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35" r:id="rId3"/>
    <p:sldId id="346" r:id="rId5"/>
    <p:sldId id="342" r:id="rId6"/>
    <p:sldId id="360" r:id="rId7"/>
    <p:sldId id="361" r:id="rId8"/>
    <p:sldId id="362" r:id="rId9"/>
    <p:sldId id="363" r:id="rId10"/>
    <p:sldId id="343" r:id="rId11"/>
    <p:sldId id="355" r:id="rId12"/>
    <p:sldId id="354" r:id="rId13"/>
    <p:sldId id="353" r:id="rId14"/>
    <p:sldId id="289" r:id="rId15"/>
  </p:sldIdLst>
  <p:sldSz cx="9144000" cy="6858000" type="screen4x3"/>
  <p:notesSz cx="6997700" cy="9283700"/>
  <p:embeddedFontLst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62760" autoAdjust="0"/>
  </p:normalViewPr>
  <p:slideViewPr>
    <p:cSldViewPr snapToGrid="0" showGuides="1">
      <p:cViewPr varScale="1">
        <p:scale>
          <a:sx n="69" d="100"/>
          <a:sy n="69" d="100"/>
        </p:scale>
        <p:origin x="1746" y="72"/>
      </p:cViewPr>
      <p:guideLst>
        <p:guide orient="horz" pos="707"/>
        <p:guide pos="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Welcome everyone, Thank you for joining this session.</a:t>
            </a:r>
            <a:endParaRPr lang="en-US" alt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Welcome to today’s tutorial session! Here’s what we will cover:</a:t>
            </a:r>
            <a:endParaRPr lang="en-US" altLang="zh-CN" dirty="0"/>
          </a:p>
          <a:p>
            <a:pPr algn="l"/>
            <a:r>
              <a:rPr lang="en-US" altLang="zh-CN" dirty="0"/>
              <a:t>First, I will go over some additional material to add to the lecture content. </a:t>
            </a:r>
            <a:endParaRPr lang="en-US" altLang="zh-CN" dirty="0"/>
          </a:p>
          <a:p>
            <a:pPr algn="l"/>
            <a:r>
              <a:rPr lang="en-US" altLang="zh-CN" dirty="0"/>
              <a:t>Then, just like in previous lab sessions, you will have time to work on exercises. </a:t>
            </a:r>
            <a:endParaRPr lang="en-US" altLang="zh-CN" dirty="0"/>
          </a:p>
          <a:p>
            <a:pPr algn="l"/>
            <a:r>
              <a:rPr lang="en-US" altLang="zh-CN" dirty="0"/>
              <a:t>Feel free to ask any questions at any time!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Today, we will talk about RANK() in SQL. </a:t>
            </a:r>
            <a:endParaRPr lang="en-US" altLang="zh-CN" dirty="0"/>
          </a:p>
          <a:p>
            <a:pPr algn="l"/>
            <a:r>
              <a:rPr lang="en-US" altLang="zh-CN" dirty="0"/>
              <a:t>Imagine we have a table called student_grades(ID, GPA) in our </a:t>
            </a:r>
            <a:r>
              <a:rPr lang="en-US" altLang="zh-CN" dirty="0">
                <a:sym typeface="+mn-ea"/>
              </a:rPr>
              <a:t>student database</a:t>
            </a:r>
            <a:r>
              <a:rPr lang="en-US" altLang="zh-CN" dirty="0"/>
              <a:t>, which stores GPA of students. </a:t>
            </a:r>
            <a:endParaRPr lang="en-US" altLang="zh-CN" dirty="0"/>
          </a:p>
          <a:p>
            <a:pPr algn="l"/>
            <a:r>
              <a:rPr lang="en-US" altLang="zh-CN" dirty="0"/>
              <a:t>Our goal is to rank students based on their GPA. Here is the SQL query to achieve this: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This query assigns a rank to each student based on their GPA, with higher GPAs receiving a better (lower-numbered) rank.</a:t>
            </a:r>
            <a:endParaRPr lang="en-US" altLang="zh-CN" dirty="0"/>
          </a:p>
          <a:p>
            <a:pPr algn="l"/>
            <a:r>
              <a:rPr lang="en-US" altLang="zh-CN" dirty="0"/>
              <a:t>RANK() function assigns a rank to each row. </a:t>
            </a:r>
            <a:endParaRPr lang="en-US" altLang="zh-CN" dirty="0"/>
          </a:p>
          <a:p>
            <a:pPr algn="l"/>
            <a:r>
              <a:rPr lang="en-US" altLang="zh-CN" dirty="0"/>
              <a:t>OVER (ORDER BY GPA DESC): It orders the students by GPA in descending order, meaning the highest GPA gets the first rank.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If we want to ensure that the results are displayed in the correct ranking order, we can add an external ORDER BY clause.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It is important to note the difference between RANK() and DENSE_RANK(). ranking may leave gaps...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Not using RANK() can still achieve a similar purpose. </a:t>
            </a:r>
            <a:endParaRPr lang="en-US" altLang="zh-CN" dirty="0"/>
          </a:p>
          <a:p>
            <a:pPr algn="l"/>
            <a:r>
              <a:rPr lang="en-US" altLang="zh-CN" dirty="0"/>
              <a:t>We have an example here, but it requires a subquery to count the number of students with a higher GPA.</a:t>
            </a:r>
            <a:endParaRPr lang="en-US" altLang="zh-CN" dirty="0"/>
          </a:p>
          <a:p>
            <a:pPr algn="l"/>
            <a:r>
              <a:rPr lang="en-US" altLang="zh-CN" dirty="0"/>
              <a:t>The subquery counts how many students have a higher GPA than the current student.</a:t>
            </a:r>
            <a:endParaRPr lang="en-US" altLang="zh-CN" dirty="0"/>
          </a:p>
          <a:p>
            <a:pPr algn="l"/>
            <a:r>
              <a:rPr lang="en-US" altLang="zh-CN" dirty="0"/>
              <a:t>And then add to calculates the rank.</a:t>
            </a:r>
            <a:endParaRPr lang="en-US" altLang="zh-CN" dirty="0"/>
          </a:p>
          <a:p>
            <a:pPr algn="l"/>
            <a:r>
              <a:rPr lang="en-US" altLang="zh-CN" dirty="0"/>
              <a:t>However, this method is inefficient, especially for large datasets, as it requires multiple subqueries and comparisons.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Ranking can be done within partitions of the data. </a:t>
            </a:r>
            <a:endParaRPr lang="en-US" altLang="zh-CN" dirty="0"/>
          </a:p>
          <a:p>
            <a:pPr algn="l"/>
            <a:r>
              <a:rPr lang="en-US" altLang="zh-CN" dirty="0"/>
              <a:t>For example, if we want to rank students within each department, we can use PARTITION BY like this. 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This query ranks students within each department based on their GPA.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algn="l"/>
            <a:r>
              <a:rPr lang="en-US" altLang="zh-CN"/>
              <a:t>Apart from RANK() and DENSE_RANK(), SQL provides additional ranking functions: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PERCENT_RANK(): Computes the percentage ranking within a partition.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CUME_DIST(): Determines the cumulative distribution by calculating the fraction of preceding values.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ROW_NUMBER(): Assigns a unique row number to each record, but it is non-deterministic when duplicates exist.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SQL also allows users to specify how NULL values are ranked using NULLS FIRST or NULLS LAST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algn="l"/>
            <a:r>
              <a:rPr lang="en-US" altLang="zh-CN"/>
              <a:t>Another useful ranking function is NTILE(n), which divides data into n equal parts.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For example, NTILE(4): This divides the dataset into 4 equal parts (quartiles).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ORDER BY GPA DESC: The division is based on GPA, ensuring higher GPAs are placed in higher quartiles.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8102" y="2286000"/>
            <a:ext cx="7772400" cy="1143000"/>
          </a:xfrm>
        </p:spPr>
        <p:txBody>
          <a:bodyPr>
            <a:scene3d>
              <a:camera prst="orthographicFront"/>
              <a:lightRig rig="glow" dir="t"/>
            </a:scene3d>
            <a:sp3d prstMaterial="matte"/>
          </a:bodyPr>
          <a:lstStyle>
            <a:lvl1pPr>
              <a:defRPr sz="27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" name="object 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7017" y="6086848"/>
            <a:ext cx="1413650" cy="52267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7504" y="5291759"/>
            <a:ext cx="457200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lang="en-NZ" sz="1500" b="1" baseline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Database TA Team</a:t>
            </a:r>
            <a:endParaRPr lang="en-NZ" sz="1500" b="1" baseline="0" dirty="0">
              <a:latin typeface="Arial" panose="020B0604020202090204"/>
              <a:cs typeface="Arial" panose="020B0604020202090204"/>
            </a:endParaRPr>
          </a:p>
          <a:p>
            <a:pPr marL="25400">
              <a:lnSpc>
                <a:spcPct val="100000"/>
              </a:lnSpc>
              <a:spcBef>
                <a:spcPts val="225"/>
              </a:spcBef>
            </a:pPr>
            <a:r>
              <a:rPr lang="en-NZ" sz="15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The</a:t>
            </a:r>
            <a:r>
              <a:rPr lang="en-NZ" sz="1500" spc="5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University</a:t>
            </a:r>
            <a:r>
              <a:rPr lang="en-NZ" sz="1500" spc="5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of</a:t>
            </a:r>
            <a:r>
              <a:rPr lang="en-NZ" sz="1500" spc="5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Auckland</a:t>
            </a:r>
            <a:endParaRPr lang="en-NZ" sz="1500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97" y="1867591"/>
            <a:ext cx="7727518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9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9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3422" y="6528559"/>
            <a:ext cx="530577" cy="329441"/>
          </a:xfrm>
        </p:spPr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97" y="1610623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2" y="1610622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2434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78" y="16136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78" y="2449512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136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597" y="1857651"/>
            <a:ext cx="7727518" cy="45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7597" y="586892"/>
            <a:ext cx="80793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" name="object 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808304" y="68194"/>
            <a:ext cx="2222190" cy="4671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53489" y="6528559"/>
            <a:ext cx="1905000" cy="3294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50305040509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 Tutorial 3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3. Show how to define a view</a:t>
            </a:r>
            <a:r>
              <a:rPr lang="en-US" altLang="zh-CN" sz="2400" i="1" dirty="0">
                <a:latin typeface="Helvetica Oblique" charset="0"/>
                <a:cs typeface="Helvetica Oblique" charset="0"/>
              </a:rPr>
              <a:t> tot_credits (year, num credits)</a:t>
            </a:r>
            <a:r>
              <a:rPr lang="en-US" altLang="zh-CN" sz="2400" dirty="0">
                <a:latin typeface="+mj-lt"/>
              </a:rPr>
              <a:t>, giving the total number of credits taken in each year.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4. Given a relation S</a:t>
            </a:r>
            <a:r>
              <a:rPr lang="en-US" altLang="zh-CN" sz="2400" i="1" dirty="0">
                <a:latin typeface="Helvetica Oblique" charset="0"/>
                <a:cs typeface="Helvetica Oblique" charset="0"/>
              </a:rPr>
              <a:t>(student, subject, marks)</a:t>
            </a:r>
            <a:r>
              <a:rPr lang="en-US" altLang="zh-CN" sz="2400" dirty="0">
                <a:latin typeface="+mj-lt"/>
              </a:rPr>
              <a:t>, write a query to find the top 10 students by total marks, by using </a:t>
            </a:r>
            <a:r>
              <a:rPr lang="en-US" altLang="zh-CN" sz="2400" b="1" dirty="0">
                <a:latin typeface="Helvetica Bold" charset="0"/>
                <a:cs typeface="Helvetica Bold" charset="0"/>
              </a:rPr>
              <a:t>SQL ranking</a:t>
            </a:r>
            <a:r>
              <a:rPr lang="en-US" altLang="zh-CN" sz="2400" dirty="0">
                <a:latin typeface="+mj-lt"/>
              </a:rPr>
              <a:t>. Include all students tied for the final spot in the ranking, even if that results in more than 10 total students.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4A0"/>
          </a:solidFill>
        </p:spPr>
        <p:txBody>
          <a:bodyPr wrap="square" lIns="0" tIns="0" rIns="0" bIns="0" rtlCol="0"/>
          <a:lstStyle/>
          <a:p>
            <a:endParaRPr sz="2535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35597" y="346486"/>
            <a:ext cx="2492957" cy="4882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53912" y="3160315"/>
            <a:ext cx="1427995" cy="881151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algn="ctr">
              <a:spcBef>
                <a:spcPts val="215"/>
              </a:spcBef>
            </a:pPr>
            <a:r>
              <a:rPr sz="2220" spc="-4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FIN</a:t>
            </a:r>
            <a:endParaRPr sz="2220" dirty="0">
              <a:latin typeface="Arial" panose="020B0604020202090204"/>
              <a:cs typeface="Arial" panose="020B0604020202090204"/>
            </a:endParaRPr>
          </a:p>
          <a:p>
            <a:pPr algn="ctr">
              <a:spcBef>
                <a:spcPts val="1855"/>
              </a:spcBef>
            </a:pPr>
            <a:r>
              <a:rPr sz="17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Any</a:t>
            </a:r>
            <a:r>
              <a:rPr sz="1745" spc="-9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745" spc="-79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questions?</a:t>
            </a:r>
            <a:endParaRPr sz="1745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/>
              <a:t>Tutorial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Additional Material</a:t>
            </a:r>
            <a:r>
              <a:rPr lang="en-US" sz="2400" dirty="0"/>
              <a:t>: </a:t>
            </a:r>
            <a:r>
              <a:rPr lang="en-US" altLang="zh-CN" sz="2400" dirty="0"/>
              <a:t>Additional content that extends the lecture material.</a:t>
            </a:r>
            <a:endParaRPr lang="en-US" altLang="zh-CN" sz="2400" dirty="0"/>
          </a:p>
          <a:p>
            <a:r>
              <a:rPr lang="en-US" sz="2400" b="1" dirty="0"/>
              <a:t>Exercises</a:t>
            </a:r>
            <a:r>
              <a:rPr lang="en-US" sz="2400" dirty="0"/>
              <a:t>: </a:t>
            </a:r>
            <a:r>
              <a:rPr lang="en-US" altLang="zh-CN" sz="2400" dirty="0"/>
              <a:t>Time for students to work through assigned problems independently or in groups.</a:t>
            </a:r>
            <a:endParaRPr lang="en-US" altLang="zh-CN" sz="2400" dirty="0"/>
          </a:p>
          <a:p>
            <a:r>
              <a:rPr lang="en-US" sz="2400" b="1" dirty="0"/>
              <a:t>Open Q&amp;A</a:t>
            </a:r>
            <a:r>
              <a:rPr lang="en-US" sz="2400" dirty="0"/>
              <a:t>: </a:t>
            </a:r>
            <a:r>
              <a:rPr lang="en-US" altLang="zh-CN" sz="2400" dirty="0"/>
              <a:t>Feel free to ask questions and discuss any challenges encountered.</a:t>
            </a:r>
            <a:endParaRPr lang="en-US" altLang="zh-CN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(Slide available on Canvas, Week Overview page)</a:t>
            </a:r>
            <a:endParaRPr lang="en-US" sz="2400" i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88950"/>
            <a:ext cx="8216900" cy="588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336550"/>
            <a:ext cx="8204200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717550"/>
            <a:ext cx="82169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717550"/>
            <a:ext cx="82169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717550"/>
            <a:ext cx="82169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1. Consider the following SQL query that seeks to find a list of titles of all courses taught in Spring 2017 along with the name of the instructor.</a:t>
            </a: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What is wrong with this query?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5" name="图片 4" descr="截屏2025-03-20 上午8.44.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3223260"/>
            <a:ext cx="751903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2. Express the following query in SQL using no subqueries and no set operations.</a:t>
            </a: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5" name="图片 4" descr="截屏2025-03-20 上午8.46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2841625"/>
            <a:ext cx="3837305" cy="2292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WPS 演示</Application>
  <PresentationFormat>On-screen Show (4:3)</PresentationFormat>
  <Paragraphs>55</Paragraphs>
  <Slides>12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40" baseType="lpstr">
      <vt:lpstr>Arial</vt:lpstr>
      <vt:lpstr>宋体</vt:lpstr>
      <vt:lpstr>Wingdings</vt:lpstr>
      <vt:lpstr>Helvetica</vt:lpstr>
      <vt:lpstr>MS PGothic</vt:lpstr>
      <vt:lpstr>冬青黑体简体中文</vt:lpstr>
      <vt:lpstr>MS PGothic</vt:lpstr>
      <vt:lpstr>苹方-简</vt:lpstr>
      <vt:lpstr>Monotype Sorts</vt:lpstr>
      <vt:lpstr>Thonburi</vt:lpstr>
      <vt:lpstr>Webdings</vt:lpstr>
      <vt:lpstr>Times New Roman</vt:lpstr>
      <vt:lpstr>Arial</vt:lpstr>
      <vt:lpstr>微软雅黑</vt:lpstr>
      <vt:lpstr>汉仪旗黑</vt:lpstr>
      <vt:lpstr>宋体</vt:lpstr>
      <vt:lpstr>Arial Unicode MS</vt:lpstr>
      <vt:lpstr>汉仪书宋二KW</vt:lpstr>
      <vt:lpstr>Helvetica Oblique</vt:lpstr>
      <vt:lpstr>Helvetica Bold</vt:lpstr>
      <vt:lpstr>PingFang SC Regular</vt:lpstr>
      <vt:lpstr>宋体-简</vt:lpstr>
      <vt:lpstr>Helvetica</vt:lpstr>
      <vt:lpstr>MS PGothic</vt:lpstr>
      <vt:lpstr>Wingdings</vt:lpstr>
      <vt:lpstr>MS PGothic</vt:lpstr>
      <vt:lpstr>2_db-5-grey</vt:lpstr>
      <vt:lpstr>Database System Tutorial 3</vt:lpstr>
      <vt:lpstr>Tutorial Structure</vt:lpstr>
      <vt:lpstr>Differences Between Joins</vt:lpstr>
      <vt:lpstr>PowerPoint 演示文稿</vt:lpstr>
      <vt:lpstr>PowerPoint 演示文稿</vt:lpstr>
      <vt:lpstr>PowerPoint 演示文稿</vt:lpstr>
      <vt:lpstr>PowerPoint 演示文稿</vt:lpstr>
      <vt:lpstr>Exercises</vt:lpstr>
      <vt:lpstr>Exercises</vt:lpstr>
      <vt:lpstr>Exercises</vt:lpstr>
      <vt:lpstr>Exercises</vt:lpstr>
      <vt:lpstr>PowerPoint 演示文稿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月若流金</cp:lastModifiedBy>
  <cp:revision>581</cp:revision>
  <cp:lastPrinted>2025-03-20T05:01:10Z</cp:lastPrinted>
  <dcterms:created xsi:type="dcterms:W3CDTF">2025-03-20T05:01:10Z</dcterms:created>
  <dcterms:modified xsi:type="dcterms:W3CDTF">2025-03-20T05:01:10Z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D837C7DFFC228C0A1A48D967BC2A23A7_42</vt:lpwstr>
  </property>
  <property fmtid="{D5CDD505-2E9C-101B-9397-08002B2CF9AE}" pid="3" name="KSOProductBuildVer">
    <vt:lpwstr>2052-6.15.1.8935</vt:lpwstr>
  </property>
</Properties>
</file>