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35" r:id="rId2"/>
    <p:sldId id="346" r:id="rId3"/>
    <p:sldId id="342" r:id="rId4"/>
    <p:sldId id="360" r:id="rId5"/>
    <p:sldId id="343" r:id="rId6"/>
    <p:sldId id="355" r:id="rId7"/>
    <p:sldId id="354" r:id="rId8"/>
    <p:sldId id="353" r:id="rId9"/>
    <p:sldId id="289" r:id="rId10"/>
    <p:sldId id="361" r:id="rId11"/>
    <p:sldId id="362" r:id="rId12"/>
  </p:sldIdLst>
  <p:sldSz cx="9144000" cy="6858000" type="screen4x3"/>
  <p:notesSz cx="6997700" cy="9283700"/>
  <p:embeddedFontLst>
    <p:embeddedFont>
      <p:font typeface="Helvetica Bold" pitchFamily="2" charset="0"/>
      <p:italic r:id="rId15"/>
      <p:boldItalic r:id="rId16"/>
    </p:embeddedFont>
    <p:embeddedFont>
      <p:font typeface="Monotype Sorts" pitchFamily="2" charset="2"/>
      <p:regular r:id="rId17"/>
    </p:embeddedFont>
    <p:embeddedFont>
      <p:font typeface="Webdings" pitchFamily="2" charset="2"/>
      <p:regular r:id="rId18"/>
    </p:embeddedFont>
  </p:embeddedFontLst>
  <p:custShowLst>
    <p:custShow name="Custom Show 1" id="0">
      <p:sldLst>
        <p:sld r:id="rId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 userDrawn="1">
          <p15:clr>
            <a:srgbClr val="A4A3A4"/>
          </p15:clr>
        </p15:guide>
        <p15:guide id="2" pos="55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BC7"/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97" autoAdjust="0"/>
    <p:restoredTop sz="62799" autoAdjust="0"/>
  </p:normalViewPr>
  <p:slideViewPr>
    <p:cSldViewPr snapToGrid="0" showGuides="1">
      <p:cViewPr varScale="1">
        <p:scale>
          <a:sx n="75" d="100"/>
          <a:sy n="75" d="100"/>
        </p:scale>
        <p:origin x="2448" y="168"/>
      </p:cViewPr>
      <p:guideLst>
        <p:guide orient="horz" pos="707"/>
        <p:guide pos="55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284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t" anchorCtr="0" compatLnSpc="1"/>
          <a:lstStyle>
            <a:lvl1pPr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t" anchorCtr="0" compatLnSpc="1"/>
          <a:lstStyle>
            <a:lvl1pPr algn="r"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b" anchorCtr="0" compatLnSpc="1"/>
          <a:lstStyle>
            <a:lvl1pPr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b" anchorCtr="0" compatLnSpc="1"/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>
            <a:lvl1pPr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>
            <a:lvl1pPr algn="r"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b" anchorCtr="0" compatLnSpc="1"/>
          <a:lstStyle>
            <a:lvl1pPr defTabSz="930275">
              <a:defRPr sz="1300">
                <a:latin typeface="Helvetic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b" anchorCtr="0" compatLnSpc="1"/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t>1</a:t>
            </a:fld>
            <a:endParaRPr lang="en-US" altLang="en-US" sz="13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dirty="0"/>
              <a:t>Welcome everyone, Thank you for joining this session.</a:t>
            </a:r>
            <a:endParaRPr lang="en-US" altLang="en-US" dirty="0">
              <a:latin typeface="Times New Roman" panose="0202050305040509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means, if a course is not taught by ANY instructor (yet), it is not considered “a </a:t>
            </a:r>
            <a:r>
              <a:rPr lang="en-NZ" sz="1200" b="0" i="0" u="none" strike="noStrike">
                <a:solidFill>
                  <a:srgbClr val="2D3B45"/>
                </a:solidFill>
                <a:effectLst/>
              </a:rPr>
              <a:t>course taught in his or her department”.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1640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B3644-EF4A-8960-9E49-33E1507BF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26EA88-2534-34C0-2B5D-78C20A3E92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4CDA46-F82C-3049-592B-FD05EBFF74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E19D6-D61F-988B-4BA8-4F8E25C82F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8966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dirty="0"/>
              <a:t>Welcome to today’s tutorial session! Here’s what we will cover:</a:t>
            </a:r>
          </a:p>
          <a:p>
            <a:pPr algn="l"/>
            <a:r>
              <a:rPr lang="en-US" altLang="zh-CN" dirty="0"/>
              <a:t>First, I will go over some additional material to add to the lecture content. </a:t>
            </a:r>
          </a:p>
          <a:p>
            <a:pPr algn="l"/>
            <a:r>
              <a:rPr lang="en-US" altLang="zh-CN" dirty="0"/>
              <a:t>Then, just like in previous lab sessions, you will have time to work on exercises. </a:t>
            </a:r>
          </a:p>
          <a:p>
            <a:pPr algn="l"/>
            <a:r>
              <a:rPr lang="en-US" altLang="zh-CN" dirty="0"/>
              <a:t>Feel free to ask any questions at any time!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dirty="0"/>
              <a:t>Today, we will talk about RANK() in SQL. </a:t>
            </a:r>
          </a:p>
          <a:p>
            <a:pPr algn="l"/>
            <a:r>
              <a:rPr lang="en-US" altLang="zh-CN" dirty="0"/>
              <a:t>Imagine we have a table called student_grades(ID, GPA) in our </a:t>
            </a:r>
            <a:r>
              <a:rPr lang="en-US" altLang="zh-CN" dirty="0">
                <a:sym typeface="+mn-ea"/>
              </a:rPr>
              <a:t>student database</a:t>
            </a:r>
            <a:r>
              <a:rPr lang="en-US" altLang="zh-CN" dirty="0"/>
              <a:t>, which stores GPA of students. </a:t>
            </a:r>
          </a:p>
          <a:p>
            <a:pPr algn="l"/>
            <a:r>
              <a:rPr lang="en-US" altLang="zh-CN" dirty="0"/>
              <a:t>Our goal is to rank students based on their GPA. Here is the SQL query to achieve this:</a:t>
            </a:r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This query assigns a rank to each student based on their GPA, with higher GPAs receiving a better (lower-numbered) rank.</a:t>
            </a:r>
          </a:p>
          <a:p>
            <a:pPr algn="l"/>
            <a:r>
              <a:rPr lang="en-US" altLang="zh-CN" dirty="0"/>
              <a:t>RANK() function assigns a rank to each row. </a:t>
            </a:r>
          </a:p>
          <a:p>
            <a:pPr algn="l"/>
            <a:r>
              <a:rPr lang="en-US" altLang="zh-CN" dirty="0"/>
              <a:t>OVER (ORDER BY GPA DESC): It orders the students by GPA in descending order, meaning the highest GPA gets the first rank.</a:t>
            </a:r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If we want to ensure that the results are displayed in the correct ranking order, we can add an external ORDER BY clause.</a:t>
            </a:r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It is important to note the difference between RANK() and DENSE_RANK(). ranking may leave gaps...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dirty="0"/>
              <a:t>Not using RANK() can still achieve a similar purpose. </a:t>
            </a:r>
          </a:p>
          <a:p>
            <a:pPr algn="l"/>
            <a:r>
              <a:rPr lang="en-US" altLang="zh-CN" dirty="0"/>
              <a:t>We have an example here, but it requires a subquery to count the number of students with a higher GPA.</a:t>
            </a:r>
          </a:p>
          <a:p>
            <a:pPr algn="l"/>
            <a:r>
              <a:rPr lang="en-US" altLang="zh-CN" dirty="0"/>
              <a:t>The subquery counts how many students have a higher GPA than the current student.</a:t>
            </a:r>
          </a:p>
          <a:p>
            <a:pPr algn="l"/>
            <a:r>
              <a:rPr lang="en-US" altLang="zh-CN" dirty="0"/>
              <a:t>And then add to calculates the rank.</a:t>
            </a:r>
          </a:p>
          <a:p>
            <a:pPr algn="l"/>
            <a:r>
              <a:rPr lang="en-US" altLang="zh-CN" dirty="0"/>
              <a:t>However, this method is inefficient, especially for large datasets, as it requires multiple subqueries and comparisons.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007B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98102" y="2286000"/>
            <a:ext cx="7772400" cy="1143000"/>
          </a:xfrm>
        </p:spPr>
        <p:txBody>
          <a:bodyPr>
            <a:scene3d>
              <a:camera prst="orthographicFront"/>
              <a:lightRig rig="glow" dir="t"/>
            </a:scene3d>
            <a:sp3d prstMaterial="matte"/>
          </a:bodyPr>
          <a:lstStyle>
            <a:lvl1pPr>
              <a:defRPr sz="2700" b="0" i="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" name="object 5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87017" y="6086848"/>
            <a:ext cx="1413650" cy="522674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407504" y="5291759"/>
            <a:ext cx="4572000" cy="579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400">
              <a:lnSpc>
                <a:spcPct val="100000"/>
              </a:lnSpc>
              <a:spcBef>
                <a:spcPts val="5"/>
              </a:spcBef>
            </a:pPr>
            <a:r>
              <a:rPr lang="en-NZ" sz="1500" b="1" baseline="0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Database TA Team</a:t>
            </a:r>
            <a:endParaRPr lang="en-NZ" sz="1500" b="1" baseline="0" dirty="0">
              <a:latin typeface="Arial" panose="020B0604020202090204"/>
              <a:cs typeface="Arial" panose="020B0604020202090204"/>
            </a:endParaRPr>
          </a:p>
          <a:p>
            <a:pPr marL="25400">
              <a:lnSpc>
                <a:spcPct val="100000"/>
              </a:lnSpc>
              <a:spcBef>
                <a:spcPts val="225"/>
              </a:spcBef>
            </a:pPr>
            <a:r>
              <a:rPr lang="en-NZ" sz="1500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The</a:t>
            </a:r>
            <a:r>
              <a:rPr lang="en-NZ" sz="1500" spc="5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lang="en-NZ" sz="1500" spc="-10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University</a:t>
            </a:r>
            <a:r>
              <a:rPr lang="en-NZ" sz="1500" spc="5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lang="en-NZ" sz="1500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of</a:t>
            </a:r>
            <a:r>
              <a:rPr lang="en-NZ" sz="1500" spc="50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lang="en-NZ" sz="1500" spc="-10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Auckland</a:t>
            </a:r>
            <a:endParaRPr lang="en-NZ" sz="1500" dirty="0">
              <a:latin typeface="Arial" panose="020B0604020202090204"/>
              <a:cs typeface="Arial" panose="020B0604020202090204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597" y="1867591"/>
            <a:ext cx="7727518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9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9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3422" y="6528559"/>
            <a:ext cx="530577" cy="329441"/>
          </a:xfrm>
        </p:spPr>
        <p:txBody>
          <a:bodyPr/>
          <a:lstStyle/>
          <a:p>
            <a:pPr>
              <a:defRPr/>
            </a:pPr>
            <a:fld id="{547F3CAF-32BF-49A6-93F1-59C9E4B7C957}" type="slidenum">
              <a:rPr lang="en-US" altLang="en-US" smtClean="0"/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597" y="1610623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3762" y="1610622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524348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078" y="1613694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078" y="2449512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13694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7597" y="1857651"/>
            <a:ext cx="7727518" cy="454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37597" y="586892"/>
            <a:ext cx="8079391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2" name="Freeform 8"/>
          <p:cNvSpPr/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2" name="object 3"/>
          <p:cNvPicPr/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6808304" y="68194"/>
            <a:ext cx="2222190" cy="46713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653489" y="6528559"/>
            <a:ext cx="1905000" cy="32944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  <a:ea typeface="MS PGothic" panose="020B0600070205080204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  <a:ea typeface="MS PGothic" panose="020B0600070205080204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  <a:ea typeface="MS PGothic" panose="020B0600070205080204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  <a:ea typeface="MS PGothic" panose="020B0600070205080204" pitchFamily="34" charset="-128"/>
          <a:cs typeface="MS PGothic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50305040509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Database System Tutorial 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6A6C8D0-CDDA-2235-6084-E83414EA2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597" y="1111825"/>
            <a:ext cx="8079391" cy="609600"/>
          </a:xfrm>
        </p:spPr>
        <p:txBody>
          <a:bodyPr/>
          <a:lstStyle/>
          <a:p>
            <a:pPr algn="ctr"/>
            <a:r>
              <a:rPr lang="en-NZ" sz="3600" b="1" i="0" u="none" strike="noStrike" dirty="0">
                <a:solidFill>
                  <a:srgbClr val="2D3B45"/>
                </a:solidFill>
                <a:effectLst/>
              </a:rPr>
              <a:t>Clarification on Q4 A1</a:t>
            </a:r>
            <a:br>
              <a:rPr lang="en-NZ" sz="3600" b="1" i="0" u="none" strike="noStrike" dirty="0">
                <a:solidFill>
                  <a:srgbClr val="2D3B45"/>
                </a:solidFill>
                <a:effectLst/>
              </a:rPr>
            </a:br>
            <a:r>
              <a:rPr lang="en-NZ" sz="3600" b="1" i="0" u="none" strike="noStrike" dirty="0">
                <a:solidFill>
                  <a:srgbClr val="2D3B45"/>
                </a:solidFill>
                <a:effectLst/>
              </a:rPr>
              <a:t>"taught in his or her department"</a:t>
            </a:r>
            <a:endParaRPr lang="en-US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47E2AB-7619-7F5E-108B-E3873604D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597" y="2223191"/>
            <a:ext cx="7727518" cy="3923609"/>
          </a:xfrm>
        </p:spPr>
        <p:txBody>
          <a:bodyPr/>
          <a:lstStyle/>
          <a:p>
            <a:pPr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en-NZ" sz="2400" b="0" i="0" u="none" strike="noStrike" dirty="0">
                <a:solidFill>
                  <a:srgbClr val="2D3B45"/>
                </a:solidFill>
                <a:effectLst/>
              </a:rPr>
              <a:t>"every course taught in his or her department (i.e., every course that appears in the teach relation</a:t>
            </a:r>
            <a:br>
              <a:rPr lang="en-NZ" sz="2400" b="0" i="0" u="none" strike="noStrike" dirty="0">
                <a:solidFill>
                  <a:srgbClr val="2D3B45"/>
                </a:solidFill>
                <a:effectLst/>
              </a:rPr>
            </a:br>
            <a:r>
              <a:rPr lang="en-NZ" sz="2400" b="0" i="0" u="none" strike="noStrike" dirty="0">
                <a:solidFill>
                  <a:srgbClr val="2D3B45"/>
                </a:solidFill>
                <a:effectLst/>
              </a:rPr>
              <a:t>with the instructor’s department name)"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en-NZ" sz="2400" b="0" i="0" u="none" strike="noStrike" dirty="0">
                <a:solidFill>
                  <a:srgbClr val="2D3B45"/>
                </a:solidFill>
                <a:effectLst/>
              </a:rPr>
              <a:t> </a:t>
            </a:r>
          </a:p>
          <a:p>
            <a:pPr marL="0" indent="0"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en-NZ" sz="2400" b="0" i="0" u="none" strike="noStrike" dirty="0">
                <a:solidFill>
                  <a:srgbClr val="2D3B45"/>
                </a:solidFill>
                <a:effectLst/>
              </a:rPr>
              <a:t>By every course taught in his or her department we mean every course that appears in the </a:t>
            </a:r>
            <a:r>
              <a:rPr lang="en-NZ" sz="2400" b="0" i="1" u="none" strike="noStrike" dirty="0">
                <a:solidFill>
                  <a:srgbClr val="2D3B45"/>
                </a:solidFill>
                <a:effectLst/>
              </a:rPr>
              <a:t>teach</a:t>
            </a:r>
            <a:r>
              <a:rPr lang="en-NZ" sz="2400" b="0" i="0" u="none" strike="noStrike" dirty="0">
                <a:solidFill>
                  <a:srgbClr val="2D3B45"/>
                </a:solidFill>
                <a:effectLst/>
              </a:rPr>
              <a:t> relation</a:t>
            </a:r>
            <a:br>
              <a:rPr lang="en-NZ" sz="2400" b="0" i="0" u="none" strike="noStrike" dirty="0">
                <a:solidFill>
                  <a:srgbClr val="2D3B45"/>
                </a:solidFill>
                <a:effectLst/>
              </a:rPr>
            </a:br>
            <a:r>
              <a:rPr lang="en-NZ" sz="2400" b="0" i="0" u="none" strike="noStrike" dirty="0">
                <a:solidFill>
                  <a:srgbClr val="2D3B45"/>
                </a:solidFill>
                <a:effectLst/>
              </a:rPr>
              <a:t>with the instructor’s department name.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765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849F68-2CDF-746F-2CD8-BFEBC7C69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D3E93F3-DDDC-DE68-062C-7A4A2189B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597" y="1348892"/>
            <a:ext cx="8079391" cy="609600"/>
          </a:xfrm>
        </p:spPr>
        <p:txBody>
          <a:bodyPr/>
          <a:lstStyle/>
          <a:p>
            <a:pPr algn="ctr"/>
            <a:r>
              <a:rPr lang="en-NZ" sz="3600" b="1" i="0" u="none" strike="noStrike" dirty="0">
                <a:solidFill>
                  <a:srgbClr val="2D3B45"/>
                </a:solidFill>
                <a:effectLst/>
              </a:rPr>
              <a:t>Clarification on Q5 A1 Music courses</a:t>
            </a:r>
            <a:endParaRPr lang="en-US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BD4CA-1FE2-C539-9724-AF0C1D667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597" y="2223191"/>
            <a:ext cx="7727518" cy="3923609"/>
          </a:xfrm>
        </p:spPr>
        <p:txBody>
          <a:bodyPr/>
          <a:lstStyle/>
          <a:p>
            <a:pPr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en-NZ" sz="2400" b="0" i="0" u="none" strike="noStrike" dirty="0">
                <a:solidFill>
                  <a:srgbClr val="2D3B45"/>
                </a:solidFill>
                <a:effectLst/>
              </a:rPr>
              <a:t>Music courses are courses offered by the Music Department.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22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sz="3600" dirty="0"/>
              <a:t>Tutorial Structure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Additional Material</a:t>
            </a:r>
            <a:r>
              <a:rPr lang="en-US" sz="2400" dirty="0"/>
              <a:t>: </a:t>
            </a:r>
            <a:r>
              <a:rPr lang="en-US" altLang="zh-CN" sz="2400" dirty="0"/>
              <a:t>Additional content that extends the lecture material.</a:t>
            </a:r>
          </a:p>
          <a:p>
            <a:r>
              <a:rPr lang="en-US" sz="2400" b="1" dirty="0"/>
              <a:t>Exercises</a:t>
            </a:r>
            <a:r>
              <a:rPr lang="en-US" sz="2400" dirty="0"/>
              <a:t>: </a:t>
            </a:r>
            <a:r>
              <a:rPr lang="en-US" altLang="zh-CN" sz="2400" dirty="0"/>
              <a:t>Time for students to work through assigned problems independently or in groups.</a:t>
            </a:r>
          </a:p>
          <a:p>
            <a:r>
              <a:rPr lang="en-US" sz="2400" b="1" dirty="0"/>
              <a:t>Open Q&amp;A</a:t>
            </a:r>
            <a:r>
              <a:rPr lang="en-US" sz="2400" dirty="0"/>
              <a:t>: </a:t>
            </a:r>
            <a:r>
              <a:rPr lang="en-US" altLang="zh-CN" sz="2400" dirty="0"/>
              <a:t>Feel free to ask questions and discuss any challenges encountered.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i="1" dirty="0"/>
              <a:t>(Slide available on Canvas, Week Overview page)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7F3CAF-32BF-49A6-93F1-59C9E4B7C957}" type="slidenum">
              <a:rPr lang="en-US" altLang="en-US" smtClean="0"/>
              <a:t>2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7F3CAF-32BF-49A6-93F1-59C9E4B7C957}" type="slidenum">
              <a:rPr lang="en-US" altLang="en-US" smtClean="0"/>
              <a:t>3</a:t>
            </a:fld>
            <a:endParaRPr lang="en-US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0" y="488950"/>
            <a:ext cx="8216900" cy="5880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7F3CAF-32BF-49A6-93F1-59C9E4B7C957}" type="slidenum">
              <a:rPr lang="en-US" altLang="en-US" smtClean="0"/>
              <a:t>4</a:t>
            </a:fld>
            <a:endParaRPr lang="en-US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336550"/>
            <a:ext cx="8204200" cy="6184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702" y="586892"/>
            <a:ext cx="8079391" cy="609600"/>
          </a:xfrm>
        </p:spPr>
        <p:txBody>
          <a:bodyPr/>
          <a:lstStyle/>
          <a:p>
            <a:pPr algn="ctr"/>
            <a:r>
              <a:rPr lang="en-NZ" sz="3600" dirty="0"/>
              <a:t>Exercises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zh-CN" sz="2400" dirty="0">
                <a:latin typeface="+mj-lt"/>
              </a:rPr>
              <a:t>1. Consider the following SQL query that seeks to find a list of titles of all courses taught in Spring 2017 along with the name of the instructor.</a:t>
            </a:r>
          </a:p>
          <a:p>
            <a:pPr marL="0" indent="0" algn="l">
              <a:buNone/>
            </a:pPr>
            <a:endParaRPr lang="en-US" altLang="zh-CN" sz="2400" dirty="0">
              <a:latin typeface="+mj-lt"/>
            </a:endParaRPr>
          </a:p>
          <a:p>
            <a:pPr marL="0" indent="0" algn="l">
              <a:buNone/>
            </a:pPr>
            <a:endParaRPr lang="en-US" altLang="zh-CN" sz="2400" dirty="0">
              <a:latin typeface="+mj-lt"/>
            </a:endParaRPr>
          </a:p>
          <a:p>
            <a:pPr marL="0" indent="0" algn="l">
              <a:buNone/>
            </a:pPr>
            <a:endParaRPr lang="en-US" altLang="zh-CN" sz="2400" dirty="0">
              <a:latin typeface="+mj-lt"/>
            </a:endParaRPr>
          </a:p>
          <a:p>
            <a:pPr marL="0" indent="0" algn="l">
              <a:buNone/>
            </a:pPr>
            <a:r>
              <a:rPr lang="en-US" altLang="zh-CN" sz="2400" dirty="0">
                <a:latin typeface="+mj-lt"/>
              </a:rPr>
              <a:t>What is wrong with this query?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7F3CAF-32BF-49A6-93F1-59C9E4B7C957}" type="slidenum">
              <a:rPr lang="en-US" altLang="en-US" smtClean="0"/>
              <a:t>5</a:t>
            </a:fld>
            <a:endParaRPr lang="en-US" altLang="en-US" dirty="0"/>
          </a:p>
        </p:txBody>
      </p:sp>
      <p:pic>
        <p:nvPicPr>
          <p:cNvPr id="5" name="图片 4" descr="截屏2025-03-20 上午8.44.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555" y="3223260"/>
            <a:ext cx="7519035" cy="11906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702" y="586892"/>
            <a:ext cx="8079391" cy="609600"/>
          </a:xfrm>
        </p:spPr>
        <p:txBody>
          <a:bodyPr/>
          <a:lstStyle/>
          <a:p>
            <a:pPr algn="ctr"/>
            <a:r>
              <a:rPr lang="en-NZ" sz="3600" dirty="0"/>
              <a:t>Exercises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zh-CN" sz="2400" dirty="0">
                <a:latin typeface="+mj-lt"/>
              </a:rPr>
              <a:t>2. Express the following query in SQL using no subqueries and no set operations.</a:t>
            </a:r>
          </a:p>
          <a:p>
            <a:pPr marL="0" indent="0" algn="l">
              <a:buNone/>
            </a:pPr>
            <a:endParaRPr lang="en-US" altLang="zh-CN" sz="24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7F3CAF-32BF-49A6-93F1-59C9E4B7C957}" type="slidenum">
              <a:rPr lang="en-US" altLang="en-US" smtClean="0"/>
              <a:t>6</a:t>
            </a:fld>
            <a:endParaRPr lang="en-US" altLang="en-US" dirty="0"/>
          </a:p>
        </p:txBody>
      </p:sp>
      <p:pic>
        <p:nvPicPr>
          <p:cNvPr id="5" name="图片 4" descr="截屏2025-03-20 上午8.46.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565" y="2841625"/>
            <a:ext cx="3837305" cy="22923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702" y="586892"/>
            <a:ext cx="8079391" cy="609600"/>
          </a:xfrm>
        </p:spPr>
        <p:txBody>
          <a:bodyPr/>
          <a:lstStyle/>
          <a:p>
            <a:pPr algn="ctr"/>
            <a:r>
              <a:rPr lang="en-NZ" sz="3600" dirty="0"/>
              <a:t>Exercises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zh-CN" sz="2400" dirty="0">
                <a:latin typeface="+mj-lt"/>
              </a:rPr>
              <a:t>3. Show how to define a view</a:t>
            </a:r>
            <a:r>
              <a:rPr lang="en-US" altLang="zh-CN" sz="2400" i="1" dirty="0">
                <a:latin typeface="Helvetica Oblique" charset="0"/>
                <a:cs typeface="Helvetica Oblique" charset="0"/>
              </a:rPr>
              <a:t> tot_credits (year, num credits)</a:t>
            </a:r>
            <a:r>
              <a:rPr lang="en-US" altLang="zh-CN" sz="2400" dirty="0">
                <a:latin typeface="+mj-lt"/>
              </a:rPr>
              <a:t>, giving the total number of credits taken in each year.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7F3CAF-32BF-49A6-93F1-59C9E4B7C957}" type="slidenum">
              <a:rPr lang="en-US" altLang="en-US" smtClean="0"/>
              <a:t>7</a:t>
            </a:fld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702" y="586892"/>
            <a:ext cx="8079391" cy="609600"/>
          </a:xfrm>
        </p:spPr>
        <p:txBody>
          <a:bodyPr/>
          <a:lstStyle/>
          <a:p>
            <a:pPr algn="ctr"/>
            <a:r>
              <a:rPr lang="en-NZ" sz="3600" dirty="0"/>
              <a:t>Exercises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zh-CN" sz="2400" dirty="0">
                <a:latin typeface="+mj-lt"/>
              </a:rPr>
              <a:t>4. Given a relation S</a:t>
            </a:r>
            <a:r>
              <a:rPr lang="en-US" altLang="zh-CN" sz="2400" i="1" dirty="0">
                <a:latin typeface="Helvetica Oblique" charset="0"/>
                <a:cs typeface="Helvetica Oblique" charset="0"/>
              </a:rPr>
              <a:t>(student, subject, marks)</a:t>
            </a:r>
            <a:r>
              <a:rPr lang="en-US" altLang="zh-CN" sz="2400" dirty="0">
                <a:latin typeface="+mj-lt"/>
              </a:rPr>
              <a:t>, write a query to find the top 10 students by total marks, by using </a:t>
            </a:r>
            <a:r>
              <a:rPr lang="en-US" altLang="zh-CN" sz="2400" b="1" dirty="0">
                <a:latin typeface="Helvetica Bold" charset="0"/>
                <a:cs typeface="Helvetica Bold" charset="0"/>
              </a:rPr>
              <a:t>SQL ranking</a:t>
            </a:r>
            <a:r>
              <a:rPr lang="en-US" altLang="zh-CN" sz="2400" dirty="0">
                <a:latin typeface="+mj-lt"/>
              </a:rPr>
              <a:t>. Include all students tied for the final spot in the ranking, even if that results in more than 10 total students.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7F3CAF-32BF-49A6-93F1-59C9E4B7C957}" type="slidenum">
              <a:rPr lang="en-US" altLang="en-US" smtClean="0"/>
              <a:t>8</a:t>
            </a:fld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0054A0"/>
          </a:solidFill>
        </p:spPr>
        <p:txBody>
          <a:bodyPr wrap="square" lIns="0" tIns="0" rIns="0" bIns="0" rtlCol="0"/>
          <a:lstStyle/>
          <a:p>
            <a:endParaRPr sz="2535"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35597" y="346486"/>
            <a:ext cx="2492957" cy="48821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53912" y="3160315"/>
            <a:ext cx="1427995" cy="881151"/>
          </a:xfrm>
          <a:prstGeom prst="rect">
            <a:avLst/>
          </a:prstGeom>
        </p:spPr>
        <p:txBody>
          <a:bodyPr vert="horz" wrap="square" lIns="0" tIns="27190" rIns="0" bIns="0" rtlCol="0">
            <a:spAutoFit/>
          </a:bodyPr>
          <a:lstStyle/>
          <a:p>
            <a:pPr algn="ctr">
              <a:spcBef>
                <a:spcPts val="215"/>
              </a:spcBef>
            </a:pPr>
            <a:r>
              <a:rPr sz="2220" spc="-40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FIN</a:t>
            </a:r>
            <a:endParaRPr sz="2220" dirty="0">
              <a:latin typeface="Arial" panose="020B0604020202090204"/>
              <a:cs typeface="Arial" panose="020B0604020202090204"/>
            </a:endParaRPr>
          </a:p>
          <a:p>
            <a:pPr algn="ctr">
              <a:spcBef>
                <a:spcPts val="1855"/>
              </a:spcBef>
            </a:pPr>
            <a:r>
              <a:rPr sz="174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Any</a:t>
            </a:r>
            <a:r>
              <a:rPr sz="1745" spc="-95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 </a:t>
            </a:r>
            <a:r>
              <a:rPr sz="1745" spc="-79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questions?</a:t>
            </a:r>
            <a:endParaRPr sz="1745" dirty="0">
              <a:latin typeface="Arial" panose="020B0604020202090204"/>
              <a:cs typeface="Arial" panose="020B0604020202090204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636</Words>
  <Application>Microsoft Macintosh PowerPoint</Application>
  <PresentationFormat>On-screen Show (4:3)</PresentationFormat>
  <Paragraphs>67</Paragraphs>
  <Slides>11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  <vt:variant>
        <vt:lpstr>Custom Shows</vt:lpstr>
      </vt:variant>
      <vt:variant>
        <vt:i4>1</vt:i4>
      </vt:variant>
    </vt:vector>
  </HeadingPairs>
  <TitlesOfParts>
    <vt:vector size="21" baseType="lpstr">
      <vt:lpstr>Monotype Sorts</vt:lpstr>
      <vt:lpstr>Helvetica Oblique</vt:lpstr>
      <vt:lpstr>Arial</vt:lpstr>
      <vt:lpstr>Times New Roman</vt:lpstr>
      <vt:lpstr>Helvetica</vt:lpstr>
      <vt:lpstr>Webdings</vt:lpstr>
      <vt:lpstr>Wingdings</vt:lpstr>
      <vt:lpstr>Helvetica Bold</vt:lpstr>
      <vt:lpstr>2_db-5-grey</vt:lpstr>
      <vt:lpstr>Database System Tutorial 3</vt:lpstr>
      <vt:lpstr>Tutorial Structure</vt:lpstr>
      <vt:lpstr>PowerPoint Presentation</vt:lpstr>
      <vt:lpstr>PowerPoint Presentation</vt:lpstr>
      <vt:lpstr>Exercises</vt:lpstr>
      <vt:lpstr>Exercises</vt:lpstr>
      <vt:lpstr>Exercises</vt:lpstr>
      <vt:lpstr>Exercises</vt:lpstr>
      <vt:lpstr>PowerPoint Presentation</vt:lpstr>
      <vt:lpstr>Clarification on Q4 A1 "taught in his or her department"</vt:lpstr>
      <vt:lpstr>Clarification on Q5 A1 Music courses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Yizhou Dai</cp:lastModifiedBy>
  <cp:revision>587</cp:revision>
  <cp:lastPrinted>2025-03-23T03:34:23Z</cp:lastPrinted>
  <dcterms:created xsi:type="dcterms:W3CDTF">2025-03-23T03:34:23Z</dcterms:created>
  <dcterms:modified xsi:type="dcterms:W3CDTF">2025-03-25T22:33:27Z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D837C7DFFC228C0A1A48D967BC2A23A7_42</vt:lpwstr>
  </property>
  <property fmtid="{D5CDD505-2E9C-101B-9397-08002B2CF9AE}" pid="3" name="KSOProductBuildVer">
    <vt:lpwstr>2052-6.15.1.8935</vt:lpwstr>
  </property>
</Properties>
</file>