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3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69087A-42D0-236B-FDD0-82F03773A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5C6687-417A-CBD5-85E4-43BE0099A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01C5A1-2D62-6D6F-1014-7ECA4AA6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E637B-BC4E-8C29-DDDA-CAD0D13D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9632CA-4D98-3CC4-9F8D-A1B99794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29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E774A-5024-D908-B2E2-9C870C89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50A618-8D0E-1B7D-34A1-16B0C05E7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27CE95-4E05-00F7-45EE-F37AB733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BA307A-B674-06C9-DFAC-EBB6D7E0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AB6C3F-7D12-2355-1349-8B30FFC5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96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48965D-8959-CBBE-534B-CF5BD9341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B002E4-9294-1C76-36A4-17BA2CF6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3336D3-8B9E-EED6-420F-EC6BD103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8A81B9-0994-42A3-62DC-8929AA80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919C5-25C1-9B68-FAAC-8C13913A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75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AF84B-D11E-3EB8-40FB-74825340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96149-8701-ED50-8B21-B2065ABB9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C0BCC-24D4-F7A8-3E33-D66B9C3B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ECE3E7-6A88-C01B-7903-95D5B532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B8176F-59A7-3EA2-E3E5-0EB644DA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66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985E9F-446F-DEB5-0825-B3B7E805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43DD49-44BF-B454-F3DA-183B2CBC0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AFB3CE-A07C-FC75-DF29-C55B104F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A0D4AD-FE38-D2B8-9F2E-B005479C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2A5BAA-931A-71B3-9FE5-939EF993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05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88CF6-4BB4-4567-FC92-799D6692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4CDFA-2BCE-0AC4-BD89-50660FA61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4B920F-C593-1F9E-68DB-E458AB60A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C681FB-D4D3-7E05-BD8D-E88DD0E7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288D56-9955-6ADE-7EF6-0CC7E744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8CBDCF-0241-E50E-CFCC-FA42B112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88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86745-12CD-F88C-9271-8C15C25B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D376A5-A974-2E22-D67D-06C11CC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FAE839-549B-B5FD-AFA7-E45ECB67B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E0A98EF-11AB-ACE4-8492-2178A20FE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E10383-5CF4-F52D-568E-AC8FE76C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6439D5-8177-DDE9-6DD6-3C2E61F3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82A0EA6-22BB-253C-F360-88977BB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DB8398-656F-FE38-32B0-DF88A233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94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2B030-0C6A-AF42-1FE7-FF4022A3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CA8AEE-09B8-3ABE-3BE1-FB4FFF77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69C03C2-8C6A-14BB-2626-0FF959DF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710028-8C20-F176-D748-73838C86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34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587409-0B5D-AE22-29B6-E45FFAD0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0C9497-0B69-99B9-52B5-5A034F72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DE3EBC-44E6-8D9C-F455-BD0BCB77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8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6EA8B-5C23-0F68-5875-47105971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7F3670-07C9-9A5A-A80A-4462E825E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96F3D6-5EAD-764B-38C9-CFC88740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5835B7-4F9D-ED6C-D040-17A1579C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EA470C-D7A6-1089-0986-6C299D3D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B5EB9B-FA68-B6D4-2A3F-700128B3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0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4267C6-F90E-E5B2-76F1-7C704FB2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82F513-5BCF-F6E5-F90B-028E7FE44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B0B5B1-E8B7-AD7A-991A-DAB76708C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8BB1F1-F907-1D90-1E69-61365D9D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443B5F-3140-9D54-C7CC-623CF8F6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4C9375-3B40-8E05-79C1-8A756F7F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12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1055D5-B3F2-F5C9-9223-BA2972A5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A20339-6F24-79A4-A219-E588F4645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DB008-E5AD-5CA5-A7F1-264040FB4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A67B62-8E46-F89C-47C0-1453D0061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B1C4E6-146B-889E-CCE5-6FD36D58C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85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87940-5A19-2293-7A08-7A3540AC1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試作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A7B477-F655-DFAD-ABD7-731AAD58A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47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FFA14-DFB3-D440-0846-FD62686E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コンビネーションカーネル結果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1A3F8E5-7036-1DBF-E427-CA1E88E98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1487" y="1825625"/>
            <a:ext cx="4369026" cy="4351338"/>
          </a:xfrm>
        </p:spPr>
      </p:pic>
    </p:spTree>
    <p:extLst>
      <p:ext uri="{BB962C8B-B14F-4D97-AF65-F5344CB8AC3E}">
        <p14:creationId xmlns:p14="http://schemas.microsoft.com/office/powerpoint/2010/main" val="30698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6694AB-DB7B-5531-43E7-5CE62CDD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手動重み付きカーネル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B297F1-A0E8-4B42-7E67-47EF6F4F2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平均ではなく、手動で重みを設定する。</a:t>
            </a:r>
            <a:endParaRPr kumimoji="1" lang="en-US" altLang="ja-JP" dirty="0"/>
          </a:p>
          <a:p>
            <a:r>
              <a:rPr lang="ja-JP" altLang="en-US" dirty="0"/>
              <a:t>どのカーネルが重要かを自分で考える必要がある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次の例では、線形を</a:t>
            </a:r>
            <a:r>
              <a:rPr lang="en-US" altLang="ja-JP" dirty="0"/>
              <a:t>0.9</a:t>
            </a:r>
            <a:r>
              <a:rPr lang="ja-JP" altLang="en-US" dirty="0"/>
              <a:t>、</a:t>
            </a:r>
            <a:r>
              <a:rPr lang="en-US" altLang="ja-JP" dirty="0"/>
              <a:t>0.99</a:t>
            </a:r>
            <a:r>
              <a:rPr lang="ja-JP" altLang="en-US" dirty="0"/>
              <a:t>として設定</a:t>
            </a:r>
            <a:endParaRPr lang="en-US" altLang="ja-JP" dirty="0"/>
          </a:p>
          <a:p>
            <a:r>
              <a:rPr kumimoji="1" lang="ja-JP" altLang="en-US" dirty="0"/>
              <a:t>→直線要素が強くなる</a:t>
            </a:r>
          </a:p>
        </p:txBody>
      </p:sp>
    </p:spTree>
    <p:extLst>
      <p:ext uri="{BB962C8B-B14F-4D97-AF65-F5344CB8AC3E}">
        <p14:creationId xmlns:p14="http://schemas.microsoft.com/office/powerpoint/2010/main" val="2707682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78A8CEF-18E0-3EDD-3311-51C60D31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ja-JP" altLang="en-US" sz="6600"/>
              <a:t>手動重み結果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コンテンツ プレースホルダー 4" descr="グラフ, 散布図&#10;&#10;AI 生成コンテンツは誤りを含む可能性があります。">
            <a:extLst>
              <a:ext uri="{FF2B5EF4-FFF2-40B4-BE49-F238E27FC236}">
                <a16:creationId xmlns:a16="http://schemas.microsoft.com/office/drawing/2014/main" id="{BD58811F-7AB3-779C-E91B-7B28CA4C4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128" y="2642616"/>
            <a:ext cx="3698240" cy="3605784"/>
          </a:xfrm>
          <a:prstGeom prst="rect">
            <a:avLst/>
          </a:prstGeom>
        </p:spPr>
      </p:pic>
      <p:pic>
        <p:nvPicPr>
          <p:cNvPr id="7" name="図 6" descr="グラフ, 散布図&#10;&#10;AI 生成コンテンツは誤りを含む可能性があります。">
            <a:extLst>
              <a:ext uri="{FF2B5EF4-FFF2-40B4-BE49-F238E27FC236}">
                <a16:creationId xmlns:a16="http://schemas.microsoft.com/office/drawing/2014/main" id="{4E92B7B0-C2EE-19D3-3405-C3563A0BA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052" y="2642616"/>
            <a:ext cx="3717303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6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D1874-F860-E8F1-0036-F068CCA6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自動重み最適化について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C92A32-704F-4BAB-5E03-62696344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重みを手動→自動で選択したい</a:t>
            </a:r>
            <a:endParaRPr kumimoji="1" lang="en-US" altLang="ja-JP" dirty="0"/>
          </a:p>
          <a:p>
            <a:r>
              <a:rPr lang="ja-JP" altLang="en-US" dirty="0"/>
              <a:t>→通常の</a:t>
            </a:r>
            <a:r>
              <a:rPr lang="en-US" altLang="ja-JP" dirty="0"/>
              <a:t>α</a:t>
            </a:r>
            <a:r>
              <a:rPr lang="ja-JP" altLang="en-US" dirty="0"/>
              <a:t>の最適化＋重みｗの最適化</a:t>
            </a:r>
            <a:endParaRPr kumimoji="1" lang="en-US" altLang="ja-JP" dirty="0"/>
          </a:p>
          <a:p>
            <a:r>
              <a:rPr lang="ja-JP" altLang="en-US" dirty="0"/>
              <a:t>→同時最適化問題</a:t>
            </a:r>
            <a:endParaRPr kumimoji="1" lang="en-US" altLang="ja-JP" dirty="0"/>
          </a:p>
          <a:p>
            <a:r>
              <a:rPr kumimoji="1" lang="en-US" altLang="ja-JP" dirty="0"/>
              <a:t>MKL</a:t>
            </a:r>
            <a:r>
              <a:rPr kumimoji="1" lang="ja-JP" altLang="en-US" dirty="0"/>
              <a:t>ｐｙというライブラリで計算できる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簡単な流れ</a:t>
            </a:r>
            <a:endParaRPr kumimoji="1" lang="en-US" altLang="ja-JP" dirty="0"/>
          </a:p>
          <a:p>
            <a:r>
              <a:rPr kumimoji="1" lang="ja-JP" altLang="en-US" dirty="0"/>
              <a:t>Ｗ固定で</a:t>
            </a:r>
            <a:r>
              <a:rPr kumimoji="1" lang="en-US" altLang="ja-JP" dirty="0"/>
              <a:t>α</a:t>
            </a:r>
            <a:r>
              <a:rPr kumimoji="1" lang="ja-JP" altLang="en-US" dirty="0"/>
              <a:t>最適化→</a:t>
            </a:r>
            <a:r>
              <a:rPr kumimoji="1" lang="en-US" altLang="ja-JP" dirty="0"/>
              <a:t>α</a:t>
            </a:r>
            <a:r>
              <a:rPr kumimoji="1" lang="ja-JP" altLang="en-US" dirty="0"/>
              <a:t>固定でｗ最適化→ｗ固定で、、、</a:t>
            </a:r>
          </a:p>
        </p:txBody>
      </p:sp>
    </p:spTree>
    <p:extLst>
      <p:ext uri="{BB962C8B-B14F-4D97-AF65-F5344CB8AC3E}">
        <p14:creationId xmlns:p14="http://schemas.microsoft.com/office/powerpoint/2010/main" val="238964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86FAE0-5BE9-62B2-D159-E5B90385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応用例の試行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523259-87EB-C3BE-D518-5C0D4363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例</a:t>
            </a:r>
            <a:r>
              <a:rPr kumimoji="1" lang="en-US" altLang="ja-JP" dirty="0"/>
              <a:t>1</a:t>
            </a:r>
            <a:r>
              <a:rPr lang="ja-JP" altLang="en-US" dirty="0"/>
              <a:t>：手書き数値判別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手書き数値は、ピクセル位置ごとに、色や色の濃さなどが数値で対応</a:t>
            </a:r>
            <a:endParaRPr lang="en-US" altLang="ja-JP" dirty="0"/>
          </a:p>
          <a:p>
            <a:r>
              <a:rPr kumimoji="1" lang="ja-JP" altLang="en-US" dirty="0"/>
              <a:t>→ピクセル</a:t>
            </a:r>
            <a:r>
              <a:rPr kumimoji="1" lang="en-US" altLang="ja-JP" dirty="0"/>
              <a:t>(0,0) -&gt; </a:t>
            </a:r>
            <a:r>
              <a:rPr kumimoji="1" lang="ja-JP" altLang="en-US" dirty="0"/>
              <a:t>濃さ２</a:t>
            </a:r>
            <a:endParaRPr kumimoji="1" lang="en-US" altLang="ja-JP" dirty="0"/>
          </a:p>
          <a:p>
            <a:r>
              <a:rPr kumimoji="1" lang="ja-JP" altLang="en-US" dirty="0"/>
              <a:t>　ピクセル</a:t>
            </a:r>
            <a:r>
              <a:rPr kumimoji="1" lang="en-US" altLang="ja-JP" dirty="0"/>
              <a:t>(0,1) -&gt; </a:t>
            </a:r>
            <a:r>
              <a:rPr kumimoji="1" lang="ja-JP" altLang="en-US" dirty="0"/>
              <a:t>濃さ </a:t>
            </a:r>
            <a:r>
              <a:rPr kumimoji="1" lang="en-US" altLang="ja-JP" dirty="0"/>
              <a:t>3 ,,,</a:t>
            </a:r>
          </a:p>
          <a:p>
            <a:pPr marL="0" indent="0">
              <a:buNone/>
            </a:pPr>
            <a:r>
              <a:rPr lang="ja-JP" altLang="en-US" dirty="0"/>
              <a:t>そのデータに対して、距離（</a:t>
            </a:r>
            <a:r>
              <a:rPr lang="en-US" altLang="ja-JP" dirty="0"/>
              <a:t>RBF</a:t>
            </a:r>
            <a:r>
              <a:rPr lang="ja-JP" altLang="en-US" dirty="0"/>
              <a:t>カーネル）をもとに類似度判定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・テストデータは</a:t>
            </a:r>
            <a:r>
              <a:rPr lang="en-US" altLang="ja-JP" dirty="0" err="1"/>
              <a:t>load_digits</a:t>
            </a:r>
            <a:r>
              <a:rPr lang="en-US" altLang="ja-JP" dirty="0"/>
              <a:t>(</a:t>
            </a:r>
            <a:r>
              <a:rPr lang="ja-JP" altLang="en-US" dirty="0"/>
              <a:t>手書きデータのテンプレート）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05984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025D9-2A6A-96BD-C521-0DC81AEB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手書き数値判定例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4EB1EF7-E4B2-734A-7E54-B17891CA7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329" y="1866682"/>
            <a:ext cx="2162477" cy="3162741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16F4D27-19BA-9DA3-0EB3-5C5593229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400" y="1828576"/>
            <a:ext cx="2057687" cy="314368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FC0580E-435E-7A1B-FFF4-CC8011463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280" y="1799996"/>
            <a:ext cx="2038635" cy="3200847"/>
          </a:xfrm>
          <a:prstGeom prst="rect">
            <a:avLst/>
          </a:prstGeom>
        </p:spPr>
      </p:pic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F7621783-B4A8-BD95-8C75-A5A14B3738B7}"/>
              </a:ext>
            </a:extLst>
          </p:cNvPr>
          <p:cNvSpPr/>
          <p:nvPr/>
        </p:nvSpPr>
        <p:spPr>
          <a:xfrm>
            <a:off x="2370987" y="5148259"/>
            <a:ext cx="5132200" cy="612648"/>
          </a:xfrm>
          <a:prstGeom prst="wedgeRectCallout">
            <a:avLst>
              <a:gd name="adj1" fmla="val 8985"/>
              <a:gd name="adj2" fmla="val -1009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３は８と塗られる位置が近いので間違いやすい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0F97277-2526-BB0C-D23D-801F86455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108" y="1799996"/>
            <a:ext cx="2010056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8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84578-7D6B-450A-A384-E7CCB62A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手書き数値判定の問題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BE52A2-5E96-7BC4-9432-000F96593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黒ピクセルの位置で判断してるので、中央に書かないと正しく判定されない</a:t>
            </a:r>
            <a:endParaRPr kumimoji="1" lang="en-US" altLang="ja-JP" dirty="0"/>
          </a:p>
          <a:p>
            <a:r>
              <a:rPr lang="ja-JP" altLang="en-US" dirty="0"/>
              <a:t>→対策：中央になるようにトリミングする</a:t>
            </a:r>
            <a:endParaRPr kumimoji="1" lang="en-US" altLang="ja-JP" dirty="0"/>
          </a:p>
          <a:p>
            <a:r>
              <a:rPr lang="ja-JP" altLang="en-US" dirty="0"/>
              <a:t>似ている文字はかなり間違いやすい</a:t>
            </a:r>
            <a:endParaRPr lang="en-US" altLang="ja-JP" dirty="0"/>
          </a:p>
          <a:p>
            <a:r>
              <a:rPr kumimoji="1" lang="ja-JP" altLang="en-US" dirty="0"/>
              <a:t>→３と８は「左の部分が繋がっているかどうか」などをデータとしてとらえることができたら精度上がりそう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さらに精度を上げたければ</a:t>
            </a:r>
            <a:r>
              <a:rPr lang="en-US" altLang="ja-JP" dirty="0"/>
              <a:t>CNN</a:t>
            </a:r>
            <a:r>
              <a:rPr lang="ja-JP" altLang="en-US" dirty="0"/>
              <a:t>を用いるのがよさそう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017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74744B0-0A44-0C2F-1343-9EB43987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ja-JP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各カーネル関数について</a:t>
            </a:r>
            <a:endParaRPr kumimoji="1" lang="en-US" altLang="ja-JP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1D0075C4-652A-F7E2-B25F-88DD55280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607204"/>
              </p:ext>
            </p:extLst>
          </p:nvPr>
        </p:nvGraphicFramePr>
        <p:xfrm>
          <a:off x="320040" y="2791439"/>
          <a:ext cx="11548874" cy="3478673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</a:tblPr>
              <a:tblGrid>
                <a:gridCol w="2769533">
                  <a:extLst>
                    <a:ext uri="{9D8B030D-6E8A-4147-A177-3AD203B41FA5}">
                      <a16:colId xmlns:a16="http://schemas.microsoft.com/office/drawing/2014/main" val="72413606"/>
                    </a:ext>
                  </a:extLst>
                </a:gridCol>
                <a:gridCol w="3035874">
                  <a:extLst>
                    <a:ext uri="{9D8B030D-6E8A-4147-A177-3AD203B41FA5}">
                      <a16:colId xmlns:a16="http://schemas.microsoft.com/office/drawing/2014/main" val="641877984"/>
                    </a:ext>
                  </a:extLst>
                </a:gridCol>
                <a:gridCol w="2926447">
                  <a:extLst>
                    <a:ext uri="{9D8B030D-6E8A-4147-A177-3AD203B41FA5}">
                      <a16:colId xmlns:a16="http://schemas.microsoft.com/office/drawing/2014/main" val="1899354403"/>
                    </a:ext>
                  </a:extLst>
                </a:gridCol>
                <a:gridCol w="2817020">
                  <a:extLst>
                    <a:ext uri="{9D8B030D-6E8A-4147-A177-3AD203B41FA5}">
                      <a16:colId xmlns:a16="http://schemas.microsoft.com/office/drawing/2014/main" val="1259734534"/>
                    </a:ext>
                  </a:extLst>
                </a:gridCol>
              </a:tblGrid>
              <a:tr h="463805"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カーネル名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数式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特徴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向いてる状況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03079"/>
                  </a:ext>
                </a:extLst>
              </a:tr>
              <a:tr h="701654"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🔸 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Linear（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線形）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cap="none" spc="0">
                          <a:solidFill>
                            <a:schemeClr val="tx1"/>
                          </a:solidFill>
                        </a:rPr>
                        <a:t>K(x,y)=xTyK(x, y) = x^T y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境界は「直線」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データがほぼ線形分離可能なとき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012904"/>
                  </a:ext>
                </a:extLst>
              </a:tr>
              <a:tr h="701654"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🔹 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Polynomial（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多項式）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cap="none" spc="0">
                          <a:solidFill>
                            <a:schemeClr val="tx1"/>
                          </a:solidFill>
                        </a:rPr>
                        <a:t>K(x,y)=(xTy+c)dK(x, y) = (x^T y + c)^d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曲線的な境界、柔軟性は </a:t>
                      </a:r>
                      <a:r>
                        <a:rPr lang="en-US" altLang="ja-JP" sz="1600" cap="none" spc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で調整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適度な非線形データ（例</a:t>
                      </a:r>
                      <a:r>
                        <a:rPr lang="en-US" altLang="ja-JP" sz="1600" cap="none" spc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円形</a:t>
                      </a:r>
                      <a:r>
                        <a:rPr lang="en-US" altLang="ja-JP" sz="16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放物線）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936609"/>
                  </a:ext>
                </a:extLst>
              </a:tr>
              <a:tr h="701654"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🔸 </a:t>
                      </a:r>
                      <a:r>
                        <a:rPr lang="en-US" altLang="ja-JP" sz="1600" cap="none" spc="0">
                          <a:solidFill>
                            <a:schemeClr val="tx1"/>
                          </a:solidFill>
                        </a:rPr>
                        <a:t>RBF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（ガウシアン）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cap="none" spc="0">
                          <a:solidFill>
                            <a:schemeClr val="tx1"/>
                          </a:solidFill>
                        </a:rPr>
                        <a:t>K(x,y)=exp⁡(−γ∥x−y∥2)K(x, y) = \exp(-\gamma \|x - y\|^2)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高い柔軟性、滑らかな非線形境界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none" spc="0">
                          <a:solidFill>
                            <a:schemeClr val="tx1"/>
                          </a:solidFill>
                        </a:rPr>
                        <a:t>最もよく使われる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。</a:t>
                      </a:r>
                      <a:r>
                        <a:rPr lang="en-US" altLang="ja-JP" sz="1600" cap="none" spc="0">
                          <a:solidFill>
                            <a:schemeClr val="tx1"/>
                          </a:solidFill>
                        </a:rPr>
                        <a:t>moon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に◎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983643"/>
                  </a:ext>
                </a:extLst>
              </a:tr>
              <a:tr h="701654"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🔹 </a:t>
                      </a:r>
                      <a:r>
                        <a:rPr lang="en-US" altLang="ja-JP" sz="1600" cap="none" spc="0">
                          <a:solidFill>
                            <a:schemeClr val="tx1"/>
                          </a:solidFill>
                        </a:rPr>
                        <a:t>Sigmoid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（シグモイド）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cap="none" spc="0">
                          <a:solidFill>
                            <a:schemeClr val="tx1"/>
                          </a:solidFill>
                        </a:rPr>
                        <a:t>K(x,y)=tanh⁡(αxTy+c)K(x, y) = \tanh(\alpha x^T y + c)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ニューラルネット風。非線形だが不安定になりがち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実験向き。実用性はやや低い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55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97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A4AF1-D69E-377B-7DA8-184B8E5A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カーネル関数の意味（線形）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A0CF2F-7EFC-BCCE-26A4-2A90770B4C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77588"/>
            <a:ext cx="9437914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🧩 入力ベクトル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分類したい点。たとえば：</a:t>
            </a:r>
            <a:endParaRPr kumimoji="0" lang="ja-JP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 = [x₁, x₂] ← これが今入力されたデータ（例えば座標）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ja-JP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🧩 重みベクトル w</a:t>
            </a:r>
            <a:endParaRPr kumimoji="0" lang="ja-JP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SVMが学習した「分類のための方向」。たとえば：</a:t>
            </a:r>
            <a:endParaRPr kumimoji="0" lang="ja-JP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 = [w₁, w₂] ← 境界の向き・傾きを決める 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分類の境界式（線形の場合）</a:t>
            </a:r>
            <a:endParaRPr kumimoji="0" lang="ja-JP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SVMの分類境界はこう：</a:t>
            </a:r>
            <a:endParaRPr kumimoji="0" lang="ja-JP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wᵗx + b = 0 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これは「</a:t>
            </a: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入力 x がどっち側か？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」を調べる式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wᵗx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は </a:t>
            </a: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内積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 は切片（オフセット）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5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DB5F2-4880-F605-656C-D9133C32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カーネル関数の意味２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6AEA50-354C-6619-2795-5FBE83658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77696"/>
            <a:ext cx="8321509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🟥 なぜ内積が「近さ」を意味するの？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内積の意味（ベクトルの類似度）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ベクトルの内積にはこういう意味があります：</a:t>
            </a:r>
            <a:endParaRPr kumimoji="0" lang="ja-JP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wᵗx = |w||x|cosθ 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θ は w と x のなす角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θ が小さい（同じ向き）なら内積が大きい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θ が大きい（逆方向）なら内積が負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θ が直角（90°）なら内積＝0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つまり：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 と x がどれだけ「同じ方向を向いてるか」＝類似度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0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C6864-9C50-4E9D-EE26-4CB3D340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カーネル関数の意味３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3827A4-CFBA-B488-E947-4C028B3394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16199"/>
            <a:ext cx="7859844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🔶 例：分類の流れ（直線カーネル）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💡 今の分類したい点</a:t>
            </a:r>
            <a:endParaRPr kumimoji="0" lang="ja-JP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 = [2, 1] </a:t>
            </a:r>
            <a:endParaRPr kumimoji="0" lang="ja-JP" altLang="ja-JP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💡 学習された分類器（重み）</a:t>
            </a:r>
            <a:endParaRPr kumimoji="0" lang="ja-JP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 = [1, 1] b = -2 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計算するのは：</a:t>
            </a:r>
            <a:endParaRPr kumimoji="0" lang="ja-JP" altLang="ja-JP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f(x) = wᵗx + b = (1×2 + 1×1) + (-2) = 3 - 2 = 1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正の値 → ラベル1（たとえば赤）に分類！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25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7ECDC-5469-469F-3637-D44D5CFA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データセット　</a:t>
            </a:r>
            <a:r>
              <a:rPr kumimoji="1" lang="en-US" altLang="ja-JP" dirty="0"/>
              <a:t>moon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321276-BB03-1F8D-FDDE-BDC82ADE7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半月状態の二つのデータ分布のデータセット</a:t>
            </a:r>
            <a:endParaRPr kumimoji="1" lang="en-US" altLang="ja-JP" dirty="0"/>
          </a:p>
          <a:p>
            <a:r>
              <a:rPr kumimoji="1" lang="en-US" altLang="ja-JP" dirty="0"/>
              <a:t>Noise=0</a:t>
            </a:r>
            <a:r>
              <a:rPr kumimoji="1" lang="ja-JP" altLang="en-US" dirty="0"/>
              <a:t>なら二つの放物線　１ならごちゃごちゃ</a:t>
            </a:r>
            <a:endParaRPr kumimoji="1" lang="en-US" altLang="ja-JP" dirty="0"/>
          </a:p>
          <a:p>
            <a:r>
              <a:rPr lang="ja-JP" altLang="en-US" dirty="0"/>
              <a:t>非線形なデータに対する例を見れる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78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0FEBE6-7432-5119-6B44-4B63024F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ja-JP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Moon</a:t>
            </a:r>
            <a:r>
              <a:rPr kumimoji="1" lang="ja-JP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に対する結果</a:t>
            </a:r>
          </a:p>
        </p:txBody>
      </p:sp>
      <p:pic>
        <p:nvPicPr>
          <p:cNvPr id="5" name="コンテンツ プレースホルダー 4" descr="グラフ, 散布図&#10;&#10;AI 生成コンテンツは誤りを含む可能性があります。">
            <a:extLst>
              <a:ext uri="{FF2B5EF4-FFF2-40B4-BE49-F238E27FC236}">
                <a16:creationId xmlns:a16="http://schemas.microsoft.com/office/drawing/2014/main" id="{7BF0FF31-1C5E-D87B-427D-AF6323BF9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2869" y="643466"/>
            <a:ext cx="672959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8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71DD7-6B5D-EB6F-075B-088D0F48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カーネル関数の使用例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F31DA0-D17C-2F8F-D466-F277C7756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5" y="1690688"/>
            <a:ext cx="10515600" cy="4351338"/>
          </a:xfrm>
        </p:spPr>
        <p:txBody>
          <a:bodyPr/>
          <a:lstStyle/>
          <a:p>
            <a:endParaRPr kumimoji="1" lang="en-US" altLang="ja-JP" dirty="0"/>
          </a:p>
          <a:p>
            <a:r>
              <a:rPr lang="ja-JP" altLang="en-US" dirty="0"/>
              <a:t>線形の例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sz="1800" dirty="0"/>
              <a:t>x₁ = [1, 2]   y₁ = +1</a:t>
            </a:r>
            <a:r>
              <a:rPr lang="ja-JP" altLang="en-US" sz="1800" dirty="0"/>
              <a:t>　、　</a:t>
            </a:r>
            <a:r>
              <a:rPr lang="en-US" altLang="ja-JP" sz="1800" dirty="0"/>
              <a:t>x₂ = [3, 4]   y₂ = -1</a:t>
            </a:r>
            <a:r>
              <a:rPr lang="ja-JP" altLang="en-US" sz="1800" dirty="0"/>
              <a:t>、　</a:t>
            </a:r>
            <a:r>
              <a:rPr lang="en-US" altLang="ja-JP" sz="1800" dirty="0"/>
              <a:t>x₃ = [2, 1]   y₃ = +1</a:t>
            </a:r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r>
              <a:rPr lang="en-US" altLang="ja-JP" sz="1800" dirty="0"/>
              <a:t>α</a:t>
            </a:r>
            <a:r>
              <a:rPr lang="ja-JP" altLang="en-US" sz="1800" dirty="0"/>
              <a:t>はラグランジュによって決定してるらしい</a:t>
            </a:r>
            <a:endParaRPr lang="en-US" altLang="ja-JP" sz="1800" dirty="0"/>
          </a:p>
          <a:p>
            <a:r>
              <a:rPr lang="ja-JP" altLang="en-US" sz="1800" dirty="0"/>
              <a:t>内積の結果が大きい→類似度が高い→正</a:t>
            </a:r>
            <a:r>
              <a:rPr lang="en-US" altLang="ja-JP" sz="1800" dirty="0"/>
              <a:t>or</a:t>
            </a:r>
            <a:r>
              <a:rPr lang="ja-JP" altLang="en-US" sz="1800" dirty="0"/>
              <a:t>負に大きく影響</a:t>
            </a:r>
            <a:endParaRPr lang="en-US" altLang="ja-JP" sz="1800" dirty="0"/>
          </a:p>
          <a:p>
            <a:endParaRPr lang="en-US" altLang="ja-JP" sz="1800" dirty="0"/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F2286F3-CB62-C779-2A79-35096DE55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33" y="2623383"/>
            <a:ext cx="3038899" cy="53347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134FF48-FC4F-1395-E791-F1F5FDB9C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5" y="3701144"/>
            <a:ext cx="840222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2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0FC37-916F-7140-A051-A071FE2B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カーネル平均の意味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E883F0-A11C-40B5-2DA5-50E34E7B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各カーネルで計算する重みは異なる</a:t>
            </a:r>
            <a:endParaRPr kumimoji="1" lang="en-US" altLang="ja-JP" dirty="0"/>
          </a:p>
          <a:p>
            <a:r>
              <a:rPr lang="ja-JP" altLang="en-US" dirty="0"/>
              <a:t>→計算結果の平均又は重みづけで平均を取る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一番単純な方法が、全て足してカーネル数で割る、単純平均</a:t>
            </a:r>
          </a:p>
        </p:txBody>
      </p:sp>
    </p:spTree>
    <p:extLst>
      <p:ext uri="{BB962C8B-B14F-4D97-AF65-F5344CB8AC3E}">
        <p14:creationId xmlns:p14="http://schemas.microsoft.com/office/powerpoint/2010/main" val="425423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930</Words>
  <Application>Microsoft Office PowerPoint</Application>
  <PresentationFormat>ワイド画面</PresentationFormat>
  <Paragraphs>115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Arial Unicode MS</vt:lpstr>
      <vt:lpstr>游ゴシック</vt:lpstr>
      <vt:lpstr>游ゴシック Light</vt:lpstr>
      <vt:lpstr>Arial</vt:lpstr>
      <vt:lpstr>Office テーマ</vt:lpstr>
      <vt:lpstr>試作</vt:lpstr>
      <vt:lpstr>各カーネル関数について</vt:lpstr>
      <vt:lpstr>カーネル関数の意味（線形）</vt:lpstr>
      <vt:lpstr>カーネル関数の意味２</vt:lpstr>
      <vt:lpstr>カーネル関数の意味３</vt:lpstr>
      <vt:lpstr>データセット　moonについて</vt:lpstr>
      <vt:lpstr>Moonに対する結果</vt:lpstr>
      <vt:lpstr>カーネル関数の使用例</vt:lpstr>
      <vt:lpstr>カーネル平均の意味</vt:lpstr>
      <vt:lpstr>コンビネーションカーネル結果</vt:lpstr>
      <vt:lpstr>手動重み付きカーネル</vt:lpstr>
      <vt:lpstr>手動重み結果</vt:lpstr>
      <vt:lpstr>自動重み最適化について</vt:lpstr>
      <vt:lpstr>応用例の試行</vt:lpstr>
      <vt:lpstr>手書き数値判定例</vt:lpstr>
      <vt:lpstr>手書き数値判定の問題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大智 須永</dc:creator>
  <cp:lastModifiedBy>大智 須永</cp:lastModifiedBy>
  <cp:revision>6</cp:revision>
  <dcterms:created xsi:type="dcterms:W3CDTF">2025-06-26T05:21:20Z</dcterms:created>
  <dcterms:modified xsi:type="dcterms:W3CDTF">2025-06-26T10:25:09Z</dcterms:modified>
</cp:coreProperties>
</file>