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312" r:id="rId6"/>
    <p:sldId id="313" r:id="rId7"/>
    <p:sldId id="314" r:id="rId8"/>
    <p:sldId id="320" r:id="rId9"/>
    <p:sldId id="321" r:id="rId10"/>
    <p:sldId id="304" r:id="rId11"/>
    <p:sldId id="315" r:id="rId12"/>
    <p:sldId id="316" r:id="rId13"/>
    <p:sldId id="305" r:id="rId14"/>
    <p:sldId id="317" r:id="rId15"/>
    <p:sldId id="319" r:id="rId16"/>
    <p:sldId id="266" r:id="rId17"/>
    <p:sldId id="306" r:id="rId18"/>
    <p:sldId id="282" r:id="rId19"/>
    <p:sldId id="307" r:id="rId20"/>
    <p:sldId id="273" r:id="rId21"/>
    <p:sldId id="284" r:id="rId2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4"/>
    </p:embeddedFont>
    <p:embeddedFont>
      <p:font typeface="Barlow Semi Condensed" panose="02020500000000000000" charset="0"/>
      <p:regular r:id="rId25"/>
      <p:bold r:id="rId26"/>
      <p:italic r:id="rId27"/>
      <p:boldItalic r:id="rId28"/>
    </p:embeddedFont>
    <p:embeddedFont>
      <p:font typeface="Barlow Semi Condensed Medium" panose="02020500000000000000" charset="0"/>
      <p:regular r:id="rId29"/>
      <p:bold r:id="rId30"/>
      <p:italic r:id="rId31"/>
      <p:boldItalic r:id="rId32"/>
    </p:embeddedFont>
    <p:embeddedFont>
      <p:font typeface="Fjalla One" panose="02020500000000000000" charset="0"/>
      <p:regular r:id="rId33"/>
    </p:embeddedFont>
    <p:embeddedFont>
      <p:font typeface="標楷體" panose="03000509000000000000" pitchFamily="65" charset="-12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3D43DC-08BF-4382-A7F0-6435BBB6A25B}">
  <a:tblStyle styleId="{A53D43DC-08BF-4382-A7F0-6435BBB6A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3035" autoAdjust="0"/>
  </p:normalViewPr>
  <p:slideViewPr>
    <p:cSldViewPr snapToGrid="0">
      <p:cViewPr varScale="1">
        <p:scale>
          <a:sx n="198" d="100"/>
          <a:sy n="198" d="100"/>
        </p:scale>
        <p:origin x="6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61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65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99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331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396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9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73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5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判斷很多</a:t>
            </a:r>
            <a:r>
              <a:rPr lang="en-US" altLang="zh-TW" dirty="0"/>
              <a:t>Metrics</a:t>
            </a:r>
            <a:r>
              <a:rPr lang="zh-TW" altLang="en-US" dirty="0"/>
              <a:t>指標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14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88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18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9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dirty="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5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sting_report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09410" y="144828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solidFill>
                  <a:schemeClr val="dk2"/>
                </a:solidFill>
              </a:rPr>
              <a:t>daidaiclub</a:t>
            </a:r>
            <a:endParaRPr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561011" y="2396736"/>
            <a:ext cx="603503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700" dirty="0">
                <a:latin typeface="Arial Black" panose="020B0A04020102020204" pitchFamily="34" charset="0"/>
              </a:rPr>
              <a:t>Data analyze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90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357128" y="1254083"/>
            <a:ext cx="5043672" cy="45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validate dataset,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生成錯誤報告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281664" y="950675"/>
            <a:ext cx="920736" cy="106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48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87E01C3-B610-414D-BE2E-04612226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8" y="2015609"/>
            <a:ext cx="8187183" cy="15106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558E12-52D2-46AF-B492-4CDAF5826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8" y="3526259"/>
            <a:ext cx="8187183" cy="14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357128" y="1254083"/>
            <a:ext cx="5043672" cy="45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錯誤報告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281664" y="950675"/>
            <a:ext cx="920736" cy="106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r>
              <a:rPr lang="en-US" altLang="zh-TW" sz="48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48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01" name="Google Shape;3216;p57">
            <a:extLst>
              <a:ext uri="{FF2B5EF4-FFF2-40B4-BE49-F238E27FC236}">
                <a16:creationId xmlns:a16="http://schemas.microsoft.com/office/drawing/2014/main" id="{A6E45EC8-608B-404D-A765-41EBE3597E51}"/>
              </a:ext>
            </a:extLst>
          </p:cNvPr>
          <p:cNvSpPr/>
          <p:nvPr/>
        </p:nvSpPr>
        <p:spPr>
          <a:xfrm>
            <a:off x="742133" y="2038347"/>
            <a:ext cx="2685354" cy="2409049"/>
          </a:xfrm>
          <a:custGeom>
            <a:avLst/>
            <a:gdLst/>
            <a:ahLst/>
            <a:cxnLst/>
            <a:rect l="l" t="t" r="r" b="b"/>
            <a:pathLst>
              <a:path w="239863" h="192592" extrusionOk="0">
                <a:moveTo>
                  <a:pt x="147813" y="1"/>
                </a:moveTo>
                <a:cubicBezTo>
                  <a:pt x="142156" y="1"/>
                  <a:pt x="136078" y="789"/>
                  <a:pt x="129736" y="2770"/>
                </a:cubicBezTo>
                <a:cubicBezTo>
                  <a:pt x="98620" y="12477"/>
                  <a:pt x="86341" y="39929"/>
                  <a:pt x="68918" y="59055"/>
                </a:cubicBezTo>
                <a:cubicBezTo>
                  <a:pt x="59821" y="69084"/>
                  <a:pt x="45999" y="73102"/>
                  <a:pt x="35038" y="80945"/>
                </a:cubicBezTo>
                <a:cubicBezTo>
                  <a:pt x="1" y="106018"/>
                  <a:pt x="6976" y="159667"/>
                  <a:pt x="35231" y="179114"/>
                </a:cubicBezTo>
                <a:cubicBezTo>
                  <a:pt x="48326" y="188144"/>
                  <a:pt x="62992" y="192591"/>
                  <a:pt x="79703" y="192591"/>
                </a:cubicBezTo>
                <a:cubicBezTo>
                  <a:pt x="94167" y="192591"/>
                  <a:pt x="110163" y="189259"/>
                  <a:pt x="128000" y="182683"/>
                </a:cubicBezTo>
                <a:cubicBezTo>
                  <a:pt x="166445" y="168507"/>
                  <a:pt x="194025" y="159828"/>
                  <a:pt x="216944" y="121962"/>
                </a:cubicBezTo>
                <a:cubicBezTo>
                  <a:pt x="239863" y="84063"/>
                  <a:pt x="216108" y="37807"/>
                  <a:pt x="185539" y="11995"/>
                </a:cubicBezTo>
                <a:cubicBezTo>
                  <a:pt x="185539" y="11995"/>
                  <a:pt x="169878" y="1"/>
                  <a:pt x="1478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2" name="Google Shape;3216;p57">
            <a:extLst>
              <a:ext uri="{FF2B5EF4-FFF2-40B4-BE49-F238E27FC236}">
                <a16:creationId xmlns:a16="http://schemas.microsoft.com/office/drawing/2014/main" id="{F4A3ADCA-A8D9-4D3E-94A4-7AEEE0EFC8D5}"/>
              </a:ext>
            </a:extLst>
          </p:cNvPr>
          <p:cNvSpPr/>
          <p:nvPr/>
        </p:nvSpPr>
        <p:spPr>
          <a:xfrm>
            <a:off x="1152390" y="2107473"/>
            <a:ext cx="2685354" cy="2409049"/>
          </a:xfrm>
          <a:custGeom>
            <a:avLst/>
            <a:gdLst/>
            <a:ahLst/>
            <a:cxnLst/>
            <a:rect l="l" t="t" r="r" b="b"/>
            <a:pathLst>
              <a:path w="239863" h="192592" extrusionOk="0">
                <a:moveTo>
                  <a:pt x="147813" y="1"/>
                </a:moveTo>
                <a:cubicBezTo>
                  <a:pt x="142156" y="1"/>
                  <a:pt x="136078" y="789"/>
                  <a:pt x="129736" y="2770"/>
                </a:cubicBezTo>
                <a:cubicBezTo>
                  <a:pt x="98620" y="12477"/>
                  <a:pt x="86341" y="39929"/>
                  <a:pt x="68918" y="59055"/>
                </a:cubicBezTo>
                <a:cubicBezTo>
                  <a:pt x="59821" y="69084"/>
                  <a:pt x="45999" y="73102"/>
                  <a:pt x="35038" y="80945"/>
                </a:cubicBezTo>
                <a:cubicBezTo>
                  <a:pt x="1" y="106018"/>
                  <a:pt x="6976" y="159667"/>
                  <a:pt x="35231" y="179114"/>
                </a:cubicBezTo>
                <a:cubicBezTo>
                  <a:pt x="48326" y="188144"/>
                  <a:pt x="62992" y="192591"/>
                  <a:pt x="79703" y="192591"/>
                </a:cubicBezTo>
                <a:cubicBezTo>
                  <a:pt x="94167" y="192591"/>
                  <a:pt x="110163" y="189259"/>
                  <a:pt x="128000" y="182683"/>
                </a:cubicBezTo>
                <a:cubicBezTo>
                  <a:pt x="166445" y="168507"/>
                  <a:pt x="194025" y="159828"/>
                  <a:pt x="216944" y="121962"/>
                </a:cubicBezTo>
                <a:cubicBezTo>
                  <a:pt x="239863" y="84063"/>
                  <a:pt x="216108" y="37807"/>
                  <a:pt x="185539" y="11995"/>
                </a:cubicBezTo>
                <a:cubicBezTo>
                  <a:pt x="185539" y="11995"/>
                  <a:pt x="169878" y="1"/>
                  <a:pt x="147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圖片 5">
            <a:hlinkClick r:id="rId3" action="ppaction://hlinkfile"/>
            <a:extLst>
              <a:ext uri="{FF2B5EF4-FFF2-40B4-BE49-F238E27FC236}">
                <a16:creationId xmlns:a16="http://schemas.microsoft.com/office/drawing/2014/main" id="{0014DD1A-7678-4BA7-854A-7158A7501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919" y="2341754"/>
            <a:ext cx="1851071" cy="1851071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303" name="Google Shape;3214;p57">
            <a:extLst>
              <a:ext uri="{FF2B5EF4-FFF2-40B4-BE49-F238E27FC236}">
                <a16:creationId xmlns:a16="http://schemas.microsoft.com/office/drawing/2014/main" id="{7000FB74-7483-49DB-87F9-E4AD48A13137}"/>
              </a:ext>
            </a:extLst>
          </p:cNvPr>
          <p:cNvSpPr txBox="1">
            <a:spLocks/>
          </p:cNvSpPr>
          <p:nvPr/>
        </p:nvSpPr>
        <p:spPr>
          <a:xfrm>
            <a:off x="4434510" y="1914771"/>
            <a:ext cx="3557100" cy="197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zh-TW" alt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用於判斷 </a:t>
            </a:r>
            <a:r>
              <a:rPr lang="en-US" altLang="zh-TW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metrics</a:t>
            </a:r>
            <a:r>
              <a:rPr lang="zh-TW" alt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異常的閾值</a:t>
            </a:r>
            <a:endParaRPr lang="en-US" altLang="zh-TW" sz="1600" b="1" dirty="0">
              <a:solidFill>
                <a:schemeClr val="tx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>
                <a:schemeClr val="dk1"/>
              </a:buClr>
              <a:buSzPts val="1100"/>
            </a:pPr>
            <a:endParaRPr lang="en-US" sz="1600" b="1" dirty="0">
              <a:solidFill>
                <a:schemeClr val="tx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altLang="zh-TW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limit &gt; 60%</a:t>
            </a: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Memory limit &gt; 60%</a:t>
            </a: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Instance count &gt; 2</a:t>
            </a: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Fail response &gt; 5</a:t>
            </a: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Cloud run restart &gt; 0</a:t>
            </a: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600" b="1" dirty="0">
              <a:solidFill>
                <a:schemeClr val="tx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600" b="1" dirty="0">
              <a:solidFill>
                <a:schemeClr val="tx2">
                  <a:lumMod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dirty="0">
              <a:solidFill>
                <a:schemeClr val="tx2">
                  <a:lumMod val="2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562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906000" y="2484660"/>
            <a:ext cx="7099200" cy="1497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4000" dirty="0">
                <a:latin typeface="Arial Black" panose="020B0A04020102020204" pitchFamily="34" charset="0"/>
              </a:rPr>
              <a:t>Simulate system &amp; Cloud run performance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47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357128" y="1254083"/>
            <a:ext cx="5043672" cy="45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在頻道中註冊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service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281664" y="950675"/>
            <a:ext cx="920736" cy="106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48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CFC66A-A873-46D9-9DA5-A788FC29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3" y="2606595"/>
            <a:ext cx="8187183" cy="8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357128" y="1254083"/>
            <a:ext cx="5043672" cy="45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錯誤報告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281664" y="950675"/>
            <a:ext cx="920736" cy="106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r>
              <a:rPr lang="en-US" altLang="zh-TW" sz="48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48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745E7B-60C5-4CB6-98C6-63D95B7E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8" y="1798821"/>
            <a:ext cx="5827388" cy="2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3C569C-9BAE-4680-86F1-4C7A8BE984A3}"/>
              </a:ext>
            </a:extLst>
          </p:cNvPr>
          <p:cNvGrpSpPr/>
          <p:nvPr/>
        </p:nvGrpSpPr>
        <p:grpSpPr>
          <a:xfrm>
            <a:off x="737768" y="2982196"/>
            <a:ext cx="2018266" cy="848661"/>
            <a:chOff x="585368" y="1273710"/>
            <a:chExt cx="2473800" cy="1023847"/>
          </a:xfrm>
        </p:grpSpPr>
        <p:sp>
          <p:nvSpPr>
            <p:cNvPr id="5" name="Google Shape;3009;p53">
              <a:extLst>
                <a:ext uri="{FF2B5EF4-FFF2-40B4-BE49-F238E27FC236}">
                  <a16:creationId xmlns:a16="http://schemas.microsoft.com/office/drawing/2014/main" id="{1248A71D-C4A6-40FF-AF8A-3115489ADBB6}"/>
                </a:ext>
              </a:extLst>
            </p:cNvPr>
            <p:cNvSpPr/>
            <p:nvPr/>
          </p:nvSpPr>
          <p:spPr>
            <a:xfrm>
              <a:off x="585368" y="1278457"/>
              <a:ext cx="2473800" cy="1019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3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150;p53">
              <a:extLst>
                <a:ext uri="{FF2B5EF4-FFF2-40B4-BE49-F238E27FC236}">
                  <a16:creationId xmlns:a16="http://schemas.microsoft.com/office/drawing/2014/main" id="{45F34D56-BA6B-4637-8D88-897F77464CF5}"/>
                </a:ext>
              </a:extLst>
            </p:cNvPr>
            <p:cNvSpPr txBox="1">
              <a:spLocks/>
            </p:cNvSpPr>
            <p:nvPr/>
          </p:nvSpPr>
          <p:spPr>
            <a:xfrm>
              <a:off x="662409" y="1273710"/>
              <a:ext cx="2331609" cy="10190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 </a:t>
              </a:r>
              <a:r>
                <a:rPr lang="en-US" altLang="zh-TW" dirty="0" err="1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asyncio</a:t>
              </a:r>
              <a:r>
                <a:rPr lang="en-US" altLang="zh-TW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讓   </a:t>
              </a:r>
              <a:r>
                <a:rPr lang="en-US" altLang="zh-TW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dc bot </a:t>
              </a:r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跟 </a:t>
              </a:r>
              <a:r>
                <a:rPr lang="en-US" altLang="zh-TW" dirty="0" err="1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websocket</a:t>
              </a:r>
              <a:r>
                <a:rPr lang="en-US" altLang="zh-TW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可以同時啟動</a:t>
              </a:r>
            </a:p>
          </p:txBody>
        </p:sp>
      </p:grpSp>
      <p:sp>
        <p:nvSpPr>
          <p:cNvPr id="13" name="Google Shape;3012;p53">
            <a:extLst>
              <a:ext uri="{FF2B5EF4-FFF2-40B4-BE49-F238E27FC236}">
                <a16:creationId xmlns:a16="http://schemas.microsoft.com/office/drawing/2014/main" id="{FE4C0AC8-8769-4402-91E2-546CE5B0B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zh-TW" sz="2800" dirty="0" err="1"/>
              <a:t>Detials</a:t>
            </a:r>
            <a:endParaRPr sz="28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E5FA7-35C3-4489-A748-7D0550C226BD}"/>
              </a:ext>
            </a:extLst>
          </p:cNvPr>
          <p:cNvGrpSpPr/>
          <p:nvPr/>
        </p:nvGrpSpPr>
        <p:grpSpPr>
          <a:xfrm>
            <a:off x="3284441" y="1373852"/>
            <a:ext cx="2018266" cy="848661"/>
            <a:chOff x="585368" y="1273710"/>
            <a:chExt cx="2473800" cy="1023847"/>
          </a:xfrm>
        </p:grpSpPr>
        <p:sp>
          <p:nvSpPr>
            <p:cNvPr id="17" name="Google Shape;3009;p53">
              <a:extLst>
                <a:ext uri="{FF2B5EF4-FFF2-40B4-BE49-F238E27FC236}">
                  <a16:creationId xmlns:a16="http://schemas.microsoft.com/office/drawing/2014/main" id="{065FC0D0-689D-4753-B66B-6221803DA0D1}"/>
                </a:ext>
              </a:extLst>
            </p:cNvPr>
            <p:cNvSpPr/>
            <p:nvPr/>
          </p:nvSpPr>
          <p:spPr>
            <a:xfrm>
              <a:off x="585368" y="1278457"/>
              <a:ext cx="2473800" cy="1019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3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150;p53">
              <a:extLst>
                <a:ext uri="{FF2B5EF4-FFF2-40B4-BE49-F238E27FC236}">
                  <a16:creationId xmlns:a16="http://schemas.microsoft.com/office/drawing/2014/main" id="{3E9EB4F1-C777-4AE8-A0EA-6835BA175368}"/>
                </a:ext>
              </a:extLst>
            </p:cNvPr>
            <p:cNvSpPr txBox="1">
              <a:spLocks/>
            </p:cNvSpPr>
            <p:nvPr/>
          </p:nvSpPr>
          <p:spPr>
            <a:xfrm>
              <a:off x="662409" y="1273710"/>
              <a:ext cx="2331609" cy="10190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取分散式數據中的中位數作為 </a:t>
              </a:r>
              <a:r>
                <a:rPr lang="en-US" altLang="zh-TW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metrics </a:t>
              </a:r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指標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80F83B9-0B9B-4174-8804-3802258677E8}"/>
              </a:ext>
            </a:extLst>
          </p:cNvPr>
          <p:cNvGrpSpPr/>
          <p:nvPr/>
        </p:nvGrpSpPr>
        <p:grpSpPr>
          <a:xfrm>
            <a:off x="5831114" y="1373852"/>
            <a:ext cx="2018266" cy="848661"/>
            <a:chOff x="585368" y="1273710"/>
            <a:chExt cx="2473800" cy="1023847"/>
          </a:xfrm>
        </p:grpSpPr>
        <p:sp>
          <p:nvSpPr>
            <p:cNvPr id="20" name="Google Shape;3009;p53">
              <a:extLst>
                <a:ext uri="{FF2B5EF4-FFF2-40B4-BE49-F238E27FC236}">
                  <a16:creationId xmlns:a16="http://schemas.microsoft.com/office/drawing/2014/main" id="{35650C1E-E55B-49A8-BC47-D2A1BF19CDA5}"/>
                </a:ext>
              </a:extLst>
            </p:cNvPr>
            <p:cNvSpPr/>
            <p:nvPr/>
          </p:nvSpPr>
          <p:spPr>
            <a:xfrm>
              <a:off x="585368" y="1278457"/>
              <a:ext cx="2473800" cy="1019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3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150;p53">
              <a:extLst>
                <a:ext uri="{FF2B5EF4-FFF2-40B4-BE49-F238E27FC236}">
                  <a16:creationId xmlns:a16="http://schemas.microsoft.com/office/drawing/2014/main" id="{EEC9F697-B2D7-4430-AF52-DD09BF723CC2}"/>
                </a:ext>
              </a:extLst>
            </p:cNvPr>
            <p:cNvSpPr txBox="1">
              <a:spLocks/>
            </p:cNvSpPr>
            <p:nvPr/>
          </p:nvSpPr>
          <p:spPr>
            <a:xfrm>
              <a:off x="662409" y="1273710"/>
              <a:ext cx="2331609" cy="10190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增加不同的指標來判斷 </a:t>
              </a:r>
              <a:r>
                <a:rPr lang="en-US" altLang="zh-TW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auto-scaling</a:t>
              </a:r>
              <a:endParaRPr lang="zh-TW" altLang="en-US" dirty="0">
                <a:solidFill>
                  <a:schemeClr val="accent3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1CA460D-8E1A-41D6-8EB3-C85DE9336396}"/>
              </a:ext>
            </a:extLst>
          </p:cNvPr>
          <p:cNvGrpSpPr/>
          <p:nvPr/>
        </p:nvGrpSpPr>
        <p:grpSpPr>
          <a:xfrm>
            <a:off x="737768" y="1373852"/>
            <a:ext cx="2018266" cy="848661"/>
            <a:chOff x="585368" y="1273710"/>
            <a:chExt cx="2473800" cy="1023847"/>
          </a:xfrm>
        </p:grpSpPr>
        <p:sp>
          <p:nvSpPr>
            <p:cNvPr id="23" name="Google Shape;3009;p53">
              <a:extLst>
                <a:ext uri="{FF2B5EF4-FFF2-40B4-BE49-F238E27FC236}">
                  <a16:creationId xmlns:a16="http://schemas.microsoft.com/office/drawing/2014/main" id="{117D5B29-4E09-4BCA-8FA4-76F68458C50B}"/>
                </a:ext>
              </a:extLst>
            </p:cNvPr>
            <p:cNvSpPr/>
            <p:nvPr/>
          </p:nvSpPr>
          <p:spPr>
            <a:xfrm>
              <a:off x="585368" y="1278457"/>
              <a:ext cx="2473800" cy="1019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3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150;p53">
              <a:extLst>
                <a:ext uri="{FF2B5EF4-FFF2-40B4-BE49-F238E27FC236}">
                  <a16:creationId xmlns:a16="http://schemas.microsoft.com/office/drawing/2014/main" id="{FF13E367-F13D-4793-B671-9523E51B9A59}"/>
                </a:ext>
              </a:extLst>
            </p:cNvPr>
            <p:cNvSpPr txBox="1">
              <a:spLocks/>
            </p:cNvSpPr>
            <p:nvPr/>
          </p:nvSpPr>
          <p:spPr>
            <a:xfrm>
              <a:off x="662409" y="1273710"/>
              <a:ext cx="2331609" cy="10190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zh-TW" altLang="en-US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每次</a:t>
              </a:r>
              <a:r>
                <a:rPr lang="en-US" altLang="zh-TW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生成錯誤報告有</a:t>
              </a:r>
              <a:r>
                <a:rPr lang="en-US" altLang="zh-TW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分鐘間隔</a:t>
              </a:r>
              <a:endParaRPr lang="zh-TW" altLang="en-US" dirty="0">
                <a:solidFill>
                  <a:schemeClr val="accent3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CD6E981-557A-43EE-879A-4520036CDB14}"/>
              </a:ext>
            </a:extLst>
          </p:cNvPr>
          <p:cNvGrpSpPr/>
          <p:nvPr/>
        </p:nvGrpSpPr>
        <p:grpSpPr>
          <a:xfrm>
            <a:off x="3284441" y="2982196"/>
            <a:ext cx="2018266" cy="848662"/>
            <a:chOff x="585367" y="1273710"/>
            <a:chExt cx="2473799" cy="1023848"/>
          </a:xfrm>
        </p:grpSpPr>
        <p:sp>
          <p:nvSpPr>
            <p:cNvPr id="26" name="Google Shape;3009;p53">
              <a:extLst>
                <a:ext uri="{FF2B5EF4-FFF2-40B4-BE49-F238E27FC236}">
                  <a16:creationId xmlns:a16="http://schemas.microsoft.com/office/drawing/2014/main" id="{727467BF-05CD-4B7B-B93E-A73B86652FD2}"/>
                </a:ext>
              </a:extLst>
            </p:cNvPr>
            <p:cNvSpPr/>
            <p:nvPr/>
          </p:nvSpPr>
          <p:spPr>
            <a:xfrm>
              <a:off x="585367" y="1278458"/>
              <a:ext cx="2473799" cy="1019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3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150;p53">
              <a:extLst>
                <a:ext uri="{FF2B5EF4-FFF2-40B4-BE49-F238E27FC236}">
                  <a16:creationId xmlns:a16="http://schemas.microsoft.com/office/drawing/2014/main" id="{9B18FD72-4206-4EBE-ABAD-A03103464CB7}"/>
                </a:ext>
              </a:extLst>
            </p:cNvPr>
            <p:cNvSpPr txBox="1">
              <a:spLocks/>
            </p:cNvSpPr>
            <p:nvPr/>
          </p:nvSpPr>
          <p:spPr>
            <a:xfrm>
              <a:off x="662409" y="1273710"/>
              <a:ext cx="2331610" cy="1019099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平行處理 </a:t>
              </a:r>
              <a:r>
                <a:rPr lang="en-US" altLang="zh-TW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metrics</a:t>
              </a:r>
              <a:r>
                <a:rPr lang="zh-TW" altLang="en-US" dirty="0">
                  <a:solidFill>
                    <a:schemeClr val="accent3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資訊的獲取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74800" y="2510113"/>
            <a:ext cx="5594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4800" dirty="0">
                <a:latin typeface="Arial Black" panose="020B0A04020102020204" pitchFamily="34" charset="0"/>
              </a:rPr>
              <a:t>Completeness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49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Code Quality &amp; Unit Test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1273384" y="1135707"/>
            <a:ext cx="2676000" cy="36694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0" name="Google Shape;3500;p61"/>
          <p:cNvSpPr/>
          <p:nvPr/>
        </p:nvSpPr>
        <p:spPr>
          <a:xfrm>
            <a:off x="1458484" y="1329356"/>
            <a:ext cx="2305800" cy="322842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1458497" y="1329358"/>
            <a:ext cx="2305775" cy="586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Arial Black" panose="020B0A04020102020204" pitchFamily="34" charset="0"/>
              </a:rPr>
              <a:t>Pylint</a:t>
            </a:r>
            <a:endParaRPr sz="2000" dirty="0">
              <a:latin typeface="Arial Black" panose="020B0A04020102020204" pitchFamily="34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E54C7BD-4682-467E-9B26-2504FF74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58" y="2665266"/>
            <a:ext cx="1363053" cy="17038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B20E39E-6659-4F83-BBDA-238239543807}"/>
              </a:ext>
            </a:extLst>
          </p:cNvPr>
          <p:cNvSpPr txBox="1"/>
          <p:nvPr/>
        </p:nvSpPr>
        <p:spPr>
          <a:xfrm>
            <a:off x="1458471" y="1859510"/>
            <a:ext cx="230582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altLang="zh-TW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TW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:</a:t>
            </a:r>
          </a:p>
          <a:p>
            <a:pPr lvl="0" algn="ctr"/>
            <a:r>
              <a:rPr lang="en-US" altLang="zh-TW" sz="12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dcbot</a:t>
            </a:r>
            <a:r>
              <a:rPr lang="en-US" altLang="zh-TW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rated at 9.23/10</a:t>
            </a:r>
          </a:p>
          <a:p>
            <a:pPr lvl="0" algn="ctr"/>
            <a:r>
              <a:rPr lang="en-US" altLang="zh-TW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rated at 9.66/10</a:t>
            </a:r>
          </a:p>
          <a:p>
            <a:endParaRPr lang="zh-TW" altLang="en-US" sz="1200" dirty="0"/>
          </a:p>
        </p:txBody>
      </p:sp>
      <p:sp>
        <p:nvSpPr>
          <p:cNvPr id="9" name="Google Shape;3499;p61">
            <a:extLst>
              <a:ext uri="{FF2B5EF4-FFF2-40B4-BE49-F238E27FC236}">
                <a16:creationId xmlns:a16="http://schemas.microsoft.com/office/drawing/2014/main" id="{5C2C3687-2752-4B3F-8C37-4DDA24D53D64}"/>
              </a:ext>
            </a:extLst>
          </p:cNvPr>
          <p:cNvSpPr/>
          <p:nvPr/>
        </p:nvSpPr>
        <p:spPr>
          <a:xfrm>
            <a:off x="4286004" y="1957029"/>
            <a:ext cx="3784779" cy="20326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3500;p61">
            <a:extLst>
              <a:ext uri="{FF2B5EF4-FFF2-40B4-BE49-F238E27FC236}">
                <a16:creationId xmlns:a16="http://schemas.microsoft.com/office/drawing/2014/main" id="{6DAFDC2F-ED48-405E-A990-8AB606558AB3}"/>
              </a:ext>
            </a:extLst>
          </p:cNvPr>
          <p:cNvSpPr/>
          <p:nvPr/>
        </p:nvSpPr>
        <p:spPr>
          <a:xfrm>
            <a:off x="4542342" y="2079184"/>
            <a:ext cx="3261189" cy="17883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3508;p61">
            <a:extLst>
              <a:ext uri="{FF2B5EF4-FFF2-40B4-BE49-F238E27FC236}">
                <a16:creationId xmlns:a16="http://schemas.microsoft.com/office/drawing/2014/main" id="{23A04557-8989-4139-9850-BE1F850AD999}"/>
              </a:ext>
            </a:extLst>
          </p:cNvPr>
          <p:cNvSpPr txBox="1">
            <a:spLocks/>
          </p:cNvSpPr>
          <p:nvPr/>
        </p:nvSpPr>
        <p:spPr>
          <a:xfrm>
            <a:off x="4986068" y="2075316"/>
            <a:ext cx="2305775" cy="58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Arial Black" panose="020B0A04020102020204" pitchFamily="34" charset="0"/>
              </a:rPr>
              <a:t>PyTest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C14A17A-1C4B-4D36-855C-A8370B522502}"/>
              </a:ext>
            </a:extLst>
          </p:cNvPr>
          <p:cNvGrpSpPr/>
          <p:nvPr/>
        </p:nvGrpSpPr>
        <p:grpSpPr>
          <a:xfrm>
            <a:off x="4652372" y="2693301"/>
            <a:ext cx="2973166" cy="773941"/>
            <a:chOff x="-263654" y="2478233"/>
            <a:chExt cx="4474143" cy="1164658"/>
          </a:xfrm>
        </p:grpSpPr>
        <p:pic>
          <p:nvPicPr>
            <p:cNvPr id="1026" name="Picture 2" descr="https://cdn.discordapp.com/attachments/1177615137650257920/1200675841139552336/image.png">
              <a:extLst>
                <a:ext uri="{FF2B5EF4-FFF2-40B4-BE49-F238E27FC236}">
                  <a16:creationId xmlns:a16="http://schemas.microsoft.com/office/drawing/2014/main" id="{AA33DBCE-63F5-4352-8F88-4AE20FA837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84" r="73061" b="13226"/>
            <a:stretch/>
          </p:blipFill>
          <p:spPr bwMode="auto">
            <a:xfrm>
              <a:off x="-263654" y="2478234"/>
              <a:ext cx="2463274" cy="116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cdn.discordapp.com/attachments/1177615137650257920/1200675841139552336/image.png">
              <a:extLst>
                <a:ext uri="{FF2B5EF4-FFF2-40B4-BE49-F238E27FC236}">
                  <a16:creationId xmlns:a16="http://schemas.microsoft.com/office/drawing/2014/main" id="{1309C496-9217-447A-8F79-BAEF2F45E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09" t="46684" b="13226"/>
            <a:stretch/>
          </p:blipFill>
          <p:spPr bwMode="auto">
            <a:xfrm>
              <a:off x="2199620" y="2478233"/>
              <a:ext cx="2010869" cy="116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83500" y="2411136"/>
            <a:ext cx="35442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4800" dirty="0">
                <a:latin typeface="Arial Black" panose="020B0A04020102020204" pitchFamily="34" charset="0"/>
              </a:rPr>
              <a:t>Creativity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94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FA6465F0-C89E-4BD6-8305-77236ACCADA3}"/>
              </a:ext>
            </a:extLst>
          </p:cNvPr>
          <p:cNvGrpSpPr/>
          <p:nvPr/>
        </p:nvGrpSpPr>
        <p:grpSpPr>
          <a:xfrm>
            <a:off x="835854" y="1278560"/>
            <a:ext cx="2747359" cy="706092"/>
            <a:chOff x="835854" y="1278560"/>
            <a:chExt cx="2747359" cy="706092"/>
          </a:xfrm>
        </p:grpSpPr>
        <p:grpSp>
          <p:nvGrpSpPr>
            <p:cNvPr id="319" name="Google Shape;2106;p37">
              <a:extLst>
                <a:ext uri="{FF2B5EF4-FFF2-40B4-BE49-F238E27FC236}">
                  <a16:creationId xmlns:a16="http://schemas.microsoft.com/office/drawing/2014/main" id="{CF0F63F0-B68D-4218-B880-55674D737324}"/>
                </a:ext>
              </a:extLst>
            </p:cNvPr>
            <p:cNvGrpSpPr/>
            <p:nvPr/>
          </p:nvGrpSpPr>
          <p:grpSpPr>
            <a:xfrm>
              <a:off x="835854" y="1278560"/>
              <a:ext cx="635100" cy="706092"/>
              <a:chOff x="731647" y="573573"/>
              <a:chExt cx="635100" cy="734640"/>
            </a:xfrm>
          </p:grpSpPr>
          <p:grpSp>
            <p:nvGrpSpPr>
              <p:cNvPr id="320" name="Google Shape;2107;p37">
                <a:extLst>
                  <a:ext uri="{FF2B5EF4-FFF2-40B4-BE49-F238E27FC236}">
                    <a16:creationId xmlns:a16="http://schemas.microsoft.com/office/drawing/2014/main" id="{F1408A70-D99A-48C3-B375-C6A345C55085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325" name="Google Shape;2108;p37">
                  <a:extLst>
                    <a:ext uri="{FF2B5EF4-FFF2-40B4-BE49-F238E27FC236}">
                      <a16:creationId xmlns:a16="http://schemas.microsoft.com/office/drawing/2014/main" id="{FC0CF900-0D65-43CB-A4F0-CFB67328EF29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2109;p37">
                  <a:extLst>
                    <a:ext uri="{FF2B5EF4-FFF2-40B4-BE49-F238E27FC236}">
                      <a16:creationId xmlns:a16="http://schemas.microsoft.com/office/drawing/2014/main" id="{D32E0351-C0C5-43C3-9DF5-BDD2153DC057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2110;p37">
                <a:extLst>
                  <a:ext uri="{FF2B5EF4-FFF2-40B4-BE49-F238E27FC236}">
                    <a16:creationId xmlns:a16="http://schemas.microsoft.com/office/drawing/2014/main" id="{3D5E1C60-933E-4DA1-B328-EDF3A295985D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322" name="Google Shape;2111;p37">
                  <a:extLst>
                    <a:ext uri="{FF2B5EF4-FFF2-40B4-BE49-F238E27FC236}">
                      <a16:creationId xmlns:a16="http://schemas.microsoft.com/office/drawing/2014/main" id="{91226BCD-E6FB-4F14-B0FF-2821470505EA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23" name="Google Shape;2112;p37">
                  <a:extLst>
                    <a:ext uri="{FF2B5EF4-FFF2-40B4-BE49-F238E27FC236}">
                      <a16:creationId xmlns:a16="http://schemas.microsoft.com/office/drawing/2014/main" id="{2C85950B-F0E0-4933-A550-99BC3712FF3F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24" name="Google Shape;2113;p37">
                  <a:extLst>
                    <a:ext uri="{FF2B5EF4-FFF2-40B4-BE49-F238E27FC236}">
                      <a16:creationId xmlns:a16="http://schemas.microsoft.com/office/drawing/2014/main" id="{A65306F8-C3C7-4814-BE17-56312B93FD5E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27" name="Google Shape;2140;p37">
              <a:extLst>
                <a:ext uri="{FF2B5EF4-FFF2-40B4-BE49-F238E27FC236}">
                  <a16:creationId xmlns:a16="http://schemas.microsoft.com/office/drawing/2014/main" id="{A08AC790-CEFB-432E-BEC8-BDFAB7AFF940}"/>
                </a:ext>
              </a:extLst>
            </p:cNvPr>
            <p:cNvSpPr txBox="1">
              <a:spLocks/>
            </p:cNvSpPr>
            <p:nvPr/>
          </p:nvSpPr>
          <p:spPr>
            <a:xfrm>
              <a:off x="1821680" y="1424427"/>
              <a:ext cx="1761533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dirty="0">
                  <a:latin typeface="Arial Black" panose="020B0A04020102020204" pitchFamily="34" charset="0"/>
                </a:rPr>
                <a:t>Design flow</a:t>
              </a:r>
            </a:p>
          </p:txBody>
        </p:sp>
        <p:sp>
          <p:nvSpPr>
            <p:cNvPr id="328" name="Google Shape;2147;p37">
              <a:extLst>
                <a:ext uri="{FF2B5EF4-FFF2-40B4-BE49-F238E27FC236}">
                  <a16:creationId xmlns:a16="http://schemas.microsoft.com/office/drawing/2014/main" id="{290E4495-C42D-4CD1-AA2B-3BFB78468D0F}"/>
                </a:ext>
              </a:extLst>
            </p:cNvPr>
            <p:cNvSpPr txBox="1">
              <a:spLocks/>
            </p:cNvSpPr>
            <p:nvPr/>
          </p:nvSpPr>
          <p:spPr>
            <a:xfrm>
              <a:off x="918023" y="1412315"/>
              <a:ext cx="4572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"/>
                <a:t>01</a:t>
              </a:r>
              <a:endParaRPr lang="en" dirty="0"/>
            </a:p>
          </p:txBody>
        </p:sp>
      </p:grpSp>
      <p:grpSp>
        <p:nvGrpSpPr>
          <p:cNvPr id="344" name="群組 343">
            <a:extLst>
              <a:ext uri="{FF2B5EF4-FFF2-40B4-BE49-F238E27FC236}">
                <a16:creationId xmlns:a16="http://schemas.microsoft.com/office/drawing/2014/main" id="{B1448357-1062-486B-AB1C-93DFF6FE60AF}"/>
              </a:ext>
            </a:extLst>
          </p:cNvPr>
          <p:cNvGrpSpPr/>
          <p:nvPr/>
        </p:nvGrpSpPr>
        <p:grpSpPr>
          <a:xfrm>
            <a:off x="835854" y="2567747"/>
            <a:ext cx="2747359" cy="706092"/>
            <a:chOff x="835854" y="1278560"/>
            <a:chExt cx="2747359" cy="706092"/>
          </a:xfrm>
        </p:grpSpPr>
        <p:grpSp>
          <p:nvGrpSpPr>
            <p:cNvPr id="345" name="Google Shape;2106;p37">
              <a:extLst>
                <a:ext uri="{FF2B5EF4-FFF2-40B4-BE49-F238E27FC236}">
                  <a16:creationId xmlns:a16="http://schemas.microsoft.com/office/drawing/2014/main" id="{2265AE01-7E23-4252-BAAF-7C6DB2C95229}"/>
                </a:ext>
              </a:extLst>
            </p:cNvPr>
            <p:cNvGrpSpPr/>
            <p:nvPr/>
          </p:nvGrpSpPr>
          <p:grpSpPr>
            <a:xfrm>
              <a:off x="835854" y="1278560"/>
              <a:ext cx="635100" cy="706092"/>
              <a:chOff x="731647" y="573573"/>
              <a:chExt cx="635100" cy="734640"/>
            </a:xfrm>
          </p:grpSpPr>
          <p:grpSp>
            <p:nvGrpSpPr>
              <p:cNvPr id="348" name="Google Shape;2107;p37">
                <a:extLst>
                  <a:ext uri="{FF2B5EF4-FFF2-40B4-BE49-F238E27FC236}">
                    <a16:creationId xmlns:a16="http://schemas.microsoft.com/office/drawing/2014/main" id="{26B5AC3E-56BE-4BCA-9645-B83E72DE0D10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353" name="Google Shape;2108;p37">
                  <a:extLst>
                    <a:ext uri="{FF2B5EF4-FFF2-40B4-BE49-F238E27FC236}">
                      <a16:creationId xmlns:a16="http://schemas.microsoft.com/office/drawing/2014/main" id="{73BC2AB0-FD35-4F4F-99CB-E3FC600F3550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2109;p37">
                  <a:extLst>
                    <a:ext uri="{FF2B5EF4-FFF2-40B4-BE49-F238E27FC236}">
                      <a16:creationId xmlns:a16="http://schemas.microsoft.com/office/drawing/2014/main" id="{90A9E951-DE5F-4EAC-8454-FD6BF940D42A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2110;p37">
                <a:extLst>
                  <a:ext uri="{FF2B5EF4-FFF2-40B4-BE49-F238E27FC236}">
                    <a16:creationId xmlns:a16="http://schemas.microsoft.com/office/drawing/2014/main" id="{0E261EB0-F497-4667-8C3F-FC232ED7532A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350" name="Google Shape;2111;p37">
                  <a:extLst>
                    <a:ext uri="{FF2B5EF4-FFF2-40B4-BE49-F238E27FC236}">
                      <a16:creationId xmlns:a16="http://schemas.microsoft.com/office/drawing/2014/main" id="{48CFC4B0-519B-4331-8F1A-F8F112296237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51" name="Google Shape;2112;p37">
                  <a:extLst>
                    <a:ext uri="{FF2B5EF4-FFF2-40B4-BE49-F238E27FC236}">
                      <a16:creationId xmlns:a16="http://schemas.microsoft.com/office/drawing/2014/main" id="{7B612BB1-2B20-45EC-8BE2-D98E3F8A3B22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52" name="Google Shape;2113;p37">
                  <a:extLst>
                    <a:ext uri="{FF2B5EF4-FFF2-40B4-BE49-F238E27FC236}">
                      <a16:creationId xmlns:a16="http://schemas.microsoft.com/office/drawing/2014/main" id="{DE39B508-E81B-4575-B4C7-F381E7C7E662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46" name="Google Shape;2140;p37">
              <a:extLst>
                <a:ext uri="{FF2B5EF4-FFF2-40B4-BE49-F238E27FC236}">
                  <a16:creationId xmlns:a16="http://schemas.microsoft.com/office/drawing/2014/main" id="{83360FA3-D7EA-4233-8CDD-818AB3A1976D}"/>
                </a:ext>
              </a:extLst>
            </p:cNvPr>
            <p:cNvSpPr txBox="1">
              <a:spLocks/>
            </p:cNvSpPr>
            <p:nvPr/>
          </p:nvSpPr>
          <p:spPr>
            <a:xfrm>
              <a:off x="1821680" y="1424427"/>
              <a:ext cx="1761533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dirty="0">
                  <a:latin typeface="Arial Black" panose="020B0A04020102020204" pitchFamily="34" charset="0"/>
                </a:rPr>
                <a:t>Data detect</a:t>
              </a:r>
            </a:p>
          </p:txBody>
        </p:sp>
        <p:sp>
          <p:nvSpPr>
            <p:cNvPr id="347" name="Google Shape;2147;p37">
              <a:extLst>
                <a:ext uri="{FF2B5EF4-FFF2-40B4-BE49-F238E27FC236}">
                  <a16:creationId xmlns:a16="http://schemas.microsoft.com/office/drawing/2014/main" id="{EB932349-6B10-4439-ADE5-E6C3177268D0}"/>
                </a:ext>
              </a:extLst>
            </p:cNvPr>
            <p:cNvSpPr txBox="1">
              <a:spLocks/>
            </p:cNvSpPr>
            <p:nvPr/>
          </p:nvSpPr>
          <p:spPr>
            <a:xfrm>
              <a:off x="918023" y="1412315"/>
              <a:ext cx="4572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" dirty="0"/>
                <a:t>0</a:t>
              </a:r>
              <a:r>
                <a:rPr lang="en-US" altLang="zh-TW" dirty="0"/>
                <a:t>2</a:t>
              </a:r>
              <a:endParaRPr lang="en" dirty="0"/>
            </a:p>
          </p:txBody>
        </p:sp>
      </p:grpSp>
      <p:grpSp>
        <p:nvGrpSpPr>
          <p:cNvPr id="355" name="群組 354">
            <a:extLst>
              <a:ext uri="{FF2B5EF4-FFF2-40B4-BE49-F238E27FC236}">
                <a16:creationId xmlns:a16="http://schemas.microsoft.com/office/drawing/2014/main" id="{970189ED-904F-49E3-A30C-3209BFFE91CA}"/>
              </a:ext>
            </a:extLst>
          </p:cNvPr>
          <p:cNvGrpSpPr/>
          <p:nvPr/>
        </p:nvGrpSpPr>
        <p:grpSpPr>
          <a:xfrm>
            <a:off x="835854" y="3856933"/>
            <a:ext cx="4096146" cy="756285"/>
            <a:chOff x="835854" y="1278560"/>
            <a:chExt cx="4096146" cy="756285"/>
          </a:xfrm>
        </p:grpSpPr>
        <p:grpSp>
          <p:nvGrpSpPr>
            <p:cNvPr id="356" name="Google Shape;2106;p37">
              <a:extLst>
                <a:ext uri="{FF2B5EF4-FFF2-40B4-BE49-F238E27FC236}">
                  <a16:creationId xmlns:a16="http://schemas.microsoft.com/office/drawing/2014/main" id="{00AE9780-6F2E-470F-A4A8-1A196131D755}"/>
                </a:ext>
              </a:extLst>
            </p:cNvPr>
            <p:cNvGrpSpPr/>
            <p:nvPr/>
          </p:nvGrpSpPr>
          <p:grpSpPr>
            <a:xfrm>
              <a:off x="835854" y="1278560"/>
              <a:ext cx="635100" cy="706092"/>
              <a:chOff x="731647" y="573573"/>
              <a:chExt cx="635100" cy="734640"/>
            </a:xfrm>
          </p:grpSpPr>
          <p:grpSp>
            <p:nvGrpSpPr>
              <p:cNvPr id="359" name="Google Shape;2107;p37">
                <a:extLst>
                  <a:ext uri="{FF2B5EF4-FFF2-40B4-BE49-F238E27FC236}">
                    <a16:creationId xmlns:a16="http://schemas.microsoft.com/office/drawing/2014/main" id="{FACC62DE-FBAF-4293-AA76-0D974D30DBFE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364" name="Google Shape;2108;p37">
                  <a:extLst>
                    <a:ext uri="{FF2B5EF4-FFF2-40B4-BE49-F238E27FC236}">
                      <a16:creationId xmlns:a16="http://schemas.microsoft.com/office/drawing/2014/main" id="{5447ECDA-D368-45C8-87A0-520BD61CCD1B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2109;p37">
                  <a:extLst>
                    <a:ext uri="{FF2B5EF4-FFF2-40B4-BE49-F238E27FC236}">
                      <a16:creationId xmlns:a16="http://schemas.microsoft.com/office/drawing/2014/main" id="{365C517E-CE78-4EC2-A22E-5AA659BCCDE3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2110;p37">
                <a:extLst>
                  <a:ext uri="{FF2B5EF4-FFF2-40B4-BE49-F238E27FC236}">
                    <a16:creationId xmlns:a16="http://schemas.microsoft.com/office/drawing/2014/main" id="{E97D0BD2-A627-4823-817E-9BC97B1869BD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361" name="Google Shape;2111;p37">
                  <a:extLst>
                    <a:ext uri="{FF2B5EF4-FFF2-40B4-BE49-F238E27FC236}">
                      <a16:creationId xmlns:a16="http://schemas.microsoft.com/office/drawing/2014/main" id="{BB5E8348-F3A4-4354-A2BB-61719E85284B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62" name="Google Shape;2112;p37">
                  <a:extLst>
                    <a:ext uri="{FF2B5EF4-FFF2-40B4-BE49-F238E27FC236}">
                      <a16:creationId xmlns:a16="http://schemas.microsoft.com/office/drawing/2014/main" id="{2B2A9F1C-3F42-4D58-85CF-A1E69CAEC385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63" name="Google Shape;2113;p37">
                  <a:extLst>
                    <a:ext uri="{FF2B5EF4-FFF2-40B4-BE49-F238E27FC236}">
                      <a16:creationId xmlns:a16="http://schemas.microsoft.com/office/drawing/2014/main" id="{700145A7-C290-4735-BB35-3BE1E6AE3C8C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57" name="Google Shape;2140;p37">
              <a:extLst>
                <a:ext uri="{FF2B5EF4-FFF2-40B4-BE49-F238E27FC236}">
                  <a16:creationId xmlns:a16="http://schemas.microsoft.com/office/drawing/2014/main" id="{7BA5D5FC-D664-433B-8AA5-EBB39F9A3DEF}"/>
                </a:ext>
              </a:extLst>
            </p:cNvPr>
            <p:cNvSpPr txBox="1">
              <a:spLocks/>
            </p:cNvSpPr>
            <p:nvPr/>
          </p:nvSpPr>
          <p:spPr>
            <a:xfrm>
              <a:off x="1821680" y="1278560"/>
              <a:ext cx="3110320" cy="756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dirty="0">
                  <a:latin typeface="Arial Black" panose="020B0A04020102020204" pitchFamily="34" charset="0"/>
                </a:rPr>
                <a:t>Simulate system &amp; Cloud run performance</a:t>
              </a:r>
            </a:p>
          </p:txBody>
        </p:sp>
        <p:sp>
          <p:nvSpPr>
            <p:cNvPr id="358" name="Google Shape;2147;p37">
              <a:extLst>
                <a:ext uri="{FF2B5EF4-FFF2-40B4-BE49-F238E27FC236}">
                  <a16:creationId xmlns:a16="http://schemas.microsoft.com/office/drawing/2014/main" id="{B0A32536-9999-46F4-B1CA-536F81C1C1A5}"/>
                </a:ext>
              </a:extLst>
            </p:cNvPr>
            <p:cNvSpPr txBox="1">
              <a:spLocks/>
            </p:cNvSpPr>
            <p:nvPr/>
          </p:nvSpPr>
          <p:spPr>
            <a:xfrm>
              <a:off x="918023" y="1412315"/>
              <a:ext cx="4572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" dirty="0"/>
                <a:t>0</a:t>
              </a:r>
              <a:r>
                <a:rPr lang="en-US" altLang="zh-TW" dirty="0"/>
                <a:t>3</a:t>
              </a:r>
              <a:endParaRPr lang="en" dirty="0"/>
            </a:p>
          </p:txBody>
        </p:sp>
      </p:grpSp>
      <p:grpSp>
        <p:nvGrpSpPr>
          <p:cNvPr id="366" name="群組 365">
            <a:extLst>
              <a:ext uri="{FF2B5EF4-FFF2-40B4-BE49-F238E27FC236}">
                <a16:creationId xmlns:a16="http://schemas.microsoft.com/office/drawing/2014/main" id="{C2A2F7FF-171B-4479-A363-36628B997387}"/>
              </a:ext>
            </a:extLst>
          </p:cNvPr>
          <p:cNvGrpSpPr/>
          <p:nvPr/>
        </p:nvGrpSpPr>
        <p:grpSpPr>
          <a:xfrm>
            <a:off x="5182742" y="1278560"/>
            <a:ext cx="3219658" cy="706092"/>
            <a:chOff x="835854" y="1278560"/>
            <a:chExt cx="3219658" cy="706092"/>
          </a:xfrm>
        </p:grpSpPr>
        <p:grpSp>
          <p:nvGrpSpPr>
            <p:cNvPr id="367" name="Google Shape;2106;p37">
              <a:extLst>
                <a:ext uri="{FF2B5EF4-FFF2-40B4-BE49-F238E27FC236}">
                  <a16:creationId xmlns:a16="http://schemas.microsoft.com/office/drawing/2014/main" id="{F12FE969-73B0-4B86-8FA7-637A0CEE059A}"/>
                </a:ext>
              </a:extLst>
            </p:cNvPr>
            <p:cNvGrpSpPr/>
            <p:nvPr/>
          </p:nvGrpSpPr>
          <p:grpSpPr>
            <a:xfrm>
              <a:off x="835854" y="1278560"/>
              <a:ext cx="635100" cy="706092"/>
              <a:chOff x="731647" y="573573"/>
              <a:chExt cx="635100" cy="734640"/>
            </a:xfrm>
          </p:grpSpPr>
          <p:grpSp>
            <p:nvGrpSpPr>
              <p:cNvPr id="370" name="Google Shape;2107;p37">
                <a:extLst>
                  <a:ext uri="{FF2B5EF4-FFF2-40B4-BE49-F238E27FC236}">
                    <a16:creationId xmlns:a16="http://schemas.microsoft.com/office/drawing/2014/main" id="{7449D8B5-44F9-4127-96A2-8F415C79A02C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375" name="Google Shape;2108;p37">
                  <a:extLst>
                    <a:ext uri="{FF2B5EF4-FFF2-40B4-BE49-F238E27FC236}">
                      <a16:creationId xmlns:a16="http://schemas.microsoft.com/office/drawing/2014/main" id="{253278CB-E1B6-4AF8-8FF0-8169F22F4B19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2109;p37">
                  <a:extLst>
                    <a:ext uri="{FF2B5EF4-FFF2-40B4-BE49-F238E27FC236}">
                      <a16:creationId xmlns:a16="http://schemas.microsoft.com/office/drawing/2014/main" id="{5501C7E3-8CDD-4F14-BA71-A0E53309D676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2110;p37">
                <a:extLst>
                  <a:ext uri="{FF2B5EF4-FFF2-40B4-BE49-F238E27FC236}">
                    <a16:creationId xmlns:a16="http://schemas.microsoft.com/office/drawing/2014/main" id="{E0CBEBC2-5C1D-400E-93A5-F90EECE8E4DC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372" name="Google Shape;2111;p37">
                  <a:extLst>
                    <a:ext uri="{FF2B5EF4-FFF2-40B4-BE49-F238E27FC236}">
                      <a16:creationId xmlns:a16="http://schemas.microsoft.com/office/drawing/2014/main" id="{3C09BE0A-A1B2-47FF-B571-A07435E65A14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73" name="Google Shape;2112;p37">
                  <a:extLst>
                    <a:ext uri="{FF2B5EF4-FFF2-40B4-BE49-F238E27FC236}">
                      <a16:creationId xmlns:a16="http://schemas.microsoft.com/office/drawing/2014/main" id="{DCE04E64-C933-49AB-8B98-70E3E8EEF945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74" name="Google Shape;2113;p37">
                  <a:extLst>
                    <a:ext uri="{FF2B5EF4-FFF2-40B4-BE49-F238E27FC236}">
                      <a16:creationId xmlns:a16="http://schemas.microsoft.com/office/drawing/2014/main" id="{8EA0BD02-8D0E-45E5-9F7F-ED2B60015295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68" name="Google Shape;2140;p37">
              <a:extLst>
                <a:ext uri="{FF2B5EF4-FFF2-40B4-BE49-F238E27FC236}">
                  <a16:creationId xmlns:a16="http://schemas.microsoft.com/office/drawing/2014/main" id="{05CBA401-B2D6-4D59-9AB0-DE3F0D244658}"/>
                </a:ext>
              </a:extLst>
            </p:cNvPr>
            <p:cNvSpPr txBox="1">
              <a:spLocks/>
            </p:cNvSpPr>
            <p:nvPr/>
          </p:nvSpPr>
          <p:spPr>
            <a:xfrm>
              <a:off x="1821680" y="1424427"/>
              <a:ext cx="2233832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dirty="0">
                  <a:latin typeface="Arial Black" panose="020B0A04020102020204" pitchFamily="34" charset="0"/>
                </a:rPr>
                <a:t>Completeness</a:t>
              </a:r>
            </a:p>
          </p:txBody>
        </p:sp>
        <p:sp>
          <p:nvSpPr>
            <p:cNvPr id="369" name="Google Shape;2147;p37">
              <a:extLst>
                <a:ext uri="{FF2B5EF4-FFF2-40B4-BE49-F238E27FC236}">
                  <a16:creationId xmlns:a16="http://schemas.microsoft.com/office/drawing/2014/main" id="{F172B078-BB41-43BA-B84E-EA9E492F4B70}"/>
                </a:ext>
              </a:extLst>
            </p:cNvPr>
            <p:cNvSpPr txBox="1">
              <a:spLocks/>
            </p:cNvSpPr>
            <p:nvPr/>
          </p:nvSpPr>
          <p:spPr>
            <a:xfrm>
              <a:off x="918023" y="1412315"/>
              <a:ext cx="4572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" dirty="0"/>
                <a:t>0</a:t>
              </a:r>
              <a:r>
                <a:rPr lang="en-US" altLang="zh-TW" dirty="0"/>
                <a:t>4</a:t>
              </a:r>
              <a:endParaRPr lang="en" dirty="0"/>
            </a:p>
          </p:txBody>
        </p: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743D7B69-70FF-4536-91A5-99BB125284D6}"/>
              </a:ext>
            </a:extLst>
          </p:cNvPr>
          <p:cNvGrpSpPr/>
          <p:nvPr/>
        </p:nvGrpSpPr>
        <p:grpSpPr>
          <a:xfrm>
            <a:off x="5182742" y="2567747"/>
            <a:ext cx="2747359" cy="706092"/>
            <a:chOff x="835854" y="1278560"/>
            <a:chExt cx="2747359" cy="706092"/>
          </a:xfrm>
        </p:grpSpPr>
        <p:grpSp>
          <p:nvGrpSpPr>
            <p:cNvPr id="389" name="Google Shape;2106;p37">
              <a:extLst>
                <a:ext uri="{FF2B5EF4-FFF2-40B4-BE49-F238E27FC236}">
                  <a16:creationId xmlns:a16="http://schemas.microsoft.com/office/drawing/2014/main" id="{554BA839-7E8E-4920-AB4B-8C9F9A5CCB3C}"/>
                </a:ext>
              </a:extLst>
            </p:cNvPr>
            <p:cNvGrpSpPr/>
            <p:nvPr/>
          </p:nvGrpSpPr>
          <p:grpSpPr>
            <a:xfrm>
              <a:off x="835854" y="1278560"/>
              <a:ext cx="635100" cy="706092"/>
              <a:chOff x="731647" y="573573"/>
              <a:chExt cx="635100" cy="734640"/>
            </a:xfrm>
          </p:grpSpPr>
          <p:grpSp>
            <p:nvGrpSpPr>
              <p:cNvPr id="392" name="Google Shape;2107;p37">
                <a:extLst>
                  <a:ext uri="{FF2B5EF4-FFF2-40B4-BE49-F238E27FC236}">
                    <a16:creationId xmlns:a16="http://schemas.microsoft.com/office/drawing/2014/main" id="{F88A2C27-0160-47DE-9326-DA7FE455BA19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397" name="Google Shape;2108;p37">
                  <a:extLst>
                    <a:ext uri="{FF2B5EF4-FFF2-40B4-BE49-F238E27FC236}">
                      <a16:creationId xmlns:a16="http://schemas.microsoft.com/office/drawing/2014/main" id="{72414186-8826-4F9D-95E2-6476DE8BCF0C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2109;p37">
                  <a:extLst>
                    <a:ext uri="{FF2B5EF4-FFF2-40B4-BE49-F238E27FC236}">
                      <a16:creationId xmlns:a16="http://schemas.microsoft.com/office/drawing/2014/main" id="{F7B0B587-2853-41B0-BCCE-690579A275B9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2110;p37">
                <a:extLst>
                  <a:ext uri="{FF2B5EF4-FFF2-40B4-BE49-F238E27FC236}">
                    <a16:creationId xmlns:a16="http://schemas.microsoft.com/office/drawing/2014/main" id="{963264FA-1765-4F37-8D27-F5E4D3212029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394" name="Google Shape;2111;p37">
                  <a:extLst>
                    <a:ext uri="{FF2B5EF4-FFF2-40B4-BE49-F238E27FC236}">
                      <a16:creationId xmlns:a16="http://schemas.microsoft.com/office/drawing/2014/main" id="{8FF44A5C-AA1A-4A48-B6C6-9936A48C80F3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95" name="Google Shape;2112;p37">
                  <a:extLst>
                    <a:ext uri="{FF2B5EF4-FFF2-40B4-BE49-F238E27FC236}">
                      <a16:creationId xmlns:a16="http://schemas.microsoft.com/office/drawing/2014/main" id="{BCA8F555-B0B5-4412-BFE9-B714149C28BD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396" name="Google Shape;2113;p37">
                  <a:extLst>
                    <a:ext uri="{FF2B5EF4-FFF2-40B4-BE49-F238E27FC236}">
                      <a16:creationId xmlns:a16="http://schemas.microsoft.com/office/drawing/2014/main" id="{AC543BB7-8190-4F86-8973-8825260E4726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90" name="Google Shape;2140;p37">
              <a:extLst>
                <a:ext uri="{FF2B5EF4-FFF2-40B4-BE49-F238E27FC236}">
                  <a16:creationId xmlns:a16="http://schemas.microsoft.com/office/drawing/2014/main" id="{AC4CD639-F709-4EF1-BC25-216ECEB7FF7E}"/>
                </a:ext>
              </a:extLst>
            </p:cNvPr>
            <p:cNvSpPr txBox="1">
              <a:spLocks/>
            </p:cNvSpPr>
            <p:nvPr/>
          </p:nvSpPr>
          <p:spPr>
            <a:xfrm>
              <a:off x="1821680" y="1424427"/>
              <a:ext cx="1761533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8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US" dirty="0">
                  <a:latin typeface="Arial Black" panose="020B0A04020102020204" pitchFamily="34" charset="0"/>
                </a:rPr>
                <a:t>Creativity</a:t>
              </a:r>
            </a:p>
          </p:txBody>
        </p:sp>
        <p:sp>
          <p:nvSpPr>
            <p:cNvPr id="391" name="Google Shape;2147;p37">
              <a:extLst>
                <a:ext uri="{FF2B5EF4-FFF2-40B4-BE49-F238E27FC236}">
                  <a16:creationId xmlns:a16="http://schemas.microsoft.com/office/drawing/2014/main" id="{127B6450-972B-452D-9FA0-3A0CE6B84A45}"/>
                </a:ext>
              </a:extLst>
            </p:cNvPr>
            <p:cNvSpPr txBox="1">
              <a:spLocks/>
            </p:cNvSpPr>
            <p:nvPr/>
          </p:nvSpPr>
          <p:spPr>
            <a:xfrm>
              <a:off x="918023" y="1412315"/>
              <a:ext cx="4572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" dirty="0"/>
                <a:t>0</a:t>
              </a:r>
              <a:r>
                <a:rPr lang="en-US" altLang="zh-TW" dirty="0"/>
                <a:t>5</a:t>
              </a:r>
              <a:endParaRPr lang="en" dirty="0"/>
            </a:p>
          </p:txBody>
        </p:sp>
      </p:grpSp>
      <p:sp>
        <p:nvSpPr>
          <p:cNvPr id="399" name="Google Shape;1890;p36">
            <a:extLst>
              <a:ext uri="{FF2B5EF4-FFF2-40B4-BE49-F238E27FC236}">
                <a16:creationId xmlns:a16="http://schemas.microsoft.com/office/drawing/2014/main" id="{0279F981-AD05-486F-8373-A97964E72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0444" y="338328"/>
            <a:ext cx="1283112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6D59F49B-1809-4329-A805-C3A3EDBE2096}"/>
              </a:ext>
            </a:extLst>
          </p:cNvPr>
          <p:cNvGrpSpPr/>
          <p:nvPr/>
        </p:nvGrpSpPr>
        <p:grpSpPr>
          <a:xfrm>
            <a:off x="1261163" y="1714830"/>
            <a:ext cx="1513277" cy="2027083"/>
            <a:chOff x="1707677" y="1165094"/>
            <a:chExt cx="1513277" cy="202708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C54FC9D-4BA4-4978-B2E6-6271D2749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5715" y="1165094"/>
              <a:ext cx="457200" cy="45720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61F7C2E-1A63-42E2-B9FF-B074C2359164}"/>
                </a:ext>
              </a:extLst>
            </p:cNvPr>
            <p:cNvSpPr txBox="1"/>
            <p:nvPr/>
          </p:nvSpPr>
          <p:spPr>
            <a:xfrm>
              <a:off x="1728376" y="1637794"/>
              <a:ext cx="14718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/>
              <a:r>
                <a:rPr lang="en-US" altLang="zh-TW" sz="16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Discord bot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4CED95A-ECFD-4E28-93E3-4FC92E0F9672}"/>
                </a:ext>
              </a:extLst>
            </p:cNvPr>
            <p:cNvSpPr txBox="1"/>
            <p:nvPr/>
          </p:nvSpPr>
          <p:spPr>
            <a:xfrm>
              <a:off x="1707677" y="1961071"/>
              <a:ext cx="151327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利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用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discord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 的頻道功能來分類監測的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service 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，並且能夠透過指令來有效的操作。</a:t>
              </a:r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sym typeface="Barlow Semi Condensed"/>
              </a:endParaRPr>
            </a:p>
            <a:p>
              <a:endParaRPr lang="zh-TW" altLang="en-US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E0A9E8-B6F0-4020-8855-DF87BE070B0B}"/>
              </a:ext>
            </a:extLst>
          </p:cNvPr>
          <p:cNvGrpSpPr/>
          <p:nvPr/>
        </p:nvGrpSpPr>
        <p:grpSpPr>
          <a:xfrm>
            <a:off x="3592656" y="1714830"/>
            <a:ext cx="1513277" cy="1657751"/>
            <a:chOff x="1707677" y="1165094"/>
            <a:chExt cx="1513277" cy="1657751"/>
          </a:xfrm>
        </p:grpSpPr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1296B7BF-E615-4B2B-AC7B-459D1387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715" y="1165094"/>
              <a:ext cx="457200" cy="457200"/>
            </a:xfrm>
            <a:prstGeom prst="rect">
              <a:avLst/>
            </a:prstGeom>
          </p:spPr>
        </p:pic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F9FF542-E7B6-4FF1-BECD-D7688C7B4F39}"/>
                </a:ext>
              </a:extLst>
            </p:cNvPr>
            <p:cNvSpPr txBox="1"/>
            <p:nvPr/>
          </p:nvSpPr>
          <p:spPr>
            <a:xfrm>
              <a:off x="2149966" y="1637794"/>
              <a:ext cx="62869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/>
              <a:r>
                <a:rPr lang="en-US" altLang="zh-TW" sz="16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PDF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BABEC233-3B90-46A3-B34C-EFCB939C86F9}"/>
                </a:ext>
              </a:extLst>
            </p:cNvPr>
            <p:cNvSpPr txBox="1"/>
            <p:nvPr/>
          </p:nvSpPr>
          <p:spPr>
            <a:xfrm>
              <a:off x="1707677" y="1961071"/>
              <a:ext cx="15132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對於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dataset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 的分析，使用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PDF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作為報告書的呈現。</a:t>
              </a:r>
            </a:p>
            <a:p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A043AF2-84EB-405E-A26F-8F5C50B407ED}"/>
              </a:ext>
            </a:extLst>
          </p:cNvPr>
          <p:cNvGrpSpPr/>
          <p:nvPr/>
        </p:nvGrpSpPr>
        <p:grpSpPr>
          <a:xfrm>
            <a:off x="5924149" y="1714830"/>
            <a:ext cx="1513277" cy="1673028"/>
            <a:chOff x="5943744" y="1135938"/>
            <a:chExt cx="1513277" cy="1673028"/>
          </a:xfrm>
        </p:grpSpPr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D2481649-4702-44CC-B1EB-404CDAB8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552" y="1135938"/>
              <a:ext cx="971659" cy="472700"/>
            </a:xfrm>
            <a:prstGeom prst="rect">
              <a:avLst/>
            </a:prstGeom>
          </p:spPr>
        </p:pic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F9790F4-8F59-439B-BF99-B68007AA32FA}"/>
                </a:ext>
              </a:extLst>
            </p:cNvPr>
            <p:cNvSpPr txBox="1"/>
            <p:nvPr/>
          </p:nvSpPr>
          <p:spPr>
            <a:xfrm>
              <a:off x="6386034" y="1608638"/>
              <a:ext cx="56056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lang="en-US" altLang="zh-TW" sz="16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K6</a:t>
              </a: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803A06B-F0F5-4362-9AE9-3E1A1E23431A}"/>
                </a:ext>
              </a:extLst>
            </p:cNvPr>
            <p:cNvSpPr txBox="1"/>
            <p:nvPr/>
          </p:nvSpPr>
          <p:spPr>
            <a:xfrm>
              <a:off x="5943744" y="1947192"/>
              <a:ext cx="15132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使用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K6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來模擬各種情境，來測試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metrics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  <a:sym typeface="Barlow Semi Condensed"/>
                </a:rPr>
                <a:t> 指標。</a:t>
              </a:r>
            </a:p>
            <a:p>
              <a:endParaRPr lang="zh-TW" altLang="en-US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56314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5245" y="2889020"/>
            <a:ext cx="3099900" cy="42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342400" y="2360736"/>
            <a:ext cx="4226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>
                <a:latin typeface="Arial Black" panose="020B0A04020102020204" pitchFamily="34" charset="0"/>
              </a:rPr>
              <a:t>Design flow</a:t>
            </a:r>
            <a:endParaRPr sz="4700" dirty="0">
              <a:latin typeface="Arial Black" panose="020B0A04020102020204" pitchFamily="34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hlinkHover r:id="rId3" action="ppaction://hlinksldjump"/>
            <a:extLst>
              <a:ext uri="{FF2B5EF4-FFF2-40B4-BE49-F238E27FC236}">
                <a16:creationId xmlns:a16="http://schemas.microsoft.com/office/drawing/2014/main" id="{7566D26E-A4F1-4612-A542-937F39A10C60}"/>
              </a:ext>
            </a:extLst>
          </p:cNvPr>
          <p:cNvSpPr/>
          <p:nvPr/>
        </p:nvSpPr>
        <p:spPr>
          <a:xfrm>
            <a:off x="891461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chemeClr val="accent5"/>
                </a:solidFill>
                <a:latin typeface="Arial Black" panose="020B0A04020102020204" pitchFamily="34" charset="0"/>
              </a:rPr>
              <a:t>System</a:t>
            </a:r>
            <a:endParaRPr sz="32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3374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MONITOR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214440" y="263254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Service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10936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DC</a:t>
            </a:r>
            <a:r>
              <a:rPr lang="zh-TW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BOT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hlinkHover r:id="rId4" action="ppaction://hlinksldjump"/>
            <a:extLst>
              <a:ext uri="{FF2B5EF4-FFF2-40B4-BE49-F238E27FC236}">
                <a16:creationId xmlns:a16="http://schemas.microsoft.com/office/drawing/2014/main" id="{D1C638E5-A688-479B-BDDE-2480BFDD4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478" y="1663201"/>
            <a:ext cx="834672" cy="683204"/>
          </a:xfrm>
          <a:prstGeom prst="rect">
            <a:avLst/>
          </a:prstGeom>
        </p:spPr>
      </p:pic>
      <p:pic>
        <p:nvPicPr>
          <p:cNvPr id="12" name="圖片 11">
            <a:hlinkHover r:id="rId6" action="ppaction://hlinksldjump"/>
            <a:extLst>
              <a:ext uri="{FF2B5EF4-FFF2-40B4-BE49-F238E27FC236}">
                <a16:creationId xmlns:a16="http://schemas.microsoft.com/office/drawing/2014/main" id="{2A7877D6-85CF-431C-9A5D-71D77B935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763" y="1671706"/>
            <a:ext cx="646863" cy="683204"/>
          </a:xfrm>
          <a:prstGeom prst="rect">
            <a:avLst/>
          </a:prstGeom>
        </p:spPr>
      </p:pic>
      <p:pic>
        <p:nvPicPr>
          <p:cNvPr id="14" name="圖片 13">
            <a:hlinkHover r:id="rId3" action="ppaction://hlinksldjump"/>
            <a:extLst>
              <a:ext uri="{FF2B5EF4-FFF2-40B4-BE49-F238E27FC236}">
                <a16:creationId xmlns:a16="http://schemas.microsoft.com/office/drawing/2014/main" id="{F93705D2-F32E-42A3-9958-431FCB473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852" y="1672091"/>
            <a:ext cx="723059" cy="674313"/>
          </a:xfrm>
          <a:prstGeom prst="rect">
            <a:avLst/>
          </a:prstGeom>
        </p:spPr>
      </p:pic>
      <p:sp>
        <p:nvSpPr>
          <p:cNvPr id="35" name="矩形 34">
            <a:hlinkHover r:id="rId6" action="ppaction://hlinksldjump"/>
            <a:extLst>
              <a:ext uri="{FF2B5EF4-FFF2-40B4-BE49-F238E27FC236}">
                <a16:creationId xmlns:a16="http://schemas.microsoft.com/office/drawing/2014/main" id="{64ACDC20-1634-4ED7-ADB7-70A161A20D89}"/>
              </a:ext>
            </a:extLst>
          </p:cNvPr>
          <p:cNvSpPr/>
          <p:nvPr/>
        </p:nvSpPr>
        <p:spPr>
          <a:xfrm>
            <a:off x="3355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hlinkHover r:id="rId4" action="ppaction://hlinksldjump"/>
            <a:extLst>
              <a:ext uri="{FF2B5EF4-FFF2-40B4-BE49-F238E27FC236}">
                <a16:creationId xmlns:a16="http://schemas.microsoft.com/office/drawing/2014/main" id="{677AD86A-57E8-4B79-8602-78E75A756D59}"/>
              </a:ext>
            </a:extLst>
          </p:cNvPr>
          <p:cNvSpPr/>
          <p:nvPr/>
        </p:nvSpPr>
        <p:spPr>
          <a:xfrm>
            <a:off x="5803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Google Shape;2178;p39">
            <a:extLst>
              <a:ext uri="{FF2B5EF4-FFF2-40B4-BE49-F238E27FC236}">
                <a16:creationId xmlns:a16="http://schemas.microsoft.com/office/drawing/2014/main" id="{96190603-CFA9-4FF2-A0F8-8FC3C0E4CAB4}"/>
              </a:ext>
            </a:extLst>
          </p:cNvPr>
          <p:cNvSpPr txBox="1">
            <a:spLocks/>
          </p:cNvSpPr>
          <p:nvPr/>
        </p:nvSpPr>
        <p:spPr>
          <a:xfrm>
            <a:off x="1213931" y="2961646"/>
            <a:ext cx="1764900" cy="146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包含了一些特殊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，可以透過這些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來製造系統異常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。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" name="Google Shape;2178;p39">
            <a:extLst>
              <a:ext uri="{FF2B5EF4-FFF2-40B4-BE49-F238E27FC236}">
                <a16:creationId xmlns:a16="http://schemas.microsoft.com/office/drawing/2014/main" id="{17593B52-24CE-4A4C-8508-9B8CB374D3B8}"/>
              </a:ext>
            </a:extLst>
          </p:cNvPr>
          <p:cNvSpPr txBox="1">
            <a:spLocks/>
          </p:cNvSpPr>
          <p:nvPr/>
        </p:nvSpPr>
        <p:spPr>
          <a:xfrm>
            <a:off x="6144750" y="2961647"/>
            <a:ext cx="1764900" cy="152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透過將一至數個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service 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註冊進頻道中，提供監控這些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的服務。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  <p:sp>
        <p:nvSpPr>
          <p:cNvPr id="40" name="Google Shape;2178;p39">
            <a:extLst>
              <a:ext uri="{FF2B5EF4-FFF2-40B4-BE49-F238E27FC236}">
                <a16:creationId xmlns:a16="http://schemas.microsoft.com/office/drawing/2014/main" id="{715B7C89-CE31-4742-965F-02CD19E7C67F}"/>
              </a:ext>
            </a:extLst>
          </p:cNvPr>
          <p:cNvSpPr txBox="1">
            <a:spLocks/>
          </p:cNvSpPr>
          <p:nvPr/>
        </p:nvSpPr>
        <p:spPr>
          <a:xfrm>
            <a:off x="3556800" y="2961646"/>
            <a:ext cx="2080800" cy="204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能夠讀取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csv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資料，透過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分析後回傳一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PDF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報告。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2.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監測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metrics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和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logs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，判斷是否發生異常並針對異常透過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進行分析。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hlinkHover r:id="rId3" action="ppaction://hlinksldjump"/>
            <a:extLst>
              <a:ext uri="{FF2B5EF4-FFF2-40B4-BE49-F238E27FC236}">
                <a16:creationId xmlns:a16="http://schemas.microsoft.com/office/drawing/2014/main" id="{E20B99F2-134B-417E-87CD-9E962063D629}"/>
              </a:ext>
            </a:extLst>
          </p:cNvPr>
          <p:cNvSpPr/>
          <p:nvPr/>
        </p:nvSpPr>
        <p:spPr>
          <a:xfrm>
            <a:off x="3355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71B9D0-FE04-4525-B40A-06E153673205}"/>
              </a:ext>
            </a:extLst>
          </p:cNvPr>
          <p:cNvSpPr/>
          <p:nvPr/>
        </p:nvSpPr>
        <p:spPr>
          <a:xfrm>
            <a:off x="907200" y="0"/>
            <a:ext cx="2448000" cy="5143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Arial Black" panose="020B0A04020102020204" pitchFamily="34" charset="0"/>
              </a:rPr>
              <a:t>SERVICE</a:t>
            </a:r>
            <a:endParaRPr sz="32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3374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MONITOR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214440" y="263254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Arial Black" panose="020B0A04020102020204" pitchFamily="34" charset="0"/>
              </a:rPr>
              <a:t>Service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10936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DC</a:t>
            </a:r>
            <a:r>
              <a:rPr lang="zh-TW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BOT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hlinkHover r:id="rId4" action="ppaction://hlinksldjump"/>
            <a:extLst>
              <a:ext uri="{FF2B5EF4-FFF2-40B4-BE49-F238E27FC236}">
                <a16:creationId xmlns:a16="http://schemas.microsoft.com/office/drawing/2014/main" id="{D1C638E5-A688-479B-BDDE-2480BFDD4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478" y="1663201"/>
            <a:ext cx="834672" cy="683204"/>
          </a:xfrm>
          <a:prstGeom prst="rect">
            <a:avLst/>
          </a:prstGeom>
        </p:spPr>
      </p:pic>
      <p:pic>
        <p:nvPicPr>
          <p:cNvPr id="12" name="圖片 11">
            <a:hlinkHover r:id="rId3" action="ppaction://hlinksldjump"/>
            <a:extLst>
              <a:ext uri="{FF2B5EF4-FFF2-40B4-BE49-F238E27FC236}">
                <a16:creationId xmlns:a16="http://schemas.microsoft.com/office/drawing/2014/main" id="{2A7877D6-85CF-431C-9A5D-71D77B935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763" y="1671706"/>
            <a:ext cx="646863" cy="68320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93705D2-F32E-42A3-9958-431FCB473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852" y="1672091"/>
            <a:ext cx="723059" cy="674313"/>
          </a:xfrm>
          <a:prstGeom prst="rect">
            <a:avLst/>
          </a:prstGeom>
        </p:spPr>
      </p:pic>
      <p:sp>
        <p:nvSpPr>
          <p:cNvPr id="16" name="矩形 15">
            <a:hlinkHover r:id="rId4" action="ppaction://hlinksldjump"/>
            <a:extLst>
              <a:ext uri="{FF2B5EF4-FFF2-40B4-BE49-F238E27FC236}">
                <a16:creationId xmlns:a16="http://schemas.microsoft.com/office/drawing/2014/main" id="{FD740CE3-D9E9-4647-AE19-8F83D978D47F}"/>
              </a:ext>
            </a:extLst>
          </p:cNvPr>
          <p:cNvSpPr/>
          <p:nvPr/>
        </p:nvSpPr>
        <p:spPr>
          <a:xfrm>
            <a:off x="5803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Google Shape;2178;p39">
            <a:extLst>
              <a:ext uri="{FF2B5EF4-FFF2-40B4-BE49-F238E27FC236}">
                <a16:creationId xmlns:a16="http://schemas.microsoft.com/office/drawing/2014/main" id="{329E6785-188B-43FF-AC8C-580DD3CF5401}"/>
              </a:ext>
            </a:extLst>
          </p:cNvPr>
          <p:cNvSpPr txBox="1">
            <a:spLocks/>
          </p:cNvSpPr>
          <p:nvPr/>
        </p:nvSpPr>
        <p:spPr>
          <a:xfrm>
            <a:off x="1213931" y="2961646"/>
            <a:ext cx="1764900" cy="144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包含了一些特殊</a:t>
            </a:r>
            <a:r>
              <a:rPr lang="en-US" altLang="zh-TW" sz="16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，可以透過這些</a:t>
            </a:r>
            <a:r>
              <a:rPr lang="en-US" altLang="zh-TW" sz="16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來製造系統異常。</a:t>
            </a:r>
          </a:p>
        </p:txBody>
      </p:sp>
      <p:sp>
        <p:nvSpPr>
          <p:cNvPr id="21" name="Google Shape;2178;p39">
            <a:extLst>
              <a:ext uri="{FF2B5EF4-FFF2-40B4-BE49-F238E27FC236}">
                <a16:creationId xmlns:a16="http://schemas.microsoft.com/office/drawing/2014/main" id="{4D5E2FB8-55E6-46BB-AFF5-7A4B82BE5D66}"/>
              </a:ext>
            </a:extLst>
          </p:cNvPr>
          <p:cNvSpPr txBox="1">
            <a:spLocks/>
          </p:cNvSpPr>
          <p:nvPr/>
        </p:nvSpPr>
        <p:spPr>
          <a:xfrm>
            <a:off x="6144750" y="2961646"/>
            <a:ext cx="1764900" cy="135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透過將一至數個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service 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註冊進頻道中，提供監控這些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的服務。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  <p:sp>
        <p:nvSpPr>
          <p:cNvPr id="22" name="Google Shape;2178;p39">
            <a:extLst>
              <a:ext uri="{FF2B5EF4-FFF2-40B4-BE49-F238E27FC236}">
                <a16:creationId xmlns:a16="http://schemas.microsoft.com/office/drawing/2014/main" id="{4416ADF3-C11D-445A-A6EF-4A67AC0B3D3B}"/>
              </a:ext>
            </a:extLst>
          </p:cNvPr>
          <p:cNvSpPr txBox="1">
            <a:spLocks/>
          </p:cNvSpPr>
          <p:nvPr/>
        </p:nvSpPr>
        <p:spPr>
          <a:xfrm>
            <a:off x="3556800" y="2961646"/>
            <a:ext cx="2080800" cy="204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能夠讀取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csv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資料，透過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分析後回傳一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PDF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報告。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2.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監測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metrics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和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logs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，判斷是否發生異常並針對異常透過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進行分析。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0195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hlinkHover r:id="rId3" action="ppaction://hlinksldjump"/>
            <a:extLst>
              <a:ext uri="{FF2B5EF4-FFF2-40B4-BE49-F238E27FC236}">
                <a16:creationId xmlns:a16="http://schemas.microsoft.com/office/drawing/2014/main" id="{9B78BB5E-596F-441D-A3EB-9DE51AD0AE48}"/>
              </a:ext>
            </a:extLst>
          </p:cNvPr>
          <p:cNvSpPr/>
          <p:nvPr/>
        </p:nvSpPr>
        <p:spPr>
          <a:xfrm>
            <a:off x="907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D7DC94-F1C8-401A-869D-267A0DEAC7CC}"/>
              </a:ext>
            </a:extLst>
          </p:cNvPr>
          <p:cNvSpPr/>
          <p:nvPr/>
        </p:nvSpPr>
        <p:spPr>
          <a:xfrm>
            <a:off x="3355200" y="0"/>
            <a:ext cx="2448000" cy="5143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solidFill>
                  <a:schemeClr val="accent5"/>
                </a:solidFill>
                <a:latin typeface="Arial Black" panose="020B0A04020102020204" pitchFamily="34" charset="0"/>
              </a:rPr>
              <a:t>MONITOR</a:t>
            </a:r>
            <a:endParaRPr sz="32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3374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MONITOR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214440" y="263254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Arial Black" panose="020B0A04020102020204" pitchFamily="34" charset="0"/>
              </a:rPr>
              <a:t>Service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10936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DC</a:t>
            </a:r>
            <a:r>
              <a:rPr lang="zh-TW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BOT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hlinkHover r:id="rId4" action="ppaction://hlinksldjump"/>
            <a:extLst>
              <a:ext uri="{FF2B5EF4-FFF2-40B4-BE49-F238E27FC236}">
                <a16:creationId xmlns:a16="http://schemas.microsoft.com/office/drawing/2014/main" id="{D1C638E5-A688-479B-BDDE-2480BFDD4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478" y="1663201"/>
            <a:ext cx="834672" cy="6832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7877D6-85CF-431C-9A5D-71D77B935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763" y="1671706"/>
            <a:ext cx="646863" cy="683204"/>
          </a:xfrm>
          <a:prstGeom prst="rect">
            <a:avLst/>
          </a:prstGeom>
        </p:spPr>
      </p:pic>
      <p:pic>
        <p:nvPicPr>
          <p:cNvPr id="14" name="圖片 13">
            <a:hlinkHover r:id="rId3" action="ppaction://hlinksldjump"/>
            <a:extLst>
              <a:ext uri="{FF2B5EF4-FFF2-40B4-BE49-F238E27FC236}">
                <a16:creationId xmlns:a16="http://schemas.microsoft.com/office/drawing/2014/main" id="{F93705D2-F32E-42A3-9958-431FCB473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852" y="1672091"/>
            <a:ext cx="723059" cy="674313"/>
          </a:xfrm>
          <a:prstGeom prst="rect">
            <a:avLst/>
          </a:prstGeom>
        </p:spPr>
      </p:pic>
      <p:sp>
        <p:nvSpPr>
          <p:cNvPr id="11" name="矩形 10">
            <a:hlinkHover r:id="rId4" action="ppaction://hlinksldjump"/>
            <a:extLst>
              <a:ext uri="{FF2B5EF4-FFF2-40B4-BE49-F238E27FC236}">
                <a16:creationId xmlns:a16="http://schemas.microsoft.com/office/drawing/2014/main" id="{A0069F0B-641D-4C79-9266-3B184A718DB9}"/>
              </a:ext>
            </a:extLst>
          </p:cNvPr>
          <p:cNvSpPr/>
          <p:nvPr/>
        </p:nvSpPr>
        <p:spPr>
          <a:xfrm>
            <a:off x="5803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Google Shape;2178;p39">
            <a:extLst>
              <a:ext uri="{FF2B5EF4-FFF2-40B4-BE49-F238E27FC236}">
                <a16:creationId xmlns:a16="http://schemas.microsoft.com/office/drawing/2014/main" id="{CA0DE98D-A50E-40EE-A016-01C8DFE9574C}"/>
              </a:ext>
            </a:extLst>
          </p:cNvPr>
          <p:cNvSpPr txBox="1">
            <a:spLocks/>
          </p:cNvSpPr>
          <p:nvPr/>
        </p:nvSpPr>
        <p:spPr>
          <a:xfrm>
            <a:off x="1213931" y="2961646"/>
            <a:ext cx="1764900" cy="158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包含了一些特殊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，可以透過這些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來製造系統異常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" name="Google Shape;2178;p39">
            <a:extLst>
              <a:ext uri="{FF2B5EF4-FFF2-40B4-BE49-F238E27FC236}">
                <a16:creationId xmlns:a16="http://schemas.microsoft.com/office/drawing/2014/main" id="{612757C6-9CD8-4790-8BCA-CAC972E9F5C1}"/>
              </a:ext>
            </a:extLst>
          </p:cNvPr>
          <p:cNvSpPr txBox="1">
            <a:spLocks/>
          </p:cNvSpPr>
          <p:nvPr/>
        </p:nvSpPr>
        <p:spPr>
          <a:xfrm>
            <a:off x="6144750" y="2961646"/>
            <a:ext cx="1764900" cy="140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透過將一至數個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service 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註冊進頻道中，提供監控這些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的服務。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  <p:sp>
        <p:nvSpPr>
          <p:cNvPr id="20" name="Google Shape;2178;p39">
            <a:extLst>
              <a:ext uri="{FF2B5EF4-FFF2-40B4-BE49-F238E27FC236}">
                <a16:creationId xmlns:a16="http://schemas.microsoft.com/office/drawing/2014/main" id="{542B4130-B3A2-4DE4-8DB9-A3A79888CDAA}"/>
              </a:ext>
            </a:extLst>
          </p:cNvPr>
          <p:cNvSpPr txBox="1">
            <a:spLocks/>
          </p:cNvSpPr>
          <p:nvPr/>
        </p:nvSpPr>
        <p:spPr>
          <a:xfrm>
            <a:off x="3556800" y="2961646"/>
            <a:ext cx="2080800" cy="204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能夠讀取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csv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資料，透過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分析後回傳一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PDF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報告。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  <a:p>
            <a:pPr algn="l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2.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監測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metrics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和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logs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，判斷是否發生異常並針對異常透過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進行分析。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6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hlinkHover r:id="rId3" action="ppaction://hlinksldjump"/>
            <a:extLst>
              <a:ext uri="{FF2B5EF4-FFF2-40B4-BE49-F238E27FC236}">
                <a16:creationId xmlns:a16="http://schemas.microsoft.com/office/drawing/2014/main" id="{746FD43F-2944-4BD5-BDBF-6BCC46079EA2}"/>
              </a:ext>
            </a:extLst>
          </p:cNvPr>
          <p:cNvSpPr/>
          <p:nvPr/>
        </p:nvSpPr>
        <p:spPr>
          <a:xfrm>
            <a:off x="907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5955D-3E41-4E8A-9082-2E35AAD8310A}"/>
              </a:ext>
            </a:extLst>
          </p:cNvPr>
          <p:cNvSpPr/>
          <p:nvPr/>
        </p:nvSpPr>
        <p:spPr>
          <a:xfrm>
            <a:off x="5803200" y="0"/>
            <a:ext cx="2448000" cy="51435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solidFill>
                  <a:schemeClr val="accent5"/>
                </a:solidFill>
                <a:latin typeface="Arial Black" panose="020B0A04020102020204" pitchFamily="34" charset="0"/>
              </a:rPr>
              <a:t>DC BOT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3374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MONITOR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214440" y="263254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Arial Black" panose="020B0A04020102020204" pitchFamily="34" charset="0"/>
              </a:rPr>
              <a:t>Service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109364" y="257175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DC</a:t>
            </a:r>
            <a:r>
              <a:rPr lang="zh-TW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Arial Black" panose="020B0A04020102020204" pitchFamily="34" charset="0"/>
              </a:rPr>
              <a:t>BOT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C638E5-A688-479B-BDDE-2480BFDD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478" y="1663201"/>
            <a:ext cx="834672" cy="683204"/>
          </a:xfrm>
          <a:prstGeom prst="rect">
            <a:avLst/>
          </a:prstGeom>
        </p:spPr>
      </p:pic>
      <p:pic>
        <p:nvPicPr>
          <p:cNvPr id="12" name="圖片 11">
            <a:hlinkHover r:id="rId5" action="ppaction://hlinksldjump"/>
            <a:extLst>
              <a:ext uri="{FF2B5EF4-FFF2-40B4-BE49-F238E27FC236}">
                <a16:creationId xmlns:a16="http://schemas.microsoft.com/office/drawing/2014/main" id="{2A7877D6-85CF-431C-9A5D-71D77B935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763" y="1671706"/>
            <a:ext cx="646863" cy="683204"/>
          </a:xfrm>
          <a:prstGeom prst="rect">
            <a:avLst/>
          </a:prstGeom>
        </p:spPr>
      </p:pic>
      <p:pic>
        <p:nvPicPr>
          <p:cNvPr id="14" name="圖片 13">
            <a:hlinkHover r:id="rId3" action="ppaction://hlinksldjump"/>
            <a:extLst>
              <a:ext uri="{FF2B5EF4-FFF2-40B4-BE49-F238E27FC236}">
                <a16:creationId xmlns:a16="http://schemas.microsoft.com/office/drawing/2014/main" id="{F93705D2-F32E-42A3-9958-431FCB473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852" y="1672091"/>
            <a:ext cx="723059" cy="674313"/>
          </a:xfrm>
          <a:prstGeom prst="rect">
            <a:avLst/>
          </a:prstGeom>
        </p:spPr>
      </p:pic>
      <p:sp>
        <p:nvSpPr>
          <p:cNvPr id="11" name="矩形 10">
            <a:hlinkHover r:id="rId5" action="ppaction://hlinksldjump"/>
            <a:extLst>
              <a:ext uri="{FF2B5EF4-FFF2-40B4-BE49-F238E27FC236}">
                <a16:creationId xmlns:a16="http://schemas.microsoft.com/office/drawing/2014/main" id="{A832266F-98F6-4936-B1BF-7E7B3BDFE2F0}"/>
              </a:ext>
            </a:extLst>
          </p:cNvPr>
          <p:cNvSpPr/>
          <p:nvPr/>
        </p:nvSpPr>
        <p:spPr>
          <a:xfrm>
            <a:off x="3355200" y="0"/>
            <a:ext cx="2448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Google Shape;2178;p39">
            <a:extLst>
              <a:ext uri="{FF2B5EF4-FFF2-40B4-BE49-F238E27FC236}">
                <a16:creationId xmlns:a16="http://schemas.microsoft.com/office/drawing/2014/main" id="{62720999-3E80-43CC-87A0-1DEBD732AE54}"/>
              </a:ext>
            </a:extLst>
          </p:cNvPr>
          <p:cNvSpPr txBox="1">
            <a:spLocks/>
          </p:cNvSpPr>
          <p:nvPr/>
        </p:nvSpPr>
        <p:spPr>
          <a:xfrm>
            <a:off x="1213931" y="2961646"/>
            <a:ext cx="1764900" cy="14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包含了一些特殊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，可以透過這些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API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來製造系統異常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" name="Google Shape;2178;p39">
            <a:extLst>
              <a:ext uri="{FF2B5EF4-FFF2-40B4-BE49-F238E27FC236}">
                <a16:creationId xmlns:a16="http://schemas.microsoft.com/office/drawing/2014/main" id="{87C24B7D-C575-45BF-BA7A-7499F5E88EDA}"/>
              </a:ext>
            </a:extLst>
          </p:cNvPr>
          <p:cNvSpPr txBox="1">
            <a:spLocks/>
          </p:cNvSpPr>
          <p:nvPr/>
        </p:nvSpPr>
        <p:spPr>
          <a:xfrm>
            <a:off x="6144750" y="2961647"/>
            <a:ext cx="1764900" cy="140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透過將一至數個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service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註冊進頻道中，提供監控這些 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的服務。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  <p:sp>
        <p:nvSpPr>
          <p:cNvPr id="18" name="Google Shape;2178;p39">
            <a:extLst>
              <a:ext uri="{FF2B5EF4-FFF2-40B4-BE49-F238E27FC236}">
                <a16:creationId xmlns:a16="http://schemas.microsoft.com/office/drawing/2014/main" id="{748D68FC-0A55-4D5B-A5C4-9BFC41C9499D}"/>
              </a:ext>
            </a:extLst>
          </p:cNvPr>
          <p:cNvSpPr txBox="1">
            <a:spLocks/>
          </p:cNvSpPr>
          <p:nvPr/>
        </p:nvSpPr>
        <p:spPr>
          <a:xfrm>
            <a:off x="3556800" y="2961646"/>
            <a:ext cx="2080800" cy="204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1.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能夠讀取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csv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資料，透過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分析後回傳一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PDF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報告。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  <a:p>
            <a:pPr algn="l"/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2.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監測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service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的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metrics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 和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logs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，判斷是否發生異常並針對異常透過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AI</a:t>
            </a: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Barlow Semi Condensed"/>
                <a:sym typeface="Barlow Semi Condensed"/>
              </a:rPr>
              <a:t>進行分析。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57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42038930-A072-4BFD-BCFD-3A99BF71B737}"/>
              </a:ext>
            </a:extLst>
          </p:cNvPr>
          <p:cNvGrpSpPr/>
          <p:nvPr/>
        </p:nvGrpSpPr>
        <p:grpSpPr>
          <a:xfrm>
            <a:off x="1124953" y="799799"/>
            <a:ext cx="6894095" cy="3543902"/>
            <a:chOff x="847023" y="659330"/>
            <a:chExt cx="7214135" cy="373460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4F8783-5FC5-4260-BAD5-D9238AACFB8B}"/>
                </a:ext>
              </a:extLst>
            </p:cNvPr>
            <p:cNvSpPr/>
            <p:nvPr/>
          </p:nvSpPr>
          <p:spPr>
            <a:xfrm>
              <a:off x="847023" y="659330"/>
              <a:ext cx="7214135" cy="37346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92B893B-26AF-4C26-A7D3-1A9824ED8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021" y="914400"/>
              <a:ext cx="6818139" cy="3224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40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1997A9F-58E6-4FF4-ABD7-25FE2217BCC5}"/>
              </a:ext>
            </a:extLst>
          </p:cNvPr>
          <p:cNvGrpSpPr/>
          <p:nvPr/>
        </p:nvGrpSpPr>
        <p:grpSpPr>
          <a:xfrm>
            <a:off x="1595387" y="227998"/>
            <a:ext cx="5953226" cy="4687504"/>
            <a:chOff x="1592981" y="83276"/>
            <a:chExt cx="5496025" cy="48592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4F8783-5FC5-4260-BAD5-D9238AACFB8B}"/>
                </a:ext>
              </a:extLst>
            </p:cNvPr>
            <p:cNvSpPr/>
            <p:nvPr/>
          </p:nvSpPr>
          <p:spPr>
            <a:xfrm>
              <a:off x="1592981" y="83276"/>
              <a:ext cx="5496025" cy="4859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65C8AE7-DE8B-4D61-93C8-9A01AA674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248" y="291774"/>
              <a:ext cx="5177491" cy="4442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5286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547</Words>
  <Application>Microsoft Office PowerPoint</Application>
  <PresentationFormat>如螢幕大小 (16:9)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 Black</vt:lpstr>
      <vt:lpstr>新細明體</vt:lpstr>
      <vt:lpstr>Arial</vt:lpstr>
      <vt:lpstr>標楷體</vt:lpstr>
      <vt:lpstr>Barlow Semi Condensed Medium</vt:lpstr>
      <vt:lpstr>Barlow Semi Condensed</vt:lpstr>
      <vt:lpstr>Fjalla One</vt:lpstr>
      <vt:lpstr>Technology Consulting by Slidesgo</vt:lpstr>
      <vt:lpstr>daidaiclub</vt:lpstr>
      <vt:lpstr>目錄</vt:lpstr>
      <vt:lpstr>Design flow</vt:lpstr>
      <vt:lpstr>System</vt:lpstr>
      <vt:lpstr>SERVICE</vt:lpstr>
      <vt:lpstr>MONITOR</vt:lpstr>
      <vt:lpstr>DC BOT</vt:lpstr>
      <vt:lpstr>PowerPoint 簡報</vt:lpstr>
      <vt:lpstr>PowerPoint 簡報</vt:lpstr>
      <vt:lpstr>Data analyze</vt:lpstr>
      <vt:lpstr>Our Solutions</vt:lpstr>
      <vt:lpstr>Our Solutions</vt:lpstr>
      <vt:lpstr>Simulate system &amp; Cloud run performance</vt:lpstr>
      <vt:lpstr>Our Solutions</vt:lpstr>
      <vt:lpstr>Our Solutions</vt:lpstr>
      <vt:lpstr>Detials</vt:lpstr>
      <vt:lpstr>Completeness</vt:lpstr>
      <vt:lpstr>Code Quality &amp; Unit Test</vt:lpstr>
      <vt:lpstr>Creativity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daidaiclub</dc:title>
  <dc:creator>wei</dc:creator>
  <cp:lastModifiedBy>wei</cp:lastModifiedBy>
  <cp:revision>51</cp:revision>
  <dcterms:modified xsi:type="dcterms:W3CDTF">2024-01-27T05:43:36Z</dcterms:modified>
</cp:coreProperties>
</file>