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80" r:id="rId3"/>
    <p:sldId id="293" r:id="rId4"/>
    <p:sldId id="282" r:id="rId5"/>
    <p:sldId id="261" r:id="rId6"/>
    <p:sldId id="284" r:id="rId7"/>
    <p:sldId id="264" r:id="rId8"/>
    <p:sldId id="265" r:id="rId9"/>
    <p:sldId id="266" r:id="rId10"/>
    <p:sldId id="285" r:id="rId11"/>
    <p:sldId id="268" r:id="rId12"/>
    <p:sldId id="269" r:id="rId13"/>
    <p:sldId id="270" r:id="rId14"/>
    <p:sldId id="286" r:id="rId15"/>
    <p:sldId id="272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3"/>
    <p:restoredTop sz="93689"/>
  </p:normalViewPr>
  <p:slideViewPr>
    <p:cSldViewPr snapToGrid="0" snapToObjects="1">
      <p:cViewPr varScale="1">
        <p:scale>
          <a:sx n="107" d="100"/>
          <a:sy n="107" d="100"/>
        </p:scale>
        <p:origin x="12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cellular%20automata.mp4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基于元胞自动机的谣言传播防治探究</a:t>
            </a:r>
            <a:endParaRPr lang="en-US" altLang="zh-CN" dirty="0"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电</a:t>
            </a:r>
            <a:r>
              <a:rPr lang="zh-CN" altLang="en-US" dirty="0" smtClean="0"/>
              <a:t>创</a:t>
            </a:r>
            <a:r>
              <a:rPr lang="en-US" altLang="zh-CN" dirty="0" err="1"/>
              <a:t>xxxx</a:t>
            </a:r>
            <a:r>
              <a:rPr lang="en-US" altLang="zh-CN" dirty="0" smtClean="0"/>
              <a:t>  </a:t>
            </a:r>
            <a:r>
              <a:rPr lang="en-US" altLang="zh-CN" dirty="0" err="1"/>
              <a:t>xxxxxxxxx</a:t>
            </a:r>
            <a:r>
              <a:rPr lang="en-US" altLang="zh-CN" dirty="0" smtClean="0"/>
              <a:t>  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结果分析</a:t>
            </a:r>
            <a:endParaRPr kumimoji="1" lang="zh-CN" altLang="en-US" dirty="0"/>
          </a:p>
        </p:txBody>
      </p:sp>
      <p:pic>
        <p:nvPicPr>
          <p:cNvPr id="13" name="图片 13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90" y="929005"/>
            <a:ext cx="4304030" cy="27946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314450" y="4185285"/>
            <a:ext cx="67221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随着迭代轮数的增加, 谣言传播者的数量迅速减少, 不信不传者的数量逐渐增多, 辟谣者也在增加但增速在变慢, 这是由于随着仿真的进行, 两者对谣言传播者形成了包围的趋势,  两者已完全包围了谣言传播者, 而谣言传播者只在很少的区域内成片出现.此时不知情者已无法接触到谣言传播者, 于是谣言传播逐渐停止.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结果分析</a:t>
            </a:r>
          </a:p>
        </p:txBody>
      </p:sp>
      <p:pic>
        <p:nvPicPr>
          <p:cNvPr id="16" name="图片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560" y="907415"/>
            <a:ext cx="4100195" cy="26250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8185785" y="1343025"/>
            <a:ext cx="32943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降低民众受谣言蛊惑的概率，</a:t>
            </a:r>
            <a:r>
              <a:rPr lang="zh-CN" altLang="en-US">
                <a:sym typeface="+mn-ea"/>
              </a:rPr>
              <a:t>增强民众对小道消息的批判和理性分析的能力</a:t>
            </a:r>
            <a:r>
              <a:rPr lang="zh-CN" altLang="en-US"/>
              <a:t>，提高民众对于谣言的免疫力，使民众在面对谣言是，更多是转变为不信不传者.</a:t>
            </a:r>
          </a:p>
        </p:txBody>
      </p:sp>
      <p:pic>
        <p:nvPicPr>
          <p:cNvPr id="17" name="图片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560" y="3606800"/>
            <a:ext cx="410019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8185785" y="4120515"/>
            <a:ext cx="31915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在日常生活中，应该降低k值, 即以速治谣, 突发事件爆发后, 政府与公安机关应主动全面及时公开信息, 使得事件的真相比谣言更先接触网民.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结果分析</a:t>
            </a:r>
          </a:p>
        </p:txBody>
      </p:sp>
      <p:pic>
        <p:nvPicPr>
          <p:cNvPr id="18" name="图片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609600"/>
            <a:ext cx="4558030" cy="302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1505585" y="4413250"/>
            <a:ext cx="59067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虽然改变了不信不传者对身边传播者的容忍数量，但是传播者数量变坏曲线并没有显著的差别。在实际生活中，民众在面对谣言时，不需要特意出来辟谣，而是能够做到不传谣，谣言就不会无休止的传播。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FOUR</a:t>
            </a:r>
            <a:r>
              <a:rPr kumimoji="1" lang="zh-CN" altLang="en-US" dirty="0" smtClean="0"/>
              <a:t> 参考文献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5430" y="1056640"/>
            <a:ext cx="7308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[1]CENTOLA D.The spread of behavior in an onlinesocialnetwork experiment[J].Science, 2010, 329 (5996):1194-1197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Happy Holidays</a:t>
            </a: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2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192" name="菱形 191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83000">
                <a:srgbClr val="A5A5A5">
                  <a:lumMod val="45000"/>
                  <a:lumOff val="55000"/>
                  <a:alpha val="57000"/>
                </a:srgbClr>
              </a:gs>
              <a:gs pos="100000">
                <a:srgbClr val="A5A5A5">
                  <a:lumMod val="30000"/>
                  <a:lumOff val="7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6600" b="1" kern="0" dirty="0" smtClean="0">
              <a:gradFill flip="none" rotWithShape="1">
                <a:gsLst>
                  <a:gs pos="0">
                    <a:srgbClr val="515151">
                      <a:lumMod val="89000"/>
                    </a:srgbClr>
                  </a:gs>
                  <a:gs pos="23000">
                    <a:srgbClr val="515151">
                      <a:lumMod val="89000"/>
                    </a:srgbClr>
                  </a:gs>
                  <a:gs pos="69000">
                    <a:srgbClr val="515151">
                      <a:lumMod val="75000"/>
                    </a:srgbClr>
                  </a:gs>
                  <a:gs pos="97000">
                    <a:srgbClr val="515151">
                      <a:lumMod val="7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31360" y="3013710"/>
            <a:ext cx="32226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355850" y="4048579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选题</a:t>
            </a:r>
            <a:r>
              <a:rPr lang="zh-CN" altLang="en-US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背景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355849" y="4504055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4205847" y="4047206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研究方法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4205847" y="4502682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6055844" y="4047206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结果分析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6055844" y="4502682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7905841" y="4047206"/>
            <a:ext cx="1846774" cy="455476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参考文献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7905841" y="4502682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36164" y="4896029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96714" y="4896029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57264" y="4896029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19638" y="4896029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选题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50374" y="1908844"/>
            <a:ext cx="6583680" cy="3107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对谣言的研究，大致可追溯到第二次世界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大战期间，国外学者们开始对战争中传播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的谣言作系统研究。几十年来，学者们从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不同学科角度对谣言的研究一直没有中断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。随着网络的兴起和快速的发展，网络谣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言逐渐充斥在人们的生活中。</a:t>
            </a:r>
            <a:r>
              <a:rPr lang="zh-CN" altLang="en-US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对谣言传播</a:t>
            </a:r>
          </a:p>
          <a:p>
            <a:pPr algn="l"/>
            <a:r>
              <a:rPr lang="zh-CN" altLang="en-US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防治在生活中也是十分重要的。</a:t>
            </a:r>
          </a:p>
        </p:txBody>
      </p:sp>
      <p:sp>
        <p:nvSpPr>
          <p:cNvPr id="9" name="矩形 8"/>
          <p:cNvSpPr/>
          <p:nvPr/>
        </p:nvSpPr>
        <p:spPr>
          <a:xfrm>
            <a:off x="950374" y="1420210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选题背景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研究方法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-211666" y="2908300"/>
            <a:ext cx="12778491" cy="1030394"/>
            <a:chOff x="-211666" y="2908300"/>
            <a:chExt cx="12778491" cy="1030394"/>
          </a:xfrm>
        </p:grpSpPr>
        <p:grpSp>
          <p:nvGrpSpPr>
            <p:cNvPr id="4" name="组合 21"/>
            <p:cNvGrpSpPr/>
            <p:nvPr/>
          </p:nvGrpSpPr>
          <p:grpSpPr>
            <a:xfrm>
              <a:off x="-211666" y="2970613"/>
              <a:ext cx="12778491" cy="912541"/>
              <a:chOff x="0" y="2158337"/>
              <a:chExt cx="12778491" cy="91254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1666" y="2513302"/>
                <a:ext cx="12192000" cy="211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等腰三角形 5"/>
              <p:cNvSpPr/>
              <p:nvPr/>
            </p:nvSpPr>
            <p:spPr>
              <a:xfrm>
                <a:off x="0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等腰三角形 7"/>
              <p:cNvSpPr/>
              <p:nvPr/>
            </p:nvSpPr>
            <p:spPr>
              <a:xfrm>
                <a:off x="1056391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等腰三角形 8"/>
              <p:cNvSpPr/>
              <p:nvPr/>
            </p:nvSpPr>
            <p:spPr>
              <a:xfrm>
                <a:off x="2120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等腰三角形 9"/>
              <p:cNvSpPr/>
              <p:nvPr/>
            </p:nvSpPr>
            <p:spPr>
              <a:xfrm>
                <a:off x="3187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等腰三角形 10"/>
              <p:cNvSpPr/>
              <p:nvPr/>
            </p:nvSpPr>
            <p:spPr>
              <a:xfrm>
                <a:off x="4254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等腰三角形 11"/>
              <p:cNvSpPr/>
              <p:nvPr/>
            </p:nvSpPr>
            <p:spPr>
              <a:xfrm>
                <a:off x="5321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等腰三角形 12"/>
              <p:cNvSpPr/>
              <p:nvPr/>
            </p:nvSpPr>
            <p:spPr>
              <a:xfrm>
                <a:off x="6388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等腰三角形 13"/>
              <p:cNvSpPr/>
              <p:nvPr/>
            </p:nvSpPr>
            <p:spPr>
              <a:xfrm>
                <a:off x="7454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等腰三角形 14"/>
              <p:cNvSpPr/>
              <p:nvPr/>
            </p:nvSpPr>
            <p:spPr>
              <a:xfrm>
                <a:off x="8521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等腰三角形 15"/>
              <p:cNvSpPr/>
              <p:nvPr/>
            </p:nvSpPr>
            <p:spPr>
              <a:xfrm>
                <a:off x="9588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等腰三角形 16"/>
              <p:cNvSpPr/>
              <p:nvPr/>
            </p:nvSpPr>
            <p:spPr>
              <a:xfrm>
                <a:off x="10655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等腰三角形 17"/>
              <p:cNvSpPr/>
              <p:nvPr/>
            </p:nvSpPr>
            <p:spPr>
              <a:xfrm>
                <a:off x="11722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1" name="直接连接符 19"/>
              <p:cNvCxnSpPr/>
              <p:nvPr/>
            </p:nvCxnSpPr>
            <p:spPr>
              <a:xfrm>
                <a:off x="0" y="3060294"/>
                <a:ext cx="1277849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椭圆 4"/>
            <p:cNvSpPr/>
            <p:nvPr/>
          </p:nvSpPr>
          <p:spPr>
            <a:xfrm flipH="1">
              <a:off x="258956" y="291304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87152" y="3823548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1320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H="1">
              <a:off x="2387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3454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4521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5588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6654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7721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8788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855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10922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11988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854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2921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3987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5054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6121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7188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8255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H="1">
              <a:off x="9321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flipH="1">
              <a:off x="10388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11455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3" name="图片 42" descr="`GO1WP~DS}Y]3Z4OFEL$_]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853440"/>
            <a:ext cx="7265035" cy="1876425"/>
          </a:xfrm>
          <a:prstGeom prst="rect">
            <a:avLst/>
          </a:prstGeom>
        </p:spPr>
      </p:pic>
      <p:pic>
        <p:nvPicPr>
          <p:cNvPr id="44" name="图片 43" descr="AC16ND%6QC9}486B2S@L8_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085" y="609600"/>
            <a:ext cx="2073275" cy="2073275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65" y="4469765"/>
            <a:ext cx="10994390" cy="1287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研究方法</a:t>
            </a:r>
            <a:endParaRPr kumimoji="1"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191260" y="1050925"/>
            <a:ext cx="779780" cy="7880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91260" y="2065655"/>
            <a:ext cx="779780" cy="7880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91260" y="3080385"/>
            <a:ext cx="779780" cy="7880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91260" y="4095115"/>
            <a:ext cx="779780" cy="7880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91260" y="5109845"/>
            <a:ext cx="779780" cy="7880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01445" y="3289935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46505" y="4304665"/>
            <a:ext cx="66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-0.5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56360" y="5319395"/>
            <a:ext cx="44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07465" y="2275840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0.5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02080" y="1261110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493010" y="2275840"/>
            <a:ext cx="169672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将信将疑者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493010" y="3290570"/>
            <a:ext cx="169672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不知情者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493010" y="4305300"/>
            <a:ext cx="169672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不传不信者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493010" y="5320030"/>
            <a:ext cx="169672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主动辟谣者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493010" y="1261110"/>
            <a:ext cx="169672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谣言传播者</a:t>
            </a:r>
          </a:p>
        </p:txBody>
      </p:sp>
      <p:sp>
        <p:nvSpPr>
          <p:cNvPr id="23" name="椭圆 22"/>
          <p:cNvSpPr/>
          <p:nvPr/>
        </p:nvSpPr>
        <p:spPr>
          <a:xfrm>
            <a:off x="763270" y="668020"/>
            <a:ext cx="779780" cy="7880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3455" y="878205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805305" y="892810"/>
            <a:ext cx="169672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不知情者</a:t>
            </a:r>
          </a:p>
        </p:txBody>
      </p:sp>
      <p:pic>
        <p:nvPicPr>
          <p:cNvPr id="26" name="图片 5" descr="未命名文件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" y="1838960"/>
            <a:ext cx="4834890" cy="393128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5015230" y="1629410"/>
            <a:ext cx="6119495" cy="4058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5024120" y="791210"/>
            <a:ext cx="2374265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10" grpId="0"/>
      <p:bldP spid="11" grpId="0"/>
      <p:bldP spid="12" grpId="0"/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3" grpId="1" animBg="1"/>
      <p:bldP spid="24" grpId="0"/>
      <p:bldP spid="24" grpId="1"/>
      <p:bldP spid="25" grpId="0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研究方法</a:t>
            </a:r>
            <a:endParaRPr kumimoji="1"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43960" y="697865"/>
            <a:ext cx="2226945" cy="5543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43960" y="1526540"/>
            <a:ext cx="6953250" cy="4177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结果分析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395</Words>
  <Application>Microsoft Office PowerPoint</Application>
  <PresentationFormat>宽屏</PresentationFormat>
  <Paragraphs>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dell</cp:lastModifiedBy>
  <cp:revision>61</cp:revision>
  <dcterms:created xsi:type="dcterms:W3CDTF">2015-08-18T02:51:00Z</dcterms:created>
  <dcterms:modified xsi:type="dcterms:W3CDTF">2019-09-08T08:02:48Z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