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72" r:id="rId6"/>
    <p:sldId id="258" r:id="rId7"/>
    <p:sldId id="273" r:id="rId8"/>
    <p:sldId id="275" r:id="rId9"/>
    <p:sldId id="268" r:id="rId10"/>
    <p:sldId id="274" r:id="rId11"/>
    <p:sldId id="277" r:id="rId12"/>
    <p:sldId id="285" r:id="rId13"/>
    <p:sldId id="282" r:id="rId14"/>
    <p:sldId id="283" r:id="rId15"/>
    <p:sldId id="284" r:id="rId16"/>
    <p:sldId id="280" r:id="rId17"/>
    <p:sldId id="286" r:id="rId18"/>
    <p:sldId id="281" r:id="rId19"/>
    <p:sldId id="287" r:id="rId20"/>
    <p:sldId id="278" r:id="rId21"/>
    <p:sldId id="288" r:id="rId22"/>
    <p:sldId id="289" r:id="rId23"/>
    <p:sldId id="279" r:id="rId24"/>
    <p:sldId id="290"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92" autoAdjust="0"/>
  </p:normalViewPr>
  <p:slideViewPr>
    <p:cSldViewPr>
      <p:cViewPr varScale="1">
        <p:scale>
          <a:sx n="63" d="100"/>
          <a:sy n="63" d="100"/>
        </p:scale>
        <p:origin x="76" y="13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Répartition des groupes</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0802072184446411E-2"/>
          <c:y val="0.14762175220288695"/>
          <c:w val="0.92960993709173811"/>
          <c:h val="0.81093466661120905"/>
        </c:manualLayout>
      </c:layout>
      <c:pie3DChart>
        <c:varyColors val="1"/>
        <c:ser>
          <c:idx val="0"/>
          <c:order val="0"/>
          <c:dPt>
            <c:idx val="0"/>
            <c:bubble3D val="0"/>
            <c:explosion val="18"/>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57A3-48C6-A49D-55D73708D82C}"/>
              </c:ext>
            </c:extLst>
          </c:dPt>
          <c:dPt>
            <c:idx val="1"/>
            <c:bubble3D val="0"/>
            <c:explosion val="23"/>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57A3-48C6-A49D-55D73708D82C}"/>
              </c:ext>
            </c:extLst>
          </c:dPt>
          <c:dPt>
            <c:idx val="2"/>
            <c:bubble3D val="0"/>
            <c:explosion val="16"/>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57A3-48C6-A49D-55D73708D82C}"/>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57A3-48C6-A49D-55D73708D82C}"/>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57A3-48C6-A49D-55D73708D82C}"/>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57A3-48C6-A49D-55D73708D82C}"/>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out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Sheet1!$A$1:$A$3</c:f>
              <c:strCache>
                <c:ptCount val="3"/>
                <c:pt idx="0">
                  <c:v>Goupe 0</c:v>
                </c:pt>
                <c:pt idx="1">
                  <c:v>Goupe 2</c:v>
                </c:pt>
                <c:pt idx="2">
                  <c:v>Goupe 1</c:v>
                </c:pt>
              </c:strCache>
            </c:strRef>
          </c:cat>
          <c:val>
            <c:numRef>
              <c:f>Sheet1!$C$1:$C$3</c:f>
              <c:numCache>
                <c:formatCode>0.00%</c:formatCode>
                <c:ptCount val="3"/>
                <c:pt idx="0">
                  <c:v>0.14752262299563201</c:v>
                </c:pt>
                <c:pt idx="1">
                  <c:v>0.18016579756144324</c:v>
                </c:pt>
                <c:pt idx="2">
                  <c:v>0.67231157944292474</c:v>
                </c:pt>
              </c:numCache>
            </c:numRef>
          </c:val>
          <c:extLst>
            <c:ext xmlns:c16="http://schemas.microsoft.com/office/drawing/2014/chart" uri="{C3380CC4-5D6E-409C-BE32-E72D297353CC}">
              <c16:uniqueId val="{00000006-57A3-48C6-A49D-55D73708D82C}"/>
            </c:ext>
          </c:extLst>
        </c:ser>
        <c:dLbls>
          <c:dLblPos val="in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26-Jun-20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26-Jun-20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26-Jun-20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26-Jun-20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26-Jun-20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26-Jun-20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26-Jun-20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26-Jun-20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26-Jun-20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26-Jun-20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26-Jun-20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26-Jun-20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26-Jun-20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26-Jun-20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8612" y="362396"/>
            <a:ext cx="10515600" cy="1676400"/>
          </a:xfrm>
        </p:spPr>
        <p:txBody>
          <a:bodyPr/>
          <a:lstStyle/>
          <a:p>
            <a:r>
              <a:rPr lang="fr-FR" b="1" dirty="0"/>
              <a:t>Concevez une application au service de la santé publique</a:t>
            </a:r>
          </a:p>
        </p:txBody>
      </p:sp>
      <p:sp>
        <p:nvSpPr>
          <p:cNvPr id="6" name="TextBox 5">
            <a:extLst>
              <a:ext uri="{FF2B5EF4-FFF2-40B4-BE49-F238E27FC236}">
                <a16:creationId xmlns:a16="http://schemas.microsoft.com/office/drawing/2014/main" id="{83AB1DF2-433E-44C0-8905-C79DAAA7897A}"/>
              </a:ext>
            </a:extLst>
          </p:cNvPr>
          <p:cNvSpPr txBox="1"/>
          <p:nvPr/>
        </p:nvSpPr>
        <p:spPr>
          <a:xfrm>
            <a:off x="268333" y="5497679"/>
            <a:ext cx="3276600" cy="1200329"/>
          </a:xfrm>
          <a:prstGeom prst="rect">
            <a:avLst/>
          </a:prstGeom>
          <a:noFill/>
        </p:spPr>
        <p:txBody>
          <a:bodyPr wrap="square" rtlCol="0">
            <a:spAutoFit/>
          </a:bodyPr>
          <a:lstStyle/>
          <a:p>
            <a:r>
              <a:rPr lang="fr-FR" dirty="0"/>
              <a:t>« Il faut </a:t>
            </a:r>
            <a:r>
              <a:rPr lang="fr-FR" b="1" dirty="0"/>
              <a:t>manger</a:t>
            </a:r>
            <a:r>
              <a:rPr lang="fr-FR" dirty="0"/>
              <a:t> pour vivre et non pas vivre pour </a:t>
            </a:r>
            <a:r>
              <a:rPr lang="fr-FR" b="1" dirty="0"/>
              <a:t>manger</a:t>
            </a:r>
            <a:r>
              <a:rPr lang="fr-FR" dirty="0"/>
              <a:t>. »</a:t>
            </a:r>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Analyses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455612" y="2209800"/>
            <a:ext cx="11277600" cy="3424535"/>
          </a:xfrm>
        </p:spPr>
        <p:txBody>
          <a:bodyPr>
            <a:normAutofit/>
          </a:bodyPr>
          <a:lstStyle/>
          <a:p>
            <a:pPr>
              <a:lnSpc>
                <a:spcPct val="150000"/>
              </a:lnSpc>
            </a:pPr>
            <a:r>
              <a:rPr lang="fr-FR" b="1" dirty="0"/>
              <a:t>Suppression des doublons</a:t>
            </a:r>
          </a:p>
          <a:p>
            <a:pPr marL="0" indent="0">
              <a:lnSpc>
                <a:spcPct val="150000"/>
              </a:lnSpc>
              <a:buNone/>
            </a:pPr>
            <a:r>
              <a:rPr lang="fr-FR" dirty="0"/>
              <a:t>Après la sélection des variables pertinentes pour notre application, nous allons supprimer les doublons de notre étude.</a:t>
            </a:r>
          </a:p>
          <a:p>
            <a:pPr marL="0" indent="0">
              <a:lnSpc>
                <a:spcPct val="150000"/>
              </a:lnSpc>
              <a:buNone/>
            </a:pPr>
            <a:r>
              <a:rPr lang="fr-FR" dirty="0"/>
              <a:t>Nous obtenons alors 526,787 aliments.</a:t>
            </a:r>
          </a:p>
        </p:txBody>
      </p:sp>
      <p:sp>
        <p:nvSpPr>
          <p:cNvPr id="2" name="TextBox 1">
            <a:extLst>
              <a:ext uri="{FF2B5EF4-FFF2-40B4-BE49-F238E27FC236}">
                <a16:creationId xmlns:a16="http://schemas.microsoft.com/office/drawing/2014/main" id="{66B77AC7-BE99-46A2-95E0-2CAF60165E56}"/>
              </a:ext>
            </a:extLst>
          </p:cNvPr>
          <p:cNvSpPr txBox="1"/>
          <p:nvPr/>
        </p:nvSpPr>
        <p:spPr>
          <a:xfrm>
            <a:off x="303212" y="1676400"/>
            <a:ext cx="5791200" cy="461665"/>
          </a:xfrm>
          <a:prstGeom prst="rect">
            <a:avLst/>
          </a:prstGeom>
          <a:noFill/>
        </p:spPr>
        <p:txBody>
          <a:bodyPr wrap="square" rtlCol="0">
            <a:spAutoFit/>
          </a:bodyPr>
          <a:lstStyle/>
          <a:p>
            <a:pPr marL="514350" indent="-514350">
              <a:buFont typeface="+mj-lt"/>
              <a:buAutoNum type="romanUcPeriod"/>
            </a:pPr>
            <a:r>
              <a:rPr lang="fr-FR" b="1" dirty="0"/>
              <a:t>Nettoyage de la base de données</a:t>
            </a:r>
          </a:p>
        </p:txBody>
      </p:sp>
    </p:spTree>
    <p:extLst>
      <p:ext uri="{BB962C8B-B14F-4D97-AF65-F5344CB8AC3E}">
        <p14:creationId xmlns:p14="http://schemas.microsoft.com/office/powerpoint/2010/main" val="204972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Analyses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531812" y="2366665"/>
            <a:ext cx="11277600" cy="3500735"/>
          </a:xfrm>
        </p:spPr>
        <p:txBody>
          <a:bodyPr>
            <a:normAutofit/>
          </a:bodyPr>
          <a:lstStyle/>
          <a:p>
            <a:r>
              <a:rPr lang="fr-FR" b="1" dirty="0"/>
              <a:t>Traitement des valeurs manquantes</a:t>
            </a:r>
          </a:p>
          <a:p>
            <a:pPr lvl="1">
              <a:buFont typeface="Wingdings" panose="05000000000000000000" pitchFamily="2" charset="2"/>
              <a:buChar char="ü"/>
            </a:pPr>
            <a:r>
              <a:rPr lang="fr-FR" dirty="0"/>
              <a:t>Sous H3, nous allons imputer toutes les valeurs manquantes des variables du groupe </a:t>
            </a:r>
            <a:r>
              <a:rPr lang="fr-FR" b="1" dirty="0" err="1"/>
              <a:t>GrpVar</a:t>
            </a:r>
            <a:r>
              <a:rPr lang="fr-FR" b="1" dirty="0"/>
              <a:t> 2</a:t>
            </a:r>
            <a:r>
              <a:rPr lang="fr-FR" dirty="0"/>
              <a:t> par zéro.</a:t>
            </a:r>
          </a:p>
          <a:p>
            <a:pPr lvl="1">
              <a:buFont typeface="Wingdings" panose="05000000000000000000" pitchFamily="2" charset="2"/>
              <a:buChar char="ü"/>
            </a:pPr>
            <a:r>
              <a:rPr lang="fr-FR" dirty="0"/>
              <a:t>Nous utiliserons l’algorithme les K plus proche voisins (régression) pour imputer les valeurs manquantes de la variable énergie calorifique </a:t>
            </a:r>
          </a:p>
          <a:p>
            <a:pPr lvl="1">
              <a:buFont typeface="Wingdings" panose="05000000000000000000" pitchFamily="2" charset="2"/>
              <a:buChar char="ü"/>
            </a:pPr>
            <a:r>
              <a:rPr lang="fr-FR" dirty="0"/>
              <a:t> Nous utiliserons l’algorithme les K plus proche voisins (classification) pour imputer les valeurs manquantes de la variable scores nutritionnelles. </a:t>
            </a:r>
          </a:p>
        </p:txBody>
      </p:sp>
      <p:sp>
        <p:nvSpPr>
          <p:cNvPr id="2" name="TextBox 1">
            <a:extLst>
              <a:ext uri="{FF2B5EF4-FFF2-40B4-BE49-F238E27FC236}">
                <a16:creationId xmlns:a16="http://schemas.microsoft.com/office/drawing/2014/main" id="{66B77AC7-BE99-46A2-95E0-2CAF60165E56}"/>
              </a:ext>
            </a:extLst>
          </p:cNvPr>
          <p:cNvSpPr txBox="1"/>
          <p:nvPr/>
        </p:nvSpPr>
        <p:spPr>
          <a:xfrm>
            <a:off x="303212" y="1676400"/>
            <a:ext cx="5791200" cy="461665"/>
          </a:xfrm>
          <a:prstGeom prst="rect">
            <a:avLst/>
          </a:prstGeom>
          <a:noFill/>
        </p:spPr>
        <p:txBody>
          <a:bodyPr wrap="square" rtlCol="0">
            <a:spAutoFit/>
          </a:bodyPr>
          <a:lstStyle/>
          <a:p>
            <a:pPr marL="514350" indent="-514350">
              <a:buFont typeface="+mj-lt"/>
              <a:buAutoNum type="romanUcPeriod"/>
            </a:pPr>
            <a:r>
              <a:rPr lang="fr-FR" b="1" dirty="0"/>
              <a:t>Nettoyage de la base de données</a:t>
            </a:r>
          </a:p>
        </p:txBody>
      </p:sp>
    </p:spTree>
    <p:extLst>
      <p:ext uri="{BB962C8B-B14F-4D97-AF65-F5344CB8AC3E}">
        <p14:creationId xmlns:p14="http://schemas.microsoft.com/office/powerpoint/2010/main" val="151792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Analyses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531812" y="2366665"/>
            <a:ext cx="11277600" cy="3119735"/>
          </a:xfrm>
        </p:spPr>
        <p:txBody>
          <a:bodyPr>
            <a:normAutofit fontScale="92500" lnSpcReduction="10000"/>
          </a:bodyPr>
          <a:lstStyle/>
          <a:p>
            <a:r>
              <a:rPr lang="fr-FR" b="1" dirty="0"/>
              <a:t>Traitement des outliers</a:t>
            </a:r>
          </a:p>
          <a:p>
            <a:pPr lvl="1">
              <a:lnSpc>
                <a:spcPct val="150000"/>
              </a:lnSpc>
              <a:buFont typeface="Wingdings" panose="05000000000000000000" pitchFamily="2" charset="2"/>
              <a:buChar char="ü"/>
            </a:pPr>
            <a:r>
              <a:rPr lang="fr-FR" dirty="0"/>
              <a:t>Nous allons imputer les outliers des variables du groupe </a:t>
            </a:r>
            <a:r>
              <a:rPr lang="fr-FR" b="1" dirty="0" err="1"/>
              <a:t>GrpVar</a:t>
            </a:r>
            <a:r>
              <a:rPr lang="fr-FR" b="1" dirty="0"/>
              <a:t> 2</a:t>
            </a:r>
            <a:r>
              <a:rPr lang="fr-FR" dirty="0"/>
              <a:t> par la médiane des valeurs non nulles de la variable.</a:t>
            </a:r>
          </a:p>
          <a:p>
            <a:pPr lvl="1">
              <a:lnSpc>
                <a:spcPct val="150000"/>
              </a:lnSpc>
              <a:buFont typeface="Wingdings" panose="05000000000000000000" pitchFamily="2" charset="2"/>
              <a:buChar char="ü"/>
            </a:pPr>
            <a:r>
              <a:rPr lang="fr-FR" dirty="0"/>
              <a:t>Pour les variables traitant de l'énergie calorifique des aliments et des scores nutritionnelles, nous allons imputer les outliers par des données manquantes et traiter ces données manquantes comme nous l’avions fait précédemment.  </a:t>
            </a:r>
          </a:p>
        </p:txBody>
      </p:sp>
      <p:sp>
        <p:nvSpPr>
          <p:cNvPr id="2" name="TextBox 1">
            <a:extLst>
              <a:ext uri="{FF2B5EF4-FFF2-40B4-BE49-F238E27FC236}">
                <a16:creationId xmlns:a16="http://schemas.microsoft.com/office/drawing/2014/main" id="{66B77AC7-BE99-46A2-95E0-2CAF60165E56}"/>
              </a:ext>
            </a:extLst>
          </p:cNvPr>
          <p:cNvSpPr txBox="1"/>
          <p:nvPr/>
        </p:nvSpPr>
        <p:spPr>
          <a:xfrm>
            <a:off x="303212" y="1676400"/>
            <a:ext cx="5791200" cy="461665"/>
          </a:xfrm>
          <a:prstGeom prst="rect">
            <a:avLst/>
          </a:prstGeom>
          <a:noFill/>
        </p:spPr>
        <p:txBody>
          <a:bodyPr wrap="square" rtlCol="0">
            <a:spAutoFit/>
          </a:bodyPr>
          <a:lstStyle/>
          <a:p>
            <a:pPr marL="514350" indent="-514350">
              <a:buFont typeface="+mj-lt"/>
              <a:buAutoNum type="romanUcPeriod"/>
            </a:pPr>
            <a:r>
              <a:rPr lang="fr-FR" b="1" dirty="0"/>
              <a:t>Nettoyage de la base de données</a:t>
            </a:r>
          </a:p>
        </p:txBody>
      </p:sp>
    </p:spTree>
    <p:extLst>
      <p:ext uri="{BB962C8B-B14F-4D97-AF65-F5344CB8AC3E}">
        <p14:creationId xmlns:p14="http://schemas.microsoft.com/office/powerpoint/2010/main" val="275632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Analyses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150812" y="2286001"/>
            <a:ext cx="4800600" cy="3424535"/>
          </a:xfrm>
        </p:spPr>
        <p:txBody>
          <a:bodyPr/>
          <a:lstStyle/>
          <a:p>
            <a:r>
              <a:rPr lang="fr-FR" sz="2400" b="1" dirty="0"/>
              <a:t>Normalisation des variables</a:t>
            </a:r>
          </a:p>
          <a:p>
            <a:pPr marL="0" indent="0">
              <a:buNone/>
            </a:pPr>
            <a:r>
              <a:rPr lang="fr-FR" dirty="0"/>
              <a:t>Comme nos variables ont des échelles différentes, il convient de les normaliser pour l’ACP.</a:t>
            </a:r>
          </a:p>
          <a:p>
            <a:pPr marL="0" indent="0">
              <a:buNone/>
            </a:pPr>
            <a:endParaRPr lang="fr-FR" dirty="0"/>
          </a:p>
        </p:txBody>
      </p:sp>
      <p:sp>
        <p:nvSpPr>
          <p:cNvPr id="2" name="TextBox 1">
            <a:extLst>
              <a:ext uri="{FF2B5EF4-FFF2-40B4-BE49-F238E27FC236}">
                <a16:creationId xmlns:a16="http://schemas.microsoft.com/office/drawing/2014/main" id="{66B77AC7-BE99-46A2-95E0-2CAF60165E56}"/>
              </a:ext>
            </a:extLst>
          </p:cNvPr>
          <p:cNvSpPr txBox="1"/>
          <p:nvPr/>
        </p:nvSpPr>
        <p:spPr>
          <a:xfrm>
            <a:off x="303212" y="1676400"/>
            <a:ext cx="5791200" cy="461665"/>
          </a:xfrm>
          <a:prstGeom prst="rect">
            <a:avLst/>
          </a:prstGeom>
          <a:noFill/>
        </p:spPr>
        <p:txBody>
          <a:bodyPr wrap="square" rtlCol="0">
            <a:spAutoFit/>
          </a:bodyPr>
          <a:lstStyle/>
          <a:p>
            <a:pPr marL="514350" indent="-514350">
              <a:buFont typeface="+mj-lt"/>
              <a:buAutoNum type="romanUcPeriod" startAt="2"/>
            </a:pPr>
            <a:r>
              <a:rPr lang="fr-FR" b="1" dirty="0"/>
              <a:t>Reduction de dimension</a:t>
            </a:r>
          </a:p>
        </p:txBody>
      </p:sp>
      <p:pic>
        <p:nvPicPr>
          <p:cNvPr id="4" name="Picture 3">
            <a:extLst>
              <a:ext uri="{FF2B5EF4-FFF2-40B4-BE49-F238E27FC236}">
                <a16:creationId xmlns:a16="http://schemas.microsoft.com/office/drawing/2014/main" id="{6A48B377-4BEB-4DD6-9D3C-C1D128767232}"/>
              </a:ext>
            </a:extLst>
          </p:cNvPr>
          <p:cNvPicPr>
            <a:picLocks noChangeAspect="1"/>
          </p:cNvPicPr>
          <p:nvPr/>
        </p:nvPicPr>
        <p:blipFill rotWithShape="1">
          <a:blip r:embed="rId2"/>
          <a:srcRect l="5071"/>
          <a:stretch/>
        </p:blipFill>
        <p:spPr>
          <a:xfrm>
            <a:off x="4799012" y="196205"/>
            <a:ext cx="7405241" cy="5514332"/>
          </a:xfrm>
          <a:prstGeom prst="rect">
            <a:avLst/>
          </a:prstGeom>
        </p:spPr>
      </p:pic>
    </p:spTree>
    <p:extLst>
      <p:ext uri="{BB962C8B-B14F-4D97-AF65-F5344CB8AC3E}">
        <p14:creationId xmlns:p14="http://schemas.microsoft.com/office/powerpoint/2010/main" val="418531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Analyses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74612" y="2366665"/>
            <a:ext cx="5715000" cy="3424535"/>
          </a:xfrm>
        </p:spPr>
        <p:txBody>
          <a:bodyPr>
            <a:normAutofit/>
          </a:bodyPr>
          <a:lstStyle/>
          <a:p>
            <a:r>
              <a:rPr lang="fr-FR" sz="2400" b="1" dirty="0"/>
              <a:t>Analyse en composante principale</a:t>
            </a:r>
          </a:p>
          <a:p>
            <a:pPr marL="0" indent="0">
              <a:lnSpc>
                <a:spcPct val="150000"/>
              </a:lnSpc>
              <a:buNone/>
            </a:pPr>
            <a:r>
              <a:rPr lang="fr-FR" dirty="0"/>
              <a:t>Avec les 7 premiers axes principaux, nous avons plus de 90% de la variabilité totale. Nous retiendrons alors les 7 premiers axes.</a:t>
            </a:r>
          </a:p>
        </p:txBody>
      </p:sp>
      <p:sp>
        <p:nvSpPr>
          <p:cNvPr id="2" name="TextBox 1">
            <a:extLst>
              <a:ext uri="{FF2B5EF4-FFF2-40B4-BE49-F238E27FC236}">
                <a16:creationId xmlns:a16="http://schemas.microsoft.com/office/drawing/2014/main" id="{66B77AC7-BE99-46A2-95E0-2CAF60165E56}"/>
              </a:ext>
            </a:extLst>
          </p:cNvPr>
          <p:cNvSpPr txBox="1"/>
          <p:nvPr/>
        </p:nvSpPr>
        <p:spPr>
          <a:xfrm>
            <a:off x="303212" y="1676400"/>
            <a:ext cx="5791200" cy="461665"/>
          </a:xfrm>
          <a:prstGeom prst="rect">
            <a:avLst/>
          </a:prstGeom>
          <a:noFill/>
        </p:spPr>
        <p:txBody>
          <a:bodyPr wrap="square" rtlCol="0">
            <a:spAutoFit/>
          </a:bodyPr>
          <a:lstStyle/>
          <a:p>
            <a:pPr marL="514350" indent="-514350">
              <a:buFont typeface="+mj-lt"/>
              <a:buAutoNum type="romanUcPeriod" startAt="2"/>
            </a:pPr>
            <a:r>
              <a:rPr lang="fr-FR" b="1" dirty="0"/>
              <a:t>Reduction de dimension</a:t>
            </a:r>
          </a:p>
        </p:txBody>
      </p:sp>
      <p:pic>
        <p:nvPicPr>
          <p:cNvPr id="6" name="Picture 5">
            <a:extLst>
              <a:ext uri="{FF2B5EF4-FFF2-40B4-BE49-F238E27FC236}">
                <a16:creationId xmlns:a16="http://schemas.microsoft.com/office/drawing/2014/main" id="{BDE2E88E-75E8-4550-B34B-96DEFA9F2E0E}"/>
              </a:ext>
            </a:extLst>
          </p:cNvPr>
          <p:cNvPicPr>
            <a:picLocks noChangeAspect="1"/>
          </p:cNvPicPr>
          <p:nvPr/>
        </p:nvPicPr>
        <p:blipFill rotWithShape="1">
          <a:blip r:embed="rId2"/>
          <a:srcRect l="5074" t="4679" r="13742" b="4351"/>
          <a:stretch/>
        </p:blipFill>
        <p:spPr>
          <a:xfrm>
            <a:off x="5865812" y="1135062"/>
            <a:ext cx="6248401" cy="4425951"/>
          </a:xfrm>
          <a:prstGeom prst="rect">
            <a:avLst/>
          </a:prstGeom>
        </p:spPr>
      </p:pic>
    </p:spTree>
    <p:extLst>
      <p:ext uri="{BB962C8B-B14F-4D97-AF65-F5344CB8AC3E}">
        <p14:creationId xmlns:p14="http://schemas.microsoft.com/office/powerpoint/2010/main" val="19194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Analyses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227012" y="2366665"/>
            <a:ext cx="5486400" cy="3805535"/>
          </a:xfrm>
        </p:spPr>
        <p:txBody>
          <a:bodyPr>
            <a:normAutofit lnSpcReduction="10000"/>
          </a:bodyPr>
          <a:lstStyle/>
          <a:p>
            <a:r>
              <a:rPr lang="fr-FR" sz="2400" b="1" dirty="0"/>
              <a:t>Recherche de l’hyperparamètre</a:t>
            </a:r>
          </a:p>
          <a:p>
            <a:pPr marL="0" indent="0">
              <a:lnSpc>
                <a:spcPct val="150000"/>
              </a:lnSpc>
              <a:buNone/>
            </a:pPr>
            <a:r>
              <a:rPr lang="fr-FR" dirty="0"/>
              <a:t>D'après le </a:t>
            </a:r>
            <a:r>
              <a:rPr lang="fr-FR" b="1" dirty="0" err="1"/>
              <a:t>Elbow</a:t>
            </a:r>
            <a:r>
              <a:rPr lang="fr-FR" b="1" dirty="0"/>
              <a:t> plot</a:t>
            </a:r>
            <a:r>
              <a:rPr lang="fr-FR" dirty="0"/>
              <a:t>, le meilleur hyperparamètre à retenir pour notre segmentation serait 3.</a:t>
            </a:r>
          </a:p>
          <a:p>
            <a:pPr marL="0" indent="0">
              <a:lnSpc>
                <a:spcPct val="150000"/>
              </a:lnSpc>
              <a:buNone/>
            </a:pPr>
            <a:r>
              <a:rPr lang="fr-FR" dirty="0"/>
              <a:t>Nous formerons 3 groupes de produits alimentaires.</a:t>
            </a:r>
          </a:p>
        </p:txBody>
      </p:sp>
      <p:sp>
        <p:nvSpPr>
          <p:cNvPr id="2" name="TextBox 1">
            <a:extLst>
              <a:ext uri="{FF2B5EF4-FFF2-40B4-BE49-F238E27FC236}">
                <a16:creationId xmlns:a16="http://schemas.microsoft.com/office/drawing/2014/main" id="{66B77AC7-BE99-46A2-95E0-2CAF60165E56}"/>
              </a:ext>
            </a:extLst>
          </p:cNvPr>
          <p:cNvSpPr txBox="1"/>
          <p:nvPr/>
        </p:nvSpPr>
        <p:spPr>
          <a:xfrm>
            <a:off x="303212" y="1676400"/>
            <a:ext cx="5791200" cy="461665"/>
          </a:xfrm>
          <a:prstGeom prst="rect">
            <a:avLst/>
          </a:prstGeom>
          <a:noFill/>
        </p:spPr>
        <p:txBody>
          <a:bodyPr wrap="square" rtlCol="0">
            <a:spAutoFit/>
          </a:bodyPr>
          <a:lstStyle/>
          <a:p>
            <a:pPr marL="514350" indent="-514350">
              <a:buFont typeface="+mj-lt"/>
              <a:buAutoNum type="romanUcPeriod" startAt="3"/>
            </a:pPr>
            <a:r>
              <a:rPr lang="fr-FR" b="1" dirty="0"/>
              <a:t>La segmentation des données</a:t>
            </a:r>
          </a:p>
        </p:txBody>
      </p:sp>
      <p:pic>
        <p:nvPicPr>
          <p:cNvPr id="4" name="Picture 3">
            <a:extLst>
              <a:ext uri="{FF2B5EF4-FFF2-40B4-BE49-F238E27FC236}">
                <a16:creationId xmlns:a16="http://schemas.microsoft.com/office/drawing/2014/main" id="{67199C2A-6550-4096-9E2E-5D44FC3A3C87}"/>
              </a:ext>
            </a:extLst>
          </p:cNvPr>
          <p:cNvPicPr>
            <a:picLocks noChangeAspect="1"/>
          </p:cNvPicPr>
          <p:nvPr/>
        </p:nvPicPr>
        <p:blipFill rotWithShape="1">
          <a:blip r:embed="rId2"/>
          <a:srcRect l="4834" t="1687" r="16617" b="6091"/>
          <a:stretch/>
        </p:blipFill>
        <p:spPr>
          <a:xfrm>
            <a:off x="5784874" y="1212746"/>
            <a:ext cx="6403951" cy="4547382"/>
          </a:xfrm>
          <a:prstGeom prst="rect">
            <a:avLst/>
          </a:prstGeom>
        </p:spPr>
      </p:pic>
      <p:sp>
        <p:nvSpPr>
          <p:cNvPr id="6" name="Oval 5">
            <a:extLst>
              <a:ext uri="{FF2B5EF4-FFF2-40B4-BE49-F238E27FC236}">
                <a16:creationId xmlns:a16="http://schemas.microsoft.com/office/drawing/2014/main" id="{D95238E4-20D2-457C-AB3D-42826D08A07D}"/>
              </a:ext>
            </a:extLst>
          </p:cNvPr>
          <p:cNvSpPr/>
          <p:nvPr/>
        </p:nvSpPr>
        <p:spPr>
          <a:xfrm>
            <a:off x="7618412" y="3657600"/>
            <a:ext cx="609600" cy="6096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75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Analyses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227011" y="2366665"/>
            <a:ext cx="5181601" cy="3653135"/>
          </a:xfrm>
        </p:spPr>
        <p:txBody>
          <a:bodyPr>
            <a:normAutofit fontScale="85000" lnSpcReduction="20000"/>
          </a:bodyPr>
          <a:lstStyle/>
          <a:p>
            <a:r>
              <a:rPr lang="fr-FR" b="1" dirty="0"/>
              <a:t>Détermination des segments</a:t>
            </a:r>
          </a:p>
          <a:p>
            <a:pPr marL="0" indent="0">
              <a:lnSpc>
                <a:spcPct val="150000"/>
              </a:lnSpc>
              <a:buNone/>
            </a:pPr>
            <a:r>
              <a:rPr lang="fr-FR" dirty="0"/>
              <a:t>A l’issue de notre segmentation:</a:t>
            </a:r>
          </a:p>
          <a:p>
            <a:pPr>
              <a:lnSpc>
                <a:spcPct val="150000"/>
              </a:lnSpc>
              <a:buFont typeface="Wingdings" panose="05000000000000000000" pitchFamily="2" charset="2"/>
              <a:buChar char="ü"/>
            </a:pPr>
            <a:r>
              <a:rPr lang="fr-FR" dirty="0"/>
              <a:t>15% des aliments ont été regroupés dans le </a:t>
            </a:r>
            <a:r>
              <a:rPr lang="fr-FR" b="1" dirty="0"/>
              <a:t>groupe 0</a:t>
            </a:r>
            <a:r>
              <a:rPr lang="fr-FR" dirty="0"/>
              <a:t>. </a:t>
            </a:r>
          </a:p>
          <a:p>
            <a:pPr>
              <a:lnSpc>
                <a:spcPct val="150000"/>
              </a:lnSpc>
              <a:buFont typeface="Wingdings" panose="05000000000000000000" pitchFamily="2" charset="2"/>
              <a:buChar char="ü"/>
            </a:pPr>
            <a:r>
              <a:rPr lang="fr-FR" dirty="0"/>
              <a:t>67% dans le </a:t>
            </a:r>
            <a:r>
              <a:rPr lang="fr-FR" b="1" dirty="0"/>
              <a:t>groupe 1</a:t>
            </a:r>
            <a:r>
              <a:rPr lang="fr-FR" dirty="0"/>
              <a:t>.</a:t>
            </a:r>
          </a:p>
          <a:p>
            <a:pPr>
              <a:lnSpc>
                <a:spcPct val="150000"/>
              </a:lnSpc>
              <a:buFont typeface="Wingdings" panose="05000000000000000000" pitchFamily="2" charset="2"/>
              <a:buChar char="ü"/>
            </a:pPr>
            <a:r>
              <a:rPr lang="fr-FR" dirty="0"/>
              <a:t>18% dans le </a:t>
            </a:r>
            <a:r>
              <a:rPr lang="fr-FR" b="1" dirty="0"/>
              <a:t>groupe 2</a:t>
            </a:r>
            <a:r>
              <a:rPr lang="fr-FR" dirty="0"/>
              <a:t>.</a:t>
            </a:r>
          </a:p>
        </p:txBody>
      </p:sp>
      <p:sp>
        <p:nvSpPr>
          <p:cNvPr id="2" name="TextBox 1">
            <a:extLst>
              <a:ext uri="{FF2B5EF4-FFF2-40B4-BE49-F238E27FC236}">
                <a16:creationId xmlns:a16="http://schemas.microsoft.com/office/drawing/2014/main" id="{66B77AC7-BE99-46A2-95E0-2CAF60165E56}"/>
              </a:ext>
            </a:extLst>
          </p:cNvPr>
          <p:cNvSpPr txBox="1"/>
          <p:nvPr/>
        </p:nvSpPr>
        <p:spPr>
          <a:xfrm>
            <a:off x="303212" y="1676400"/>
            <a:ext cx="5791200" cy="461665"/>
          </a:xfrm>
          <a:prstGeom prst="rect">
            <a:avLst/>
          </a:prstGeom>
          <a:noFill/>
        </p:spPr>
        <p:txBody>
          <a:bodyPr wrap="square" rtlCol="0">
            <a:spAutoFit/>
          </a:bodyPr>
          <a:lstStyle/>
          <a:p>
            <a:pPr marL="514350" indent="-514350">
              <a:buFont typeface="+mj-lt"/>
              <a:buAutoNum type="romanUcPeriod" startAt="3"/>
            </a:pPr>
            <a:r>
              <a:rPr lang="fr-FR" b="1" dirty="0"/>
              <a:t>La segmentation des données</a:t>
            </a:r>
          </a:p>
        </p:txBody>
      </p:sp>
      <p:graphicFrame>
        <p:nvGraphicFramePr>
          <p:cNvPr id="6" name="Chart 5">
            <a:extLst>
              <a:ext uri="{FF2B5EF4-FFF2-40B4-BE49-F238E27FC236}">
                <a16:creationId xmlns:a16="http://schemas.microsoft.com/office/drawing/2014/main" id="{8F00B819-00DA-42BB-A29C-05588882C2CE}"/>
              </a:ext>
            </a:extLst>
          </p:cNvPr>
          <p:cNvGraphicFramePr>
            <a:graphicFrameLocks/>
          </p:cNvGraphicFramePr>
          <p:nvPr>
            <p:extLst>
              <p:ext uri="{D42A27DB-BD31-4B8C-83A1-F6EECF244321}">
                <p14:modId xmlns:p14="http://schemas.microsoft.com/office/powerpoint/2010/main" val="4149295914"/>
              </p:ext>
            </p:extLst>
          </p:nvPr>
        </p:nvGraphicFramePr>
        <p:xfrm>
          <a:off x="5561012" y="1524000"/>
          <a:ext cx="6438423" cy="41833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401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152400"/>
            <a:ext cx="9751060" cy="1295400"/>
          </a:xfrm>
        </p:spPr>
        <p:txBody>
          <a:bodyPr anchor="b">
            <a:normAutofit/>
          </a:bodyPr>
          <a:lstStyle/>
          <a:p>
            <a:r>
              <a:rPr lang="fr-FR" dirty="0"/>
              <a:t>Présentation des résultats</a:t>
            </a:r>
            <a:endParaRPr lang="fr-FR"/>
          </a:p>
        </p:txBody>
      </p:sp>
      <p:pic>
        <p:nvPicPr>
          <p:cNvPr id="2" name="Picture 1">
            <a:extLst>
              <a:ext uri="{FF2B5EF4-FFF2-40B4-BE49-F238E27FC236}">
                <a16:creationId xmlns:a16="http://schemas.microsoft.com/office/drawing/2014/main" id="{028354A4-7F06-43F6-B176-5397E755DC43}"/>
              </a:ext>
            </a:extLst>
          </p:cNvPr>
          <p:cNvPicPr>
            <a:picLocks noChangeAspect="1"/>
          </p:cNvPicPr>
          <p:nvPr/>
        </p:nvPicPr>
        <p:blipFill>
          <a:blip r:embed="rId2"/>
          <a:stretch>
            <a:fillRect/>
          </a:stretch>
        </p:blipFill>
        <p:spPr>
          <a:xfrm>
            <a:off x="3960812" y="1371600"/>
            <a:ext cx="8077200" cy="3412616"/>
          </a:xfrm>
          <a:prstGeom prst="rect">
            <a:avLst/>
          </a:prstGeom>
          <a:noFill/>
        </p:spPr>
      </p:pic>
      <p:sp>
        <p:nvSpPr>
          <p:cNvPr id="10" name="Text Placeholder 3">
            <a:extLst>
              <a:ext uri="{FF2B5EF4-FFF2-40B4-BE49-F238E27FC236}">
                <a16:creationId xmlns:a16="http://schemas.microsoft.com/office/drawing/2014/main" id="{060D2EDB-D64A-4E87-BCFA-94FF495BA0CF}"/>
              </a:ext>
            </a:extLst>
          </p:cNvPr>
          <p:cNvSpPr>
            <a:spLocks noGrp="1"/>
          </p:cNvSpPr>
          <p:nvPr>
            <p:ph type="body" sz="half" idx="2"/>
          </p:nvPr>
        </p:nvSpPr>
        <p:spPr>
          <a:xfrm>
            <a:off x="303212" y="1524000"/>
            <a:ext cx="3292244" cy="4571999"/>
          </a:xfrm>
        </p:spPr>
        <p:txBody>
          <a:bodyPr>
            <a:normAutofit fontScale="85000" lnSpcReduction="10000"/>
          </a:bodyPr>
          <a:lstStyle/>
          <a:p>
            <a:pPr marL="457200" indent="-457200">
              <a:buFont typeface="Wingdings" panose="05000000000000000000" pitchFamily="2" charset="2"/>
              <a:buChar char="q"/>
            </a:pPr>
            <a:r>
              <a:rPr lang="fr-FR" dirty="0">
                <a:solidFill>
                  <a:srgbClr val="0070C0"/>
                </a:solidFill>
              </a:rPr>
              <a:t>Groupe 0</a:t>
            </a:r>
          </a:p>
          <a:p>
            <a:pPr>
              <a:lnSpc>
                <a:spcPct val="150000"/>
              </a:lnSpc>
            </a:pPr>
            <a:r>
              <a:rPr lang="fr-FR" dirty="0">
                <a:solidFill>
                  <a:schemeClr val="tx1"/>
                </a:solidFill>
              </a:rPr>
              <a:t>Les aliments du groupe 0 contiennent moins de sucre et de carbohydrates. La plupart des autres nutriments sont très </a:t>
            </a:r>
            <a:r>
              <a:rPr lang="en-US" dirty="0" err="1">
                <a:solidFill>
                  <a:schemeClr val="tx1"/>
                </a:solidFill>
              </a:rPr>
              <a:t>élevés</a:t>
            </a:r>
            <a:r>
              <a:rPr lang="en-US" dirty="0">
                <a:solidFill>
                  <a:schemeClr val="tx1"/>
                </a:solidFill>
              </a:rPr>
              <a:t>.</a:t>
            </a:r>
            <a:r>
              <a:rPr lang="fr-FR" dirty="0">
                <a:solidFill>
                  <a:schemeClr val="tx1"/>
                </a:solidFill>
              </a:rPr>
              <a:t> </a:t>
            </a:r>
            <a:endParaRPr lang="fr-FR" dirty="0">
              <a:solidFill>
                <a:srgbClr val="0070C0"/>
              </a:solidFill>
            </a:endParaRPr>
          </a:p>
        </p:txBody>
      </p:sp>
      <p:sp>
        <p:nvSpPr>
          <p:cNvPr id="6" name="TextBox 5">
            <a:extLst>
              <a:ext uri="{FF2B5EF4-FFF2-40B4-BE49-F238E27FC236}">
                <a16:creationId xmlns:a16="http://schemas.microsoft.com/office/drawing/2014/main" id="{B7653171-FDFB-466F-82E3-AE323960F7A8}"/>
              </a:ext>
            </a:extLst>
          </p:cNvPr>
          <p:cNvSpPr txBox="1"/>
          <p:nvPr/>
        </p:nvSpPr>
        <p:spPr>
          <a:xfrm>
            <a:off x="3579812" y="4808737"/>
            <a:ext cx="8458200" cy="1200329"/>
          </a:xfrm>
          <a:prstGeom prst="rect">
            <a:avLst/>
          </a:prstGeom>
          <a:noFill/>
        </p:spPr>
        <p:txBody>
          <a:bodyPr wrap="square" rtlCol="0">
            <a:spAutoFit/>
          </a:bodyPr>
          <a:lstStyle/>
          <a:p>
            <a:r>
              <a:rPr lang="fr-FR" dirty="0"/>
              <a:t>Ces types d'aliments peuvent convenir aux diabétiques; mais doivent être </a:t>
            </a:r>
            <a:r>
              <a:rPr lang="en-US" dirty="0"/>
              <a:t>consommés</a:t>
            </a:r>
            <a:r>
              <a:rPr lang="fr-FR" dirty="0"/>
              <a:t> avec modération.  Les personnes souffrant de la tension doivent éviter les aliments de ce groupe. </a:t>
            </a:r>
            <a:endParaRPr lang="en-US" dirty="0"/>
          </a:p>
        </p:txBody>
      </p:sp>
    </p:spTree>
    <p:extLst>
      <p:ext uri="{BB962C8B-B14F-4D97-AF65-F5344CB8AC3E}">
        <p14:creationId xmlns:p14="http://schemas.microsoft.com/office/powerpoint/2010/main" val="118219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152400"/>
            <a:ext cx="9751060" cy="1295400"/>
          </a:xfrm>
        </p:spPr>
        <p:txBody>
          <a:bodyPr anchor="b">
            <a:normAutofit/>
          </a:bodyPr>
          <a:lstStyle/>
          <a:p>
            <a:r>
              <a:rPr lang="fr-FR" dirty="0"/>
              <a:t>Présentation des résultats</a:t>
            </a:r>
            <a:endParaRPr lang="fr-FR"/>
          </a:p>
        </p:txBody>
      </p:sp>
      <p:sp>
        <p:nvSpPr>
          <p:cNvPr id="10" name="Text Placeholder 3">
            <a:extLst>
              <a:ext uri="{FF2B5EF4-FFF2-40B4-BE49-F238E27FC236}">
                <a16:creationId xmlns:a16="http://schemas.microsoft.com/office/drawing/2014/main" id="{060D2EDB-D64A-4E87-BCFA-94FF495BA0CF}"/>
              </a:ext>
            </a:extLst>
          </p:cNvPr>
          <p:cNvSpPr>
            <a:spLocks noGrp="1"/>
          </p:cNvSpPr>
          <p:nvPr>
            <p:ph type="body" sz="half" idx="2"/>
          </p:nvPr>
        </p:nvSpPr>
        <p:spPr>
          <a:xfrm>
            <a:off x="150812" y="1524000"/>
            <a:ext cx="3605900" cy="4571999"/>
          </a:xfrm>
        </p:spPr>
        <p:txBody>
          <a:bodyPr>
            <a:normAutofit/>
          </a:bodyPr>
          <a:lstStyle/>
          <a:p>
            <a:pPr marL="457200" indent="-457200">
              <a:buFont typeface="Wingdings" panose="05000000000000000000" pitchFamily="2" charset="2"/>
              <a:buChar char="q"/>
            </a:pPr>
            <a:r>
              <a:rPr lang="en-US" dirty="0">
                <a:solidFill>
                  <a:schemeClr val="accent3">
                    <a:lumMod val="75000"/>
                  </a:schemeClr>
                </a:solidFill>
              </a:rPr>
              <a:t>Groupe 1</a:t>
            </a:r>
          </a:p>
          <a:p>
            <a:r>
              <a:rPr lang="fr-FR" dirty="0">
                <a:solidFill>
                  <a:schemeClr val="tx1"/>
                </a:solidFill>
              </a:rPr>
              <a:t>Les aliments du groupe 1 contiennent plus de vitamine et de calcium et moins de sucre, de graisse et de protéines. Leurs valeurs énergétique est relativement faible. </a:t>
            </a:r>
            <a:endParaRPr lang="en-US" dirty="0">
              <a:solidFill>
                <a:srgbClr val="0070C0"/>
              </a:solidFill>
            </a:endParaRPr>
          </a:p>
        </p:txBody>
      </p:sp>
      <p:pic>
        <p:nvPicPr>
          <p:cNvPr id="3" name="Picture 2">
            <a:extLst>
              <a:ext uri="{FF2B5EF4-FFF2-40B4-BE49-F238E27FC236}">
                <a16:creationId xmlns:a16="http://schemas.microsoft.com/office/drawing/2014/main" id="{256B6882-1327-401A-8949-13E3097916F1}"/>
              </a:ext>
            </a:extLst>
          </p:cNvPr>
          <p:cNvPicPr>
            <a:picLocks noChangeAspect="1"/>
          </p:cNvPicPr>
          <p:nvPr/>
        </p:nvPicPr>
        <p:blipFill>
          <a:blip r:embed="rId2"/>
          <a:stretch>
            <a:fillRect/>
          </a:stretch>
        </p:blipFill>
        <p:spPr>
          <a:xfrm>
            <a:off x="3756712" y="1295400"/>
            <a:ext cx="8358188" cy="3429000"/>
          </a:xfrm>
          <a:prstGeom prst="rect">
            <a:avLst/>
          </a:prstGeom>
        </p:spPr>
      </p:pic>
      <p:sp>
        <p:nvSpPr>
          <p:cNvPr id="4" name="TextBox 3">
            <a:extLst>
              <a:ext uri="{FF2B5EF4-FFF2-40B4-BE49-F238E27FC236}">
                <a16:creationId xmlns:a16="http://schemas.microsoft.com/office/drawing/2014/main" id="{8F372041-FD02-422C-A5D5-BC4075034779}"/>
              </a:ext>
            </a:extLst>
          </p:cNvPr>
          <p:cNvSpPr txBox="1"/>
          <p:nvPr/>
        </p:nvSpPr>
        <p:spPr>
          <a:xfrm>
            <a:off x="3756712" y="4800599"/>
            <a:ext cx="8052700" cy="1200329"/>
          </a:xfrm>
          <a:prstGeom prst="rect">
            <a:avLst/>
          </a:prstGeom>
          <a:noFill/>
        </p:spPr>
        <p:txBody>
          <a:bodyPr wrap="square" rtlCol="0">
            <a:spAutoFit/>
          </a:bodyPr>
          <a:lstStyle/>
          <a:p>
            <a:r>
              <a:rPr lang="fr-FR" dirty="0"/>
              <a:t>Ces types d'aliments conviennent à ceux qui sont en régime alimentaire ou bien à ceux qui sont malade du diabète et de la tension.</a:t>
            </a:r>
            <a:endParaRPr lang="en-US" dirty="0"/>
          </a:p>
        </p:txBody>
      </p:sp>
    </p:spTree>
    <p:extLst>
      <p:ext uri="{BB962C8B-B14F-4D97-AF65-F5344CB8AC3E}">
        <p14:creationId xmlns:p14="http://schemas.microsoft.com/office/powerpoint/2010/main" val="61807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152400"/>
            <a:ext cx="9751060" cy="1295400"/>
          </a:xfrm>
        </p:spPr>
        <p:txBody>
          <a:bodyPr anchor="b">
            <a:normAutofit/>
          </a:bodyPr>
          <a:lstStyle/>
          <a:p>
            <a:r>
              <a:rPr lang="fr-FR" dirty="0"/>
              <a:t>Présentation des résultats</a:t>
            </a:r>
            <a:endParaRPr lang="fr-FR"/>
          </a:p>
        </p:txBody>
      </p:sp>
      <p:sp>
        <p:nvSpPr>
          <p:cNvPr id="10" name="Text Placeholder 3">
            <a:extLst>
              <a:ext uri="{FF2B5EF4-FFF2-40B4-BE49-F238E27FC236}">
                <a16:creationId xmlns:a16="http://schemas.microsoft.com/office/drawing/2014/main" id="{060D2EDB-D64A-4E87-BCFA-94FF495BA0CF}"/>
              </a:ext>
            </a:extLst>
          </p:cNvPr>
          <p:cNvSpPr>
            <a:spLocks noGrp="1"/>
          </p:cNvSpPr>
          <p:nvPr>
            <p:ph type="body" sz="half" idx="2"/>
          </p:nvPr>
        </p:nvSpPr>
        <p:spPr>
          <a:xfrm>
            <a:off x="303212" y="1524000"/>
            <a:ext cx="3276600" cy="4571999"/>
          </a:xfrm>
        </p:spPr>
        <p:txBody>
          <a:bodyPr>
            <a:normAutofit/>
          </a:bodyPr>
          <a:lstStyle/>
          <a:p>
            <a:pPr marL="457200" indent="-457200">
              <a:buFont typeface="Wingdings" panose="05000000000000000000" pitchFamily="2" charset="2"/>
              <a:buChar char="q"/>
            </a:pPr>
            <a:r>
              <a:rPr lang="fr-FR" b="1" dirty="0">
                <a:solidFill>
                  <a:schemeClr val="accent1"/>
                </a:solidFill>
              </a:rPr>
              <a:t>Groupe 2</a:t>
            </a:r>
          </a:p>
          <a:p>
            <a:r>
              <a:rPr lang="fr-FR" dirty="0">
                <a:solidFill>
                  <a:schemeClr val="tx1"/>
                </a:solidFill>
              </a:rPr>
              <a:t>Les aliments du groupe 2 sont les plus riches en nutriments. Ils contiennent moins de protéines que les aliments du groupe 0. </a:t>
            </a:r>
            <a:endParaRPr lang="fr-FR" dirty="0">
              <a:solidFill>
                <a:srgbClr val="0070C0"/>
              </a:solidFill>
            </a:endParaRPr>
          </a:p>
        </p:txBody>
      </p:sp>
      <p:pic>
        <p:nvPicPr>
          <p:cNvPr id="3" name="Picture 2">
            <a:extLst>
              <a:ext uri="{FF2B5EF4-FFF2-40B4-BE49-F238E27FC236}">
                <a16:creationId xmlns:a16="http://schemas.microsoft.com/office/drawing/2014/main" id="{D1313553-8AB7-4108-84C7-EE804BB3E6EC}"/>
              </a:ext>
            </a:extLst>
          </p:cNvPr>
          <p:cNvPicPr>
            <a:picLocks noChangeAspect="1"/>
          </p:cNvPicPr>
          <p:nvPr/>
        </p:nvPicPr>
        <p:blipFill rotWithShape="1">
          <a:blip r:embed="rId2"/>
          <a:srcRect t="4853"/>
          <a:stretch/>
        </p:blipFill>
        <p:spPr>
          <a:xfrm>
            <a:off x="3579812" y="1337496"/>
            <a:ext cx="8597808" cy="3471241"/>
          </a:xfrm>
          <a:prstGeom prst="rect">
            <a:avLst/>
          </a:prstGeom>
        </p:spPr>
      </p:pic>
      <p:sp>
        <p:nvSpPr>
          <p:cNvPr id="6" name="TextBox 5">
            <a:extLst>
              <a:ext uri="{FF2B5EF4-FFF2-40B4-BE49-F238E27FC236}">
                <a16:creationId xmlns:a16="http://schemas.microsoft.com/office/drawing/2014/main" id="{DC636BAE-4DCA-4D2C-B205-2665DC8CFA72}"/>
              </a:ext>
            </a:extLst>
          </p:cNvPr>
          <p:cNvSpPr txBox="1"/>
          <p:nvPr/>
        </p:nvSpPr>
        <p:spPr>
          <a:xfrm>
            <a:off x="3884612" y="4808737"/>
            <a:ext cx="8153400" cy="1200329"/>
          </a:xfrm>
          <a:prstGeom prst="rect">
            <a:avLst/>
          </a:prstGeom>
          <a:noFill/>
        </p:spPr>
        <p:txBody>
          <a:bodyPr wrap="square" rtlCol="0">
            <a:spAutoFit/>
          </a:bodyPr>
          <a:lstStyle/>
          <a:p>
            <a:r>
              <a:rPr lang="fr-FR" dirty="0"/>
              <a:t>Nous pouvons conseiller les aliments du groupe 2 aux malnutris. La consommation trop abusive des aliments du groupe 2 peuvent être dangereuse pour la santé. </a:t>
            </a:r>
            <a:endParaRPr lang="en-US" dirty="0"/>
          </a:p>
        </p:txBody>
      </p:sp>
    </p:spTree>
    <p:extLst>
      <p:ext uri="{BB962C8B-B14F-4D97-AF65-F5344CB8AC3E}">
        <p14:creationId xmlns:p14="http://schemas.microsoft.com/office/powerpoint/2010/main" val="297922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a:t>
            </a:r>
          </a:p>
        </p:txBody>
      </p:sp>
      <p:sp>
        <p:nvSpPr>
          <p:cNvPr id="3" name="TextBox 2">
            <a:extLst>
              <a:ext uri="{FF2B5EF4-FFF2-40B4-BE49-F238E27FC236}">
                <a16:creationId xmlns:a16="http://schemas.microsoft.com/office/drawing/2014/main" id="{952E2325-1DF9-4B4A-A7A1-4C80F3C1457A}"/>
              </a:ext>
            </a:extLst>
          </p:cNvPr>
          <p:cNvSpPr txBox="1"/>
          <p:nvPr/>
        </p:nvSpPr>
        <p:spPr>
          <a:xfrm>
            <a:off x="837881" y="1371600"/>
            <a:ext cx="10666731" cy="4549835"/>
          </a:xfrm>
          <a:prstGeom prst="rect">
            <a:avLst/>
          </a:prstGeom>
          <a:noFill/>
        </p:spPr>
        <p:txBody>
          <a:bodyPr wrap="square" rtlCol="0">
            <a:spAutoFit/>
          </a:bodyPr>
          <a:lstStyle/>
          <a:p>
            <a:pPr marL="514350" indent="-514350">
              <a:lnSpc>
                <a:spcPct val="150000"/>
              </a:lnSpc>
              <a:buFont typeface="Wingdings" panose="05000000000000000000" pitchFamily="2" charset="2"/>
              <a:buChar char="q"/>
            </a:pPr>
            <a:r>
              <a:rPr lang="fr-FR" sz="2800" dirty="0"/>
              <a:t>Introduction</a:t>
            </a:r>
          </a:p>
          <a:p>
            <a:pPr marL="514350" indent="-514350">
              <a:lnSpc>
                <a:spcPct val="150000"/>
              </a:lnSpc>
              <a:buFont typeface="Wingdings" panose="05000000000000000000" pitchFamily="2" charset="2"/>
              <a:buChar char="q"/>
            </a:pPr>
            <a:r>
              <a:rPr lang="fr-FR" sz="2800" dirty="0"/>
              <a:t>Données</a:t>
            </a:r>
          </a:p>
          <a:p>
            <a:pPr marL="514350" indent="-514350">
              <a:lnSpc>
                <a:spcPct val="150000"/>
              </a:lnSpc>
              <a:buFont typeface="Wingdings" panose="05000000000000000000" pitchFamily="2" charset="2"/>
              <a:buChar char="q"/>
            </a:pPr>
            <a:r>
              <a:rPr lang="fr-FR" sz="2800" dirty="0"/>
              <a:t>Hypothèses</a:t>
            </a:r>
          </a:p>
          <a:p>
            <a:pPr marL="514350" indent="-514350">
              <a:lnSpc>
                <a:spcPct val="150000"/>
              </a:lnSpc>
              <a:buFont typeface="Wingdings" panose="05000000000000000000" pitchFamily="2" charset="2"/>
              <a:buChar char="q"/>
            </a:pPr>
            <a:r>
              <a:rPr lang="fr-FR" sz="2800" dirty="0"/>
              <a:t>Analyses</a:t>
            </a:r>
          </a:p>
          <a:p>
            <a:pPr marL="514350" indent="-514350">
              <a:lnSpc>
                <a:spcPct val="150000"/>
              </a:lnSpc>
              <a:buFont typeface="Wingdings" panose="05000000000000000000" pitchFamily="2" charset="2"/>
              <a:buChar char="q"/>
            </a:pPr>
            <a:r>
              <a:rPr lang="fr-FR" sz="2800" dirty="0"/>
              <a:t>Résultats</a:t>
            </a:r>
          </a:p>
          <a:p>
            <a:pPr marL="514350" indent="-514350">
              <a:lnSpc>
                <a:spcPct val="150000"/>
              </a:lnSpc>
              <a:buFont typeface="Wingdings" panose="05000000000000000000" pitchFamily="2" charset="2"/>
              <a:buChar char="q"/>
            </a:pPr>
            <a:r>
              <a:rPr lang="fr-FR" sz="2800" dirty="0"/>
              <a:t>Application</a:t>
            </a:r>
          </a:p>
          <a:p>
            <a:pPr marL="514350" indent="-514350">
              <a:lnSpc>
                <a:spcPct val="150000"/>
              </a:lnSpc>
              <a:buFont typeface="Wingdings" panose="05000000000000000000" pitchFamily="2" charset="2"/>
              <a:buChar char="q"/>
            </a:pPr>
            <a:r>
              <a:rPr lang="fr-FR" sz="2800" dirty="0"/>
              <a:t>Conclusion</a:t>
            </a:r>
            <a:endParaRPr lang="fr-FR" sz="3200" dirty="0"/>
          </a:p>
        </p:txBody>
      </p:sp>
    </p:spTree>
    <p:extLst>
      <p:ext uri="{BB962C8B-B14F-4D97-AF65-F5344CB8AC3E}">
        <p14:creationId xmlns:p14="http://schemas.microsoft.com/office/powerpoint/2010/main" val="240826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Application pratique</a:t>
            </a:r>
          </a:p>
        </p:txBody>
      </p:sp>
      <p:sp>
        <p:nvSpPr>
          <p:cNvPr id="4" name="Arrow: Pentagon 3">
            <a:extLst>
              <a:ext uri="{FF2B5EF4-FFF2-40B4-BE49-F238E27FC236}">
                <a16:creationId xmlns:a16="http://schemas.microsoft.com/office/drawing/2014/main" id="{AFAB426E-AA51-4A77-820C-C913F3070CFF}"/>
              </a:ext>
            </a:extLst>
          </p:cNvPr>
          <p:cNvSpPr/>
          <p:nvPr/>
        </p:nvSpPr>
        <p:spPr>
          <a:xfrm>
            <a:off x="266384" y="1504950"/>
            <a:ext cx="1635758" cy="77713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Etape 1</a:t>
            </a:r>
          </a:p>
        </p:txBody>
      </p:sp>
      <p:sp>
        <p:nvSpPr>
          <p:cNvPr id="6" name="Arrow: Pentagon 5">
            <a:extLst>
              <a:ext uri="{FF2B5EF4-FFF2-40B4-BE49-F238E27FC236}">
                <a16:creationId xmlns:a16="http://schemas.microsoft.com/office/drawing/2014/main" id="{AA7D38F6-F1D9-4A27-8518-39BA0FFC90BB}"/>
              </a:ext>
            </a:extLst>
          </p:cNvPr>
          <p:cNvSpPr/>
          <p:nvPr/>
        </p:nvSpPr>
        <p:spPr>
          <a:xfrm>
            <a:off x="3960812" y="1524000"/>
            <a:ext cx="2083262" cy="78105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tx1"/>
                </a:solidFill>
              </a:rPr>
              <a:t>Etape 2</a:t>
            </a:r>
          </a:p>
        </p:txBody>
      </p:sp>
      <p:sp>
        <p:nvSpPr>
          <p:cNvPr id="7" name="Arrow: Pentagon 6">
            <a:extLst>
              <a:ext uri="{FF2B5EF4-FFF2-40B4-BE49-F238E27FC236}">
                <a16:creationId xmlns:a16="http://schemas.microsoft.com/office/drawing/2014/main" id="{422F4E22-8DC5-4143-9A22-8E9AACCF8144}"/>
              </a:ext>
            </a:extLst>
          </p:cNvPr>
          <p:cNvSpPr/>
          <p:nvPr/>
        </p:nvSpPr>
        <p:spPr>
          <a:xfrm>
            <a:off x="6627812" y="1501030"/>
            <a:ext cx="1905000" cy="78105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Etape 3</a:t>
            </a:r>
          </a:p>
        </p:txBody>
      </p:sp>
      <p:pic>
        <p:nvPicPr>
          <p:cNvPr id="8" name="Picture 7">
            <a:extLst>
              <a:ext uri="{FF2B5EF4-FFF2-40B4-BE49-F238E27FC236}">
                <a16:creationId xmlns:a16="http://schemas.microsoft.com/office/drawing/2014/main" id="{4071A2DF-4755-4D2A-BD1B-1A653074F921}"/>
              </a:ext>
            </a:extLst>
          </p:cNvPr>
          <p:cNvPicPr>
            <a:picLocks noChangeAspect="1"/>
          </p:cNvPicPr>
          <p:nvPr/>
        </p:nvPicPr>
        <p:blipFill>
          <a:blip r:embed="rId2"/>
          <a:stretch>
            <a:fillRect/>
          </a:stretch>
        </p:blipFill>
        <p:spPr>
          <a:xfrm>
            <a:off x="4117610" y="4117837"/>
            <a:ext cx="1946639" cy="1295400"/>
          </a:xfrm>
          <a:prstGeom prst="rect">
            <a:avLst/>
          </a:prstGeom>
        </p:spPr>
      </p:pic>
      <p:pic>
        <p:nvPicPr>
          <p:cNvPr id="9" name="Picture 8">
            <a:extLst>
              <a:ext uri="{FF2B5EF4-FFF2-40B4-BE49-F238E27FC236}">
                <a16:creationId xmlns:a16="http://schemas.microsoft.com/office/drawing/2014/main" id="{BCB404C6-D9BC-43C2-9322-154FD924F962}"/>
              </a:ext>
            </a:extLst>
          </p:cNvPr>
          <p:cNvPicPr>
            <a:picLocks noChangeAspect="1"/>
          </p:cNvPicPr>
          <p:nvPr/>
        </p:nvPicPr>
        <p:blipFill>
          <a:blip r:embed="rId3"/>
          <a:stretch>
            <a:fillRect/>
          </a:stretch>
        </p:blipFill>
        <p:spPr>
          <a:xfrm>
            <a:off x="266383" y="3887719"/>
            <a:ext cx="1904999" cy="1525518"/>
          </a:xfrm>
          <a:prstGeom prst="rect">
            <a:avLst/>
          </a:prstGeom>
        </p:spPr>
      </p:pic>
      <p:pic>
        <p:nvPicPr>
          <p:cNvPr id="10" name="Picture 9">
            <a:extLst>
              <a:ext uri="{FF2B5EF4-FFF2-40B4-BE49-F238E27FC236}">
                <a16:creationId xmlns:a16="http://schemas.microsoft.com/office/drawing/2014/main" id="{53F07872-5E3E-4074-B680-02FE99CBCA76}"/>
              </a:ext>
            </a:extLst>
          </p:cNvPr>
          <p:cNvPicPr>
            <a:picLocks noChangeAspect="1"/>
          </p:cNvPicPr>
          <p:nvPr/>
        </p:nvPicPr>
        <p:blipFill>
          <a:blip r:embed="rId4"/>
          <a:stretch>
            <a:fillRect/>
          </a:stretch>
        </p:blipFill>
        <p:spPr>
          <a:xfrm>
            <a:off x="2513012" y="2530597"/>
            <a:ext cx="1336627" cy="1965203"/>
          </a:xfrm>
          <a:prstGeom prst="rect">
            <a:avLst/>
          </a:prstGeom>
        </p:spPr>
      </p:pic>
      <p:sp>
        <p:nvSpPr>
          <p:cNvPr id="11" name="Arrow: Curved Down 10">
            <a:extLst>
              <a:ext uri="{FF2B5EF4-FFF2-40B4-BE49-F238E27FC236}">
                <a16:creationId xmlns:a16="http://schemas.microsoft.com/office/drawing/2014/main" id="{B60B94F4-4605-4F7A-97C4-B91388F155DB}"/>
              </a:ext>
            </a:extLst>
          </p:cNvPr>
          <p:cNvSpPr/>
          <p:nvPr/>
        </p:nvSpPr>
        <p:spPr>
          <a:xfrm rot="19385463">
            <a:off x="1273877" y="3029190"/>
            <a:ext cx="1224248" cy="4342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Down 11">
            <a:extLst>
              <a:ext uri="{FF2B5EF4-FFF2-40B4-BE49-F238E27FC236}">
                <a16:creationId xmlns:a16="http://schemas.microsoft.com/office/drawing/2014/main" id="{1A82A441-BA9F-478B-86CB-2CA2274C18B7}"/>
              </a:ext>
            </a:extLst>
          </p:cNvPr>
          <p:cNvSpPr/>
          <p:nvPr/>
        </p:nvSpPr>
        <p:spPr>
          <a:xfrm rot="2999930">
            <a:off x="4097380" y="3296501"/>
            <a:ext cx="1316776" cy="5962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Preparation 24">
            <a:extLst>
              <a:ext uri="{FF2B5EF4-FFF2-40B4-BE49-F238E27FC236}">
                <a16:creationId xmlns:a16="http://schemas.microsoft.com/office/drawing/2014/main" id="{8D6B02C2-CB31-405F-A8F2-441B1F0BA040}"/>
              </a:ext>
            </a:extLst>
          </p:cNvPr>
          <p:cNvSpPr/>
          <p:nvPr/>
        </p:nvSpPr>
        <p:spPr>
          <a:xfrm>
            <a:off x="6627812" y="2594720"/>
            <a:ext cx="990600" cy="914400"/>
          </a:xfrm>
          <a:prstGeom prst="flowChartPreparatio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G0</a:t>
            </a:r>
          </a:p>
        </p:txBody>
      </p:sp>
      <p:sp>
        <p:nvSpPr>
          <p:cNvPr id="28" name="Rectangle: Rounded Corners 27">
            <a:extLst>
              <a:ext uri="{FF2B5EF4-FFF2-40B4-BE49-F238E27FC236}">
                <a16:creationId xmlns:a16="http://schemas.microsoft.com/office/drawing/2014/main" id="{78A2E395-5975-4951-A8B2-561EB70B734E}"/>
              </a:ext>
            </a:extLst>
          </p:cNvPr>
          <p:cNvSpPr/>
          <p:nvPr/>
        </p:nvSpPr>
        <p:spPr>
          <a:xfrm>
            <a:off x="7847013" y="2515227"/>
            <a:ext cx="4251643" cy="956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800" dirty="0">
              <a:solidFill>
                <a:schemeClr val="tx1"/>
              </a:solidFill>
            </a:endParaRPr>
          </a:p>
        </p:txBody>
      </p:sp>
      <p:sp>
        <p:nvSpPr>
          <p:cNvPr id="29" name="Rectangle: Rounded Corners 28">
            <a:extLst>
              <a:ext uri="{FF2B5EF4-FFF2-40B4-BE49-F238E27FC236}">
                <a16:creationId xmlns:a16="http://schemas.microsoft.com/office/drawing/2014/main" id="{E3BC107E-2BC0-4ACD-9D88-7F3698D8FA7A}"/>
              </a:ext>
            </a:extLst>
          </p:cNvPr>
          <p:cNvSpPr/>
          <p:nvPr/>
        </p:nvSpPr>
        <p:spPr>
          <a:xfrm>
            <a:off x="7847013" y="3666561"/>
            <a:ext cx="4191000" cy="981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0" name="Rectangle: Rounded Corners 29">
            <a:extLst>
              <a:ext uri="{FF2B5EF4-FFF2-40B4-BE49-F238E27FC236}">
                <a16:creationId xmlns:a16="http://schemas.microsoft.com/office/drawing/2014/main" id="{FA9A6814-981B-41B0-A4BF-FB7DEA881321}"/>
              </a:ext>
            </a:extLst>
          </p:cNvPr>
          <p:cNvSpPr/>
          <p:nvPr/>
        </p:nvSpPr>
        <p:spPr>
          <a:xfrm>
            <a:off x="7844472" y="4809561"/>
            <a:ext cx="4171633" cy="981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Arrow: Right 30">
            <a:extLst>
              <a:ext uri="{FF2B5EF4-FFF2-40B4-BE49-F238E27FC236}">
                <a16:creationId xmlns:a16="http://schemas.microsoft.com/office/drawing/2014/main" id="{04383774-0DD2-4411-8F0A-A57685E70E20}"/>
              </a:ext>
            </a:extLst>
          </p:cNvPr>
          <p:cNvSpPr/>
          <p:nvPr/>
        </p:nvSpPr>
        <p:spPr>
          <a:xfrm>
            <a:off x="2298370" y="4714715"/>
            <a:ext cx="1761504" cy="401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FA6FC008-298E-4E65-84F8-1476D5F9DF44}"/>
              </a:ext>
            </a:extLst>
          </p:cNvPr>
          <p:cNvCxnSpPr/>
          <p:nvPr/>
        </p:nvCxnSpPr>
        <p:spPr>
          <a:xfrm flipV="1">
            <a:off x="5942012" y="3429000"/>
            <a:ext cx="762000" cy="762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3BB1E73-29C1-4681-8672-0C811541856B}"/>
              </a:ext>
            </a:extLst>
          </p:cNvPr>
          <p:cNvCxnSpPr/>
          <p:nvPr/>
        </p:nvCxnSpPr>
        <p:spPr>
          <a:xfrm flipV="1">
            <a:off x="6194610" y="4495800"/>
            <a:ext cx="509402" cy="16176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490E44E-E5A4-4381-880A-C2D01F409992}"/>
              </a:ext>
            </a:extLst>
          </p:cNvPr>
          <p:cNvCxnSpPr>
            <a:cxnSpLocks/>
          </p:cNvCxnSpPr>
          <p:nvPr/>
        </p:nvCxnSpPr>
        <p:spPr>
          <a:xfrm>
            <a:off x="6006102" y="5116212"/>
            <a:ext cx="659810" cy="19873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9AD39356-38C6-4206-A963-C277F2B6C12B}"/>
              </a:ext>
            </a:extLst>
          </p:cNvPr>
          <p:cNvPicPr>
            <a:picLocks noChangeAspect="1"/>
          </p:cNvPicPr>
          <p:nvPr/>
        </p:nvPicPr>
        <p:blipFill>
          <a:blip r:embed="rId5"/>
          <a:stretch>
            <a:fillRect/>
          </a:stretch>
        </p:blipFill>
        <p:spPr>
          <a:xfrm>
            <a:off x="9356812" y="385547"/>
            <a:ext cx="1905000" cy="1896533"/>
          </a:xfrm>
          <a:prstGeom prst="rect">
            <a:avLst/>
          </a:prstGeom>
        </p:spPr>
      </p:pic>
      <p:sp>
        <p:nvSpPr>
          <p:cNvPr id="58" name="Flowchart: Preparation 57">
            <a:extLst>
              <a:ext uri="{FF2B5EF4-FFF2-40B4-BE49-F238E27FC236}">
                <a16:creationId xmlns:a16="http://schemas.microsoft.com/office/drawing/2014/main" id="{24655AB6-DB33-4343-80A3-62A2F1172876}"/>
              </a:ext>
            </a:extLst>
          </p:cNvPr>
          <p:cNvSpPr/>
          <p:nvPr/>
        </p:nvSpPr>
        <p:spPr>
          <a:xfrm>
            <a:off x="6759892" y="4956037"/>
            <a:ext cx="990600" cy="914400"/>
          </a:xfrm>
          <a:prstGeom prst="flowChartPreparatio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G2</a:t>
            </a:r>
          </a:p>
        </p:txBody>
      </p:sp>
      <p:sp>
        <p:nvSpPr>
          <p:cNvPr id="59" name="Flowchart: Preparation 58">
            <a:extLst>
              <a:ext uri="{FF2B5EF4-FFF2-40B4-BE49-F238E27FC236}">
                <a16:creationId xmlns:a16="http://schemas.microsoft.com/office/drawing/2014/main" id="{868F7C54-B4C9-4A43-803A-A39A73C55CD5}"/>
              </a:ext>
            </a:extLst>
          </p:cNvPr>
          <p:cNvSpPr/>
          <p:nvPr/>
        </p:nvSpPr>
        <p:spPr>
          <a:xfrm>
            <a:off x="6665912" y="3781977"/>
            <a:ext cx="990600" cy="914400"/>
          </a:xfrm>
          <a:prstGeom prst="flowChartPreparatio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G1</a:t>
            </a:r>
          </a:p>
        </p:txBody>
      </p:sp>
      <p:pic>
        <p:nvPicPr>
          <p:cNvPr id="61" name="Picture 60">
            <a:extLst>
              <a:ext uri="{FF2B5EF4-FFF2-40B4-BE49-F238E27FC236}">
                <a16:creationId xmlns:a16="http://schemas.microsoft.com/office/drawing/2014/main" id="{7859454A-EDA2-443A-982E-07661502695A}"/>
              </a:ext>
            </a:extLst>
          </p:cNvPr>
          <p:cNvPicPr>
            <a:picLocks noChangeAspect="1"/>
          </p:cNvPicPr>
          <p:nvPr/>
        </p:nvPicPr>
        <p:blipFill>
          <a:blip r:embed="rId6"/>
          <a:stretch>
            <a:fillRect/>
          </a:stretch>
        </p:blipFill>
        <p:spPr>
          <a:xfrm>
            <a:off x="7874636" y="4956037"/>
            <a:ext cx="688340" cy="596942"/>
          </a:xfrm>
          <a:prstGeom prst="rect">
            <a:avLst/>
          </a:prstGeom>
        </p:spPr>
      </p:pic>
      <p:sp>
        <p:nvSpPr>
          <p:cNvPr id="62" name="TextBox 61">
            <a:extLst>
              <a:ext uri="{FF2B5EF4-FFF2-40B4-BE49-F238E27FC236}">
                <a16:creationId xmlns:a16="http://schemas.microsoft.com/office/drawing/2014/main" id="{224F3535-EEC2-40F1-8737-C461DB5AB04D}"/>
              </a:ext>
            </a:extLst>
          </p:cNvPr>
          <p:cNvSpPr txBox="1"/>
          <p:nvPr/>
        </p:nvSpPr>
        <p:spPr>
          <a:xfrm>
            <a:off x="8559800" y="4783814"/>
            <a:ext cx="3478213" cy="923330"/>
          </a:xfrm>
          <a:prstGeom prst="rect">
            <a:avLst/>
          </a:prstGeom>
          <a:noFill/>
        </p:spPr>
        <p:txBody>
          <a:bodyPr wrap="square" rtlCol="0">
            <a:spAutoFit/>
          </a:bodyPr>
          <a:lstStyle/>
          <a:p>
            <a:r>
              <a:rPr lang="fr-FR" sz="1800" dirty="0"/>
              <a:t>Déconseillé aux diabétiques  et ceux qui souffrent de la tension. </a:t>
            </a:r>
          </a:p>
          <a:p>
            <a:r>
              <a:rPr lang="fr-FR" sz="1800" dirty="0"/>
              <a:t>Peut entrainer l’obésité.</a:t>
            </a:r>
          </a:p>
        </p:txBody>
      </p:sp>
      <p:sp>
        <p:nvSpPr>
          <p:cNvPr id="64" name="TextBox 63">
            <a:extLst>
              <a:ext uri="{FF2B5EF4-FFF2-40B4-BE49-F238E27FC236}">
                <a16:creationId xmlns:a16="http://schemas.microsoft.com/office/drawing/2014/main" id="{F216647D-E65D-47AC-A42F-7506DB6548C1}"/>
              </a:ext>
            </a:extLst>
          </p:cNvPr>
          <p:cNvSpPr txBox="1"/>
          <p:nvPr/>
        </p:nvSpPr>
        <p:spPr>
          <a:xfrm>
            <a:off x="3792170" y="5347764"/>
            <a:ext cx="2607041" cy="461665"/>
          </a:xfrm>
          <a:prstGeom prst="rect">
            <a:avLst/>
          </a:prstGeom>
          <a:noFill/>
        </p:spPr>
        <p:txBody>
          <a:bodyPr wrap="square" rtlCol="0">
            <a:spAutoFit/>
          </a:bodyPr>
          <a:lstStyle/>
          <a:p>
            <a:r>
              <a:rPr lang="en-US" b="1" dirty="0">
                <a:solidFill>
                  <a:srgbClr val="C00000"/>
                </a:solidFill>
              </a:rPr>
              <a:t>Mon application</a:t>
            </a:r>
          </a:p>
        </p:txBody>
      </p:sp>
      <p:pic>
        <p:nvPicPr>
          <p:cNvPr id="66" name="Picture 65">
            <a:extLst>
              <a:ext uri="{FF2B5EF4-FFF2-40B4-BE49-F238E27FC236}">
                <a16:creationId xmlns:a16="http://schemas.microsoft.com/office/drawing/2014/main" id="{7DB67532-BDED-4D80-82B2-45ED4B4F68F5}"/>
              </a:ext>
            </a:extLst>
          </p:cNvPr>
          <p:cNvPicPr>
            <a:picLocks noChangeAspect="1"/>
          </p:cNvPicPr>
          <p:nvPr/>
        </p:nvPicPr>
        <p:blipFill rotWithShape="1">
          <a:blip r:embed="rId7"/>
          <a:srcRect r="65667"/>
          <a:stretch/>
        </p:blipFill>
        <p:spPr>
          <a:xfrm>
            <a:off x="7852249" y="3870930"/>
            <a:ext cx="547688" cy="586648"/>
          </a:xfrm>
          <a:prstGeom prst="rect">
            <a:avLst/>
          </a:prstGeom>
        </p:spPr>
      </p:pic>
      <p:sp>
        <p:nvSpPr>
          <p:cNvPr id="67" name="TextBox 66">
            <a:extLst>
              <a:ext uri="{FF2B5EF4-FFF2-40B4-BE49-F238E27FC236}">
                <a16:creationId xmlns:a16="http://schemas.microsoft.com/office/drawing/2014/main" id="{0C53BE26-6D68-4DF9-B958-305BEF09E8BB}"/>
              </a:ext>
            </a:extLst>
          </p:cNvPr>
          <p:cNvSpPr txBox="1"/>
          <p:nvPr/>
        </p:nvSpPr>
        <p:spPr>
          <a:xfrm>
            <a:off x="8303743" y="3695715"/>
            <a:ext cx="3768409" cy="923330"/>
          </a:xfrm>
          <a:prstGeom prst="rect">
            <a:avLst/>
          </a:prstGeom>
          <a:noFill/>
        </p:spPr>
        <p:txBody>
          <a:bodyPr wrap="square" rtlCol="0">
            <a:spAutoFit/>
          </a:bodyPr>
          <a:lstStyle/>
          <a:p>
            <a:r>
              <a:rPr lang="fr-FR" sz="1800" dirty="0"/>
              <a:t>Vous convient si vous êtes en régime alimentaire ou bien si vous êtes malade du diabète et de la tension.</a:t>
            </a:r>
            <a:endParaRPr lang="en-US" sz="1800" dirty="0"/>
          </a:p>
        </p:txBody>
      </p:sp>
      <p:pic>
        <p:nvPicPr>
          <p:cNvPr id="68" name="Picture 67">
            <a:extLst>
              <a:ext uri="{FF2B5EF4-FFF2-40B4-BE49-F238E27FC236}">
                <a16:creationId xmlns:a16="http://schemas.microsoft.com/office/drawing/2014/main" id="{2BE6A020-A759-4C98-8648-973D92A28414}"/>
              </a:ext>
            </a:extLst>
          </p:cNvPr>
          <p:cNvPicPr>
            <a:picLocks noChangeAspect="1"/>
          </p:cNvPicPr>
          <p:nvPr/>
        </p:nvPicPr>
        <p:blipFill rotWithShape="1">
          <a:blip r:embed="rId7"/>
          <a:srcRect l="31361" r="31361"/>
          <a:stretch/>
        </p:blipFill>
        <p:spPr>
          <a:xfrm>
            <a:off x="7852249" y="2667000"/>
            <a:ext cx="547967" cy="493776"/>
          </a:xfrm>
          <a:prstGeom prst="rect">
            <a:avLst/>
          </a:prstGeom>
        </p:spPr>
      </p:pic>
      <p:sp>
        <p:nvSpPr>
          <p:cNvPr id="69" name="TextBox 68">
            <a:extLst>
              <a:ext uri="{FF2B5EF4-FFF2-40B4-BE49-F238E27FC236}">
                <a16:creationId xmlns:a16="http://schemas.microsoft.com/office/drawing/2014/main" id="{0E0FF191-22DF-4704-AA9B-67AF402219C9}"/>
              </a:ext>
            </a:extLst>
          </p:cNvPr>
          <p:cNvSpPr txBox="1"/>
          <p:nvPr/>
        </p:nvSpPr>
        <p:spPr>
          <a:xfrm>
            <a:off x="8225470" y="2819400"/>
            <a:ext cx="4030982" cy="646331"/>
          </a:xfrm>
          <a:prstGeom prst="rect">
            <a:avLst/>
          </a:prstGeom>
          <a:noFill/>
        </p:spPr>
        <p:txBody>
          <a:bodyPr wrap="square" rtlCol="0">
            <a:spAutoFit/>
          </a:bodyPr>
          <a:lstStyle/>
          <a:p>
            <a:r>
              <a:rPr lang="fr-FR" sz="1800" dirty="0"/>
              <a:t>A ne pas abuser si vous êtes diabétique </a:t>
            </a:r>
          </a:p>
          <a:p>
            <a:r>
              <a:rPr lang="fr-FR" sz="1800" dirty="0"/>
              <a:t>A éviter si vous avez la tension.</a:t>
            </a:r>
          </a:p>
        </p:txBody>
      </p:sp>
    </p:spTree>
    <p:extLst>
      <p:ext uri="{BB962C8B-B14F-4D97-AF65-F5344CB8AC3E}">
        <p14:creationId xmlns:p14="http://schemas.microsoft.com/office/powerpoint/2010/main" val="47457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Conclusion</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531812" y="1600200"/>
            <a:ext cx="11277600" cy="4191000"/>
          </a:xfrm>
        </p:spPr>
        <p:txBody>
          <a:bodyPr/>
          <a:lstStyle/>
          <a:p>
            <a:r>
              <a:rPr lang="fr-FR" dirty="0"/>
              <a:t>Nous venons de construire une application qui permet aux consommateurs de pouvoir identifier les aliments qui répondent à leurs régimes alimentaires en se basant sur les informations nutritionnelles.</a:t>
            </a:r>
          </a:p>
          <a:p>
            <a:r>
              <a:rPr lang="fr-FR" dirty="0"/>
              <a:t>Nous avons appliqué les techniques de la machine </a:t>
            </a:r>
            <a:r>
              <a:rPr lang="fr-FR" dirty="0" err="1"/>
              <a:t>learning</a:t>
            </a:r>
            <a:r>
              <a:rPr lang="fr-FR" dirty="0"/>
              <a:t> pour la construction de notre application.</a:t>
            </a:r>
          </a:p>
          <a:p>
            <a:r>
              <a:rPr lang="fr-FR" dirty="0"/>
              <a:t>Un expert métier pourrait nous aider à raffiner nos hypothèses et nous guider sur le traitement des données avant la modélisation.</a:t>
            </a:r>
          </a:p>
        </p:txBody>
      </p:sp>
    </p:spTree>
    <p:extLst>
      <p:ext uri="{BB962C8B-B14F-4D97-AF65-F5344CB8AC3E}">
        <p14:creationId xmlns:p14="http://schemas.microsoft.com/office/powerpoint/2010/main" val="91124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a:xfrm>
            <a:off x="303212" y="1600200"/>
            <a:ext cx="11506200" cy="4343400"/>
          </a:xfrm>
        </p:spPr>
        <p:txBody>
          <a:bodyPr>
            <a:normAutofit fontScale="92500"/>
          </a:bodyPr>
          <a:lstStyle/>
          <a:p>
            <a:pPr>
              <a:buFont typeface="Wingdings" panose="05000000000000000000" pitchFamily="2" charset="2"/>
              <a:buChar char="Ø"/>
            </a:pPr>
            <a:r>
              <a:rPr lang="fr-FR" b="1" u="sng" dirty="0"/>
              <a:t>Problématique</a:t>
            </a:r>
            <a:r>
              <a:rPr lang="fr-FR" b="1" dirty="0"/>
              <a:t> :</a:t>
            </a:r>
          </a:p>
          <a:p>
            <a:pPr marL="0" indent="0">
              <a:lnSpc>
                <a:spcPct val="150000"/>
              </a:lnSpc>
              <a:buNone/>
            </a:pPr>
            <a:r>
              <a:rPr lang="fr-FR" dirty="0"/>
              <a:t>Les maladies non transmissibles (NTD) constituent un problème majeur en santé publique. Nous pouvons prévenir ou même traiter la plupart de ces maladies grâce à un régime alimentaire bien approprié. </a:t>
            </a:r>
          </a:p>
          <a:p>
            <a:pPr marL="0" indent="0">
              <a:lnSpc>
                <a:spcPct val="150000"/>
              </a:lnSpc>
              <a:buNone/>
            </a:pPr>
            <a:r>
              <a:rPr lang="fr-FR" dirty="0"/>
              <a:t>Comment suivre un régime alimentaire approprié quand nous sommes submergés de produits aliments avec des caractéristiques complexes et variées?</a:t>
            </a:r>
            <a:endParaRPr lang="fr-FR" b="1"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a:xfrm>
            <a:off x="303212" y="1600200"/>
            <a:ext cx="5562600" cy="4191000"/>
          </a:xfrm>
        </p:spPr>
        <p:txBody>
          <a:bodyPr>
            <a:normAutofit fontScale="92500" lnSpcReduction="10000"/>
          </a:bodyPr>
          <a:lstStyle/>
          <a:p>
            <a:pPr>
              <a:buFont typeface="Wingdings" panose="05000000000000000000" pitchFamily="2" charset="2"/>
              <a:buChar char="Ø"/>
            </a:pPr>
            <a:r>
              <a:rPr lang="fr-FR" b="1" u="sng" dirty="0"/>
              <a:t>Mission</a:t>
            </a:r>
            <a:r>
              <a:rPr lang="fr-FR" b="1" dirty="0"/>
              <a:t> :</a:t>
            </a:r>
          </a:p>
          <a:p>
            <a:pPr marL="0" indent="0">
              <a:lnSpc>
                <a:spcPct val="150000"/>
              </a:lnSpc>
              <a:buNone/>
            </a:pPr>
            <a:r>
              <a:rPr lang="fr-FR" dirty="0"/>
              <a:t>Notre objectif est de construire une application qui permettra aux consommateurs de pouvoir identifier les aliments qui répondent à leurs régimes alimentaires en se basant sur les informations nutritionnelles.</a:t>
            </a:r>
          </a:p>
        </p:txBody>
      </p:sp>
      <p:grpSp>
        <p:nvGrpSpPr>
          <p:cNvPr id="4" name="Group 3">
            <a:extLst>
              <a:ext uri="{FF2B5EF4-FFF2-40B4-BE49-F238E27FC236}">
                <a16:creationId xmlns:a16="http://schemas.microsoft.com/office/drawing/2014/main" id="{985683C4-F37A-4B76-B89D-622D50192712}"/>
              </a:ext>
            </a:extLst>
          </p:cNvPr>
          <p:cNvGrpSpPr/>
          <p:nvPr/>
        </p:nvGrpSpPr>
        <p:grpSpPr>
          <a:xfrm>
            <a:off x="6170612" y="990600"/>
            <a:ext cx="5335587" cy="3714750"/>
            <a:chOff x="3503612" y="1219200"/>
            <a:chExt cx="4875406" cy="3581400"/>
          </a:xfrm>
        </p:grpSpPr>
        <p:pic>
          <p:nvPicPr>
            <p:cNvPr id="3" name="Picture 2">
              <a:extLst>
                <a:ext uri="{FF2B5EF4-FFF2-40B4-BE49-F238E27FC236}">
                  <a16:creationId xmlns:a16="http://schemas.microsoft.com/office/drawing/2014/main" id="{BA234402-ECD4-450B-ABC5-4D6D88EFE6C0}"/>
                </a:ext>
              </a:extLst>
            </p:cNvPr>
            <p:cNvPicPr>
              <a:picLocks noChangeAspect="1"/>
            </p:cNvPicPr>
            <p:nvPr/>
          </p:nvPicPr>
          <p:blipFill rotWithShape="1">
            <a:blip r:embed="rId2"/>
            <a:srcRect l="27278"/>
            <a:stretch/>
          </p:blipFill>
          <p:spPr>
            <a:xfrm>
              <a:off x="3503612" y="1219200"/>
              <a:ext cx="4875406" cy="3581400"/>
            </a:xfrm>
            <a:prstGeom prst="rect">
              <a:avLst/>
            </a:prstGeom>
          </p:spPr>
        </p:pic>
        <p:pic>
          <p:nvPicPr>
            <p:cNvPr id="2" name="Picture 1">
              <a:extLst>
                <a:ext uri="{FF2B5EF4-FFF2-40B4-BE49-F238E27FC236}">
                  <a16:creationId xmlns:a16="http://schemas.microsoft.com/office/drawing/2014/main" id="{BE3C8F26-C3D0-4F85-8340-173145873ED3}"/>
                </a:ext>
              </a:extLst>
            </p:cNvPr>
            <p:cNvPicPr>
              <a:picLocks noChangeAspect="1"/>
            </p:cNvPicPr>
            <p:nvPr/>
          </p:nvPicPr>
          <p:blipFill rotWithShape="1">
            <a:blip r:embed="rId3"/>
            <a:srcRect b="9804"/>
            <a:stretch/>
          </p:blipFill>
          <p:spPr>
            <a:xfrm>
              <a:off x="5970002" y="1219200"/>
              <a:ext cx="2388381" cy="1763151"/>
            </a:xfrm>
            <a:prstGeom prst="rect">
              <a:avLst/>
            </a:prstGeom>
          </p:spPr>
        </p:pic>
      </p:grpSp>
    </p:spTree>
    <p:extLst>
      <p:ext uri="{BB962C8B-B14F-4D97-AF65-F5344CB8AC3E}">
        <p14:creationId xmlns:p14="http://schemas.microsoft.com/office/powerpoint/2010/main" val="341403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Présentation des données</a:t>
            </a:r>
          </a:p>
        </p:txBody>
      </p:sp>
      <p:sp>
        <p:nvSpPr>
          <p:cNvPr id="3" name="Content Placeholder 2">
            <a:extLst>
              <a:ext uri="{FF2B5EF4-FFF2-40B4-BE49-F238E27FC236}">
                <a16:creationId xmlns:a16="http://schemas.microsoft.com/office/drawing/2014/main" id="{BA5F2AE4-8E97-4D0F-B5D9-B55116063C81}"/>
              </a:ext>
            </a:extLst>
          </p:cNvPr>
          <p:cNvSpPr>
            <a:spLocks noGrp="1"/>
          </p:cNvSpPr>
          <p:nvPr>
            <p:ph idx="1"/>
          </p:nvPr>
        </p:nvSpPr>
        <p:spPr>
          <a:xfrm>
            <a:off x="531812" y="1600200"/>
            <a:ext cx="10972800" cy="4114800"/>
          </a:xfrm>
        </p:spPr>
        <p:txBody>
          <a:bodyPr>
            <a:normAutofit/>
          </a:bodyPr>
          <a:lstStyle/>
          <a:p>
            <a:pPr marL="0" indent="0">
              <a:lnSpc>
                <a:spcPct val="150000"/>
              </a:lnSpc>
              <a:buNone/>
            </a:pPr>
            <a:r>
              <a:rPr lang="fr-FR" dirty="0"/>
              <a:t>Le jeu de données sur lequel nous allons construire notre application, provient de Open Food Fact qui est une base de données de produits alimentaires réalisée par tout le monde et pour tout le monde.</a:t>
            </a:r>
          </a:p>
          <a:p>
            <a:pPr marL="0" indent="0">
              <a:lnSpc>
                <a:spcPct val="150000"/>
              </a:lnSpc>
              <a:buNone/>
            </a:pPr>
            <a:r>
              <a:rPr lang="fr-FR" dirty="0"/>
              <a:t>Cette base de données comporte 1,386,297 produits alimentaires et 181 variables caractérisant ces produits.</a:t>
            </a:r>
          </a:p>
        </p:txBody>
      </p:sp>
    </p:spTree>
    <p:extLst>
      <p:ext uri="{BB962C8B-B14F-4D97-AF65-F5344CB8AC3E}">
        <p14:creationId xmlns:p14="http://schemas.microsoft.com/office/powerpoint/2010/main" val="11370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Présentation des données</a:t>
            </a:r>
          </a:p>
        </p:txBody>
      </p:sp>
      <p:sp>
        <p:nvSpPr>
          <p:cNvPr id="3" name="Content Placeholder 2">
            <a:extLst>
              <a:ext uri="{FF2B5EF4-FFF2-40B4-BE49-F238E27FC236}">
                <a16:creationId xmlns:a16="http://schemas.microsoft.com/office/drawing/2014/main" id="{BA5F2AE4-8E97-4D0F-B5D9-B55116063C81}"/>
              </a:ext>
            </a:extLst>
          </p:cNvPr>
          <p:cNvSpPr>
            <a:spLocks noGrp="1"/>
          </p:cNvSpPr>
          <p:nvPr>
            <p:ph idx="1"/>
          </p:nvPr>
        </p:nvSpPr>
        <p:spPr>
          <a:xfrm>
            <a:off x="531812" y="1828800"/>
            <a:ext cx="10972800" cy="3886200"/>
          </a:xfrm>
        </p:spPr>
        <p:txBody>
          <a:bodyPr>
            <a:normAutofit/>
          </a:bodyPr>
          <a:lstStyle/>
          <a:p>
            <a:pPr marL="0" indent="0">
              <a:buNone/>
            </a:pPr>
            <a:r>
              <a:rPr lang="fr-FR" dirty="0"/>
              <a:t>Les 181 variables peuvent être scindées en quatre grandes parties :</a:t>
            </a:r>
          </a:p>
          <a:p>
            <a:pPr>
              <a:buFont typeface="Wingdings" panose="05000000000000000000" pitchFamily="2" charset="2"/>
              <a:buChar char="ü"/>
            </a:pPr>
            <a:r>
              <a:rPr lang="fr-FR" dirty="0"/>
              <a:t>Les informations générales sur la fiche du produit : nom, date de modification, etc.</a:t>
            </a:r>
          </a:p>
          <a:p>
            <a:pPr>
              <a:buFont typeface="Wingdings" panose="05000000000000000000" pitchFamily="2" charset="2"/>
              <a:buChar char="ü"/>
            </a:pPr>
            <a:r>
              <a:rPr lang="fr-FR" dirty="0"/>
              <a:t>Les tags : catégorie du produit, localisation, origine, etc.</a:t>
            </a:r>
          </a:p>
          <a:p>
            <a:pPr>
              <a:buFont typeface="Wingdings" panose="05000000000000000000" pitchFamily="2" charset="2"/>
              <a:buChar char="ü"/>
            </a:pPr>
            <a:r>
              <a:rPr lang="fr-FR" dirty="0"/>
              <a:t>Les ingrédients composant les produits et leurs additifs éventuels.</a:t>
            </a:r>
          </a:p>
          <a:p>
            <a:pPr>
              <a:buFont typeface="Wingdings" panose="05000000000000000000" pitchFamily="2" charset="2"/>
              <a:buChar char="ü"/>
            </a:pPr>
            <a:r>
              <a:rPr lang="fr-FR" dirty="0"/>
              <a:t>Les informations nutritionnelles : quantité en grammes d’un nutriment pour 100 grammes du produit.</a:t>
            </a:r>
            <a:endParaRPr lang="en-US" dirty="0"/>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a:t>Hypothèses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531812" y="1600200"/>
            <a:ext cx="11277600" cy="4191000"/>
          </a:xfrm>
        </p:spPr>
        <p:txBody>
          <a:bodyPr>
            <a:normAutofit fontScale="92500" lnSpcReduction="20000"/>
          </a:bodyPr>
          <a:lstStyle/>
          <a:p>
            <a:pPr>
              <a:lnSpc>
                <a:spcPct val="150000"/>
              </a:lnSpc>
            </a:pPr>
            <a:r>
              <a:rPr lang="fr-FR" b="1" dirty="0"/>
              <a:t>H1 :</a:t>
            </a:r>
            <a:r>
              <a:rPr lang="fr-FR" dirty="0"/>
              <a:t> Les informations nutritionnelles permettent de segmenter les aliments.</a:t>
            </a:r>
          </a:p>
          <a:p>
            <a:pPr>
              <a:lnSpc>
                <a:spcPct val="150000"/>
              </a:lnSpc>
            </a:pPr>
            <a:r>
              <a:rPr lang="fr-FR" b="1" dirty="0"/>
              <a:t>H2:</a:t>
            </a:r>
            <a:r>
              <a:rPr lang="fr-FR" dirty="0"/>
              <a:t>  Les nutriments très rarement utilisés n’ont aucun impact sur la segmentation.</a:t>
            </a:r>
          </a:p>
          <a:p>
            <a:pPr>
              <a:lnSpc>
                <a:spcPct val="150000"/>
              </a:lnSpc>
            </a:pPr>
            <a:r>
              <a:rPr lang="fr-FR" b="1" dirty="0"/>
              <a:t>H3:</a:t>
            </a:r>
            <a:r>
              <a:rPr lang="fr-FR" dirty="0"/>
              <a:t> Lorsqu’un nutriment n’est pas mentionné parmi les informations nutritionnelles d’un aliment, nous considérons que sa quantité vaut zéro pour cet aliment.  </a:t>
            </a:r>
          </a:p>
        </p:txBody>
      </p:sp>
    </p:spTree>
    <p:extLst>
      <p:ext uri="{BB962C8B-B14F-4D97-AF65-F5344CB8AC3E}">
        <p14:creationId xmlns:p14="http://schemas.microsoft.com/office/powerpoint/2010/main" val="257600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Analyses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303212" y="2138065"/>
            <a:ext cx="11658600" cy="4034135"/>
          </a:xfrm>
        </p:spPr>
        <p:txBody>
          <a:bodyPr>
            <a:normAutofit fontScale="92500"/>
          </a:bodyPr>
          <a:lstStyle/>
          <a:p>
            <a:pPr>
              <a:lnSpc>
                <a:spcPct val="160000"/>
              </a:lnSpc>
            </a:pPr>
            <a:r>
              <a:rPr lang="fr-FR" b="1" dirty="0"/>
              <a:t>Sélection des variables d’intérêt</a:t>
            </a:r>
          </a:p>
          <a:p>
            <a:pPr lvl="1">
              <a:lnSpc>
                <a:spcPct val="160000"/>
              </a:lnSpc>
              <a:buFont typeface="Wingdings" panose="05000000000000000000" pitchFamily="2" charset="2"/>
              <a:buChar char="ü"/>
            </a:pPr>
            <a:r>
              <a:rPr lang="fr-FR" dirty="0"/>
              <a:t>Retenir les 111 variables traitant des informations nutritionnelles des aliments. (H1)</a:t>
            </a:r>
          </a:p>
          <a:p>
            <a:pPr lvl="1">
              <a:lnSpc>
                <a:spcPct val="160000"/>
              </a:lnSpc>
              <a:buFont typeface="Wingdings" panose="05000000000000000000" pitchFamily="2" charset="2"/>
              <a:buChar char="ü"/>
            </a:pPr>
            <a:r>
              <a:rPr lang="fr-FR" dirty="0"/>
              <a:t>Supprimer les nutriments rares de notre base de données (H2). </a:t>
            </a:r>
          </a:p>
          <a:p>
            <a:pPr marL="902050" lvl="2" indent="0">
              <a:lnSpc>
                <a:spcPct val="160000"/>
              </a:lnSpc>
              <a:buNone/>
            </a:pPr>
            <a:r>
              <a:rPr lang="fr-FR" dirty="0"/>
              <a:t>Ces nutriments (variables) sont caractérisés par un pourcentage très élevé de données manquantes. </a:t>
            </a:r>
          </a:p>
          <a:p>
            <a:pPr lvl="1">
              <a:lnSpc>
                <a:spcPct val="160000"/>
              </a:lnSpc>
              <a:buFont typeface="Wingdings" panose="05000000000000000000" pitchFamily="2" charset="2"/>
              <a:buChar char="ü"/>
            </a:pPr>
            <a:r>
              <a:rPr lang="fr-FR" dirty="0"/>
              <a:t>Supprimer les variables fortement corrélées en nous basant sur le pourcentage des données manquantes.</a:t>
            </a:r>
          </a:p>
        </p:txBody>
      </p:sp>
      <p:sp>
        <p:nvSpPr>
          <p:cNvPr id="2" name="TextBox 1">
            <a:extLst>
              <a:ext uri="{FF2B5EF4-FFF2-40B4-BE49-F238E27FC236}">
                <a16:creationId xmlns:a16="http://schemas.microsoft.com/office/drawing/2014/main" id="{66B77AC7-BE99-46A2-95E0-2CAF60165E56}"/>
              </a:ext>
            </a:extLst>
          </p:cNvPr>
          <p:cNvSpPr txBox="1"/>
          <p:nvPr/>
        </p:nvSpPr>
        <p:spPr>
          <a:xfrm>
            <a:off x="303212" y="1676400"/>
            <a:ext cx="5791200" cy="461665"/>
          </a:xfrm>
          <a:prstGeom prst="rect">
            <a:avLst/>
          </a:prstGeom>
          <a:noFill/>
        </p:spPr>
        <p:txBody>
          <a:bodyPr wrap="square" rtlCol="0">
            <a:spAutoFit/>
          </a:bodyPr>
          <a:lstStyle/>
          <a:p>
            <a:pPr marL="514350" indent="-514350">
              <a:buFont typeface="+mj-lt"/>
              <a:buAutoNum type="romanUcPeriod"/>
            </a:pPr>
            <a:r>
              <a:rPr lang="fr-FR" b="1" dirty="0"/>
              <a:t>Nettoyage de la base de données</a:t>
            </a:r>
          </a:p>
        </p:txBody>
      </p:sp>
    </p:spTree>
    <p:extLst>
      <p:ext uri="{BB962C8B-B14F-4D97-AF65-F5344CB8AC3E}">
        <p14:creationId xmlns:p14="http://schemas.microsoft.com/office/powerpoint/2010/main" val="307623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fr-FR" dirty="0"/>
              <a:t>Analyses</a:t>
            </a:r>
          </a:p>
        </p:txBody>
      </p:sp>
      <p:sp>
        <p:nvSpPr>
          <p:cNvPr id="3" name="Content Placeholder 2">
            <a:extLst>
              <a:ext uri="{FF2B5EF4-FFF2-40B4-BE49-F238E27FC236}">
                <a16:creationId xmlns:a16="http://schemas.microsoft.com/office/drawing/2014/main" id="{D3C4BDE6-93FA-4BA8-AE41-9284B6D976D0}"/>
              </a:ext>
            </a:extLst>
          </p:cNvPr>
          <p:cNvSpPr>
            <a:spLocks noGrp="1"/>
          </p:cNvSpPr>
          <p:nvPr>
            <p:ph idx="1"/>
          </p:nvPr>
        </p:nvSpPr>
        <p:spPr>
          <a:xfrm>
            <a:off x="303212" y="2138065"/>
            <a:ext cx="11658600" cy="3729335"/>
          </a:xfrm>
        </p:spPr>
        <p:txBody>
          <a:bodyPr>
            <a:normAutofit fontScale="77500" lnSpcReduction="20000"/>
          </a:bodyPr>
          <a:lstStyle/>
          <a:p>
            <a:pPr>
              <a:lnSpc>
                <a:spcPct val="160000"/>
              </a:lnSpc>
            </a:pPr>
            <a:r>
              <a:rPr lang="fr-FR" b="1" dirty="0"/>
              <a:t>Sélection des variables d’intérêt (suite)</a:t>
            </a:r>
          </a:p>
          <a:p>
            <a:pPr marL="0" indent="0">
              <a:lnSpc>
                <a:spcPct val="120000"/>
              </a:lnSpc>
              <a:buNone/>
            </a:pPr>
            <a:r>
              <a:rPr lang="fr-FR" dirty="0"/>
              <a:t>Après la sélection des variables pertinentes, nous obtenons 14 variables dans notre base de données. </a:t>
            </a:r>
          </a:p>
          <a:p>
            <a:pPr marL="0" indent="0">
              <a:lnSpc>
                <a:spcPct val="120000"/>
              </a:lnSpc>
              <a:buNone/>
            </a:pPr>
            <a:r>
              <a:rPr lang="fr-FR" dirty="0"/>
              <a:t>Nous allons scinder ces variables en deux groupes pour le traitement des valeurs manquantes et des outliers.</a:t>
            </a:r>
          </a:p>
          <a:p>
            <a:pPr lvl="1">
              <a:lnSpc>
                <a:spcPct val="120000"/>
              </a:lnSpc>
              <a:buFont typeface="Wingdings" panose="05000000000000000000" pitchFamily="2" charset="2"/>
              <a:buChar char="ü"/>
            </a:pPr>
            <a:r>
              <a:rPr lang="fr-FR" dirty="0"/>
              <a:t>Le premier groupe </a:t>
            </a:r>
            <a:r>
              <a:rPr lang="fr-FR" b="1" dirty="0" err="1"/>
              <a:t>GrpVar</a:t>
            </a:r>
            <a:r>
              <a:rPr lang="fr-FR" b="1" dirty="0"/>
              <a:t> 1 </a:t>
            </a:r>
            <a:r>
              <a:rPr lang="fr-FR" dirty="0"/>
              <a:t>est constitué des variables traitant de l'énergie calorifique des aliments et des scores nutritionnelles.</a:t>
            </a:r>
          </a:p>
          <a:p>
            <a:pPr lvl="1">
              <a:lnSpc>
                <a:spcPct val="120000"/>
              </a:lnSpc>
              <a:buFont typeface="Wingdings" panose="05000000000000000000" pitchFamily="2" charset="2"/>
              <a:buChar char="ü"/>
            </a:pPr>
            <a:r>
              <a:rPr lang="fr-FR" dirty="0"/>
              <a:t>Les 12 autres variables constitueront  le deuxième groupe </a:t>
            </a:r>
            <a:r>
              <a:rPr lang="fr-FR" b="1" dirty="0" err="1"/>
              <a:t>GrpVar</a:t>
            </a:r>
            <a:r>
              <a:rPr lang="fr-FR" b="1" dirty="0"/>
              <a:t> 2</a:t>
            </a:r>
            <a:r>
              <a:rPr lang="fr-FR" dirty="0"/>
              <a:t>. </a:t>
            </a:r>
          </a:p>
        </p:txBody>
      </p:sp>
      <p:sp>
        <p:nvSpPr>
          <p:cNvPr id="2" name="TextBox 1">
            <a:extLst>
              <a:ext uri="{FF2B5EF4-FFF2-40B4-BE49-F238E27FC236}">
                <a16:creationId xmlns:a16="http://schemas.microsoft.com/office/drawing/2014/main" id="{66B77AC7-BE99-46A2-95E0-2CAF60165E56}"/>
              </a:ext>
            </a:extLst>
          </p:cNvPr>
          <p:cNvSpPr txBox="1"/>
          <p:nvPr/>
        </p:nvSpPr>
        <p:spPr>
          <a:xfrm>
            <a:off x="303212" y="1676400"/>
            <a:ext cx="5791200" cy="461665"/>
          </a:xfrm>
          <a:prstGeom prst="rect">
            <a:avLst/>
          </a:prstGeom>
          <a:noFill/>
        </p:spPr>
        <p:txBody>
          <a:bodyPr wrap="square" rtlCol="0">
            <a:spAutoFit/>
          </a:bodyPr>
          <a:lstStyle/>
          <a:p>
            <a:pPr marL="514350" indent="-514350">
              <a:buFont typeface="+mj-lt"/>
              <a:buAutoNum type="romanUcPeriod"/>
            </a:pPr>
            <a:r>
              <a:rPr lang="fr-FR" b="1" dirty="0"/>
              <a:t>Nettoyage de la base de données</a:t>
            </a:r>
          </a:p>
        </p:txBody>
      </p:sp>
    </p:spTree>
    <p:extLst>
      <p:ext uri="{BB962C8B-B14F-4D97-AF65-F5344CB8AC3E}">
        <p14:creationId xmlns:p14="http://schemas.microsoft.com/office/powerpoint/2010/main" val="26623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255</TotalTime>
  <Words>1056</Words>
  <Application>Microsoft Office PowerPoint</Application>
  <PresentationFormat>Custom</PresentationFormat>
  <Paragraphs>110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Constantia</vt:lpstr>
      <vt:lpstr>Wingdings</vt:lpstr>
      <vt:lpstr>Cooking 16x9</vt:lpstr>
      <vt:lpstr>Concevez une application au service de la santé publique</vt:lpstr>
      <vt:lpstr>Plan</vt:lpstr>
      <vt:lpstr>Introduction</vt:lpstr>
      <vt:lpstr>Introduction</vt:lpstr>
      <vt:lpstr>Présentation des données</vt:lpstr>
      <vt:lpstr>Présentation des données</vt:lpstr>
      <vt:lpstr>Hypothèses</vt:lpstr>
      <vt:lpstr>Analyses</vt:lpstr>
      <vt:lpstr>Analyses</vt:lpstr>
      <vt:lpstr>Analyses</vt:lpstr>
      <vt:lpstr>Analyses</vt:lpstr>
      <vt:lpstr>Analyses</vt:lpstr>
      <vt:lpstr>Analyses</vt:lpstr>
      <vt:lpstr>Analyses</vt:lpstr>
      <vt:lpstr>Analyses</vt:lpstr>
      <vt:lpstr>Analyses</vt:lpstr>
      <vt:lpstr>Présentation des résultats</vt:lpstr>
      <vt:lpstr>Présentation des résultats</vt:lpstr>
      <vt:lpstr>Présentation des résultats</vt:lpstr>
      <vt:lpstr>Application pratique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Concevez une application au service de la santé publique</dc:title>
  <dc:creator>Didier</dc:creator>
  <cp:lastModifiedBy>Didier</cp:lastModifiedBy>
  <cp:revision>22</cp:revision>
  <dcterms:created xsi:type="dcterms:W3CDTF">2020-06-26T08:54:49Z</dcterms:created>
  <dcterms:modified xsi:type="dcterms:W3CDTF">2020-06-26T22:44:36Z</dcterms:modified>
</cp:coreProperties>
</file>