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312" r:id="rId7"/>
    <p:sldId id="298" r:id="rId8"/>
    <p:sldId id="281" r:id="rId9"/>
    <p:sldId id="313" r:id="rId10"/>
    <p:sldId id="314" r:id="rId11"/>
    <p:sldId id="293" r:id="rId12"/>
    <p:sldId id="301" r:id="rId13"/>
    <p:sldId id="306" r:id="rId14"/>
    <p:sldId id="307" r:id="rId15"/>
    <p:sldId id="308" r:id="rId16"/>
    <p:sldId id="309" r:id="rId17"/>
    <p:sldId id="294" r:id="rId18"/>
    <p:sldId id="310" r:id="rId19"/>
    <p:sldId id="315" r:id="rId20"/>
    <p:sldId id="318" r:id="rId21"/>
    <p:sldId id="316" r:id="rId22"/>
    <p:sldId id="317" r:id="rId23"/>
    <p:sldId id="311" r:id="rId24"/>
    <p:sldId id="296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dier" initials="D" lastIdx="1" clrIdx="0">
    <p:extLst>
      <p:ext uri="{19B8F6BF-5375-455C-9EA6-DF929625EA0E}">
        <p15:presenceInfo xmlns:p15="http://schemas.microsoft.com/office/powerpoint/2012/main" userId="07f399d9d9c1aa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3CA97-0005-4B14-AA74-65CC52668C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11F4FB-9F29-40EC-96A5-C24DB7795D2B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fr-FR" b="1" dirty="0"/>
            <a:t>Introduction</a:t>
          </a:r>
          <a:endParaRPr lang="en-US" b="1" dirty="0"/>
        </a:p>
      </dgm:t>
    </dgm:pt>
    <dgm:pt modelId="{7E315693-E4E9-4CFE-8206-44472BF8D7C6}" type="parTrans" cxnId="{6E12AF92-86C5-42BA-B1B4-FE2D5EB458A4}">
      <dgm:prSet/>
      <dgm:spPr/>
      <dgm:t>
        <a:bodyPr/>
        <a:lstStyle/>
        <a:p>
          <a:endParaRPr lang="en-US"/>
        </a:p>
      </dgm:t>
    </dgm:pt>
    <dgm:pt modelId="{FE10743E-9E3B-4F60-943D-A471E627574D}" type="sibTrans" cxnId="{6E12AF92-86C5-42BA-B1B4-FE2D5EB458A4}">
      <dgm:prSet/>
      <dgm:spPr/>
      <dgm:t>
        <a:bodyPr/>
        <a:lstStyle/>
        <a:p>
          <a:endParaRPr lang="en-US"/>
        </a:p>
      </dgm:t>
    </dgm:pt>
    <dgm:pt modelId="{E4973E81-2C33-4769-9DB9-68D9B8CEE9C2}">
      <dgm:prSet phldrT="[Text]"/>
      <dgm:spPr/>
      <dgm:t>
        <a:bodyPr/>
        <a:lstStyle/>
        <a:p>
          <a:r>
            <a:rPr lang="fr-FR" b="1" dirty="0"/>
            <a:t>Traitement des données</a:t>
          </a:r>
          <a:endParaRPr lang="en-US" b="1" dirty="0"/>
        </a:p>
      </dgm:t>
    </dgm:pt>
    <dgm:pt modelId="{44A12B8E-FDA7-4CD8-922A-1363F76B6264}" type="parTrans" cxnId="{8E02AD78-D0FC-44E1-9183-9829DCBE33D8}">
      <dgm:prSet/>
      <dgm:spPr/>
      <dgm:t>
        <a:bodyPr/>
        <a:lstStyle/>
        <a:p>
          <a:endParaRPr lang="en-US"/>
        </a:p>
      </dgm:t>
    </dgm:pt>
    <dgm:pt modelId="{F0750DF2-7F92-4622-9AD1-4AE9608C04F1}" type="sibTrans" cxnId="{8E02AD78-D0FC-44E1-9183-9829DCBE33D8}">
      <dgm:prSet/>
      <dgm:spPr/>
      <dgm:t>
        <a:bodyPr/>
        <a:lstStyle/>
        <a:p>
          <a:endParaRPr lang="en-US"/>
        </a:p>
      </dgm:t>
    </dgm:pt>
    <dgm:pt modelId="{23B7210B-989B-471F-8B7C-4E0078993880}">
      <dgm:prSet phldrT="[Text]"/>
      <dgm:spPr/>
      <dgm:t>
        <a:bodyPr/>
        <a:lstStyle/>
        <a:p>
          <a:r>
            <a:rPr lang="fr-FR" b="1" noProof="0" dirty="0"/>
            <a:t>Analyse</a:t>
          </a:r>
          <a:r>
            <a:rPr lang="en-US" b="1" dirty="0"/>
            <a:t> </a:t>
          </a:r>
          <a:r>
            <a:rPr lang="fr-FR" b="1" noProof="0" dirty="0"/>
            <a:t>du meilleur model¶</a:t>
          </a:r>
        </a:p>
      </dgm:t>
    </dgm:pt>
    <dgm:pt modelId="{47D662C8-EE0A-4DD2-9771-F7892F1FB910}" type="parTrans" cxnId="{43233D04-F9CF-4145-82FF-ECAFB9EC4F27}">
      <dgm:prSet/>
      <dgm:spPr/>
      <dgm:t>
        <a:bodyPr/>
        <a:lstStyle/>
        <a:p>
          <a:endParaRPr lang="en-US"/>
        </a:p>
      </dgm:t>
    </dgm:pt>
    <dgm:pt modelId="{08A328D6-F81F-4703-AC04-E151D9116DC7}" type="sibTrans" cxnId="{43233D04-F9CF-4145-82FF-ECAFB9EC4F27}">
      <dgm:prSet/>
      <dgm:spPr/>
      <dgm:t>
        <a:bodyPr/>
        <a:lstStyle/>
        <a:p>
          <a:endParaRPr lang="en-US"/>
        </a:p>
      </dgm:t>
    </dgm:pt>
    <dgm:pt modelId="{427751FB-D0DB-46A6-841B-234059FA151A}">
      <dgm:prSet phldrT="[Text]"/>
      <dgm:spPr/>
      <dgm:t>
        <a:bodyPr/>
        <a:lstStyle/>
        <a:p>
          <a:r>
            <a:rPr lang="fr-FR" b="1" dirty="0"/>
            <a:t>Modélisation</a:t>
          </a:r>
          <a:endParaRPr lang="en-US" b="1" dirty="0"/>
        </a:p>
      </dgm:t>
    </dgm:pt>
    <dgm:pt modelId="{FE3CE1E9-534F-41E6-8891-0BCB4B0B5245}" type="parTrans" cxnId="{ED17BAD0-7462-4B2F-B906-96AC8BEF6ADE}">
      <dgm:prSet/>
      <dgm:spPr/>
      <dgm:t>
        <a:bodyPr/>
        <a:lstStyle/>
        <a:p>
          <a:endParaRPr lang="en-US"/>
        </a:p>
      </dgm:t>
    </dgm:pt>
    <dgm:pt modelId="{2D11320F-71DB-42D0-9C0D-E804A9FEFE49}" type="sibTrans" cxnId="{ED17BAD0-7462-4B2F-B906-96AC8BEF6ADE}">
      <dgm:prSet/>
      <dgm:spPr/>
      <dgm:t>
        <a:bodyPr/>
        <a:lstStyle/>
        <a:p>
          <a:endParaRPr lang="en-US"/>
        </a:p>
      </dgm:t>
    </dgm:pt>
    <dgm:pt modelId="{511CFAA5-BCA6-47A5-9100-60152917F2A6}">
      <dgm:prSet/>
      <dgm:spPr/>
      <dgm:t>
        <a:bodyPr/>
        <a:lstStyle/>
        <a:p>
          <a:r>
            <a:rPr lang="fr-FR" b="1" dirty="0"/>
            <a:t>Conclusion</a:t>
          </a:r>
          <a:endParaRPr lang="en-US" b="1" dirty="0"/>
        </a:p>
      </dgm:t>
    </dgm:pt>
    <dgm:pt modelId="{463F7C02-E78C-4F57-948C-2845A979E319}" type="parTrans" cxnId="{7C084061-906E-4608-A507-1F005C0C0BF5}">
      <dgm:prSet/>
      <dgm:spPr/>
      <dgm:t>
        <a:bodyPr/>
        <a:lstStyle/>
        <a:p>
          <a:endParaRPr lang="en-US"/>
        </a:p>
      </dgm:t>
    </dgm:pt>
    <dgm:pt modelId="{0B0C7482-028F-4532-9E92-9338EBB7A536}" type="sibTrans" cxnId="{7C084061-906E-4608-A507-1F005C0C0BF5}">
      <dgm:prSet/>
      <dgm:spPr/>
      <dgm:t>
        <a:bodyPr/>
        <a:lstStyle/>
        <a:p>
          <a:endParaRPr lang="en-US"/>
        </a:p>
      </dgm:t>
    </dgm:pt>
    <dgm:pt modelId="{27084306-E045-4D16-97A3-8C052916F594}">
      <dgm:prSet/>
      <dgm:spPr/>
      <dgm:t>
        <a:bodyPr/>
        <a:lstStyle/>
        <a:p>
          <a:r>
            <a:rPr lang="fr-FR" b="1" dirty="0"/>
            <a:t>Stabilité des clusters dans le temps</a:t>
          </a:r>
          <a:endParaRPr lang="en-US" b="1" dirty="0"/>
        </a:p>
      </dgm:t>
    </dgm:pt>
    <dgm:pt modelId="{20C90ADF-A47A-4E64-B0F2-FCB53D5E761C}" type="parTrans" cxnId="{5537AAAD-33B0-4289-A6D7-23D90D742E6D}">
      <dgm:prSet/>
      <dgm:spPr/>
    </dgm:pt>
    <dgm:pt modelId="{0DB5DBCD-684B-4A53-A099-6D20F751A0EB}" type="sibTrans" cxnId="{5537AAAD-33B0-4289-A6D7-23D90D742E6D}">
      <dgm:prSet/>
      <dgm:spPr/>
    </dgm:pt>
    <dgm:pt modelId="{01C3100C-7B38-4569-8FEC-3161655DB28D}" type="pres">
      <dgm:prSet presAssocID="{8183CA97-0005-4B14-AA74-65CC52668C14}" presName="linear" presStyleCnt="0">
        <dgm:presLayoutVars>
          <dgm:animLvl val="lvl"/>
          <dgm:resizeHandles val="exact"/>
        </dgm:presLayoutVars>
      </dgm:prSet>
      <dgm:spPr/>
    </dgm:pt>
    <dgm:pt modelId="{5358DE57-CA99-4155-9A3A-BAFC37A08FBE}" type="pres">
      <dgm:prSet presAssocID="{1B11F4FB-9F29-40EC-96A5-C24DB7795D2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04711A-606D-4FCF-BE4A-A7C5039C1705}" type="pres">
      <dgm:prSet presAssocID="{FE10743E-9E3B-4F60-943D-A471E627574D}" presName="spacer" presStyleCnt="0"/>
      <dgm:spPr/>
    </dgm:pt>
    <dgm:pt modelId="{6D6B2155-892E-44CF-9A7A-2871A1440A12}" type="pres">
      <dgm:prSet presAssocID="{E4973E81-2C33-4769-9DB9-68D9B8CEE9C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DDD62A6-7AB5-459A-88EC-E9DA23198C56}" type="pres">
      <dgm:prSet presAssocID="{F0750DF2-7F92-4622-9AD1-4AE9608C04F1}" presName="spacer" presStyleCnt="0"/>
      <dgm:spPr/>
    </dgm:pt>
    <dgm:pt modelId="{84F1A00E-9851-49A7-977F-86C3541F558F}" type="pres">
      <dgm:prSet presAssocID="{427751FB-D0DB-46A6-841B-234059FA151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63BA01C-C312-482D-9B4B-6F67C5C562F2}" type="pres">
      <dgm:prSet presAssocID="{2D11320F-71DB-42D0-9C0D-E804A9FEFE49}" presName="spacer" presStyleCnt="0"/>
      <dgm:spPr/>
    </dgm:pt>
    <dgm:pt modelId="{3FAEEE7B-116F-4402-AC9F-7E4A91645947}" type="pres">
      <dgm:prSet presAssocID="{23B7210B-989B-471F-8B7C-4E0078993880}" presName="parentText" presStyleLbl="node1" presStyleIdx="3" presStyleCnt="6" custLinFactNeighborX="0" custLinFactNeighborY="-50167">
        <dgm:presLayoutVars>
          <dgm:chMax val="0"/>
          <dgm:bulletEnabled val="1"/>
        </dgm:presLayoutVars>
      </dgm:prSet>
      <dgm:spPr/>
    </dgm:pt>
    <dgm:pt modelId="{1597B9C5-5385-49A4-BBF8-B54B749C964B}" type="pres">
      <dgm:prSet presAssocID="{08A328D6-F81F-4703-AC04-E151D9116DC7}" presName="spacer" presStyleCnt="0"/>
      <dgm:spPr/>
    </dgm:pt>
    <dgm:pt modelId="{8182009A-6B0C-45D0-8EE1-49091EACABA5}" type="pres">
      <dgm:prSet presAssocID="{27084306-E045-4D16-97A3-8C052916F59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48DC3AB-8A4A-4459-9EC0-DDFC5D5F87E1}" type="pres">
      <dgm:prSet presAssocID="{0DB5DBCD-684B-4A53-A099-6D20F751A0EB}" presName="spacer" presStyleCnt="0"/>
      <dgm:spPr/>
    </dgm:pt>
    <dgm:pt modelId="{63EBDD97-5BB9-4641-8624-A8FD1623F289}" type="pres">
      <dgm:prSet presAssocID="{511CFAA5-BCA6-47A5-9100-60152917F2A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3233D04-F9CF-4145-82FF-ECAFB9EC4F27}" srcId="{8183CA97-0005-4B14-AA74-65CC52668C14}" destId="{23B7210B-989B-471F-8B7C-4E0078993880}" srcOrd="3" destOrd="0" parTransId="{47D662C8-EE0A-4DD2-9771-F7892F1FB910}" sibTransId="{08A328D6-F81F-4703-AC04-E151D9116DC7}"/>
    <dgm:cxn modelId="{2D8DAA35-DA0B-4736-A9DB-351BD1B0473A}" type="presOf" srcId="{427751FB-D0DB-46A6-841B-234059FA151A}" destId="{84F1A00E-9851-49A7-977F-86C3541F558F}" srcOrd="0" destOrd="0" presId="urn:microsoft.com/office/officeart/2005/8/layout/vList2"/>
    <dgm:cxn modelId="{C31A693E-6783-4D10-A6F8-EFEBD884F3E0}" type="presOf" srcId="{E4973E81-2C33-4769-9DB9-68D9B8CEE9C2}" destId="{6D6B2155-892E-44CF-9A7A-2871A1440A12}" srcOrd="0" destOrd="0" presId="urn:microsoft.com/office/officeart/2005/8/layout/vList2"/>
    <dgm:cxn modelId="{7C084061-906E-4608-A507-1F005C0C0BF5}" srcId="{8183CA97-0005-4B14-AA74-65CC52668C14}" destId="{511CFAA5-BCA6-47A5-9100-60152917F2A6}" srcOrd="5" destOrd="0" parTransId="{463F7C02-E78C-4F57-948C-2845A979E319}" sibTransId="{0B0C7482-028F-4532-9E92-9338EBB7A536}"/>
    <dgm:cxn modelId="{8E02AD78-D0FC-44E1-9183-9829DCBE33D8}" srcId="{8183CA97-0005-4B14-AA74-65CC52668C14}" destId="{E4973E81-2C33-4769-9DB9-68D9B8CEE9C2}" srcOrd="1" destOrd="0" parTransId="{44A12B8E-FDA7-4CD8-922A-1363F76B6264}" sibTransId="{F0750DF2-7F92-4622-9AD1-4AE9608C04F1}"/>
    <dgm:cxn modelId="{6E12AF92-86C5-42BA-B1B4-FE2D5EB458A4}" srcId="{8183CA97-0005-4B14-AA74-65CC52668C14}" destId="{1B11F4FB-9F29-40EC-96A5-C24DB7795D2B}" srcOrd="0" destOrd="0" parTransId="{7E315693-E4E9-4CFE-8206-44472BF8D7C6}" sibTransId="{FE10743E-9E3B-4F60-943D-A471E627574D}"/>
    <dgm:cxn modelId="{B5934BAB-FB73-4935-B68B-6D8B8EE9310F}" type="presOf" srcId="{1B11F4FB-9F29-40EC-96A5-C24DB7795D2B}" destId="{5358DE57-CA99-4155-9A3A-BAFC37A08FBE}" srcOrd="0" destOrd="0" presId="urn:microsoft.com/office/officeart/2005/8/layout/vList2"/>
    <dgm:cxn modelId="{B588E6AC-FA6B-4656-BD5F-5ED5C7A330AB}" type="presOf" srcId="{511CFAA5-BCA6-47A5-9100-60152917F2A6}" destId="{63EBDD97-5BB9-4641-8624-A8FD1623F289}" srcOrd="0" destOrd="0" presId="urn:microsoft.com/office/officeart/2005/8/layout/vList2"/>
    <dgm:cxn modelId="{5537AAAD-33B0-4289-A6D7-23D90D742E6D}" srcId="{8183CA97-0005-4B14-AA74-65CC52668C14}" destId="{27084306-E045-4D16-97A3-8C052916F594}" srcOrd="4" destOrd="0" parTransId="{20C90ADF-A47A-4E64-B0F2-FCB53D5E761C}" sibTransId="{0DB5DBCD-684B-4A53-A099-6D20F751A0EB}"/>
    <dgm:cxn modelId="{277523B8-8F27-4A02-9917-901D37FC5C31}" type="presOf" srcId="{27084306-E045-4D16-97A3-8C052916F594}" destId="{8182009A-6B0C-45D0-8EE1-49091EACABA5}" srcOrd="0" destOrd="0" presId="urn:microsoft.com/office/officeart/2005/8/layout/vList2"/>
    <dgm:cxn modelId="{BD6A4BBB-B090-400E-9A0C-3E6DD0FDCCE7}" type="presOf" srcId="{23B7210B-989B-471F-8B7C-4E0078993880}" destId="{3FAEEE7B-116F-4402-AC9F-7E4A91645947}" srcOrd="0" destOrd="0" presId="urn:microsoft.com/office/officeart/2005/8/layout/vList2"/>
    <dgm:cxn modelId="{ED17BAD0-7462-4B2F-B906-96AC8BEF6ADE}" srcId="{8183CA97-0005-4B14-AA74-65CC52668C14}" destId="{427751FB-D0DB-46A6-841B-234059FA151A}" srcOrd="2" destOrd="0" parTransId="{FE3CE1E9-534F-41E6-8891-0BCB4B0B5245}" sibTransId="{2D11320F-71DB-42D0-9C0D-E804A9FEFE49}"/>
    <dgm:cxn modelId="{AF20BFFF-127B-49EC-B019-63253E8D235C}" type="presOf" srcId="{8183CA97-0005-4B14-AA74-65CC52668C14}" destId="{01C3100C-7B38-4569-8FEC-3161655DB28D}" srcOrd="0" destOrd="0" presId="urn:microsoft.com/office/officeart/2005/8/layout/vList2"/>
    <dgm:cxn modelId="{FDB8E216-4FFF-4BA7-9DF7-FAB38BE59859}" type="presParOf" srcId="{01C3100C-7B38-4569-8FEC-3161655DB28D}" destId="{5358DE57-CA99-4155-9A3A-BAFC37A08FBE}" srcOrd="0" destOrd="0" presId="urn:microsoft.com/office/officeart/2005/8/layout/vList2"/>
    <dgm:cxn modelId="{9810697D-86E1-4D69-B316-CA219C53E02B}" type="presParOf" srcId="{01C3100C-7B38-4569-8FEC-3161655DB28D}" destId="{C104711A-606D-4FCF-BE4A-A7C5039C1705}" srcOrd="1" destOrd="0" presId="urn:microsoft.com/office/officeart/2005/8/layout/vList2"/>
    <dgm:cxn modelId="{8C04B590-E889-435E-BCE2-50643605550D}" type="presParOf" srcId="{01C3100C-7B38-4569-8FEC-3161655DB28D}" destId="{6D6B2155-892E-44CF-9A7A-2871A1440A12}" srcOrd="2" destOrd="0" presId="urn:microsoft.com/office/officeart/2005/8/layout/vList2"/>
    <dgm:cxn modelId="{A787843B-2CED-4505-BF33-AE531DD532E2}" type="presParOf" srcId="{01C3100C-7B38-4569-8FEC-3161655DB28D}" destId="{FDDD62A6-7AB5-459A-88EC-E9DA23198C56}" srcOrd="3" destOrd="0" presId="urn:microsoft.com/office/officeart/2005/8/layout/vList2"/>
    <dgm:cxn modelId="{B8DE2F6C-9D17-4A30-BE0F-5BD8C4CA00CA}" type="presParOf" srcId="{01C3100C-7B38-4569-8FEC-3161655DB28D}" destId="{84F1A00E-9851-49A7-977F-86C3541F558F}" srcOrd="4" destOrd="0" presId="urn:microsoft.com/office/officeart/2005/8/layout/vList2"/>
    <dgm:cxn modelId="{67B9F8F3-8C21-4562-A08F-8754A4A87D87}" type="presParOf" srcId="{01C3100C-7B38-4569-8FEC-3161655DB28D}" destId="{163BA01C-C312-482D-9B4B-6F67C5C562F2}" srcOrd="5" destOrd="0" presId="urn:microsoft.com/office/officeart/2005/8/layout/vList2"/>
    <dgm:cxn modelId="{24BCB5A1-97C5-4E5B-AA05-998E59F5D91B}" type="presParOf" srcId="{01C3100C-7B38-4569-8FEC-3161655DB28D}" destId="{3FAEEE7B-116F-4402-AC9F-7E4A91645947}" srcOrd="6" destOrd="0" presId="urn:microsoft.com/office/officeart/2005/8/layout/vList2"/>
    <dgm:cxn modelId="{2285F138-A623-4656-91E5-4F51BD0C5EBB}" type="presParOf" srcId="{01C3100C-7B38-4569-8FEC-3161655DB28D}" destId="{1597B9C5-5385-49A4-BBF8-B54B749C964B}" srcOrd="7" destOrd="0" presId="urn:microsoft.com/office/officeart/2005/8/layout/vList2"/>
    <dgm:cxn modelId="{38E47E46-A91B-46AB-AA9C-F1A402A6C700}" type="presParOf" srcId="{01C3100C-7B38-4569-8FEC-3161655DB28D}" destId="{8182009A-6B0C-45D0-8EE1-49091EACABA5}" srcOrd="8" destOrd="0" presId="urn:microsoft.com/office/officeart/2005/8/layout/vList2"/>
    <dgm:cxn modelId="{F117071A-BE17-4FF8-92AC-84492975DC0B}" type="presParOf" srcId="{01C3100C-7B38-4569-8FEC-3161655DB28D}" destId="{948DC3AB-8A4A-4459-9EC0-DDFC5D5F87E1}" srcOrd="9" destOrd="0" presId="urn:microsoft.com/office/officeart/2005/8/layout/vList2"/>
    <dgm:cxn modelId="{EED6EA95-4CCB-4DB9-A756-5622077F2999}" type="presParOf" srcId="{01C3100C-7B38-4569-8FEC-3161655DB28D}" destId="{63EBDD97-5BB9-4641-8624-A8FD1623F28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8DE57-CA99-4155-9A3A-BAFC37A08FBE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400" b="1" kern="1200" dirty="0"/>
            <a:t>Introduction</a:t>
          </a:r>
          <a:endParaRPr lang="en-US" sz="3400" b="1" kern="1200" dirty="0"/>
        </a:p>
      </dsp:txBody>
      <dsp:txXfrm>
        <a:off x="39809" y="108407"/>
        <a:ext cx="6514857" cy="735872"/>
      </dsp:txXfrm>
    </dsp:sp>
    <dsp:sp modelId="{6D6B2155-892E-44CF-9A7A-2871A1440A12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Traitement des données</a:t>
          </a:r>
          <a:endParaRPr lang="en-US" sz="3400" b="1" kern="1200" dirty="0"/>
        </a:p>
      </dsp:txBody>
      <dsp:txXfrm>
        <a:off x="39809" y="1021818"/>
        <a:ext cx="6514857" cy="735872"/>
      </dsp:txXfrm>
    </dsp:sp>
    <dsp:sp modelId="{84F1A00E-9851-49A7-977F-86C3541F558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Modélisation</a:t>
          </a:r>
          <a:endParaRPr lang="en-US" sz="3400" b="1" kern="1200" dirty="0"/>
        </a:p>
      </dsp:txBody>
      <dsp:txXfrm>
        <a:off x="39809" y="1935228"/>
        <a:ext cx="6514857" cy="735872"/>
      </dsp:txXfrm>
    </dsp:sp>
    <dsp:sp modelId="{3FAEEE7B-116F-4402-AC9F-7E4A91645947}">
      <dsp:nvSpPr>
        <dsp:cNvPr id="0" name=""/>
        <dsp:cNvSpPr/>
      </dsp:nvSpPr>
      <dsp:spPr>
        <a:xfrm>
          <a:off x="0" y="2759705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noProof="0" dirty="0"/>
            <a:t>Analyse</a:t>
          </a:r>
          <a:r>
            <a:rPr lang="en-US" sz="3400" b="1" kern="1200" dirty="0"/>
            <a:t> </a:t>
          </a:r>
          <a:r>
            <a:rPr lang="fr-FR" sz="3400" b="1" kern="1200" noProof="0" dirty="0"/>
            <a:t>du meilleur model¶</a:t>
          </a:r>
        </a:p>
      </dsp:txBody>
      <dsp:txXfrm>
        <a:off x="39809" y="2799514"/>
        <a:ext cx="6514857" cy="735872"/>
      </dsp:txXfrm>
    </dsp:sp>
    <dsp:sp modelId="{8182009A-6B0C-45D0-8EE1-49091EACABA5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Stabilité des clusters dans le temps</a:t>
          </a:r>
          <a:endParaRPr lang="en-US" sz="3400" b="1" kern="1200" dirty="0"/>
        </a:p>
      </dsp:txBody>
      <dsp:txXfrm>
        <a:off x="39809" y="3762048"/>
        <a:ext cx="6514857" cy="735872"/>
      </dsp:txXfrm>
    </dsp:sp>
    <dsp:sp modelId="{63EBDD97-5BB9-4641-8624-A8FD1623F289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Conclusion</a:t>
          </a:r>
          <a:endParaRPr lang="en-US" sz="3400" b="1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C847-C9F0-463E-B512-9CCE52F1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3BE6E-46BB-43BF-894D-C3FA7BD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6092-084D-4A61-B323-3A14224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AAED-3E92-40D1-845E-50310279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4347-BF13-49A9-9EF7-7EBAC095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E50C-263B-4ECE-AEDE-48E5757B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B834C-7BAE-40F5-9485-B0456470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C0E3-145C-446C-A5C1-9FC9D544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CA73-BC51-4E6D-8B73-BD416CCE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296E-E3C3-45B3-921A-41CDB948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99D52-A28A-43C0-ABF9-CFE64E8C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BDB0C-B12A-42B1-84C0-C28C36A3D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3315-007F-4811-8366-46A380A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D88C-2CF0-4EF0-8A5B-931D0167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195C-3C11-4B85-8FD0-3CEB60E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E37-350A-498B-8C85-39273209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1E39-5B19-46F7-AB70-27EAFF94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07C9-C24C-49AF-BB4D-748714E8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916B-FD0C-4FDC-A72F-39E83797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35D0-4E16-4A1D-BA64-28F06A3F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F5A8-2567-46D7-9D73-7FB5B3C6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8B32-F9E5-46B8-AAB1-4C78DEE4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CEAA-0711-429D-958C-EC73CB8E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0111-B9EB-4E56-B055-0DC2DA8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0083-453B-494D-87B7-1E03986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E4E-36DF-4599-8C2A-F7CB7FE6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69A4-EAE3-4C61-9226-1336ED7BF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4ECE7-4FB8-4586-B88D-25F9F023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13A1-8D63-4136-B6B9-83C7FCAA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24312-0B84-480A-A690-AE98F28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FB3BD-BB3F-4CFE-AFC5-289FB076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2802-1E21-46AA-8778-B173253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5005-6BEF-4954-9AB1-1467F292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EC3E6-CEF9-485C-A26B-92ADBC1D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9BF0-A0C9-4381-B276-CECE79B6F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2DBF-E8FE-46DD-903A-93DEF92F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7581B-3294-4FCF-BC40-1035D363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08722-2F6A-45A3-94BB-9AEB85D5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155A-1694-41E7-B2BB-5956029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CBD4-0B36-421F-9028-44DE937A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41B72-0FF7-4B88-81AF-11D7154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C4E57-631D-4293-9649-E01E846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8DDE5-DF39-491C-A812-8D3E2DC7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0BDF2-C5EA-4FE4-A0EA-3EA3BBE5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18790-AC95-4058-A692-41B2F7A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B454-28FE-439A-B465-73DBBFBD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5C71-3D1D-45A3-ACF2-66151D93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2E18-3A7F-47E0-A90D-62E19A35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7807D-71FB-4966-B830-A117656C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FC65-81D5-44D0-B0A1-886D81E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41F9-50D2-450F-86F9-F8C1B39E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0681-F129-4490-9C0B-E77517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9145-26DD-423D-8871-A3B6FD6D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F7A0A-07F3-4387-8565-4658D36B9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3778C-82B3-4FEE-A2F0-3A263AEB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1C6D6-55D8-4C43-8276-C2E37102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AFA5-97D3-48C2-AFB4-21AFA2CA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367BA-542A-4169-B2BE-EE31AAB4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3D099-1D37-4C14-9125-19481940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B0C9-CA20-49A9-B73E-566A6647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30A6-07F9-4520-9BA8-E73B360C0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5080-A2A9-4748-834B-AA0BC2B9E942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8ECC-6584-4075-93EA-C8B288B60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68B3-F8DD-4F9A-B24D-6937A8987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11BF-6C4D-4C44-B5B8-EFE474E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A2799EA-7873-4373-8182-DE6C2B03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51" y="40054"/>
            <a:ext cx="4891595" cy="213845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b">
            <a:normAutofit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5400" b="1" i="0" dirty="0">
                <a:ln/>
                <a:solidFill>
                  <a:schemeClr val="accent3"/>
                </a:solidFill>
                <a:latin typeface="Montserrat"/>
              </a:rPr>
              <a:t>Segmentez des clients d'un site e-commerce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D564F-8365-4A17-864D-83C7C1EC43B4}"/>
              </a:ext>
            </a:extLst>
          </p:cNvPr>
          <p:cNvCxnSpPr>
            <a:cxnSpLocks/>
          </p:cNvCxnSpPr>
          <p:nvPr/>
        </p:nvCxnSpPr>
        <p:spPr>
          <a:xfrm>
            <a:off x="2486025" y="2580443"/>
            <a:ext cx="6386431" cy="0"/>
          </a:xfrm>
          <a:prstGeom prst="line">
            <a:avLst/>
          </a:prstGeom>
          <a:ln w="88900" cmpd="thickThin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1E227C-67FF-4DFC-96A4-BF443218D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10" y="2768293"/>
            <a:ext cx="4233793" cy="30355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85DE93-86AC-48FA-9419-33A23EB26D68}"/>
              </a:ext>
            </a:extLst>
          </p:cNvPr>
          <p:cNvSpPr/>
          <p:nvPr/>
        </p:nvSpPr>
        <p:spPr>
          <a:xfrm>
            <a:off x="6960093" y="-1752"/>
            <a:ext cx="5222382" cy="7944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742E5-194C-41A6-84A7-B4E50458E42A}"/>
              </a:ext>
            </a:extLst>
          </p:cNvPr>
          <p:cNvSpPr/>
          <p:nvPr/>
        </p:nvSpPr>
        <p:spPr>
          <a:xfrm>
            <a:off x="-1" y="6059303"/>
            <a:ext cx="4980373" cy="7944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0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Les bases de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274EC-6DFE-48C5-91FC-0D4E0A6C7028}"/>
              </a:ext>
            </a:extLst>
          </p:cNvPr>
          <p:cNvSpPr txBox="1"/>
          <p:nvPr/>
        </p:nvSpPr>
        <p:spPr>
          <a:xfrm>
            <a:off x="354232" y="2339883"/>
            <a:ext cx="1067489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La projection du nuage de points sur les deux (02) premiers axes principaux nous montre un regroupement en 6 classes des clients.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F4226-49B0-4E9E-B8C8-CA8EAACA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7" y="3209472"/>
            <a:ext cx="11454593" cy="32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68AFD-62D4-4C9D-95FC-73F2D9EE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05050"/>
            <a:ext cx="10143668" cy="389572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200" dirty="0">
                <a:latin typeface="Montserrat"/>
              </a:rPr>
              <a:t>Pour notre modélisation, nous avons choisi d’implémenter 5 modèles de clustering en vue de trouver le meilleur modèle associé à notre problème. </a:t>
            </a:r>
            <a:endParaRPr lang="fr-FR" b="1" dirty="0">
              <a:latin typeface="Montserrat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fr-FR" b="1" dirty="0">
                <a:latin typeface="Montserrat"/>
              </a:rPr>
              <a:t>Modèle de clustering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Montserrat"/>
              </a:rPr>
              <a:t> </a:t>
            </a:r>
            <a:r>
              <a:rPr lang="fr-FR" b="1" dirty="0" err="1">
                <a:latin typeface="Montserrat"/>
              </a:rPr>
              <a:t>KMean</a:t>
            </a:r>
            <a:endParaRPr lang="fr-FR" b="1" dirty="0">
              <a:latin typeface="Montserrat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b="1" dirty="0" err="1">
                <a:latin typeface="Montserrat"/>
              </a:rPr>
              <a:t>Minibatchkmeans</a:t>
            </a:r>
            <a:endParaRPr lang="fr-FR" b="1" dirty="0">
              <a:latin typeface="Montserrat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b="1" dirty="0" err="1">
                <a:latin typeface="Montserrat"/>
              </a:rPr>
              <a:t>Agglomerative</a:t>
            </a:r>
            <a:r>
              <a:rPr lang="fr-FR" b="1" dirty="0">
                <a:latin typeface="Montserrat"/>
              </a:rPr>
              <a:t> clustering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Montserrat"/>
              </a:rPr>
              <a:t>Spectral clustering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Montserrat"/>
              </a:rPr>
              <a:t>Density-</a:t>
            </a:r>
            <a:r>
              <a:rPr lang="fr-FR" b="1" dirty="0" err="1">
                <a:latin typeface="Montserrat"/>
              </a:rPr>
              <a:t>based</a:t>
            </a:r>
            <a:r>
              <a:rPr lang="fr-FR" b="1" dirty="0">
                <a:latin typeface="Montserrat"/>
              </a:rPr>
              <a:t> Clustering (DBSCAN)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Présentation des modèles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8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9C149B-09D3-4968-AEEB-9C01BD97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75"/>
          <a:stretch/>
        </p:blipFill>
        <p:spPr>
          <a:xfrm>
            <a:off x="3321006" y="2389218"/>
            <a:ext cx="7724775" cy="36811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3600" b="1" dirty="0" err="1">
                <a:latin typeface="Montserrat"/>
              </a:rPr>
              <a:t>KMean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6A170-7898-43BB-8E11-72530A4B597A}"/>
              </a:ext>
            </a:extLst>
          </p:cNvPr>
          <p:cNvSpPr txBox="1"/>
          <p:nvPr/>
        </p:nvSpPr>
        <p:spPr>
          <a:xfrm>
            <a:off x="503141" y="2438780"/>
            <a:ext cx="2320947" cy="3356688"/>
          </a:xfrm>
          <a:prstGeom prst="rect">
            <a:avLst/>
          </a:prstGeom>
          <a:noFill/>
          <a:ln w="19050">
            <a:noFill/>
          </a:ln>
          <a:effectLst>
            <a:outerShdw blurRad="50800" dist="50800" dir="5400000" algn="ctr" rotWithShape="0">
              <a:schemeClr val="bg1"/>
            </a:outerShdw>
            <a:softEdge rad="1397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L'algorithme du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Helvetica Neue"/>
              </a:rPr>
              <a:t>KMean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 donne un meilleur score de silhouette en 6 classes.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292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3600" b="1" dirty="0" err="1">
                <a:latin typeface="Montserrat"/>
              </a:rPr>
              <a:t>Minibatchkmeans</a:t>
            </a:r>
            <a:endParaRPr lang="fr-FR" sz="3600" b="1" dirty="0">
              <a:latin typeface="Montserra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E988F-63D9-460F-8EC3-2CD00D6F3467}"/>
              </a:ext>
            </a:extLst>
          </p:cNvPr>
          <p:cNvSpPr txBox="1"/>
          <p:nvPr/>
        </p:nvSpPr>
        <p:spPr>
          <a:xfrm>
            <a:off x="161925" y="2438780"/>
            <a:ext cx="2847975" cy="3356688"/>
          </a:xfrm>
          <a:prstGeom prst="rect">
            <a:avLst/>
          </a:prstGeom>
          <a:noFill/>
          <a:ln w="19050">
            <a:noFill/>
          </a:ln>
          <a:effectLst>
            <a:outerShdw blurRad="50800" dist="50800" dir="5400000" algn="ctr" rotWithShape="0">
              <a:schemeClr val="bg1"/>
            </a:outerShdw>
            <a:softEdge rad="1397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L'algorithme du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Helvetica Neue"/>
              </a:rPr>
              <a:t>Minibatchkmeans</a:t>
            </a:r>
            <a:endParaRPr lang="fr-FR" sz="2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 donne un meilleur score de silhouette en 5 classes.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228AE-1D29-4ADE-A728-8FAF2A58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93" y="2378375"/>
            <a:ext cx="8133587" cy="3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5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3600" b="1" dirty="0" err="1">
                <a:latin typeface="Montserrat"/>
              </a:rPr>
              <a:t>Agglomerative</a:t>
            </a:r>
            <a:r>
              <a:rPr lang="fr-FR" sz="3600" b="1" dirty="0">
                <a:latin typeface="Montserrat"/>
              </a:rPr>
              <a:t> clustering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E0246-5B15-4E31-A85A-E5CCAC97D85C}"/>
              </a:ext>
            </a:extLst>
          </p:cNvPr>
          <p:cNvSpPr txBox="1"/>
          <p:nvPr/>
        </p:nvSpPr>
        <p:spPr>
          <a:xfrm>
            <a:off x="171450" y="2438780"/>
            <a:ext cx="2914649" cy="3910686"/>
          </a:xfrm>
          <a:prstGeom prst="rect">
            <a:avLst/>
          </a:prstGeom>
          <a:noFill/>
          <a:ln w="19050">
            <a:noFill/>
          </a:ln>
          <a:effectLst>
            <a:outerShdw blurRad="50800" dist="50800" dir="5400000" algn="ctr" rotWithShape="0">
              <a:schemeClr val="bg1"/>
            </a:outerShdw>
            <a:softEdge rad="1397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L'algorithme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Helvetica Neue"/>
              </a:rPr>
              <a:t>Agglomerative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 clustering</a:t>
            </a:r>
          </a:p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donne un meilleur score de silhouette en 6 classes.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A01E2-8FF1-45DE-9631-8F097866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99" y="2219911"/>
            <a:ext cx="8262742" cy="38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3600" b="1" dirty="0">
                <a:latin typeface="Montserrat"/>
              </a:rPr>
              <a:t>Spectral clustering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D4CD6-B635-4CA3-81F8-2361EB0E54FB}"/>
              </a:ext>
            </a:extLst>
          </p:cNvPr>
          <p:cNvSpPr txBox="1"/>
          <p:nvPr/>
        </p:nvSpPr>
        <p:spPr>
          <a:xfrm>
            <a:off x="200025" y="2438780"/>
            <a:ext cx="3032875" cy="2802690"/>
          </a:xfrm>
          <a:prstGeom prst="rect">
            <a:avLst/>
          </a:prstGeom>
          <a:noFill/>
          <a:ln w="19050">
            <a:noFill/>
          </a:ln>
          <a:effectLst>
            <a:outerShdw blurRad="50800" dist="50800" dir="5400000" algn="ctr" rotWithShape="0">
              <a:schemeClr val="bg1"/>
            </a:outerShdw>
            <a:softEdge rad="1397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L'algorithme Spectral clustering</a:t>
            </a:r>
          </a:p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donne un meilleur score de silhouette en 6 classes.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093A9-EDCC-41A0-81A9-5061FE5E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31" y="2438780"/>
            <a:ext cx="7825932" cy="35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3600" b="1" dirty="0">
                <a:latin typeface="Montserrat"/>
              </a:rPr>
              <a:t>Density-</a:t>
            </a:r>
            <a:r>
              <a:rPr lang="fr-FR" sz="3600" b="1" dirty="0" err="1">
                <a:latin typeface="Montserrat"/>
              </a:rPr>
              <a:t>based</a:t>
            </a:r>
            <a:r>
              <a:rPr lang="fr-FR" sz="3600" b="1" dirty="0">
                <a:latin typeface="Montserrat"/>
              </a:rPr>
              <a:t> Clustering (DBSCAN)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2F1F4-C3E9-4B81-AD7E-E4F641B1C164}"/>
              </a:ext>
            </a:extLst>
          </p:cNvPr>
          <p:cNvSpPr txBox="1"/>
          <p:nvPr/>
        </p:nvSpPr>
        <p:spPr>
          <a:xfrm>
            <a:off x="200025" y="2438780"/>
            <a:ext cx="3032875" cy="2802690"/>
          </a:xfrm>
          <a:prstGeom prst="rect">
            <a:avLst/>
          </a:prstGeom>
          <a:noFill/>
          <a:ln w="19050">
            <a:noFill/>
          </a:ln>
          <a:effectLst>
            <a:outerShdw blurRad="50800" dist="50800" dir="5400000" algn="ctr" rotWithShape="0">
              <a:schemeClr val="bg1"/>
            </a:outerShdw>
            <a:softEdge rad="1397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L'algorithme DBSCAN</a:t>
            </a:r>
          </a:p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donne un meilleur score de silhouette en 4 classes.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9BCF0-95A4-4F2A-8AE3-7B49ED76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00" y="2253059"/>
            <a:ext cx="8150462" cy="36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Résultats de la modélisation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C15AD-F2C6-4DCE-B8D0-4A7A7CE0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" y="2367641"/>
            <a:ext cx="9982200" cy="2276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C3F45C-BDA0-40B8-8B83-9FE244C7BBB9}"/>
              </a:ext>
            </a:extLst>
          </p:cNvPr>
          <p:cNvSpPr txBox="1"/>
          <p:nvPr/>
        </p:nvSpPr>
        <p:spPr>
          <a:xfrm>
            <a:off x="288099" y="4985359"/>
            <a:ext cx="10597019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D'après le tableau ci-dessus, nous pouvons retenir l'algorithme du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comme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etant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le meilleur modèle en terme de time d'exécution et de score de la silhouette.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E0D8C-0B80-43BF-B97A-EFA46B1D8F9A}"/>
              </a:ext>
            </a:extLst>
          </p:cNvPr>
          <p:cNvSpPr/>
          <p:nvPr/>
        </p:nvSpPr>
        <p:spPr>
          <a:xfrm>
            <a:off x="1914525" y="2533650"/>
            <a:ext cx="1314450" cy="2094883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Détermination des variables importantes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8ECEA-00B5-440C-85C1-C4DE9B19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98" y="1684084"/>
            <a:ext cx="7849710" cy="45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1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des clusters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5178E5-E038-4C8C-921C-20567AF1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458254"/>
            <a:ext cx="6168579" cy="52384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5A2045-5325-4584-8982-953B6ADD2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43" y="1458254"/>
            <a:ext cx="6175556" cy="52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5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93E0-1922-463E-A976-BA952C1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Bodoni MT Black" panose="02070A03080606020203" pitchFamily="18" charset="0"/>
              </a:rPr>
              <a:t>Plan</a:t>
            </a:r>
            <a:endParaRPr lang="en-US">
              <a:solidFill>
                <a:srgbClr val="FFFFFF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8CF23-2DDF-48A8-9980-E564885B3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449311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96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des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4B2E2-E56C-47C7-A160-39E442C3F2B6}"/>
              </a:ext>
            </a:extLst>
          </p:cNvPr>
          <p:cNvSpPr txBox="1"/>
          <p:nvPr/>
        </p:nvSpPr>
        <p:spPr>
          <a:xfrm>
            <a:off x="5691680" y="1479850"/>
            <a:ext cx="5639205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Classe 0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elvetica Neue"/>
              </a:rPr>
              <a:t> : clients qui payent par carte de crédit et dont les commandes sont livrées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Classe 1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elvetica Neue"/>
              </a:rPr>
              <a:t> : clients qui payent par </a:t>
            </a:r>
            <a:r>
              <a:rPr lang="fr-FR" sz="2000" b="0" i="0" dirty="0" err="1">
                <a:solidFill>
                  <a:srgbClr val="000000"/>
                </a:solidFill>
                <a:effectLst/>
                <a:latin typeface="Helvetica Neue"/>
              </a:rPr>
              <a:t>boleto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elvetica Neue"/>
              </a:rPr>
              <a:t> et dont les commandes sont livrées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Classe 2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elvetica Neue"/>
              </a:rPr>
              <a:t> : clients qui payent par carte de crédit et dont les commandes sont à court d’acheminement ou annulées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Classe 3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elvetica Neue"/>
              </a:rPr>
              <a:t> : clients qui ont un mode de payement varié et dont les commandes sont livrées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Classe 4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elvetica Neue"/>
              </a:rPr>
              <a:t> : clients qui payent par </a:t>
            </a:r>
            <a:r>
              <a:rPr lang="fr-FR" sz="2000" b="0" i="0" dirty="0" err="1">
                <a:solidFill>
                  <a:srgbClr val="000000"/>
                </a:solidFill>
                <a:effectLst/>
                <a:latin typeface="Helvetica Neue"/>
              </a:rPr>
              <a:t>boleto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elvetica Neue"/>
              </a:rPr>
              <a:t> et dont les commandes sont à court d’acheminement ou annulées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Classe 5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elvetica Neue"/>
              </a:rPr>
              <a:t> : clients qui ont un mode de payement varié et dont les commandes sont à court d’acheminement ou annulées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BBF76-26ED-4CB8-B8C2-653B5F922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" y="1479850"/>
            <a:ext cx="5668423" cy="48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8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des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1A0AD-23DE-433C-8F4E-723FEB1A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" y="1472498"/>
            <a:ext cx="6034007" cy="5209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D5345B-12AB-41FE-8B86-16D70C64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68" y="1486770"/>
            <a:ext cx="6365676" cy="50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Modélisation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Analyse des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9D89C-EF0F-4DC5-A053-AD2A381D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" y="1521023"/>
            <a:ext cx="6503813" cy="5112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47345-031F-4F0C-99FC-3FED4AB8BBAA}"/>
              </a:ext>
            </a:extLst>
          </p:cNvPr>
          <p:cNvSpPr txBox="1"/>
          <p:nvPr/>
        </p:nvSpPr>
        <p:spPr>
          <a:xfrm>
            <a:off x="7427934" y="2780068"/>
            <a:ext cx="3331924" cy="2802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Le nombre de versements choisis par le client caractérise le plus les classes.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101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5" y="41261"/>
            <a:ext cx="11926089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Stabilité des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FDBB3-BFB0-44CE-A6E0-86677568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5" y="2325008"/>
            <a:ext cx="10987971" cy="3190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6D6E96-2B3D-4FF5-AFAB-1ACD999CA76B}"/>
              </a:ext>
            </a:extLst>
          </p:cNvPr>
          <p:cNvSpPr txBox="1"/>
          <p:nvPr/>
        </p:nvSpPr>
        <p:spPr>
          <a:xfrm>
            <a:off x="247650" y="5591175"/>
            <a:ext cx="1098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0000"/>
                </a:solidFill>
                <a:latin typeface="Helvetica Neue"/>
              </a:rPr>
              <a:t>L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es clusters sont stables sur une période de 22 mois</a:t>
            </a:r>
          </a:p>
        </p:txBody>
      </p:sp>
    </p:spTree>
    <p:extLst>
      <p:ext uri="{BB962C8B-B14F-4D97-AF65-F5344CB8AC3E}">
        <p14:creationId xmlns:p14="http://schemas.microsoft.com/office/powerpoint/2010/main" val="348078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68AFD-62D4-4C9D-95FC-73F2D9EE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438400"/>
            <a:ext cx="10143668" cy="380047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1" dirty="0">
                <a:latin typeface="Montserrat"/>
              </a:rPr>
              <a:t>Récapitulatif des étapes de notre études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sz="2000" b="1" dirty="0">
                <a:latin typeface="Montserrat"/>
              </a:rPr>
              <a:t>La fusion des bases de données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sz="2000" b="1" dirty="0">
                <a:latin typeface="Montserrat"/>
              </a:rPr>
              <a:t>La constitution de la base de données clients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sz="2000" b="1" dirty="0">
                <a:latin typeface="Montserrat"/>
              </a:rPr>
              <a:t>La réduction de dimension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sz="2000" b="1" dirty="0">
                <a:latin typeface="Montserrat"/>
              </a:rPr>
              <a:t>La modélisation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sz="2000" b="1" dirty="0">
                <a:latin typeface="Montserrat"/>
              </a:rPr>
              <a:t>Choix du meilleur modèle et analyse des clusters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fr-FR" sz="2000" b="1" dirty="0">
                <a:latin typeface="Montserrat"/>
              </a:rPr>
              <a:t>Etude de la stabilité des clusters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1" dirty="0">
                <a:latin typeface="Montserrat"/>
              </a:rPr>
              <a:t>Meilleur model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2200" dirty="0">
                <a:latin typeface="Montserrat"/>
              </a:rPr>
              <a:t>Le </a:t>
            </a:r>
            <a:r>
              <a:rPr lang="fr-FR" sz="2200" dirty="0" err="1">
                <a:latin typeface="Montserrat"/>
              </a:rPr>
              <a:t>Kmean</a:t>
            </a:r>
            <a:r>
              <a:rPr lang="fr-FR" sz="2200" dirty="0">
                <a:latin typeface="Montserrat"/>
              </a:rPr>
              <a:t> est le </a:t>
            </a:r>
            <a:r>
              <a:rPr lang="en-US" sz="2200" dirty="0" err="1">
                <a:latin typeface="Montserrat"/>
              </a:rPr>
              <a:t>meilleur</a:t>
            </a:r>
            <a:r>
              <a:rPr lang="fr-FR" sz="2200" dirty="0">
                <a:latin typeface="Montserrat"/>
              </a:rPr>
              <a:t> </a:t>
            </a:r>
            <a:r>
              <a:rPr lang="en-US" sz="2200" dirty="0" err="1">
                <a:latin typeface="Montserrat"/>
              </a:rPr>
              <a:t>modèle</a:t>
            </a:r>
            <a:r>
              <a:rPr lang="en-US" sz="2200" dirty="0">
                <a:latin typeface="Montserrat"/>
              </a:rPr>
              <a:t> de clustering et </a:t>
            </a:r>
            <a:r>
              <a:rPr lang="en-US" sz="2200" dirty="0" err="1">
                <a:latin typeface="Montserrat"/>
              </a:rPr>
              <a:t>fournit</a:t>
            </a:r>
            <a:r>
              <a:rPr lang="en-US" sz="2200" dirty="0">
                <a:latin typeface="Montserrat"/>
              </a:rPr>
              <a:t> un </a:t>
            </a:r>
            <a:r>
              <a:rPr lang="en-US" sz="2200" dirty="0" err="1">
                <a:latin typeface="Montserrat"/>
              </a:rPr>
              <a:t>modèle</a:t>
            </a:r>
            <a:r>
              <a:rPr lang="en-US" sz="2200" dirty="0">
                <a:latin typeface="Montserrat"/>
              </a:rPr>
              <a:t> stable sur 22 </a:t>
            </a:r>
            <a:r>
              <a:rPr lang="en-US" sz="2200" dirty="0" err="1">
                <a:latin typeface="Montserrat"/>
              </a:rPr>
              <a:t>mois</a:t>
            </a:r>
            <a:r>
              <a:rPr lang="en-US" sz="2200" dirty="0">
                <a:latin typeface="Montserrat"/>
              </a:rPr>
              <a:t>.</a:t>
            </a:r>
            <a:endParaRPr lang="fr-FR" sz="2200" dirty="0">
              <a:latin typeface="Montserra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491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: Shape 13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Right Triangle 13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Présentation PowerPoint">
            <a:extLst>
              <a:ext uri="{FF2B5EF4-FFF2-40B4-BE49-F238E27FC236}">
                <a16:creationId xmlns:a16="http://schemas.microsoft.com/office/drawing/2014/main" id="{F5816E27-1F2F-445B-BFD7-B6E0641B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576" y="918546"/>
            <a:ext cx="7347882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06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993E0-1922-463E-A976-BA952C1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68AFD-62D4-4C9D-95FC-73F2D9EE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0" i="0" dirty="0">
                <a:effectLst/>
                <a:latin typeface="Montserrat"/>
              </a:rPr>
              <a:t>La segmentation des clients permet aux entreprises commerciales de conserver son portefeuille clients et d’accroitre ainsi son chiffre d’affaire. </a:t>
            </a:r>
            <a:endParaRPr lang="fr-FR" sz="2200" dirty="0">
              <a:latin typeface="Montserrat"/>
            </a:endParaRP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0" i="0" dirty="0" err="1">
                <a:effectLst/>
                <a:latin typeface="Montserrat"/>
              </a:rPr>
              <a:t>Olist</a:t>
            </a:r>
            <a:r>
              <a:rPr lang="fr-FR" sz="2200" b="0" i="0" dirty="0">
                <a:effectLst/>
                <a:latin typeface="Montserrat"/>
              </a:rPr>
              <a:t> souhaite effectuer une segmentation des clients qu’elles pourront utiliser au quotidien pour leurs campagnes de communication.</a:t>
            </a:r>
          </a:p>
          <a:p>
            <a:pPr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0" i="0" dirty="0">
                <a:effectLst/>
                <a:latin typeface="Montserrat"/>
              </a:rPr>
              <a:t>Notre objectif est de comprendre les différents types d’utilisateurs grâce à leur comportement et à leurs données personnelles.</a:t>
            </a:r>
            <a:endParaRPr lang="fr-FR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0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68AFD-62D4-4C9D-95FC-73F2D9EE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70339"/>
            <a:ext cx="10143668" cy="366470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0" i="0" dirty="0">
                <a:effectLst/>
                <a:latin typeface="Montserrat"/>
              </a:rPr>
              <a:t>Nous allons alors construire plusieurs modèles de </a:t>
            </a:r>
            <a:r>
              <a:rPr lang="fr-FR" sz="2200" dirty="0">
                <a:latin typeface="Montserrat"/>
              </a:rPr>
              <a:t>clusterings afin de déterminer et de proposer le meilleur modèle. </a:t>
            </a:r>
          </a:p>
          <a:p>
            <a:pPr>
              <a:lnSpc>
                <a:spcPct val="15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>
                <a:latin typeface="Montserrat"/>
              </a:rPr>
              <a:t>Nous analyserons la stabilité des clusters obtenus après segmentation dans le temps.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41089F-FA6A-467E-8028-3B67C365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Introduction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6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Les bases de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F4D3D-A2FE-4601-B98B-7ACFC1E3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3" y="3389753"/>
            <a:ext cx="10702801" cy="21429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CA439D-8D59-4AE9-AD5C-9987050DA4A4}"/>
              </a:ext>
            </a:extLst>
          </p:cNvPr>
          <p:cNvSpPr txBox="1"/>
          <p:nvPr/>
        </p:nvSpPr>
        <p:spPr>
          <a:xfrm>
            <a:off x="661988" y="2589182"/>
            <a:ext cx="6219824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sz="1800" b="1" dirty="0">
                <a:latin typeface="Montserrat"/>
              </a:rPr>
              <a:t>Lecture des tables de données</a:t>
            </a:r>
          </a:p>
        </p:txBody>
      </p:sp>
    </p:spTree>
    <p:extLst>
      <p:ext uri="{BB962C8B-B14F-4D97-AF65-F5344CB8AC3E}">
        <p14:creationId xmlns:p14="http://schemas.microsoft.com/office/powerpoint/2010/main" val="180374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96A577C-721F-44D5-A510-2CD8046CE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890" y="2226757"/>
            <a:ext cx="8326711" cy="406604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Les bases de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4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Les bases de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4C423-AA79-41BE-9455-A58DF913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" y="2738434"/>
            <a:ext cx="11383362" cy="29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68AFD-62D4-4C9D-95FC-73F2D9EE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03079"/>
            <a:ext cx="10143668" cy="398817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1" dirty="0">
                <a:latin typeface="Montserrat"/>
              </a:rPr>
              <a:t>Imputation de valeurs manquantes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b="1" dirty="0">
                <a:latin typeface="Montserrat"/>
              </a:rPr>
              <a:t> Imputation par la moyenne pour les variables numériques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b="1" dirty="0">
                <a:latin typeface="Montserrat"/>
              </a:rPr>
              <a:t>Imputation par la médiane pour les variables catégorielles</a:t>
            </a:r>
          </a:p>
          <a:p>
            <a:pPr>
              <a:lnSpc>
                <a:spcPct val="110000"/>
              </a:lnSpc>
              <a:spcAft>
                <a:spcPts val="12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1" dirty="0">
                <a:latin typeface="Montserrat"/>
              </a:rPr>
              <a:t>Reduction de dimension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Pour la réduction de dimension, nous aurons recourt à la méthode FAMD (Factor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Helvetica Neue"/>
              </a:rPr>
              <a:t>analysis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Helvetica Neue"/>
              </a:rPr>
              <a:t> for mixed data). Cette méthode a l'avantage de prendre en compte les variables numériques et non numériques afin de construire les axes principaux.</a:t>
            </a:r>
            <a:endParaRPr lang="fr-FR" sz="2200" b="1" dirty="0">
              <a:latin typeface="Montserra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Les bases de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DCDFE8-41A8-49BD-A16D-CA8D810CA21F}"/>
              </a:ext>
            </a:extLst>
          </p:cNvPr>
          <p:cNvSpPr txBox="1">
            <a:spLocks/>
          </p:cNvSpPr>
          <p:nvPr/>
        </p:nvSpPr>
        <p:spPr>
          <a:xfrm>
            <a:off x="6327913" y="6476999"/>
            <a:ext cx="5864087" cy="46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odoni MT Black" panose="02070A030806060202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49AE44-5FCB-4B74-8F9B-E3E71AA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" y="41261"/>
            <a:ext cx="9236700" cy="781699"/>
          </a:xfrm>
        </p:spPr>
        <p:txBody>
          <a:bodyPr anchor="b">
            <a:normAutofit fontScale="9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fr-FR" sz="5400" b="1" dirty="0">
                <a:latin typeface="Bodoni MT Black" panose="02070A03080606020203" pitchFamily="18" charset="0"/>
              </a:rPr>
              <a:t>Traitement des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9C5A73-E26B-48D9-8307-5DC301C50B18}"/>
              </a:ext>
            </a:extLst>
          </p:cNvPr>
          <p:cNvSpPr txBox="1">
            <a:spLocks/>
          </p:cNvSpPr>
          <p:nvPr/>
        </p:nvSpPr>
        <p:spPr>
          <a:xfrm>
            <a:off x="932340" y="958930"/>
            <a:ext cx="9589909" cy="52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fr-FR" sz="5400" b="1" dirty="0">
                <a:latin typeface="Bodoni MT Black" panose="02070A03080606020203" pitchFamily="18" charset="0"/>
              </a:rPr>
              <a:t>Les bases de données</a:t>
            </a:r>
            <a:endParaRPr lang="en-US" sz="5400" b="1" dirty="0">
              <a:latin typeface="Bodoni MT Black" panose="02070A030806060202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4151B-C3BF-485B-9F78-3D46BB8B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69" y="2203079"/>
            <a:ext cx="5765627" cy="3942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274EC-6DFE-48C5-91FC-0D4E0A6C7028}"/>
              </a:ext>
            </a:extLst>
          </p:cNvPr>
          <p:cNvSpPr txBox="1"/>
          <p:nvPr/>
        </p:nvSpPr>
        <p:spPr>
          <a:xfrm>
            <a:off x="496919" y="2438780"/>
            <a:ext cx="4288145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/>
              <a:t>Les deux </a:t>
            </a:r>
            <a:r>
              <a:rPr lang="fr-FR" sz="2800" b="1" dirty="0" err="1"/>
              <a:t>prémiers</a:t>
            </a:r>
            <a:r>
              <a:rPr lang="fr-FR" sz="2800" b="1" dirty="0"/>
              <a:t> axes principaux capturent plus de 80% de la variabilité totale du nuage de points.</a:t>
            </a:r>
          </a:p>
        </p:txBody>
      </p:sp>
    </p:spTree>
    <p:extLst>
      <p:ext uri="{BB962C8B-B14F-4D97-AF65-F5344CB8AC3E}">
        <p14:creationId xmlns:p14="http://schemas.microsoft.com/office/powerpoint/2010/main" val="176803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641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Bodoni MT Black</vt:lpstr>
      <vt:lpstr>Calibri</vt:lpstr>
      <vt:lpstr>Calibri Light</vt:lpstr>
      <vt:lpstr>Courier New</vt:lpstr>
      <vt:lpstr>Helvetica Neue</vt:lpstr>
      <vt:lpstr>Montserrat</vt:lpstr>
      <vt:lpstr>Wingdings</vt:lpstr>
      <vt:lpstr>Office Theme</vt:lpstr>
      <vt:lpstr>PowerPoint Presentation</vt:lpstr>
      <vt:lpstr>Plan</vt:lpstr>
      <vt:lpstr>Introduction</vt:lpstr>
      <vt:lpstr>Introduction</vt:lpstr>
      <vt:lpstr>Traitement des données</vt:lpstr>
      <vt:lpstr>Traitement des données</vt:lpstr>
      <vt:lpstr>Traitement des données</vt:lpstr>
      <vt:lpstr>Traitement des données</vt:lpstr>
      <vt:lpstr>Traitement des données</vt:lpstr>
      <vt:lpstr>Traitement des données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Modélisation</vt:lpstr>
      <vt:lpstr>Stabilité des clusters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Didier</dc:creator>
  <cp:lastModifiedBy>Didier ILBOUDO</cp:lastModifiedBy>
  <cp:revision>20</cp:revision>
  <dcterms:created xsi:type="dcterms:W3CDTF">2020-08-01T11:37:21Z</dcterms:created>
  <dcterms:modified xsi:type="dcterms:W3CDTF">2021-04-14T10:03:17Z</dcterms:modified>
</cp:coreProperties>
</file>