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14" r:id="rId4"/>
    <p:sldId id="278" r:id="rId5"/>
    <p:sldId id="336" r:id="rId6"/>
    <p:sldId id="279" r:id="rId7"/>
    <p:sldId id="337" r:id="rId8"/>
    <p:sldId id="315" r:id="rId9"/>
    <p:sldId id="312" r:id="rId10"/>
    <p:sldId id="338" r:id="rId11"/>
    <p:sldId id="343" r:id="rId12"/>
    <p:sldId id="351" r:id="rId13"/>
    <p:sldId id="364" r:id="rId14"/>
    <p:sldId id="358" r:id="rId15"/>
    <p:sldId id="359" r:id="rId16"/>
    <p:sldId id="360" r:id="rId17"/>
    <p:sldId id="352" r:id="rId18"/>
    <p:sldId id="365" r:id="rId19"/>
    <p:sldId id="366" r:id="rId20"/>
    <p:sldId id="367" r:id="rId21"/>
    <p:sldId id="382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34" r:id="rId37"/>
    <p:sldId id="335" r:id="rId38"/>
    <p:sldId id="3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dier" initials="D" lastIdx="1" clrIdx="0">
    <p:extLst>
      <p:ext uri="{19B8F6BF-5375-455C-9EA6-DF929625EA0E}">
        <p15:presenceInfo xmlns:p15="http://schemas.microsoft.com/office/powerpoint/2012/main" userId="07f399d9d9c1aa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Sheet1!$A$1:$A$8</c:f>
              <c:strCache>
                <c:ptCount val="8"/>
                <c:pt idx="0">
                  <c:v>Transfer Learning: InceptionV3</c:v>
                </c:pt>
                <c:pt idx="1">
                  <c:v>Transfer Learning: InceptionResNet</c:v>
                </c:pt>
                <c:pt idx="2">
                  <c:v>Transfer Learning: Resnet50</c:v>
                </c:pt>
                <c:pt idx="3">
                  <c:v>Transfer Learning: Xception</c:v>
                </c:pt>
                <c:pt idx="4">
                  <c:v>Transfer Learning: VGG19</c:v>
                </c:pt>
                <c:pt idx="5">
                  <c:v>CNN from scratch with data augmentation</c:v>
                </c:pt>
                <c:pt idx="6">
                  <c:v>CNN from scratch without data augmentation</c:v>
                </c:pt>
                <c:pt idx="7">
                  <c:v>CNN using InceptionResNet architecture</c:v>
                </c:pt>
              </c:strCache>
            </c:strRef>
          </c:cat>
          <c:val>
            <c:numRef>
              <c:f>Sheet1!$B$1:$B$8</c:f>
              <c:numCache>
                <c:formatCode>0.00%</c:formatCode>
                <c:ptCount val="8"/>
                <c:pt idx="0">
                  <c:v>0.77270000000000005</c:v>
                </c:pt>
                <c:pt idx="1">
                  <c:v>0.75960000000000005</c:v>
                </c:pt>
                <c:pt idx="2">
                  <c:v>0.71719999999999995</c:v>
                </c:pt>
                <c:pt idx="3">
                  <c:v>0.68810000000000004</c:v>
                </c:pt>
                <c:pt idx="4">
                  <c:v>0.16250000000000001</c:v>
                </c:pt>
                <c:pt idx="5">
                  <c:v>1.23E-2</c:v>
                </c:pt>
                <c:pt idx="6">
                  <c:v>1.21E-2</c:v>
                </c:pt>
                <c:pt idx="7">
                  <c:v>1.21E-2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0-4F9B-BDF7-D607676F9F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3"/>
        <c:overlap val="-90"/>
        <c:axId val="1942847024"/>
        <c:axId val="1942863664"/>
      </c:barChart>
      <c:catAx>
        <c:axId val="1942847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863664"/>
        <c:crosses val="autoZero"/>
        <c:auto val="1"/>
        <c:lblAlgn val="ctr"/>
        <c:lblOffset val="100"/>
        <c:noMultiLvlLbl val="0"/>
      </c:catAx>
      <c:valAx>
        <c:axId val="1942863664"/>
        <c:scaling>
          <c:orientation val="minMax"/>
          <c:max val="1"/>
          <c:min val="0"/>
        </c:scaling>
        <c:delete val="1"/>
        <c:axPos val="l"/>
        <c:numFmt formatCode="0%" sourceLinked="0"/>
        <c:majorTickMark val="none"/>
        <c:minorTickMark val="none"/>
        <c:tickLblPos val="nextTo"/>
        <c:crossAx val="194284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3CA97-0005-4B14-AA74-65CC52668C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11F4FB-9F29-40EC-96A5-C24DB7795D2B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fr-FR" b="1" dirty="0"/>
            <a:t>Introduction</a:t>
          </a:r>
          <a:endParaRPr lang="en-US" b="1" dirty="0"/>
        </a:p>
      </dgm:t>
    </dgm:pt>
    <dgm:pt modelId="{7E315693-E4E9-4CFE-8206-44472BF8D7C6}" type="parTrans" cxnId="{6E12AF92-86C5-42BA-B1B4-FE2D5EB458A4}">
      <dgm:prSet/>
      <dgm:spPr/>
      <dgm:t>
        <a:bodyPr/>
        <a:lstStyle/>
        <a:p>
          <a:endParaRPr lang="en-US"/>
        </a:p>
      </dgm:t>
    </dgm:pt>
    <dgm:pt modelId="{FE10743E-9E3B-4F60-943D-A471E627574D}" type="sibTrans" cxnId="{6E12AF92-86C5-42BA-B1B4-FE2D5EB458A4}">
      <dgm:prSet/>
      <dgm:spPr/>
      <dgm:t>
        <a:bodyPr/>
        <a:lstStyle/>
        <a:p>
          <a:endParaRPr lang="en-US"/>
        </a:p>
      </dgm:t>
    </dgm:pt>
    <dgm:pt modelId="{23B7210B-989B-471F-8B7C-4E0078993880}">
      <dgm:prSet phldrT="[Text]"/>
      <dgm:spPr/>
      <dgm:t>
        <a:bodyPr/>
        <a:lstStyle/>
        <a:p>
          <a:r>
            <a:rPr lang="fr-FR" b="1" noProof="0" dirty="0"/>
            <a:t>Présentation des résultats</a:t>
          </a:r>
        </a:p>
      </dgm:t>
    </dgm:pt>
    <dgm:pt modelId="{47D662C8-EE0A-4DD2-9771-F7892F1FB910}" type="parTrans" cxnId="{43233D04-F9CF-4145-82FF-ECAFB9EC4F27}">
      <dgm:prSet/>
      <dgm:spPr/>
      <dgm:t>
        <a:bodyPr/>
        <a:lstStyle/>
        <a:p>
          <a:endParaRPr lang="en-US"/>
        </a:p>
      </dgm:t>
    </dgm:pt>
    <dgm:pt modelId="{08A328D6-F81F-4703-AC04-E151D9116DC7}" type="sibTrans" cxnId="{43233D04-F9CF-4145-82FF-ECAFB9EC4F27}">
      <dgm:prSet/>
      <dgm:spPr/>
      <dgm:t>
        <a:bodyPr/>
        <a:lstStyle/>
        <a:p>
          <a:endParaRPr lang="en-US"/>
        </a:p>
      </dgm:t>
    </dgm:pt>
    <dgm:pt modelId="{427751FB-D0DB-46A6-841B-234059FA151A}">
      <dgm:prSet phldrT="[Text]"/>
      <dgm:spPr/>
      <dgm:t>
        <a:bodyPr/>
        <a:lstStyle/>
        <a:p>
          <a:r>
            <a:rPr lang="fr-FR" b="1" dirty="0"/>
            <a:t>Modélisation</a:t>
          </a:r>
          <a:endParaRPr lang="en-US" b="1" dirty="0"/>
        </a:p>
      </dgm:t>
    </dgm:pt>
    <dgm:pt modelId="{FE3CE1E9-534F-41E6-8891-0BCB4B0B5245}" type="parTrans" cxnId="{ED17BAD0-7462-4B2F-B906-96AC8BEF6ADE}">
      <dgm:prSet/>
      <dgm:spPr/>
      <dgm:t>
        <a:bodyPr/>
        <a:lstStyle/>
        <a:p>
          <a:endParaRPr lang="en-US"/>
        </a:p>
      </dgm:t>
    </dgm:pt>
    <dgm:pt modelId="{2D11320F-71DB-42D0-9C0D-E804A9FEFE49}" type="sibTrans" cxnId="{ED17BAD0-7462-4B2F-B906-96AC8BEF6ADE}">
      <dgm:prSet/>
      <dgm:spPr/>
      <dgm:t>
        <a:bodyPr/>
        <a:lstStyle/>
        <a:p>
          <a:endParaRPr lang="en-US"/>
        </a:p>
      </dgm:t>
    </dgm:pt>
    <dgm:pt modelId="{511CFAA5-BCA6-47A5-9100-60152917F2A6}">
      <dgm:prSet/>
      <dgm:spPr/>
      <dgm:t>
        <a:bodyPr/>
        <a:lstStyle/>
        <a:p>
          <a:r>
            <a:rPr lang="fr-FR" b="1" dirty="0"/>
            <a:t>Conclusion</a:t>
          </a:r>
          <a:endParaRPr lang="en-US" b="1" dirty="0"/>
        </a:p>
      </dgm:t>
    </dgm:pt>
    <dgm:pt modelId="{463F7C02-E78C-4F57-948C-2845A979E319}" type="parTrans" cxnId="{7C084061-906E-4608-A507-1F005C0C0BF5}">
      <dgm:prSet/>
      <dgm:spPr/>
      <dgm:t>
        <a:bodyPr/>
        <a:lstStyle/>
        <a:p>
          <a:endParaRPr lang="en-US"/>
        </a:p>
      </dgm:t>
    </dgm:pt>
    <dgm:pt modelId="{0B0C7482-028F-4532-9E92-9338EBB7A536}" type="sibTrans" cxnId="{7C084061-906E-4608-A507-1F005C0C0BF5}">
      <dgm:prSet/>
      <dgm:spPr/>
      <dgm:t>
        <a:bodyPr/>
        <a:lstStyle/>
        <a:p>
          <a:endParaRPr lang="en-US"/>
        </a:p>
      </dgm:t>
    </dgm:pt>
    <dgm:pt modelId="{AB890754-68C4-4265-A386-64464898FD3C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 dirty="0" err="1"/>
            <a:t>Présentation</a:t>
          </a:r>
          <a:r>
            <a:rPr lang="en-US" b="1" dirty="0"/>
            <a:t> des </a:t>
          </a:r>
          <a:r>
            <a:rPr lang="en-US" b="1" dirty="0" err="1"/>
            <a:t>données</a:t>
          </a:r>
          <a:endParaRPr lang="en-US" b="1" dirty="0"/>
        </a:p>
      </dgm:t>
    </dgm:pt>
    <dgm:pt modelId="{DFDD9E08-14D0-45EB-B9D4-7F786FBCCEDB}" type="parTrans" cxnId="{AF632F04-9001-4226-A0B9-1D67BF6F79E5}">
      <dgm:prSet/>
      <dgm:spPr/>
      <dgm:t>
        <a:bodyPr/>
        <a:lstStyle/>
        <a:p>
          <a:endParaRPr lang="en-US"/>
        </a:p>
      </dgm:t>
    </dgm:pt>
    <dgm:pt modelId="{CB603C39-3DB5-475E-A675-287486183FA8}" type="sibTrans" cxnId="{AF632F04-9001-4226-A0B9-1D67BF6F79E5}">
      <dgm:prSet/>
      <dgm:spPr/>
      <dgm:t>
        <a:bodyPr/>
        <a:lstStyle/>
        <a:p>
          <a:endParaRPr lang="en-US"/>
        </a:p>
      </dgm:t>
    </dgm:pt>
    <dgm:pt modelId="{01C3100C-7B38-4569-8FEC-3161655DB28D}" type="pres">
      <dgm:prSet presAssocID="{8183CA97-0005-4B14-AA74-65CC52668C14}" presName="linear" presStyleCnt="0">
        <dgm:presLayoutVars>
          <dgm:animLvl val="lvl"/>
          <dgm:resizeHandles val="exact"/>
        </dgm:presLayoutVars>
      </dgm:prSet>
      <dgm:spPr/>
    </dgm:pt>
    <dgm:pt modelId="{5358DE57-CA99-4155-9A3A-BAFC37A08FBE}" type="pres">
      <dgm:prSet presAssocID="{1B11F4FB-9F29-40EC-96A5-C24DB7795D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104711A-606D-4FCF-BE4A-A7C5039C1705}" type="pres">
      <dgm:prSet presAssocID="{FE10743E-9E3B-4F60-943D-A471E627574D}" presName="spacer" presStyleCnt="0"/>
      <dgm:spPr/>
    </dgm:pt>
    <dgm:pt modelId="{B1921492-B27E-46F9-9DF3-9BC18B228484}" type="pres">
      <dgm:prSet presAssocID="{AB890754-68C4-4265-A386-64464898FD3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96B22F1-387A-4C64-8DD7-0B7069CBF70A}" type="pres">
      <dgm:prSet presAssocID="{CB603C39-3DB5-475E-A675-287486183FA8}" presName="spacer" presStyleCnt="0"/>
      <dgm:spPr/>
    </dgm:pt>
    <dgm:pt modelId="{84F1A00E-9851-49A7-977F-86C3541F558F}" type="pres">
      <dgm:prSet presAssocID="{427751FB-D0DB-46A6-841B-234059FA151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5AC70B-2B26-412C-B67F-C9D557795770}" type="pres">
      <dgm:prSet presAssocID="{2D11320F-71DB-42D0-9C0D-E804A9FEFE49}" presName="spacer" presStyleCnt="0"/>
      <dgm:spPr/>
    </dgm:pt>
    <dgm:pt modelId="{3FAEEE7B-116F-4402-AC9F-7E4A91645947}" type="pres">
      <dgm:prSet presAssocID="{23B7210B-989B-471F-8B7C-4E0078993880}" presName="parentText" presStyleLbl="node1" presStyleIdx="3" presStyleCnt="5" custLinFactNeighborX="0" custLinFactNeighborY="-50167">
        <dgm:presLayoutVars>
          <dgm:chMax val="0"/>
          <dgm:bulletEnabled val="1"/>
        </dgm:presLayoutVars>
      </dgm:prSet>
      <dgm:spPr/>
    </dgm:pt>
    <dgm:pt modelId="{1597B9C5-5385-49A4-BBF8-B54B749C964B}" type="pres">
      <dgm:prSet presAssocID="{08A328D6-F81F-4703-AC04-E151D9116DC7}" presName="spacer" presStyleCnt="0"/>
      <dgm:spPr/>
    </dgm:pt>
    <dgm:pt modelId="{63EBDD97-5BB9-4641-8624-A8FD1623F289}" type="pres">
      <dgm:prSet presAssocID="{511CFAA5-BCA6-47A5-9100-60152917F2A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F632F04-9001-4226-A0B9-1D67BF6F79E5}" srcId="{8183CA97-0005-4B14-AA74-65CC52668C14}" destId="{AB890754-68C4-4265-A386-64464898FD3C}" srcOrd="1" destOrd="0" parTransId="{DFDD9E08-14D0-45EB-B9D4-7F786FBCCEDB}" sibTransId="{CB603C39-3DB5-475E-A675-287486183FA8}"/>
    <dgm:cxn modelId="{43233D04-F9CF-4145-82FF-ECAFB9EC4F27}" srcId="{8183CA97-0005-4B14-AA74-65CC52668C14}" destId="{23B7210B-989B-471F-8B7C-4E0078993880}" srcOrd="3" destOrd="0" parTransId="{47D662C8-EE0A-4DD2-9771-F7892F1FB910}" sibTransId="{08A328D6-F81F-4703-AC04-E151D9116DC7}"/>
    <dgm:cxn modelId="{2D8DAA35-DA0B-4736-A9DB-351BD1B0473A}" type="presOf" srcId="{427751FB-D0DB-46A6-841B-234059FA151A}" destId="{84F1A00E-9851-49A7-977F-86C3541F558F}" srcOrd="0" destOrd="0" presId="urn:microsoft.com/office/officeart/2005/8/layout/vList2"/>
    <dgm:cxn modelId="{7C084061-906E-4608-A507-1F005C0C0BF5}" srcId="{8183CA97-0005-4B14-AA74-65CC52668C14}" destId="{511CFAA5-BCA6-47A5-9100-60152917F2A6}" srcOrd="4" destOrd="0" parTransId="{463F7C02-E78C-4F57-948C-2845A979E319}" sibTransId="{0B0C7482-028F-4532-9E92-9338EBB7A536}"/>
    <dgm:cxn modelId="{804D257B-4E36-49D6-A366-7F32CE9FF998}" type="presOf" srcId="{AB890754-68C4-4265-A386-64464898FD3C}" destId="{B1921492-B27E-46F9-9DF3-9BC18B228484}" srcOrd="0" destOrd="0" presId="urn:microsoft.com/office/officeart/2005/8/layout/vList2"/>
    <dgm:cxn modelId="{6E12AF92-86C5-42BA-B1B4-FE2D5EB458A4}" srcId="{8183CA97-0005-4B14-AA74-65CC52668C14}" destId="{1B11F4FB-9F29-40EC-96A5-C24DB7795D2B}" srcOrd="0" destOrd="0" parTransId="{7E315693-E4E9-4CFE-8206-44472BF8D7C6}" sibTransId="{FE10743E-9E3B-4F60-943D-A471E627574D}"/>
    <dgm:cxn modelId="{B5934BAB-FB73-4935-B68B-6D8B8EE9310F}" type="presOf" srcId="{1B11F4FB-9F29-40EC-96A5-C24DB7795D2B}" destId="{5358DE57-CA99-4155-9A3A-BAFC37A08FBE}" srcOrd="0" destOrd="0" presId="urn:microsoft.com/office/officeart/2005/8/layout/vList2"/>
    <dgm:cxn modelId="{B588E6AC-FA6B-4656-BD5F-5ED5C7A330AB}" type="presOf" srcId="{511CFAA5-BCA6-47A5-9100-60152917F2A6}" destId="{63EBDD97-5BB9-4641-8624-A8FD1623F289}" srcOrd="0" destOrd="0" presId="urn:microsoft.com/office/officeart/2005/8/layout/vList2"/>
    <dgm:cxn modelId="{BD6A4BBB-B090-400E-9A0C-3E6DD0FDCCE7}" type="presOf" srcId="{23B7210B-989B-471F-8B7C-4E0078993880}" destId="{3FAEEE7B-116F-4402-AC9F-7E4A91645947}" srcOrd="0" destOrd="0" presId="urn:microsoft.com/office/officeart/2005/8/layout/vList2"/>
    <dgm:cxn modelId="{ED17BAD0-7462-4B2F-B906-96AC8BEF6ADE}" srcId="{8183CA97-0005-4B14-AA74-65CC52668C14}" destId="{427751FB-D0DB-46A6-841B-234059FA151A}" srcOrd="2" destOrd="0" parTransId="{FE3CE1E9-534F-41E6-8891-0BCB4B0B5245}" sibTransId="{2D11320F-71DB-42D0-9C0D-E804A9FEFE49}"/>
    <dgm:cxn modelId="{AF20BFFF-127B-49EC-B019-63253E8D235C}" type="presOf" srcId="{8183CA97-0005-4B14-AA74-65CC52668C14}" destId="{01C3100C-7B38-4569-8FEC-3161655DB28D}" srcOrd="0" destOrd="0" presId="urn:microsoft.com/office/officeart/2005/8/layout/vList2"/>
    <dgm:cxn modelId="{FDB8E216-4FFF-4BA7-9DF7-FAB38BE59859}" type="presParOf" srcId="{01C3100C-7B38-4569-8FEC-3161655DB28D}" destId="{5358DE57-CA99-4155-9A3A-BAFC37A08FBE}" srcOrd="0" destOrd="0" presId="urn:microsoft.com/office/officeart/2005/8/layout/vList2"/>
    <dgm:cxn modelId="{9810697D-86E1-4D69-B316-CA219C53E02B}" type="presParOf" srcId="{01C3100C-7B38-4569-8FEC-3161655DB28D}" destId="{C104711A-606D-4FCF-BE4A-A7C5039C1705}" srcOrd="1" destOrd="0" presId="urn:microsoft.com/office/officeart/2005/8/layout/vList2"/>
    <dgm:cxn modelId="{777B5EF7-A9FF-4B32-9AA1-4DBBB934E312}" type="presParOf" srcId="{01C3100C-7B38-4569-8FEC-3161655DB28D}" destId="{B1921492-B27E-46F9-9DF3-9BC18B228484}" srcOrd="2" destOrd="0" presId="urn:microsoft.com/office/officeart/2005/8/layout/vList2"/>
    <dgm:cxn modelId="{E66DF61E-DC4C-4355-98D2-7458380D5B10}" type="presParOf" srcId="{01C3100C-7B38-4569-8FEC-3161655DB28D}" destId="{396B22F1-387A-4C64-8DD7-0B7069CBF70A}" srcOrd="3" destOrd="0" presId="urn:microsoft.com/office/officeart/2005/8/layout/vList2"/>
    <dgm:cxn modelId="{B8DE2F6C-9D17-4A30-BE0F-5BD8C4CA00CA}" type="presParOf" srcId="{01C3100C-7B38-4569-8FEC-3161655DB28D}" destId="{84F1A00E-9851-49A7-977F-86C3541F558F}" srcOrd="4" destOrd="0" presId="urn:microsoft.com/office/officeart/2005/8/layout/vList2"/>
    <dgm:cxn modelId="{29EBE675-326B-40FB-B94C-3CD2374D9604}" type="presParOf" srcId="{01C3100C-7B38-4569-8FEC-3161655DB28D}" destId="{105AC70B-2B26-412C-B67F-C9D557795770}" srcOrd="5" destOrd="0" presId="urn:microsoft.com/office/officeart/2005/8/layout/vList2"/>
    <dgm:cxn modelId="{24BCB5A1-97C5-4E5B-AA05-998E59F5D91B}" type="presParOf" srcId="{01C3100C-7B38-4569-8FEC-3161655DB28D}" destId="{3FAEEE7B-116F-4402-AC9F-7E4A91645947}" srcOrd="6" destOrd="0" presId="urn:microsoft.com/office/officeart/2005/8/layout/vList2"/>
    <dgm:cxn modelId="{2285F138-A623-4656-91E5-4F51BD0C5EBB}" type="presParOf" srcId="{01C3100C-7B38-4569-8FEC-3161655DB28D}" destId="{1597B9C5-5385-49A4-BBF8-B54B749C964B}" srcOrd="7" destOrd="0" presId="urn:microsoft.com/office/officeart/2005/8/layout/vList2"/>
    <dgm:cxn modelId="{EED6EA95-4CCB-4DB9-A756-5622077F2999}" type="presParOf" srcId="{01C3100C-7B38-4569-8FEC-3161655DB28D}" destId="{63EBDD97-5BB9-4641-8624-A8FD1623F28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8DE57-CA99-4155-9A3A-BAFC37A08FBE}">
      <dsp:nvSpPr>
        <dsp:cNvPr id="0" name=""/>
        <dsp:cNvSpPr/>
      </dsp:nvSpPr>
      <dsp:spPr>
        <a:xfrm>
          <a:off x="0" y="65246"/>
          <a:ext cx="6594475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4100" b="1" kern="1200" dirty="0"/>
            <a:t>Introduction</a:t>
          </a:r>
          <a:endParaRPr lang="en-US" sz="4100" b="1" kern="1200" dirty="0"/>
        </a:p>
      </dsp:txBody>
      <dsp:txXfrm>
        <a:off x="48005" y="113251"/>
        <a:ext cx="6498465" cy="887374"/>
      </dsp:txXfrm>
    </dsp:sp>
    <dsp:sp modelId="{B1921492-B27E-46F9-9DF3-9BC18B228484}">
      <dsp:nvSpPr>
        <dsp:cNvPr id="0" name=""/>
        <dsp:cNvSpPr/>
      </dsp:nvSpPr>
      <dsp:spPr>
        <a:xfrm>
          <a:off x="0" y="1166711"/>
          <a:ext cx="6594475" cy="98338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4100" b="1" kern="1200" dirty="0" err="1"/>
            <a:t>Présentation</a:t>
          </a:r>
          <a:r>
            <a:rPr lang="en-US" sz="4100" b="1" kern="1200" dirty="0"/>
            <a:t> des </a:t>
          </a:r>
          <a:r>
            <a:rPr lang="en-US" sz="4100" b="1" kern="1200" dirty="0" err="1"/>
            <a:t>données</a:t>
          </a:r>
          <a:endParaRPr lang="en-US" sz="4100" b="1" kern="1200" dirty="0"/>
        </a:p>
      </dsp:txBody>
      <dsp:txXfrm>
        <a:off x="48005" y="1214716"/>
        <a:ext cx="6498465" cy="887374"/>
      </dsp:txXfrm>
    </dsp:sp>
    <dsp:sp modelId="{84F1A00E-9851-49A7-977F-86C3541F558F}">
      <dsp:nvSpPr>
        <dsp:cNvPr id="0" name=""/>
        <dsp:cNvSpPr/>
      </dsp:nvSpPr>
      <dsp:spPr>
        <a:xfrm>
          <a:off x="0" y="2268176"/>
          <a:ext cx="6594475" cy="98338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b="1" kern="1200" dirty="0"/>
            <a:t>Modélisation</a:t>
          </a:r>
          <a:endParaRPr lang="en-US" sz="4100" b="1" kern="1200" dirty="0"/>
        </a:p>
      </dsp:txBody>
      <dsp:txXfrm>
        <a:off x="48005" y="2316181"/>
        <a:ext cx="6498465" cy="887374"/>
      </dsp:txXfrm>
    </dsp:sp>
    <dsp:sp modelId="{3FAEEE7B-116F-4402-AC9F-7E4A91645947}">
      <dsp:nvSpPr>
        <dsp:cNvPr id="0" name=""/>
        <dsp:cNvSpPr/>
      </dsp:nvSpPr>
      <dsp:spPr>
        <a:xfrm>
          <a:off x="0" y="3310404"/>
          <a:ext cx="6594475" cy="98338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b="1" kern="1200" noProof="0" dirty="0"/>
            <a:t>Présentation des résultats</a:t>
          </a:r>
        </a:p>
      </dsp:txBody>
      <dsp:txXfrm>
        <a:off x="48005" y="3358409"/>
        <a:ext cx="6498465" cy="887374"/>
      </dsp:txXfrm>
    </dsp:sp>
    <dsp:sp modelId="{63EBDD97-5BB9-4641-8624-A8FD1623F289}">
      <dsp:nvSpPr>
        <dsp:cNvPr id="0" name=""/>
        <dsp:cNvSpPr/>
      </dsp:nvSpPr>
      <dsp:spPr>
        <a:xfrm>
          <a:off x="0" y="4471106"/>
          <a:ext cx="6594475" cy="98338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b="1" kern="1200" dirty="0"/>
            <a:t>Conclusion</a:t>
          </a:r>
          <a:endParaRPr lang="en-US" sz="4100" b="1" kern="1200" dirty="0"/>
        </a:p>
      </dsp:txBody>
      <dsp:txXfrm>
        <a:off x="48005" y="4519111"/>
        <a:ext cx="6498465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EC9A9-C3AA-43C7-9DD5-E23CD1BD53C2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075D-7ED0-48D4-9BC4-0804C61D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C847-C9F0-463E-B512-9CCE52F1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3BE6E-46BB-43BF-894D-C3FA7BD8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6092-084D-4A61-B323-3A142248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AAED-3E92-40D1-845E-50310279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4347-BF13-49A9-9EF7-7EBAC095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E50C-263B-4ECE-AEDE-48E5757B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B834C-7BAE-40F5-9485-B04564706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1C0E3-145C-446C-A5C1-9FC9D544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CA73-BC51-4E6D-8B73-BD416CCE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8296E-E3C3-45B3-921A-41CDB948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99D52-A28A-43C0-ABF9-CFE64E8C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BDB0C-B12A-42B1-84C0-C28C36A3D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3315-007F-4811-8366-46A380A1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D88C-2CF0-4EF0-8A5B-931D0167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195C-3C11-4B85-8FD0-3CEB60E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8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E37-350A-498B-8C85-39273209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1E39-5B19-46F7-AB70-27EAFF94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07C9-C24C-49AF-BB4D-748714E8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916B-FD0C-4FDC-A72F-39E83797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35D0-4E16-4A1D-BA64-28F06A3F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F5A8-2567-46D7-9D73-7FB5B3C6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38B32-F9E5-46B8-AAB1-4C78DEE4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CEAA-0711-429D-958C-EC73CB8E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E0111-B9EB-4E56-B055-0DC2DA89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0083-453B-494D-87B7-1E03986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CE4E-36DF-4599-8C2A-F7CB7FE6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69A4-EAE3-4C61-9226-1336ED7BF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4ECE7-4FB8-4586-B88D-25F9F0233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13A1-8D63-4136-B6B9-83C7FCAA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24312-0B84-480A-A690-AE98F28C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FB3BD-BB3F-4CFE-AFC5-289FB076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2802-1E21-46AA-8778-B1732538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5005-6BEF-4954-9AB1-1467F2922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EC3E6-CEF9-485C-A26B-92ADBC1D5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9BF0-A0C9-4381-B276-CECE79B6F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D2DBF-E8FE-46DD-903A-93DEF92F3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7581B-3294-4FCF-BC40-1035D363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08722-2F6A-45A3-94BB-9AEB85D5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D155A-1694-41E7-B2BB-5956029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CBD4-0B36-421F-9028-44DE937A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41B72-0FF7-4B88-81AF-11D7154B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C4E57-631D-4293-9649-E01E8463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8DDE5-DF39-491C-A812-8D3E2DC7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0BDF2-C5EA-4FE4-A0EA-3EA3BBE5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18790-AC95-4058-A692-41B2F7A2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8B454-28FE-439A-B465-73DBBFBD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2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5C71-3D1D-45A3-ACF2-66151D93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2E18-3A7F-47E0-A90D-62E19A35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7807D-71FB-4966-B830-A117656C1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FC65-81D5-44D0-B0A1-886D81EE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541F9-50D2-450F-86F9-F8C1B39E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0681-F129-4490-9C0B-E7751714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9145-26DD-423D-8871-A3B6FD6D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F7A0A-07F3-4387-8565-4658D36B9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3778C-82B3-4FEE-A2F0-3A263AEBE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1C6D6-55D8-4C43-8276-C2E37102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AFA5-97D3-48C2-AFB4-21AFA2CA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367BA-542A-4169-B2BE-EE31AAB4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3D099-1D37-4C14-9125-19481940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B0C9-CA20-49A9-B73E-566A6647B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30A6-07F9-4520-9BA8-E73B360C0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5080-A2A9-4748-834B-AA0BC2B9E942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8ECC-6584-4075-93EA-C8B288B60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68B3-F8DD-4F9A-B24D-6937A8987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A2799EA-7873-4373-8182-DE6C2B03A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484" y="466793"/>
            <a:ext cx="11449292" cy="1429304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4800" b="1" i="0" dirty="0">
                <a:ln/>
                <a:solidFill>
                  <a:schemeClr val="accent3"/>
                </a:solidFill>
                <a:latin typeface="Montserrat"/>
              </a:rPr>
              <a:t>Classez des images à l'aide d'algorithmes de </a:t>
            </a:r>
            <a:r>
              <a:rPr lang="fr-FR" sz="4800" b="1" i="0" dirty="0" err="1">
                <a:ln/>
                <a:solidFill>
                  <a:schemeClr val="accent3"/>
                </a:solidFill>
                <a:latin typeface="Montserrat"/>
              </a:rPr>
              <a:t>Deep</a:t>
            </a:r>
            <a:r>
              <a:rPr lang="fr-FR" sz="4800" b="1" i="0" dirty="0">
                <a:ln/>
                <a:solidFill>
                  <a:schemeClr val="accent3"/>
                </a:solidFill>
                <a:latin typeface="Montserrat"/>
              </a:rPr>
              <a:t> Learning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DD564F-8365-4A17-864D-83C7C1EC43B4}"/>
              </a:ext>
            </a:extLst>
          </p:cNvPr>
          <p:cNvCxnSpPr>
            <a:cxnSpLocks/>
          </p:cNvCxnSpPr>
          <p:nvPr/>
        </p:nvCxnSpPr>
        <p:spPr>
          <a:xfrm>
            <a:off x="2251208" y="2243091"/>
            <a:ext cx="7070346" cy="0"/>
          </a:xfrm>
          <a:prstGeom prst="line">
            <a:avLst/>
          </a:prstGeom>
          <a:ln w="88900" cmpd="thickThin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785DE93-86AC-48FA-9419-33A23EB26D68}"/>
              </a:ext>
            </a:extLst>
          </p:cNvPr>
          <p:cNvSpPr/>
          <p:nvPr/>
        </p:nvSpPr>
        <p:spPr>
          <a:xfrm>
            <a:off x="6135345" y="-1751"/>
            <a:ext cx="6047130" cy="3150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F742E5-194C-41A6-84A7-B4E50458E42A}"/>
              </a:ext>
            </a:extLst>
          </p:cNvPr>
          <p:cNvSpPr/>
          <p:nvPr/>
        </p:nvSpPr>
        <p:spPr>
          <a:xfrm>
            <a:off x="0" y="6540416"/>
            <a:ext cx="6047130" cy="3133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pic>
        <p:nvPicPr>
          <p:cNvPr id="2" name="Picture 2" descr="Image for post">
            <a:extLst>
              <a:ext uri="{FF2B5EF4-FFF2-40B4-BE49-F238E27FC236}">
                <a16:creationId xmlns:a16="http://schemas.microsoft.com/office/drawing/2014/main" id="{63C36BDA-FD97-48EF-B98B-A037BB71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0906"/>
            <a:ext cx="119538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50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Préparation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BF31B33-5329-4945-A43F-5706B4509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9" y="3946052"/>
            <a:ext cx="2452587" cy="24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B4ADE8F-7B33-4960-868C-96D2DF86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408" y="3990340"/>
            <a:ext cx="24479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704A261-7CFE-4844-865D-2E585333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58" y="1677157"/>
            <a:ext cx="24479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2C74DE-9789-465F-9B5D-F0DA9F43073F}"/>
              </a:ext>
            </a:extLst>
          </p:cNvPr>
          <p:cNvSpPr/>
          <p:nvPr/>
        </p:nvSpPr>
        <p:spPr>
          <a:xfrm>
            <a:off x="4949687" y="1242391"/>
            <a:ext cx="2189496" cy="43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Original photo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E9F63-3B10-461D-940C-D6851D42D5B9}"/>
              </a:ext>
            </a:extLst>
          </p:cNvPr>
          <p:cNvSpPr/>
          <p:nvPr/>
        </p:nvSpPr>
        <p:spPr>
          <a:xfrm>
            <a:off x="705510" y="3481444"/>
            <a:ext cx="2189496" cy="43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After whitening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EFC217-7439-433D-8D52-73751425B5A0}"/>
              </a:ext>
            </a:extLst>
          </p:cNvPr>
          <p:cNvSpPr/>
          <p:nvPr/>
        </p:nvSpPr>
        <p:spPr>
          <a:xfrm>
            <a:off x="9041997" y="3355759"/>
            <a:ext cx="2189496" cy="548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After applying  equal histogram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5120AD-F525-430E-ABFF-25A44FB34E3F}"/>
              </a:ext>
            </a:extLst>
          </p:cNvPr>
          <p:cNvCxnSpPr>
            <a:cxnSpLocks/>
          </p:cNvCxnSpPr>
          <p:nvPr/>
        </p:nvCxnSpPr>
        <p:spPr>
          <a:xfrm flipH="1">
            <a:off x="3249227" y="3990340"/>
            <a:ext cx="1442031" cy="10699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EC7B69-8983-4D4F-8A02-326D54447E12}"/>
              </a:ext>
            </a:extLst>
          </p:cNvPr>
          <p:cNvCxnSpPr>
            <a:cxnSpLocks/>
          </p:cNvCxnSpPr>
          <p:nvPr/>
        </p:nvCxnSpPr>
        <p:spPr>
          <a:xfrm>
            <a:off x="7184240" y="3992621"/>
            <a:ext cx="1504282" cy="1006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2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837E4D-0296-41A5-BA59-48D5FE627404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 err="1">
                <a:latin typeface="Bodoni MT Black" panose="02070A03080606020203" pitchFamily="18" charset="0"/>
              </a:rPr>
              <a:t>Paramètres</a:t>
            </a:r>
            <a:r>
              <a:rPr lang="en-US" sz="5400" b="1" dirty="0">
                <a:latin typeface="Bodoni MT Black" panose="02070A03080606020203" pitchFamily="18" charset="0"/>
              </a:rPr>
              <a:t> de la </a:t>
            </a:r>
            <a:r>
              <a:rPr lang="en-US" sz="5400" b="1" dirty="0" err="1">
                <a:latin typeface="Bodoni MT Black" panose="02070A03080606020203" pitchFamily="18" charset="0"/>
              </a:rPr>
              <a:t>modélisation</a:t>
            </a:r>
            <a:r>
              <a:rPr lang="en-US" sz="5400" b="1" dirty="0">
                <a:latin typeface="Bodoni MT Black" panose="02070A03080606020203" pitchFamily="18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9EBC21-C7FD-4653-8250-D23F14F8C9A7}"/>
              </a:ext>
            </a:extLst>
          </p:cNvPr>
          <p:cNvSpPr txBox="1"/>
          <p:nvPr/>
        </p:nvSpPr>
        <p:spPr>
          <a:xfrm>
            <a:off x="108088" y="2360986"/>
            <a:ext cx="1118856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Reduce Learning rate from 3 epochs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ReduceLROnPlateau</a:t>
            </a:r>
            <a:r>
              <a:rPr lang="en-US" sz="15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(monitor=</a:t>
            </a:r>
            <a:r>
              <a:rPr lang="en-US" sz="1500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'</a:t>
            </a:r>
            <a:r>
              <a:rPr lang="en-US" sz="1500" b="1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val_accuracy</a:t>
            </a:r>
            <a:r>
              <a:rPr lang="en-US" sz="1500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'</a:t>
            </a:r>
            <a:r>
              <a:rPr lang="en-US" sz="15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 patience=</a:t>
            </a:r>
            <a:r>
              <a:rPr lang="en-US" sz="1500" b="1" dirty="0">
                <a:solidFill>
                  <a:srgbClr val="09885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3</a:t>
            </a:r>
            <a:r>
              <a:rPr lang="en-US" sz="15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 verbose=</a:t>
            </a:r>
            <a:r>
              <a:rPr lang="en-US" sz="1500" b="1" dirty="0">
                <a:solidFill>
                  <a:srgbClr val="09885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 factor=</a:t>
            </a:r>
            <a:r>
              <a:rPr lang="en-US" sz="1500" b="1" dirty="0">
                <a:solidFill>
                  <a:srgbClr val="09885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0.5</a:t>
            </a:r>
            <a:r>
              <a:rPr lang="en-US" sz="15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 </a:t>
            </a:r>
            <a:r>
              <a:rPr lang="en-US" sz="15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min_lr</a:t>
            </a:r>
            <a:r>
              <a:rPr lang="en-US" sz="15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rgbClr val="09885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0.000001</a:t>
            </a:r>
            <a:r>
              <a:rPr lang="en-US" sz="15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E160A7-ABB5-49D1-9C61-CCEABC35B683}"/>
              </a:ext>
            </a:extLst>
          </p:cNvPr>
          <p:cNvSpPr txBox="1"/>
          <p:nvPr/>
        </p:nvSpPr>
        <p:spPr>
          <a:xfrm>
            <a:off x="108089" y="3550558"/>
            <a:ext cx="111885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Stop training when the loss metric has stopped improving from 5 epochs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EarlyStopping</a:t>
            </a:r>
            <a:r>
              <a:rPr lang="en-US" sz="15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(monitor='</a:t>
            </a:r>
            <a:r>
              <a:rPr lang="en-US" sz="15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val_loss</a:t>
            </a:r>
            <a:r>
              <a:rPr lang="en-US" sz="15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', patience=5)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9DF68D-5B85-42D9-A570-DA7E434C6467}"/>
              </a:ext>
            </a:extLst>
          </p:cNvPr>
          <p:cNvSpPr txBox="1"/>
          <p:nvPr/>
        </p:nvSpPr>
        <p:spPr>
          <a:xfrm>
            <a:off x="133014" y="4958843"/>
            <a:ext cx="1118855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Choix de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l’optimisation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tf.keras.optimizers.RMSprop</a:t>
            </a:r>
            <a:r>
              <a:rPr lang="en-US" sz="15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learning_rate</a:t>
            </a:r>
            <a:r>
              <a:rPr lang="en-US" sz="15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=0.01)</a:t>
            </a:r>
          </a:p>
        </p:txBody>
      </p:sp>
    </p:spTree>
    <p:extLst>
      <p:ext uri="{BB962C8B-B14F-4D97-AF65-F5344CB8AC3E}">
        <p14:creationId xmlns:p14="http://schemas.microsoft.com/office/powerpoint/2010/main" val="247538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837E4D-0296-41A5-BA59-48D5FE627404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Image Data generator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C57FFC-E5F3-44FF-B7F9-EEB0FAECCEDF}"/>
              </a:ext>
            </a:extLst>
          </p:cNvPr>
          <p:cNvSpPr txBox="1"/>
          <p:nvPr/>
        </p:nvSpPr>
        <p:spPr>
          <a:xfrm>
            <a:off x="363277" y="2401604"/>
            <a:ext cx="105999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use of the pre-processing function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train_datagen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ImageDataGenerator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rotation_range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width_shift_range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height_shift_range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shear_range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zoom_range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channel_shift_range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horizontal_flip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brightness_range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1.5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fill_mode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952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837E4D-0296-41A5-BA59-48D5FE627404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Image Data generator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D29FC-E214-4AB8-9B4C-A165FB66B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" y="3178094"/>
            <a:ext cx="12192000" cy="24816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C3F30B-2B46-4DF0-AAF6-362E48B7FCD2}"/>
              </a:ext>
            </a:extLst>
          </p:cNvPr>
          <p:cNvSpPr txBox="1"/>
          <p:nvPr/>
        </p:nvSpPr>
        <p:spPr>
          <a:xfrm>
            <a:off x="340519" y="2400127"/>
            <a:ext cx="6224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 err="1"/>
              <a:t>Effets</a:t>
            </a:r>
            <a:r>
              <a:rPr lang="en-US" sz="2800" b="1" dirty="0"/>
              <a:t> du data generator</a:t>
            </a:r>
          </a:p>
        </p:txBody>
      </p:sp>
    </p:spTree>
    <p:extLst>
      <p:ext uri="{BB962C8B-B14F-4D97-AF65-F5344CB8AC3E}">
        <p14:creationId xmlns:p14="http://schemas.microsoft.com/office/powerpoint/2010/main" val="402258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63353F-4B3D-49FE-9BE7-754B2E5F2CB4}"/>
              </a:ext>
            </a:extLst>
          </p:cNvPr>
          <p:cNvSpPr txBox="1"/>
          <p:nvPr/>
        </p:nvSpPr>
        <p:spPr>
          <a:xfrm>
            <a:off x="171448" y="3221756"/>
            <a:ext cx="6219824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CNN from scratch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b="0" i="0" dirty="0">
                <a:solidFill>
                  <a:srgbClr val="212121"/>
                </a:solidFill>
                <a:effectLst/>
                <a:latin typeface="Roboto"/>
              </a:rPr>
              <a:t>Entraînement du modèle sans data augmentation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b="0" i="0" dirty="0">
                <a:solidFill>
                  <a:srgbClr val="212121"/>
                </a:solidFill>
                <a:effectLst/>
                <a:latin typeface="Roboto"/>
              </a:rPr>
              <a:t>Evaluation du modèle sans data augmentation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b="0" i="0" dirty="0">
                <a:solidFill>
                  <a:srgbClr val="212121"/>
                </a:solidFill>
                <a:effectLst/>
                <a:latin typeface="Roboto"/>
              </a:rPr>
              <a:t>Entraînement du modèle avec data augmentation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b="0" i="0" dirty="0">
                <a:solidFill>
                  <a:srgbClr val="212121"/>
                </a:solidFill>
                <a:effectLst/>
                <a:latin typeface="Roboto"/>
              </a:rPr>
              <a:t>Evaluation du modèle avec data augmentation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D355A-A204-4557-BCFD-409A5628E8B6}"/>
              </a:ext>
            </a:extLst>
          </p:cNvPr>
          <p:cNvSpPr txBox="1"/>
          <p:nvPr/>
        </p:nvSpPr>
        <p:spPr>
          <a:xfrm>
            <a:off x="6391272" y="4699084"/>
            <a:ext cx="4772028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CNN using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InceptionResNet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 architecture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Entraînement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 du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modèle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Evaluation du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modèle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CB963-9256-4553-BE51-27676B43E5DC}"/>
              </a:ext>
            </a:extLst>
          </p:cNvPr>
          <p:cNvSpPr txBox="1"/>
          <p:nvPr/>
        </p:nvSpPr>
        <p:spPr>
          <a:xfrm>
            <a:off x="533400" y="2362058"/>
            <a:ext cx="5476875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b="1" dirty="0"/>
              <a:t>FROM SCRATCH</a:t>
            </a:r>
          </a:p>
        </p:txBody>
      </p:sp>
    </p:spTree>
    <p:extLst>
      <p:ext uri="{BB962C8B-B14F-4D97-AF65-F5344CB8AC3E}">
        <p14:creationId xmlns:p14="http://schemas.microsoft.com/office/powerpoint/2010/main" val="154915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733DE-099D-4D29-97AD-C8DAC961DC25}"/>
              </a:ext>
            </a:extLst>
          </p:cNvPr>
          <p:cNvSpPr txBox="1"/>
          <p:nvPr/>
        </p:nvSpPr>
        <p:spPr>
          <a:xfrm>
            <a:off x="533400" y="2362058"/>
            <a:ext cx="5476875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b="1" dirty="0"/>
              <a:t>Transfer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BE2193-6E2A-478F-9658-EAA2359D826A}"/>
              </a:ext>
            </a:extLst>
          </p:cNvPr>
          <p:cNvSpPr txBox="1"/>
          <p:nvPr/>
        </p:nvSpPr>
        <p:spPr>
          <a:xfrm>
            <a:off x="123822" y="3033099"/>
            <a:ext cx="3486154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 err="1">
                <a:solidFill>
                  <a:srgbClr val="212121"/>
                </a:solidFill>
                <a:effectLst/>
                <a:latin typeface="Roboto"/>
              </a:rPr>
              <a:t>InceptionResNet</a:t>
            </a:r>
            <a:endParaRPr lang="en-US" b="1" i="1" dirty="0">
              <a:solidFill>
                <a:srgbClr val="212121"/>
              </a:solidFill>
              <a:effectLst/>
              <a:latin typeface="Roboto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212121"/>
                </a:solidFill>
                <a:latin typeface="Roboto"/>
              </a:rPr>
              <a:t>Entraînement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 du </a:t>
            </a:r>
            <a:r>
              <a:rPr lang="en-US" dirty="0" err="1">
                <a:solidFill>
                  <a:srgbClr val="212121"/>
                </a:solidFill>
                <a:latin typeface="Roboto"/>
              </a:rPr>
              <a:t>modèle</a:t>
            </a:r>
            <a:endParaRPr lang="en-US" dirty="0">
              <a:solidFill>
                <a:srgbClr val="212121"/>
              </a:solidFill>
              <a:latin typeface="Roboto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Evaluation du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modèle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97EA8-DE0C-483F-9FDF-7E26DD48D705}"/>
              </a:ext>
            </a:extLst>
          </p:cNvPr>
          <p:cNvSpPr txBox="1"/>
          <p:nvPr/>
        </p:nvSpPr>
        <p:spPr>
          <a:xfrm>
            <a:off x="2241141" y="4016538"/>
            <a:ext cx="3486154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212121"/>
                </a:solidFill>
                <a:latin typeface="Roboto"/>
              </a:rPr>
              <a:t>VGG19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212121"/>
                </a:solidFill>
                <a:latin typeface="Roboto"/>
              </a:rPr>
              <a:t>Entraînement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 du </a:t>
            </a:r>
            <a:r>
              <a:rPr lang="en-US" dirty="0" err="1">
                <a:solidFill>
                  <a:srgbClr val="212121"/>
                </a:solidFill>
                <a:latin typeface="Roboto"/>
              </a:rPr>
              <a:t>modèle</a:t>
            </a:r>
            <a:endParaRPr lang="en-US" dirty="0">
              <a:solidFill>
                <a:srgbClr val="212121"/>
              </a:solidFill>
              <a:latin typeface="Roboto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Evaluation du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modèle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E3D2C0-58B9-4498-903F-E9924D70F5CD}"/>
              </a:ext>
            </a:extLst>
          </p:cNvPr>
          <p:cNvSpPr txBox="1"/>
          <p:nvPr/>
        </p:nvSpPr>
        <p:spPr>
          <a:xfrm>
            <a:off x="4816880" y="5008793"/>
            <a:ext cx="3486154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1" dirty="0" err="1">
                <a:solidFill>
                  <a:srgbClr val="212121"/>
                </a:solidFill>
                <a:latin typeface="Roboto"/>
              </a:rPr>
              <a:t>Xception</a:t>
            </a:r>
            <a:endParaRPr lang="en-US" b="1" i="1" dirty="0">
              <a:solidFill>
                <a:srgbClr val="212121"/>
              </a:solidFill>
              <a:latin typeface="Roboto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212121"/>
                </a:solidFill>
                <a:latin typeface="Roboto"/>
              </a:rPr>
              <a:t>Entraînement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 du </a:t>
            </a:r>
            <a:r>
              <a:rPr lang="en-US" dirty="0" err="1">
                <a:solidFill>
                  <a:srgbClr val="212121"/>
                </a:solidFill>
                <a:latin typeface="Roboto"/>
              </a:rPr>
              <a:t>modèle</a:t>
            </a:r>
            <a:endParaRPr lang="en-US" dirty="0">
              <a:solidFill>
                <a:srgbClr val="212121"/>
              </a:solidFill>
              <a:latin typeface="Roboto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Evaluation du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modèle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BF11CB-635E-491A-B3AF-B2620D94FAD2}"/>
              </a:ext>
            </a:extLst>
          </p:cNvPr>
          <p:cNvSpPr txBox="1"/>
          <p:nvPr/>
        </p:nvSpPr>
        <p:spPr>
          <a:xfrm>
            <a:off x="6962769" y="4005656"/>
            <a:ext cx="3486154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212121"/>
                </a:solidFill>
                <a:latin typeface="Roboto"/>
              </a:rPr>
              <a:t>Resnet50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212121"/>
                </a:solidFill>
                <a:latin typeface="Roboto"/>
              </a:rPr>
              <a:t>Entraînement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 du </a:t>
            </a:r>
            <a:r>
              <a:rPr lang="en-US" dirty="0" err="1">
                <a:solidFill>
                  <a:srgbClr val="212121"/>
                </a:solidFill>
                <a:latin typeface="Roboto"/>
              </a:rPr>
              <a:t>modèle</a:t>
            </a:r>
            <a:endParaRPr lang="en-US" dirty="0">
              <a:solidFill>
                <a:srgbClr val="212121"/>
              </a:solidFill>
              <a:latin typeface="Roboto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Evaluation du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modèle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A80B0-D06F-4D3C-A066-4FEDD9B4BA96}"/>
              </a:ext>
            </a:extLst>
          </p:cNvPr>
          <p:cNvSpPr txBox="1"/>
          <p:nvPr/>
        </p:nvSpPr>
        <p:spPr>
          <a:xfrm>
            <a:off x="7781919" y="3033099"/>
            <a:ext cx="3486154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212121"/>
                </a:solidFill>
                <a:latin typeface="Roboto"/>
              </a:rPr>
              <a:t>InceptionV3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212121"/>
                </a:solidFill>
                <a:latin typeface="Roboto"/>
              </a:rPr>
              <a:t>Entraînement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 du </a:t>
            </a:r>
            <a:r>
              <a:rPr lang="en-US" dirty="0" err="1">
                <a:solidFill>
                  <a:srgbClr val="212121"/>
                </a:solidFill>
                <a:latin typeface="Roboto"/>
              </a:rPr>
              <a:t>modèle</a:t>
            </a:r>
            <a:endParaRPr lang="en-US" dirty="0">
              <a:solidFill>
                <a:srgbClr val="212121"/>
              </a:solidFill>
              <a:latin typeface="Roboto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Evaluation du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modèle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9907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184AEA-9DE4-4D7C-B875-045F7F2AF74D}"/>
              </a:ext>
            </a:extLst>
          </p:cNvPr>
          <p:cNvSpPr txBox="1"/>
          <p:nvPr/>
        </p:nvSpPr>
        <p:spPr>
          <a:xfrm>
            <a:off x="533400" y="2362058"/>
            <a:ext cx="5476875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b="1" dirty="0"/>
              <a:t>Transfer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1FA0E-2705-4ACF-8C4C-B653EC4A36F4}"/>
              </a:ext>
            </a:extLst>
          </p:cNvPr>
          <p:cNvSpPr txBox="1"/>
          <p:nvPr/>
        </p:nvSpPr>
        <p:spPr>
          <a:xfrm>
            <a:off x="4003087" y="4770912"/>
            <a:ext cx="76919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add new classifier output layer (Top Layers)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GlobalAveragePooling2D()(InceptionV3Model.output)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Dense(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1024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Dense(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 = Dense(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247DD-26A0-442B-B694-27197C3C9E37}"/>
              </a:ext>
            </a:extLst>
          </p:cNvPr>
          <p:cNvSpPr txBox="1"/>
          <p:nvPr/>
        </p:nvSpPr>
        <p:spPr>
          <a:xfrm>
            <a:off x="23256" y="2734853"/>
            <a:ext cx="111590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Load model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 i="1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tf.keras.applications.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(weights=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imagenet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include_top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freeze convolutional layers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layer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1" i="1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Model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.layers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layer.trainable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58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39291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CNN from scratch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96869-0C80-4CA2-A3CD-FFDDCBCE1847}"/>
              </a:ext>
            </a:extLst>
          </p:cNvPr>
          <p:cNvSpPr txBox="1"/>
          <p:nvPr/>
        </p:nvSpPr>
        <p:spPr>
          <a:xfrm>
            <a:off x="-28722" y="3449858"/>
            <a:ext cx="4847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For pre-processing data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ImageDataGenerator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(rescale=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./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6E9333-3514-47B3-B7D3-9D638B7A3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3"/>
          <a:stretch/>
        </p:blipFill>
        <p:spPr>
          <a:xfrm>
            <a:off x="4818355" y="1530841"/>
            <a:ext cx="7325446" cy="528589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0212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38240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CNN from scratch without data augmentation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D0BCD-D474-4267-AE43-33AE4BFC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10" y="1501949"/>
            <a:ext cx="9487909" cy="534853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7094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CNN from scratch without data augmentation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A9AC6E-19BD-4458-9270-8B952ECE3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" y="1479850"/>
            <a:ext cx="7449617" cy="368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F9047C-9E84-4494-AFD1-D3E59E50F423}"/>
              </a:ext>
            </a:extLst>
          </p:cNvPr>
          <p:cNvSpPr/>
          <p:nvPr/>
        </p:nvSpPr>
        <p:spPr>
          <a:xfrm>
            <a:off x="4095750" y="4895850"/>
            <a:ext cx="2886075" cy="348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0A44BB-875D-424B-A18A-452AB056A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456" y="2749029"/>
            <a:ext cx="7333455" cy="36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B4E013-20B6-428F-A8A5-8B2B0CCDAA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21" t="47110" r="33966" b="21873"/>
          <a:stretch/>
        </p:blipFill>
        <p:spPr>
          <a:xfrm>
            <a:off x="242331" y="5976367"/>
            <a:ext cx="3710544" cy="2861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606FE2-B58F-4800-A1BB-431F0529262E}"/>
              </a:ext>
            </a:extLst>
          </p:cNvPr>
          <p:cNvSpPr txBox="1"/>
          <p:nvPr/>
        </p:nvSpPr>
        <p:spPr>
          <a:xfrm>
            <a:off x="-4556" y="5535848"/>
            <a:ext cx="47956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/>
              </a:rPr>
              <a:t>Evaluation du modèle sans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285257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993E0-1922-463E-A976-BA952C17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Bodoni MT Black" panose="02070A03080606020203" pitchFamily="18" charset="0"/>
              </a:rPr>
              <a:t>Plan</a:t>
            </a:r>
            <a:endParaRPr lang="en-US">
              <a:solidFill>
                <a:srgbClr val="FFFFFF"/>
              </a:solidFill>
              <a:latin typeface="Bodoni MT Black" panose="02070A030806060202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E8CF23-2DDF-48A8-9980-E564885B3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165666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96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CNN from scratch with data augmentation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95B56-4F4B-4558-8D4A-47C3248E2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563"/>
          <a:stretch/>
        </p:blipFill>
        <p:spPr>
          <a:xfrm>
            <a:off x="366243" y="1791844"/>
            <a:ext cx="10880357" cy="42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3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CNN from scratch with data augmentation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45129-B145-4CB2-9758-C9638CB06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97"/>
          <a:stretch/>
        </p:blipFill>
        <p:spPr>
          <a:xfrm>
            <a:off x="461856" y="1615819"/>
            <a:ext cx="10161987" cy="45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24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CNN from scratch with data augmentation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756C77-55C2-4EE6-8E81-E721174C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1605925"/>
            <a:ext cx="6905628" cy="342054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6E258F-DCCE-412E-AEE3-A62861F3E3D4}"/>
              </a:ext>
            </a:extLst>
          </p:cNvPr>
          <p:cNvSpPr/>
          <p:nvPr/>
        </p:nvSpPr>
        <p:spPr>
          <a:xfrm>
            <a:off x="4752975" y="4733925"/>
            <a:ext cx="2152650" cy="29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D24286D-890B-45B1-B54C-AA216E609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82" y="3085775"/>
            <a:ext cx="6529980" cy="323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199580-FB6A-4DB8-8647-E0B4F0176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" y="5834310"/>
            <a:ext cx="2952751" cy="3800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CF270-A1CE-4952-8015-9640C6FE6D3A}"/>
              </a:ext>
            </a:extLst>
          </p:cNvPr>
          <p:cNvSpPr txBox="1"/>
          <p:nvPr/>
        </p:nvSpPr>
        <p:spPr>
          <a:xfrm>
            <a:off x="-3" y="5470881"/>
            <a:ext cx="47956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/>
              </a:rPr>
              <a:t>Evaluation du modèle avec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071193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CNN using </a:t>
            </a:r>
            <a:r>
              <a:rPr lang="en-US" sz="5400" b="1" dirty="0" err="1">
                <a:latin typeface="Bodoni MT Black" panose="02070A03080606020203" pitchFamily="18" charset="0"/>
              </a:rPr>
              <a:t>InceptionResNet</a:t>
            </a:r>
            <a:r>
              <a:rPr lang="en-US" sz="5400" b="1" dirty="0">
                <a:latin typeface="Bodoni MT Black" panose="02070A03080606020203" pitchFamily="18" charset="0"/>
              </a:rPr>
              <a:t>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A29374-9915-404A-B48D-B250DF4B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01" y="2733203"/>
            <a:ext cx="10914786" cy="18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CNN using </a:t>
            </a:r>
            <a:r>
              <a:rPr lang="en-US" sz="5400" b="1" dirty="0" err="1">
                <a:latin typeface="Bodoni MT Black" panose="02070A03080606020203" pitchFamily="18" charset="0"/>
              </a:rPr>
              <a:t>InceptionResNet</a:t>
            </a:r>
            <a:r>
              <a:rPr lang="en-US" sz="5400" b="1" dirty="0">
                <a:latin typeface="Bodoni MT Black" panose="02070A03080606020203" pitchFamily="18" charset="0"/>
              </a:rPr>
              <a:t> architecture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B2EBD5-1981-4472-9E1C-B7F32A8A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696638"/>
            <a:ext cx="7059010" cy="349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C87392-4098-4F59-B0C3-B334F1E6B4DC}"/>
              </a:ext>
            </a:extLst>
          </p:cNvPr>
          <p:cNvSpPr/>
          <p:nvPr/>
        </p:nvSpPr>
        <p:spPr>
          <a:xfrm>
            <a:off x="3781425" y="4876800"/>
            <a:ext cx="3239485" cy="284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8B1BE45-7F60-43CE-8D69-2B2234AE7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882" y="2751226"/>
            <a:ext cx="7139480" cy="353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AD0597-7B17-4AD7-BEB7-01BC35152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53" y="5880774"/>
            <a:ext cx="2554834" cy="2127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98D9FD-24B3-4641-91BF-06B96C6EF736}"/>
              </a:ext>
            </a:extLst>
          </p:cNvPr>
          <p:cNvSpPr txBox="1"/>
          <p:nvPr/>
        </p:nvSpPr>
        <p:spPr>
          <a:xfrm>
            <a:off x="-2" y="5470881"/>
            <a:ext cx="2314578" cy="34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/>
              </a:rPr>
              <a:t>Evaluation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3004909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Transfer Learning: </a:t>
            </a:r>
            <a:r>
              <a:rPr lang="en-US" sz="5400" b="1" dirty="0" err="1">
                <a:latin typeface="Bodoni MT Black" panose="02070A03080606020203" pitchFamily="18" charset="0"/>
              </a:rPr>
              <a:t>InceptionResNet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4E005-D6B4-41E4-9474-2CAB57EF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02" y="2647333"/>
            <a:ext cx="10407688" cy="252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78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Transfer Learning: </a:t>
            </a:r>
            <a:r>
              <a:rPr lang="en-US" sz="5400" b="1" dirty="0" err="1">
                <a:latin typeface="Bodoni MT Black" panose="02070A03080606020203" pitchFamily="18" charset="0"/>
              </a:rPr>
              <a:t>InceptionResNet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B79F2E-6441-4CD0-B06F-22591B1F3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" y="1696638"/>
            <a:ext cx="7303075" cy="36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DC0378-0939-48C0-96CC-5D65C833B85E}"/>
              </a:ext>
            </a:extLst>
          </p:cNvPr>
          <p:cNvSpPr/>
          <p:nvPr/>
        </p:nvSpPr>
        <p:spPr>
          <a:xfrm>
            <a:off x="3657600" y="4950372"/>
            <a:ext cx="3647090" cy="325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0ED92F1-A422-404E-ACF7-A6244C2CB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83" y="2780068"/>
            <a:ext cx="7162800" cy="354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813600-4924-473F-B1D7-AEEF64517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4" y="5847432"/>
            <a:ext cx="3240905" cy="3402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236660-6CB3-4CDB-BC4C-52D23AED128D}"/>
              </a:ext>
            </a:extLst>
          </p:cNvPr>
          <p:cNvSpPr txBox="1"/>
          <p:nvPr/>
        </p:nvSpPr>
        <p:spPr>
          <a:xfrm>
            <a:off x="-2" y="5470881"/>
            <a:ext cx="2314578" cy="34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/>
              </a:rPr>
              <a:t>Evaluation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245646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Transfer Learning: VGG19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897BF-31BB-45A2-BA30-C5F649A0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57" y="2821805"/>
            <a:ext cx="11189706" cy="20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35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Transfer Learning: VGG19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227B0A-EEC9-47D1-B041-13D329ADA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" y="1642530"/>
            <a:ext cx="71342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E280FC-5889-4402-A528-A0C656998106}"/>
              </a:ext>
            </a:extLst>
          </p:cNvPr>
          <p:cNvSpPr/>
          <p:nvPr/>
        </p:nvSpPr>
        <p:spPr>
          <a:xfrm>
            <a:off x="3352800" y="4819650"/>
            <a:ext cx="3827937" cy="356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5125590-51C6-4C2A-A8FD-34862853F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12" y="2802744"/>
            <a:ext cx="7258050" cy="359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FA3F96-3463-482B-A4C5-7EA12D132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9" y="5910108"/>
            <a:ext cx="2937934" cy="2811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6CE178-DB90-415E-BDEA-A95C762615FB}"/>
              </a:ext>
            </a:extLst>
          </p:cNvPr>
          <p:cNvSpPr txBox="1"/>
          <p:nvPr/>
        </p:nvSpPr>
        <p:spPr>
          <a:xfrm>
            <a:off x="-2" y="5470881"/>
            <a:ext cx="2314578" cy="34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/>
              </a:rPr>
              <a:t>Evaluation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396028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Transfer Learning: </a:t>
            </a:r>
            <a:r>
              <a:rPr lang="en-US" sz="5400" b="1" dirty="0" err="1">
                <a:latin typeface="Bodoni MT Black" panose="02070A03080606020203" pitchFamily="18" charset="0"/>
              </a:rPr>
              <a:t>Xception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13C55-A4C3-4B76-94F7-7466EF51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4" y="2438779"/>
            <a:ext cx="11082502" cy="33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2" y="6390640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41089F-FA6A-467E-8028-3B67C365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Introduction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27" name="Picture 2" descr="Dogs Breeds Classification with Keras | by Ilia Zaitsev | Medium">
            <a:extLst>
              <a:ext uri="{FF2B5EF4-FFF2-40B4-BE49-F238E27FC236}">
                <a16:creationId xmlns:a16="http://schemas.microsoft.com/office/drawing/2014/main" id="{2A76580E-B7E6-47D4-881B-0421CEFC4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" y="2169449"/>
            <a:ext cx="66294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A7B318-A170-4120-8311-C657A133E696}"/>
              </a:ext>
            </a:extLst>
          </p:cNvPr>
          <p:cNvSpPr txBox="1"/>
          <p:nvPr/>
        </p:nvSpPr>
        <p:spPr>
          <a:xfrm>
            <a:off x="6462944" y="2233631"/>
            <a:ext cx="4920418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200" b="1" dirty="0">
                <a:latin typeface="+mj-lt"/>
              </a:rPr>
              <a:t>Développer des idées pour une application d'identification de la race d’un chien en utilisant des concepts du machine </a:t>
            </a:r>
            <a:r>
              <a:rPr lang="fr-FR" sz="2200" b="1" dirty="0" err="1">
                <a:latin typeface="+mj-lt"/>
              </a:rPr>
              <a:t>learning</a:t>
            </a:r>
            <a:r>
              <a:rPr lang="fr-FR" sz="2200" b="1" dirty="0">
                <a:latin typeface="+mj-lt"/>
              </a:rPr>
              <a:t> et du </a:t>
            </a:r>
            <a:r>
              <a:rPr lang="fr-FR" sz="2200" b="1" dirty="0" err="1">
                <a:latin typeface="+mj-lt"/>
              </a:rPr>
              <a:t>deep</a:t>
            </a:r>
            <a:r>
              <a:rPr lang="fr-FR" sz="2200" b="1" dirty="0">
                <a:latin typeface="+mj-lt"/>
              </a:rPr>
              <a:t> </a:t>
            </a:r>
            <a:r>
              <a:rPr lang="fr-FR" sz="2200" b="1" dirty="0" err="1">
                <a:latin typeface="+mj-lt"/>
              </a:rPr>
              <a:t>learning</a:t>
            </a:r>
            <a:r>
              <a:rPr lang="fr-FR" sz="2200" b="1" dirty="0">
                <a:latin typeface="+mj-lt"/>
              </a:rPr>
              <a:t> à la fois.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200" b="1" dirty="0">
                <a:latin typeface="+mj-lt"/>
              </a:rPr>
              <a:t>Le logiciel prendra en entrée l’image d’un chien et fournira une estimation de la race du chien.</a:t>
            </a:r>
          </a:p>
        </p:txBody>
      </p:sp>
    </p:spTree>
    <p:extLst>
      <p:ext uri="{BB962C8B-B14F-4D97-AF65-F5344CB8AC3E}">
        <p14:creationId xmlns:p14="http://schemas.microsoft.com/office/powerpoint/2010/main" val="2460296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Transfer Learning: </a:t>
            </a:r>
            <a:r>
              <a:rPr lang="en-US" sz="5400" b="1" dirty="0" err="1">
                <a:latin typeface="Bodoni MT Black" panose="02070A03080606020203" pitchFamily="18" charset="0"/>
              </a:rPr>
              <a:t>Xception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D47CCB5-D6A0-42A3-9FBB-77F08B13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" y="1615820"/>
            <a:ext cx="7970262" cy="394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2D3555-A85F-4F53-B865-E6803B2D0B15}"/>
              </a:ext>
            </a:extLst>
          </p:cNvPr>
          <p:cNvSpPr/>
          <p:nvPr/>
        </p:nvSpPr>
        <p:spPr>
          <a:xfrm>
            <a:off x="3489434" y="5176305"/>
            <a:ext cx="4698125" cy="436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9737A54-0E25-45C6-A1F5-34E637C8D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087" y="2780069"/>
            <a:ext cx="7209087" cy="357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8CEAFC-D57F-4649-9422-A7C168636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35" y="5968840"/>
            <a:ext cx="3790615" cy="3244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256DC4-18CA-4912-B963-48F2EAD20ABF}"/>
              </a:ext>
            </a:extLst>
          </p:cNvPr>
          <p:cNvSpPr txBox="1"/>
          <p:nvPr/>
        </p:nvSpPr>
        <p:spPr>
          <a:xfrm>
            <a:off x="147134" y="5646012"/>
            <a:ext cx="2314578" cy="34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/>
              </a:rPr>
              <a:t>Evaluation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1473887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Transfer Learning: Resnet50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072AE-3BBB-4232-8D33-99C020C9B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75" y="1625899"/>
            <a:ext cx="9781946" cy="463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55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Transfer Learning: Resnet50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C7A8282-D9A0-499C-9BE9-976AF1376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" y="1696638"/>
            <a:ext cx="7499915" cy="371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9AC192-C179-4C02-841F-0BE5D1A8DBD9}"/>
              </a:ext>
            </a:extLst>
          </p:cNvPr>
          <p:cNvSpPr/>
          <p:nvPr/>
        </p:nvSpPr>
        <p:spPr>
          <a:xfrm>
            <a:off x="3581400" y="5159372"/>
            <a:ext cx="3333750" cy="252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14FE6174-6E55-41E2-B8A5-90E2A64F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81" y="2621495"/>
            <a:ext cx="7499915" cy="371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210D45-8A03-45BD-94C1-913F02B28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3" y="5990463"/>
            <a:ext cx="2833295" cy="2293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7B0D6A-018F-4643-A719-D91355F5BB85}"/>
              </a:ext>
            </a:extLst>
          </p:cNvPr>
          <p:cNvSpPr txBox="1"/>
          <p:nvPr/>
        </p:nvSpPr>
        <p:spPr>
          <a:xfrm>
            <a:off x="174302" y="5599762"/>
            <a:ext cx="2314578" cy="34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/>
              </a:rPr>
              <a:t>Evaluation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2847311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Transfer Learning: InceptionV3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77D3C-6F63-4779-94A7-4C7F4D436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9" y="1781890"/>
            <a:ext cx="10802721" cy="44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50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Transfer Learning: InceptionV3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0255566-FB28-4481-9851-F4B0949DB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" y="1622612"/>
            <a:ext cx="7386330" cy="365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3EB1A6-4E70-40F0-99B1-3BA880E3D949}"/>
              </a:ext>
            </a:extLst>
          </p:cNvPr>
          <p:cNvSpPr/>
          <p:nvPr/>
        </p:nvSpPr>
        <p:spPr>
          <a:xfrm>
            <a:off x="3478924" y="4897821"/>
            <a:ext cx="3930869" cy="430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D3E62D1-08E5-42ED-B63B-5B5FB0C65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031" y="2619749"/>
            <a:ext cx="7386331" cy="365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2C0CFB-FD08-440B-B971-EA9DFF476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7" y="5995187"/>
            <a:ext cx="3225459" cy="2832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14BC5C-513D-4A66-9314-4A02B175DE21}"/>
              </a:ext>
            </a:extLst>
          </p:cNvPr>
          <p:cNvSpPr txBox="1"/>
          <p:nvPr/>
        </p:nvSpPr>
        <p:spPr>
          <a:xfrm>
            <a:off x="174302" y="5599762"/>
            <a:ext cx="2314578" cy="34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/>
              </a:rPr>
              <a:t>Evaluation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1892647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 err="1">
                <a:latin typeface="Bodoni MT Black" panose="02070A03080606020203" pitchFamily="18" charset="0"/>
              </a:rPr>
              <a:t>Récapitulatif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DA97D48-A66D-4466-AFB0-6B8C9AC39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227389"/>
              </p:ext>
            </p:extLst>
          </p:nvPr>
        </p:nvGraphicFramePr>
        <p:xfrm>
          <a:off x="290585" y="2312946"/>
          <a:ext cx="10844139" cy="3916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6595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889E95-E440-487A-9AD4-8D1D40BC7607}"/>
              </a:ext>
            </a:extLst>
          </p:cNvPr>
          <p:cNvSpPr txBox="1"/>
          <p:nvPr/>
        </p:nvSpPr>
        <p:spPr>
          <a:xfrm>
            <a:off x="344536" y="2514980"/>
            <a:ext cx="11198162" cy="35240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b="1" dirty="0" err="1"/>
              <a:t>Preprocessing</a:t>
            </a:r>
            <a:endParaRPr lang="fr-FR" sz="2800" b="1" dirty="0"/>
          </a:p>
          <a:p>
            <a:pPr marL="742950" lvl="1" indent="-285750">
              <a:spcBef>
                <a:spcPts val="24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fr-FR" dirty="0"/>
              <a:t>Obtenir les conseils d’un expert en imagerie pour le traitement d’image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800" b="1" dirty="0"/>
              <a:t>Modélisation 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 err="1"/>
              <a:t>Difficulté</a:t>
            </a:r>
            <a:r>
              <a:rPr lang="en-US" dirty="0"/>
              <a:t> de </a:t>
            </a:r>
            <a:r>
              <a:rPr lang="en-US" dirty="0" err="1"/>
              <a:t>construire</a:t>
            </a:r>
            <a:r>
              <a:rPr lang="en-US" dirty="0"/>
              <a:t> un </a:t>
            </a:r>
            <a:r>
              <a:rPr lang="en-US" dirty="0" err="1"/>
              <a:t>modèle</a:t>
            </a:r>
            <a:r>
              <a:rPr lang="en-US" dirty="0"/>
              <a:t> from scratch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fr-FR" dirty="0"/>
              <a:t>Le transfert </a:t>
            </a:r>
            <a:r>
              <a:rPr lang="fr-FR" dirty="0" err="1"/>
              <a:t>learning</a:t>
            </a:r>
            <a:r>
              <a:rPr lang="fr-FR" dirty="0"/>
              <a:t> offre de bon résultats 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fr-FR" dirty="0"/>
              <a:t>Le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necessite</a:t>
            </a:r>
            <a:r>
              <a:rPr lang="fr-FR" dirty="0"/>
              <a:t> des ordinateurs très performant (GPU).</a:t>
            </a:r>
          </a:p>
        </p:txBody>
      </p:sp>
    </p:spTree>
    <p:extLst>
      <p:ext uri="{BB962C8B-B14F-4D97-AF65-F5344CB8AC3E}">
        <p14:creationId xmlns:p14="http://schemas.microsoft.com/office/powerpoint/2010/main" val="1625379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889E95-E440-487A-9AD4-8D1D40BC7607}"/>
              </a:ext>
            </a:extLst>
          </p:cNvPr>
          <p:cNvSpPr txBox="1"/>
          <p:nvPr/>
        </p:nvSpPr>
        <p:spPr>
          <a:xfrm>
            <a:off x="432586" y="2631870"/>
            <a:ext cx="10677528" cy="2708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b="1" dirty="0"/>
              <a:t>Améliorations envisageables : 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fr-FR" dirty="0"/>
              <a:t>Augmenter la taille des images afin d’obtenir des images plus nettes.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fr-FR" dirty="0"/>
              <a:t>Consulter un expert en imagerie afin d’approfondir le traitement d’image; 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fr-FR" dirty="0"/>
              <a:t>Inclure la détection de chiens sur les photos afin de les isoler.  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fr-FR" dirty="0"/>
              <a:t>Utiliser le CNN pour le </a:t>
            </a:r>
            <a:r>
              <a:rPr lang="fr-FR" dirty="0" err="1"/>
              <a:t>feature</a:t>
            </a:r>
            <a:r>
              <a:rPr lang="fr-FR" dirty="0"/>
              <a:t> extraction et appliquer les modèles de </a:t>
            </a:r>
            <a:r>
              <a:rPr lang="fr-FR" dirty="0" err="1"/>
              <a:t>Scikit-learn</a:t>
            </a:r>
            <a:r>
              <a:rPr lang="fr-FR" dirty="0"/>
              <a:t> pour l’apprentissage.</a:t>
            </a:r>
          </a:p>
        </p:txBody>
      </p:sp>
    </p:spTree>
    <p:extLst>
      <p:ext uri="{BB962C8B-B14F-4D97-AF65-F5344CB8AC3E}">
        <p14:creationId xmlns:p14="http://schemas.microsoft.com/office/powerpoint/2010/main" val="1725063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reeform: Shape 136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4" name="Right Triangle 13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32393-8908-4C4E-AD70-DDFDD906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790575"/>
            <a:ext cx="86772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6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2" y="6390640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41089F-FA6A-467E-8028-3B67C365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Introduction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2050" name="Picture 2" descr="Dog Pixel Art | Pixel art, Pixel art pattern, Minecraft pixel art">
            <a:extLst>
              <a:ext uri="{FF2B5EF4-FFF2-40B4-BE49-F238E27FC236}">
                <a16:creationId xmlns:a16="http://schemas.microsoft.com/office/drawing/2014/main" id="{8AADF63B-F192-40DF-883D-15FB7B46C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8" y="3428682"/>
            <a:ext cx="3882822" cy="256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for post">
            <a:extLst>
              <a:ext uri="{FF2B5EF4-FFF2-40B4-BE49-F238E27FC236}">
                <a16:creationId xmlns:a16="http://schemas.microsoft.com/office/drawing/2014/main" id="{E4DD71DE-F6B0-4447-946E-2B5E5EC8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06" y="3294080"/>
            <a:ext cx="3386103" cy="282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CAF9484A-869A-47F8-B6EA-AB7A5E1FB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680" y="3294080"/>
            <a:ext cx="2949913" cy="298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29A6F7-4679-49DC-A4EB-7EF9581C3E7A}"/>
              </a:ext>
            </a:extLst>
          </p:cNvPr>
          <p:cNvSpPr txBox="1"/>
          <p:nvPr/>
        </p:nvSpPr>
        <p:spPr>
          <a:xfrm>
            <a:off x="506027" y="2432482"/>
            <a:ext cx="6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Comment </a:t>
            </a:r>
            <a:r>
              <a:rPr lang="en-US" b="1" dirty="0" err="1">
                <a:latin typeface="+mj-lt"/>
              </a:rPr>
              <a:t>l’ordinateur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perçoit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une</a:t>
            </a:r>
            <a:r>
              <a:rPr lang="en-US" b="1" dirty="0">
                <a:latin typeface="+mj-lt"/>
              </a:rPr>
              <a:t> image?</a:t>
            </a:r>
          </a:p>
        </p:txBody>
      </p:sp>
    </p:spTree>
    <p:extLst>
      <p:ext uri="{BB962C8B-B14F-4D97-AF65-F5344CB8AC3E}">
        <p14:creationId xmlns:p14="http://schemas.microsoft.com/office/powerpoint/2010/main" val="197366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2" y="6390640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41089F-FA6A-467E-8028-3B67C365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Introduction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3074" name="Picture 2" descr="The Convolution/Pooling Operation For RGB Images - The Click Reader">
            <a:extLst>
              <a:ext uri="{FF2B5EF4-FFF2-40B4-BE49-F238E27FC236}">
                <a16:creationId xmlns:a16="http://schemas.microsoft.com/office/drawing/2014/main" id="{D28973B3-A771-472D-8E33-89BAB937E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" y="2918041"/>
            <a:ext cx="3941964" cy="284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15F70-E17F-4E1C-8DF1-A27AE6DE5C27}"/>
              </a:ext>
            </a:extLst>
          </p:cNvPr>
          <p:cNvGrpSpPr/>
          <p:nvPr/>
        </p:nvGrpSpPr>
        <p:grpSpPr>
          <a:xfrm>
            <a:off x="4580207" y="2371462"/>
            <a:ext cx="4795153" cy="3913770"/>
            <a:chOff x="6256682" y="2265559"/>
            <a:chExt cx="5126680" cy="406833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C87C56-E583-49E8-AA02-765C7223D6B1}"/>
                </a:ext>
              </a:extLst>
            </p:cNvPr>
            <p:cNvSpPr/>
            <p:nvPr/>
          </p:nvSpPr>
          <p:spPr>
            <a:xfrm>
              <a:off x="6481882" y="2265559"/>
              <a:ext cx="4482221" cy="770288"/>
            </a:xfrm>
            <a:prstGeom prst="ellips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CURSE OF DIMENTIONALITY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140CF4-3D66-4E19-A402-F10DB4756664}"/>
                </a:ext>
              </a:extLst>
            </p:cNvPr>
            <p:cNvGrpSpPr/>
            <p:nvPr/>
          </p:nvGrpSpPr>
          <p:grpSpPr>
            <a:xfrm>
              <a:off x="6256682" y="3102272"/>
              <a:ext cx="5126680" cy="3231620"/>
              <a:chOff x="6256682" y="3102272"/>
              <a:chExt cx="5126680" cy="3231620"/>
            </a:xfrm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7955FAF2-96F0-45BA-A7D9-698CBCCEE21B}"/>
                  </a:ext>
                </a:extLst>
              </p:cNvPr>
              <p:cNvSpPr/>
              <p:nvPr/>
            </p:nvSpPr>
            <p:spPr>
              <a:xfrm>
                <a:off x="8505098" y="4851888"/>
                <a:ext cx="448532" cy="457690"/>
              </a:xfrm>
              <a:prstGeom prst="downArrow">
                <a:avLst/>
              </a:prstGeom>
              <a:solidFill>
                <a:srgbClr val="C000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C5FD75-FD3A-44B9-B7DD-B50C8822BFD0}"/>
                  </a:ext>
                </a:extLst>
              </p:cNvPr>
              <p:cNvSpPr/>
              <p:nvPr/>
            </p:nvSpPr>
            <p:spPr>
              <a:xfrm>
                <a:off x="6481882" y="5383982"/>
                <a:ext cx="4607510" cy="949910"/>
              </a:xfrm>
              <a:prstGeom prst="rect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Obstacle considerable aux </a:t>
                </a:r>
                <a:r>
                  <a:rPr lang="en-US" sz="2000" b="1" dirty="0" err="1"/>
                  <a:t>algorithmes</a:t>
                </a:r>
                <a:r>
                  <a:rPr lang="en-US" sz="2000" b="1" dirty="0"/>
                  <a:t> de machines </a:t>
                </a:r>
                <a:r>
                  <a:rPr lang="en-US" sz="2000" b="1" dirty="0" err="1"/>
                  <a:t>usuels</a:t>
                </a:r>
                <a:r>
                  <a:rPr lang="en-US" sz="2000" b="1" dirty="0"/>
                  <a:t> et de reductions de </a:t>
                </a:r>
                <a:r>
                  <a:rPr lang="en-US" sz="2000" b="1" dirty="0" err="1"/>
                  <a:t>dimensionnalité</a:t>
                </a:r>
                <a:endParaRPr lang="en-US" sz="2000" b="1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6D872B-2213-4C08-BFD3-7F980151B296}"/>
                  </a:ext>
                </a:extLst>
              </p:cNvPr>
              <p:cNvSpPr/>
              <p:nvPr/>
            </p:nvSpPr>
            <p:spPr>
              <a:xfrm>
                <a:off x="6256682" y="3630986"/>
                <a:ext cx="5126680" cy="118073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Pour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une</a:t>
                </a:r>
                <a:r>
                  <a:rPr lang="en-US" sz="1600" dirty="0">
                    <a:solidFill>
                      <a:schemeClr val="tx1"/>
                    </a:solidFill>
                  </a:rPr>
                  <a:t> photo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en</a:t>
                </a:r>
                <a:r>
                  <a:rPr lang="en-US" sz="1600" dirty="0">
                    <a:solidFill>
                      <a:schemeClr val="tx1"/>
                    </a:solidFill>
                  </a:rPr>
                  <a:t> couleur de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dimention</a:t>
                </a:r>
                <a:r>
                  <a:rPr lang="en-US" sz="1600" dirty="0">
                    <a:solidFill>
                      <a:schemeClr val="tx1"/>
                    </a:solidFill>
                  </a:rPr>
                  <a:t> 500x375px,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l’ordinateur</a:t>
                </a:r>
                <a:r>
                  <a:rPr lang="en-US" sz="1600" dirty="0">
                    <a:solidFill>
                      <a:schemeClr val="tx1"/>
                    </a:solidFill>
                  </a:rPr>
                  <a:t> utilize un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vecteur</a:t>
                </a:r>
                <a:r>
                  <a:rPr lang="en-US" sz="1600" dirty="0">
                    <a:solidFill>
                      <a:schemeClr val="tx1"/>
                    </a:solidFill>
                  </a:rPr>
                  <a:t> de dimension (500x375x3 = 562500) pour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sa</a:t>
                </a:r>
                <a:r>
                  <a:rPr lang="en-US" sz="1600" dirty="0">
                    <a:solidFill>
                      <a:schemeClr val="tx1"/>
                    </a:solidFill>
                  </a:rPr>
                  <a:t> representation. </a:t>
                </a:r>
              </a:p>
              <a:p>
                <a:r>
                  <a:rPr lang="en-US" sz="1600" b="1" i="1" dirty="0">
                    <a:solidFill>
                      <a:schemeClr val="tx1"/>
                    </a:solidFill>
                  </a:rPr>
                  <a:t>Pour 150x150px, nous </a:t>
                </a:r>
                <a:r>
                  <a:rPr lang="en-US" sz="1600" b="1" i="1" dirty="0" err="1">
                    <a:solidFill>
                      <a:schemeClr val="tx1"/>
                    </a:solidFill>
                  </a:rPr>
                  <a:t>avons</a:t>
                </a:r>
                <a:r>
                  <a:rPr lang="en-US" sz="1600" b="1" i="1" dirty="0">
                    <a:solidFill>
                      <a:schemeClr val="tx1"/>
                    </a:solidFill>
                  </a:rPr>
                  <a:t> (150x150x3 = 67500)</a:t>
                </a:r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CB016003-30D7-4DCF-8A56-CA0AFF27E83A}"/>
                  </a:ext>
                </a:extLst>
              </p:cNvPr>
              <p:cNvSpPr/>
              <p:nvPr/>
            </p:nvSpPr>
            <p:spPr>
              <a:xfrm>
                <a:off x="8505098" y="3102272"/>
                <a:ext cx="448532" cy="457690"/>
              </a:xfrm>
              <a:prstGeom prst="downArrow">
                <a:avLst/>
              </a:prstGeom>
              <a:solidFill>
                <a:srgbClr val="C000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FFE9584-BB5A-4E97-B9AB-B4FF88197F7F}"/>
              </a:ext>
            </a:extLst>
          </p:cNvPr>
          <p:cNvSpPr/>
          <p:nvPr/>
        </p:nvSpPr>
        <p:spPr>
          <a:xfrm>
            <a:off x="3946106" y="4186096"/>
            <a:ext cx="492727" cy="39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FFB536A-753A-43CB-94DB-5B0BFE85465D}"/>
              </a:ext>
            </a:extLst>
          </p:cNvPr>
          <p:cNvSpPr/>
          <p:nvPr/>
        </p:nvSpPr>
        <p:spPr>
          <a:xfrm>
            <a:off x="9499258" y="4077457"/>
            <a:ext cx="492727" cy="39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7 Points 19">
            <a:extLst>
              <a:ext uri="{FF2B5EF4-FFF2-40B4-BE49-F238E27FC236}">
                <a16:creationId xmlns:a16="http://schemas.microsoft.com/office/drawing/2014/main" id="{02B59683-A6B0-4893-B0D1-DD41A4402CDF}"/>
              </a:ext>
            </a:extLst>
          </p:cNvPr>
          <p:cNvSpPr/>
          <p:nvPr/>
        </p:nvSpPr>
        <p:spPr>
          <a:xfrm>
            <a:off x="9850937" y="3180807"/>
            <a:ext cx="2240280" cy="2243445"/>
          </a:xfrm>
          <a:prstGeom prst="star7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DEEP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211A0A-AC69-46DE-BDDF-83DA3AEB9A0A}"/>
              </a:ext>
            </a:extLst>
          </p:cNvPr>
          <p:cNvSpPr/>
          <p:nvPr/>
        </p:nvSpPr>
        <p:spPr>
          <a:xfrm>
            <a:off x="4492101" y="2308194"/>
            <a:ext cx="4953889" cy="40427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AC9BCF-A6D1-40D2-B5FA-F797D4290C93}"/>
              </a:ext>
            </a:extLst>
          </p:cNvPr>
          <p:cNvSpPr/>
          <p:nvPr/>
        </p:nvSpPr>
        <p:spPr>
          <a:xfrm>
            <a:off x="10537793" y="4585591"/>
            <a:ext cx="875854" cy="403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08832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Introduction</a:t>
            </a:r>
          </a:p>
        </p:txBody>
      </p:sp>
      <p:pic>
        <p:nvPicPr>
          <p:cNvPr id="4098" name="Picture 2" descr="Seth Of Different Breeds Of Dogs Color Flat Icon S For Web And.. Royalty  Free Cliparts, Vectors, And Stock Illustration. Image 75457279.">
            <a:extLst>
              <a:ext uri="{FF2B5EF4-FFF2-40B4-BE49-F238E27FC236}">
                <a16:creationId xmlns:a16="http://schemas.microsoft.com/office/drawing/2014/main" id="{B18D9B62-33FB-49BD-9DCA-DA5F64669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5330"/>
            <a:ext cx="3943341" cy="394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A Cube | Cube Shape | DK Find Out">
            <a:extLst>
              <a:ext uri="{FF2B5EF4-FFF2-40B4-BE49-F238E27FC236}">
                <a16:creationId xmlns:a16="http://schemas.microsoft.com/office/drawing/2014/main" id="{31D87B46-9A88-4DCA-96EA-262F4B423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9" r="27223"/>
          <a:stretch/>
        </p:blipFill>
        <p:spPr bwMode="auto">
          <a:xfrm>
            <a:off x="4229259" y="4116222"/>
            <a:ext cx="491536" cy="56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What Is A Cube | Cube Shape | DK Find Out">
            <a:extLst>
              <a:ext uri="{FF2B5EF4-FFF2-40B4-BE49-F238E27FC236}">
                <a16:creationId xmlns:a16="http://schemas.microsoft.com/office/drawing/2014/main" id="{4B857108-FFEC-483D-B191-8A43C4C1B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99" r="27223"/>
          <a:stretch/>
        </p:blipFill>
        <p:spPr bwMode="auto">
          <a:xfrm>
            <a:off x="5164709" y="4002245"/>
            <a:ext cx="680572" cy="7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506B5D-89EA-47CA-8829-589F85B1B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16480"/>
              </p:ext>
            </p:extLst>
          </p:nvPr>
        </p:nvGraphicFramePr>
        <p:xfrm>
          <a:off x="6327913" y="3848265"/>
          <a:ext cx="1131065" cy="1089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67586">
                  <a:extLst>
                    <a:ext uri="{9D8B030D-6E8A-4147-A177-3AD203B41FA5}">
                      <a16:colId xmlns:a16="http://schemas.microsoft.com/office/drawing/2014/main" val="2172822672"/>
                    </a:ext>
                  </a:extLst>
                </a:gridCol>
                <a:gridCol w="275208">
                  <a:extLst>
                    <a:ext uri="{9D8B030D-6E8A-4147-A177-3AD203B41FA5}">
                      <a16:colId xmlns:a16="http://schemas.microsoft.com/office/drawing/2014/main" val="1854636448"/>
                    </a:ext>
                  </a:extLst>
                </a:gridCol>
                <a:gridCol w="213064">
                  <a:extLst>
                    <a:ext uri="{9D8B030D-6E8A-4147-A177-3AD203B41FA5}">
                      <a16:colId xmlns:a16="http://schemas.microsoft.com/office/drawing/2014/main" val="472251502"/>
                    </a:ext>
                  </a:extLst>
                </a:gridCol>
                <a:gridCol w="275207">
                  <a:extLst>
                    <a:ext uri="{9D8B030D-6E8A-4147-A177-3AD203B41FA5}">
                      <a16:colId xmlns:a16="http://schemas.microsoft.com/office/drawing/2014/main" val="1295058476"/>
                    </a:ext>
                  </a:extLst>
                </a:gridCol>
              </a:tblGrid>
              <a:tr h="11335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var1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…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vart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92259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img1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27646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img2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6543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img3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37076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…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86029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imgn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814734"/>
                  </a:ext>
                </a:extLst>
              </a:tr>
            </a:tbl>
          </a:graphicData>
        </a:graphic>
      </p:graphicFrame>
      <p:pic>
        <p:nvPicPr>
          <p:cNvPr id="22" name="Picture 6" descr="3d shape cube Royalty Free Vector Image - VectorStock">
            <a:extLst>
              <a:ext uri="{FF2B5EF4-FFF2-40B4-BE49-F238E27FC236}">
                <a16:creationId xmlns:a16="http://schemas.microsoft.com/office/drawing/2014/main" id="{483744BF-697D-40ED-9F4A-6B7E7C50F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7" t="19432" r="16199" b="27251"/>
          <a:stretch/>
        </p:blipFill>
        <p:spPr bwMode="auto">
          <a:xfrm>
            <a:off x="7845327" y="4032726"/>
            <a:ext cx="748881" cy="64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81663F-C0F6-4941-A68E-C32F081739D4}"/>
              </a:ext>
            </a:extLst>
          </p:cNvPr>
          <p:cNvSpPr/>
          <p:nvPr/>
        </p:nvSpPr>
        <p:spPr>
          <a:xfrm>
            <a:off x="3909494" y="3644582"/>
            <a:ext cx="1131065" cy="317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2C45A8-6237-42C7-A77F-09B783D4E5AA}"/>
              </a:ext>
            </a:extLst>
          </p:cNvPr>
          <p:cNvSpPr/>
          <p:nvPr/>
        </p:nvSpPr>
        <p:spPr>
          <a:xfrm>
            <a:off x="4792223" y="4925310"/>
            <a:ext cx="1394109" cy="317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Feature extraction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5AAA10-3B77-4512-9140-3B95592FF7DB}"/>
              </a:ext>
            </a:extLst>
          </p:cNvPr>
          <p:cNvCxnSpPr>
            <a:cxnSpLocks/>
            <a:endCxn id="4100" idx="0"/>
          </p:cNvCxnSpPr>
          <p:nvPr/>
        </p:nvCxnSpPr>
        <p:spPr>
          <a:xfrm>
            <a:off x="4475026" y="3962238"/>
            <a:ext cx="1" cy="153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52D504-A02E-4E8D-9610-359C1E073512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5504995" y="4783944"/>
            <a:ext cx="840" cy="141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8784722-9E7A-43C4-89AF-74915D378ECE}"/>
              </a:ext>
            </a:extLst>
          </p:cNvPr>
          <p:cNvSpPr/>
          <p:nvPr/>
        </p:nvSpPr>
        <p:spPr>
          <a:xfrm>
            <a:off x="5115654" y="4356902"/>
            <a:ext cx="748433" cy="30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Arial Black" panose="020B0A04020102020204" pitchFamily="34" charset="0"/>
              </a:rPr>
              <a:t>CNN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0624956-D192-4A68-AC52-84E0E50CA40F}"/>
              </a:ext>
            </a:extLst>
          </p:cNvPr>
          <p:cNvSpPr/>
          <p:nvPr/>
        </p:nvSpPr>
        <p:spPr>
          <a:xfrm>
            <a:off x="10386106" y="3849598"/>
            <a:ext cx="953513" cy="968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OUTPUT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---------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Dog breeds</a:t>
            </a:r>
          </a:p>
        </p:txBody>
      </p:sp>
      <p:pic>
        <p:nvPicPr>
          <p:cNvPr id="4104" name="Picture 8" descr="Gift, Light Green Wrapping Paper, Green Ribbon, Png - 3d Shape Cube Clipart  - Large Size Png Image - PikPng">
            <a:extLst>
              <a:ext uri="{FF2B5EF4-FFF2-40B4-BE49-F238E27FC236}">
                <a16:creationId xmlns:a16="http://schemas.microsoft.com/office/drawing/2014/main" id="{A3734A9D-9440-414E-92B0-D0AAED846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185" y="3899097"/>
            <a:ext cx="873880" cy="7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ogs Breeds Classification with Keras | by Ilia Zaitsev | Medium">
            <a:extLst>
              <a:ext uri="{FF2B5EF4-FFF2-40B4-BE49-F238E27FC236}">
                <a16:creationId xmlns:a16="http://schemas.microsoft.com/office/drawing/2014/main" id="{63A33A93-D69A-4D63-AEB8-93E75CA11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526" y="5169664"/>
            <a:ext cx="2002258" cy="12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Arrow: Up 50">
            <a:extLst>
              <a:ext uri="{FF2B5EF4-FFF2-40B4-BE49-F238E27FC236}">
                <a16:creationId xmlns:a16="http://schemas.microsoft.com/office/drawing/2014/main" id="{6D0AFC02-45DE-4F38-9304-ED3D7E9BAB6B}"/>
              </a:ext>
            </a:extLst>
          </p:cNvPr>
          <p:cNvSpPr/>
          <p:nvPr/>
        </p:nvSpPr>
        <p:spPr>
          <a:xfrm>
            <a:off x="9369823" y="4737920"/>
            <a:ext cx="316681" cy="383779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AAB6C19-25C3-41A0-A1AE-5CC558EEE6AE}"/>
              </a:ext>
            </a:extLst>
          </p:cNvPr>
          <p:cNvSpPr/>
          <p:nvPr/>
        </p:nvSpPr>
        <p:spPr>
          <a:xfrm>
            <a:off x="9926500" y="4187094"/>
            <a:ext cx="413515" cy="31199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0DCB62-FC33-4C62-9E4D-A1E437F5E495}"/>
              </a:ext>
            </a:extLst>
          </p:cNvPr>
          <p:cNvSpPr/>
          <p:nvPr/>
        </p:nvSpPr>
        <p:spPr>
          <a:xfrm>
            <a:off x="7651289" y="4925310"/>
            <a:ext cx="920474" cy="834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0" dirty="0">
                <a:solidFill>
                  <a:srgbClr val="374970"/>
                </a:solidFill>
                <a:effectLst/>
                <a:latin typeface="Roboto"/>
              </a:rPr>
              <a:t>Fully Connected Neural Networks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1765AF-F157-4CFF-83E3-5581E67D36B2}"/>
              </a:ext>
            </a:extLst>
          </p:cNvPr>
          <p:cNvCxnSpPr>
            <a:cxnSpLocks/>
          </p:cNvCxnSpPr>
          <p:nvPr/>
        </p:nvCxnSpPr>
        <p:spPr>
          <a:xfrm flipV="1">
            <a:off x="8102038" y="4688694"/>
            <a:ext cx="0" cy="21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6CA6210-87CD-4B13-8CAA-EBA2EFDB9290}"/>
              </a:ext>
            </a:extLst>
          </p:cNvPr>
          <p:cNvSpPr/>
          <p:nvPr/>
        </p:nvSpPr>
        <p:spPr>
          <a:xfrm>
            <a:off x="8824616" y="3489481"/>
            <a:ext cx="1394109" cy="317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Fitted model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D7A56DB-5183-4866-8816-2758C0F970CF}"/>
              </a:ext>
            </a:extLst>
          </p:cNvPr>
          <p:cNvCxnSpPr>
            <a:cxnSpLocks/>
          </p:cNvCxnSpPr>
          <p:nvPr/>
        </p:nvCxnSpPr>
        <p:spPr>
          <a:xfrm>
            <a:off x="9401471" y="3803295"/>
            <a:ext cx="1" cy="153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1DC61A84-B671-4806-8AF0-3292B0177B6E}"/>
              </a:ext>
            </a:extLst>
          </p:cNvPr>
          <p:cNvSpPr/>
          <p:nvPr/>
        </p:nvSpPr>
        <p:spPr>
          <a:xfrm>
            <a:off x="3909494" y="4271893"/>
            <a:ext cx="300959" cy="24684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5E91DCC-03C2-4491-A9AA-FC9259C07415}"/>
              </a:ext>
            </a:extLst>
          </p:cNvPr>
          <p:cNvSpPr/>
          <p:nvPr/>
        </p:nvSpPr>
        <p:spPr>
          <a:xfrm>
            <a:off x="4791649" y="4289946"/>
            <a:ext cx="300959" cy="24684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595B73A9-4850-4E87-9E8E-9DF307CF1C3A}"/>
              </a:ext>
            </a:extLst>
          </p:cNvPr>
          <p:cNvSpPr/>
          <p:nvPr/>
        </p:nvSpPr>
        <p:spPr>
          <a:xfrm>
            <a:off x="5939349" y="4267767"/>
            <a:ext cx="300959" cy="24684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86CC015-7564-415B-8F97-C68BD45033CE}"/>
              </a:ext>
            </a:extLst>
          </p:cNvPr>
          <p:cNvSpPr/>
          <p:nvPr/>
        </p:nvSpPr>
        <p:spPr>
          <a:xfrm>
            <a:off x="7500810" y="4289946"/>
            <a:ext cx="300959" cy="24684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64088EF-D1F7-4A28-9E04-F6BF4331D281}"/>
              </a:ext>
            </a:extLst>
          </p:cNvPr>
          <p:cNvSpPr/>
          <p:nvPr/>
        </p:nvSpPr>
        <p:spPr>
          <a:xfrm>
            <a:off x="8635923" y="4241577"/>
            <a:ext cx="300959" cy="24684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4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données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5A19A2-040F-40BF-8C87-E798770832AB}"/>
              </a:ext>
            </a:extLst>
          </p:cNvPr>
          <p:cNvSpPr txBox="1"/>
          <p:nvPr/>
        </p:nvSpPr>
        <p:spPr>
          <a:xfrm>
            <a:off x="4950390" y="2389218"/>
            <a:ext cx="5212126" cy="3265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Montserrat"/>
              </a:rPr>
              <a:t>Pour entraîner notre algorithme supervisé de classification de chiens par race, nous utilisons le jeu de données  « </a:t>
            </a:r>
            <a:r>
              <a:rPr lang="fr-FR" b="1" dirty="0">
                <a:highlight>
                  <a:srgbClr val="FFFF00"/>
                </a:highlight>
                <a:latin typeface="Montserrat"/>
              </a:rPr>
              <a:t>Stanford </a:t>
            </a:r>
            <a:r>
              <a:rPr lang="fr-FR" b="1" dirty="0" err="1">
                <a:highlight>
                  <a:srgbClr val="FFFF00"/>
                </a:highlight>
                <a:latin typeface="Montserrat"/>
              </a:rPr>
              <a:t>Dogs</a:t>
            </a:r>
            <a:r>
              <a:rPr lang="fr-FR" b="1" dirty="0">
                <a:latin typeface="Montserrat"/>
              </a:rPr>
              <a:t> ».</a:t>
            </a:r>
          </a:p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Montserrat"/>
              </a:rPr>
              <a:t>Jeu de données initial comporte 20,580 images repartie dans 120 dossiers </a:t>
            </a:r>
          </a:p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Montserrat"/>
              </a:rPr>
              <a:t>Le nom de chaque dossier représente la race des chiens dans le dossier.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50EB5-4356-4DC9-AC91-CE74E46C0A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05"/>
          <a:stretch/>
        </p:blipFill>
        <p:spPr>
          <a:xfrm>
            <a:off x="162771" y="1392713"/>
            <a:ext cx="3566774" cy="49116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772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données 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4599D0-D821-474C-86EB-FEA37A85AA88}"/>
              </a:ext>
            </a:extLst>
          </p:cNvPr>
          <p:cNvSpPr txBox="1"/>
          <p:nvPr/>
        </p:nvSpPr>
        <p:spPr>
          <a:xfrm>
            <a:off x="293821" y="1554888"/>
            <a:ext cx="6231266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Montserrat"/>
              </a:rPr>
              <a:t>Formater le jeu de données dans la structure </a:t>
            </a:r>
            <a:r>
              <a:rPr lang="fr-FR" b="1" dirty="0" err="1">
                <a:latin typeface="Montserrat"/>
              </a:rPr>
              <a:t>DataFrame</a:t>
            </a:r>
            <a:r>
              <a:rPr lang="fr-FR" b="1" dirty="0">
                <a:latin typeface="Montserrat"/>
              </a:rPr>
              <a:t>. </a:t>
            </a:r>
            <a:endParaRPr lang="en-US" b="1" dirty="0">
              <a:latin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29AE8-AC13-458B-8BC5-790EBD110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" y="2052010"/>
            <a:ext cx="6016422" cy="4298914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1122E-8A31-4E21-8DC5-BB30C6E254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08" b="6329"/>
          <a:stretch/>
        </p:blipFill>
        <p:spPr>
          <a:xfrm>
            <a:off x="8733069" y="1997776"/>
            <a:ext cx="1629237" cy="182422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2CD18F1-259D-437B-B6B4-2562E7557F54}"/>
              </a:ext>
            </a:extLst>
          </p:cNvPr>
          <p:cNvSpPr/>
          <p:nvPr/>
        </p:nvSpPr>
        <p:spPr>
          <a:xfrm>
            <a:off x="6254129" y="2706476"/>
            <a:ext cx="2044528" cy="578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0689B-5BCC-49DD-8C3E-F4E1E59A9AB9}"/>
              </a:ext>
            </a:extLst>
          </p:cNvPr>
          <p:cNvSpPr/>
          <p:nvPr/>
        </p:nvSpPr>
        <p:spPr>
          <a:xfrm>
            <a:off x="8078680" y="1366138"/>
            <a:ext cx="3304682" cy="578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Statistiques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descriptives</a:t>
            </a:r>
            <a:r>
              <a:rPr lang="en-US" b="1" dirty="0">
                <a:solidFill>
                  <a:srgbClr val="C00000"/>
                </a:solidFill>
              </a:rPr>
              <a:t> des images </a:t>
            </a:r>
            <a:r>
              <a:rPr lang="en-US" b="1" dirty="0" err="1">
                <a:solidFill>
                  <a:srgbClr val="C00000"/>
                </a:solidFill>
              </a:rPr>
              <a:t>regroupés</a:t>
            </a:r>
            <a:r>
              <a:rPr lang="en-US" b="1" dirty="0">
                <a:solidFill>
                  <a:srgbClr val="C00000"/>
                </a:solidFill>
              </a:rPr>
              <a:t> par categories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F95208-0660-43B2-BAE1-D79C98768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501" y="3832201"/>
            <a:ext cx="6032844" cy="26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5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données 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60FB4-BFDA-4663-825D-04F2A2B18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47" y="2389218"/>
            <a:ext cx="9055607" cy="250335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1656166-D6B3-4DD6-9117-F47B8DA379A5}"/>
              </a:ext>
            </a:extLst>
          </p:cNvPr>
          <p:cNvSpPr txBox="1"/>
          <p:nvPr/>
        </p:nvSpPr>
        <p:spPr>
          <a:xfrm>
            <a:off x="3404566" y="3708125"/>
            <a:ext cx="59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60%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CE5085-568F-4340-9597-8A5DB6C70560}"/>
              </a:ext>
            </a:extLst>
          </p:cNvPr>
          <p:cNvSpPr txBox="1"/>
          <p:nvPr/>
        </p:nvSpPr>
        <p:spPr>
          <a:xfrm>
            <a:off x="7441305" y="3708125"/>
            <a:ext cx="59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15%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F306E4-7F7A-4E93-B8AD-948A05CA4041}"/>
              </a:ext>
            </a:extLst>
          </p:cNvPr>
          <p:cNvSpPr txBox="1"/>
          <p:nvPr/>
        </p:nvSpPr>
        <p:spPr>
          <a:xfrm>
            <a:off x="9438666" y="3708125"/>
            <a:ext cx="59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49054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12537</TotalTime>
  <Words>1138</Words>
  <Application>Microsoft Office PowerPoint</Application>
  <PresentationFormat>Widescreen</PresentationFormat>
  <Paragraphs>174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Black</vt:lpstr>
      <vt:lpstr>Bodoni MT Black</vt:lpstr>
      <vt:lpstr>Calibri</vt:lpstr>
      <vt:lpstr>Calibri Light</vt:lpstr>
      <vt:lpstr>Courier New</vt:lpstr>
      <vt:lpstr>Montserrat</vt:lpstr>
      <vt:lpstr>Roboto</vt:lpstr>
      <vt:lpstr>Wingdings</vt:lpstr>
      <vt:lpstr>Office Theme</vt:lpstr>
      <vt:lpstr>PowerPoint Presentation</vt:lpstr>
      <vt:lpstr>Plan</vt:lpstr>
      <vt:lpstr>Introduction</vt:lpstr>
      <vt:lpstr>Introduction</vt:lpstr>
      <vt:lpstr>Introduction</vt:lpstr>
      <vt:lpstr>Introduction</vt:lpstr>
      <vt:lpstr>Présentation des données </vt:lpstr>
      <vt:lpstr>Présentation des données </vt:lpstr>
      <vt:lpstr>Présentation des données </vt:lpstr>
      <vt:lpstr>Préparation des données</vt:lpstr>
      <vt:lpstr>Modélisation</vt:lpstr>
      <vt:lpstr>Modélisation</vt:lpstr>
      <vt:lpstr>Modélisation</vt:lpstr>
      <vt:lpstr>Modélisation</vt:lpstr>
      <vt:lpstr>Modélisation</vt:lpstr>
      <vt:lpstr>Modélisation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Didier</dc:creator>
  <cp:lastModifiedBy>Didier</cp:lastModifiedBy>
  <cp:revision>214</cp:revision>
  <dcterms:created xsi:type="dcterms:W3CDTF">2020-08-01T11:37:21Z</dcterms:created>
  <dcterms:modified xsi:type="dcterms:W3CDTF">2021-02-03T17:52:30Z</dcterms:modified>
</cp:coreProperties>
</file>