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4" r:id="rId4"/>
    <p:sldId id="278" r:id="rId5"/>
    <p:sldId id="337" r:id="rId6"/>
    <p:sldId id="315" r:id="rId7"/>
    <p:sldId id="393" r:id="rId8"/>
    <p:sldId id="395" r:id="rId9"/>
    <p:sldId id="394" r:id="rId10"/>
    <p:sldId id="396" r:id="rId11"/>
    <p:sldId id="397" r:id="rId12"/>
    <p:sldId id="405" r:id="rId13"/>
    <p:sldId id="383" r:id="rId14"/>
    <p:sldId id="398" r:id="rId15"/>
    <p:sldId id="399" r:id="rId16"/>
    <p:sldId id="400" r:id="rId17"/>
    <p:sldId id="406" r:id="rId18"/>
    <p:sldId id="402" r:id="rId19"/>
    <p:sldId id="407" r:id="rId20"/>
    <p:sldId id="408" r:id="rId21"/>
    <p:sldId id="409" r:id="rId22"/>
    <p:sldId id="352" r:id="rId23"/>
    <p:sldId id="385" r:id="rId24"/>
    <p:sldId id="386" r:id="rId25"/>
    <p:sldId id="387" r:id="rId26"/>
    <p:sldId id="391" r:id="rId27"/>
    <p:sldId id="334" r:id="rId28"/>
    <p:sldId id="410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" initials="D" lastIdx="1" clrIdx="0">
    <p:extLst>
      <p:ext uri="{19B8F6BF-5375-455C-9EA6-DF929625EA0E}">
        <p15:presenceInfo xmlns:p15="http://schemas.microsoft.com/office/powerpoint/2012/main" userId="07f399d9d9c1a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Performance des modèles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Using Validation dataset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Support Vector Machines</c:v>
                </c:pt>
                <c:pt idx="1">
                  <c:v>Logistic Regression</c:v>
                </c:pt>
                <c:pt idx="2">
                  <c:v>Voting</c:v>
                </c:pt>
                <c:pt idx="3">
                  <c:v>Stochastic Gradient Descent (SGD)</c:v>
                </c:pt>
                <c:pt idx="4">
                  <c:v>KNN</c:v>
                </c:pt>
                <c:pt idx="5">
                  <c:v>Random Forest</c:v>
                </c:pt>
                <c:pt idx="6">
                  <c:v>Decision Tree</c:v>
                </c:pt>
                <c:pt idx="7">
                  <c:v>Perceptron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83.47</c:v>
                </c:pt>
                <c:pt idx="1">
                  <c:v>82.89</c:v>
                </c:pt>
                <c:pt idx="2">
                  <c:v>80.28</c:v>
                </c:pt>
                <c:pt idx="3">
                  <c:v>79.42</c:v>
                </c:pt>
                <c:pt idx="4">
                  <c:v>79.41</c:v>
                </c:pt>
                <c:pt idx="5">
                  <c:v>77.08</c:v>
                </c:pt>
                <c:pt idx="6">
                  <c:v>70.06</c:v>
                </c:pt>
                <c:pt idx="7">
                  <c:v>46.61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2-4F5F-B6D4-D3900487B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Using Cross validation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Support Vector Machines</c:v>
                </c:pt>
                <c:pt idx="1">
                  <c:v>Logistic Regression</c:v>
                </c:pt>
                <c:pt idx="2">
                  <c:v>Voting</c:v>
                </c:pt>
                <c:pt idx="3">
                  <c:v>Stochastic Gradient Descent (SGD)</c:v>
                </c:pt>
                <c:pt idx="4">
                  <c:v>KNN</c:v>
                </c:pt>
                <c:pt idx="5">
                  <c:v>Random Forest</c:v>
                </c:pt>
                <c:pt idx="6">
                  <c:v>Decision Tree</c:v>
                </c:pt>
                <c:pt idx="7">
                  <c:v>Perceptron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81.760000000000005</c:v>
                </c:pt>
                <c:pt idx="1">
                  <c:v>82.01</c:v>
                </c:pt>
                <c:pt idx="2">
                  <c:v>81.92</c:v>
                </c:pt>
                <c:pt idx="3">
                  <c:v>81.89</c:v>
                </c:pt>
                <c:pt idx="4">
                  <c:v>80.09</c:v>
                </c:pt>
                <c:pt idx="5">
                  <c:v>82.66</c:v>
                </c:pt>
                <c:pt idx="6">
                  <c:v>81.760000000000005</c:v>
                </c:pt>
                <c:pt idx="7">
                  <c:v>71.92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32-4F5F-B6D4-D3900487B5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722911424"/>
        <c:axId val="1722896032"/>
      </c:barChart>
      <c:catAx>
        <c:axId val="17229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896032"/>
        <c:crosses val="autoZero"/>
        <c:auto val="1"/>
        <c:lblAlgn val="ctr"/>
        <c:lblOffset val="100"/>
        <c:noMultiLvlLbl val="0"/>
      </c:catAx>
      <c:valAx>
        <c:axId val="172289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3CA97-0005-4B14-AA74-65CC52668C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1F4FB-9F29-40EC-96A5-C24DB7795D2B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b="1" dirty="0"/>
            <a:t>Introduction</a:t>
          </a:r>
          <a:endParaRPr lang="en-US" b="1" dirty="0"/>
        </a:p>
      </dgm:t>
    </dgm:pt>
    <dgm:pt modelId="{7E315693-E4E9-4CFE-8206-44472BF8D7C6}" type="parTrans" cxnId="{6E12AF92-86C5-42BA-B1B4-FE2D5EB458A4}">
      <dgm:prSet/>
      <dgm:spPr/>
      <dgm:t>
        <a:bodyPr/>
        <a:lstStyle/>
        <a:p>
          <a:endParaRPr lang="en-US"/>
        </a:p>
      </dgm:t>
    </dgm:pt>
    <dgm:pt modelId="{FE10743E-9E3B-4F60-943D-A471E627574D}" type="sibTrans" cxnId="{6E12AF92-86C5-42BA-B1B4-FE2D5EB458A4}">
      <dgm:prSet/>
      <dgm:spPr/>
      <dgm:t>
        <a:bodyPr/>
        <a:lstStyle/>
        <a:p>
          <a:endParaRPr lang="en-US"/>
        </a:p>
      </dgm:t>
    </dgm:pt>
    <dgm:pt modelId="{23B7210B-989B-471F-8B7C-4E0078993880}">
      <dgm:prSet phldrT="[Text]"/>
      <dgm:spPr/>
      <dgm:t>
        <a:bodyPr/>
        <a:lstStyle/>
        <a:p>
          <a:r>
            <a:rPr lang="fr-FR" b="1" noProof="0" dirty="0"/>
            <a:t>Présentation des résultats</a:t>
          </a:r>
        </a:p>
      </dgm:t>
    </dgm:pt>
    <dgm:pt modelId="{47D662C8-EE0A-4DD2-9771-F7892F1FB910}" type="parTrans" cxnId="{43233D04-F9CF-4145-82FF-ECAFB9EC4F27}">
      <dgm:prSet/>
      <dgm:spPr/>
      <dgm:t>
        <a:bodyPr/>
        <a:lstStyle/>
        <a:p>
          <a:endParaRPr lang="en-US"/>
        </a:p>
      </dgm:t>
    </dgm:pt>
    <dgm:pt modelId="{08A328D6-F81F-4703-AC04-E151D9116DC7}" type="sibTrans" cxnId="{43233D04-F9CF-4145-82FF-ECAFB9EC4F27}">
      <dgm:prSet/>
      <dgm:spPr/>
      <dgm:t>
        <a:bodyPr/>
        <a:lstStyle/>
        <a:p>
          <a:endParaRPr lang="en-US"/>
        </a:p>
      </dgm:t>
    </dgm:pt>
    <dgm:pt modelId="{427751FB-D0DB-46A6-841B-234059FA151A}">
      <dgm:prSet phldrT="[Text]"/>
      <dgm:spPr/>
      <dgm:t>
        <a:bodyPr/>
        <a:lstStyle/>
        <a:p>
          <a:r>
            <a:rPr lang="fr-FR" b="1" dirty="0"/>
            <a:t>Modélisation</a:t>
          </a:r>
          <a:endParaRPr lang="en-US" b="1" dirty="0"/>
        </a:p>
      </dgm:t>
    </dgm:pt>
    <dgm:pt modelId="{FE3CE1E9-534F-41E6-8891-0BCB4B0B5245}" type="parTrans" cxnId="{ED17BAD0-7462-4B2F-B906-96AC8BEF6ADE}">
      <dgm:prSet/>
      <dgm:spPr/>
      <dgm:t>
        <a:bodyPr/>
        <a:lstStyle/>
        <a:p>
          <a:endParaRPr lang="en-US"/>
        </a:p>
      </dgm:t>
    </dgm:pt>
    <dgm:pt modelId="{2D11320F-71DB-42D0-9C0D-E804A9FEFE49}" type="sibTrans" cxnId="{ED17BAD0-7462-4B2F-B906-96AC8BEF6ADE}">
      <dgm:prSet/>
      <dgm:spPr/>
      <dgm:t>
        <a:bodyPr/>
        <a:lstStyle/>
        <a:p>
          <a:endParaRPr lang="en-US"/>
        </a:p>
      </dgm:t>
    </dgm:pt>
    <dgm:pt modelId="{511CFAA5-BCA6-47A5-9100-60152917F2A6}">
      <dgm:prSet/>
      <dgm:spPr/>
      <dgm:t>
        <a:bodyPr/>
        <a:lstStyle/>
        <a:p>
          <a:r>
            <a:rPr lang="fr-FR" b="1" dirty="0"/>
            <a:t>Conclusion</a:t>
          </a:r>
          <a:endParaRPr lang="en-US" b="1" dirty="0"/>
        </a:p>
      </dgm:t>
    </dgm:pt>
    <dgm:pt modelId="{463F7C02-E78C-4F57-948C-2845A979E319}" type="parTrans" cxnId="{7C084061-906E-4608-A507-1F005C0C0BF5}">
      <dgm:prSet/>
      <dgm:spPr/>
      <dgm:t>
        <a:bodyPr/>
        <a:lstStyle/>
        <a:p>
          <a:endParaRPr lang="en-US"/>
        </a:p>
      </dgm:t>
    </dgm:pt>
    <dgm:pt modelId="{0B0C7482-028F-4532-9E92-9338EBB7A536}" type="sibTrans" cxnId="{7C084061-906E-4608-A507-1F005C0C0BF5}">
      <dgm:prSet/>
      <dgm:spPr/>
      <dgm:t>
        <a:bodyPr/>
        <a:lstStyle/>
        <a:p>
          <a:endParaRPr lang="en-US"/>
        </a:p>
      </dgm:t>
    </dgm:pt>
    <dgm:pt modelId="{AB890754-68C4-4265-A386-64464898FD3C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dirty="0" err="1"/>
            <a:t>Présentation</a:t>
          </a:r>
          <a:r>
            <a:rPr lang="en-US" b="1" dirty="0"/>
            <a:t> des </a:t>
          </a:r>
          <a:r>
            <a:rPr lang="en-US" b="1" dirty="0" err="1"/>
            <a:t>données</a:t>
          </a:r>
          <a:endParaRPr lang="en-US" b="1" dirty="0"/>
        </a:p>
      </dgm:t>
    </dgm:pt>
    <dgm:pt modelId="{DFDD9E08-14D0-45EB-B9D4-7F786FBCCEDB}" type="parTrans" cxnId="{AF632F04-9001-4226-A0B9-1D67BF6F79E5}">
      <dgm:prSet/>
      <dgm:spPr/>
      <dgm:t>
        <a:bodyPr/>
        <a:lstStyle/>
        <a:p>
          <a:endParaRPr lang="en-US"/>
        </a:p>
      </dgm:t>
    </dgm:pt>
    <dgm:pt modelId="{CB603C39-3DB5-475E-A675-287486183FA8}" type="sibTrans" cxnId="{AF632F04-9001-4226-A0B9-1D67BF6F79E5}">
      <dgm:prSet/>
      <dgm:spPr/>
      <dgm:t>
        <a:bodyPr/>
        <a:lstStyle/>
        <a:p>
          <a:endParaRPr lang="en-US"/>
        </a:p>
      </dgm:t>
    </dgm:pt>
    <dgm:pt modelId="{9B4FC036-7293-4417-9999-31716CFD64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1" dirty="0" err="1"/>
            <a:t>Traitement</a:t>
          </a:r>
          <a:r>
            <a:rPr lang="en-US" b="1" dirty="0"/>
            <a:t> des </a:t>
          </a:r>
          <a:r>
            <a:rPr lang="en-US" b="1" dirty="0" err="1"/>
            <a:t>données</a:t>
          </a:r>
          <a:endParaRPr lang="en-US" b="1" dirty="0"/>
        </a:p>
      </dgm:t>
    </dgm:pt>
    <dgm:pt modelId="{1CBD754A-8AC4-4F40-ABF2-CEE9D152C18F}" type="parTrans" cxnId="{52672799-DCF5-4910-B8C3-5F9CDDBB3E25}">
      <dgm:prSet/>
      <dgm:spPr/>
      <dgm:t>
        <a:bodyPr/>
        <a:lstStyle/>
        <a:p>
          <a:endParaRPr lang="en-US"/>
        </a:p>
      </dgm:t>
    </dgm:pt>
    <dgm:pt modelId="{262B8384-4C93-4BB5-8957-1470376B6DC4}" type="sibTrans" cxnId="{52672799-DCF5-4910-B8C3-5F9CDDBB3E25}">
      <dgm:prSet/>
      <dgm:spPr/>
      <dgm:t>
        <a:bodyPr/>
        <a:lstStyle/>
        <a:p>
          <a:endParaRPr lang="en-US"/>
        </a:p>
      </dgm:t>
    </dgm:pt>
    <dgm:pt modelId="{01C3100C-7B38-4569-8FEC-3161655DB28D}" type="pres">
      <dgm:prSet presAssocID="{8183CA97-0005-4B14-AA74-65CC52668C14}" presName="linear" presStyleCnt="0">
        <dgm:presLayoutVars>
          <dgm:animLvl val="lvl"/>
          <dgm:resizeHandles val="exact"/>
        </dgm:presLayoutVars>
      </dgm:prSet>
      <dgm:spPr/>
    </dgm:pt>
    <dgm:pt modelId="{5358DE57-CA99-4155-9A3A-BAFC37A08FBE}" type="pres">
      <dgm:prSet presAssocID="{1B11F4FB-9F29-40EC-96A5-C24DB7795D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04711A-606D-4FCF-BE4A-A7C5039C1705}" type="pres">
      <dgm:prSet presAssocID="{FE10743E-9E3B-4F60-943D-A471E627574D}" presName="spacer" presStyleCnt="0"/>
      <dgm:spPr/>
    </dgm:pt>
    <dgm:pt modelId="{B1921492-B27E-46F9-9DF3-9BC18B228484}" type="pres">
      <dgm:prSet presAssocID="{AB890754-68C4-4265-A386-64464898FD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6B22F1-387A-4C64-8DD7-0B7069CBF70A}" type="pres">
      <dgm:prSet presAssocID="{CB603C39-3DB5-475E-A675-287486183FA8}" presName="spacer" presStyleCnt="0"/>
      <dgm:spPr/>
    </dgm:pt>
    <dgm:pt modelId="{01B8C0CB-C146-4A48-A2C8-54B886DCA552}" type="pres">
      <dgm:prSet presAssocID="{9B4FC036-7293-4417-9999-31716CFD64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A3E757-D7C7-483B-B561-DAF37C8ADDDA}" type="pres">
      <dgm:prSet presAssocID="{262B8384-4C93-4BB5-8957-1470376B6DC4}" presName="spacer" presStyleCnt="0"/>
      <dgm:spPr/>
    </dgm:pt>
    <dgm:pt modelId="{84F1A00E-9851-49A7-977F-86C3541F558F}" type="pres">
      <dgm:prSet presAssocID="{427751FB-D0DB-46A6-841B-234059FA15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5AC70B-2B26-412C-B67F-C9D557795770}" type="pres">
      <dgm:prSet presAssocID="{2D11320F-71DB-42D0-9C0D-E804A9FEFE49}" presName="spacer" presStyleCnt="0"/>
      <dgm:spPr/>
    </dgm:pt>
    <dgm:pt modelId="{3FAEEE7B-116F-4402-AC9F-7E4A91645947}" type="pres">
      <dgm:prSet presAssocID="{23B7210B-989B-471F-8B7C-4E0078993880}" presName="parentText" presStyleLbl="node1" presStyleIdx="4" presStyleCnt="6" custLinFactNeighborX="0" custLinFactNeighborY="-50167">
        <dgm:presLayoutVars>
          <dgm:chMax val="0"/>
          <dgm:bulletEnabled val="1"/>
        </dgm:presLayoutVars>
      </dgm:prSet>
      <dgm:spPr/>
    </dgm:pt>
    <dgm:pt modelId="{1597B9C5-5385-49A4-BBF8-B54B749C964B}" type="pres">
      <dgm:prSet presAssocID="{08A328D6-F81F-4703-AC04-E151D9116DC7}" presName="spacer" presStyleCnt="0"/>
      <dgm:spPr/>
    </dgm:pt>
    <dgm:pt modelId="{63EBDD97-5BB9-4641-8624-A8FD1623F289}" type="pres">
      <dgm:prSet presAssocID="{511CFAA5-BCA6-47A5-9100-60152917F2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632F04-9001-4226-A0B9-1D67BF6F79E5}" srcId="{8183CA97-0005-4B14-AA74-65CC52668C14}" destId="{AB890754-68C4-4265-A386-64464898FD3C}" srcOrd="1" destOrd="0" parTransId="{DFDD9E08-14D0-45EB-B9D4-7F786FBCCEDB}" sibTransId="{CB603C39-3DB5-475E-A675-287486183FA8}"/>
    <dgm:cxn modelId="{43233D04-F9CF-4145-82FF-ECAFB9EC4F27}" srcId="{8183CA97-0005-4B14-AA74-65CC52668C14}" destId="{23B7210B-989B-471F-8B7C-4E0078993880}" srcOrd="4" destOrd="0" parTransId="{47D662C8-EE0A-4DD2-9771-F7892F1FB910}" sibTransId="{08A328D6-F81F-4703-AC04-E151D9116DC7}"/>
    <dgm:cxn modelId="{2D8DAA35-DA0B-4736-A9DB-351BD1B0473A}" type="presOf" srcId="{427751FB-D0DB-46A6-841B-234059FA151A}" destId="{84F1A00E-9851-49A7-977F-86C3541F558F}" srcOrd="0" destOrd="0" presId="urn:microsoft.com/office/officeart/2005/8/layout/vList2"/>
    <dgm:cxn modelId="{7C084061-906E-4608-A507-1F005C0C0BF5}" srcId="{8183CA97-0005-4B14-AA74-65CC52668C14}" destId="{511CFAA5-BCA6-47A5-9100-60152917F2A6}" srcOrd="5" destOrd="0" parTransId="{463F7C02-E78C-4F57-948C-2845A979E319}" sibTransId="{0B0C7482-028F-4532-9E92-9338EBB7A536}"/>
    <dgm:cxn modelId="{D2388343-977B-435E-88ED-19B596026F84}" type="presOf" srcId="{9B4FC036-7293-4417-9999-31716CFD6463}" destId="{01B8C0CB-C146-4A48-A2C8-54B886DCA552}" srcOrd="0" destOrd="0" presId="urn:microsoft.com/office/officeart/2005/8/layout/vList2"/>
    <dgm:cxn modelId="{804D257B-4E36-49D6-A366-7F32CE9FF998}" type="presOf" srcId="{AB890754-68C4-4265-A386-64464898FD3C}" destId="{B1921492-B27E-46F9-9DF3-9BC18B228484}" srcOrd="0" destOrd="0" presId="urn:microsoft.com/office/officeart/2005/8/layout/vList2"/>
    <dgm:cxn modelId="{6E12AF92-86C5-42BA-B1B4-FE2D5EB458A4}" srcId="{8183CA97-0005-4B14-AA74-65CC52668C14}" destId="{1B11F4FB-9F29-40EC-96A5-C24DB7795D2B}" srcOrd="0" destOrd="0" parTransId="{7E315693-E4E9-4CFE-8206-44472BF8D7C6}" sibTransId="{FE10743E-9E3B-4F60-943D-A471E627574D}"/>
    <dgm:cxn modelId="{52672799-DCF5-4910-B8C3-5F9CDDBB3E25}" srcId="{8183CA97-0005-4B14-AA74-65CC52668C14}" destId="{9B4FC036-7293-4417-9999-31716CFD6463}" srcOrd="2" destOrd="0" parTransId="{1CBD754A-8AC4-4F40-ABF2-CEE9D152C18F}" sibTransId="{262B8384-4C93-4BB5-8957-1470376B6DC4}"/>
    <dgm:cxn modelId="{B5934BAB-FB73-4935-B68B-6D8B8EE9310F}" type="presOf" srcId="{1B11F4FB-9F29-40EC-96A5-C24DB7795D2B}" destId="{5358DE57-CA99-4155-9A3A-BAFC37A08FBE}" srcOrd="0" destOrd="0" presId="urn:microsoft.com/office/officeart/2005/8/layout/vList2"/>
    <dgm:cxn modelId="{B588E6AC-FA6B-4656-BD5F-5ED5C7A330AB}" type="presOf" srcId="{511CFAA5-BCA6-47A5-9100-60152917F2A6}" destId="{63EBDD97-5BB9-4641-8624-A8FD1623F289}" srcOrd="0" destOrd="0" presId="urn:microsoft.com/office/officeart/2005/8/layout/vList2"/>
    <dgm:cxn modelId="{BD6A4BBB-B090-400E-9A0C-3E6DD0FDCCE7}" type="presOf" srcId="{23B7210B-989B-471F-8B7C-4E0078993880}" destId="{3FAEEE7B-116F-4402-AC9F-7E4A91645947}" srcOrd="0" destOrd="0" presId="urn:microsoft.com/office/officeart/2005/8/layout/vList2"/>
    <dgm:cxn modelId="{ED17BAD0-7462-4B2F-B906-96AC8BEF6ADE}" srcId="{8183CA97-0005-4B14-AA74-65CC52668C14}" destId="{427751FB-D0DB-46A6-841B-234059FA151A}" srcOrd="3" destOrd="0" parTransId="{FE3CE1E9-534F-41E6-8891-0BCB4B0B5245}" sibTransId="{2D11320F-71DB-42D0-9C0D-E804A9FEFE49}"/>
    <dgm:cxn modelId="{AF20BFFF-127B-49EC-B019-63253E8D235C}" type="presOf" srcId="{8183CA97-0005-4B14-AA74-65CC52668C14}" destId="{01C3100C-7B38-4569-8FEC-3161655DB28D}" srcOrd="0" destOrd="0" presId="urn:microsoft.com/office/officeart/2005/8/layout/vList2"/>
    <dgm:cxn modelId="{FDB8E216-4FFF-4BA7-9DF7-FAB38BE59859}" type="presParOf" srcId="{01C3100C-7B38-4569-8FEC-3161655DB28D}" destId="{5358DE57-CA99-4155-9A3A-BAFC37A08FBE}" srcOrd="0" destOrd="0" presId="urn:microsoft.com/office/officeart/2005/8/layout/vList2"/>
    <dgm:cxn modelId="{9810697D-86E1-4D69-B316-CA219C53E02B}" type="presParOf" srcId="{01C3100C-7B38-4569-8FEC-3161655DB28D}" destId="{C104711A-606D-4FCF-BE4A-A7C5039C1705}" srcOrd="1" destOrd="0" presId="urn:microsoft.com/office/officeart/2005/8/layout/vList2"/>
    <dgm:cxn modelId="{777B5EF7-A9FF-4B32-9AA1-4DBBB934E312}" type="presParOf" srcId="{01C3100C-7B38-4569-8FEC-3161655DB28D}" destId="{B1921492-B27E-46F9-9DF3-9BC18B228484}" srcOrd="2" destOrd="0" presId="urn:microsoft.com/office/officeart/2005/8/layout/vList2"/>
    <dgm:cxn modelId="{E66DF61E-DC4C-4355-98D2-7458380D5B10}" type="presParOf" srcId="{01C3100C-7B38-4569-8FEC-3161655DB28D}" destId="{396B22F1-387A-4C64-8DD7-0B7069CBF70A}" srcOrd="3" destOrd="0" presId="urn:microsoft.com/office/officeart/2005/8/layout/vList2"/>
    <dgm:cxn modelId="{AFBD7D7D-5845-44BA-9212-2DF36D6A6967}" type="presParOf" srcId="{01C3100C-7B38-4569-8FEC-3161655DB28D}" destId="{01B8C0CB-C146-4A48-A2C8-54B886DCA552}" srcOrd="4" destOrd="0" presId="urn:microsoft.com/office/officeart/2005/8/layout/vList2"/>
    <dgm:cxn modelId="{69EBDA2C-32F1-401C-A11E-6114DEBC2ACE}" type="presParOf" srcId="{01C3100C-7B38-4569-8FEC-3161655DB28D}" destId="{2FA3E757-D7C7-483B-B561-DAF37C8ADDDA}" srcOrd="5" destOrd="0" presId="urn:microsoft.com/office/officeart/2005/8/layout/vList2"/>
    <dgm:cxn modelId="{B8DE2F6C-9D17-4A30-BE0F-5BD8C4CA00CA}" type="presParOf" srcId="{01C3100C-7B38-4569-8FEC-3161655DB28D}" destId="{84F1A00E-9851-49A7-977F-86C3541F558F}" srcOrd="6" destOrd="0" presId="urn:microsoft.com/office/officeart/2005/8/layout/vList2"/>
    <dgm:cxn modelId="{29EBE675-326B-40FB-B94C-3CD2374D9604}" type="presParOf" srcId="{01C3100C-7B38-4569-8FEC-3161655DB28D}" destId="{105AC70B-2B26-412C-B67F-C9D557795770}" srcOrd="7" destOrd="0" presId="urn:microsoft.com/office/officeart/2005/8/layout/vList2"/>
    <dgm:cxn modelId="{24BCB5A1-97C5-4E5B-AA05-998E59F5D91B}" type="presParOf" srcId="{01C3100C-7B38-4569-8FEC-3161655DB28D}" destId="{3FAEEE7B-116F-4402-AC9F-7E4A91645947}" srcOrd="8" destOrd="0" presId="urn:microsoft.com/office/officeart/2005/8/layout/vList2"/>
    <dgm:cxn modelId="{2285F138-A623-4656-91E5-4F51BD0C5EBB}" type="presParOf" srcId="{01C3100C-7B38-4569-8FEC-3161655DB28D}" destId="{1597B9C5-5385-49A4-BBF8-B54B749C964B}" srcOrd="9" destOrd="0" presId="urn:microsoft.com/office/officeart/2005/8/layout/vList2"/>
    <dgm:cxn modelId="{EED6EA95-4CCB-4DB9-A756-5622077F2999}" type="presParOf" srcId="{01C3100C-7B38-4569-8FEC-3161655DB28D}" destId="{63EBDD97-5BB9-4641-8624-A8FD1623F2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DE57-CA99-4155-9A3A-BAFC37A08FBE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400" b="1" kern="1200" dirty="0"/>
            <a:t>Introduction</a:t>
          </a:r>
          <a:endParaRPr lang="en-US" sz="3400" b="1" kern="1200" dirty="0"/>
        </a:p>
      </dsp:txBody>
      <dsp:txXfrm>
        <a:off x="39809" y="108407"/>
        <a:ext cx="6514857" cy="735872"/>
      </dsp:txXfrm>
    </dsp:sp>
    <dsp:sp modelId="{B1921492-B27E-46F9-9DF3-9BC18B228484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400" b="1" kern="1200" dirty="0" err="1"/>
            <a:t>Présentation</a:t>
          </a:r>
          <a:r>
            <a:rPr lang="en-US" sz="3400" b="1" kern="1200" dirty="0"/>
            <a:t> des </a:t>
          </a:r>
          <a:r>
            <a:rPr lang="en-US" sz="3400" b="1" kern="1200" dirty="0" err="1"/>
            <a:t>données</a:t>
          </a:r>
          <a:endParaRPr lang="en-US" sz="3400" b="1" kern="1200" dirty="0"/>
        </a:p>
      </dsp:txBody>
      <dsp:txXfrm>
        <a:off x="39809" y="1021818"/>
        <a:ext cx="6514857" cy="735872"/>
      </dsp:txXfrm>
    </dsp:sp>
    <dsp:sp modelId="{01B8C0CB-C146-4A48-A2C8-54B886DCA552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400" b="1" kern="1200" dirty="0" err="1"/>
            <a:t>Traitement</a:t>
          </a:r>
          <a:r>
            <a:rPr lang="en-US" sz="3400" b="1" kern="1200" dirty="0"/>
            <a:t> des </a:t>
          </a:r>
          <a:r>
            <a:rPr lang="en-US" sz="3400" b="1" kern="1200" dirty="0" err="1"/>
            <a:t>données</a:t>
          </a:r>
          <a:endParaRPr lang="en-US" sz="3400" b="1" kern="1200" dirty="0"/>
        </a:p>
      </dsp:txBody>
      <dsp:txXfrm>
        <a:off x="39809" y="1935228"/>
        <a:ext cx="6514857" cy="735872"/>
      </dsp:txXfrm>
    </dsp:sp>
    <dsp:sp modelId="{84F1A00E-9851-49A7-977F-86C3541F558F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Modélisation</a:t>
          </a:r>
          <a:endParaRPr lang="en-US" sz="3400" b="1" kern="1200" dirty="0"/>
        </a:p>
      </dsp:txBody>
      <dsp:txXfrm>
        <a:off x="39809" y="2848638"/>
        <a:ext cx="6514857" cy="735872"/>
      </dsp:txXfrm>
    </dsp:sp>
    <dsp:sp modelId="{3FAEEE7B-116F-4402-AC9F-7E4A91645947}">
      <dsp:nvSpPr>
        <dsp:cNvPr id="0" name=""/>
        <dsp:cNvSpPr/>
      </dsp:nvSpPr>
      <dsp:spPr>
        <a:xfrm>
          <a:off x="0" y="3673115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noProof="0" dirty="0"/>
            <a:t>Présentation des résultats</a:t>
          </a:r>
        </a:p>
      </dsp:txBody>
      <dsp:txXfrm>
        <a:off x="39809" y="3712924"/>
        <a:ext cx="6514857" cy="735872"/>
      </dsp:txXfrm>
    </dsp:sp>
    <dsp:sp modelId="{63EBDD97-5BB9-4641-8624-A8FD1623F289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Conclusion</a:t>
          </a:r>
          <a:endParaRPr lang="en-US" sz="3400" b="1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C9A9-C3AA-43C7-9DD5-E23CD1BD53C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075D-7ED0-48D4-9BC4-0804C61D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847-C9F0-463E-B512-9CCE52F1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BE6E-46BB-43BF-894D-C3FA7BD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6092-084D-4A61-B323-3A1422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AAED-3E92-40D1-845E-50310279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4347-BF13-49A9-9EF7-7EBAC09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50C-263B-4ECE-AEDE-48E5757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834C-7BAE-40F5-9485-B045647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C0E3-145C-446C-A5C1-9FC9D54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CA73-BC51-4E6D-8B73-BD416CC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296E-E3C3-45B3-921A-41CDB94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99D52-A28A-43C0-ABF9-CFE64E8C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DB0C-B12A-42B1-84C0-C28C36A3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3315-007F-4811-8366-46A380A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88C-2CF0-4EF0-8A5B-931D016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195C-3C11-4B85-8FD0-3CEB60E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E37-350A-498B-8C85-3927320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E39-5B19-46F7-AB70-27EAFF94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07C9-C24C-49AF-BB4D-748714E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16B-FD0C-4FDC-A72F-39E8379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5D0-4E16-4A1D-BA64-28F06A3F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5A8-2567-46D7-9D73-7FB5B3C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B32-F9E5-46B8-AAB1-4C78DEE4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CEAA-0711-429D-958C-EC73CB8E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0111-B9EB-4E56-B055-0DC2DA8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0083-453B-494D-87B7-1E03986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E4E-36DF-4599-8C2A-F7CB7FE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69A4-EAE3-4C61-9226-1336ED7B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4ECE7-4FB8-4586-B88D-25F9F023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13A1-8D63-4136-B6B9-83C7FCA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4312-0B84-480A-A690-AE98F28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B3BD-BB3F-4CFE-AFC5-289FB07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802-1E21-46AA-8778-B173253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5005-6BEF-4954-9AB1-1467F292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C3E6-CEF9-485C-A26B-92ADBC1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9BF0-A0C9-4381-B276-CECE79B6F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2DBF-E8FE-46DD-903A-93DEF92F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581B-3294-4FCF-BC40-1035D363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8722-2F6A-45A3-94BB-9AEB85D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155A-1694-41E7-B2BB-5956029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BD4-0B36-421F-9028-44DE937A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1B72-0FF7-4B88-81AF-11D7154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4E57-631D-4293-9649-E01E846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DDE5-DF39-491C-A812-8D3E2DC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0BDF2-C5EA-4FE4-A0EA-3EA3BBE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18790-AC95-4058-A692-41B2F7A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454-28FE-439A-B465-73DBBFB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C71-3D1D-45A3-ACF2-66151D9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2E18-3A7F-47E0-A90D-62E19A35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807D-71FB-4966-B830-A117656C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FC65-81D5-44D0-B0A1-886D81E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1F9-50D2-450F-86F9-F8C1B39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0681-F129-4490-9C0B-E77517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145-26DD-423D-8871-A3B6FD6D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7A0A-07F3-4387-8565-4658D36B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778C-82B3-4FEE-A2F0-3A263AEB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C6D6-55D8-4C43-8276-C2E3710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AFA5-97D3-48C2-AFB4-21AFA2C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67BA-542A-4169-B2BE-EE31AAB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D099-1D37-4C14-9125-1948194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B0C9-CA20-49A9-B73E-566A664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30A6-07F9-4520-9BA8-E73B360C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5080-A2A9-4748-834B-AA0BC2B9E942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8ECC-6584-4075-93EA-C8B288B6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68B3-F8DD-4F9A-B24D-6937A898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A2799EA-7873-4373-8182-DE6C2B03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74" y="546695"/>
            <a:ext cx="11223900" cy="121373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b"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800" b="1" dirty="0">
                <a:ln/>
                <a:solidFill>
                  <a:schemeClr val="accent3"/>
                </a:solidFill>
                <a:latin typeface="Montserrat"/>
              </a:rPr>
              <a:t>TITANIC - MACHINE LEARNING FROM DISASTER</a:t>
            </a:r>
            <a:r>
              <a:rPr lang="fr-FR" sz="4800" b="1" i="0" dirty="0">
                <a:ln/>
                <a:solidFill>
                  <a:schemeClr val="accent3"/>
                </a:solidFill>
                <a:latin typeface="Montserrat"/>
              </a:rPr>
              <a:t>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564F-8365-4A17-864D-83C7C1EC43B4}"/>
              </a:ext>
            </a:extLst>
          </p:cNvPr>
          <p:cNvCxnSpPr>
            <a:cxnSpLocks/>
          </p:cNvCxnSpPr>
          <p:nvPr/>
        </p:nvCxnSpPr>
        <p:spPr>
          <a:xfrm>
            <a:off x="1443789" y="1993817"/>
            <a:ext cx="8991600" cy="0"/>
          </a:xfrm>
          <a:prstGeom prst="line">
            <a:avLst/>
          </a:prstGeom>
          <a:ln w="88900" cmpd="thickThin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785DE93-86AC-48FA-9419-33A23EB26D68}"/>
              </a:ext>
            </a:extLst>
          </p:cNvPr>
          <p:cNvSpPr/>
          <p:nvPr/>
        </p:nvSpPr>
        <p:spPr>
          <a:xfrm>
            <a:off x="6135345" y="-1751"/>
            <a:ext cx="6047130" cy="3150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742E5-194C-41A6-84A7-B4E50458E42A}"/>
              </a:ext>
            </a:extLst>
          </p:cNvPr>
          <p:cNvSpPr/>
          <p:nvPr/>
        </p:nvSpPr>
        <p:spPr>
          <a:xfrm>
            <a:off x="0" y="6540416"/>
            <a:ext cx="6047130" cy="313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4" y="2544793"/>
            <a:ext cx="10840652" cy="35753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050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6392487" y="3428682"/>
            <a:ext cx="46381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femmes de façon générale ont survécu indépendamment de l’âge alors que chez les hommes, seuls les moins âgés (&lt; 10 ans) ont eu plus de chance de survivre</a:t>
            </a:r>
            <a:endParaRPr lang="fr-FR" b="1" dirty="0">
              <a:latin typeface="Montserrat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260955" y="2295146"/>
            <a:ext cx="5599518" cy="40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982644" y="4766460"/>
            <a:ext cx="532286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passagers qui avaient plus de quatre (04) parents à bord du Titanic ont eu vraiment moins de chance de survivre au naufrage</a:t>
            </a:r>
            <a:endParaRPr lang="fr-FR" b="1" dirty="0">
              <a:latin typeface="Montserrat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0107" y="1862731"/>
            <a:ext cx="5943600" cy="48285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980517" y="2777632"/>
            <a:ext cx="547301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un passager avait des enfants, plus il avait de forte chance de ne pas survivre</a:t>
            </a:r>
            <a:endParaRPr lang="fr-F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27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Données manquantes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5445" y="2808433"/>
            <a:ext cx="1795549" cy="80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574474" y="3042232"/>
            <a:ext cx="989216" cy="47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71753" y="2942713"/>
            <a:ext cx="6550429" cy="675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 modale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15446" y="4150718"/>
            <a:ext cx="1795549" cy="80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Age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74473" y="4309603"/>
            <a:ext cx="989216" cy="47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71753" y="3898674"/>
            <a:ext cx="6641870" cy="1234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Estimations aléatoires de valeurs comprises entre la moyenne moins l’écart type et la moyenne plus l’écart type</a:t>
            </a:r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5445" y="5503833"/>
            <a:ext cx="1795549" cy="80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r>
              <a:rPr lang="fr-FR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574472" y="5662718"/>
            <a:ext cx="989216" cy="47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563688" y="5218381"/>
            <a:ext cx="1729048" cy="128985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8226" y="1998368"/>
            <a:ext cx="9684328" cy="7032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INPUTATION DES DONNEES MANQUANTES</a:t>
            </a:r>
          </a:p>
        </p:txBody>
      </p:sp>
    </p:spTree>
    <p:extLst>
      <p:ext uri="{BB962C8B-B14F-4D97-AF65-F5344CB8AC3E}">
        <p14:creationId xmlns:p14="http://schemas.microsoft.com/office/powerpoint/2010/main" val="82713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Encodage de variables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5856" y="3342018"/>
            <a:ext cx="4362867" cy="1666233"/>
            <a:chOff x="308885" y="2178140"/>
            <a:chExt cx="4362867" cy="1666233"/>
          </a:xfrm>
        </p:grpSpPr>
        <p:sp>
          <p:nvSpPr>
            <p:cNvPr id="2" name="TextBox 1"/>
            <p:cNvSpPr txBox="1"/>
            <p:nvPr/>
          </p:nvSpPr>
          <p:spPr>
            <a:xfrm>
              <a:off x="308885" y="2821805"/>
              <a:ext cx="623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Sex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014153" y="2443942"/>
              <a:ext cx="972589" cy="6400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78429" y="2443942"/>
              <a:ext cx="3491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020446" y="3142211"/>
              <a:ext cx="1323743" cy="548640"/>
              <a:chOff x="1020446" y="3142211"/>
              <a:chExt cx="1323743" cy="54864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020446" y="3142211"/>
                <a:ext cx="957983" cy="54864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978429" y="3690851"/>
                <a:ext cx="3657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2344189" y="2203079"/>
              <a:ext cx="1055716" cy="456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Homme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44189" y="3372383"/>
              <a:ext cx="1055716" cy="456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Femme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433157" y="2431576"/>
              <a:ext cx="548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33157" y="3600880"/>
              <a:ext cx="548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089861" y="2178140"/>
              <a:ext cx="581891" cy="5609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089861" y="3283470"/>
              <a:ext cx="581891" cy="5609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47259" y="2753313"/>
            <a:ext cx="4225546" cy="2680215"/>
            <a:chOff x="5715984" y="2753313"/>
            <a:chExt cx="4225546" cy="2680215"/>
          </a:xfrm>
        </p:grpSpPr>
        <p:sp>
          <p:nvSpPr>
            <p:cNvPr id="18" name="TextBox 17"/>
            <p:cNvSpPr txBox="1"/>
            <p:nvPr/>
          </p:nvSpPr>
          <p:spPr>
            <a:xfrm>
              <a:off x="5715984" y="3985682"/>
              <a:ext cx="1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Embarked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261989" y="3007667"/>
              <a:ext cx="1150491" cy="2121286"/>
              <a:chOff x="7261989" y="3007667"/>
              <a:chExt cx="1150491" cy="21212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290262" y="3007667"/>
                <a:ext cx="656705" cy="11403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1989" y="4216514"/>
                <a:ext cx="793044" cy="9124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7938654" y="3007667"/>
                <a:ext cx="3885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055033" y="5128953"/>
                <a:ext cx="35744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7290262" y="4183262"/>
                <a:ext cx="104529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8412480" y="2813038"/>
              <a:ext cx="324196" cy="456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09307" y="3955231"/>
              <a:ext cx="327369" cy="456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84124" y="4924580"/>
              <a:ext cx="252552" cy="456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811491" y="3007667"/>
              <a:ext cx="3491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811491" y="4183262"/>
              <a:ext cx="3491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8811491" y="5133684"/>
              <a:ext cx="3491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9359639" y="2753313"/>
              <a:ext cx="581891" cy="5609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9359639" y="3927860"/>
              <a:ext cx="581891" cy="5609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355688" y="4872625"/>
              <a:ext cx="581891" cy="5609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5669280" y="2389218"/>
            <a:ext cx="33251" cy="377051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Catégorisation de variables continues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985164" y="3184143"/>
            <a:ext cx="5269923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Seules les variables Age et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seront catégorisées.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la transformation quantile  afin d’obtenir une distribution normale.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Regrouper les passagers en 4 groupes à partir de la distribution normale obtenue</a:t>
            </a:r>
          </a:p>
        </p:txBody>
      </p:sp>
      <p:pic>
        <p:nvPicPr>
          <p:cNvPr id="18" name="Picture 17"/>
          <p:cNvPicPr/>
          <p:nvPr/>
        </p:nvPicPr>
        <p:blipFill rotWithShape="1">
          <a:blip r:embed="rId4"/>
          <a:srcRect l="6314" t="3527" r="4109" b="9931"/>
          <a:stretch/>
        </p:blipFill>
        <p:spPr bwMode="auto">
          <a:xfrm>
            <a:off x="569880" y="2389218"/>
            <a:ext cx="4941457" cy="3853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338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Création de nouvelles variables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25587" y="2265182"/>
            <a:ext cx="2070412" cy="1291392"/>
            <a:chOff x="290945" y="1925527"/>
            <a:chExt cx="2070412" cy="1291392"/>
          </a:xfrm>
        </p:grpSpPr>
        <p:sp>
          <p:nvSpPr>
            <p:cNvPr id="2" name="Rectangle 1"/>
            <p:cNvSpPr/>
            <p:nvPr/>
          </p:nvSpPr>
          <p:spPr>
            <a:xfrm>
              <a:off x="290945" y="1925527"/>
              <a:ext cx="2070412" cy="357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Cabin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0945" y="2307911"/>
              <a:ext cx="2070412" cy="909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InfoCabin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NbCabin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Deck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9585" y="3556574"/>
            <a:ext cx="2070413" cy="715323"/>
            <a:chOff x="290945" y="3557418"/>
            <a:chExt cx="2070413" cy="715323"/>
          </a:xfrm>
        </p:grpSpPr>
        <p:sp>
          <p:nvSpPr>
            <p:cNvPr id="22" name="Rectangle 21"/>
            <p:cNvSpPr/>
            <p:nvPr/>
          </p:nvSpPr>
          <p:spPr>
            <a:xfrm>
              <a:off x="290946" y="3557418"/>
              <a:ext cx="2070412" cy="3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945" y="3965663"/>
              <a:ext cx="2070412" cy="307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55174" y="4895958"/>
            <a:ext cx="2070413" cy="1316020"/>
            <a:chOff x="290945" y="4688547"/>
            <a:chExt cx="2070413" cy="1316020"/>
          </a:xfrm>
        </p:grpSpPr>
        <p:sp>
          <p:nvSpPr>
            <p:cNvPr id="23" name="Rectangle 22"/>
            <p:cNvSpPr/>
            <p:nvPr/>
          </p:nvSpPr>
          <p:spPr>
            <a:xfrm>
              <a:off x="290946" y="4688547"/>
              <a:ext cx="2070412" cy="3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SibSp</a:t>
              </a:r>
              <a:r>
                <a:rPr lang="en-US" dirty="0"/>
                <a:t> &amp; Parch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0945" y="5095559"/>
              <a:ext cx="2070412" cy="9090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FamilySize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FamilySizeCat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IsAlone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50974" y="3556574"/>
            <a:ext cx="2070412" cy="738327"/>
            <a:chOff x="2779221" y="1931683"/>
            <a:chExt cx="2070412" cy="738327"/>
          </a:xfrm>
        </p:grpSpPr>
        <p:sp>
          <p:nvSpPr>
            <p:cNvPr id="18" name="Rectangle 17"/>
            <p:cNvSpPr/>
            <p:nvPr/>
          </p:nvSpPr>
          <p:spPr>
            <a:xfrm>
              <a:off x="2779221" y="1931683"/>
              <a:ext cx="2070412" cy="3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 &amp; </a:t>
              </a:r>
              <a:r>
                <a:rPr lang="en-US" dirty="0" err="1"/>
                <a:t>Pclass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79221" y="2362932"/>
              <a:ext cx="2070412" cy="307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Age_Class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5999" y="4895958"/>
            <a:ext cx="2070412" cy="738327"/>
            <a:chOff x="2964872" y="3298760"/>
            <a:chExt cx="2070412" cy="738327"/>
          </a:xfrm>
        </p:grpSpPr>
        <p:sp>
          <p:nvSpPr>
            <p:cNvPr id="29" name="Rectangle 28"/>
            <p:cNvSpPr/>
            <p:nvPr/>
          </p:nvSpPr>
          <p:spPr>
            <a:xfrm>
              <a:off x="2964872" y="3298760"/>
              <a:ext cx="2070412" cy="382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Fare &amp; </a:t>
              </a:r>
              <a:r>
                <a:rPr lang="en-US" dirty="0" err="1"/>
                <a:t>FamilySize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4872" y="3730009"/>
              <a:ext cx="2070412" cy="307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err="1">
                  <a:solidFill>
                    <a:schemeClr val="tx1"/>
                  </a:solidFill>
                </a:rPr>
                <a:t>Fare_per_Person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6666245" y="2297145"/>
            <a:ext cx="4564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créé au total onze (09) variables</a:t>
            </a:r>
            <a:endParaRPr lang="fr-F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12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704B05E-42BC-4692-95EB-D01F5591C906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Suppression de variables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4684" y="2693324"/>
            <a:ext cx="7913716" cy="7436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Variables à </a:t>
            </a:r>
            <a:r>
              <a:rPr lang="en-US" sz="2800" b="1" dirty="0" err="1"/>
              <a:t>supprimer</a:t>
            </a:r>
            <a:endParaRPr lang="en-US" sz="2800" b="1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5546589" y="-397014"/>
            <a:ext cx="993529" cy="9177253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54229" y="4427218"/>
            <a:ext cx="1884226" cy="519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65154" y="4422536"/>
            <a:ext cx="1884226" cy="519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45121" y="4422537"/>
            <a:ext cx="1884226" cy="519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Cabin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86801" y="4385232"/>
            <a:ext cx="1785572" cy="519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PassengerId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86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435" y="3802248"/>
            <a:ext cx="6783645" cy="1247195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4911434" y="5091181"/>
            <a:ext cx="6783645" cy="11341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3" y="4838008"/>
            <a:ext cx="299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Stochastic</a:t>
            </a:r>
            <a:r>
              <a:rPr lang="fr-FR" sz="2400" b="1" dirty="0"/>
              <a:t> Gradient </a:t>
            </a:r>
            <a:r>
              <a:rPr lang="fr-FR" sz="2400" b="1" dirty="0" err="1"/>
              <a:t>Descent</a:t>
            </a:r>
            <a:r>
              <a:rPr lang="fr-FR" sz="2400" b="1" dirty="0"/>
              <a:t> (SGD)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 rot="20443635">
            <a:off x="3054988" y="4474624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140394">
            <a:off x="3062682" y="5316778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225" y="2597037"/>
            <a:ext cx="2299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Modèle </a:t>
            </a:r>
            <a:r>
              <a:rPr lang="fr-FR" sz="2400" b="1" dirty="0" err="1"/>
              <a:t>baseline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2834640" y="2572061"/>
            <a:ext cx="1903615" cy="547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11434" y="2314364"/>
            <a:ext cx="6410501" cy="9359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Le modèle qui prédit que seulement les femmes du Titanic ont survécu au naufrage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0" y="1862051"/>
            <a:ext cx="9511442" cy="432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6083" y="2028310"/>
            <a:ext cx="209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Random</a:t>
            </a:r>
            <a:r>
              <a:rPr lang="fr-FR" sz="2400" b="1" dirty="0"/>
              <a:t> Forest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20443635">
            <a:off x="3054988" y="1531922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140394">
            <a:off x="3062682" y="2374076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" y="4963084"/>
            <a:ext cx="309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Régression logistique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20443635">
            <a:off x="3054988" y="4474624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140394">
            <a:off x="3062682" y="5316778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/>
          <p:nvPr/>
        </p:nvPicPr>
        <p:blipFill>
          <a:blip r:embed="rId2"/>
          <a:stretch>
            <a:fillRect/>
          </a:stretch>
        </p:blipFill>
        <p:spPr>
          <a:xfrm>
            <a:off x="4911434" y="957060"/>
            <a:ext cx="6783646" cy="1142690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 rotWithShape="1">
          <a:blip r:embed="rId3"/>
          <a:srcRect r="12379"/>
          <a:stretch/>
        </p:blipFill>
        <p:spPr bwMode="auto">
          <a:xfrm>
            <a:off x="4910811" y="2162015"/>
            <a:ext cx="6784267" cy="1104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4863707" y="3854104"/>
            <a:ext cx="6831371" cy="1150718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 rotWithShape="1">
          <a:blip r:embed="rId5"/>
          <a:srcRect r="17107"/>
          <a:stretch/>
        </p:blipFill>
        <p:spPr bwMode="auto">
          <a:xfrm>
            <a:off x="4863707" y="5050182"/>
            <a:ext cx="6831371" cy="11594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842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0" y="1862051"/>
            <a:ext cx="9511442" cy="432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2757" y="2028310"/>
            <a:ext cx="285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K plus proche voisin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20443635">
            <a:off x="3054988" y="1531922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140394">
            <a:off x="3062682" y="2374076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30531" y="4963084"/>
            <a:ext cx="196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Perceptron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20443635">
            <a:off x="3054988" y="4474624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140394">
            <a:off x="3062682" y="5316778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350" y="1119866"/>
            <a:ext cx="6991845" cy="916074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4762349" y="2515928"/>
            <a:ext cx="6842217" cy="943351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4863706" y="4020937"/>
            <a:ext cx="6831371" cy="102850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4879096" y="5246036"/>
            <a:ext cx="6725470" cy="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8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93E0-1922-463E-A976-BA952C1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odoni MT Black" panose="02070A03080606020203" pitchFamily="18" charset="0"/>
              </a:rPr>
              <a:t>Plan</a:t>
            </a:r>
            <a:endParaRPr lang="en-US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8CF23-2DDF-48A8-9980-E564885B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48345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96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0" y="1862051"/>
            <a:ext cx="9511442" cy="432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127" y="1837118"/>
            <a:ext cx="3009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Support vecteur machine linéaire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20443635">
            <a:off x="3054988" y="1531922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140394">
            <a:off x="3062682" y="2374076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" y="4963084"/>
            <a:ext cx="309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Decision</a:t>
            </a:r>
            <a:r>
              <a:rPr lang="fr-FR" sz="2400" b="1" dirty="0"/>
              <a:t> </a:t>
            </a:r>
            <a:r>
              <a:rPr lang="fr-FR" sz="2400" b="1" dirty="0" err="1"/>
              <a:t>Tree</a:t>
            </a:r>
            <a:endParaRPr lang="en-US" sz="2400" dirty="0"/>
          </a:p>
        </p:txBody>
      </p:sp>
      <p:sp>
        <p:nvSpPr>
          <p:cNvPr id="29" name="Right Arrow 28"/>
          <p:cNvSpPr/>
          <p:nvPr/>
        </p:nvSpPr>
        <p:spPr>
          <a:xfrm rot="20443635">
            <a:off x="3054988" y="4474624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140394">
            <a:off x="3062682" y="5316778"/>
            <a:ext cx="172553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4910811" y="1140428"/>
            <a:ext cx="6851698" cy="966313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3"/>
          <a:srcRect r="8799"/>
          <a:stretch/>
        </p:blipFill>
        <p:spPr bwMode="auto">
          <a:xfrm>
            <a:off x="4910811" y="2367329"/>
            <a:ext cx="6851698" cy="863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4863706" y="4035604"/>
            <a:ext cx="6831371" cy="1013839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 rotWithShape="1">
          <a:blip r:embed="rId5"/>
          <a:srcRect r="15164"/>
          <a:stretch/>
        </p:blipFill>
        <p:spPr bwMode="auto">
          <a:xfrm>
            <a:off x="4863705" y="5101551"/>
            <a:ext cx="6765799" cy="9249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3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59337" y="3312595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Voting</a:t>
            </a:r>
            <a:r>
              <a:rPr lang="fr-FR" sz="2400" b="1" dirty="0"/>
              <a:t> classifier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 rot="20205727">
            <a:off x="2114180" y="2878114"/>
            <a:ext cx="937522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140394">
            <a:off x="2153023" y="3523924"/>
            <a:ext cx="859836" cy="500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112444" y="2311088"/>
            <a:ext cx="8582633" cy="1086469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3028191" y="3543428"/>
            <a:ext cx="8666886" cy="23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Métrique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76" y="3266974"/>
            <a:ext cx="9112399" cy="519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282071" y="2382852"/>
            <a:ext cx="4564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F1 score</a:t>
            </a:r>
            <a:endParaRPr lang="fr-FR" sz="2800" b="1" dirty="0">
              <a:latin typeface="Montserra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8320" y="4095119"/>
            <a:ext cx="71378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score F1 peut être interprété comme une moyenne pondérée de la </a:t>
            </a:r>
            <a:r>
              <a:rPr lang="fr-FR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précision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du </a:t>
            </a:r>
            <a:r>
              <a:rPr lang="fr-FR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rappel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>
                <a:latin typeface="Bodoni MT Black" panose="02070A03080606020203" pitchFamily="18" charset="0"/>
              </a:rPr>
              <a:t>Hyper </a:t>
            </a:r>
            <a:r>
              <a:rPr lang="en-US" sz="5400" b="1" dirty="0" err="1">
                <a:latin typeface="Bodoni MT Black" panose="02070A03080606020203" pitchFamily="18" charset="0"/>
              </a:rPr>
              <a:t>paramètres</a:t>
            </a:r>
            <a:r>
              <a:rPr lang="en-US" sz="5400" b="1" dirty="0">
                <a:latin typeface="Bodoni MT Black" panose="02070A03080606020203" pitchFamily="18" charset="0"/>
              </a:rPr>
              <a:t> des </a:t>
            </a:r>
            <a:r>
              <a:rPr lang="en-US" sz="5400" b="1" dirty="0" err="1">
                <a:latin typeface="Bodoni MT Black" panose="02070A03080606020203" pitchFamily="18" charset="0"/>
              </a:rPr>
              <a:t>modèles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774457" y="3298503"/>
            <a:ext cx="9834448" cy="1886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307008" y="2438780"/>
            <a:ext cx="82634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 valeurs optimales des hyper paramètres</a:t>
            </a:r>
            <a:endParaRPr lang="fr-FR" sz="2800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6518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Comparaison des performances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518444682"/>
              </p:ext>
            </p:extLst>
          </p:nvPr>
        </p:nvGraphicFramePr>
        <p:xfrm>
          <a:off x="-2" y="1684083"/>
          <a:ext cx="12192001" cy="517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4002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Comparaison des performances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4480" y="4716374"/>
            <a:ext cx="9476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pouvons déduire que l’utilisation de la base de données de validation a généralement sous-estimé les performances de nos modèles.</a:t>
            </a:r>
            <a:endParaRPr lang="en-US" sz="2400" b="1" i="1" dirty="0"/>
          </a:p>
        </p:txBody>
      </p:sp>
      <p:sp>
        <p:nvSpPr>
          <p:cNvPr id="3" name="Rectangle 2"/>
          <p:cNvSpPr/>
          <p:nvPr/>
        </p:nvSpPr>
        <p:spPr>
          <a:xfrm>
            <a:off x="432262" y="3173422"/>
            <a:ext cx="3851897" cy="6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performances des modèles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2371" y="2821805"/>
            <a:ext cx="1446414" cy="656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22371" y="3591098"/>
            <a:ext cx="1463040" cy="473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43600" y="2576945"/>
            <a:ext cx="2086495" cy="490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74,90% (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± 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11,38%)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46833" y="3726184"/>
            <a:ext cx="2083261" cy="490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80.50% (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±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3,31%)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3098" y="2443942"/>
            <a:ext cx="32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 de l’utilisation de la base de données de validation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3809" y="3636945"/>
            <a:ext cx="32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 de l’utilisation de la cross validation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0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39291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résultats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5A9B3D0-B3DD-4783-90F1-C920233C0E05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Soumission</a:t>
            </a:r>
            <a:r>
              <a:rPr lang="en-US" sz="5400" b="1" dirty="0">
                <a:latin typeface="Bodoni MT Black" panose="02070A03080606020203" pitchFamily="18" charset="0"/>
              </a:rPr>
              <a:t> sur </a:t>
            </a:r>
            <a:r>
              <a:rPr lang="en-US" sz="5400" b="1" dirty="0" err="1">
                <a:latin typeface="Bodoni MT Black" panose="02070A03080606020203" pitchFamily="18" charset="0"/>
              </a:rPr>
              <a:t>Kaggle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8764" y="2535382"/>
            <a:ext cx="35744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Score Baseline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8764" y="3892403"/>
            <a:ext cx="35744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Score du </a:t>
            </a:r>
            <a:r>
              <a:rPr lang="en-US" sz="2800" b="1" dirty="0" err="1"/>
              <a:t>modèle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498764" y="5399777"/>
            <a:ext cx="35744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Classement</a:t>
            </a:r>
            <a:endParaRPr lang="en-US" sz="28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81302" y="2884516"/>
            <a:ext cx="1421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81302" y="4194431"/>
            <a:ext cx="1421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81302" y="5723247"/>
            <a:ext cx="1421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874560" y="2620317"/>
            <a:ext cx="2887055" cy="528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77,51%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74559" y="3930232"/>
            <a:ext cx="2887056" cy="528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78,23%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74559" y="5459048"/>
            <a:ext cx="2887056" cy="528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4918 sur 23592</a:t>
            </a:r>
          </a:p>
        </p:txBody>
      </p:sp>
    </p:spTree>
    <p:extLst>
      <p:ext uri="{BB962C8B-B14F-4D97-AF65-F5344CB8AC3E}">
        <p14:creationId xmlns:p14="http://schemas.microsoft.com/office/powerpoint/2010/main" val="403684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403525" y="2204127"/>
            <a:ext cx="107356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nous a permis de tester nos compétences dans la compétition « Titanic – Machine Learning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Diaster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403524" y="3776780"/>
            <a:ext cx="107356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pu réaliser: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L'exploration des données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traitement des données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162537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647713" y="2906619"/>
            <a:ext cx="107356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erspectives d’amélioration du résultat: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Effectuer une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engineering plus poussée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Effectuer un réglage plus approfondi des hyper paramètres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prospecter d’autres modèles de classification de machine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Right Triangle 13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32393-8908-4C4E-AD70-DDFDD906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90575"/>
            <a:ext cx="8677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7B318-A170-4120-8311-C657A133E696}"/>
              </a:ext>
            </a:extLst>
          </p:cNvPr>
          <p:cNvSpPr txBox="1"/>
          <p:nvPr/>
        </p:nvSpPr>
        <p:spPr>
          <a:xfrm>
            <a:off x="5138924" y="2609480"/>
            <a:ext cx="63325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Le naufrage du Titanic 15 avril 1912 après avoir heurté un iceberg lors de son voyage inaugural.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Nombre de passagers estimé 2 224 et plus de 1 500 décès.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200" b="1" dirty="0">
                <a:latin typeface="+mj-lt"/>
              </a:rPr>
              <a:t>Pouvons-nous développer un modèle de prédiction qui nous permettra de prédire les passagers du Titanic qui sont décèdes lors du naufrage ?.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2" y="2820260"/>
            <a:ext cx="4861490" cy="29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2" y="6390640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A6F7-4679-49DC-A4EB-7EF9581C3E7A}"/>
              </a:ext>
            </a:extLst>
          </p:cNvPr>
          <p:cNvSpPr txBox="1"/>
          <p:nvPr/>
        </p:nvSpPr>
        <p:spPr>
          <a:xfrm>
            <a:off x="6492060" y="2820260"/>
            <a:ext cx="4571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est une plateforme web organisant des compétitions en data science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/>
              <a:t>a ouvert une compétition sur le Titanic qui consiste à modéliser l’issu des passagers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8" y="2512441"/>
            <a:ext cx="4695059" cy="35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A19A2-040F-40BF-8C87-E798770832AB}"/>
              </a:ext>
            </a:extLst>
          </p:cNvPr>
          <p:cNvSpPr txBox="1"/>
          <p:nvPr/>
        </p:nvSpPr>
        <p:spPr>
          <a:xfrm>
            <a:off x="6204675" y="5426539"/>
            <a:ext cx="484632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 pour la compétition du Titanic sont disponible sur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F07D27-0580-4B09-9288-B443FA8F4B1C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latin typeface="Bodoni MT Black" panose="02070A03080606020203" pitchFamily="18" charset="0"/>
              </a:rPr>
              <a:t>Origine</a:t>
            </a:r>
            <a:r>
              <a:rPr lang="en-US" sz="5400" b="1" dirty="0">
                <a:latin typeface="Bodoni MT Black" panose="02070A03080606020203" pitchFamily="18" charset="0"/>
              </a:rPr>
              <a:t> des </a:t>
            </a:r>
            <a:r>
              <a:rPr lang="en-US" sz="5400" b="1" dirty="0" err="1">
                <a:latin typeface="Bodoni MT Black" panose="02070A03080606020203" pitchFamily="18" charset="0"/>
              </a:rPr>
              <a:t>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2054" name="Picture 6" descr="Résultat de recherche d'images pour &quot;kaggle&quot;">
            <a:extLst>
              <a:ext uri="{FF2B5EF4-FFF2-40B4-BE49-F238E27FC236}">
                <a16:creationId xmlns:a16="http://schemas.microsoft.com/office/drawing/2014/main" id="{5E532D02-82CF-49DC-81FA-21498005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" y="4182283"/>
            <a:ext cx="1687183" cy="7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ésultat de recherche d'images pour &quot;fichier&quot;">
            <a:extLst>
              <a:ext uri="{FF2B5EF4-FFF2-40B4-BE49-F238E27FC236}">
                <a16:creationId xmlns:a16="http://schemas.microsoft.com/office/drawing/2014/main" id="{4B9F20B5-1F35-4CEC-AE70-93394A37A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3"/>
          <a:stretch/>
        </p:blipFill>
        <p:spPr bwMode="auto">
          <a:xfrm>
            <a:off x="2391733" y="3053416"/>
            <a:ext cx="854886" cy="7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E134D68-DC55-4B12-AD57-2F96BDC20A8A}"/>
              </a:ext>
            </a:extLst>
          </p:cNvPr>
          <p:cNvSpPr/>
          <p:nvPr/>
        </p:nvSpPr>
        <p:spPr>
          <a:xfrm>
            <a:off x="3334725" y="3345605"/>
            <a:ext cx="1486656" cy="31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training set (train.csv)</a:t>
            </a:r>
          </a:p>
        </p:txBody>
      </p:sp>
      <p:pic>
        <p:nvPicPr>
          <p:cNvPr id="26" name="Picture 4" descr="Résultat de recherche d'images pour &quot;fichier&quot;">
            <a:extLst>
              <a:ext uri="{FF2B5EF4-FFF2-40B4-BE49-F238E27FC236}">
                <a16:creationId xmlns:a16="http://schemas.microsoft.com/office/drawing/2014/main" id="{4B9F20B5-1F35-4CEC-AE70-93394A37A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9"/>
          <a:stretch/>
        </p:blipFill>
        <p:spPr bwMode="auto">
          <a:xfrm>
            <a:off x="2395933" y="4218370"/>
            <a:ext cx="856309" cy="7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ésultat de recherche d'images pour &quot;fichier&quot;">
            <a:extLst>
              <a:ext uri="{FF2B5EF4-FFF2-40B4-BE49-F238E27FC236}">
                <a16:creationId xmlns:a16="http://schemas.microsoft.com/office/drawing/2014/main" id="{4B9F20B5-1F35-4CEC-AE70-93394A37A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238"/>
          <a:stretch/>
        </p:blipFill>
        <p:spPr bwMode="auto">
          <a:xfrm>
            <a:off x="2391733" y="5296351"/>
            <a:ext cx="814796" cy="7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E134D68-DC55-4B12-AD57-2F96BDC20A8A}"/>
              </a:ext>
            </a:extLst>
          </p:cNvPr>
          <p:cNvSpPr/>
          <p:nvPr/>
        </p:nvSpPr>
        <p:spPr>
          <a:xfrm>
            <a:off x="3283049" y="4450271"/>
            <a:ext cx="1538332" cy="31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test set (test.csv)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134D68-DC55-4B12-AD57-2F96BDC20A8A}"/>
              </a:ext>
            </a:extLst>
          </p:cNvPr>
          <p:cNvSpPr/>
          <p:nvPr/>
        </p:nvSpPr>
        <p:spPr>
          <a:xfrm>
            <a:off x="3283048" y="5549953"/>
            <a:ext cx="1538333" cy="31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gender_submission.csv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84420"/>
              </p:ext>
            </p:extLst>
          </p:nvPr>
        </p:nvGraphicFramePr>
        <p:xfrm>
          <a:off x="5841501" y="2203079"/>
          <a:ext cx="5572668" cy="3179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664">
                  <a:extLst>
                    <a:ext uri="{9D8B030D-6E8A-4147-A177-3AD203B41FA5}">
                      <a16:colId xmlns:a16="http://schemas.microsoft.com/office/drawing/2014/main" val="2534822342"/>
                    </a:ext>
                  </a:extLst>
                </a:gridCol>
                <a:gridCol w="2726574">
                  <a:extLst>
                    <a:ext uri="{9D8B030D-6E8A-4147-A177-3AD203B41FA5}">
                      <a16:colId xmlns:a16="http://schemas.microsoft.com/office/drawing/2014/main" val="2439306288"/>
                    </a:ext>
                  </a:extLst>
                </a:gridCol>
                <a:gridCol w="1978430">
                  <a:extLst>
                    <a:ext uri="{9D8B030D-6E8A-4147-A177-3AD203B41FA5}">
                      <a16:colId xmlns:a16="http://schemas.microsoft.com/office/drawing/2014/main" val="3448671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 err="1">
                          <a:effectLst/>
                        </a:rPr>
                        <a:t>Definition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8302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survival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Survival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0 = No, 1 = 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16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Ticket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 = 1st, 2 = 2nd, 3 = 3rd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72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012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Age in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51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sibsp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# of siblings / spouses aboard the Titanic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70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# of parents / children aboard the Titanic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937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ticket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Ticket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754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fare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Passenger fare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1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cabin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Cabin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4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embarked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Port of Embarkation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C = Cherbourg, Q = Queenstown, S = Southampton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91756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738105" y="3663502"/>
            <a:ext cx="755713" cy="786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4" idx="3"/>
            <a:endCxn id="26" idx="1"/>
          </p:cNvCxnSpPr>
          <p:nvPr/>
        </p:nvCxnSpPr>
        <p:spPr>
          <a:xfrm>
            <a:off x="1738105" y="4565734"/>
            <a:ext cx="657828" cy="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38105" y="4680065"/>
            <a:ext cx="755713" cy="1005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6123708" y="2699646"/>
            <a:ext cx="4918861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notre base de données d’entrainement seules les variables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Age et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Embarked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comportent des valeurs manquantes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variable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comporte 77.4% de données manquantes alors que la variables Age, respectivement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Embarked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comporte 19.5% respectivement 0.1%</a:t>
            </a: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75854" y="2868444"/>
            <a:ext cx="4572000" cy="26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6941539" y="2243896"/>
            <a:ext cx="450499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la moitié des passagers du Titanic (62,7%) ont périe lors du naufrage.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avait plus d’hommes (64,4%) que de femmes à bord.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majorité des passagers à bord n’avait ni d’enfants (69%) ni de parents (76,5%)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passagers avaient majoritairement payé les tickets de la troisième classe (55,7%)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4"/>
          <a:srcRect l="2564" r="4006"/>
          <a:stretch/>
        </p:blipFill>
        <p:spPr bwMode="auto">
          <a:xfrm>
            <a:off x="-3" y="1562471"/>
            <a:ext cx="6922428" cy="5381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766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651000" y="2237205"/>
            <a:ext cx="569964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vrai que la tranche d’âge des passagers variait entre moins de 1an à 80 ans, la moyenne d’âge était de 29 ans et plus de 75% des passagers avaient moins de 40 ans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-3" y="1655895"/>
            <a:ext cx="5562897" cy="236180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4721633" y="3882044"/>
            <a:ext cx="6665596" cy="24966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172885" y="4523830"/>
            <a:ext cx="4477517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cout du billet variait entre 0 et 512.33$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75% des passagers ont payé des billets de moins de 40$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8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Présentation des données 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254BC43-0336-4CDC-804D-307711495022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603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exploratoire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938810" y="5034424"/>
            <a:ext cx="535644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proportion des passagers qui ont survécus décroit en fonction de la classe du ticket </a:t>
            </a: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23256" y="1594952"/>
            <a:ext cx="5540375" cy="257937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-4790" y="4139714"/>
            <a:ext cx="5943600" cy="2709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E2179-5567-4DB4-8291-F61ECBE51B4F}"/>
              </a:ext>
            </a:extLst>
          </p:cNvPr>
          <p:cNvSpPr txBox="1"/>
          <p:nvPr/>
        </p:nvSpPr>
        <p:spPr>
          <a:xfrm>
            <a:off x="5563631" y="2435857"/>
            <a:ext cx="567488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pourcentage des hommes qui ont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survécu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moins de 20% alors ce celui des femmes est plus de 70%</a:t>
            </a:r>
            <a:endParaRPr lang="fr-F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5458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15693</TotalTime>
  <Words>909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Bodoni MT Black</vt:lpstr>
      <vt:lpstr>Calibri</vt:lpstr>
      <vt:lpstr>Calibri Light</vt:lpstr>
      <vt:lpstr>Courier New</vt:lpstr>
      <vt:lpstr>Montserrat</vt:lpstr>
      <vt:lpstr>Wingdings</vt:lpstr>
      <vt:lpstr>Office Theme</vt:lpstr>
      <vt:lpstr>PowerPoint Presentation</vt:lpstr>
      <vt:lpstr>Plan</vt:lpstr>
      <vt:lpstr>Introduction</vt:lpstr>
      <vt:lpstr>Introduction</vt:lpstr>
      <vt:lpstr>Présentation des données </vt:lpstr>
      <vt:lpstr>Présentation des données </vt:lpstr>
      <vt:lpstr>Présentation des données </vt:lpstr>
      <vt:lpstr>Présentation des données </vt:lpstr>
      <vt:lpstr>Présentation des données </vt:lpstr>
      <vt:lpstr>Présentation des données </vt:lpstr>
      <vt:lpstr>Présentation des données </vt:lpstr>
      <vt:lpstr>Traitement des données</vt:lpstr>
      <vt:lpstr>Traitement des données</vt:lpstr>
      <vt:lpstr>Traitement des données</vt:lpstr>
      <vt:lpstr>Traitement des données</vt:lpstr>
      <vt:lpstr>Traitement des données</vt:lpstr>
      <vt:lpstr>Modélisation</vt:lpstr>
      <vt:lpstr>Modélisation</vt:lpstr>
      <vt:lpstr>Modélisation</vt:lpstr>
      <vt:lpstr>Modélisation</vt:lpstr>
      <vt:lpstr>Modélisation</vt:lpstr>
      <vt:lpstr>Présentation des résultats</vt:lpstr>
      <vt:lpstr>Présentation des résultats</vt:lpstr>
      <vt:lpstr>Présentation des résultats</vt:lpstr>
      <vt:lpstr>Présentation des résultats</vt:lpstr>
      <vt:lpstr>Présentation des résultats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Didier</dc:creator>
  <cp:lastModifiedBy>Didier ILBOUDO</cp:lastModifiedBy>
  <cp:revision>278</cp:revision>
  <dcterms:created xsi:type="dcterms:W3CDTF">2020-08-01T11:37:21Z</dcterms:created>
  <dcterms:modified xsi:type="dcterms:W3CDTF">2021-03-17T19:46:56Z</dcterms:modified>
</cp:coreProperties>
</file>