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314" r:id="rId4"/>
    <p:sldId id="278" r:id="rId5"/>
    <p:sldId id="337" r:id="rId6"/>
    <p:sldId id="315" r:id="rId7"/>
    <p:sldId id="312" r:id="rId8"/>
    <p:sldId id="338" r:id="rId9"/>
    <p:sldId id="383" r:id="rId10"/>
    <p:sldId id="384" r:id="rId11"/>
    <p:sldId id="343" r:id="rId12"/>
    <p:sldId id="352" r:id="rId13"/>
    <p:sldId id="385" r:id="rId14"/>
    <p:sldId id="386" r:id="rId15"/>
    <p:sldId id="387" r:id="rId16"/>
    <p:sldId id="391" r:id="rId17"/>
    <p:sldId id="388" r:id="rId18"/>
    <p:sldId id="392" r:id="rId19"/>
    <p:sldId id="381" r:id="rId20"/>
    <p:sldId id="334" r:id="rId21"/>
    <p:sldId id="30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dier" initials="D" lastIdx="1" clrIdx="0">
    <p:extLst>
      <p:ext uri="{19B8F6BF-5375-455C-9EA6-DF929625EA0E}">
        <p15:presenceInfo xmlns:p15="http://schemas.microsoft.com/office/powerpoint/2012/main" userId="07f399d9d9c1aa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Performance de la </a:t>
            </a:r>
            <a:r>
              <a:rPr lang="en-US" dirty="0" err="1"/>
              <a:t>modélisation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5462668816039986E-17"/>
                  <c:y val="0.1110083256244217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C96-4D4E-86E1-ECF65A78413D}"/>
                </c:ext>
              </c:extLst>
            </c:dLbl>
            <c:dLbl>
              <c:idx val="1"/>
              <c:layout>
                <c:manualLayout>
                  <c:x val="0"/>
                  <c:y val="0.106382978723404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C96-4D4E-86E1-ECF65A78413D}"/>
                </c:ext>
              </c:extLst>
            </c:dLbl>
            <c:dLbl>
              <c:idx val="2"/>
              <c:layout>
                <c:manualLayout>
                  <c:x val="0"/>
                  <c:y val="0.1017576318223866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C96-4D4E-86E1-ECF65A78413D}"/>
                </c:ext>
              </c:extLst>
            </c:dLbl>
            <c:dLbl>
              <c:idx val="3"/>
              <c:layout>
                <c:manualLayout>
                  <c:x val="0"/>
                  <c:y val="0.1017576318223866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C96-4D4E-86E1-ECF65A78413D}"/>
                </c:ext>
              </c:extLst>
            </c:dLbl>
            <c:dLbl>
              <c:idx val="4"/>
              <c:layout>
                <c:manualLayout>
                  <c:x val="0"/>
                  <c:y val="0.1017576318223866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C96-4D4E-86E1-ECF65A78413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Sheet1!$A$1:$A$5</c:f>
              <c:strCache>
                <c:ptCount val="5"/>
                <c:pt idx="0">
                  <c:v>baseline Model</c:v>
                </c:pt>
                <c:pt idx="1">
                  <c:v>Naïve Bayes</c:v>
                </c:pt>
                <c:pt idx="2">
                  <c:v>SVM</c:v>
                </c:pt>
                <c:pt idx="3">
                  <c:v>Random Forest</c:v>
                </c:pt>
                <c:pt idx="4">
                  <c:v>BERT</c:v>
                </c:pt>
              </c:strCache>
            </c:strRef>
          </c:cat>
          <c:val>
            <c:numRef>
              <c:f>Sheet1!$B$1:$B$5</c:f>
              <c:numCache>
                <c:formatCode>0.00%</c:formatCode>
                <c:ptCount val="5"/>
                <c:pt idx="0">
                  <c:v>0.95640000000000003</c:v>
                </c:pt>
                <c:pt idx="1">
                  <c:v>0.93310000000000004</c:v>
                </c:pt>
                <c:pt idx="2">
                  <c:v>0.90080000000000005</c:v>
                </c:pt>
                <c:pt idx="3">
                  <c:v>0.97699999999999998</c:v>
                </c:pt>
                <c:pt idx="4">
                  <c:v>0.99229999999999996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C96-4D4E-86E1-ECF65A7841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9"/>
        <c:overlap val="75"/>
        <c:axId val="1107293840"/>
        <c:axId val="1107285520"/>
      </c:barChart>
      <c:catAx>
        <c:axId val="1107293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7285520"/>
        <c:crosses val="autoZero"/>
        <c:auto val="1"/>
        <c:lblAlgn val="ctr"/>
        <c:lblOffset val="100"/>
        <c:noMultiLvlLbl val="0"/>
      </c:catAx>
      <c:valAx>
        <c:axId val="110728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7293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83CA97-0005-4B14-AA74-65CC52668C1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B11F4FB-9F29-40EC-96A5-C24DB7795D2B}">
      <dgm:prSet phldrT="[Text]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fr-FR" b="1" dirty="0"/>
            <a:t>Introduction</a:t>
          </a:r>
          <a:endParaRPr lang="en-US" b="1" dirty="0"/>
        </a:p>
      </dgm:t>
    </dgm:pt>
    <dgm:pt modelId="{7E315693-E4E9-4CFE-8206-44472BF8D7C6}" type="parTrans" cxnId="{6E12AF92-86C5-42BA-B1B4-FE2D5EB458A4}">
      <dgm:prSet/>
      <dgm:spPr/>
      <dgm:t>
        <a:bodyPr/>
        <a:lstStyle/>
        <a:p>
          <a:endParaRPr lang="en-US"/>
        </a:p>
      </dgm:t>
    </dgm:pt>
    <dgm:pt modelId="{FE10743E-9E3B-4F60-943D-A471E627574D}" type="sibTrans" cxnId="{6E12AF92-86C5-42BA-B1B4-FE2D5EB458A4}">
      <dgm:prSet/>
      <dgm:spPr/>
      <dgm:t>
        <a:bodyPr/>
        <a:lstStyle/>
        <a:p>
          <a:endParaRPr lang="en-US"/>
        </a:p>
      </dgm:t>
    </dgm:pt>
    <dgm:pt modelId="{23B7210B-989B-471F-8B7C-4E0078993880}">
      <dgm:prSet phldrT="[Text]"/>
      <dgm:spPr/>
      <dgm:t>
        <a:bodyPr/>
        <a:lstStyle/>
        <a:p>
          <a:r>
            <a:rPr lang="fr-FR" b="1" noProof="0" dirty="0"/>
            <a:t>Présentation des résultats</a:t>
          </a:r>
        </a:p>
      </dgm:t>
    </dgm:pt>
    <dgm:pt modelId="{47D662C8-EE0A-4DD2-9771-F7892F1FB910}" type="parTrans" cxnId="{43233D04-F9CF-4145-82FF-ECAFB9EC4F27}">
      <dgm:prSet/>
      <dgm:spPr/>
      <dgm:t>
        <a:bodyPr/>
        <a:lstStyle/>
        <a:p>
          <a:endParaRPr lang="en-US"/>
        </a:p>
      </dgm:t>
    </dgm:pt>
    <dgm:pt modelId="{08A328D6-F81F-4703-AC04-E151D9116DC7}" type="sibTrans" cxnId="{43233D04-F9CF-4145-82FF-ECAFB9EC4F27}">
      <dgm:prSet/>
      <dgm:spPr/>
      <dgm:t>
        <a:bodyPr/>
        <a:lstStyle/>
        <a:p>
          <a:endParaRPr lang="en-US"/>
        </a:p>
      </dgm:t>
    </dgm:pt>
    <dgm:pt modelId="{427751FB-D0DB-46A6-841B-234059FA151A}">
      <dgm:prSet phldrT="[Text]"/>
      <dgm:spPr/>
      <dgm:t>
        <a:bodyPr/>
        <a:lstStyle/>
        <a:p>
          <a:r>
            <a:rPr lang="fr-FR" b="1" dirty="0"/>
            <a:t>Modélisation</a:t>
          </a:r>
          <a:endParaRPr lang="en-US" b="1" dirty="0"/>
        </a:p>
      </dgm:t>
    </dgm:pt>
    <dgm:pt modelId="{FE3CE1E9-534F-41E6-8891-0BCB4B0B5245}" type="parTrans" cxnId="{ED17BAD0-7462-4B2F-B906-96AC8BEF6ADE}">
      <dgm:prSet/>
      <dgm:spPr/>
      <dgm:t>
        <a:bodyPr/>
        <a:lstStyle/>
        <a:p>
          <a:endParaRPr lang="en-US"/>
        </a:p>
      </dgm:t>
    </dgm:pt>
    <dgm:pt modelId="{2D11320F-71DB-42D0-9C0D-E804A9FEFE49}" type="sibTrans" cxnId="{ED17BAD0-7462-4B2F-B906-96AC8BEF6ADE}">
      <dgm:prSet/>
      <dgm:spPr/>
      <dgm:t>
        <a:bodyPr/>
        <a:lstStyle/>
        <a:p>
          <a:endParaRPr lang="en-US"/>
        </a:p>
      </dgm:t>
    </dgm:pt>
    <dgm:pt modelId="{511CFAA5-BCA6-47A5-9100-60152917F2A6}">
      <dgm:prSet/>
      <dgm:spPr/>
      <dgm:t>
        <a:bodyPr/>
        <a:lstStyle/>
        <a:p>
          <a:r>
            <a:rPr lang="fr-FR" b="1" dirty="0"/>
            <a:t>Conclusion</a:t>
          </a:r>
          <a:endParaRPr lang="en-US" b="1" dirty="0"/>
        </a:p>
      </dgm:t>
    </dgm:pt>
    <dgm:pt modelId="{463F7C02-E78C-4F57-948C-2845A979E319}" type="parTrans" cxnId="{7C084061-906E-4608-A507-1F005C0C0BF5}">
      <dgm:prSet/>
      <dgm:spPr/>
      <dgm:t>
        <a:bodyPr/>
        <a:lstStyle/>
        <a:p>
          <a:endParaRPr lang="en-US"/>
        </a:p>
      </dgm:t>
    </dgm:pt>
    <dgm:pt modelId="{0B0C7482-028F-4532-9E92-9338EBB7A536}" type="sibTrans" cxnId="{7C084061-906E-4608-A507-1F005C0C0BF5}">
      <dgm:prSet/>
      <dgm:spPr/>
      <dgm:t>
        <a:bodyPr/>
        <a:lstStyle/>
        <a:p>
          <a:endParaRPr lang="en-US"/>
        </a:p>
      </dgm:t>
    </dgm:pt>
    <dgm:pt modelId="{AB890754-68C4-4265-A386-64464898FD3C}">
      <dgm:prSet phldrT="[Text]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b="1" dirty="0" err="1"/>
            <a:t>Présentation</a:t>
          </a:r>
          <a:r>
            <a:rPr lang="en-US" b="1" dirty="0"/>
            <a:t> des </a:t>
          </a:r>
          <a:r>
            <a:rPr lang="en-US" b="1" dirty="0" err="1"/>
            <a:t>données</a:t>
          </a:r>
          <a:endParaRPr lang="en-US" b="1" dirty="0"/>
        </a:p>
      </dgm:t>
    </dgm:pt>
    <dgm:pt modelId="{DFDD9E08-14D0-45EB-B9D4-7F786FBCCEDB}" type="parTrans" cxnId="{AF632F04-9001-4226-A0B9-1D67BF6F79E5}">
      <dgm:prSet/>
      <dgm:spPr/>
      <dgm:t>
        <a:bodyPr/>
        <a:lstStyle/>
        <a:p>
          <a:endParaRPr lang="en-US"/>
        </a:p>
      </dgm:t>
    </dgm:pt>
    <dgm:pt modelId="{CB603C39-3DB5-475E-A675-287486183FA8}" type="sibTrans" cxnId="{AF632F04-9001-4226-A0B9-1D67BF6F79E5}">
      <dgm:prSet/>
      <dgm:spPr/>
      <dgm:t>
        <a:bodyPr/>
        <a:lstStyle/>
        <a:p>
          <a:endParaRPr lang="en-US"/>
        </a:p>
      </dgm:t>
    </dgm:pt>
    <dgm:pt modelId="{9B4FC036-7293-4417-9999-31716CFD6463}">
      <dgm:prSet phldrT="[Text]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b="1" dirty="0" err="1"/>
            <a:t>Traitement</a:t>
          </a:r>
          <a:r>
            <a:rPr lang="en-US" b="1" dirty="0"/>
            <a:t> des </a:t>
          </a:r>
          <a:r>
            <a:rPr lang="en-US" b="1" dirty="0" err="1"/>
            <a:t>données</a:t>
          </a:r>
          <a:endParaRPr lang="en-US" b="1" dirty="0"/>
        </a:p>
      </dgm:t>
    </dgm:pt>
    <dgm:pt modelId="{1CBD754A-8AC4-4F40-ABF2-CEE9D152C18F}" type="parTrans" cxnId="{52672799-DCF5-4910-B8C3-5F9CDDBB3E25}">
      <dgm:prSet/>
      <dgm:spPr/>
      <dgm:t>
        <a:bodyPr/>
        <a:lstStyle/>
        <a:p>
          <a:endParaRPr lang="en-US"/>
        </a:p>
      </dgm:t>
    </dgm:pt>
    <dgm:pt modelId="{262B8384-4C93-4BB5-8957-1470376B6DC4}" type="sibTrans" cxnId="{52672799-DCF5-4910-B8C3-5F9CDDBB3E25}">
      <dgm:prSet/>
      <dgm:spPr/>
      <dgm:t>
        <a:bodyPr/>
        <a:lstStyle/>
        <a:p>
          <a:endParaRPr lang="en-US"/>
        </a:p>
      </dgm:t>
    </dgm:pt>
    <dgm:pt modelId="{01C3100C-7B38-4569-8FEC-3161655DB28D}" type="pres">
      <dgm:prSet presAssocID="{8183CA97-0005-4B14-AA74-65CC52668C14}" presName="linear" presStyleCnt="0">
        <dgm:presLayoutVars>
          <dgm:animLvl val="lvl"/>
          <dgm:resizeHandles val="exact"/>
        </dgm:presLayoutVars>
      </dgm:prSet>
      <dgm:spPr/>
    </dgm:pt>
    <dgm:pt modelId="{5358DE57-CA99-4155-9A3A-BAFC37A08FBE}" type="pres">
      <dgm:prSet presAssocID="{1B11F4FB-9F29-40EC-96A5-C24DB7795D2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104711A-606D-4FCF-BE4A-A7C5039C1705}" type="pres">
      <dgm:prSet presAssocID="{FE10743E-9E3B-4F60-943D-A471E627574D}" presName="spacer" presStyleCnt="0"/>
      <dgm:spPr/>
    </dgm:pt>
    <dgm:pt modelId="{B1921492-B27E-46F9-9DF3-9BC18B228484}" type="pres">
      <dgm:prSet presAssocID="{AB890754-68C4-4265-A386-64464898FD3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96B22F1-387A-4C64-8DD7-0B7069CBF70A}" type="pres">
      <dgm:prSet presAssocID="{CB603C39-3DB5-475E-A675-287486183FA8}" presName="spacer" presStyleCnt="0"/>
      <dgm:spPr/>
    </dgm:pt>
    <dgm:pt modelId="{01B8C0CB-C146-4A48-A2C8-54B886DCA552}" type="pres">
      <dgm:prSet presAssocID="{9B4FC036-7293-4417-9999-31716CFD646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FA3E757-D7C7-483B-B561-DAF37C8ADDDA}" type="pres">
      <dgm:prSet presAssocID="{262B8384-4C93-4BB5-8957-1470376B6DC4}" presName="spacer" presStyleCnt="0"/>
      <dgm:spPr/>
    </dgm:pt>
    <dgm:pt modelId="{84F1A00E-9851-49A7-977F-86C3541F558F}" type="pres">
      <dgm:prSet presAssocID="{427751FB-D0DB-46A6-841B-234059FA151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05AC70B-2B26-412C-B67F-C9D557795770}" type="pres">
      <dgm:prSet presAssocID="{2D11320F-71DB-42D0-9C0D-E804A9FEFE49}" presName="spacer" presStyleCnt="0"/>
      <dgm:spPr/>
    </dgm:pt>
    <dgm:pt modelId="{3FAEEE7B-116F-4402-AC9F-7E4A91645947}" type="pres">
      <dgm:prSet presAssocID="{23B7210B-989B-471F-8B7C-4E0078993880}" presName="parentText" presStyleLbl="node1" presStyleIdx="4" presStyleCnt="6" custLinFactNeighborX="0" custLinFactNeighborY="-50167">
        <dgm:presLayoutVars>
          <dgm:chMax val="0"/>
          <dgm:bulletEnabled val="1"/>
        </dgm:presLayoutVars>
      </dgm:prSet>
      <dgm:spPr/>
    </dgm:pt>
    <dgm:pt modelId="{1597B9C5-5385-49A4-BBF8-B54B749C964B}" type="pres">
      <dgm:prSet presAssocID="{08A328D6-F81F-4703-AC04-E151D9116DC7}" presName="spacer" presStyleCnt="0"/>
      <dgm:spPr/>
    </dgm:pt>
    <dgm:pt modelId="{63EBDD97-5BB9-4641-8624-A8FD1623F289}" type="pres">
      <dgm:prSet presAssocID="{511CFAA5-BCA6-47A5-9100-60152917F2A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F632F04-9001-4226-A0B9-1D67BF6F79E5}" srcId="{8183CA97-0005-4B14-AA74-65CC52668C14}" destId="{AB890754-68C4-4265-A386-64464898FD3C}" srcOrd="1" destOrd="0" parTransId="{DFDD9E08-14D0-45EB-B9D4-7F786FBCCEDB}" sibTransId="{CB603C39-3DB5-475E-A675-287486183FA8}"/>
    <dgm:cxn modelId="{43233D04-F9CF-4145-82FF-ECAFB9EC4F27}" srcId="{8183CA97-0005-4B14-AA74-65CC52668C14}" destId="{23B7210B-989B-471F-8B7C-4E0078993880}" srcOrd="4" destOrd="0" parTransId="{47D662C8-EE0A-4DD2-9771-F7892F1FB910}" sibTransId="{08A328D6-F81F-4703-AC04-E151D9116DC7}"/>
    <dgm:cxn modelId="{2D8DAA35-DA0B-4736-A9DB-351BD1B0473A}" type="presOf" srcId="{427751FB-D0DB-46A6-841B-234059FA151A}" destId="{84F1A00E-9851-49A7-977F-86C3541F558F}" srcOrd="0" destOrd="0" presId="urn:microsoft.com/office/officeart/2005/8/layout/vList2"/>
    <dgm:cxn modelId="{7C084061-906E-4608-A507-1F005C0C0BF5}" srcId="{8183CA97-0005-4B14-AA74-65CC52668C14}" destId="{511CFAA5-BCA6-47A5-9100-60152917F2A6}" srcOrd="5" destOrd="0" parTransId="{463F7C02-E78C-4F57-948C-2845A979E319}" sibTransId="{0B0C7482-028F-4532-9E92-9338EBB7A536}"/>
    <dgm:cxn modelId="{D2388343-977B-435E-88ED-19B596026F84}" type="presOf" srcId="{9B4FC036-7293-4417-9999-31716CFD6463}" destId="{01B8C0CB-C146-4A48-A2C8-54B886DCA552}" srcOrd="0" destOrd="0" presId="urn:microsoft.com/office/officeart/2005/8/layout/vList2"/>
    <dgm:cxn modelId="{804D257B-4E36-49D6-A366-7F32CE9FF998}" type="presOf" srcId="{AB890754-68C4-4265-A386-64464898FD3C}" destId="{B1921492-B27E-46F9-9DF3-9BC18B228484}" srcOrd="0" destOrd="0" presId="urn:microsoft.com/office/officeart/2005/8/layout/vList2"/>
    <dgm:cxn modelId="{6E12AF92-86C5-42BA-B1B4-FE2D5EB458A4}" srcId="{8183CA97-0005-4B14-AA74-65CC52668C14}" destId="{1B11F4FB-9F29-40EC-96A5-C24DB7795D2B}" srcOrd="0" destOrd="0" parTransId="{7E315693-E4E9-4CFE-8206-44472BF8D7C6}" sibTransId="{FE10743E-9E3B-4F60-943D-A471E627574D}"/>
    <dgm:cxn modelId="{52672799-DCF5-4910-B8C3-5F9CDDBB3E25}" srcId="{8183CA97-0005-4B14-AA74-65CC52668C14}" destId="{9B4FC036-7293-4417-9999-31716CFD6463}" srcOrd="2" destOrd="0" parTransId="{1CBD754A-8AC4-4F40-ABF2-CEE9D152C18F}" sibTransId="{262B8384-4C93-4BB5-8957-1470376B6DC4}"/>
    <dgm:cxn modelId="{B5934BAB-FB73-4935-B68B-6D8B8EE9310F}" type="presOf" srcId="{1B11F4FB-9F29-40EC-96A5-C24DB7795D2B}" destId="{5358DE57-CA99-4155-9A3A-BAFC37A08FBE}" srcOrd="0" destOrd="0" presId="urn:microsoft.com/office/officeart/2005/8/layout/vList2"/>
    <dgm:cxn modelId="{B588E6AC-FA6B-4656-BD5F-5ED5C7A330AB}" type="presOf" srcId="{511CFAA5-BCA6-47A5-9100-60152917F2A6}" destId="{63EBDD97-5BB9-4641-8624-A8FD1623F289}" srcOrd="0" destOrd="0" presId="urn:microsoft.com/office/officeart/2005/8/layout/vList2"/>
    <dgm:cxn modelId="{BD6A4BBB-B090-400E-9A0C-3E6DD0FDCCE7}" type="presOf" srcId="{23B7210B-989B-471F-8B7C-4E0078993880}" destId="{3FAEEE7B-116F-4402-AC9F-7E4A91645947}" srcOrd="0" destOrd="0" presId="urn:microsoft.com/office/officeart/2005/8/layout/vList2"/>
    <dgm:cxn modelId="{ED17BAD0-7462-4B2F-B906-96AC8BEF6ADE}" srcId="{8183CA97-0005-4B14-AA74-65CC52668C14}" destId="{427751FB-D0DB-46A6-841B-234059FA151A}" srcOrd="3" destOrd="0" parTransId="{FE3CE1E9-534F-41E6-8891-0BCB4B0B5245}" sibTransId="{2D11320F-71DB-42D0-9C0D-E804A9FEFE49}"/>
    <dgm:cxn modelId="{AF20BFFF-127B-49EC-B019-63253E8D235C}" type="presOf" srcId="{8183CA97-0005-4B14-AA74-65CC52668C14}" destId="{01C3100C-7B38-4569-8FEC-3161655DB28D}" srcOrd="0" destOrd="0" presId="urn:microsoft.com/office/officeart/2005/8/layout/vList2"/>
    <dgm:cxn modelId="{FDB8E216-4FFF-4BA7-9DF7-FAB38BE59859}" type="presParOf" srcId="{01C3100C-7B38-4569-8FEC-3161655DB28D}" destId="{5358DE57-CA99-4155-9A3A-BAFC37A08FBE}" srcOrd="0" destOrd="0" presId="urn:microsoft.com/office/officeart/2005/8/layout/vList2"/>
    <dgm:cxn modelId="{9810697D-86E1-4D69-B316-CA219C53E02B}" type="presParOf" srcId="{01C3100C-7B38-4569-8FEC-3161655DB28D}" destId="{C104711A-606D-4FCF-BE4A-A7C5039C1705}" srcOrd="1" destOrd="0" presId="urn:microsoft.com/office/officeart/2005/8/layout/vList2"/>
    <dgm:cxn modelId="{777B5EF7-A9FF-4B32-9AA1-4DBBB934E312}" type="presParOf" srcId="{01C3100C-7B38-4569-8FEC-3161655DB28D}" destId="{B1921492-B27E-46F9-9DF3-9BC18B228484}" srcOrd="2" destOrd="0" presId="urn:microsoft.com/office/officeart/2005/8/layout/vList2"/>
    <dgm:cxn modelId="{E66DF61E-DC4C-4355-98D2-7458380D5B10}" type="presParOf" srcId="{01C3100C-7B38-4569-8FEC-3161655DB28D}" destId="{396B22F1-387A-4C64-8DD7-0B7069CBF70A}" srcOrd="3" destOrd="0" presId="urn:microsoft.com/office/officeart/2005/8/layout/vList2"/>
    <dgm:cxn modelId="{AFBD7D7D-5845-44BA-9212-2DF36D6A6967}" type="presParOf" srcId="{01C3100C-7B38-4569-8FEC-3161655DB28D}" destId="{01B8C0CB-C146-4A48-A2C8-54B886DCA552}" srcOrd="4" destOrd="0" presId="urn:microsoft.com/office/officeart/2005/8/layout/vList2"/>
    <dgm:cxn modelId="{69EBDA2C-32F1-401C-A11E-6114DEBC2ACE}" type="presParOf" srcId="{01C3100C-7B38-4569-8FEC-3161655DB28D}" destId="{2FA3E757-D7C7-483B-B561-DAF37C8ADDDA}" srcOrd="5" destOrd="0" presId="urn:microsoft.com/office/officeart/2005/8/layout/vList2"/>
    <dgm:cxn modelId="{B8DE2F6C-9D17-4A30-BE0F-5BD8C4CA00CA}" type="presParOf" srcId="{01C3100C-7B38-4569-8FEC-3161655DB28D}" destId="{84F1A00E-9851-49A7-977F-86C3541F558F}" srcOrd="6" destOrd="0" presId="urn:microsoft.com/office/officeart/2005/8/layout/vList2"/>
    <dgm:cxn modelId="{29EBE675-326B-40FB-B94C-3CD2374D9604}" type="presParOf" srcId="{01C3100C-7B38-4569-8FEC-3161655DB28D}" destId="{105AC70B-2B26-412C-B67F-C9D557795770}" srcOrd="7" destOrd="0" presId="urn:microsoft.com/office/officeart/2005/8/layout/vList2"/>
    <dgm:cxn modelId="{24BCB5A1-97C5-4E5B-AA05-998E59F5D91B}" type="presParOf" srcId="{01C3100C-7B38-4569-8FEC-3161655DB28D}" destId="{3FAEEE7B-116F-4402-AC9F-7E4A91645947}" srcOrd="8" destOrd="0" presId="urn:microsoft.com/office/officeart/2005/8/layout/vList2"/>
    <dgm:cxn modelId="{2285F138-A623-4656-91E5-4F51BD0C5EBB}" type="presParOf" srcId="{01C3100C-7B38-4569-8FEC-3161655DB28D}" destId="{1597B9C5-5385-49A4-BBF8-B54B749C964B}" srcOrd="9" destOrd="0" presId="urn:microsoft.com/office/officeart/2005/8/layout/vList2"/>
    <dgm:cxn modelId="{EED6EA95-4CCB-4DB9-A756-5622077F2999}" type="presParOf" srcId="{01C3100C-7B38-4569-8FEC-3161655DB28D}" destId="{63EBDD97-5BB9-4641-8624-A8FD1623F28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8DE57-CA99-4155-9A3A-BAFC37A08FBE}">
      <dsp:nvSpPr>
        <dsp:cNvPr id="0" name=""/>
        <dsp:cNvSpPr/>
      </dsp:nvSpPr>
      <dsp:spPr>
        <a:xfrm>
          <a:off x="0" y="68598"/>
          <a:ext cx="6594475" cy="8154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3400" b="1" kern="1200" dirty="0"/>
            <a:t>Introduction</a:t>
          </a:r>
          <a:endParaRPr lang="en-US" sz="3400" b="1" kern="1200" dirty="0"/>
        </a:p>
      </dsp:txBody>
      <dsp:txXfrm>
        <a:off x="39809" y="108407"/>
        <a:ext cx="6514857" cy="735872"/>
      </dsp:txXfrm>
    </dsp:sp>
    <dsp:sp modelId="{B1921492-B27E-46F9-9DF3-9BC18B228484}">
      <dsp:nvSpPr>
        <dsp:cNvPr id="0" name=""/>
        <dsp:cNvSpPr/>
      </dsp:nvSpPr>
      <dsp:spPr>
        <a:xfrm>
          <a:off x="0" y="982009"/>
          <a:ext cx="6594475" cy="815490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3400" b="1" kern="1200" dirty="0" err="1"/>
            <a:t>Présentation</a:t>
          </a:r>
          <a:r>
            <a:rPr lang="en-US" sz="3400" b="1" kern="1200" dirty="0"/>
            <a:t> des </a:t>
          </a:r>
          <a:r>
            <a:rPr lang="en-US" sz="3400" b="1" kern="1200" dirty="0" err="1"/>
            <a:t>données</a:t>
          </a:r>
          <a:endParaRPr lang="en-US" sz="3400" b="1" kern="1200" dirty="0"/>
        </a:p>
      </dsp:txBody>
      <dsp:txXfrm>
        <a:off x="39809" y="1021818"/>
        <a:ext cx="6514857" cy="735872"/>
      </dsp:txXfrm>
    </dsp:sp>
    <dsp:sp modelId="{01B8C0CB-C146-4A48-A2C8-54B886DCA552}">
      <dsp:nvSpPr>
        <dsp:cNvPr id="0" name=""/>
        <dsp:cNvSpPr/>
      </dsp:nvSpPr>
      <dsp:spPr>
        <a:xfrm>
          <a:off x="0" y="1895419"/>
          <a:ext cx="6594475" cy="815490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3400" b="1" kern="1200" dirty="0" err="1"/>
            <a:t>Traitement</a:t>
          </a:r>
          <a:r>
            <a:rPr lang="en-US" sz="3400" b="1" kern="1200" dirty="0"/>
            <a:t> des </a:t>
          </a:r>
          <a:r>
            <a:rPr lang="en-US" sz="3400" b="1" kern="1200" dirty="0" err="1"/>
            <a:t>données</a:t>
          </a:r>
          <a:endParaRPr lang="en-US" sz="3400" b="1" kern="1200" dirty="0"/>
        </a:p>
      </dsp:txBody>
      <dsp:txXfrm>
        <a:off x="39809" y="1935228"/>
        <a:ext cx="6514857" cy="735872"/>
      </dsp:txXfrm>
    </dsp:sp>
    <dsp:sp modelId="{84F1A00E-9851-49A7-977F-86C3541F558F}">
      <dsp:nvSpPr>
        <dsp:cNvPr id="0" name=""/>
        <dsp:cNvSpPr/>
      </dsp:nvSpPr>
      <dsp:spPr>
        <a:xfrm>
          <a:off x="0" y="2808829"/>
          <a:ext cx="6594475" cy="815490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b="1" kern="1200" dirty="0"/>
            <a:t>Modélisation</a:t>
          </a:r>
          <a:endParaRPr lang="en-US" sz="3400" b="1" kern="1200" dirty="0"/>
        </a:p>
      </dsp:txBody>
      <dsp:txXfrm>
        <a:off x="39809" y="2848638"/>
        <a:ext cx="6514857" cy="735872"/>
      </dsp:txXfrm>
    </dsp:sp>
    <dsp:sp modelId="{3FAEEE7B-116F-4402-AC9F-7E4A91645947}">
      <dsp:nvSpPr>
        <dsp:cNvPr id="0" name=""/>
        <dsp:cNvSpPr/>
      </dsp:nvSpPr>
      <dsp:spPr>
        <a:xfrm>
          <a:off x="0" y="3673115"/>
          <a:ext cx="6594475" cy="815490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b="1" kern="1200" noProof="0" dirty="0"/>
            <a:t>Présentation des résultats</a:t>
          </a:r>
        </a:p>
      </dsp:txBody>
      <dsp:txXfrm>
        <a:off x="39809" y="3712924"/>
        <a:ext cx="6514857" cy="735872"/>
      </dsp:txXfrm>
    </dsp:sp>
    <dsp:sp modelId="{63EBDD97-5BB9-4641-8624-A8FD1623F289}">
      <dsp:nvSpPr>
        <dsp:cNvPr id="0" name=""/>
        <dsp:cNvSpPr/>
      </dsp:nvSpPr>
      <dsp:spPr>
        <a:xfrm>
          <a:off x="0" y="4635649"/>
          <a:ext cx="6594475" cy="81549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b="1" kern="1200" dirty="0"/>
            <a:t>Conclusion</a:t>
          </a:r>
          <a:endParaRPr lang="en-US" sz="3400" b="1" kern="1200" dirty="0"/>
        </a:p>
      </dsp:txBody>
      <dsp:txXfrm>
        <a:off x="39809" y="4675458"/>
        <a:ext cx="6514857" cy="735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EC9A9-C3AA-43C7-9DD5-E23CD1BD53C2}" type="datetimeFigureOut">
              <a:rPr lang="en-US" smtClean="0"/>
              <a:t>26-Feb-21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075D-7ED0-48D4-9BC4-0804C61D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9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C847-C9F0-463E-B512-9CCE52F1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3BE6E-46BB-43BF-894D-C3FA7BD82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46092-084D-4A61-B323-3A142248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5080-A2A9-4748-834B-AA0BC2B9E942}" type="datetimeFigureOut">
              <a:rPr lang="en-US" smtClean="0"/>
              <a:t>26-Feb-21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1AAED-3E92-40D1-845E-50310279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B4347-BF13-49A9-9EF7-7EBAC095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BF-6C4D-4C44-B5B8-EFE474E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3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E50C-263B-4ECE-AEDE-48E5757B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B834C-7BAE-40F5-9485-B04564706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1C0E3-145C-446C-A5C1-9FC9D5447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5080-A2A9-4748-834B-AA0BC2B9E942}" type="datetimeFigureOut">
              <a:rPr lang="en-US" smtClean="0"/>
              <a:t>26-Feb-21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0CA73-BC51-4E6D-8B73-BD416CCE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8296E-E3C3-45B3-921A-41CDB948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BF-6C4D-4C44-B5B8-EFE474E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9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299D52-A28A-43C0-ABF9-CFE64E8C8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BDB0C-B12A-42B1-84C0-C28C36A3D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B3315-007F-4811-8366-46A380A12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5080-A2A9-4748-834B-AA0BC2B9E942}" type="datetimeFigureOut">
              <a:rPr lang="en-US" smtClean="0"/>
              <a:t>26-Feb-21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4D88C-2CF0-4EF0-8A5B-931D0167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9195C-3C11-4B85-8FD0-3CEB60E4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BF-6C4D-4C44-B5B8-EFE474E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8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AE37-350A-498B-8C85-39273209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E1E39-5B19-46F7-AB70-27EAFF94A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207C9-C24C-49AF-BB4D-748714E85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5080-A2A9-4748-834B-AA0BC2B9E942}" type="datetimeFigureOut">
              <a:rPr lang="en-US" smtClean="0"/>
              <a:t>26-Feb-21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8916B-FD0C-4FDC-A72F-39E83797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935D0-4E16-4A1D-BA64-28F06A3F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BF-6C4D-4C44-B5B8-EFE474E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5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F5A8-2567-46D7-9D73-7FB5B3C6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38B32-F9E5-46B8-AAB1-4C78DEE4E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4CEAA-0711-429D-958C-EC73CB8EC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5080-A2A9-4748-834B-AA0BC2B9E942}" type="datetimeFigureOut">
              <a:rPr lang="en-US" smtClean="0"/>
              <a:t>26-Feb-21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E0111-B9EB-4E56-B055-0DC2DA89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60083-453B-494D-87B7-1E03986E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BF-6C4D-4C44-B5B8-EFE474E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7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CE4E-36DF-4599-8C2A-F7CB7FE6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569A4-EAE3-4C61-9226-1336ED7BF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4ECE7-4FB8-4586-B88D-25F9F0233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213A1-8D63-4136-B6B9-83C7FCAA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5080-A2A9-4748-834B-AA0BC2B9E942}" type="datetimeFigureOut">
              <a:rPr lang="en-US" smtClean="0"/>
              <a:t>26-Feb-21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24312-0B84-480A-A690-AE98F28C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FB3BD-BB3F-4CFE-AFC5-289FB076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BF-6C4D-4C44-B5B8-EFE474E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0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2802-1E21-46AA-8778-B1732538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85005-6BEF-4954-9AB1-1467F2922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EC3E6-CEF9-485C-A26B-92ADBC1D5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79BF0-A0C9-4381-B276-CECE79B6F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5D2DBF-E8FE-46DD-903A-93DEF92F3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7581B-3294-4FCF-BC40-1035D363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5080-A2A9-4748-834B-AA0BC2B9E942}" type="datetimeFigureOut">
              <a:rPr lang="en-US" smtClean="0"/>
              <a:t>26-Feb-21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08722-2F6A-45A3-94BB-9AEB85D5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6D155A-1694-41E7-B2BB-59560291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BF-6C4D-4C44-B5B8-EFE474E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8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CBD4-0B36-421F-9028-44DE937A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041B72-0FF7-4B88-81AF-11D7154B2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5080-A2A9-4748-834B-AA0BC2B9E942}" type="datetimeFigureOut">
              <a:rPr lang="en-US" smtClean="0"/>
              <a:t>26-Feb-21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C4E57-631D-4293-9649-E01E8463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8DDE5-DF39-491C-A812-8D3E2DC7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BF-6C4D-4C44-B5B8-EFE474E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2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B0BDF2-C5EA-4FE4-A0EA-3EA3BBE5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5080-A2A9-4748-834B-AA0BC2B9E942}" type="datetimeFigureOut">
              <a:rPr lang="en-US" smtClean="0"/>
              <a:t>26-Feb-21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18790-AC95-4058-A692-41B2F7A2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8B454-28FE-439A-B465-73DBBFBD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BF-6C4D-4C44-B5B8-EFE474E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2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05C71-3D1D-45A3-ACF2-66151D93A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62E18-3A7F-47E0-A90D-62E19A357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7807D-71FB-4966-B830-A117656C1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4FC65-81D5-44D0-B0A1-886D81EE0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5080-A2A9-4748-834B-AA0BC2B9E942}" type="datetimeFigureOut">
              <a:rPr lang="en-US" smtClean="0"/>
              <a:t>26-Feb-21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541F9-50D2-450F-86F9-F8C1B39E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F0681-F129-4490-9C0B-E7751714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BF-6C4D-4C44-B5B8-EFE474E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9145-26DD-423D-8871-A3B6FD6D4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F7A0A-07F3-4387-8565-4658D36B9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3778C-82B3-4FEE-A2F0-3A263AEBE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1C6D6-55D8-4C43-8276-C2E371029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5080-A2A9-4748-834B-AA0BC2B9E942}" type="datetimeFigureOut">
              <a:rPr lang="en-US" smtClean="0"/>
              <a:t>26-Feb-21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0AFA5-97D3-48C2-AFB4-21AFA2CA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367BA-542A-4169-B2BE-EE31AAB4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BF-6C4D-4C44-B5B8-EFE474E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3D099-1D37-4C14-9125-19481940A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7B0C9-CA20-49A9-B73E-566A6647B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230A6-07F9-4520-9BA8-E73B360C0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45080-A2A9-4748-834B-AA0BC2B9E942}" type="datetimeFigureOut">
              <a:rPr lang="en-US" smtClean="0"/>
              <a:t>26-Feb-21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88ECC-6584-4075-93EA-C8B288B60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268B3-F8DD-4F9A-B24D-6937A8987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911BF-6C4D-4C44-B5B8-EFE474E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0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5F4D120-3921-42A8-A063-46B023CB0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9D01B3E5-85F4-41A9-A504-D5E6268DE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29"/>
          <a:stretch>
            <a:fillRect/>
          </a:stretch>
        </p:blipFill>
        <p:spPr>
          <a:xfrm>
            <a:off x="3466214" y="550975"/>
            <a:ext cx="8725786" cy="5756049"/>
          </a:xfrm>
          <a:custGeom>
            <a:avLst/>
            <a:gdLst>
              <a:gd name="connsiteX0" fmla="*/ 0 w 8725786"/>
              <a:gd name="connsiteY0" fmla="*/ 0 h 5756049"/>
              <a:gd name="connsiteX1" fmla="*/ 8725786 w 8725786"/>
              <a:gd name="connsiteY1" fmla="*/ 0 h 5756049"/>
              <a:gd name="connsiteX2" fmla="*/ 8725786 w 8725786"/>
              <a:gd name="connsiteY2" fmla="*/ 5756049 h 5756049"/>
              <a:gd name="connsiteX3" fmla="*/ 0 w 8725786"/>
              <a:gd name="connsiteY3" fmla="*/ 5756049 h 5756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25786" h="5756049">
                <a:moveTo>
                  <a:pt x="0" y="0"/>
                </a:moveTo>
                <a:lnTo>
                  <a:pt x="8725786" y="0"/>
                </a:lnTo>
                <a:lnTo>
                  <a:pt x="8725786" y="5756049"/>
                </a:lnTo>
                <a:lnTo>
                  <a:pt x="0" y="5756049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A2799EA-7873-4373-8182-DE6C2B03A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0311" y="2590086"/>
            <a:ext cx="6428251" cy="2410539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b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fr-FR" sz="4800" b="1" i="0" dirty="0">
                <a:ln/>
                <a:solidFill>
                  <a:schemeClr val="accent3"/>
                </a:solidFill>
                <a:latin typeface="Montserrat"/>
              </a:rPr>
              <a:t>L’ am</a:t>
            </a:r>
            <a:r>
              <a:rPr lang="en-US" sz="4800" b="1" dirty="0">
                <a:ln/>
                <a:solidFill>
                  <a:schemeClr val="accent3"/>
                </a:solidFill>
                <a:latin typeface="Montserrat"/>
              </a:rPr>
              <a:t>é</a:t>
            </a:r>
            <a:r>
              <a:rPr lang="fr-FR" sz="4800" b="1" i="0" dirty="0">
                <a:ln/>
                <a:solidFill>
                  <a:schemeClr val="accent3"/>
                </a:solidFill>
                <a:latin typeface="Montserrat"/>
              </a:rPr>
              <a:t>lioration de la détection de fausses nouvelles.  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DD564F-8365-4A17-864D-83C7C1EC43B4}"/>
              </a:ext>
            </a:extLst>
          </p:cNvPr>
          <p:cNvCxnSpPr>
            <a:cxnSpLocks/>
          </p:cNvCxnSpPr>
          <p:nvPr/>
        </p:nvCxnSpPr>
        <p:spPr>
          <a:xfrm flipH="1">
            <a:off x="5286375" y="2025182"/>
            <a:ext cx="0" cy="4060511"/>
          </a:xfrm>
          <a:prstGeom prst="line">
            <a:avLst/>
          </a:prstGeom>
          <a:ln w="88900" cmpd="thickThin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785DE93-86AC-48FA-9419-33A23EB26D68}"/>
              </a:ext>
            </a:extLst>
          </p:cNvPr>
          <p:cNvSpPr/>
          <p:nvPr/>
        </p:nvSpPr>
        <p:spPr>
          <a:xfrm>
            <a:off x="6135345" y="-1751"/>
            <a:ext cx="6047130" cy="3150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F742E5-194C-41A6-84A7-B4E50458E42A}"/>
              </a:ext>
            </a:extLst>
          </p:cNvPr>
          <p:cNvSpPr/>
          <p:nvPr/>
        </p:nvSpPr>
        <p:spPr>
          <a:xfrm>
            <a:off x="0" y="6540416"/>
            <a:ext cx="6047130" cy="3133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F78B2-0E83-4C31-BFF2-8173595E3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87" y="2349839"/>
            <a:ext cx="4801550" cy="36011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63B8B8-5E0A-4F24-9293-360BB26D2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526" y="406418"/>
            <a:ext cx="6428245" cy="135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0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Traitement des données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704B05E-42BC-4692-95EB-D01F5591C906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6035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fr-FR" sz="5400" b="1" dirty="0" err="1">
                <a:latin typeface="Bodoni MT Black" panose="02070A03080606020203" pitchFamily="18" charset="0"/>
              </a:rPr>
              <a:t>TfIdf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A52E94-F9C7-4EAE-9FF1-026988883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8" y="2521400"/>
            <a:ext cx="111728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50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Modélisation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E837E4D-0296-41A5-BA59-48D5FE627404}"/>
              </a:ext>
            </a:extLst>
          </p:cNvPr>
          <p:cNvSpPr txBox="1">
            <a:spLocks/>
          </p:cNvSpPr>
          <p:nvPr/>
        </p:nvSpPr>
        <p:spPr>
          <a:xfrm>
            <a:off x="23257" y="2331876"/>
            <a:ext cx="2643744" cy="38036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2200" b="1" dirty="0" err="1">
                <a:ea typeface="+mn-ea"/>
                <a:cs typeface="+mn-cs"/>
              </a:rPr>
              <a:t>BaseLine</a:t>
            </a:r>
            <a:r>
              <a:rPr lang="en-US" sz="2200" b="1" dirty="0">
                <a:ea typeface="+mn-ea"/>
                <a:cs typeface="+mn-cs"/>
              </a:rPr>
              <a:t>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74A177-D354-49B4-9A6B-D0105B8E9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70" y="2809743"/>
            <a:ext cx="6804755" cy="1118111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C2C885B1-5CFB-4916-B6BD-92941B40CFF5}"/>
              </a:ext>
            </a:extLst>
          </p:cNvPr>
          <p:cNvSpPr txBox="1">
            <a:spLocks/>
          </p:cNvSpPr>
          <p:nvPr/>
        </p:nvSpPr>
        <p:spPr>
          <a:xfrm>
            <a:off x="23257" y="3882689"/>
            <a:ext cx="2643744" cy="38036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2200" b="1" dirty="0">
                <a:ea typeface="+mn-ea"/>
                <a:cs typeface="+mn-cs"/>
              </a:rPr>
              <a:t>Naïve Bayes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56135-2BF8-4781-8F05-557A6B60E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70" y="4319325"/>
            <a:ext cx="5619750" cy="3429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0F751398-9E83-4E51-BE69-9B48138E7160}"/>
              </a:ext>
            </a:extLst>
          </p:cNvPr>
          <p:cNvSpPr txBox="1">
            <a:spLocks/>
          </p:cNvSpPr>
          <p:nvPr/>
        </p:nvSpPr>
        <p:spPr>
          <a:xfrm>
            <a:off x="23257" y="4666750"/>
            <a:ext cx="2643744" cy="38036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2200" b="1" dirty="0">
                <a:ea typeface="+mn-ea"/>
                <a:cs typeface="+mn-cs"/>
              </a:rPr>
              <a:t>SVM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1B65F4-60DA-4877-B520-122B3451B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70" y="5174686"/>
            <a:ext cx="7353300" cy="104775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3661E37C-428D-4BD8-8860-CDD3F37B6D7C}"/>
              </a:ext>
            </a:extLst>
          </p:cNvPr>
          <p:cNvSpPr txBox="1">
            <a:spLocks/>
          </p:cNvSpPr>
          <p:nvPr/>
        </p:nvSpPr>
        <p:spPr>
          <a:xfrm>
            <a:off x="8017642" y="2331876"/>
            <a:ext cx="2643744" cy="38036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2200" b="1" dirty="0">
                <a:ea typeface="+mn-ea"/>
                <a:cs typeface="+mn-cs"/>
              </a:rPr>
              <a:t>Random Forest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F243F5D-5916-4912-AA48-BE3F35617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0370" y="2838318"/>
            <a:ext cx="3771900" cy="2952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E463FAD-71B7-413E-9B26-A7F4D370054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135"/>
          <a:stretch/>
        </p:blipFill>
        <p:spPr>
          <a:xfrm>
            <a:off x="7654195" y="3257550"/>
            <a:ext cx="3524250" cy="361950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EFC9B778-FE4D-4D8E-AC18-75BAFF8A1ECE}"/>
              </a:ext>
            </a:extLst>
          </p:cNvPr>
          <p:cNvSpPr txBox="1">
            <a:spLocks/>
          </p:cNvSpPr>
          <p:nvPr/>
        </p:nvSpPr>
        <p:spPr>
          <a:xfrm>
            <a:off x="8017642" y="4361891"/>
            <a:ext cx="2643744" cy="38036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2200" b="1" dirty="0">
                <a:ea typeface="+mn-ea"/>
                <a:cs typeface="+mn-cs"/>
              </a:rPr>
              <a:t>Deep Learning</a:t>
            </a:r>
          </a:p>
        </p:txBody>
      </p:sp>
      <p:pic>
        <p:nvPicPr>
          <p:cNvPr id="7170" name="Picture 2" descr="Résultat de recherche d'images pour &quot;google bert&quot;">
            <a:extLst>
              <a:ext uri="{FF2B5EF4-FFF2-40B4-BE49-F238E27FC236}">
                <a16:creationId xmlns:a16="http://schemas.microsoft.com/office/drawing/2014/main" id="{62FDC898-165D-4BAC-BB46-1BA51069D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514" y="4744236"/>
            <a:ext cx="1822566" cy="111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385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39291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Présentation des résultats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5A9B3D0-B3DD-4783-90F1-C920233C0E05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52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5400" b="1" dirty="0">
                <a:latin typeface="Bodoni MT Black" panose="02070A03080606020203" pitchFamily="18" charset="0"/>
              </a:rPr>
              <a:t>Baseline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D95EA5-05F2-4EE3-9692-BF0CDD796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701858"/>
            <a:ext cx="4667250" cy="3162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E85D3F-F532-491A-B498-8088D0B49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37" y="2291585"/>
            <a:ext cx="5410200" cy="18097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F782B7A-1C5A-42FE-A29E-3CC4E23D4842}"/>
              </a:ext>
            </a:extLst>
          </p:cNvPr>
          <p:cNvSpPr/>
          <p:nvPr/>
        </p:nvSpPr>
        <p:spPr>
          <a:xfrm>
            <a:off x="6095999" y="4933395"/>
            <a:ext cx="4953001" cy="96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rgbClr val="C00000"/>
                </a:solidFill>
              </a:rPr>
              <a:t>ROC-AUC Score = 95,64%</a:t>
            </a:r>
          </a:p>
        </p:txBody>
      </p:sp>
    </p:spTree>
    <p:extLst>
      <p:ext uri="{BB962C8B-B14F-4D97-AF65-F5344CB8AC3E}">
        <p14:creationId xmlns:p14="http://schemas.microsoft.com/office/powerpoint/2010/main" val="502120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39291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Présentation des résultats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5A9B3D0-B3DD-4783-90F1-C920233C0E05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52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5400" b="1" dirty="0">
                <a:latin typeface="Bodoni MT Black" panose="02070A03080606020203" pitchFamily="18" charset="0"/>
              </a:rPr>
              <a:t>Naïve Bayes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782B7A-1C5A-42FE-A29E-3CC4E23D4842}"/>
              </a:ext>
            </a:extLst>
          </p:cNvPr>
          <p:cNvSpPr/>
          <p:nvPr/>
        </p:nvSpPr>
        <p:spPr>
          <a:xfrm>
            <a:off x="6095999" y="4933395"/>
            <a:ext cx="4953001" cy="96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rgbClr val="C00000"/>
                </a:solidFill>
              </a:rPr>
              <a:t>ROC-AUC Score = 93,31%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284522-3D9B-4429-B0B2-A7DE5FFA4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19" y="2539235"/>
            <a:ext cx="4391025" cy="3124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A95C5B-0D66-4A62-9F68-70801AFBB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306" y="2345564"/>
            <a:ext cx="53244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88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39291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Présentation des résultats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5A9B3D0-B3DD-4783-90F1-C920233C0E05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52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5400" b="1" dirty="0">
                <a:latin typeface="Bodoni MT Black" panose="02070A03080606020203" pitchFamily="18" charset="0"/>
              </a:rPr>
              <a:t>Support Vector Machines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782B7A-1C5A-42FE-A29E-3CC4E23D4842}"/>
              </a:ext>
            </a:extLst>
          </p:cNvPr>
          <p:cNvSpPr/>
          <p:nvPr/>
        </p:nvSpPr>
        <p:spPr>
          <a:xfrm>
            <a:off x="6095999" y="4933395"/>
            <a:ext cx="4953001" cy="96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rgbClr val="C00000"/>
                </a:solidFill>
              </a:rPr>
              <a:t>ROC-AUC Score = 90,08%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AD092-087B-4F30-9106-56F63E00A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19" y="2565929"/>
            <a:ext cx="4400550" cy="3028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166044-B412-4C7F-B897-E0EF10B66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953" y="2260684"/>
            <a:ext cx="51149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02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39291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Présentation des résultats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5A9B3D0-B3DD-4783-90F1-C920233C0E05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52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5400" b="1" dirty="0">
                <a:latin typeface="Bodoni MT Black" panose="02070A03080606020203" pitchFamily="18" charset="0"/>
              </a:rPr>
              <a:t>Random Forest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782B7A-1C5A-42FE-A29E-3CC4E23D4842}"/>
              </a:ext>
            </a:extLst>
          </p:cNvPr>
          <p:cNvSpPr/>
          <p:nvPr/>
        </p:nvSpPr>
        <p:spPr>
          <a:xfrm>
            <a:off x="6095999" y="4933395"/>
            <a:ext cx="4953001" cy="96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rgbClr val="C00000"/>
                </a:solidFill>
              </a:rPr>
              <a:t>ROC-AUC Score = 97,70%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DE13EF-46D5-43EA-81FA-AA852D034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56" y="2655735"/>
            <a:ext cx="4362450" cy="3086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B70BC3-C042-476C-AFB8-4129F0A15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681" y="2485707"/>
            <a:ext cx="52673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02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39291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Présentation des résultats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5A9B3D0-B3DD-4783-90F1-C920233C0E05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52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5400" b="1" dirty="0">
                <a:latin typeface="Bodoni MT Black" panose="02070A03080606020203" pitchFamily="18" charset="0"/>
              </a:rPr>
              <a:t>BERT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9C808B4-6ECF-47ED-B848-72D42D603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88" y="3033277"/>
            <a:ext cx="7461788" cy="220482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69C41A1-51EF-482D-8880-A8D2E349D74F}"/>
              </a:ext>
            </a:extLst>
          </p:cNvPr>
          <p:cNvSpPr txBox="1"/>
          <p:nvPr/>
        </p:nvSpPr>
        <p:spPr>
          <a:xfrm>
            <a:off x="7835364" y="3308628"/>
            <a:ext cx="3515712" cy="2019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développement rapide</a:t>
            </a:r>
          </a:p>
          <a:p>
            <a:pPr>
              <a:lnSpc>
                <a:spcPct val="150000"/>
              </a:lnSpc>
              <a:spcAft>
                <a:spcPts val="1200"/>
              </a:spcAft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bonne performance sur petit jeu de données </a:t>
            </a:r>
          </a:p>
          <a:p>
            <a:pPr>
              <a:lnSpc>
                <a:spcPct val="150000"/>
              </a:lnSpc>
              <a:spcAft>
                <a:spcPts val="1200"/>
              </a:spcAft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meilleur résultat</a:t>
            </a:r>
            <a:endParaRPr lang="fr-FR" b="1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036847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39291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Présentation des résultats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5A9B3D0-B3DD-4783-90F1-C920233C0E05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52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5400" b="1" dirty="0">
                <a:latin typeface="Bodoni MT Black" panose="02070A03080606020203" pitchFamily="18" charset="0"/>
              </a:rPr>
              <a:t>BERT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DD755-DEE7-426A-879F-E6EF3B5B4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6" y="3565201"/>
            <a:ext cx="5741577" cy="27669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1DD041-225E-41CB-8744-7A658145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089" y="2230519"/>
            <a:ext cx="5595274" cy="286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03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39291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Présentation des résultats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5A9B3D0-B3DD-4783-90F1-C920233C0E05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52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5400" b="1" dirty="0">
                <a:latin typeface="Bodoni MT Black" panose="02070A03080606020203" pitchFamily="18" charset="0"/>
              </a:rPr>
              <a:t>BERT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3F25D7-E07D-4473-B83A-C432790B6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06" y="2438780"/>
            <a:ext cx="4381500" cy="3238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108CC1-D331-4DAD-A23F-C9B71BED1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681" y="2424025"/>
            <a:ext cx="5076825" cy="17240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B279A3-1FA0-4F3B-A3CF-619F6450008E}"/>
              </a:ext>
            </a:extLst>
          </p:cNvPr>
          <p:cNvSpPr/>
          <p:nvPr/>
        </p:nvSpPr>
        <p:spPr>
          <a:xfrm>
            <a:off x="6095999" y="4933395"/>
            <a:ext cx="4953001" cy="96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rgbClr val="C00000"/>
                </a:solidFill>
              </a:rPr>
              <a:t>ROC-AUC Score = 99,23%</a:t>
            </a:r>
          </a:p>
        </p:txBody>
      </p:sp>
    </p:spTree>
    <p:extLst>
      <p:ext uri="{BB962C8B-B14F-4D97-AF65-F5344CB8AC3E}">
        <p14:creationId xmlns:p14="http://schemas.microsoft.com/office/powerpoint/2010/main" val="2846278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Présentation des résultats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5A9B3D0-B3DD-4783-90F1-C920233C0E05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52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5400" b="1" dirty="0" err="1">
                <a:latin typeface="Bodoni MT Black" panose="02070A03080606020203" pitchFamily="18" charset="0"/>
              </a:rPr>
              <a:t>Récapitulatif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4E614841-E6C6-4C74-A61D-DC4B76B8A2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014491"/>
              </p:ext>
            </p:extLst>
          </p:nvPr>
        </p:nvGraphicFramePr>
        <p:xfrm>
          <a:off x="1076325" y="2359404"/>
          <a:ext cx="9315450" cy="3793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659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993E0-1922-463E-A976-BA952C174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83616"/>
            <a:ext cx="3722141" cy="552057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Bodoni MT Black" panose="02070A03080606020203" pitchFamily="18" charset="0"/>
              </a:rPr>
              <a:t>Plan</a:t>
            </a:r>
            <a:endParaRPr lang="en-US">
              <a:solidFill>
                <a:srgbClr val="FFFFFF"/>
              </a:solidFill>
              <a:latin typeface="Bodoni MT Black" panose="02070A03080606020203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E8CF23-2DDF-48A8-9980-E564885B3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4796462"/>
              </p:ext>
            </p:extLst>
          </p:nvPr>
        </p:nvGraphicFramePr>
        <p:xfrm>
          <a:off x="4933950" y="584200"/>
          <a:ext cx="6594475" cy="5519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8969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Conclusion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889E95-E440-487A-9AD4-8D1D40BC7607}"/>
              </a:ext>
            </a:extLst>
          </p:cNvPr>
          <p:cNvSpPr txBox="1"/>
          <p:nvPr/>
        </p:nvSpPr>
        <p:spPr>
          <a:xfrm>
            <a:off x="251937" y="2389218"/>
            <a:ext cx="1103882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b="1" dirty="0"/>
              <a:t>Possibilité d’améliorer la prédiction des fake news par un modèle de </a:t>
            </a:r>
            <a:r>
              <a:rPr lang="fr-FR" b="1" dirty="0" err="1"/>
              <a:t>Scikit-learn</a:t>
            </a:r>
            <a:endParaRPr lang="fr-FR" b="1" dirty="0"/>
          </a:p>
          <a:p>
            <a:pPr lvl="1"/>
            <a:endParaRPr lang="fr-FR" dirty="0"/>
          </a:p>
          <a:p>
            <a:pPr lvl="1"/>
            <a:r>
              <a:rPr lang="fr-FR" dirty="0"/>
              <a:t>Bien que le modèle </a:t>
            </a:r>
            <a:r>
              <a:rPr lang="fr-F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Binomial </a:t>
            </a:r>
            <a:r>
              <a:rPr lang="fr-FR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</a:t>
            </a:r>
            <a:r>
              <a:rPr lang="fr-F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</a:t>
            </a:r>
            <a:r>
              <a:rPr lang="fr-F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nous offre un assez bon score de prédiction, le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Forest aurait pu être déployé à la </a:t>
            </a:r>
            <a:r>
              <a:rPr lang="fr-F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 du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modèle basile et aurait performé nettement mieux.</a:t>
            </a:r>
            <a:r>
              <a:rPr lang="fr-FR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75016C-32AF-4FB7-9BE8-7B142468128A}"/>
              </a:ext>
            </a:extLst>
          </p:cNvPr>
          <p:cNvSpPr txBox="1"/>
          <p:nvPr/>
        </p:nvSpPr>
        <p:spPr>
          <a:xfrm>
            <a:off x="344536" y="4081063"/>
            <a:ext cx="11038826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b="1"/>
              <a:t>Avantage indéniable du transfert learning</a:t>
            </a:r>
          </a:p>
          <a:p>
            <a:pPr lvl="1"/>
            <a:endParaRPr lang="fr-FR"/>
          </a:p>
          <a:p>
            <a:pPr lvl="1"/>
            <a:r>
              <a:rPr lang="fr-F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avantages que présentent l’utilisation du modèle BERT de Google : 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fr-FR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développement rapide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fr-FR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 bonne performance sur petit jeu de données 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fr-FR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</a:t>
            </a:r>
            <a:r>
              <a:rPr lang="fr-FR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meilleur résultat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379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134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Freeform: Shape 136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54" name="Right Triangle 138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632393-8908-4C4E-AD70-DDFDD9063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790575"/>
            <a:ext cx="86772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068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2" y="6390640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41089F-FA6A-467E-8028-3B67C365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Introduction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A7B318-A170-4120-8311-C657A133E696}"/>
              </a:ext>
            </a:extLst>
          </p:cNvPr>
          <p:cNvSpPr txBox="1"/>
          <p:nvPr/>
        </p:nvSpPr>
        <p:spPr>
          <a:xfrm>
            <a:off x="6462944" y="2233631"/>
            <a:ext cx="4920418" cy="410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200" b="1" dirty="0">
                <a:latin typeface="+mj-lt"/>
              </a:rPr>
              <a:t>Les fake news présentent un grand danger pour un journal.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200" b="1" dirty="0">
                <a:latin typeface="+mj-lt"/>
              </a:rPr>
              <a:t>Le journal « </a:t>
            </a:r>
            <a:r>
              <a:rPr lang="fr-FR" sz="2200" b="1" i="1" dirty="0" err="1">
                <a:latin typeface="+mj-lt"/>
              </a:rPr>
              <a:t>Paalga</a:t>
            </a:r>
            <a:r>
              <a:rPr lang="fr-FR" sz="2200" b="1" dirty="0">
                <a:latin typeface="+mj-lt"/>
              </a:rPr>
              <a:t> » demande de développer un modèle robuste de détection automatique de fake news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200" b="1" dirty="0">
                <a:latin typeface="+mj-lt"/>
              </a:rPr>
              <a:t>Le modèle </a:t>
            </a:r>
            <a:r>
              <a:rPr lang="fr-FR" sz="2200" b="1" dirty="0" err="1">
                <a:latin typeface="+mj-lt"/>
              </a:rPr>
              <a:t>baseline</a:t>
            </a:r>
            <a:r>
              <a:rPr lang="fr-FR" sz="2200" b="1" dirty="0">
                <a:latin typeface="+mj-lt"/>
              </a:rPr>
              <a:t> utilisé par l’entreprise est le </a:t>
            </a:r>
            <a:r>
              <a:rPr lang="fr-FR" sz="2200" b="1" i="1" dirty="0">
                <a:latin typeface="+mj-lt"/>
              </a:rPr>
              <a:t>Binomial </a:t>
            </a:r>
            <a:r>
              <a:rPr lang="fr-FR" sz="2200" b="1" i="1" dirty="0" err="1">
                <a:latin typeface="+mj-lt"/>
              </a:rPr>
              <a:t>logistic</a:t>
            </a:r>
            <a:r>
              <a:rPr lang="fr-FR" sz="2200" b="1" i="1" dirty="0">
                <a:latin typeface="+mj-lt"/>
              </a:rPr>
              <a:t> </a:t>
            </a:r>
            <a:r>
              <a:rPr lang="fr-FR" sz="2200" b="1" i="1" dirty="0" err="1">
                <a:latin typeface="+mj-lt"/>
              </a:rPr>
              <a:t>regression</a:t>
            </a:r>
            <a:r>
              <a:rPr lang="fr-FR" sz="2200" b="1" dirty="0">
                <a:latin typeface="+mj-lt"/>
              </a:rPr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0E5A26-2EA2-4FC8-AB9B-96A9EBCA2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92" y="3152774"/>
            <a:ext cx="5262949" cy="29604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181451E-E8E1-451B-9C4E-6C951D48F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332" y="2389218"/>
            <a:ext cx="3481067" cy="7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9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2" y="6390640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41089F-FA6A-467E-8028-3B67C365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Introduction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29A6F7-4679-49DC-A4EB-7EF9581C3E7A}"/>
              </a:ext>
            </a:extLst>
          </p:cNvPr>
          <p:cNvSpPr txBox="1"/>
          <p:nvPr/>
        </p:nvSpPr>
        <p:spPr>
          <a:xfrm>
            <a:off x="6417246" y="2270885"/>
            <a:ext cx="4571857" cy="3942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transfert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permis aux chercheurs de résoudre les problèmes de classification de texte avec une précision absolument remarquable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Nous allons nous appuyer principalement sur le travail de </a:t>
            </a:r>
            <a:r>
              <a:rPr lang="fr-F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Ria Gandhi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 présente un cas pratique de l’implémentation de BERT afin de proposer un meilleur modèle à l’entreprise.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ésultat de recherche d'images pour &quot;google bert&quot;">
            <a:extLst>
              <a:ext uri="{FF2B5EF4-FFF2-40B4-BE49-F238E27FC236}">
                <a16:creationId xmlns:a16="http://schemas.microsoft.com/office/drawing/2014/main" id="{92EAC3B5-1649-4C99-A5A7-7063E7E8F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23" y="2390775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66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Présentation des données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5A19A2-040F-40BF-8C87-E798770832AB}"/>
              </a:ext>
            </a:extLst>
          </p:cNvPr>
          <p:cNvSpPr txBox="1"/>
          <p:nvPr/>
        </p:nvSpPr>
        <p:spPr>
          <a:xfrm>
            <a:off x="5060551" y="2478070"/>
            <a:ext cx="4028822" cy="1865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web-</a:t>
            </a:r>
            <a:r>
              <a:rPr lang="fr-FR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scraping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9 sites web comportant des articles d’actualité.</a:t>
            </a:r>
          </a:p>
          <a:p>
            <a:pPr>
              <a:lnSpc>
                <a:spcPct val="150000"/>
              </a:lnSpc>
              <a:spcAft>
                <a:spcPts val="12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b="1" dirty="0">
                <a:latin typeface="Montserrat"/>
              </a:rPr>
              <a:t>Les articles seront classés « fake » ou « not fake » suivant la notoriété du site.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9F07D27-0580-4B09-9288-B443FA8F4B1C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6035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5400" b="1" dirty="0" err="1">
                <a:latin typeface="Bodoni MT Black" panose="02070A03080606020203" pitchFamily="18" charset="0"/>
              </a:rPr>
              <a:t>Origine</a:t>
            </a:r>
            <a:r>
              <a:rPr lang="en-US" sz="5400" b="1" dirty="0">
                <a:latin typeface="Bodoni MT Black" panose="02070A03080606020203" pitchFamily="18" charset="0"/>
              </a:rPr>
              <a:t> des </a:t>
            </a:r>
            <a:r>
              <a:rPr lang="en-US" sz="5400" b="1" dirty="0" err="1">
                <a:latin typeface="Bodoni MT Black" panose="02070A03080606020203" pitchFamily="18" charset="0"/>
              </a:rPr>
              <a:t>données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pic>
        <p:nvPicPr>
          <p:cNvPr id="2050" name="Picture 2" descr="Résultat de recherche d'images pour &quot;web scraping&quot;">
            <a:extLst>
              <a:ext uri="{FF2B5EF4-FFF2-40B4-BE49-F238E27FC236}">
                <a16:creationId xmlns:a16="http://schemas.microsoft.com/office/drawing/2014/main" id="{255B0065-B801-4DFB-BB7B-73497A4854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73"/>
          <a:stretch/>
        </p:blipFill>
        <p:spPr bwMode="auto">
          <a:xfrm>
            <a:off x="217965" y="2445393"/>
            <a:ext cx="2849086" cy="199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ésultat de recherche d'images pour &quot;fichier&quot;">
            <a:extLst>
              <a:ext uri="{FF2B5EF4-FFF2-40B4-BE49-F238E27FC236}">
                <a16:creationId xmlns:a16="http://schemas.microsoft.com/office/drawing/2014/main" id="{6DACF9AE-F6F3-4CE7-9128-40E47D3A6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1" y="2961662"/>
            <a:ext cx="1905394" cy="7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ésultat de recherche d'images pour &quot;kaggle&quot;">
            <a:extLst>
              <a:ext uri="{FF2B5EF4-FFF2-40B4-BE49-F238E27FC236}">
                <a16:creationId xmlns:a16="http://schemas.microsoft.com/office/drawing/2014/main" id="{5E532D02-82CF-49DC-81FA-214980057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65" y="4954133"/>
            <a:ext cx="2078862" cy="94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77399EF7-F6D8-491F-8859-843109DDC2D1}"/>
              </a:ext>
            </a:extLst>
          </p:cNvPr>
          <p:cNvSpPr/>
          <p:nvPr/>
        </p:nvSpPr>
        <p:spPr>
          <a:xfrm>
            <a:off x="2447926" y="5286375"/>
            <a:ext cx="619126" cy="20002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Résultat de recherche d'images pour &quot;fichier&quot;">
            <a:extLst>
              <a:ext uri="{FF2B5EF4-FFF2-40B4-BE49-F238E27FC236}">
                <a16:creationId xmlns:a16="http://schemas.microsoft.com/office/drawing/2014/main" id="{4B9F20B5-1F35-4CEC-AE70-93394A37A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1" y="5035751"/>
            <a:ext cx="1905394" cy="7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F9C037-E463-4BAD-9E52-51DEE2D1B5E7}"/>
              </a:ext>
            </a:extLst>
          </p:cNvPr>
          <p:cNvCxnSpPr/>
          <p:nvPr/>
        </p:nvCxnSpPr>
        <p:spPr>
          <a:xfrm>
            <a:off x="342900" y="4437816"/>
            <a:ext cx="4629545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B0AE539-276A-4100-88A6-90D0C54C5104}"/>
              </a:ext>
            </a:extLst>
          </p:cNvPr>
          <p:cNvSpPr/>
          <p:nvPr/>
        </p:nvSpPr>
        <p:spPr>
          <a:xfrm>
            <a:off x="4275791" y="3712111"/>
            <a:ext cx="488180" cy="2093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Fake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C4BDCD-4A30-45A8-AEE3-195D195F0A27}"/>
              </a:ext>
            </a:extLst>
          </p:cNvPr>
          <p:cNvSpPr/>
          <p:nvPr/>
        </p:nvSpPr>
        <p:spPr>
          <a:xfrm>
            <a:off x="3200463" y="3731042"/>
            <a:ext cx="733362" cy="1733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Not Fake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45196B-E25B-4CB3-B84E-8E90C2ECFA1C}"/>
              </a:ext>
            </a:extLst>
          </p:cNvPr>
          <p:cNvSpPr/>
          <p:nvPr/>
        </p:nvSpPr>
        <p:spPr>
          <a:xfrm>
            <a:off x="4294841" y="5787261"/>
            <a:ext cx="488180" cy="2093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Fake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134D68-DC55-4B12-AD57-2F96BDC20A8A}"/>
              </a:ext>
            </a:extLst>
          </p:cNvPr>
          <p:cNvSpPr/>
          <p:nvPr/>
        </p:nvSpPr>
        <p:spPr>
          <a:xfrm>
            <a:off x="3219513" y="5806192"/>
            <a:ext cx="733362" cy="1733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Not Fake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348BDC-AD8E-4F2B-9904-1A025B2E2682}"/>
              </a:ext>
            </a:extLst>
          </p:cNvPr>
          <p:cNvSpPr txBox="1"/>
          <p:nvPr/>
        </p:nvSpPr>
        <p:spPr>
          <a:xfrm>
            <a:off x="4972445" y="4700782"/>
            <a:ext cx="4227734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Téléchargement des données hébergées par </a:t>
            </a:r>
            <a:r>
              <a:rPr lang="fr-FR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Kaggle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qui contiennent des articles d’actualité faux et vrais de 2015 à 2018</a:t>
            </a:r>
            <a:endParaRPr lang="fr-FR" b="1" dirty="0">
              <a:latin typeface="Montserrat"/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84F74CE-43CE-46D3-8FF3-906A907ABE7D}"/>
              </a:ext>
            </a:extLst>
          </p:cNvPr>
          <p:cNvSpPr/>
          <p:nvPr/>
        </p:nvSpPr>
        <p:spPr>
          <a:xfrm>
            <a:off x="8819179" y="2417678"/>
            <a:ext cx="488180" cy="370687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9B610C-4712-4A00-8939-09FE07F7F71A}"/>
              </a:ext>
            </a:extLst>
          </p:cNvPr>
          <p:cNvSpPr txBox="1"/>
          <p:nvPr/>
        </p:nvSpPr>
        <p:spPr>
          <a:xfrm>
            <a:off x="9574702" y="3329669"/>
            <a:ext cx="1751361" cy="18652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24 095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fausses nouvelles </a:t>
            </a:r>
          </a:p>
          <a:p>
            <a:pPr>
              <a:lnSpc>
                <a:spcPct val="150000"/>
              </a:lnSpc>
              <a:spcAft>
                <a:spcPts val="12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22 310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vraies nouvelles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723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Présentation des données 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254BC43-0336-4CDC-804D-307711495022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6035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fr-FR" sz="5400" b="1" dirty="0">
                <a:latin typeface="Bodoni MT Black" panose="02070A03080606020203" pitchFamily="18" charset="0"/>
              </a:rPr>
              <a:t>Analyse exploratoire des données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3E36611-5120-4E5A-8C26-0BBD8B3E7B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56" y="2162694"/>
            <a:ext cx="7872206" cy="418822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BAE2179-5567-4DB4-8291-F61ECBE51B4F}"/>
              </a:ext>
            </a:extLst>
          </p:cNvPr>
          <p:cNvSpPr txBox="1"/>
          <p:nvPr/>
        </p:nvSpPr>
        <p:spPr>
          <a:xfrm>
            <a:off x="7938881" y="3066209"/>
            <a:ext cx="3515712" cy="3111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date de publication des articles va du 01 novembre 2013 au 06 février 2021</a:t>
            </a:r>
          </a:p>
          <a:p>
            <a:pPr>
              <a:lnSpc>
                <a:spcPct val="150000"/>
              </a:lnSpc>
              <a:spcAft>
                <a:spcPts val="1200"/>
              </a:spcAft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FR" b="1" dirty="0">
                <a:latin typeface="Montserrat"/>
              </a:rPr>
              <a:t>Deux événements importants : l’</a:t>
            </a:r>
            <a:r>
              <a:rPr lang="fr-FR" b="1" dirty="0" err="1">
                <a:latin typeface="Montserrat"/>
              </a:rPr>
              <a:t>election</a:t>
            </a:r>
            <a:r>
              <a:rPr lang="fr-FR" b="1" dirty="0">
                <a:latin typeface="Montserrat"/>
              </a:rPr>
              <a:t> présidentielle américaine de 2016 et le COVID19 survenu en 2020</a:t>
            </a:r>
          </a:p>
        </p:txBody>
      </p:sp>
    </p:spTree>
    <p:extLst>
      <p:ext uri="{BB962C8B-B14F-4D97-AF65-F5344CB8AC3E}">
        <p14:creationId xmlns:p14="http://schemas.microsoft.com/office/powerpoint/2010/main" val="247945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Présentation des données 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499C691-D090-4185-B23C-9DC086445F75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6035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fr-FR" sz="5400" b="1" dirty="0">
                <a:latin typeface="Bodoni MT Black" panose="02070A03080606020203" pitchFamily="18" charset="0"/>
              </a:rPr>
              <a:t>Analyse exploratoire des données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581482A-EEAD-4025-8020-0659427EE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97" y="2389218"/>
            <a:ext cx="59817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874925A-862D-40D3-BE3D-8541CEEDF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205" y="2400854"/>
            <a:ext cx="570547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EF02E2C-AEC8-4CC6-8B48-467FEB6EDAB7}"/>
              </a:ext>
            </a:extLst>
          </p:cNvPr>
          <p:cNvCxnSpPr>
            <a:cxnSpLocks/>
          </p:cNvCxnSpPr>
          <p:nvPr/>
        </p:nvCxnSpPr>
        <p:spPr>
          <a:xfrm>
            <a:off x="6082204" y="1657350"/>
            <a:ext cx="0" cy="469357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0F55C89-8FC4-463B-88E5-D720F776ECFB}"/>
              </a:ext>
            </a:extLst>
          </p:cNvPr>
          <p:cNvSpPr/>
          <p:nvPr/>
        </p:nvSpPr>
        <p:spPr>
          <a:xfrm>
            <a:off x="400050" y="1809750"/>
            <a:ext cx="5575053" cy="453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Distribution du </a:t>
            </a:r>
            <a:r>
              <a:rPr lang="en-US" sz="2000" b="1" dirty="0" err="1">
                <a:solidFill>
                  <a:srgbClr val="C00000"/>
                </a:solidFill>
              </a:rPr>
              <a:t>nombre</a:t>
            </a:r>
            <a:r>
              <a:rPr lang="en-US" sz="2000" b="1" dirty="0">
                <a:solidFill>
                  <a:srgbClr val="C00000"/>
                </a:solidFill>
              </a:rPr>
              <a:t> de mots par article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6933A2-86DA-47E6-AA5A-28573521477C}"/>
              </a:ext>
            </a:extLst>
          </p:cNvPr>
          <p:cNvSpPr/>
          <p:nvPr/>
        </p:nvSpPr>
        <p:spPr>
          <a:xfrm>
            <a:off x="6234604" y="1809750"/>
            <a:ext cx="5575053" cy="453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Distribution du score de </a:t>
            </a:r>
            <a:r>
              <a:rPr lang="en-US" sz="2000" b="1" dirty="0" err="1">
                <a:solidFill>
                  <a:srgbClr val="C00000"/>
                </a:solidFill>
              </a:rPr>
              <a:t>polarité</a:t>
            </a:r>
            <a:r>
              <a:rPr lang="en-US" sz="2000" b="1" dirty="0">
                <a:solidFill>
                  <a:srgbClr val="C00000"/>
                </a:solidFill>
              </a:rPr>
              <a:t> par article</a:t>
            </a:r>
          </a:p>
        </p:txBody>
      </p:sp>
    </p:spTree>
    <p:extLst>
      <p:ext uri="{BB962C8B-B14F-4D97-AF65-F5344CB8AC3E}">
        <p14:creationId xmlns:p14="http://schemas.microsoft.com/office/powerpoint/2010/main" val="149054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Préparation des données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704B05E-42BC-4692-95EB-D01F5591C906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6035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fr-FR" sz="5400" b="1" dirty="0">
                <a:latin typeface="Bodoni MT Black" panose="02070A03080606020203" pitchFamily="18" charset="0"/>
              </a:rPr>
              <a:t>Analyse exploratoire des données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DE0CE46-2256-4DD6-A01C-8BAB024AF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" y="2719581"/>
            <a:ext cx="5469009" cy="347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43F4647-C56F-465F-8D51-CBD7BA8B7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728" y="2719581"/>
            <a:ext cx="5522890" cy="347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D35657-FCFB-41C5-AF31-0798EB196C22}"/>
              </a:ext>
            </a:extLst>
          </p:cNvPr>
          <p:cNvCxnSpPr/>
          <p:nvPr/>
        </p:nvCxnSpPr>
        <p:spPr>
          <a:xfrm>
            <a:off x="5724525" y="1666875"/>
            <a:ext cx="0" cy="468404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0436BAC-01C2-4EF9-96BD-6FEF312A3B19}"/>
              </a:ext>
            </a:extLst>
          </p:cNvPr>
          <p:cNvSpPr/>
          <p:nvPr/>
        </p:nvSpPr>
        <p:spPr>
          <a:xfrm>
            <a:off x="74736" y="1873507"/>
            <a:ext cx="5575053" cy="453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Distribution du </a:t>
            </a:r>
            <a:r>
              <a:rPr lang="en-US" sz="2000" b="1" dirty="0" err="1">
                <a:solidFill>
                  <a:srgbClr val="C00000"/>
                </a:solidFill>
              </a:rPr>
              <a:t>nombre</a:t>
            </a:r>
            <a:r>
              <a:rPr lang="en-US" sz="2000" b="1" dirty="0">
                <a:solidFill>
                  <a:srgbClr val="C00000"/>
                </a:solidFill>
              </a:rPr>
              <a:t> de mots par </a:t>
            </a:r>
            <a:r>
              <a:rPr lang="en-US" sz="2000" b="1" dirty="0" err="1">
                <a:solidFill>
                  <a:srgbClr val="C00000"/>
                </a:solidFill>
              </a:rPr>
              <a:t>titre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D6D657-84E2-4058-AB03-E7E1BEF2014D}"/>
              </a:ext>
            </a:extLst>
          </p:cNvPr>
          <p:cNvSpPr/>
          <p:nvPr/>
        </p:nvSpPr>
        <p:spPr>
          <a:xfrm>
            <a:off x="6234604" y="1809750"/>
            <a:ext cx="5575053" cy="453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Distribution du score de </a:t>
            </a:r>
            <a:r>
              <a:rPr lang="en-US" sz="2000" b="1" dirty="0" err="1">
                <a:solidFill>
                  <a:srgbClr val="C00000"/>
                </a:solidFill>
              </a:rPr>
              <a:t>polarité</a:t>
            </a:r>
            <a:r>
              <a:rPr lang="en-US" sz="2000" b="1" dirty="0">
                <a:solidFill>
                  <a:srgbClr val="C00000"/>
                </a:solidFill>
              </a:rPr>
              <a:t> par </a:t>
            </a:r>
            <a:r>
              <a:rPr lang="en-US" sz="2000" b="1" dirty="0" err="1">
                <a:solidFill>
                  <a:srgbClr val="C00000"/>
                </a:solidFill>
              </a:rPr>
              <a:t>titre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323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Traitement des données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704B05E-42BC-4692-95EB-D01F5591C906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6035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fr-FR" sz="5400" b="1" dirty="0">
                <a:latin typeface="Bodoni MT Black" panose="02070A03080606020203" pitchFamily="18" charset="0"/>
              </a:rPr>
              <a:t>N-grams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7882F0-23B2-4679-B5E2-A74C10943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94" y="2389218"/>
            <a:ext cx="2861431" cy="2580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EFB0CC-8AE4-41E1-895F-CA0FFE8E2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069" y="4215579"/>
            <a:ext cx="3924300" cy="180975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9C84B304-1779-4FBC-91CD-940A9319E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475" y="2328485"/>
            <a:ext cx="357187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149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13392</TotalTime>
  <Words>440</Words>
  <Application>Microsoft Office PowerPoint</Application>
  <PresentationFormat>Widescreen</PresentationFormat>
  <Paragraphs>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Bodoni MT Black</vt:lpstr>
      <vt:lpstr>Calibri</vt:lpstr>
      <vt:lpstr>Calibri Light</vt:lpstr>
      <vt:lpstr>Courier New</vt:lpstr>
      <vt:lpstr>Montserrat</vt:lpstr>
      <vt:lpstr>Wingdings</vt:lpstr>
      <vt:lpstr>Office Theme</vt:lpstr>
      <vt:lpstr>PowerPoint Presentation</vt:lpstr>
      <vt:lpstr>Plan</vt:lpstr>
      <vt:lpstr>Introduction</vt:lpstr>
      <vt:lpstr>Introduction</vt:lpstr>
      <vt:lpstr>Présentation des données </vt:lpstr>
      <vt:lpstr>Présentation des données </vt:lpstr>
      <vt:lpstr>Présentation des données </vt:lpstr>
      <vt:lpstr>Préparation des données</vt:lpstr>
      <vt:lpstr>Traitement des données</vt:lpstr>
      <vt:lpstr>Traitement des données</vt:lpstr>
      <vt:lpstr>Modélisation</vt:lpstr>
      <vt:lpstr>Présentation des résultats</vt:lpstr>
      <vt:lpstr>Présentation des résultats</vt:lpstr>
      <vt:lpstr>Présentation des résultats</vt:lpstr>
      <vt:lpstr>Présentation des résultats</vt:lpstr>
      <vt:lpstr>Présentation des résultats</vt:lpstr>
      <vt:lpstr>Présentation des résultats</vt:lpstr>
      <vt:lpstr>Présentation des résultats</vt:lpstr>
      <vt:lpstr>Présentation des résultats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Didier</dc:creator>
  <cp:lastModifiedBy>Didier</cp:lastModifiedBy>
  <cp:revision>242</cp:revision>
  <dcterms:created xsi:type="dcterms:W3CDTF">2020-08-01T11:37:21Z</dcterms:created>
  <dcterms:modified xsi:type="dcterms:W3CDTF">2021-02-26T16:34:53Z</dcterms:modified>
</cp:coreProperties>
</file>