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8" r:id="rId5"/>
    <p:sldId id="303" r:id="rId6"/>
    <p:sldId id="279" r:id="rId7"/>
    <p:sldId id="298" r:id="rId8"/>
    <p:sldId id="283" r:id="rId9"/>
    <p:sldId id="280" r:id="rId10"/>
    <p:sldId id="281" r:id="rId11"/>
    <p:sldId id="282" r:id="rId12"/>
    <p:sldId id="284" r:id="rId13"/>
    <p:sldId id="285" r:id="rId14"/>
    <p:sldId id="286" r:id="rId15"/>
    <p:sldId id="287" r:id="rId16"/>
    <p:sldId id="288" r:id="rId17"/>
    <p:sldId id="289" r:id="rId18"/>
    <p:sldId id="290" r:id="rId19"/>
    <p:sldId id="299" r:id="rId20"/>
    <p:sldId id="300" r:id="rId21"/>
    <p:sldId id="293" r:id="rId22"/>
    <p:sldId id="301" r:id="rId23"/>
    <p:sldId id="294" r:id="rId24"/>
    <p:sldId id="302" r:id="rId25"/>
    <p:sldId id="296" r:id="rId26"/>
    <p:sldId id="304" r:id="rId27"/>
    <p:sldId id="30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dier" initials="D" lastIdx="1" clrIdx="0">
    <p:extLst>
      <p:ext uri="{19B8F6BF-5375-455C-9EA6-DF929625EA0E}">
        <p15:presenceInfo xmlns:p15="http://schemas.microsoft.com/office/powerpoint/2012/main" userId="07f399d9d9c1aa7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1" Type="http://schemas.openxmlformats.org/officeDocument/2006/relationships/hyperlink" Target="https://www.energystar.gov/buildings/facility-owners-and-managers/existing-buildings/use-portfolio-manager/interpret-your-results/what"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www.energystar.gov/buildings/facility-owners-and-managers/existing-buildings/use-portfolio-manager/interpret-your-results/what" TargetMode="Externa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0DA345-3BC5-403C-86A0-5B09BF0005CF}" type="doc">
      <dgm:prSet loTypeId="urn:microsoft.com/office/officeart/2005/8/layout/cycle8" loCatId="cycle" qsTypeId="urn:microsoft.com/office/officeart/2005/8/quickstyle/simple1" qsCatId="simple" csTypeId="urn:microsoft.com/office/officeart/2005/8/colors/accent0_1" csCatId="mainScheme" phldr="1"/>
      <dgm:spPr/>
    </dgm:pt>
    <dgm:pt modelId="{5770DD50-AC9D-404C-B908-EAB547C2DE56}">
      <dgm:prSet phldrT="[Text]"/>
      <dgm:spPr/>
      <dgm:t>
        <a:bodyPr/>
        <a:lstStyle/>
        <a:p>
          <a:r>
            <a:rPr lang="fr-FR" b="1" i="0" dirty="0">
              <a:effectLst/>
              <a:latin typeface="Montserrat"/>
            </a:rPr>
            <a:t>Prédiction des émissions de CO2</a:t>
          </a:r>
          <a:endParaRPr lang="en-US" dirty="0"/>
        </a:p>
      </dgm:t>
    </dgm:pt>
    <dgm:pt modelId="{D05F565C-A5AB-47F2-A6BD-C0524C8A42FE}" type="parTrans" cxnId="{3C2CDBD7-47E7-48E5-8B8E-6A239309613E}">
      <dgm:prSet/>
      <dgm:spPr/>
      <dgm:t>
        <a:bodyPr/>
        <a:lstStyle/>
        <a:p>
          <a:endParaRPr lang="en-US"/>
        </a:p>
      </dgm:t>
    </dgm:pt>
    <dgm:pt modelId="{52F8BE11-2FE0-46E9-A8F6-615617467065}" type="sibTrans" cxnId="{3C2CDBD7-47E7-48E5-8B8E-6A239309613E}">
      <dgm:prSet/>
      <dgm:spPr/>
      <dgm:t>
        <a:bodyPr/>
        <a:lstStyle/>
        <a:p>
          <a:endParaRPr lang="en-US"/>
        </a:p>
      </dgm:t>
    </dgm:pt>
    <dgm:pt modelId="{6A8B9B22-2B2D-4187-A23F-D6C81D4FEC81}">
      <dgm:prSet phldrT="[Text]"/>
      <dgm:spPr/>
      <dgm:t>
        <a:bodyPr/>
        <a:lstStyle/>
        <a:p>
          <a:r>
            <a:rPr lang="fr-FR" b="1" i="0" dirty="0">
              <a:effectLst/>
              <a:latin typeface="Montserrat"/>
            </a:rPr>
            <a:t>Prédiction de la consommation totale d’énergie</a:t>
          </a:r>
          <a:endParaRPr lang="en-US" dirty="0"/>
        </a:p>
      </dgm:t>
    </dgm:pt>
    <dgm:pt modelId="{3C03370C-E659-48F2-A25A-FACE7CC0696D}" type="parTrans" cxnId="{3D657BA6-686C-47FF-8528-EE0AA3EE5AF7}">
      <dgm:prSet/>
      <dgm:spPr/>
      <dgm:t>
        <a:bodyPr/>
        <a:lstStyle/>
        <a:p>
          <a:endParaRPr lang="en-US"/>
        </a:p>
      </dgm:t>
    </dgm:pt>
    <dgm:pt modelId="{1ED2CD1B-11FA-431A-8E55-D692F1B76692}" type="sibTrans" cxnId="{3D657BA6-686C-47FF-8528-EE0AA3EE5AF7}">
      <dgm:prSet/>
      <dgm:spPr/>
      <dgm:t>
        <a:bodyPr/>
        <a:lstStyle/>
        <a:p>
          <a:endParaRPr lang="en-US"/>
        </a:p>
      </dgm:t>
    </dgm:pt>
    <dgm:pt modelId="{4A4303C7-CBD1-4B12-8208-DF63268C5A23}">
      <dgm:prSet phldrT="[Text]"/>
      <dgm:spPr/>
      <dgm:t>
        <a:bodyPr/>
        <a:lstStyle/>
        <a:p>
          <a:r>
            <a:rPr lang="fr-FR" b="1" i="0" dirty="0">
              <a:effectLst/>
              <a:latin typeface="Montserrat"/>
            </a:rPr>
            <a:t>Évaluer l’intérêt de l’"</a:t>
          </a:r>
          <a:r>
            <a:rPr lang="fr-FR" b="1" i="0" u="sng" dirty="0">
              <a:effectLst/>
              <a:latin typeface="Montserrat"/>
              <a:hlinkClick xmlns:r="http://schemas.openxmlformats.org/officeDocument/2006/relationships" r:id="rId1"/>
            </a:rPr>
            <a:t>ENERGY STAR Score</a:t>
          </a:r>
          <a:r>
            <a:rPr lang="fr-FR" b="1" i="0" dirty="0">
              <a:effectLst/>
              <a:latin typeface="Montserrat"/>
            </a:rPr>
            <a:t>" pour la prédiction d’émissions</a:t>
          </a:r>
          <a:endParaRPr lang="en-US" dirty="0"/>
        </a:p>
      </dgm:t>
    </dgm:pt>
    <dgm:pt modelId="{C094854B-5770-4BCF-BA7A-3157FE4F1892}" type="parTrans" cxnId="{864D2282-2812-443D-8153-EBAC5C88F5A8}">
      <dgm:prSet/>
      <dgm:spPr/>
      <dgm:t>
        <a:bodyPr/>
        <a:lstStyle/>
        <a:p>
          <a:endParaRPr lang="en-US"/>
        </a:p>
      </dgm:t>
    </dgm:pt>
    <dgm:pt modelId="{E9548635-A539-4340-9BCD-83C36CD52A82}" type="sibTrans" cxnId="{864D2282-2812-443D-8153-EBAC5C88F5A8}">
      <dgm:prSet/>
      <dgm:spPr/>
      <dgm:t>
        <a:bodyPr/>
        <a:lstStyle/>
        <a:p>
          <a:endParaRPr lang="en-US"/>
        </a:p>
      </dgm:t>
    </dgm:pt>
    <dgm:pt modelId="{3360A893-1363-41C9-86ED-2A485A12992E}" type="pres">
      <dgm:prSet presAssocID="{D90DA345-3BC5-403C-86A0-5B09BF0005CF}" presName="compositeShape" presStyleCnt="0">
        <dgm:presLayoutVars>
          <dgm:chMax val="7"/>
          <dgm:dir/>
          <dgm:resizeHandles val="exact"/>
        </dgm:presLayoutVars>
      </dgm:prSet>
      <dgm:spPr/>
    </dgm:pt>
    <dgm:pt modelId="{4BA8509D-4106-4D74-9067-FA75565ABBE2}" type="pres">
      <dgm:prSet presAssocID="{D90DA345-3BC5-403C-86A0-5B09BF0005CF}" presName="wedge1" presStyleLbl="node1" presStyleIdx="0" presStyleCnt="3"/>
      <dgm:spPr/>
    </dgm:pt>
    <dgm:pt modelId="{19DC9885-0BD8-4C43-9B1F-4D4C0D9FDA17}" type="pres">
      <dgm:prSet presAssocID="{D90DA345-3BC5-403C-86A0-5B09BF0005CF}" presName="dummy1a" presStyleCnt="0"/>
      <dgm:spPr/>
    </dgm:pt>
    <dgm:pt modelId="{88E2DDC8-D485-4C98-B0AF-EA53A2964264}" type="pres">
      <dgm:prSet presAssocID="{D90DA345-3BC5-403C-86A0-5B09BF0005CF}" presName="dummy1b" presStyleCnt="0"/>
      <dgm:spPr/>
    </dgm:pt>
    <dgm:pt modelId="{0C0593D4-E9FF-465B-857A-18A59D68A5A0}" type="pres">
      <dgm:prSet presAssocID="{D90DA345-3BC5-403C-86A0-5B09BF0005CF}" presName="wedge1Tx" presStyleLbl="node1" presStyleIdx="0" presStyleCnt="3">
        <dgm:presLayoutVars>
          <dgm:chMax val="0"/>
          <dgm:chPref val="0"/>
          <dgm:bulletEnabled val="1"/>
        </dgm:presLayoutVars>
      </dgm:prSet>
      <dgm:spPr/>
    </dgm:pt>
    <dgm:pt modelId="{0C0A67F3-E938-4129-AE49-0637EC4AE745}" type="pres">
      <dgm:prSet presAssocID="{D90DA345-3BC5-403C-86A0-5B09BF0005CF}" presName="wedge2" presStyleLbl="node1" presStyleIdx="1" presStyleCnt="3"/>
      <dgm:spPr/>
    </dgm:pt>
    <dgm:pt modelId="{CD7FA97B-7F6A-49C0-82D4-B818267F55D2}" type="pres">
      <dgm:prSet presAssocID="{D90DA345-3BC5-403C-86A0-5B09BF0005CF}" presName="dummy2a" presStyleCnt="0"/>
      <dgm:spPr/>
    </dgm:pt>
    <dgm:pt modelId="{EF058012-A12C-4AA2-AF49-41FDB656A37D}" type="pres">
      <dgm:prSet presAssocID="{D90DA345-3BC5-403C-86A0-5B09BF0005CF}" presName="dummy2b" presStyleCnt="0"/>
      <dgm:spPr/>
    </dgm:pt>
    <dgm:pt modelId="{53DB838F-6151-47D1-83B9-498274EF41AC}" type="pres">
      <dgm:prSet presAssocID="{D90DA345-3BC5-403C-86A0-5B09BF0005CF}" presName="wedge2Tx" presStyleLbl="node1" presStyleIdx="1" presStyleCnt="3">
        <dgm:presLayoutVars>
          <dgm:chMax val="0"/>
          <dgm:chPref val="0"/>
          <dgm:bulletEnabled val="1"/>
        </dgm:presLayoutVars>
      </dgm:prSet>
      <dgm:spPr/>
    </dgm:pt>
    <dgm:pt modelId="{64605BAE-47AF-43D2-8E20-85734927402D}" type="pres">
      <dgm:prSet presAssocID="{D90DA345-3BC5-403C-86A0-5B09BF0005CF}" presName="wedge3" presStyleLbl="node1" presStyleIdx="2" presStyleCnt="3"/>
      <dgm:spPr/>
    </dgm:pt>
    <dgm:pt modelId="{A59922EE-8BBC-405B-A722-B8299392EADA}" type="pres">
      <dgm:prSet presAssocID="{D90DA345-3BC5-403C-86A0-5B09BF0005CF}" presName="dummy3a" presStyleCnt="0"/>
      <dgm:spPr/>
    </dgm:pt>
    <dgm:pt modelId="{28EE0F64-5875-4733-A5E1-31397509DA95}" type="pres">
      <dgm:prSet presAssocID="{D90DA345-3BC5-403C-86A0-5B09BF0005CF}" presName="dummy3b" presStyleCnt="0"/>
      <dgm:spPr/>
    </dgm:pt>
    <dgm:pt modelId="{B69E6111-0646-4314-806D-570E0FCE861F}" type="pres">
      <dgm:prSet presAssocID="{D90DA345-3BC5-403C-86A0-5B09BF0005CF}" presName="wedge3Tx" presStyleLbl="node1" presStyleIdx="2" presStyleCnt="3">
        <dgm:presLayoutVars>
          <dgm:chMax val="0"/>
          <dgm:chPref val="0"/>
          <dgm:bulletEnabled val="1"/>
        </dgm:presLayoutVars>
      </dgm:prSet>
      <dgm:spPr/>
    </dgm:pt>
    <dgm:pt modelId="{51873EDB-8504-464E-997C-7B1E12872275}" type="pres">
      <dgm:prSet presAssocID="{52F8BE11-2FE0-46E9-A8F6-615617467065}" presName="arrowWedge1" presStyleLbl="fgSibTrans2D1" presStyleIdx="0" presStyleCnt="3"/>
      <dgm:spPr/>
    </dgm:pt>
    <dgm:pt modelId="{70EDC83A-41B7-4D6A-901C-F6D4F7380BAB}" type="pres">
      <dgm:prSet presAssocID="{1ED2CD1B-11FA-431A-8E55-D692F1B76692}" presName="arrowWedge2" presStyleLbl="fgSibTrans2D1" presStyleIdx="1" presStyleCnt="3"/>
      <dgm:spPr/>
    </dgm:pt>
    <dgm:pt modelId="{9C188F1E-68F3-4F9C-B6C6-F6F1AE6C84DA}" type="pres">
      <dgm:prSet presAssocID="{E9548635-A539-4340-9BCD-83C36CD52A82}" presName="arrowWedge3" presStyleLbl="fgSibTrans2D1" presStyleIdx="2" presStyleCnt="3"/>
      <dgm:spPr/>
    </dgm:pt>
  </dgm:ptLst>
  <dgm:cxnLst>
    <dgm:cxn modelId="{E2E58B5B-9221-4A69-8722-341E2FDA84CE}" type="presOf" srcId="{5770DD50-AC9D-404C-B908-EAB547C2DE56}" destId="{0C0593D4-E9FF-465B-857A-18A59D68A5A0}" srcOrd="1" destOrd="0" presId="urn:microsoft.com/office/officeart/2005/8/layout/cycle8"/>
    <dgm:cxn modelId="{2E7D8859-95CD-4E80-9D4C-05DF497467E4}" type="presOf" srcId="{6A8B9B22-2B2D-4187-A23F-D6C81D4FEC81}" destId="{0C0A67F3-E938-4129-AE49-0637EC4AE745}" srcOrd="0" destOrd="0" presId="urn:microsoft.com/office/officeart/2005/8/layout/cycle8"/>
    <dgm:cxn modelId="{864D2282-2812-443D-8153-EBAC5C88F5A8}" srcId="{D90DA345-3BC5-403C-86A0-5B09BF0005CF}" destId="{4A4303C7-CBD1-4B12-8208-DF63268C5A23}" srcOrd="2" destOrd="0" parTransId="{C094854B-5770-4BCF-BA7A-3157FE4F1892}" sibTransId="{E9548635-A539-4340-9BCD-83C36CD52A82}"/>
    <dgm:cxn modelId="{54FD699C-CF99-478A-8B3D-117D07A98A95}" type="presOf" srcId="{5770DD50-AC9D-404C-B908-EAB547C2DE56}" destId="{4BA8509D-4106-4D74-9067-FA75565ABBE2}" srcOrd="0" destOrd="0" presId="urn:microsoft.com/office/officeart/2005/8/layout/cycle8"/>
    <dgm:cxn modelId="{3D657BA6-686C-47FF-8528-EE0AA3EE5AF7}" srcId="{D90DA345-3BC5-403C-86A0-5B09BF0005CF}" destId="{6A8B9B22-2B2D-4187-A23F-D6C81D4FEC81}" srcOrd="1" destOrd="0" parTransId="{3C03370C-E659-48F2-A25A-FACE7CC0696D}" sibTransId="{1ED2CD1B-11FA-431A-8E55-D692F1B76692}"/>
    <dgm:cxn modelId="{CF6AEEA6-9AD7-4D16-AC2F-62D979974654}" type="presOf" srcId="{D90DA345-3BC5-403C-86A0-5B09BF0005CF}" destId="{3360A893-1363-41C9-86ED-2A485A12992E}" srcOrd="0" destOrd="0" presId="urn:microsoft.com/office/officeart/2005/8/layout/cycle8"/>
    <dgm:cxn modelId="{81216EAA-B3A3-4ACC-B757-1145C7E37F56}" type="presOf" srcId="{4A4303C7-CBD1-4B12-8208-DF63268C5A23}" destId="{B69E6111-0646-4314-806D-570E0FCE861F}" srcOrd="1" destOrd="0" presId="urn:microsoft.com/office/officeart/2005/8/layout/cycle8"/>
    <dgm:cxn modelId="{B9D014C1-5C21-4F46-91B4-BFFFDDF479EE}" type="presOf" srcId="{6A8B9B22-2B2D-4187-A23F-D6C81D4FEC81}" destId="{53DB838F-6151-47D1-83B9-498274EF41AC}" srcOrd="1" destOrd="0" presId="urn:microsoft.com/office/officeart/2005/8/layout/cycle8"/>
    <dgm:cxn modelId="{3C2CDBD7-47E7-48E5-8B8E-6A239309613E}" srcId="{D90DA345-3BC5-403C-86A0-5B09BF0005CF}" destId="{5770DD50-AC9D-404C-B908-EAB547C2DE56}" srcOrd="0" destOrd="0" parTransId="{D05F565C-A5AB-47F2-A6BD-C0524C8A42FE}" sibTransId="{52F8BE11-2FE0-46E9-A8F6-615617467065}"/>
    <dgm:cxn modelId="{2A3942F4-82FE-4C59-833A-83D71EABD675}" type="presOf" srcId="{4A4303C7-CBD1-4B12-8208-DF63268C5A23}" destId="{64605BAE-47AF-43D2-8E20-85734927402D}" srcOrd="0" destOrd="0" presId="urn:microsoft.com/office/officeart/2005/8/layout/cycle8"/>
    <dgm:cxn modelId="{8BF6895D-38CB-4696-8023-5911C24EA2B0}" type="presParOf" srcId="{3360A893-1363-41C9-86ED-2A485A12992E}" destId="{4BA8509D-4106-4D74-9067-FA75565ABBE2}" srcOrd="0" destOrd="0" presId="urn:microsoft.com/office/officeart/2005/8/layout/cycle8"/>
    <dgm:cxn modelId="{17773A23-F46E-4A18-A812-1BF116166AD5}" type="presParOf" srcId="{3360A893-1363-41C9-86ED-2A485A12992E}" destId="{19DC9885-0BD8-4C43-9B1F-4D4C0D9FDA17}" srcOrd="1" destOrd="0" presId="urn:microsoft.com/office/officeart/2005/8/layout/cycle8"/>
    <dgm:cxn modelId="{8EFB285F-BFDA-4754-8996-088A857A19AD}" type="presParOf" srcId="{3360A893-1363-41C9-86ED-2A485A12992E}" destId="{88E2DDC8-D485-4C98-B0AF-EA53A2964264}" srcOrd="2" destOrd="0" presId="urn:microsoft.com/office/officeart/2005/8/layout/cycle8"/>
    <dgm:cxn modelId="{0C530039-9020-4722-9F09-E5C428441553}" type="presParOf" srcId="{3360A893-1363-41C9-86ED-2A485A12992E}" destId="{0C0593D4-E9FF-465B-857A-18A59D68A5A0}" srcOrd="3" destOrd="0" presId="urn:microsoft.com/office/officeart/2005/8/layout/cycle8"/>
    <dgm:cxn modelId="{FAE2C503-007C-494C-9D1B-818D576ADB7D}" type="presParOf" srcId="{3360A893-1363-41C9-86ED-2A485A12992E}" destId="{0C0A67F3-E938-4129-AE49-0637EC4AE745}" srcOrd="4" destOrd="0" presId="urn:microsoft.com/office/officeart/2005/8/layout/cycle8"/>
    <dgm:cxn modelId="{986F9DDE-64FA-40AC-912E-0567D10BBB9E}" type="presParOf" srcId="{3360A893-1363-41C9-86ED-2A485A12992E}" destId="{CD7FA97B-7F6A-49C0-82D4-B818267F55D2}" srcOrd="5" destOrd="0" presId="urn:microsoft.com/office/officeart/2005/8/layout/cycle8"/>
    <dgm:cxn modelId="{7B2EC122-0D89-4E72-8D24-DD8451B41F31}" type="presParOf" srcId="{3360A893-1363-41C9-86ED-2A485A12992E}" destId="{EF058012-A12C-4AA2-AF49-41FDB656A37D}" srcOrd="6" destOrd="0" presId="urn:microsoft.com/office/officeart/2005/8/layout/cycle8"/>
    <dgm:cxn modelId="{F740E9C3-C17F-4A23-ACB1-B3063D2DB922}" type="presParOf" srcId="{3360A893-1363-41C9-86ED-2A485A12992E}" destId="{53DB838F-6151-47D1-83B9-498274EF41AC}" srcOrd="7" destOrd="0" presId="urn:microsoft.com/office/officeart/2005/8/layout/cycle8"/>
    <dgm:cxn modelId="{6785B694-4DF4-429A-A736-2CD3FA2C8765}" type="presParOf" srcId="{3360A893-1363-41C9-86ED-2A485A12992E}" destId="{64605BAE-47AF-43D2-8E20-85734927402D}" srcOrd="8" destOrd="0" presId="urn:microsoft.com/office/officeart/2005/8/layout/cycle8"/>
    <dgm:cxn modelId="{5083DAC3-8380-4BE9-B6C2-4E461BCF5C9F}" type="presParOf" srcId="{3360A893-1363-41C9-86ED-2A485A12992E}" destId="{A59922EE-8BBC-405B-A722-B8299392EADA}" srcOrd="9" destOrd="0" presId="urn:microsoft.com/office/officeart/2005/8/layout/cycle8"/>
    <dgm:cxn modelId="{3C791473-62CB-4047-B8B4-4C05A1527420}" type="presParOf" srcId="{3360A893-1363-41C9-86ED-2A485A12992E}" destId="{28EE0F64-5875-4733-A5E1-31397509DA95}" srcOrd="10" destOrd="0" presId="urn:microsoft.com/office/officeart/2005/8/layout/cycle8"/>
    <dgm:cxn modelId="{5F096C74-090F-404F-B2D3-CF8D0D33744A}" type="presParOf" srcId="{3360A893-1363-41C9-86ED-2A485A12992E}" destId="{B69E6111-0646-4314-806D-570E0FCE861F}" srcOrd="11" destOrd="0" presId="urn:microsoft.com/office/officeart/2005/8/layout/cycle8"/>
    <dgm:cxn modelId="{B8C4109D-964B-4CA6-9B14-9ED3F82147FA}" type="presParOf" srcId="{3360A893-1363-41C9-86ED-2A485A12992E}" destId="{51873EDB-8504-464E-997C-7B1E12872275}" srcOrd="12" destOrd="0" presId="urn:microsoft.com/office/officeart/2005/8/layout/cycle8"/>
    <dgm:cxn modelId="{C3F9A2EC-CA73-4801-B13E-0872D40022E1}" type="presParOf" srcId="{3360A893-1363-41C9-86ED-2A485A12992E}" destId="{70EDC83A-41B7-4D6A-901C-F6D4F7380BAB}" srcOrd="13" destOrd="0" presId="urn:microsoft.com/office/officeart/2005/8/layout/cycle8"/>
    <dgm:cxn modelId="{63803D1E-D273-4C1C-B199-9B59FF376805}" type="presParOf" srcId="{3360A893-1363-41C9-86ED-2A485A12992E}" destId="{9C188F1E-68F3-4F9C-B6C6-F6F1AE6C84DA}" srcOrd="14" destOrd="0" presId="urn:microsoft.com/office/officeart/2005/8/layout/cycle8"/>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183CA97-0005-4B14-AA74-65CC52668C14}"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1B11F4FB-9F29-40EC-96A5-C24DB7795D2B}">
      <dgm:prSet phldrT="[Text]"/>
      <dgm:spPr/>
      <dgm:t>
        <a:bodyPr/>
        <a:lstStyle/>
        <a:p>
          <a:pPr>
            <a:buFont typeface="Wingdings" panose="05000000000000000000" pitchFamily="2" charset="2"/>
            <a:buChar char="q"/>
          </a:pPr>
          <a:r>
            <a:rPr lang="fr-FR" b="1" dirty="0"/>
            <a:t>Introduction</a:t>
          </a:r>
          <a:endParaRPr lang="en-US" b="1" dirty="0"/>
        </a:p>
      </dgm:t>
    </dgm:pt>
    <dgm:pt modelId="{7E315693-E4E9-4CFE-8206-44472BF8D7C6}" type="parTrans" cxnId="{6E12AF92-86C5-42BA-B1B4-FE2D5EB458A4}">
      <dgm:prSet/>
      <dgm:spPr/>
      <dgm:t>
        <a:bodyPr/>
        <a:lstStyle/>
        <a:p>
          <a:endParaRPr lang="en-US"/>
        </a:p>
      </dgm:t>
    </dgm:pt>
    <dgm:pt modelId="{FE10743E-9E3B-4F60-943D-A471E627574D}" type="sibTrans" cxnId="{6E12AF92-86C5-42BA-B1B4-FE2D5EB458A4}">
      <dgm:prSet/>
      <dgm:spPr/>
      <dgm:t>
        <a:bodyPr/>
        <a:lstStyle/>
        <a:p>
          <a:endParaRPr lang="en-US"/>
        </a:p>
      </dgm:t>
    </dgm:pt>
    <dgm:pt modelId="{E4973E81-2C33-4769-9DB9-68D9B8CEE9C2}">
      <dgm:prSet phldrT="[Text]"/>
      <dgm:spPr/>
      <dgm:t>
        <a:bodyPr/>
        <a:lstStyle/>
        <a:p>
          <a:r>
            <a:rPr lang="fr-FR" b="1" dirty="0"/>
            <a:t>Traitement des données</a:t>
          </a:r>
          <a:endParaRPr lang="en-US" b="1" dirty="0"/>
        </a:p>
      </dgm:t>
    </dgm:pt>
    <dgm:pt modelId="{44A12B8E-FDA7-4CD8-922A-1363F76B6264}" type="parTrans" cxnId="{8E02AD78-D0FC-44E1-9183-9829DCBE33D8}">
      <dgm:prSet/>
      <dgm:spPr/>
      <dgm:t>
        <a:bodyPr/>
        <a:lstStyle/>
        <a:p>
          <a:endParaRPr lang="en-US"/>
        </a:p>
      </dgm:t>
    </dgm:pt>
    <dgm:pt modelId="{F0750DF2-7F92-4622-9AD1-4AE9608C04F1}" type="sibTrans" cxnId="{8E02AD78-D0FC-44E1-9183-9829DCBE33D8}">
      <dgm:prSet/>
      <dgm:spPr/>
      <dgm:t>
        <a:bodyPr/>
        <a:lstStyle/>
        <a:p>
          <a:endParaRPr lang="en-US"/>
        </a:p>
      </dgm:t>
    </dgm:pt>
    <dgm:pt modelId="{23B7210B-989B-471F-8B7C-4E0078993880}">
      <dgm:prSet phldrT="[Text]"/>
      <dgm:spPr/>
      <dgm:t>
        <a:bodyPr/>
        <a:lstStyle/>
        <a:p>
          <a:r>
            <a:rPr lang="fr-FR" b="1" dirty="0"/>
            <a:t>Sélection des variables</a:t>
          </a:r>
          <a:endParaRPr lang="en-US" b="1" dirty="0"/>
        </a:p>
      </dgm:t>
    </dgm:pt>
    <dgm:pt modelId="{47D662C8-EE0A-4DD2-9771-F7892F1FB910}" type="parTrans" cxnId="{43233D04-F9CF-4145-82FF-ECAFB9EC4F27}">
      <dgm:prSet/>
      <dgm:spPr/>
      <dgm:t>
        <a:bodyPr/>
        <a:lstStyle/>
        <a:p>
          <a:endParaRPr lang="en-US"/>
        </a:p>
      </dgm:t>
    </dgm:pt>
    <dgm:pt modelId="{08A328D6-F81F-4703-AC04-E151D9116DC7}" type="sibTrans" cxnId="{43233D04-F9CF-4145-82FF-ECAFB9EC4F27}">
      <dgm:prSet/>
      <dgm:spPr/>
      <dgm:t>
        <a:bodyPr/>
        <a:lstStyle/>
        <a:p>
          <a:endParaRPr lang="en-US"/>
        </a:p>
      </dgm:t>
    </dgm:pt>
    <dgm:pt modelId="{427751FB-D0DB-46A6-841B-234059FA151A}">
      <dgm:prSet phldrT="[Text]"/>
      <dgm:spPr/>
      <dgm:t>
        <a:bodyPr/>
        <a:lstStyle/>
        <a:p>
          <a:r>
            <a:rPr lang="fr-FR" b="1" dirty="0"/>
            <a:t>Modélisation</a:t>
          </a:r>
          <a:endParaRPr lang="en-US" b="1" dirty="0"/>
        </a:p>
      </dgm:t>
    </dgm:pt>
    <dgm:pt modelId="{FE3CE1E9-534F-41E6-8891-0BCB4B0B5245}" type="parTrans" cxnId="{ED17BAD0-7462-4B2F-B906-96AC8BEF6ADE}">
      <dgm:prSet/>
      <dgm:spPr/>
      <dgm:t>
        <a:bodyPr/>
        <a:lstStyle/>
        <a:p>
          <a:endParaRPr lang="en-US"/>
        </a:p>
      </dgm:t>
    </dgm:pt>
    <dgm:pt modelId="{2D11320F-71DB-42D0-9C0D-E804A9FEFE49}" type="sibTrans" cxnId="{ED17BAD0-7462-4B2F-B906-96AC8BEF6ADE}">
      <dgm:prSet/>
      <dgm:spPr/>
      <dgm:t>
        <a:bodyPr/>
        <a:lstStyle/>
        <a:p>
          <a:endParaRPr lang="en-US"/>
        </a:p>
      </dgm:t>
    </dgm:pt>
    <dgm:pt modelId="{511CFAA5-BCA6-47A5-9100-60152917F2A6}">
      <dgm:prSet/>
      <dgm:spPr/>
      <dgm:t>
        <a:bodyPr/>
        <a:lstStyle/>
        <a:p>
          <a:r>
            <a:rPr lang="fr-FR" b="1" dirty="0"/>
            <a:t>Conclusion</a:t>
          </a:r>
          <a:endParaRPr lang="en-US" b="1" dirty="0"/>
        </a:p>
      </dgm:t>
    </dgm:pt>
    <dgm:pt modelId="{463F7C02-E78C-4F57-948C-2845A979E319}" type="parTrans" cxnId="{7C084061-906E-4608-A507-1F005C0C0BF5}">
      <dgm:prSet/>
      <dgm:spPr/>
      <dgm:t>
        <a:bodyPr/>
        <a:lstStyle/>
        <a:p>
          <a:endParaRPr lang="en-US"/>
        </a:p>
      </dgm:t>
    </dgm:pt>
    <dgm:pt modelId="{0B0C7482-028F-4532-9E92-9338EBB7A536}" type="sibTrans" cxnId="{7C084061-906E-4608-A507-1F005C0C0BF5}">
      <dgm:prSet/>
      <dgm:spPr/>
      <dgm:t>
        <a:bodyPr/>
        <a:lstStyle/>
        <a:p>
          <a:endParaRPr lang="en-US"/>
        </a:p>
      </dgm:t>
    </dgm:pt>
    <dgm:pt modelId="{01C3100C-7B38-4569-8FEC-3161655DB28D}" type="pres">
      <dgm:prSet presAssocID="{8183CA97-0005-4B14-AA74-65CC52668C14}" presName="linear" presStyleCnt="0">
        <dgm:presLayoutVars>
          <dgm:animLvl val="lvl"/>
          <dgm:resizeHandles val="exact"/>
        </dgm:presLayoutVars>
      </dgm:prSet>
      <dgm:spPr/>
    </dgm:pt>
    <dgm:pt modelId="{5358DE57-CA99-4155-9A3A-BAFC37A08FBE}" type="pres">
      <dgm:prSet presAssocID="{1B11F4FB-9F29-40EC-96A5-C24DB7795D2B}" presName="parentText" presStyleLbl="node1" presStyleIdx="0" presStyleCnt="5">
        <dgm:presLayoutVars>
          <dgm:chMax val="0"/>
          <dgm:bulletEnabled val="1"/>
        </dgm:presLayoutVars>
      </dgm:prSet>
      <dgm:spPr/>
    </dgm:pt>
    <dgm:pt modelId="{C104711A-606D-4FCF-BE4A-A7C5039C1705}" type="pres">
      <dgm:prSet presAssocID="{FE10743E-9E3B-4F60-943D-A471E627574D}" presName="spacer" presStyleCnt="0"/>
      <dgm:spPr/>
    </dgm:pt>
    <dgm:pt modelId="{6D6B2155-892E-44CF-9A7A-2871A1440A12}" type="pres">
      <dgm:prSet presAssocID="{E4973E81-2C33-4769-9DB9-68D9B8CEE9C2}" presName="parentText" presStyleLbl="node1" presStyleIdx="1" presStyleCnt="5">
        <dgm:presLayoutVars>
          <dgm:chMax val="0"/>
          <dgm:bulletEnabled val="1"/>
        </dgm:presLayoutVars>
      </dgm:prSet>
      <dgm:spPr/>
    </dgm:pt>
    <dgm:pt modelId="{FDDD62A6-7AB5-459A-88EC-E9DA23198C56}" type="pres">
      <dgm:prSet presAssocID="{F0750DF2-7F92-4622-9AD1-4AE9608C04F1}" presName="spacer" presStyleCnt="0"/>
      <dgm:spPr/>
    </dgm:pt>
    <dgm:pt modelId="{3FAEEE7B-116F-4402-AC9F-7E4A91645947}" type="pres">
      <dgm:prSet presAssocID="{23B7210B-989B-471F-8B7C-4E0078993880}" presName="parentText" presStyleLbl="node1" presStyleIdx="2" presStyleCnt="5">
        <dgm:presLayoutVars>
          <dgm:chMax val="0"/>
          <dgm:bulletEnabled val="1"/>
        </dgm:presLayoutVars>
      </dgm:prSet>
      <dgm:spPr/>
    </dgm:pt>
    <dgm:pt modelId="{F4F66465-47B0-478C-A52B-0BC088DE203E}" type="pres">
      <dgm:prSet presAssocID="{08A328D6-F81F-4703-AC04-E151D9116DC7}" presName="spacer" presStyleCnt="0"/>
      <dgm:spPr/>
    </dgm:pt>
    <dgm:pt modelId="{84F1A00E-9851-49A7-977F-86C3541F558F}" type="pres">
      <dgm:prSet presAssocID="{427751FB-D0DB-46A6-841B-234059FA151A}" presName="parentText" presStyleLbl="node1" presStyleIdx="3" presStyleCnt="5">
        <dgm:presLayoutVars>
          <dgm:chMax val="0"/>
          <dgm:bulletEnabled val="1"/>
        </dgm:presLayoutVars>
      </dgm:prSet>
      <dgm:spPr/>
    </dgm:pt>
    <dgm:pt modelId="{163BA01C-C312-482D-9B4B-6F67C5C562F2}" type="pres">
      <dgm:prSet presAssocID="{2D11320F-71DB-42D0-9C0D-E804A9FEFE49}" presName="spacer" presStyleCnt="0"/>
      <dgm:spPr/>
    </dgm:pt>
    <dgm:pt modelId="{63EBDD97-5BB9-4641-8624-A8FD1623F289}" type="pres">
      <dgm:prSet presAssocID="{511CFAA5-BCA6-47A5-9100-60152917F2A6}" presName="parentText" presStyleLbl="node1" presStyleIdx="4" presStyleCnt="5">
        <dgm:presLayoutVars>
          <dgm:chMax val="0"/>
          <dgm:bulletEnabled val="1"/>
        </dgm:presLayoutVars>
      </dgm:prSet>
      <dgm:spPr/>
    </dgm:pt>
  </dgm:ptLst>
  <dgm:cxnLst>
    <dgm:cxn modelId="{43233D04-F9CF-4145-82FF-ECAFB9EC4F27}" srcId="{8183CA97-0005-4B14-AA74-65CC52668C14}" destId="{23B7210B-989B-471F-8B7C-4E0078993880}" srcOrd="2" destOrd="0" parTransId="{47D662C8-EE0A-4DD2-9771-F7892F1FB910}" sibTransId="{08A328D6-F81F-4703-AC04-E151D9116DC7}"/>
    <dgm:cxn modelId="{FC50153B-7FF9-4692-880D-5E117C58FA69}" type="presOf" srcId="{23B7210B-989B-471F-8B7C-4E0078993880}" destId="{3FAEEE7B-116F-4402-AC9F-7E4A91645947}" srcOrd="0" destOrd="0" presId="urn:microsoft.com/office/officeart/2005/8/layout/vList2"/>
    <dgm:cxn modelId="{7C084061-906E-4608-A507-1F005C0C0BF5}" srcId="{8183CA97-0005-4B14-AA74-65CC52668C14}" destId="{511CFAA5-BCA6-47A5-9100-60152917F2A6}" srcOrd="4" destOrd="0" parTransId="{463F7C02-E78C-4F57-948C-2845A979E319}" sibTransId="{0B0C7482-028F-4532-9E92-9338EBB7A536}"/>
    <dgm:cxn modelId="{8E02AD78-D0FC-44E1-9183-9829DCBE33D8}" srcId="{8183CA97-0005-4B14-AA74-65CC52668C14}" destId="{E4973E81-2C33-4769-9DB9-68D9B8CEE9C2}" srcOrd="1" destOrd="0" parTransId="{44A12B8E-FDA7-4CD8-922A-1363F76B6264}" sibTransId="{F0750DF2-7F92-4622-9AD1-4AE9608C04F1}"/>
    <dgm:cxn modelId="{6E12AF92-86C5-42BA-B1B4-FE2D5EB458A4}" srcId="{8183CA97-0005-4B14-AA74-65CC52668C14}" destId="{1B11F4FB-9F29-40EC-96A5-C24DB7795D2B}" srcOrd="0" destOrd="0" parTransId="{7E315693-E4E9-4CFE-8206-44472BF8D7C6}" sibTransId="{FE10743E-9E3B-4F60-943D-A471E627574D}"/>
    <dgm:cxn modelId="{5B9A7AAE-38CB-48F7-9D5E-A4201DA27ABC}" type="presOf" srcId="{427751FB-D0DB-46A6-841B-234059FA151A}" destId="{84F1A00E-9851-49A7-977F-86C3541F558F}" srcOrd="0" destOrd="0" presId="urn:microsoft.com/office/officeart/2005/8/layout/vList2"/>
    <dgm:cxn modelId="{ED17BAD0-7462-4B2F-B906-96AC8BEF6ADE}" srcId="{8183CA97-0005-4B14-AA74-65CC52668C14}" destId="{427751FB-D0DB-46A6-841B-234059FA151A}" srcOrd="3" destOrd="0" parTransId="{FE3CE1E9-534F-41E6-8891-0BCB4B0B5245}" sibTransId="{2D11320F-71DB-42D0-9C0D-E804A9FEFE49}"/>
    <dgm:cxn modelId="{F7E4B5D2-B041-40DA-9FDE-706B8E2089C1}" type="presOf" srcId="{E4973E81-2C33-4769-9DB9-68D9B8CEE9C2}" destId="{6D6B2155-892E-44CF-9A7A-2871A1440A12}" srcOrd="0" destOrd="0" presId="urn:microsoft.com/office/officeart/2005/8/layout/vList2"/>
    <dgm:cxn modelId="{225B0EE7-2F96-4E28-8E88-ACFA0C35E830}" type="presOf" srcId="{1B11F4FB-9F29-40EC-96A5-C24DB7795D2B}" destId="{5358DE57-CA99-4155-9A3A-BAFC37A08FBE}" srcOrd="0" destOrd="0" presId="urn:microsoft.com/office/officeart/2005/8/layout/vList2"/>
    <dgm:cxn modelId="{5C7BADF1-603C-41C3-8AD9-EB34B25E3381}" type="presOf" srcId="{511CFAA5-BCA6-47A5-9100-60152917F2A6}" destId="{63EBDD97-5BB9-4641-8624-A8FD1623F289}" srcOrd="0" destOrd="0" presId="urn:microsoft.com/office/officeart/2005/8/layout/vList2"/>
    <dgm:cxn modelId="{AF20BFFF-127B-49EC-B019-63253E8D235C}" type="presOf" srcId="{8183CA97-0005-4B14-AA74-65CC52668C14}" destId="{01C3100C-7B38-4569-8FEC-3161655DB28D}" srcOrd="0" destOrd="0" presId="urn:microsoft.com/office/officeart/2005/8/layout/vList2"/>
    <dgm:cxn modelId="{816F5B8C-8886-41CE-A091-487C78A5A252}" type="presParOf" srcId="{01C3100C-7B38-4569-8FEC-3161655DB28D}" destId="{5358DE57-CA99-4155-9A3A-BAFC37A08FBE}" srcOrd="0" destOrd="0" presId="urn:microsoft.com/office/officeart/2005/8/layout/vList2"/>
    <dgm:cxn modelId="{15640C03-3002-4F03-A286-2340CF92FE0F}" type="presParOf" srcId="{01C3100C-7B38-4569-8FEC-3161655DB28D}" destId="{C104711A-606D-4FCF-BE4A-A7C5039C1705}" srcOrd="1" destOrd="0" presId="urn:microsoft.com/office/officeart/2005/8/layout/vList2"/>
    <dgm:cxn modelId="{E8918C9C-7867-4EEE-BF88-5912F5E7FEBA}" type="presParOf" srcId="{01C3100C-7B38-4569-8FEC-3161655DB28D}" destId="{6D6B2155-892E-44CF-9A7A-2871A1440A12}" srcOrd="2" destOrd="0" presId="urn:microsoft.com/office/officeart/2005/8/layout/vList2"/>
    <dgm:cxn modelId="{6762F079-BF3D-4AD9-8A4B-21F0DDB1083B}" type="presParOf" srcId="{01C3100C-7B38-4569-8FEC-3161655DB28D}" destId="{FDDD62A6-7AB5-459A-88EC-E9DA23198C56}" srcOrd="3" destOrd="0" presId="urn:microsoft.com/office/officeart/2005/8/layout/vList2"/>
    <dgm:cxn modelId="{529ED6B3-68F9-4A36-B76A-6A87D7E79844}" type="presParOf" srcId="{01C3100C-7B38-4569-8FEC-3161655DB28D}" destId="{3FAEEE7B-116F-4402-AC9F-7E4A91645947}" srcOrd="4" destOrd="0" presId="urn:microsoft.com/office/officeart/2005/8/layout/vList2"/>
    <dgm:cxn modelId="{9DFDA8B0-D8DD-4A85-AD98-F34D1EE1C231}" type="presParOf" srcId="{01C3100C-7B38-4569-8FEC-3161655DB28D}" destId="{F4F66465-47B0-478C-A52B-0BC088DE203E}" srcOrd="5" destOrd="0" presId="urn:microsoft.com/office/officeart/2005/8/layout/vList2"/>
    <dgm:cxn modelId="{112659D5-2F3B-4777-B1D2-114A82831D9E}" type="presParOf" srcId="{01C3100C-7B38-4569-8FEC-3161655DB28D}" destId="{84F1A00E-9851-49A7-977F-86C3541F558F}" srcOrd="6" destOrd="0" presId="urn:microsoft.com/office/officeart/2005/8/layout/vList2"/>
    <dgm:cxn modelId="{1DDC9BF8-7A5B-41DB-B5BD-D1AB95F1D99F}" type="presParOf" srcId="{01C3100C-7B38-4569-8FEC-3161655DB28D}" destId="{163BA01C-C312-482D-9B4B-6F67C5C562F2}" srcOrd="7" destOrd="0" presId="urn:microsoft.com/office/officeart/2005/8/layout/vList2"/>
    <dgm:cxn modelId="{9EC53540-0035-453C-9120-745DB88728D8}" type="presParOf" srcId="{01C3100C-7B38-4569-8FEC-3161655DB28D}" destId="{63EBDD97-5BB9-4641-8624-A8FD1623F289}"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A8509D-4106-4D74-9067-FA75565ABBE2}">
      <dsp:nvSpPr>
        <dsp:cNvPr id="0" name=""/>
        <dsp:cNvSpPr/>
      </dsp:nvSpPr>
      <dsp:spPr>
        <a:xfrm>
          <a:off x="1200524" y="241734"/>
          <a:ext cx="3123957" cy="3123957"/>
        </a:xfrm>
        <a:prstGeom prst="pie">
          <a:avLst>
            <a:gd name="adj1" fmla="val 16200000"/>
            <a:gd name="adj2" fmla="val 180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fr-FR" sz="1100" b="1" i="0" kern="1200" dirty="0">
              <a:effectLst/>
              <a:latin typeface="Montserrat"/>
            </a:rPr>
            <a:t>Prédiction des émissions de CO2</a:t>
          </a:r>
          <a:endParaRPr lang="en-US" sz="1100" kern="1200" dirty="0"/>
        </a:p>
      </dsp:txBody>
      <dsp:txXfrm>
        <a:off x="2846924" y="903716"/>
        <a:ext cx="1115699" cy="929749"/>
      </dsp:txXfrm>
    </dsp:sp>
    <dsp:sp modelId="{0C0A67F3-E938-4129-AE49-0637EC4AE745}">
      <dsp:nvSpPr>
        <dsp:cNvPr id="0" name=""/>
        <dsp:cNvSpPr/>
      </dsp:nvSpPr>
      <dsp:spPr>
        <a:xfrm>
          <a:off x="1136185" y="353304"/>
          <a:ext cx="3123957" cy="3123957"/>
        </a:xfrm>
        <a:prstGeom prst="pie">
          <a:avLst>
            <a:gd name="adj1" fmla="val 1800000"/>
            <a:gd name="adj2" fmla="val 900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fr-FR" sz="1100" b="1" i="0" kern="1200" dirty="0">
              <a:effectLst/>
              <a:latin typeface="Montserrat"/>
            </a:rPr>
            <a:t>Prédiction de la consommation totale d’énergie</a:t>
          </a:r>
          <a:endParaRPr lang="en-US" sz="1100" kern="1200" dirty="0"/>
        </a:p>
      </dsp:txBody>
      <dsp:txXfrm>
        <a:off x="1879985" y="2380158"/>
        <a:ext cx="1673548" cy="818179"/>
      </dsp:txXfrm>
    </dsp:sp>
    <dsp:sp modelId="{64605BAE-47AF-43D2-8E20-85734927402D}">
      <dsp:nvSpPr>
        <dsp:cNvPr id="0" name=""/>
        <dsp:cNvSpPr/>
      </dsp:nvSpPr>
      <dsp:spPr>
        <a:xfrm>
          <a:off x="1071847" y="241734"/>
          <a:ext cx="3123957" cy="3123957"/>
        </a:xfrm>
        <a:prstGeom prst="pie">
          <a:avLst>
            <a:gd name="adj1" fmla="val 9000000"/>
            <a:gd name="adj2" fmla="val 1620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fr-FR" sz="1100" b="1" i="0" kern="1200" dirty="0">
              <a:effectLst/>
              <a:latin typeface="Montserrat"/>
            </a:rPr>
            <a:t>Évaluer l’intérêt de l’"</a:t>
          </a:r>
          <a:r>
            <a:rPr lang="fr-FR" sz="1100" b="1" i="0" u="sng" kern="1200" dirty="0">
              <a:effectLst/>
              <a:latin typeface="Montserrat"/>
              <a:hlinkClick xmlns:r="http://schemas.openxmlformats.org/officeDocument/2006/relationships" r:id="rId1"/>
            </a:rPr>
            <a:t>ENERGY STAR Score</a:t>
          </a:r>
          <a:r>
            <a:rPr lang="fr-FR" sz="1100" b="1" i="0" kern="1200" dirty="0">
              <a:effectLst/>
              <a:latin typeface="Montserrat"/>
            </a:rPr>
            <a:t>" pour la prédiction d’émissions</a:t>
          </a:r>
          <a:endParaRPr lang="en-US" sz="1100" kern="1200" dirty="0"/>
        </a:p>
      </dsp:txBody>
      <dsp:txXfrm>
        <a:off x="1433705" y="903716"/>
        <a:ext cx="1115699" cy="929749"/>
      </dsp:txXfrm>
    </dsp:sp>
    <dsp:sp modelId="{51873EDB-8504-464E-997C-7B1E12872275}">
      <dsp:nvSpPr>
        <dsp:cNvPr id="0" name=""/>
        <dsp:cNvSpPr/>
      </dsp:nvSpPr>
      <dsp:spPr>
        <a:xfrm>
          <a:off x="1007394" y="48346"/>
          <a:ext cx="3510733" cy="3510733"/>
        </a:xfrm>
        <a:prstGeom prst="circularArrow">
          <a:avLst>
            <a:gd name="adj1" fmla="val 5085"/>
            <a:gd name="adj2" fmla="val 327528"/>
            <a:gd name="adj3" fmla="val 1472472"/>
            <a:gd name="adj4" fmla="val 16199432"/>
            <a:gd name="adj5" fmla="val 5932"/>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0EDC83A-41B7-4D6A-901C-F6D4F7380BAB}">
      <dsp:nvSpPr>
        <dsp:cNvPr id="0" name=""/>
        <dsp:cNvSpPr/>
      </dsp:nvSpPr>
      <dsp:spPr>
        <a:xfrm>
          <a:off x="942797" y="159719"/>
          <a:ext cx="3510733" cy="3510733"/>
        </a:xfrm>
        <a:prstGeom prst="circularArrow">
          <a:avLst>
            <a:gd name="adj1" fmla="val 5085"/>
            <a:gd name="adj2" fmla="val 327528"/>
            <a:gd name="adj3" fmla="val 8671970"/>
            <a:gd name="adj4" fmla="val 1800502"/>
            <a:gd name="adj5" fmla="val 5932"/>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C188F1E-68F3-4F9C-B6C6-F6F1AE6C84DA}">
      <dsp:nvSpPr>
        <dsp:cNvPr id="0" name=""/>
        <dsp:cNvSpPr/>
      </dsp:nvSpPr>
      <dsp:spPr>
        <a:xfrm>
          <a:off x="878201" y="48346"/>
          <a:ext cx="3510733" cy="3510733"/>
        </a:xfrm>
        <a:prstGeom prst="circularArrow">
          <a:avLst>
            <a:gd name="adj1" fmla="val 5085"/>
            <a:gd name="adj2" fmla="val 327528"/>
            <a:gd name="adj3" fmla="val 15873039"/>
            <a:gd name="adj4" fmla="val 9000000"/>
            <a:gd name="adj5" fmla="val 5932"/>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58DE57-CA99-4155-9A3A-BAFC37A08FBE}">
      <dsp:nvSpPr>
        <dsp:cNvPr id="0" name=""/>
        <dsp:cNvSpPr/>
      </dsp:nvSpPr>
      <dsp:spPr>
        <a:xfrm>
          <a:off x="0" y="65246"/>
          <a:ext cx="6594475" cy="98338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Font typeface="Wingdings" panose="05000000000000000000" pitchFamily="2" charset="2"/>
            <a:buNone/>
          </a:pPr>
          <a:r>
            <a:rPr lang="fr-FR" sz="4100" b="1" kern="1200" dirty="0"/>
            <a:t>Introduction</a:t>
          </a:r>
          <a:endParaRPr lang="en-US" sz="4100" b="1" kern="1200" dirty="0"/>
        </a:p>
      </dsp:txBody>
      <dsp:txXfrm>
        <a:off x="48005" y="113251"/>
        <a:ext cx="6498465" cy="887374"/>
      </dsp:txXfrm>
    </dsp:sp>
    <dsp:sp modelId="{6D6B2155-892E-44CF-9A7A-2871A1440A12}">
      <dsp:nvSpPr>
        <dsp:cNvPr id="0" name=""/>
        <dsp:cNvSpPr/>
      </dsp:nvSpPr>
      <dsp:spPr>
        <a:xfrm>
          <a:off x="0" y="1166711"/>
          <a:ext cx="6594475" cy="983384"/>
        </a:xfrm>
        <a:prstGeom prst="round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fr-FR" sz="4100" b="1" kern="1200" dirty="0"/>
            <a:t>Traitement des données</a:t>
          </a:r>
          <a:endParaRPr lang="en-US" sz="4100" b="1" kern="1200" dirty="0"/>
        </a:p>
      </dsp:txBody>
      <dsp:txXfrm>
        <a:off x="48005" y="1214716"/>
        <a:ext cx="6498465" cy="887374"/>
      </dsp:txXfrm>
    </dsp:sp>
    <dsp:sp modelId="{3FAEEE7B-116F-4402-AC9F-7E4A91645947}">
      <dsp:nvSpPr>
        <dsp:cNvPr id="0" name=""/>
        <dsp:cNvSpPr/>
      </dsp:nvSpPr>
      <dsp:spPr>
        <a:xfrm>
          <a:off x="0" y="2268176"/>
          <a:ext cx="6594475" cy="983384"/>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fr-FR" sz="4100" b="1" kern="1200" dirty="0"/>
            <a:t>Sélection des variables</a:t>
          </a:r>
          <a:endParaRPr lang="en-US" sz="4100" b="1" kern="1200" dirty="0"/>
        </a:p>
      </dsp:txBody>
      <dsp:txXfrm>
        <a:off x="48005" y="2316181"/>
        <a:ext cx="6498465" cy="887374"/>
      </dsp:txXfrm>
    </dsp:sp>
    <dsp:sp modelId="{84F1A00E-9851-49A7-977F-86C3541F558F}">
      <dsp:nvSpPr>
        <dsp:cNvPr id="0" name=""/>
        <dsp:cNvSpPr/>
      </dsp:nvSpPr>
      <dsp:spPr>
        <a:xfrm>
          <a:off x="0" y="3369641"/>
          <a:ext cx="6594475" cy="983384"/>
        </a:xfrm>
        <a:prstGeom prst="round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fr-FR" sz="4100" b="1" kern="1200" dirty="0"/>
            <a:t>Modélisation</a:t>
          </a:r>
          <a:endParaRPr lang="en-US" sz="4100" b="1" kern="1200" dirty="0"/>
        </a:p>
      </dsp:txBody>
      <dsp:txXfrm>
        <a:off x="48005" y="3417646"/>
        <a:ext cx="6498465" cy="887374"/>
      </dsp:txXfrm>
    </dsp:sp>
    <dsp:sp modelId="{63EBDD97-5BB9-4641-8624-A8FD1623F289}">
      <dsp:nvSpPr>
        <dsp:cNvPr id="0" name=""/>
        <dsp:cNvSpPr/>
      </dsp:nvSpPr>
      <dsp:spPr>
        <a:xfrm>
          <a:off x="0" y="4471106"/>
          <a:ext cx="6594475" cy="983384"/>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fr-FR" sz="4100" b="1" kern="1200" dirty="0"/>
            <a:t>Conclusion</a:t>
          </a:r>
          <a:endParaRPr lang="en-US" sz="4100" b="1" kern="1200" dirty="0"/>
        </a:p>
      </dsp:txBody>
      <dsp:txXfrm>
        <a:off x="48005" y="4519111"/>
        <a:ext cx="6498465" cy="887374"/>
      </dsp:txXfrm>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9C847-C9F0-463E-B512-9CCE52F1B4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1F3BE6E-46BB-43BF-894D-C3FA7BD82E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3846092-084D-4A61-B323-3A142248739B}"/>
              </a:ext>
            </a:extLst>
          </p:cNvPr>
          <p:cNvSpPr>
            <a:spLocks noGrp="1"/>
          </p:cNvSpPr>
          <p:nvPr>
            <p:ph type="dt" sz="half" idx="10"/>
          </p:nvPr>
        </p:nvSpPr>
        <p:spPr/>
        <p:txBody>
          <a:bodyPr/>
          <a:lstStyle/>
          <a:p>
            <a:fld id="{76445080-A2A9-4748-834B-AA0BC2B9E942}" type="datetimeFigureOut">
              <a:rPr lang="en-US" smtClean="0"/>
              <a:t>30-Jul-20</a:t>
            </a:fld>
            <a:endParaRPr lang="en-US"/>
          </a:p>
        </p:txBody>
      </p:sp>
      <p:sp>
        <p:nvSpPr>
          <p:cNvPr id="5" name="Footer Placeholder 4">
            <a:extLst>
              <a:ext uri="{FF2B5EF4-FFF2-40B4-BE49-F238E27FC236}">
                <a16:creationId xmlns:a16="http://schemas.microsoft.com/office/drawing/2014/main" id="{11A1AAED-3E92-40D1-845E-50310279AE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0B4347-BF13-49A9-9EF7-7EBAC09563A4}"/>
              </a:ext>
            </a:extLst>
          </p:cNvPr>
          <p:cNvSpPr>
            <a:spLocks noGrp="1"/>
          </p:cNvSpPr>
          <p:nvPr>
            <p:ph type="sldNum" sz="quarter" idx="12"/>
          </p:nvPr>
        </p:nvSpPr>
        <p:spPr/>
        <p:txBody>
          <a:bodyPr/>
          <a:lstStyle/>
          <a:p>
            <a:fld id="{64E911BF-6C4D-4C44-B5B8-EFE474E16E9A}" type="slidenum">
              <a:rPr lang="en-US" smtClean="0"/>
              <a:t>‹#›</a:t>
            </a:fld>
            <a:endParaRPr lang="en-US"/>
          </a:p>
        </p:txBody>
      </p:sp>
    </p:spTree>
    <p:extLst>
      <p:ext uri="{BB962C8B-B14F-4D97-AF65-F5344CB8AC3E}">
        <p14:creationId xmlns:p14="http://schemas.microsoft.com/office/powerpoint/2010/main" val="2476832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8E50C-263B-4ECE-AEDE-48E5757B8AB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9B834C-7BAE-40F5-9485-B045647061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11C0E3-145C-446C-A5C1-9FC9D5447FD8}"/>
              </a:ext>
            </a:extLst>
          </p:cNvPr>
          <p:cNvSpPr>
            <a:spLocks noGrp="1"/>
          </p:cNvSpPr>
          <p:nvPr>
            <p:ph type="dt" sz="half" idx="10"/>
          </p:nvPr>
        </p:nvSpPr>
        <p:spPr/>
        <p:txBody>
          <a:bodyPr/>
          <a:lstStyle/>
          <a:p>
            <a:fld id="{76445080-A2A9-4748-834B-AA0BC2B9E942}" type="datetimeFigureOut">
              <a:rPr lang="en-US" smtClean="0"/>
              <a:t>30-Jul-20</a:t>
            </a:fld>
            <a:endParaRPr lang="en-US"/>
          </a:p>
        </p:txBody>
      </p:sp>
      <p:sp>
        <p:nvSpPr>
          <p:cNvPr id="5" name="Footer Placeholder 4">
            <a:extLst>
              <a:ext uri="{FF2B5EF4-FFF2-40B4-BE49-F238E27FC236}">
                <a16:creationId xmlns:a16="http://schemas.microsoft.com/office/drawing/2014/main" id="{6F90CA73-BC51-4E6D-8B73-BD416CCEF8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48296E-E3C3-45B3-921A-41CDB948DDCF}"/>
              </a:ext>
            </a:extLst>
          </p:cNvPr>
          <p:cNvSpPr>
            <a:spLocks noGrp="1"/>
          </p:cNvSpPr>
          <p:nvPr>
            <p:ph type="sldNum" sz="quarter" idx="12"/>
          </p:nvPr>
        </p:nvSpPr>
        <p:spPr/>
        <p:txBody>
          <a:bodyPr/>
          <a:lstStyle/>
          <a:p>
            <a:fld id="{64E911BF-6C4D-4C44-B5B8-EFE474E16E9A}" type="slidenum">
              <a:rPr lang="en-US" smtClean="0"/>
              <a:t>‹#›</a:t>
            </a:fld>
            <a:endParaRPr lang="en-US"/>
          </a:p>
        </p:txBody>
      </p:sp>
    </p:spTree>
    <p:extLst>
      <p:ext uri="{BB962C8B-B14F-4D97-AF65-F5344CB8AC3E}">
        <p14:creationId xmlns:p14="http://schemas.microsoft.com/office/powerpoint/2010/main" val="2700592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299D52-A28A-43C0-ABF9-CFE64E8C88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CBDB0C-B12A-42B1-84C0-C28C36A3DF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8B3315-007F-4811-8366-46A380A12AAE}"/>
              </a:ext>
            </a:extLst>
          </p:cNvPr>
          <p:cNvSpPr>
            <a:spLocks noGrp="1"/>
          </p:cNvSpPr>
          <p:nvPr>
            <p:ph type="dt" sz="half" idx="10"/>
          </p:nvPr>
        </p:nvSpPr>
        <p:spPr/>
        <p:txBody>
          <a:bodyPr/>
          <a:lstStyle/>
          <a:p>
            <a:fld id="{76445080-A2A9-4748-834B-AA0BC2B9E942}" type="datetimeFigureOut">
              <a:rPr lang="en-US" smtClean="0"/>
              <a:t>30-Jul-20</a:t>
            </a:fld>
            <a:endParaRPr lang="en-US"/>
          </a:p>
        </p:txBody>
      </p:sp>
      <p:sp>
        <p:nvSpPr>
          <p:cNvPr id="5" name="Footer Placeholder 4">
            <a:extLst>
              <a:ext uri="{FF2B5EF4-FFF2-40B4-BE49-F238E27FC236}">
                <a16:creationId xmlns:a16="http://schemas.microsoft.com/office/drawing/2014/main" id="{45B4D88C-2CF0-4EF0-8A5B-931D016788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B9195C-3C11-4B85-8FD0-3CEB60E4B1F5}"/>
              </a:ext>
            </a:extLst>
          </p:cNvPr>
          <p:cNvSpPr>
            <a:spLocks noGrp="1"/>
          </p:cNvSpPr>
          <p:nvPr>
            <p:ph type="sldNum" sz="quarter" idx="12"/>
          </p:nvPr>
        </p:nvSpPr>
        <p:spPr/>
        <p:txBody>
          <a:bodyPr/>
          <a:lstStyle/>
          <a:p>
            <a:fld id="{64E911BF-6C4D-4C44-B5B8-EFE474E16E9A}" type="slidenum">
              <a:rPr lang="en-US" smtClean="0"/>
              <a:t>‹#›</a:t>
            </a:fld>
            <a:endParaRPr lang="en-US"/>
          </a:p>
        </p:txBody>
      </p:sp>
    </p:spTree>
    <p:extLst>
      <p:ext uri="{BB962C8B-B14F-4D97-AF65-F5344CB8AC3E}">
        <p14:creationId xmlns:p14="http://schemas.microsoft.com/office/powerpoint/2010/main" val="752487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2AE37-350A-498B-8C85-39273209AF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BE1E39-5B19-46F7-AB70-27EAFF94A2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A207C9-C24C-49AF-BB4D-748714E85104}"/>
              </a:ext>
            </a:extLst>
          </p:cNvPr>
          <p:cNvSpPr>
            <a:spLocks noGrp="1"/>
          </p:cNvSpPr>
          <p:nvPr>
            <p:ph type="dt" sz="half" idx="10"/>
          </p:nvPr>
        </p:nvSpPr>
        <p:spPr/>
        <p:txBody>
          <a:bodyPr/>
          <a:lstStyle/>
          <a:p>
            <a:fld id="{76445080-A2A9-4748-834B-AA0BC2B9E942}" type="datetimeFigureOut">
              <a:rPr lang="en-US" smtClean="0"/>
              <a:t>30-Jul-20</a:t>
            </a:fld>
            <a:endParaRPr lang="en-US"/>
          </a:p>
        </p:txBody>
      </p:sp>
      <p:sp>
        <p:nvSpPr>
          <p:cNvPr id="5" name="Footer Placeholder 4">
            <a:extLst>
              <a:ext uri="{FF2B5EF4-FFF2-40B4-BE49-F238E27FC236}">
                <a16:creationId xmlns:a16="http://schemas.microsoft.com/office/drawing/2014/main" id="{7B08916B-FD0C-4FDC-A72F-39E837975A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3935D0-4E16-4A1D-BA64-28F06A3F21DE}"/>
              </a:ext>
            </a:extLst>
          </p:cNvPr>
          <p:cNvSpPr>
            <a:spLocks noGrp="1"/>
          </p:cNvSpPr>
          <p:nvPr>
            <p:ph type="sldNum" sz="quarter" idx="12"/>
          </p:nvPr>
        </p:nvSpPr>
        <p:spPr/>
        <p:txBody>
          <a:bodyPr/>
          <a:lstStyle/>
          <a:p>
            <a:fld id="{64E911BF-6C4D-4C44-B5B8-EFE474E16E9A}" type="slidenum">
              <a:rPr lang="en-US" smtClean="0"/>
              <a:t>‹#›</a:t>
            </a:fld>
            <a:endParaRPr lang="en-US"/>
          </a:p>
        </p:txBody>
      </p:sp>
    </p:spTree>
    <p:extLst>
      <p:ext uri="{BB962C8B-B14F-4D97-AF65-F5344CB8AC3E}">
        <p14:creationId xmlns:p14="http://schemas.microsoft.com/office/powerpoint/2010/main" val="3685551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0F5A8-2567-46D7-9D73-7FB5B3C6C9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E38B32-F9E5-46B8-AAB1-4C78DEE4E4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34CEAA-0711-429D-958C-EC73CB8ECC65}"/>
              </a:ext>
            </a:extLst>
          </p:cNvPr>
          <p:cNvSpPr>
            <a:spLocks noGrp="1"/>
          </p:cNvSpPr>
          <p:nvPr>
            <p:ph type="dt" sz="half" idx="10"/>
          </p:nvPr>
        </p:nvSpPr>
        <p:spPr/>
        <p:txBody>
          <a:bodyPr/>
          <a:lstStyle/>
          <a:p>
            <a:fld id="{76445080-A2A9-4748-834B-AA0BC2B9E942}" type="datetimeFigureOut">
              <a:rPr lang="en-US" smtClean="0"/>
              <a:t>30-Jul-20</a:t>
            </a:fld>
            <a:endParaRPr lang="en-US"/>
          </a:p>
        </p:txBody>
      </p:sp>
      <p:sp>
        <p:nvSpPr>
          <p:cNvPr id="5" name="Footer Placeholder 4">
            <a:extLst>
              <a:ext uri="{FF2B5EF4-FFF2-40B4-BE49-F238E27FC236}">
                <a16:creationId xmlns:a16="http://schemas.microsoft.com/office/drawing/2014/main" id="{99AE0111-B9EB-4E56-B055-0DC2DA89E3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A60083-453B-494D-87B7-1E03986EAB36}"/>
              </a:ext>
            </a:extLst>
          </p:cNvPr>
          <p:cNvSpPr>
            <a:spLocks noGrp="1"/>
          </p:cNvSpPr>
          <p:nvPr>
            <p:ph type="sldNum" sz="quarter" idx="12"/>
          </p:nvPr>
        </p:nvSpPr>
        <p:spPr/>
        <p:txBody>
          <a:bodyPr/>
          <a:lstStyle/>
          <a:p>
            <a:fld id="{64E911BF-6C4D-4C44-B5B8-EFE474E16E9A}" type="slidenum">
              <a:rPr lang="en-US" smtClean="0"/>
              <a:t>‹#›</a:t>
            </a:fld>
            <a:endParaRPr lang="en-US"/>
          </a:p>
        </p:txBody>
      </p:sp>
    </p:spTree>
    <p:extLst>
      <p:ext uri="{BB962C8B-B14F-4D97-AF65-F5344CB8AC3E}">
        <p14:creationId xmlns:p14="http://schemas.microsoft.com/office/powerpoint/2010/main" val="1809272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CCE4E-36DF-4599-8C2A-F7CB7FE692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D569A4-EAE3-4C61-9226-1336ED7BF5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D4ECE7-4FB8-4586-B88D-25F9F02336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9213A1-8D63-4136-B6B9-83C7FCAAE805}"/>
              </a:ext>
            </a:extLst>
          </p:cNvPr>
          <p:cNvSpPr>
            <a:spLocks noGrp="1"/>
          </p:cNvSpPr>
          <p:nvPr>
            <p:ph type="dt" sz="half" idx="10"/>
          </p:nvPr>
        </p:nvSpPr>
        <p:spPr/>
        <p:txBody>
          <a:bodyPr/>
          <a:lstStyle/>
          <a:p>
            <a:fld id="{76445080-A2A9-4748-834B-AA0BC2B9E942}" type="datetimeFigureOut">
              <a:rPr lang="en-US" smtClean="0"/>
              <a:t>30-Jul-20</a:t>
            </a:fld>
            <a:endParaRPr lang="en-US"/>
          </a:p>
        </p:txBody>
      </p:sp>
      <p:sp>
        <p:nvSpPr>
          <p:cNvPr id="6" name="Footer Placeholder 5">
            <a:extLst>
              <a:ext uri="{FF2B5EF4-FFF2-40B4-BE49-F238E27FC236}">
                <a16:creationId xmlns:a16="http://schemas.microsoft.com/office/drawing/2014/main" id="{F6E24312-0B84-480A-A690-AE98F28C08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CFB3BD-BB3F-4CFE-AFC5-289FB076DBEB}"/>
              </a:ext>
            </a:extLst>
          </p:cNvPr>
          <p:cNvSpPr>
            <a:spLocks noGrp="1"/>
          </p:cNvSpPr>
          <p:nvPr>
            <p:ph type="sldNum" sz="quarter" idx="12"/>
          </p:nvPr>
        </p:nvSpPr>
        <p:spPr/>
        <p:txBody>
          <a:bodyPr/>
          <a:lstStyle/>
          <a:p>
            <a:fld id="{64E911BF-6C4D-4C44-B5B8-EFE474E16E9A}" type="slidenum">
              <a:rPr lang="en-US" smtClean="0"/>
              <a:t>‹#›</a:t>
            </a:fld>
            <a:endParaRPr lang="en-US"/>
          </a:p>
        </p:txBody>
      </p:sp>
    </p:spTree>
    <p:extLst>
      <p:ext uri="{BB962C8B-B14F-4D97-AF65-F5344CB8AC3E}">
        <p14:creationId xmlns:p14="http://schemas.microsoft.com/office/powerpoint/2010/main" val="2031004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32802-1E21-46AA-8778-B17325381B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9D85005-6BEF-4954-9AB1-1467F29220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AEC3E6-CEF9-485C-A26B-92ADBC1D5F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879BF0-A0C9-4381-B276-CECE79B6F2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5D2DBF-E8FE-46DD-903A-93DEF92F3D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D7581B-3294-4FCF-BC40-1035D3637073}"/>
              </a:ext>
            </a:extLst>
          </p:cNvPr>
          <p:cNvSpPr>
            <a:spLocks noGrp="1"/>
          </p:cNvSpPr>
          <p:nvPr>
            <p:ph type="dt" sz="half" idx="10"/>
          </p:nvPr>
        </p:nvSpPr>
        <p:spPr/>
        <p:txBody>
          <a:bodyPr/>
          <a:lstStyle/>
          <a:p>
            <a:fld id="{76445080-A2A9-4748-834B-AA0BC2B9E942}" type="datetimeFigureOut">
              <a:rPr lang="en-US" smtClean="0"/>
              <a:t>30-Jul-20</a:t>
            </a:fld>
            <a:endParaRPr lang="en-US"/>
          </a:p>
        </p:txBody>
      </p:sp>
      <p:sp>
        <p:nvSpPr>
          <p:cNvPr id="8" name="Footer Placeholder 7">
            <a:extLst>
              <a:ext uri="{FF2B5EF4-FFF2-40B4-BE49-F238E27FC236}">
                <a16:creationId xmlns:a16="http://schemas.microsoft.com/office/drawing/2014/main" id="{0F408722-2F6A-45A3-94BB-9AEB85D5754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6D155A-1694-41E7-B2BB-59560291DDAC}"/>
              </a:ext>
            </a:extLst>
          </p:cNvPr>
          <p:cNvSpPr>
            <a:spLocks noGrp="1"/>
          </p:cNvSpPr>
          <p:nvPr>
            <p:ph type="sldNum" sz="quarter" idx="12"/>
          </p:nvPr>
        </p:nvSpPr>
        <p:spPr/>
        <p:txBody>
          <a:bodyPr/>
          <a:lstStyle/>
          <a:p>
            <a:fld id="{64E911BF-6C4D-4C44-B5B8-EFE474E16E9A}" type="slidenum">
              <a:rPr lang="en-US" smtClean="0"/>
              <a:t>‹#›</a:t>
            </a:fld>
            <a:endParaRPr lang="en-US"/>
          </a:p>
        </p:txBody>
      </p:sp>
    </p:spTree>
    <p:extLst>
      <p:ext uri="{BB962C8B-B14F-4D97-AF65-F5344CB8AC3E}">
        <p14:creationId xmlns:p14="http://schemas.microsoft.com/office/powerpoint/2010/main" val="4020283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3CBD4-0B36-421F-9028-44DE937AF2B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8041B72-0FF7-4B88-81AF-11D7154B298E}"/>
              </a:ext>
            </a:extLst>
          </p:cNvPr>
          <p:cNvSpPr>
            <a:spLocks noGrp="1"/>
          </p:cNvSpPr>
          <p:nvPr>
            <p:ph type="dt" sz="half" idx="10"/>
          </p:nvPr>
        </p:nvSpPr>
        <p:spPr/>
        <p:txBody>
          <a:bodyPr/>
          <a:lstStyle/>
          <a:p>
            <a:fld id="{76445080-A2A9-4748-834B-AA0BC2B9E942}" type="datetimeFigureOut">
              <a:rPr lang="en-US" smtClean="0"/>
              <a:t>30-Jul-20</a:t>
            </a:fld>
            <a:endParaRPr lang="en-US"/>
          </a:p>
        </p:txBody>
      </p:sp>
      <p:sp>
        <p:nvSpPr>
          <p:cNvPr id="4" name="Footer Placeholder 3">
            <a:extLst>
              <a:ext uri="{FF2B5EF4-FFF2-40B4-BE49-F238E27FC236}">
                <a16:creationId xmlns:a16="http://schemas.microsoft.com/office/drawing/2014/main" id="{691C4E57-631D-4293-9649-E01E84636A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48DDE5-DF39-491C-A812-8D3E2DC7A65B}"/>
              </a:ext>
            </a:extLst>
          </p:cNvPr>
          <p:cNvSpPr>
            <a:spLocks noGrp="1"/>
          </p:cNvSpPr>
          <p:nvPr>
            <p:ph type="sldNum" sz="quarter" idx="12"/>
          </p:nvPr>
        </p:nvSpPr>
        <p:spPr/>
        <p:txBody>
          <a:bodyPr/>
          <a:lstStyle/>
          <a:p>
            <a:fld id="{64E911BF-6C4D-4C44-B5B8-EFE474E16E9A}" type="slidenum">
              <a:rPr lang="en-US" smtClean="0"/>
              <a:t>‹#›</a:t>
            </a:fld>
            <a:endParaRPr lang="en-US"/>
          </a:p>
        </p:txBody>
      </p:sp>
    </p:spTree>
    <p:extLst>
      <p:ext uri="{BB962C8B-B14F-4D97-AF65-F5344CB8AC3E}">
        <p14:creationId xmlns:p14="http://schemas.microsoft.com/office/powerpoint/2010/main" val="3529221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B0BDF2-C5EA-4FE4-A0EA-3EA3BBE5B70A}"/>
              </a:ext>
            </a:extLst>
          </p:cNvPr>
          <p:cNvSpPr>
            <a:spLocks noGrp="1"/>
          </p:cNvSpPr>
          <p:nvPr>
            <p:ph type="dt" sz="half" idx="10"/>
          </p:nvPr>
        </p:nvSpPr>
        <p:spPr/>
        <p:txBody>
          <a:bodyPr/>
          <a:lstStyle/>
          <a:p>
            <a:fld id="{76445080-A2A9-4748-834B-AA0BC2B9E942}" type="datetimeFigureOut">
              <a:rPr lang="en-US" smtClean="0"/>
              <a:t>30-Jul-20</a:t>
            </a:fld>
            <a:endParaRPr lang="en-US"/>
          </a:p>
        </p:txBody>
      </p:sp>
      <p:sp>
        <p:nvSpPr>
          <p:cNvPr id="3" name="Footer Placeholder 2">
            <a:extLst>
              <a:ext uri="{FF2B5EF4-FFF2-40B4-BE49-F238E27FC236}">
                <a16:creationId xmlns:a16="http://schemas.microsoft.com/office/drawing/2014/main" id="{4A418790-AC95-4058-A692-41B2F7A2CF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08B454-28FE-439A-B465-73DBBFBD9842}"/>
              </a:ext>
            </a:extLst>
          </p:cNvPr>
          <p:cNvSpPr>
            <a:spLocks noGrp="1"/>
          </p:cNvSpPr>
          <p:nvPr>
            <p:ph type="sldNum" sz="quarter" idx="12"/>
          </p:nvPr>
        </p:nvSpPr>
        <p:spPr/>
        <p:txBody>
          <a:bodyPr/>
          <a:lstStyle/>
          <a:p>
            <a:fld id="{64E911BF-6C4D-4C44-B5B8-EFE474E16E9A}" type="slidenum">
              <a:rPr lang="en-US" smtClean="0"/>
              <a:t>‹#›</a:t>
            </a:fld>
            <a:endParaRPr lang="en-US"/>
          </a:p>
        </p:txBody>
      </p:sp>
    </p:spTree>
    <p:extLst>
      <p:ext uri="{BB962C8B-B14F-4D97-AF65-F5344CB8AC3E}">
        <p14:creationId xmlns:p14="http://schemas.microsoft.com/office/powerpoint/2010/main" val="3025125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05C71-3D1D-45A3-ACF2-66151D93AD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C662E18-3A7F-47E0-A90D-62E19A357C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67807D-71FB-4966-B830-A117656C18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44FC65-81D5-44D0-B0A1-886D81EE0114}"/>
              </a:ext>
            </a:extLst>
          </p:cNvPr>
          <p:cNvSpPr>
            <a:spLocks noGrp="1"/>
          </p:cNvSpPr>
          <p:nvPr>
            <p:ph type="dt" sz="half" idx="10"/>
          </p:nvPr>
        </p:nvSpPr>
        <p:spPr/>
        <p:txBody>
          <a:bodyPr/>
          <a:lstStyle/>
          <a:p>
            <a:fld id="{76445080-A2A9-4748-834B-AA0BC2B9E942}" type="datetimeFigureOut">
              <a:rPr lang="en-US" smtClean="0"/>
              <a:t>30-Jul-20</a:t>
            </a:fld>
            <a:endParaRPr lang="en-US"/>
          </a:p>
        </p:txBody>
      </p:sp>
      <p:sp>
        <p:nvSpPr>
          <p:cNvPr id="6" name="Footer Placeholder 5">
            <a:extLst>
              <a:ext uri="{FF2B5EF4-FFF2-40B4-BE49-F238E27FC236}">
                <a16:creationId xmlns:a16="http://schemas.microsoft.com/office/drawing/2014/main" id="{B02541F9-50D2-450F-86F9-F8C1B39EA9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0F0681-F129-4490-9C0B-E77517149A72}"/>
              </a:ext>
            </a:extLst>
          </p:cNvPr>
          <p:cNvSpPr>
            <a:spLocks noGrp="1"/>
          </p:cNvSpPr>
          <p:nvPr>
            <p:ph type="sldNum" sz="quarter" idx="12"/>
          </p:nvPr>
        </p:nvSpPr>
        <p:spPr/>
        <p:txBody>
          <a:bodyPr/>
          <a:lstStyle/>
          <a:p>
            <a:fld id="{64E911BF-6C4D-4C44-B5B8-EFE474E16E9A}" type="slidenum">
              <a:rPr lang="en-US" smtClean="0"/>
              <a:t>‹#›</a:t>
            </a:fld>
            <a:endParaRPr lang="en-US"/>
          </a:p>
        </p:txBody>
      </p:sp>
    </p:spTree>
    <p:extLst>
      <p:ext uri="{BB962C8B-B14F-4D97-AF65-F5344CB8AC3E}">
        <p14:creationId xmlns:p14="http://schemas.microsoft.com/office/powerpoint/2010/main" val="138270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59145-26DD-423D-8871-A3B6FD6D49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90F7A0A-07F3-4387-8565-4658D36B96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03778C-82B3-4FEE-A2F0-3A263AEBE4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11C6D6-55D8-4C43-8276-C2E371029C92}"/>
              </a:ext>
            </a:extLst>
          </p:cNvPr>
          <p:cNvSpPr>
            <a:spLocks noGrp="1"/>
          </p:cNvSpPr>
          <p:nvPr>
            <p:ph type="dt" sz="half" idx="10"/>
          </p:nvPr>
        </p:nvSpPr>
        <p:spPr/>
        <p:txBody>
          <a:bodyPr/>
          <a:lstStyle/>
          <a:p>
            <a:fld id="{76445080-A2A9-4748-834B-AA0BC2B9E942}" type="datetimeFigureOut">
              <a:rPr lang="en-US" smtClean="0"/>
              <a:t>30-Jul-20</a:t>
            </a:fld>
            <a:endParaRPr lang="en-US"/>
          </a:p>
        </p:txBody>
      </p:sp>
      <p:sp>
        <p:nvSpPr>
          <p:cNvPr id="6" name="Footer Placeholder 5">
            <a:extLst>
              <a:ext uri="{FF2B5EF4-FFF2-40B4-BE49-F238E27FC236}">
                <a16:creationId xmlns:a16="http://schemas.microsoft.com/office/drawing/2014/main" id="{A130AFA5-97D3-48C2-AFB4-21AFA2CA84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8367BA-542A-4169-B2BE-EE31AAB48934}"/>
              </a:ext>
            </a:extLst>
          </p:cNvPr>
          <p:cNvSpPr>
            <a:spLocks noGrp="1"/>
          </p:cNvSpPr>
          <p:nvPr>
            <p:ph type="sldNum" sz="quarter" idx="12"/>
          </p:nvPr>
        </p:nvSpPr>
        <p:spPr/>
        <p:txBody>
          <a:bodyPr/>
          <a:lstStyle/>
          <a:p>
            <a:fld id="{64E911BF-6C4D-4C44-B5B8-EFE474E16E9A}" type="slidenum">
              <a:rPr lang="en-US" smtClean="0"/>
              <a:t>‹#›</a:t>
            </a:fld>
            <a:endParaRPr lang="en-US"/>
          </a:p>
        </p:txBody>
      </p:sp>
    </p:spTree>
    <p:extLst>
      <p:ext uri="{BB962C8B-B14F-4D97-AF65-F5344CB8AC3E}">
        <p14:creationId xmlns:p14="http://schemas.microsoft.com/office/powerpoint/2010/main" val="292049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73D099-1D37-4C14-9125-19481940A5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8E7B0C9-CA20-49A9-B73E-566A6647BC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A230A6-07F9-4520-9BA8-E73B360C05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445080-A2A9-4748-834B-AA0BC2B9E942}" type="datetimeFigureOut">
              <a:rPr lang="en-US" smtClean="0"/>
              <a:t>30-Jul-20</a:t>
            </a:fld>
            <a:endParaRPr lang="en-US"/>
          </a:p>
        </p:txBody>
      </p:sp>
      <p:sp>
        <p:nvSpPr>
          <p:cNvPr id="5" name="Footer Placeholder 4">
            <a:extLst>
              <a:ext uri="{FF2B5EF4-FFF2-40B4-BE49-F238E27FC236}">
                <a16:creationId xmlns:a16="http://schemas.microsoft.com/office/drawing/2014/main" id="{ECB88ECC-6584-4075-93EA-C8B288B607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2268B3-F8DD-4F9A-B24D-6937A8987A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E911BF-6C4D-4C44-B5B8-EFE474E16E9A}" type="slidenum">
              <a:rPr lang="en-US" smtClean="0"/>
              <a:t>‹#›</a:t>
            </a:fld>
            <a:endParaRPr lang="en-US"/>
          </a:p>
        </p:txBody>
      </p:sp>
    </p:spTree>
    <p:extLst>
      <p:ext uri="{BB962C8B-B14F-4D97-AF65-F5344CB8AC3E}">
        <p14:creationId xmlns:p14="http://schemas.microsoft.com/office/powerpoint/2010/main" val="12988036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www.energystar.gov/buildings/facility-owners-and-managers/existing-buildings/use-portfolio-manager/interpret-your-results/what"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75F4D120-3921-42A8-A063-46B023CB0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54262D17-B7BA-4931-8217-2AC905BF5EB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944" r="9901"/>
          <a:stretch/>
        </p:blipFill>
        <p:spPr bwMode="auto">
          <a:xfrm>
            <a:off x="4476307" y="595421"/>
            <a:ext cx="7715693" cy="5658438"/>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72">
            <a:extLst>
              <a:ext uri="{FF2B5EF4-FFF2-40B4-BE49-F238E27FC236}">
                <a16:creationId xmlns:a16="http://schemas.microsoft.com/office/drawing/2014/main" id="{9D01B3E5-85F4-41A9-A504-D5E6268DEC1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r="14729"/>
          <a:stretch>
            <a:fillRect/>
          </a:stretch>
        </p:blipFill>
        <p:spPr>
          <a:xfrm>
            <a:off x="3466214" y="550975"/>
            <a:ext cx="8725786" cy="5756049"/>
          </a:xfrm>
          <a:custGeom>
            <a:avLst/>
            <a:gdLst>
              <a:gd name="connsiteX0" fmla="*/ 0 w 8725786"/>
              <a:gd name="connsiteY0" fmla="*/ 0 h 5756049"/>
              <a:gd name="connsiteX1" fmla="*/ 8725786 w 8725786"/>
              <a:gd name="connsiteY1" fmla="*/ 0 h 5756049"/>
              <a:gd name="connsiteX2" fmla="*/ 8725786 w 8725786"/>
              <a:gd name="connsiteY2" fmla="*/ 5756049 h 5756049"/>
              <a:gd name="connsiteX3" fmla="*/ 0 w 8725786"/>
              <a:gd name="connsiteY3" fmla="*/ 5756049 h 5756049"/>
            </a:gdLst>
            <a:ahLst/>
            <a:cxnLst>
              <a:cxn ang="0">
                <a:pos x="connsiteX0" y="connsiteY0"/>
              </a:cxn>
              <a:cxn ang="0">
                <a:pos x="connsiteX1" y="connsiteY1"/>
              </a:cxn>
              <a:cxn ang="0">
                <a:pos x="connsiteX2" y="connsiteY2"/>
              </a:cxn>
              <a:cxn ang="0">
                <a:pos x="connsiteX3" y="connsiteY3"/>
              </a:cxn>
            </a:cxnLst>
            <a:rect l="l" t="t" r="r" b="b"/>
            <a:pathLst>
              <a:path w="8725786" h="5756049">
                <a:moveTo>
                  <a:pt x="0" y="0"/>
                </a:moveTo>
                <a:lnTo>
                  <a:pt x="8725786" y="0"/>
                </a:lnTo>
                <a:lnTo>
                  <a:pt x="8725786" y="5756049"/>
                </a:lnTo>
                <a:lnTo>
                  <a:pt x="0" y="5756049"/>
                </a:lnTo>
                <a:close/>
              </a:path>
            </a:pathLst>
          </a:custGeom>
        </p:spPr>
      </p:pic>
      <p:sp>
        <p:nvSpPr>
          <p:cNvPr id="3" name="Subtitle 2">
            <a:extLst>
              <a:ext uri="{FF2B5EF4-FFF2-40B4-BE49-F238E27FC236}">
                <a16:creationId xmlns:a16="http://schemas.microsoft.com/office/drawing/2014/main" id="{5A2799EA-7873-4373-8182-DE6C2B03A858}"/>
              </a:ext>
            </a:extLst>
          </p:cNvPr>
          <p:cNvSpPr>
            <a:spLocks noGrp="1"/>
          </p:cNvSpPr>
          <p:nvPr>
            <p:ph type="subTitle" idx="1"/>
          </p:nvPr>
        </p:nvSpPr>
        <p:spPr>
          <a:xfrm>
            <a:off x="142043" y="408374"/>
            <a:ext cx="4891595" cy="2138450"/>
          </a:xfrm>
          <a:solidFill>
            <a:schemeClr val="accent2">
              <a:lumMod val="20000"/>
              <a:lumOff val="80000"/>
            </a:schemeClr>
          </a:solidFill>
        </p:spPr>
        <p:txBody>
          <a:bodyPr anchor="b">
            <a:normAutofit lnSpcReduction="10000"/>
            <a:scene3d>
              <a:camera prst="orthographicFront"/>
              <a:lightRig rig="harsh" dir="t"/>
            </a:scene3d>
            <a:sp3d extrusionH="57150" prstMaterial="matte">
              <a:bevelT w="63500" h="12700" prst="angle"/>
              <a:contourClr>
                <a:schemeClr val="bg1">
                  <a:lumMod val="65000"/>
                </a:schemeClr>
              </a:contourClr>
            </a:sp3d>
          </a:bodyPr>
          <a:lstStyle/>
          <a:p>
            <a:r>
              <a:rPr lang="fr-FR" sz="4000" b="1" i="0" dirty="0">
                <a:ln/>
                <a:solidFill>
                  <a:schemeClr val="accent3"/>
                </a:solidFill>
                <a:latin typeface="Montserrat"/>
              </a:rPr>
              <a:t>Anticipez les besoins en consommation électrique de bâtiments</a:t>
            </a:r>
          </a:p>
        </p:txBody>
      </p:sp>
      <p:cxnSp>
        <p:nvCxnSpPr>
          <p:cNvPr id="6" name="Straight Connector 5">
            <a:extLst>
              <a:ext uri="{FF2B5EF4-FFF2-40B4-BE49-F238E27FC236}">
                <a16:creationId xmlns:a16="http://schemas.microsoft.com/office/drawing/2014/main" id="{34DD564F-8365-4A17-864D-83C7C1EC43B4}"/>
              </a:ext>
            </a:extLst>
          </p:cNvPr>
          <p:cNvCxnSpPr/>
          <p:nvPr/>
        </p:nvCxnSpPr>
        <p:spPr>
          <a:xfrm>
            <a:off x="553930" y="2875718"/>
            <a:ext cx="4101483" cy="0"/>
          </a:xfrm>
          <a:prstGeom prst="line">
            <a:avLst/>
          </a:prstGeom>
          <a:ln w="38100"/>
        </p:spPr>
        <p:style>
          <a:lnRef idx="1">
            <a:schemeClr val="accent1"/>
          </a:lnRef>
          <a:fillRef idx="0">
            <a:schemeClr val="accent1"/>
          </a:fillRef>
          <a:effectRef idx="0">
            <a:schemeClr val="accent1"/>
          </a:effectRef>
          <a:fontRef idx="minor">
            <a:schemeClr val="tx1"/>
          </a:fontRef>
        </p:style>
      </p:cxnSp>
      <p:graphicFrame>
        <p:nvGraphicFramePr>
          <p:cNvPr id="9" name="Diagram 8">
            <a:extLst>
              <a:ext uri="{FF2B5EF4-FFF2-40B4-BE49-F238E27FC236}">
                <a16:creationId xmlns:a16="http://schemas.microsoft.com/office/drawing/2014/main" id="{2E048A79-9C17-4C10-8033-124B21E16149}"/>
              </a:ext>
            </a:extLst>
          </p:cNvPr>
          <p:cNvGraphicFramePr/>
          <p:nvPr>
            <p:extLst>
              <p:ext uri="{D42A27DB-BD31-4B8C-83A1-F6EECF244321}">
                <p14:modId xmlns:p14="http://schemas.microsoft.com/office/powerpoint/2010/main" val="560027042"/>
              </p:ext>
            </p:extLst>
          </p:nvPr>
        </p:nvGraphicFramePr>
        <p:xfrm>
          <a:off x="13870" y="3053275"/>
          <a:ext cx="5396329" cy="371899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040506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4" name="Rectangle 13">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9D468AFD-62D4-4C9D-95FC-73F2D9EE59CD}"/>
              </a:ext>
            </a:extLst>
          </p:cNvPr>
          <p:cNvSpPr>
            <a:spLocks noGrp="1"/>
          </p:cNvSpPr>
          <p:nvPr>
            <p:ph idx="1"/>
          </p:nvPr>
        </p:nvSpPr>
        <p:spPr>
          <a:xfrm>
            <a:off x="793660" y="2438780"/>
            <a:ext cx="10143668" cy="3752470"/>
          </a:xfrm>
        </p:spPr>
        <p:txBody>
          <a:bodyPr anchor="ctr">
            <a:normAutofit fontScale="92500" lnSpcReduction="10000"/>
          </a:bodyPr>
          <a:lstStyle/>
          <a:p>
            <a:pPr>
              <a:lnSpc>
                <a:spcPct val="110000"/>
              </a:lnSpc>
              <a:spcAft>
                <a:spcPts val="1200"/>
              </a:spcAft>
              <a:buBlip>
                <a:blip r:embed="rId2">
                  <a:extLst>
                    <a:ext uri="{96DAC541-7B7A-43D3-8B79-37D633B846F1}">
                      <asvg:svgBlip xmlns:asvg="http://schemas.microsoft.com/office/drawing/2016/SVG/main" r:embed="rId3"/>
                    </a:ext>
                  </a:extLst>
                </a:blip>
              </a:buBlip>
            </a:pPr>
            <a:r>
              <a:rPr lang="fr-FR" sz="2200" b="1" dirty="0">
                <a:latin typeface="Montserrat"/>
              </a:rPr>
              <a:t>Imputation de valeurs manquantes </a:t>
            </a:r>
          </a:p>
          <a:p>
            <a:pPr marL="0" indent="0">
              <a:lnSpc>
                <a:spcPct val="110000"/>
              </a:lnSpc>
              <a:spcAft>
                <a:spcPts val="1200"/>
              </a:spcAft>
              <a:buNone/>
            </a:pPr>
            <a:r>
              <a:rPr lang="fr-FR" sz="2200" dirty="0"/>
              <a:t>Nous allons créer une nouvelle modalité pour capturer les valeurs manquantes.</a:t>
            </a:r>
          </a:p>
          <a:p>
            <a:pPr marL="0" indent="0">
              <a:lnSpc>
                <a:spcPct val="110000"/>
              </a:lnSpc>
              <a:spcAft>
                <a:spcPts val="1200"/>
              </a:spcAft>
              <a:buNone/>
            </a:pPr>
            <a:r>
              <a:rPr lang="fr-FR" sz="2200" u="sng" dirty="0"/>
              <a:t>Exemple</a:t>
            </a:r>
            <a:r>
              <a:rPr lang="fr-FR" sz="2200" dirty="0"/>
              <a:t>: </a:t>
            </a:r>
            <a:r>
              <a:rPr lang="fr-FR" sz="2200" b="1" i="1" dirty="0" err="1"/>
              <a:t>BuildingTypeNA</a:t>
            </a:r>
            <a:r>
              <a:rPr lang="fr-FR" sz="2200" dirty="0"/>
              <a:t> pour l’indicateur </a:t>
            </a:r>
            <a:r>
              <a:rPr lang="fr-FR" sz="2200" b="1" dirty="0" err="1"/>
              <a:t>BuildingType</a:t>
            </a:r>
            <a:endParaRPr lang="fr-FR" sz="2200" b="1" dirty="0"/>
          </a:p>
          <a:p>
            <a:pPr>
              <a:lnSpc>
                <a:spcPct val="110000"/>
              </a:lnSpc>
              <a:spcAft>
                <a:spcPts val="1200"/>
              </a:spcAft>
              <a:buBlip>
                <a:blip r:embed="rId2">
                  <a:extLst>
                    <a:ext uri="{96DAC541-7B7A-43D3-8B79-37D633B846F1}">
                      <asvg:svgBlip xmlns:asvg="http://schemas.microsoft.com/office/drawing/2016/SVG/main" r:embed="rId3"/>
                    </a:ext>
                  </a:extLst>
                </a:blip>
              </a:buBlip>
            </a:pPr>
            <a:r>
              <a:rPr lang="fr-FR" sz="2200" b="1" dirty="0">
                <a:latin typeface="Montserrat"/>
              </a:rPr>
              <a:t>Création de nouvelles variables</a:t>
            </a:r>
          </a:p>
          <a:p>
            <a:pPr marL="0" indent="0">
              <a:lnSpc>
                <a:spcPct val="110000"/>
              </a:lnSpc>
              <a:spcAft>
                <a:spcPts val="1200"/>
              </a:spcAft>
              <a:buNone/>
            </a:pPr>
            <a:r>
              <a:rPr lang="fr-FR" sz="2200" dirty="0"/>
              <a:t>Nous allons aussi créer de nouvelles variables à partir de certaines variables catégorielles</a:t>
            </a:r>
          </a:p>
          <a:p>
            <a:pPr marL="0" indent="0">
              <a:lnSpc>
                <a:spcPct val="110000"/>
              </a:lnSpc>
              <a:spcAft>
                <a:spcPts val="1200"/>
              </a:spcAft>
              <a:buNone/>
            </a:pPr>
            <a:r>
              <a:rPr lang="fr-FR" sz="2200" u="sng" dirty="0"/>
              <a:t>Exemple</a:t>
            </a:r>
            <a:r>
              <a:rPr lang="fr-FR" sz="2200" dirty="0"/>
              <a:t>: </a:t>
            </a:r>
            <a:r>
              <a:rPr lang="fr-FR" sz="2200" b="1" i="1" dirty="0" err="1"/>
              <a:t>NumberOfAllPropertyUseTypes</a:t>
            </a:r>
            <a:r>
              <a:rPr lang="fr-FR" sz="2200" dirty="0"/>
              <a:t> créée à partir de l’indicateur </a:t>
            </a:r>
            <a:r>
              <a:rPr lang="fr-FR" sz="2200" b="1" dirty="0" err="1"/>
              <a:t>ListOfAllPropertyUseTypes</a:t>
            </a:r>
            <a:endParaRPr lang="fr-FR" sz="2200" b="1" dirty="0"/>
          </a:p>
        </p:txBody>
      </p:sp>
      <p:sp>
        <p:nvSpPr>
          <p:cNvPr id="6" name="Title 1">
            <a:extLst>
              <a:ext uri="{FF2B5EF4-FFF2-40B4-BE49-F238E27FC236}">
                <a16:creationId xmlns:a16="http://schemas.microsoft.com/office/drawing/2014/main" id="{C1DCDFE8-41A8-49BD-A16D-CA8D810CA21F}"/>
              </a:ext>
            </a:extLst>
          </p:cNvPr>
          <p:cNvSpPr txBox="1">
            <a:spLocks/>
          </p:cNvSpPr>
          <p:nvPr/>
        </p:nvSpPr>
        <p:spPr>
          <a:xfrm>
            <a:off x="6327913" y="6476999"/>
            <a:ext cx="5864087" cy="466725"/>
          </a:xfrm>
          <a:prstGeom prst="rect">
            <a:avLst/>
          </a:prstGeom>
          <a:solidFill>
            <a:schemeClr val="accent6">
              <a:lumMod val="60000"/>
              <a:lumOff val="40000"/>
            </a:schemeClr>
          </a:solidFill>
          <a:ln>
            <a:solidFill>
              <a:schemeClr val="bg1"/>
            </a:solidFill>
          </a:ln>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latin typeface="Bodoni MT Black" panose="02070A03080606020203" pitchFamily="18" charset="0"/>
            </a:endParaRPr>
          </a:p>
        </p:txBody>
      </p:sp>
      <p:sp>
        <p:nvSpPr>
          <p:cNvPr id="12" name="Title 1">
            <a:extLst>
              <a:ext uri="{FF2B5EF4-FFF2-40B4-BE49-F238E27FC236}">
                <a16:creationId xmlns:a16="http://schemas.microsoft.com/office/drawing/2014/main" id="{0849AE44-5FCB-4B74-8F9B-E3E71AAF4C4B}"/>
              </a:ext>
            </a:extLst>
          </p:cNvPr>
          <p:cNvSpPr>
            <a:spLocks noGrp="1"/>
          </p:cNvSpPr>
          <p:nvPr>
            <p:ph type="title"/>
          </p:nvPr>
        </p:nvSpPr>
        <p:spPr>
          <a:xfrm>
            <a:off x="23256" y="41261"/>
            <a:ext cx="9236700" cy="781699"/>
          </a:xfrm>
        </p:spPr>
        <p:txBody>
          <a:bodyPr anchor="b">
            <a:normAutofit fontScale="90000"/>
          </a:bodyPr>
          <a:lstStyle/>
          <a:p>
            <a:pPr lvl="0">
              <a:buFont typeface="Wingdings" panose="05000000000000000000" pitchFamily="2" charset="2"/>
              <a:buChar char="q"/>
            </a:pPr>
            <a:r>
              <a:rPr lang="fr-FR" sz="5400" b="1" dirty="0">
                <a:latin typeface="Bodoni MT Black" panose="02070A03080606020203" pitchFamily="18" charset="0"/>
              </a:rPr>
              <a:t>Traitement des données</a:t>
            </a:r>
            <a:endParaRPr lang="en-US" sz="5400" b="1" dirty="0">
              <a:latin typeface="Bodoni MT Black" panose="02070A03080606020203" pitchFamily="18" charset="0"/>
            </a:endParaRPr>
          </a:p>
        </p:txBody>
      </p:sp>
      <p:sp>
        <p:nvSpPr>
          <p:cNvPr id="16" name="Title 1">
            <a:extLst>
              <a:ext uri="{FF2B5EF4-FFF2-40B4-BE49-F238E27FC236}">
                <a16:creationId xmlns:a16="http://schemas.microsoft.com/office/drawing/2014/main" id="{A59C5A73-E26B-48D9-8307-5DC301C50B18}"/>
              </a:ext>
            </a:extLst>
          </p:cNvPr>
          <p:cNvSpPr txBox="1">
            <a:spLocks/>
          </p:cNvSpPr>
          <p:nvPr/>
        </p:nvSpPr>
        <p:spPr>
          <a:xfrm>
            <a:off x="932340" y="958930"/>
            <a:ext cx="9589909" cy="520920"/>
          </a:xfrm>
          <a:prstGeom prst="rect">
            <a:avLst/>
          </a:prstGeom>
          <a:solidFill>
            <a:schemeClr val="accent2">
              <a:lumMod val="40000"/>
              <a:lumOff val="60000"/>
            </a:schemeClr>
          </a:solidFill>
        </p:spPr>
        <p:txBody>
          <a:bodyPr vert="horz" lIns="91440" tIns="45720" rIns="91440" bIns="45720" rtlCol="0" anchor="b">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685800" indent="-685800">
              <a:buFont typeface="Courier New" panose="02070309020205020404" pitchFamily="49" charset="0"/>
              <a:buChar char="o"/>
            </a:pPr>
            <a:r>
              <a:rPr lang="fr-FR" sz="5400" b="1" dirty="0">
                <a:latin typeface="Bodoni MT Black" panose="02070A03080606020203" pitchFamily="18" charset="0"/>
              </a:rPr>
              <a:t>Variables catégorielles</a:t>
            </a:r>
            <a:endParaRPr lang="en-US" sz="5400" b="1" dirty="0">
              <a:latin typeface="Bodoni MT Black" panose="02070A03080606020203" pitchFamily="18" charset="0"/>
            </a:endParaRPr>
          </a:p>
        </p:txBody>
      </p:sp>
    </p:spTree>
    <p:extLst>
      <p:ext uri="{BB962C8B-B14F-4D97-AF65-F5344CB8AC3E}">
        <p14:creationId xmlns:p14="http://schemas.microsoft.com/office/powerpoint/2010/main" val="2122975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4" name="Rectangle 13">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9D468AFD-62D4-4C9D-95FC-73F2D9EE59CD}"/>
              </a:ext>
            </a:extLst>
          </p:cNvPr>
          <p:cNvSpPr>
            <a:spLocks noGrp="1"/>
          </p:cNvSpPr>
          <p:nvPr>
            <p:ph idx="1"/>
          </p:nvPr>
        </p:nvSpPr>
        <p:spPr>
          <a:xfrm>
            <a:off x="793660" y="2352582"/>
            <a:ext cx="10143668" cy="3819617"/>
          </a:xfrm>
        </p:spPr>
        <p:txBody>
          <a:bodyPr anchor="ctr">
            <a:normAutofit/>
          </a:bodyPr>
          <a:lstStyle/>
          <a:p>
            <a:pPr>
              <a:lnSpc>
                <a:spcPct val="110000"/>
              </a:lnSpc>
              <a:buBlip>
                <a:blip r:embed="rId2">
                  <a:extLst>
                    <a:ext uri="{96DAC541-7B7A-43D3-8B79-37D633B846F1}">
                      <asvg:svgBlip xmlns:asvg="http://schemas.microsoft.com/office/drawing/2016/SVG/main" r:embed="rId3"/>
                    </a:ext>
                  </a:extLst>
                </a:blip>
              </a:buBlip>
            </a:pPr>
            <a:r>
              <a:rPr lang="fr-FR" sz="2200" b="1" dirty="0">
                <a:latin typeface="Montserrat"/>
              </a:rPr>
              <a:t>Imputation de valeurs manquantes </a:t>
            </a:r>
          </a:p>
          <a:p>
            <a:pPr lvl="1">
              <a:lnSpc>
                <a:spcPct val="110000"/>
              </a:lnSpc>
              <a:buFont typeface="Wingdings" panose="05000000000000000000" pitchFamily="2" charset="2"/>
              <a:buChar char="Ø"/>
            </a:pPr>
            <a:r>
              <a:rPr lang="fr-FR" sz="1800" dirty="0"/>
              <a:t>Nous avons scindé les variables numériques en deux classes:</a:t>
            </a:r>
          </a:p>
          <a:p>
            <a:pPr lvl="2">
              <a:lnSpc>
                <a:spcPct val="110000"/>
              </a:lnSpc>
              <a:buFont typeface="Wingdings" panose="05000000000000000000" pitchFamily="2" charset="2"/>
              <a:buChar char="q"/>
            </a:pPr>
            <a:r>
              <a:rPr lang="fr-FR" sz="1600" b="1" dirty="0"/>
              <a:t>C1</a:t>
            </a:r>
            <a:r>
              <a:rPr lang="fr-FR" sz="1600" dirty="0"/>
              <a:t>: Les variables ayant une forte proportion de données manquantes et dont l’imputation de ces données manquantes n’ont pas de sens.</a:t>
            </a:r>
          </a:p>
          <a:p>
            <a:pPr lvl="2">
              <a:lnSpc>
                <a:spcPct val="110000"/>
              </a:lnSpc>
              <a:buFont typeface="Wingdings" panose="05000000000000000000" pitchFamily="2" charset="2"/>
              <a:buChar char="q"/>
            </a:pPr>
            <a:r>
              <a:rPr lang="fr-FR" sz="1600" b="1" dirty="0"/>
              <a:t>C2</a:t>
            </a:r>
            <a:r>
              <a:rPr lang="fr-FR" sz="1600" dirty="0"/>
              <a:t>: Les variables dont nous pouvons imputer les données manquantes.</a:t>
            </a:r>
          </a:p>
          <a:p>
            <a:pPr lvl="1">
              <a:lnSpc>
                <a:spcPct val="110000"/>
              </a:lnSpc>
              <a:buFont typeface="Wingdings" panose="05000000000000000000" pitchFamily="2" charset="2"/>
              <a:buChar char="Ø"/>
            </a:pPr>
            <a:r>
              <a:rPr lang="fr-FR" sz="1800" dirty="0"/>
              <a:t>Nous allons utiliser la régression linéaire univariée pour imputer les valeurs manquantes des indicateurs de la classe </a:t>
            </a:r>
            <a:r>
              <a:rPr lang="fr-FR" sz="1800" b="1" dirty="0"/>
              <a:t>C2</a:t>
            </a:r>
            <a:r>
              <a:rPr lang="fr-FR" sz="1800" dirty="0"/>
              <a:t>. Exception sera faite pour la variable </a:t>
            </a:r>
            <a:r>
              <a:rPr lang="fr-FR" sz="1800" b="1" i="1" dirty="0" err="1"/>
              <a:t>Energystarscore</a:t>
            </a:r>
            <a:r>
              <a:rPr lang="fr-FR" sz="1800" b="1" i="1" dirty="0"/>
              <a:t>, </a:t>
            </a:r>
            <a:r>
              <a:rPr lang="fr-FR" sz="1800" dirty="0"/>
              <a:t>ou nous utiliserons la méthode des K-plus proche voisins Régression pour effectuer l’imputation des valeurs manquantes.</a:t>
            </a:r>
            <a:endParaRPr lang="fr-FR" sz="1800" b="1" i="1" dirty="0"/>
          </a:p>
          <a:p>
            <a:pPr lvl="1">
              <a:lnSpc>
                <a:spcPct val="110000"/>
              </a:lnSpc>
              <a:buFont typeface="Wingdings" panose="05000000000000000000" pitchFamily="2" charset="2"/>
              <a:buChar char="Ø"/>
            </a:pPr>
            <a:r>
              <a:rPr lang="fr-FR" sz="1800" dirty="0"/>
              <a:t>Nous allons catégoriser les indicateurs de la classe </a:t>
            </a:r>
            <a:r>
              <a:rPr lang="fr-FR" sz="1800" b="1" dirty="0"/>
              <a:t>C1</a:t>
            </a:r>
            <a:r>
              <a:rPr lang="fr-FR" sz="1800" dirty="0"/>
              <a:t> afin de capturer l’effet des valeurs manquantes sur la variable d’intérêt.</a:t>
            </a:r>
          </a:p>
        </p:txBody>
      </p:sp>
      <p:sp>
        <p:nvSpPr>
          <p:cNvPr id="6" name="Title 1">
            <a:extLst>
              <a:ext uri="{FF2B5EF4-FFF2-40B4-BE49-F238E27FC236}">
                <a16:creationId xmlns:a16="http://schemas.microsoft.com/office/drawing/2014/main" id="{C1DCDFE8-41A8-49BD-A16D-CA8D810CA21F}"/>
              </a:ext>
            </a:extLst>
          </p:cNvPr>
          <p:cNvSpPr txBox="1">
            <a:spLocks/>
          </p:cNvSpPr>
          <p:nvPr/>
        </p:nvSpPr>
        <p:spPr>
          <a:xfrm>
            <a:off x="6327913" y="6476999"/>
            <a:ext cx="5864087" cy="466725"/>
          </a:xfrm>
          <a:prstGeom prst="rect">
            <a:avLst/>
          </a:prstGeom>
          <a:solidFill>
            <a:schemeClr val="accent6">
              <a:lumMod val="60000"/>
              <a:lumOff val="40000"/>
            </a:schemeClr>
          </a:solidFill>
          <a:ln>
            <a:solidFill>
              <a:schemeClr val="bg1"/>
            </a:solidFill>
          </a:ln>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latin typeface="Bodoni MT Black" panose="02070A03080606020203" pitchFamily="18" charset="0"/>
            </a:endParaRPr>
          </a:p>
        </p:txBody>
      </p:sp>
      <p:sp>
        <p:nvSpPr>
          <p:cNvPr id="12" name="Title 1">
            <a:extLst>
              <a:ext uri="{FF2B5EF4-FFF2-40B4-BE49-F238E27FC236}">
                <a16:creationId xmlns:a16="http://schemas.microsoft.com/office/drawing/2014/main" id="{0849AE44-5FCB-4B74-8F9B-E3E71AAF4C4B}"/>
              </a:ext>
            </a:extLst>
          </p:cNvPr>
          <p:cNvSpPr>
            <a:spLocks noGrp="1"/>
          </p:cNvSpPr>
          <p:nvPr>
            <p:ph type="title"/>
          </p:nvPr>
        </p:nvSpPr>
        <p:spPr>
          <a:xfrm>
            <a:off x="23256" y="41261"/>
            <a:ext cx="9236700" cy="781699"/>
          </a:xfrm>
        </p:spPr>
        <p:txBody>
          <a:bodyPr anchor="b">
            <a:normAutofit fontScale="90000"/>
          </a:bodyPr>
          <a:lstStyle/>
          <a:p>
            <a:pPr lvl="0">
              <a:buFont typeface="Wingdings" panose="05000000000000000000" pitchFamily="2" charset="2"/>
              <a:buChar char="q"/>
            </a:pPr>
            <a:r>
              <a:rPr lang="fr-FR" sz="5400" b="1" dirty="0">
                <a:latin typeface="Bodoni MT Black" panose="02070A03080606020203" pitchFamily="18" charset="0"/>
              </a:rPr>
              <a:t>Traitement des données</a:t>
            </a:r>
            <a:endParaRPr lang="en-US" sz="5400" b="1" dirty="0">
              <a:latin typeface="Bodoni MT Black" panose="02070A03080606020203" pitchFamily="18" charset="0"/>
            </a:endParaRPr>
          </a:p>
        </p:txBody>
      </p:sp>
      <p:sp>
        <p:nvSpPr>
          <p:cNvPr id="16" name="Title 1">
            <a:extLst>
              <a:ext uri="{FF2B5EF4-FFF2-40B4-BE49-F238E27FC236}">
                <a16:creationId xmlns:a16="http://schemas.microsoft.com/office/drawing/2014/main" id="{A59C5A73-E26B-48D9-8307-5DC301C50B18}"/>
              </a:ext>
            </a:extLst>
          </p:cNvPr>
          <p:cNvSpPr txBox="1">
            <a:spLocks/>
          </p:cNvSpPr>
          <p:nvPr/>
        </p:nvSpPr>
        <p:spPr>
          <a:xfrm>
            <a:off x="932340" y="958930"/>
            <a:ext cx="9589909" cy="520920"/>
          </a:xfrm>
          <a:prstGeom prst="rect">
            <a:avLst/>
          </a:prstGeom>
          <a:solidFill>
            <a:schemeClr val="accent2">
              <a:lumMod val="40000"/>
              <a:lumOff val="60000"/>
            </a:schemeClr>
          </a:solidFill>
        </p:spPr>
        <p:txBody>
          <a:bodyPr vert="horz" lIns="91440" tIns="45720" rIns="91440" bIns="45720" rtlCol="0" anchor="b">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685800" indent="-685800">
              <a:buFont typeface="Courier New" panose="02070309020205020404" pitchFamily="49" charset="0"/>
              <a:buChar char="o"/>
            </a:pPr>
            <a:r>
              <a:rPr lang="fr-FR" sz="5400" b="1" dirty="0">
                <a:latin typeface="Bodoni MT Black" panose="02070A03080606020203" pitchFamily="18" charset="0"/>
              </a:rPr>
              <a:t>Variables numériques</a:t>
            </a:r>
            <a:endParaRPr lang="en-US" sz="5400" b="1" dirty="0">
              <a:latin typeface="Bodoni MT Black" panose="02070A03080606020203" pitchFamily="18" charset="0"/>
            </a:endParaRPr>
          </a:p>
        </p:txBody>
      </p:sp>
    </p:spTree>
    <p:extLst>
      <p:ext uri="{BB962C8B-B14F-4D97-AF65-F5344CB8AC3E}">
        <p14:creationId xmlns:p14="http://schemas.microsoft.com/office/powerpoint/2010/main" val="3551901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4" name="Rectangle 13">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2">
            <a:extLst>
              <a:ext uri="{FF2B5EF4-FFF2-40B4-BE49-F238E27FC236}">
                <a16:creationId xmlns:a16="http://schemas.microsoft.com/office/drawing/2014/main" id="{D8B50DA0-56E7-4180-ADAD-9436952D0860}"/>
              </a:ext>
            </a:extLst>
          </p:cNvPr>
          <p:cNvPicPr>
            <a:picLocks noGrp="1" noChangeAspect="1"/>
          </p:cNvPicPr>
          <p:nvPr>
            <p:ph idx="1"/>
          </p:nvPr>
        </p:nvPicPr>
        <p:blipFill rotWithShape="1">
          <a:blip r:embed="rId2"/>
          <a:srcRect b="40191"/>
          <a:stretch/>
        </p:blipFill>
        <p:spPr>
          <a:xfrm>
            <a:off x="932340" y="2224122"/>
            <a:ext cx="8957384" cy="3978462"/>
          </a:xfrm>
        </p:spPr>
      </p:pic>
      <p:sp>
        <p:nvSpPr>
          <p:cNvPr id="6" name="Title 1">
            <a:extLst>
              <a:ext uri="{FF2B5EF4-FFF2-40B4-BE49-F238E27FC236}">
                <a16:creationId xmlns:a16="http://schemas.microsoft.com/office/drawing/2014/main" id="{C1DCDFE8-41A8-49BD-A16D-CA8D810CA21F}"/>
              </a:ext>
            </a:extLst>
          </p:cNvPr>
          <p:cNvSpPr txBox="1">
            <a:spLocks/>
          </p:cNvSpPr>
          <p:nvPr/>
        </p:nvSpPr>
        <p:spPr>
          <a:xfrm>
            <a:off x="6327913" y="6476999"/>
            <a:ext cx="5864087" cy="466725"/>
          </a:xfrm>
          <a:prstGeom prst="rect">
            <a:avLst/>
          </a:prstGeom>
          <a:solidFill>
            <a:schemeClr val="accent6">
              <a:lumMod val="60000"/>
              <a:lumOff val="40000"/>
            </a:schemeClr>
          </a:solidFill>
          <a:ln>
            <a:solidFill>
              <a:schemeClr val="bg1"/>
            </a:solidFill>
          </a:ln>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latin typeface="Bodoni MT Black" panose="02070A03080606020203" pitchFamily="18" charset="0"/>
            </a:endParaRPr>
          </a:p>
        </p:txBody>
      </p:sp>
      <p:sp>
        <p:nvSpPr>
          <p:cNvPr id="12" name="Title 1">
            <a:extLst>
              <a:ext uri="{FF2B5EF4-FFF2-40B4-BE49-F238E27FC236}">
                <a16:creationId xmlns:a16="http://schemas.microsoft.com/office/drawing/2014/main" id="{0849AE44-5FCB-4B74-8F9B-E3E71AAF4C4B}"/>
              </a:ext>
            </a:extLst>
          </p:cNvPr>
          <p:cNvSpPr>
            <a:spLocks noGrp="1"/>
          </p:cNvSpPr>
          <p:nvPr>
            <p:ph type="title"/>
          </p:nvPr>
        </p:nvSpPr>
        <p:spPr>
          <a:xfrm>
            <a:off x="23256" y="41261"/>
            <a:ext cx="9236700" cy="781699"/>
          </a:xfrm>
        </p:spPr>
        <p:txBody>
          <a:bodyPr anchor="b">
            <a:normAutofit fontScale="90000"/>
          </a:bodyPr>
          <a:lstStyle/>
          <a:p>
            <a:pPr lvl="0">
              <a:buFont typeface="Wingdings" panose="05000000000000000000" pitchFamily="2" charset="2"/>
              <a:buChar char="q"/>
            </a:pPr>
            <a:r>
              <a:rPr lang="fr-FR" sz="5400" b="1" dirty="0">
                <a:latin typeface="Bodoni MT Black" panose="02070A03080606020203" pitchFamily="18" charset="0"/>
              </a:rPr>
              <a:t>Traitement des données</a:t>
            </a:r>
            <a:endParaRPr lang="en-US" sz="5400" b="1" dirty="0">
              <a:latin typeface="Bodoni MT Black" panose="02070A03080606020203" pitchFamily="18" charset="0"/>
            </a:endParaRPr>
          </a:p>
        </p:txBody>
      </p:sp>
      <p:sp>
        <p:nvSpPr>
          <p:cNvPr id="16" name="Title 1">
            <a:extLst>
              <a:ext uri="{FF2B5EF4-FFF2-40B4-BE49-F238E27FC236}">
                <a16:creationId xmlns:a16="http://schemas.microsoft.com/office/drawing/2014/main" id="{A59C5A73-E26B-48D9-8307-5DC301C50B18}"/>
              </a:ext>
            </a:extLst>
          </p:cNvPr>
          <p:cNvSpPr txBox="1">
            <a:spLocks/>
          </p:cNvSpPr>
          <p:nvPr/>
        </p:nvSpPr>
        <p:spPr>
          <a:xfrm>
            <a:off x="932340" y="958930"/>
            <a:ext cx="9589909" cy="520920"/>
          </a:xfrm>
          <a:prstGeom prst="rect">
            <a:avLst/>
          </a:prstGeom>
          <a:solidFill>
            <a:schemeClr val="accent2">
              <a:lumMod val="40000"/>
              <a:lumOff val="60000"/>
            </a:schemeClr>
          </a:solidFill>
        </p:spPr>
        <p:txBody>
          <a:bodyPr vert="horz" lIns="91440" tIns="45720" rIns="91440" bIns="45720" rtlCol="0" anchor="b">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685800" indent="-685800">
              <a:buFont typeface="Courier New" panose="02070309020205020404" pitchFamily="49" charset="0"/>
              <a:buChar char="o"/>
            </a:pPr>
            <a:r>
              <a:rPr lang="fr-FR" sz="5400" b="1" dirty="0">
                <a:latin typeface="Bodoni MT Black" panose="02070A03080606020203" pitchFamily="18" charset="0"/>
              </a:rPr>
              <a:t>Variables numériques</a:t>
            </a:r>
            <a:endParaRPr lang="en-US" sz="5400" b="1" dirty="0">
              <a:latin typeface="Bodoni MT Black" panose="02070A03080606020203" pitchFamily="18" charset="0"/>
            </a:endParaRPr>
          </a:p>
        </p:txBody>
      </p:sp>
    </p:spTree>
    <p:extLst>
      <p:ext uri="{BB962C8B-B14F-4D97-AF65-F5344CB8AC3E}">
        <p14:creationId xmlns:p14="http://schemas.microsoft.com/office/powerpoint/2010/main" val="2557023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4" name="Rectangle 13">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9D468AFD-62D4-4C9D-95FC-73F2D9EE59CD}"/>
              </a:ext>
            </a:extLst>
          </p:cNvPr>
          <p:cNvSpPr>
            <a:spLocks noGrp="1"/>
          </p:cNvSpPr>
          <p:nvPr>
            <p:ph idx="1"/>
          </p:nvPr>
        </p:nvSpPr>
        <p:spPr>
          <a:xfrm>
            <a:off x="808638" y="2268129"/>
            <a:ext cx="10143668" cy="1210566"/>
          </a:xfrm>
        </p:spPr>
        <p:txBody>
          <a:bodyPr anchor="ctr">
            <a:normAutofit fontScale="77500" lnSpcReduction="20000"/>
          </a:bodyPr>
          <a:lstStyle/>
          <a:p>
            <a:pPr>
              <a:lnSpc>
                <a:spcPct val="110000"/>
              </a:lnSpc>
              <a:buBlip>
                <a:blip r:embed="rId2">
                  <a:extLst>
                    <a:ext uri="{96DAC541-7B7A-43D3-8B79-37D633B846F1}">
                      <asvg:svgBlip xmlns:asvg="http://schemas.microsoft.com/office/drawing/2016/SVG/main" r:embed="rId3"/>
                    </a:ext>
                  </a:extLst>
                </a:blip>
              </a:buBlip>
            </a:pPr>
            <a:r>
              <a:rPr lang="fr-FR" sz="2200" b="1" dirty="0">
                <a:latin typeface="Montserrat"/>
              </a:rPr>
              <a:t>Transformation des variables numériques</a:t>
            </a:r>
          </a:p>
          <a:p>
            <a:pPr marL="0" indent="0">
              <a:lnSpc>
                <a:spcPct val="110000"/>
              </a:lnSpc>
              <a:buNone/>
            </a:pPr>
            <a:r>
              <a:rPr lang="fr-FR" sz="2200" dirty="0"/>
              <a:t>Au vue des valeurs assez élevées que prennent les variables numériques, nous allons appliquer la transformation logarithmique aux variables numériques afin de réduire l’amplitude des valeurs prises par ces variables et optimiser ainsi la modélisation. </a:t>
            </a:r>
          </a:p>
        </p:txBody>
      </p:sp>
      <p:sp>
        <p:nvSpPr>
          <p:cNvPr id="6" name="Title 1">
            <a:extLst>
              <a:ext uri="{FF2B5EF4-FFF2-40B4-BE49-F238E27FC236}">
                <a16:creationId xmlns:a16="http://schemas.microsoft.com/office/drawing/2014/main" id="{C1DCDFE8-41A8-49BD-A16D-CA8D810CA21F}"/>
              </a:ext>
            </a:extLst>
          </p:cNvPr>
          <p:cNvSpPr txBox="1">
            <a:spLocks/>
          </p:cNvSpPr>
          <p:nvPr/>
        </p:nvSpPr>
        <p:spPr>
          <a:xfrm>
            <a:off x="6327913" y="6476999"/>
            <a:ext cx="5864087" cy="466725"/>
          </a:xfrm>
          <a:prstGeom prst="rect">
            <a:avLst/>
          </a:prstGeom>
          <a:solidFill>
            <a:schemeClr val="accent6">
              <a:lumMod val="60000"/>
              <a:lumOff val="40000"/>
            </a:schemeClr>
          </a:solidFill>
          <a:ln>
            <a:solidFill>
              <a:schemeClr val="bg1"/>
            </a:solidFill>
          </a:ln>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latin typeface="Bodoni MT Black" panose="02070A03080606020203" pitchFamily="18" charset="0"/>
            </a:endParaRPr>
          </a:p>
        </p:txBody>
      </p:sp>
      <p:sp>
        <p:nvSpPr>
          <p:cNvPr id="12" name="Title 1">
            <a:extLst>
              <a:ext uri="{FF2B5EF4-FFF2-40B4-BE49-F238E27FC236}">
                <a16:creationId xmlns:a16="http://schemas.microsoft.com/office/drawing/2014/main" id="{0849AE44-5FCB-4B74-8F9B-E3E71AAF4C4B}"/>
              </a:ext>
            </a:extLst>
          </p:cNvPr>
          <p:cNvSpPr>
            <a:spLocks noGrp="1"/>
          </p:cNvSpPr>
          <p:nvPr>
            <p:ph type="title"/>
          </p:nvPr>
        </p:nvSpPr>
        <p:spPr>
          <a:xfrm>
            <a:off x="23256" y="41261"/>
            <a:ext cx="9236700" cy="781699"/>
          </a:xfrm>
        </p:spPr>
        <p:txBody>
          <a:bodyPr anchor="b">
            <a:normAutofit fontScale="90000"/>
          </a:bodyPr>
          <a:lstStyle/>
          <a:p>
            <a:pPr lvl="0">
              <a:buFont typeface="Wingdings" panose="05000000000000000000" pitchFamily="2" charset="2"/>
              <a:buChar char="q"/>
            </a:pPr>
            <a:r>
              <a:rPr lang="fr-FR" sz="5400" b="1" dirty="0">
                <a:latin typeface="Bodoni MT Black" panose="02070A03080606020203" pitchFamily="18" charset="0"/>
              </a:rPr>
              <a:t>Traitement des données</a:t>
            </a:r>
            <a:endParaRPr lang="en-US" sz="5400" b="1" dirty="0">
              <a:latin typeface="Bodoni MT Black" panose="02070A03080606020203" pitchFamily="18" charset="0"/>
            </a:endParaRPr>
          </a:p>
        </p:txBody>
      </p:sp>
      <p:sp>
        <p:nvSpPr>
          <p:cNvPr id="16" name="Title 1">
            <a:extLst>
              <a:ext uri="{FF2B5EF4-FFF2-40B4-BE49-F238E27FC236}">
                <a16:creationId xmlns:a16="http://schemas.microsoft.com/office/drawing/2014/main" id="{A59C5A73-E26B-48D9-8307-5DC301C50B18}"/>
              </a:ext>
            </a:extLst>
          </p:cNvPr>
          <p:cNvSpPr txBox="1">
            <a:spLocks/>
          </p:cNvSpPr>
          <p:nvPr/>
        </p:nvSpPr>
        <p:spPr>
          <a:xfrm>
            <a:off x="932340" y="958930"/>
            <a:ext cx="9589909" cy="520920"/>
          </a:xfrm>
          <a:prstGeom prst="rect">
            <a:avLst/>
          </a:prstGeom>
          <a:solidFill>
            <a:schemeClr val="accent2">
              <a:lumMod val="40000"/>
              <a:lumOff val="60000"/>
            </a:schemeClr>
          </a:solidFill>
        </p:spPr>
        <p:txBody>
          <a:bodyPr vert="horz" lIns="91440" tIns="45720" rIns="91440" bIns="45720" rtlCol="0" anchor="b">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685800" indent="-685800">
              <a:buFont typeface="Courier New" panose="02070309020205020404" pitchFamily="49" charset="0"/>
              <a:buChar char="o"/>
            </a:pPr>
            <a:r>
              <a:rPr lang="fr-FR" sz="5400" b="1" dirty="0">
                <a:latin typeface="Bodoni MT Black" panose="02070A03080606020203" pitchFamily="18" charset="0"/>
              </a:rPr>
              <a:t>Variables numériques</a:t>
            </a:r>
            <a:endParaRPr lang="en-US" sz="5400" b="1" dirty="0">
              <a:latin typeface="Bodoni MT Black" panose="02070A03080606020203" pitchFamily="18" charset="0"/>
            </a:endParaRPr>
          </a:p>
        </p:txBody>
      </p:sp>
      <p:pic>
        <p:nvPicPr>
          <p:cNvPr id="3" name="Picture 2">
            <a:extLst>
              <a:ext uri="{FF2B5EF4-FFF2-40B4-BE49-F238E27FC236}">
                <a16:creationId xmlns:a16="http://schemas.microsoft.com/office/drawing/2014/main" id="{99B11F03-6187-44A1-871C-BAA6A9DD66FA}"/>
              </a:ext>
            </a:extLst>
          </p:cNvPr>
          <p:cNvPicPr>
            <a:picLocks noChangeAspect="1"/>
          </p:cNvPicPr>
          <p:nvPr/>
        </p:nvPicPr>
        <p:blipFill rotWithShape="1">
          <a:blip r:embed="rId4"/>
          <a:srcRect b="34235"/>
          <a:stretch/>
        </p:blipFill>
        <p:spPr>
          <a:xfrm>
            <a:off x="1977612" y="3568823"/>
            <a:ext cx="7428138" cy="2766521"/>
          </a:xfrm>
          <a:prstGeom prst="rect">
            <a:avLst/>
          </a:prstGeom>
        </p:spPr>
      </p:pic>
    </p:spTree>
    <p:extLst>
      <p:ext uri="{BB962C8B-B14F-4D97-AF65-F5344CB8AC3E}">
        <p14:creationId xmlns:p14="http://schemas.microsoft.com/office/powerpoint/2010/main" val="632935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4" name="Rectangle 13">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9D468AFD-62D4-4C9D-95FC-73F2D9EE59CD}"/>
              </a:ext>
            </a:extLst>
          </p:cNvPr>
          <p:cNvSpPr>
            <a:spLocks noGrp="1"/>
          </p:cNvSpPr>
          <p:nvPr>
            <p:ph idx="1"/>
          </p:nvPr>
        </p:nvSpPr>
        <p:spPr>
          <a:xfrm>
            <a:off x="808638" y="2389218"/>
            <a:ext cx="10143668" cy="1356920"/>
          </a:xfrm>
        </p:spPr>
        <p:txBody>
          <a:bodyPr anchor="ctr">
            <a:normAutofit/>
          </a:bodyPr>
          <a:lstStyle/>
          <a:p>
            <a:pPr>
              <a:lnSpc>
                <a:spcPct val="110000"/>
              </a:lnSpc>
              <a:buBlip>
                <a:blip r:embed="rId2">
                  <a:extLst>
                    <a:ext uri="{96DAC541-7B7A-43D3-8B79-37D633B846F1}">
                      <asvg:svgBlip xmlns:asvg="http://schemas.microsoft.com/office/drawing/2016/SVG/main" r:embed="rId3"/>
                    </a:ext>
                  </a:extLst>
                </a:blip>
              </a:buBlip>
            </a:pPr>
            <a:r>
              <a:rPr lang="fr-FR" sz="2200" b="1" dirty="0">
                <a:latin typeface="Montserrat"/>
              </a:rPr>
              <a:t>Catégoriser des variables </a:t>
            </a:r>
            <a:r>
              <a:rPr lang="en-US" sz="2200" b="1" dirty="0" err="1">
                <a:latin typeface="Montserrat"/>
              </a:rPr>
              <a:t>numériques</a:t>
            </a:r>
            <a:endParaRPr lang="en-US" sz="2200" b="1" dirty="0">
              <a:latin typeface="Montserrat"/>
            </a:endParaRPr>
          </a:p>
          <a:p>
            <a:pPr marL="0" indent="0">
              <a:lnSpc>
                <a:spcPct val="110000"/>
              </a:lnSpc>
              <a:buNone/>
            </a:pPr>
            <a:r>
              <a:rPr lang="fr-FR" sz="2200" dirty="0"/>
              <a:t>Les variables numériques de la classe C1 seront catégorisées en fonction de leur distribution.</a:t>
            </a:r>
          </a:p>
        </p:txBody>
      </p:sp>
      <p:sp>
        <p:nvSpPr>
          <p:cNvPr id="6" name="Title 1">
            <a:extLst>
              <a:ext uri="{FF2B5EF4-FFF2-40B4-BE49-F238E27FC236}">
                <a16:creationId xmlns:a16="http://schemas.microsoft.com/office/drawing/2014/main" id="{C1DCDFE8-41A8-49BD-A16D-CA8D810CA21F}"/>
              </a:ext>
            </a:extLst>
          </p:cNvPr>
          <p:cNvSpPr txBox="1">
            <a:spLocks/>
          </p:cNvSpPr>
          <p:nvPr/>
        </p:nvSpPr>
        <p:spPr>
          <a:xfrm>
            <a:off x="6327913" y="6476999"/>
            <a:ext cx="5864087" cy="466725"/>
          </a:xfrm>
          <a:prstGeom prst="rect">
            <a:avLst/>
          </a:prstGeom>
          <a:solidFill>
            <a:schemeClr val="accent6">
              <a:lumMod val="60000"/>
              <a:lumOff val="40000"/>
            </a:schemeClr>
          </a:solidFill>
          <a:ln>
            <a:solidFill>
              <a:schemeClr val="bg1"/>
            </a:solidFill>
          </a:ln>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latin typeface="Bodoni MT Black" panose="02070A03080606020203" pitchFamily="18" charset="0"/>
            </a:endParaRPr>
          </a:p>
        </p:txBody>
      </p:sp>
      <p:sp>
        <p:nvSpPr>
          <p:cNvPr id="12" name="Title 1">
            <a:extLst>
              <a:ext uri="{FF2B5EF4-FFF2-40B4-BE49-F238E27FC236}">
                <a16:creationId xmlns:a16="http://schemas.microsoft.com/office/drawing/2014/main" id="{0849AE44-5FCB-4B74-8F9B-E3E71AAF4C4B}"/>
              </a:ext>
            </a:extLst>
          </p:cNvPr>
          <p:cNvSpPr>
            <a:spLocks noGrp="1"/>
          </p:cNvSpPr>
          <p:nvPr>
            <p:ph type="title"/>
          </p:nvPr>
        </p:nvSpPr>
        <p:spPr>
          <a:xfrm>
            <a:off x="23256" y="41261"/>
            <a:ext cx="9236700" cy="781699"/>
          </a:xfrm>
        </p:spPr>
        <p:txBody>
          <a:bodyPr anchor="b">
            <a:normAutofit fontScale="90000"/>
          </a:bodyPr>
          <a:lstStyle/>
          <a:p>
            <a:pPr lvl="0">
              <a:buFont typeface="Wingdings" panose="05000000000000000000" pitchFamily="2" charset="2"/>
              <a:buChar char="q"/>
            </a:pPr>
            <a:r>
              <a:rPr lang="fr-FR" sz="5400" b="1" dirty="0">
                <a:latin typeface="Bodoni MT Black" panose="02070A03080606020203" pitchFamily="18" charset="0"/>
              </a:rPr>
              <a:t>Traitement des données</a:t>
            </a:r>
            <a:endParaRPr lang="en-US" sz="5400" b="1" dirty="0">
              <a:latin typeface="Bodoni MT Black" panose="02070A03080606020203" pitchFamily="18" charset="0"/>
            </a:endParaRPr>
          </a:p>
        </p:txBody>
      </p:sp>
      <p:sp>
        <p:nvSpPr>
          <p:cNvPr id="16" name="Title 1">
            <a:extLst>
              <a:ext uri="{FF2B5EF4-FFF2-40B4-BE49-F238E27FC236}">
                <a16:creationId xmlns:a16="http://schemas.microsoft.com/office/drawing/2014/main" id="{A59C5A73-E26B-48D9-8307-5DC301C50B18}"/>
              </a:ext>
            </a:extLst>
          </p:cNvPr>
          <p:cNvSpPr txBox="1">
            <a:spLocks/>
          </p:cNvSpPr>
          <p:nvPr/>
        </p:nvSpPr>
        <p:spPr>
          <a:xfrm>
            <a:off x="932340" y="958930"/>
            <a:ext cx="9589909" cy="520920"/>
          </a:xfrm>
          <a:prstGeom prst="rect">
            <a:avLst/>
          </a:prstGeom>
          <a:solidFill>
            <a:schemeClr val="accent2">
              <a:lumMod val="40000"/>
              <a:lumOff val="60000"/>
            </a:schemeClr>
          </a:solidFill>
        </p:spPr>
        <p:txBody>
          <a:bodyPr vert="horz" lIns="91440" tIns="45720" rIns="91440" bIns="45720" rtlCol="0" anchor="b">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685800" indent="-685800">
              <a:buFont typeface="Courier New" panose="02070309020205020404" pitchFamily="49" charset="0"/>
              <a:buChar char="o"/>
            </a:pPr>
            <a:r>
              <a:rPr lang="fr-FR" sz="5400" b="1" dirty="0">
                <a:latin typeface="Bodoni MT Black" panose="02070A03080606020203" pitchFamily="18" charset="0"/>
              </a:rPr>
              <a:t>Variables numériques</a:t>
            </a:r>
            <a:endParaRPr lang="en-US" sz="5400" b="1" dirty="0">
              <a:latin typeface="Bodoni MT Black" panose="02070A03080606020203" pitchFamily="18" charset="0"/>
            </a:endParaRPr>
          </a:p>
        </p:txBody>
      </p:sp>
      <p:pic>
        <p:nvPicPr>
          <p:cNvPr id="3" name="Picture 2">
            <a:extLst>
              <a:ext uri="{FF2B5EF4-FFF2-40B4-BE49-F238E27FC236}">
                <a16:creationId xmlns:a16="http://schemas.microsoft.com/office/drawing/2014/main" id="{CD93D13C-F3F0-4EB2-9C0C-CC0FA86A2EFC}"/>
              </a:ext>
            </a:extLst>
          </p:cNvPr>
          <p:cNvPicPr>
            <a:picLocks noChangeAspect="1"/>
          </p:cNvPicPr>
          <p:nvPr/>
        </p:nvPicPr>
        <p:blipFill>
          <a:blip r:embed="rId4"/>
          <a:stretch>
            <a:fillRect/>
          </a:stretch>
        </p:blipFill>
        <p:spPr>
          <a:xfrm>
            <a:off x="41530" y="3622090"/>
            <a:ext cx="5504571" cy="2728834"/>
          </a:xfrm>
          <a:prstGeom prst="rect">
            <a:avLst/>
          </a:prstGeom>
        </p:spPr>
      </p:pic>
      <p:sp>
        <p:nvSpPr>
          <p:cNvPr id="4" name="Arrow: Right 3">
            <a:extLst>
              <a:ext uri="{FF2B5EF4-FFF2-40B4-BE49-F238E27FC236}">
                <a16:creationId xmlns:a16="http://schemas.microsoft.com/office/drawing/2014/main" id="{032B6888-52F1-479B-A701-0C6CFB2A28C0}"/>
              </a:ext>
            </a:extLst>
          </p:cNvPr>
          <p:cNvSpPr/>
          <p:nvPr/>
        </p:nvSpPr>
        <p:spPr>
          <a:xfrm>
            <a:off x="5536192" y="4519415"/>
            <a:ext cx="1626315" cy="7481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BAE59044-74D0-45A4-AB8A-E685134C1CEC}"/>
              </a:ext>
            </a:extLst>
          </p:cNvPr>
          <p:cNvPicPr>
            <a:picLocks noChangeAspect="1"/>
          </p:cNvPicPr>
          <p:nvPr/>
        </p:nvPicPr>
        <p:blipFill>
          <a:blip r:embed="rId5"/>
          <a:stretch>
            <a:fillRect/>
          </a:stretch>
        </p:blipFill>
        <p:spPr>
          <a:xfrm>
            <a:off x="7233738" y="3353327"/>
            <a:ext cx="3754183" cy="2981618"/>
          </a:xfrm>
          <a:prstGeom prst="rect">
            <a:avLst/>
          </a:prstGeom>
          <a:ln>
            <a:solidFill>
              <a:schemeClr val="tx1"/>
            </a:solidFill>
          </a:ln>
        </p:spPr>
      </p:pic>
    </p:spTree>
    <p:extLst>
      <p:ext uri="{BB962C8B-B14F-4D97-AF65-F5344CB8AC3E}">
        <p14:creationId xmlns:p14="http://schemas.microsoft.com/office/powerpoint/2010/main" val="2989011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4" name="Rectangle 13">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9D468AFD-62D4-4C9D-95FC-73F2D9EE59CD}"/>
              </a:ext>
            </a:extLst>
          </p:cNvPr>
          <p:cNvSpPr>
            <a:spLocks noGrp="1"/>
          </p:cNvSpPr>
          <p:nvPr>
            <p:ph idx="1"/>
          </p:nvPr>
        </p:nvSpPr>
        <p:spPr>
          <a:xfrm>
            <a:off x="793660" y="2599509"/>
            <a:ext cx="10143668" cy="3455062"/>
          </a:xfrm>
        </p:spPr>
        <p:txBody>
          <a:bodyPr anchor="ctr">
            <a:normAutofit/>
          </a:bodyPr>
          <a:lstStyle/>
          <a:p>
            <a:pPr>
              <a:lnSpc>
                <a:spcPct val="110000"/>
              </a:lnSpc>
              <a:buBlip>
                <a:blip r:embed="rId2">
                  <a:extLst>
                    <a:ext uri="{96DAC541-7B7A-43D3-8B79-37D633B846F1}">
                      <asvg:svgBlip xmlns:asvg="http://schemas.microsoft.com/office/drawing/2016/SVG/main" r:embed="rId3"/>
                    </a:ext>
                  </a:extLst>
                </a:blip>
              </a:buBlip>
            </a:pPr>
            <a:r>
              <a:rPr lang="fr-FR" sz="2200" b="1" dirty="0">
                <a:latin typeface="Montserrat"/>
              </a:rPr>
              <a:t>Sélection des variables binaires</a:t>
            </a:r>
          </a:p>
          <a:p>
            <a:pPr marL="0" indent="0">
              <a:lnSpc>
                <a:spcPct val="110000"/>
              </a:lnSpc>
              <a:buNone/>
            </a:pPr>
            <a:r>
              <a:rPr lang="fr-FR" sz="2200" dirty="0"/>
              <a:t>Nous utiliserons des tests de régression linéaire univariée pour trouver  les variables binaires qui expliquent significativement notre variable d’in</a:t>
            </a:r>
            <a:r>
              <a:rPr lang="en-US" sz="2200" dirty="0" err="1"/>
              <a:t>térêt</a:t>
            </a:r>
            <a:r>
              <a:rPr lang="en-US" sz="2200" dirty="0"/>
              <a:t>. </a:t>
            </a:r>
          </a:p>
          <a:p>
            <a:pPr marL="0" indent="0">
              <a:lnSpc>
                <a:spcPct val="110000"/>
              </a:lnSpc>
              <a:buNone/>
            </a:pPr>
            <a:endParaRPr lang="fr-FR" sz="2200" dirty="0"/>
          </a:p>
        </p:txBody>
      </p:sp>
      <p:sp>
        <p:nvSpPr>
          <p:cNvPr id="6" name="Title 1">
            <a:extLst>
              <a:ext uri="{FF2B5EF4-FFF2-40B4-BE49-F238E27FC236}">
                <a16:creationId xmlns:a16="http://schemas.microsoft.com/office/drawing/2014/main" id="{C1DCDFE8-41A8-49BD-A16D-CA8D810CA21F}"/>
              </a:ext>
            </a:extLst>
          </p:cNvPr>
          <p:cNvSpPr txBox="1">
            <a:spLocks/>
          </p:cNvSpPr>
          <p:nvPr/>
        </p:nvSpPr>
        <p:spPr>
          <a:xfrm>
            <a:off x="6327913" y="6476999"/>
            <a:ext cx="5864087" cy="466725"/>
          </a:xfrm>
          <a:prstGeom prst="rect">
            <a:avLst/>
          </a:prstGeom>
          <a:solidFill>
            <a:schemeClr val="accent6">
              <a:lumMod val="60000"/>
              <a:lumOff val="40000"/>
            </a:schemeClr>
          </a:solidFill>
          <a:ln>
            <a:solidFill>
              <a:schemeClr val="bg1"/>
            </a:solidFill>
          </a:ln>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latin typeface="Bodoni MT Black" panose="02070A03080606020203" pitchFamily="18" charset="0"/>
            </a:endParaRPr>
          </a:p>
        </p:txBody>
      </p:sp>
      <p:sp>
        <p:nvSpPr>
          <p:cNvPr id="12" name="Title 1">
            <a:extLst>
              <a:ext uri="{FF2B5EF4-FFF2-40B4-BE49-F238E27FC236}">
                <a16:creationId xmlns:a16="http://schemas.microsoft.com/office/drawing/2014/main" id="{0849AE44-5FCB-4B74-8F9B-E3E71AAF4C4B}"/>
              </a:ext>
            </a:extLst>
          </p:cNvPr>
          <p:cNvSpPr>
            <a:spLocks noGrp="1"/>
          </p:cNvSpPr>
          <p:nvPr>
            <p:ph type="title"/>
          </p:nvPr>
        </p:nvSpPr>
        <p:spPr>
          <a:xfrm>
            <a:off x="23256" y="41261"/>
            <a:ext cx="9236700" cy="781699"/>
          </a:xfrm>
        </p:spPr>
        <p:txBody>
          <a:bodyPr anchor="b">
            <a:normAutofit fontScale="90000"/>
          </a:bodyPr>
          <a:lstStyle/>
          <a:p>
            <a:pPr lvl="0">
              <a:buFont typeface="Wingdings" panose="05000000000000000000" pitchFamily="2" charset="2"/>
              <a:buChar char="q"/>
            </a:pPr>
            <a:r>
              <a:rPr lang="fr-FR" sz="5400" b="1" dirty="0">
                <a:latin typeface="Bodoni MT Black" panose="02070A03080606020203" pitchFamily="18" charset="0"/>
              </a:rPr>
              <a:t>Sélection des variables</a:t>
            </a:r>
          </a:p>
        </p:txBody>
      </p:sp>
      <p:sp>
        <p:nvSpPr>
          <p:cNvPr id="16" name="Title 1">
            <a:extLst>
              <a:ext uri="{FF2B5EF4-FFF2-40B4-BE49-F238E27FC236}">
                <a16:creationId xmlns:a16="http://schemas.microsoft.com/office/drawing/2014/main" id="{A59C5A73-E26B-48D9-8307-5DC301C50B18}"/>
              </a:ext>
            </a:extLst>
          </p:cNvPr>
          <p:cNvSpPr txBox="1">
            <a:spLocks/>
          </p:cNvSpPr>
          <p:nvPr/>
        </p:nvSpPr>
        <p:spPr>
          <a:xfrm>
            <a:off x="932340" y="958930"/>
            <a:ext cx="9589909" cy="520920"/>
          </a:xfrm>
          <a:prstGeom prst="rect">
            <a:avLst/>
          </a:prstGeom>
          <a:solidFill>
            <a:schemeClr val="accent2">
              <a:lumMod val="40000"/>
              <a:lumOff val="60000"/>
            </a:schemeClr>
          </a:solidFill>
        </p:spPr>
        <p:txBody>
          <a:bodyPr vert="horz" lIns="91440" tIns="45720" rIns="91440" bIns="45720" rtlCol="0" anchor="b">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685800" indent="-685800">
              <a:buFont typeface="Courier New" panose="02070309020205020404" pitchFamily="49" charset="0"/>
              <a:buChar char="o"/>
            </a:pPr>
            <a:r>
              <a:rPr lang="fr-FR" sz="5400" b="1" dirty="0">
                <a:latin typeface="Bodoni MT Black" panose="02070A03080606020203" pitchFamily="18" charset="0"/>
              </a:rPr>
              <a:t>Sélection des variables binaires</a:t>
            </a:r>
            <a:endParaRPr lang="en-US" sz="5400" b="1" dirty="0">
              <a:latin typeface="Bodoni MT Black" panose="02070A03080606020203" pitchFamily="18" charset="0"/>
            </a:endParaRPr>
          </a:p>
        </p:txBody>
      </p:sp>
    </p:spTree>
    <p:extLst>
      <p:ext uri="{BB962C8B-B14F-4D97-AF65-F5344CB8AC3E}">
        <p14:creationId xmlns:p14="http://schemas.microsoft.com/office/powerpoint/2010/main" val="1776508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4" name="Rectangle 13">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9D468AFD-62D4-4C9D-95FC-73F2D9EE59CD}"/>
              </a:ext>
            </a:extLst>
          </p:cNvPr>
          <p:cNvSpPr>
            <a:spLocks noGrp="1"/>
          </p:cNvSpPr>
          <p:nvPr>
            <p:ph idx="1"/>
          </p:nvPr>
        </p:nvSpPr>
        <p:spPr>
          <a:xfrm>
            <a:off x="793660" y="2599509"/>
            <a:ext cx="10143668" cy="3455062"/>
          </a:xfrm>
        </p:spPr>
        <p:txBody>
          <a:bodyPr anchor="ctr">
            <a:normAutofit/>
          </a:bodyPr>
          <a:lstStyle/>
          <a:p>
            <a:pPr>
              <a:lnSpc>
                <a:spcPct val="110000"/>
              </a:lnSpc>
              <a:buBlip>
                <a:blip r:embed="rId2">
                  <a:extLst>
                    <a:ext uri="{96DAC541-7B7A-43D3-8B79-37D633B846F1}">
                      <asvg:svgBlip xmlns:asvg="http://schemas.microsoft.com/office/drawing/2016/SVG/main" r:embed="rId3"/>
                    </a:ext>
                  </a:extLst>
                </a:blip>
              </a:buBlip>
            </a:pPr>
            <a:r>
              <a:rPr lang="fr-FR" sz="2200" b="1" dirty="0">
                <a:latin typeface="Montserrat"/>
              </a:rPr>
              <a:t>Sélection des variables multinomiales</a:t>
            </a:r>
          </a:p>
          <a:p>
            <a:pPr marL="0" indent="0">
              <a:lnSpc>
                <a:spcPct val="110000"/>
              </a:lnSpc>
              <a:buNone/>
            </a:pPr>
            <a:r>
              <a:rPr lang="fr-FR" sz="2200" dirty="0"/>
              <a:t>Nous aurons recourt à l’information mutuelle pour déterminer si les variables multinomiales expliquent significativement notre variable </a:t>
            </a:r>
            <a:r>
              <a:rPr lang="en-US" sz="2200" dirty="0" err="1"/>
              <a:t>d'intérêt</a:t>
            </a:r>
            <a:r>
              <a:rPr lang="en-US" sz="2200" dirty="0"/>
              <a:t>.  </a:t>
            </a:r>
            <a:endParaRPr lang="fr-FR" sz="2200" dirty="0"/>
          </a:p>
        </p:txBody>
      </p:sp>
      <p:sp>
        <p:nvSpPr>
          <p:cNvPr id="6" name="Title 1">
            <a:extLst>
              <a:ext uri="{FF2B5EF4-FFF2-40B4-BE49-F238E27FC236}">
                <a16:creationId xmlns:a16="http://schemas.microsoft.com/office/drawing/2014/main" id="{C1DCDFE8-41A8-49BD-A16D-CA8D810CA21F}"/>
              </a:ext>
            </a:extLst>
          </p:cNvPr>
          <p:cNvSpPr txBox="1">
            <a:spLocks/>
          </p:cNvSpPr>
          <p:nvPr/>
        </p:nvSpPr>
        <p:spPr>
          <a:xfrm>
            <a:off x="6327913" y="6476999"/>
            <a:ext cx="5864087" cy="466725"/>
          </a:xfrm>
          <a:prstGeom prst="rect">
            <a:avLst/>
          </a:prstGeom>
          <a:solidFill>
            <a:schemeClr val="accent6">
              <a:lumMod val="60000"/>
              <a:lumOff val="40000"/>
            </a:schemeClr>
          </a:solidFill>
          <a:ln>
            <a:solidFill>
              <a:schemeClr val="bg1"/>
            </a:solidFill>
          </a:ln>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latin typeface="Bodoni MT Black" panose="02070A03080606020203" pitchFamily="18" charset="0"/>
            </a:endParaRPr>
          </a:p>
        </p:txBody>
      </p:sp>
      <p:sp>
        <p:nvSpPr>
          <p:cNvPr id="12" name="Title 1">
            <a:extLst>
              <a:ext uri="{FF2B5EF4-FFF2-40B4-BE49-F238E27FC236}">
                <a16:creationId xmlns:a16="http://schemas.microsoft.com/office/drawing/2014/main" id="{0849AE44-5FCB-4B74-8F9B-E3E71AAF4C4B}"/>
              </a:ext>
            </a:extLst>
          </p:cNvPr>
          <p:cNvSpPr>
            <a:spLocks noGrp="1"/>
          </p:cNvSpPr>
          <p:nvPr>
            <p:ph type="title"/>
          </p:nvPr>
        </p:nvSpPr>
        <p:spPr>
          <a:xfrm>
            <a:off x="23256" y="41261"/>
            <a:ext cx="9236700" cy="781699"/>
          </a:xfrm>
        </p:spPr>
        <p:txBody>
          <a:bodyPr anchor="b">
            <a:normAutofit fontScale="90000"/>
          </a:bodyPr>
          <a:lstStyle/>
          <a:p>
            <a:pPr lvl="0">
              <a:buFont typeface="Wingdings" panose="05000000000000000000" pitchFamily="2" charset="2"/>
              <a:buChar char="q"/>
            </a:pPr>
            <a:r>
              <a:rPr lang="fr-FR" sz="5400" b="1" dirty="0">
                <a:latin typeface="Bodoni MT Black" panose="02070A03080606020203" pitchFamily="18" charset="0"/>
              </a:rPr>
              <a:t>Sélection des variables</a:t>
            </a:r>
          </a:p>
        </p:txBody>
      </p:sp>
      <p:sp>
        <p:nvSpPr>
          <p:cNvPr id="16" name="Title 1">
            <a:extLst>
              <a:ext uri="{FF2B5EF4-FFF2-40B4-BE49-F238E27FC236}">
                <a16:creationId xmlns:a16="http://schemas.microsoft.com/office/drawing/2014/main" id="{A59C5A73-E26B-48D9-8307-5DC301C50B18}"/>
              </a:ext>
            </a:extLst>
          </p:cNvPr>
          <p:cNvSpPr txBox="1">
            <a:spLocks/>
          </p:cNvSpPr>
          <p:nvPr/>
        </p:nvSpPr>
        <p:spPr>
          <a:xfrm>
            <a:off x="932340" y="958930"/>
            <a:ext cx="9589909" cy="520920"/>
          </a:xfrm>
          <a:prstGeom prst="rect">
            <a:avLst/>
          </a:prstGeom>
          <a:solidFill>
            <a:schemeClr val="accent2">
              <a:lumMod val="40000"/>
              <a:lumOff val="60000"/>
            </a:schemeClr>
          </a:solidFill>
        </p:spPr>
        <p:txBody>
          <a:bodyPr vert="horz" lIns="91440" tIns="45720" rIns="91440" bIns="45720" rtlCol="0" anchor="b">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685800" indent="-685800">
              <a:buFont typeface="Courier New" panose="02070309020205020404" pitchFamily="49" charset="0"/>
              <a:buChar char="o"/>
            </a:pPr>
            <a:r>
              <a:rPr lang="fr-FR" sz="5400" b="1" dirty="0">
                <a:latin typeface="Bodoni MT Black" panose="02070A03080606020203" pitchFamily="18" charset="0"/>
              </a:rPr>
              <a:t>Sélection des variables multinomiales</a:t>
            </a:r>
            <a:endParaRPr lang="en-US" sz="5400" b="1" dirty="0">
              <a:latin typeface="Bodoni MT Black" panose="02070A03080606020203" pitchFamily="18" charset="0"/>
            </a:endParaRPr>
          </a:p>
        </p:txBody>
      </p:sp>
    </p:spTree>
    <p:extLst>
      <p:ext uri="{BB962C8B-B14F-4D97-AF65-F5344CB8AC3E}">
        <p14:creationId xmlns:p14="http://schemas.microsoft.com/office/powerpoint/2010/main" val="2167459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4" name="Rectangle 13">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9D468AFD-62D4-4C9D-95FC-73F2D9EE59CD}"/>
              </a:ext>
            </a:extLst>
          </p:cNvPr>
          <p:cNvSpPr>
            <a:spLocks noGrp="1"/>
          </p:cNvSpPr>
          <p:nvPr>
            <p:ph idx="1"/>
          </p:nvPr>
        </p:nvSpPr>
        <p:spPr>
          <a:xfrm>
            <a:off x="793660" y="2599509"/>
            <a:ext cx="10143668" cy="3455062"/>
          </a:xfrm>
        </p:spPr>
        <p:txBody>
          <a:bodyPr anchor="ctr">
            <a:normAutofit/>
          </a:bodyPr>
          <a:lstStyle/>
          <a:p>
            <a:pPr marL="0" indent="0">
              <a:lnSpc>
                <a:spcPct val="110000"/>
              </a:lnSpc>
              <a:buNone/>
            </a:pPr>
            <a:r>
              <a:rPr lang="fr-FR" sz="2200" dirty="0">
                <a:latin typeface="Montserrat"/>
              </a:rPr>
              <a:t>Pour la sélection des variables numériques, nous avons effectué 4 types de sélection et nous avons considéré comme variables pertinentes, celles qui qui ont été </a:t>
            </a:r>
            <a:r>
              <a:rPr lang="fr-FR" sz="2200" dirty="0" err="1">
                <a:latin typeface="Montserrat"/>
              </a:rPr>
              <a:t>selectionnées</a:t>
            </a:r>
            <a:r>
              <a:rPr lang="fr-FR" sz="2200" dirty="0">
                <a:latin typeface="Montserrat"/>
              </a:rPr>
              <a:t> par tous les 4 types de sélection.</a:t>
            </a:r>
          </a:p>
          <a:p>
            <a:pPr marL="0" indent="0">
              <a:lnSpc>
                <a:spcPct val="110000"/>
              </a:lnSpc>
              <a:buNone/>
            </a:pPr>
            <a:endParaRPr lang="fr-FR" sz="1000" dirty="0">
              <a:latin typeface="Montserrat"/>
            </a:endParaRPr>
          </a:p>
          <a:p>
            <a:pPr lvl="1">
              <a:lnSpc>
                <a:spcPct val="110000"/>
              </a:lnSpc>
              <a:buBlip>
                <a:blip r:embed="rId2">
                  <a:extLst>
                    <a:ext uri="{96DAC541-7B7A-43D3-8B79-37D633B846F1}">
                      <asvg:svgBlip xmlns:asvg="http://schemas.microsoft.com/office/drawing/2016/SVG/main" r:embed="rId3"/>
                    </a:ext>
                  </a:extLst>
                </a:blip>
              </a:buBlip>
            </a:pPr>
            <a:r>
              <a:rPr lang="fr-FR" b="1" dirty="0">
                <a:latin typeface="Montserrat"/>
              </a:rPr>
              <a:t>La régularisation L1 : Lasso (avec alpha = 3)</a:t>
            </a:r>
          </a:p>
          <a:p>
            <a:pPr lvl="1">
              <a:lnSpc>
                <a:spcPct val="110000"/>
              </a:lnSpc>
              <a:buBlip>
                <a:blip r:embed="rId2">
                  <a:extLst>
                    <a:ext uri="{96DAC541-7B7A-43D3-8B79-37D633B846F1}">
                      <asvg:svgBlip xmlns:asvg="http://schemas.microsoft.com/office/drawing/2016/SVG/main" r:embed="rId3"/>
                    </a:ext>
                  </a:extLst>
                </a:blip>
              </a:buBlip>
            </a:pPr>
            <a:r>
              <a:rPr lang="fr-FR" b="1" dirty="0" err="1">
                <a:latin typeface="Montserrat"/>
              </a:rPr>
              <a:t>Random</a:t>
            </a:r>
            <a:r>
              <a:rPr lang="fr-FR" b="1" dirty="0">
                <a:latin typeface="Montserrat"/>
              </a:rPr>
              <a:t> Forest</a:t>
            </a:r>
          </a:p>
          <a:p>
            <a:pPr lvl="1">
              <a:lnSpc>
                <a:spcPct val="110000"/>
              </a:lnSpc>
              <a:buBlip>
                <a:blip r:embed="rId2">
                  <a:extLst>
                    <a:ext uri="{96DAC541-7B7A-43D3-8B79-37D633B846F1}">
                      <asvg:svgBlip xmlns:asvg="http://schemas.microsoft.com/office/drawing/2016/SVG/main" r:embed="rId3"/>
                    </a:ext>
                  </a:extLst>
                </a:blip>
              </a:buBlip>
            </a:pPr>
            <a:r>
              <a:rPr lang="fr-FR" b="1" dirty="0">
                <a:latin typeface="Montserrat"/>
              </a:rPr>
              <a:t>Gradient </a:t>
            </a:r>
            <a:r>
              <a:rPr lang="fr-FR" b="1" dirty="0" err="1">
                <a:latin typeface="Montserrat"/>
              </a:rPr>
              <a:t>Tree</a:t>
            </a:r>
            <a:r>
              <a:rPr lang="fr-FR" b="1" dirty="0">
                <a:latin typeface="Montserrat"/>
              </a:rPr>
              <a:t> </a:t>
            </a:r>
            <a:r>
              <a:rPr lang="fr-FR" b="1" dirty="0" err="1">
                <a:latin typeface="Montserrat"/>
              </a:rPr>
              <a:t>Boosting</a:t>
            </a:r>
            <a:endParaRPr lang="fr-FR" b="1" dirty="0">
              <a:latin typeface="Montserrat"/>
            </a:endParaRPr>
          </a:p>
          <a:p>
            <a:pPr lvl="1">
              <a:lnSpc>
                <a:spcPct val="110000"/>
              </a:lnSpc>
              <a:buBlip>
                <a:blip r:embed="rId2">
                  <a:extLst>
                    <a:ext uri="{96DAC541-7B7A-43D3-8B79-37D633B846F1}">
                      <asvg:svgBlip xmlns:asvg="http://schemas.microsoft.com/office/drawing/2016/SVG/main" r:embed="rId3"/>
                    </a:ext>
                  </a:extLst>
                </a:blip>
              </a:buBlip>
            </a:pPr>
            <a:r>
              <a:rPr lang="fr-FR" b="1" dirty="0" err="1">
                <a:latin typeface="Montserrat"/>
              </a:rPr>
              <a:t>Correlation</a:t>
            </a:r>
            <a:r>
              <a:rPr lang="fr-FR" b="1" dirty="0">
                <a:latin typeface="Montserrat"/>
              </a:rPr>
              <a:t> </a:t>
            </a:r>
            <a:r>
              <a:rPr lang="fr-FR" b="1" dirty="0" err="1">
                <a:latin typeface="Montserrat"/>
              </a:rPr>
              <a:t>analysis</a:t>
            </a:r>
            <a:endParaRPr lang="fr-FR" b="1" dirty="0">
              <a:latin typeface="Montserrat"/>
            </a:endParaRPr>
          </a:p>
        </p:txBody>
      </p:sp>
      <p:sp>
        <p:nvSpPr>
          <p:cNvPr id="6" name="Title 1">
            <a:extLst>
              <a:ext uri="{FF2B5EF4-FFF2-40B4-BE49-F238E27FC236}">
                <a16:creationId xmlns:a16="http://schemas.microsoft.com/office/drawing/2014/main" id="{C1DCDFE8-41A8-49BD-A16D-CA8D810CA21F}"/>
              </a:ext>
            </a:extLst>
          </p:cNvPr>
          <p:cNvSpPr txBox="1">
            <a:spLocks/>
          </p:cNvSpPr>
          <p:nvPr/>
        </p:nvSpPr>
        <p:spPr>
          <a:xfrm>
            <a:off x="6327913" y="6476999"/>
            <a:ext cx="5864087" cy="466725"/>
          </a:xfrm>
          <a:prstGeom prst="rect">
            <a:avLst/>
          </a:prstGeom>
          <a:solidFill>
            <a:schemeClr val="accent6">
              <a:lumMod val="60000"/>
              <a:lumOff val="40000"/>
            </a:schemeClr>
          </a:solidFill>
          <a:ln>
            <a:solidFill>
              <a:schemeClr val="bg1"/>
            </a:solidFill>
          </a:ln>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latin typeface="Bodoni MT Black" panose="02070A03080606020203" pitchFamily="18" charset="0"/>
            </a:endParaRPr>
          </a:p>
        </p:txBody>
      </p:sp>
      <p:sp>
        <p:nvSpPr>
          <p:cNvPr id="12" name="Title 1">
            <a:extLst>
              <a:ext uri="{FF2B5EF4-FFF2-40B4-BE49-F238E27FC236}">
                <a16:creationId xmlns:a16="http://schemas.microsoft.com/office/drawing/2014/main" id="{0849AE44-5FCB-4B74-8F9B-E3E71AAF4C4B}"/>
              </a:ext>
            </a:extLst>
          </p:cNvPr>
          <p:cNvSpPr>
            <a:spLocks noGrp="1"/>
          </p:cNvSpPr>
          <p:nvPr>
            <p:ph type="title"/>
          </p:nvPr>
        </p:nvSpPr>
        <p:spPr>
          <a:xfrm>
            <a:off x="23256" y="41261"/>
            <a:ext cx="9236700" cy="781699"/>
          </a:xfrm>
        </p:spPr>
        <p:txBody>
          <a:bodyPr anchor="b">
            <a:normAutofit fontScale="90000"/>
          </a:bodyPr>
          <a:lstStyle/>
          <a:p>
            <a:pPr lvl="0">
              <a:buFont typeface="Wingdings" panose="05000000000000000000" pitchFamily="2" charset="2"/>
              <a:buChar char="q"/>
            </a:pPr>
            <a:r>
              <a:rPr lang="fr-FR" sz="5400" b="1" dirty="0">
                <a:latin typeface="Bodoni MT Black" panose="02070A03080606020203" pitchFamily="18" charset="0"/>
              </a:rPr>
              <a:t>Sélection des variables</a:t>
            </a:r>
          </a:p>
        </p:txBody>
      </p:sp>
      <p:sp>
        <p:nvSpPr>
          <p:cNvPr id="16" name="Title 1">
            <a:extLst>
              <a:ext uri="{FF2B5EF4-FFF2-40B4-BE49-F238E27FC236}">
                <a16:creationId xmlns:a16="http://schemas.microsoft.com/office/drawing/2014/main" id="{A59C5A73-E26B-48D9-8307-5DC301C50B18}"/>
              </a:ext>
            </a:extLst>
          </p:cNvPr>
          <p:cNvSpPr txBox="1">
            <a:spLocks/>
          </p:cNvSpPr>
          <p:nvPr/>
        </p:nvSpPr>
        <p:spPr>
          <a:xfrm>
            <a:off x="932340" y="958930"/>
            <a:ext cx="9589909" cy="520920"/>
          </a:xfrm>
          <a:prstGeom prst="rect">
            <a:avLst/>
          </a:prstGeom>
          <a:solidFill>
            <a:schemeClr val="accent2">
              <a:lumMod val="40000"/>
              <a:lumOff val="60000"/>
            </a:schemeClr>
          </a:solidFill>
        </p:spPr>
        <p:txBody>
          <a:bodyPr vert="horz" lIns="91440" tIns="45720" rIns="91440" bIns="45720" rtlCol="0" anchor="b">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685800" indent="-685800">
              <a:buFont typeface="Courier New" panose="02070309020205020404" pitchFamily="49" charset="0"/>
              <a:buChar char="o"/>
            </a:pPr>
            <a:r>
              <a:rPr lang="fr-FR" sz="5400" b="1" dirty="0">
                <a:latin typeface="Bodoni MT Black" panose="02070A03080606020203" pitchFamily="18" charset="0"/>
              </a:rPr>
              <a:t>Sélection des variables numériques</a:t>
            </a:r>
            <a:endParaRPr lang="en-US" sz="5400" b="1" dirty="0">
              <a:latin typeface="Bodoni MT Black" panose="02070A03080606020203" pitchFamily="18" charset="0"/>
            </a:endParaRPr>
          </a:p>
        </p:txBody>
      </p:sp>
    </p:spTree>
    <p:extLst>
      <p:ext uri="{BB962C8B-B14F-4D97-AF65-F5344CB8AC3E}">
        <p14:creationId xmlns:p14="http://schemas.microsoft.com/office/powerpoint/2010/main" val="13095247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4" name="Rectangle 13">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1DCDFE8-41A8-49BD-A16D-CA8D810CA21F}"/>
              </a:ext>
            </a:extLst>
          </p:cNvPr>
          <p:cNvSpPr txBox="1">
            <a:spLocks/>
          </p:cNvSpPr>
          <p:nvPr/>
        </p:nvSpPr>
        <p:spPr>
          <a:xfrm>
            <a:off x="6327913" y="6476999"/>
            <a:ext cx="5864087" cy="466725"/>
          </a:xfrm>
          <a:prstGeom prst="rect">
            <a:avLst/>
          </a:prstGeom>
          <a:solidFill>
            <a:schemeClr val="accent6">
              <a:lumMod val="60000"/>
              <a:lumOff val="40000"/>
            </a:schemeClr>
          </a:solidFill>
          <a:ln>
            <a:solidFill>
              <a:schemeClr val="bg1"/>
            </a:solidFill>
          </a:ln>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latin typeface="Bodoni MT Black" panose="02070A03080606020203" pitchFamily="18" charset="0"/>
            </a:endParaRPr>
          </a:p>
        </p:txBody>
      </p:sp>
      <p:sp>
        <p:nvSpPr>
          <p:cNvPr id="12" name="Title 1">
            <a:extLst>
              <a:ext uri="{FF2B5EF4-FFF2-40B4-BE49-F238E27FC236}">
                <a16:creationId xmlns:a16="http://schemas.microsoft.com/office/drawing/2014/main" id="{0849AE44-5FCB-4B74-8F9B-E3E71AAF4C4B}"/>
              </a:ext>
            </a:extLst>
          </p:cNvPr>
          <p:cNvSpPr>
            <a:spLocks noGrp="1"/>
          </p:cNvSpPr>
          <p:nvPr>
            <p:ph type="title"/>
          </p:nvPr>
        </p:nvSpPr>
        <p:spPr>
          <a:xfrm>
            <a:off x="23256" y="41261"/>
            <a:ext cx="9236700" cy="781699"/>
          </a:xfrm>
        </p:spPr>
        <p:txBody>
          <a:bodyPr anchor="b">
            <a:normAutofit fontScale="90000"/>
          </a:bodyPr>
          <a:lstStyle/>
          <a:p>
            <a:pPr lvl="0">
              <a:buFont typeface="Wingdings" panose="05000000000000000000" pitchFamily="2" charset="2"/>
              <a:buChar char="q"/>
            </a:pPr>
            <a:r>
              <a:rPr lang="fr-FR" sz="5400" b="1" dirty="0">
                <a:latin typeface="Bodoni MT Black" panose="02070A03080606020203" pitchFamily="18" charset="0"/>
              </a:rPr>
              <a:t>Sélection des variables</a:t>
            </a:r>
          </a:p>
        </p:txBody>
      </p:sp>
      <p:sp>
        <p:nvSpPr>
          <p:cNvPr id="16" name="Title 1">
            <a:extLst>
              <a:ext uri="{FF2B5EF4-FFF2-40B4-BE49-F238E27FC236}">
                <a16:creationId xmlns:a16="http://schemas.microsoft.com/office/drawing/2014/main" id="{A59C5A73-E26B-48D9-8307-5DC301C50B18}"/>
              </a:ext>
            </a:extLst>
          </p:cNvPr>
          <p:cNvSpPr txBox="1">
            <a:spLocks/>
          </p:cNvSpPr>
          <p:nvPr/>
        </p:nvSpPr>
        <p:spPr>
          <a:xfrm>
            <a:off x="932340" y="958930"/>
            <a:ext cx="9589909" cy="520920"/>
          </a:xfrm>
          <a:prstGeom prst="rect">
            <a:avLst/>
          </a:prstGeom>
          <a:solidFill>
            <a:schemeClr val="accent2">
              <a:lumMod val="40000"/>
              <a:lumOff val="60000"/>
            </a:schemeClr>
          </a:solidFill>
        </p:spPr>
        <p:txBody>
          <a:bodyPr vert="horz" lIns="91440" tIns="45720" rIns="91440" bIns="45720" rtlCol="0" anchor="b">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685800" indent="-685800">
              <a:buFont typeface="Courier New" panose="02070309020205020404" pitchFamily="49" charset="0"/>
              <a:buChar char="o"/>
            </a:pPr>
            <a:r>
              <a:rPr lang="fr-FR" sz="5400" b="1" dirty="0">
                <a:latin typeface="Bodoni MT Black" panose="02070A03080606020203" pitchFamily="18" charset="0"/>
              </a:rPr>
              <a:t>Sélection des variables </a:t>
            </a:r>
            <a:r>
              <a:rPr lang="fr-FR" sz="5400" b="1" dirty="0" err="1">
                <a:latin typeface="Bodoni MT Black" panose="02070A03080606020203" pitchFamily="18" charset="0"/>
              </a:rPr>
              <a:t>numeriques</a:t>
            </a:r>
            <a:endParaRPr lang="en-US" sz="5400" b="1" dirty="0">
              <a:latin typeface="Bodoni MT Black" panose="02070A03080606020203" pitchFamily="18" charset="0"/>
            </a:endParaRPr>
          </a:p>
        </p:txBody>
      </p:sp>
      <p:pic>
        <p:nvPicPr>
          <p:cNvPr id="18" name="Content Placeholder 17">
            <a:extLst>
              <a:ext uri="{FF2B5EF4-FFF2-40B4-BE49-F238E27FC236}">
                <a16:creationId xmlns:a16="http://schemas.microsoft.com/office/drawing/2014/main" id="{A77940E1-E2E2-416C-86C9-45BC05900D64}"/>
              </a:ext>
            </a:extLst>
          </p:cNvPr>
          <p:cNvPicPr>
            <a:picLocks noGrp="1" noChangeAspect="1"/>
          </p:cNvPicPr>
          <p:nvPr>
            <p:ph idx="1"/>
          </p:nvPr>
        </p:nvPicPr>
        <p:blipFill>
          <a:blip r:embed="rId2"/>
          <a:stretch>
            <a:fillRect/>
          </a:stretch>
        </p:blipFill>
        <p:spPr>
          <a:xfrm>
            <a:off x="4989251" y="2246259"/>
            <a:ext cx="5963920" cy="4104666"/>
          </a:xfrm>
          <a:prstGeom prst="rect">
            <a:avLst/>
          </a:prstGeom>
        </p:spPr>
      </p:pic>
      <p:sp>
        <p:nvSpPr>
          <p:cNvPr id="2" name="Callout: Right Arrow 1">
            <a:extLst>
              <a:ext uri="{FF2B5EF4-FFF2-40B4-BE49-F238E27FC236}">
                <a16:creationId xmlns:a16="http://schemas.microsoft.com/office/drawing/2014/main" id="{237096DF-18C4-4B33-ADC3-777643C16F77}"/>
              </a:ext>
            </a:extLst>
          </p:cNvPr>
          <p:cNvSpPr/>
          <p:nvPr/>
        </p:nvSpPr>
        <p:spPr>
          <a:xfrm>
            <a:off x="1762125" y="2364486"/>
            <a:ext cx="3119823" cy="3581997"/>
          </a:xfrm>
          <a:prstGeom prst="rightArrowCallout">
            <a:avLst>
              <a:gd name="adj1" fmla="val 9453"/>
              <a:gd name="adj2" fmla="val 11303"/>
              <a:gd name="adj3" fmla="val 25000"/>
              <a:gd name="adj4" fmla="val 6497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ysClr val="windowText" lastClr="000000"/>
                </a:solidFill>
              </a:rPr>
              <a:t>Sélection des variables numériques par la </a:t>
            </a:r>
            <a:r>
              <a:rPr lang="fr-FR" dirty="0" err="1">
                <a:solidFill>
                  <a:sysClr val="windowText" lastClr="000000"/>
                </a:solidFill>
              </a:rPr>
              <a:t>regression</a:t>
            </a:r>
            <a:r>
              <a:rPr lang="fr-FR" dirty="0">
                <a:solidFill>
                  <a:sysClr val="windowText" lastClr="000000"/>
                </a:solidFill>
              </a:rPr>
              <a:t> </a:t>
            </a:r>
            <a:r>
              <a:rPr lang="fr-FR" b="1" dirty="0" err="1">
                <a:solidFill>
                  <a:sysClr val="windowText" lastClr="000000"/>
                </a:solidFill>
              </a:rPr>
              <a:t>Random</a:t>
            </a:r>
            <a:r>
              <a:rPr lang="fr-FR" b="1" dirty="0">
                <a:solidFill>
                  <a:sysClr val="windowText" lastClr="000000"/>
                </a:solidFill>
              </a:rPr>
              <a:t> Forest</a:t>
            </a:r>
            <a:r>
              <a:rPr lang="fr-FR" dirty="0">
                <a:solidFill>
                  <a:sysClr val="windowText" lastClr="000000"/>
                </a:solidFill>
              </a:rPr>
              <a:t>.</a:t>
            </a:r>
          </a:p>
          <a:p>
            <a:pPr algn="ctr"/>
            <a:endParaRPr lang="fr-FR" dirty="0">
              <a:solidFill>
                <a:sysClr val="windowText" lastClr="000000"/>
              </a:solidFill>
            </a:endParaRPr>
          </a:p>
          <a:p>
            <a:pPr algn="ctr"/>
            <a:r>
              <a:rPr lang="fr-FR" dirty="0">
                <a:solidFill>
                  <a:sysClr val="windowText" lastClr="000000"/>
                </a:solidFill>
              </a:rPr>
              <a:t>La variable </a:t>
            </a:r>
            <a:r>
              <a:rPr lang="fr-FR" b="1" i="1" dirty="0" err="1">
                <a:solidFill>
                  <a:sysClr val="windowText" lastClr="000000"/>
                </a:solidFill>
              </a:rPr>
              <a:t>ENERGYSTARScore</a:t>
            </a:r>
            <a:endParaRPr lang="fr-FR" b="1" i="1" dirty="0">
              <a:solidFill>
                <a:sysClr val="windowText" lastClr="000000"/>
              </a:solidFill>
            </a:endParaRPr>
          </a:p>
          <a:p>
            <a:pPr algn="ctr"/>
            <a:r>
              <a:rPr lang="fr-FR" dirty="0">
                <a:solidFill>
                  <a:sysClr val="windowText" lastClr="000000"/>
                </a:solidFill>
              </a:rPr>
              <a:t>n’a pas été retenue comme variable pertinente à notre étude.</a:t>
            </a:r>
          </a:p>
        </p:txBody>
      </p:sp>
      <p:sp>
        <p:nvSpPr>
          <p:cNvPr id="9" name="Oval 8">
            <a:extLst>
              <a:ext uri="{FF2B5EF4-FFF2-40B4-BE49-F238E27FC236}">
                <a16:creationId xmlns:a16="http://schemas.microsoft.com/office/drawing/2014/main" id="{AFD8862F-9485-4D87-A7D8-ED1B0CEE301D}"/>
              </a:ext>
            </a:extLst>
          </p:cNvPr>
          <p:cNvSpPr/>
          <p:nvPr/>
        </p:nvSpPr>
        <p:spPr>
          <a:xfrm rot="19476684">
            <a:off x="7953402" y="5644630"/>
            <a:ext cx="1533908" cy="249675"/>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82C39938-4F11-4DB3-8CF7-C60D06F10BCF}"/>
              </a:ext>
            </a:extLst>
          </p:cNvPr>
          <p:cNvCxnSpPr/>
          <p:nvPr/>
        </p:nvCxnSpPr>
        <p:spPr>
          <a:xfrm>
            <a:off x="1981200" y="4000500"/>
            <a:ext cx="1675109"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952D2865-DB98-49FA-B797-0AD39C208D76}"/>
              </a:ext>
            </a:extLst>
          </p:cNvPr>
          <p:cNvGrpSpPr/>
          <p:nvPr/>
        </p:nvGrpSpPr>
        <p:grpSpPr>
          <a:xfrm>
            <a:off x="5690586" y="4883173"/>
            <a:ext cx="5120640" cy="369332"/>
            <a:chOff x="5690586" y="4883173"/>
            <a:chExt cx="5120640" cy="369332"/>
          </a:xfrm>
        </p:grpSpPr>
        <p:cxnSp>
          <p:nvCxnSpPr>
            <p:cNvPr id="4" name="Straight Connector 3">
              <a:extLst>
                <a:ext uri="{FF2B5EF4-FFF2-40B4-BE49-F238E27FC236}">
                  <a16:creationId xmlns:a16="http://schemas.microsoft.com/office/drawing/2014/main" id="{66BE6078-9705-478D-9AAE-4A5673C58C4C}"/>
                </a:ext>
              </a:extLst>
            </p:cNvPr>
            <p:cNvCxnSpPr/>
            <p:nvPr/>
          </p:nvCxnSpPr>
          <p:spPr>
            <a:xfrm>
              <a:off x="5690586" y="5211192"/>
              <a:ext cx="512064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CF25FEE-D95B-458F-8024-3B7B6855482C}"/>
                </a:ext>
              </a:extLst>
            </p:cNvPr>
            <p:cNvSpPr txBox="1"/>
            <p:nvPr/>
          </p:nvSpPr>
          <p:spPr>
            <a:xfrm>
              <a:off x="9210963" y="4883173"/>
              <a:ext cx="1539885" cy="369332"/>
            </a:xfrm>
            <a:prstGeom prst="rect">
              <a:avLst/>
            </a:prstGeom>
            <a:noFill/>
          </p:spPr>
          <p:txBody>
            <a:bodyPr wrap="square" rtlCol="0">
              <a:spAutoFit/>
            </a:bodyPr>
            <a:lstStyle/>
            <a:p>
              <a:r>
                <a:rPr lang="fr-FR" dirty="0">
                  <a:solidFill>
                    <a:srgbClr val="C00000"/>
                  </a:solidFill>
                </a:rPr>
                <a:t>Seuil</a:t>
              </a:r>
              <a:r>
                <a:rPr lang="en-US" dirty="0">
                  <a:solidFill>
                    <a:srgbClr val="C00000"/>
                  </a:solidFill>
                </a:rPr>
                <a:t> de 0.005</a:t>
              </a:r>
            </a:p>
          </p:txBody>
        </p:sp>
      </p:grpSp>
    </p:spTree>
    <p:extLst>
      <p:ext uri="{BB962C8B-B14F-4D97-AF65-F5344CB8AC3E}">
        <p14:creationId xmlns:p14="http://schemas.microsoft.com/office/powerpoint/2010/main" val="112857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4" name="Rectangle 13">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1DCDFE8-41A8-49BD-A16D-CA8D810CA21F}"/>
              </a:ext>
            </a:extLst>
          </p:cNvPr>
          <p:cNvSpPr txBox="1">
            <a:spLocks/>
          </p:cNvSpPr>
          <p:nvPr/>
        </p:nvSpPr>
        <p:spPr>
          <a:xfrm>
            <a:off x="6327913" y="6476999"/>
            <a:ext cx="5864087" cy="466725"/>
          </a:xfrm>
          <a:prstGeom prst="rect">
            <a:avLst/>
          </a:prstGeom>
          <a:solidFill>
            <a:schemeClr val="accent6">
              <a:lumMod val="60000"/>
              <a:lumOff val="40000"/>
            </a:schemeClr>
          </a:solidFill>
          <a:ln>
            <a:solidFill>
              <a:schemeClr val="bg1"/>
            </a:solidFill>
          </a:ln>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latin typeface="Bodoni MT Black" panose="02070A03080606020203" pitchFamily="18" charset="0"/>
            </a:endParaRPr>
          </a:p>
        </p:txBody>
      </p:sp>
      <p:sp>
        <p:nvSpPr>
          <p:cNvPr id="12" name="Title 1">
            <a:extLst>
              <a:ext uri="{FF2B5EF4-FFF2-40B4-BE49-F238E27FC236}">
                <a16:creationId xmlns:a16="http://schemas.microsoft.com/office/drawing/2014/main" id="{0849AE44-5FCB-4B74-8F9B-E3E71AAF4C4B}"/>
              </a:ext>
            </a:extLst>
          </p:cNvPr>
          <p:cNvSpPr>
            <a:spLocks noGrp="1"/>
          </p:cNvSpPr>
          <p:nvPr>
            <p:ph type="title"/>
          </p:nvPr>
        </p:nvSpPr>
        <p:spPr>
          <a:xfrm>
            <a:off x="23256" y="41261"/>
            <a:ext cx="9236700" cy="781699"/>
          </a:xfrm>
        </p:spPr>
        <p:txBody>
          <a:bodyPr anchor="b">
            <a:normAutofit fontScale="90000"/>
          </a:bodyPr>
          <a:lstStyle/>
          <a:p>
            <a:pPr lvl="0">
              <a:buFont typeface="Wingdings" panose="05000000000000000000" pitchFamily="2" charset="2"/>
              <a:buChar char="q"/>
            </a:pPr>
            <a:r>
              <a:rPr lang="fr-FR" sz="5400" b="1" dirty="0">
                <a:latin typeface="Bodoni MT Black" panose="02070A03080606020203" pitchFamily="18" charset="0"/>
              </a:rPr>
              <a:t>Sélection des variables</a:t>
            </a:r>
          </a:p>
        </p:txBody>
      </p:sp>
      <p:sp>
        <p:nvSpPr>
          <p:cNvPr id="16" name="Title 1">
            <a:extLst>
              <a:ext uri="{FF2B5EF4-FFF2-40B4-BE49-F238E27FC236}">
                <a16:creationId xmlns:a16="http://schemas.microsoft.com/office/drawing/2014/main" id="{A59C5A73-E26B-48D9-8307-5DC301C50B18}"/>
              </a:ext>
            </a:extLst>
          </p:cNvPr>
          <p:cNvSpPr txBox="1">
            <a:spLocks/>
          </p:cNvSpPr>
          <p:nvPr/>
        </p:nvSpPr>
        <p:spPr>
          <a:xfrm>
            <a:off x="932340" y="958930"/>
            <a:ext cx="9589909" cy="520920"/>
          </a:xfrm>
          <a:prstGeom prst="rect">
            <a:avLst/>
          </a:prstGeom>
          <a:solidFill>
            <a:schemeClr val="accent2">
              <a:lumMod val="40000"/>
              <a:lumOff val="60000"/>
            </a:schemeClr>
          </a:solidFill>
        </p:spPr>
        <p:txBody>
          <a:bodyPr vert="horz" lIns="91440" tIns="45720" rIns="91440" bIns="45720" rtlCol="0" anchor="b">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685800" indent="-685800">
              <a:buFont typeface="Courier New" panose="02070309020205020404" pitchFamily="49" charset="0"/>
              <a:buChar char="o"/>
            </a:pPr>
            <a:r>
              <a:rPr lang="fr-FR" sz="5400" b="1" dirty="0">
                <a:latin typeface="Bodoni MT Black" panose="02070A03080606020203" pitchFamily="18" charset="0"/>
              </a:rPr>
              <a:t>Sélection des variables </a:t>
            </a:r>
            <a:r>
              <a:rPr lang="fr-FR" sz="5400" b="1" dirty="0" err="1">
                <a:latin typeface="Bodoni MT Black" panose="02070A03080606020203" pitchFamily="18" charset="0"/>
              </a:rPr>
              <a:t>numeriques</a:t>
            </a:r>
            <a:endParaRPr lang="en-US" sz="5400" b="1" dirty="0">
              <a:latin typeface="Bodoni MT Black" panose="02070A03080606020203" pitchFamily="18" charset="0"/>
            </a:endParaRPr>
          </a:p>
        </p:txBody>
      </p:sp>
      <p:sp>
        <p:nvSpPr>
          <p:cNvPr id="2" name="Callout: Right Arrow 1">
            <a:extLst>
              <a:ext uri="{FF2B5EF4-FFF2-40B4-BE49-F238E27FC236}">
                <a16:creationId xmlns:a16="http://schemas.microsoft.com/office/drawing/2014/main" id="{237096DF-18C4-4B33-ADC3-777643C16F77}"/>
              </a:ext>
            </a:extLst>
          </p:cNvPr>
          <p:cNvSpPr/>
          <p:nvPr/>
        </p:nvSpPr>
        <p:spPr>
          <a:xfrm>
            <a:off x="1476024" y="2364486"/>
            <a:ext cx="3265714" cy="3581997"/>
          </a:xfrm>
          <a:prstGeom prst="rightArrowCallout">
            <a:avLst>
              <a:gd name="adj1" fmla="val 12626"/>
              <a:gd name="adj2" fmla="val 17057"/>
              <a:gd name="adj3" fmla="val 25000"/>
              <a:gd name="adj4" fmla="val 6497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ysClr val="windowText" lastClr="000000"/>
                </a:solidFill>
              </a:rPr>
              <a:t>Sélection des variables numériques par la </a:t>
            </a:r>
            <a:r>
              <a:rPr lang="fr-FR" dirty="0" err="1">
                <a:solidFill>
                  <a:sysClr val="windowText" lastClr="000000"/>
                </a:solidFill>
              </a:rPr>
              <a:t>regression</a:t>
            </a:r>
            <a:r>
              <a:rPr lang="fr-FR" dirty="0">
                <a:solidFill>
                  <a:sysClr val="windowText" lastClr="000000"/>
                </a:solidFill>
              </a:rPr>
              <a:t> </a:t>
            </a:r>
            <a:r>
              <a:rPr lang="fr-FR" b="1" dirty="0">
                <a:solidFill>
                  <a:sysClr val="windowText" lastClr="000000"/>
                </a:solidFill>
              </a:rPr>
              <a:t>Gradient </a:t>
            </a:r>
            <a:r>
              <a:rPr lang="fr-FR" b="1" dirty="0" err="1">
                <a:solidFill>
                  <a:sysClr val="windowText" lastClr="000000"/>
                </a:solidFill>
              </a:rPr>
              <a:t>Tree</a:t>
            </a:r>
            <a:r>
              <a:rPr lang="fr-FR" b="1" dirty="0">
                <a:solidFill>
                  <a:sysClr val="windowText" lastClr="000000"/>
                </a:solidFill>
              </a:rPr>
              <a:t> </a:t>
            </a:r>
            <a:r>
              <a:rPr lang="fr-FR" b="1" dirty="0" err="1">
                <a:solidFill>
                  <a:sysClr val="windowText" lastClr="000000"/>
                </a:solidFill>
              </a:rPr>
              <a:t>Boosting</a:t>
            </a:r>
            <a:r>
              <a:rPr lang="fr-FR" dirty="0">
                <a:solidFill>
                  <a:sysClr val="windowText" lastClr="000000"/>
                </a:solidFill>
              </a:rPr>
              <a:t>.</a:t>
            </a:r>
          </a:p>
          <a:p>
            <a:pPr algn="ctr"/>
            <a:endParaRPr lang="fr-FR" dirty="0">
              <a:solidFill>
                <a:sysClr val="windowText" lastClr="000000"/>
              </a:solidFill>
            </a:endParaRPr>
          </a:p>
          <a:p>
            <a:pPr algn="ctr"/>
            <a:r>
              <a:rPr lang="fr-FR" dirty="0">
                <a:solidFill>
                  <a:sysClr val="windowText" lastClr="000000"/>
                </a:solidFill>
              </a:rPr>
              <a:t>La variable </a:t>
            </a:r>
            <a:r>
              <a:rPr lang="fr-FR" b="1" i="1" dirty="0" err="1">
                <a:solidFill>
                  <a:sysClr val="windowText" lastClr="000000"/>
                </a:solidFill>
              </a:rPr>
              <a:t>ENERGYSTARScore</a:t>
            </a:r>
            <a:endParaRPr lang="fr-FR" b="1" i="1" dirty="0">
              <a:solidFill>
                <a:sysClr val="windowText" lastClr="000000"/>
              </a:solidFill>
            </a:endParaRPr>
          </a:p>
          <a:p>
            <a:pPr algn="ctr"/>
            <a:r>
              <a:rPr lang="fr-FR" dirty="0">
                <a:solidFill>
                  <a:sysClr val="windowText" lastClr="000000"/>
                </a:solidFill>
              </a:rPr>
              <a:t>n’a pas été retenue comme variable pertinente à notre étude.</a:t>
            </a:r>
          </a:p>
        </p:txBody>
      </p:sp>
      <p:cxnSp>
        <p:nvCxnSpPr>
          <p:cNvPr id="22" name="Straight Connector 21">
            <a:extLst>
              <a:ext uri="{FF2B5EF4-FFF2-40B4-BE49-F238E27FC236}">
                <a16:creationId xmlns:a16="http://schemas.microsoft.com/office/drawing/2014/main" id="{647F4AB7-4F0E-41A4-A9A1-91D55DB9BAC8}"/>
              </a:ext>
            </a:extLst>
          </p:cNvPr>
          <p:cNvCxnSpPr/>
          <p:nvPr/>
        </p:nvCxnSpPr>
        <p:spPr>
          <a:xfrm>
            <a:off x="1647825" y="4048125"/>
            <a:ext cx="1675109"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A082A79-F895-4A10-9DD8-79CA62067716}"/>
              </a:ext>
            </a:extLst>
          </p:cNvPr>
          <p:cNvGrpSpPr/>
          <p:nvPr/>
        </p:nvGrpSpPr>
        <p:grpSpPr>
          <a:xfrm>
            <a:off x="4829844" y="2207995"/>
            <a:ext cx="6035206" cy="4036922"/>
            <a:chOff x="4829843" y="2203079"/>
            <a:chExt cx="6035206" cy="4036922"/>
          </a:xfrm>
        </p:grpSpPr>
        <p:pic>
          <p:nvPicPr>
            <p:cNvPr id="7" name="Picture 6">
              <a:extLst>
                <a:ext uri="{FF2B5EF4-FFF2-40B4-BE49-F238E27FC236}">
                  <a16:creationId xmlns:a16="http://schemas.microsoft.com/office/drawing/2014/main" id="{144038FB-96CA-4D9F-A5DB-8BCD0E2F72E8}"/>
                </a:ext>
              </a:extLst>
            </p:cNvPr>
            <p:cNvPicPr>
              <a:picLocks noChangeAspect="1"/>
            </p:cNvPicPr>
            <p:nvPr/>
          </p:nvPicPr>
          <p:blipFill>
            <a:blip r:embed="rId2"/>
            <a:stretch>
              <a:fillRect/>
            </a:stretch>
          </p:blipFill>
          <p:spPr>
            <a:xfrm>
              <a:off x="4829843" y="2203079"/>
              <a:ext cx="5941638" cy="4036922"/>
            </a:xfrm>
            <a:prstGeom prst="rect">
              <a:avLst/>
            </a:prstGeom>
          </p:spPr>
        </p:pic>
        <p:sp>
          <p:nvSpPr>
            <p:cNvPr id="23" name="Oval 22">
              <a:extLst>
                <a:ext uri="{FF2B5EF4-FFF2-40B4-BE49-F238E27FC236}">
                  <a16:creationId xmlns:a16="http://schemas.microsoft.com/office/drawing/2014/main" id="{CCA2F41E-5D75-47E3-9797-60CC76607715}"/>
                </a:ext>
              </a:extLst>
            </p:cNvPr>
            <p:cNvSpPr/>
            <p:nvPr/>
          </p:nvSpPr>
          <p:spPr>
            <a:xfrm rot="19476684">
              <a:off x="9331141" y="5624694"/>
              <a:ext cx="1533908" cy="249675"/>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27EED415-ED82-4130-B6E1-14EA2DC237BD}"/>
              </a:ext>
            </a:extLst>
          </p:cNvPr>
          <p:cNvGrpSpPr/>
          <p:nvPr/>
        </p:nvGrpSpPr>
        <p:grpSpPr>
          <a:xfrm>
            <a:off x="5595336" y="4883173"/>
            <a:ext cx="5120640" cy="369332"/>
            <a:chOff x="5690586" y="4883173"/>
            <a:chExt cx="5120640" cy="369332"/>
          </a:xfrm>
        </p:grpSpPr>
        <p:cxnSp>
          <p:nvCxnSpPr>
            <p:cNvPr id="20" name="Straight Connector 19">
              <a:extLst>
                <a:ext uri="{FF2B5EF4-FFF2-40B4-BE49-F238E27FC236}">
                  <a16:creationId xmlns:a16="http://schemas.microsoft.com/office/drawing/2014/main" id="{103C2E98-C1B5-44A8-BE34-235C95592F8A}"/>
                </a:ext>
              </a:extLst>
            </p:cNvPr>
            <p:cNvCxnSpPr/>
            <p:nvPr/>
          </p:nvCxnSpPr>
          <p:spPr>
            <a:xfrm>
              <a:off x="5690586" y="5211192"/>
              <a:ext cx="512064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D4E11408-EEAF-4AD7-BD51-C7C7368666B2}"/>
                </a:ext>
              </a:extLst>
            </p:cNvPr>
            <p:cNvSpPr txBox="1"/>
            <p:nvPr/>
          </p:nvSpPr>
          <p:spPr>
            <a:xfrm>
              <a:off x="9210963" y="4883173"/>
              <a:ext cx="1539885" cy="369332"/>
            </a:xfrm>
            <a:prstGeom prst="rect">
              <a:avLst/>
            </a:prstGeom>
            <a:noFill/>
          </p:spPr>
          <p:txBody>
            <a:bodyPr wrap="square" rtlCol="0">
              <a:spAutoFit/>
            </a:bodyPr>
            <a:lstStyle/>
            <a:p>
              <a:r>
                <a:rPr lang="fr-FR">
                  <a:solidFill>
                    <a:srgbClr val="C00000"/>
                  </a:solidFill>
                </a:rPr>
                <a:t>Seuil de 0.005</a:t>
              </a:r>
            </a:p>
          </p:txBody>
        </p:sp>
      </p:grpSp>
    </p:spTree>
    <p:extLst>
      <p:ext uri="{BB962C8B-B14F-4D97-AF65-F5344CB8AC3E}">
        <p14:creationId xmlns:p14="http://schemas.microsoft.com/office/powerpoint/2010/main" val="921830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7" y="321731"/>
            <a:ext cx="4142096" cy="6213425"/>
          </a:xfrm>
          <a:prstGeom prst="rect">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45993E0-1922-463E-A976-BA952C1749E8}"/>
              </a:ext>
            </a:extLst>
          </p:cNvPr>
          <p:cNvSpPr>
            <a:spLocks noGrp="1"/>
          </p:cNvSpPr>
          <p:nvPr>
            <p:ph type="title"/>
          </p:nvPr>
        </p:nvSpPr>
        <p:spPr>
          <a:xfrm>
            <a:off x="524256" y="583616"/>
            <a:ext cx="3722141" cy="5520579"/>
          </a:xfrm>
        </p:spPr>
        <p:txBody>
          <a:bodyPr>
            <a:normAutofit/>
          </a:bodyPr>
          <a:lstStyle/>
          <a:p>
            <a:r>
              <a:rPr lang="en-US" b="1">
                <a:solidFill>
                  <a:srgbClr val="FFFFFF"/>
                </a:solidFill>
                <a:latin typeface="Bodoni MT Black" panose="02070A03080606020203" pitchFamily="18" charset="0"/>
              </a:rPr>
              <a:t>Plan</a:t>
            </a:r>
            <a:endParaRPr lang="en-US">
              <a:solidFill>
                <a:srgbClr val="FFFFFF"/>
              </a:solidFill>
              <a:latin typeface="Bodoni MT Black" panose="02070A03080606020203" pitchFamily="18" charset="0"/>
            </a:endParaRPr>
          </a:p>
        </p:txBody>
      </p:sp>
      <p:sp>
        <p:nvSpPr>
          <p:cNvPr id="11" name="Rectangle 1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503" y="321732"/>
            <a:ext cx="7240765"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4" name="Content Placeholder 3">
            <a:extLst>
              <a:ext uri="{FF2B5EF4-FFF2-40B4-BE49-F238E27FC236}">
                <a16:creationId xmlns:a16="http://schemas.microsoft.com/office/drawing/2014/main" id="{DEE8CF23-2DDF-48A8-9980-E564885B3320}"/>
              </a:ext>
            </a:extLst>
          </p:cNvPr>
          <p:cNvGraphicFramePr>
            <a:graphicFrameLocks noGrp="1"/>
          </p:cNvGraphicFramePr>
          <p:nvPr>
            <p:ph idx="1"/>
            <p:extLst>
              <p:ext uri="{D42A27DB-BD31-4B8C-83A1-F6EECF244321}">
                <p14:modId xmlns:p14="http://schemas.microsoft.com/office/powerpoint/2010/main" val="2524751345"/>
              </p:ext>
            </p:extLst>
          </p:nvPr>
        </p:nvGraphicFramePr>
        <p:xfrm>
          <a:off x="4933950" y="584200"/>
          <a:ext cx="6594475" cy="5519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389696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4" name="Rectangle 13">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1DCDFE8-41A8-49BD-A16D-CA8D810CA21F}"/>
              </a:ext>
            </a:extLst>
          </p:cNvPr>
          <p:cNvSpPr txBox="1">
            <a:spLocks/>
          </p:cNvSpPr>
          <p:nvPr/>
        </p:nvSpPr>
        <p:spPr>
          <a:xfrm>
            <a:off x="6327913" y="6476999"/>
            <a:ext cx="5864087" cy="466725"/>
          </a:xfrm>
          <a:prstGeom prst="rect">
            <a:avLst/>
          </a:prstGeom>
          <a:solidFill>
            <a:schemeClr val="accent6">
              <a:lumMod val="60000"/>
              <a:lumOff val="40000"/>
            </a:schemeClr>
          </a:solidFill>
          <a:ln>
            <a:solidFill>
              <a:schemeClr val="bg1"/>
            </a:solidFill>
          </a:ln>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latin typeface="Bodoni MT Black" panose="02070A03080606020203" pitchFamily="18" charset="0"/>
            </a:endParaRPr>
          </a:p>
        </p:txBody>
      </p:sp>
      <p:sp>
        <p:nvSpPr>
          <p:cNvPr id="12" name="Title 1">
            <a:extLst>
              <a:ext uri="{FF2B5EF4-FFF2-40B4-BE49-F238E27FC236}">
                <a16:creationId xmlns:a16="http://schemas.microsoft.com/office/drawing/2014/main" id="{0849AE44-5FCB-4B74-8F9B-E3E71AAF4C4B}"/>
              </a:ext>
            </a:extLst>
          </p:cNvPr>
          <p:cNvSpPr>
            <a:spLocks noGrp="1"/>
          </p:cNvSpPr>
          <p:nvPr>
            <p:ph type="title"/>
          </p:nvPr>
        </p:nvSpPr>
        <p:spPr>
          <a:xfrm>
            <a:off x="23256" y="41261"/>
            <a:ext cx="9236700" cy="781699"/>
          </a:xfrm>
        </p:spPr>
        <p:txBody>
          <a:bodyPr anchor="b">
            <a:normAutofit fontScale="90000"/>
          </a:bodyPr>
          <a:lstStyle/>
          <a:p>
            <a:pPr lvl="0">
              <a:buFont typeface="Wingdings" panose="05000000000000000000" pitchFamily="2" charset="2"/>
              <a:buChar char="q"/>
            </a:pPr>
            <a:r>
              <a:rPr lang="fr-FR" sz="5400" b="1" dirty="0">
                <a:latin typeface="Bodoni MT Black" panose="02070A03080606020203" pitchFamily="18" charset="0"/>
              </a:rPr>
              <a:t>Sélection des variables</a:t>
            </a:r>
          </a:p>
        </p:txBody>
      </p:sp>
      <p:sp>
        <p:nvSpPr>
          <p:cNvPr id="16" name="Title 1">
            <a:extLst>
              <a:ext uri="{FF2B5EF4-FFF2-40B4-BE49-F238E27FC236}">
                <a16:creationId xmlns:a16="http://schemas.microsoft.com/office/drawing/2014/main" id="{A59C5A73-E26B-48D9-8307-5DC301C50B18}"/>
              </a:ext>
            </a:extLst>
          </p:cNvPr>
          <p:cNvSpPr txBox="1">
            <a:spLocks/>
          </p:cNvSpPr>
          <p:nvPr/>
        </p:nvSpPr>
        <p:spPr>
          <a:xfrm>
            <a:off x="932340" y="958930"/>
            <a:ext cx="9589909" cy="520920"/>
          </a:xfrm>
          <a:prstGeom prst="rect">
            <a:avLst/>
          </a:prstGeom>
          <a:solidFill>
            <a:schemeClr val="accent2">
              <a:lumMod val="40000"/>
              <a:lumOff val="60000"/>
            </a:schemeClr>
          </a:solidFill>
        </p:spPr>
        <p:txBody>
          <a:bodyPr vert="horz" lIns="91440" tIns="45720" rIns="91440" bIns="45720" rtlCol="0" anchor="b">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685800" indent="-685800">
              <a:buFont typeface="Courier New" panose="02070309020205020404" pitchFamily="49" charset="0"/>
              <a:buChar char="o"/>
            </a:pPr>
            <a:r>
              <a:rPr lang="fr-FR" sz="5400" b="1" dirty="0">
                <a:latin typeface="Bodoni MT Black" panose="02070A03080606020203" pitchFamily="18" charset="0"/>
              </a:rPr>
              <a:t>Sélection des variables </a:t>
            </a:r>
            <a:r>
              <a:rPr lang="fr-FR" sz="5400" b="1" dirty="0" err="1">
                <a:latin typeface="Bodoni MT Black" panose="02070A03080606020203" pitchFamily="18" charset="0"/>
              </a:rPr>
              <a:t>numeriques</a:t>
            </a:r>
            <a:endParaRPr lang="en-US" sz="5400" b="1" dirty="0">
              <a:latin typeface="Bodoni MT Black" panose="02070A03080606020203" pitchFamily="18" charset="0"/>
            </a:endParaRPr>
          </a:p>
        </p:txBody>
      </p:sp>
      <p:sp>
        <p:nvSpPr>
          <p:cNvPr id="2" name="Callout: Right Arrow 1">
            <a:extLst>
              <a:ext uri="{FF2B5EF4-FFF2-40B4-BE49-F238E27FC236}">
                <a16:creationId xmlns:a16="http://schemas.microsoft.com/office/drawing/2014/main" id="{237096DF-18C4-4B33-ADC3-777643C16F77}"/>
              </a:ext>
            </a:extLst>
          </p:cNvPr>
          <p:cNvSpPr/>
          <p:nvPr/>
        </p:nvSpPr>
        <p:spPr>
          <a:xfrm>
            <a:off x="2059270" y="2364486"/>
            <a:ext cx="2682467" cy="3581997"/>
          </a:xfrm>
          <a:prstGeom prst="rightArrowCallout">
            <a:avLst>
              <a:gd name="adj1" fmla="val 19043"/>
              <a:gd name="adj2" fmla="val 17057"/>
              <a:gd name="adj3" fmla="val 25000"/>
              <a:gd name="adj4" fmla="val 6497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solidFill>
                  <a:sysClr val="windowText" lastClr="000000"/>
                </a:solidFill>
              </a:rPr>
              <a:t>Sélection des variables numériques par analyse de la correlation entre elles.</a:t>
            </a:r>
          </a:p>
        </p:txBody>
      </p:sp>
      <p:pic>
        <p:nvPicPr>
          <p:cNvPr id="4" name="Picture 3">
            <a:extLst>
              <a:ext uri="{FF2B5EF4-FFF2-40B4-BE49-F238E27FC236}">
                <a16:creationId xmlns:a16="http://schemas.microsoft.com/office/drawing/2014/main" id="{DA95A8AD-4F37-4A1A-9F44-7456A4D175B8}"/>
              </a:ext>
            </a:extLst>
          </p:cNvPr>
          <p:cNvPicPr>
            <a:picLocks noChangeAspect="1"/>
          </p:cNvPicPr>
          <p:nvPr/>
        </p:nvPicPr>
        <p:blipFill>
          <a:blip r:embed="rId2"/>
          <a:stretch>
            <a:fillRect/>
          </a:stretch>
        </p:blipFill>
        <p:spPr>
          <a:xfrm>
            <a:off x="5273730" y="1696637"/>
            <a:ext cx="5929708" cy="4654287"/>
          </a:xfrm>
          <a:prstGeom prst="rect">
            <a:avLst/>
          </a:prstGeom>
        </p:spPr>
      </p:pic>
    </p:spTree>
    <p:extLst>
      <p:ext uri="{BB962C8B-B14F-4D97-AF65-F5344CB8AC3E}">
        <p14:creationId xmlns:p14="http://schemas.microsoft.com/office/powerpoint/2010/main" val="10083643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4" name="Rectangle 13">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9D468AFD-62D4-4C9D-95FC-73F2D9EE59CD}"/>
              </a:ext>
            </a:extLst>
          </p:cNvPr>
          <p:cNvSpPr>
            <a:spLocks noGrp="1"/>
          </p:cNvSpPr>
          <p:nvPr>
            <p:ph idx="1"/>
          </p:nvPr>
        </p:nvSpPr>
        <p:spPr>
          <a:xfrm>
            <a:off x="793660" y="2305050"/>
            <a:ext cx="10143668" cy="3895725"/>
          </a:xfrm>
        </p:spPr>
        <p:txBody>
          <a:bodyPr anchor="ctr">
            <a:normAutofit fontScale="92500" lnSpcReduction="10000"/>
          </a:bodyPr>
          <a:lstStyle/>
          <a:p>
            <a:pPr marL="0" indent="0">
              <a:lnSpc>
                <a:spcPct val="110000"/>
              </a:lnSpc>
              <a:buNone/>
            </a:pPr>
            <a:r>
              <a:rPr lang="fr-FR" sz="2200">
                <a:latin typeface="Montserrat"/>
              </a:rPr>
              <a:t>Pour notre modélisation, nous avons choisi d’implementer 12 modèles en vue de trouver le meilleur modèle associé à notre problème de prediction. </a:t>
            </a:r>
          </a:p>
          <a:p>
            <a:pPr lvl="1">
              <a:lnSpc>
                <a:spcPct val="110000"/>
              </a:lnSpc>
              <a:buBlip>
                <a:blip r:embed="rId2">
                  <a:extLst>
                    <a:ext uri="{96DAC541-7B7A-43D3-8B79-37D633B846F1}">
                      <asvg:svgBlip xmlns:asvg="http://schemas.microsoft.com/office/drawing/2016/SVG/main" r:embed="rId3"/>
                    </a:ext>
                  </a:extLst>
                </a:blip>
              </a:buBlip>
            </a:pPr>
            <a:r>
              <a:rPr lang="fr-FR" b="1">
                <a:latin typeface="Montserrat"/>
              </a:rPr>
              <a:t>Modèle de base</a:t>
            </a:r>
          </a:p>
          <a:p>
            <a:pPr lvl="2">
              <a:lnSpc>
                <a:spcPct val="110000"/>
              </a:lnSpc>
              <a:buFont typeface="Wingdings" panose="05000000000000000000" pitchFamily="2" charset="2"/>
              <a:buChar char="q"/>
            </a:pPr>
            <a:r>
              <a:rPr lang="fr-FR" b="1">
                <a:latin typeface="Montserrat"/>
              </a:rPr>
              <a:t> Le modèle naïve  par une prediction à la moyenne</a:t>
            </a:r>
          </a:p>
          <a:p>
            <a:pPr lvl="1">
              <a:lnSpc>
                <a:spcPct val="110000"/>
              </a:lnSpc>
              <a:buBlip>
                <a:blip r:embed="rId2">
                  <a:extLst>
                    <a:ext uri="{96DAC541-7B7A-43D3-8B79-37D633B846F1}">
                      <asvg:svgBlip xmlns:asvg="http://schemas.microsoft.com/office/drawing/2016/SVG/main" r:embed="rId3"/>
                    </a:ext>
                  </a:extLst>
                </a:blip>
              </a:buBlip>
            </a:pPr>
            <a:r>
              <a:rPr lang="fr-FR" b="1">
                <a:latin typeface="Montserrat"/>
              </a:rPr>
              <a:t>Modèle linéaire</a:t>
            </a:r>
          </a:p>
          <a:p>
            <a:pPr lvl="2">
              <a:lnSpc>
                <a:spcPct val="110000"/>
              </a:lnSpc>
              <a:buFont typeface="Wingdings" panose="05000000000000000000" pitchFamily="2" charset="2"/>
              <a:buChar char="q"/>
            </a:pPr>
            <a:r>
              <a:rPr lang="fr-FR" b="1">
                <a:latin typeface="Montserrat"/>
              </a:rPr>
              <a:t> La régression linéaire</a:t>
            </a:r>
          </a:p>
          <a:p>
            <a:pPr lvl="2">
              <a:lnSpc>
                <a:spcPct val="110000"/>
              </a:lnSpc>
              <a:buFont typeface="Wingdings" panose="05000000000000000000" pitchFamily="2" charset="2"/>
              <a:buChar char="q"/>
            </a:pPr>
            <a:r>
              <a:rPr lang="fr-FR" b="1">
                <a:latin typeface="Montserrat"/>
              </a:rPr>
              <a:t>La régression ridge</a:t>
            </a:r>
          </a:p>
          <a:p>
            <a:pPr lvl="2">
              <a:lnSpc>
                <a:spcPct val="110000"/>
              </a:lnSpc>
              <a:buFont typeface="Wingdings" panose="05000000000000000000" pitchFamily="2" charset="2"/>
              <a:buChar char="q"/>
            </a:pPr>
            <a:r>
              <a:rPr lang="fr-FR" b="1">
                <a:latin typeface="Montserrat"/>
              </a:rPr>
              <a:t>La régression Lasso</a:t>
            </a:r>
          </a:p>
          <a:p>
            <a:pPr lvl="2">
              <a:lnSpc>
                <a:spcPct val="110000"/>
              </a:lnSpc>
              <a:buFont typeface="Wingdings" panose="05000000000000000000" pitchFamily="2" charset="2"/>
              <a:buChar char="q"/>
            </a:pPr>
            <a:r>
              <a:rPr lang="fr-FR" b="1">
                <a:latin typeface="Montserrat"/>
              </a:rPr>
              <a:t>La régression Elastic net</a:t>
            </a:r>
          </a:p>
          <a:p>
            <a:pPr lvl="2">
              <a:lnSpc>
                <a:spcPct val="110000"/>
              </a:lnSpc>
              <a:buFont typeface="Wingdings" panose="05000000000000000000" pitchFamily="2" charset="2"/>
              <a:buChar char="q"/>
            </a:pPr>
            <a:r>
              <a:rPr lang="fr-FR" b="1">
                <a:latin typeface="Montserrat"/>
              </a:rPr>
              <a:t>La régression support de vecteur machine (SVR)</a:t>
            </a:r>
          </a:p>
        </p:txBody>
      </p:sp>
      <p:sp>
        <p:nvSpPr>
          <p:cNvPr id="6" name="Title 1">
            <a:extLst>
              <a:ext uri="{FF2B5EF4-FFF2-40B4-BE49-F238E27FC236}">
                <a16:creationId xmlns:a16="http://schemas.microsoft.com/office/drawing/2014/main" id="{C1DCDFE8-41A8-49BD-A16D-CA8D810CA21F}"/>
              </a:ext>
            </a:extLst>
          </p:cNvPr>
          <p:cNvSpPr txBox="1">
            <a:spLocks/>
          </p:cNvSpPr>
          <p:nvPr/>
        </p:nvSpPr>
        <p:spPr>
          <a:xfrm>
            <a:off x="6327913" y="6476999"/>
            <a:ext cx="5864087" cy="466725"/>
          </a:xfrm>
          <a:prstGeom prst="rect">
            <a:avLst/>
          </a:prstGeom>
          <a:solidFill>
            <a:schemeClr val="accent6">
              <a:lumMod val="60000"/>
              <a:lumOff val="40000"/>
            </a:schemeClr>
          </a:solidFill>
          <a:ln>
            <a:solidFill>
              <a:schemeClr val="bg1"/>
            </a:solidFill>
          </a:ln>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latin typeface="Bodoni MT Black" panose="02070A03080606020203" pitchFamily="18" charset="0"/>
            </a:endParaRPr>
          </a:p>
        </p:txBody>
      </p:sp>
      <p:sp>
        <p:nvSpPr>
          <p:cNvPr id="12" name="Title 1">
            <a:extLst>
              <a:ext uri="{FF2B5EF4-FFF2-40B4-BE49-F238E27FC236}">
                <a16:creationId xmlns:a16="http://schemas.microsoft.com/office/drawing/2014/main" id="{0849AE44-5FCB-4B74-8F9B-E3E71AAF4C4B}"/>
              </a:ext>
            </a:extLst>
          </p:cNvPr>
          <p:cNvSpPr>
            <a:spLocks noGrp="1"/>
          </p:cNvSpPr>
          <p:nvPr>
            <p:ph type="title"/>
          </p:nvPr>
        </p:nvSpPr>
        <p:spPr>
          <a:xfrm>
            <a:off x="23256" y="41261"/>
            <a:ext cx="9236700" cy="781699"/>
          </a:xfrm>
        </p:spPr>
        <p:txBody>
          <a:bodyPr anchor="b">
            <a:normAutofit fontScale="90000"/>
          </a:bodyPr>
          <a:lstStyle/>
          <a:p>
            <a:pPr lvl="0">
              <a:buFont typeface="Wingdings" panose="05000000000000000000" pitchFamily="2" charset="2"/>
              <a:buChar char="q"/>
            </a:pPr>
            <a:r>
              <a:rPr lang="fr-FR" sz="5400" b="1" dirty="0">
                <a:latin typeface="Bodoni MT Black" panose="02070A03080606020203" pitchFamily="18" charset="0"/>
              </a:rPr>
              <a:t>Modélisation</a:t>
            </a:r>
          </a:p>
        </p:txBody>
      </p:sp>
      <p:sp>
        <p:nvSpPr>
          <p:cNvPr id="16" name="Title 1">
            <a:extLst>
              <a:ext uri="{FF2B5EF4-FFF2-40B4-BE49-F238E27FC236}">
                <a16:creationId xmlns:a16="http://schemas.microsoft.com/office/drawing/2014/main" id="{A59C5A73-E26B-48D9-8307-5DC301C50B18}"/>
              </a:ext>
            </a:extLst>
          </p:cNvPr>
          <p:cNvSpPr txBox="1">
            <a:spLocks/>
          </p:cNvSpPr>
          <p:nvPr/>
        </p:nvSpPr>
        <p:spPr>
          <a:xfrm>
            <a:off x="932340" y="958930"/>
            <a:ext cx="9589909" cy="520920"/>
          </a:xfrm>
          <a:prstGeom prst="rect">
            <a:avLst/>
          </a:prstGeom>
          <a:solidFill>
            <a:schemeClr val="accent2">
              <a:lumMod val="40000"/>
              <a:lumOff val="60000"/>
            </a:schemeClr>
          </a:solidFill>
        </p:spPr>
        <p:txBody>
          <a:bodyPr vert="horz" lIns="91440" tIns="45720" rIns="91440" bIns="45720" rtlCol="0" anchor="b">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685800" indent="-685800">
              <a:buFont typeface="Courier New" panose="02070309020205020404" pitchFamily="49" charset="0"/>
              <a:buChar char="o"/>
            </a:pPr>
            <a:r>
              <a:rPr lang="fr-FR" sz="5400" b="1" dirty="0">
                <a:latin typeface="Bodoni MT Black" panose="02070A03080606020203" pitchFamily="18" charset="0"/>
              </a:rPr>
              <a:t>Présentation des modèles</a:t>
            </a:r>
            <a:endParaRPr lang="en-US" sz="5400" b="1" dirty="0">
              <a:latin typeface="Bodoni MT Black" panose="02070A03080606020203" pitchFamily="18" charset="0"/>
            </a:endParaRPr>
          </a:p>
        </p:txBody>
      </p:sp>
    </p:spTree>
    <p:extLst>
      <p:ext uri="{BB962C8B-B14F-4D97-AF65-F5344CB8AC3E}">
        <p14:creationId xmlns:p14="http://schemas.microsoft.com/office/powerpoint/2010/main" val="18058826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4" name="Rectangle 13">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9D468AFD-62D4-4C9D-95FC-73F2D9EE59CD}"/>
              </a:ext>
            </a:extLst>
          </p:cNvPr>
          <p:cNvSpPr>
            <a:spLocks noGrp="1"/>
          </p:cNvSpPr>
          <p:nvPr>
            <p:ph idx="1"/>
          </p:nvPr>
        </p:nvSpPr>
        <p:spPr>
          <a:xfrm>
            <a:off x="793660" y="2305050"/>
            <a:ext cx="10143668" cy="3895725"/>
          </a:xfrm>
        </p:spPr>
        <p:txBody>
          <a:bodyPr anchor="ctr">
            <a:normAutofit fontScale="92500" lnSpcReduction="20000"/>
          </a:bodyPr>
          <a:lstStyle/>
          <a:p>
            <a:pPr lvl="1">
              <a:lnSpc>
                <a:spcPct val="110000"/>
              </a:lnSpc>
              <a:buBlip>
                <a:blip r:embed="rId2">
                  <a:extLst>
                    <a:ext uri="{96DAC541-7B7A-43D3-8B79-37D633B846F1}">
                      <asvg:svgBlip xmlns:asvg="http://schemas.microsoft.com/office/drawing/2016/SVG/main" r:embed="rId3"/>
                    </a:ext>
                  </a:extLst>
                </a:blip>
              </a:buBlip>
            </a:pPr>
            <a:r>
              <a:rPr lang="fr-FR" b="1" dirty="0">
                <a:latin typeface="Montserrat"/>
              </a:rPr>
              <a:t>Modèle non linéaire</a:t>
            </a:r>
          </a:p>
          <a:p>
            <a:pPr lvl="2">
              <a:lnSpc>
                <a:spcPct val="110000"/>
              </a:lnSpc>
              <a:buFont typeface="Wingdings" panose="05000000000000000000" pitchFamily="2" charset="2"/>
              <a:buChar char="q"/>
            </a:pPr>
            <a:r>
              <a:rPr lang="fr-FR" b="1" dirty="0">
                <a:latin typeface="Montserrat"/>
              </a:rPr>
              <a:t>La régression des K plus proche voisins</a:t>
            </a:r>
          </a:p>
          <a:p>
            <a:pPr lvl="2">
              <a:lnSpc>
                <a:spcPct val="110000"/>
              </a:lnSpc>
              <a:buFont typeface="Wingdings" panose="05000000000000000000" pitchFamily="2" charset="2"/>
              <a:buChar char="q"/>
            </a:pPr>
            <a:r>
              <a:rPr lang="fr-FR" b="1" dirty="0">
                <a:latin typeface="Montserrat"/>
              </a:rPr>
              <a:t>La régression par l’arbre de décision</a:t>
            </a:r>
          </a:p>
          <a:p>
            <a:pPr lvl="1">
              <a:lnSpc>
                <a:spcPct val="110000"/>
              </a:lnSpc>
              <a:buBlip>
                <a:blip r:embed="rId2">
                  <a:extLst>
                    <a:ext uri="{96DAC541-7B7A-43D3-8B79-37D633B846F1}">
                      <asvg:svgBlip xmlns:asvg="http://schemas.microsoft.com/office/drawing/2016/SVG/main" r:embed="rId3"/>
                    </a:ext>
                  </a:extLst>
                </a:blip>
              </a:buBlip>
            </a:pPr>
            <a:r>
              <a:rPr lang="fr-FR" b="1" dirty="0">
                <a:latin typeface="Montserrat"/>
              </a:rPr>
              <a:t>Modèles ensemblistes</a:t>
            </a:r>
          </a:p>
          <a:p>
            <a:pPr lvl="2">
              <a:lnSpc>
                <a:spcPct val="110000"/>
              </a:lnSpc>
              <a:buFont typeface="Wingdings" panose="05000000000000000000" pitchFamily="2" charset="2"/>
              <a:buChar char="q"/>
            </a:pPr>
            <a:r>
              <a:rPr lang="fr-FR" b="1" dirty="0">
                <a:latin typeface="Montserrat"/>
              </a:rPr>
              <a:t>Le bagging – la régression </a:t>
            </a:r>
            <a:r>
              <a:rPr lang="fr-FR" b="1" dirty="0" err="1">
                <a:latin typeface="Montserrat"/>
              </a:rPr>
              <a:t>ExtraTree</a:t>
            </a:r>
            <a:endParaRPr lang="fr-FR" b="1" dirty="0">
              <a:latin typeface="Montserrat"/>
            </a:endParaRPr>
          </a:p>
          <a:p>
            <a:pPr lvl="2">
              <a:lnSpc>
                <a:spcPct val="110000"/>
              </a:lnSpc>
              <a:buFont typeface="Wingdings" panose="05000000000000000000" pitchFamily="2" charset="2"/>
              <a:buChar char="q"/>
            </a:pPr>
            <a:r>
              <a:rPr lang="fr-FR" b="1" dirty="0">
                <a:latin typeface="Montserrat"/>
              </a:rPr>
              <a:t>Le </a:t>
            </a:r>
            <a:r>
              <a:rPr lang="fr-FR" b="1" dirty="0" err="1">
                <a:latin typeface="Montserrat"/>
              </a:rPr>
              <a:t>Voting</a:t>
            </a:r>
            <a:r>
              <a:rPr lang="fr-FR" b="1" dirty="0">
                <a:latin typeface="Montserrat"/>
              </a:rPr>
              <a:t>:</a:t>
            </a:r>
          </a:p>
          <a:p>
            <a:pPr lvl="3">
              <a:lnSpc>
                <a:spcPct val="110000"/>
              </a:lnSpc>
              <a:buFont typeface="Courier New" panose="02070309020205020404" pitchFamily="49" charset="0"/>
              <a:buChar char="o"/>
            </a:pPr>
            <a:r>
              <a:rPr lang="fr-FR" b="1" dirty="0">
                <a:latin typeface="Montserrat"/>
              </a:rPr>
              <a:t> Estimateurs: </a:t>
            </a:r>
            <a:r>
              <a:rPr lang="fr-FR" dirty="0">
                <a:latin typeface="Montserrat"/>
              </a:rPr>
              <a:t>Gradient </a:t>
            </a:r>
            <a:r>
              <a:rPr lang="fr-FR" dirty="0" err="1">
                <a:latin typeface="Montserrat"/>
              </a:rPr>
              <a:t>boosting</a:t>
            </a:r>
            <a:r>
              <a:rPr lang="fr-FR" dirty="0">
                <a:latin typeface="Montserrat"/>
              </a:rPr>
              <a:t>, </a:t>
            </a:r>
            <a:r>
              <a:rPr lang="fr-FR" dirty="0" err="1">
                <a:latin typeface="Montserrat"/>
              </a:rPr>
              <a:t>ExtraTree</a:t>
            </a:r>
            <a:r>
              <a:rPr lang="fr-FR" dirty="0">
                <a:latin typeface="Montserrat"/>
              </a:rPr>
              <a:t> et la régression linéaire</a:t>
            </a:r>
          </a:p>
          <a:p>
            <a:pPr lvl="2">
              <a:lnSpc>
                <a:spcPct val="110000"/>
              </a:lnSpc>
              <a:buFont typeface="Wingdings" panose="05000000000000000000" pitchFamily="2" charset="2"/>
              <a:buChar char="q"/>
            </a:pPr>
            <a:r>
              <a:rPr lang="fr-FR" b="1" dirty="0">
                <a:latin typeface="Montserrat"/>
              </a:rPr>
              <a:t>Le </a:t>
            </a:r>
            <a:r>
              <a:rPr lang="fr-FR" b="1" dirty="0" err="1">
                <a:latin typeface="Montserrat"/>
              </a:rPr>
              <a:t>boosting</a:t>
            </a:r>
            <a:r>
              <a:rPr lang="fr-FR" b="1" dirty="0">
                <a:latin typeface="Montserrat"/>
              </a:rPr>
              <a:t> – la régression Gradient </a:t>
            </a:r>
            <a:r>
              <a:rPr lang="fr-FR" b="1" dirty="0" err="1">
                <a:latin typeface="Montserrat"/>
              </a:rPr>
              <a:t>boosting</a:t>
            </a:r>
            <a:endParaRPr lang="fr-FR" b="1" dirty="0">
              <a:latin typeface="Montserrat"/>
            </a:endParaRPr>
          </a:p>
          <a:p>
            <a:pPr lvl="2">
              <a:lnSpc>
                <a:spcPct val="110000"/>
              </a:lnSpc>
              <a:buFont typeface="Wingdings" panose="05000000000000000000" pitchFamily="2" charset="2"/>
              <a:buChar char="q"/>
            </a:pPr>
            <a:r>
              <a:rPr lang="fr-FR" b="1" dirty="0">
                <a:latin typeface="Montserrat"/>
              </a:rPr>
              <a:t>Le </a:t>
            </a:r>
            <a:r>
              <a:rPr lang="fr-FR" b="1" dirty="0" err="1">
                <a:latin typeface="Montserrat"/>
              </a:rPr>
              <a:t>stacking</a:t>
            </a:r>
            <a:r>
              <a:rPr lang="fr-FR" b="1" dirty="0">
                <a:latin typeface="Montserrat"/>
              </a:rPr>
              <a:t>:</a:t>
            </a:r>
          </a:p>
          <a:p>
            <a:pPr lvl="3">
              <a:lnSpc>
                <a:spcPct val="110000"/>
              </a:lnSpc>
              <a:buFont typeface="Courier New" panose="02070309020205020404" pitchFamily="49" charset="0"/>
              <a:buChar char="o"/>
            </a:pPr>
            <a:r>
              <a:rPr lang="fr-FR" b="1" dirty="0">
                <a:latin typeface="Montserrat"/>
              </a:rPr>
              <a:t>Estimateurs : </a:t>
            </a:r>
            <a:r>
              <a:rPr lang="fr-FR" dirty="0">
                <a:latin typeface="Montserrat"/>
              </a:rPr>
              <a:t>Gradient </a:t>
            </a:r>
            <a:r>
              <a:rPr lang="fr-FR" dirty="0" err="1">
                <a:latin typeface="Montserrat"/>
              </a:rPr>
              <a:t>Boosting</a:t>
            </a:r>
            <a:r>
              <a:rPr lang="fr-FR" dirty="0">
                <a:latin typeface="Montserrat"/>
              </a:rPr>
              <a:t>, </a:t>
            </a:r>
            <a:r>
              <a:rPr lang="fr-FR" dirty="0" err="1">
                <a:latin typeface="Montserrat"/>
              </a:rPr>
              <a:t>ExtraTree</a:t>
            </a:r>
            <a:r>
              <a:rPr lang="fr-FR" dirty="0">
                <a:latin typeface="Montserrat"/>
              </a:rPr>
              <a:t> et la régression linéaire</a:t>
            </a:r>
          </a:p>
          <a:p>
            <a:pPr lvl="3">
              <a:lnSpc>
                <a:spcPct val="110000"/>
              </a:lnSpc>
              <a:buFont typeface="Courier New" panose="02070309020205020404" pitchFamily="49" charset="0"/>
              <a:buChar char="o"/>
            </a:pPr>
            <a:r>
              <a:rPr lang="fr-FR" b="1" dirty="0">
                <a:latin typeface="Montserrat"/>
              </a:rPr>
              <a:t>Estimateur Final: </a:t>
            </a:r>
            <a:r>
              <a:rPr lang="fr-FR" dirty="0">
                <a:latin typeface="Montserrat"/>
              </a:rPr>
              <a:t>la régression linéaire</a:t>
            </a:r>
          </a:p>
        </p:txBody>
      </p:sp>
      <p:sp>
        <p:nvSpPr>
          <p:cNvPr id="6" name="Title 1">
            <a:extLst>
              <a:ext uri="{FF2B5EF4-FFF2-40B4-BE49-F238E27FC236}">
                <a16:creationId xmlns:a16="http://schemas.microsoft.com/office/drawing/2014/main" id="{C1DCDFE8-41A8-49BD-A16D-CA8D810CA21F}"/>
              </a:ext>
            </a:extLst>
          </p:cNvPr>
          <p:cNvSpPr txBox="1">
            <a:spLocks/>
          </p:cNvSpPr>
          <p:nvPr/>
        </p:nvSpPr>
        <p:spPr>
          <a:xfrm>
            <a:off x="6327913" y="6476999"/>
            <a:ext cx="5864087" cy="466725"/>
          </a:xfrm>
          <a:prstGeom prst="rect">
            <a:avLst/>
          </a:prstGeom>
          <a:solidFill>
            <a:schemeClr val="accent6">
              <a:lumMod val="60000"/>
              <a:lumOff val="40000"/>
            </a:schemeClr>
          </a:solidFill>
          <a:ln>
            <a:solidFill>
              <a:schemeClr val="bg1"/>
            </a:solidFill>
          </a:ln>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latin typeface="Bodoni MT Black" panose="02070A03080606020203" pitchFamily="18" charset="0"/>
            </a:endParaRPr>
          </a:p>
        </p:txBody>
      </p:sp>
      <p:sp>
        <p:nvSpPr>
          <p:cNvPr id="12" name="Title 1">
            <a:extLst>
              <a:ext uri="{FF2B5EF4-FFF2-40B4-BE49-F238E27FC236}">
                <a16:creationId xmlns:a16="http://schemas.microsoft.com/office/drawing/2014/main" id="{0849AE44-5FCB-4B74-8F9B-E3E71AAF4C4B}"/>
              </a:ext>
            </a:extLst>
          </p:cNvPr>
          <p:cNvSpPr>
            <a:spLocks noGrp="1"/>
          </p:cNvSpPr>
          <p:nvPr>
            <p:ph type="title"/>
          </p:nvPr>
        </p:nvSpPr>
        <p:spPr>
          <a:xfrm>
            <a:off x="23256" y="41261"/>
            <a:ext cx="9236700" cy="781699"/>
          </a:xfrm>
        </p:spPr>
        <p:txBody>
          <a:bodyPr anchor="b">
            <a:normAutofit fontScale="90000"/>
          </a:bodyPr>
          <a:lstStyle/>
          <a:p>
            <a:pPr lvl="0">
              <a:buFont typeface="Wingdings" panose="05000000000000000000" pitchFamily="2" charset="2"/>
              <a:buChar char="q"/>
            </a:pPr>
            <a:r>
              <a:rPr lang="fr-FR" sz="5400" b="1" dirty="0">
                <a:latin typeface="Bodoni MT Black" panose="02070A03080606020203" pitchFamily="18" charset="0"/>
              </a:rPr>
              <a:t>Modélisation</a:t>
            </a:r>
          </a:p>
        </p:txBody>
      </p:sp>
      <p:sp>
        <p:nvSpPr>
          <p:cNvPr id="16" name="Title 1">
            <a:extLst>
              <a:ext uri="{FF2B5EF4-FFF2-40B4-BE49-F238E27FC236}">
                <a16:creationId xmlns:a16="http://schemas.microsoft.com/office/drawing/2014/main" id="{A59C5A73-E26B-48D9-8307-5DC301C50B18}"/>
              </a:ext>
            </a:extLst>
          </p:cNvPr>
          <p:cNvSpPr txBox="1">
            <a:spLocks/>
          </p:cNvSpPr>
          <p:nvPr/>
        </p:nvSpPr>
        <p:spPr>
          <a:xfrm>
            <a:off x="932340" y="958930"/>
            <a:ext cx="9589909" cy="520920"/>
          </a:xfrm>
          <a:prstGeom prst="rect">
            <a:avLst/>
          </a:prstGeom>
          <a:solidFill>
            <a:schemeClr val="accent2">
              <a:lumMod val="40000"/>
              <a:lumOff val="60000"/>
            </a:schemeClr>
          </a:solidFill>
        </p:spPr>
        <p:txBody>
          <a:bodyPr vert="horz" lIns="91440" tIns="45720" rIns="91440" bIns="45720" rtlCol="0" anchor="b">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685800" indent="-685800">
              <a:buFont typeface="Courier New" panose="02070309020205020404" pitchFamily="49" charset="0"/>
              <a:buChar char="o"/>
            </a:pPr>
            <a:r>
              <a:rPr lang="fr-FR" sz="5400" b="1" dirty="0">
                <a:latin typeface="Bodoni MT Black" panose="02070A03080606020203" pitchFamily="18" charset="0"/>
              </a:rPr>
              <a:t>Présentation des modèles</a:t>
            </a:r>
            <a:endParaRPr lang="en-US" sz="5400" b="1" dirty="0">
              <a:latin typeface="Bodoni MT Black" panose="02070A03080606020203" pitchFamily="18" charset="0"/>
            </a:endParaRPr>
          </a:p>
        </p:txBody>
      </p:sp>
    </p:spTree>
    <p:extLst>
      <p:ext uri="{BB962C8B-B14F-4D97-AF65-F5344CB8AC3E}">
        <p14:creationId xmlns:p14="http://schemas.microsoft.com/office/powerpoint/2010/main" val="29429266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4" name="Rectangle 13">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9D468AFD-62D4-4C9D-95FC-73F2D9EE59CD}"/>
              </a:ext>
            </a:extLst>
          </p:cNvPr>
          <p:cNvSpPr>
            <a:spLocks noGrp="1"/>
          </p:cNvSpPr>
          <p:nvPr>
            <p:ph idx="1"/>
          </p:nvPr>
        </p:nvSpPr>
        <p:spPr>
          <a:xfrm>
            <a:off x="76217" y="2246058"/>
            <a:ext cx="11466481" cy="409677"/>
          </a:xfrm>
        </p:spPr>
        <p:txBody>
          <a:bodyPr anchor="ctr">
            <a:normAutofit fontScale="92500" lnSpcReduction="10000"/>
          </a:bodyPr>
          <a:lstStyle/>
          <a:p>
            <a:pPr>
              <a:lnSpc>
                <a:spcPct val="110000"/>
              </a:lnSpc>
              <a:buBlip>
                <a:blip r:embed="rId2">
                  <a:extLst>
                    <a:ext uri="{96DAC541-7B7A-43D3-8B79-37D633B846F1}">
                      <asvg:svgBlip xmlns:asvg="http://schemas.microsoft.com/office/drawing/2016/SVG/main" r:embed="rId3"/>
                    </a:ext>
                  </a:extLst>
                </a:blip>
              </a:buBlip>
            </a:pPr>
            <a:r>
              <a:rPr lang="fr-FR" sz="2200" b="1" dirty="0">
                <a:latin typeface="Montserrat"/>
              </a:rPr>
              <a:t>Prédiction des émissions de CO2</a:t>
            </a:r>
          </a:p>
        </p:txBody>
      </p:sp>
      <p:sp>
        <p:nvSpPr>
          <p:cNvPr id="6" name="Title 1">
            <a:extLst>
              <a:ext uri="{FF2B5EF4-FFF2-40B4-BE49-F238E27FC236}">
                <a16:creationId xmlns:a16="http://schemas.microsoft.com/office/drawing/2014/main" id="{C1DCDFE8-41A8-49BD-A16D-CA8D810CA21F}"/>
              </a:ext>
            </a:extLst>
          </p:cNvPr>
          <p:cNvSpPr txBox="1">
            <a:spLocks/>
          </p:cNvSpPr>
          <p:nvPr/>
        </p:nvSpPr>
        <p:spPr>
          <a:xfrm>
            <a:off x="6327913" y="6476999"/>
            <a:ext cx="5864087" cy="466725"/>
          </a:xfrm>
          <a:prstGeom prst="rect">
            <a:avLst/>
          </a:prstGeom>
          <a:solidFill>
            <a:schemeClr val="accent6">
              <a:lumMod val="60000"/>
              <a:lumOff val="40000"/>
            </a:schemeClr>
          </a:solidFill>
          <a:ln>
            <a:solidFill>
              <a:schemeClr val="bg1"/>
            </a:solidFill>
          </a:ln>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latin typeface="Bodoni MT Black" panose="02070A03080606020203" pitchFamily="18" charset="0"/>
            </a:endParaRPr>
          </a:p>
        </p:txBody>
      </p:sp>
      <p:sp>
        <p:nvSpPr>
          <p:cNvPr id="12" name="Title 1">
            <a:extLst>
              <a:ext uri="{FF2B5EF4-FFF2-40B4-BE49-F238E27FC236}">
                <a16:creationId xmlns:a16="http://schemas.microsoft.com/office/drawing/2014/main" id="{0849AE44-5FCB-4B74-8F9B-E3E71AAF4C4B}"/>
              </a:ext>
            </a:extLst>
          </p:cNvPr>
          <p:cNvSpPr>
            <a:spLocks noGrp="1"/>
          </p:cNvSpPr>
          <p:nvPr>
            <p:ph type="title"/>
          </p:nvPr>
        </p:nvSpPr>
        <p:spPr>
          <a:xfrm>
            <a:off x="23256" y="41261"/>
            <a:ext cx="9236700" cy="781699"/>
          </a:xfrm>
        </p:spPr>
        <p:txBody>
          <a:bodyPr anchor="b">
            <a:normAutofit fontScale="90000"/>
          </a:bodyPr>
          <a:lstStyle/>
          <a:p>
            <a:pPr lvl="0">
              <a:buFont typeface="Wingdings" panose="05000000000000000000" pitchFamily="2" charset="2"/>
              <a:buChar char="q"/>
            </a:pPr>
            <a:r>
              <a:rPr lang="fr-FR" sz="5400" b="1" dirty="0">
                <a:latin typeface="Bodoni MT Black" panose="02070A03080606020203" pitchFamily="18" charset="0"/>
              </a:rPr>
              <a:t>Modélisation</a:t>
            </a:r>
          </a:p>
        </p:txBody>
      </p:sp>
      <p:sp>
        <p:nvSpPr>
          <p:cNvPr id="16" name="Title 1">
            <a:extLst>
              <a:ext uri="{FF2B5EF4-FFF2-40B4-BE49-F238E27FC236}">
                <a16:creationId xmlns:a16="http://schemas.microsoft.com/office/drawing/2014/main" id="{A59C5A73-E26B-48D9-8307-5DC301C50B18}"/>
              </a:ext>
            </a:extLst>
          </p:cNvPr>
          <p:cNvSpPr txBox="1">
            <a:spLocks/>
          </p:cNvSpPr>
          <p:nvPr/>
        </p:nvSpPr>
        <p:spPr>
          <a:xfrm>
            <a:off x="932340" y="958930"/>
            <a:ext cx="9589909" cy="520920"/>
          </a:xfrm>
          <a:prstGeom prst="rect">
            <a:avLst/>
          </a:prstGeom>
          <a:solidFill>
            <a:schemeClr val="accent2">
              <a:lumMod val="40000"/>
              <a:lumOff val="60000"/>
            </a:schemeClr>
          </a:solidFill>
        </p:spPr>
        <p:txBody>
          <a:bodyPr vert="horz" lIns="91440" tIns="45720" rIns="91440" bIns="45720" rtlCol="0" anchor="b">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685800" indent="-685800">
              <a:buFont typeface="Courier New" panose="02070309020205020404" pitchFamily="49" charset="0"/>
              <a:buChar char="o"/>
            </a:pPr>
            <a:r>
              <a:rPr lang="fr-FR" sz="5400" b="1" dirty="0">
                <a:latin typeface="Bodoni MT Black" panose="02070A03080606020203" pitchFamily="18" charset="0"/>
              </a:rPr>
              <a:t>Résultats de la modélisation</a:t>
            </a:r>
            <a:endParaRPr lang="en-US" sz="5400" b="1" dirty="0">
              <a:latin typeface="Bodoni MT Black" panose="02070A03080606020203" pitchFamily="18" charset="0"/>
            </a:endParaRPr>
          </a:p>
        </p:txBody>
      </p:sp>
      <p:graphicFrame>
        <p:nvGraphicFramePr>
          <p:cNvPr id="2" name="Table 2">
            <a:extLst>
              <a:ext uri="{FF2B5EF4-FFF2-40B4-BE49-F238E27FC236}">
                <a16:creationId xmlns:a16="http://schemas.microsoft.com/office/drawing/2014/main" id="{1C40FC93-5189-40BA-BF63-CDD13667E010}"/>
              </a:ext>
            </a:extLst>
          </p:cNvPr>
          <p:cNvGraphicFramePr>
            <a:graphicFrameLocks noGrp="1"/>
          </p:cNvGraphicFramePr>
          <p:nvPr>
            <p:extLst>
              <p:ext uri="{D42A27DB-BD31-4B8C-83A1-F6EECF244321}">
                <p14:modId xmlns:p14="http://schemas.microsoft.com/office/powerpoint/2010/main" val="2943122119"/>
              </p:ext>
            </p:extLst>
          </p:nvPr>
        </p:nvGraphicFramePr>
        <p:xfrm>
          <a:off x="1657350" y="2895722"/>
          <a:ext cx="9283701" cy="1732198"/>
        </p:xfrm>
        <a:graphic>
          <a:graphicData uri="http://schemas.openxmlformats.org/drawingml/2006/table">
            <a:tbl>
              <a:tblPr firstRow="1" bandRow="1">
                <a:tableStyleId>{5C22544A-7EE6-4342-B048-85BDC9FD1C3A}</a:tableStyleId>
              </a:tblPr>
              <a:tblGrid>
                <a:gridCol w="1326243">
                  <a:extLst>
                    <a:ext uri="{9D8B030D-6E8A-4147-A177-3AD203B41FA5}">
                      <a16:colId xmlns:a16="http://schemas.microsoft.com/office/drawing/2014/main" val="3939990220"/>
                    </a:ext>
                  </a:extLst>
                </a:gridCol>
                <a:gridCol w="1326243">
                  <a:extLst>
                    <a:ext uri="{9D8B030D-6E8A-4147-A177-3AD203B41FA5}">
                      <a16:colId xmlns:a16="http://schemas.microsoft.com/office/drawing/2014/main" val="3972251579"/>
                    </a:ext>
                  </a:extLst>
                </a:gridCol>
                <a:gridCol w="1326243">
                  <a:extLst>
                    <a:ext uri="{9D8B030D-6E8A-4147-A177-3AD203B41FA5}">
                      <a16:colId xmlns:a16="http://schemas.microsoft.com/office/drawing/2014/main" val="2853015067"/>
                    </a:ext>
                  </a:extLst>
                </a:gridCol>
                <a:gridCol w="1326243">
                  <a:extLst>
                    <a:ext uri="{9D8B030D-6E8A-4147-A177-3AD203B41FA5}">
                      <a16:colId xmlns:a16="http://schemas.microsoft.com/office/drawing/2014/main" val="2427409433"/>
                    </a:ext>
                  </a:extLst>
                </a:gridCol>
                <a:gridCol w="1326243">
                  <a:extLst>
                    <a:ext uri="{9D8B030D-6E8A-4147-A177-3AD203B41FA5}">
                      <a16:colId xmlns:a16="http://schemas.microsoft.com/office/drawing/2014/main" val="842359180"/>
                    </a:ext>
                  </a:extLst>
                </a:gridCol>
                <a:gridCol w="1326243">
                  <a:extLst>
                    <a:ext uri="{9D8B030D-6E8A-4147-A177-3AD203B41FA5}">
                      <a16:colId xmlns:a16="http://schemas.microsoft.com/office/drawing/2014/main" val="2410393147"/>
                    </a:ext>
                  </a:extLst>
                </a:gridCol>
                <a:gridCol w="1326243">
                  <a:extLst>
                    <a:ext uri="{9D8B030D-6E8A-4147-A177-3AD203B41FA5}">
                      <a16:colId xmlns:a16="http://schemas.microsoft.com/office/drawing/2014/main" val="3766860253"/>
                    </a:ext>
                  </a:extLst>
                </a:gridCol>
              </a:tblGrid>
              <a:tr h="431759">
                <a:tc>
                  <a:txBody>
                    <a:bodyPr/>
                    <a:lstStyle/>
                    <a:p>
                      <a:endParaRPr lang="en-US"/>
                    </a:p>
                  </a:txBody>
                  <a:tcPr/>
                </a:tc>
                <a:tc>
                  <a:txBody>
                    <a:bodyPr/>
                    <a:lstStyle/>
                    <a:p>
                      <a:pPr algn="ctr" fontAlgn="t"/>
                      <a:r>
                        <a:rPr lang="en-US" sz="1400" b="1" i="0" u="none" strike="noStrike" dirty="0">
                          <a:solidFill>
                            <a:srgbClr val="000000"/>
                          </a:solidFill>
                          <a:effectLst/>
                          <a:latin typeface="Calibri" panose="020F0502020204030204" pitchFamily="34" charset="0"/>
                        </a:rPr>
                        <a:t>Dummy Regressor</a:t>
                      </a:r>
                    </a:p>
                  </a:txBody>
                  <a:tcPr marL="7620" marR="7620" marT="7620" marB="0"/>
                </a:tc>
                <a:tc>
                  <a:txBody>
                    <a:bodyPr/>
                    <a:lstStyle/>
                    <a:p>
                      <a:pPr algn="ctr" fontAlgn="t"/>
                      <a:r>
                        <a:rPr lang="en-US" sz="1400" b="1" i="0" u="none" strike="noStrike">
                          <a:solidFill>
                            <a:srgbClr val="000000"/>
                          </a:solidFill>
                          <a:effectLst/>
                          <a:latin typeface="Calibri" panose="020F0502020204030204" pitchFamily="34" charset="0"/>
                        </a:rPr>
                        <a:t>LinearRegression</a:t>
                      </a:r>
                    </a:p>
                  </a:txBody>
                  <a:tcPr marL="7620" marR="7620" marT="7620" marB="0"/>
                </a:tc>
                <a:tc>
                  <a:txBody>
                    <a:bodyPr/>
                    <a:lstStyle/>
                    <a:p>
                      <a:pPr algn="ctr" fontAlgn="t"/>
                      <a:r>
                        <a:rPr lang="en-US" sz="1400" b="1" i="0" u="none" strike="noStrike">
                          <a:solidFill>
                            <a:srgbClr val="000000"/>
                          </a:solidFill>
                          <a:effectLst/>
                          <a:latin typeface="Calibri" panose="020F0502020204030204" pitchFamily="34" charset="0"/>
                        </a:rPr>
                        <a:t>Ridge</a:t>
                      </a:r>
                    </a:p>
                  </a:txBody>
                  <a:tcPr marL="7620" marR="7620" marT="7620" marB="0"/>
                </a:tc>
                <a:tc>
                  <a:txBody>
                    <a:bodyPr/>
                    <a:lstStyle/>
                    <a:p>
                      <a:pPr algn="ctr" fontAlgn="t"/>
                      <a:r>
                        <a:rPr lang="en-US" sz="1400" b="1" i="0" u="none" strike="noStrike">
                          <a:solidFill>
                            <a:srgbClr val="000000"/>
                          </a:solidFill>
                          <a:effectLst/>
                          <a:latin typeface="Calibri" panose="020F0502020204030204" pitchFamily="34" charset="0"/>
                        </a:rPr>
                        <a:t>Lasso</a:t>
                      </a:r>
                    </a:p>
                  </a:txBody>
                  <a:tcPr marL="7620" marR="7620" marT="7620" marB="0"/>
                </a:tc>
                <a:tc>
                  <a:txBody>
                    <a:bodyPr/>
                    <a:lstStyle/>
                    <a:p>
                      <a:pPr algn="ctr" fontAlgn="t"/>
                      <a:r>
                        <a:rPr lang="en-US" sz="1400" b="1" i="0" u="none" strike="noStrike">
                          <a:solidFill>
                            <a:srgbClr val="000000"/>
                          </a:solidFill>
                          <a:effectLst/>
                          <a:latin typeface="Calibri" panose="020F0502020204030204" pitchFamily="34" charset="0"/>
                        </a:rPr>
                        <a:t>ElasticNet</a:t>
                      </a:r>
                    </a:p>
                  </a:txBody>
                  <a:tcPr marL="7620" marR="7620" marT="7620" marB="0"/>
                </a:tc>
                <a:tc>
                  <a:txBody>
                    <a:bodyPr/>
                    <a:lstStyle/>
                    <a:p>
                      <a:pPr algn="ctr" fontAlgn="t"/>
                      <a:r>
                        <a:rPr lang="en-US" sz="1400" b="1" i="0" u="none" strike="noStrike" dirty="0">
                          <a:solidFill>
                            <a:srgbClr val="000000"/>
                          </a:solidFill>
                          <a:effectLst/>
                          <a:latin typeface="Calibri" panose="020F0502020204030204" pitchFamily="34" charset="0"/>
                        </a:rPr>
                        <a:t>SVR</a:t>
                      </a:r>
                    </a:p>
                  </a:txBody>
                  <a:tcPr marL="7620" marR="7620" marT="7620" marB="0"/>
                </a:tc>
                <a:extLst>
                  <a:ext uri="{0D108BD9-81ED-4DB2-BD59-A6C34878D82A}">
                    <a16:rowId xmlns:a16="http://schemas.microsoft.com/office/drawing/2014/main" val="2915358379"/>
                  </a:ext>
                </a:extLst>
              </a:tr>
              <a:tr h="431759">
                <a:tc>
                  <a:txBody>
                    <a:bodyPr/>
                    <a:lstStyle/>
                    <a:p>
                      <a:pPr algn="ctr" fontAlgn="t"/>
                      <a:r>
                        <a:rPr lang="en-US" sz="1400" b="1" i="0" u="none" strike="noStrike" dirty="0" err="1">
                          <a:solidFill>
                            <a:srgbClr val="000000"/>
                          </a:solidFill>
                          <a:effectLst/>
                          <a:latin typeface="Calibri" panose="020F0502020204030204" pitchFamily="34" charset="0"/>
                        </a:rPr>
                        <a:t>Average_RMSE</a:t>
                      </a:r>
                      <a:endParaRPr lang="en-US" sz="1400" b="1" i="0" u="none" strike="noStrike" dirty="0">
                        <a:solidFill>
                          <a:srgbClr val="000000"/>
                        </a:solidFill>
                        <a:effectLst/>
                        <a:latin typeface="Calibri" panose="020F0502020204030204" pitchFamily="34" charset="0"/>
                      </a:endParaRPr>
                    </a:p>
                  </a:txBody>
                  <a:tcPr marL="7620" marR="7620" marT="7620" marB="0"/>
                </a:tc>
                <a:tc>
                  <a:txBody>
                    <a:bodyPr/>
                    <a:lstStyle/>
                    <a:p>
                      <a:pPr algn="r" fontAlgn="b"/>
                      <a:r>
                        <a:rPr lang="en-US" sz="2000" b="1" i="0" u="none" strike="noStrike" dirty="0">
                          <a:solidFill>
                            <a:srgbClr val="000000"/>
                          </a:solidFill>
                          <a:effectLst/>
                          <a:highlight>
                            <a:srgbClr val="00FFFF"/>
                          </a:highlight>
                          <a:latin typeface="Calibri" panose="020F0502020204030204" pitchFamily="34" charset="0"/>
                        </a:rPr>
                        <a:t>1.451</a:t>
                      </a:r>
                    </a:p>
                  </a:txBody>
                  <a:tcPr marL="7620" marR="7620" marT="7620" marB="0" anchor="b"/>
                </a:tc>
                <a:tc>
                  <a:txBody>
                    <a:bodyPr/>
                    <a:lstStyle/>
                    <a:p>
                      <a:pPr algn="r" fontAlgn="b"/>
                      <a:r>
                        <a:rPr lang="en-US" sz="2000" b="0" i="0" u="none" strike="noStrike">
                          <a:solidFill>
                            <a:srgbClr val="000000"/>
                          </a:solidFill>
                          <a:effectLst/>
                          <a:latin typeface="Calibri" panose="020F0502020204030204" pitchFamily="34" charset="0"/>
                        </a:rPr>
                        <a:t>0.320</a:t>
                      </a:r>
                    </a:p>
                  </a:txBody>
                  <a:tcPr marL="7620" marR="7620" marT="7620" marB="0" anchor="b"/>
                </a:tc>
                <a:tc>
                  <a:txBody>
                    <a:bodyPr/>
                    <a:lstStyle/>
                    <a:p>
                      <a:pPr algn="r" fontAlgn="b"/>
                      <a:r>
                        <a:rPr lang="en-US" sz="2000" b="0" i="0" u="none" strike="noStrike">
                          <a:solidFill>
                            <a:srgbClr val="000000"/>
                          </a:solidFill>
                          <a:effectLst/>
                          <a:latin typeface="Calibri" panose="020F0502020204030204" pitchFamily="34" charset="0"/>
                        </a:rPr>
                        <a:t>0.320</a:t>
                      </a:r>
                    </a:p>
                  </a:txBody>
                  <a:tcPr marL="7620" marR="7620" marT="7620" marB="0" anchor="b"/>
                </a:tc>
                <a:tc>
                  <a:txBody>
                    <a:bodyPr/>
                    <a:lstStyle/>
                    <a:p>
                      <a:pPr algn="r" fontAlgn="b"/>
                      <a:r>
                        <a:rPr lang="en-US" sz="2000" b="0" i="0" u="none" strike="noStrike">
                          <a:solidFill>
                            <a:srgbClr val="000000"/>
                          </a:solidFill>
                          <a:effectLst/>
                          <a:latin typeface="Calibri" panose="020F0502020204030204" pitchFamily="34" charset="0"/>
                        </a:rPr>
                        <a:t>0.667</a:t>
                      </a:r>
                    </a:p>
                  </a:txBody>
                  <a:tcPr marL="7620" marR="7620" marT="7620" marB="0" anchor="b"/>
                </a:tc>
                <a:tc>
                  <a:txBody>
                    <a:bodyPr/>
                    <a:lstStyle/>
                    <a:p>
                      <a:pPr algn="r" fontAlgn="b"/>
                      <a:r>
                        <a:rPr lang="en-US" sz="2000" b="0" i="0" u="none" strike="noStrike">
                          <a:solidFill>
                            <a:srgbClr val="000000"/>
                          </a:solidFill>
                          <a:effectLst/>
                          <a:latin typeface="Calibri" panose="020F0502020204030204" pitchFamily="34" charset="0"/>
                        </a:rPr>
                        <a:t>0.321</a:t>
                      </a:r>
                    </a:p>
                  </a:txBody>
                  <a:tcPr marL="7620" marR="7620" marT="7620" marB="0" anchor="b"/>
                </a:tc>
                <a:tc>
                  <a:txBody>
                    <a:bodyPr/>
                    <a:lstStyle/>
                    <a:p>
                      <a:pPr algn="r" fontAlgn="b"/>
                      <a:r>
                        <a:rPr lang="en-US" sz="2000" b="0" i="0" u="none" strike="noStrike">
                          <a:solidFill>
                            <a:srgbClr val="000000"/>
                          </a:solidFill>
                          <a:effectLst/>
                          <a:latin typeface="Calibri" panose="020F0502020204030204" pitchFamily="34" charset="0"/>
                        </a:rPr>
                        <a:t>0.367</a:t>
                      </a:r>
                    </a:p>
                  </a:txBody>
                  <a:tcPr marL="7620" marR="7620" marT="7620" marB="0" anchor="b"/>
                </a:tc>
                <a:extLst>
                  <a:ext uri="{0D108BD9-81ED-4DB2-BD59-A6C34878D82A}">
                    <a16:rowId xmlns:a16="http://schemas.microsoft.com/office/drawing/2014/main" val="2014557938"/>
                  </a:ext>
                </a:extLst>
              </a:tr>
              <a:tr h="431759">
                <a:tc>
                  <a:txBody>
                    <a:bodyPr/>
                    <a:lstStyle/>
                    <a:p>
                      <a:pPr algn="ctr" fontAlgn="t"/>
                      <a:r>
                        <a:rPr lang="en-US" sz="1400" b="1" i="0" u="none" strike="noStrike" dirty="0" err="1">
                          <a:solidFill>
                            <a:srgbClr val="000000"/>
                          </a:solidFill>
                          <a:effectLst/>
                          <a:latin typeface="Calibri" panose="020F0502020204030204" pitchFamily="34" charset="0"/>
                        </a:rPr>
                        <a:t>sd_RMSE</a:t>
                      </a:r>
                      <a:endParaRPr lang="en-US" sz="1400" b="1" i="0" u="none" strike="noStrike" dirty="0">
                        <a:solidFill>
                          <a:srgbClr val="000000"/>
                        </a:solidFill>
                        <a:effectLst/>
                        <a:latin typeface="Calibri" panose="020F0502020204030204" pitchFamily="34" charset="0"/>
                      </a:endParaRPr>
                    </a:p>
                  </a:txBody>
                  <a:tcPr marL="7620" marR="7620" marT="7620" marB="0"/>
                </a:tc>
                <a:tc>
                  <a:txBody>
                    <a:bodyPr/>
                    <a:lstStyle/>
                    <a:p>
                      <a:pPr algn="r" fontAlgn="b"/>
                      <a:r>
                        <a:rPr lang="en-US" sz="2000" b="0" i="0" u="none" strike="noStrike">
                          <a:solidFill>
                            <a:srgbClr val="000000"/>
                          </a:solidFill>
                          <a:effectLst/>
                          <a:latin typeface="Calibri" panose="020F0502020204030204" pitchFamily="34" charset="0"/>
                        </a:rPr>
                        <a:t>0.191</a:t>
                      </a:r>
                    </a:p>
                  </a:txBody>
                  <a:tcPr marL="7620" marR="7620" marT="7620" marB="0" anchor="b"/>
                </a:tc>
                <a:tc>
                  <a:txBody>
                    <a:bodyPr/>
                    <a:lstStyle/>
                    <a:p>
                      <a:pPr algn="r" fontAlgn="b"/>
                      <a:r>
                        <a:rPr lang="en-US" sz="2000" b="0" i="0" u="none" strike="noStrike">
                          <a:solidFill>
                            <a:srgbClr val="000000"/>
                          </a:solidFill>
                          <a:effectLst/>
                          <a:latin typeface="Calibri" panose="020F0502020204030204" pitchFamily="34" charset="0"/>
                        </a:rPr>
                        <a:t>0.111</a:t>
                      </a:r>
                    </a:p>
                  </a:txBody>
                  <a:tcPr marL="7620" marR="7620" marT="7620" marB="0" anchor="b"/>
                </a:tc>
                <a:tc>
                  <a:txBody>
                    <a:bodyPr/>
                    <a:lstStyle/>
                    <a:p>
                      <a:pPr algn="r" fontAlgn="b"/>
                      <a:r>
                        <a:rPr lang="en-US" sz="2000" b="0" i="0" u="none" strike="noStrike">
                          <a:solidFill>
                            <a:srgbClr val="000000"/>
                          </a:solidFill>
                          <a:effectLst/>
                          <a:latin typeface="Calibri" panose="020F0502020204030204" pitchFamily="34" charset="0"/>
                        </a:rPr>
                        <a:t>0.111</a:t>
                      </a:r>
                    </a:p>
                  </a:txBody>
                  <a:tcPr marL="7620" marR="7620" marT="7620" marB="0" anchor="b"/>
                </a:tc>
                <a:tc>
                  <a:txBody>
                    <a:bodyPr/>
                    <a:lstStyle/>
                    <a:p>
                      <a:pPr algn="r" fontAlgn="b"/>
                      <a:r>
                        <a:rPr lang="en-US" sz="2000" b="0" i="0" u="none" strike="noStrike">
                          <a:solidFill>
                            <a:srgbClr val="000000"/>
                          </a:solidFill>
                          <a:effectLst/>
                          <a:latin typeface="Calibri" panose="020F0502020204030204" pitchFamily="34" charset="0"/>
                        </a:rPr>
                        <a:t>0.175</a:t>
                      </a:r>
                    </a:p>
                  </a:txBody>
                  <a:tcPr marL="7620" marR="7620" marT="7620" marB="0" anchor="b"/>
                </a:tc>
                <a:tc>
                  <a:txBody>
                    <a:bodyPr/>
                    <a:lstStyle/>
                    <a:p>
                      <a:pPr algn="r" fontAlgn="b"/>
                      <a:r>
                        <a:rPr lang="en-US" sz="2000" b="0" i="0" u="none" strike="noStrike">
                          <a:solidFill>
                            <a:srgbClr val="000000"/>
                          </a:solidFill>
                          <a:effectLst/>
                          <a:latin typeface="Calibri" panose="020F0502020204030204" pitchFamily="34" charset="0"/>
                        </a:rPr>
                        <a:t>0.115</a:t>
                      </a:r>
                    </a:p>
                  </a:txBody>
                  <a:tcPr marL="7620" marR="7620" marT="7620" marB="0" anchor="b"/>
                </a:tc>
                <a:tc>
                  <a:txBody>
                    <a:bodyPr/>
                    <a:lstStyle/>
                    <a:p>
                      <a:pPr algn="r" fontAlgn="b"/>
                      <a:r>
                        <a:rPr lang="en-US" sz="2000" b="0" i="0" u="none" strike="noStrike">
                          <a:solidFill>
                            <a:srgbClr val="000000"/>
                          </a:solidFill>
                          <a:effectLst/>
                          <a:latin typeface="Calibri" panose="020F0502020204030204" pitchFamily="34" charset="0"/>
                        </a:rPr>
                        <a:t>0.232</a:t>
                      </a:r>
                    </a:p>
                  </a:txBody>
                  <a:tcPr marL="7620" marR="7620" marT="7620" marB="0" anchor="b"/>
                </a:tc>
                <a:extLst>
                  <a:ext uri="{0D108BD9-81ED-4DB2-BD59-A6C34878D82A}">
                    <a16:rowId xmlns:a16="http://schemas.microsoft.com/office/drawing/2014/main" val="2671620174"/>
                  </a:ext>
                </a:extLst>
              </a:tr>
              <a:tr h="431759">
                <a:tc>
                  <a:txBody>
                    <a:bodyPr/>
                    <a:lstStyle/>
                    <a:p>
                      <a:pPr algn="ctr" fontAlgn="t"/>
                      <a:r>
                        <a:rPr lang="en-US" sz="1400" b="1" i="0" u="none" strike="noStrike" dirty="0">
                          <a:solidFill>
                            <a:srgbClr val="000000"/>
                          </a:solidFill>
                          <a:effectLst/>
                          <a:latin typeface="Calibri" panose="020F0502020204030204" pitchFamily="34" charset="0"/>
                        </a:rPr>
                        <a:t>Generalization RMSE</a:t>
                      </a:r>
                    </a:p>
                  </a:txBody>
                  <a:tcPr marL="7620" marR="7620" marT="7620" marB="0"/>
                </a:tc>
                <a:tc>
                  <a:txBody>
                    <a:bodyPr/>
                    <a:lstStyle/>
                    <a:p>
                      <a:pPr algn="r" fontAlgn="b"/>
                      <a:r>
                        <a:rPr lang="en-US" sz="2000" b="0" i="0" u="none" strike="noStrike">
                          <a:solidFill>
                            <a:srgbClr val="000000"/>
                          </a:solidFill>
                          <a:effectLst/>
                          <a:latin typeface="Calibri" panose="020F0502020204030204" pitchFamily="34" charset="0"/>
                        </a:rPr>
                        <a:t>1.401</a:t>
                      </a:r>
                    </a:p>
                  </a:txBody>
                  <a:tcPr marL="7620" marR="7620" marT="7620" marB="0" anchor="b"/>
                </a:tc>
                <a:tc>
                  <a:txBody>
                    <a:bodyPr/>
                    <a:lstStyle/>
                    <a:p>
                      <a:pPr algn="r" fontAlgn="b"/>
                      <a:r>
                        <a:rPr lang="en-US" sz="2000" b="0" i="0" u="none" strike="noStrike">
                          <a:solidFill>
                            <a:srgbClr val="000000"/>
                          </a:solidFill>
                          <a:effectLst/>
                          <a:latin typeface="Calibri" panose="020F0502020204030204" pitchFamily="34" charset="0"/>
                        </a:rPr>
                        <a:t>0.340</a:t>
                      </a:r>
                    </a:p>
                  </a:txBody>
                  <a:tcPr marL="7620" marR="7620" marT="7620" marB="0" anchor="b"/>
                </a:tc>
                <a:tc>
                  <a:txBody>
                    <a:bodyPr/>
                    <a:lstStyle/>
                    <a:p>
                      <a:pPr algn="r" fontAlgn="b"/>
                      <a:r>
                        <a:rPr lang="en-US" sz="2000" b="0" i="0" u="none" strike="noStrike" dirty="0">
                          <a:solidFill>
                            <a:srgbClr val="000000"/>
                          </a:solidFill>
                          <a:effectLst/>
                          <a:latin typeface="Calibri" panose="020F0502020204030204" pitchFamily="34" charset="0"/>
                        </a:rPr>
                        <a:t>0.339</a:t>
                      </a:r>
                    </a:p>
                  </a:txBody>
                  <a:tcPr marL="7620" marR="7620" marT="7620" marB="0" anchor="b"/>
                </a:tc>
                <a:tc>
                  <a:txBody>
                    <a:bodyPr/>
                    <a:lstStyle/>
                    <a:p>
                      <a:pPr algn="r" fontAlgn="b"/>
                      <a:r>
                        <a:rPr lang="en-US" sz="2000" b="0" i="0" u="none" strike="noStrike">
                          <a:solidFill>
                            <a:srgbClr val="000000"/>
                          </a:solidFill>
                          <a:effectLst/>
                          <a:latin typeface="Calibri" panose="020F0502020204030204" pitchFamily="34" charset="0"/>
                        </a:rPr>
                        <a:t>0.677</a:t>
                      </a:r>
                    </a:p>
                  </a:txBody>
                  <a:tcPr marL="7620" marR="7620" marT="7620" marB="0" anchor="b"/>
                </a:tc>
                <a:tc>
                  <a:txBody>
                    <a:bodyPr/>
                    <a:lstStyle/>
                    <a:p>
                      <a:pPr algn="r" fontAlgn="b"/>
                      <a:r>
                        <a:rPr lang="en-US" sz="2000" b="0" i="0" u="none" strike="noStrike">
                          <a:solidFill>
                            <a:srgbClr val="000000"/>
                          </a:solidFill>
                          <a:effectLst/>
                          <a:latin typeface="Calibri" panose="020F0502020204030204" pitchFamily="34" charset="0"/>
                        </a:rPr>
                        <a:t>0.339</a:t>
                      </a:r>
                    </a:p>
                  </a:txBody>
                  <a:tcPr marL="7620" marR="7620" marT="7620" marB="0" anchor="b"/>
                </a:tc>
                <a:tc>
                  <a:txBody>
                    <a:bodyPr/>
                    <a:lstStyle/>
                    <a:p>
                      <a:pPr algn="r" fontAlgn="b"/>
                      <a:r>
                        <a:rPr lang="en-US" sz="2000" b="0" i="0" u="none" strike="noStrike" dirty="0">
                          <a:solidFill>
                            <a:srgbClr val="000000"/>
                          </a:solidFill>
                          <a:effectLst/>
                          <a:latin typeface="Calibri" panose="020F0502020204030204" pitchFamily="34" charset="0"/>
                        </a:rPr>
                        <a:t>0.472</a:t>
                      </a:r>
                    </a:p>
                  </a:txBody>
                  <a:tcPr marL="7620" marR="7620" marT="7620" marB="0" anchor="b"/>
                </a:tc>
                <a:extLst>
                  <a:ext uri="{0D108BD9-81ED-4DB2-BD59-A6C34878D82A}">
                    <a16:rowId xmlns:a16="http://schemas.microsoft.com/office/drawing/2014/main" val="622440907"/>
                  </a:ext>
                </a:extLst>
              </a:tr>
            </a:tbl>
          </a:graphicData>
        </a:graphic>
      </p:graphicFrame>
      <p:graphicFrame>
        <p:nvGraphicFramePr>
          <p:cNvPr id="18" name="Table 2">
            <a:extLst>
              <a:ext uri="{FF2B5EF4-FFF2-40B4-BE49-F238E27FC236}">
                <a16:creationId xmlns:a16="http://schemas.microsoft.com/office/drawing/2014/main" id="{E123A14D-B8C0-4A0C-AD79-08379C38D82A}"/>
              </a:ext>
            </a:extLst>
          </p:cNvPr>
          <p:cNvGraphicFramePr>
            <a:graphicFrameLocks noGrp="1"/>
          </p:cNvGraphicFramePr>
          <p:nvPr>
            <p:extLst>
              <p:ext uri="{D42A27DB-BD31-4B8C-83A1-F6EECF244321}">
                <p14:modId xmlns:p14="http://schemas.microsoft.com/office/powerpoint/2010/main" val="2124889463"/>
              </p:ext>
            </p:extLst>
          </p:nvPr>
        </p:nvGraphicFramePr>
        <p:xfrm>
          <a:off x="571499" y="4748450"/>
          <a:ext cx="10369548" cy="1610360"/>
        </p:xfrm>
        <a:graphic>
          <a:graphicData uri="http://schemas.openxmlformats.org/drawingml/2006/table">
            <a:tbl>
              <a:tblPr firstRow="1" bandRow="1">
                <a:tableStyleId>{5C22544A-7EE6-4342-B048-85BDC9FD1C3A}</a:tableStyleId>
              </a:tblPr>
              <a:tblGrid>
                <a:gridCol w="1481364">
                  <a:extLst>
                    <a:ext uri="{9D8B030D-6E8A-4147-A177-3AD203B41FA5}">
                      <a16:colId xmlns:a16="http://schemas.microsoft.com/office/drawing/2014/main" val="3939990220"/>
                    </a:ext>
                  </a:extLst>
                </a:gridCol>
                <a:gridCol w="1138012">
                  <a:extLst>
                    <a:ext uri="{9D8B030D-6E8A-4147-A177-3AD203B41FA5}">
                      <a16:colId xmlns:a16="http://schemas.microsoft.com/office/drawing/2014/main" val="3972251579"/>
                    </a:ext>
                  </a:extLst>
                </a:gridCol>
                <a:gridCol w="1824716">
                  <a:extLst>
                    <a:ext uri="{9D8B030D-6E8A-4147-A177-3AD203B41FA5}">
                      <a16:colId xmlns:a16="http://schemas.microsoft.com/office/drawing/2014/main" val="2853015067"/>
                    </a:ext>
                  </a:extLst>
                </a:gridCol>
                <a:gridCol w="1566184">
                  <a:extLst>
                    <a:ext uri="{9D8B030D-6E8A-4147-A177-3AD203B41FA5}">
                      <a16:colId xmlns:a16="http://schemas.microsoft.com/office/drawing/2014/main" val="2427409433"/>
                    </a:ext>
                  </a:extLst>
                </a:gridCol>
                <a:gridCol w="1495425">
                  <a:extLst>
                    <a:ext uri="{9D8B030D-6E8A-4147-A177-3AD203B41FA5}">
                      <a16:colId xmlns:a16="http://schemas.microsoft.com/office/drawing/2014/main" val="842359180"/>
                    </a:ext>
                  </a:extLst>
                </a:gridCol>
                <a:gridCol w="1382483">
                  <a:extLst>
                    <a:ext uri="{9D8B030D-6E8A-4147-A177-3AD203B41FA5}">
                      <a16:colId xmlns:a16="http://schemas.microsoft.com/office/drawing/2014/main" val="2410393147"/>
                    </a:ext>
                  </a:extLst>
                </a:gridCol>
                <a:gridCol w="1481364">
                  <a:extLst>
                    <a:ext uri="{9D8B030D-6E8A-4147-A177-3AD203B41FA5}">
                      <a16:colId xmlns:a16="http://schemas.microsoft.com/office/drawing/2014/main" val="3766860253"/>
                    </a:ext>
                  </a:extLst>
                </a:gridCol>
              </a:tblGrid>
              <a:tr h="370840">
                <a:tc>
                  <a:txBody>
                    <a:bodyPr/>
                    <a:lstStyle/>
                    <a:p>
                      <a:endParaRPr lang="en-US"/>
                    </a:p>
                  </a:txBody>
                  <a:tcPr/>
                </a:tc>
                <a:tc>
                  <a:txBody>
                    <a:bodyPr/>
                    <a:lstStyle/>
                    <a:p>
                      <a:pPr algn="ctr" fontAlgn="t"/>
                      <a:r>
                        <a:rPr lang="en-US" sz="1400" b="1" i="0" u="none" strike="noStrike" dirty="0">
                          <a:solidFill>
                            <a:srgbClr val="000000"/>
                          </a:solidFill>
                          <a:effectLst/>
                          <a:latin typeface="Calibri" panose="020F0502020204030204" pitchFamily="34" charset="0"/>
                        </a:rPr>
                        <a:t>KNN Regressor</a:t>
                      </a:r>
                    </a:p>
                  </a:txBody>
                  <a:tcPr marL="7620" marR="7620" marT="7620" marB="0"/>
                </a:tc>
                <a:tc>
                  <a:txBody>
                    <a:bodyPr/>
                    <a:lstStyle/>
                    <a:p>
                      <a:pPr algn="ctr" fontAlgn="t"/>
                      <a:r>
                        <a:rPr lang="en-US" sz="1400" b="1" i="0" u="none" strike="noStrike">
                          <a:solidFill>
                            <a:srgbClr val="000000"/>
                          </a:solidFill>
                          <a:effectLst/>
                          <a:latin typeface="Calibri" panose="020F0502020204030204" pitchFamily="34" charset="0"/>
                        </a:rPr>
                        <a:t>DecisionTreeRegressor</a:t>
                      </a:r>
                    </a:p>
                  </a:txBody>
                  <a:tcPr marL="7620" marR="7620" marT="7620" marB="0"/>
                </a:tc>
                <a:tc>
                  <a:txBody>
                    <a:bodyPr/>
                    <a:lstStyle/>
                    <a:p>
                      <a:pPr algn="ctr" fontAlgn="t"/>
                      <a:r>
                        <a:rPr lang="en-US" sz="1400" b="1" i="0" u="none" strike="noStrike">
                          <a:solidFill>
                            <a:srgbClr val="000000"/>
                          </a:solidFill>
                          <a:effectLst/>
                          <a:latin typeface="Calibri" panose="020F0502020204030204" pitchFamily="34" charset="0"/>
                        </a:rPr>
                        <a:t>ExtraTreesRegressor</a:t>
                      </a:r>
                    </a:p>
                  </a:txBody>
                  <a:tcPr marL="7620" marR="7620" marT="7620" marB="0"/>
                </a:tc>
                <a:tc>
                  <a:txBody>
                    <a:bodyPr/>
                    <a:lstStyle/>
                    <a:p>
                      <a:pPr algn="ctr" fontAlgn="t"/>
                      <a:r>
                        <a:rPr lang="en-US" sz="1400" b="1" i="0" u="none" strike="noStrike" dirty="0">
                          <a:solidFill>
                            <a:srgbClr val="000000"/>
                          </a:solidFill>
                          <a:effectLst/>
                          <a:latin typeface="Calibri" panose="020F0502020204030204" pitchFamily="34" charset="0"/>
                        </a:rPr>
                        <a:t>Gradient Boosting</a:t>
                      </a:r>
                    </a:p>
                    <a:p>
                      <a:pPr algn="ctr" fontAlgn="t"/>
                      <a:r>
                        <a:rPr lang="en-US" sz="1400" b="1" i="0" u="none" strike="noStrike" dirty="0">
                          <a:solidFill>
                            <a:srgbClr val="000000"/>
                          </a:solidFill>
                          <a:effectLst/>
                          <a:latin typeface="Calibri" panose="020F0502020204030204" pitchFamily="34" charset="0"/>
                        </a:rPr>
                        <a:t>Regressor</a:t>
                      </a:r>
                    </a:p>
                  </a:txBody>
                  <a:tcPr marL="7620" marR="7620" marT="7620" marB="0"/>
                </a:tc>
                <a:tc>
                  <a:txBody>
                    <a:bodyPr/>
                    <a:lstStyle/>
                    <a:p>
                      <a:pPr algn="ctr" fontAlgn="t"/>
                      <a:r>
                        <a:rPr lang="en-US" sz="1400" b="1" i="0" u="none" strike="noStrike">
                          <a:solidFill>
                            <a:srgbClr val="000000"/>
                          </a:solidFill>
                          <a:effectLst/>
                          <a:latin typeface="Calibri" panose="020F0502020204030204" pitchFamily="34" charset="0"/>
                        </a:rPr>
                        <a:t>VotingRegressor</a:t>
                      </a:r>
                    </a:p>
                  </a:txBody>
                  <a:tcPr marL="7620" marR="7620" marT="7620" marB="0"/>
                </a:tc>
                <a:tc>
                  <a:txBody>
                    <a:bodyPr/>
                    <a:lstStyle/>
                    <a:p>
                      <a:pPr algn="ctr" fontAlgn="t"/>
                      <a:r>
                        <a:rPr lang="en-US" sz="1400" b="1" i="0" u="none" strike="noStrike" dirty="0">
                          <a:solidFill>
                            <a:srgbClr val="000000"/>
                          </a:solidFill>
                          <a:effectLst/>
                          <a:latin typeface="Calibri" panose="020F0502020204030204" pitchFamily="34" charset="0"/>
                        </a:rPr>
                        <a:t>Stacking Regressor</a:t>
                      </a:r>
                    </a:p>
                  </a:txBody>
                  <a:tcPr marL="7620" marR="7620" marT="7620" marB="0"/>
                </a:tc>
                <a:extLst>
                  <a:ext uri="{0D108BD9-81ED-4DB2-BD59-A6C34878D82A}">
                    <a16:rowId xmlns:a16="http://schemas.microsoft.com/office/drawing/2014/main" val="2915358379"/>
                  </a:ext>
                </a:extLst>
              </a:tr>
              <a:tr h="370840">
                <a:tc>
                  <a:txBody>
                    <a:bodyPr/>
                    <a:lstStyle/>
                    <a:p>
                      <a:pPr algn="ctr" fontAlgn="t"/>
                      <a:r>
                        <a:rPr lang="en-US" sz="1400" b="1" i="0" u="none" strike="noStrike" dirty="0" err="1">
                          <a:solidFill>
                            <a:srgbClr val="000000"/>
                          </a:solidFill>
                          <a:effectLst/>
                          <a:latin typeface="Calibri" panose="020F0502020204030204" pitchFamily="34" charset="0"/>
                        </a:rPr>
                        <a:t>Average_RMSE</a:t>
                      </a:r>
                      <a:endParaRPr lang="en-US" sz="1400" b="1" i="0" u="none" strike="noStrike" dirty="0">
                        <a:solidFill>
                          <a:srgbClr val="000000"/>
                        </a:solidFill>
                        <a:effectLst/>
                        <a:latin typeface="Calibri" panose="020F0502020204030204" pitchFamily="34" charset="0"/>
                      </a:endParaRPr>
                    </a:p>
                  </a:txBody>
                  <a:tcPr marL="7620" marR="7620" marT="7620" marB="0"/>
                </a:tc>
                <a:tc>
                  <a:txBody>
                    <a:bodyPr/>
                    <a:lstStyle/>
                    <a:p>
                      <a:pPr algn="r" fontAlgn="b"/>
                      <a:r>
                        <a:rPr lang="en-US" sz="2000" b="0" i="0" u="none" strike="noStrike" dirty="0">
                          <a:solidFill>
                            <a:srgbClr val="000000"/>
                          </a:solidFill>
                          <a:effectLst/>
                          <a:latin typeface="Calibri" panose="020F0502020204030204" pitchFamily="34" charset="0"/>
                        </a:rPr>
                        <a:t>0.276</a:t>
                      </a:r>
                    </a:p>
                  </a:txBody>
                  <a:tcPr marL="7620" marR="7620" marT="7620" marB="0" anchor="b"/>
                </a:tc>
                <a:tc>
                  <a:txBody>
                    <a:bodyPr/>
                    <a:lstStyle/>
                    <a:p>
                      <a:pPr algn="r" fontAlgn="b"/>
                      <a:r>
                        <a:rPr lang="en-US" sz="2000" b="0" i="0" u="none" strike="noStrike">
                          <a:solidFill>
                            <a:srgbClr val="000000"/>
                          </a:solidFill>
                          <a:effectLst/>
                          <a:latin typeface="Calibri" panose="020F0502020204030204" pitchFamily="34" charset="0"/>
                        </a:rPr>
                        <a:t>0.131</a:t>
                      </a:r>
                    </a:p>
                  </a:txBody>
                  <a:tcPr marL="7620" marR="7620" marT="7620" marB="0" anchor="b"/>
                </a:tc>
                <a:tc>
                  <a:txBody>
                    <a:bodyPr/>
                    <a:lstStyle/>
                    <a:p>
                      <a:pPr algn="r" fontAlgn="b"/>
                      <a:r>
                        <a:rPr lang="en-US" sz="2000" b="1" i="0" u="none" strike="noStrike" dirty="0">
                          <a:solidFill>
                            <a:srgbClr val="C00000"/>
                          </a:solidFill>
                          <a:effectLst/>
                          <a:highlight>
                            <a:srgbClr val="FFFF00"/>
                          </a:highlight>
                          <a:latin typeface="Calibri" panose="020F0502020204030204" pitchFamily="34" charset="0"/>
                        </a:rPr>
                        <a:t>0.080</a:t>
                      </a:r>
                    </a:p>
                  </a:txBody>
                  <a:tcPr marL="7620" marR="7620" marT="7620" marB="0" anchor="b"/>
                </a:tc>
                <a:tc>
                  <a:txBody>
                    <a:bodyPr/>
                    <a:lstStyle/>
                    <a:p>
                      <a:pPr algn="r" fontAlgn="b"/>
                      <a:r>
                        <a:rPr lang="en-US" sz="2000" b="0" i="0" u="none" strike="noStrike">
                          <a:solidFill>
                            <a:srgbClr val="000000"/>
                          </a:solidFill>
                          <a:effectLst/>
                          <a:latin typeface="Calibri" panose="020F0502020204030204" pitchFamily="34" charset="0"/>
                        </a:rPr>
                        <a:t>0.246</a:t>
                      </a:r>
                    </a:p>
                  </a:txBody>
                  <a:tcPr marL="7620" marR="7620" marT="7620" marB="0" anchor="b"/>
                </a:tc>
                <a:tc>
                  <a:txBody>
                    <a:bodyPr/>
                    <a:lstStyle/>
                    <a:p>
                      <a:pPr algn="r" fontAlgn="b"/>
                      <a:r>
                        <a:rPr lang="en-US" sz="2000" b="0" i="0" u="none" strike="noStrike">
                          <a:solidFill>
                            <a:srgbClr val="000000"/>
                          </a:solidFill>
                          <a:effectLst/>
                          <a:latin typeface="Calibri" panose="020F0502020204030204" pitchFamily="34" charset="0"/>
                        </a:rPr>
                        <a:t>0.170</a:t>
                      </a:r>
                    </a:p>
                  </a:txBody>
                  <a:tcPr marL="7620" marR="7620" marT="7620" marB="0" anchor="b"/>
                </a:tc>
                <a:tc>
                  <a:txBody>
                    <a:bodyPr/>
                    <a:lstStyle/>
                    <a:p>
                      <a:pPr algn="r" fontAlgn="b"/>
                      <a:r>
                        <a:rPr lang="en-US" sz="2000" b="0" i="0" u="none" strike="noStrike">
                          <a:solidFill>
                            <a:srgbClr val="000000"/>
                          </a:solidFill>
                          <a:effectLst/>
                          <a:latin typeface="Calibri" panose="020F0502020204030204" pitchFamily="34" charset="0"/>
                        </a:rPr>
                        <a:t>0.087</a:t>
                      </a:r>
                    </a:p>
                  </a:txBody>
                  <a:tcPr marL="7620" marR="7620" marT="7620" marB="0" anchor="b"/>
                </a:tc>
                <a:extLst>
                  <a:ext uri="{0D108BD9-81ED-4DB2-BD59-A6C34878D82A}">
                    <a16:rowId xmlns:a16="http://schemas.microsoft.com/office/drawing/2014/main" val="2014557938"/>
                  </a:ext>
                </a:extLst>
              </a:tr>
              <a:tr h="370840">
                <a:tc>
                  <a:txBody>
                    <a:bodyPr/>
                    <a:lstStyle/>
                    <a:p>
                      <a:pPr algn="ctr" fontAlgn="t"/>
                      <a:r>
                        <a:rPr lang="en-US" sz="1400" b="1" i="0" u="none" strike="noStrike" dirty="0" err="1">
                          <a:solidFill>
                            <a:srgbClr val="000000"/>
                          </a:solidFill>
                          <a:effectLst/>
                          <a:latin typeface="Calibri" panose="020F0502020204030204" pitchFamily="34" charset="0"/>
                        </a:rPr>
                        <a:t>sd_RMSE</a:t>
                      </a:r>
                      <a:endParaRPr lang="en-US" sz="1400" b="1" i="0" u="none" strike="noStrike" dirty="0">
                        <a:solidFill>
                          <a:srgbClr val="000000"/>
                        </a:solidFill>
                        <a:effectLst/>
                        <a:latin typeface="Calibri" panose="020F0502020204030204" pitchFamily="34" charset="0"/>
                      </a:endParaRPr>
                    </a:p>
                  </a:txBody>
                  <a:tcPr marL="7620" marR="7620" marT="7620" marB="0"/>
                </a:tc>
                <a:tc>
                  <a:txBody>
                    <a:bodyPr/>
                    <a:lstStyle/>
                    <a:p>
                      <a:pPr algn="r" fontAlgn="b"/>
                      <a:r>
                        <a:rPr lang="en-US" sz="2000" b="0" i="0" u="none" strike="noStrike" dirty="0">
                          <a:solidFill>
                            <a:srgbClr val="000000"/>
                          </a:solidFill>
                          <a:effectLst/>
                          <a:latin typeface="Calibri" panose="020F0502020204030204" pitchFamily="34" charset="0"/>
                        </a:rPr>
                        <a:t>0.059</a:t>
                      </a:r>
                    </a:p>
                  </a:txBody>
                  <a:tcPr marL="7620" marR="7620" marT="7620" marB="0" anchor="b"/>
                </a:tc>
                <a:tc>
                  <a:txBody>
                    <a:bodyPr/>
                    <a:lstStyle/>
                    <a:p>
                      <a:pPr algn="r" fontAlgn="b"/>
                      <a:r>
                        <a:rPr lang="en-US" sz="2000" b="0" i="0" u="none" strike="noStrike" dirty="0">
                          <a:solidFill>
                            <a:srgbClr val="000000"/>
                          </a:solidFill>
                          <a:effectLst/>
                          <a:latin typeface="Calibri" panose="020F0502020204030204" pitchFamily="34" charset="0"/>
                        </a:rPr>
                        <a:t>0.089</a:t>
                      </a:r>
                    </a:p>
                  </a:txBody>
                  <a:tcPr marL="7620" marR="7620" marT="7620" marB="0" anchor="b"/>
                </a:tc>
                <a:tc>
                  <a:txBody>
                    <a:bodyPr/>
                    <a:lstStyle/>
                    <a:p>
                      <a:pPr algn="r" fontAlgn="b"/>
                      <a:r>
                        <a:rPr lang="en-US" sz="2000" b="0" i="0" u="none" strike="noStrike" dirty="0">
                          <a:solidFill>
                            <a:srgbClr val="C00000"/>
                          </a:solidFill>
                          <a:effectLst/>
                          <a:latin typeface="Calibri" panose="020F0502020204030204" pitchFamily="34" charset="0"/>
                        </a:rPr>
                        <a:t>0.062</a:t>
                      </a:r>
                    </a:p>
                  </a:txBody>
                  <a:tcPr marL="7620" marR="7620" marT="7620" marB="0" anchor="b"/>
                </a:tc>
                <a:tc>
                  <a:txBody>
                    <a:bodyPr/>
                    <a:lstStyle/>
                    <a:p>
                      <a:pPr algn="r" fontAlgn="b"/>
                      <a:r>
                        <a:rPr lang="en-US" sz="2000" b="0" i="0" u="none" strike="noStrike">
                          <a:solidFill>
                            <a:srgbClr val="000000"/>
                          </a:solidFill>
                          <a:effectLst/>
                          <a:latin typeface="Calibri" panose="020F0502020204030204" pitchFamily="34" charset="0"/>
                        </a:rPr>
                        <a:t>0.063</a:t>
                      </a:r>
                    </a:p>
                  </a:txBody>
                  <a:tcPr marL="7620" marR="7620" marT="7620" marB="0" anchor="b"/>
                </a:tc>
                <a:tc>
                  <a:txBody>
                    <a:bodyPr/>
                    <a:lstStyle/>
                    <a:p>
                      <a:pPr algn="r" fontAlgn="b"/>
                      <a:r>
                        <a:rPr lang="en-US" sz="2000" b="0" i="0" u="none" strike="noStrike">
                          <a:solidFill>
                            <a:srgbClr val="000000"/>
                          </a:solidFill>
                          <a:effectLst/>
                          <a:latin typeface="Calibri" panose="020F0502020204030204" pitchFamily="34" charset="0"/>
                        </a:rPr>
                        <a:t>0.070</a:t>
                      </a:r>
                    </a:p>
                  </a:txBody>
                  <a:tcPr marL="7620" marR="7620" marT="7620" marB="0" anchor="b"/>
                </a:tc>
                <a:tc>
                  <a:txBody>
                    <a:bodyPr/>
                    <a:lstStyle/>
                    <a:p>
                      <a:pPr algn="r" fontAlgn="b"/>
                      <a:r>
                        <a:rPr lang="en-US" sz="2000" b="0" i="0" u="none" strike="noStrike">
                          <a:solidFill>
                            <a:srgbClr val="000000"/>
                          </a:solidFill>
                          <a:effectLst/>
                          <a:latin typeface="Calibri" panose="020F0502020204030204" pitchFamily="34" charset="0"/>
                        </a:rPr>
                        <a:t>0.063</a:t>
                      </a:r>
                    </a:p>
                  </a:txBody>
                  <a:tcPr marL="7620" marR="7620" marT="7620" marB="0" anchor="b"/>
                </a:tc>
                <a:extLst>
                  <a:ext uri="{0D108BD9-81ED-4DB2-BD59-A6C34878D82A}">
                    <a16:rowId xmlns:a16="http://schemas.microsoft.com/office/drawing/2014/main" val="2671620174"/>
                  </a:ext>
                </a:extLst>
              </a:tr>
              <a:tr h="370840">
                <a:tc>
                  <a:txBody>
                    <a:bodyPr/>
                    <a:lstStyle/>
                    <a:p>
                      <a:pPr algn="ctr" fontAlgn="t"/>
                      <a:r>
                        <a:rPr lang="en-US" sz="1400" b="1" i="0" u="none" strike="noStrike" dirty="0">
                          <a:solidFill>
                            <a:srgbClr val="000000"/>
                          </a:solidFill>
                          <a:effectLst/>
                          <a:latin typeface="Calibri" panose="020F0502020204030204" pitchFamily="34" charset="0"/>
                        </a:rPr>
                        <a:t>Generalization RMSE</a:t>
                      </a:r>
                    </a:p>
                  </a:txBody>
                  <a:tcPr marL="7620" marR="7620" marT="7620" marB="0"/>
                </a:tc>
                <a:tc>
                  <a:txBody>
                    <a:bodyPr/>
                    <a:lstStyle/>
                    <a:p>
                      <a:pPr algn="r" fontAlgn="b"/>
                      <a:r>
                        <a:rPr lang="en-US" sz="2000" b="0" i="0" u="none" strike="noStrike">
                          <a:solidFill>
                            <a:srgbClr val="000000"/>
                          </a:solidFill>
                          <a:effectLst/>
                          <a:latin typeface="Calibri" panose="020F0502020204030204" pitchFamily="34" charset="0"/>
                        </a:rPr>
                        <a:t>0.342</a:t>
                      </a:r>
                    </a:p>
                  </a:txBody>
                  <a:tcPr marL="7620" marR="7620" marT="7620" marB="0" anchor="b"/>
                </a:tc>
                <a:tc>
                  <a:txBody>
                    <a:bodyPr/>
                    <a:lstStyle/>
                    <a:p>
                      <a:pPr algn="r" fontAlgn="b"/>
                      <a:r>
                        <a:rPr lang="en-US" sz="2000" b="0" i="0" u="none" strike="noStrike">
                          <a:solidFill>
                            <a:srgbClr val="000000"/>
                          </a:solidFill>
                          <a:effectLst/>
                          <a:latin typeface="Calibri" panose="020F0502020204030204" pitchFamily="34" charset="0"/>
                        </a:rPr>
                        <a:t>0.206</a:t>
                      </a:r>
                    </a:p>
                  </a:txBody>
                  <a:tcPr marL="7620" marR="7620" marT="7620" marB="0" anchor="b"/>
                </a:tc>
                <a:tc>
                  <a:txBody>
                    <a:bodyPr/>
                    <a:lstStyle/>
                    <a:p>
                      <a:pPr algn="r" fontAlgn="b"/>
                      <a:r>
                        <a:rPr lang="en-US" sz="2000" b="0" i="0" u="none" strike="noStrike" dirty="0">
                          <a:solidFill>
                            <a:srgbClr val="C00000"/>
                          </a:solidFill>
                          <a:effectLst/>
                          <a:latin typeface="Calibri" panose="020F0502020204030204" pitchFamily="34" charset="0"/>
                        </a:rPr>
                        <a:t>0.156</a:t>
                      </a:r>
                    </a:p>
                  </a:txBody>
                  <a:tcPr marL="7620" marR="7620" marT="7620" marB="0" anchor="b"/>
                </a:tc>
                <a:tc>
                  <a:txBody>
                    <a:bodyPr/>
                    <a:lstStyle/>
                    <a:p>
                      <a:pPr algn="r" fontAlgn="b"/>
                      <a:r>
                        <a:rPr lang="en-US" sz="2000" b="0" i="0" u="none" strike="noStrike" dirty="0">
                          <a:solidFill>
                            <a:srgbClr val="000000"/>
                          </a:solidFill>
                          <a:effectLst/>
                          <a:latin typeface="Calibri" panose="020F0502020204030204" pitchFamily="34" charset="0"/>
                        </a:rPr>
                        <a:t>0.252</a:t>
                      </a:r>
                    </a:p>
                  </a:txBody>
                  <a:tcPr marL="7620" marR="7620" marT="7620" marB="0" anchor="b"/>
                </a:tc>
                <a:tc>
                  <a:txBody>
                    <a:bodyPr/>
                    <a:lstStyle/>
                    <a:p>
                      <a:pPr algn="r" fontAlgn="b"/>
                      <a:r>
                        <a:rPr lang="en-US" sz="2000" b="0" i="0" u="none" strike="noStrike" dirty="0">
                          <a:solidFill>
                            <a:srgbClr val="000000"/>
                          </a:solidFill>
                          <a:effectLst/>
                          <a:latin typeface="Calibri" panose="020F0502020204030204" pitchFamily="34" charset="0"/>
                        </a:rPr>
                        <a:t>0.189</a:t>
                      </a:r>
                    </a:p>
                  </a:txBody>
                  <a:tcPr marL="7620" marR="7620" marT="7620" marB="0" anchor="b"/>
                </a:tc>
                <a:tc>
                  <a:txBody>
                    <a:bodyPr/>
                    <a:lstStyle/>
                    <a:p>
                      <a:pPr algn="r" fontAlgn="b"/>
                      <a:r>
                        <a:rPr lang="en-US" sz="2000" b="0" i="0" u="none" strike="noStrike" dirty="0">
                          <a:solidFill>
                            <a:srgbClr val="000000"/>
                          </a:solidFill>
                          <a:effectLst/>
                          <a:latin typeface="Calibri" panose="020F0502020204030204" pitchFamily="34" charset="0"/>
                        </a:rPr>
                        <a:t>0.159</a:t>
                      </a:r>
                    </a:p>
                  </a:txBody>
                  <a:tcPr marL="7620" marR="7620" marT="7620" marB="0" anchor="b"/>
                </a:tc>
                <a:extLst>
                  <a:ext uri="{0D108BD9-81ED-4DB2-BD59-A6C34878D82A}">
                    <a16:rowId xmlns:a16="http://schemas.microsoft.com/office/drawing/2014/main" val="1991950247"/>
                  </a:ext>
                </a:extLst>
              </a:tr>
            </a:tbl>
          </a:graphicData>
        </a:graphic>
      </p:graphicFrame>
    </p:spTree>
    <p:extLst>
      <p:ext uri="{BB962C8B-B14F-4D97-AF65-F5344CB8AC3E}">
        <p14:creationId xmlns:p14="http://schemas.microsoft.com/office/powerpoint/2010/main" val="40589453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4" name="Rectangle 13">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9D468AFD-62D4-4C9D-95FC-73F2D9EE59CD}"/>
              </a:ext>
            </a:extLst>
          </p:cNvPr>
          <p:cNvSpPr>
            <a:spLocks noGrp="1"/>
          </p:cNvSpPr>
          <p:nvPr>
            <p:ph idx="1"/>
          </p:nvPr>
        </p:nvSpPr>
        <p:spPr>
          <a:xfrm>
            <a:off x="76217" y="2246058"/>
            <a:ext cx="11466481" cy="409677"/>
          </a:xfrm>
        </p:spPr>
        <p:txBody>
          <a:bodyPr anchor="ctr">
            <a:normAutofit fontScale="92500" lnSpcReduction="10000"/>
          </a:bodyPr>
          <a:lstStyle/>
          <a:p>
            <a:pPr>
              <a:lnSpc>
                <a:spcPct val="110000"/>
              </a:lnSpc>
              <a:buBlip>
                <a:blip r:embed="rId2">
                  <a:extLst>
                    <a:ext uri="{96DAC541-7B7A-43D3-8B79-37D633B846F1}">
                      <asvg:svgBlip xmlns:asvg="http://schemas.microsoft.com/office/drawing/2016/SVG/main" r:embed="rId3"/>
                    </a:ext>
                  </a:extLst>
                </a:blip>
              </a:buBlip>
            </a:pPr>
            <a:r>
              <a:rPr lang="fr-FR" sz="2200" b="1" dirty="0">
                <a:latin typeface="Montserrat"/>
              </a:rPr>
              <a:t>Prédiction de la consommation totale d’énergie</a:t>
            </a:r>
          </a:p>
        </p:txBody>
      </p:sp>
      <p:sp>
        <p:nvSpPr>
          <p:cNvPr id="6" name="Title 1">
            <a:extLst>
              <a:ext uri="{FF2B5EF4-FFF2-40B4-BE49-F238E27FC236}">
                <a16:creationId xmlns:a16="http://schemas.microsoft.com/office/drawing/2014/main" id="{C1DCDFE8-41A8-49BD-A16D-CA8D810CA21F}"/>
              </a:ext>
            </a:extLst>
          </p:cNvPr>
          <p:cNvSpPr txBox="1">
            <a:spLocks/>
          </p:cNvSpPr>
          <p:nvPr/>
        </p:nvSpPr>
        <p:spPr>
          <a:xfrm>
            <a:off x="6327913" y="6476999"/>
            <a:ext cx="5864087" cy="466725"/>
          </a:xfrm>
          <a:prstGeom prst="rect">
            <a:avLst/>
          </a:prstGeom>
          <a:solidFill>
            <a:schemeClr val="accent6">
              <a:lumMod val="60000"/>
              <a:lumOff val="40000"/>
            </a:schemeClr>
          </a:solidFill>
          <a:ln>
            <a:solidFill>
              <a:schemeClr val="bg1"/>
            </a:solidFill>
          </a:ln>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latin typeface="Bodoni MT Black" panose="02070A03080606020203" pitchFamily="18" charset="0"/>
            </a:endParaRPr>
          </a:p>
        </p:txBody>
      </p:sp>
      <p:sp>
        <p:nvSpPr>
          <p:cNvPr id="12" name="Title 1">
            <a:extLst>
              <a:ext uri="{FF2B5EF4-FFF2-40B4-BE49-F238E27FC236}">
                <a16:creationId xmlns:a16="http://schemas.microsoft.com/office/drawing/2014/main" id="{0849AE44-5FCB-4B74-8F9B-E3E71AAF4C4B}"/>
              </a:ext>
            </a:extLst>
          </p:cNvPr>
          <p:cNvSpPr>
            <a:spLocks noGrp="1"/>
          </p:cNvSpPr>
          <p:nvPr>
            <p:ph type="title"/>
          </p:nvPr>
        </p:nvSpPr>
        <p:spPr>
          <a:xfrm>
            <a:off x="23256" y="41261"/>
            <a:ext cx="9236700" cy="781699"/>
          </a:xfrm>
        </p:spPr>
        <p:txBody>
          <a:bodyPr anchor="b">
            <a:normAutofit fontScale="90000"/>
          </a:bodyPr>
          <a:lstStyle/>
          <a:p>
            <a:pPr lvl="0">
              <a:buFont typeface="Wingdings" panose="05000000000000000000" pitchFamily="2" charset="2"/>
              <a:buChar char="q"/>
            </a:pPr>
            <a:r>
              <a:rPr lang="fr-FR" sz="5400" b="1" dirty="0">
                <a:latin typeface="Bodoni MT Black" panose="02070A03080606020203" pitchFamily="18" charset="0"/>
              </a:rPr>
              <a:t>Modélisation</a:t>
            </a:r>
          </a:p>
        </p:txBody>
      </p:sp>
      <p:sp>
        <p:nvSpPr>
          <p:cNvPr id="16" name="Title 1">
            <a:extLst>
              <a:ext uri="{FF2B5EF4-FFF2-40B4-BE49-F238E27FC236}">
                <a16:creationId xmlns:a16="http://schemas.microsoft.com/office/drawing/2014/main" id="{A59C5A73-E26B-48D9-8307-5DC301C50B18}"/>
              </a:ext>
            </a:extLst>
          </p:cNvPr>
          <p:cNvSpPr txBox="1">
            <a:spLocks/>
          </p:cNvSpPr>
          <p:nvPr/>
        </p:nvSpPr>
        <p:spPr>
          <a:xfrm>
            <a:off x="932340" y="958930"/>
            <a:ext cx="9589909" cy="520920"/>
          </a:xfrm>
          <a:prstGeom prst="rect">
            <a:avLst/>
          </a:prstGeom>
          <a:solidFill>
            <a:schemeClr val="accent2">
              <a:lumMod val="40000"/>
              <a:lumOff val="60000"/>
            </a:schemeClr>
          </a:solidFill>
        </p:spPr>
        <p:txBody>
          <a:bodyPr vert="horz" lIns="91440" tIns="45720" rIns="91440" bIns="45720" rtlCol="0" anchor="b">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685800" indent="-685800">
              <a:buFont typeface="Courier New" panose="02070309020205020404" pitchFamily="49" charset="0"/>
              <a:buChar char="o"/>
            </a:pPr>
            <a:r>
              <a:rPr lang="fr-FR" sz="5400" b="1" dirty="0">
                <a:latin typeface="Bodoni MT Black" panose="02070A03080606020203" pitchFamily="18" charset="0"/>
              </a:rPr>
              <a:t>Résultats de la modélisation</a:t>
            </a:r>
            <a:endParaRPr lang="en-US" sz="5400" b="1" dirty="0">
              <a:latin typeface="Bodoni MT Black" panose="02070A03080606020203" pitchFamily="18" charset="0"/>
            </a:endParaRPr>
          </a:p>
        </p:txBody>
      </p:sp>
      <p:graphicFrame>
        <p:nvGraphicFramePr>
          <p:cNvPr id="2" name="Table 2">
            <a:extLst>
              <a:ext uri="{FF2B5EF4-FFF2-40B4-BE49-F238E27FC236}">
                <a16:creationId xmlns:a16="http://schemas.microsoft.com/office/drawing/2014/main" id="{1C40FC93-5189-40BA-BF63-CDD13667E010}"/>
              </a:ext>
            </a:extLst>
          </p:cNvPr>
          <p:cNvGraphicFramePr>
            <a:graphicFrameLocks noGrp="1"/>
          </p:cNvGraphicFramePr>
          <p:nvPr>
            <p:extLst>
              <p:ext uri="{D42A27DB-BD31-4B8C-83A1-F6EECF244321}">
                <p14:modId xmlns:p14="http://schemas.microsoft.com/office/powerpoint/2010/main" val="2569820168"/>
              </p:ext>
            </p:extLst>
          </p:nvPr>
        </p:nvGraphicFramePr>
        <p:xfrm>
          <a:off x="1657350" y="2895722"/>
          <a:ext cx="9283701" cy="1732198"/>
        </p:xfrm>
        <a:graphic>
          <a:graphicData uri="http://schemas.openxmlformats.org/drawingml/2006/table">
            <a:tbl>
              <a:tblPr firstRow="1" bandRow="1">
                <a:tableStyleId>{5C22544A-7EE6-4342-B048-85BDC9FD1C3A}</a:tableStyleId>
              </a:tblPr>
              <a:tblGrid>
                <a:gridCol w="1326243">
                  <a:extLst>
                    <a:ext uri="{9D8B030D-6E8A-4147-A177-3AD203B41FA5}">
                      <a16:colId xmlns:a16="http://schemas.microsoft.com/office/drawing/2014/main" val="3939990220"/>
                    </a:ext>
                  </a:extLst>
                </a:gridCol>
                <a:gridCol w="1326243">
                  <a:extLst>
                    <a:ext uri="{9D8B030D-6E8A-4147-A177-3AD203B41FA5}">
                      <a16:colId xmlns:a16="http://schemas.microsoft.com/office/drawing/2014/main" val="3972251579"/>
                    </a:ext>
                  </a:extLst>
                </a:gridCol>
                <a:gridCol w="1326243">
                  <a:extLst>
                    <a:ext uri="{9D8B030D-6E8A-4147-A177-3AD203B41FA5}">
                      <a16:colId xmlns:a16="http://schemas.microsoft.com/office/drawing/2014/main" val="2853015067"/>
                    </a:ext>
                  </a:extLst>
                </a:gridCol>
                <a:gridCol w="1326243">
                  <a:extLst>
                    <a:ext uri="{9D8B030D-6E8A-4147-A177-3AD203B41FA5}">
                      <a16:colId xmlns:a16="http://schemas.microsoft.com/office/drawing/2014/main" val="2427409433"/>
                    </a:ext>
                  </a:extLst>
                </a:gridCol>
                <a:gridCol w="1326243">
                  <a:extLst>
                    <a:ext uri="{9D8B030D-6E8A-4147-A177-3AD203B41FA5}">
                      <a16:colId xmlns:a16="http://schemas.microsoft.com/office/drawing/2014/main" val="842359180"/>
                    </a:ext>
                  </a:extLst>
                </a:gridCol>
                <a:gridCol w="1326243">
                  <a:extLst>
                    <a:ext uri="{9D8B030D-6E8A-4147-A177-3AD203B41FA5}">
                      <a16:colId xmlns:a16="http://schemas.microsoft.com/office/drawing/2014/main" val="2410393147"/>
                    </a:ext>
                  </a:extLst>
                </a:gridCol>
                <a:gridCol w="1326243">
                  <a:extLst>
                    <a:ext uri="{9D8B030D-6E8A-4147-A177-3AD203B41FA5}">
                      <a16:colId xmlns:a16="http://schemas.microsoft.com/office/drawing/2014/main" val="3766860253"/>
                    </a:ext>
                  </a:extLst>
                </a:gridCol>
              </a:tblGrid>
              <a:tr h="431759">
                <a:tc>
                  <a:txBody>
                    <a:bodyPr/>
                    <a:lstStyle/>
                    <a:p>
                      <a:endParaRPr lang="en-US"/>
                    </a:p>
                  </a:txBody>
                  <a:tcPr/>
                </a:tc>
                <a:tc>
                  <a:txBody>
                    <a:bodyPr/>
                    <a:lstStyle/>
                    <a:p>
                      <a:pPr algn="ctr" fontAlgn="t"/>
                      <a:r>
                        <a:rPr lang="en-US" sz="1400" b="1" i="0" u="none" strike="noStrike" dirty="0">
                          <a:solidFill>
                            <a:srgbClr val="000000"/>
                          </a:solidFill>
                          <a:effectLst/>
                          <a:latin typeface="Calibri" panose="020F0502020204030204" pitchFamily="34" charset="0"/>
                        </a:rPr>
                        <a:t>Dummy Regressor</a:t>
                      </a:r>
                    </a:p>
                  </a:txBody>
                  <a:tcPr marL="7620" marR="7620" marT="7620" marB="0"/>
                </a:tc>
                <a:tc>
                  <a:txBody>
                    <a:bodyPr/>
                    <a:lstStyle/>
                    <a:p>
                      <a:pPr algn="ctr" fontAlgn="t"/>
                      <a:r>
                        <a:rPr lang="en-US" sz="1400" b="1" i="0" u="none" strike="noStrike">
                          <a:solidFill>
                            <a:srgbClr val="000000"/>
                          </a:solidFill>
                          <a:effectLst/>
                          <a:latin typeface="Calibri" panose="020F0502020204030204" pitchFamily="34" charset="0"/>
                        </a:rPr>
                        <a:t>LinearRegression</a:t>
                      </a:r>
                    </a:p>
                  </a:txBody>
                  <a:tcPr marL="7620" marR="7620" marT="7620" marB="0"/>
                </a:tc>
                <a:tc>
                  <a:txBody>
                    <a:bodyPr/>
                    <a:lstStyle/>
                    <a:p>
                      <a:pPr algn="ctr" fontAlgn="t"/>
                      <a:r>
                        <a:rPr lang="en-US" sz="1400" b="1" i="0" u="none" strike="noStrike">
                          <a:solidFill>
                            <a:srgbClr val="000000"/>
                          </a:solidFill>
                          <a:effectLst/>
                          <a:latin typeface="Calibri" panose="020F0502020204030204" pitchFamily="34" charset="0"/>
                        </a:rPr>
                        <a:t>Ridge</a:t>
                      </a:r>
                    </a:p>
                  </a:txBody>
                  <a:tcPr marL="7620" marR="7620" marT="7620" marB="0"/>
                </a:tc>
                <a:tc>
                  <a:txBody>
                    <a:bodyPr/>
                    <a:lstStyle/>
                    <a:p>
                      <a:pPr algn="ctr" fontAlgn="t"/>
                      <a:r>
                        <a:rPr lang="en-US" sz="1400" b="1" i="0" u="none" strike="noStrike">
                          <a:solidFill>
                            <a:srgbClr val="000000"/>
                          </a:solidFill>
                          <a:effectLst/>
                          <a:latin typeface="Calibri" panose="020F0502020204030204" pitchFamily="34" charset="0"/>
                        </a:rPr>
                        <a:t>Lasso</a:t>
                      </a:r>
                    </a:p>
                  </a:txBody>
                  <a:tcPr marL="7620" marR="7620" marT="7620" marB="0"/>
                </a:tc>
                <a:tc>
                  <a:txBody>
                    <a:bodyPr/>
                    <a:lstStyle/>
                    <a:p>
                      <a:pPr algn="ctr" fontAlgn="t"/>
                      <a:r>
                        <a:rPr lang="en-US" sz="1400" b="1" i="0" u="none" strike="noStrike">
                          <a:solidFill>
                            <a:srgbClr val="000000"/>
                          </a:solidFill>
                          <a:effectLst/>
                          <a:latin typeface="Calibri" panose="020F0502020204030204" pitchFamily="34" charset="0"/>
                        </a:rPr>
                        <a:t>ElasticNet</a:t>
                      </a:r>
                    </a:p>
                  </a:txBody>
                  <a:tcPr marL="7620" marR="7620" marT="7620" marB="0"/>
                </a:tc>
                <a:tc>
                  <a:txBody>
                    <a:bodyPr/>
                    <a:lstStyle/>
                    <a:p>
                      <a:pPr algn="ctr" fontAlgn="t"/>
                      <a:r>
                        <a:rPr lang="en-US" sz="1400" b="1" i="0" u="none" strike="noStrike" dirty="0">
                          <a:solidFill>
                            <a:srgbClr val="000000"/>
                          </a:solidFill>
                          <a:effectLst/>
                          <a:latin typeface="Calibri" panose="020F0502020204030204" pitchFamily="34" charset="0"/>
                        </a:rPr>
                        <a:t>SVR</a:t>
                      </a:r>
                    </a:p>
                  </a:txBody>
                  <a:tcPr marL="7620" marR="7620" marT="7620" marB="0"/>
                </a:tc>
                <a:extLst>
                  <a:ext uri="{0D108BD9-81ED-4DB2-BD59-A6C34878D82A}">
                    <a16:rowId xmlns:a16="http://schemas.microsoft.com/office/drawing/2014/main" val="2915358379"/>
                  </a:ext>
                </a:extLst>
              </a:tr>
              <a:tr h="431759">
                <a:tc>
                  <a:txBody>
                    <a:bodyPr/>
                    <a:lstStyle/>
                    <a:p>
                      <a:pPr algn="ctr" fontAlgn="t"/>
                      <a:r>
                        <a:rPr lang="en-US" sz="1400" b="1" i="0" u="none" strike="noStrike" dirty="0" err="1">
                          <a:solidFill>
                            <a:srgbClr val="000000"/>
                          </a:solidFill>
                          <a:effectLst/>
                          <a:latin typeface="Calibri" panose="020F0502020204030204" pitchFamily="34" charset="0"/>
                        </a:rPr>
                        <a:t>Average_RMSE</a:t>
                      </a:r>
                      <a:endParaRPr lang="en-US" sz="1400" b="1" i="0" u="none" strike="noStrike" dirty="0">
                        <a:solidFill>
                          <a:srgbClr val="000000"/>
                        </a:solidFill>
                        <a:effectLst/>
                        <a:latin typeface="Calibri" panose="020F0502020204030204" pitchFamily="34" charset="0"/>
                      </a:endParaRPr>
                    </a:p>
                  </a:txBody>
                  <a:tcPr marL="7620" marR="7620" marT="7620" marB="0"/>
                </a:tc>
                <a:tc>
                  <a:txBody>
                    <a:bodyPr/>
                    <a:lstStyle/>
                    <a:p>
                      <a:pPr algn="r" fontAlgn="b"/>
                      <a:r>
                        <a:rPr lang="en-US" sz="2000" b="1" i="0" u="none" strike="noStrike" dirty="0">
                          <a:solidFill>
                            <a:srgbClr val="000000"/>
                          </a:solidFill>
                          <a:effectLst/>
                          <a:highlight>
                            <a:srgbClr val="00FFFF"/>
                          </a:highlight>
                          <a:latin typeface="Calibri" panose="020F0502020204030204" pitchFamily="34" charset="0"/>
                        </a:rPr>
                        <a:t>1.377</a:t>
                      </a:r>
                    </a:p>
                  </a:txBody>
                  <a:tcPr marL="7620" marR="7620" marT="7620" marB="0" anchor="b"/>
                </a:tc>
                <a:tc>
                  <a:txBody>
                    <a:bodyPr/>
                    <a:lstStyle/>
                    <a:p>
                      <a:pPr algn="r" fontAlgn="b"/>
                      <a:r>
                        <a:rPr lang="en-US" sz="2000" b="0" i="0" u="none" strike="noStrike" dirty="0">
                          <a:solidFill>
                            <a:srgbClr val="000000"/>
                          </a:solidFill>
                          <a:effectLst/>
                          <a:latin typeface="Calibri" panose="020F0502020204030204" pitchFamily="34" charset="0"/>
                        </a:rPr>
                        <a:t>0.480</a:t>
                      </a:r>
                    </a:p>
                  </a:txBody>
                  <a:tcPr marL="7620" marR="7620" marT="7620" marB="0" anchor="b"/>
                </a:tc>
                <a:tc>
                  <a:txBody>
                    <a:bodyPr/>
                    <a:lstStyle/>
                    <a:p>
                      <a:pPr algn="r" fontAlgn="b"/>
                      <a:r>
                        <a:rPr lang="en-US" sz="2000" b="0" i="0" u="none" strike="noStrike">
                          <a:solidFill>
                            <a:srgbClr val="000000"/>
                          </a:solidFill>
                          <a:effectLst/>
                          <a:latin typeface="Calibri" panose="020F0502020204030204" pitchFamily="34" charset="0"/>
                        </a:rPr>
                        <a:t>0.479</a:t>
                      </a:r>
                    </a:p>
                  </a:txBody>
                  <a:tcPr marL="7620" marR="7620" marT="7620" marB="0" anchor="b"/>
                </a:tc>
                <a:tc>
                  <a:txBody>
                    <a:bodyPr/>
                    <a:lstStyle/>
                    <a:p>
                      <a:pPr algn="r" fontAlgn="b"/>
                      <a:r>
                        <a:rPr lang="en-US" sz="2000" b="0" i="0" u="none" strike="noStrike">
                          <a:solidFill>
                            <a:srgbClr val="000000"/>
                          </a:solidFill>
                          <a:effectLst/>
                          <a:latin typeface="Calibri" panose="020F0502020204030204" pitchFamily="34" charset="0"/>
                        </a:rPr>
                        <a:t>0.622</a:t>
                      </a:r>
                    </a:p>
                  </a:txBody>
                  <a:tcPr marL="7620" marR="7620" marT="7620" marB="0" anchor="b"/>
                </a:tc>
                <a:tc>
                  <a:txBody>
                    <a:bodyPr/>
                    <a:lstStyle/>
                    <a:p>
                      <a:pPr algn="r" fontAlgn="b"/>
                      <a:r>
                        <a:rPr lang="en-US" sz="2000" b="0" i="0" u="none" strike="noStrike">
                          <a:solidFill>
                            <a:srgbClr val="000000"/>
                          </a:solidFill>
                          <a:effectLst/>
                          <a:latin typeface="Calibri" panose="020F0502020204030204" pitchFamily="34" charset="0"/>
                        </a:rPr>
                        <a:t>0.474</a:t>
                      </a:r>
                    </a:p>
                  </a:txBody>
                  <a:tcPr marL="7620" marR="7620" marT="7620" marB="0" anchor="b"/>
                </a:tc>
                <a:tc>
                  <a:txBody>
                    <a:bodyPr/>
                    <a:lstStyle/>
                    <a:p>
                      <a:pPr algn="r" fontAlgn="b"/>
                      <a:r>
                        <a:rPr lang="en-US" sz="2000" b="0" i="0" u="none" strike="noStrike">
                          <a:solidFill>
                            <a:srgbClr val="000000"/>
                          </a:solidFill>
                          <a:effectLst/>
                          <a:latin typeface="Calibri" panose="020F0502020204030204" pitchFamily="34" charset="0"/>
                        </a:rPr>
                        <a:t>0.623</a:t>
                      </a:r>
                    </a:p>
                  </a:txBody>
                  <a:tcPr marL="7620" marR="7620" marT="7620" marB="0" anchor="b"/>
                </a:tc>
                <a:extLst>
                  <a:ext uri="{0D108BD9-81ED-4DB2-BD59-A6C34878D82A}">
                    <a16:rowId xmlns:a16="http://schemas.microsoft.com/office/drawing/2014/main" val="2014557938"/>
                  </a:ext>
                </a:extLst>
              </a:tr>
              <a:tr h="431759">
                <a:tc>
                  <a:txBody>
                    <a:bodyPr/>
                    <a:lstStyle/>
                    <a:p>
                      <a:pPr algn="ctr" fontAlgn="t"/>
                      <a:r>
                        <a:rPr lang="en-US" sz="1400" b="1" i="0" u="none" strike="noStrike" dirty="0" err="1">
                          <a:solidFill>
                            <a:srgbClr val="000000"/>
                          </a:solidFill>
                          <a:effectLst/>
                          <a:latin typeface="Calibri" panose="020F0502020204030204" pitchFamily="34" charset="0"/>
                        </a:rPr>
                        <a:t>sd_RMSE</a:t>
                      </a:r>
                      <a:endParaRPr lang="en-US" sz="1400" b="1" i="0" u="none" strike="noStrike" dirty="0">
                        <a:solidFill>
                          <a:srgbClr val="000000"/>
                        </a:solidFill>
                        <a:effectLst/>
                        <a:latin typeface="Calibri" panose="020F0502020204030204" pitchFamily="34" charset="0"/>
                      </a:endParaRPr>
                    </a:p>
                  </a:txBody>
                  <a:tcPr marL="7620" marR="7620" marT="7620" marB="0"/>
                </a:tc>
                <a:tc>
                  <a:txBody>
                    <a:bodyPr/>
                    <a:lstStyle/>
                    <a:p>
                      <a:pPr algn="r" fontAlgn="b"/>
                      <a:r>
                        <a:rPr lang="en-US" sz="2000" b="0" i="0" u="none" strike="noStrike">
                          <a:solidFill>
                            <a:srgbClr val="000000"/>
                          </a:solidFill>
                          <a:effectLst/>
                          <a:latin typeface="Calibri" panose="020F0502020204030204" pitchFamily="34" charset="0"/>
                        </a:rPr>
                        <a:t>0.523</a:t>
                      </a:r>
                    </a:p>
                  </a:txBody>
                  <a:tcPr marL="7620" marR="7620" marT="7620" marB="0" anchor="b"/>
                </a:tc>
                <a:tc>
                  <a:txBody>
                    <a:bodyPr/>
                    <a:lstStyle/>
                    <a:p>
                      <a:pPr algn="r" fontAlgn="b"/>
                      <a:r>
                        <a:rPr lang="en-US" sz="2000" b="0" i="0" u="none" strike="noStrike" dirty="0">
                          <a:solidFill>
                            <a:srgbClr val="000000"/>
                          </a:solidFill>
                          <a:effectLst/>
                          <a:latin typeface="Calibri" panose="020F0502020204030204" pitchFamily="34" charset="0"/>
                        </a:rPr>
                        <a:t>0.368</a:t>
                      </a:r>
                    </a:p>
                  </a:txBody>
                  <a:tcPr marL="7620" marR="7620" marT="7620" marB="0" anchor="b"/>
                </a:tc>
                <a:tc>
                  <a:txBody>
                    <a:bodyPr/>
                    <a:lstStyle/>
                    <a:p>
                      <a:pPr algn="r" fontAlgn="b"/>
                      <a:r>
                        <a:rPr lang="en-US" sz="2000" b="0" i="0" u="none" strike="noStrike">
                          <a:solidFill>
                            <a:srgbClr val="000000"/>
                          </a:solidFill>
                          <a:effectLst/>
                          <a:latin typeface="Calibri" panose="020F0502020204030204" pitchFamily="34" charset="0"/>
                        </a:rPr>
                        <a:t>0.367</a:t>
                      </a:r>
                    </a:p>
                  </a:txBody>
                  <a:tcPr marL="7620" marR="7620" marT="7620" marB="0" anchor="b"/>
                </a:tc>
                <a:tc>
                  <a:txBody>
                    <a:bodyPr/>
                    <a:lstStyle/>
                    <a:p>
                      <a:pPr algn="r" fontAlgn="b"/>
                      <a:r>
                        <a:rPr lang="en-US" sz="2000" b="0" i="0" u="none" strike="noStrike">
                          <a:solidFill>
                            <a:srgbClr val="000000"/>
                          </a:solidFill>
                          <a:effectLst/>
                          <a:latin typeface="Calibri" panose="020F0502020204030204" pitchFamily="34" charset="0"/>
                        </a:rPr>
                        <a:t>0.415</a:t>
                      </a:r>
                    </a:p>
                  </a:txBody>
                  <a:tcPr marL="7620" marR="7620" marT="7620" marB="0" anchor="b"/>
                </a:tc>
                <a:tc>
                  <a:txBody>
                    <a:bodyPr/>
                    <a:lstStyle/>
                    <a:p>
                      <a:pPr algn="r" fontAlgn="b"/>
                      <a:r>
                        <a:rPr lang="en-US" sz="2000" b="0" i="0" u="none" strike="noStrike">
                          <a:solidFill>
                            <a:srgbClr val="000000"/>
                          </a:solidFill>
                          <a:effectLst/>
                          <a:latin typeface="Calibri" panose="020F0502020204030204" pitchFamily="34" charset="0"/>
                        </a:rPr>
                        <a:t>0.374</a:t>
                      </a:r>
                    </a:p>
                  </a:txBody>
                  <a:tcPr marL="7620" marR="7620" marT="7620" marB="0" anchor="b"/>
                </a:tc>
                <a:tc>
                  <a:txBody>
                    <a:bodyPr/>
                    <a:lstStyle/>
                    <a:p>
                      <a:pPr algn="r" fontAlgn="b"/>
                      <a:r>
                        <a:rPr lang="en-US" sz="2000" b="0" i="0" u="none" strike="noStrike">
                          <a:solidFill>
                            <a:srgbClr val="000000"/>
                          </a:solidFill>
                          <a:effectLst/>
                          <a:latin typeface="Calibri" panose="020F0502020204030204" pitchFamily="34" charset="0"/>
                        </a:rPr>
                        <a:t>0.473</a:t>
                      </a:r>
                    </a:p>
                  </a:txBody>
                  <a:tcPr marL="7620" marR="7620" marT="7620" marB="0" anchor="b"/>
                </a:tc>
                <a:extLst>
                  <a:ext uri="{0D108BD9-81ED-4DB2-BD59-A6C34878D82A}">
                    <a16:rowId xmlns:a16="http://schemas.microsoft.com/office/drawing/2014/main" val="2671620174"/>
                  </a:ext>
                </a:extLst>
              </a:tr>
              <a:tr h="431759">
                <a:tc>
                  <a:txBody>
                    <a:bodyPr/>
                    <a:lstStyle/>
                    <a:p>
                      <a:pPr algn="ctr" fontAlgn="t"/>
                      <a:r>
                        <a:rPr lang="en-US" sz="1400" b="1" i="0" u="none" strike="noStrike" dirty="0">
                          <a:solidFill>
                            <a:srgbClr val="000000"/>
                          </a:solidFill>
                          <a:effectLst/>
                          <a:latin typeface="Calibri" panose="020F0502020204030204" pitchFamily="34" charset="0"/>
                        </a:rPr>
                        <a:t>Generalization RMSE</a:t>
                      </a:r>
                    </a:p>
                  </a:txBody>
                  <a:tcPr marL="7620" marR="7620" marT="7620" marB="0"/>
                </a:tc>
                <a:tc>
                  <a:txBody>
                    <a:bodyPr/>
                    <a:lstStyle/>
                    <a:p>
                      <a:pPr algn="r" fontAlgn="b"/>
                      <a:r>
                        <a:rPr lang="en-US" sz="2000" b="0" i="0" u="none" strike="noStrike">
                          <a:solidFill>
                            <a:srgbClr val="000000"/>
                          </a:solidFill>
                          <a:effectLst/>
                          <a:latin typeface="Calibri" panose="020F0502020204030204" pitchFamily="34" charset="0"/>
                        </a:rPr>
                        <a:t>1.188</a:t>
                      </a:r>
                    </a:p>
                  </a:txBody>
                  <a:tcPr marL="7620" marR="7620" marT="7620" marB="0" anchor="b"/>
                </a:tc>
                <a:tc>
                  <a:txBody>
                    <a:bodyPr/>
                    <a:lstStyle/>
                    <a:p>
                      <a:pPr algn="r" fontAlgn="b"/>
                      <a:r>
                        <a:rPr lang="en-US" sz="2000" b="0" i="0" u="none" strike="noStrike">
                          <a:solidFill>
                            <a:srgbClr val="000000"/>
                          </a:solidFill>
                          <a:effectLst/>
                          <a:latin typeface="Calibri" panose="020F0502020204030204" pitchFamily="34" charset="0"/>
                        </a:rPr>
                        <a:t>0.440</a:t>
                      </a:r>
                    </a:p>
                  </a:txBody>
                  <a:tcPr marL="7620" marR="7620" marT="7620" marB="0" anchor="b"/>
                </a:tc>
                <a:tc>
                  <a:txBody>
                    <a:bodyPr/>
                    <a:lstStyle/>
                    <a:p>
                      <a:pPr algn="r" fontAlgn="b"/>
                      <a:r>
                        <a:rPr lang="en-US" sz="2000" b="0" i="0" u="none" strike="noStrike">
                          <a:solidFill>
                            <a:srgbClr val="000000"/>
                          </a:solidFill>
                          <a:effectLst/>
                          <a:latin typeface="Calibri" panose="020F0502020204030204" pitchFamily="34" charset="0"/>
                        </a:rPr>
                        <a:t>0.438</a:t>
                      </a:r>
                    </a:p>
                  </a:txBody>
                  <a:tcPr marL="7620" marR="7620" marT="7620" marB="0" anchor="b"/>
                </a:tc>
                <a:tc>
                  <a:txBody>
                    <a:bodyPr/>
                    <a:lstStyle/>
                    <a:p>
                      <a:pPr algn="r" fontAlgn="b"/>
                      <a:r>
                        <a:rPr lang="en-US" sz="2000" b="0" i="0" u="none" strike="noStrike">
                          <a:solidFill>
                            <a:srgbClr val="000000"/>
                          </a:solidFill>
                          <a:effectLst/>
                          <a:latin typeface="Calibri" panose="020F0502020204030204" pitchFamily="34" charset="0"/>
                        </a:rPr>
                        <a:t>0.404</a:t>
                      </a:r>
                    </a:p>
                  </a:txBody>
                  <a:tcPr marL="7620" marR="7620" marT="7620" marB="0" anchor="b"/>
                </a:tc>
                <a:tc>
                  <a:txBody>
                    <a:bodyPr/>
                    <a:lstStyle/>
                    <a:p>
                      <a:pPr algn="r" fontAlgn="b"/>
                      <a:r>
                        <a:rPr lang="en-US" sz="2000" b="0" i="0" u="none" strike="noStrike">
                          <a:solidFill>
                            <a:srgbClr val="000000"/>
                          </a:solidFill>
                          <a:effectLst/>
                          <a:latin typeface="Calibri" panose="020F0502020204030204" pitchFamily="34" charset="0"/>
                        </a:rPr>
                        <a:t>0.432</a:t>
                      </a:r>
                    </a:p>
                  </a:txBody>
                  <a:tcPr marL="7620" marR="7620" marT="7620" marB="0" anchor="b"/>
                </a:tc>
                <a:tc>
                  <a:txBody>
                    <a:bodyPr/>
                    <a:lstStyle/>
                    <a:p>
                      <a:pPr algn="r" fontAlgn="b"/>
                      <a:r>
                        <a:rPr lang="en-US" sz="2000" b="0" i="0" u="none" strike="noStrike" dirty="0">
                          <a:solidFill>
                            <a:srgbClr val="000000"/>
                          </a:solidFill>
                          <a:effectLst/>
                          <a:latin typeface="Calibri" panose="020F0502020204030204" pitchFamily="34" charset="0"/>
                        </a:rPr>
                        <a:t>0.482</a:t>
                      </a:r>
                    </a:p>
                  </a:txBody>
                  <a:tcPr marL="7620" marR="7620" marT="7620" marB="0" anchor="b"/>
                </a:tc>
                <a:extLst>
                  <a:ext uri="{0D108BD9-81ED-4DB2-BD59-A6C34878D82A}">
                    <a16:rowId xmlns:a16="http://schemas.microsoft.com/office/drawing/2014/main" val="622440907"/>
                  </a:ext>
                </a:extLst>
              </a:tr>
            </a:tbl>
          </a:graphicData>
        </a:graphic>
      </p:graphicFrame>
      <p:graphicFrame>
        <p:nvGraphicFramePr>
          <p:cNvPr id="18" name="Table 2">
            <a:extLst>
              <a:ext uri="{FF2B5EF4-FFF2-40B4-BE49-F238E27FC236}">
                <a16:creationId xmlns:a16="http://schemas.microsoft.com/office/drawing/2014/main" id="{E123A14D-B8C0-4A0C-AD79-08379C38D82A}"/>
              </a:ext>
            </a:extLst>
          </p:cNvPr>
          <p:cNvGraphicFramePr>
            <a:graphicFrameLocks noGrp="1"/>
          </p:cNvGraphicFramePr>
          <p:nvPr>
            <p:extLst>
              <p:ext uri="{D42A27DB-BD31-4B8C-83A1-F6EECF244321}">
                <p14:modId xmlns:p14="http://schemas.microsoft.com/office/powerpoint/2010/main" val="3149986315"/>
              </p:ext>
            </p:extLst>
          </p:nvPr>
        </p:nvGraphicFramePr>
        <p:xfrm>
          <a:off x="571499" y="4748450"/>
          <a:ext cx="10369548" cy="1610360"/>
        </p:xfrm>
        <a:graphic>
          <a:graphicData uri="http://schemas.openxmlformats.org/drawingml/2006/table">
            <a:tbl>
              <a:tblPr firstRow="1" bandRow="1">
                <a:tableStyleId>{5C22544A-7EE6-4342-B048-85BDC9FD1C3A}</a:tableStyleId>
              </a:tblPr>
              <a:tblGrid>
                <a:gridCol w="1481364">
                  <a:extLst>
                    <a:ext uri="{9D8B030D-6E8A-4147-A177-3AD203B41FA5}">
                      <a16:colId xmlns:a16="http://schemas.microsoft.com/office/drawing/2014/main" val="3939990220"/>
                    </a:ext>
                  </a:extLst>
                </a:gridCol>
                <a:gridCol w="1138012">
                  <a:extLst>
                    <a:ext uri="{9D8B030D-6E8A-4147-A177-3AD203B41FA5}">
                      <a16:colId xmlns:a16="http://schemas.microsoft.com/office/drawing/2014/main" val="3972251579"/>
                    </a:ext>
                  </a:extLst>
                </a:gridCol>
                <a:gridCol w="1824716">
                  <a:extLst>
                    <a:ext uri="{9D8B030D-6E8A-4147-A177-3AD203B41FA5}">
                      <a16:colId xmlns:a16="http://schemas.microsoft.com/office/drawing/2014/main" val="2853015067"/>
                    </a:ext>
                  </a:extLst>
                </a:gridCol>
                <a:gridCol w="1566184">
                  <a:extLst>
                    <a:ext uri="{9D8B030D-6E8A-4147-A177-3AD203B41FA5}">
                      <a16:colId xmlns:a16="http://schemas.microsoft.com/office/drawing/2014/main" val="2427409433"/>
                    </a:ext>
                  </a:extLst>
                </a:gridCol>
                <a:gridCol w="1495425">
                  <a:extLst>
                    <a:ext uri="{9D8B030D-6E8A-4147-A177-3AD203B41FA5}">
                      <a16:colId xmlns:a16="http://schemas.microsoft.com/office/drawing/2014/main" val="842359180"/>
                    </a:ext>
                  </a:extLst>
                </a:gridCol>
                <a:gridCol w="1382483">
                  <a:extLst>
                    <a:ext uri="{9D8B030D-6E8A-4147-A177-3AD203B41FA5}">
                      <a16:colId xmlns:a16="http://schemas.microsoft.com/office/drawing/2014/main" val="2410393147"/>
                    </a:ext>
                  </a:extLst>
                </a:gridCol>
                <a:gridCol w="1481364">
                  <a:extLst>
                    <a:ext uri="{9D8B030D-6E8A-4147-A177-3AD203B41FA5}">
                      <a16:colId xmlns:a16="http://schemas.microsoft.com/office/drawing/2014/main" val="3766860253"/>
                    </a:ext>
                  </a:extLst>
                </a:gridCol>
              </a:tblGrid>
              <a:tr h="370840">
                <a:tc>
                  <a:txBody>
                    <a:bodyPr/>
                    <a:lstStyle/>
                    <a:p>
                      <a:endParaRPr lang="en-US"/>
                    </a:p>
                  </a:txBody>
                  <a:tcPr/>
                </a:tc>
                <a:tc>
                  <a:txBody>
                    <a:bodyPr/>
                    <a:lstStyle/>
                    <a:p>
                      <a:pPr algn="ctr" fontAlgn="t"/>
                      <a:r>
                        <a:rPr lang="en-US" sz="1400" b="1" i="0" u="none" strike="noStrike" dirty="0">
                          <a:solidFill>
                            <a:srgbClr val="000000"/>
                          </a:solidFill>
                          <a:effectLst/>
                          <a:latin typeface="Calibri" panose="020F0502020204030204" pitchFamily="34" charset="0"/>
                        </a:rPr>
                        <a:t>KNN Regressor</a:t>
                      </a:r>
                    </a:p>
                  </a:txBody>
                  <a:tcPr marL="7620" marR="7620" marT="7620" marB="0"/>
                </a:tc>
                <a:tc>
                  <a:txBody>
                    <a:bodyPr/>
                    <a:lstStyle/>
                    <a:p>
                      <a:pPr algn="ctr" fontAlgn="t"/>
                      <a:r>
                        <a:rPr lang="en-US" sz="1400" b="1" i="0" u="none" strike="noStrike">
                          <a:solidFill>
                            <a:srgbClr val="000000"/>
                          </a:solidFill>
                          <a:effectLst/>
                          <a:latin typeface="Calibri" panose="020F0502020204030204" pitchFamily="34" charset="0"/>
                        </a:rPr>
                        <a:t>DecisionTreeRegressor</a:t>
                      </a:r>
                    </a:p>
                  </a:txBody>
                  <a:tcPr marL="7620" marR="7620" marT="7620" marB="0"/>
                </a:tc>
                <a:tc>
                  <a:txBody>
                    <a:bodyPr/>
                    <a:lstStyle/>
                    <a:p>
                      <a:pPr algn="ctr" fontAlgn="t"/>
                      <a:r>
                        <a:rPr lang="en-US" sz="1400" b="1" i="0" u="none" strike="noStrike">
                          <a:solidFill>
                            <a:srgbClr val="000000"/>
                          </a:solidFill>
                          <a:effectLst/>
                          <a:latin typeface="Calibri" panose="020F0502020204030204" pitchFamily="34" charset="0"/>
                        </a:rPr>
                        <a:t>ExtraTreesRegressor</a:t>
                      </a:r>
                    </a:p>
                  </a:txBody>
                  <a:tcPr marL="7620" marR="7620" marT="7620" marB="0"/>
                </a:tc>
                <a:tc>
                  <a:txBody>
                    <a:bodyPr/>
                    <a:lstStyle/>
                    <a:p>
                      <a:pPr algn="ctr" fontAlgn="t"/>
                      <a:r>
                        <a:rPr lang="en-US" sz="1400" b="1" i="0" u="none" strike="noStrike" dirty="0">
                          <a:solidFill>
                            <a:srgbClr val="000000"/>
                          </a:solidFill>
                          <a:effectLst/>
                          <a:latin typeface="Calibri" panose="020F0502020204030204" pitchFamily="34" charset="0"/>
                        </a:rPr>
                        <a:t>Gradient Boosting</a:t>
                      </a:r>
                    </a:p>
                    <a:p>
                      <a:pPr algn="ctr" fontAlgn="t"/>
                      <a:r>
                        <a:rPr lang="en-US" sz="1400" b="1" i="0" u="none" strike="noStrike" dirty="0">
                          <a:solidFill>
                            <a:srgbClr val="000000"/>
                          </a:solidFill>
                          <a:effectLst/>
                          <a:latin typeface="Calibri" panose="020F0502020204030204" pitchFamily="34" charset="0"/>
                        </a:rPr>
                        <a:t>Regressor</a:t>
                      </a:r>
                    </a:p>
                  </a:txBody>
                  <a:tcPr marL="7620" marR="7620" marT="7620" marB="0"/>
                </a:tc>
                <a:tc>
                  <a:txBody>
                    <a:bodyPr/>
                    <a:lstStyle/>
                    <a:p>
                      <a:pPr algn="ctr" fontAlgn="t"/>
                      <a:r>
                        <a:rPr lang="en-US" sz="1400" b="1" i="0" u="none" strike="noStrike">
                          <a:solidFill>
                            <a:srgbClr val="000000"/>
                          </a:solidFill>
                          <a:effectLst/>
                          <a:latin typeface="Calibri" panose="020F0502020204030204" pitchFamily="34" charset="0"/>
                        </a:rPr>
                        <a:t>VotingRegressor</a:t>
                      </a:r>
                    </a:p>
                  </a:txBody>
                  <a:tcPr marL="7620" marR="7620" marT="7620" marB="0"/>
                </a:tc>
                <a:tc>
                  <a:txBody>
                    <a:bodyPr/>
                    <a:lstStyle/>
                    <a:p>
                      <a:pPr algn="ctr" fontAlgn="t"/>
                      <a:r>
                        <a:rPr lang="en-US" sz="1400" b="1" i="0" u="none" strike="noStrike" dirty="0">
                          <a:solidFill>
                            <a:srgbClr val="000000"/>
                          </a:solidFill>
                          <a:effectLst/>
                          <a:latin typeface="Calibri" panose="020F0502020204030204" pitchFamily="34" charset="0"/>
                        </a:rPr>
                        <a:t>Stacking Regressor</a:t>
                      </a:r>
                    </a:p>
                  </a:txBody>
                  <a:tcPr marL="7620" marR="7620" marT="7620" marB="0"/>
                </a:tc>
                <a:extLst>
                  <a:ext uri="{0D108BD9-81ED-4DB2-BD59-A6C34878D82A}">
                    <a16:rowId xmlns:a16="http://schemas.microsoft.com/office/drawing/2014/main" val="2915358379"/>
                  </a:ext>
                </a:extLst>
              </a:tr>
              <a:tr h="370840">
                <a:tc>
                  <a:txBody>
                    <a:bodyPr/>
                    <a:lstStyle/>
                    <a:p>
                      <a:pPr algn="ctr" fontAlgn="t"/>
                      <a:r>
                        <a:rPr lang="en-US" sz="1400" b="1" i="0" u="none" strike="noStrike" dirty="0" err="1">
                          <a:solidFill>
                            <a:srgbClr val="000000"/>
                          </a:solidFill>
                          <a:effectLst/>
                          <a:latin typeface="Calibri" panose="020F0502020204030204" pitchFamily="34" charset="0"/>
                        </a:rPr>
                        <a:t>Average_RMSE</a:t>
                      </a:r>
                      <a:endParaRPr lang="en-US" sz="1400" b="1" i="0" u="none" strike="noStrike" dirty="0">
                        <a:solidFill>
                          <a:srgbClr val="000000"/>
                        </a:solidFill>
                        <a:effectLst/>
                        <a:latin typeface="Calibri" panose="020F0502020204030204" pitchFamily="34" charset="0"/>
                      </a:endParaRPr>
                    </a:p>
                  </a:txBody>
                  <a:tcPr marL="7620" marR="7620" marT="7620" marB="0"/>
                </a:tc>
                <a:tc>
                  <a:txBody>
                    <a:bodyPr/>
                    <a:lstStyle/>
                    <a:p>
                      <a:pPr algn="r" fontAlgn="b"/>
                      <a:r>
                        <a:rPr lang="en-US" sz="2000" b="0" i="0" u="none" strike="noStrike">
                          <a:solidFill>
                            <a:srgbClr val="000000"/>
                          </a:solidFill>
                          <a:effectLst/>
                          <a:latin typeface="Calibri" panose="020F0502020204030204" pitchFamily="34" charset="0"/>
                        </a:rPr>
                        <a:t>0.516</a:t>
                      </a:r>
                    </a:p>
                  </a:txBody>
                  <a:tcPr marL="7620" marR="7620" marT="7620" marB="0" anchor="b"/>
                </a:tc>
                <a:tc>
                  <a:txBody>
                    <a:bodyPr/>
                    <a:lstStyle/>
                    <a:p>
                      <a:pPr algn="r" fontAlgn="b"/>
                      <a:r>
                        <a:rPr lang="en-US" sz="2000" b="0" i="0" u="none" strike="noStrike">
                          <a:solidFill>
                            <a:srgbClr val="000000"/>
                          </a:solidFill>
                          <a:effectLst/>
                          <a:latin typeface="Calibri" panose="020F0502020204030204" pitchFamily="34" charset="0"/>
                        </a:rPr>
                        <a:t>0.478</a:t>
                      </a:r>
                    </a:p>
                  </a:txBody>
                  <a:tcPr marL="7620" marR="7620" marT="7620" marB="0" anchor="b"/>
                </a:tc>
                <a:tc>
                  <a:txBody>
                    <a:bodyPr/>
                    <a:lstStyle/>
                    <a:p>
                      <a:pPr algn="r" fontAlgn="b"/>
                      <a:r>
                        <a:rPr lang="en-US" sz="2000" b="0" i="0" u="none" strike="noStrike">
                          <a:solidFill>
                            <a:srgbClr val="000000"/>
                          </a:solidFill>
                          <a:effectLst/>
                          <a:latin typeface="Calibri" panose="020F0502020204030204" pitchFamily="34" charset="0"/>
                        </a:rPr>
                        <a:t>0.402</a:t>
                      </a:r>
                    </a:p>
                  </a:txBody>
                  <a:tcPr marL="7620" marR="7620" marT="7620" marB="0" anchor="b"/>
                </a:tc>
                <a:tc>
                  <a:txBody>
                    <a:bodyPr/>
                    <a:lstStyle/>
                    <a:p>
                      <a:pPr algn="r" fontAlgn="b"/>
                      <a:r>
                        <a:rPr lang="en-US" sz="2000" b="0" i="0" u="none" strike="noStrike" dirty="0">
                          <a:solidFill>
                            <a:srgbClr val="000000"/>
                          </a:solidFill>
                          <a:effectLst/>
                          <a:latin typeface="Calibri" panose="020F0502020204030204" pitchFamily="34" charset="0"/>
                        </a:rPr>
                        <a:t>0.446</a:t>
                      </a:r>
                    </a:p>
                  </a:txBody>
                  <a:tcPr marL="7620" marR="7620" marT="7620" marB="0" anchor="b"/>
                </a:tc>
                <a:tc>
                  <a:txBody>
                    <a:bodyPr/>
                    <a:lstStyle/>
                    <a:p>
                      <a:pPr algn="r" fontAlgn="b"/>
                      <a:r>
                        <a:rPr lang="en-US" sz="2000" b="0" i="0" u="none" strike="noStrike">
                          <a:solidFill>
                            <a:srgbClr val="000000"/>
                          </a:solidFill>
                          <a:effectLst/>
                          <a:latin typeface="Calibri" panose="020F0502020204030204" pitchFamily="34" charset="0"/>
                        </a:rPr>
                        <a:t>0.410</a:t>
                      </a:r>
                    </a:p>
                  </a:txBody>
                  <a:tcPr marL="7620" marR="7620" marT="7620" marB="0" anchor="b"/>
                </a:tc>
                <a:tc>
                  <a:txBody>
                    <a:bodyPr/>
                    <a:lstStyle/>
                    <a:p>
                      <a:pPr algn="r" fontAlgn="b"/>
                      <a:r>
                        <a:rPr lang="en-US" sz="2000" b="1" i="0" u="none" strike="noStrike" dirty="0">
                          <a:solidFill>
                            <a:srgbClr val="C00000"/>
                          </a:solidFill>
                          <a:effectLst/>
                          <a:highlight>
                            <a:srgbClr val="FFFF00"/>
                          </a:highlight>
                          <a:latin typeface="Calibri" panose="020F0502020204030204" pitchFamily="34" charset="0"/>
                        </a:rPr>
                        <a:t>0.384</a:t>
                      </a:r>
                    </a:p>
                  </a:txBody>
                  <a:tcPr marL="7620" marR="7620" marT="7620" marB="0" anchor="b"/>
                </a:tc>
                <a:extLst>
                  <a:ext uri="{0D108BD9-81ED-4DB2-BD59-A6C34878D82A}">
                    <a16:rowId xmlns:a16="http://schemas.microsoft.com/office/drawing/2014/main" val="2014557938"/>
                  </a:ext>
                </a:extLst>
              </a:tr>
              <a:tr h="370840">
                <a:tc>
                  <a:txBody>
                    <a:bodyPr/>
                    <a:lstStyle/>
                    <a:p>
                      <a:pPr algn="ctr" fontAlgn="t"/>
                      <a:r>
                        <a:rPr lang="en-US" sz="1400" b="1" i="0" u="none" strike="noStrike" dirty="0" err="1">
                          <a:solidFill>
                            <a:srgbClr val="000000"/>
                          </a:solidFill>
                          <a:effectLst/>
                          <a:latin typeface="Calibri" panose="020F0502020204030204" pitchFamily="34" charset="0"/>
                        </a:rPr>
                        <a:t>sd_RMSE</a:t>
                      </a:r>
                      <a:endParaRPr lang="en-US" sz="1400" b="1" i="0" u="none" strike="noStrike" dirty="0">
                        <a:solidFill>
                          <a:srgbClr val="000000"/>
                        </a:solidFill>
                        <a:effectLst/>
                        <a:latin typeface="Calibri" panose="020F0502020204030204" pitchFamily="34" charset="0"/>
                      </a:endParaRPr>
                    </a:p>
                  </a:txBody>
                  <a:tcPr marL="7620" marR="7620" marT="7620" marB="0"/>
                </a:tc>
                <a:tc>
                  <a:txBody>
                    <a:bodyPr/>
                    <a:lstStyle/>
                    <a:p>
                      <a:pPr algn="r" fontAlgn="b"/>
                      <a:r>
                        <a:rPr lang="en-US" sz="2000" b="0" i="0" u="none" strike="noStrike">
                          <a:solidFill>
                            <a:srgbClr val="000000"/>
                          </a:solidFill>
                          <a:effectLst/>
                          <a:latin typeface="Calibri" panose="020F0502020204030204" pitchFamily="34" charset="0"/>
                        </a:rPr>
                        <a:t>0.391</a:t>
                      </a:r>
                    </a:p>
                  </a:txBody>
                  <a:tcPr marL="7620" marR="7620" marT="7620" marB="0" anchor="b"/>
                </a:tc>
                <a:tc>
                  <a:txBody>
                    <a:bodyPr/>
                    <a:lstStyle/>
                    <a:p>
                      <a:pPr algn="r" fontAlgn="b"/>
                      <a:r>
                        <a:rPr lang="en-US" sz="2000" b="0" i="0" u="none" strike="noStrike">
                          <a:solidFill>
                            <a:srgbClr val="000000"/>
                          </a:solidFill>
                          <a:effectLst/>
                          <a:latin typeface="Calibri" panose="020F0502020204030204" pitchFamily="34" charset="0"/>
                        </a:rPr>
                        <a:t>0.580</a:t>
                      </a:r>
                    </a:p>
                  </a:txBody>
                  <a:tcPr marL="7620" marR="7620" marT="7620" marB="0" anchor="b"/>
                </a:tc>
                <a:tc>
                  <a:txBody>
                    <a:bodyPr/>
                    <a:lstStyle/>
                    <a:p>
                      <a:pPr algn="r" fontAlgn="b"/>
                      <a:r>
                        <a:rPr lang="en-US" sz="2000" b="0" i="0" u="none" strike="noStrike">
                          <a:solidFill>
                            <a:srgbClr val="000000"/>
                          </a:solidFill>
                          <a:effectLst/>
                          <a:latin typeface="Calibri" panose="020F0502020204030204" pitchFamily="34" charset="0"/>
                        </a:rPr>
                        <a:t>0.426</a:t>
                      </a:r>
                    </a:p>
                  </a:txBody>
                  <a:tcPr marL="7620" marR="7620" marT="7620" marB="0" anchor="b"/>
                </a:tc>
                <a:tc>
                  <a:txBody>
                    <a:bodyPr/>
                    <a:lstStyle/>
                    <a:p>
                      <a:pPr algn="r" fontAlgn="b"/>
                      <a:r>
                        <a:rPr lang="en-US" sz="2000" b="0" i="0" u="none" strike="noStrike">
                          <a:solidFill>
                            <a:srgbClr val="000000"/>
                          </a:solidFill>
                          <a:effectLst/>
                          <a:latin typeface="Calibri" panose="020F0502020204030204" pitchFamily="34" charset="0"/>
                        </a:rPr>
                        <a:t>0.410</a:t>
                      </a:r>
                    </a:p>
                  </a:txBody>
                  <a:tcPr marL="7620" marR="7620" marT="7620" marB="0" anchor="b"/>
                </a:tc>
                <a:tc>
                  <a:txBody>
                    <a:bodyPr/>
                    <a:lstStyle/>
                    <a:p>
                      <a:pPr algn="r" fontAlgn="b"/>
                      <a:r>
                        <a:rPr lang="en-US" sz="2000" b="0" i="0" u="none" strike="noStrike">
                          <a:solidFill>
                            <a:srgbClr val="000000"/>
                          </a:solidFill>
                          <a:effectLst/>
                          <a:latin typeface="Calibri" panose="020F0502020204030204" pitchFamily="34" charset="0"/>
                        </a:rPr>
                        <a:t>0.395</a:t>
                      </a:r>
                    </a:p>
                  </a:txBody>
                  <a:tcPr marL="7620" marR="7620" marT="7620" marB="0" anchor="b"/>
                </a:tc>
                <a:tc>
                  <a:txBody>
                    <a:bodyPr/>
                    <a:lstStyle/>
                    <a:p>
                      <a:pPr algn="r" fontAlgn="b"/>
                      <a:r>
                        <a:rPr lang="en-US" sz="2000" b="1" i="0" u="none" strike="noStrike" dirty="0">
                          <a:solidFill>
                            <a:srgbClr val="C00000"/>
                          </a:solidFill>
                          <a:effectLst/>
                          <a:latin typeface="Calibri" panose="020F0502020204030204" pitchFamily="34" charset="0"/>
                        </a:rPr>
                        <a:t>0.460</a:t>
                      </a:r>
                    </a:p>
                  </a:txBody>
                  <a:tcPr marL="7620" marR="7620" marT="7620" marB="0" anchor="b"/>
                </a:tc>
                <a:extLst>
                  <a:ext uri="{0D108BD9-81ED-4DB2-BD59-A6C34878D82A}">
                    <a16:rowId xmlns:a16="http://schemas.microsoft.com/office/drawing/2014/main" val="2671620174"/>
                  </a:ext>
                </a:extLst>
              </a:tr>
              <a:tr h="370840">
                <a:tc>
                  <a:txBody>
                    <a:bodyPr/>
                    <a:lstStyle/>
                    <a:p>
                      <a:pPr algn="ctr" fontAlgn="t"/>
                      <a:r>
                        <a:rPr lang="en-US" sz="1400" b="1" i="0" u="none" strike="noStrike" dirty="0">
                          <a:solidFill>
                            <a:srgbClr val="000000"/>
                          </a:solidFill>
                          <a:effectLst/>
                          <a:latin typeface="Calibri" panose="020F0502020204030204" pitchFamily="34" charset="0"/>
                        </a:rPr>
                        <a:t>Generalization RMSE</a:t>
                      </a:r>
                    </a:p>
                  </a:txBody>
                  <a:tcPr marL="7620" marR="7620" marT="7620" marB="0"/>
                </a:tc>
                <a:tc>
                  <a:txBody>
                    <a:bodyPr/>
                    <a:lstStyle/>
                    <a:p>
                      <a:pPr algn="r" fontAlgn="b"/>
                      <a:r>
                        <a:rPr lang="en-US" sz="2000" b="0" i="0" u="none" strike="noStrike">
                          <a:solidFill>
                            <a:srgbClr val="000000"/>
                          </a:solidFill>
                          <a:effectLst/>
                          <a:latin typeface="Calibri" panose="020F0502020204030204" pitchFamily="34" charset="0"/>
                        </a:rPr>
                        <a:t>0.259</a:t>
                      </a:r>
                    </a:p>
                  </a:txBody>
                  <a:tcPr marL="7620" marR="7620" marT="7620" marB="0" anchor="b"/>
                </a:tc>
                <a:tc>
                  <a:txBody>
                    <a:bodyPr/>
                    <a:lstStyle/>
                    <a:p>
                      <a:pPr algn="r" fontAlgn="b"/>
                      <a:r>
                        <a:rPr lang="en-US" sz="2000" b="0" i="0" u="none" strike="noStrike">
                          <a:solidFill>
                            <a:srgbClr val="000000"/>
                          </a:solidFill>
                          <a:effectLst/>
                          <a:latin typeface="Calibri" panose="020F0502020204030204" pitchFamily="34" charset="0"/>
                        </a:rPr>
                        <a:t>0.458</a:t>
                      </a:r>
                    </a:p>
                  </a:txBody>
                  <a:tcPr marL="7620" marR="7620" marT="7620" marB="0" anchor="b"/>
                </a:tc>
                <a:tc>
                  <a:txBody>
                    <a:bodyPr/>
                    <a:lstStyle/>
                    <a:p>
                      <a:pPr algn="r" fontAlgn="b"/>
                      <a:r>
                        <a:rPr lang="en-US" sz="2000" b="0" i="0" u="none" strike="noStrike">
                          <a:solidFill>
                            <a:srgbClr val="000000"/>
                          </a:solidFill>
                          <a:effectLst/>
                          <a:latin typeface="Calibri" panose="020F0502020204030204" pitchFamily="34" charset="0"/>
                        </a:rPr>
                        <a:t>0.268</a:t>
                      </a:r>
                    </a:p>
                  </a:txBody>
                  <a:tcPr marL="7620" marR="7620" marT="7620" marB="0" anchor="b"/>
                </a:tc>
                <a:tc>
                  <a:txBody>
                    <a:bodyPr/>
                    <a:lstStyle/>
                    <a:p>
                      <a:pPr algn="r" fontAlgn="b"/>
                      <a:r>
                        <a:rPr lang="en-US" sz="2000" b="0" i="0" u="none" strike="noStrike">
                          <a:solidFill>
                            <a:srgbClr val="000000"/>
                          </a:solidFill>
                          <a:effectLst/>
                          <a:latin typeface="Calibri" panose="020F0502020204030204" pitchFamily="34" charset="0"/>
                        </a:rPr>
                        <a:t>0.412</a:t>
                      </a:r>
                    </a:p>
                  </a:txBody>
                  <a:tcPr marL="7620" marR="7620" marT="7620" marB="0" anchor="b"/>
                </a:tc>
                <a:tc>
                  <a:txBody>
                    <a:bodyPr/>
                    <a:lstStyle/>
                    <a:p>
                      <a:pPr algn="r" fontAlgn="b"/>
                      <a:r>
                        <a:rPr lang="en-US" sz="2000" b="0" i="0" u="none" strike="noStrike">
                          <a:solidFill>
                            <a:srgbClr val="000000"/>
                          </a:solidFill>
                          <a:effectLst/>
                          <a:latin typeface="Calibri" panose="020F0502020204030204" pitchFamily="34" charset="0"/>
                        </a:rPr>
                        <a:t>0.345</a:t>
                      </a:r>
                    </a:p>
                  </a:txBody>
                  <a:tcPr marL="7620" marR="7620" marT="7620" marB="0" anchor="b"/>
                </a:tc>
                <a:tc>
                  <a:txBody>
                    <a:bodyPr/>
                    <a:lstStyle/>
                    <a:p>
                      <a:pPr algn="r" fontAlgn="b"/>
                      <a:r>
                        <a:rPr lang="en-US" sz="2000" b="1" i="0" u="none" strike="noStrike" dirty="0">
                          <a:solidFill>
                            <a:srgbClr val="C00000"/>
                          </a:solidFill>
                          <a:effectLst/>
                          <a:latin typeface="Calibri" panose="020F0502020204030204" pitchFamily="34" charset="0"/>
                        </a:rPr>
                        <a:t>0.352</a:t>
                      </a:r>
                    </a:p>
                  </a:txBody>
                  <a:tcPr marL="7620" marR="7620" marT="7620" marB="0" anchor="b"/>
                </a:tc>
                <a:extLst>
                  <a:ext uri="{0D108BD9-81ED-4DB2-BD59-A6C34878D82A}">
                    <a16:rowId xmlns:a16="http://schemas.microsoft.com/office/drawing/2014/main" val="1991950247"/>
                  </a:ext>
                </a:extLst>
              </a:tr>
            </a:tbl>
          </a:graphicData>
        </a:graphic>
      </p:graphicFrame>
    </p:spTree>
    <p:extLst>
      <p:ext uri="{BB962C8B-B14F-4D97-AF65-F5344CB8AC3E}">
        <p14:creationId xmlns:p14="http://schemas.microsoft.com/office/powerpoint/2010/main" val="29200804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4" name="Rectangle 13">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9D468AFD-62D4-4C9D-95FC-73F2D9EE59CD}"/>
              </a:ext>
            </a:extLst>
          </p:cNvPr>
          <p:cNvSpPr>
            <a:spLocks noGrp="1"/>
          </p:cNvSpPr>
          <p:nvPr>
            <p:ph idx="1"/>
          </p:nvPr>
        </p:nvSpPr>
        <p:spPr>
          <a:xfrm>
            <a:off x="793660" y="2438400"/>
            <a:ext cx="10143668" cy="3800475"/>
          </a:xfrm>
        </p:spPr>
        <p:txBody>
          <a:bodyPr anchor="ctr">
            <a:normAutofit/>
          </a:bodyPr>
          <a:lstStyle/>
          <a:p>
            <a:pPr>
              <a:lnSpc>
                <a:spcPct val="110000"/>
              </a:lnSpc>
              <a:buBlip>
                <a:blip r:embed="rId2">
                  <a:extLst>
                    <a:ext uri="{96DAC541-7B7A-43D3-8B79-37D633B846F1}">
                      <asvg:svgBlip xmlns:asvg="http://schemas.microsoft.com/office/drawing/2016/SVG/main" r:embed="rId3"/>
                    </a:ext>
                  </a:extLst>
                </a:blip>
              </a:buBlip>
            </a:pPr>
            <a:r>
              <a:rPr lang="fr-FR" sz="2200" b="1">
                <a:latin typeface="Montserrat"/>
              </a:rPr>
              <a:t>Récapitulatif des étapes de notre études</a:t>
            </a:r>
          </a:p>
          <a:p>
            <a:pPr lvl="1">
              <a:lnSpc>
                <a:spcPct val="110000"/>
              </a:lnSpc>
              <a:buFont typeface="Wingdings" panose="05000000000000000000" pitchFamily="2" charset="2"/>
              <a:buChar char="q"/>
            </a:pPr>
            <a:r>
              <a:rPr lang="fr-FR" sz="2000" b="1">
                <a:latin typeface="Montserrat"/>
              </a:rPr>
              <a:t>Le nettoyage des données</a:t>
            </a:r>
          </a:p>
          <a:p>
            <a:pPr lvl="1">
              <a:lnSpc>
                <a:spcPct val="110000"/>
              </a:lnSpc>
              <a:buFont typeface="Wingdings" panose="05000000000000000000" pitchFamily="2" charset="2"/>
              <a:buChar char="q"/>
            </a:pPr>
            <a:r>
              <a:rPr lang="fr-FR" sz="2000" b="1">
                <a:latin typeface="Montserrat"/>
              </a:rPr>
              <a:t>Features engineering</a:t>
            </a:r>
          </a:p>
          <a:p>
            <a:pPr lvl="1">
              <a:lnSpc>
                <a:spcPct val="110000"/>
              </a:lnSpc>
              <a:buFont typeface="Wingdings" panose="05000000000000000000" pitchFamily="2" charset="2"/>
              <a:buChar char="q"/>
            </a:pPr>
            <a:r>
              <a:rPr lang="fr-FR" sz="2000" b="1">
                <a:latin typeface="Montserrat"/>
              </a:rPr>
              <a:t>La modélisation</a:t>
            </a:r>
          </a:p>
          <a:p>
            <a:pPr lvl="1">
              <a:lnSpc>
                <a:spcPct val="110000"/>
              </a:lnSpc>
              <a:buFont typeface="Wingdings" panose="05000000000000000000" pitchFamily="2" charset="2"/>
              <a:buChar char="q"/>
            </a:pPr>
            <a:r>
              <a:rPr lang="fr-FR" sz="2000" b="1">
                <a:latin typeface="Montserrat"/>
              </a:rPr>
              <a:t>Le choix du meilleur model</a:t>
            </a:r>
          </a:p>
          <a:p>
            <a:pPr>
              <a:lnSpc>
                <a:spcPct val="110000"/>
              </a:lnSpc>
              <a:buBlip>
                <a:blip r:embed="rId2">
                  <a:extLst>
                    <a:ext uri="{96DAC541-7B7A-43D3-8B79-37D633B846F1}">
                      <asvg:svgBlip xmlns:asvg="http://schemas.microsoft.com/office/drawing/2016/SVG/main" r:embed="rId3"/>
                    </a:ext>
                  </a:extLst>
                </a:blip>
              </a:buBlip>
            </a:pPr>
            <a:r>
              <a:rPr lang="fr-FR" sz="2200" b="1">
                <a:latin typeface="Montserrat"/>
              </a:rPr>
              <a:t>Meilleur model </a:t>
            </a:r>
          </a:p>
          <a:p>
            <a:pPr marL="0" indent="0">
              <a:lnSpc>
                <a:spcPct val="110000"/>
              </a:lnSpc>
              <a:buNone/>
            </a:pPr>
            <a:r>
              <a:rPr lang="fr-FR" sz="2200">
                <a:latin typeface="Montserrat"/>
              </a:rPr>
              <a:t>En général, les modèles ensemblistes offrent de bonnes performances en matière de prediction. </a:t>
            </a:r>
          </a:p>
        </p:txBody>
      </p:sp>
      <p:sp>
        <p:nvSpPr>
          <p:cNvPr id="6" name="Title 1">
            <a:extLst>
              <a:ext uri="{FF2B5EF4-FFF2-40B4-BE49-F238E27FC236}">
                <a16:creationId xmlns:a16="http://schemas.microsoft.com/office/drawing/2014/main" id="{C1DCDFE8-41A8-49BD-A16D-CA8D810CA21F}"/>
              </a:ext>
            </a:extLst>
          </p:cNvPr>
          <p:cNvSpPr txBox="1">
            <a:spLocks/>
          </p:cNvSpPr>
          <p:nvPr/>
        </p:nvSpPr>
        <p:spPr>
          <a:xfrm>
            <a:off x="6327913" y="6476999"/>
            <a:ext cx="5864087" cy="466725"/>
          </a:xfrm>
          <a:prstGeom prst="rect">
            <a:avLst/>
          </a:prstGeom>
          <a:solidFill>
            <a:schemeClr val="accent6">
              <a:lumMod val="60000"/>
              <a:lumOff val="40000"/>
            </a:schemeClr>
          </a:solidFill>
          <a:ln>
            <a:solidFill>
              <a:schemeClr val="bg1"/>
            </a:solidFill>
          </a:ln>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latin typeface="Bodoni MT Black" panose="02070A03080606020203" pitchFamily="18" charset="0"/>
            </a:endParaRPr>
          </a:p>
        </p:txBody>
      </p:sp>
      <p:sp>
        <p:nvSpPr>
          <p:cNvPr id="12" name="Title 1">
            <a:extLst>
              <a:ext uri="{FF2B5EF4-FFF2-40B4-BE49-F238E27FC236}">
                <a16:creationId xmlns:a16="http://schemas.microsoft.com/office/drawing/2014/main" id="{0849AE44-5FCB-4B74-8F9B-E3E71AAF4C4B}"/>
              </a:ext>
            </a:extLst>
          </p:cNvPr>
          <p:cNvSpPr>
            <a:spLocks noGrp="1"/>
          </p:cNvSpPr>
          <p:nvPr>
            <p:ph type="title"/>
          </p:nvPr>
        </p:nvSpPr>
        <p:spPr>
          <a:xfrm>
            <a:off x="23256" y="41261"/>
            <a:ext cx="9236700" cy="781699"/>
          </a:xfrm>
        </p:spPr>
        <p:txBody>
          <a:bodyPr anchor="b">
            <a:normAutofit fontScale="90000"/>
          </a:bodyPr>
          <a:lstStyle/>
          <a:p>
            <a:pPr lvl="0">
              <a:buFont typeface="Wingdings" panose="05000000000000000000" pitchFamily="2" charset="2"/>
              <a:buChar char="q"/>
            </a:pPr>
            <a:r>
              <a:rPr lang="fr-FR" sz="5400" b="1" dirty="0">
                <a:latin typeface="Bodoni MT Black" panose="02070A03080606020203" pitchFamily="18" charset="0"/>
              </a:rPr>
              <a:t>Conclusion</a:t>
            </a:r>
          </a:p>
        </p:txBody>
      </p:sp>
    </p:spTree>
    <p:extLst>
      <p:ext uri="{BB962C8B-B14F-4D97-AF65-F5344CB8AC3E}">
        <p14:creationId xmlns:p14="http://schemas.microsoft.com/office/powerpoint/2010/main" val="2649148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4" name="Rectangle 13">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9D468AFD-62D4-4C9D-95FC-73F2D9EE59CD}"/>
              </a:ext>
            </a:extLst>
          </p:cNvPr>
          <p:cNvSpPr>
            <a:spLocks noGrp="1"/>
          </p:cNvSpPr>
          <p:nvPr>
            <p:ph idx="1"/>
          </p:nvPr>
        </p:nvSpPr>
        <p:spPr>
          <a:xfrm>
            <a:off x="333375" y="2438400"/>
            <a:ext cx="10712406" cy="3800475"/>
          </a:xfrm>
        </p:spPr>
        <p:txBody>
          <a:bodyPr anchor="ctr">
            <a:normAutofit/>
          </a:bodyPr>
          <a:lstStyle/>
          <a:p>
            <a:pPr>
              <a:lnSpc>
                <a:spcPct val="110000"/>
              </a:lnSpc>
              <a:buBlip>
                <a:blip r:embed="rId2">
                  <a:extLst>
                    <a:ext uri="{96DAC541-7B7A-43D3-8B79-37D633B846F1}">
                      <asvg:svgBlip xmlns:asvg="http://schemas.microsoft.com/office/drawing/2016/SVG/main" r:embed="rId3"/>
                    </a:ext>
                  </a:extLst>
                </a:blip>
              </a:buBlip>
            </a:pPr>
            <a:r>
              <a:rPr lang="fr-FR" sz="2200" b="1" dirty="0">
                <a:latin typeface="Montserrat"/>
              </a:rPr>
              <a:t>La variable </a:t>
            </a:r>
            <a:r>
              <a:rPr lang="fr-FR" sz="2200" b="1" dirty="0" err="1">
                <a:latin typeface="Montserrat"/>
              </a:rPr>
              <a:t>ENERGYSTARScore</a:t>
            </a:r>
            <a:endParaRPr lang="fr-FR" sz="2200" b="1" dirty="0">
              <a:latin typeface="Montserrat"/>
            </a:endParaRPr>
          </a:p>
          <a:p>
            <a:pPr marL="0" indent="0">
              <a:lnSpc>
                <a:spcPct val="110000"/>
              </a:lnSpc>
              <a:buNone/>
            </a:pPr>
            <a:r>
              <a:rPr lang="fr-FR" sz="2200" dirty="0">
                <a:latin typeface="Montserrat"/>
              </a:rPr>
              <a:t>Dans aucune de nos études, la variable </a:t>
            </a:r>
            <a:r>
              <a:rPr lang="fr-FR" sz="2200" b="1" dirty="0" err="1">
                <a:latin typeface="Montserrat"/>
              </a:rPr>
              <a:t>ENERGYSTARScore</a:t>
            </a:r>
            <a:r>
              <a:rPr lang="fr-FR" sz="2200" b="1" dirty="0">
                <a:latin typeface="Montserrat"/>
              </a:rPr>
              <a:t> </a:t>
            </a:r>
            <a:r>
              <a:rPr lang="fr-FR" sz="2200" dirty="0">
                <a:latin typeface="Montserrat"/>
              </a:rPr>
              <a:t>ne s’est </a:t>
            </a:r>
            <a:r>
              <a:rPr lang="en-US" sz="2200" dirty="0" err="1">
                <a:latin typeface="Montserrat"/>
              </a:rPr>
              <a:t>avérée</a:t>
            </a:r>
            <a:r>
              <a:rPr lang="en-US" sz="2200" dirty="0">
                <a:latin typeface="Montserrat"/>
              </a:rPr>
              <a:t> </a:t>
            </a:r>
            <a:r>
              <a:rPr lang="en-US" sz="2200" dirty="0" err="1">
                <a:latin typeface="Montserrat"/>
              </a:rPr>
              <a:t>pertinente</a:t>
            </a:r>
            <a:r>
              <a:rPr lang="en-US" sz="2200" dirty="0">
                <a:latin typeface="Montserrat"/>
              </a:rPr>
              <a:t>. </a:t>
            </a:r>
            <a:r>
              <a:rPr lang="en-US" sz="2200" dirty="0" err="1">
                <a:latin typeface="Montserrat"/>
              </a:rPr>
              <a:t>Donc</a:t>
            </a:r>
            <a:r>
              <a:rPr lang="en-US" sz="2200" dirty="0">
                <a:latin typeface="Montserrat"/>
              </a:rPr>
              <a:t> </a:t>
            </a:r>
            <a:r>
              <a:rPr lang="en-US" sz="2200" dirty="0" err="1">
                <a:latin typeface="Montserrat"/>
              </a:rPr>
              <a:t>n’a</a:t>
            </a:r>
            <a:r>
              <a:rPr lang="en-US" sz="2200" dirty="0">
                <a:latin typeface="Montserrat"/>
              </a:rPr>
              <a:t> pas </a:t>
            </a:r>
            <a:r>
              <a:rPr lang="en-US" sz="2200" dirty="0" err="1">
                <a:latin typeface="Montserrat"/>
              </a:rPr>
              <a:t>été</a:t>
            </a:r>
            <a:r>
              <a:rPr lang="en-US" sz="2200" dirty="0">
                <a:latin typeface="Montserrat"/>
              </a:rPr>
              <a:t> </a:t>
            </a:r>
            <a:r>
              <a:rPr lang="en-US" sz="2200" dirty="0" err="1">
                <a:latin typeface="Montserrat"/>
              </a:rPr>
              <a:t>prise</a:t>
            </a:r>
            <a:r>
              <a:rPr lang="en-US" sz="2200" dirty="0">
                <a:latin typeface="Montserrat"/>
              </a:rPr>
              <a:t> </a:t>
            </a:r>
            <a:r>
              <a:rPr lang="en-US" sz="2200" dirty="0" err="1">
                <a:latin typeface="Montserrat"/>
              </a:rPr>
              <a:t>en</a:t>
            </a:r>
            <a:r>
              <a:rPr lang="en-US" sz="2200" dirty="0">
                <a:latin typeface="Montserrat"/>
              </a:rPr>
              <a:t> </a:t>
            </a:r>
            <a:r>
              <a:rPr lang="en-US" sz="2200" dirty="0" err="1">
                <a:latin typeface="Montserrat"/>
              </a:rPr>
              <a:t>compte</a:t>
            </a:r>
            <a:r>
              <a:rPr lang="en-US" sz="2200" dirty="0">
                <a:latin typeface="Montserrat"/>
              </a:rPr>
              <a:t> dans la </a:t>
            </a:r>
            <a:r>
              <a:rPr lang="en-US" sz="2200" dirty="0" err="1">
                <a:latin typeface="Montserrat"/>
              </a:rPr>
              <a:t>modélisation</a:t>
            </a:r>
            <a:r>
              <a:rPr lang="en-US" sz="2200" dirty="0">
                <a:latin typeface="Montserrat"/>
              </a:rPr>
              <a:t>.</a:t>
            </a:r>
          </a:p>
          <a:p>
            <a:pPr>
              <a:lnSpc>
                <a:spcPct val="110000"/>
              </a:lnSpc>
              <a:buBlip>
                <a:blip r:embed="rId2">
                  <a:extLst>
                    <a:ext uri="{96DAC541-7B7A-43D3-8B79-37D633B846F1}">
                      <asvg:svgBlip xmlns:asvg="http://schemas.microsoft.com/office/drawing/2016/SVG/main" r:embed="rId3"/>
                    </a:ext>
                  </a:extLst>
                </a:blip>
              </a:buBlip>
            </a:pPr>
            <a:r>
              <a:rPr lang="en-US" sz="2200" b="1" dirty="0">
                <a:latin typeface="Montserrat"/>
              </a:rPr>
              <a:t>Perspectives</a:t>
            </a:r>
          </a:p>
          <a:p>
            <a:pPr marL="0" indent="0">
              <a:lnSpc>
                <a:spcPct val="110000"/>
              </a:lnSpc>
              <a:buNone/>
            </a:pPr>
            <a:r>
              <a:rPr lang="fr-FR" sz="2400" dirty="0"/>
              <a:t>Les informations dont nous disposons caractérisent uniquement le secteur d’activité. Cependant, en domestique, les caractéristiques socio-économiques des ménages sont des éléments prépondérants dans l’audit énergétique. [</a:t>
            </a:r>
            <a:r>
              <a:rPr lang="fr-FR" sz="2400" b="1" i="1" dirty="0"/>
              <a:t>Ces informations manquent dans le </a:t>
            </a:r>
            <a:r>
              <a:rPr lang="fr-FR" sz="2400" b="1" i="1" dirty="0" err="1"/>
              <a:t>dataset</a:t>
            </a:r>
            <a:r>
              <a:rPr lang="fr-FR" sz="2400" b="1" i="1" dirty="0"/>
              <a:t> ]</a:t>
            </a:r>
          </a:p>
          <a:p>
            <a:pPr marL="0" indent="0">
              <a:lnSpc>
                <a:spcPct val="110000"/>
              </a:lnSpc>
              <a:buNone/>
            </a:pPr>
            <a:endParaRPr lang="fr-FR" sz="2200" b="1" dirty="0">
              <a:latin typeface="Montserrat"/>
            </a:endParaRPr>
          </a:p>
        </p:txBody>
      </p:sp>
      <p:sp>
        <p:nvSpPr>
          <p:cNvPr id="6" name="Title 1">
            <a:extLst>
              <a:ext uri="{FF2B5EF4-FFF2-40B4-BE49-F238E27FC236}">
                <a16:creationId xmlns:a16="http://schemas.microsoft.com/office/drawing/2014/main" id="{C1DCDFE8-41A8-49BD-A16D-CA8D810CA21F}"/>
              </a:ext>
            </a:extLst>
          </p:cNvPr>
          <p:cNvSpPr txBox="1">
            <a:spLocks/>
          </p:cNvSpPr>
          <p:nvPr/>
        </p:nvSpPr>
        <p:spPr>
          <a:xfrm>
            <a:off x="6327913" y="6476999"/>
            <a:ext cx="5864087" cy="466725"/>
          </a:xfrm>
          <a:prstGeom prst="rect">
            <a:avLst/>
          </a:prstGeom>
          <a:solidFill>
            <a:schemeClr val="accent6">
              <a:lumMod val="60000"/>
              <a:lumOff val="40000"/>
            </a:schemeClr>
          </a:solidFill>
          <a:ln>
            <a:solidFill>
              <a:schemeClr val="bg1"/>
            </a:solidFill>
          </a:ln>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latin typeface="Bodoni MT Black" panose="02070A03080606020203" pitchFamily="18" charset="0"/>
            </a:endParaRPr>
          </a:p>
        </p:txBody>
      </p:sp>
      <p:sp>
        <p:nvSpPr>
          <p:cNvPr id="12" name="Title 1">
            <a:extLst>
              <a:ext uri="{FF2B5EF4-FFF2-40B4-BE49-F238E27FC236}">
                <a16:creationId xmlns:a16="http://schemas.microsoft.com/office/drawing/2014/main" id="{0849AE44-5FCB-4B74-8F9B-E3E71AAF4C4B}"/>
              </a:ext>
            </a:extLst>
          </p:cNvPr>
          <p:cNvSpPr>
            <a:spLocks noGrp="1"/>
          </p:cNvSpPr>
          <p:nvPr>
            <p:ph type="title"/>
          </p:nvPr>
        </p:nvSpPr>
        <p:spPr>
          <a:xfrm>
            <a:off x="23256" y="41261"/>
            <a:ext cx="9236700" cy="781699"/>
          </a:xfrm>
        </p:spPr>
        <p:txBody>
          <a:bodyPr anchor="b">
            <a:normAutofit fontScale="90000"/>
          </a:bodyPr>
          <a:lstStyle/>
          <a:p>
            <a:pPr lvl="0">
              <a:buFont typeface="Wingdings" panose="05000000000000000000" pitchFamily="2" charset="2"/>
              <a:buChar char="q"/>
            </a:pPr>
            <a:r>
              <a:rPr lang="fr-FR" sz="5400" b="1" dirty="0">
                <a:latin typeface="Bodoni MT Black" panose="02070A03080606020203" pitchFamily="18" charset="0"/>
              </a:rPr>
              <a:t>Conclusion</a:t>
            </a:r>
          </a:p>
        </p:txBody>
      </p:sp>
    </p:spTree>
    <p:extLst>
      <p:ext uri="{BB962C8B-B14F-4D97-AF65-F5344CB8AC3E}">
        <p14:creationId xmlns:p14="http://schemas.microsoft.com/office/powerpoint/2010/main" val="12261323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2" name="Rectangle 134">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3" name="Freeform: Shape 136">
            <a:extLst>
              <a:ext uri="{FF2B5EF4-FFF2-40B4-BE49-F238E27FC236}">
                <a16:creationId xmlns:a16="http://schemas.microsoft.com/office/drawing/2014/main" id="{17A7F34E-D418-47E2-9F86-2C45BBC31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54" name="Right Triangle 138">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descr="Présentation PowerPoint">
            <a:extLst>
              <a:ext uri="{FF2B5EF4-FFF2-40B4-BE49-F238E27FC236}">
                <a16:creationId xmlns:a16="http://schemas.microsoft.com/office/drawing/2014/main" id="{F5816E27-1F2F-445B-BFD7-B6E0641B072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61576" y="918546"/>
            <a:ext cx="7347882" cy="4979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1068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5993E0-1922-463E-A976-BA952C1749E8}"/>
              </a:ext>
            </a:extLst>
          </p:cNvPr>
          <p:cNvSpPr>
            <a:spLocks noGrp="1"/>
          </p:cNvSpPr>
          <p:nvPr>
            <p:ph type="title"/>
          </p:nvPr>
        </p:nvSpPr>
        <p:spPr>
          <a:xfrm>
            <a:off x="23256" y="41261"/>
            <a:ext cx="9236700" cy="781699"/>
          </a:xfrm>
        </p:spPr>
        <p:txBody>
          <a:bodyPr anchor="b">
            <a:normAutofit fontScale="90000"/>
          </a:bodyPr>
          <a:lstStyle/>
          <a:p>
            <a:pPr lvl="0">
              <a:buFont typeface="Wingdings" panose="05000000000000000000" pitchFamily="2" charset="2"/>
              <a:buChar char="q"/>
            </a:pPr>
            <a:r>
              <a:rPr lang="fr-FR" sz="5400" b="1" dirty="0">
                <a:latin typeface="Bodoni MT Black" panose="02070A03080606020203" pitchFamily="18" charset="0"/>
              </a:rPr>
              <a:t>Introduction</a:t>
            </a:r>
            <a:endParaRPr lang="en-US" sz="5400" b="1" dirty="0">
              <a:latin typeface="Bodoni MT Black" panose="02070A03080606020203" pitchFamily="18" charset="0"/>
            </a:endParaRPr>
          </a:p>
        </p:txBody>
      </p:sp>
      <p:grpSp>
        <p:nvGrpSpPr>
          <p:cNvPr id="13" name="Group 12">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4" name="Rectangle 13">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9D468AFD-62D4-4C9D-95FC-73F2D9EE59CD}"/>
              </a:ext>
            </a:extLst>
          </p:cNvPr>
          <p:cNvSpPr>
            <a:spLocks noGrp="1"/>
          </p:cNvSpPr>
          <p:nvPr>
            <p:ph idx="1"/>
          </p:nvPr>
        </p:nvSpPr>
        <p:spPr>
          <a:xfrm>
            <a:off x="793660" y="2599509"/>
            <a:ext cx="10143668" cy="3435531"/>
          </a:xfrm>
        </p:spPr>
        <p:txBody>
          <a:bodyPr anchor="ctr">
            <a:normAutofit/>
          </a:bodyPr>
          <a:lstStyle/>
          <a:p>
            <a:pPr>
              <a:buBlip>
                <a:blip r:embed="rId2">
                  <a:extLst>
                    <a:ext uri="{96DAC541-7B7A-43D3-8B79-37D633B846F1}">
                      <asvg:svgBlip xmlns:asvg="http://schemas.microsoft.com/office/drawing/2016/SVG/main" r:embed="rId3"/>
                    </a:ext>
                  </a:extLst>
                </a:blip>
              </a:buBlip>
            </a:pPr>
            <a:r>
              <a:rPr lang="fr-FR" sz="2200" b="0" i="0" dirty="0">
                <a:effectLst/>
                <a:latin typeface="Montserrat"/>
              </a:rPr>
              <a:t>Pour atteindre son objectif de ville neutre en émissions de carbone en 2050, la </a:t>
            </a:r>
            <a:r>
              <a:rPr lang="fr-FR" sz="2200" b="1" i="0" dirty="0">
                <a:effectLst/>
                <a:latin typeface="Montserrat"/>
              </a:rPr>
              <a:t>ville de Seattle</a:t>
            </a:r>
            <a:r>
              <a:rPr lang="fr-FR" sz="2200" b="0" i="0" dirty="0">
                <a:effectLst/>
                <a:latin typeface="Montserrat"/>
              </a:rPr>
              <a:t> s’intéresse aux émissions des bâtiments non destinés à l’habitation.</a:t>
            </a:r>
            <a:r>
              <a:rPr lang="fr-FR" sz="2200" dirty="0"/>
              <a:t> </a:t>
            </a:r>
          </a:p>
          <a:p>
            <a:pPr marL="0" indent="0">
              <a:buNone/>
            </a:pPr>
            <a:endParaRPr lang="fr-FR" sz="2200" dirty="0"/>
          </a:p>
          <a:p>
            <a:pPr>
              <a:buBlip>
                <a:blip r:embed="rId2">
                  <a:extLst>
                    <a:ext uri="{96DAC541-7B7A-43D3-8B79-37D633B846F1}">
                      <asvg:svgBlip xmlns:asvg="http://schemas.microsoft.com/office/drawing/2016/SVG/main" r:embed="rId3"/>
                    </a:ext>
                  </a:extLst>
                </a:blip>
              </a:buBlip>
            </a:pPr>
            <a:r>
              <a:rPr lang="fr-FR" sz="2200" dirty="0"/>
              <a:t>Les relevés des indicateurs nous permettant de capturer les émissions de CO2 et la consommation totale d'énergie de bâtiments sont régulièrement faits. </a:t>
            </a:r>
          </a:p>
          <a:p>
            <a:pPr marL="0" indent="0">
              <a:buNone/>
            </a:pPr>
            <a:endParaRPr lang="fr-FR" sz="2200" dirty="0"/>
          </a:p>
          <a:p>
            <a:pPr>
              <a:buBlip>
                <a:blip r:embed="rId2">
                  <a:extLst>
                    <a:ext uri="{96DAC541-7B7A-43D3-8B79-37D633B846F1}">
                      <asvg:svgBlip xmlns:asvg="http://schemas.microsoft.com/office/drawing/2016/SVG/main" r:embed="rId3"/>
                    </a:ext>
                  </a:extLst>
                </a:blip>
              </a:buBlip>
            </a:pPr>
            <a:r>
              <a:rPr lang="fr-FR" sz="2200" dirty="0"/>
              <a:t>Ces relevés étant coûteux à obtenir, d’ou la nécessité de se baser sur les relevés minutieux faits en 2015 et en 2016 pour construire un modèle prédictif.</a:t>
            </a:r>
          </a:p>
        </p:txBody>
      </p:sp>
      <p:sp>
        <p:nvSpPr>
          <p:cNvPr id="6" name="Title 1">
            <a:extLst>
              <a:ext uri="{FF2B5EF4-FFF2-40B4-BE49-F238E27FC236}">
                <a16:creationId xmlns:a16="http://schemas.microsoft.com/office/drawing/2014/main" id="{C1DCDFE8-41A8-49BD-A16D-CA8D810CA21F}"/>
              </a:ext>
            </a:extLst>
          </p:cNvPr>
          <p:cNvSpPr txBox="1">
            <a:spLocks/>
          </p:cNvSpPr>
          <p:nvPr/>
        </p:nvSpPr>
        <p:spPr>
          <a:xfrm>
            <a:off x="6327913" y="6476999"/>
            <a:ext cx="5864087" cy="466725"/>
          </a:xfrm>
          <a:prstGeom prst="rect">
            <a:avLst/>
          </a:prstGeom>
          <a:solidFill>
            <a:schemeClr val="accent6">
              <a:lumMod val="60000"/>
              <a:lumOff val="40000"/>
            </a:schemeClr>
          </a:solidFill>
          <a:ln>
            <a:solidFill>
              <a:schemeClr val="bg1"/>
            </a:solidFill>
          </a:ln>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latin typeface="Bodoni MT Black" panose="02070A03080606020203" pitchFamily="18" charset="0"/>
            </a:endParaRPr>
          </a:p>
        </p:txBody>
      </p:sp>
    </p:spTree>
    <p:extLst>
      <p:ext uri="{BB962C8B-B14F-4D97-AF65-F5344CB8AC3E}">
        <p14:creationId xmlns:p14="http://schemas.microsoft.com/office/powerpoint/2010/main" val="3522201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4" name="Rectangle 13">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9D468AFD-62D4-4C9D-95FC-73F2D9EE59CD}"/>
              </a:ext>
            </a:extLst>
          </p:cNvPr>
          <p:cNvSpPr>
            <a:spLocks noGrp="1"/>
          </p:cNvSpPr>
          <p:nvPr>
            <p:ph idx="1"/>
          </p:nvPr>
        </p:nvSpPr>
        <p:spPr>
          <a:xfrm>
            <a:off x="793660" y="2370339"/>
            <a:ext cx="10143668" cy="3664702"/>
          </a:xfrm>
        </p:spPr>
        <p:txBody>
          <a:bodyPr anchor="ctr">
            <a:normAutofit lnSpcReduction="10000"/>
          </a:bodyPr>
          <a:lstStyle/>
          <a:p>
            <a:pPr>
              <a:spcAft>
                <a:spcPts val="1200"/>
              </a:spcAft>
              <a:buBlip>
                <a:blip r:embed="rId2">
                  <a:extLst>
                    <a:ext uri="{96DAC541-7B7A-43D3-8B79-37D633B846F1}">
                      <asvg:svgBlip xmlns:asvg="http://schemas.microsoft.com/office/drawing/2016/SVG/main" r:embed="rId3"/>
                    </a:ext>
                  </a:extLst>
                </a:blip>
              </a:buBlip>
            </a:pPr>
            <a:r>
              <a:rPr lang="fr-FR" sz="2200" b="0" i="0" dirty="0">
                <a:effectLst/>
                <a:latin typeface="Montserrat"/>
              </a:rPr>
              <a:t>Notre modèle prédictif devrait nous permettre d’anticiper les besoins en consommation d’énergie de bâtiments.</a:t>
            </a:r>
            <a:endParaRPr lang="fr-FR" sz="2200" dirty="0"/>
          </a:p>
          <a:p>
            <a:pPr>
              <a:spcAft>
                <a:spcPts val="1200"/>
              </a:spcAft>
              <a:buBlip>
                <a:blip r:embed="rId2">
                  <a:extLst>
                    <a:ext uri="{96DAC541-7B7A-43D3-8B79-37D633B846F1}">
                      <asvg:svgBlip xmlns:asvg="http://schemas.microsoft.com/office/drawing/2016/SVG/main" r:embed="rId3"/>
                    </a:ext>
                  </a:extLst>
                </a:blip>
              </a:buBlip>
            </a:pPr>
            <a:r>
              <a:rPr lang="fr-FR" sz="2200" dirty="0"/>
              <a:t>Notre objectif est d’une part de prédiction des émissions de CO2 et d’autre part de prédiction de la consommation totale d’énergie. </a:t>
            </a:r>
          </a:p>
          <a:p>
            <a:pPr>
              <a:spcAft>
                <a:spcPts val="1200"/>
              </a:spcAft>
              <a:buBlip>
                <a:blip r:embed="rId2">
                  <a:extLst>
                    <a:ext uri="{96DAC541-7B7A-43D3-8B79-37D633B846F1}">
                      <asvg:svgBlip xmlns:asvg="http://schemas.microsoft.com/office/drawing/2016/SVG/main" r:embed="rId3"/>
                    </a:ext>
                  </a:extLst>
                </a:blip>
              </a:buBlip>
            </a:pPr>
            <a:r>
              <a:rPr lang="fr-FR" sz="2200" dirty="0"/>
              <a:t>Nous allons effectuer deux (02) études: </a:t>
            </a:r>
          </a:p>
          <a:p>
            <a:pPr lvl="1">
              <a:spcAft>
                <a:spcPts val="1200"/>
              </a:spcAft>
              <a:buFont typeface="Wingdings" panose="05000000000000000000" pitchFamily="2" charset="2"/>
              <a:buChar char="q"/>
            </a:pPr>
            <a:r>
              <a:rPr lang="fr-FR" sz="2000" dirty="0"/>
              <a:t>La 1</a:t>
            </a:r>
            <a:r>
              <a:rPr lang="fr-FR" sz="2000" baseline="30000" dirty="0"/>
              <a:t>ère</a:t>
            </a:r>
            <a:r>
              <a:rPr lang="fr-FR" sz="2000" dirty="0"/>
              <a:t> étude concerne la prédiction des émissions de CO2 et a pour variable d’intérêt la variable </a:t>
            </a:r>
            <a:r>
              <a:rPr lang="fr-FR" sz="2000" b="1" i="1" dirty="0" err="1"/>
              <a:t>TotalGHGEmissions</a:t>
            </a:r>
            <a:endParaRPr lang="fr-FR" sz="2000" b="1" i="1" dirty="0"/>
          </a:p>
          <a:p>
            <a:pPr lvl="1">
              <a:spcAft>
                <a:spcPts val="1200"/>
              </a:spcAft>
              <a:buFont typeface="Wingdings" panose="05000000000000000000" pitchFamily="2" charset="2"/>
              <a:buChar char="q"/>
            </a:pPr>
            <a:r>
              <a:rPr lang="en-US" sz="2000" dirty="0"/>
              <a:t>La 2</a:t>
            </a:r>
            <a:r>
              <a:rPr lang="en-US" sz="2000" baseline="30000" dirty="0"/>
              <a:t>ème</a:t>
            </a:r>
            <a:r>
              <a:rPr lang="en-US" sz="2000" dirty="0"/>
              <a:t>  étude </a:t>
            </a:r>
            <a:r>
              <a:rPr lang="en-US" sz="2000" dirty="0" err="1"/>
              <a:t>concerne</a:t>
            </a:r>
            <a:r>
              <a:rPr lang="en-US" sz="2000" dirty="0"/>
              <a:t> la </a:t>
            </a:r>
            <a:r>
              <a:rPr lang="fr-FR" sz="2000" dirty="0"/>
              <a:t>prédiction de la consommation totale d’énergie et a pour variable d’intérêt la variable </a:t>
            </a:r>
            <a:r>
              <a:rPr lang="fr-FR" sz="2000" b="1" i="1" dirty="0" err="1"/>
              <a:t>SiteEnergyUse</a:t>
            </a:r>
            <a:r>
              <a:rPr lang="fr-FR" sz="2000" b="1" i="1" dirty="0"/>
              <a:t>(</a:t>
            </a:r>
            <a:r>
              <a:rPr lang="fr-FR" sz="2000" b="1" i="1" dirty="0" err="1"/>
              <a:t>kBtu</a:t>
            </a:r>
            <a:r>
              <a:rPr lang="fr-FR" sz="2000" b="1" i="1" dirty="0"/>
              <a:t>)</a:t>
            </a:r>
          </a:p>
        </p:txBody>
      </p:sp>
      <p:sp>
        <p:nvSpPr>
          <p:cNvPr id="6" name="Title 1">
            <a:extLst>
              <a:ext uri="{FF2B5EF4-FFF2-40B4-BE49-F238E27FC236}">
                <a16:creationId xmlns:a16="http://schemas.microsoft.com/office/drawing/2014/main" id="{C1DCDFE8-41A8-49BD-A16D-CA8D810CA21F}"/>
              </a:ext>
            </a:extLst>
          </p:cNvPr>
          <p:cNvSpPr txBox="1">
            <a:spLocks/>
          </p:cNvSpPr>
          <p:nvPr/>
        </p:nvSpPr>
        <p:spPr>
          <a:xfrm>
            <a:off x="6327913" y="6476999"/>
            <a:ext cx="5864087" cy="466725"/>
          </a:xfrm>
          <a:prstGeom prst="rect">
            <a:avLst/>
          </a:prstGeom>
          <a:solidFill>
            <a:schemeClr val="accent6">
              <a:lumMod val="60000"/>
              <a:lumOff val="40000"/>
            </a:schemeClr>
          </a:solidFill>
          <a:ln>
            <a:solidFill>
              <a:schemeClr val="bg1"/>
            </a:solidFill>
          </a:ln>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latin typeface="Bodoni MT Black" panose="02070A03080606020203" pitchFamily="18" charset="0"/>
            </a:endParaRPr>
          </a:p>
        </p:txBody>
      </p:sp>
      <p:sp>
        <p:nvSpPr>
          <p:cNvPr id="12" name="Title 1">
            <a:extLst>
              <a:ext uri="{FF2B5EF4-FFF2-40B4-BE49-F238E27FC236}">
                <a16:creationId xmlns:a16="http://schemas.microsoft.com/office/drawing/2014/main" id="{7041089F-FA6A-467E-8028-3B67C365BA60}"/>
              </a:ext>
            </a:extLst>
          </p:cNvPr>
          <p:cNvSpPr>
            <a:spLocks noGrp="1"/>
          </p:cNvSpPr>
          <p:nvPr>
            <p:ph type="title"/>
          </p:nvPr>
        </p:nvSpPr>
        <p:spPr>
          <a:xfrm>
            <a:off x="23256" y="41261"/>
            <a:ext cx="9236700" cy="781699"/>
          </a:xfrm>
        </p:spPr>
        <p:txBody>
          <a:bodyPr anchor="b">
            <a:normAutofit fontScale="90000"/>
          </a:bodyPr>
          <a:lstStyle/>
          <a:p>
            <a:pPr lvl="0">
              <a:buFont typeface="Wingdings" panose="05000000000000000000" pitchFamily="2" charset="2"/>
              <a:buChar char="q"/>
            </a:pPr>
            <a:r>
              <a:rPr lang="fr-FR" sz="5400" b="1" dirty="0">
                <a:latin typeface="Bodoni MT Black" panose="02070A03080606020203" pitchFamily="18" charset="0"/>
              </a:rPr>
              <a:t>Introduction</a:t>
            </a:r>
            <a:endParaRPr lang="en-US" sz="5400" b="1" dirty="0">
              <a:latin typeface="Bodoni MT Black" panose="02070A03080606020203" pitchFamily="18" charset="0"/>
            </a:endParaRPr>
          </a:p>
        </p:txBody>
      </p:sp>
    </p:spTree>
    <p:extLst>
      <p:ext uri="{BB962C8B-B14F-4D97-AF65-F5344CB8AC3E}">
        <p14:creationId xmlns:p14="http://schemas.microsoft.com/office/powerpoint/2010/main" val="1973661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4" name="Rectangle 13">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9D468AFD-62D4-4C9D-95FC-73F2D9EE59CD}"/>
              </a:ext>
            </a:extLst>
          </p:cNvPr>
          <p:cNvSpPr>
            <a:spLocks noGrp="1"/>
          </p:cNvSpPr>
          <p:nvPr>
            <p:ph idx="1"/>
          </p:nvPr>
        </p:nvSpPr>
        <p:spPr>
          <a:xfrm>
            <a:off x="793660" y="2370339"/>
            <a:ext cx="10143668" cy="3664702"/>
          </a:xfrm>
        </p:spPr>
        <p:txBody>
          <a:bodyPr anchor="ctr">
            <a:normAutofit/>
          </a:bodyPr>
          <a:lstStyle/>
          <a:p>
            <a:pPr>
              <a:spcAft>
                <a:spcPts val="1200"/>
              </a:spcAft>
              <a:buBlip>
                <a:blip r:embed="rId2">
                  <a:extLst>
                    <a:ext uri="{96DAC541-7B7A-43D3-8B79-37D633B846F1}">
                      <asvg:svgBlip xmlns:asvg="http://schemas.microsoft.com/office/drawing/2016/SVG/main" r:embed="rId3"/>
                    </a:ext>
                  </a:extLst>
                </a:blip>
              </a:buBlip>
            </a:pPr>
            <a:r>
              <a:rPr lang="fr-FR" sz="2200" dirty="0"/>
              <a:t>Nos variables dépendantes étant quantitatives, nous avons à faire à un problème de régression. </a:t>
            </a:r>
          </a:p>
          <a:p>
            <a:pPr>
              <a:spcAft>
                <a:spcPts val="1200"/>
              </a:spcAft>
              <a:buBlip>
                <a:blip r:embed="rId2">
                  <a:extLst>
                    <a:ext uri="{96DAC541-7B7A-43D3-8B79-37D633B846F1}">
                      <asvg:svgBlip xmlns:asvg="http://schemas.microsoft.com/office/drawing/2016/SVG/main" r:embed="rId3"/>
                    </a:ext>
                  </a:extLst>
                </a:blip>
              </a:buBlip>
            </a:pPr>
            <a:r>
              <a:rPr lang="fr-FR" sz="2200" dirty="0"/>
              <a:t>Nous allons alors tester plusieurs modèles de régressions afin d’identifier le meilleur modèle capable de prédire au mieux nos variables dépendantes dans chacune de nos études respectives.</a:t>
            </a:r>
          </a:p>
          <a:p>
            <a:pPr>
              <a:spcAft>
                <a:spcPts val="1200"/>
              </a:spcAft>
              <a:buBlip>
                <a:blip r:embed="rId2">
                  <a:extLst>
                    <a:ext uri="{96DAC541-7B7A-43D3-8B79-37D633B846F1}">
                      <asvg:svgBlip xmlns:asvg="http://schemas.microsoft.com/office/drawing/2016/SVG/main" r:embed="rId3"/>
                    </a:ext>
                  </a:extLst>
                </a:blip>
              </a:buBlip>
            </a:pPr>
            <a:r>
              <a:rPr lang="fr-FR" sz="2200" dirty="0"/>
              <a:t>Un regard particulier sera accordé l’évaluation de l’intérêt de la variable "</a:t>
            </a:r>
            <a:r>
              <a:rPr lang="fr-FR" sz="2200" dirty="0">
                <a:hlinkClick r:id="rId4">
                  <a:extLst>
                    <a:ext uri="{A12FA001-AC4F-418D-AE19-62706E023703}">
                      <ahyp:hlinkClr xmlns:ahyp="http://schemas.microsoft.com/office/drawing/2018/hyperlinkcolor" val="tx"/>
                    </a:ext>
                  </a:extLst>
                </a:hlinkClick>
              </a:rPr>
              <a:t>ENERGY STAR Score</a:t>
            </a:r>
            <a:r>
              <a:rPr lang="fr-FR" sz="2200" dirty="0"/>
              <a:t>" pour la prédiction d’émissions de CO2</a:t>
            </a:r>
            <a:endParaRPr lang="en-US" sz="2200" dirty="0"/>
          </a:p>
        </p:txBody>
      </p:sp>
      <p:sp>
        <p:nvSpPr>
          <p:cNvPr id="6" name="Title 1">
            <a:extLst>
              <a:ext uri="{FF2B5EF4-FFF2-40B4-BE49-F238E27FC236}">
                <a16:creationId xmlns:a16="http://schemas.microsoft.com/office/drawing/2014/main" id="{C1DCDFE8-41A8-49BD-A16D-CA8D810CA21F}"/>
              </a:ext>
            </a:extLst>
          </p:cNvPr>
          <p:cNvSpPr txBox="1">
            <a:spLocks/>
          </p:cNvSpPr>
          <p:nvPr/>
        </p:nvSpPr>
        <p:spPr>
          <a:xfrm>
            <a:off x="6327913" y="6476999"/>
            <a:ext cx="5864087" cy="466725"/>
          </a:xfrm>
          <a:prstGeom prst="rect">
            <a:avLst/>
          </a:prstGeom>
          <a:solidFill>
            <a:schemeClr val="accent6">
              <a:lumMod val="60000"/>
              <a:lumOff val="40000"/>
            </a:schemeClr>
          </a:solidFill>
          <a:ln>
            <a:solidFill>
              <a:schemeClr val="bg1"/>
            </a:solidFill>
          </a:ln>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latin typeface="Bodoni MT Black" panose="02070A03080606020203" pitchFamily="18" charset="0"/>
            </a:endParaRPr>
          </a:p>
        </p:txBody>
      </p:sp>
      <p:sp>
        <p:nvSpPr>
          <p:cNvPr id="12" name="Title 1">
            <a:extLst>
              <a:ext uri="{FF2B5EF4-FFF2-40B4-BE49-F238E27FC236}">
                <a16:creationId xmlns:a16="http://schemas.microsoft.com/office/drawing/2014/main" id="{7041089F-FA6A-467E-8028-3B67C365BA60}"/>
              </a:ext>
            </a:extLst>
          </p:cNvPr>
          <p:cNvSpPr>
            <a:spLocks noGrp="1"/>
          </p:cNvSpPr>
          <p:nvPr>
            <p:ph type="title"/>
          </p:nvPr>
        </p:nvSpPr>
        <p:spPr>
          <a:xfrm>
            <a:off x="23256" y="41261"/>
            <a:ext cx="9236700" cy="781699"/>
          </a:xfrm>
        </p:spPr>
        <p:txBody>
          <a:bodyPr anchor="b">
            <a:normAutofit fontScale="90000"/>
          </a:bodyPr>
          <a:lstStyle/>
          <a:p>
            <a:pPr lvl="0">
              <a:buFont typeface="Wingdings" panose="05000000000000000000" pitchFamily="2" charset="2"/>
              <a:buChar char="q"/>
            </a:pPr>
            <a:r>
              <a:rPr lang="fr-FR" sz="5400" b="1" dirty="0">
                <a:latin typeface="Bodoni MT Black" panose="02070A03080606020203" pitchFamily="18" charset="0"/>
              </a:rPr>
              <a:t>Introduction</a:t>
            </a:r>
            <a:endParaRPr lang="en-US" sz="5400" b="1" dirty="0">
              <a:latin typeface="Bodoni MT Black" panose="02070A03080606020203" pitchFamily="18" charset="0"/>
            </a:endParaRPr>
          </a:p>
        </p:txBody>
      </p:sp>
    </p:spTree>
    <p:extLst>
      <p:ext uri="{BB962C8B-B14F-4D97-AF65-F5344CB8AC3E}">
        <p14:creationId xmlns:p14="http://schemas.microsoft.com/office/powerpoint/2010/main" val="1112855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4" name="Rectangle 13">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9D468AFD-62D4-4C9D-95FC-73F2D9EE59CD}"/>
              </a:ext>
            </a:extLst>
          </p:cNvPr>
          <p:cNvSpPr>
            <a:spLocks noGrp="1"/>
          </p:cNvSpPr>
          <p:nvPr>
            <p:ph idx="1"/>
          </p:nvPr>
        </p:nvSpPr>
        <p:spPr>
          <a:xfrm>
            <a:off x="793660" y="2385511"/>
            <a:ext cx="10143668" cy="3205664"/>
          </a:xfrm>
        </p:spPr>
        <p:txBody>
          <a:bodyPr anchor="ctr">
            <a:normAutofit/>
          </a:bodyPr>
          <a:lstStyle/>
          <a:p>
            <a:pPr>
              <a:spcAft>
                <a:spcPts val="1200"/>
              </a:spcAft>
              <a:buBlip>
                <a:blip r:embed="rId2">
                  <a:extLst>
                    <a:ext uri="{96DAC541-7B7A-43D3-8B79-37D633B846F1}">
                      <asvg:svgBlip xmlns:asvg="http://schemas.microsoft.com/office/drawing/2016/SVG/main" r:embed="rId3"/>
                    </a:ext>
                  </a:extLst>
                </a:blip>
              </a:buBlip>
            </a:pPr>
            <a:r>
              <a:rPr lang="fr-FR" sz="2200" dirty="0"/>
              <a:t>2 bases de </a:t>
            </a:r>
            <a:r>
              <a:rPr lang="fr-FR" sz="2200" dirty="0" err="1"/>
              <a:t>donn</a:t>
            </a:r>
            <a:r>
              <a:rPr lang="en-US" sz="2200" dirty="0" err="1"/>
              <a:t>ées</a:t>
            </a:r>
            <a:r>
              <a:rPr lang="en-US" sz="2200" dirty="0"/>
              <a:t> : </a:t>
            </a:r>
            <a:r>
              <a:rPr lang="fr-FR" sz="2200" dirty="0"/>
              <a:t>Benchmarking de la ville de Seattle 2015 et 2016</a:t>
            </a:r>
          </a:p>
          <a:p>
            <a:pPr>
              <a:spcAft>
                <a:spcPts val="1200"/>
              </a:spcAft>
              <a:buBlip>
                <a:blip r:embed="rId2">
                  <a:extLst>
                    <a:ext uri="{96DAC541-7B7A-43D3-8B79-37D633B846F1}">
                      <asvg:svgBlip xmlns:asvg="http://schemas.microsoft.com/office/drawing/2016/SVG/main" r:embed="rId3"/>
                    </a:ext>
                  </a:extLst>
                </a:blip>
              </a:buBlip>
            </a:pPr>
            <a:r>
              <a:rPr lang="fr-FR" sz="2200" dirty="0"/>
              <a:t>La base de 2015 comporte 3340 individus et 51 variables et celle de 2016 comporte 3376 individus et 45 variables.</a:t>
            </a:r>
          </a:p>
          <a:p>
            <a:pPr>
              <a:spcAft>
                <a:spcPts val="1200"/>
              </a:spcAft>
              <a:buBlip>
                <a:blip r:embed="rId2">
                  <a:extLst>
                    <a:ext uri="{96DAC541-7B7A-43D3-8B79-37D633B846F1}">
                      <asvg:svgBlip xmlns:asvg="http://schemas.microsoft.com/office/drawing/2016/SVG/main" r:embed="rId3"/>
                    </a:ext>
                  </a:extLst>
                </a:blip>
              </a:buBlip>
            </a:pPr>
            <a:r>
              <a:rPr lang="fr-FR" sz="2200" dirty="0"/>
              <a:t>Après avoir supprimé des variables non communes aux deux bases de données et renommé des variables, nous avons merger les deux bases de données en une base de données par ajout de colonnes en ajoutant l’année comme suffixe aux noms des variables.</a:t>
            </a:r>
          </a:p>
        </p:txBody>
      </p:sp>
      <p:sp>
        <p:nvSpPr>
          <p:cNvPr id="6" name="Title 1">
            <a:extLst>
              <a:ext uri="{FF2B5EF4-FFF2-40B4-BE49-F238E27FC236}">
                <a16:creationId xmlns:a16="http://schemas.microsoft.com/office/drawing/2014/main" id="{C1DCDFE8-41A8-49BD-A16D-CA8D810CA21F}"/>
              </a:ext>
            </a:extLst>
          </p:cNvPr>
          <p:cNvSpPr txBox="1">
            <a:spLocks/>
          </p:cNvSpPr>
          <p:nvPr/>
        </p:nvSpPr>
        <p:spPr>
          <a:xfrm>
            <a:off x="6327913" y="6476999"/>
            <a:ext cx="5864087" cy="466725"/>
          </a:xfrm>
          <a:prstGeom prst="rect">
            <a:avLst/>
          </a:prstGeom>
          <a:solidFill>
            <a:schemeClr val="accent6">
              <a:lumMod val="60000"/>
              <a:lumOff val="40000"/>
            </a:schemeClr>
          </a:solidFill>
          <a:ln>
            <a:solidFill>
              <a:schemeClr val="bg1"/>
            </a:solidFill>
          </a:ln>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latin typeface="Bodoni MT Black" panose="02070A03080606020203" pitchFamily="18" charset="0"/>
            </a:endParaRPr>
          </a:p>
        </p:txBody>
      </p:sp>
      <p:sp>
        <p:nvSpPr>
          <p:cNvPr id="12" name="Title 1">
            <a:extLst>
              <a:ext uri="{FF2B5EF4-FFF2-40B4-BE49-F238E27FC236}">
                <a16:creationId xmlns:a16="http://schemas.microsoft.com/office/drawing/2014/main" id="{0849AE44-5FCB-4B74-8F9B-E3E71AAF4C4B}"/>
              </a:ext>
            </a:extLst>
          </p:cNvPr>
          <p:cNvSpPr>
            <a:spLocks noGrp="1"/>
          </p:cNvSpPr>
          <p:nvPr>
            <p:ph type="title"/>
          </p:nvPr>
        </p:nvSpPr>
        <p:spPr>
          <a:xfrm>
            <a:off x="23256" y="41261"/>
            <a:ext cx="9236700" cy="781699"/>
          </a:xfrm>
        </p:spPr>
        <p:txBody>
          <a:bodyPr anchor="b">
            <a:normAutofit fontScale="90000"/>
          </a:bodyPr>
          <a:lstStyle/>
          <a:p>
            <a:pPr lvl="0">
              <a:buFont typeface="Wingdings" panose="05000000000000000000" pitchFamily="2" charset="2"/>
              <a:buChar char="q"/>
            </a:pPr>
            <a:r>
              <a:rPr lang="fr-FR" sz="5400" b="1" dirty="0">
                <a:latin typeface="Bodoni MT Black" panose="02070A03080606020203" pitchFamily="18" charset="0"/>
              </a:rPr>
              <a:t>Traitement des données</a:t>
            </a:r>
            <a:endParaRPr lang="en-US" sz="5400" b="1" dirty="0">
              <a:latin typeface="Bodoni MT Black" panose="02070A03080606020203" pitchFamily="18" charset="0"/>
            </a:endParaRPr>
          </a:p>
        </p:txBody>
      </p:sp>
      <p:sp>
        <p:nvSpPr>
          <p:cNvPr id="16" name="Title 1">
            <a:extLst>
              <a:ext uri="{FF2B5EF4-FFF2-40B4-BE49-F238E27FC236}">
                <a16:creationId xmlns:a16="http://schemas.microsoft.com/office/drawing/2014/main" id="{A59C5A73-E26B-48D9-8307-5DC301C50B18}"/>
              </a:ext>
            </a:extLst>
          </p:cNvPr>
          <p:cNvSpPr txBox="1">
            <a:spLocks/>
          </p:cNvSpPr>
          <p:nvPr/>
        </p:nvSpPr>
        <p:spPr>
          <a:xfrm>
            <a:off x="932340" y="958930"/>
            <a:ext cx="9589909" cy="520920"/>
          </a:xfrm>
          <a:prstGeom prst="rect">
            <a:avLst/>
          </a:prstGeom>
          <a:solidFill>
            <a:schemeClr val="accent2">
              <a:lumMod val="40000"/>
              <a:lumOff val="60000"/>
            </a:schemeClr>
          </a:solidFill>
        </p:spPr>
        <p:txBody>
          <a:bodyPr vert="horz" lIns="91440" tIns="45720" rIns="91440" bIns="45720" rtlCol="0" anchor="b">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685800" indent="-685800">
              <a:buFont typeface="Courier New" panose="02070309020205020404" pitchFamily="49" charset="0"/>
              <a:buChar char="o"/>
            </a:pPr>
            <a:r>
              <a:rPr lang="fr-FR" sz="5400" b="1" dirty="0">
                <a:latin typeface="Bodoni MT Black" panose="02070A03080606020203" pitchFamily="18" charset="0"/>
              </a:rPr>
              <a:t>Les bases de données</a:t>
            </a:r>
            <a:endParaRPr lang="en-US" sz="5400" b="1" dirty="0">
              <a:latin typeface="Bodoni MT Black" panose="02070A03080606020203" pitchFamily="18" charset="0"/>
            </a:endParaRPr>
          </a:p>
        </p:txBody>
      </p:sp>
    </p:spTree>
    <p:extLst>
      <p:ext uri="{BB962C8B-B14F-4D97-AF65-F5344CB8AC3E}">
        <p14:creationId xmlns:p14="http://schemas.microsoft.com/office/powerpoint/2010/main" val="1803740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4" name="Rectangle 13">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1DCDFE8-41A8-49BD-A16D-CA8D810CA21F}"/>
              </a:ext>
            </a:extLst>
          </p:cNvPr>
          <p:cNvSpPr txBox="1">
            <a:spLocks/>
          </p:cNvSpPr>
          <p:nvPr/>
        </p:nvSpPr>
        <p:spPr>
          <a:xfrm>
            <a:off x="6327913" y="6476999"/>
            <a:ext cx="5864087" cy="466725"/>
          </a:xfrm>
          <a:prstGeom prst="rect">
            <a:avLst/>
          </a:prstGeom>
          <a:solidFill>
            <a:schemeClr val="accent6">
              <a:lumMod val="60000"/>
              <a:lumOff val="40000"/>
            </a:schemeClr>
          </a:solidFill>
          <a:ln>
            <a:solidFill>
              <a:schemeClr val="bg1"/>
            </a:solidFill>
          </a:ln>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latin typeface="Bodoni MT Black" panose="02070A03080606020203" pitchFamily="18" charset="0"/>
            </a:endParaRPr>
          </a:p>
        </p:txBody>
      </p:sp>
      <p:sp>
        <p:nvSpPr>
          <p:cNvPr id="12" name="Title 1">
            <a:extLst>
              <a:ext uri="{FF2B5EF4-FFF2-40B4-BE49-F238E27FC236}">
                <a16:creationId xmlns:a16="http://schemas.microsoft.com/office/drawing/2014/main" id="{0849AE44-5FCB-4B74-8F9B-E3E71AAF4C4B}"/>
              </a:ext>
            </a:extLst>
          </p:cNvPr>
          <p:cNvSpPr>
            <a:spLocks noGrp="1"/>
          </p:cNvSpPr>
          <p:nvPr>
            <p:ph type="title"/>
          </p:nvPr>
        </p:nvSpPr>
        <p:spPr>
          <a:xfrm>
            <a:off x="23256" y="41261"/>
            <a:ext cx="9236700" cy="781699"/>
          </a:xfrm>
        </p:spPr>
        <p:txBody>
          <a:bodyPr anchor="b">
            <a:normAutofit fontScale="90000"/>
          </a:bodyPr>
          <a:lstStyle/>
          <a:p>
            <a:pPr lvl="0">
              <a:buFont typeface="Wingdings" panose="05000000000000000000" pitchFamily="2" charset="2"/>
              <a:buChar char="q"/>
            </a:pPr>
            <a:r>
              <a:rPr lang="fr-FR" sz="5400" b="1" dirty="0">
                <a:latin typeface="Bodoni MT Black" panose="02070A03080606020203" pitchFamily="18" charset="0"/>
              </a:rPr>
              <a:t>Traitement des données</a:t>
            </a:r>
            <a:endParaRPr lang="en-US" sz="5400" b="1" dirty="0">
              <a:latin typeface="Bodoni MT Black" panose="02070A03080606020203" pitchFamily="18" charset="0"/>
            </a:endParaRPr>
          </a:p>
        </p:txBody>
      </p:sp>
      <p:sp>
        <p:nvSpPr>
          <p:cNvPr id="16" name="Title 1">
            <a:extLst>
              <a:ext uri="{FF2B5EF4-FFF2-40B4-BE49-F238E27FC236}">
                <a16:creationId xmlns:a16="http://schemas.microsoft.com/office/drawing/2014/main" id="{A59C5A73-E26B-48D9-8307-5DC301C50B18}"/>
              </a:ext>
            </a:extLst>
          </p:cNvPr>
          <p:cNvSpPr txBox="1">
            <a:spLocks/>
          </p:cNvSpPr>
          <p:nvPr/>
        </p:nvSpPr>
        <p:spPr>
          <a:xfrm>
            <a:off x="932340" y="958930"/>
            <a:ext cx="9589909" cy="520920"/>
          </a:xfrm>
          <a:prstGeom prst="rect">
            <a:avLst/>
          </a:prstGeom>
          <a:solidFill>
            <a:schemeClr val="accent2">
              <a:lumMod val="40000"/>
              <a:lumOff val="60000"/>
            </a:schemeClr>
          </a:solidFill>
        </p:spPr>
        <p:txBody>
          <a:bodyPr vert="horz" lIns="91440" tIns="45720" rIns="91440" bIns="45720" rtlCol="0" anchor="b">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685800" indent="-685800">
              <a:buFont typeface="Courier New" panose="02070309020205020404" pitchFamily="49" charset="0"/>
              <a:buChar char="o"/>
            </a:pPr>
            <a:r>
              <a:rPr lang="fr-FR" sz="5400" b="1" dirty="0">
                <a:latin typeface="Bodoni MT Black" panose="02070A03080606020203" pitchFamily="18" charset="0"/>
              </a:rPr>
              <a:t>Les bases de données</a:t>
            </a:r>
            <a:endParaRPr lang="en-US" sz="5400" b="1" dirty="0">
              <a:latin typeface="Bodoni MT Black" panose="02070A03080606020203" pitchFamily="18" charset="0"/>
            </a:endParaRPr>
          </a:p>
        </p:txBody>
      </p:sp>
      <p:pic>
        <p:nvPicPr>
          <p:cNvPr id="8" name="Picture 7">
            <a:extLst>
              <a:ext uri="{FF2B5EF4-FFF2-40B4-BE49-F238E27FC236}">
                <a16:creationId xmlns:a16="http://schemas.microsoft.com/office/drawing/2014/main" id="{AEE92815-60A5-4EBB-93C0-0BBCB7F05367}"/>
              </a:ext>
            </a:extLst>
          </p:cNvPr>
          <p:cNvPicPr>
            <a:picLocks noChangeAspect="1"/>
          </p:cNvPicPr>
          <p:nvPr/>
        </p:nvPicPr>
        <p:blipFill>
          <a:blip r:embed="rId2"/>
          <a:stretch>
            <a:fillRect/>
          </a:stretch>
        </p:blipFill>
        <p:spPr>
          <a:xfrm>
            <a:off x="57226" y="2289088"/>
            <a:ext cx="11326135" cy="4101552"/>
          </a:xfrm>
          <a:prstGeom prst="rect">
            <a:avLst/>
          </a:prstGeom>
        </p:spPr>
      </p:pic>
    </p:spTree>
    <p:extLst>
      <p:ext uri="{BB962C8B-B14F-4D97-AF65-F5344CB8AC3E}">
        <p14:creationId xmlns:p14="http://schemas.microsoft.com/office/powerpoint/2010/main" val="184201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4" name="Rectangle 13">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9D468AFD-62D4-4C9D-95FC-73F2D9EE59CD}"/>
              </a:ext>
            </a:extLst>
          </p:cNvPr>
          <p:cNvSpPr>
            <a:spLocks noGrp="1"/>
          </p:cNvSpPr>
          <p:nvPr>
            <p:ph idx="1"/>
          </p:nvPr>
        </p:nvSpPr>
        <p:spPr>
          <a:xfrm>
            <a:off x="793660" y="2324101"/>
            <a:ext cx="10143668" cy="3857624"/>
          </a:xfrm>
        </p:spPr>
        <p:txBody>
          <a:bodyPr anchor="ctr">
            <a:normAutofit/>
          </a:bodyPr>
          <a:lstStyle/>
          <a:p>
            <a:pPr>
              <a:buBlip>
                <a:blip r:embed="rId2">
                  <a:extLst>
                    <a:ext uri="{96DAC541-7B7A-43D3-8B79-37D633B846F1}">
                      <asvg:svgBlip xmlns:asvg="http://schemas.microsoft.com/office/drawing/2016/SVG/main" r:embed="rId3"/>
                    </a:ext>
                  </a:extLst>
                </a:blip>
              </a:buBlip>
            </a:pPr>
            <a:r>
              <a:rPr lang="fr-FR" sz="2200" b="1" dirty="0">
                <a:latin typeface="Montserrat"/>
              </a:rPr>
              <a:t>Suppression des variables constantes</a:t>
            </a:r>
            <a:r>
              <a:rPr lang="fr-FR" sz="2200" b="1" i="0" dirty="0">
                <a:effectLst/>
                <a:latin typeface="Montserrat"/>
              </a:rPr>
              <a:t>.</a:t>
            </a:r>
            <a:endParaRPr lang="fr-FR" sz="2200" b="1" dirty="0"/>
          </a:p>
          <a:p>
            <a:pPr marL="0" indent="0">
              <a:buNone/>
            </a:pPr>
            <a:r>
              <a:rPr lang="fr-FR" sz="2200" dirty="0"/>
              <a:t>4 indicateurs dans notre base de données étaient constants et donc n’apportaient aucune information. </a:t>
            </a:r>
          </a:p>
          <a:p>
            <a:pPr>
              <a:buBlip>
                <a:blip r:embed="rId2">
                  <a:extLst>
                    <a:ext uri="{96DAC541-7B7A-43D3-8B79-37D633B846F1}">
                      <asvg:svgBlip xmlns:asvg="http://schemas.microsoft.com/office/drawing/2016/SVG/main" r:embed="rId3"/>
                    </a:ext>
                  </a:extLst>
                </a:blip>
              </a:buBlip>
            </a:pPr>
            <a:r>
              <a:rPr lang="fr-FR" sz="2200" b="1" dirty="0"/>
              <a:t>Suppression des variables avec une forte proportion de valeurs manquantes. </a:t>
            </a:r>
          </a:p>
          <a:p>
            <a:pPr marL="0" indent="0">
              <a:buNone/>
            </a:pPr>
            <a:r>
              <a:rPr lang="fr-FR" sz="2200" dirty="0"/>
              <a:t>2 indicateurs avaient plus de 95% de valeurs manquantes. Ils n’apporteront pas une grande information.</a:t>
            </a:r>
          </a:p>
          <a:p>
            <a:pPr>
              <a:buBlip>
                <a:blip r:embed="rId2">
                  <a:extLst>
                    <a:ext uri="{96DAC541-7B7A-43D3-8B79-37D633B846F1}">
                      <asvg:svgBlip xmlns:asvg="http://schemas.microsoft.com/office/drawing/2016/SVG/main" r:embed="rId3"/>
                    </a:ext>
                  </a:extLst>
                </a:blip>
              </a:buBlip>
            </a:pPr>
            <a:r>
              <a:rPr lang="fr-FR" sz="2200" b="1" dirty="0"/>
              <a:t>Suppression des variables ayant une faible variance.</a:t>
            </a:r>
          </a:p>
          <a:p>
            <a:pPr marL="0" indent="0">
              <a:buNone/>
            </a:pPr>
            <a:r>
              <a:rPr lang="fr-FR" sz="2200" dirty="0"/>
              <a:t>3 indicateurs avaient une variance très faibles. Bien qu’étant pas constants, ces indicateurs ont une modalité très dominantes. Cela fait qu’ils n’apporteront pas une grande </a:t>
            </a:r>
            <a:r>
              <a:rPr lang="en-US" sz="2200" dirty="0"/>
              <a:t>information.</a:t>
            </a:r>
            <a:endParaRPr lang="fr-FR" sz="2200" dirty="0"/>
          </a:p>
        </p:txBody>
      </p:sp>
      <p:sp>
        <p:nvSpPr>
          <p:cNvPr id="6" name="Title 1">
            <a:extLst>
              <a:ext uri="{FF2B5EF4-FFF2-40B4-BE49-F238E27FC236}">
                <a16:creationId xmlns:a16="http://schemas.microsoft.com/office/drawing/2014/main" id="{C1DCDFE8-41A8-49BD-A16D-CA8D810CA21F}"/>
              </a:ext>
            </a:extLst>
          </p:cNvPr>
          <p:cNvSpPr txBox="1">
            <a:spLocks/>
          </p:cNvSpPr>
          <p:nvPr/>
        </p:nvSpPr>
        <p:spPr>
          <a:xfrm>
            <a:off x="6327913" y="6476999"/>
            <a:ext cx="5864087" cy="466725"/>
          </a:xfrm>
          <a:prstGeom prst="rect">
            <a:avLst/>
          </a:prstGeom>
          <a:solidFill>
            <a:schemeClr val="accent6">
              <a:lumMod val="60000"/>
              <a:lumOff val="40000"/>
            </a:schemeClr>
          </a:solidFill>
          <a:ln>
            <a:solidFill>
              <a:schemeClr val="bg1"/>
            </a:solidFill>
          </a:ln>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latin typeface="Bodoni MT Black" panose="02070A03080606020203" pitchFamily="18" charset="0"/>
            </a:endParaRPr>
          </a:p>
        </p:txBody>
      </p:sp>
      <p:sp>
        <p:nvSpPr>
          <p:cNvPr id="12" name="Title 1">
            <a:extLst>
              <a:ext uri="{FF2B5EF4-FFF2-40B4-BE49-F238E27FC236}">
                <a16:creationId xmlns:a16="http://schemas.microsoft.com/office/drawing/2014/main" id="{0849AE44-5FCB-4B74-8F9B-E3E71AAF4C4B}"/>
              </a:ext>
            </a:extLst>
          </p:cNvPr>
          <p:cNvSpPr>
            <a:spLocks noGrp="1"/>
          </p:cNvSpPr>
          <p:nvPr>
            <p:ph type="title"/>
          </p:nvPr>
        </p:nvSpPr>
        <p:spPr>
          <a:xfrm>
            <a:off x="23256" y="41261"/>
            <a:ext cx="9236700" cy="781699"/>
          </a:xfrm>
        </p:spPr>
        <p:txBody>
          <a:bodyPr anchor="b">
            <a:normAutofit fontScale="90000"/>
          </a:bodyPr>
          <a:lstStyle/>
          <a:p>
            <a:pPr lvl="0">
              <a:buFont typeface="Wingdings" panose="05000000000000000000" pitchFamily="2" charset="2"/>
              <a:buChar char="q"/>
            </a:pPr>
            <a:r>
              <a:rPr lang="fr-FR" sz="5400" b="1" dirty="0">
                <a:latin typeface="Bodoni MT Black" panose="02070A03080606020203" pitchFamily="18" charset="0"/>
              </a:rPr>
              <a:t>Traitement des données</a:t>
            </a:r>
            <a:endParaRPr lang="en-US" sz="5400" b="1" dirty="0">
              <a:latin typeface="Bodoni MT Black" panose="02070A03080606020203" pitchFamily="18" charset="0"/>
            </a:endParaRPr>
          </a:p>
        </p:txBody>
      </p:sp>
      <p:sp>
        <p:nvSpPr>
          <p:cNvPr id="16" name="Title 1">
            <a:extLst>
              <a:ext uri="{FF2B5EF4-FFF2-40B4-BE49-F238E27FC236}">
                <a16:creationId xmlns:a16="http://schemas.microsoft.com/office/drawing/2014/main" id="{A59C5A73-E26B-48D9-8307-5DC301C50B18}"/>
              </a:ext>
            </a:extLst>
          </p:cNvPr>
          <p:cNvSpPr txBox="1">
            <a:spLocks/>
          </p:cNvSpPr>
          <p:nvPr/>
        </p:nvSpPr>
        <p:spPr>
          <a:xfrm>
            <a:off x="932340" y="958930"/>
            <a:ext cx="9589909" cy="520920"/>
          </a:xfrm>
          <a:prstGeom prst="rect">
            <a:avLst/>
          </a:prstGeom>
          <a:solidFill>
            <a:schemeClr val="accent2">
              <a:lumMod val="40000"/>
              <a:lumOff val="60000"/>
            </a:schemeClr>
          </a:solidFill>
        </p:spPr>
        <p:txBody>
          <a:bodyPr vert="horz" lIns="91440" tIns="45720" rIns="91440" bIns="45720" rtlCol="0" anchor="b">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685800" indent="-685800">
              <a:buFont typeface="Courier New" panose="02070309020205020404" pitchFamily="49" charset="0"/>
              <a:buChar char="o"/>
            </a:pPr>
            <a:r>
              <a:rPr lang="fr-FR" sz="5400" b="1" dirty="0">
                <a:latin typeface="Bodoni MT Black" panose="02070A03080606020203" pitchFamily="18" charset="0"/>
              </a:rPr>
              <a:t>Suppression des variables non pertinentes</a:t>
            </a:r>
            <a:endParaRPr lang="en-US" sz="5400" b="1" dirty="0">
              <a:latin typeface="Bodoni MT Black" panose="02070A03080606020203" pitchFamily="18" charset="0"/>
            </a:endParaRPr>
          </a:p>
        </p:txBody>
      </p:sp>
    </p:spTree>
    <p:extLst>
      <p:ext uri="{BB962C8B-B14F-4D97-AF65-F5344CB8AC3E}">
        <p14:creationId xmlns:p14="http://schemas.microsoft.com/office/powerpoint/2010/main" val="334284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4" name="Rectangle 13">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9D468AFD-62D4-4C9D-95FC-73F2D9EE59CD}"/>
              </a:ext>
            </a:extLst>
          </p:cNvPr>
          <p:cNvSpPr>
            <a:spLocks noGrp="1"/>
          </p:cNvSpPr>
          <p:nvPr>
            <p:ph idx="1"/>
          </p:nvPr>
        </p:nvSpPr>
        <p:spPr>
          <a:xfrm>
            <a:off x="793660" y="2546241"/>
            <a:ext cx="10143668" cy="3197334"/>
          </a:xfrm>
        </p:spPr>
        <p:txBody>
          <a:bodyPr anchor="ctr">
            <a:normAutofit/>
          </a:bodyPr>
          <a:lstStyle/>
          <a:p>
            <a:pPr>
              <a:lnSpc>
                <a:spcPct val="110000"/>
              </a:lnSpc>
              <a:spcAft>
                <a:spcPts val="1200"/>
              </a:spcAft>
              <a:buBlip>
                <a:blip r:embed="rId2">
                  <a:extLst>
                    <a:ext uri="{96DAC541-7B7A-43D3-8B79-37D633B846F1}">
                      <asvg:svgBlip xmlns:asvg="http://schemas.microsoft.com/office/drawing/2016/SVG/main" r:embed="rId3"/>
                    </a:ext>
                  </a:extLst>
                </a:blip>
              </a:buBlip>
            </a:pPr>
            <a:r>
              <a:rPr lang="fr-FR" sz="2200" dirty="0">
                <a:latin typeface="Montserrat"/>
              </a:rPr>
              <a:t>Les émissions de CO2 et la consommation totale d'énergie de bâtiments pouvant différées énormément d’un bâtiment à l’autre, nous n’avons pas voulu traiter les valeurs extrêmes comme étant des </a:t>
            </a:r>
            <a:r>
              <a:rPr lang="fr-FR" sz="2200" dirty="0" err="1">
                <a:latin typeface="Montserrat"/>
              </a:rPr>
              <a:t>outliers</a:t>
            </a:r>
            <a:r>
              <a:rPr lang="fr-FR" sz="2200" dirty="0">
                <a:latin typeface="Montserrat"/>
              </a:rPr>
              <a:t>. </a:t>
            </a:r>
            <a:endParaRPr lang="fr-FR" sz="1000" dirty="0">
              <a:latin typeface="Montserrat"/>
            </a:endParaRPr>
          </a:p>
          <a:p>
            <a:pPr>
              <a:lnSpc>
                <a:spcPct val="110000"/>
              </a:lnSpc>
              <a:spcAft>
                <a:spcPts val="1200"/>
              </a:spcAft>
              <a:buBlip>
                <a:blip r:embed="rId2">
                  <a:extLst>
                    <a:ext uri="{96DAC541-7B7A-43D3-8B79-37D633B846F1}">
                      <asvg:svgBlip xmlns:asvg="http://schemas.microsoft.com/office/drawing/2016/SVG/main" r:embed="rId3"/>
                    </a:ext>
                  </a:extLst>
                </a:blip>
              </a:buBlip>
            </a:pPr>
            <a:r>
              <a:rPr lang="fr-FR" sz="2200" dirty="0">
                <a:latin typeface="Montserrat"/>
              </a:rPr>
              <a:t>Nous allons juste corriger les valeurs négatives en les imputant par leurs valeurs absolues.</a:t>
            </a:r>
            <a:endParaRPr lang="fr-FR" sz="1000" dirty="0">
              <a:latin typeface="Montserrat"/>
            </a:endParaRPr>
          </a:p>
          <a:p>
            <a:pPr>
              <a:lnSpc>
                <a:spcPct val="110000"/>
              </a:lnSpc>
              <a:spcAft>
                <a:spcPts val="1200"/>
              </a:spcAft>
              <a:buBlip>
                <a:blip r:embed="rId2">
                  <a:extLst>
                    <a:ext uri="{96DAC541-7B7A-43D3-8B79-37D633B846F1}">
                      <asvg:svgBlip xmlns:asvg="http://schemas.microsoft.com/office/drawing/2016/SVG/main" r:embed="rId3"/>
                    </a:ext>
                  </a:extLst>
                </a:blip>
              </a:buBlip>
            </a:pPr>
            <a:r>
              <a:rPr lang="fr-FR" sz="2200" dirty="0">
                <a:latin typeface="Montserrat"/>
              </a:rPr>
              <a:t>Au total 8 indicateurs étaient concernés et 11 valeurs ont été traitées.</a:t>
            </a:r>
          </a:p>
        </p:txBody>
      </p:sp>
      <p:sp>
        <p:nvSpPr>
          <p:cNvPr id="6" name="Title 1">
            <a:extLst>
              <a:ext uri="{FF2B5EF4-FFF2-40B4-BE49-F238E27FC236}">
                <a16:creationId xmlns:a16="http://schemas.microsoft.com/office/drawing/2014/main" id="{C1DCDFE8-41A8-49BD-A16D-CA8D810CA21F}"/>
              </a:ext>
            </a:extLst>
          </p:cNvPr>
          <p:cNvSpPr txBox="1">
            <a:spLocks/>
          </p:cNvSpPr>
          <p:nvPr/>
        </p:nvSpPr>
        <p:spPr>
          <a:xfrm>
            <a:off x="6327913" y="6476999"/>
            <a:ext cx="5864087" cy="466725"/>
          </a:xfrm>
          <a:prstGeom prst="rect">
            <a:avLst/>
          </a:prstGeom>
          <a:solidFill>
            <a:schemeClr val="accent6">
              <a:lumMod val="60000"/>
              <a:lumOff val="40000"/>
            </a:schemeClr>
          </a:solidFill>
          <a:ln>
            <a:solidFill>
              <a:schemeClr val="bg1"/>
            </a:solidFill>
          </a:ln>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latin typeface="Bodoni MT Black" panose="02070A03080606020203" pitchFamily="18" charset="0"/>
            </a:endParaRPr>
          </a:p>
        </p:txBody>
      </p:sp>
      <p:sp>
        <p:nvSpPr>
          <p:cNvPr id="12" name="Title 1">
            <a:extLst>
              <a:ext uri="{FF2B5EF4-FFF2-40B4-BE49-F238E27FC236}">
                <a16:creationId xmlns:a16="http://schemas.microsoft.com/office/drawing/2014/main" id="{0849AE44-5FCB-4B74-8F9B-E3E71AAF4C4B}"/>
              </a:ext>
            </a:extLst>
          </p:cNvPr>
          <p:cNvSpPr>
            <a:spLocks noGrp="1"/>
          </p:cNvSpPr>
          <p:nvPr>
            <p:ph type="title"/>
          </p:nvPr>
        </p:nvSpPr>
        <p:spPr>
          <a:xfrm>
            <a:off x="23256" y="41261"/>
            <a:ext cx="9236700" cy="781699"/>
          </a:xfrm>
        </p:spPr>
        <p:txBody>
          <a:bodyPr anchor="b">
            <a:normAutofit fontScale="90000"/>
          </a:bodyPr>
          <a:lstStyle/>
          <a:p>
            <a:pPr lvl="0">
              <a:buFont typeface="Wingdings" panose="05000000000000000000" pitchFamily="2" charset="2"/>
              <a:buChar char="q"/>
            </a:pPr>
            <a:r>
              <a:rPr lang="fr-FR" sz="5400" b="1" dirty="0">
                <a:latin typeface="Bodoni MT Black" panose="02070A03080606020203" pitchFamily="18" charset="0"/>
              </a:rPr>
              <a:t>Traitement des données</a:t>
            </a:r>
            <a:endParaRPr lang="en-US" sz="5400" b="1" dirty="0">
              <a:latin typeface="Bodoni MT Black" panose="02070A03080606020203" pitchFamily="18" charset="0"/>
            </a:endParaRPr>
          </a:p>
        </p:txBody>
      </p:sp>
      <p:sp>
        <p:nvSpPr>
          <p:cNvPr id="16" name="Title 1">
            <a:extLst>
              <a:ext uri="{FF2B5EF4-FFF2-40B4-BE49-F238E27FC236}">
                <a16:creationId xmlns:a16="http://schemas.microsoft.com/office/drawing/2014/main" id="{A59C5A73-E26B-48D9-8307-5DC301C50B18}"/>
              </a:ext>
            </a:extLst>
          </p:cNvPr>
          <p:cNvSpPr txBox="1">
            <a:spLocks/>
          </p:cNvSpPr>
          <p:nvPr/>
        </p:nvSpPr>
        <p:spPr>
          <a:xfrm>
            <a:off x="932340" y="958930"/>
            <a:ext cx="9589909" cy="520920"/>
          </a:xfrm>
          <a:prstGeom prst="rect">
            <a:avLst/>
          </a:prstGeom>
          <a:solidFill>
            <a:schemeClr val="accent2">
              <a:lumMod val="40000"/>
              <a:lumOff val="60000"/>
            </a:schemeClr>
          </a:solidFill>
        </p:spPr>
        <p:txBody>
          <a:bodyPr vert="horz" lIns="91440" tIns="45720" rIns="91440" bIns="45720" rtlCol="0" anchor="b">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685800" indent="-685800">
              <a:buFont typeface="Courier New" panose="02070309020205020404" pitchFamily="49" charset="0"/>
              <a:buChar char="o"/>
            </a:pPr>
            <a:r>
              <a:rPr lang="fr-FR" sz="5400" b="1" dirty="0">
                <a:latin typeface="Bodoni MT Black" panose="02070A03080606020203" pitchFamily="18" charset="0"/>
              </a:rPr>
              <a:t>Correction des </a:t>
            </a:r>
            <a:r>
              <a:rPr lang="fr-FR" sz="5400" b="1" dirty="0" err="1">
                <a:latin typeface="Bodoni MT Black" panose="02070A03080606020203" pitchFamily="18" charset="0"/>
              </a:rPr>
              <a:t>outliers</a:t>
            </a:r>
            <a:endParaRPr lang="en-US" sz="5400" b="1" dirty="0">
              <a:latin typeface="Bodoni MT Black" panose="02070A03080606020203" pitchFamily="18" charset="0"/>
            </a:endParaRPr>
          </a:p>
        </p:txBody>
      </p:sp>
    </p:spTree>
    <p:extLst>
      <p:ext uri="{BB962C8B-B14F-4D97-AF65-F5344CB8AC3E}">
        <p14:creationId xmlns:p14="http://schemas.microsoft.com/office/powerpoint/2010/main" val="26445121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1386</Words>
  <Application>Microsoft Office PowerPoint</Application>
  <PresentationFormat>Widescreen</PresentationFormat>
  <Paragraphs>258</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Bodoni MT Black</vt:lpstr>
      <vt:lpstr>Calibri</vt:lpstr>
      <vt:lpstr>Calibri Light</vt:lpstr>
      <vt:lpstr>Courier New</vt:lpstr>
      <vt:lpstr>Montserrat</vt:lpstr>
      <vt:lpstr>Wingdings</vt:lpstr>
      <vt:lpstr>Office Theme</vt:lpstr>
      <vt:lpstr>PowerPoint Presentation</vt:lpstr>
      <vt:lpstr>Plan</vt:lpstr>
      <vt:lpstr>Introduction</vt:lpstr>
      <vt:lpstr>Introduction</vt:lpstr>
      <vt:lpstr>Introduction</vt:lpstr>
      <vt:lpstr>Traitement des données</vt:lpstr>
      <vt:lpstr>Traitement des données</vt:lpstr>
      <vt:lpstr>Traitement des données</vt:lpstr>
      <vt:lpstr>Traitement des données</vt:lpstr>
      <vt:lpstr>Traitement des données</vt:lpstr>
      <vt:lpstr>Traitement des données</vt:lpstr>
      <vt:lpstr>Traitement des données</vt:lpstr>
      <vt:lpstr>Traitement des données</vt:lpstr>
      <vt:lpstr>Traitement des données</vt:lpstr>
      <vt:lpstr>Sélection des variables</vt:lpstr>
      <vt:lpstr>Sélection des variables</vt:lpstr>
      <vt:lpstr>Sélection des variables</vt:lpstr>
      <vt:lpstr>Sélection des variables</vt:lpstr>
      <vt:lpstr>Sélection des variables</vt:lpstr>
      <vt:lpstr>Sélection des variables</vt:lpstr>
      <vt:lpstr>Modélisation</vt:lpstr>
      <vt:lpstr>Modélisation</vt:lpstr>
      <vt:lpstr>Modélisation</vt:lpstr>
      <vt:lpstr>Modélisation</vt:lpstr>
      <vt:lpstr>Conclusion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Didier</dc:creator>
  <cp:lastModifiedBy>Didier</cp:lastModifiedBy>
  <cp:revision>1</cp:revision>
  <dcterms:created xsi:type="dcterms:W3CDTF">2020-08-01T11:37:21Z</dcterms:created>
  <dcterms:modified xsi:type="dcterms:W3CDTF">2020-08-01T11:40:51Z</dcterms:modified>
</cp:coreProperties>
</file>