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260" r:id="rId3"/>
    <p:sldId id="300" r:id="rId4"/>
    <p:sldId id="261" r:id="rId5"/>
    <p:sldId id="286" r:id="rId6"/>
    <p:sldId id="262" r:id="rId7"/>
    <p:sldId id="301" r:id="rId8"/>
    <p:sldId id="302" r:id="rId9"/>
    <p:sldId id="287" r:id="rId10"/>
    <p:sldId id="289" r:id="rId11"/>
    <p:sldId id="288" r:id="rId12"/>
    <p:sldId id="290" r:id="rId13"/>
    <p:sldId id="291" r:id="rId14"/>
    <p:sldId id="292" r:id="rId15"/>
    <p:sldId id="307" r:id="rId16"/>
    <p:sldId id="310" r:id="rId17"/>
    <p:sldId id="308" r:id="rId18"/>
    <p:sldId id="309" r:id="rId19"/>
    <p:sldId id="311" r:id="rId20"/>
    <p:sldId id="312" r:id="rId21"/>
    <p:sldId id="313" r:id="rId22"/>
    <p:sldId id="314" r:id="rId23"/>
    <p:sldId id="316" r:id="rId24"/>
    <p:sldId id="317" r:id="rId25"/>
    <p:sldId id="318" r:id="rId26"/>
    <p:sldId id="303" r:id="rId27"/>
    <p:sldId id="293" r:id="rId28"/>
    <p:sldId id="294" r:id="rId29"/>
    <p:sldId id="305" r:id="rId30"/>
    <p:sldId id="306" r:id="rId31"/>
    <p:sldId id="315" r:id="rId32"/>
    <p:sldId id="320" r:id="rId33"/>
    <p:sldId id="298" r:id="rId34"/>
    <p:sldId id="299" r:id="rId35"/>
    <p:sldId id="319" r:id="rId36"/>
    <p:sldId id="295" r:id="rId37"/>
    <p:sldId id="296" r:id="rId38"/>
    <p:sldId id="297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0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8D8CA-398C-405A-92B1-83CAE919E6B4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F187-EC20-4607-8D87-D37EB3586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29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C1C5C-2E8B-49D6-919D-B63A7878813F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466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38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268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796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397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970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338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346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691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211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950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01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020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355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37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255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199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967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8332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46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97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597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981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781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45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569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6413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9025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717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66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758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410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474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348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444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4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9F9-D154-45A1-A8F1-16D073CC9DA5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30FA-39F2-4D08-BE7D-95EF6095E5DF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E739D-0909-4726-9D95-E860C23F810C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9E602-89DE-4F98-B20A-B42D98B8B0C4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F70E-92BA-4532-A9B9-09ADEF20F861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2384-DEC1-4438-B74B-0216556C2335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89112-0AF4-4B41-AA1F-62CBA2EF09D2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1E34-BF8F-4D51-B5E6-C9EAF160DCC3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496C-040C-4BD4-89D1-CC851C320F81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6C2A-3918-4362-BF99-46D38A8871CC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7D25-6A54-4BE8-BEE1-A16A24C70704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30913-AF0E-4731-B3FC-2367A0D93F92}" type="datetime1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4817446" y="4897120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작성일자 </a:t>
            </a:r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</a:rPr>
              <a:t>: 2022.12.28</a:t>
            </a:r>
          </a:p>
          <a:p>
            <a:pPr algn="ctr"/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작성자 </a:t>
            </a:r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</a:rPr>
              <a:t>윤민호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업무지원 페이지 가이드 </a:t>
            </a:r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5317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공통코드관리페이지</a:t>
            </a: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19" name="직선 화살표 연결선 18"/>
          <p:cNvCxnSpPr>
            <a:stCxn id="6" idx="3"/>
            <a:endCxn id="24" idx="1"/>
          </p:cNvCxnSpPr>
          <p:nvPr/>
        </p:nvCxnSpPr>
        <p:spPr>
          <a:xfrm flipV="1">
            <a:off x="6195358" y="1575268"/>
            <a:ext cx="2371593" cy="1030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566951" y="877852"/>
            <a:ext cx="3169329" cy="1394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코드 검색을 위한 검색 창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구성 컴포넌트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SelectBoxComponent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ButtonComponent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datePickerComponent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InputComponent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화살표 연결선 30"/>
          <p:cNvCxnSpPr>
            <a:stCxn id="8" idx="3"/>
            <a:endCxn id="36" idx="1"/>
          </p:cNvCxnSpPr>
          <p:nvPr/>
        </p:nvCxnSpPr>
        <p:spPr>
          <a:xfrm flipV="1">
            <a:off x="6195358" y="4826086"/>
            <a:ext cx="2371593" cy="467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66951" y="4128670"/>
            <a:ext cx="3169329" cy="1394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코드 리스트 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출력 창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구성 컴포넌트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>
                <a:solidFill>
                  <a:sysClr val="windowText" lastClr="000000"/>
                </a:solidFill>
              </a:rPr>
              <a:t>SelectBoxComponent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>
                <a:solidFill>
                  <a:sysClr val="windowText" lastClr="000000"/>
                </a:solidFill>
              </a:rPr>
              <a:t>ButtonComponent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>
                <a:solidFill>
                  <a:sysClr val="windowText" lastClr="000000"/>
                </a:solidFill>
              </a:rPr>
              <a:t>datePickerComponent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InputComponent</a:t>
            </a:r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구성 컴포넌트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13" y="1444207"/>
            <a:ext cx="5982645" cy="23225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13" y="3897803"/>
            <a:ext cx="5982645" cy="27909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324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11" y="1457484"/>
            <a:ext cx="7731659" cy="392238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5317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공통코드관리페이지</a:t>
            </a: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03721" y="2084099"/>
            <a:ext cx="452120" cy="196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1" idx="0"/>
            <a:endCxn id="17" idx="1"/>
          </p:cNvCxnSpPr>
          <p:nvPr/>
        </p:nvCxnSpPr>
        <p:spPr>
          <a:xfrm flipV="1">
            <a:off x="7129781" y="799125"/>
            <a:ext cx="1357271" cy="1284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30" idx="3"/>
            <a:endCxn id="38" idx="1"/>
          </p:cNvCxnSpPr>
          <p:nvPr/>
        </p:nvCxnSpPr>
        <p:spPr>
          <a:xfrm>
            <a:off x="7894318" y="3047052"/>
            <a:ext cx="567336" cy="1375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371599" y="2608291"/>
            <a:ext cx="6522719" cy="877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4" idx="3"/>
            <a:endCxn id="39" idx="1"/>
          </p:cNvCxnSpPr>
          <p:nvPr/>
        </p:nvCxnSpPr>
        <p:spPr>
          <a:xfrm>
            <a:off x="7894318" y="4758958"/>
            <a:ext cx="567336" cy="608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구성 함수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7052" y="441241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err="1">
                <a:solidFill>
                  <a:sysClr val="windowText" lastClr="000000"/>
                </a:solidFill>
              </a:rPr>
              <a:t>resetSearch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검색창의 선택된 값들을 초기 상태로 바꿔준다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변환 방식은 연결된 변수들을 초기화 시켜줌으로써 초기화 시켜준다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55841" y="2084099"/>
            <a:ext cx="452120" cy="196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487052" y="1274797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err="1">
                <a:solidFill>
                  <a:sysClr val="windowText" lastClr="000000"/>
                </a:solidFill>
              </a:rPr>
              <a:t>cdGpSearch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검색창에서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선택된 값을 기준으로 검색하기 위한 함수 </a:t>
            </a: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axios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를 통해 데이터를 가져온다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28" name="직선 화살표 연결선 27"/>
          <p:cNvCxnSpPr>
            <a:stCxn id="21" idx="0"/>
            <a:endCxn id="27" idx="1"/>
          </p:cNvCxnSpPr>
          <p:nvPr/>
        </p:nvCxnSpPr>
        <p:spPr>
          <a:xfrm flipV="1">
            <a:off x="7581901" y="1632681"/>
            <a:ext cx="905151" cy="451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371599" y="4138048"/>
            <a:ext cx="6522719" cy="1241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461654" y="4065026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err="1">
                <a:solidFill>
                  <a:sysClr val="windowText" lastClr="000000"/>
                </a:solidFill>
              </a:rPr>
              <a:t>cdGpclickedRow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코드 그룹의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Ag Grid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내의 행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클릭시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호출되는 함수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클릭된 행에 대한 데이터를 가져와서 처리할 수 있다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.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61654" y="5009415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err="1">
                <a:solidFill>
                  <a:sysClr val="windowText" lastClr="000000"/>
                </a:solidFill>
              </a:rPr>
              <a:t>cdLstclickedRow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코드리스트의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Ag Grid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내의 행 </a:t>
            </a:r>
            <a:r>
              <a:rPr lang="ko-KR" altLang="en-US" sz="1050" dirty="0" err="1">
                <a:solidFill>
                  <a:sysClr val="windowText" lastClr="000000"/>
                </a:solidFill>
              </a:rPr>
              <a:t>클릭시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호출되는 함수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클릭된 행에 대한 데이터를 가져와서 처리할 수 있다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461654" y="2164976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err="1">
                <a:solidFill>
                  <a:sysClr val="windowText" lastClr="000000"/>
                </a:solidFill>
              </a:rPr>
              <a:t>cdGpChg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코드그룹의 신규등록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변경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클릭시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팝업 호출을 위한 함수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/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변경 버튼은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Ag Grid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행이 선택된 상태에서만 호출 가능하다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461654" y="3109365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err="1">
                <a:solidFill>
                  <a:sysClr val="windowText" lastClr="000000"/>
                </a:solidFill>
              </a:rPr>
              <a:t>cdLstChg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코드리스트의 신규등록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변경 </a:t>
            </a:r>
            <a:r>
              <a:rPr lang="ko-KR" altLang="en-US" sz="1050" dirty="0" err="1">
                <a:solidFill>
                  <a:sysClr val="windowText" lastClr="000000"/>
                </a:solidFill>
              </a:rPr>
              <a:t>클릭시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팝업 호출을 위한 함수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/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변경 버튼은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Ag Grid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행이 선택된 상태에서만 호출 가능하다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102281" y="2343572"/>
            <a:ext cx="452120" cy="196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102281" y="3806669"/>
            <a:ext cx="452120" cy="196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>
            <a:stCxn id="56" idx="3"/>
            <a:endCxn id="51" idx="1"/>
          </p:cNvCxnSpPr>
          <p:nvPr/>
        </p:nvCxnSpPr>
        <p:spPr>
          <a:xfrm flipV="1">
            <a:off x="7554401" y="3467249"/>
            <a:ext cx="907253" cy="437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5" idx="3"/>
            <a:endCxn id="50" idx="1"/>
          </p:cNvCxnSpPr>
          <p:nvPr/>
        </p:nvCxnSpPr>
        <p:spPr>
          <a:xfrm>
            <a:off x="7554401" y="2441983"/>
            <a:ext cx="907253" cy="80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26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5317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공통코드관리페이지</a:t>
            </a: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구성 함수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13" y="1444207"/>
            <a:ext cx="5982645" cy="23225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13" y="3897803"/>
            <a:ext cx="5982645" cy="2790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8487052" y="441241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err="1">
                <a:solidFill>
                  <a:sysClr val="windowText" lastClr="000000"/>
                </a:solidFill>
              </a:rPr>
              <a:t>closeCdGpModal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 X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클릭시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팝업창을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닫고 등록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변경에 대한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Type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을 초기화 시킨다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871882" y="1622613"/>
            <a:ext cx="179294" cy="219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endCxn id="13" idx="1"/>
          </p:cNvCxnSpPr>
          <p:nvPr/>
        </p:nvCxnSpPr>
        <p:spPr>
          <a:xfrm flipV="1">
            <a:off x="6051176" y="799125"/>
            <a:ext cx="2435876" cy="95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487052" y="1416420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err="1">
                <a:solidFill>
                  <a:sysClr val="windowText" lastClr="000000"/>
                </a:solidFill>
              </a:rPr>
              <a:t>closeCdLstModal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 X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클릭시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팝업창을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닫고 등록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변경에 대한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Type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을 초기화 시킨다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907742" y="4029741"/>
            <a:ext cx="179294" cy="219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1" idx="3"/>
            <a:endCxn id="20" idx="1"/>
          </p:cNvCxnSpPr>
          <p:nvPr/>
        </p:nvCxnSpPr>
        <p:spPr>
          <a:xfrm flipV="1">
            <a:off x="6087036" y="1774304"/>
            <a:ext cx="2400016" cy="2365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81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5317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공통코드관리페이지</a:t>
            </a: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4">
                    <a:lumMod val="50000"/>
                  </a:schemeClr>
                </a:solidFill>
              </a:rPr>
              <a:t>팝업창에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 관한 추가 설명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13" y="1444207"/>
            <a:ext cx="5982645" cy="2322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6873405" y="1875593"/>
            <a:ext cx="3673938" cy="903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등록 버튼 클릭으로 호출된 팝업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 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초기 상태로 호출되어 입력 창은 공란으로 출력된다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이때의 </a:t>
            </a: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cdGpType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값은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로 버튼 컴포넌트에서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@Click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부분에서 값을 대입한다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873405" y="4303054"/>
            <a:ext cx="3673938" cy="1470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smtClean="0">
                <a:solidFill>
                  <a:sysClr val="windowText" lastClr="000000"/>
                </a:solidFill>
              </a:rPr>
              <a:t>Ag Grid </a:t>
            </a:r>
            <a:r>
              <a:rPr lang="ko-KR" altLang="en-US" sz="1050" b="1" dirty="0" smtClean="0">
                <a:solidFill>
                  <a:sysClr val="windowText" lastClr="000000"/>
                </a:solidFill>
              </a:rPr>
              <a:t>선택 후 호출된 변경 팝업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초기 상태는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Ag Grid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의 행 데이터를 기반으로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셋팅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이때의 </a:t>
            </a: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cdGpType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값은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로 버튼 버튼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클릭시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연결된 함수를 통해 값을 대입한다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항목 중 코드 그룹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ID,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상위코드 그룹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ID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는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disabled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처리 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13" y="3945148"/>
            <a:ext cx="5982645" cy="24832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750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5317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공통코드관리페이지</a:t>
            </a: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4">
                    <a:lumMod val="50000"/>
                  </a:schemeClr>
                </a:solidFill>
              </a:rPr>
              <a:t>팝업창에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 관한 추가 설명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7" y="1444207"/>
            <a:ext cx="5362575" cy="42386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308629" y="1444207"/>
            <a:ext cx="3673938" cy="903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팝업창에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진입하면 </a:t>
            </a: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beforeMount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를 통해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Type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값에 따라 데이터를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셋팅한다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이때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Type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값이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이면 등록이기 때문에 날짜만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셋팅한다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50" dirty="0" smtClean="0">
                <a:solidFill>
                  <a:sysClr val="windowText" lastClr="000000"/>
                </a:solidFill>
              </a:rPr>
              <a:t>Type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값이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2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인 경우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변경이때문에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Ag Grid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의 행에 대한 데이터를 가져와서 초기값을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셋팅한다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11" y="2426407"/>
            <a:ext cx="4191000" cy="32564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572652" y="5682832"/>
            <a:ext cx="1544454" cy="231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 smtClean="0">
                <a:solidFill>
                  <a:sysClr val="windowText" lastClr="000000"/>
                </a:solidFill>
              </a:rPr>
              <a:t>셋팅되는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데이터 항목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0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405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2">
                    <a:lumMod val="50000"/>
                  </a:schemeClr>
                </a:solidFill>
              </a:rPr>
              <a:t>권한관리페이지</a:t>
            </a:r>
            <a:r>
              <a:rPr lang="en-US" altLang="ko-KR" sz="3200" spc="-3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en-US" sz="3200" spc="-300" dirty="0" smtClean="0">
                <a:solidFill>
                  <a:schemeClr val="tx2">
                    <a:lumMod val="50000"/>
                  </a:schemeClr>
                </a:solidFill>
              </a:rPr>
              <a:t>권한관리</a:t>
            </a:r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변수 정리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857397"/>
              </p:ext>
            </p:extLst>
          </p:nvPr>
        </p:nvGraphicFramePr>
        <p:xfrm>
          <a:off x="185879" y="1613746"/>
          <a:ext cx="5798362" cy="450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81"/>
                <a:gridCol w="3535681"/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isModalRegShow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Boolean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권한 상세에 대한 등록 팝업 출력 여부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ismModalUpdateShow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 :</a:t>
                      </a:r>
                      <a:r>
                        <a:rPr lang="en-US" altLang="ko-KR" sz="1200" baseline="0" dirty="0" smtClean="0"/>
                        <a:t> Boolean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권한 상세에 대한 변경 팝업 출력 여부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autChgConf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권한상세 정보 변경상태 확인 변수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autRegConf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</a:t>
                      </a:r>
                      <a:r>
                        <a:rPr lang="ko-KR" altLang="en-US" sz="1200" baseline="0" dirty="0" smtClean="0"/>
                        <a:t>권한상세 정보 등록상태 확인 변수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Disabled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Type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: Boolean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특정 상세정보 입력 불가 처리 변수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autData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any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권한 리스트 선택 데이터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selectValues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 : Object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값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권한관리 검색에 대한 변수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99686"/>
              </p:ext>
            </p:extLst>
          </p:nvPr>
        </p:nvGraphicFramePr>
        <p:xfrm>
          <a:off x="6119319" y="1613746"/>
          <a:ext cx="5798362" cy="450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81"/>
                <a:gridCol w="3535681"/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selectValues.useYn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Type : String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ko-KR" altLang="en-US" sz="1200" baseline="0" dirty="0" smtClean="0"/>
                        <a:t>사용여부 </a:t>
                      </a:r>
                      <a:r>
                        <a:rPr lang="en-US" altLang="ko-KR" sz="1200" baseline="0" dirty="0" smtClean="0"/>
                        <a:t>Select Box </a:t>
                      </a:r>
                      <a:r>
                        <a:rPr lang="ko-KR" altLang="en-US" sz="1200" baseline="0" dirty="0" smtClean="0"/>
                        <a:t>변수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selectValues.searchValue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</a:t>
                      </a:r>
                      <a:r>
                        <a:rPr lang="ko-KR" altLang="en-US" sz="1200" baseline="0" dirty="0" smtClean="0"/>
                        <a:t>검색에 대한 변수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selectValues.autTypeSel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권한유형</a:t>
                      </a:r>
                      <a:r>
                        <a:rPr lang="en-US" altLang="ko-KR" sz="1200" baseline="0" dirty="0" smtClean="0"/>
                        <a:t> Select Box </a:t>
                      </a:r>
                      <a:r>
                        <a:rPr lang="ko-KR" altLang="en-US" sz="1200" baseline="0" dirty="0" smtClean="0"/>
                        <a:t>변수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SearchNum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Type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검색 건수에 대한 </a:t>
                      </a:r>
                      <a:r>
                        <a:rPr lang="en-US" altLang="ko-KR" sz="1200" baseline="0" dirty="0" smtClean="0"/>
                        <a:t>Select Box </a:t>
                      </a:r>
                      <a:r>
                        <a:rPr lang="ko-KR" altLang="en-US" sz="1200" baseline="0" dirty="0" smtClean="0"/>
                        <a:t>변수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RowData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Type : Array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권한 리스트 행 데이터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columnDefs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 : Array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값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권한리스트 열 데이터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PageableData1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 : Object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값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err="1" smtClean="0"/>
                        <a:t>페이징에</a:t>
                      </a:r>
                      <a:r>
                        <a:rPr lang="ko-KR" altLang="en-US" sz="1200" dirty="0" smtClean="0"/>
                        <a:t> 대한 데이터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53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4053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권한관리페이지</a:t>
            </a:r>
            <a:r>
              <a:rPr lang="en-US" altLang="ko-KR" sz="3200" spc="-300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권한관리</a:t>
            </a: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변수 정리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70700"/>
              </p:ext>
            </p:extLst>
          </p:nvPr>
        </p:nvGraphicFramePr>
        <p:xfrm>
          <a:off x="185879" y="1613746"/>
          <a:ext cx="5798362" cy="450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81"/>
                <a:gridCol w="3535681"/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autAdmObject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Object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</a:t>
                      </a:r>
                      <a:r>
                        <a:rPr lang="ko-KR" altLang="en-US" sz="1200" baseline="0" dirty="0" smtClean="0"/>
                        <a:t>권한 상세 정보에 대한 변수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autAdmObject.autId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 :</a:t>
                      </a:r>
                      <a:r>
                        <a:rPr lang="en-US" altLang="ko-KR" sz="1200" baseline="0" dirty="0" smtClean="0"/>
                        <a:t> String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권한 </a:t>
                      </a:r>
                      <a:r>
                        <a:rPr lang="en-US" altLang="ko-KR" sz="1200" baseline="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autAdmObject.autNm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err="1" smtClean="0"/>
                        <a:t>권한명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autAdmObject.autType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권한 유형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autAdmObject.useable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Type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: String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 </a:t>
                      </a:r>
                      <a:r>
                        <a:rPr lang="ko-KR" altLang="en-US" sz="1200" baseline="0" dirty="0" smtClean="0"/>
                        <a:t>사용 여부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autAdmObject.regr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등록자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autAdmObject.regDt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 : Date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값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err="1" smtClean="0"/>
                        <a:t>등록일시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51622"/>
              </p:ext>
            </p:extLst>
          </p:nvPr>
        </p:nvGraphicFramePr>
        <p:xfrm>
          <a:off x="6119319" y="1613746"/>
          <a:ext cx="5798362" cy="450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81"/>
                <a:gridCol w="3535681"/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autAdmObject.amdr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Type : String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ko-KR" altLang="en-US" sz="1200" baseline="0" dirty="0" err="1" smtClean="0"/>
                        <a:t>수정자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autAdmObject.amdDt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Date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err="1" smtClean="0"/>
                        <a:t>수정일시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5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79" y="1634368"/>
            <a:ext cx="7727621" cy="388602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4053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권한관리페이지</a:t>
            </a:r>
            <a:r>
              <a:rPr lang="en-US" altLang="ko-KR" sz="3200" spc="-300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권한관리</a:t>
            </a: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42874" y="2119309"/>
            <a:ext cx="5824987" cy="243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1" idx="3"/>
            <a:endCxn id="24" idx="1"/>
          </p:cNvCxnSpPr>
          <p:nvPr/>
        </p:nvCxnSpPr>
        <p:spPr>
          <a:xfrm flipV="1">
            <a:off x="7067861" y="1575268"/>
            <a:ext cx="1499090" cy="665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566951" y="877852"/>
            <a:ext cx="3169329" cy="1394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코드 검색을 위한 검색 창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구성 컴포넌트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SelectBoxComponent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ButtonComponent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InputComponent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42875" y="2421470"/>
            <a:ext cx="2816409" cy="253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3"/>
            <a:endCxn id="29" idx="1"/>
          </p:cNvCxnSpPr>
          <p:nvPr/>
        </p:nvCxnSpPr>
        <p:spPr>
          <a:xfrm flipV="1">
            <a:off x="4059284" y="3338039"/>
            <a:ext cx="4507667" cy="350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566951" y="2547408"/>
            <a:ext cx="3169329" cy="1581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코드그룹 리스트 출력 창</a:t>
            </a:r>
            <a:endParaRPr lang="en-US" altLang="ko-KR" sz="1050" b="1" dirty="0" smtClean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구성 컴포넌트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SubInfoTitle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AgGridComponent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SelectBoxComponent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ButtonComponent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PagingComponent</a:t>
            </a:r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39184" y="2421470"/>
            <a:ext cx="2928678" cy="2534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0" idx="3"/>
            <a:endCxn id="36" idx="1"/>
          </p:cNvCxnSpPr>
          <p:nvPr/>
        </p:nvCxnSpPr>
        <p:spPr>
          <a:xfrm>
            <a:off x="7067862" y="3688759"/>
            <a:ext cx="1499089" cy="1200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66951" y="4191425"/>
            <a:ext cx="3169329" cy="1394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코드 리스트 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출력 창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구성 컴포넌트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>
                <a:solidFill>
                  <a:sysClr val="windowText" lastClr="000000"/>
                </a:solidFill>
              </a:rPr>
              <a:t>SubInfoTitle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ButtonComponent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InputComponent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SelectBoxComponent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PopupComponent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구성 컴포넌트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8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79" y="1634368"/>
            <a:ext cx="7727621" cy="388602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44053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권한관리페이지</a:t>
            </a:r>
            <a:r>
              <a:rPr lang="en-US" altLang="ko-KR" sz="3200" spc="-300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권한관리</a:t>
            </a: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08065" y="2225040"/>
            <a:ext cx="377952" cy="109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endCxn id="35" idx="1"/>
          </p:cNvCxnSpPr>
          <p:nvPr/>
        </p:nvCxnSpPr>
        <p:spPr>
          <a:xfrm flipV="1">
            <a:off x="6754369" y="1774304"/>
            <a:ext cx="1732683" cy="444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242875" y="2670048"/>
            <a:ext cx="2816409" cy="1170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3"/>
            <a:endCxn id="44" idx="1"/>
          </p:cNvCxnSpPr>
          <p:nvPr/>
        </p:nvCxnSpPr>
        <p:spPr>
          <a:xfrm>
            <a:off x="4059284" y="3255264"/>
            <a:ext cx="4427768" cy="1338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669024" y="2421471"/>
            <a:ext cx="398838" cy="125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30" idx="2"/>
            <a:endCxn id="45" idx="1"/>
          </p:cNvCxnSpPr>
          <p:nvPr/>
        </p:nvCxnSpPr>
        <p:spPr>
          <a:xfrm>
            <a:off x="6868443" y="2547409"/>
            <a:ext cx="1618609" cy="3015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구성 함수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87441" y="2225040"/>
            <a:ext cx="377952" cy="109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544519" y="2433662"/>
            <a:ext cx="118928" cy="93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681735" y="2433662"/>
            <a:ext cx="118928" cy="93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487052" y="441241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err="1">
                <a:solidFill>
                  <a:sysClr val="windowText" lastClr="000000"/>
                </a:solidFill>
              </a:rPr>
              <a:t>resetSearch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검색창의 선택된 값들을 초기 상태로 바꿔준다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변환 방식은 연결된 변수들을 초기화 시켜줌으로써 초기화 시켜준다</a:t>
            </a:r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87052" y="1416420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err="1">
                <a:solidFill>
                  <a:sysClr val="windowText" lastClr="000000"/>
                </a:solidFill>
              </a:rPr>
              <a:t>autLstSearch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 </a:t>
            </a:r>
            <a:r>
              <a:rPr lang="ko-KR" altLang="en-US" sz="1050" dirty="0" err="1">
                <a:solidFill>
                  <a:sysClr val="windowText" lastClr="000000"/>
                </a:solidFill>
              </a:rPr>
              <a:t>검색창에서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선택된 값을 기준으로 검색하기 위한 함수 </a:t>
            </a:r>
            <a:r>
              <a:rPr lang="en-US" altLang="ko-KR" sz="1050" dirty="0" err="1">
                <a:solidFill>
                  <a:sysClr val="windowText" lastClr="000000"/>
                </a:solidFill>
              </a:rPr>
              <a:t>axios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를 통해 데이터를 가져온다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38" name="직선 화살표 연결선 37"/>
          <p:cNvCxnSpPr>
            <a:stCxn id="27" idx="0"/>
            <a:endCxn id="34" idx="1"/>
          </p:cNvCxnSpPr>
          <p:nvPr/>
        </p:nvCxnSpPr>
        <p:spPr>
          <a:xfrm flipV="1">
            <a:off x="6376417" y="799125"/>
            <a:ext cx="2110635" cy="1425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8487052" y="2292490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err="1">
                <a:solidFill>
                  <a:sysClr val="windowText" lastClr="000000"/>
                </a:solidFill>
              </a:rPr>
              <a:t>autReg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버튼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클릭시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권한 상세정보를 등록을 위해 초기화 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487052" y="3268556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err="1">
                <a:solidFill>
                  <a:sysClr val="windowText" lastClr="000000"/>
                </a:solidFill>
              </a:rPr>
              <a:t>autChg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버튼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클릭시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권한리스트에서 클릭된 데이터를 기준으로 상세정보의 데이터를 입력한다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487052" y="4236042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err="1">
                <a:solidFill>
                  <a:sysClr val="windowText" lastClr="000000"/>
                </a:solidFill>
              </a:rPr>
              <a:t>clickedRow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권한리스트의 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Ag Grid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내의 행 </a:t>
            </a:r>
            <a:r>
              <a:rPr lang="ko-KR" altLang="en-US" sz="1050" dirty="0" err="1">
                <a:solidFill>
                  <a:sysClr val="windowText" lastClr="000000"/>
                </a:solidFill>
              </a:rPr>
              <a:t>클릭시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호출되는 함수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클릭된 행에 대한 데이터를 가져와서 처리할 수 있다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487052" y="5205086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등록</a:t>
            </a:r>
            <a:r>
              <a:rPr lang="en-US" altLang="ko-KR" sz="1050" b="1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sz="1050" b="1" dirty="0" smtClean="0">
                <a:solidFill>
                  <a:sysClr val="windowText" lastClr="000000"/>
                </a:solidFill>
              </a:rPr>
              <a:t>변경에 대한 확인 팝업</a:t>
            </a:r>
            <a:endParaRPr lang="en-US" altLang="ko-KR" sz="1050" b="1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smtClean="0">
                <a:solidFill>
                  <a:sysClr val="windowText" lastClr="000000"/>
                </a:solidFill>
              </a:rPr>
              <a:t>버튼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클릭시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등록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변경 여부에 대한 확인 팝업 출력</a:t>
            </a:r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직선 화살표 연결선 52"/>
          <p:cNvCxnSpPr>
            <a:endCxn id="43" idx="1"/>
          </p:cNvCxnSpPr>
          <p:nvPr/>
        </p:nvCxnSpPr>
        <p:spPr>
          <a:xfrm>
            <a:off x="3730752" y="2547409"/>
            <a:ext cx="4756300" cy="1079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32" idx="1"/>
            <a:endCxn id="42" idx="1"/>
          </p:cNvCxnSpPr>
          <p:nvPr/>
        </p:nvCxnSpPr>
        <p:spPr>
          <a:xfrm rot="10800000" flipH="1" flipV="1">
            <a:off x="3544518" y="2480628"/>
            <a:ext cx="4942533" cy="169746"/>
          </a:xfrm>
          <a:prstGeom prst="bentConnector3">
            <a:avLst>
              <a:gd name="adj1" fmla="val -462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44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5149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2">
                    <a:lumMod val="50000"/>
                  </a:schemeClr>
                </a:solidFill>
              </a:rPr>
              <a:t>권한관리페이지</a:t>
            </a:r>
            <a:r>
              <a:rPr lang="en-US" altLang="ko-KR" sz="3200" spc="-3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en-US" sz="3200" spc="-300" dirty="0" err="1" smtClean="0">
                <a:solidFill>
                  <a:schemeClr val="tx2">
                    <a:lumMod val="50000"/>
                  </a:schemeClr>
                </a:solidFill>
              </a:rPr>
              <a:t>권한매핑관리</a:t>
            </a:r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변수 정리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72005"/>
              </p:ext>
            </p:extLst>
          </p:nvPr>
        </p:nvGraphicFramePr>
        <p:xfrm>
          <a:off x="185879" y="1613746"/>
          <a:ext cx="5798362" cy="450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81"/>
                <a:gridCol w="3535681"/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cur_num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Number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현재 탭 인덱스 넘버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 :</a:t>
                      </a:r>
                      <a:r>
                        <a:rPr lang="en-US" altLang="ko-KR" sz="1200" baseline="0" dirty="0" smtClean="0"/>
                        <a:t> String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err="1" smtClean="0"/>
                        <a:t>현재보여지는</a:t>
                      </a:r>
                      <a:r>
                        <a:rPr lang="ko-KR" altLang="en-US" sz="1200" baseline="0" dirty="0" smtClean="0"/>
                        <a:t> 컴포넌트 </a:t>
                      </a:r>
                      <a:r>
                        <a:rPr lang="en-US" altLang="ko-KR" sz="1200" baseline="0" dirty="0" smtClean="0"/>
                        <a:t>ID( = </a:t>
                      </a:r>
                      <a:r>
                        <a:rPr lang="en-US" altLang="ko-KR" sz="1200" baseline="0" dirty="0" err="1" smtClean="0"/>
                        <a:t>menuId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autComp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Array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컴포넌트 값을 넣은 배열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autCompAddr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Array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</a:t>
                      </a:r>
                      <a:r>
                        <a:rPr lang="ko-KR" altLang="en-US" sz="1200" baseline="0" dirty="0" smtClean="0"/>
                        <a:t>불러온 컴포넌트를 넣는 배열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autId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Type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: Boolean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권한리스트에서 선택된 행의 권한 </a:t>
                      </a:r>
                      <a:r>
                        <a:rPr lang="en-US" altLang="ko-KR" sz="1200" baseline="0" dirty="0" smtClean="0"/>
                        <a:t>ID</a:t>
                      </a:r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selectValues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any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dirty="0" smtClean="0"/>
                        <a:t>권한유형 검색에 대한 변수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selectValues.selValue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Type : String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ko-KR" altLang="en-US" sz="1200" baseline="0" dirty="0" smtClean="0"/>
                        <a:t>권한유형 </a:t>
                      </a:r>
                      <a:r>
                        <a:rPr lang="en-US" altLang="ko-KR" sz="1200" baseline="0" dirty="0" smtClean="0"/>
                        <a:t>Select Box </a:t>
                      </a:r>
                      <a:r>
                        <a:rPr lang="ko-KR" altLang="en-US" sz="1200" baseline="0" dirty="0" smtClean="0"/>
                        <a:t>변수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86358"/>
              </p:ext>
            </p:extLst>
          </p:nvPr>
        </p:nvGraphicFramePr>
        <p:xfrm>
          <a:off x="6119319" y="1613746"/>
          <a:ext cx="5798362" cy="450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81"/>
                <a:gridCol w="3535681"/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selectValues.searchValue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</a:t>
                      </a:r>
                      <a:r>
                        <a:rPr lang="ko-KR" altLang="en-US" sz="1200" baseline="0" dirty="0" smtClean="0"/>
                        <a:t>검색에 대한 변수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PageableData1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 : Object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값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err="1" smtClean="0"/>
                        <a:t>페이징에</a:t>
                      </a:r>
                      <a:r>
                        <a:rPr lang="ko-KR" altLang="en-US" sz="1200" dirty="0" smtClean="0"/>
                        <a:t> 대한 데이터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SearchNum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Type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검색 건수에 대한 </a:t>
                      </a:r>
                      <a:r>
                        <a:rPr lang="en-US" altLang="ko-KR" sz="1200" baseline="0" dirty="0" smtClean="0"/>
                        <a:t>Select Box</a:t>
                      </a:r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RowData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Type : Array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권한 리스트 행 데이터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columnDefs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 : Array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값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권한리스트 열 데이터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2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휴일관리페이지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456784"/>
            <a:ext cx="3488673" cy="950684"/>
            <a:chOff x="294640" y="1391920"/>
            <a:chExt cx="3488673" cy="950684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011665" y="1511607"/>
              <a:ext cx="2771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공통코드관리페이지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권한관리페이지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보안관리페이지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배치관리페이지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79" y="1557051"/>
            <a:ext cx="7531727" cy="378549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53351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권한관리페이지</a:t>
            </a:r>
            <a:r>
              <a:rPr lang="en-US" altLang="ko-KR" sz="3200" spc="-3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3200" spc="-300" dirty="0" err="1">
                <a:solidFill>
                  <a:schemeClr val="tx2">
                    <a:lumMod val="50000"/>
                  </a:schemeClr>
                </a:solidFill>
              </a:rPr>
              <a:t>권한매핑관리</a:t>
            </a:r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19" name="직선 화살표 연결선 18"/>
          <p:cNvCxnSpPr>
            <a:stCxn id="25" idx="0"/>
            <a:endCxn id="24" idx="1"/>
          </p:cNvCxnSpPr>
          <p:nvPr/>
        </p:nvCxnSpPr>
        <p:spPr>
          <a:xfrm flipV="1">
            <a:off x="2651080" y="1575268"/>
            <a:ext cx="5915871" cy="50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566951" y="877852"/>
            <a:ext cx="3169329" cy="1394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코드 유형 검색 및 출력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구성 컴포넌트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autRetvComponent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SubInfoTitle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AgGridComponent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SelectBoxComponent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PagingComponent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42875" y="2084098"/>
            <a:ext cx="2816409" cy="2871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endCxn id="29" idx="1"/>
          </p:cNvCxnSpPr>
          <p:nvPr/>
        </p:nvCxnSpPr>
        <p:spPr>
          <a:xfrm flipV="1">
            <a:off x="7067862" y="3338039"/>
            <a:ext cx="1499089" cy="159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566951" y="2547408"/>
            <a:ext cx="3169329" cy="1581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코드그룹 리스트 출력 창</a:t>
            </a:r>
            <a:endParaRPr lang="en-US" altLang="ko-KR" sz="1050" b="1" dirty="0" smtClean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구성 컴포넌트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AutMappg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CompAutComp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, </a:t>
            </a: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MenuAutComp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, </a:t>
            </a: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OrgAutComp,UserAutComp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39184" y="2084098"/>
            <a:ext cx="2928678" cy="2871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구성 컴포넌트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9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79" y="1557051"/>
            <a:ext cx="7531727" cy="378549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53351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권한관리페이지</a:t>
            </a:r>
            <a:r>
              <a:rPr lang="en-US" altLang="ko-KR" sz="3200" spc="-3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3200" spc="-300" dirty="0" err="1">
                <a:solidFill>
                  <a:schemeClr val="tx2">
                    <a:lumMod val="50000"/>
                  </a:schemeClr>
                </a:solidFill>
              </a:rPr>
              <a:t>권한매핑관리</a:t>
            </a:r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19" name="직선 화살표 연결선 18"/>
          <p:cNvCxnSpPr>
            <a:stCxn id="30" idx="0"/>
          </p:cNvCxnSpPr>
          <p:nvPr/>
        </p:nvCxnSpPr>
        <p:spPr>
          <a:xfrm flipV="1">
            <a:off x="5603523" y="1575268"/>
            <a:ext cx="2993908" cy="50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273355" y="2548128"/>
            <a:ext cx="2816409" cy="1152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3"/>
            <a:endCxn id="15" idx="1"/>
          </p:cNvCxnSpPr>
          <p:nvPr/>
        </p:nvCxnSpPr>
        <p:spPr>
          <a:xfrm flipV="1">
            <a:off x="4089764" y="2701393"/>
            <a:ext cx="4447642" cy="422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139184" y="2084098"/>
            <a:ext cx="2928678" cy="2871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구성 함수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37406" y="1368330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err="1">
                <a:solidFill>
                  <a:sysClr val="windowText" lastClr="000000"/>
                </a:solidFill>
              </a:rPr>
              <a:t>ChageComponent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선택된 탭으로 하단의 컴포넌트를 변경하는 함수</a:t>
            </a:r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37406" y="2343509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err="1">
                <a:solidFill>
                  <a:sysClr val="windowText" lastClr="000000"/>
                </a:solidFill>
              </a:rPr>
              <a:t>autLstSearch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선택된 행의 데이터를 가져와 처리하는 함수</a:t>
            </a:r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18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53351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권한관리페이지</a:t>
            </a:r>
            <a:r>
              <a:rPr lang="en-US" altLang="ko-KR" sz="3200" spc="-3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3200" spc="-300" dirty="0" err="1">
                <a:solidFill>
                  <a:schemeClr val="tx2">
                    <a:lumMod val="50000"/>
                  </a:schemeClr>
                </a:solidFill>
              </a:rPr>
              <a:t>권한매핑관리</a:t>
            </a:r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4">
                    <a:lumMod val="50000"/>
                  </a:schemeClr>
                </a:solidFill>
              </a:rPr>
              <a:t>AutMappg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에 대한 상세설명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4424" y="1357386"/>
            <a:ext cx="3155576" cy="1421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출력할 컴포넌트를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defineAsyncComponent</a:t>
            </a:r>
            <a:r>
              <a:rPr lang="ko-KR" altLang="en-US" sz="1600" dirty="0" smtClean="0">
                <a:solidFill>
                  <a:schemeClr val="tx1"/>
                </a:solidFill>
              </a:rPr>
              <a:t>를 통해 불러온 후 변수에 담는다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14" y="1357386"/>
            <a:ext cx="7741227" cy="382001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44424" y="3183883"/>
            <a:ext cx="3155576" cy="8516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2. </a:t>
            </a:r>
            <a:r>
              <a:rPr lang="ko-KR" altLang="en-US" sz="1600" dirty="0" smtClean="0">
                <a:solidFill>
                  <a:schemeClr val="tx1"/>
                </a:solidFill>
              </a:rPr>
              <a:t>컴포넌트가 담겨진 변수를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this.AutCompAddr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배열에 </a:t>
            </a:r>
            <a:r>
              <a:rPr lang="en-US" altLang="ko-KR" sz="1600" dirty="0" smtClean="0">
                <a:solidFill>
                  <a:schemeClr val="tx1"/>
                </a:solidFill>
              </a:rPr>
              <a:t>push</a:t>
            </a:r>
            <a:r>
              <a:rPr lang="ko-KR" altLang="en-US" sz="1600" dirty="0" smtClean="0">
                <a:solidFill>
                  <a:schemeClr val="tx1"/>
                </a:solidFill>
              </a:rPr>
              <a:t>해준다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4424" y="4440354"/>
            <a:ext cx="3155576" cy="8516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3. 1</a:t>
            </a:r>
            <a:r>
              <a:rPr lang="ko-KR" altLang="en-US" sz="1600" dirty="0" smtClean="0">
                <a:solidFill>
                  <a:schemeClr val="tx1"/>
                </a:solidFill>
              </a:rPr>
              <a:t>번과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번의 과정을 초기에 불러올 컴포넌트의 개수만큼 반복한다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16" idx="3"/>
          </p:cNvCxnSpPr>
          <p:nvPr/>
        </p:nvCxnSpPr>
        <p:spPr>
          <a:xfrm flipV="1">
            <a:off x="3600000" y="1909482"/>
            <a:ext cx="783741" cy="158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410635" y="1783976"/>
            <a:ext cx="7422777" cy="313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83741" y="2178424"/>
            <a:ext cx="2384612" cy="313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17" idx="3"/>
          </p:cNvCxnSpPr>
          <p:nvPr/>
        </p:nvCxnSpPr>
        <p:spPr>
          <a:xfrm flipH="1">
            <a:off x="3600000" y="2339788"/>
            <a:ext cx="783741" cy="12699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40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53351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권한관리페이지</a:t>
            </a:r>
            <a:r>
              <a:rPr lang="en-US" altLang="ko-KR" sz="3200" spc="-3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3200" spc="-300" dirty="0" err="1">
                <a:solidFill>
                  <a:schemeClr val="tx2">
                    <a:lumMod val="50000"/>
                  </a:schemeClr>
                </a:solidFill>
              </a:rPr>
              <a:t>권한매핑관리</a:t>
            </a:r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4">
                    <a:lumMod val="50000"/>
                  </a:schemeClr>
                </a:solidFill>
              </a:rPr>
              <a:t>AutMappg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에 대한 상세설명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4424" y="1357386"/>
            <a:ext cx="3155576" cy="1421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4.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beforMount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탭에 대한 데이터를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this.autComp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배열에 담는다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4424" y="3183883"/>
            <a:ext cx="3155576" cy="8516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5. </a:t>
            </a:r>
            <a:r>
              <a:rPr lang="ko-KR" altLang="en-US" sz="1600" dirty="0" smtClean="0">
                <a:solidFill>
                  <a:schemeClr val="tx1"/>
                </a:solidFill>
              </a:rPr>
              <a:t>초기에 보여줄 컴포넌트에 대한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menuId</a:t>
            </a:r>
            <a:r>
              <a:rPr lang="ko-KR" altLang="en-US" sz="1600" dirty="0" smtClean="0">
                <a:solidFill>
                  <a:schemeClr val="tx1"/>
                </a:solidFill>
              </a:rPr>
              <a:t>를 현재 컴포넌트 </a:t>
            </a:r>
            <a:r>
              <a:rPr lang="en-US" altLang="ko-KR" sz="1600" dirty="0" smtClean="0">
                <a:solidFill>
                  <a:schemeClr val="tx1"/>
                </a:solidFill>
              </a:rPr>
              <a:t>ID</a:t>
            </a:r>
            <a:r>
              <a:rPr lang="ko-KR" altLang="en-US" sz="1600" dirty="0" smtClean="0">
                <a:solidFill>
                  <a:schemeClr val="tx1"/>
                </a:solidFill>
              </a:rPr>
              <a:t>인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this.compId</a:t>
            </a:r>
            <a:r>
              <a:rPr lang="ko-KR" altLang="en-US" sz="1600" dirty="0" smtClean="0">
                <a:solidFill>
                  <a:schemeClr val="tx1"/>
                </a:solidFill>
              </a:rPr>
              <a:t>에 담는다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4424" y="5390613"/>
            <a:ext cx="3155576" cy="8516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6. v-for</a:t>
            </a:r>
            <a:r>
              <a:rPr lang="ko-KR" altLang="en-US" sz="1600" dirty="0" smtClean="0">
                <a:solidFill>
                  <a:schemeClr val="tx1"/>
                </a:solidFill>
              </a:rPr>
              <a:t>을 통해 탭에 대한 데이터를 담고 있는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autComp</a:t>
            </a:r>
            <a:r>
              <a:rPr lang="ko-KR" altLang="en-US" sz="1600" dirty="0" smtClean="0">
                <a:solidFill>
                  <a:schemeClr val="tx1"/>
                </a:solidFill>
              </a:rPr>
              <a:t>로 탭을 만든다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370" y="1357386"/>
            <a:ext cx="2196260" cy="31566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698" y="3500168"/>
            <a:ext cx="3067050" cy="219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016" y="4801546"/>
            <a:ext cx="3324414" cy="20297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8510" y="5623573"/>
            <a:ext cx="4639779" cy="3857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화살표 연결선 11"/>
          <p:cNvCxnSpPr>
            <a:stCxn id="8" idx="3"/>
            <a:endCxn id="10" idx="1"/>
          </p:cNvCxnSpPr>
          <p:nvPr/>
        </p:nvCxnSpPr>
        <p:spPr>
          <a:xfrm flipV="1">
            <a:off x="7193430" y="5816435"/>
            <a:ext cx="31508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8" idx="3"/>
            <a:endCxn id="8" idx="1"/>
          </p:cNvCxnSpPr>
          <p:nvPr/>
        </p:nvCxnSpPr>
        <p:spPr>
          <a:xfrm flipV="1">
            <a:off x="3600000" y="5816436"/>
            <a:ext cx="269016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7" idx="3"/>
            <a:endCxn id="6" idx="1"/>
          </p:cNvCxnSpPr>
          <p:nvPr/>
        </p:nvCxnSpPr>
        <p:spPr>
          <a:xfrm flipV="1">
            <a:off x="3600000" y="3609706"/>
            <a:ext cx="397698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6" idx="3"/>
          </p:cNvCxnSpPr>
          <p:nvPr/>
        </p:nvCxnSpPr>
        <p:spPr>
          <a:xfrm flipV="1">
            <a:off x="3600000" y="2068222"/>
            <a:ext cx="401237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808630" y="1357386"/>
            <a:ext cx="1997290" cy="562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autTabData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7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115" y="3656471"/>
            <a:ext cx="3685425" cy="32015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53351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권한관리페이지</a:t>
            </a:r>
            <a:r>
              <a:rPr lang="en-US" altLang="ko-KR" sz="3200" spc="-3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3200" spc="-300" dirty="0" err="1">
                <a:solidFill>
                  <a:schemeClr val="tx2">
                    <a:lumMod val="50000"/>
                  </a:schemeClr>
                </a:solidFill>
              </a:rPr>
              <a:t>권한매핑관리</a:t>
            </a:r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4">
                    <a:lumMod val="50000"/>
                  </a:schemeClr>
                </a:solidFill>
              </a:rPr>
              <a:t>AutMappg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에 대한 상세설명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4424" y="1357386"/>
            <a:ext cx="3155576" cy="1421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탭이 완성되면 탭 하단에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번과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번을 통해 만든 컴포넌트 배열로 </a:t>
            </a:r>
            <a:r>
              <a:rPr lang="en-US" altLang="ko-KR" sz="1600" dirty="0" smtClean="0">
                <a:solidFill>
                  <a:schemeClr val="tx1"/>
                </a:solidFill>
              </a:rPr>
              <a:t>v-for</a:t>
            </a:r>
            <a:r>
              <a:rPr lang="ko-KR" altLang="en-US" sz="1600" dirty="0" smtClean="0">
                <a:solidFill>
                  <a:schemeClr val="tx1"/>
                </a:solidFill>
              </a:rPr>
              <a:t>을 돌려 컴포넌트를 출력한다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4424" y="3183882"/>
            <a:ext cx="3155576" cy="1997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7-1. v-show</a:t>
            </a:r>
            <a:r>
              <a:rPr lang="ko-KR" altLang="en-US" sz="1600" dirty="0" smtClean="0">
                <a:solidFill>
                  <a:schemeClr val="tx1"/>
                </a:solidFill>
              </a:rPr>
              <a:t>를 통해 해당 컴포넌트를 보여주는 것이기 때문에 실상 컴포넌트는 다 출력되어 있는 상태로 현재 탭에서 선택된 인덱스와 컴포넌트의 </a:t>
            </a:r>
            <a:r>
              <a:rPr lang="en-US" altLang="ko-KR" sz="1600" dirty="0" smtClean="0">
                <a:solidFill>
                  <a:schemeClr val="tx1"/>
                </a:solidFill>
              </a:rPr>
              <a:t>index</a:t>
            </a:r>
            <a:r>
              <a:rPr lang="ko-KR" altLang="en-US" sz="1600" dirty="0" smtClean="0">
                <a:solidFill>
                  <a:schemeClr val="tx1"/>
                </a:solidFill>
              </a:rPr>
              <a:t>를 비교하여 선택된 컴포넌트만 보여준다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600000" y="5816436"/>
            <a:ext cx="269016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7" idx="3"/>
          </p:cNvCxnSpPr>
          <p:nvPr/>
        </p:nvCxnSpPr>
        <p:spPr>
          <a:xfrm>
            <a:off x="3600000" y="4182741"/>
            <a:ext cx="1349230" cy="116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6" idx="3"/>
            <a:endCxn id="13" idx="1"/>
          </p:cNvCxnSpPr>
          <p:nvPr/>
        </p:nvCxnSpPr>
        <p:spPr>
          <a:xfrm>
            <a:off x="3600000" y="2068223"/>
            <a:ext cx="1611804" cy="18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804" y="1203596"/>
            <a:ext cx="5013614" cy="176645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426" y="3386420"/>
            <a:ext cx="3602332" cy="3030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9230" y="3183882"/>
            <a:ext cx="3305952" cy="28171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779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53351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권한관리페이지</a:t>
            </a:r>
            <a:r>
              <a:rPr lang="en-US" altLang="ko-KR" sz="3200" spc="-3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3200" spc="-300" dirty="0" err="1">
                <a:solidFill>
                  <a:schemeClr val="tx2">
                    <a:lumMod val="50000"/>
                  </a:schemeClr>
                </a:solidFill>
              </a:rPr>
              <a:t>권한매핑관리</a:t>
            </a:r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4">
                    <a:lumMod val="50000"/>
                  </a:schemeClr>
                </a:solidFill>
              </a:rPr>
              <a:t>AutMappg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에 대한 상세설명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4424" y="1357386"/>
            <a:ext cx="3155576" cy="1421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8. </a:t>
            </a:r>
            <a:r>
              <a:rPr lang="ko-KR" altLang="en-US" sz="1600" dirty="0" smtClean="0">
                <a:solidFill>
                  <a:schemeClr val="tx1"/>
                </a:solidFill>
              </a:rPr>
              <a:t>다른 탭을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선택시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ChageComponent</a:t>
            </a:r>
            <a:r>
              <a:rPr lang="ko-KR" altLang="en-US" sz="1600" dirty="0" smtClean="0">
                <a:solidFill>
                  <a:schemeClr val="tx1"/>
                </a:solidFill>
              </a:rPr>
              <a:t>함수를 통해 현재 컴포넌트 </a:t>
            </a:r>
            <a:r>
              <a:rPr lang="en-US" altLang="ko-KR" sz="1600" dirty="0" smtClean="0">
                <a:solidFill>
                  <a:schemeClr val="tx1"/>
                </a:solidFill>
              </a:rPr>
              <a:t>ID</a:t>
            </a:r>
            <a:r>
              <a:rPr lang="ko-KR" altLang="en-US" sz="1600" dirty="0" smtClean="0">
                <a:solidFill>
                  <a:schemeClr val="tx1"/>
                </a:solidFill>
              </a:rPr>
              <a:t>와 현재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cur_num</a:t>
            </a:r>
            <a:r>
              <a:rPr lang="ko-KR" altLang="en-US" sz="1600" dirty="0" smtClean="0">
                <a:solidFill>
                  <a:schemeClr val="tx1"/>
                </a:solidFill>
              </a:rPr>
              <a:t>의 값을 바꿔준다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44424" y="3183882"/>
            <a:ext cx="3155576" cy="1997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9.cur_num</a:t>
            </a:r>
            <a:r>
              <a:rPr lang="ko-KR" altLang="en-US" sz="1600" dirty="0" smtClean="0">
                <a:solidFill>
                  <a:schemeClr val="tx1"/>
                </a:solidFill>
              </a:rPr>
              <a:t>이 바뀜에 따라 </a:t>
            </a:r>
            <a:r>
              <a:rPr lang="en-US" altLang="ko-KR" sz="1600" dirty="0" smtClean="0">
                <a:solidFill>
                  <a:schemeClr val="tx1"/>
                </a:solidFill>
              </a:rPr>
              <a:t>watch</a:t>
            </a:r>
            <a:r>
              <a:rPr lang="ko-KR" altLang="en-US" sz="1600" dirty="0" smtClean="0">
                <a:solidFill>
                  <a:schemeClr val="tx1"/>
                </a:solidFill>
              </a:rPr>
              <a:t>함수가 호출되고 호출된 </a:t>
            </a:r>
            <a:r>
              <a:rPr lang="en-US" altLang="ko-KR" sz="1600" dirty="0" smtClean="0">
                <a:solidFill>
                  <a:schemeClr val="tx1"/>
                </a:solidFill>
              </a:rPr>
              <a:t>watch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현재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compId</a:t>
            </a:r>
            <a:r>
              <a:rPr lang="ko-KR" altLang="en-US" sz="1600" dirty="0" smtClean="0">
                <a:solidFill>
                  <a:schemeClr val="tx1"/>
                </a:solidFill>
              </a:rPr>
              <a:t>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바꿔줌으써</a:t>
            </a:r>
            <a:r>
              <a:rPr lang="ko-KR" altLang="en-US" sz="1600" dirty="0" smtClean="0">
                <a:solidFill>
                  <a:schemeClr val="tx1"/>
                </a:solidFill>
              </a:rPr>
              <a:t> 실시간으로 변경이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될수</a:t>
            </a:r>
            <a:r>
              <a:rPr lang="ko-KR" altLang="en-US" sz="1600" dirty="0" smtClean="0">
                <a:solidFill>
                  <a:schemeClr val="tx1"/>
                </a:solidFill>
              </a:rPr>
              <a:t> 있게 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stCxn id="17" idx="3"/>
          </p:cNvCxnSpPr>
          <p:nvPr/>
        </p:nvCxnSpPr>
        <p:spPr>
          <a:xfrm flipV="1">
            <a:off x="3600000" y="4182740"/>
            <a:ext cx="866485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422" y="1999025"/>
            <a:ext cx="3685481" cy="7800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485" y="1321006"/>
            <a:ext cx="4027030" cy="215989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949230" y="2580640"/>
            <a:ext cx="2965410" cy="198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8" idx="3"/>
            <a:endCxn id="6" idx="1"/>
          </p:cNvCxnSpPr>
          <p:nvPr/>
        </p:nvCxnSpPr>
        <p:spPr>
          <a:xfrm flipV="1">
            <a:off x="7914640" y="2389042"/>
            <a:ext cx="778782" cy="29080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6" idx="3"/>
            <a:endCxn id="8" idx="1"/>
          </p:cNvCxnSpPr>
          <p:nvPr/>
        </p:nvCxnSpPr>
        <p:spPr>
          <a:xfrm>
            <a:off x="3600000" y="2068223"/>
            <a:ext cx="1349230" cy="611627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485" y="3819524"/>
            <a:ext cx="46672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5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5149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2">
                    <a:lumMod val="50000"/>
                  </a:schemeClr>
                </a:solidFill>
              </a:rPr>
              <a:t>보안관리페이지</a:t>
            </a:r>
            <a:r>
              <a:rPr lang="en-US" altLang="ko-KR" sz="3200" spc="-3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en-US" sz="3200" spc="-300" dirty="0" smtClean="0">
                <a:solidFill>
                  <a:schemeClr val="tx2">
                    <a:lumMod val="50000"/>
                  </a:schemeClr>
                </a:solidFill>
              </a:rPr>
              <a:t>고객정보조회</a:t>
            </a:r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변수 정리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76669"/>
              </p:ext>
            </p:extLst>
          </p:nvPr>
        </p:nvGraphicFramePr>
        <p:xfrm>
          <a:off x="185879" y="1613746"/>
          <a:ext cx="5798362" cy="4599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81"/>
                <a:gridCol w="3535681"/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selectValues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Object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고객 정보 조회에 대한 변수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selectValues.securRetv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고객 정보 조회 기준 </a:t>
                      </a:r>
                      <a:r>
                        <a:rPr lang="en-US" altLang="ko-KR" sz="1200" baseline="0" dirty="0" smtClean="0"/>
                        <a:t>Select Box </a:t>
                      </a:r>
                      <a:r>
                        <a:rPr lang="ko-KR" altLang="en-US" sz="1200" baseline="0" dirty="0" smtClean="0"/>
                        <a:t>변수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selectValues.searchValues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err="1" smtClean="0"/>
                        <a:t>검색어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selectValues.retvStDt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Date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조회 기간 시작 일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selectValues.retvEndDt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Date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조회 기간 종료 일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selectValues.empNm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사원명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selectValues.orgSel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조직 선택 </a:t>
                      </a:r>
                      <a:r>
                        <a:rPr lang="en-US" altLang="ko-KR" sz="1200" baseline="0" dirty="0" smtClean="0"/>
                        <a:t>Select Box </a:t>
                      </a:r>
                      <a:r>
                        <a:rPr lang="ko-KR" altLang="en-US" sz="1200" baseline="0" dirty="0" smtClean="0"/>
                        <a:t>변수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896956"/>
              </p:ext>
            </p:extLst>
          </p:nvPr>
        </p:nvGraphicFramePr>
        <p:xfrm>
          <a:off x="6119319" y="1613746"/>
          <a:ext cx="5798362" cy="450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81"/>
                <a:gridCol w="3535681"/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isModalHideShow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Boolean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err="1" smtClean="0"/>
                        <a:t>숨김해제</a:t>
                      </a:r>
                      <a:r>
                        <a:rPr lang="ko-KR" altLang="en-US" sz="1200" baseline="0" dirty="0" smtClean="0"/>
                        <a:t> 팝업 출력 여부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pagebleData1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 : Object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값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err="1" smtClean="0"/>
                        <a:t>페이징에</a:t>
                      </a:r>
                      <a:r>
                        <a:rPr lang="ko-KR" altLang="en-US" sz="1200" dirty="0" smtClean="0"/>
                        <a:t> 대한 데이터</a:t>
                      </a:r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CustRetvRowData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Array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고객 정보에 대한 행 데이터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CustRetvColumnDefs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 : Array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값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고객 정보에 대한 열 데이터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SearchNum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Type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검색 건수에 대한 </a:t>
                      </a:r>
                      <a:r>
                        <a:rPr lang="en-US" altLang="ko-KR" sz="1200" baseline="0" dirty="0" smtClean="0"/>
                        <a:t>Select Box</a:t>
                      </a:r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51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3" y="1499323"/>
            <a:ext cx="7755896" cy="392238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5335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2">
                    <a:lumMod val="50000"/>
                  </a:schemeClr>
                </a:solidFill>
              </a:rPr>
              <a:t>보안관리페이지</a:t>
            </a:r>
            <a:r>
              <a:rPr lang="en-US" altLang="ko-KR" sz="3200" spc="-3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 고객정보조회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19" name="직선 화살표 연결선 18"/>
          <p:cNvCxnSpPr>
            <a:endCxn id="24" idx="1"/>
          </p:cNvCxnSpPr>
          <p:nvPr/>
        </p:nvCxnSpPr>
        <p:spPr>
          <a:xfrm flipV="1">
            <a:off x="7833359" y="1575268"/>
            <a:ext cx="733592" cy="630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566951" y="877852"/>
            <a:ext cx="3169329" cy="1394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고객정보 조회를 위한 검색 창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구성 컴포넌트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SelectBoxComponent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ButtonComponent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DatePickerComponent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InputComponent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97819" y="2054851"/>
            <a:ext cx="6502863" cy="435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7833359" y="3089430"/>
            <a:ext cx="653693" cy="43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566951" y="2547408"/>
            <a:ext cx="3169329" cy="1394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고객정보 이력 리스트 출력 창</a:t>
            </a:r>
            <a:endParaRPr lang="en-US" altLang="ko-KR" sz="1050" b="1" dirty="0" smtClean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구성 컴포넌트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SubInfoTitle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AgGridComponent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SelectBoxComponent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ButtonComponent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PagingComponent</a:t>
            </a:r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97819" y="2547408"/>
            <a:ext cx="6502863" cy="2903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구성 컴포넌트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4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3" y="1499323"/>
            <a:ext cx="7755896" cy="392238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52549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보안관리페이지</a:t>
            </a:r>
            <a:r>
              <a:rPr lang="en-US" altLang="ko-KR" sz="3200" spc="-300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 고객정보조회</a:t>
            </a: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19" name="직선 화살표 연결선 18"/>
          <p:cNvCxnSpPr>
            <a:stCxn id="25" idx="3"/>
            <a:endCxn id="14" idx="1"/>
          </p:cNvCxnSpPr>
          <p:nvPr/>
        </p:nvCxnSpPr>
        <p:spPr>
          <a:xfrm flipV="1">
            <a:off x="7601712" y="1561687"/>
            <a:ext cx="870100" cy="672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181088" y="2157984"/>
            <a:ext cx="420624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8" idx="3"/>
            <a:endCxn id="15" idx="1"/>
          </p:cNvCxnSpPr>
          <p:nvPr/>
        </p:nvCxnSpPr>
        <p:spPr>
          <a:xfrm flipV="1">
            <a:off x="7601712" y="2395243"/>
            <a:ext cx="870100" cy="20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992112" y="2547409"/>
            <a:ext cx="384048" cy="214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구성 함수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1812" y="1203803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smtClean="0">
                <a:solidFill>
                  <a:sysClr val="windowText" lastClr="000000"/>
                </a:solidFill>
              </a:rPr>
              <a:t>Search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검색창에서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선택된 값을 기준으로 검색하기 위한 함수 </a:t>
            </a: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axios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를 통해 데이터를 가져온다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471812" y="2037359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smtClean="0">
                <a:solidFill>
                  <a:sysClr val="windowText" lastClr="000000"/>
                </a:solidFill>
              </a:rPr>
              <a:t>reset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검색창의 선택된 값들을 초기 상태로 바꿔준다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변환 방식은 연결된 변수들을 초기화 시켜줌으로써 초기화 시켜준다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181088" y="2339381"/>
            <a:ext cx="420624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endCxn id="27" idx="1"/>
          </p:cNvCxnSpPr>
          <p:nvPr/>
        </p:nvCxnSpPr>
        <p:spPr>
          <a:xfrm>
            <a:off x="7376160" y="2728806"/>
            <a:ext cx="1095652" cy="939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471812" y="3310865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err="1" smtClean="0">
                <a:solidFill>
                  <a:sysClr val="windowText" lastClr="000000"/>
                </a:solidFill>
              </a:rPr>
              <a:t>숨김해제</a:t>
            </a:r>
            <a:r>
              <a:rPr lang="ko-KR" altLang="en-US" sz="1050" b="1" dirty="0" smtClean="0">
                <a:solidFill>
                  <a:sysClr val="windowText" lastClr="000000"/>
                </a:solidFill>
              </a:rPr>
              <a:t> 팝업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버튼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클릭시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팝업 변수의 값을 변경시켜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숨김해제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확인에 대한 팝업을 호출한다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56947" y="5841217"/>
            <a:ext cx="11205883" cy="55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마스킹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해제이력관리 페이지의 경우 동일한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로직과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함수로 동작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7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5707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2">
                    <a:lumMod val="50000"/>
                  </a:schemeClr>
                </a:solidFill>
              </a:rPr>
              <a:t>보안관리페이지</a:t>
            </a:r>
            <a:r>
              <a:rPr lang="en-US" altLang="ko-KR" sz="3200" spc="-300" dirty="0" smtClean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3200" spc="-300" dirty="0" err="1">
                <a:solidFill>
                  <a:schemeClr val="tx2">
                    <a:lumMod val="50000"/>
                  </a:schemeClr>
                </a:solidFill>
              </a:rPr>
              <a:t>마스킹해제이력</a:t>
            </a:r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변수 정리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66010"/>
              </p:ext>
            </p:extLst>
          </p:nvPr>
        </p:nvGraphicFramePr>
        <p:xfrm>
          <a:off x="185879" y="1613746"/>
          <a:ext cx="5798362" cy="455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81"/>
                <a:gridCol w="3535681"/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selectValues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Object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err="1" smtClean="0"/>
                        <a:t>마스킹</a:t>
                      </a:r>
                      <a:r>
                        <a:rPr lang="ko-KR" altLang="en-US" sz="1200" baseline="0" dirty="0" smtClean="0"/>
                        <a:t> 해제이력 조회에 대한 변수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selectValues.securRetv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err="1" smtClean="0"/>
                        <a:t>마스킹</a:t>
                      </a:r>
                      <a:r>
                        <a:rPr lang="ko-KR" altLang="en-US" sz="1200" baseline="0" dirty="0" smtClean="0"/>
                        <a:t> 해제이력  조회 기준 </a:t>
                      </a:r>
                      <a:r>
                        <a:rPr lang="en-US" altLang="ko-KR" sz="1200" baseline="0" dirty="0" smtClean="0"/>
                        <a:t>Select Box </a:t>
                      </a:r>
                      <a:r>
                        <a:rPr lang="ko-KR" altLang="en-US" sz="1200" baseline="0" dirty="0" smtClean="0"/>
                        <a:t>변수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5473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selectValues.searchValues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err="1" smtClean="0"/>
                        <a:t>검색어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selectValues.retvStDt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Date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조회 기간 시작 일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selectValues.retvEndDt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Date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조회 기간 종료 일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selectValues.empNm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사원명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selectValues.orgSel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조직 선택 </a:t>
                      </a:r>
                      <a:r>
                        <a:rPr lang="en-US" altLang="ko-KR" sz="1200" baseline="0" dirty="0" smtClean="0"/>
                        <a:t>Select Box </a:t>
                      </a:r>
                      <a:r>
                        <a:rPr lang="ko-KR" altLang="en-US" sz="1200" baseline="0" dirty="0" smtClean="0"/>
                        <a:t>변수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77730"/>
              </p:ext>
            </p:extLst>
          </p:nvPr>
        </p:nvGraphicFramePr>
        <p:xfrm>
          <a:off x="6119319" y="1613746"/>
          <a:ext cx="5798362" cy="450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81"/>
                <a:gridCol w="3535681"/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isModalHideShow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Boolean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err="1" smtClean="0"/>
                        <a:t>숨김해제</a:t>
                      </a:r>
                      <a:r>
                        <a:rPr lang="ko-KR" altLang="en-US" sz="1200" baseline="0" dirty="0" smtClean="0"/>
                        <a:t> 팝업 출력 여부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pagebleData1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 : </a:t>
                      </a:r>
                      <a:r>
                        <a:rPr lang="en-US" altLang="ko-KR" sz="1200" dirty="0" err="1" smtClean="0"/>
                        <a:t>Obejct</a:t>
                      </a:r>
                      <a:endParaRPr lang="en-US" altLang="ko-KR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값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err="1" smtClean="0"/>
                        <a:t>페이징에</a:t>
                      </a:r>
                      <a:r>
                        <a:rPr lang="ko-KR" altLang="en-US" sz="1200" dirty="0" smtClean="0"/>
                        <a:t> 대한 데이터</a:t>
                      </a:r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MaksRelesRowData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Array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err="1" smtClean="0"/>
                        <a:t>마스킹</a:t>
                      </a:r>
                      <a:r>
                        <a:rPr lang="ko-KR" altLang="en-US" sz="1200" baseline="0" dirty="0" smtClean="0"/>
                        <a:t> 해제 이력에 대한 행 데이터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MaksRelesColumnDefs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 : Array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값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err="1" smtClean="0"/>
                        <a:t>마스킹</a:t>
                      </a:r>
                      <a:r>
                        <a:rPr lang="ko-KR" altLang="en-US" sz="1200" dirty="0" smtClean="0"/>
                        <a:t> 해제 이력에 대한 열 데이터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SearchNum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Type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검색 건수에 대한 </a:t>
                      </a:r>
                      <a:r>
                        <a:rPr lang="en-US" altLang="ko-KR" sz="1200" baseline="0" dirty="0" smtClean="0"/>
                        <a:t>Select Box</a:t>
                      </a:r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16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휴일관리페이지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변수 정리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7996"/>
              </p:ext>
            </p:extLst>
          </p:nvPr>
        </p:nvGraphicFramePr>
        <p:xfrm>
          <a:off x="185879" y="1613746"/>
          <a:ext cx="5798362" cy="450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81"/>
                <a:gridCol w="3535681"/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holiRowData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 : Array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값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휴일 리스트에 대한 행 데이터</a:t>
                      </a:r>
                      <a:endParaRPr lang="ko-KR" altLang="en-US" sz="16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holiColumnsDefs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Type: Array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값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휴일 리스트에 대한 열 데이터</a:t>
                      </a:r>
                      <a:endParaRPr lang="ko-KR" altLang="en-US" sz="16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selectValues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Type:Object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값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휴일 </a:t>
                      </a:r>
                      <a:r>
                        <a:rPr lang="ko-KR" altLang="en-US" sz="1600" dirty="0" err="1" smtClean="0"/>
                        <a:t>검색탭에</a:t>
                      </a:r>
                      <a:r>
                        <a:rPr lang="ko-KR" altLang="en-US" sz="1600" dirty="0" smtClean="0"/>
                        <a:t> 사용되는 변수</a:t>
                      </a:r>
                      <a:endParaRPr lang="ko-KR" altLang="en-US" sz="16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selectValues.holiYn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Type:</a:t>
                      </a:r>
                      <a:r>
                        <a:rPr lang="en-US" altLang="ko-KR" sz="1600" baseline="0" dirty="0" smtClean="0"/>
                        <a:t> String</a:t>
                      </a:r>
                    </a:p>
                    <a:p>
                      <a:pPr algn="ctr" latinLnBrk="1"/>
                      <a:r>
                        <a:rPr lang="ko-KR" altLang="en-US" sz="1600" baseline="0" dirty="0" smtClean="0"/>
                        <a:t>값 </a:t>
                      </a:r>
                      <a:r>
                        <a:rPr lang="en-US" altLang="ko-KR" sz="1600" baseline="0" dirty="0" smtClean="0"/>
                        <a:t>: </a:t>
                      </a:r>
                      <a:r>
                        <a:rPr lang="ko-KR" altLang="en-US" sz="1600" baseline="0" dirty="0" smtClean="0"/>
                        <a:t>휴일 여부</a:t>
                      </a:r>
                      <a:endParaRPr lang="ko-KR" altLang="en-US" sz="16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selectValues.holiYn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</a:t>
                      </a:r>
                      <a:r>
                        <a:rPr lang="en-US" altLang="ko-KR" sz="1600" baseline="0" dirty="0" smtClean="0"/>
                        <a:t>: String</a:t>
                      </a:r>
                    </a:p>
                    <a:p>
                      <a:pPr algn="ctr" latinLnBrk="1"/>
                      <a:r>
                        <a:rPr lang="ko-KR" altLang="en-US" sz="1600" baseline="0" dirty="0" smtClean="0"/>
                        <a:t>값 </a:t>
                      </a:r>
                      <a:r>
                        <a:rPr lang="en-US" altLang="ko-KR" sz="1600" baseline="0" dirty="0" smtClean="0"/>
                        <a:t>: </a:t>
                      </a:r>
                      <a:r>
                        <a:rPr lang="ko-KR" altLang="en-US" sz="1600" baseline="0" dirty="0" smtClean="0"/>
                        <a:t>휴일 구분</a:t>
                      </a:r>
                      <a:endParaRPr lang="en-US" altLang="ko-KR" sz="1600" baseline="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selectValues.holiYn</a:t>
                      </a:r>
                      <a:endParaRPr lang="ko-KR" altLang="en-US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Type:</a:t>
                      </a:r>
                      <a:r>
                        <a:rPr lang="en-US" altLang="ko-KR" sz="1600" baseline="0" dirty="0" smtClean="0"/>
                        <a:t> Date</a:t>
                      </a:r>
                    </a:p>
                    <a:p>
                      <a:pPr algn="ctr" latinLnBrk="1"/>
                      <a:r>
                        <a:rPr lang="ko-KR" altLang="en-US" sz="1600" baseline="0" dirty="0" smtClean="0"/>
                        <a:t>값 </a:t>
                      </a:r>
                      <a:r>
                        <a:rPr lang="en-US" altLang="ko-KR" sz="1600" baseline="0" dirty="0" smtClean="0"/>
                        <a:t>: </a:t>
                      </a:r>
                      <a:r>
                        <a:rPr lang="ko-KR" altLang="en-US" sz="1600" baseline="0" dirty="0" smtClean="0"/>
                        <a:t>조회 시작 </a:t>
                      </a:r>
                      <a:r>
                        <a:rPr lang="ko-KR" altLang="en-US" sz="1600" baseline="0" dirty="0" err="1" smtClean="0"/>
                        <a:t>년월</a:t>
                      </a:r>
                      <a:endParaRPr lang="ko-KR" altLang="en-US" sz="16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selectValues.holiYn</a:t>
                      </a:r>
                      <a:endParaRPr lang="ko-KR" altLang="en-US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</a:t>
                      </a:r>
                      <a:r>
                        <a:rPr lang="en-US" altLang="ko-KR" sz="1600" baseline="0" dirty="0" smtClean="0"/>
                        <a:t> : Date</a:t>
                      </a:r>
                    </a:p>
                    <a:p>
                      <a:pPr algn="ctr" latinLnBrk="1"/>
                      <a:r>
                        <a:rPr lang="ko-KR" altLang="en-US" sz="1600" baseline="0" dirty="0" smtClean="0"/>
                        <a:t>값 </a:t>
                      </a:r>
                      <a:r>
                        <a:rPr lang="en-US" altLang="ko-KR" sz="1600" baseline="0" dirty="0" smtClean="0"/>
                        <a:t>: </a:t>
                      </a:r>
                      <a:r>
                        <a:rPr lang="ko-KR" altLang="en-US" sz="1600" baseline="0" dirty="0" smtClean="0"/>
                        <a:t>조회 종료 </a:t>
                      </a:r>
                      <a:r>
                        <a:rPr lang="ko-KR" altLang="en-US" sz="1600" baseline="0" dirty="0" err="1" smtClean="0"/>
                        <a:t>년월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59183"/>
              </p:ext>
            </p:extLst>
          </p:nvPr>
        </p:nvGraphicFramePr>
        <p:xfrm>
          <a:off x="6119319" y="1613746"/>
          <a:ext cx="5798362" cy="450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81"/>
                <a:gridCol w="3535681"/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isModalChgShow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</a:t>
                      </a:r>
                      <a:r>
                        <a:rPr lang="en-US" altLang="ko-KR" sz="1600" baseline="0" dirty="0" smtClean="0"/>
                        <a:t> : Boolean</a:t>
                      </a:r>
                    </a:p>
                    <a:p>
                      <a:pPr algn="ctr" latinLnBrk="1"/>
                      <a:r>
                        <a:rPr lang="ko-KR" altLang="en-US" sz="1600" baseline="0" dirty="0" smtClean="0"/>
                        <a:t>값 </a:t>
                      </a:r>
                      <a:r>
                        <a:rPr lang="en-US" altLang="ko-KR" sz="1600" baseline="0" dirty="0" smtClean="0"/>
                        <a:t>: </a:t>
                      </a:r>
                      <a:r>
                        <a:rPr lang="ko-KR" altLang="en-US" sz="1600" baseline="0" dirty="0" smtClean="0"/>
                        <a:t>변경팝업 출력 여부</a:t>
                      </a:r>
                      <a:endParaRPr lang="ko-KR" altLang="en-US" sz="16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isModelCretShow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Type</a:t>
                      </a:r>
                      <a:r>
                        <a:rPr lang="en-US" altLang="ko-KR" sz="1600" baseline="0" dirty="0" smtClean="0"/>
                        <a:t> : Boolean</a:t>
                      </a:r>
                      <a:endParaRPr lang="ko-KR" altLang="en-US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값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생성 팝업 출력 여부</a:t>
                      </a:r>
                      <a:endParaRPr lang="ko-KR" altLang="en-US" sz="16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HoliAdmObject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</a:t>
                      </a:r>
                      <a:r>
                        <a:rPr lang="en-US" altLang="ko-KR" sz="1600" baseline="0" dirty="0" smtClean="0"/>
                        <a:t>: Object</a:t>
                      </a:r>
                    </a:p>
                    <a:p>
                      <a:pPr algn="ctr" latinLnBrk="1"/>
                      <a:r>
                        <a:rPr lang="ko-KR" altLang="en-US" sz="1600" baseline="0" dirty="0" smtClean="0"/>
                        <a:t>값 </a:t>
                      </a:r>
                      <a:r>
                        <a:rPr lang="en-US" altLang="ko-KR" sz="1600" baseline="0" dirty="0" smtClean="0"/>
                        <a:t>: </a:t>
                      </a:r>
                      <a:r>
                        <a:rPr lang="ko-KR" altLang="en-US" sz="1600" baseline="0" dirty="0" smtClean="0"/>
                        <a:t>달력 생성 탭에 사용되는 변수</a:t>
                      </a:r>
                      <a:endParaRPr lang="ko-KR" altLang="en-US" sz="16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HoliAdmObject.caldrStDt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 : Date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값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err="1" smtClean="0"/>
                        <a:t>달력시작년</a:t>
                      </a:r>
                      <a:endParaRPr lang="ko-KR" altLang="en-US" sz="16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HoliAdmObject.caldrEndDt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Type : Date</a:t>
                      </a:r>
                      <a:endParaRPr lang="ko-KR" altLang="en-US" sz="1600" dirty="0" smtClean="0"/>
                    </a:p>
                    <a:p>
                      <a:pPr algn="ctr" latinLnBrk="1"/>
                      <a:r>
                        <a:rPr lang="ko-KR" altLang="en-US" sz="1600" baseline="0" dirty="0" smtClean="0"/>
                        <a:t>값 </a:t>
                      </a:r>
                      <a:r>
                        <a:rPr lang="en-US" altLang="ko-KR" sz="1600" baseline="0" dirty="0" smtClean="0"/>
                        <a:t>: </a:t>
                      </a:r>
                      <a:r>
                        <a:rPr lang="ko-KR" altLang="en-US" sz="1600" baseline="0" dirty="0" smtClean="0"/>
                        <a:t>달력 </a:t>
                      </a:r>
                      <a:r>
                        <a:rPr lang="ko-KR" altLang="en-US" sz="1600" baseline="0" dirty="0" err="1" smtClean="0"/>
                        <a:t>종료년</a:t>
                      </a:r>
                      <a:endParaRPr lang="en-US" altLang="ko-KR" sz="1600" baseline="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4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56268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보안관리페이지</a:t>
            </a:r>
            <a:r>
              <a:rPr lang="en-US" altLang="ko-KR" sz="3200" spc="-300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3200" spc="-300" dirty="0" err="1">
                <a:solidFill>
                  <a:schemeClr val="tx2">
                    <a:lumMod val="50000"/>
                  </a:schemeClr>
                </a:solidFill>
              </a:rPr>
              <a:t>마스킹해제이력</a:t>
            </a:r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구성 함수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6947" y="3008658"/>
            <a:ext cx="11205883" cy="5558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마스킹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해제이력관리 페이지의 경우 동일한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로직과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함수로 동작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9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6223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배치관리페이지</a:t>
            </a:r>
            <a:r>
              <a:rPr lang="en-US" altLang="ko-KR" sz="3200" spc="-300" dirty="0">
                <a:solidFill>
                  <a:schemeClr val="tx2">
                    <a:lumMod val="50000"/>
                  </a:schemeClr>
                </a:solidFill>
              </a:rPr>
              <a:t> – </a:t>
            </a:r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배치스케줄링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변수 정리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51179"/>
              </p:ext>
            </p:extLst>
          </p:nvPr>
        </p:nvGraphicFramePr>
        <p:xfrm>
          <a:off x="185879" y="1613746"/>
          <a:ext cx="5798362" cy="4599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81"/>
                <a:gridCol w="3535681"/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selectValues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Object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배치스케줄링 조회에 대한 변수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selectValues.batchSrvrSel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배치서버 </a:t>
                      </a:r>
                      <a:r>
                        <a:rPr lang="en-US" altLang="ko-KR" sz="1200" baseline="0" dirty="0" smtClean="0"/>
                        <a:t>Select Box </a:t>
                      </a:r>
                      <a:r>
                        <a:rPr lang="ko-KR" altLang="en-US" sz="1200" baseline="0" dirty="0" smtClean="0"/>
                        <a:t>변수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isModalUpdateShow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Boolean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배치상세정보 변경 팝업 출력여부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isModalRegShow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Boolean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배치상세정보 등록 팝업 출력여부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SearchNum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검색 건수 </a:t>
                      </a:r>
                      <a:r>
                        <a:rPr lang="en-US" altLang="ko-KR" sz="1200" baseline="0" dirty="0" smtClean="0"/>
                        <a:t>Select Box </a:t>
                      </a:r>
                      <a:r>
                        <a:rPr lang="ko-KR" altLang="en-US" sz="1200" baseline="0" dirty="0" smtClean="0"/>
                        <a:t>변수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batchData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any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배치스케줄링 리스트 중 선택한 데이터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disabled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Boolean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배치상세정보 변경 중 일부 항목 </a:t>
                      </a:r>
                      <a:r>
                        <a:rPr lang="en-US" altLang="ko-KR" sz="1200" baseline="0" dirty="0" smtClean="0"/>
                        <a:t>disable</a:t>
                      </a:r>
                      <a:r>
                        <a:rPr lang="ko-KR" altLang="en-US" sz="1200" baseline="0" dirty="0" smtClean="0"/>
                        <a:t>처리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98869"/>
              </p:ext>
            </p:extLst>
          </p:nvPr>
        </p:nvGraphicFramePr>
        <p:xfrm>
          <a:off x="6119319" y="1613746"/>
          <a:ext cx="5798362" cy="450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81"/>
                <a:gridCol w="3535681"/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batchRegConf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Boolean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 </a:t>
                      </a:r>
                      <a:r>
                        <a:rPr lang="ko-KR" altLang="en-US" sz="1200" baseline="0" dirty="0" smtClean="0"/>
                        <a:t>배치상세정보 등록 폼을 위한 변수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batchChgConf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 : </a:t>
                      </a:r>
                      <a:r>
                        <a:rPr lang="en-US" altLang="ko-KR" sz="1200" baseline="0" dirty="0" smtClean="0"/>
                        <a:t>Boolean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값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baseline="0" dirty="0" smtClean="0"/>
                        <a:t>배치상세정보 변경 폼을 위한 변수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pageableData1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 : </a:t>
                      </a:r>
                      <a:r>
                        <a:rPr lang="en-US" altLang="ko-KR" sz="1200" dirty="0" err="1" smtClean="0"/>
                        <a:t>Obejct</a:t>
                      </a:r>
                      <a:endParaRPr lang="en-US" altLang="ko-KR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값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err="1" smtClean="0"/>
                        <a:t>페이징에</a:t>
                      </a:r>
                      <a:r>
                        <a:rPr lang="ko-KR" altLang="en-US" sz="1200" dirty="0" smtClean="0"/>
                        <a:t> 대한 데이터</a:t>
                      </a:r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batchSclgRowData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 : Array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값 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배치스케줄링</a:t>
                      </a:r>
                      <a:r>
                        <a:rPr lang="ko-KR" altLang="en-US" sz="1200" dirty="0" smtClean="0"/>
                        <a:t>에 대한 행 데이터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batchSclgColumnDefs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Type : </a:t>
                      </a:r>
                      <a:r>
                        <a:rPr lang="en-US" altLang="ko-KR" sz="1200" dirty="0" smtClean="0"/>
                        <a:t>Array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배치스케줄링</a:t>
                      </a:r>
                      <a:r>
                        <a:rPr lang="ko-KR" altLang="en-US" sz="1200" dirty="0" smtClean="0"/>
                        <a:t>에 대한 열 데이터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42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6223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배치관리페이지</a:t>
            </a:r>
            <a:r>
              <a:rPr lang="en-US" altLang="ko-KR" sz="3200" spc="-300" dirty="0">
                <a:solidFill>
                  <a:schemeClr val="tx2">
                    <a:lumMod val="50000"/>
                  </a:schemeClr>
                </a:solidFill>
              </a:rPr>
              <a:t> – </a:t>
            </a:r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배치스케줄링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변수 정리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47588"/>
              </p:ext>
            </p:extLst>
          </p:nvPr>
        </p:nvGraphicFramePr>
        <p:xfrm>
          <a:off x="185879" y="1613746"/>
          <a:ext cx="5798362" cy="455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81"/>
                <a:gridCol w="3535681"/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batchSclgAdmObject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Object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배치상세정보에 대한 변수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batchSclgAdmObject.sclgId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배치스케줄링 </a:t>
                      </a:r>
                      <a:r>
                        <a:rPr lang="en-US" altLang="ko-KR" sz="1200" baseline="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batchSclgAdmObject.batchSrvr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배치서버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batchSclgAdmObject.sclgGp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스케줄링 그룹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batchSclgAdmObject.param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err="1" smtClean="0"/>
                        <a:t>파라미터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batchSclgAdmObject.exeCycl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실행주기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batchSclgAdmObject.useYn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배치 사용여부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67366"/>
              </p:ext>
            </p:extLst>
          </p:nvPr>
        </p:nvGraphicFramePr>
        <p:xfrm>
          <a:off x="6119319" y="1613746"/>
          <a:ext cx="5798362" cy="450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81"/>
                <a:gridCol w="3535681"/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batchSclgAdmObject.aplyYn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 </a:t>
                      </a:r>
                      <a:r>
                        <a:rPr lang="ko-KR" altLang="en-US" sz="1200" baseline="0" dirty="0" smtClean="0"/>
                        <a:t>배치 적용여부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batchSclgAdmObject.desc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 : </a:t>
                      </a:r>
                      <a:r>
                        <a:rPr lang="en-US" altLang="ko-KR" sz="1200" baseline="0" dirty="0" smtClean="0"/>
                        <a:t>String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값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baseline="0" dirty="0" smtClean="0"/>
                        <a:t>배치 설명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76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6274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2">
                    <a:lumMod val="50000"/>
                  </a:schemeClr>
                </a:solidFill>
              </a:rPr>
              <a:t>배치관리페이지</a:t>
            </a:r>
            <a:r>
              <a:rPr lang="en-US" altLang="ko-KR" sz="3200" spc="-3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3200" spc="-300" dirty="0" smtClean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ko-KR" altLang="en-US" sz="3200" spc="-300" dirty="0" smtClean="0">
                <a:solidFill>
                  <a:schemeClr val="tx2">
                    <a:lumMod val="50000"/>
                  </a:schemeClr>
                </a:solidFill>
              </a:rPr>
              <a:t>배치스케줄링 관리</a:t>
            </a:r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66951" y="877852"/>
            <a:ext cx="3169329" cy="1394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배치실행 정보 조회를 위한 검색 창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구성 컴포넌트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SelectBoxComponent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ButtonComponent</a:t>
            </a:r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66951" y="2547408"/>
            <a:ext cx="3169329" cy="1540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배치실행 이력 리스트 출력 창</a:t>
            </a:r>
            <a:endParaRPr lang="en-US" altLang="ko-KR" sz="1050" b="1" dirty="0" smtClean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구성 컴포넌트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SubInfoTitle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AgGridComponent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SelectBoxComponent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ButtonComponent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PagingComponent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구성 컴포넌트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84" y="1685362"/>
            <a:ext cx="7083865" cy="356580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328861" y="2514600"/>
            <a:ext cx="3037949" cy="2588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05925" y="2514600"/>
            <a:ext cx="2962615" cy="2588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02081" y="2272683"/>
            <a:ext cx="5966460" cy="146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endCxn id="24" idx="1"/>
          </p:cNvCxnSpPr>
          <p:nvPr/>
        </p:nvCxnSpPr>
        <p:spPr>
          <a:xfrm flipV="1">
            <a:off x="7368540" y="1575268"/>
            <a:ext cx="1198411" cy="771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5" idx="2"/>
            <a:endCxn id="29" idx="1"/>
          </p:cNvCxnSpPr>
          <p:nvPr/>
        </p:nvCxnSpPr>
        <p:spPr>
          <a:xfrm rot="5400000" flipH="1" flipV="1">
            <a:off x="4814791" y="1350701"/>
            <a:ext cx="1785203" cy="5719115"/>
          </a:xfrm>
          <a:prstGeom prst="bentConnector4">
            <a:avLst>
              <a:gd name="adj1" fmla="val -12805"/>
              <a:gd name="adj2" fmla="val 836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566951" y="4460653"/>
            <a:ext cx="3169329" cy="1540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배치 상세정보 출력 창</a:t>
            </a:r>
            <a:endParaRPr lang="en-US" altLang="ko-KR" sz="1050" b="1" dirty="0" smtClean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구성 컴포넌트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SubInfoTitle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InputComponent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SelectBoxComponent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ButtonComponent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TextAreaComponent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6274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2">
                    <a:lumMod val="50000"/>
                  </a:schemeClr>
                </a:solidFill>
              </a:rPr>
              <a:t>배치관리페이지</a:t>
            </a:r>
            <a:r>
              <a:rPr lang="en-US" altLang="ko-KR" sz="3200" spc="-3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3200" spc="-300" dirty="0" smtClean="0">
                <a:solidFill>
                  <a:schemeClr val="tx2">
                    <a:lumMod val="50000"/>
                  </a:schemeClr>
                </a:solidFill>
              </a:rPr>
              <a:t>– </a:t>
            </a:r>
            <a:r>
              <a:rPr lang="ko-KR" altLang="en-US" sz="3200" spc="-300" dirty="0" smtClean="0">
                <a:solidFill>
                  <a:schemeClr val="tx2">
                    <a:lumMod val="50000"/>
                  </a:schemeClr>
                </a:solidFill>
              </a:rPr>
              <a:t>배치스케줄링 관리</a:t>
            </a:r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구성 함수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84" y="1685362"/>
            <a:ext cx="7083865" cy="356580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470660" y="2743200"/>
            <a:ext cx="2896150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34200" y="2514600"/>
            <a:ext cx="434340" cy="122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31280" y="2279341"/>
            <a:ext cx="381000" cy="128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0"/>
            <a:endCxn id="20" idx="1"/>
          </p:cNvCxnSpPr>
          <p:nvPr/>
        </p:nvCxnSpPr>
        <p:spPr>
          <a:xfrm flipV="1">
            <a:off x="6621780" y="936952"/>
            <a:ext cx="1896282" cy="134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5" idx="2"/>
            <a:endCxn id="21" idx="1"/>
          </p:cNvCxnSpPr>
          <p:nvPr/>
        </p:nvCxnSpPr>
        <p:spPr>
          <a:xfrm rot="16200000" flipH="1">
            <a:off x="4597497" y="1399717"/>
            <a:ext cx="2241802" cy="559932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518062" y="1510957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smtClean="0">
                <a:solidFill>
                  <a:sysClr val="windowText" lastClr="000000"/>
                </a:solidFill>
              </a:rPr>
              <a:t>Search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검색창에서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선택된 값을 기준으로 검색하기 위한 함수 </a:t>
            </a: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axios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를 통해 데이터를 가져온다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518062" y="579068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smtClean="0">
                <a:solidFill>
                  <a:sysClr val="windowText" lastClr="000000"/>
                </a:solidFill>
              </a:rPr>
              <a:t>reset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검색창의 선택된 값들을 초기 상태로 바꿔준다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변환 방식은 연결된 변수들을 초기화 시켜줌으로써 초기화 시켜준다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18062" y="4962398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배치실행 팝업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버튼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클릭시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팝업 변수의 값을 변경시켜 배치실행 확인에 대한 팝업을 호출한다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518062" y="4023781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등록</a:t>
            </a:r>
            <a:r>
              <a:rPr lang="en-US" altLang="ko-KR" sz="1050" b="1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sz="1050" b="1" dirty="0" smtClean="0">
                <a:solidFill>
                  <a:sysClr val="windowText" lastClr="000000"/>
                </a:solidFill>
              </a:rPr>
              <a:t>변경 확인을 위한 팝업 호출</a:t>
            </a:r>
            <a:endParaRPr lang="en-US" altLang="ko-KR" sz="1050" b="1" dirty="0" smtClean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버튼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클릭시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팝업 변수의 값을 변경시켜 상세정보 등록 변경 확인에 대한 팝업을 출력한다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40680" y="2279341"/>
            <a:ext cx="381000" cy="128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3" idx="0"/>
            <a:endCxn id="18" idx="1"/>
          </p:cNvCxnSpPr>
          <p:nvPr/>
        </p:nvCxnSpPr>
        <p:spPr>
          <a:xfrm flipV="1">
            <a:off x="7031180" y="1868841"/>
            <a:ext cx="1486882" cy="410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518062" y="3154280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err="1">
                <a:solidFill>
                  <a:sysClr val="windowText" lastClr="000000"/>
                </a:solidFill>
              </a:rPr>
              <a:t>batchChg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버튼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클릭시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Ag Grid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에서 선택한 행의 데이터를 기준으로 상세정보를 입력한다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518062" y="2285845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err="1">
                <a:solidFill>
                  <a:sysClr val="windowText" lastClr="000000"/>
                </a:solidFill>
              </a:rPr>
              <a:t>batchReg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버튼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클릭시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상세정보에 데이터를 공란으로 바꾸기 위해 연결된 변수들을 초기화 시킨다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92220" y="2514601"/>
            <a:ext cx="127000" cy="86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919220" y="2514601"/>
            <a:ext cx="127000" cy="86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꺾인 연결선 41"/>
          <p:cNvCxnSpPr>
            <a:endCxn id="34" idx="1"/>
          </p:cNvCxnSpPr>
          <p:nvPr/>
        </p:nvCxnSpPr>
        <p:spPr>
          <a:xfrm>
            <a:off x="3982720" y="2600961"/>
            <a:ext cx="4535342" cy="91120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9" idx="0"/>
          </p:cNvCxnSpPr>
          <p:nvPr/>
        </p:nvCxnSpPr>
        <p:spPr>
          <a:xfrm rot="16200000" flipH="1">
            <a:off x="6057641" y="312680"/>
            <a:ext cx="294962" cy="4698805"/>
          </a:xfrm>
          <a:prstGeom prst="bentConnector4">
            <a:avLst>
              <a:gd name="adj1" fmla="val -77502"/>
              <a:gd name="adj2" fmla="val 531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6" idx="3"/>
            <a:endCxn id="22" idx="1"/>
          </p:cNvCxnSpPr>
          <p:nvPr/>
        </p:nvCxnSpPr>
        <p:spPr>
          <a:xfrm>
            <a:off x="7368540" y="2575913"/>
            <a:ext cx="1149522" cy="18057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67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6176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배치관리페이지</a:t>
            </a:r>
            <a:r>
              <a:rPr lang="en-US" altLang="ko-KR" sz="3200" spc="-300" dirty="0">
                <a:solidFill>
                  <a:schemeClr val="tx2">
                    <a:lumMod val="50000"/>
                  </a:schemeClr>
                </a:solidFill>
              </a:rPr>
              <a:t> - </a:t>
            </a:r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배치실행이력관리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변수 정리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430149"/>
              </p:ext>
            </p:extLst>
          </p:nvPr>
        </p:nvGraphicFramePr>
        <p:xfrm>
          <a:off x="185879" y="1613746"/>
          <a:ext cx="5798362" cy="450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81"/>
                <a:gridCol w="3535681"/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selectValues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Object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배치실행이력 조회에 대한 변수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selectValues.jobNm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직업 이름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selectValues.wrkSttus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작업 상태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selectValues.btStDt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Date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배치 시작 일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selectValues.btEndDt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Date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배치 종료 일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selectValues.wrkOdrg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작업순서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selectValues.jobInstId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Job Instance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ID</a:t>
                      </a:r>
                      <a:endParaRPr lang="ko-KR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18169"/>
              </p:ext>
            </p:extLst>
          </p:nvPr>
        </p:nvGraphicFramePr>
        <p:xfrm>
          <a:off x="6119319" y="1613746"/>
          <a:ext cx="5798362" cy="4958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81"/>
                <a:gridCol w="3535681"/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selectValues.wrkReslt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Type: String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값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작업 결과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isModalBtExeShow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Boolean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배치실행 팝업 출력 여부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pagebleData1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 : Object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값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err="1" smtClean="0"/>
                        <a:t>페이징에</a:t>
                      </a:r>
                      <a:r>
                        <a:rPr lang="ko-KR" altLang="en-US" sz="1200" dirty="0" smtClean="0"/>
                        <a:t> 대한 데이터</a:t>
                      </a:r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BtExeRowData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Array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배치실행이력에 대한 행 데이터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BtExeColumnDefs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 : Array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값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배치실행이력에 대한 열 데이터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SearchNum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Type : String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검색 건수에 대한 </a:t>
                      </a:r>
                      <a:r>
                        <a:rPr lang="en-US" altLang="ko-KR" sz="1200" baseline="0" dirty="0" smtClean="0"/>
                        <a:t>Select Box</a:t>
                      </a:r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isModelBtExeInfoShow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Boolean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배치실행상세정보 팝업 출력 여부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btExeInfo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Object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DB</a:t>
                      </a:r>
                      <a:r>
                        <a:rPr lang="ko-KR" altLang="en-US" sz="1200" baseline="0" dirty="0" smtClean="0"/>
                        <a:t>에서 받아올 배치실행 정보</a:t>
                      </a:r>
                      <a:endParaRPr lang="ko-KR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5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79" y="1634368"/>
            <a:ext cx="7703385" cy="39062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6104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2">
                    <a:lumMod val="50000"/>
                  </a:schemeClr>
                </a:solidFill>
              </a:rPr>
              <a:t>배치관리페이지</a:t>
            </a:r>
            <a:r>
              <a:rPr lang="en-US" altLang="ko-KR" sz="3200" spc="-3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3200" spc="-300" dirty="0" smtClean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ko-KR" altLang="en-US" sz="3200" spc="-300" dirty="0" smtClean="0">
                <a:solidFill>
                  <a:schemeClr val="tx2">
                    <a:lumMod val="50000"/>
                  </a:schemeClr>
                </a:solidFill>
              </a:rPr>
              <a:t>배치실행이력관리</a:t>
            </a:r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19" name="직선 화살표 연결선 18"/>
          <p:cNvCxnSpPr>
            <a:endCxn id="24" idx="1"/>
          </p:cNvCxnSpPr>
          <p:nvPr/>
        </p:nvCxnSpPr>
        <p:spPr>
          <a:xfrm flipV="1">
            <a:off x="7753459" y="1575268"/>
            <a:ext cx="813492" cy="844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566951" y="877852"/>
            <a:ext cx="3169329" cy="1394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배치실행 정보 조회를 위한 검색 창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구성 컴포넌트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SelectBoxComponent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LabelComponent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ButtonComponent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DatePickerComponent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InputComponent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/>
          <p:cNvCxnSpPr>
            <a:endCxn id="29" idx="1"/>
          </p:cNvCxnSpPr>
          <p:nvPr/>
        </p:nvCxnSpPr>
        <p:spPr>
          <a:xfrm>
            <a:off x="7753459" y="3347040"/>
            <a:ext cx="813492" cy="111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566951" y="2547408"/>
            <a:ext cx="3169329" cy="1821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배치실행 이력 리스트 출력 창</a:t>
            </a:r>
            <a:endParaRPr lang="en-US" altLang="ko-KR" sz="1050" b="1" dirty="0" smtClean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구성 컴포넌트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SubInfoTitle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AgGridComponent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SelectBoxComponent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ButtonComponent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PagingComponent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BtExeInfoPopup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PopupComponent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구성 컴포넌트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0596" y="2201534"/>
            <a:ext cx="6502863" cy="435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250597" y="2710539"/>
            <a:ext cx="6502863" cy="2903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0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79" y="1634368"/>
            <a:ext cx="7703385" cy="39062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6104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2">
                    <a:lumMod val="50000"/>
                  </a:schemeClr>
                </a:solidFill>
              </a:rPr>
              <a:t>배치관리페이지</a:t>
            </a:r>
            <a:r>
              <a:rPr lang="en-US" altLang="ko-KR" sz="3200" spc="-3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3200" spc="-300" dirty="0" smtClean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ko-KR" altLang="en-US" sz="3200" spc="-300" dirty="0" smtClean="0">
                <a:solidFill>
                  <a:schemeClr val="tx2">
                    <a:lumMod val="50000"/>
                  </a:schemeClr>
                </a:solidFill>
              </a:rPr>
              <a:t>배치실행이력관리</a:t>
            </a:r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19" name="직선 화살표 연결선 18"/>
          <p:cNvCxnSpPr>
            <a:stCxn id="18" idx="3"/>
            <a:endCxn id="15" idx="1"/>
          </p:cNvCxnSpPr>
          <p:nvPr/>
        </p:nvCxnSpPr>
        <p:spPr>
          <a:xfrm flipV="1">
            <a:off x="7093703" y="1770508"/>
            <a:ext cx="1424359" cy="737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30" idx="3"/>
          </p:cNvCxnSpPr>
          <p:nvPr/>
        </p:nvCxnSpPr>
        <p:spPr>
          <a:xfrm>
            <a:off x="7422776" y="2782446"/>
            <a:ext cx="1144175" cy="462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구성 함수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77319" y="2277034"/>
            <a:ext cx="316384" cy="142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166610" y="2725779"/>
            <a:ext cx="256166" cy="113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518062" y="579068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smtClean="0">
                <a:solidFill>
                  <a:sysClr val="windowText" lastClr="000000"/>
                </a:solidFill>
              </a:rPr>
              <a:t>Search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검색창에서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선택된 값을 기준으로 검색하기 위한 함수 </a:t>
            </a: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axios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를 통해 데이터를 가져온다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518062" y="1412624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smtClean="0">
                <a:solidFill>
                  <a:sysClr val="windowText" lastClr="000000"/>
                </a:solidFill>
              </a:rPr>
              <a:t>reset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검색창의 선택된 값들을 초기 상태로 바꿔준다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변환 방식은 연결된 변수들을 초기화 시켜줌으로써 초기화 시켜준다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18062" y="2686130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배치실행 팝업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버튼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클릭시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팝업 변수의 값을 변경시켜 배치실행 확인에 대한 팝업을 호출한다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518062" y="3596781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배치실행 상세정보 팝업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버튼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클릭시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팝업 변수의 값을 변경시켜 배치실행 상세 정보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출력창에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대한 팝업을 출력한다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777319" y="2437295"/>
            <a:ext cx="316384" cy="142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5" idx="3"/>
            <a:endCxn id="14" idx="1"/>
          </p:cNvCxnSpPr>
          <p:nvPr/>
        </p:nvCxnSpPr>
        <p:spPr>
          <a:xfrm flipV="1">
            <a:off x="7093703" y="936952"/>
            <a:ext cx="1424359" cy="1411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724128" y="2725779"/>
            <a:ext cx="442482" cy="113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endCxn id="17" idx="1"/>
          </p:cNvCxnSpPr>
          <p:nvPr/>
        </p:nvCxnSpPr>
        <p:spPr>
          <a:xfrm>
            <a:off x="6926580" y="2846391"/>
            <a:ext cx="1591482" cy="1108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41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6104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2">
                    <a:lumMod val="50000"/>
                  </a:schemeClr>
                </a:solidFill>
              </a:rPr>
              <a:t>배치관리페이지</a:t>
            </a:r>
            <a:r>
              <a:rPr lang="en-US" altLang="ko-KR" sz="3200" spc="-3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3200" spc="-300" dirty="0" smtClean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ko-KR" altLang="en-US" sz="3200" spc="-300" dirty="0" smtClean="0">
                <a:solidFill>
                  <a:schemeClr val="tx2">
                    <a:lumMod val="50000"/>
                  </a:schemeClr>
                </a:solidFill>
              </a:rPr>
              <a:t>배치실행이력관리</a:t>
            </a:r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2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구성 함수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18062" y="1412624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err="1">
                <a:solidFill>
                  <a:sysClr val="windowText" lastClr="000000"/>
                </a:solidFill>
              </a:rPr>
              <a:t>closeBtInfoModal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배치실행 상세정보  팝업 닫기 함수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79" y="1593367"/>
            <a:ext cx="5490814" cy="45474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5807902" y="1770508"/>
            <a:ext cx="216095" cy="142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5" idx="3"/>
            <a:endCxn id="14" idx="1"/>
          </p:cNvCxnSpPr>
          <p:nvPr/>
        </p:nvCxnSpPr>
        <p:spPr>
          <a:xfrm flipV="1">
            <a:off x="6023997" y="1770508"/>
            <a:ext cx="2494065" cy="71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9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휴일관리페이지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79" y="1877448"/>
            <a:ext cx="7792252" cy="381331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242875" y="2428924"/>
            <a:ext cx="6116714" cy="388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 flipV="1">
            <a:off x="7359589" y="1499324"/>
            <a:ext cx="1207362" cy="1124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566951" y="877852"/>
            <a:ext cx="3169329" cy="1394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휴일 관리 검색을 위한 검색 창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구성 컴포넌트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DatePickerComponent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SelectBoxComponent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ButtonComponent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labelComponent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42875" y="2894120"/>
            <a:ext cx="3053917" cy="2485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4296792" y="3089429"/>
            <a:ext cx="4190260" cy="1634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566951" y="2547408"/>
            <a:ext cx="3169329" cy="1394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휴일 리스트 출력 창</a:t>
            </a:r>
            <a:endParaRPr lang="en-US" altLang="ko-KR" sz="1050" b="1" dirty="0" smtClean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구성 컴포넌트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SubInfoTitle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AgGridComponent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AgGridCellRender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 – </a:t>
            </a: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HoliDiv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, </a:t>
            </a: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HoliDesc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ButtonComponent</a:t>
            </a:r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23427" y="2894120"/>
            <a:ext cx="3053917" cy="389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7377344" y="3088548"/>
            <a:ext cx="1109708" cy="1670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66951" y="4128670"/>
            <a:ext cx="3169329" cy="1394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달력생성 생성 창</a:t>
            </a:r>
            <a:endParaRPr lang="en-US" altLang="ko-KR" sz="1050" b="1" dirty="0" smtClean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구성 컴포넌트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DatePickerComponent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labelComponent</a:t>
            </a:r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구성 컴포넌트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휴일관리페이지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79" y="1877448"/>
            <a:ext cx="7792252" cy="381331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989997" y="2515975"/>
            <a:ext cx="350541" cy="123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endCxn id="24" idx="1"/>
          </p:cNvCxnSpPr>
          <p:nvPr/>
        </p:nvCxnSpPr>
        <p:spPr>
          <a:xfrm flipV="1">
            <a:off x="7340538" y="1330512"/>
            <a:ext cx="1068033" cy="1247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408571" y="972628"/>
            <a:ext cx="3673938" cy="715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 smtClean="0">
                <a:solidFill>
                  <a:sysClr val="windowText" lastClr="000000"/>
                </a:solidFill>
              </a:rPr>
              <a:t>search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검색창에서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선택된 값을 기준으로 검색하기 위한 함수 </a:t>
            </a: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axios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를 통해 데이터를 가져온다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604334" y="2911876"/>
            <a:ext cx="372862" cy="115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3"/>
            <a:endCxn id="22" idx="1"/>
          </p:cNvCxnSpPr>
          <p:nvPr/>
        </p:nvCxnSpPr>
        <p:spPr>
          <a:xfrm>
            <a:off x="3977196" y="2969581"/>
            <a:ext cx="4431375" cy="528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408571" y="1858347"/>
            <a:ext cx="3673938" cy="964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b="1" dirty="0">
                <a:solidFill>
                  <a:sysClr val="windowText" lastClr="000000"/>
                </a:solidFill>
              </a:rPr>
              <a:t>r</a:t>
            </a:r>
            <a:r>
              <a:rPr lang="en-US" altLang="ko-KR" sz="1050" b="1" dirty="0" smtClean="0">
                <a:solidFill>
                  <a:sysClr val="windowText" lastClr="000000"/>
                </a:solidFill>
              </a:rPr>
              <a:t>eset</a:t>
            </a:r>
          </a:p>
          <a:p>
            <a:r>
              <a:rPr lang="en-US" altLang="ko-KR" sz="1050" dirty="0" smtClean="0">
                <a:solidFill>
                  <a:sysClr val="windowText" lastClr="000000"/>
                </a:solidFill>
              </a:rPr>
              <a:t>-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검색창의 선택된 값들을 초기 상태로 바꿔준다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변환 방식은 연결된 변수들을 초기화 시켜줌으로써 초기화 시켜준다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화살표 연결선 30"/>
          <p:cNvCxnSpPr>
            <a:stCxn id="27" idx="3"/>
            <a:endCxn id="33" idx="1"/>
          </p:cNvCxnSpPr>
          <p:nvPr/>
        </p:nvCxnSpPr>
        <p:spPr>
          <a:xfrm>
            <a:off x="7340538" y="2969581"/>
            <a:ext cx="1068033" cy="1776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989997" y="2665283"/>
            <a:ext cx="350541" cy="93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구성 함수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08571" y="3016091"/>
            <a:ext cx="3673938" cy="964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변경 </a:t>
            </a:r>
            <a:r>
              <a:rPr lang="en-US" altLang="ko-KR" sz="1050" b="1" dirty="0" smtClean="0">
                <a:solidFill>
                  <a:sysClr val="windowText" lastClr="000000"/>
                </a:solidFill>
              </a:rPr>
              <a:t>popup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클릭시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변경 확인을 위한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팝업창이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출력된다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 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팝업창의 경우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@popup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이 취소 버튼과 연결되어 있고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@AGREE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가 확인 버튼과 연결되어 있다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967676" y="2911876"/>
            <a:ext cx="372862" cy="115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408571" y="4263325"/>
            <a:ext cx="3673938" cy="964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달력생성 </a:t>
            </a:r>
            <a:r>
              <a:rPr lang="en-US" altLang="ko-KR" sz="1050" b="1" dirty="0" smtClean="0">
                <a:solidFill>
                  <a:sysClr val="windowText" lastClr="000000"/>
                </a:solidFill>
              </a:rPr>
              <a:t>popup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클릭시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달력생성 확인을 위한 </a:t>
            </a:r>
            <a:r>
              <a:rPr lang="ko-KR" altLang="en-US" sz="1050" dirty="0" err="1" smtClean="0">
                <a:solidFill>
                  <a:sysClr val="windowText" lastClr="000000"/>
                </a:solidFill>
              </a:rPr>
              <a:t>팝업창이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 출력된다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  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팝업창의 경우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@popup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이 취소 버튼과 연결되어 있고 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@AGREE</a:t>
            </a:r>
            <a:r>
              <a:rPr lang="ko-KR" altLang="en-US" sz="1050" dirty="0" smtClean="0">
                <a:solidFill>
                  <a:sysClr val="windowText" lastClr="000000"/>
                </a:solidFill>
              </a:rPr>
              <a:t>가 확인 버튼과 연결되어 있다</a:t>
            </a:r>
            <a:r>
              <a:rPr lang="en-US" altLang="ko-KR" sz="105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cxnSp>
        <p:nvCxnSpPr>
          <p:cNvPr id="35" name="직선 화살표 연결선 34"/>
          <p:cNvCxnSpPr>
            <a:endCxn id="29" idx="1"/>
          </p:cNvCxnSpPr>
          <p:nvPr/>
        </p:nvCxnSpPr>
        <p:spPr>
          <a:xfrm flipV="1">
            <a:off x="7340538" y="2340606"/>
            <a:ext cx="1068033" cy="382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1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4" y="1088055"/>
            <a:ext cx="3872975" cy="200733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휴일관리페이지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835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</a:rPr>
              <a:t>Ag Grid Cell Render 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사용 가이드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2367" y="1444207"/>
            <a:ext cx="3155576" cy="8516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Cell Render</a:t>
            </a:r>
            <a:r>
              <a:rPr lang="ko-KR" altLang="en-US" sz="1600" dirty="0" smtClean="0">
                <a:solidFill>
                  <a:schemeClr val="tx1"/>
                </a:solidFill>
              </a:rPr>
              <a:t>에 사용할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컴포넌트 작성 </a:t>
            </a:r>
            <a:r>
              <a:rPr lang="en-US" altLang="ko-KR" sz="1600" dirty="0" smtClean="0">
                <a:solidFill>
                  <a:schemeClr val="tx1"/>
                </a:solidFill>
              </a:rPr>
              <a:t>–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HoliDesc.vue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4" idx="3"/>
            <a:endCxn id="44" idx="1"/>
          </p:cNvCxnSpPr>
          <p:nvPr/>
        </p:nvCxnSpPr>
        <p:spPr>
          <a:xfrm>
            <a:off x="3507943" y="1870031"/>
            <a:ext cx="829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337436" y="1444207"/>
            <a:ext cx="3155576" cy="8516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2. Cell Render</a:t>
            </a:r>
            <a:r>
              <a:rPr lang="ko-KR" altLang="en-US" sz="1600" dirty="0" smtClean="0">
                <a:solidFill>
                  <a:schemeClr val="tx1"/>
                </a:solidFill>
              </a:rPr>
              <a:t>를 사용할 페이지의 </a:t>
            </a:r>
            <a:r>
              <a:rPr lang="en-US" altLang="ko-KR" sz="1600" dirty="0" smtClean="0">
                <a:solidFill>
                  <a:schemeClr val="tx1"/>
                </a:solidFill>
              </a:rPr>
              <a:t>Ag Grid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ColumnsDefs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데이터에 설정 추가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175812" y="1327662"/>
            <a:ext cx="3505200" cy="1209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7493012" y="1753485"/>
            <a:ext cx="6828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4" idx="2"/>
            <a:endCxn id="50" idx="0"/>
          </p:cNvCxnSpPr>
          <p:nvPr/>
        </p:nvCxnSpPr>
        <p:spPr>
          <a:xfrm>
            <a:off x="5915224" y="2295854"/>
            <a:ext cx="0" cy="64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337436" y="2940751"/>
            <a:ext cx="3155576" cy="8516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3. Ag Grid</a:t>
            </a:r>
            <a:r>
              <a:rPr lang="ko-KR" altLang="en-US" sz="1600" dirty="0" smtClean="0">
                <a:solidFill>
                  <a:schemeClr val="tx1"/>
                </a:solidFill>
              </a:rPr>
              <a:t>에 해당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ColumnsDefs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데이터 입력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412" y="3209762"/>
            <a:ext cx="3974985" cy="1658955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8265458" y="3801031"/>
            <a:ext cx="1954307" cy="192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endCxn id="55" idx="1"/>
          </p:cNvCxnSpPr>
          <p:nvPr/>
        </p:nvCxnSpPr>
        <p:spPr>
          <a:xfrm>
            <a:off x="7493012" y="3250030"/>
            <a:ext cx="772446" cy="6471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352367" y="2940751"/>
            <a:ext cx="3155576" cy="8516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r>
              <a:rPr lang="en-US" altLang="ko-KR" sz="1600" dirty="0" smtClean="0">
                <a:solidFill>
                  <a:schemeClr val="tx1"/>
                </a:solidFill>
              </a:rPr>
              <a:t>. Ag Grid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HoliDiv.vue</a:t>
            </a:r>
            <a:r>
              <a:rPr lang="ko-KR" altLang="en-US" sz="1600" dirty="0" smtClean="0">
                <a:solidFill>
                  <a:schemeClr val="tx1"/>
                </a:solidFill>
              </a:rPr>
              <a:t>를 호출하여 </a:t>
            </a:r>
            <a:r>
              <a:rPr lang="en-US" altLang="ko-KR" sz="1600" dirty="0" smtClean="0">
                <a:solidFill>
                  <a:schemeClr val="tx1"/>
                </a:solidFill>
              </a:rPr>
              <a:t>Setup(props)</a:t>
            </a:r>
            <a:r>
              <a:rPr lang="ko-KR" altLang="en-US" sz="1600" dirty="0" smtClean="0">
                <a:solidFill>
                  <a:schemeClr val="tx1"/>
                </a:solidFill>
              </a:rPr>
              <a:t>를 통해 해당 행에 대한 데이터를 입력한다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619" y="5423541"/>
            <a:ext cx="2790825" cy="657225"/>
          </a:xfrm>
          <a:prstGeom prst="rect">
            <a:avLst/>
          </a:prstGeom>
        </p:spPr>
      </p:pic>
      <p:cxnSp>
        <p:nvCxnSpPr>
          <p:cNvPr id="62" name="직선 연결선 61"/>
          <p:cNvCxnSpPr>
            <a:stCxn id="60" idx="2"/>
          </p:cNvCxnSpPr>
          <p:nvPr/>
        </p:nvCxnSpPr>
        <p:spPr>
          <a:xfrm>
            <a:off x="1930155" y="3792398"/>
            <a:ext cx="0" cy="2468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922688" y="5423541"/>
            <a:ext cx="2808755" cy="657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>
            <a:stCxn id="50" idx="1"/>
            <a:endCxn id="60" idx="3"/>
          </p:cNvCxnSpPr>
          <p:nvPr/>
        </p:nvCxnSpPr>
        <p:spPr>
          <a:xfrm flipH="1">
            <a:off x="3507943" y="3366575"/>
            <a:ext cx="829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352367" y="5326331"/>
            <a:ext cx="3155576" cy="8516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5. 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입력이 완료되면 </a:t>
            </a:r>
            <a:r>
              <a:rPr lang="en-US" altLang="ko-KR" sz="1600" dirty="0" smtClean="0">
                <a:solidFill>
                  <a:schemeClr val="tx1"/>
                </a:solidFill>
              </a:rPr>
              <a:t>Ag Grid</a:t>
            </a:r>
            <a:r>
              <a:rPr lang="ko-KR" altLang="en-US" sz="1600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dirty="0" smtClean="0">
                <a:solidFill>
                  <a:schemeClr val="tx1"/>
                </a:solidFill>
              </a:rPr>
              <a:t>cell</a:t>
            </a:r>
            <a:r>
              <a:rPr lang="ko-KR" altLang="en-US" sz="1600" dirty="0" smtClean="0">
                <a:solidFill>
                  <a:schemeClr val="tx1"/>
                </a:solidFill>
              </a:rPr>
              <a:t>에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렌더링</a:t>
            </a:r>
            <a:r>
              <a:rPr lang="ko-KR" altLang="en-US" sz="1600" dirty="0" err="1">
                <a:solidFill>
                  <a:schemeClr val="tx1"/>
                </a:solidFill>
              </a:rPr>
              <a:t>이</a:t>
            </a:r>
            <a:r>
              <a:rPr lang="ko-KR" altLang="en-US" sz="1600" dirty="0" smtClean="0">
                <a:solidFill>
                  <a:schemeClr val="tx1"/>
                </a:solidFill>
              </a:rPr>
              <a:t> 출력된다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67" y="4039239"/>
            <a:ext cx="5366839" cy="938464"/>
          </a:xfrm>
          <a:prstGeom prst="rect">
            <a:avLst/>
          </a:prstGeom>
        </p:spPr>
      </p:pic>
      <p:cxnSp>
        <p:nvCxnSpPr>
          <p:cNvPr id="88" name="꺾인 연결선 87"/>
          <p:cNvCxnSpPr>
            <a:stCxn id="60" idx="1"/>
            <a:endCxn id="72" idx="1"/>
          </p:cNvCxnSpPr>
          <p:nvPr/>
        </p:nvCxnSpPr>
        <p:spPr>
          <a:xfrm rot="10800000" flipV="1">
            <a:off x="352367" y="3366575"/>
            <a:ext cx="12700" cy="238558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61" idx="1"/>
            <a:endCxn id="72" idx="3"/>
          </p:cNvCxnSpPr>
          <p:nvPr/>
        </p:nvCxnSpPr>
        <p:spPr>
          <a:xfrm flipH="1">
            <a:off x="3507943" y="5752154"/>
            <a:ext cx="432676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72" idx="2"/>
            <a:endCxn id="94" idx="2"/>
          </p:cNvCxnSpPr>
          <p:nvPr/>
        </p:nvCxnSpPr>
        <p:spPr>
          <a:xfrm rot="16200000" flipH="1">
            <a:off x="5286066" y="2822067"/>
            <a:ext cx="12700" cy="671182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/>
          <p:nvPr/>
        </p:nvCxnSpPr>
        <p:spPr>
          <a:xfrm flipV="1">
            <a:off x="9305992" y="2091723"/>
            <a:ext cx="1573414" cy="3660432"/>
          </a:xfrm>
          <a:prstGeom prst="bentConnector3">
            <a:avLst>
              <a:gd name="adj1" fmla="val 16618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8245898" y="1754123"/>
            <a:ext cx="2633508" cy="620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7064189" y="5326331"/>
            <a:ext cx="3155576" cy="8516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6. </a:t>
            </a:r>
            <a:r>
              <a:rPr lang="ko-KR" altLang="en-US" sz="1400" dirty="0" smtClean="0">
                <a:solidFill>
                  <a:schemeClr val="tx1"/>
                </a:solidFill>
              </a:rPr>
              <a:t>데이터의 선택 및 변경은 </a:t>
            </a:r>
            <a:r>
              <a:rPr lang="en-US" altLang="ko-KR" sz="1400" dirty="0" smtClean="0">
                <a:solidFill>
                  <a:schemeClr val="tx1"/>
                </a:solidFill>
              </a:rPr>
              <a:t>watch</a:t>
            </a:r>
            <a:r>
              <a:rPr lang="ko-KR" altLang="en-US" sz="1400" dirty="0" smtClean="0">
                <a:solidFill>
                  <a:schemeClr val="tx1"/>
                </a:solidFill>
              </a:rPr>
              <a:t>로 감지하고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cellRenderParam</a:t>
            </a:r>
            <a:r>
              <a:rPr lang="ko-KR" altLang="en-US" sz="1400" dirty="0" smtClean="0">
                <a:solidFill>
                  <a:schemeClr val="tx1"/>
                </a:solidFill>
              </a:rPr>
              <a:t>을 통해 값을 전달받는다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337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531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공통코드관리페이지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변수 정리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80053"/>
              </p:ext>
            </p:extLst>
          </p:nvPr>
        </p:nvGraphicFramePr>
        <p:xfrm>
          <a:off x="185879" y="1613746"/>
          <a:ext cx="5798362" cy="450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81"/>
                <a:gridCol w="3535681"/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isModalCdShow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Boolean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코드서버즉시 팝업 출력 여부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isCdGpModalShow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 :</a:t>
                      </a:r>
                      <a:r>
                        <a:rPr lang="en-US" altLang="ko-KR" sz="1200" baseline="0" dirty="0" smtClean="0"/>
                        <a:t> Boolean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코드그룹 리스트 등록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변경 팝업 출력 여부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SelectValues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Object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 </a:t>
                      </a:r>
                      <a:r>
                        <a:rPr lang="ko-KR" altLang="en-US" sz="1200" baseline="0" dirty="0" smtClean="0"/>
                        <a:t>코드 </a:t>
                      </a:r>
                      <a:r>
                        <a:rPr lang="ko-KR" altLang="en-US" sz="1200" dirty="0" err="1" smtClean="0"/>
                        <a:t>검색탭에</a:t>
                      </a:r>
                      <a:r>
                        <a:rPr lang="ko-KR" altLang="en-US" sz="1200" dirty="0" smtClean="0"/>
                        <a:t> 사용되는 변수</a:t>
                      </a:r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SelectValues.cdDivSel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코드구분 </a:t>
                      </a:r>
                      <a:r>
                        <a:rPr lang="en-US" altLang="ko-KR" sz="1200" baseline="0" dirty="0" smtClean="0"/>
                        <a:t>Select Box </a:t>
                      </a:r>
                      <a:r>
                        <a:rPr lang="ko-KR" altLang="en-US" sz="1200" baseline="0" dirty="0" smtClean="0"/>
                        <a:t>변수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SelectValues.searchValue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Type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: String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검색에 대한 변수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SelectValues.useYn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String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사용여부에  </a:t>
                      </a:r>
                      <a:r>
                        <a:rPr lang="en-US" altLang="ko-KR" sz="1200" baseline="0" dirty="0" smtClean="0"/>
                        <a:t>Select Box </a:t>
                      </a:r>
                      <a:r>
                        <a:rPr lang="ko-KR" altLang="en-US" sz="1200" baseline="0" dirty="0" smtClean="0"/>
                        <a:t>변수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SearchNum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 : String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값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검색 건수 </a:t>
                      </a:r>
                      <a:r>
                        <a:rPr lang="en-US" altLang="ko-KR" sz="1200" dirty="0" smtClean="0"/>
                        <a:t>Select Box </a:t>
                      </a:r>
                      <a:r>
                        <a:rPr lang="ko-KR" altLang="en-US" sz="1200" dirty="0" smtClean="0"/>
                        <a:t>변수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54898"/>
              </p:ext>
            </p:extLst>
          </p:nvPr>
        </p:nvGraphicFramePr>
        <p:xfrm>
          <a:off x="6119319" y="1613746"/>
          <a:ext cx="5798362" cy="4649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81"/>
                <a:gridCol w="3535681"/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isCdLstModalShow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 smtClean="0"/>
                        <a:t>Type :Boolean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</a:t>
                      </a:r>
                      <a:r>
                        <a:rPr lang="en-US" altLang="ko-KR" sz="1200" baseline="0" dirty="0" smtClean="0"/>
                        <a:t> : </a:t>
                      </a:r>
                      <a:r>
                        <a:rPr lang="ko-KR" altLang="en-US" sz="1200" baseline="0" dirty="0" smtClean="0"/>
                        <a:t>코드리스트 등록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변경 팝업 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출력 여부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cdGpType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Boolean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코드그룹 팝업에 따른 타입 값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등록</a:t>
                      </a:r>
                      <a:r>
                        <a:rPr lang="en-US" altLang="ko-KR" sz="1200" baseline="0" dirty="0" smtClean="0"/>
                        <a:t>=1,</a:t>
                      </a:r>
                      <a:r>
                        <a:rPr lang="ko-KR" altLang="en-US" sz="1200" baseline="0" dirty="0" smtClean="0"/>
                        <a:t>변경</a:t>
                      </a:r>
                      <a:r>
                        <a:rPr lang="en-US" altLang="ko-KR" sz="1200" baseline="0" dirty="0" smtClean="0"/>
                        <a:t>=2)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cdLstType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Boolean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코드리스트 팝업에 따른 타입 값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등록</a:t>
                      </a:r>
                      <a:r>
                        <a:rPr lang="en-US" altLang="ko-KR" sz="1200" baseline="0" dirty="0" smtClean="0"/>
                        <a:t>=1,</a:t>
                      </a:r>
                      <a:r>
                        <a:rPr lang="ko-KR" altLang="en-US" sz="1200" baseline="0" dirty="0" smtClean="0"/>
                        <a:t>변경</a:t>
                      </a:r>
                      <a:r>
                        <a:rPr lang="en-US" altLang="ko-KR" sz="1200" baseline="0" dirty="0" smtClean="0"/>
                        <a:t>=2)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cdGpData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 : any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값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코드그룹 리스트 중 선택한 데이터</a:t>
                      </a:r>
                      <a:endParaRPr lang="en-US" altLang="ko-KR" sz="120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cdLstData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Type : any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코드 리스트 중 선택한 데이터</a:t>
                      </a:r>
                      <a:endParaRPr lang="en-US" altLang="ko-KR" sz="1200" baseline="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cdLstRowData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 : Array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값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코드리스트 데이터</a:t>
                      </a:r>
                      <a:endParaRPr lang="ko-KR" altLang="en-US" sz="12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cdGpRowData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Type</a:t>
                      </a:r>
                      <a:r>
                        <a:rPr lang="en-US" altLang="ko-KR" sz="1200" baseline="0" dirty="0" smtClean="0"/>
                        <a:t> : Array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값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코드그룹 데이터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2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531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공통코드관리페이지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변수 정리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63589"/>
              </p:ext>
            </p:extLst>
          </p:nvPr>
        </p:nvGraphicFramePr>
        <p:xfrm>
          <a:off x="185879" y="1613746"/>
          <a:ext cx="5798362" cy="450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81"/>
                <a:gridCol w="3535681"/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columnDefs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Type:</a:t>
                      </a:r>
                      <a:r>
                        <a:rPr lang="en-US" altLang="ko-KR" sz="1600" baseline="0" dirty="0" smtClean="0"/>
                        <a:t> Array</a:t>
                      </a:r>
                    </a:p>
                    <a:p>
                      <a:pPr algn="ctr" latinLnBrk="1"/>
                      <a:r>
                        <a:rPr lang="ko-KR" altLang="en-US" sz="1600" baseline="0" dirty="0" smtClean="0"/>
                        <a:t>값 </a:t>
                      </a:r>
                      <a:r>
                        <a:rPr lang="en-US" altLang="ko-KR" sz="1600" baseline="0" dirty="0" smtClean="0"/>
                        <a:t>: </a:t>
                      </a:r>
                      <a:r>
                        <a:rPr lang="ko-KR" altLang="en-US" sz="1600" baseline="0" dirty="0" smtClean="0"/>
                        <a:t>코드그룹에 대한 열 데이터</a:t>
                      </a:r>
                      <a:endParaRPr lang="ko-KR" altLang="en-US" sz="16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columnDefs1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Type: Array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값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코드리스트에 대한 열 데이터</a:t>
                      </a:r>
                      <a:endParaRPr lang="ko-KR" altLang="en-US" sz="16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pageableData1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Type : Object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값 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err="1" smtClean="0"/>
                        <a:t>페이징에</a:t>
                      </a:r>
                      <a:r>
                        <a:rPr lang="ko-KR" altLang="en-US" sz="1600" dirty="0" smtClean="0"/>
                        <a:t> 대한 데이터</a:t>
                      </a:r>
                      <a:endParaRPr lang="ko-KR" altLang="en-US" sz="16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aseline="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904012"/>
              </p:ext>
            </p:extLst>
          </p:nvPr>
        </p:nvGraphicFramePr>
        <p:xfrm>
          <a:off x="6119319" y="1613746"/>
          <a:ext cx="5798362" cy="450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81"/>
                <a:gridCol w="3535681"/>
              </a:tblGrid>
              <a:tr h="296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aseline="0" dirty="0" smtClean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  <a:tr h="590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11" y="1457484"/>
            <a:ext cx="7731659" cy="392238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5317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공통코드관리페이지</a:t>
            </a:r>
          </a:p>
          <a:p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93378" y="2084098"/>
            <a:ext cx="6639981" cy="243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1" idx="3"/>
            <a:endCxn id="24" idx="1"/>
          </p:cNvCxnSpPr>
          <p:nvPr/>
        </p:nvCxnSpPr>
        <p:spPr>
          <a:xfrm flipV="1">
            <a:off x="7833359" y="1575268"/>
            <a:ext cx="733592" cy="630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8566951" y="877852"/>
            <a:ext cx="3169329" cy="1394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코드 검색을 위한 검색 창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구성 컴포넌트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SelectBoxComponent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ButtonComponent</a:t>
            </a:r>
            <a:endParaRPr lang="en-US" altLang="ko-KR" sz="1050" dirty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labelComponent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42875" y="2362370"/>
            <a:ext cx="6590484" cy="1386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7833359" y="3089430"/>
            <a:ext cx="653693" cy="43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566951" y="2547408"/>
            <a:ext cx="3169329" cy="1581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코드그룹 리스트 출력 창</a:t>
            </a:r>
            <a:endParaRPr lang="en-US" altLang="ko-KR" sz="1050" b="1" dirty="0" smtClean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구성 컴포넌트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SubInfoTitle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AgGridComponent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SelectBoxComponent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ButtonComponent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CodeGroupPopup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popupComponent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PagingComponent</a:t>
            </a:r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97819" y="3846654"/>
            <a:ext cx="6635540" cy="1604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endCxn id="36" idx="1"/>
          </p:cNvCxnSpPr>
          <p:nvPr/>
        </p:nvCxnSpPr>
        <p:spPr>
          <a:xfrm>
            <a:off x="7833359" y="4695715"/>
            <a:ext cx="733592" cy="1931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66951" y="4191425"/>
            <a:ext cx="3169329" cy="1394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 smtClean="0">
                <a:solidFill>
                  <a:sysClr val="windowText" lastClr="000000"/>
                </a:solidFill>
              </a:rPr>
              <a:t>코드 리스트 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출력 창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r>
              <a:rPr lang="ko-KR" altLang="en-US" sz="1050" dirty="0" smtClean="0">
                <a:solidFill>
                  <a:sysClr val="windowText" lastClr="000000"/>
                </a:solidFill>
              </a:rPr>
              <a:t>구성 컴포넌트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>
                <a:solidFill>
                  <a:sysClr val="windowText" lastClr="000000"/>
                </a:solidFill>
              </a:rPr>
              <a:t>SubInfoTitle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 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ButtonComponent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AgGridComponent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050" dirty="0" err="1" smtClean="0">
                <a:solidFill>
                  <a:sysClr val="windowText" lastClr="000000"/>
                </a:solidFill>
              </a:rPr>
              <a:t>CdLstPopup</a:t>
            </a:r>
            <a:endParaRPr lang="en-US" altLang="ko-KR" sz="1050" dirty="0" smtClean="0">
              <a:solidFill>
                <a:sysClr val="windowText" lastClr="000000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5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</a:rPr>
              <a:t>구성 컴포넌트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7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2660</Words>
  <Application>Microsoft Office PowerPoint</Application>
  <PresentationFormat>와이드스크린</PresentationFormat>
  <Paragraphs>763</Paragraphs>
  <Slides>38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Arial Nova</vt:lpstr>
      <vt:lpstr>나눔스퀘어 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KTDS</cp:lastModifiedBy>
  <cp:revision>63</cp:revision>
  <dcterms:created xsi:type="dcterms:W3CDTF">2020-12-13T00:02:47Z</dcterms:created>
  <dcterms:modified xsi:type="dcterms:W3CDTF">2022-12-28T08:21:47Z</dcterms:modified>
</cp:coreProperties>
</file>