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67" r:id="rId2"/>
    <p:sldId id="257" r:id="rId3"/>
    <p:sldId id="258" r:id="rId4"/>
    <p:sldId id="259" r:id="rId5"/>
    <p:sldId id="260" r:id="rId6"/>
    <p:sldId id="261" r:id="rId7"/>
    <p:sldId id="262" r:id="rId8"/>
    <p:sldId id="264" r:id="rId9"/>
    <p:sldId id="265" r:id="rId10"/>
    <p:sldId id="266" r:id="rId11"/>
  </p:sldIdLst>
  <p:sldSz cx="9144000" cy="5143500" type="screen16x9"/>
  <p:notesSz cx="6858000" cy="9144000"/>
  <p:embeddedFontLst>
    <p:embeddedFont>
      <p:font typeface="Roboto" panose="020F0502020204030204"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022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164053b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164053b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e3d5513a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e3d5513a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164053bf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164053bf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e3d5513a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e3d5513a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UIT.CS2205.ResearchMethodology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BẢO VỆ QUYỀN RIÊNG TƯ TRONG </a:t>
            </a:r>
            <a:br>
              <a:rPr lang="en" sz="3000" b="1" dirty="0">
                <a:latin typeface="Times New Roman"/>
                <a:ea typeface="Times New Roman"/>
                <a:cs typeface="Times New Roman"/>
                <a:sym typeface="Times New Roman"/>
              </a:rPr>
            </a:br>
            <a:r>
              <a:rPr lang="en" sz="3000" b="1" dirty="0">
                <a:latin typeface="Times New Roman"/>
                <a:ea typeface="Times New Roman"/>
                <a:cs typeface="Times New Roman"/>
                <a:sym typeface="Times New Roman"/>
              </a:rPr>
              <a:t>HỆ THỐNG CHỨNG THỰC NGƯỜI DÙNG BẰNG GIỌNG NÓI DÙNG </a:t>
            </a:r>
            <a:br>
              <a:rPr lang="en" sz="3000" b="1" dirty="0">
                <a:latin typeface="Times New Roman"/>
                <a:ea typeface="Times New Roman"/>
                <a:cs typeface="Times New Roman"/>
                <a:sym typeface="Times New Roman"/>
              </a:rPr>
            </a:br>
            <a:r>
              <a:rPr lang="en" sz="3000" b="1" dirty="0">
                <a:latin typeface="Times New Roman"/>
                <a:ea typeface="Times New Roman"/>
                <a:cs typeface="Times New Roman"/>
                <a:sym typeface="Times New Roman"/>
              </a:rPr>
              <a:t>CANCELABLE BIOMETRICS</a:t>
            </a:r>
            <a:endParaRPr sz="3000" b="1" dirty="0">
              <a:latin typeface="Times New Roman"/>
              <a:ea typeface="Times New Roman"/>
              <a:cs typeface="Times New Roman"/>
              <a:sym typeface="Times New Roman"/>
            </a:endParaRPr>
          </a:p>
        </p:txBody>
      </p:sp>
      <p:sp>
        <p:nvSpPr>
          <p:cNvPr id="67" name="Google Shape;67;p13"/>
          <p:cNvSpPr txBox="1">
            <a:spLocks noGrp="1"/>
          </p:cNvSpPr>
          <p:nvPr>
            <p:ph type="title"/>
          </p:nvPr>
        </p:nvSpPr>
        <p:spPr>
          <a:xfrm>
            <a:off x="2018750" y="3147775"/>
            <a:ext cx="52818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Nguyễn Đại Dương - 230202024</a:t>
            </a:r>
            <a:endParaRPr b="1">
              <a:latin typeface="Times New Roman"/>
              <a:ea typeface="Times New Roman"/>
              <a:cs typeface="Times New Roman"/>
              <a:sym typeface="Times New Roman"/>
            </a:endParaRPr>
          </a:p>
        </p:txBody>
      </p:sp>
    </p:spTree>
    <p:extLst>
      <p:ext uri="{BB962C8B-B14F-4D97-AF65-F5344CB8AC3E}">
        <p14:creationId xmlns:p14="http://schemas.microsoft.com/office/powerpoint/2010/main" val="383544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Tài liệu tham khảo</a:t>
            </a:r>
            <a:endParaRPr>
              <a:latin typeface="Times New Roman"/>
              <a:ea typeface="Times New Roman"/>
              <a:cs typeface="Times New Roman"/>
              <a:sym typeface="Times New Roman"/>
            </a:endParaRPr>
          </a:p>
        </p:txBody>
      </p:sp>
      <p:sp>
        <p:nvSpPr>
          <p:cNvPr id="136" name="Google Shape;136;p23"/>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[1] </a:t>
            </a:r>
            <a:r>
              <a:rPr lang="en" sz="1600">
                <a:solidFill>
                  <a:schemeClr val="dk2"/>
                </a:solidFill>
                <a:latin typeface="Times New Roman"/>
                <a:ea typeface="Times New Roman"/>
                <a:cs typeface="Times New Roman"/>
                <a:sym typeface="Times New Roman"/>
              </a:rPr>
              <a:t>Andreas Nautsch et al. “Preserving privacy in speaker and speech characterisation”. In: Computer Speech &amp; Language 58 (2019), pp. 441–480.</a:t>
            </a:r>
            <a:endParaRPr sz="1600">
              <a:solidFill>
                <a:schemeClr val="dk2"/>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solidFill>
                  <a:schemeClr val="dk2"/>
                </a:solidFill>
                <a:latin typeface="Times New Roman"/>
                <a:ea typeface="Times New Roman"/>
                <a:cs typeface="Times New Roman"/>
                <a:sym typeface="Times New Roman"/>
              </a:rPr>
              <a:t>[2] </a:t>
            </a:r>
            <a:r>
              <a:rPr lang="en" sz="1600">
                <a:latin typeface="Times New Roman"/>
                <a:ea typeface="Times New Roman"/>
                <a:cs typeface="Times New Roman"/>
                <a:sym typeface="Times New Roman"/>
              </a:rPr>
              <a:t>Nautsch et al., “Preserving privacy in speaker and speech characterisation”.</a:t>
            </a: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[3] Nalini K. Ratha, Jonathan H. Connell, and Ruud M. Bolle. “Enhancing security and privacy in biometrics-based authentication systems”. In: IBM systems Journal 40.3 (2001), pp. 614–634.</a:t>
            </a: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[4]</a:t>
            </a:r>
            <a:r>
              <a:rPr lang="en" sz="1600">
                <a:solidFill>
                  <a:schemeClr val="dk2"/>
                </a:solidFill>
                <a:latin typeface="Times New Roman"/>
                <a:ea typeface="Times New Roman"/>
                <a:cs typeface="Times New Roman"/>
                <a:sym typeface="Times New Roman"/>
              </a:rPr>
              <a:t>ISO/IEC 24745:2011 Information technology — Security techniques — Biometric information protection. 2011</a:t>
            </a: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[5] Jay Yagnik et al. “The power of comparative reasoning”. In: 2011 International Conference on Computer Vision. IEEE. 2011, pp. 2431–2438.</a:t>
            </a: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solidFill>
                  <a:schemeClr val="dk2"/>
                </a:solidFill>
                <a:latin typeface="Times New Roman"/>
                <a:ea typeface="Times New Roman"/>
                <a:cs typeface="Times New Roman"/>
                <a:sym typeface="Times New Roman"/>
              </a:rPr>
              <a:t>[6] </a:t>
            </a:r>
            <a:r>
              <a:rPr lang="en" sz="1600">
                <a:latin typeface="Times New Roman"/>
                <a:ea typeface="Times New Roman"/>
                <a:cs typeface="Times New Roman"/>
                <a:sym typeface="Times New Roman"/>
              </a:rPr>
              <a:t>Garofolo, John S. “Timit acoustic phonetic continuous speech corpus”. In: Linguistic Data Consortium, 1993 (1993).</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Tóm tắt</a:t>
            </a:r>
            <a:r>
              <a:rPr lang="en" b="1"/>
              <a:t> </a:t>
            </a:r>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Lớp: CS2205.MAR2024</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Link Github: https://github.com/daiduongnguyen68/CS2205.MAR2024</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Link YouTube video: </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Ảnh + Họ và Tên: Nguyễn Đại Dương</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Tổng số slides không vượt quá 10</a:t>
            </a:r>
            <a:endParaRPr sz="1800">
              <a:latin typeface="Times New Roman"/>
              <a:ea typeface="Times New Roman"/>
              <a:cs typeface="Times New Roman"/>
              <a:sym typeface="Times New Roman"/>
            </a:endParaRPr>
          </a:p>
          <a:p>
            <a:pPr marL="457200" lvl="0" indent="0" algn="l" rtl="0">
              <a:spcBef>
                <a:spcPts val="1000"/>
              </a:spcBef>
              <a:spcAft>
                <a:spcPts val="0"/>
              </a:spcAft>
              <a:buNone/>
            </a:pPr>
            <a:endParaRPr>
              <a:latin typeface="Times New Roman"/>
              <a:ea typeface="Times New Roman"/>
              <a:cs typeface="Times New Roman"/>
              <a:sym typeface="Times New Roman"/>
            </a:endParaRPr>
          </a:p>
          <a:p>
            <a:pPr marL="457200" lvl="0" indent="0" algn="l" rtl="0">
              <a:spcBef>
                <a:spcPts val="1600"/>
              </a:spcBef>
              <a:spcAft>
                <a:spcPts val="0"/>
              </a:spcAft>
              <a:buNone/>
            </a:pPr>
            <a:endParaRPr>
              <a:latin typeface="Times New Roman"/>
              <a:ea typeface="Times New Roman"/>
              <a:cs typeface="Times New Roman"/>
              <a:sym typeface="Times New Roman"/>
            </a:endParaRPr>
          </a:p>
          <a:p>
            <a:pPr marL="457200" lvl="0" indent="0" algn="l" rtl="0">
              <a:spcBef>
                <a:spcPts val="1600"/>
              </a:spcBef>
              <a:spcAft>
                <a:spcPts val="0"/>
              </a:spcAft>
              <a:buNone/>
            </a:pPr>
            <a:endParaRPr>
              <a:latin typeface="Times New Roman"/>
              <a:ea typeface="Times New Roman"/>
              <a:cs typeface="Times New Roman"/>
              <a:sym typeface="Times New Roman"/>
            </a:endParaRPr>
          </a:p>
          <a:p>
            <a:pPr marL="914400" lvl="0" indent="0" algn="l" rtl="0">
              <a:spcBef>
                <a:spcPts val="1600"/>
              </a:spcBef>
              <a:spcAft>
                <a:spcPts val="1600"/>
              </a:spcAft>
              <a:buNone/>
            </a:pPr>
            <a:endParaRPr sz="1800">
              <a:latin typeface="Times New Roman"/>
              <a:ea typeface="Times New Roman"/>
              <a:cs typeface="Times New Roman"/>
              <a:sym typeface="Times New Roman"/>
            </a:endParaRPr>
          </a:p>
        </p:txBody>
      </p:sp>
      <p:pic>
        <p:nvPicPr>
          <p:cNvPr id="74" name="Google Shape;74;p14"/>
          <p:cNvPicPr preferRelativeResize="0"/>
          <p:nvPr/>
        </p:nvPicPr>
        <p:blipFill>
          <a:blip r:embed="rId3">
            <a:alphaModFix/>
          </a:blip>
          <a:stretch>
            <a:fillRect/>
          </a:stretch>
        </p:blipFill>
        <p:spPr>
          <a:xfrm>
            <a:off x="7056399" y="2031325"/>
            <a:ext cx="1812851" cy="269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Giới thiệu</a:t>
            </a:r>
            <a:endParaRPr b="1">
              <a:latin typeface="Times New Roman"/>
              <a:ea typeface="Times New Roman"/>
              <a:cs typeface="Times New Roman"/>
              <a:sym typeface="Times New Roman"/>
            </a:endParaRPr>
          </a:p>
        </p:txBody>
      </p:sp>
      <p:sp>
        <p:nvSpPr>
          <p:cNvPr id="80" name="Google Shape;80;p15"/>
          <p:cNvSpPr txBox="1">
            <a:spLocks noGrp="1"/>
          </p:cNvSpPr>
          <p:nvPr>
            <p:ph type="body" idx="1"/>
          </p:nvPr>
        </p:nvSpPr>
        <p:spPr>
          <a:xfrm>
            <a:off x="460950" y="666400"/>
            <a:ext cx="8222100" cy="39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Speaker Recognition: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Nhận diện một người bằng cách phân tích giọng điệu, cao độ giọng nói và giọng điệu của họ</a:t>
            </a:r>
            <a:r>
              <a:rPr lang="en" sz="1800" baseline="30000">
                <a:latin typeface="Times New Roman"/>
                <a:ea typeface="Times New Roman"/>
                <a:cs typeface="Times New Roman"/>
                <a:sym typeface="Times New Roman"/>
              </a:rPr>
              <a:t>1</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Có thể dễ dàng triển khai trên các thiết bị thông dụng (vd: máy tính, thiết bị di động) có micro.</a:t>
            </a:r>
            <a:endParaRPr sz="1800">
              <a:latin typeface="Times New Roman"/>
              <a:ea typeface="Times New Roman"/>
              <a:cs typeface="Times New Roman"/>
              <a:sym typeface="Times New Roman"/>
            </a:endParaRPr>
          </a:p>
          <a:p>
            <a:pPr marL="457200" lvl="0" indent="0" algn="l" rtl="0">
              <a:spcBef>
                <a:spcPts val="0"/>
              </a:spcBef>
              <a:spcAft>
                <a:spcPts val="0"/>
              </a:spcAft>
              <a:buNone/>
            </a:pPr>
            <a:endParaRPr sz="1800"/>
          </a:p>
          <a:p>
            <a:pPr marL="457200" lvl="0" indent="0" algn="l" rtl="0">
              <a:spcBef>
                <a:spcPts val="0"/>
              </a:spcBef>
              <a:spcAft>
                <a:spcPts val="0"/>
              </a:spcAft>
              <a:buNone/>
            </a:pPr>
            <a:endParaRPr sz="1800"/>
          </a:p>
          <a:p>
            <a:pPr marL="457200" lvl="0" indent="0" algn="l" rtl="0">
              <a:spcBef>
                <a:spcPts val="0"/>
              </a:spcBef>
              <a:spcAft>
                <a:spcPts val="0"/>
              </a:spcAft>
              <a:buNone/>
            </a:pPr>
            <a:endParaRPr sz="1800"/>
          </a:p>
          <a:p>
            <a:pPr marL="914400" lvl="0" indent="0" algn="l" rtl="0">
              <a:spcBef>
                <a:spcPts val="0"/>
              </a:spcBef>
              <a:spcAft>
                <a:spcPts val="0"/>
              </a:spcAft>
              <a:buNone/>
            </a:pPr>
            <a:endParaRPr sz="1800"/>
          </a:p>
        </p:txBody>
      </p:sp>
      <p:sp>
        <p:nvSpPr>
          <p:cNvPr id="81" name="Google Shape;81;p15"/>
          <p:cNvSpPr txBox="1"/>
          <p:nvPr/>
        </p:nvSpPr>
        <p:spPr>
          <a:xfrm>
            <a:off x="5798350" y="2669575"/>
            <a:ext cx="2494200" cy="94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Hình 1. Sinh trắc học giọng nói</a:t>
            </a:r>
            <a:endParaRPr sz="1800">
              <a:solidFill>
                <a:schemeClr val="dk2"/>
              </a:solidFill>
              <a:latin typeface="Times New Roman"/>
              <a:ea typeface="Times New Roman"/>
              <a:cs typeface="Times New Roman"/>
              <a:sym typeface="Times New Roman"/>
            </a:endParaRPr>
          </a:p>
        </p:txBody>
      </p:sp>
      <p:pic>
        <p:nvPicPr>
          <p:cNvPr id="82" name="Google Shape;82;p15"/>
          <p:cNvPicPr preferRelativeResize="0"/>
          <p:nvPr/>
        </p:nvPicPr>
        <p:blipFill>
          <a:blip r:embed="rId3">
            <a:alphaModFix/>
          </a:blip>
          <a:stretch>
            <a:fillRect/>
          </a:stretch>
        </p:blipFill>
        <p:spPr>
          <a:xfrm>
            <a:off x="1065300" y="2366700"/>
            <a:ext cx="4655925" cy="1551975"/>
          </a:xfrm>
          <a:prstGeom prst="rect">
            <a:avLst/>
          </a:prstGeom>
          <a:noFill/>
          <a:ln>
            <a:noFill/>
          </a:ln>
        </p:spPr>
      </p:pic>
      <p:sp>
        <p:nvSpPr>
          <p:cNvPr id="83" name="Google Shape;83;p15"/>
          <p:cNvSpPr txBox="1"/>
          <p:nvPr/>
        </p:nvSpPr>
        <p:spPr>
          <a:xfrm>
            <a:off x="643050" y="4006950"/>
            <a:ext cx="8222100" cy="5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aseline="30000">
                <a:solidFill>
                  <a:schemeClr val="dk2"/>
                </a:solidFill>
                <a:latin typeface="Times New Roman"/>
                <a:ea typeface="Times New Roman"/>
                <a:cs typeface="Times New Roman"/>
                <a:sym typeface="Times New Roman"/>
              </a:rPr>
              <a:t>1</a:t>
            </a:r>
            <a:r>
              <a:rPr lang="en" sz="1600">
                <a:solidFill>
                  <a:schemeClr val="dk2"/>
                </a:solidFill>
                <a:latin typeface="Times New Roman"/>
                <a:ea typeface="Times New Roman"/>
                <a:cs typeface="Times New Roman"/>
                <a:sym typeface="Times New Roman"/>
              </a:rPr>
              <a:t>Andreas Nautsch et al. “Preserving privacy in speaker and speech characterisation”. In: Computer Speech &amp; Language 58 (2019), pp. 441–480.</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Speaker Recognition System</a:t>
            </a:r>
            <a:endParaRPr>
              <a:latin typeface="Times New Roman"/>
              <a:ea typeface="Times New Roman"/>
              <a:cs typeface="Times New Roman"/>
              <a:sym typeface="Times New Roman"/>
            </a:endParaRPr>
          </a:p>
        </p:txBody>
      </p:sp>
      <p:sp>
        <p:nvSpPr>
          <p:cNvPr id="89" name="Google Shape;89;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Times New Roman"/>
              <a:buChar char="●"/>
            </a:pPr>
            <a:r>
              <a:rPr lang="en">
                <a:latin typeface="Times New Roman"/>
                <a:ea typeface="Times New Roman"/>
                <a:cs typeface="Times New Roman"/>
                <a:sym typeface="Times New Roman"/>
              </a:rPr>
              <a:t>Gồm có 2 pha: </a:t>
            </a:r>
            <a:r>
              <a:rPr lang="en" i="1">
                <a:latin typeface="Times New Roman"/>
                <a:ea typeface="Times New Roman"/>
                <a:cs typeface="Times New Roman"/>
                <a:sym typeface="Times New Roman"/>
              </a:rPr>
              <a:t>đăng ký</a:t>
            </a:r>
            <a:r>
              <a:rPr lang="en">
                <a:latin typeface="Times New Roman"/>
                <a:ea typeface="Times New Roman"/>
                <a:cs typeface="Times New Roman"/>
                <a:sym typeface="Times New Roman"/>
              </a:rPr>
              <a:t> và </a:t>
            </a:r>
            <a:r>
              <a:rPr lang="en" i="1">
                <a:latin typeface="Times New Roman"/>
                <a:ea typeface="Times New Roman"/>
                <a:cs typeface="Times New Roman"/>
                <a:sym typeface="Times New Roman"/>
              </a:rPr>
              <a:t>xác thực</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pic>
        <p:nvPicPr>
          <p:cNvPr id="90" name="Google Shape;90;p16"/>
          <p:cNvPicPr preferRelativeResize="0"/>
          <p:nvPr/>
        </p:nvPicPr>
        <p:blipFill>
          <a:blip r:embed="rId3">
            <a:alphaModFix/>
          </a:blip>
          <a:stretch>
            <a:fillRect/>
          </a:stretch>
        </p:blipFill>
        <p:spPr>
          <a:xfrm>
            <a:off x="1137263" y="1382363"/>
            <a:ext cx="6891377" cy="2574175"/>
          </a:xfrm>
          <a:prstGeom prst="rect">
            <a:avLst/>
          </a:prstGeom>
          <a:noFill/>
          <a:ln>
            <a:noFill/>
          </a:ln>
        </p:spPr>
      </p:pic>
      <p:sp>
        <p:nvSpPr>
          <p:cNvPr id="91" name="Google Shape;91;p16"/>
          <p:cNvSpPr txBox="1"/>
          <p:nvPr/>
        </p:nvSpPr>
        <p:spPr>
          <a:xfrm>
            <a:off x="1506075" y="4013525"/>
            <a:ext cx="675300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Times New Roman"/>
                <a:ea typeface="Times New Roman"/>
                <a:cs typeface="Times New Roman"/>
                <a:sym typeface="Times New Roman"/>
              </a:rPr>
              <a:t>Hình 2. Hệ thống nhận dạng người nói truyền thống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Speaker Recognition System Problems</a:t>
            </a:r>
            <a:endParaRPr>
              <a:latin typeface="Times New Roman"/>
              <a:ea typeface="Times New Roman"/>
              <a:cs typeface="Times New Roman"/>
              <a:sym typeface="Times New Roman"/>
            </a:endParaRPr>
          </a:p>
        </p:txBody>
      </p:sp>
      <p:sp>
        <p:nvSpPr>
          <p:cNvPr id="97" name="Google Shape;97;p1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latin typeface="Times New Roman"/>
                <a:ea typeface="Times New Roman"/>
                <a:cs typeface="Times New Roman"/>
                <a:sym typeface="Times New Roman"/>
              </a:rPr>
              <a:t>Lưu trữ sinh trắc học giọng nói (dưới dạng bản rõ) mà không có biện pháp bảo vệ sẽ gây ra những lo ngại về quyền riêng tư:</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Mô hình giọng nói (cùng với các mẫu giọng nói được trích xuất) có thể được sử dụng để tạo ra các giọng nói đại diện cho người nói ban đầu</a:t>
            </a:r>
            <a:r>
              <a:rPr lang="en" sz="1800" baseline="30000">
                <a:latin typeface="Times New Roman"/>
                <a:ea typeface="Times New Roman"/>
                <a:cs typeface="Times New Roman"/>
                <a:sym typeface="Times New Roman"/>
              </a:rPr>
              <a:t>2</a:t>
            </a:r>
            <a:r>
              <a:rPr lang="en"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Đặc điểm giọng nói không thể bị hủy bỏ hoặc thu hồi.</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Các mẫu giọng nói từ cùng một giọng của người dùng cho các ứng dụng khác nhau có độ tương đồng cao. Nếu một mẫu bị lộ, các ứng dụng còn lại sử dụng sinh trắc học giọng nói sẽ dễ bị khai thác.</a:t>
            </a: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marL="0" lvl="0" indent="0" algn="l" rtl="0">
              <a:spcBef>
                <a:spcPts val="1000"/>
              </a:spcBef>
              <a:spcAft>
                <a:spcPts val="1000"/>
              </a:spcAft>
              <a:buNone/>
            </a:pPr>
            <a:r>
              <a:rPr lang="en" sz="1600" baseline="30000">
                <a:latin typeface="Times New Roman"/>
                <a:ea typeface="Times New Roman"/>
                <a:cs typeface="Times New Roman"/>
                <a:sym typeface="Times New Roman"/>
              </a:rPr>
              <a:t>2</a:t>
            </a:r>
            <a:r>
              <a:rPr lang="en" sz="1600">
                <a:latin typeface="Times New Roman"/>
                <a:ea typeface="Times New Roman"/>
                <a:cs typeface="Times New Roman"/>
                <a:sym typeface="Times New Roman"/>
              </a:rPr>
              <a:t>Nautsch et al., “Preserving privacy in speaker and speech characterisation”.</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Cancelable Biometrics (CB)</a:t>
            </a:r>
            <a:endParaRPr>
              <a:latin typeface="Times New Roman"/>
              <a:ea typeface="Times New Roman"/>
              <a:cs typeface="Times New Roman"/>
              <a:sym typeface="Times New Roman"/>
            </a:endParaRPr>
          </a:p>
        </p:txBody>
      </p:sp>
      <p:sp>
        <p:nvSpPr>
          <p:cNvPr id="103" name="Google Shape;103;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Phương pháp này sử dụng hàm một chiều để làm biến dạng mẫu giọng nói gốc</a:t>
            </a:r>
            <a:r>
              <a:rPr lang="en" sz="1800" baseline="30000">
                <a:latin typeface="Times New Roman"/>
                <a:ea typeface="Times New Roman"/>
                <a:cs typeface="Times New Roman"/>
                <a:sym typeface="Times New Roman"/>
              </a:rPr>
              <a:t>3</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 sz="1800">
                <a:latin typeface="Times New Roman"/>
                <a:ea typeface="Times New Roman"/>
                <a:cs typeface="Times New Roman"/>
                <a:sym typeface="Times New Roman"/>
              </a:rPr>
              <a:t>CB cho phép thực hiện nhận dạng trên miền đã được biến đổi. </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CB băm các mục đầu vào tương tự thành cùng một giá trị với xác suất rất cao.</a:t>
            </a:r>
            <a:endParaRPr sz="1800">
              <a:latin typeface="Times New Roman"/>
              <a:ea typeface="Times New Roman"/>
              <a:cs typeface="Times New Roman"/>
              <a:sym typeface="Times New Roman"/>
            </a:endParaRPr>
          </a:p>
          <a:p>
            <a:pPr marL="0" lvl="0" indent="0" algn="l" rtl="0">
              <a:spcBef>
                <a:spcPts val="1200"/>
              </a:spcBef>
              <a:spcAft>
                <a:spcPts val="0"/>
              </a:spcAft>
              <a:buNone/>
            </a:pPr>
            <a:endParaRPr sz="1800">
              <a:latin typeface="Times New Roman"/>
              <a:ea typeface="Times New Roman"/>
              <a:cs typeface="Times New Roman"/>
              <a:sym typeface="Times New Roman"/>
            </a:endParaRPr>
          </a:p>
          <a:p>
            <a:pPr marL="457200" lvl="0" indent="0" algn="l" rtl="0">
              <a:spcBef>
                <a:spcPts val="1600"/>
              </a:spcBef>
              <a:spcAft>
                <a:spcPts val="0"/>
              </a:spcAft>
              <a:buNone/>
            </a:pPr>
            <a:endParaRPr sz="1800">
              <a:latin typeface="Times New Roman"/>
              <a:ea typeface="Times New Roman"/>
              <a:cs typeface="Times New Roman"/>
              <a:sym typeface="Times New Roman"/>
            </a:endParaRPr>
          </a:p>
          <a:p>
            <a:pPr marL="0" lvl="0" indent="0" algn="l" rtl="0">
              <a:spcBef>
                <a:spcPts val="1600"/>
              </a:spcBef>
              <a:spcAft>
                <a:spcPts val="0"/>
              </a:spcAft>
              <a:buNone/>
            </a:pPr>
            <a:endParaRPr sz="1800">
              <a:latin typeface="Times New Roman"/>
              <a:ea typeface="Times New Roman"/>
              <a:cs typeface="Times New Roman"/>
              <a:sym typeface="Times New Roman"/>
            </a:endParaRPr>
          </a:p>
          <a:p>
            <a:pPr marL="0" lvl="0" indent="0" algn="l" rtl="0">
              <a:spcBef>
                <a:spcPts val="1600"/>
              </a:spcBef>
              <a:spcAft>
                <a:spcPts val="0"/>
              </a:spcAft>
              <a:buNone/>
            </a:pPr>
            <a:r>
              <a:rPr lang="en" sz="1600" baseline="30000">
                <a:latin typeface="Times New Roman"/>
                <a:ea typeface="Times New Roman"/>
                <a:cs typeface="Times New Roman"/>
                <a:sym typeface="Times New Roman"/>
              </a:rPr>
              <a:t>3</a:t>
            </a:r>
            <a:r>
              <a:rPr lang="en" sz="1600">
                <a:latin typeface="Times New Roman"/>
                <a:ea typeface="Times New Roman"/>
                <a:cs typeface="Times New Roman"/>
                <a:sym typeface="Times New Roman"/>
              </a:rPr>
              <a:t>Nalini K. Ratha, Jonathan H. Connell, and Ruud M. Bolle. “Enhancing security and privacy in biometrics-based authentication systems”. In: IBM systems Journal 40.3 (2001), pp. 614–634.</a:t>
            </a:r>
            <a:endParaRPr sz="1600">
              <a:latin typeface="Times New Roman"/>
              <a:ea typeface="Times New Roman"/>
              <a:cs typeface="Times New Roman"/>
              <a:sym typeface="Times New Roman"/>
            </a:endParaRPr>
          </a:p>
          <a:p>
            <a:pPr marL="457200" lvl="0" indent="0" algn="l" rtl="0">
              <a:spcBef>
                <a:spcPts val="1600"/>
              </a:spcBef>
              <a:spcAft>
                <a:spcPts val="0"/>
              </a:spcAft>
              <a:buNone/>
            </a:pPr>
            <a:endParaRPr sz="1800">
              <a:latin typeface="Times New Roman"/>
              <a:ea typeface="Times New Roman"/>
              <a:cs typeface="Times New Roman"/>
              <a:sym typeface="Times New Roman"/>
            </a:endParaRPr>
          </a:p>
          <a:p>
            <a:pPr marL="457200" lvl="0" indent="0" algn="l" rtl="0">
              <a:spcBef>
                <a:spcPts val="1600"/>
              </a:spcBef>
              <a:spcAft>
                <a:spcPts val="0"/>
              </a:spcAft>
              <a:buNone/>
            </a:pPr>
            <a:endParaRPr sz="1800">
              <a:latin typeface="Times New Roman"/>
              <a:ea typeface="Times New Roman"/>
              <a:cs typeface="Times New Roman"/>
              <a:sym typeface="Times New Roman"/>
            </a:endParaRPr>
          </a:p>
          <a:p>
            <a:pPr marL="914400" lvl="0" indent="0" algn="l" rtl="0">
              <a:spcBef>
                <a:spcPts val="1600"/>
              </a:spcBef>
              <a:spcAft>
                <a:spcPts val="1600"/>
              </a:spcAft>
              <a:buNone/>
            </a:pPr>
            <a:endParaRPr sz="1800">
              <a:latin typeface="Times New Roman"/>
              <a:ea typeface="Times New Roman"/>
              <a:cs typeface="Times New Roman"/>
              <a:sym typeface="Times New Roman"/>
            </a:endParaRPr>
          </a:p>
        </p:txBody>
      </p:sp>
      <p:pic>
        <p:nvPicPr>
          <p:cNvPr id="104" name="Google Shape;104;p18"/>
          <p:cNvPicPr preferRelativeResize="0"/>
          <p:nvPr/>
        </p:nvPicPr>
        <p:blipFill>
          <a:blip r:embed="rId3">
            <a:alphaModFix/>
          </a:blip>
          <a:stretch>
            <a:fillRect/>
          </a:stretch>
        </p:blipFill>
        <p:spPr>
          <a:xfrm>
            <a:off x="1530750" y="2531001"/>
            <a:ext cx="4886820" cy="670500"/>
          </a:xfrm>
          <a:prstGeom prst="rect">
            <a:avLst/>
          </a:prstGeom>
          <a:noFill/>
          <a:ln>
            <a:noFill/>
          </a:ln>
        </p:spPr>
      </p:pic>
      <p:sp>
        <p:nvSpPr>
          <p:cNvPr id="105" name="Google Shape;105;p18"/>
          <p:cNvSpPr txBox="1"/>
          <p:nvPr/>
        </p:nvSpPr>
        <p:spPr>
          <a:xfrm>
            <a:off x="1609563" y="3277800"/>
            <a:ext cx="47292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Times New Roman"/>
                <a:ea typeface="Times New Roman"/>
                <a:cs typeface="Times New Roman"/>
                <a:sym typeface="Times New Roman"/>
              </a:rPr>
              <a:t>Hình 3. Minh họa mô hình CB để bảo vệ mẫu sinh trắc học</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Mục tiêu</a:t>
            </a:r>
            <a:endParaRPr>
              <a:latin typeface="Times New Roman"/>
              <a:ea typeface="Times New Roman"/>
              <a:cs typeface="Times New Roman"/>
              <a:sym typeface="Times New Roman"/>
            </a:endParaRPr>
          </a:p>
        </p:txBody>
      </p:sp>
      <p:sp>
        <p:nvSpPr>
          <p:cNvPr id="111" name="Google Shape;111;p19"/>
          <p:cNvSpPr txBox="1">
            <a:spLocks noGrp="1"/>
          </p:cNvSpPr>
          <p:nvPr>
            <p:ph type="body" idx="1"/>
          </p:nvPr>
        </p:nvSpPr>
        <p:spPr>
          <a:xfrm>
            <a:off x="471900" y="820500"/>
            <a:ext cx="8222100" cy="2747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dirty="0">
                <a:latin typeface="Times New Roman"/>
                <a:ea typeface="Times New Roman"/>
                <a:cs typeface="Times New Roman"/>
                <a:sym typeface="Times New Roman"/>
              </a:rPr>
              <a:t>Đề xuất mô hình CB cho bài toán Nhận diện người dùng bằng giọng nói đảm bảo các yêu cầu về quyền riêng tư dữ liệu giọng nói (theo tiêu chuẩn ISO/IEC 24745</a:t>
            </a:r>
            <a:r>
              <a:rPr lang="en" sz="1800" baseline="30000" dirty="0">
                <a:latin typeface="Times New Roman"/>
                <a:ea typeface="Times New Roman"/>
                <a:cs typeface="Times New Roman"/>
                <a:sym typeface="Times New Roman"/>
              </a:rPr>
              <a:t>4</a:t>
            </a:r>
            <a:r>
              <a:rPr lang="en"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sz="1800" i="1" dirty="0">
                <a:latin typeface="Times New Roman"/>
                <a:ea typeface="Times New Roman"/>
                <a:cs typeface="Times New Roman"/>
                <a:sym typeface="Times New Roman"/>
              </a:rPr>
              <a:t>Revocability</a:t>
            </a:r>
            <a:endParaRPr sz="1800" i="1"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sz="1800" i="1" dirty="0">
                <a:latin typeface="Times New Roman"/>
                <a:ea typeface="Times New Roman"/>
                <a:cs typeface="Times New Roman"/>
                <a:sym typeface="Times New Roman"/>
              </a:rPr>
              <a:t>Non-invertibility</a:t>
            </a:r>
            <a:endParaRPr sz="1800" i="1"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sz="1800" i="1" dirty="0">
                <a:latin typeface="Times New Roman"/>
                <a:ea typeface="Times New Roman"/>
                <a:cs typeface="Times New Roman"/>
                <a:sym typeface="Times New Roman"/>
              </a:rPr>
              <a:t>Unlinkability</a:t>
            </a:r>
            <a:endParaRPr sz="1800" i="1"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sz="1800" i="1" dirty="0">
                <a:latin typeface="Times New Roman"/>
                <a:ea typeface="Times New Roman"/>
                <a:cs typeface="Times New Roman"/>
                <a:sym typeface="Times New Roman"/>
              </a:rPr>
              <a:t>Performance</a:t>
            </a:r>
            <a:endParaRPr sz="1800" i="1" dirty="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800" dirty="0">
              <a:latin typeface="Times New Roman"/>
              <a:ea typeface="Times New Roman"/>
              <a:cs typeface="Times New Roman"/>
              <a:sym typeface="Times New Roman"/>
            </a:endParaRPr>
          </a:p>
        </p:txBody>
      </p:sp>
      <p:sp>
        <p:nvSpPr>
          <p:cNvPr id="112" name="Google Shape;112;p19"/>
          <p:cNvSpPr txBox="1"/>
          <p:nvPr/>
        </p:nvSpPr>
        <p:spPr>
          <a:xfrm>
            <a:off x="471900" y="3996775"/>
            <a:ext cx="8222100" cy="6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aseline="30000">
                <a:solidFill>
                  <a:schemeClr val="dk2"/>
                </a:solidFill>
                <a:latin typeface="Times New Roman"/>
                <a:ea typeface="Times New Roman"/>
                <a:cs typeface="Times New Roman"/>
                <a:sym typeface="Times New Roman"/>
              </a:rPr>
              <a:t>4</a:t>
            </a:r>
            <a:r>
              <a:rPr lang="en" sz="1600">
                <a:solidFill>
                  <a:schemeClr val="dk2"/>
                </a:solidFill>
                <a:latin typeface="Times New Roman"/>
                <a:ea typeface="Times New Roman"/>
                <a:cs typeface="Times New Roman"/>
                <a:sym typeface="Times New Roman"/>
              </a:rPr>
              <a:t>ISO/IEC 24745:2011 Information technology — Security techniques — Biometric information protection. 2011</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Nội dung và Phương pháp</a:t>
            </a:r>
            <a:endParaRPr>
              <a:latin typeface="Times New Roman"/>
              <a:ea typeface="Times New Roman"/>
              <a:cs typeface="Times New Roman"/>
              <a:sym typeface="Times New Roman"/>
            </a:endParaRPr>
          </a:p>
        </p:txBody>
      </p:sp>
      <p:sp>
        <p:nvSpPr>
          <p:cNvPr id="124" name="Google Shape;124;p21"/>
          <p:cNvSpPr txBox="1">
            <a:spLocks noGrp="1"/>
          </p:cNvSpPr>
          <p:nvPr>
            <p:ph type="body" idx="1"/>
          </p:nvPr>
        </p:nvSpPr>
        <p:spPr>
          <a:xfrm>
            <a:off x="471900" y="520823"/>
            <a:ext cx="8222100" cy="3908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SzPts val="1800"/>
              <a:buFont typeface="Times New Roman"/>
              <a:buChar char="●"/>
            </a:pPr>
            <a:r>
              <a:rPr lang="en" sz="1800" dirty="0">
                <a:latin typeface="Times New Roman"/>
                <a:ea typeface="Times New Roman"/>
                <a:cs typeface="Times New Roman"/>
                <a:sym typeface="Times New Roman"/>
              </a:rPr>
              <a:t>Xây dựng nền tảng lý thuyết:</a:t>
            </a:r>
            <a:endParaRPr sz="1800" dirty="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Locality-sensitive hashing (LSH).</a:t>
            </a:r>
            <a:endParaRPr sz="1800" dirty="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Winner-Take-All Hashing</a:t>
            </a:r>
            <a:r>
              <a:rPr lang="en-US" sz="1800" b="0" i="0" u="none" strike="noStrike" baseline="30000" dirty="0">
                <a:solidFill>
                  <a:srgbClr val="000000"/>
                </a:solidFill>
                <a:effectLst/>
                <a:latin typeface="Times New Roman" panose="02020603050405020304" pitchFamily="18" charset="0"/>
              </a:rPr>
              <a:t>5</a:t>
            </a:r>
            <a:r>
              <a:rPr lang="en" sz="1800" dirty="0">
                <a:latin typeface="Times New Roman"/>
                <a:ea typeface="Times New Roman"/>
                <a:cs typeface="Times New Roman"/>
                <a:sym typeface="Times New Roman"/>
              </a:rPr>
              <a:t> áp dụng cho sinh trắc học.</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Khảo sát các mô hình CB:</a:t>
            </a:r>
            <a:endParaRPr sz="1800" dirty="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Đánh giá điểm mạnh, yếu của cá mô hình bảo vệ mẫu sinh trắc học.</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Cài đặt, thực nghiệm và chọn mô hình để cải tiến:</a:t>
            </a:r>
            <a:endParaRPr sz="1800" dirty="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Kiểm tra kết quả, chọn baseline để so sánh.</a:t>
            </a:r>
            <a:endParaRPr sz="18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Đề ra và thực nghiệm các giải pháp cải tiến:</a:t>
            </a:r>
            <a:endParaRPr sz="1800" dirty="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Đánh giá và so sánh kết quả với baseline.</a:t>
            </a:r>
            <a:endParaRPr sz="1800" dirty="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dirty="0">
                <a:latin typeface="Times New Roman"/>
                <a:ea typeface="Times New Roman"/>
                <a:cs typeface="Times New Roman"/>
                <a:sym typeface="Times New Roman"/>
              </a:rPr>
              <a:t>Chọn giải pháp tốt nhất.</a:t>
            </a:r>
          </a:p>
          <a:p>
            <a:pPr marL="114300" indent="0">
              <a:buSzPts val="1800"/>
              <a:buNone/>
            </a:pPr>
            <a:r>
              <a:rPr lang="en-US" sz="1400" b="0" i="0" u="none" strike="noStrike" baseline="30000" dirty="0">
                <a:solidFill>
                  <a:srgbClr val="000000"/>
                </a:solidFill>
                <a:effectLst/>
                <a:latin typeface="Times New Roman" panose="02020603050405020304" pitchFamily="18" charset="0"/>
              </a:rPr>
              <a:t>5</a:t>
            </a:r>
            <a:r>
              <a:rPr lang="en-US" sz="1400" b="0" i="0" u="none" strike="noStrike" dirty="0">
                <a:solidFill>
                  <a:srgbClr val="000000"/>
                </a:solidFill>
                <a:effectLst/>
                <a:latin typeface="Times New Roman" panose="02020603050405020304" pitchFamily="18" charset="0"/>
              </a:rPr>
              <a:t>Jay Yagnik et al. “The power of comparative reasoning”. In: 2011 International Conference on Computer Vision. IEEE. 2011, pp. 2431–2438</a:t>
            </a:r>
            <a:r>
              <a:rPr lang="en-US" sz="2000" b="0" i="0" u="none" strike="noStrike" dirty="0">
                <a:solidFill>
                  <a:srgbClr val="000000"/>
                </a:solidFill>
                <a:effectLst/>
                <a:latin typeface="Times New Roman" panose="02020603050405020304" pitchFamily="18" charset="0"/>
              </a:rPr>
              <a:t>.</a:t>
            </a:r>
            <a:endParaRPr sz="20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Kết quả dự kiến</a:t>
            </a:r>
            <a:endParaRPr>
              <a:latin typeface="Times New Roman"/>
              <a:ea typeface="Times New Roman"/>
              <a:cs typeface="Times New Roman"/>
              <a:sym typeface="Times New Roman"/>
            </a:endParaRPr>
          </a:p>
        </p:txBody>
      </p:sp>
      <p:sp>
        <p:nvSpPr>
          <p:cNvPr id="130" name="Google Shape;130;p2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Về hiệu năng: Đạt được chỉ số Equal-Error-Rate (EER) khoảng 5% hoặc nhỏ hơn trên tập dữ liệu: TIMIT</a:t>
            </a:r>
            <a:r>
              <a:rPr lang="en" sz="1600" baseline="30000">
                <a:latin typeface="Times New Roman"/>
                <a:ea typeface="Times New Roman"/>
                <a:cs typeface="Times New Roman"/>
                <a:sym typeface="Times New Roman"/>
              </a:rPr>
              <a:t>6</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l"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Về quyền riêng tư và bảo mật:</a:t>
            </a:r>
            <a:endParaRPr sz="1600">
              <a:latin typeface="Times New Roman"/>
              <a:ea typeface="Times New Roman"/>
              <a:cs typeface="Times New Roman"/>
              <a:sym typeface="Times New Roman"/>
            </a:endParaRPr>
          </a:p>
          <a:p>
            <a:pPr marL="914400" lvl="0" indent="-330200" algn="l" rtl="0">
              <a:lnSpc>
                <a:spcPct val="150000"/>
              </a:lnSpc>
              <a:spcBef>
                <a:spcPts val="0"/>
              </a:spcBef>
              <a:spcAft>
                <a:spcPts val="0"/>
              </a:spcAft>
              <a:buSzPts val="1600"/>
              <a:buFont typeface="Times New Roman"/>
              <a:buChar char="-"/>
            </a:pPr>
            <a:r>
              <a:rPr lang="en" sz="1600" i="1">
                <a:latin typeface="Times New Roman"/>
                <a:ea typeface="Times New Roman"/>
                <a:cs typeface="Times New Roman"/>
                <a:sym typeface="Times New Roman"/>
              </a:rPr>
              <a:t>Irreversibility: </a:t>
            </a:r>
            <a:r>
              <a:rPr lang="en" sz="1600">
                <a:latin typeface="Times New Roman"/>
                <a:ea typeface="Times New Roman"/>
                <a:cs typeface="Times New Roman"/>
                <a:sym typeface="Times New Roman"/>
              </a:rPr>
              <a:t>Rất khó để có thể khôi phục được mẫu sinh trắc học ban đầu từ các mẫu sinh trắc học có thể hủy bỏ sinh ra từ mô hình CB.</a:t>
            </a:r>
            <a:endParaRPr sz="1600">
              <a:latin typeface="Times New Roman"/>
              <a:ea typeface="Times New Roman"/>
              <a:cs typeface="Times New Roman"/>
              <a:sym typeface="Times New Roman"/>
            </a:endParaRPr>
          </a:p>
          <a:p>
            <a:pPr marL="914400" lvl="0" indent="-330200" algn="l" rtl="0">
              <a:lnSpc>
                <a:spcPct val="150000"/>
              </a:lnSpc>
              <a:spcBef>
                <a:spcPts val="0"/>
              </a:spcBef>
              <a:spcAft>
                <a:spcPts val="0"/>
              </a:spcAft>
              <a:buSzPts val="1600"/>
              <a:buFont typeface="Times New Roman"/>
              <a:buChar char="-"/>
            </a:pPr>
            <a:r>
              <a:rPr lang="en" sz="1600" i="1">
                <a:latin typeface="Times New Roman"/>
                <a:ea typeface="Times New Roman"/>
                <a:cs typeface="Times New Roman"/>
                <a:sym typeface="Times New Roman"/>
              </a:rPr>
              <a:t>Revocability</a:t>
            </a:r>
            <a:r>
              <a:rPr lang="en" sz="1600">
                <a:latin typeface="Times New Roman"/>
                <a:ea typeface="Times New Roman"/>
                <a:cs typeface="Times New Roman"/>
                <a:sym typeface="Times New Roman"/>
              </a:rPr>
              <a:t>: Mô hình đề xuất có số lượng mẫu sinh trắc học có thể hủy bỏ phải đủ lớn để có thể đáp ứng cho việc sử dụng trên nhiều hệ thống khác nhau.</a:t>
            </a:r>
            <a:endParaRPr sz="1600">
              <a:latin typeface="Times New Roman"/>
              <a:ea typeface="Times New Roman"/>
              <a:cs typeface="Times New Roman"/>
              <a:sym typeface="Times New Roman"/>
            </a:endParaRPr>
          </a:p>
          <a:p>
            <a:pPr marL="914400" lvl="0" indent="-330200" algn="l" rtl="0">
              <a:lnSpc>
                <a:spcPct val="150000"/>
              </a:lnSpc>
              <a:spcBef>
                <a:spcPts val="0"/>
              </a:spcBef>
              <a:spcAft>
                <a:spcPts val="0"/>
              </a:spcAft>
              <a:buSzPts val="1600"/>
              <a:buFont typeface="Times New Roman"/>
              <a:buChar char="-"/>
            </a:pPr>
            <a:r>
              <a:rPr lang="en" sz="1600" i="1">
                <a:latin typeface="Times New Roman"/>
                <a:ea typeface="Times New Roman"/>
                <a:cs typeface="Times New Roman"/>
                <a:sym typeface="Times New Roman"/>
              </a:rPr>
              <a:t>Unlinkability</a:t>
            </a:r>
            <a:r>
              <a:rPr lang="en" sz="1600">
                <a:latin typeface="Times New Roman"/>
                <a:ea typeface="Times New Roman"/>
                <a:cs typeface="Times New Roman"/>
                <a:sym typeface="Times New Roman"/>
              </a:rPr>
              <a:t>: chỉ số </a:t>
            </a:r>
            <a:r>
              <a:rPr lang="en" sz="1600" i="1">
                <a:latin typeface="Times New Roman"/>
                <a:ea typeface="Times New Roman"/>
                <a:cs typeface="Times New Roman"/>
                <a:sym typeface="Times New Roman"/>
              </a:rPr>
              <a:t>D_sys </a:t>
            </a:r>
            <a:r>
              <a:rPr lang="en" sz="1600">
                <a:latin typeface="Times New Roman"/>
                <a:ea typeface="Times New Roman"/>
                <a:cs typeface="Times New Roman"/>
                <a:sym typeface="Times New Roman"/>
              </a:rPr>
              <a:t>xấp xỉ</a:t>
            </a:r>
            <a:r>
              <a:rPr lang="en" sz="1600" i="1">
                <a:latin typeface="Times New Roman"/>
                <a:ea typeface="Times New Roman"/>
                <a:cs typeface="Times New Roman"/>
                <a:sym typeface="Times New Roman"/>
              </a:rPr>
              <a:t> </a:t>
            </a:r>
            <a:r>
              <a:rPr lang="en" sz="1600">
                <a:latin typeface="Times New Roman"/>
                <a:ea typeface="Times New Roman"/>
                <a:cs typeface="Times New Roman"/>
                <a:sym typeface="Times New Roman"/>
              </a:rPr>
              <a:t>0, nghĩa là mô hình đề xuất đảm bảo yêu cầu về tính unlinkability.</a:t>
            </a:r>
            <a:endParaRPr>
              <a:latin typeface="Times New Roman"/>
              <a:ea typeface="Times New Roman"/>
              <a:cs typeface="Times New Roman"/>
              <a:sym typeface="Times New Roman"/>
            </a:endParaRPr>
          </a:p>
          <a:p>
            <a:pPr marL="457200" lvl="0" indent="0" algn="l" rtl="0">
              <a:spcBef>
                <a:spcPts val="0"/>
              </a:spcBef>
              <a:spcAft>
                <a:spcPts val="1600"/>
              </a:spcAft>
              <a:buNone/>
            </a:pPr>
            <a:r>
              <a:rPr lang="en" sz="1600" baseline="30000">
                <a:latin typeface="Times New Roman"/>
                <a:ea typeface="Times New Roman"/>
                <a:cs typeface="Times New Roman"/>
                <a:sym typeface="Times New Roman"/>
              </a:rPr>
              <a:t>6</a:t>
            </a:r>
            <a:r>
              <a:rPr lang="en" sz="1600">
                <a:latin typeface="Times New Roman"/>
                <a:ea typeface="Times New Roman"/>
                <a:cs typeface="Times New Roman"/>
                <a:sym typeface="Times New Roman"/>
              </a:rPr>
              <a:t>Garofolo, John S. “Timit acoustic phonetic continuous speech corpus”. In: Linguistic Data Consortium, 1993 (1993).</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943</Words>
  <Application>Microsoft Office PowerPoint</Application>
  <PresentationFormat>On-screen Show (16:9)</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Times New Roman</vt:lpstr>
      <vt:lpstr>Arial</vt:lpstr>
      <vt:lpstr>Roboto</vt:lpstr>
      <vt:lpstr>Material - R01</vt:lpstr>
      <vt:lpstr>BẢO VỆ QUYỀN RIÊNG TƯ TRONG  HỆ THỐNG CHỨNG THỰC NGƯỜI DÙNG BẰNG GIỌNG NÓI DÙNG  CANCELABLE BIOMETRICS</vt:lpstr>
      <vt:lpstr>Tóm tắt </vt:lpstr>
      <vt:lpstr>Giới thiệu</vt:lpstr>
      <vt:lpstr>Speaker Recognition System</vt:lpstr>
      <vt:lpstr>Speaker Recognition System Problems</vt:lpstr>
      <vt:lpstr>Cancelable Biometrics (CB)</vt:lpstr>
      <vt:lpstr>Mục tiêu</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cp:lastModifiedBy>Nguyễn Đại Dương</cp:lastModifiedBy>
  <cp:revision>3</cp:revision>
  <dcterms:modified xsi:type="dcterms:W3CDTF">2024-05-26T13:35:51Z</dcterms:modified>
</cp:coreProperties>
</file>