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9144000"/>
  <p:notesSz cx="6858000" cy="9144000"/>
  <p:embeddedFontLs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558ef5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48558ef5f8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558ef5f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48558ef5f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85a16d2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485a16d2d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48558ef5f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48558ef5f8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8558ef5f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48558ef5f8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8558ef5f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48558ef5f8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860fe97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4860fe97d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860fe97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4860fe97d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8558ef5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48558ef5f8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85a16d2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85a16d2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8558ef5f8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8558ef5f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8558ef5f8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8558ef5f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498285436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49828543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48558ef5f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48558ef5f8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48558ef5f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48558ef5f8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860fe97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4860fe97d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48558ef5f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8558ef5f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8558ef5f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8558ef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github.com/vskreddy652/sampledb.g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searchsoftwarequality.techtarget.com/definition/development-environmen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git-scm.com/download/w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github.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github.com/iihtsba/secondrepo.git" TargetMode="External"/><Relationship Id="rId4" Type="http://schemas.openxmlformats.org/officeDocument/2006/relationships/hyperlink" Target="https://github.com/vskreddy65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Github</a:t>
            </a:r>
            <a:endParaRPr b="0" i="0" sz="4400" u="none" cap="none" strike="noStrike">
              <a:solidFill>
                <a:schemeClr val="dk1"/>
              </a:solidFill>
              <a:latin typeface="Calibri"/>
              <a:ea typeface="Calibri"/>
              <a:cs typeface="Calibri"/>
              <a:sym typeface="Calibri"/>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Check in Changes in a file?</a:t>
            </a:r>
            <a:endParaRPr b="0" i="0" sz="3959" u="none" cap="none" strike="noStrike">
              <a:solidFill>
                <a:schemeClr val="dk1"/>
              </a:solidFill>
              <a:latin typeface="Calibri"/>
              <a:ea typeface="Calibri"/>
              <a:cs typeface="Calibri"/>
              <a:sym typeface="Calibri"/>
            </a:endParaRPr>
          </a:p>
        </p:txBody>
      </p:sp>
      <p:sp>
        <p:nvSpPr>
          <p:cNvPr id="143" name="Google Shape;143;p22"/>
          <p:cNvSpPr txBox="1"/>
          <p:nvPr>
            <p:ph idx="1" type="subTitle"/>
          </p:nvPr>
        </p:nvSpPr>
        <p:spPr>
          <a:xfrm>
            <a:off x="431032" y="836712"/>
            <a:ext cx="8712968" cy="13681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Below we are checking in README.md after it got changed locally. As shown below, git add, commit &amp; push commands need to be repeated</a:t>
            </a:r>
            <a:endParaRPr b="0" i="0" sz="2960" u="none" cap="none" strike="noStrike">
              <a:solidFill>
                <a:srgbClr val="888888"/>
              </a:solidFill>
              <a:latin typeface="Calibri"/>
              <a:ea typeface="Calibri"/>
              <a:cs typeface="Calibri"/>
              <a:sym typeface="Calibri"/>
            </a:endParaRPr>
          </a:p>
        </p:txBody>
      </p:sp>
      <p:pic>
        <p:nvPicPr>
          <p:cNvPr id="144" name="Google Shape;144;p22"/>
          <p:cNvPicPr preferRelativeResize="0"/>
          <p:nvPr/>
        </p:nvPicPr>
        <p:blipFill rotWithShape="1">
          <a:blip r:embed="rId3">
            <a:alphaModFix/>
          </a:blip>
          <a:srcRect b="0" l="0" r="0" t="0"/>
          <a:stretch/>
        </p:blipFill>
        <p:spPr>
          <a:xfrm>
            <a:off x="6755" y="2167667"/>
            <a:ext cx="5125183" cy="3528392"/>
          </a:xfrm>
          <a:prstGeom prst="rect">
            <a:avLst/>
          </a:prstGeom>
          <a:noFill/>
          <a:ln>
            <a:noFill/>
          </a:ln>
        </p:spPr>
      </p:pic>
      <p:sp>
        <p:nvSpPr>
          <p:cNvPr id="145" name="Google Shape;145;p22"/>
          <p:cNvSpPr txBox="1"/>
          <p:nvPr/>
        </p:nvSpPr>
        <p:spPr>
          <a:xfrm>
            <a:off x="6755" y="5696059"/>
            <a:ext cx="8712968" cy="13681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Repeat above steps even to commit &amp; push changes of an existing file </a:t>
            </a:r>
            <a:endParaRPr b="0" i="0" sz="3200" u="none" cap="none" strike="noStrike">
              <a:solidFill>
                <a:srgbClr val="888888"/>
              </a:solidFill>
              <a:latin typeface="Calibri"/>
              <a:ea typeface="Calibri"/>
              <a:cs typeface="Calibri"/>
              <a:sym typeface="Calibri"/>
            </a:endParaRPr>
          </a:p>
        </p:txBody>
      </p:sp>
      <p:sp>
        <p:nvSpPr>
          <p:cNvPr id="146" name="Google Shape;146;p22"/>
          <p:cNvSpPr txBox="1"/>
          <p:nvPr/>
        </p:nvSpPr>
        <p:spPr>
          <a:xfrm>
            <a:off x="5076056" y="2159401"/>
            <a:ext cx="4248472" cy="35283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Multiple files can be added at a time</a:t>
            </a:r>
            <a:endParaRPr/>
          </a:p>
          <a:p>
            <a:pPr indent="0" lvl="0" marL="0" marR="0" rtl="0" algn="l">
              <a:spcBef>
                <a:spcPts val="400"/>
              </a:spcBef>
              <a:spcAft>
                <a:spcPts val="0"/>
              </a:spcAft>
              <a:buClr>
                <a:srgbClr val="888888"/>
              </a:buClr>
              <a:buSzPts val="2000"/>
              <a:buFont typeface="Arial"/>
              <a:buNone/>
            </a:pPr>
            <a:r>
              <a:rPr b="1" i="0" lang="en-US" sz="2000" u="none" cap="none" strike="noStrike">
                <a:solidFill>
                  <a:srgbClr val="888888"/>
                </a:solidFill>
                <a:latin typeface="Calibri"/>
                <a:ea typeface="Calibri"/>
                <a:cs typeface="Calibri"/>
                <a:sym typeface="Calibri"/>
              </a:rPr>
              <a:t>git add A.java B.java C.java</a:t>
            </a:r>
            <a:endParaRPr b="1" i="0" sz="2000" u="none" cap="none" strike="noStrike">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ctrTitle"/>
          </p:nvPr>
        </p:nvSpPr>
        <p:spPr>
          <a:xfrm>
            <a:off x="0" y="116632"/>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Check in Changes in a folder?</a:t>
            </a:r>
            <a:endParaRPr b="0" i="0" sz="3959" u="none" cap="none" strike="noStrike">
              <a:solidFill>
                <a:schemeClr val="dk1"/>
              </a:solidFill>
              <a:latin typeface="Calibri"/>
              <a:ea typeface="Calibri"/>
              <a:cs typeface="Calibri"/>
              <a:sym typeface="Calibri"/>
            </a:endParaRPr>
          </a:p>
        </p:txBody>
      </p:sp>
      <p:sp>
        <p:nvSpPr>
          <p:cNvPr id="152" name="Google Shape;152;p23"/>
          <p:cNvSpPr txBox="1"/>
          <p:nvPr>
            <p:ph idx="1" type="subTitle"/>
          </p:nvPr>
        </p:nvSpPr>
        <p:spPr>
          <a:xfrm>
            <a:off x="431032" y="836712"/>
            <a:ext cx="8712968" cy="136815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Sometimes new files may get added to local folders, and content of existing files may be updated,  below are steps to be followed to checkin the same to Github public repository. </a:t>
            </a:r>
            <a:endParaRPr b="0" i="0" sz="2720" u="none" cap="none" strike="noStrike">
              <a:solidFill>
                <a:srgbClr val="888888"/>
              </a:solidFill>
              <a:latin typeface="Calibri"/>
              <a:ea typeface="Calibri"/>
              <a:cs typeface="Calibri"/>
              <a:sym typeface="Calibri"/>
            </a:endParaRPr>
          </a:p>
        </p:txBody>
      </p:sp>
      <p:pic>
        <p:nvPicPr>
          <p:cNvPr id="153" name="Google Shape;153;p23"/>
          <p:cNvPicPr preferRelativeResize="0"/>
          <p:nvPr/>
        </p:nvPicPr>
        <p:blipFill rotWithShape="1">
          <a:blip r:embed="rId3">
            <a:alphaModFix/>
          </a:blip>
          <a:srcRect b="0" l="0" r="0" t="0"/>
          <a:stretch/>
        </p:blipFill>
        <p:spPr>
          <a:xfrm>
            <a:off x="107504" y="2204864"/>
            <a:ext cx="5791200" cy="4457700"/>
          </a:xfrm>
          <a:prstGeom prst="rect">
            <a:avLst/>
          </a:prstGeom>
          <a:noFill/>
          <a:ln>
            <a:noFill/>
          </a:ln>
        </p:spPr>
      </p:pic>
      <p:sp>
        <p:nvSpPr>
          <p:cNvPr id="154" name="Google Shape;154;p23"/>
          <p:cNvSpPr txBox="1"/>
          <p:nvPr/>
        </p:nvSpPr>
        <p:spPr>
          <a:xfrm>
            <a:off x="6372200" y="2492896"/>
            <a:ext cx="1872208"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See that you are in current directory, whose changes need to be checked in(Assuming that this folder was already checked in initially, and here we are focusing only on changes)</a:t>
            </a:r>
            <a:endParaRPr sz="1800">
              <a:solidFill>
                <a:schemeClr val="dk1"/>
              </a:solidFill>
              <a:latin typeface="Calibri"/>
              <a:ea typeface="Calibri"/>
              <a:cs typeface="Calibri"/>
              <a:sym typeface="Calibri"/>
            </a:endParaRPr>
          </a:p>
        </p:txBody>
      </p:sp>
      <p:cxnSp>
        <p:nvCxnSpPr>
          <p:cNvPr id="155" name="Google Shape;155;p23"/>
          <p:cNvCxnSpPr>
            <a:endCxn id="154" idx="1"/>
          </p:cNvCxnSpPr>
          <p:nvPr/>
        </p:nvCxnSpPr>
        <p:spPr>
          <a:xfrm>
            <a:off x="1115600" y="2492856"/>
            <a:ext cx="5256600" cy="1708200"/>
          </a:xfrm>
          <a:prstGeom prst="straightConnector1">
            <a:avLst/>
          </a:prstGeom>
          <a:noFill/>
          <a:ln cap="flat" cmpd="sng" w="9525">
            <a:solidFill>
              <a:srgbClr val="4A7DBA"/>
            </a:solidFill>
            <a:prstDash val="solid"/>
            <a:round/>
            <a:headEnd len="sm" w="sm"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4"/>
          <p:cNvSpPr txBox="1"/>
          <p:nvPr>
            <p:ph type="ctrTitle"/>
          </p:nvPr>
        </p:nvSpPr>
        <p:spPr>
          <a:xfrm>
            <a:off x="0" y="116632"/>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Tracked and Untracked Files</a:t>
            </a:r>
            <a:endParaRPr b="0" i="0" sz="3959" u="none" cap="none" strike="noStrike">
              <a:solidFill>
                <a:schemeClr val="dk1"/>
              </a:solidFill>
              <a:latin typeface="Calibri"/>
              <a:ea typeface="Calibri"/>
              <a:cs typeface="Calibri"/>
              <a:sym typeface="Calibri"/>
            </a:endParaRPr>
          </a:p>
        </p:txBody>
      </p:sp>
      <p:sp>
        <p:nvSpPr>
          <p:cNvPr id="161" name="Google Shape;161;p24"/>
          <p:cNvSpPr txBox="1"/>
          <p:nvPr>
            <p:ph idx="1" type="subTitle"/>
          </p:nvPr>
        </p:nvSpPr>
        <p:spPr>
          <a:xfrm>
            <a:off x="431025" y="836662"/>
            <a:ext cx="8656800" cy="5655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720"/>
              <a:buFont typeface="Arial"/>
              <a:buNone/>
            </a:pPr>
            <a:r>
              <a:rPr lang="en-US" sz="2720"/>
              <a:t>git add .</a:t>
            </a:r>
            <a:endParaRPr sz="2720"/>
          </a:p>
          <a:p>
            <a:pPr indent="0" lvl="0" marL="0" marR="0" rtl="0" algn="l">
              <a:lnSpc>
                <a:spcPct val="90000"/>
              </a:lnSpc>
              <a:spcBef>
                <a:spcPts val="0"/>
              </a:spcBef>
              <a:spcAft>
                <a:spcPts val="0"/>
              </a:spcAft>
              <a:buClr>
                <a:srgbClr val="888888"/>
              </a:buClr>
              <a:buSzPts val="2720"/>
              <a:buFont typeface="Arial"/>
              <a:buNone/>
            </a:pPr>
            <a:r>
              <a:rPr lang="en-US" sz="2720"/>
              <a:t>//to track all files/folders in current directory, recursively</a:t>
            </a:r>
            <a:endParaRPr sz="2720"/>
          </a:p>
          <a:p>
            <a:pPr indent="0" lvl="0" marL="0" marR="0" rtl="0" algn="l">
              <a:lnSpc>
                <a:spcPct val="90000"/>
              </a:lnSpc>
              <a:spcBef>
                <a:spcPts val="0"/>
              </a:spcBef>
              <a:spcAft>
                <a:spcPts val="0"/>
              </a:spcAft>
              <a:buClr>
                <a:srgbClr val="888888"/>
              </a:buClr>
              <a:buSzPts val="2720"/>
              <a:buFont typeface="Arial"/>
              <a:buNone/>
            </a:pPr>
            <a:r>
              <a:t/>
            </a:r>
            <a:endParaRPr sz="2720"/>
          </a:p>
          <a:p>
            <a:pPr indent="0" lvl="0" marL="0" marR="0" rtl="0" algn="l">
              <a:lnSpc>
                <a:spcPct val="90000"/>
              </a:lnSpc>
              <a:spcBef>
                <a:spcPts val="0"/>
              </a:spcBef>
              <a:spcAft>
                <a:spcPts val="0"/>
              </a:spcAft>
              <a:buClr>
                <a:srgbClr val="888888"/>
              </a:buClr>
              <a:buSzPts val="2720"/>
              <a:buFont typeface="Arial"/>
              <a:buNone/>
            </a:pPr>
            <a:r>
              <a:rPr lang="en-US" sz="2720"/>
              <a:t>git add Abcd.java</a:t>
            </a:r>
            <a:endParaRPr sz="2720"/>
          </a:p>
          <a:p>
            <a:pPr indent="0" lvl="0" marL="0" marR="0" rtl="0" algn="l">
              <a:lnSpc>
                <a:spcPct val="90000"/>
              </a:lnSpc>
              <a:spcBef>
                <a:spcPts val="0"/>
              </a:spcBef>
              <a:spcAft>
                <a:spcPts val="0"/>
              </a:spcAft>
              <a:buClr>
                <a:srgbClr val="888888"/>
              </a:buClr>
              <a:buSzPts val="2720"/>
              <a:buFont typeface="Arial"/>
              <a:buNone/>
            </a:pPr>
            <a:r>
              <a:rPr lang="en-US" sz="2720"/>
              <a:t>//to track a specific file</a:t>
            </a:r>
            <a:endParaRPr sz="2720"/>
          </a:p>
          <a:p>
            <a:pPr indent="0" lvl="0" marL="0" marR="0" rtl="0" algn="l">
              <a:lnSpc>
                <a:spcPct val="90000"/>
              </a:lnSpc>
              <a:spcBef>
                <a:spcPts val="0"/>
              </a:spcBef>
              <a:spcAft>
                <a:spcPts val="0"/>
              </a:spcAft>
              <a:buClr>
                <a:srgbClr val="888888"/>
              </a:buClr>
              <a:buSzPts val="2720"/>
              <a:buFont typeface="Arial"/>
              <a:buNone/>
            </a:pPr>
            <a:r>
              <a:t/>
            </a:r>
            <a:endParaRPr sz="2720"/>
          </a:p>
          <a:p>
            <a:pPr indent="0" lvl="0" marL="0" marR="0" rtl="0" algn="l">
              <a:lnSpc>
                <a:spcPct val="90000"/>
              </a:lnSpc>
              <a:spcBef>
                <a:spcPts val="0"/>
              </a:spcBef>
              <a:spcAft>
                <a:spcPts val="0"/>
              </a:spcAft>
              <a:buClr>
                <a:srgbClr val="888888"/>
              </a:buClr>
              <a:buSzPts val="2720"/>
              <a:buFont typeface="Arial"/>
              <a:buNone/>
            </a:pPr>
            <a:r>
              <a:rPr lang="en-US" sz="2720"/>
              <a:t>git add folder</a:t>
            </a:r>
            <a:endParaRPr sz="2720"/>
          </a:p>
          <a:p>
            <a:pPr indent="0" lvl="0" marL="0" marR="0" rtl="0" algn="l">
              <a:lnSpc>
                <a:spcPct val="90000"/>
              </a:lnSpc>
              <a:spcBef>
                <a:spcPts val="0"/>
              </a:spcBef>
              <a:spcAft>
                <a:spcPts val="0"/>
              </a:spcAft>
              <a:buClr>
                <a:srgbClr val="888888"/>
              </a:buClr>
              <a:buSzPts val="2720"/>
              <a:buFont typeface="Arial"/>
              <a:buNone/>
            </a:pPr>
            <a:r>
              <a:rPr lang="en-US" sz="2720"/>
              <a:t>//to recursively track a folder</a:t>
            </a:r>
            <a:endParaRPr sz="2720"/>
          </a:p>
          <a:p>
            <a:pPr indent="0" lvl="0" marL="0" marR="0" rtl="0" algn="l">
              <a:lnSpc>
                <a:spcPct val="90000"/>
              </a:lnSpc>
              <a:spcBef>
                <a:spcPts val="0"/>
              </a:spcBef>
              <a:spcAft>
                <a:spcPts val="0"/>
              </a:spcAft>
              <a:buClr>
                <a:srgbClr val="888888"/>
              </a:buClr>
              <a:buSzPts val="2720"/>
              <a:buFont typeface="Arial"/>
              <a:buNone/>
            </a:pPr>
            <a:r>
              <a:t/>
            </a:r>
            <a:endParaRPr sz="2720"/>
          </a:p>
          <a:p>
            <a:pPr indent="0" lvl="0" marL="0" marR="0" rtl="0" algn="l">
              <a:lnSpc>
                <a:spcPct val="90000"/>
              </a:lnSpc>
              <a:spcBef>
                <a:spcPts val="0"/>
              </a:spcBef>
              <a:spcAft>
                <a:spcPts val="0"/>
              </a:spcAft>
              <a:buClr>
                <a:srgbClr val="888888"/>
              </a:buClr>
              <a:buSzPts val="2720"/>
              <a:buFont typeface="Arial"/>
              <a:buNone/>
            </a:pPr>
            <a:r>
              <a:t/>
            </a:r>
            <a:endParaRPr sz="2720"/>
          </a:p>
          <a:p>
            <a:pPr indent="0" lvl="0" marL="0" marR="0" rtl="0" algn="l">
              <a:lnSpc>
                <a:spcPct val="90000"/>
              </a:lnSpc>
              <a:spcBef>
                <a:spcPts val="0"/>
              </a:spcBef>
              <a:spcAft>
                <a:spcPts val="0"/>
              </a:spcAft>
              <a:buClr>
                <a:srgbClr val="888888"/>
              </a:buClr>
              <a:buSzPts val="2720"/>
              <a:buFont typeface="Arial"/>
              <a:buNone/>
            </a:pPr>
            <a:r>
              <a:t/>
            </a:r>
            <a:endParaRPr sz="2720"/>
          </a:p>
          <a:p>
            <a:pPr indent="0" lvl="0" marL="0" marR="0" rtl="0" algn="l">
              <a:lnSpc>
                <a:spcPct val="90000"/>
              </a:lnSpc>
              <a:spcBef>
                <a:spcPts val="0"/>
              </a:spcBef>
              <a:spcAft>
                <a:spcPts val="0"/>
              </a:spcAft>
              <a:buClr>
                <a:srgbClr val="888888"/>
              </a:buClr>
              <a:buSzPts val="2720"/>
              <a:buFont typeface="Arial"/>
              <a:buNone/>
            </a:pPr>
            <a:r>
              <a:t/>
            </a:r>
            <a:endParaRPr sz="272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ctrTitle"/>
          </p:nvPr>
        </p:nvSpPr>
        <p:spPr>
          <a:xfrm>
            <a:off x="0" y="116632"/>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.git Folder</a:t>
            </a:r>
            <a:endParaRPr b="0" i="0" sz="3959" u="none" cap="none" strike="noStrike">
              <a:solidFill>
                <a:schemeClr val="dk1"/>
              </a:solidFill>
              <a:latin typeface="Calibri"/>
              <a:ea typeface="Calibri"/>
              <a:cs typeface="Calibri"/>
              <a:sym typeface="Calibri"/>
            </a:endParaRPr>
          </a:p>
        </p:txBody>
      </p:sp>
      <p:sp>
        <p:nvSpPr>
          <p:cNvPr id="167" name="Google Shape;167;p25"/>
          <p:cNvSpPr txBox="1"/>
          <p:nvPr>
            <p:ph idx="1" type="subTitle"/>
          </p:nvPr>
        </p:nvSpPr>
        <p:spPr>
          <a:xfrm>
            <a:off x="431025" y="836662"/>
            <a:ext cx="8656800" cy="5655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720"/>
              <a:buFont typeface="Arial"/>
              <a:buNone/>
            </a:pPr>
            <a:r>
              <a:rPr lang="en-US" sz="2720"/>
              <a:t>As known .git folder gets created once the “git init” command is invoked. This folder maintains locally all information related to Version Management.</a:t>
            </a:r>
            <a:endParaRPr sz="27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Pictorial representation of Commands </a:t>
            </a:r>
            <a:endParaRPr b="0" i="0" sz="3959" u="none" cap="none" strike="noStrike">
              <a:solidFill>
                <a:schemeClr val="dk1"/>
              </a:solidFill>
              <a:latin typeface="Calibri"/>
              <a:ea typeface="Calibri"/>
              <a:cs typeface="Calibri"/>
              <a:sym typeface="Calibri"/>
            </a:endParaRPr>
          </a:p>
        </p:txBody>
      </p:sp>
      <p:sp>
        <p:nvSpPr>
          <p:cNvPr id="173" name="Google Shape;173;p26"/>
          <p:cNvSpPr txBox="1"/>
          <p:nvPr>
            <p:ph idx="1" type="subTitle"/>
          </p:nvPr>
        </p:nvSpPr>
        <p:spPr>
          <a:xfrm>
            <a:off x="251520" y="908720"/>
            <a:ext cx="8712968" cy="5040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Various commands which make changes to local, remote repository </a:t>
            </a:r>
            <a:endParaRPr b="1" i="0" sz="2000" u="none" cap="none" strike="noStrike">
              <a:solidFill>
                <a:srgbClr val="888888"/>
              </a:solidFill>
              <a:latin typeface="Calibri"/>
              <a:ea typeface="Calibri"/>
              <a:cs typeface="Calibri"/>
              <a:sym typeface="Calibri"/>
            </a:endParaRPr>
          </a:p>
        </p:txBody>
      </p:sp>
      <p:pic>
        <p:nvPicPr>
          <p:cNvPr id="174" name="Google Shape;174;p26"/>
          <p:cNvPicPr preferRelativeResize="0"/>
          <p:nvPr/>
        </p:nvPicPr>
        <p:blipFill rotWithShape="1">
          <a:blip r:embed="rId3">
            <a:alphaModFix/>
          </a:blip>
          <a:srcRect b="0" l="0" r="0" t="0"/>
          <a:stretch/>
        </p:blipFill>
        <p:spPr>
          <a:xfrm>
            <a:off x="561119" y="1242010"/>
            <a:ext cx="7696200" cy="541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What is Git Pull?</a:t>
            </a:r>
            <a:endParaRPr b="0" i="0" sz="3959" u="none" cap="none" strike="noStrike">
              <a:solidFill>
                <a:schemeClr val="dk1"/>
              </a:solidFill>
              <a:latin typeface="Calibri"/>
              <a:ea typeface="Calibri"/>
              <a:cs typeface="Calibri"/>
              <a:sym typeface="Calibri"/>
            </a:endParaRPr>
          </a:p>
        </p:txBody>
      </p:sp>
      <p:sp>
        <p:nvSpPr>
          <p:cNvPr id="180" name="Google Shape;180;p27"/>
          <p:cNvSpPr txBox="1"/>
          <p:nvPr>
            <p:ph idx="1" type="subTitle"/>
          </p:nvPr>
        </p:nvSpPr>
        <p:spPr>
          <a:xfrm>
            <a:off x="395536" y="1052736"/>
            <a:ext cx="8712968" cy="259228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480"/>
              <a:buFont typeface="Arial"/>
              <a:buNone/>
            </a:pPr>
            <a:r>
              <a:rPr b="1" i="0" lang="en-US" sz="2480" u="none" cap="none" strike="noStrike">
                <a:solidFill>
                  <a:srgbClr val="888888"/>
                </a:solidFill>
                <a:latin typeface="Calibri"/>
                <a:ea typeface="Calibri"/>
                <a:cs typeface="Calibri"/>
                <a:sym typeface="Calibri"/>
              </a:rPr>
              <a:t>git pull</a:t>
            </a:r>
            <a:r>
              <a:rPr b="0" i="0" lang="en-US" sz="2480" u="none" cap="none" strike="noStrike">
                <a:solidFill>
                  <a:srgbClr val="888888"/>
                </a:solidFill>
                <a:latin typeface="Calibri"/>
                <a:ea typeface="Calibri"/>
                <a:cs typeface="Calibri"/>
                <a:sym typeface="Calibri"/>
              </a:rPr>
              <a:t> command is used to </a:t>
            </a:r>
            <a:r>
              <a:rPr b="1" i="0" lang="en-US" sz="2480" u="none" cap="none" strike="noStrike">
                <a:solidFill>
                  <a:srgbClr val="888888"/>
                </a:solidFill>
                <a:latin typeface="Calibri"/>
                <a:ea typeface="Calibri"/>
                <a:cs typeface="Calibri"/>
                <a:sym typeface="Calibri"/>
              </a:rPr>
              <a:t>fetch</a:t>
            </a:r>
            <a:r>
              <a:rPr b="0" i="0" lang="en-US" sz="2480" u="none" cap="none" strike="noStrike">
                <a:solidFill>
                  <a:srgbClr val="888888"/>
                </a:solidFill>
                <a:latin typeface="Calibri"/>
                <a:ea typeface="Calibri"/>
                <a:cs typeface="Calibri"/>
                <a:sym typeface="Calibri"/>
              </a:rPr>
              <a:t> and download content from a remote repository and immediately update the local repository to match that content. </a:t>
            </a:r>
            <a:endParaRPr b="0" i="0" sz="2480" u="none" cap="none" strike="noStrike">
              <a:solidFill>
                <a:srgbClr val="888888"/>
              </a:solidFill>
              <a:latin typeface="Calibri"/>
              <a:ea typeface="Calibri"/>
              <a:cs typeface="Calibri"/>
              <a:sym typeface="Calibri"/>
            </a:endParaRPr>
          </a:p>
          <a:p>
            <a:pPr indent="-514350" lvl="0" marL="514350" marR="0" rtl="0" algn="l">
              <a:lnSpc>
                <a:spcPct val="80000"/>
              </a:lnSpc>
              <a:spcBef>
                <a:spcPts val="496"/>
              </a:spcBef>
              <a:spcAft>
                <a:spcPts val="0"/>
              </a:spcAft>
              <a:buClr>
                <a:srgbClr val="888888"/>
              </a:buClr>
              <a:buSzPts val="2480"/>
              <a:buFont typeface="Arial"/>
              <a:buAutoNum type="arabicPeriod"/>
            </a:pPr>
            <a:r>
              <a:rPr b="0" i="0" lang="en-US" sz="2480" u="none" cap="none" strike="noStrike">
                <a:solidFill>
                  <a:srgbClr val="888888"/>
                </a:solidFill>
                <a:latin typeface="Calibri"/>
                <a:ea typeface="Calibri"/>
                <a:cs typeface="Calibri"/>
                <a:sym typeface="Calibri"/>
              </a:rPr>
              <a:t>On Github, in our repository, select some file, Click Edit and Make some changes to the file.</a:t>
            </a:r>
            <a:endParaRPr/>
          </a:p>
          <a:p>
            <a:pPr indent="-514350" lvl="0" marL="514350" marR="0" rtl="0" algn="l">
              <a:lnSpc>
                <a:spcPct val="80000"/>
              </a:lnSpc>
              <a:spcBef>
                <a:spcPts val="496"/>
              </a:spcBef>
              <a:spcAft>
                <a:spcPts val="0"/>
              </a:spcAft>
              <a:buClr>
                <a:srgbClr val="888888"/>
              </a:buClr>
              <a:buSzPts val="2480"/>
              <a:buFont typeface="Arial"/>
              <a:buAutoNum type="arabicPeriod"/>
            </a:pPr>
            <a:r>
              <a:rPr b="0" i="0" lang="en-US" sz="2480" u="none" cap="none" strike="noStrike">
                <a:solidFill>
                  <a:srgbClr val="888888"/>
                </a:solidFill>
                <a:latin typeface="Calibri"/>
                <a:ea typeface="Calibri"/>
                <a:cs typeface="Calibri"/>
                <a:sym typeface="Calibri"/>
              </a:rPr>
              <a:t>Commit that file,  by pressing Commit button on github</a:t>
            </a:r>
            <a:endParaRPr b="0" i="0" sz="2480" u="none" cap="none" strike="noStrike">
              <a:solidFill>
                <a:srgbClr val="888888"/>
              </a:solidFill>
              <a:latin typeface="Calibri"/>
              <a:ea typeface="Calibri"/>
              <a:cs typeface="Calibri"/>
              <a:sym typeface="Calibri"/>
            </a:endParaRPr>
          </a:p>
          <a:p>
            <a:pPr indent="-514350" lvl="0" marL="514350" marR="0" rtl="0" algn="l">
              <a:lnSpc>
                <a:spcPct val="80000"/>
              </a:lnSpc>
              <a:spcBef>
                <a:spcPts val="496"/>
              </a:spcBef>
              <a:spcAft>
                <a:spcPts val="0"/>
              </a:spcAft>
              <a:buClr>
                <a:srgbClr val="888888"/>
              </a:buClr>
              <a:buSzPts val="2480"/>
              <a:buFont typeface="Arial"/>
              <a:buAutoNum type="arabicPeriod"/>
            </a:pPr>
            <a:r>
              <a:rPr b="0" i="0" lang="en-US" sz="2480" u="none" cap="none" strike="noStrike">
                <a:solidFill>
                  <a:srgbClr val="888888"/>
                </a:solidFill>
                <a:latin typeface="Calibri"/>
                <a:ea typeface="Calibri"/>
                <a:cs typeface="Calibri"/>
                <a:sym typeface="Calibri"/>
              </a:rPr>
              <a:t>Now run, </a:t>
            </a:r>
            <a:r>
              <a:rPr b="1" i="0" lang="en-US" sz="2480" u="none" cap="none" strike="noStrike">
                <a:solidFill>
                  <a:srgbClr val="888888"/>
                </a:solidFill>
                <a:latin typeface="Calibri"/>
                <a:ea typeface="Calibri"/>
                <a:cs typeface="Calibri"/>
                <a:sym typeface="Calibri"/>
              </a:rPr>
              <a:t>git pull origin master</a:t>
            </a:r>
            <a:endParaRPr b="1" i="0" sz="2480" u="none" cap="none" strike="noStrike">
              <a:solidFill>
                <a:srgbClr val="888888"/>
              </a:solidFill>
              <a:latin typeface="Calibri"/>
              <a:ea typeface="Calibri"/>
              <a:cs typeface="Calibri"/>
              <a:sym typeface="Calibri"/>
            </a:endParaRPr>
          </a:p>
        </p:txBody>
      </p:sp>
      <p:pic>
        <p:nvPicPr>
          <p:cNvPr id="181" name="Google Shape;181;p27"/>
          <p:cNvPicPr preferRelativeResize="0"/>
          <p:nvPr/>
        </p:nvPicPr>
        <p:blipFill rotWithShape="1">
          <a:blip r:embed="rId3">
            <a:alphaModFix/>
          </a:blip>
          <a:srcRect b="0" l="0" r="0" t="0"/>
          <a:stretch/>
        </p:blipFill>
        <p:spPr>
          <a:xfrm>
            <a:off x="598585" y="3910091"/>
            <a:ext cx="7207250" cy="309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What is Git Cloning?</a:t>
            </a:r>
            <a:endParaRPr b="0" i="0" sz="3959" u="none" cap="none" strike="noStrike">
              <a:solidFill>
                <a:schemeClr val="dk1"/>
              </a:solidFill>
              <a:latin typeface="Calibri"/>
              <a:ea typeface="Calibri"/>
              <a:cs typeface="Calibri"/>
              <a:sym typeface="Calibri"/>
            </a:endParaRPr>
          </a:p>
        </p:txBody>
      </p:sp>
      <p:sp>
        <p:nvSpPr>
          <p:cNvPr id="187" name="Google Shape;187;p28"/>
          <p:cNvSpPr txBox="1"/>
          <p:nvPr>
            <p:ph idx="1" type="subTitle"/>
          </p:nvPr>
        </p:nvSpPr>
        <p:spPr>
          <a:xfrm>
            <a:off x="395536" y="1052736"/>
            <a:ext cx="8568952" cy="554461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"clone" command downloads an existing Git repository to your local computer.</a:t>
            </a:r>
            <a:endParaRPr/>
          </a:p>
          <a:p>
            <a:pPr indent="0" lvl="0" marL="0" marR="0" rtl="0" algn="l">
              <a:lnSpc>
                <a:spcPct val="80000"/>
              </a:lnSpc>
              <a:spcBef>
                <a:spcPts val="544"/>
              </a:spcBef>
              <a:spcAft>
                <a:spcPts val="0"/>
              </a:spcAft>
              <a:buClr>
                <a:srgbClr val="888888"/>
              </a:buClr>
              <a:buSzPts val="2720"/>
              <a:buFont typeface="Arial"/>
              <a:buNone/>
            </a:pPr>
            <a:r>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You will then have a full-blown, local version of that Git repo and can start working on the project</a:t>
            </a:r>
            <a:endParaRPr/>
          </a:p>
          <a:p>
            <a:pPr indent="0" lvl="0" marL="0" marR="0" rtl="0" algn="l">
              <a:lnSpc>
                <a:spcPct val="80000"/>
              </a:lnSpc>
              <a:spcBef>
                <a:spcPts val="544"/>
              </a:spcBef>
              <a:spcAft>
                <a:spcPts val="0"/>
              </a:spcAft>
              <a:buClr>
                <a:srgbClr val="888888"/>
              </a:buClr>
              <a:buSzPts val="2720"/>
              <a:buFont typeface="Arial"/>
              <a:buNone/>
            </a:pPr>
            <a:r>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Use below command to clone a Public repository to your local system</a:t>
            </a:r>
            <a:endParaRPr/>
          </a:p>
          <a:p>
            <a:pPr indent="0" lvl="0" marL="0" marR="0" rtl="0" algn="l">
              <a:lnSpc>
                <a:spcPct val="80000"/>
              </a:lnSpc>
              <a:spcBef>
                <a:spcPts val="544"/>
              </a:spcBef>
              <a:spcAft>
                <a:spcPts val="0"/>
              </a:spcAft>
              <a:buClr>
                <a:srgbClr val="888888"/>
              </a:buClr>
              <a:buSzPts val="2720"/>
              <a:buFont typeface="Arial"/>
              <a:buNone/>
            </a:pPr>
            <a:r>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1" i="0" lang="en-US" sz="2720" u="none" cap="none" strike="noStrike">
                <a:solidFill>
                  <a:srgbClr val="888888"/>
                </a:solidFill>
                <a:latin typeface="Calibri"/>
                <a:ea typeface="Calibri"/>
                <a:cs typeface="Calibri"/>
                <a:sym typeface="Calibri"/>
              </a:rPr>
              <a:t>git clone </a:t>
            </a:r>
            <a:r>
              <a:rPr b="1" i="0" lang="en-US" sz="2720" u="sng" cap="none" strike="noStrike">
                <a:solidFill>
                  <a:schemeClr val="hlink"/>
                </a:solidFill>
                <a:latin typeface="Calibri"/>
                <a:ea typeface="Calibri"/>
                <a:cs typeface="Calibri"/>
                <a:sym typeface="Calibri"/>
                <a:hlinkClick r:id="rId3"/>
              </a:rPr>
              <a:t>https://github.com/vskreddy652/sampledb.git</a:t>
            </a:r>
            <a:endParaRPr b="1"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t/>
            </a:r>
            <a:endParaRPr b="1"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git clone url [dir]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t/>
            </a:r>
            <a:endParaRPr b="1"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1" i="0" lang="en-US" sz="2720" u="none" cap="none" strike="noStrike">
                <a:solidFill>
                  <a:srgbClr val="888888"/>
                </a:solidFill>
                <a:latin typeface="Calibri"/>
                <a:ea typeface="Calibri"/>
                <a:cs typeface="Calibri"/>
                <a:sym typeface="Calibri"/>
              </a:rPr>
              <a:t>Note: </a:t>
            </a:r>
            <a:r>
              <a:rPr b="0" i="0" lang="en-US" sz="2720" u="none" cap="none" strike="noStrike">
                <a:solidFill>
                  <a:srgbClr val="888888"/>
                </a:solidFill>
                <a:latin typeface="Calibri"/>
                <a:ea typeface="Calibri"/>
                <a:cs typeface="Calibri"/>
                <a:sym typeface="Calibri"/>
              </a:rPr>
              <a:t>To clone a specific Tag refer next Topics</a:t>
            </a:r>
            <a:endParaRPr b="0" i="0" sz="2720" u="none" cap="none" strike="noStrike">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Checkout</a:t>
            </a:r>
            <a:endParaRPr b="0" i="0" sz="3959" u="none" cap="none" strike="noStrike">
              <a:solidFill>
                <a:schemeClr val="dk1"/>
              </a:solidFill>
              <a:latin typeface="Calibri"/>
              <a:ea typeface="Calibri"/>
              <a:cs typeface="Calibri"/>
              <a:sym typeface="Calibri"/>
            </a:endParaRPr>
          </a:p>
        </p:txBody>
      </p:sp>
      <p:sp>
        <p:nvSpPr>
          <p:cNvPr id="193" name="Google Shape;193;p29"/>
          <p:cNvSpPr txBox="1"/>
          <p:nvPr>
            <p:ph idx="1" type="subTitle"/>
          </p:nvPr>
        </p:nvSpPr>
        <p:spPr>
          <a:xfrm>
            <a:off x="395536" y="836712"/>
            <a:ext cx="8136904" cy="590465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If a file is changed locally, and these changes need to be ignored, you may checkout the file, to get the latest version of the file, so your local file changes will be lost</a:t>
            </a:r>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git checkout &lt;file&gt;</a:t>
            </a:r>
            <a:endParaRPr/>
          </a:p>
          <a:p>
            <a:pPr indent="0" lvl="0" marL="0" marR="0" rtl="0" algn="l">
              <a:lnSpc>
                <a:spcPct val="80000"/>
              </a:lnSpc>
              <a:spcBef>
                <a:spcPts val="592"/>
              </a:spcBef>
              <a:spcAft>
                <a:spcPts val="0"/>
              </a:spcAft>
              <a:buClr>
                <a:srgbClr val="888888"/>
              </a:buClr>
              <a:buSzPts val="2960"/>
              <a:buFont typeface="Arial"/>
              <a:buNone/>
            </a:pPr>
            <a:r>
              <a:rPr b="1" i="0" lang="en-US" sz="2960" u="none" cap="none" strike="noStrike">
                <a:solidFill>
                  <a:srgbClr val="888888"/>
                </a:solidFill>
                <a:latin typeface="Calibri"/>
                <a:ea typeface="Calibri"/>
                <a:cs typeface="Calibri"/>
                <a:sym typeface="Calibri"/>
              </a:rPr>
              <a:t>git checkout</a:t>
            </a:r>
            <a:r>
              <a:rPr b="0" i="0" lang="en-US" sz="2960" u="none" cap="none" strike="noStrike">
                <a:solidFill>
                  <a:srgbClr val="888888"/>
                </a:solidFill>
                <a:latin typeface="Calibri"/>
                <a:ea typeface="Calibri"/>
                <a:cs typeface="Calibri"/>
                <a:sym typeface="Calibri"/>
              </a:rPr>
              <a:t> is to checkout your desired status of your repository (like branches or particular files).</a:t>
            </a:r>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E.g., you are currently on master branch and you want to switch into develop branch.</a:t>
            </a:r>
            <a:endParaRPr/>
          </a:p>
          <a:p>
            <a:pPr indent="0" lvl="0" marL="0" marR="0" rtl="0" algn="l">
              <a:lnSpc>
                <a:spcPct val="80000"/>
              </a:lnSpc>
              <a:spcBef>
                <a:spcPts val="592"/>
              </a:spcBef>
              <a:spcAft>
                <a:spcPts val="0"/>
              </a:spcAft>
              <a:buClr>
                <a:srgbClr val="888888"/>
              </a:buClr>
              <a:buSzPts val="2960"/>
              <a:buFont typeface="Arial"/>
              <a:buNone/>
            </a:pPr>
            <a:r>
              <a:rPr b="1" i="0" lang="en-US" sz="2960" u="none" cap="none" strike="noStrike">
                <a:solidFill>
                  <a:srgbClr val="888888"/>
                </a:solidFill>
                <a:latin typeface="Calibri"/>
                <a:ea typeface="Calibri"/>
                <a:cs typeface="Calibri"/>
                <a:sym typeface="Calibri"/>
              </a:rPr>
              <a:t>git checkout develop_branch </a:t>
            </a:r>
            <a:endParaRPr b="1" i="0" sz="2960" u="none" cap="none" strike="noStrike">
              <a:solidFill>
                <a:srgbClr val="888888"/>
              </a:solidFill>
              <a:latin typeface="Calibri"/>
              <a:ea typeface="Calibri"/>
              <a:cs typeface="Calibri"/>
              <a:sym typeface="Calibri"/>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E.g., you want to checkout to a particular status of a particular file</a:t>
            </a:r>
            <a:endParaRPr/>
          </a:p>
          <a:p>
            <a:pPr indent="0" lvl="0" marL="0" marR="0" rtl="0" algn="l">
              <a:lnSpc>
                <a:spcPct val="80000"/>
              </a:lnSpc>
              <a:spcBef>
                <a:spcPts val="592"/>
              </a:spcBef>
              <a:spcAft>
                <a:spcPts val="0"/>
              </a:spcAft>
              <a:buClr>
                <a:srgbClr val="888888"/>
              </a:buClr>
              <a:buSzPts val="2960"/>
              <a:buFont typeface="Arial"/>
              <a:buNone/>
            </a:pPr>
            <a:r>
              <a:rPr b="1" i="0" lang="en-US" sz="2960" u="none" cap="none" strike="noStrike">
                <a:solidFill>
                  <a:srgbClr val="888888"/>
                </a:solidFill>
                <a:latin typeface="Calibri"/>
                <a:ea typeface="Calibri"/>
                <a:cs typeface="Calibri"/>
                <a:sym typeface="Calibri"/>
              </a:rPr>
              <a:t>git checkout commit_point_A -- &lt;filename&gt;</a:t>
            </a:r>
            <a:endParaRPr b="1" i="0" sz="2960" u="none" cap="none" strike="noStrike">
              <a:solidFill>
                <a:srgbClr val="88888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ctrTitle"/>
          </p:nvPr>
        </p:nvSpPr>
        <p:spPr>
          <a:xfrm>
            <a:off x="-14265" y="-2"/>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create Tag</a:t>
            </a:r>
            <a:endParaRPr b="0" i="0" sz="3959" u="none" cap="none" strike="noStrike">
              <a:solidFill>
                <a:schemeClr val="dk1"/>
              </a:solidFill>
              <a:latin typeface="Calibri"/>
              <a:ea typeface="Calibri"/>
              <a:cs typeface="Calibri"/>
              <a:sym typeface="Calibri"/>
            </a:endParaRPr>
          </a:p>
        </p:txBody>
      </p:sp>
      <p:sp>
        <p:nvSpPr>
          <p:cNvPr id="199" name="Google Shape;199;p30"/>
          <p:cNvSpPr txBox="1"/>
          <p:nvPr>
            <p:ph idx="1" type="subTitle"/>
          </p:nvPr>
        </p:nvSpPr>
        <p:spPr>
          <a:xfrm>
            <a:off x="136250" y="650400"/>
            <a:ext cx="9007800" cy="6114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Like most VCSs, Git has the ability to tag specific points in history as being important. Typically people use this functionality to mark release points (v1.0, and so on).</a:t>
            </a:r>
            <a:endParaRPr/>
          </a:p>
          <a:p>
            <a:pPr indent="0" lvl="0" marL="0" marR="0" rtl="0" algn="l">
              <a:lnSpc>
                <a:spcPct val="80000"/>
              </a:lnSpc>
              <a:spcBef>
                <a:spcPts val="400"/>
              </a:spcBef>
              <a:spcAft>
                <a:spcPts val="0"/>
              </a:spcAft>
              <a:buClr>
                <a:srgbClr val="888888"/>
              </a:buClr>
              <a:buSzPts val="2000"/>
              <a:buFont typeface="Arial"/>
              <a:buNone/>
            </a:pPr>
            <a:r>
              <a:t/>
            </a:r>
            <a:endParaRPr b="0" i="0" sz="2000" u="none" cap="none" strike="noStrike">
              <a:solidFill>
                <a:srgbClr val="888888"/>
              </a:solidFill>
              <a:latin typeface="Calibri"/>
              <a:ea typeface="Calibri"/>
              <a:cs typeface="Calibri"/>
              <a:sym typeface="Calibri"/>
            </a:endParaRPr>
          </a:p>
          <a:p>
            <a:pPr indent="0" lvl="0" marL="0" marR="0" rtl="0" algn="l">
              <a:lnSpc>
                <a:spcPct val="80000"/>
              </a:lnSpc>
              <a:spcBef>
                <a:spcPts val="40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Below is command for the same</a:t>
            </a:r>
            <a:endParaRPr/>
          </a:p>
          <a:p>
            <a:pPr indent="0" lvl="0" marL="0" marR="0" rtl="0" algn="l">
              <a:lnSpc>
                <a:spcPct val="80000"/>
              </a:lnSpc>
              <a:spcBef>
                <a:spcPts val="400"/>
              </a:spcBef>
              <a:spcAft>
                <a:spcPts val="0"/>
              </a:spcAft>
              <a:buClr>
                <a:srgbClr val="888888"/>
              </a:buClr>
              <a:buSzPts val="2000"/>
              <a:buFont typeface="Arial"/>
              <a:buNone/>
            </a:pPr>
            <a:r>
              <a:t/>
            </a:r>
            <a:endParaRPr b="0" i="0" sz="2000" u="none" cap="none" strike="noStrike">
              <a:solidFill>
                <a:srgbClr val="888888"/>
              </a:solidFill>
              <a:latin typeface="Calibri"/>
              <a:ea typeface="Calibri"/>
              <a:cs typeface="Calibri"/>
              <a:sym typeface="Calibri"/>
            </a:endParaRPr>
          </a:p>
          <a:p>
            <a:pPr indent="0" lvl="0" marL="0" marR="0" rtl="0" algn="l">
              <a:lnSpc>
                <a:spcPct val="80000"/>
              </a:lnSpc>
              <a:spcBef>
                <a:spcPts val="400"/>
              </a:spcBef>
              <a:spcAft>
                <a:spcPts val="0"/>
              </a:spcAft>
              <a:buClr>
                <a:srgbClr val="888888"/>
              </a:buClr>
              <a:buSzPts val="2000"/>
              <a:buFont typeface="Arial"/>
              <a:buNone/>
            </a:pPr>
            <a:r>
              <a:rPr b="1" i="0" lang="en-US" sz="2000" u="none" cap="none" strike="noStrike">
                <a:solidFill>
                  <a:srgbClr val="888888"/>
                </a:solidFill>
                <a:latin typeface="Calibri"/>
                <a:ea typeface="Calibri"/>
                <a:cs typeface="Calibri"/>
                <a:sym typeface="Calibri"/>
              </a:rPr>
              <a:t>git tag &lt;tagname&gt; </a:t>
            </a:r>
            <a:endParaRPr/>
          </a:p>
          <a:p>
            <a:pPr indent="0" lvl="0" marL="0" marR="0" rtl="0" algn="l">
              <a:lnSpc>
                <a:spcPct val="80000"/>
              </a:lnSpc>
              <a:spcBef>
                <a:spcPts val="400"/>
              </a:spcBef>
              <a:spcAft>
                <a:spcPts val="0"/>
              </a:spcAft>
              <a:buClr>
                <a:srgbClr val="888888"/>
              </a:buClr>
              <a:buSzPts val="2000"/>
              <a:buFont typeface="Arial"/>
              <a:buNone/>
            </a:pPr>
            <a:r>
              <a:t/>
            </a:r>
            <a:endParaRPr b="0" i="0" sz="2000" u="none" cap="none" strike="noStrike">
              <a:solidFill>
                <a:srgbClr val="888888"/>
              </a:solidFill>
              <a:latin typeface="Calibri"/>
              <a:ea typeface="Calibri"/>
              <a:cs typeface="Calibri"/>
              <a:sym typeface="Calibri"/>
            </a:endParaRPr>
          </a:p>
          <a:p>
            <a:pPr indent="0" lvl="0" marL="0" marR="0" rtl="0" algn="l">
              <a:lnSpc>
                <a:spcPct val="80000"/>
              </a:lnSpc>
              <a:spcBef>
                <a:spcPts val="40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If you want to include a description with your tag, add -a to create an annotated tag:</a:t>
            </a:r>
            <a:endParaRPr/>
          </a:p>
          <a:p>
            <a:pPr indent="0" lvl="0" marL="0" marR="0" rtl="0" algn="l">
              <a:lnSpc>
                <a:spcPct val="80000"/>
              </a:lnSpc>
              <a:spcBef>
                <a:spcPts val="400"/>
              </a:spcBef>
              <a:spcAft>
                <a:spcPts val="0"/>
              </a:spcAft>
              <a:buClr>
                <a:srgbClr val="888888"/>
              </a:buClr>
              <a:buSzPts val="2000"/>
              <a:buFont typeface="Arial"/>
              <a:buNone/>
            </a:pPr>
            <a:r>
              <a:rPr b="1" i="0" lang="en-US" sz="2000" u="none" cap="none" strike="noStrike">
                <a:solidFill>
                  <a:srgbClr val="888888"/>
                </a:solidFill>
                <a:latin typeface="Calibri"/>
                <a:ea typeface="Calibri"/>
                <a:cs typeface="Calibri"/>
                <a:sym typeface="Calibri"/>
              </a:rPr>
              <a:t>git tag &lt;tagname&gt; -a</a:t>
            </a:r>
            <a:endParaRPr/>
          </a:p>
          <a:p>
            <a:pPr indent="0" lvl="0" marL="0" marR="0" rtl="0" algn="l">
              <a:lnSpc>
                <a:spcPct val="80000"/>
              </a:lnSpc>
              <a:spcBef>
                <a:spcPts val="400"/>
              </a:spcBef>
              <a:spcAft>
                <a:spcPts val="0"/>
              </a:spcAft>
              <a:buClr>
                <a:srgbClr val="888888"/>
              </a:buClr>
              <a:buSzPts val="2000"/>
              <a:buFont typeface="Arial"/>
              <a:buNone/>
            </a:pPr>
            <a:r>
              <a:t/>
            </a:r>
            <a:endParaRPr b="1" i="0" sz="2000" u="none" cap="none" strike="noStrike">
              <a:solidFill>
                <a:srgbClr val="888888"/>
              </a:solidFill>
              <a:latin typeface="Calibri"/>
              <a:ea typeface="Calibri"/>
              <a:cs typeface="Calibri"/>
              <a:sym typeface="Calibri"/>
            </a:endParaRPr>
          </a:p>
          <a:p>
            <a:pPr indent="0" lvl="0" marL="0" marR="0" rtl="0" algn="l">
              <a:lnSpc>
                <a:spcPct val="80000"/>
              </a:lnSpc>
              <a:spcBef>
                <a:spcPts val="400"/>
              </a:spcBef>
              <a:spcAft>
                <a:spcPts val="0"/>
              </a:spcAft>
              <a:buClr>
                <a:srgbClr val="888888"/>
              </a:buClr>
              <a:buSzPts val="2000"/>
              <a:buFont typeface="Arial"/>
              <a:buNone/>
            </a:pPr>
            <a:r>
              <a:rPr b="0" i="0" lang="en-US" sz="2000" u="none" cap="none" strike="noStrike">
                <a:solidFill>
                  <a:srgbClr val="888888"/>
                </a:solidFill>
                <a:latin typeface="Calibri"/>
                <a:ea typeface="Calibri"/>
                <a:cs typeface="Calibri"/>
                <a:sym typeface="Calibri"/>
              </a:rPr>
              <a:t>To Push Tag to remote repository</a:t>
            </a:r>
            <a:endParaRPr/>
          </a:p>
          <a:p>
            <a:pPr indent="0" lvl="0" marL="0" marR="0" rtl="0" algn="l">
              <a:lnSpc>
                <a:spcPct val="80000"/>
              </a:lnSpc>
              <a:spcBef>
                <a:spcPts val="400"/>
              </a:spcBef>
              <a:spcAft>
                <a:spcPts val="0"/>
              </a:spcAft>
              <a:buClr>
                <a:srgbClr val="888888"/>
              </a:buClr>
              <a:buSzPts val="2000"/>
              <a:buFont typeface="Arial"/>
              <a:buNone/>
            </a:pPr>
            <a:r>
              <a:rPr b="1" i="0" lang="en-US" sz="2000" u="none" cap="none" strike="noStrike">
                <a:solidFill>
                  <a:srgbClr val="888888"/>
                </a:solidFill>
                <a:latin typeface="Calibri"/>
                <a:ea typeface="Calibri"/>
                <a:cs typeface="Calibri"/>
                <a:sym typeface="Calibri"/>
              </a:rPr>
              <a:t>git push origin &lt;tagname&gt;</a:t>
            </a:r>
            <a:endParaRPr/>
          </a:p>
          <a:p>
            <a:pPr indent="0" lvl="0" marL="0" marR="0" rtl="0" algn="l">
              <a:lnSpc>
                <a:spcPct val="80000"/>
              </a:lnSpc>
              <a:spcBef>
                <a:spcPts val="400"/>
              </a:spcBef>
              <a:spcAft>
                <a:spcPts val="0"/>
              </a:spcAft>
              <a:buClr>
                <a:srgbClr val="888888"/>
              </a:buClr>
              <a:buSzPts val="2000"/>
              <a:buFont typeface="Arial"/>
              <a:buNone/>
            </a:pPr>
            <a:r>
              <a:rPr b="1" i="0" lang="en-US" sz="2000" u="none" cap="none" strike="noStrike">
                <a:solidFill>
                  <a:srgbClr val="888888"/>
                </a:solidFill>
                <a:latin typeface="Calibri"/>
                <a:ea typeface="Calibri"/>
                <a:cs typeface="Calibri"/>
                <a:sym typeface="Calibri"/>
              </a:rPr>
              <a:t>//generally each release is considered as a tag</a:t>
            </a:r>
            <a:endParaRPr/>
          </a:p>
          <a:p>
            <a:pPr indent="0" lvl="0" marL="0" marR="0" rtl="0" algn="l">
              <a:lnSpc>
                <a:spcPct val="80000"/>
              </a:lnSpc>
              <a:spcBef>
                <a:spcPts val="400"/>
              </a:spcBef>
              <a:spcAft>
                <a:spcPts val="0"/>
              </a:spcAft>
              <a:buClr>
                <a:srgbClr val="888888"/>
              </a:buClr>
              <a:buSzPts val="2000"/>
              <a:buFont typeface="Arial"/>
              <a:buNone/>
            </a:pPr>
            <a:r>
              <a:t/>
            </a:r>
            <a:endParaRPr b="1" i="0" sz="2000" u="none" cap="none" strike="noStrike">
              <a:solidFill>
                <a:srgbClr val="888888"/>
              </a:solidFill>
              <a:latin typeface="Calibri"/>
              <a:ea typeface="Calibri"/>
              <a:cs typeface="Calibri"/>
              <a:sym typeface="Calibri"/>
            </a:endParaRPr>
          </a:p>
          <a:p>
            <a:pPr indent="0" lvl="0" marL="0" marR="0" rtl="0" algn="l">
              <a:lnSpc>
                <a:spcPct val="80000"/>
              </a:lnSpc>
              <a:spcBef>
                <a:spcPts val="400"/>
              </a:spcBef>
              <a:spcAft>
                <a:spcPts val="0"/>
              </a:spcAft>
              <a:buClr>
                <a:srgbClr val="888888"/>
              </a:buClr>
              <a:buSzPts val="2000"/>
              <a:buFont typeface="Arial"/>
              <a:buNone/>
            </a:pPr>
            <a:r>
              <a:rPr b="1" i="0" lang="en-US" sz="2000" u="none" cap="none" strike="noStrike">
                <a:solidFill>
                  <a:srgbClr val="888888"/>
                </a:solidFill>
                <a:latin typeface="Calibri"/>
                <a:ea typeface="Calibri"/>
                <a:cs typeface="Calibri"/>
                <a:sym typeface="Calibri"/>
              </a:rPr>
              <a:t>Now verify in online repository that a tag/releases is created. Now anyone can</a:t>
            </a:r>
            <a:endParaRPr b="1" i="0" sz="2000" u="none" cap="none" strike="noStrike">
              <a:solidFill>
                <a:srgbClr val="888888"/>
              </a:solidFill>
              <a:latin typeface="Calibri"/>
              <a:ea typeface="Calibri"/>
              <a:cs typeface="Calibri"/>
              <a:sym typeface="Calibri"/>
            </a:endParaRPr>
          </a:p>
        </p:txBody>
      </p:sp>
      <p:sp>
        <p:nvSpPr>
          <p:cNvPr id="200" name="Google Shape;200;p30"/>
          <p:cNvSpPr txBox="1"/>
          <p:nvPr/>
        </p:nvSpPr>
        <p:spPr>
          <a:xfrm>
            <a:off x="5418975" y="3523650"/>
            <a:ext cx="3669000" cy="17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242729"/>
                </a:solidFill>
                <a:highlight>
                  <a:srgbClr val="FFFFFF"/>
                </a:highlight>
              </a:rPr>
              <a:t>push the commits in the local branch named </a:t>
            </a:r>
            <a:r>
              <a:rPr lang="en-US">
                <a:solidFill>
                  <a:srgbClr val="242729"/>
                </a:solidFill>
                <a:highlight>
                  <a:srgbClr val="EFF0F1"/>
                </a:highlight>
                <a:latin typeface="Courier New"/>
                <a:ea typeface="Courier New"/>
                <a:cs typeface="Courier New"/>
                <a:sym typeface="Courier New"/>
              </a:rPr>
              <a:t>master</a:t>
            </a:r>
            <a:r>
              <a:rPr lang="en-US">
                <a:solidFill>
                  <a:srgbClr val="242729"/>
                </a:solidFill>
                <a:highlight>
                  <a:srgbClr val="FFFFFF"/>
                </a:highlight>
              </a:rPr>
              <a:t> to the remote named </a:t>
            </a:r>
            <a:r>
              <a:rPr lang="en-US">
                <a:solidFill>
                  <a:srgbClr val="242729"/>
                </a:solidFill>
                <a:highlight>
                  <a:srgbClr val="EFF0F1"/>
                </a:highlight>
                <a:latin typeface="Courier New"/>
                <a:ea typeface="Courier New"/>
                <a:cs typeface="Courier New"/>
                <a:sym typeface="Courier New"/>
              </a:rPr>
              <a:t>origin</a:t>
            </a:r>
            <a:r>
              <a:rPr lang="en-US">
                <a:solidFill>
                  <a:srgbClr val="242729"/>
                </a:solidFill>
                <a:highlight>
                  <a:srgbClr val="FFFFFF"/>
                </a:highlight>
              </a:rPr>
              <a:t>". Once this is executed, all the stuff that you last synchronised with origin will be sent to the remote repository and other people will be able to see them there.</a:t>
            </a:r>
            <a:endParaRPr/>
          </a:p>
        </p:txBody>
      </p:sp>
      <p:cxnSp>
        <p:nvCxnSpPr>
          <p:cNvPr id="201" name="Google Shape;201;p30"/>
          <p:cNvCxnSpPr/>
          <p:nvPr/>
        </p:nvCxnSpPr>
        <p:spPr>
          <a:xfrm flipH="1" rot="10800000">
            <a:off x="3085450" y="4081175"/>
            <a:ext cx="2411400" cy="62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a:t>
            </a:r>
            <a:r>
              <a:rPr lang="en-US" sz="3959"/>
              <a:t>a Tag looks like</a:t>
            </a:r>
            <a:endParaRPr b="0" i="0" sz="3959" u="none" cap="none" strike="noStrike">
              <a:solidFill>
                <a:schemeClr val="dk1"/>
              </a:solidFill>
              <a:latin typeface="Calibri"/>
              <a:ea typeface="Calibri"/>
              <a:cs typeface="Calibri"/>
              <a:sym typeface="Calibri"/>
            </a:endParaRPr>
          </a:p>
        </p:txBody>
      </p:sp>
      <p:sp>
        <p:nvSpPr>
          <p:cNvPr id="207" name="Google Shape;207;p31"/>
          <p:cNvSpPr txBox="1"/>
          <p:nvPr>
            <p:ph idx="1" type="subTitle"/>
          </p:nvPr>
        </p:nvSpPr>
        <p:spPr>
          <a:xfrm>
            <a:off x="395536" y="1052736"/>
            <a:ext cx="8280900" cy="554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400"/>
              </a:spcBef>
              <a:spcAft>
                <a:spcPts val="0"/>
              </a:spcAft>
              <a:buClr>
                <a:srgbClr val="888888"/>
              </a:buClr>
              <a:buSzPts val="2000"/>
              <a:buFont typeface="Arial"/>
              <a:buNone/>
            </a:pPr>
            <a:r>
              <a:t/>
            </a:r>
            <a:endParaRPr b="1" i="0" sz="2000" u="none" cap="none" strike="noStrike">
              <a:solidFill>
                <a:srgbClr val="888888"/>
              </a:solidFill>
              <a:latin typeface="Calibri"/>
              <a:ea typeface="Calibri"/>
              <a:cs typeface="Calibri"/>
              <a:sym typeface="Calibri"/>
            </a:endParaRPr>
          </a:p>
        </p:txBody>
      </p:sp>
      <p:pic>
        <p:nvPicPr>
          <p:cNvPr id="208" name="Google Shape;208;p31"/>
          <p:cNvPicPr preferRelativeResize="0"/>
          <p:nvPr/>
        </p:nvPicPr>
        <p:blipFill>
          <a:blip r:embed="rId3">
            <a:alphaModFix/>
          </a:blip>
          <a:stretch>
            <a:fillRect/>
          </a:stretch>
        </p:blipFill>
        <p:spPr>
          <a:xfrm>
            <a:off x="297350" y="1052725"/>
            <a:ext cx="8477250" cy="352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txBox="1"/>
          <p:nvPr>
            <p:ph type="ctrTitle"/>
          </p:nvPr>
        </p:nvSpPr>
        <p:spPr>
          <a:xfrm>
            <a:off x="598585" y="225997"/>
            <a:ext cx="7704900" cy="72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What is Version Control System</a:t>
            </a:r>
            <a:endParaRPr b="0" i="0" sz="3959" u="none" cap="none" strike="noStrike">
              <a:solidFill>
                <a:schemeClr val="dk1"/>
              </a:solidFill>
              <a:latin typeface="Calibri"/>
              <a:ea typeface="Calibri"/>
              <a:cs typeface="Calibri"/>
              <a:sym typeface="Calibri"/>
            </a:endParaRPr>
          </a:p>
        </p:txBody>
      </p:sp>
      <p:sp>
        <p:nvSpPr>
          <p:cNvPr id="91" name="Google Shape;91;p14"/>
          <p:cNvSpPr txBox="1"/>
          <p:nvPr>
            <p:ph idx="1" type="subTitle"/>
          </p:nvPr>
        </p:nvSpPr>
        <p:spPr>
          <a:xfrm>
            <a:off x="395540" y="1082909"/>
            <a:ext cx="8352900" cy="5040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Version control is a system that records changes to a file or set of files over time so that you can recall specific versions later. </a:t>
            </a:r>
            <a:endParaRPr b="0" i="0" sz="2480" u="none" cap="none" strike="noStrike">
              <a:solidFill>
                <a:srgbClr val="888888"/>
              </a:solidFill>
              <a:latin typeface="Calibri"/>
              <a:ea typeface="Calibri"/>
              <a:cs typeface="Calibri"/>
              <a:sym typeface="Calibri"/>
            </a:endParaRPr>
          </a:p>
          <a:p>
            <a:pPr indent="0" lvl="0" marL="0" marR="0" rtl="0" algn="l">
              <a:lnSpc>
                <a:spcPct val="80000"/>
              </a:lnSpc>
              <a:spcBef>
                <a:spcPts val="496"/>
              </a:spcBef>
              <a:spcAft>
                <a:spcPts val="0"/>
              </a:spcAft>
              <a:buClr>
                <a:srgbClr val="888888"/>
              </a:buClr>
              <a:buSzPts val="2480"/>
              <a:buFont typeface="Arial"/>
              <a:buNone/>
            </a:pPr>
            <a:r>
              <a:t/>
            </a:r>
            <a:endParaRPr b="0" i="0" sz="2480" u="none" cap="none" strike="noStrike">
              <a:solidFill>
                <a:srgbClr val="888888"/>
              </a:solidFill>
              <a:latin typeface="Calibri"/>
              <a:ea typeface="Calibri"/>
              <a:cs typeface="Calibri"/>
              <a:sym typeface="Calibri"/>
            </a:endParaRPr>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In Version Control System, below data of project will be stored</a:t>
            </a:r>
            <a:endParaRPr/>
          </a:p>
          <a:p>
            <a:pPr indent="-514350" lvl="0" marL="514350" marR="0" rtl="0" algn="l">
              <a:lnSpc>
                <a:spcPct val="80000"/>
              </a:lnSpc>
              <a:spcBef>
                <a:spcPts val="496"/>
              </a:spcBef>
              <a:spcAft>
                <a:spcPts val="0"/>
              </a:spcAft>
              <a:buClr>
                <a:srgbClr val="888888"/>
              </a:buClr>
              <a:buSzPts val="2480"/>
              <a:buFont typeface="Calibri"/>
              <a:buAutoNum type="arabicPeriod"/>
            </a:pPr>
            <a:r>
              <a:rPr b="0" i="0" lang="en-US" sz="2480" u="none" cap="none" strike="noStrike">
                <a:solidFill>
                  <a:srgbClr val="888888"/>
                </a:solidFill>
                <a:latin typeface="Calibri"/>
                <a:ea typeface="Calibri"/>
                <a:cs typeface="Calibri"/>
                <a:sym typeface="Calibri"/>
              </a:rPr>
              <a:t>Source code</a:t>
            </a:r>
            <a:endParaRPr/>
          </a:p>
          <a:p>
            <a:pPr indent="-514350" lvl="0" marL="514350" marR="0" rtl="0" algn="l">
              <a:lnSpc>
                <a:spcPct val="80000"/>
              </a:lnSpc>
              <a:spcBef>
                <a:spcPts val="496"/>
              </a:spcBef>
              <a:spcAft>
                <a:spcPts val="0"/>
              </a:spcAft>
              <a:buClr>
                <a:srgbClr val="888888"/>
              </a:buClr>
              <a:buSzPts val="2480"/>
              <a:buFont typeface="Calibri"/>
              <a:buAutoNum type="arabicPeriod"/>
            </a:pPr>
            <a:r>
              <a:rPr b="0" i="0" lang="en-US" sz="2480" u="none" cap="none" strike="noStrike">
                <a:solidFill>
                  <a:srgbClr val="888888"/>
                </a:solidFill>
                <a:latin typeface="Calibri"/>
                <a:ea typeface="Calibri"/>
                <a:cs typeface="Calibri"/>
                <a:sym typeface="Calibri"/>
              </a:rPr>
              <a:t>Documentation</a:t>
            </a:r>
            <a:endParaRPr/>
          </a:p>
          <a:p>
            <a:pPr indent="-514350" lvl="0" marL="514350" marR="0" rtl="0" algn="l">
              <a:lnSpc>
                <a:spcPct val="80000"/>
              </a:lnSpc>
              <a:spcBef>
                <a:spcPts val="496"/>
              </a:spcBef>
              <a:spcAft>
                <a:spcPts val="0"/>
              </a:spcAft>
              <a:buClr>
                <a:srgbClr val="888888"/>
              </a:buClr>
              <a:buSzPts val="2480"/>
              <a:buFont typeface="Calibri"/>
              <a:buAutoNum type="arabicPeriod"/>
            </a:pPr>
            <a:r>
              <a:rPr b="0" i="0" lang="en-US" sz="2480" u="none" cap="none" strike="noStrike">
                <a:solidFill>
                  <a:srgbClr val="888888"/>
                </a:solidFill>
                <a:latin typeface="Calibri"/>
                <a:ea typeface="Calibri"/>
                <a:cs typeface="Calibri"/>
                <a:sym typeface="Calibri"/>
              </a:rPr>
              <a:t>Reports</a:t>
            </a:r>
            <a:endParaRPr/>
          </a:p>
          <a:p>
            <a:pPr indent="-514350" lvl="0" marL="514350" marR="0" rtl="0" algn="l">
              <a:lnSpc>
                <a:spcPct val="80000"/>
              </a:lnSpc>
              <a:spcBef>
                <a:spcPts val="496"/>
              </a:spcBef>
              <a:spcAft>
                <a:spcPts val="0"/>
              </a:spcAft>
              <a:buClr>
                <a:srgbClr val="888888"/>
              </a:buClr>
              <a:buSzPts val="2480"/>
              <a:buFont typeface="Calibri"/>
              <a:buAutoNum type="arabicPeriod"/>
            </a:pPr>
            <a:r>
              <a:rPr b="0" i="0" lang="en-US" sz="2480" u="none" cap="none" strike="noStrike">
                <a:solidFill>
                  <a:srgbClr val="888888"/>
                </a:solidFill>
                <a:latin typeface="Calibri"/>
                <a:ea typeface="Calibri"/>
                <a:cs typeface="Calibri"/>
                <a:sym typeface="Calibri"/>
              </a:rPr>
              <a:t>Etc…</a:t>
            </a:r>
            <a:endParaRPr/>
          </a:p>
          <a:p>
            <a:pPr indent="-356870" lvl="0" marL="514350" marR="0" rtl="0" algn="l">
              <a:lnSpc>
                <a:spcPct val="80000"/>
              </a:lnSpc>
              <a:spcBef>
                <a:spcPts val="496"/>
              </a:spcBef>
              <a:spcAft>
                <a:spcPts val="0"/>
              </a:spcAft>
              <a:buClr>
                <a:srgbClr val="888888"/>
              </a:buClr>
              <a:buSzPts val="2480"/>
              <a:buFont typeface="Calibri"/>
              <a:buNone/>
            </a:pPr>
            <a:r>
              <a:t/>
            </a:r>
            <a:endParaRPr b="0" i="0" sz="2480" u="none" cap="none" strike="noStrike">
              <a:solidFill>
                <a:srgbClr val="888888"/>
              </a:solidFill>
              <a:latin typeface="Calibri"/>
              <a:ea typeface="Calibri"/>
              <a:cs typeface="Calibri"/>
              <a:sym typeface="Calibri"/>
            </a:endParaRPr>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There are two types of VCS</a:t>
            </a:r>
            <a:endParaRPr/>
          </a:p>
          <a:p>
            <a:pPr indent="-514350" lvl="0" marL="514350" marR="0" rtl="0" algn="l">
              <a:lnSpc>
                <a:spcPct val="80000"/>
              </a:lnSpc>
              <a:spcBef>
                <a:spcPts val="496"/>
              </a:spcBef>
              <a:spcAft>
                <a:spcPts val="0"/>
              </a:spcAft>
              <a:buClr>
                <a:srgbClr val="888888"/>
              </a:buClr>
              <a:buSzPts val="2480"/>
              <a:buFont typeface="Arial"/>
              <a:buAutoNum type="arabicPeriod"/>
            </a:pPr>
            <a:r>
              <a:rPr b="0" i="0" lang="en-US" sz="2480" u="none" cap="none" strike="noStrike">
                <a:solidFill>
                  <a:srgbClr val="888888"/>
                </a:solidFill>
                <a:latin typeface="Calibri"/>
                <a:ea typeface="Calibri"/>
                <a:cs typeface="Calibri"/>
                <a:sym typeface="Calibri"/>
              </a:rPr>
              <a:t>Centralized VCS – old approach – CVS, perforce</a:t>
            </a:r>
            <a:endParaRPr/>
          </a:p>
          <a:p>
            <a:pPr indent="-514350" lvl="0" marL="514350" marR="0" rtl="0" algn="l">
              <a:lnSpc>
                <a:spcPct val="80000"/>
              </a:lnSpc>
              <a:spcBef>
                <a:spcPts val="496"/>
              </a:spcBef>
              <a:spcAft>
                <a:spcPts val="0"/>
              </a:spcAft>
              <a:buClr>
                <a:srgbClr val="888888"/>
              </a:buClr>
              <a:buSzPts val="2480"/>
              <a:buFont typeface="Arial"/>
              <a:buAutoNum type="arabicPeriod"/>
            </a:pPr>
            <a:r>
              <a:rPr b="0" i="0" lang="en-US" sz="2480" u="none" cap="none" strike="noStrike">
                <a:solidFill>
                  <a:srgbClr val="888888"/>
                </a:solidFill>
                <a:latin typeface="Calibri"/>
                <a:ea typeface="Calibri"/>
                <a:cs typeface="Calibri"/>
                <a:sym typeface="Calibri"/>
              </a:rPr>
              <a:t>Distributed VCS – new approach - git</a:t>
            </a:r>
            <a:endParaRPr b="0" i="0" sz="2480" u="none" cap="none" strike="noStrike">
              <a:solidFill>
                <a:srgbClr val="888888"/>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ctrTitle"/>
          </p:nvPr>
        </p:nvSpPr>
        <p:spPr>
          <a:xfrm>
            <a:off x="-14240" y="78223"/>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How to List Tags</a:t>
            </a:r>
            <a:endParaRPr b="0" i="0" sz="3959" u="none" cap="none" strike="noStrike">
              <a:solidFill>
                <a:schemeClr val="dk1"/>
              </a:solidFill>
              <a:latin typeface="Calibri"/>
              <a:ea typeface="Calibri"/>
              <a:cs typeface="Calibri"/>
              <a:sym typeface="Calibri"/>
            </a:endParaRPr>
          </a:p>
        </p:txBody>
      </p:sp>
      <p:sp>
        <p:nvSpPr>
          <p:cNvPr id="214" name="Google Shape;214;p32"/>
          <p:cNvSpPr txBox="1"/>
          <p:nvPr>
            <p:ph idx="1" type="subTitle"/>
          </p:nvPr>
        </p:nvSpPr>
        <p:spPr>
          <a:xfrm>
            <a:off x="227000" y="443424"/>
            <a:ext cx="8627400" cy="6165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92"/>
              </a:spcBef>
              <a:spcAft>
                <a:spcPts val="0"/>
              </a:spcAft>
              <a:buClr>
                <a:srgbClr val="888888"/>
              </a:buClr>
              <a:buSzPts val="2960"/>
              <a:buFont typeface="Arial"/>
              <a:buNone/>
            </a:pPr>
            <a:r>
              <a:rPr lang="en-US" sz="2960"/>
              <a:t>List all the available Tags</a:t>
            </a:r>
            <a:endParaRPr sz="2960"/>
          </a:p>
          <a:p>
            <a:pPr indent="0" lvl="0" marL="0" marR="0" rtl="0" algn="l">
              <a:lnSpc>
                <a:spcPct val="80000"/>
              </a:lnSpc>
              <a:spcBef>
                <a:spcPts val="592"/>
              </a:spcBef>
              <a:spcAft>
                <a:spcPts val="0"/>
              </a:spcAft>
              <a:buClr>
                <a:srgbClr val="888888"/>
              </a:buClr>
              <a:buSzPts val="2960"/>
              <a:buFont typeface="Arial"/>
              <a:buNone/>
            </a:pPr>
            <a:r>
              <a:rPr b="1" lang="en-US" sz="2960"/>
              <a:t>git tag</a:t>
            </a:r>
            <a:endParaRPr b="1" sz="2960"/>
          </a:p>
          <a:p>
            <a:pPr indent="0" lvl="0" marL="0" marR="0" rtl="0" algn="l">
              <a:lnSpc>
                <a:spcPct val="80000"/>
              </a:lnSpc>
              <a:spcBef>
                <a:spcPts val="592"/>
              </a:spcBef>
              <a:spcAft>
                <a:spcPts val="0"/>
              </a:spcAft>
              <a:buClr>
                <a:srgbClr val="888888"/>
              </a:buClr>
              <a:buSzPts val="2960"/>
              <a:buFont typeface="Arial"/>
              <a:buNone/>
            </a:pPr>
            <a:r>
              <a:rPr lang="en-US" sz="2960"/>
              <a:t>List all the Tags of specific Pattern</a:t>
            </a:r>
            <a:endParaRPr sz="2960"/>
          </a:p>
          <a:p>
            <a:pPr indent="0" lvl="0" marL="0" marR="0" rtl="0" algn="l">
              <a:lnSpc>
                <a:spcPct val="80000"/>
              </a:lnSpc>
              <a:spcBef>
                <a:spcPts val="592"/>
              </a:spcBef>
              <a:spcAft>
                <a:spcPts val="0"/>
              </a:spcAft>
              <a:buClr>
                <a:srgbClr val="888888"/>
              </a:buClr>
              <a:buSzPts val="2960"/>
              <a:buFont typeface="Arial"/>
              <a:buNone/>
            </a:pPr>
            <a:r>
              <a:rPr b="1" lang="en-US" sz="2960"/>
              <a:t>git tag -l “v1.3*”</a:t>
            </a:r>
            <a:endParaRPr b="1" sz="2960"/>
          </a:p>
          <a:p>
            <a:pPr indent="0" lvl="0" marL="0" marR="0" rtl="0" algn="l">
              <a:lnSpc>
                <a:spcPct val="80000"/>
              </a:lnSpc>
              <a:spcBef>
                <a:spcPts val="592"/>
              </a:spcBef>
              <a:spcAft>
                <a:spcPts val="0"/>
              </a:spcAft>
              <a:buClr>
                <a:srgbClr val="888888"/>
              </a:buClr>
              <a:buSzPts val="2960"/>
              <a:buFont typeface="Arial"/>
              <a:buNone/>
            </a:pPr>
            <a:r>
              <a:t/>
            </a:r>
            <a:endParaRPr sz="2960"/>
          </a:p>
          <a:p>
            <a:pPr indent="0" lvl="0" marL="0" marR="0" rtl="0" algn="l">
              <a:lnSpc>
                <a:spcPct val="80000"/>
              </a:lnSpc>
              <a:spcBef>
                <a:spcPts val="592"/>
              </a:spcBef>
              <a:spcAft>
                <a:spcPts val="0"/>
              </a:spcAft>
              <a:buClr>
                <a:srgbClr val="888888"/>
              </a:buClr>
              <a:buSzPts val="2960"/>
              <a:buFont typeface="Arial"/>
              <a:buNone/>
            </a:pPr>
            <a:r>
              <a:rPr lang="en-US" sz="1800">
                <a:solidFill>
                  <a:srgbClr val="222635"/>
                </a:solidFill>
                <a:highlight>
                  <a:srgbClr val="FFFFFF"/>
                </a:highlight>
                <a:latin typeface="Times New Roman"/>
                <a:ea typeface="Times New Roman"/>
                <a:cs typeface="Times New Roman"/>
                <a:sym typeface="Times New Roman"/>
              </a:rPr>
              <a:t>Tags can also include a more descriptive tag-message or annotation </a:t>
            </a:r>
            <a:endParaRPr sz="1800">
              <a:solidFill>
                <a:srgbClr val="222635"/>
              </a:solidFill>
              <a:highlight>
                <a:srgbClr val="FFFFFF"/>
              </a:highlight>
              <a:latin typeface="Times New Roman"/>
              <a:ea typeface="Times New Roman"/>
              <a:cs typeface="Times New Roman"/>
              <a:sym typeface="Times New Roman"/>
            </a:endParaRPr>
          </a:p>
          <a:p>
            <a:pPr indent="0" lvl="0" marL="38100" marR="38100" rtl="0" algn="l">
              <a:lnSpc>
                <a:spcPct val="115000"/>
              </a:lnSpc>
              <a:spcBef>
                <a:spcPts val="0"/>
              </a:spcBef>
              <a:spcAft>
                <a:spcPts val="0"/>
              </a:spcAft>
              <a:buClr>
                <a:schemeClr val="dk1"/>
              </a:buClr>
              <a:buSzPts val="1100"/>
              <a:buFont typeface="Arial"/>
              <a:buNone/>
            </a:pPr>
            <a:r>
              <a:rPr lang="en-US" sz="1800">
                <a:solidFill>
                  <a:schemeClr val="dk1"/>
                </a:solidFill>
                <a:highlight>
                  <a:srgbClr val="FCFCFC"/>
                </a:highlight>
                <a:latin typeface="Arial"/>
                <a:ea typeface="Arial"/>
                <a:cs typeface="Arial"/>
                <a:sym typeface="Arial"/>
              </a:rPr>
              <a:t>git tag -a v1.</a:t>
            </a:r>
            <a:r>
              <a:rPr lang="en-US" sz="1800">
                <a:solidFill>
                  <a:srgbClr val="116644"/>
                </a:solidFill>
                <a:highlight>
                  <a:srgbClr val="FCFCFC"/>
                </a:highlight>
                <a:latin typeface="Arial"/>
                <a:ea typeface="Arial"/>
                <a:cs typeface="Arial"/>
                <a:sym typeface="Arial"/>
              </a:rPr>
              <a:t>0.0</a:t>
            </a:r>
            <a:endParaRPr sz="1800">
              <a:solidFill>
                <a:srgbClr val="116644"/>
              </a:solidFill>
              <a:highlight>
                <a:srgbClr val="FCFCFC"/>
              </a:highlight>
              <a:latin typeface="Arial"/>
              <a:ea typeface="Arial"/>
              <a:cs typeface="Arial"/>
              <a:sym typeface="Arial"/>
            </a:endParaRPr>
          </a:p>
          <a:p>
            <a:pPr indent="0" lvl="0" marL="0" marR="0" rtl="0" algn="l">
              <a:lnSpc>
                <a:spcPct val="80000"/>
              </a:lnSpc>
              <a:spcBef>
                <a:spcPts val="592"/>
              </a:spcBef>
              <a:spcAft>
                <a:spcPts val="0"/>
              </a:spcAft>
              <a:buClr>
                <a:srgbClr val="888888"/>
              </a:buClr>
              <a:buSzPts val="2960"/>
              <a:buFont typeface="Arial"/>
              <a:buNone/>
            </a:pPr>
            <a:r>
              <a:rPr lang="en-US" sz="1800">
                <a:solidFill>
                  <a:srgbClr val="222635"/>
                </a:solidFill>
                <a:highlight>
                  <a:srgbClr val="FFFFFF"/>
                </a:highlight>
                <a:latin typeface="Times New Roman"/>
                <a:ea typeface="Times New Roman"/>
                <a:cs typeface="Times New Roman"/>
                <a:sym typeface="Times New Roman"/>
              </a:rPr>
              <a:t>Executing this command you will create a new annotated tag identified with version v1.0.0</a:t>
            </a:r>
            <a:endParaRPr sz="1800">
              <a:solidFill>
                <a:srgbClr val="222635"/>
              </a:solidFill>
              <a:highlight>
                <a:srgbClr val="FFFFFF"/>
              </a:highlight>
              <a:latin typeface="Times New Roman"/>
              <a:ea typeface="Times New Roman"/>
              <a:cs typeface="Times New Roman"/>
              <a:sym typeface="Times New Roman"/>
            </a:endParaRPr>
          </a:p>
          <a:p>
            <a:pPr indent="0" lvl="0" marL="0" marR="0" rtl="0" algn="l">
              <a:lnSpc>
                <a:spcPct val="80000"/>
              </a:lnSpc>
              <a:spcBef>
                <a:spcPts val="592"/>
              </a:spcBef>
              <a:spcAft>
                <a:spcPts val="0"/>
              </a:spcAft>
              <a:buClr>
                <a:srgbClr val="888888"/>
              </a:buClr>
              <a:buSzPts val="2960"/>
              <a:buFont typeface="Arial"/>
              <a:buNone/>
            </a:pPr>
            <a:r>
              <a:t/>
            </a:r>
            <a:endParaRPr sz="1800">
              <a:solidFill>
                <a:srgbClr val="222635"/>
              </a:solidFill>
              <a:highlight>
                <a:srgbClr val="FFFFFF"/>
              </a:highlight>
              <a:latin typeface="Times New Roman"/>
              <a:ea typeface="Times New Roman"/>
              <a:cs typeface="Times New Roman"/>
              <a:sym typeface="Times New Roman"/>
            </a:endParaRPr>
          </a:p>
          <a:p>
            <a:pPr indent="0" lvl="0" marL="0" marR="0" rtl="0" algn="l">
              <a:lnSpc>
                <a:spcPct val="80000"/>
              </a:lnSpc>
              <a:spcBef>
                <a:spcPts val="592"/>
              </a:spcBef>
              <a:spcAft>
                <a:spcPts val="0"/>
              </a:spcAft>
              <a:buClr>
                <a:srgbClr val="888888"/>
              </a:buClr>
              <a:buSzPts val="2960"/>
              <a:buFont typeface="Arial"/>
              <a:buNone/>
            </a:pPr>
            <a:r>
              <a:rPr b="1" lang="en-US" sz="1800">
                <a:solidFill>
                  <a:srgbClr val="222635"/>
                </a:solidFill>
                <a:highlight>
                  <a:srgbClr val="FFFFFF"/>
                </a:highlight>
                <a:latin typeface="Times New Roman"/>
                <a:ea typeface="Times New Roman"/>
                <a:cs typeface="Times New Roman"/>
                <a:sym typeface="Times New Roman"/>
              </a:rPr>
              <a:t>Lightweight tags </a:t>
            </a:r>
            <a:r>
              <a:rPr lang="en-US" sz="1800">
                <a:solidFill>
                  <a:srgbClr val="222635"/>
                </a:solidFill>
                <a:highlight>
                  <a:srgbClr val="FFFFFF"/>
                </a:highlight>
                <a:latin typeface="Times New Roman"/>
                <a:ea typeface="Times New Roman"/>
                <a:cs typeface="Times New Roman"/>
                <a:sym typeface="Times New Roman"/>
              </a:rPr>
              <a:t>are the simplest way to add a tag to your Git repository because they store only the hash of the commit they refer to. They are created with the absence of the -a, or -m options and </a:t>
            </a:r>
            <a:r>
              <a:rPr i="1" lang="en-US" sz="1800">
                <a:solidFill>
                  <a:srgbClr val="222635"/>
                </a:solidFill>
                <a:highlight>
                  <a:srgbClr val="FFFFFF"/>
                </a:highlight>
                <a:latin typeface="Times New Roman"/>
                <a:ea typeface="Times New Roman"/>
                <a:cs typeface="Times New Roman"/>
                <a:sym typeface="Times New Roman"/>
              </a:rPr>
              <a:t>do not</a:t>
            </a:r>
            <a:r>
              <a:rPr lang="en-US" sz="1800">
                <a:solidFill>
                  <a:srgbClr val="222635"/>
                </a:solidFill>
                <a:highlight>
                  <a:srgbClr val="FFFFFF"/>
                </a:highlight>
                <a:latin typeface="Times New Roman"/>
                <a:ea typeface="Times New Roman"/>
                <a:cs typeface="Times New Roman"/>
                <a:sym typeface="Times New Roman"/>
              </a:rPr>
              <a:t> contain any extra information. Below is an example</a:t>
            </a:r>
            <a:endParaRPr sz="1800">
              <a:solidFill>
                <a:srgbClr val="222635"/>
              </a:solidFill>
              <a:highlight>
                <a:srgbClr val="FFFFFF"/>
              </a:highlight>
              <a:latin typeface="Times New Roman"/>
              <a:ea typeface="Times New Roman"/>
              <a:cs typeface="Times New Roman"/>
              <a:sym typeface="Times New Roman"/>
            </a:endParaRPr>
          </a:p>
          <a:p>
            <a:pPr indent="0" lvl="0" marL="0" marR="38100" rtl="0" algn="l">
              <a:lnSpc>
                <a:spcPct val="115000"/>
              </a:lnSpc>
              <a:spcBef>
                <a:spcPts val="0"/>
              </a:spcBef>
              <a:spcAft>
                <a:spcPts val="0"/>
              </a:spcAft>
              <a:buClr>
                <a:schemeClr val="dk1"/>
              </a:buClr>
              <a:buSzPts val="1100"/>
              <a:buFont typeface="Arial"/>
              <a:buNone/>
            </a:pPr>
            <a:r>
              <a:t/>
            </a:r>
            <a:endParaRPr sz="1800">
              <a:solidFill>
                <a:schemeClr val="dk1"/>
              </a:solidFill>
              <a:latin typeface="Verdana"/>
              <a:ea typeface="Verdana"/>
              <a:cs typeface="Verdana"/>
              <a:sym typeface="Verdana"/>
            </a:endParaRPr>
          </a:p>
          <a:p>
            <a:pPr indent="0" lvl="0" marL="0" marR="38100" rtl="0" algn="l">
              <a:lnSpc>
                <a:spcPct val="115000"/>
              </a:lnSpc>
              <a:spcBef>
                <a:spcPts val="0"/>
              </a:spcBef>
              <a:spcAft>
                <a:spcPts val="0"/>
              </a:spcAft>
              <a:buClr>
                <a:schemeClr val="dk1"/>
              </a:buClr>
              <a:buSzPts val="1100"/>
              <a:buFont typeface="Arial"/>
              <a:buNone/>
            </a:pPr>
            <a:r>
              <a:rPr lang="en-US" sz="1800">
                <a:solidFill>
                  <a:schemeClr val="dk1"/>
                </a:solidFill>
                <a:latin typeface="Verdana"/>
                <a:ea typeface="Verdana"/>
                <a:cs typeface="Verdana"/>
                <a:sym typeface="Verdana"/>
              </a:rPr>
              <a:t>git tag v1.</a:t>
            </a:r>
            <a:r>
              <a:rPr lang="en-US" sz="1800">
                <a:solidFill>
                  <a:srgbClr val="116644"/>
                </a:solidFill>
                <a:latin typeface="Verdana"/>
                <a:ea typeface="Verdana"/>
                <a:cs typeface="Verdana"/>
                <a:sym typeface="Verdana"/>
              </a:rPr>
              <a:t>0.0</a:t>
            </a:r>
            <a:endParaRPr sz="1800">
              <a:solidFill>
                <a:srgbClr val="116644"/>
              </a:solidFill>
              <a:latin typeface="Verdana"/>
              <a:ea typeface="Verdana"/>
              <a:cs typeface="Verdana"/>
              <a:sym typeface="Verdana"/>
            </a:endParaRPr>
          </a:p>
          <a:p>
            <a:pPr indent="0" lvl="0" marL="0" marR="0" rtl="0" algn="l">
              <a:lnSpc>
                <a:spcPct val="80000"/>
              </a:lnSpc>
              <a:spcBef>
                <a:spcPts val="592"/>
              </a:spcBef>
              <a:spcAft>
                <a:spcPts val="0"/>
              </a:spcAft>
              <a:buClr>
                <a:srgbClr val="888888"/>
              </a:buClr>
              <a:buSzPts val="2960"/>
              <a:buFont typeface="Arial"/>
              <a:buNone/>
            </a:pPr>
            <a:r>
              <a:t/>
            </a:r>
            <a:endParaRPr sz="1450">
              <a:solidFill>
                <a:srgbClr val="22263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checkout a Tag</a:t>
            </a:r>
            <a:endParaRPr b="0" i="0" sz="3959" u="none" cap="none" strike="noStrike">
              <a:solidFill>
                <a:schemeClr val="dk1"/>
              </a:solidFill>
              <a:latin typeface="Calibri"/>
              <a:ea typeface="Calibri"/>
              <a:cs typeface="Calibri"/>
              <a:sym typeface="Calibri"/>
            </a:endParaRPr>
          </a:p>
        </p:txBody>
      </p:sp>
      <p:sp>
        <p:nvSpPr>
          <p:cNvPr id="220" name="Google Shape;220;p33"/>
          <p:cNvSpPr txBox="1"/>
          <p:nvPr>
            <p:ph idx="1" type="subTitle"/>
          </p:nvPr>
        </p:nvSpPr>
        <p:spPr>
          <a:xfrm>
            <a:off x="395536" y="1052736"/>
            <a:ext cx="8280920" cy="554461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 git clone</a:t>
            </a:r>
            <a:endParaRPr b="0" i="0" sz="2960" u="none" cap="none" strike="noStrike">
              <a:solidFill>
                <a:srgbClr val="888888"/>
              </a:solidFill>
              <a:latin typeface="Calibri"/>
              <a:ea typeface="Calibri"/>
              <a:cs typeface="Calibri"/>
              <a:sym typeface="Calibri"/>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will give you the whole repository.</a:t>
            </a:r>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After the clone, you can list the tags with </a:t>
            </a:r>
            <a:endParaRPr b="0" i="0" sz="2960" u="none" cap="none" strike="noStrike">
              <a:solidFill>
                <a:srgbClr val="888888"/>
              </a:solidFill>
              <a:latin typeface="Calibri"/>
              <a:ea typeface="Calibri"/>
              <a:cs typeface="Calibri"/>
              <a:sym typeface="Calibri"/>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 git tag -l and then checkout a specific tag:</a:t>
            </a:r>
            <a:endParaRPr/>
          </a:p>
          <a:p>
            <a:pPr indent="0" lvl="0" marL="0" marR="0" rtl="0" algn="l">
              <a:lnSpc>
                <a:spcPct val="80000"/>
              </a:lnSpc>
              <a:spcBef>
                <a:spcPts val="592"/>
              </a:spcBef>
              <a:spcAft>
                <a:spcPts val="0"/>
              </a:spcAft>
              <a:buClr>
                <a:srgbClr val="888888"/>
              </a:buClr>
              <a:buSzPts val="2960"/>
              <a:buFont typeface="Arial"/>
              <a:buNone/>
            </a:pPr>
            <a:r>
              <a:t/>
            </a:r>
            <a:endParaRPr b="0" i="0" sz="2960" u="none" cap="none" strike="noStrike">
              <a:solidFill>
                <a:srgbClr val="888888"/>
              </a:solidFill>
              <a:latin typeface="Calibri"/>
              <a:ea typeface="Calibri"/>
              <a:cs typeface="Calibri"/>
              <a:sym typeface="Calibri"/>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 git checkout tags/&lt;tag_name&gt;</a:t>
            </a:r>
            <a:endParaRPr/>
          </a:p>
          <a:p>
            <a:pPr indent="0" lvl="0" marL="0" marR="0" rtl="0" algn="l">
              <a:lnSpc>
                <a:spcPct val="80000"/>
              </a:lnSpc>
              <a:spcBef>
                <a:spcPts val="592"/>
              </a:spcBef>
              <a:spcAft>
                <a:spcPts val="0"/>
              </a:spcAft>
              <a:buClr>
                <a:srgbClr val="888888"/>
              </a:buClr>
              <a:buSzPts val="2960"/>
              <a:buFont typeface="Arial"/>
              <a:buNone/>
            </a:pPr>
            <a:r>
              <a:t/>
            </a:r>
            <a:endParaRPr b="0" i="0" sz="2960" u="none" cap="none" strike="noStrike">
              <a:solidFill>
                <a:srgbClr val="888888"/>
              </a:solidFill>
              <a:latin typeface="Calibri"/>
              <a:ea typeface="Calibri"/>
              <a:cs typeface="Calibri"/>
              <a:sym typeface="Calibri"/>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Even better, checkout and create a branch (otherwise you will be on a branch named after the revision number of tag):</a:t>
            </a:r>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 git checkout tags/&lt;tag_name&gt; -b &lt;branch_name&gt;</a:t>
            </a:r>
            <a:endParaRPr b="1" i="0" sz="2960" u="none" cap="none" strike="noStrike">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Update a</a:t>
            </a:r>
            <a:r>
              <a:rPr b="0" i="0" lang="en-US" sz="3959" u="none" cap="none" strike="noStrike">
                <a:solidFill>
                  <a:schemeClr val="dk1"/>
                </a:solidFill>
                <a:latin typeface="Calibri"/>
                <a:ea typeface="Calibri"/>
                <a:cs typeface="Calibri"/>
                <a:sym typeface="Calibri"/>
              </a:rPr>
              <a:t> Tag Name</a:t>
            </a:r>
            <a:endParaRPr b="0" i="0" sz="3959" u="none" cap="none" strike="noStrike">
              <a:solidFill>
                <a:schemeClr val="dk1"/>
              </a:solidFill>
              <a:latin typeface="Calibri"/>
              <a:ea typeface="Calibri"/>
              <a:cs typeface="Calibri"/>
              <a:sym typeface="Calibri"/>
            </a:endParaRPr>
          </a:p>
        </p:txBody>
      </p:sp>
      <p:sp>
        <p:nvSpPr>
          <p:cNvPr id="226" name="Google Shape;226;p34"/>
          <p:cNvSpPr txBox="1"/>
          <p:nvPr>
            <p:ph idx="1" type="subTitle"/>
          </p:nvPr>
        </p:nvSpPr>
        <p:spPr>
          <a:xfrm>
            <a:off x="395536" y="1052736"/>
            <a:ext cx="8280900" cy="554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592"/>
              </a:spcBef>
              <a:spcAft>
                <a:spcPts val="0"/>
              </a:spcAft>
              <a:buClr>
                <a:schemeClr val="dk1"/>
              </a:buClr>
              <a:buSzPts val="1100"/>
              <a:buFont typeface="Arial"/>
              <a:buNone/>
            </a:pPr>
            <a:r>
              <a:rPr b="1" lang="en-US" sz="1800">
                <a:solidFill>
                  <a:srgbClr val="444444"/>
                </a:solidFill>
                <a:highlight>
                  <a:srgbClr val="FFFFFF"/>
                </a:highlight>
                <a:latin typeface="Arial"/>
                <a:ea typeface="Arial"/>
                <a:cs typeface="Arial"/>
                <a:sym typeface="Arial"/>
              </a:rPr>
              <a:t>Step 1</a:t>
            </a:r>
            <a:r>
              <a:rPr lang="en-US" sz="1800">
                <a:solidFill>
                  <a:srgbClr val="444444"/>
                </a:solidFill>
                <a:highlight>
                  <a:srgbClr val="FFFFFF"/>
                </a:highlight>
                <a:latin typeface="Arial"/>
                <a:ea typeface="Arial"/>
                <a:cs typeface="Arial"/>
                <a:sym typeface="Arial"/>
              </a:rPr>
              <a:t>: Create a new tag on the same commit point of old tag and push it, </a:t>
            </a:r>
            <a:endParaRPr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rPr b="1" lang="en-US" sz="1800">
                <a:solidFill>
                  <a:srgbClr val="444444"/>
                </a:solidFill>
                <a:highlight>
                  <a:srgbClr val="FFFFFF"/>
                </a:highlight>
                <a:latin typeface="Arial"/>
                <a:ea typeface="Arial"/>
                <a:cs typeface="Arial"/>
                <a:sym typeface="Arial"/>
              </a:rPr>
              <a:t>git tag new_tag old_tag </a:t>
            </a:r>
            <a:endParaRPr b="1"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rPr b="1" lang="en-US" sz="1800">
                <a:solidFill>
                  <a:srgbClr val="444444"/>
                </a:solidFill>
                <a:highlight>
                  <a:srgbClr val="FFFFFF"/>
                </a:highlight>
                <a:latin typeface="Arial"/>
                <a:ea typeface="Arial"/>
                <a:cs typeface="Arial"/>
                <a:sym typeface="Arial"/>
              </a:rPr>
              <a:t>git push --tags </a:t>
            </a:r>
            <a:endParaRPr b="1"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t/>
            </a:r>
            <a:endParaRPr b="1"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rPr b="1" lang="en-US" sz="1800">
                <a:solidFill>
                  <a:srgbClr val="444444"/>
                </a:solidFill>
                <a:highlight>
                  <a:srgbClr val="FFFFFF"/>
                </a:highlight>
                <a:latin typeface="Arial"/>
                <a:ea typeface="Arial"/>
                <a:cs typeface="Arial"/>
                <a:sym typeface="Arial"/>
              </a:rPr>
              <a:t>Step 2</a:t>
            </a:r>
            <a:r>
              <a:rPr lang="en-US" sz="1800">
                <a:solidFill>
                  <a:srgbClr val="444444"/>
                </a:solidFill>
                <a:highlight>
                  <a:srgbClr val="FFFFFF"/>
                </a:highlight>
                <a:latin typeface="Arial"/>
                <a:ea typeface="Arial"/>
                <a:cs typeface="Arial"/>
                <a:sym typeface="Arial"/>
              </a:rPr>
              <a:t>: Delete the old tag from local repo. </a:t>
            </a:r>
            <a:endParaRPr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rPr b="1" lang="en-US" sz="1800">
                <a:solidFill>
                  <a:srgbClr val="444444"/>
                </a:solidFill>
                <a:highlight>
                  <a:srgbClr val="FFFFFF"/>
                </a:highlight>
                <a:latin typeface="Arial"/>
                <a:ea typeface="Arial"/>
                <a:cs typeface="Arial"/>
                <a:sym typeface="Arial"/>
              </a:rPr>
              <a:t>git tag -d old_tag </a:t>
            </a:r>
            <a:endParaRPr b="1"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t/>
            </a:r>
            <a:endParaRPr b="1"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rPr b="1" lang="en-US" sz="1800">
                <a:solidFill>
                  <a:srgbClr val="444444"/>
                </a:solidFill>
                <a:highlight>
                  <a:srgbClr val="FFFFFF"/>
                </a:highlight>
                <a:latin typeface="Arial"/>
                <a:ea typeface="Arial"/>
                <a:cs typeface="Arial"/>
                <a:sym typeface="Arial"/>
              </a:rPr>
              <a:t>Step 3:</a:t>
            </a:r>
            <a:r>
              <a:rPr lang="en-US" sz="1800">
                <a:solidFill>
                  <a:srgbClr val="444444"/>
                </a:solidFill>
                <a:highlight>
                  <a:srgbClr val="FFFFFF"/>
                </a:highlight>
                <a:latin typeface="Arial"/>
                <a:ea typeface="Arial"/>
                <a:cs typeface="Arial"/>
                <a:sym typeface="Arial"/>
              </a:rPr>
              <a:t> Delete the old tag from remote repo. </a:t>
            </a:r>
            <a:endParaRPr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rPr b="1" lang="en-US" sz="1800">
                <a:solidFill>
                  <a:srgbClr val="444444"/>
                </a:solidFill>
                <a:highlight>
                  <a:srgbClr val="FFFFFF"/>
                </a:highlight>
                <a:latin typeface="Arial"/>
                <a:ea typeface="Arial"/>
                <a:cs typeface="Arial"/>
                <a:sym typeface="Arial"/>
              </a:rPr>
              <a:t>git push origin :refs/tags/old_tag </a:t>
            </a:r>
            <a:endParaRPr b="1"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t/>
            </a:r>
            <a:endParaRPr b="1"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chemeClr val="dk1"/>
              </a:buClr>
              <a:buSzPts val="1100"/>
              <a:buFont typeface="Arial"/>
              <a:buNone/>
            </a:pPr>
            <a:r>
              <a:rPr lang="en-US" sz="1800">
                <a:solidFill>
                  <a:srgbClr val="444444"/>
                </a:solidFill>
                <a:highlight>
                  <a:srgbClr val="FFFFFF"/>
                </a:highlight>
                <a:latin typeface="Arial"/>
                <a:ea typeface="Arial"/>
                <a:cs typeface="Arial"/>
                <a:sym typeface="Arial"/>
              </a:rPr>
              <a:t>You can verify the changes made, by executing the below command. It shows all remote tags: </a:t>
            </a:r>
            <a:endParaRPr sz="1800">
              <a:solidFill>
                <a:srgbClr val="444444"/>
              </a:solidFill>
              <a:highlight>
                <a:srgbClr val="FFFFFF"/>
              </a:highlight>
              <a:latin typeface="Arial"/>
              <a:ea typeface="Arial"/>
              <a:cs typeface="Arial"/>
              <a:sym typeface="Arial"/>
            </a:endParaRPr>
          </a:p>
          <a:p>
            <a:pPr indent="0" lvl="0" marL="0" marR="0" rtl="0" algn="l">
              <a:lnSpc>
                <a:spcPct val="80000"/>
              </a:lnSpc>
              <a:spcBef>
                <a:spcPts val="592"/>
              </a:spcBef>
              <a:spcAft>
                <a:spcPts val="0"/>
              </a:spcAft>
              <a:buClr>
                <a:srgbClr val="888888"/>
              </a:buClr>
              <a:buSzPts val="2960"/>
              <a:buFont typeface="Arial"/>
              <a:buNone/>
            </a:pPr>
            <a:r>
              <a:rPr b="1" lang="en-US" sz="1800">
                <a:solidFill>
                  <a:srgbClr val="444444"/>
                </a:solidFill>
                <a:highlight>
                  <a:srgbClr val="FFFFFF"/>
                </a:highlight>
                <a:latin typeface="Arial"/>
                <a:ea typeface="Arial"/>
                <a:cs typeface="Arial"/>
                <a:sym typeface="Arial"/>
              </a:rPr>
              <a:t>git ls-remote --tags origin</a:t>
            </a:r>
            <a:endParaRPr sz="1800">
              <a:solidFill>
                <a:srgbClr val="242729"/>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5"/>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Update a</a:t>
            </a:r>
            <a:r>
              <a:rPr b="0" i="0" lang="en-US" sz="3959" u="none" cap="none" strike="noStrike">
                <a:solidFill>
                  <a:schemeClr val="dk1"/>
                </a:solidFill>
                <a:latin typeface="Calibri"/>
                <a:ea typeface="Calibri"/>
                <a:cs typeface="Calibri"/>
                <a:sym typeface="Calibri"/>
              </a:rPr>
              <a:t> Tag</a:t>
            </a:r>
            <a:endParaRPr b="0" i="0" sz="3959" u="none" cap="none" strike="noStrike">
              <a:solidFill>
                <a:schemeClr val="dk1"/>
              </a:solidFill>
              <a:latin typeface="Calibri"/>
              <a:ea typeface="Calibri"/>
              <a:cs typeface="Calibri"/>
              <a:sym typeface="Calibri"/>
            </a:endParaRPr>
          </a:p>
        </p:txBody>
      </p:sp>
      <p:sp>
        <p:nvSpPr>
          <p:cNvPr id="232" name="Google Shape;232;p35"/>
          <p:cNvSpPr txBox="1"/>
          <p:nvPr>
            <p:ph idx="1" type="subTitle"/>
          </p:nvPr>
        </p:nvSpPr>
        <p:spPr>
          <a:xfrm>
            <a:off x="395536" y="1052736"/>
            <a:ext cx="8280900" cy="5544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800">
                <a:solidFill>
                  <a:srgbClr val="242729"/>
                </a:solidFill>
                <a:latin typeface="Arial"/>
                <a:ea typeface="Arial"/>
                <a:cs typeface="Arial"/>
                <a:sym typeface="Arial"/>
              </a:rPr>
              <a:t>To update reference of a Tag:</a:t>
            </a:r>
            <a:endParaRPr sz="1800">
              <a:solidFill>
                <a:srgbClr val="242729"/>
              </a:solidFill>
              <a:latin typeface="Arial"/>
              <a:ea typeface="Arial"/>
              <a:cs typeface="Arial"/>
              <a:sym typeface="Arial"/>
            </a:endParaRPr>
          </a:p>
          <a:p>
            <a:pPr indent="0" lvl="0" marL="0" rtl="0" algn="l">
              <a:lnSpc>
                <a:spcPct val="115000"/>
              </a:lnSpc>
              <a:spcBef>
                <a:spcPts val="1100"/>
              </a:spcBef>
              <a:spcAft>
                <a:spcPts val="0"/>
              </a:spcAft>
              <a:buClr>
                <a:schemeClr val="dk1"/>
              </a:buClr>
              <a:buSzPts val="1100"/>
              <a:buFont typeface="Arial"/>
              <a:buNone/>
            </a:pPr>
            <a:r>
              <a:rPr lang="en-US" sz="1800">
                <a:solidFill>
                  <a:srgbClr val="242729"/>
                </a:solidFill>
                <a:latin typeface="Arial"/>
                <a:ea typeface="Arial"/>
                <a:cs typeface="Arial"/>
                <a:sym typeface="Arial"/>
              </a:rPr>
              <a:t>if your remote is called </a:t>
            </a:r>
            <a:r>
              <a:rPr lang="en-US" sz="1800">
                <a:solidFill>
                  <a:srgbClr val="242729"/>
                </a:solidFill>
                <a:highlight>
                  <a:srgbClr val="EFF0F1"/>
                </a:highlight>
                <a:latin typeface="Courier New"/>
                <a:ea typeface="Courier New"/>
                <a:cs typeface="Courier New"/>
                <a:sym typeface="Courier New"/>
              </a:rPr>
              <a:t>origin</a:t>
            </a:r>
            <a:r>
              <a:rPr lang="en-US" sz="1800">
                <a:solidFill>
                  <a:srgbClr val="242729"/>
                </a:solidFill>
                <a:latin typeface="Arial"/>
                <a:ea typeface="Arial"/>
                <a:cs typeface="Arial"/>
                <a:sym typeface="Arial"/>
              </a:rPr>
              <a:t> and you're working on </a:t>
            </a:r>
            <a:r>
              <a:rPr lang="en-US" sz="1800">
                <a:solidFill>
                  <a:srgbClr val="242729"/>
                </a:solidFill>
                <a:highlight>
                  <a:srgbClr val="EFF0F1"/>
                </a:highlight>
                <a:latin typeface="Courier New"/>
                <a:ea typeface="Courier New"/>
                <a:cs typeface="Courier New"/>
                <a:sym typeface="Courier New"/>
              </a:rPr>
              <a:t>master</a:t>
            </a:r>
            <a:r>
              <a:rPr lang="en-US" sz="1800">
                <a:solidFill>
                  <a:srgbClr val="242729"/>
                </a:solidFill>
                <a:latin typeface="Arial"/>
                <a:ea typeface="Arial"/>
                <a:cs typeface="Arial"/>
                <a:sym typeface="Arial"/>
              </a:rPr>
              <a:t> branch:</a:t>
            </a:r>
            <a:endParaRPr sz="1800">
              <a:solidFill>
                <a:srgbClr val="242729"/>
              </a:solidFill>
              <a:latin typeface="Arial"/>
              <a:ea typeface="Arial"/>
              <a:cs typeface="Arial"/>
              <a:sym typeface="Arial"/>
            </a:endParaRPr>
          </a:p>
          <a:p>
            <a:pPr indent="0" lvl="0" marL="50800" marR="50800" rtl="0" algn="l">
              <a:lnSpc>
                <a:spcPct val="115000"/>
              </a:lnSpc>
              <a:spcBef>
                <a:spcPts val="1100"/>
              </a:spcBef>
              <a:spcAft>
                <a:spcPts val="0"/>
              </a:spcAft>
              <a:buClr>
                <a:schemeClr val="dk1"/>
              </a:buClr>
              <a:buSzPts val="1100"/>
              <a:buFont typeface="Arial"/>
              <a:buNone/>
            </a:pPr>
            <a:r>
              <a:rPr lang="en-US" sz="1800">
                <a:solidFill>
                  <a:srgbClr val="242729"/>
                </a:solidFill>
                <a:highlight>
                  <a:srgbClr val="EFF0F1"/>
                </a:highlight>
                <a:latin typeface="Courier New"/>
                <a:ea typeface="Courier New"/>
                <a:cs typeface="Courier New"/>
                <a:sym typeface="Courier New"/>
              </a:rPr>
              <a:t>git tag -d &lt;tagname&gt; </a:t>
            </a:r>
            <a:endParaRPr sz="18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rPr lang="en-US" sz="1800">
                <a:solidFill>
                  <a:srgbClr val="242729"/>
                </a:solidFill>
                <a:highlight>
                  <a:srgbClr val="EFF0F1"/>
                </a:highlight>
                <a:latin typeface="Courier New"/>
                <a:ea typeface="Courier New"/>
                <a:cs typeface="Courier New"/>
                <a:sym typeface="Courier New"/>
              </a:rPr>
              <a:t>git push origin :refs/tags/&lt;tagname&gt; </a:t>
            </a:r>
            <a:endParaRPr sz="18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rPr lang="en-US" sz="1800">
                <a:solidFill>
                  <a:srgbClr val="242729"/>
                </a:solidFill>
                <a:highlight>
                  <a:srgbClr val="EFF0F1"/>
                </a:highlight>
                <a:latin typeface="Courier New"/>
                <a:ea typeface="Courier New"/>
                <a:cs typeface="Courier New"/>
                <a:sym typeface="Courier New"/>
              </a:rPr>
              <a:t>git tag &lt;tagname&gt; &lt;commitId&gt; </a:t>
            </a:r>
            <a:endParaRPr sz="18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rPr lang="en-US" sz="1800">
                <a:solidFill>
                  <a:srgbClr val="242729"/>
                </a:solidFill>
                <a:highlight>
                  <a:srgbClr val="EFF0F1"/>
                </a:highlight>
                <a:latin typeface="Courier New"/>
                <a:ea typeface="Courier New"/>
                <a:cs typeface="Courier New"/>
                <a:sym typeface="Courier New"/>
              </a:rPr>
              <a:t>git push origin &lt;tagname&gt;</a:t>
            </a:r>
            <a:endParaRPr sz="1800">
              <a:solidFill>
                <a:srgbClr val="242729"/>
              </a:solidFill>
              <a:highlight>
                <a:srgbClr val="EFF0F1"/>
              </a:highlight>
              <a:latin typeface="Courier New"/>
              <a:ea typeface="Courier New"/>
              <a:cs typeface="Courier New"/>
              <a:sym typeface="Courier New"/>
            </a:endParaRPr>
          </a:p>
          <a:p>
            <a:pPr indent="-342900" lvl="0" marL="749300" rtl="0" algn="l">
              <a:lnSpc>
                <a:spcPct val="115000"/>
              </a:lnSpc>
              <a:spcBef>
                <a:spcPts val="1100"/>
              </a:spcBef>
              <a:spcAft>
                <a:spcPts val="0"/>
              </a:spcAft>
              <a:buClr>
                <a:srgbClr val="242729"/>
              </a:buClr>
              <a:buSzPts val="1800"/>
              <a:buChar char="●"/>
            </a:pPr>
            <a:r>
              <a:rPr lang="en-US" sz="1800">
                <a:solidFill>
                  <a:srgbClr val="242729"/>
                </a:solidFill>
                <a:latin typeface="Arial"/>
                <a:ea typeface="Arial"/>
                <a:cs typeface="Arial"/>
                <a:sym typeface="Arial"/>
              </a:rPr>
              <a:t>Line 1 removes the tag in local env.</a:t>
            </a:r>
            <a:endParaRPr sz="1800">
              <a:solidFill>
                <a:srgbClr val="242729"/>
              </a:solidFill>
              <a:latin typeface="Arial"/>
              <a:ea typeface="Arial"/>
              <a:cs typeface="Arial"/>
              <a:sym typeface="Arial"/>
            </a:endParaRPr>
          </a:p>
          <a:p>
            <a:pPr indent="-342900" lvl="0" marL="749300" rtl="0" algn="l">
              <a:lnSpc>
                <a:spcPct val="115000"/>
              </a:lnSpc>
              <a:spcBef>
                <a:spcPts val="0"/>
              </a:spcBef>
              <a:spcAft>
                <a:spcPts val="0"/>
              </a:spcAft>
              <a:buClr>
                <a:srgbClr val="242729"/>
              </a:buClr>
              <a:buSzPts val="1800"/>
              <a:buChar char="●"/>
            </a:pPr>
            <a:r>
              <a:rPr lang="en-US" sz="1800">
                <a:solidFill>
                  <a:srgbClr val="242729"/>
                </a:solidFill>
                <a:latin typeface="Arial"/>
                <a:ea typeface="Arial"/>
                <a:cs typeface="Arial"/>
                <a:sym typeface="Arial"/>
              </a:rPr>
              <a:t>Line 2 removes the tag in remote env.</a:t>
            </a:r>
            <a:endParaRPr sz="1800">
              <a:solidFill>
                <a:srgbClr val="242729"/>
              </a:solidFill>
              <a:latin typeface="Arial"/>
              <a:ea typeface="Arial"/>
              <a:cs typeface="Arial"/>
              <a:sym typeface="Arial"/>
            </a:endParaRPr>
          </a:p>
          <a:p>
            <a:pPr indent="-342900" lvl="0" marL="749300" rtl="0" algn="l">
              <a:lnSpc>
                <a:spcPct val="115000"/>
              </a:lnSpc>
              <a:spcBef>
                <a:spcPts val="0"/>
              </a:spcBef>
              <a:spcAft>
                <a:spcPts val="0"/>
              </a:spcAft>
              <a:buClr>
                <a:srgbClr val="242729"/>
              </a:buClr>
              <a:buSzPts val="1800"/>
              <a:buChar char="●"/>
            </a:pPr>
            <a:r>
              <a:rPr lang="en-US" sz="1800">
                <a:solidFill>
                  <a:srgbClr val="242729"/>
                </a:solidFill>
                <a:latin typeface="Arial"/>
                <a:ea typeface="Arial"/>
                <a:cs typeface="Arial"/>
                <a:sym typeface="Arial"/>
              </a:rPr>
              <a:t>Line 3 adds the tag to different commit</a:t>
            </a:r>
            <a:endParaRPr sz="1800">
              <a:solidFill>
                <a:srgbClr val="242729"/>
              </a:solidFill>
              <a:latin typeface="Arial"/>
              <a:ea typeface="Arial"/>
              <a:cs typeface="Arial"/>
              <a:sym typeface="Arial"/>
            </a:endParaRPr>
          </a:p>
          <a:p>
            <a:pPr indent="-342900" lvl="0" marL="749300" rtl="0" algn="l">
              <a:lnSpc>
                <a:spcPct val="115000"/>
              </a:lnSpc>
              <a:spcBef>
                <a:spcPts val="0"/>
              </a:spcBef>
              <a:spcAft>
                <a:spcPts val="0"/>
              </a:spcAft>
              <a:buClr>
                <a:srgbClr val="242729"/>
              </a:buClr>
              <a:buSzPts val="1800"/>
              <a:buChar char="●"/>
            </a:pPr>
            <a:r>
              <a:rPr lang="en-US" sz="1800">
                <a:solidFill>
                  <a:srgbClr val="242729"/>
                </a:solidFill>
                <a:latin typeface="Arial"/>
                <a:ea typeface="Arial"/>
                <a:cs typeface="Arial"/>
                <a:sym typeface="Arial"/>
              </a:rPr>
              <a:t>Line 4 pushes the change to the remote</a:t>
            </a:r>
            <a:endParaRPr sz="1800">
              <a:solidFill>
                <a:srgbClr val="242729"/>
              </a:solidFill>
              <a:latin typeface="Arial"/>
              <a:ea typeface="Arial"/>
              <a:cs typeface="Arial"/>
              <a:sym typeface="Arial"/>
            </a:endParaRPr>
          </a:p>
          <a:p>
            <a:pPr indent="0" lvl="0" marL="0" marR="0" rtl="0" algn="l">
              <a:lnSpc>
                <a:spcPct val="80000"/>
              </a:lnSpc>
              <a:spcBef>
                <a:spcPts val="1100"/>
              </a:spcBef>
              <a:spcAft>
                <a:spcPts val="0"/>
              </a:spcAft>
              <a:buClr>
                <a:srgbClr val="888888"/>
              </a:buClr>
              <a:buSzPts val="2960"/>
              <a:buFont typeface="Arial"/>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6"/>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Tag - Difference</a:t>
            </a:r>
            <a:endParaRPr b="0" i="0" sz="3959" u="none" cap="none" strike="noStrike">
              <a:solidFill>
                <a:schemeClr val="dk1"/>
              </a:solidFill>
              <a:latin typeface="Calibri"/>
              <a:ea typeface="Calibri"/>
              <a:cs typeface="Calibri"/>
              <a:sym typeface="Calibri"/>
            </a:endParaRPr>
          </a:p>
        </p:txBody>
      </p:sp>
      <p:sp>
        <p:nvSpPr>
          <p:cNvPr id="238" name="Google Shape;238;p36"/>
          <p:cNvSpPr txBox="1"/>
          <p:nvPr>
            <p:ph idx="1" type="subTitle"/>
          </p:nvPr>
        </p:nvSpPr>
        <p:spPr>
          <a:xfrm>
            <a:off x="395536" y="1052736"/>
            <a:ext cx="8280900" cy="5544600"/>
          </a:xfrm>
          <a:prstGeom prst="rect">
            <a:avLst/>
          </a:prstGeom>
          <a:noFill/>
          <a:ln>
            <a:noFill/>
          </a:ln>
        </p:spPr>
        <p:txBody>
          <a:bodyPr anchorCtr="0" anchor="t" bIns="45700" lIns="91425" spcFirstLastPara="1" rIns="91425" wrap="square" tIns="45700">
            <a:noAutofit/>
          </a:bodyPr>
          <a:lstStyle/>
          <a:p>
            <a:pPr indent="0" lvl="0" marL="50800" marR="50800" rtl="0" algn="l">
              <a:lnSpc>
                <a:spcPct val="115000"/>
              </a:lnSpc>
              <a:spcBef>
                <a:spcPts val="0"/>
              </a:spcBef>
              <a:spcAft>
                <a:spcPts val="0"/>
              </a:spcAft>
              <a:buClr>
                <a:schemeClr val="dk1"/>
              </a:buClr>
              <a:buSzPts val="1100"/>
              <a:buFont typeface="Arial"/>
              <a:buNone/>
            </a:pPr>
            <a:r>
              <a:rPr lang="en-US" sz="2400">
                <a:solidFill>
                  <a:srgbClr val="242729"/>
                </a:solidFill>
                <a:highlight>
                  <a:srgbClr val="EFF0F1"/>
                </a:highlight>
                <a:latin typeface="Courier New"/>
                <a:ea typeface="Courier New"/>
                <a:cs typeface="Courier New"/>
                <a:sym typeface="Courier New"/>
              </a:rPr>
              <a:t>git diff tag1 tag2</a:t>
            </a:r>
            <a:endParaRPr sz="2400">
              <a:solidFill>
                <a:srgbClr val="242729"/>
              </a:solidFill>
              <a:highlight>
                <a:srgbClr val="EFF0F1"/>
              </a:highlight>
              <a:latin typeface="Courier New"/>
              <a:ea typeface="Courier New"/>
              <a:cs typeface="Courier New"/>
              <a:sym typeface="Courier New"/>
            </a:endParaRPr>
          </a:p>
          <a:p>
            <a:pPr indent="0" lvl="0" marL="0" rtl="0" algn="l">
              <a:lnSpc>
                <a:spcPct val="115000"/>
              </a:lnSpc>
              <a:spcBef>
                <a:spcPts val="1100"/>
              </a:spcBef>
              <a:spcAft>
                <a:spcPts val="0"/>
              </a:spcAft>
              <a:buClr>
                <a:schemeClr val="dk1"/>
              </a:buClr>
              <a:buSzPts val="1100"/>
              <a:buFont typeface="Arial"/>
              <a:buNone/>
            </a:pPr>
            <a:r>
              <a:rPr lang="en-US" sz="2400">
                <a:solidFill>
                  <a:srgbClr val="242729"/>
                </a:solidFill>
                <a:latin typeface="Arial"/>
                <a:ea typeface="Arial"/>
                <a:cs typeface="Arial"/>
                <a:sym typeface="Arial"/>
              </a:rPr>
              <a:t>or show log between them:</a:t>
            </a:r>
            <a:endParaRPr sz="2400">
              <a:solidFill>
                <a:srgbClr val="242729"/>
              </a:solidFill>
              <a:latin typeface="Arial"/>
              <a:ea typeface="Arial"/>
              <a:cs typeface="Arial"/>
              <a:sym typeface="Arial"/>
            </a:endParaRPr>
          </a:p>
          <a:p>
            <a:pPr indent="0" lvl="0" marL="50800" marR="50800" rtl="0" algn="l">
              <a:lnSpc>
                <a:spcPct val="115000"/>
              </a:lnSpc>
              <a:spcBef>
                <a:spcPts val="1100"/>
              </a:spcBef>
              <a:spcAft>
                <a:spcPts val="0"/>
              </a:spcAft>
              <a:buClr>
                <a:schemeClr val="dk1"/>
              </a:buClr>
              <a:buSzPts val="1100"/>
              <a:buFont typeface="Arial"/>
              <a:buNone/>
            </a:pPr>
            <a:r>
              <a:rPr lang="en-US" sz="2400">
                <a:solidFill>
                  <a:srgbClr val="242729"/>
                </a:solidFill>
                <a:highlight>
                  <a:srgbClr val="EFF0F1"/>
                </a:highlight>
                <a:latin typeface="Courier New"/>
                <a:ea typeface="Courier New"/>
                <a:cs typeface="Courier New"/>
                <a:sym typeface="Courier New"/>
              </a:rPr>
              <a:t>git log tag1..tag2</a:t>
            </a:r>
            <a:endParaRPr sz="24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t/>
            </a:r>
            <a:endParaRPr sz="2400">
              <a:solidFill>
                <a:srgbClr val="242729"/>
              </a:solidFill>
              <a:highlight>
                <a:srgbClr val="EFF0F1"/>
              </a:highlight>
              <a:latin typeface="Courier New"/>
              <a:ea typeface="Courier New"/>
              <a:cs typeface="Courier New"/>
              <a:sym typeface="Courier New"/>
            </a:endParaRPr>
          </a:p>
          <a:p>
            <a:pPr indent="0" lvl="0" marL="0" rtl="0" algn="l">
              <a:lnSpc>
                <a:spcPct val="115000"/>
              </a:lnSpc>
              <a:spcBef>
                <a:spcPts val="1100"/>
              </a:spcBef>
              <a:spcAft>
                <a:spcPts val="0"/>
              </a:spcAft>
              <a:buClr>
                <a:schemeClr val="dk1"/>
              </a:buClr>
              <a:buSzPts val="1100"/>
              <a:buFont typeface="Arial"/>
              <a:buNone/>
            </a:pPr>
            <a:r>
              <a:rPr lang="en-US" sz="2400">
                <a:solidFill>
                  <a:srgbClr val="242729"/>
                </a:solidFill>
                <a:latin typeface="Arial"/>
                <a:ea typeface="Arial"/>
                <a:cs typeface="Arial"/>
                <a:sym typeface="Arial"/>
              </a:rPr>
              <a:t>to see only the list of files that were changed:</a:t>
            </a:r>
            <a:endParaRPr sz="2400">
              <a:solidFill>
                <a:srgbClr val="242729"/>
              </a:solidFill>
              <a:latin typeface="Arial"/>
              <a:ea typeface="Arial"/>
              <a:cs typeface="Arial"/>
              <a:sym typeface="Arial"/>
            </a:endParaRPr>
          </a:p>
          <a:p>
            <a:pPr indent="0" lvl="0" marL="50800" marR="50800" rtl="0" algn="l">
              <a:lnSpc>
                <a:spcPct val="115000"/>
              </a:lnSpc>
              <a:spcBef>
                <a:spcPts val="1100"/>
              </a:spcBef>
              <a:spcAft>
                <a:spcPts val="0"/>
              </a:spcAft>
              <a:buClr>
                <a:schemeClr val="dk1"/>
              </a:buClr>
              <a:buSzPts val="1100"/>
              <a:buFont typeface="Arial"/>
              <a:buNone/>
            </a:pPr>
            <a:r>
              <a:rPr lang="en-US" sz="2400">
                <a:solidFill>
                  <a:srgbClr val="242729"/>
                </a:solidFill>
                <a:highlight>
                  <a:srgbClr val="EFF0F1"/>
                </a:highlight>
                <a:latin typeface="Courier New"/>
                <a:ea typeface="Courier New"/>
                <a:cs typeface="Courier New"/>
                <a:sym typeface="Courier New"/>
              </a:rPr>
              <a:t>git diff tag1 tag2 --stat</a:t>
            </a:r>
            <a:endParaRPr sz="24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t/>
            </a:r>
            <a:endParaRPr sz="2400">
              <a:solidFill>
                <a:srgbClr val="242729"/>
              </a:solidFill>
              <a:highlight>
                <a:srgbClr val="EFF0F1"/>
              </a:highlight>
              <a:latin typeface="Courier New"/>
              <a:ea typeface="Courier New"/>
              <a:cs typeface="Courier New"/>
              <a:sym typeface="Courier New"/>
            </a:endParaRPr>
          </a:p>
          <a:p>
            <a:pPr indent="0" lvl="0" marL="0" rtl="0" algn="l">
              <a:lnSpc>
                <a:spcPct val="115000"/>
              </a:lnSpc>
              <a:spcBef>
                <a:spcPts val="1100"/>
              </a:spcBef>
              <a:spcAft>
                <a:spcPts val="0"/>
              </a:spcAft>
              <a:buClr>
                <a:schemeClr val="dk1"/>
              </a:buClr>
              <a:buSzPts val="1100"/>
              <a:buFont typeface="Arial"/>
              <a:buNone/>
            </a:pPr>
            <a:r>
              <a:rPr lang="en-US" sz="2400">
                <a:solidFill>
                  <a:srgbClr val="242729"/>
                </a:solidFill>
                <a:latin typeface="Arial"/>
                <a:ea typeface="Arial"/>
                <a:cs typeface="Arial"/>
                <a:sym typeface="Arial"/>
              </a:rPr>
              <a:t>and then look at the differences for some particular file:</a:t>
            </a:r>
            <a:endParaRPr sz="2400">
              <a:solidFill>
                <a:srgbClr val="242729"/>
              </a:solidFill>
              <a:latin typeface="Arial"/>
              <a:ea typeface="Arial"/>
              <a:cs typeface="Arial"/>
              <a:sym typeface="Arial"/>
            </a:endParaRPr>
          </a:p>
          <a:p>
            <a:pPr indent="0" lvl="0" marL="50800" marR="50800" rtl="0" algn="l">
              <a:lnSpc>
                <a:spcPct val="115000"/>
              </a:lnSpc>
              <a:spcBef>
                <a:spcPts val="1100"/>
              </a:spcBef>
              <a:spcAft>
                <a:spcPts val="0"/>
              </a:spcAft>
              <a:buClr>
                <a:schemeClr val="dk1"/>
              </a:buClr>
              <a:buSzPts val="1100"/>
              <a:buFont typeface="Arial"/>
              <a:buNone/>
            </a:pPr>
            <a:r>
              <a:rPr lang="en-US" sz="2400">
                <a:solidFill>
                  <a:srgbClr val="242729"/>
                </a:solidFill>
                <a:highlight>
                  <a:srgbClr val="EFF0F1"/>
                </a:highlight>
                <a:latin typeface="Courier New"/>
                <a:ea typeface="Courier New"/>
                <a:cs typeface="Courier New"/>
                <a:sym typeface="Courier New"/>
              </a:rPr>
              <a:t>git diff tag1 tag2 -- some/file/name</a:t>
            </a:r>
            <a:endParaRPr sz="2400">
              <a:solidFill>
                <a:srgbClr val="242729"/>
              </a:solidFill>
              <a:highlight>
                <a:srgbClr val="EFF0F1"/>
              </a:highlight>
              <a:latin typeface="Courier New"/>
              <a:ea typeface="Courier New"/>
              <a:cs typeface="Courier New"/>
              <a:sym typeface="Courier New"/>
            </a:endParaRPr>
          </a:p>
          <a:p>
            <a:pPr indent="0" lvl="0" marL="0" marR="0" rtl="0" algn="l">
              <a:lnSpc>
                <a:spcPct val="80000"/>
              </a:lnSpc>
              <a:spcBef>
                <a:spcPts val="1100"/>
              </a:spcBef>
              <a:spcAft>
                <a:spcPts val="0"/>
              </a:spcAft>
              <a:buClr>
                <a:srgbClr val="888888"/>
              </a:buClr>
              <a:buSzPts val="2960"/>
              <a:buFont typeface="Arial"/>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Tag a specific commit id</a:t>
            </a:r>
            <a:endParaRPr b="0" i="0" sz="3959" u="none" cap="none" strike="noStrike">
              <a:solidFill>
                <a:schemeClr val="dk1"/>
              </a:solidFill>
              <a:latin typeface="Calibri"/>
              <a:ea typeface="Calibri"/>
              <a:cs typeface="Calibri"/>
              <a:sym typeface="Calibri"/>
            </a:endParaRPr>
          </a:p>
        </p:txBody>
      </p:sp>
      <p:sp>
        <p:nvSpPr>
          <p:cNvPr id="244" name="Google Shape;244;p37"/>
          <p:cNvSpPr txBox="1"/>
          <p:nvPr>
            <p:ph idx="1" type="subTitle"/>
          </p:nvPr>
        </p:nvSpPr>
        <p:spPr>
          <a:xfrm>
            <a:off x="395536" y="1052736"/>
            <a:ext cx="8280900" cy="5544600"/>
          </a:xfrm>
          <a:prstGeom prst="rect">
            <a:avLst/>
          </a:prstGeom>
          <a:noFill/>
          <a:ln>
            <a:noFill/>
          </a:ln>
        </p:spPr>
        <p:txBody>
          <a:bodyPr anchorCtr="0" anchor="t" bIns="45700" lIns="91425" spcFirstLastPara="1" rIns="91425" wrap="square" tIns="45700">
            <a:noAutofit/>
          </a:bodyPr>
          <a:lstStyle/>
          <a:p>
            <a:pPr indent="0" lvl="0" marL="50800" marR="50800" rtl="0" algn="l">
              <a:lnSpc>
                <a:spcPct val="115000"/>
              </a:lnSpc>
              <a:spcBef>
                <a:spcPts val="0"/>
              </a:spcBef>
              <a:spcAft>
                <a:spcPts val="0"/>
              </a:spcAft>
              <a:buClr>
                <a:schemeClr val="dk1"/>
              </a:buClr>
              <a:buSzPts val="1100"/>
              <a:buFont typeface="Arial"/>
              <a:buNone/>
            </a:pPr>
            <a:r>
              <a:rPr lang="en-US" sz="2400">
                <a:solidFill>
                  <a:srgbClr val="242729"/>
                </a:solidFill>
                <a:highlight>
                  <a:srgbClr val="EFF0F1"/>
                </a:highlight>
                <a:latin typeface="Courier New"/>
                <a:ea typeface="Courier New"/>
                <a:cs typeface="Courier New"/>
                <a:sym typeface="Courier New"/>
              </a:rPr>
              <a:t>git tag V2.0 048cd4c</a:t>
            </a:r>
            <a:endParaRPr sz="24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t/>
            </a:r>
            <a:endParaRPr sz="24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rPr lang="en-US" sz="2400">
                <a:solidFill>
                  <a:srgbClr val="242729"/>
                </a:solidFill>
                <a:highlight>
                  <a:srgbClr val="EFF0F1"/>
                </a:highlight>
                <a:latin typeface="Courier New"/>
                <a:ea typeface="Courier New"/>
                <a:cs typeface="Courier New"/>
                <a:sym typeface="Courier New"/>
              </a:rPr>
              <a:t>V2.0 is tag name</a:t>
            </a:r>
            <a:endParaRPr sz="2400">
              <a:solidFill>
                <a:srgbClr val="242729"/>
              </a:solidFill>
              <a:highlight>
                <a:srgbClr val="EFF0F1"/>
              </a:highlight>
              <a:latin typeface="Courier New"/>
              <a:ea typeface="Courier New"/>
              <a:cs typeface="Courier New"/>
              <a:sym typeface="Courier New"/>
            </a:endParaRPr>
          </a:p>
          <a:p>
            <a:pPr indent="0" lvl="0" marL="50800" marR="50800" rtl="0" algn="l">
              <a:lnSpc>
                <a:spcPct val="115000"/>
              </a:lnSpc>
              <a:spcBef>
                <a:spcPts val="1100"/>
              </a:spcBef>
              <a:spcAft>
                <a:spcPts val="0"/>
              </a:spcAft>
              <a:buClr>
                <a:schemeClr val="dk1"/>
              </a:buClr>
              <a:buSzPts val="1100"/>
              <a:buFont typeface="Arial"/>
              <a:buNone/>
            </a:pPr>
            <a:r>
              <a:rPr lang="en-US" sz="2400">
                <a:solidFill>
                  <a:srgbClr val="242729"/>
                </a:solidFill>
                <a:highlight>
                  <a:srgbClr val="EFF0F1"/>
                </a:highlight>
                <a:latin typeface="Courier New"/>
                <a:ea typeface="Courier New"/>
                <a:cs typeface="Courier New"/>
                <a:sym typeface="Courier New"/>
              </a:rPr>
              <a:t>048cd4c is commit id, for which tag is created</a:t>
            </a:r>
            <a:endParaRPr sz="2400">
              <a:solidFill>
                <a:srgbClr val="242729"/>
              </a:solidFill>
              <a:highlight>
                <a:srgbClr val="EFF0F1"/>
              </a:highlight>
              <a:latin typeface="Courier New"/>
              <a:ea typeface="Courier New"/>
              <a:cs typeface="Courier New"/>
              <a:sym typeface="Courier New"/>
            </a:endParaRPr>
          </a:p>
          <a:p>
            <a:pPr indent="0" lvl="0" marL="0" marR="0" rtl="0" algn="l">
              <a:lnSpc>
                <a:spcPct val="80000"/>
              </a:lnSpc>
              <a:spcBef>
                <a:spcPts val="1100"/>
              </a:spcBef>
              <a:spcAft>
                <a:spcPts val="0"/>
              </a:spcAft>
              <a:buClr>
                <a:srgbClr val="888888"/>
              </a:buClr>
              <a:buSzPts val="2960"/>
              <a:buFont typeface="Arial"/>
              <a:buNone/>
            </a:pPr>
            <a:r>
              <a:t/>
            </a:r>
            <a:endParaRPr sz="1400">
              <a:solidFill>
                <a:srgbClr val="242729"/>
              </a:solidFill>
              <a:highlight>
                <a:srgbClr val="EFF0F1"/>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8"/>
          <p:cNvSpPr txBox="1"/>
          <p:nvPr>
            <p:ph type="ctrTitle"/>
          </p:nvPr>
        </p:nvSpPr>
        <p:spPr>
          <a:xfrm>
            <a:off x="-14265" y="92123"/>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create a Branch</a:t>
            </a:r>
            <a:endParaRPr b="0" i="0" sz="3959" u="none" cap="none" strike="noStrike">
              <a:solidFill>
                <a:schemeClr val="dk1"/>
              </a:solidFill>
              <a:latin typeface="Calibri"/>
              <a:ea typeface="Calibri"/>
              <a:cs typeface="Calibri"/>
              <a:sym typeface="Calibri"/>
            </a:endParaRPr>
          </a:p>
        </p:txBody>
      </p:sp>
      <p:sp>
        <p:nvSpPr>
          <p:cNvPr id="250" name="Google Shape;250;p38"/>
          <p:cNvSpPr txBox="1"/>
          <p:nvPr>
            <p:ph idx="1" type="subTitle"/>
          </p:nvPr>
        </p:nvSpPr>
        <p:spPr>
          <a:xfrm>
            <a:off x="395536" y="832361"/>
            <a:ext cx="8136900" cy="554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Use the branch command with a name to create a new branch with that name.</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//Create a new branch named issue1.</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 git branch issue1</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If you do not specify any parameters, the branch command will list all branches that correspond to this repository. The asterisk indicates the current active branch.</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 git branch</a:t>
            </a:r>
            <a:br>
              <a:rPr b="0" i="0" lang="en-US" sz="1760" u="none" cap="none" strike="noStrike">
                <a:solidFill>
                  <a:srgbClr val="888888"/>
                </a:solidFill>
                <a:latin typeface="Calibri"/>
                <a:ea typeface="Calibri"/>
                <a:cs typeface="Calibri"/>
                <a:sym typeface="Calibri"/>
              </a:rPr>
            </a:br>
            <a:r>
              <a:rPr b="0" i="0" lang="en-US" sz="1760" u="none" cap="none" strike="noStrike">
                <a:solidFill>
                  <a:srgbClr val="888888"/>
                </a:solidFill>
                <a:latin typeface="Calibri"/>
                <a:ea typeface="Calibri"/>
                <a:cs typeface="Calibri"/>
                <a:sym typeface="Calibri"/>
              </a:rPr>
              <a:t>issue1</a:t>
            </a:r>
            <a:br>
              <a:rPr b="0" i="0" lang="en-US" sz="1760" u="none" cap="none" strike="noStrike">
                <a:solidFill>
                  <a:srgbClr val="888888"/>
                </a:solidFill>
                <a:latin typeface="Calibri"/>
                <a:ea typeface="Calibri"/>
                <a:cs typeface="Calibri"/>
                <a:sym typeface="Calibri"/>
              </a:rPr>
            </a:br>
            <a:r>
              <a:rPr b="0" i="0" lang="en-US" sz="1760" u="none" cap="none" strike="noStrike">
                <a:solidFill>
                  <a:srgbClr val="888888"/>
                </a:solidFill>
                <a:latin typeface="Calibri"/>
                <a:ea typeface="Calibri"/>
                <a:cs typeface="Calibri"/>
                <a:sym typeface="Calibri"/>
              </a:rPr>
              <a:t>* master</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 git checkout issue1</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//checkout is used to switch between repositories</a:t>
            </a:r>
            <a:endParaRPr/>
          </a:p>
          <a:p>
            <a:pPr indent="0" lvl="0" marL="0" marR="0" rtl="0" algn="l">
              <a:lnSpc>
                <a:spcPct val="80000"/>
              </a:lnSpc>
              <a:spcBef>
                <a:spcPts val="352"/>
              </a:spcBef>
              <a:spcAft>
                <a:spcPts val="0"/>
              </a:spcAft>
              <a:buClr>
                <a:srgbClr val="888888"/>
              </a:buClr>
              <a:buSzPts val="1760"/>
              <a:buFont typeface="Arial"/>
              <a:buNone/>
            </a:pPr>
            <a:r>
              <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---make changes to the file(s), add &amp; commit the file</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 git checkout master</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 git merge issue1  </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//issue1 changes are merged to master branch</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 git push origin master</a:t>
            </a:r>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//changes are pushed to live repository</a:t>
            </a:r>
            <a:endParaRPr/>
          </a:p>
          <a:p>
            <a:pPr indent="0" lvl="0" marL="0" marR="0" rtl="0" algn="l">
              <a:lnSpc>
                <a:spcPct val="80000"/>
              </a:lnSpc>
              <a:spcBef>
                <a:spcPts val="352"/>
              </a:spcBef>
              <a:spcAft>
                <a:spcPts val="0"/>
              </a:spcAft>
              <a:buClr>
                <a:srgbClr val="888888"/>
              </a:buClr>
              <a:buSzPts val="1760"/>
              <a:buFont typeface="Arial"/>
              <a:buNone/>
            </a:pPr>
            <a:r>
              <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1" i="0" lang="en-US" sz="1760" u="none" cap="none" strike="noStrike">
                <a:solidFill>
                  <a:srgbClr val="888888"/>
                </a:solidFill>
                <a:latin typeface="Calibri"/>
                <a:ea typeface="Calibri"/>
                <a:cs typeface="Calibri"/>
                <a:sym typeface="Calibri"/>
              </a:rPr>
              <a:t>To delete a branch:</a:t>
            </a:r>
            <a:endParaRPr b="1"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git branch -d somebranch   //to delete the branch</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t/>
            </a:r>
            <a:endParaRPr sz="1760"/>
          </a:p>
          <a:p>
            <a:pPr indent="0" lvl="0" marL="0" marR="0" rtl="0" algn="l">
              <a:lnSpc>
                <a:spcPct val="80000"/>
              </a:lnSpc>
              <a:spcBef>
                <a:spcPts val="352"/>
              </a:spcBef>
              <a:spcAft>
                <a:spcPts val="0"/>
              </a:spcAft>
              <a:buClr>
                <a:srgbClr val="888888"/>
              </a:buClr>
              <a:buSzPts val="1760"/>
              <a:buFont typeface="Arial"/>
              <a:buNone/>
            </a:pPr>
            <a:r>
              <a:rPr lang="en-US" sz="1760"/>
              <a:t>To create and select it as current branch:</a:t>
            </a:r>
            <a:endParaRPr sz="1760"/>
          </a:p>
          <a:p>
            <a:pPr indent="0" lvl="0" marL="0" marR="0" rtl="0" algn="l">
              <a:lnSpc>
                <a:spcPct val="80000"/>
              </a:lnSpc>
              <a:spcBef>
                <a:spcPts val="352"/>
              </a:spcBef>
              <a:spcAft>
                <a:spcPts val="0"/>
              </a:spcAft>
              <a:buClr>
                <a:srgbClr val="888888"/>
              </a:buClr>
              <a:buSzPts val="1760"/>
              <a:buFont typeface="Arial"/>
              <a:buNone/>
            </a:pPr>
            <a:r>
              <a:rPr lang="en-US" sz="1760"/>
              <a:t>git branch -b somebranch</a:t>
            </a:r>
            <a:endParaRPr sz="1760"/>
          </a:p>
        </p:txBody>
      </p:sp>
      <p:cxnSp>
        <p:nvCxnSpPr>
          <p:cNvPr id="251" name="Google Shape;251;p38"/>
          <p:cNvCxnSpPr/>
          <p:nvPr/>
        </p:nvCxnSpPr>
        <p:spPr>
          <a:xfrm>
            <a:off x="2177975" y="2655050"/>
            <a:ext cx="12900" cy="466800"/>
          </a:xfrm>
          <a:prstGeom prst="straightConnector1">
            <a:avLst/>
          </a:prstGeom>
          <a:noFill/>
          <a:ln cap="flat" cmpd="sng" w="9525">
            <a:solidFill>
              <a:schemeClr val="dk2"/>
            </a:solidFill>
            <a:prstDash val="solid"/>
            <a:round/>
            <a:headEnd len="med" w="med" type="none"/>
            <a:tailEnd len="med" w="med" type="none"/>
          </a:ln>
        </p:spPr>
      </p:cxnSp>
      <p:sp>
        <p:nvSpPr>
          <p:cNvPr id="252" name="Google Shape;252;p38"/>
          <p:cNvSpPr txBox="1"/>
          <p:nvPr/>
        </p:nvSpPr>
        <p:spPr>
          <a:xfrm>
            <a:off x="2437250" y="2765300"/>
            <a:ext cx="19575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List of Branches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What is a Conflict</a:t>
            </a:r>
            <a:endParaRPr b="0" i="0" sz="3959" u="none" cap="none" strike="noStrike">
              <a:solidFill>
                <a:schemeClr val="dk1"/>
              </a:solidFill>
              <a:latin typeface="Calibri"/>
              <a:ea typeface="Calibri"/>
              <a:cs typeface="Calibri"/>
              <a:sym typeface="Calibri"/>
            </a:endParaRPr>
          </a:p>
        </p:txBody>
      </p:sp>
      <p:sp>
        <p:nvSpPr>
          <p:cNvPr id="258" name="Google Shape;258;p39"/>
          <p:cNvSpPr txBox="1"/>
          <p:nvPr>
            <p:ph idx="1" type="subTitle"/>
          </p:nvPr>
        </p:nvSpPr>
        <p:spPr>
          <a:xfrm>
            <a:off x="395536" y="1052736"/>
            <a:ext cx="8136904" cy="554461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Conflict can arise when Multiple branches are used.</a:t>
            </a:r>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A ‘conflict’ arises when the commit that has to be merged has some change in a line N, and the current commit also has a change in the same line. </a:t>
            </a:r>
            <a:endParaRPr/>
          </a:p>
          <a:p>
            <a:pPr indent="0" lvl="0" marL="0" marR="0" rtl="0" algn="l">
              <a:lnSpc>
                <a:spcPct val="80000"/>
              </a:lnSpc>
              <a:spcBef>
                <a:spcPts val="544"/>
              </a:spcBef>
              <a:spcAft>
                <a:spcPts val="0"/>
              </a:spcAft>
              <a:buClr>
                <a:srgbClr val="888888"/>
              </a:buClr>
              <a:buSzPts val="2720"/>
              <a:buFont typeface="Arial"/>
              <a:buNone/>
            </a:pPr>
            <a:r>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Git will not be able to predict which change should take precedence.</a:t>
            </a:r>
            <a:endParaRPr/>
          </a:p>
          <a:p>
            <a:pPr indent="0" lvl="0" marL="0" marR="0" rtl="0" algn="l">
              <a:lnSpc>
                <a:spcPct val="80000"/>
              </a:lnSpc>
              <a:spcBef>
                <a:spcPts val="544"/>
              </a:spcBef>
              <a:spcAft>
                <a:spcPts val="0"/>
              </a:spcAft>
              <a:buClr>
                <a:srgbClr val="888888"/>
              </a:buClr>
              <a:buSzPts val="2720"/>
              <a:buFont typeface="Arial"/>
              <a:buNone/>
            </a:pPr>
            <a:r>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We need to manually solve the conflict.</a:t>
            </a:r>
            <a:endParaRPr/>
          </a:p>
          <a:p>
            <a:pPr indent="0" lvl="0" marL="0" marR="0" rtl="0" algn="l">
              <a:lnSpc>
                <a:spcPct val="80000"/>
              </a:lnSpc>
              <a:spcBef>
                <a:spcPts val="544"/>
              </a:spcBef>
              <a:spcAft>
                <a:spcPts val="0"/>
              </a:spcAft>
              <a:buClr>
                <a:srgbClr val="888888"/>
              </a:buClr>
              <a:buSzPts val="2720"/>
              <a:buFont typeface="Arial"/>
              <a:buNone/>
            </a:pPr>
            <a:r>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Conflict can also occur when a change is done to a file on one branch, and the same file is deleted by other branch, and when these changes are commited. </a:t>
            </a:r>
            <a:endParaRPr b="0" i="0" sz="2720" u="none" cap="none" strike="noStrike">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0"/>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Steps to create a Merge Conflict</a:t>
            </a:r>
            <a:endParaRPr b="0" i="0" sz="3959" u="none" cap="none" strike="noStrike">
              <a:solidFill>
                <a:schemeClr val="dk1"/>
              </a:solidFill>
              <a:latin typeface="Calibri"/>
              <a:ea typeface="Calibri"/>
              <a:cs typeface="Calibri"/>
              <a:sym typeface="Calibri"/>
            </a:endParaRPr>
          </a:p>
        </p:txBody>
      </p:sp>
      <p:sp>
        <p:nvSpPr>
          <p:cNvPr id="264" name="Google Shape;264;p40"/>
          <p:cNvSpPr txBox="1"/>
          <p:nvPr>
            <p:ph idx="1" type="subTitle"/>
          </p:nvPr>
        </p:nvSpPr>
        <p:spPr>
          <a:xfrm>
            <a:off x="395525" y="911149"/>
            <a:ext cx="8355300" cy="587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branch</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 master</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branch brnch11</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branch</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  brnch11</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 master</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checkout brnch11</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Switched to branch 'brnch11'</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checkout master</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M       src/com/abc/Login.java</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Switched to branch 'master'</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Your branch is up-to-date with 'origin/master'.</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checkout brnch11</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M       src/com/abc/Login.java</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Switched to branch 'brnch11'</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add src/com/abc/Login.java</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p:txBody>
      </p:sp>
      <p:sp>
        <p:nvSpPr>
          <p:cNvPr id="265" name="Google Shape;265;p40"/>
          <p:cNvSpPr txBox="1"/>
          <p:nvPr/>
        </p:nvSpPr>
        <p:spPr>
          <a:xfrm>
            <a:off x="4939325" y="6025700"/>
            <a:ext cx="36429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CHange a line in file Login.java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1"/>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Steps to create a Merge Conflict</a:t>
            </a:r>
            <a:endParaRPr b="0" i="0" sz="3959" u="none" cap="none" strike="noStrike">
              <a:solidFill>
                <a:schemeClr val="dk1"/>
              </a:solidFill>
              <a:latin typeface="Calibri"/>
              <a:ea typeface="Calibri"/>
              <a:cs typeface="Calibri"/>
              <a:sym typeface="Calibri"/>
            </a:endParaRPr>
          </a:p>
        </p:txBody>
      </p:sp>
      <p:sp>
        <p:nvSpPr>
          <p:cNvPr id="271" name="Google Shape;271;p41"/>
          <p:cNvSpPr txBox="1"/>
          <p:nvPr>
            <p:ph idx="1" type="subTitle"/>
          </p:nvPr>
        </p:nvSpPr>
        <p:spPr>
          <a:xfrm>
            <a:off x="395536" y="1052736"/>
            <a:ext cx="8136904" cy="554461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commit -m "commented import"</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[brnch11 cfd9f37] commented import</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 1 file changed, 1 insertion(+), 1 deletion(-)</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checkout master</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Switched to branch 'master'</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Your branch is up-to-date with 'origin/master'.</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add src/com/abc/Login.java</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commit -m "changed import package"</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[master f766996] changed import package</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 1 file changed, 1 insertion(+), 1 deletion(-)</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G:\git_removeme9\secondrepo&gt;git merge brnch11</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Auto-merging src/com/abc/Login.java</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CONFLICT (content): Merge conflict in src/com/abc/Login.java</a:t>
            </a:r>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Automatic merge failed; fix conflicts and then commit the result.</a:t>
            </a:r>
            <a:endParaRPr/>
          </a:p>
          <a:p>
            <a:pPr indent="0" lvl="0" marL="0" marR="0" rtl="0" algn="l">
              <a:lnSpc>
                <a:spcPct val="80000"/>
              </a:lnSpc>
              <a:spcBef>
                <a:spcPts val="304"/>
              </a:spcBef>
              <a:spcAft>
                <a:spcPts val="0"/>
              </a:spcAft>
              <a:buClr>
                <a:srgbClr val="888888"/>
              </a:buClr>
              <a:buSzPts val="1520"/>
              <a:buFont typeface="Arial"/>
              <a:buNone/>
            </a:pPr>
            <a:r>
              <a:t/>
            </a:r>
            <a:endParaRPr b="0" i="0" sz="1520" u="none" cap="none" strike="noStrike">
              <a:solidFill>
                <a:srgbClr val="888888"/>
              </a:solidFill>
              <a:latin typeface="Calibri"/>
              <a:ea typeface="Calibri"/>
              <a:cs typeface="Calibri"/>
              <a:sym typeface="Calibri"/>
            </a:endParaRPr>
          </a:p>
          <a:p>
            <a:pPr indent="0" lvl="0" marL="0" marR="0" rtl="0" algn="l">
              <a:lnSpc>
                <a:spcPct val="80000"/>
              </a:lnSpc>
              <a:spcBef>
                <a:spcPts val="304"/>
              </a:spcBef>
              <a:spcAft>
                <a:spcPts val="0"/>
              </a:spcAft>
              <a:buClr>
                <a:srgbClr val="888888"/>
              </a:buClr>
              <a:buSzPts val="1520"/>
              <a:buFont typeface="Arial"/>
              <a:buNone/>
            </a:pPr>
            <a:r>
              <a:rPr b="0" i="0" lang="en-US" sz="1520" u="none" cap="none" strike="noStrike">
                <a:solidFill>
                  <a:srgbClr val="888888"/>
                </a:solidFill>
                <a:latin typeface="Calibri"/>
                <a:ea typeface="Calibri"/>
                <a:cs typeface="Calibri"/>
                <a:sym typeface="Calibri"/>
              </a:rPr>
              <a:t>G:\git_removeme9\secondrepo&gt;</a:t>
            </a:r>
            <a:endParaRPr b="0" i="0" sz="1520" u="none" cap="none" strike="noStrike">
              <a:solidFill>
                <a:srgbClr val="888888"/>
              </a:solidFill>
              <a:latin typeface="Calibri"/>
              <a:ea typeface="Calibri"/>
              <a:cs typeface="Calibri"/>
              <a:sym typeface="Calibri"/>
            </a:endParaRPr>
          </a:p>
        </p:txBody>
      </p:sp>
      <p:sp>
        <p:nvSpPr>
          <p:cNvPr id="272" name="Google Shape;272;p41"/>
          <p:cNvSpPr txBox="1"/>
          <p:nvPr/>
        </p:nvSpPr>
        <p:spPr>
          <a:xfrm>
            <a:off x="5017100" y="2927275"/>
            <a:ext cx="3305700" cy="4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Make some other change to same line or delete the 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97" name="Google Shape;97;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id="98" name="Google Shape;98;p15"/>
          <p:cNvPicPr preferRelativeResize="0"/>
          <p:nvPr/>
        </p:nvPicPr>
        <p:blipFill rotWithShape="1">
          <a:blip r:embed="rId3">
            <a:alphaModFix/>
          </a:blip>
          <a:srcRect b="0" l="0" r="0" t="0"/>
          <a:stretch/>
        </p:blipFill>
        <p:spPr>
          <a:xfrm>
            <a:off x="11171" y="548680"/>
            <a:ext cx="8730792" cy="561662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2"/>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Merge Conflict File</a:t>
            </a:r>
            <a:endParaRPr b="0" i="0" sz="3959" u="none" cap="none" strike="noStrike">
              <a:solidFill>
                <a:schemeClr val="dk1"/>
              </a:solidFill>
              <a:latin typeface="Calibri"/>
              <a:ea typeface="Calibri"/>
              <a:cs typeface="Calibri"/>
              <a:sym typeface="Calibri"/>
            </a:endParaRPr>
          </a:p>
        </p:txBody>
      </p:sp>
      <p:sp>
        <p:nvSpPr>
          <p:cNvPr id="278" name="Google Shape;278;p42"/>
          <p:cNvSpPr txBox="1"/>
          <p:nvPr>
            <p:ph idx="1" type="subTitle"/>
          </p:nvPr>
        </p:nvSpPr>
        <p:spPr>
          <a:xfrm>
            <a:off x="323528" y="3645024"/>
            <a:ext cx="8496944" cy="1752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Make changes to the file accordingly, again add/commit the file, and perform merge &amp; push accordingly.</a:t>
            </a:r>
            <a:endParaRPr/>
          </a:p>
          <a:p>
            <a:pPr indent="0" lvl="0" marL="0" marR="0" rtl="0" algn="l">
              <a:lnSpc>
                <a:spcPct val="9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If you do not need branch further, you can delete it using </a:t>
            </a:r>
            <a:r>
              <a:rPr b="1" i="0" lang="en-US" sz="2720" u="none" cap="none" strike="noStrike">
                <a:solidFill>
                  <a:srgbClr val="888888"/>
                </a:solidFill>
              </a:rPr>
              <a:t>git branch –d “branch_name”</a:t>
            </a:r>
            <a:endParaRPr b="1" i="0" sz="2720" u="none" cap="none" strike="noStrike">
              <a:solidFill>
                <a:srgbClr val="888888"/>
              </a:solidFill>
            </a:endParaRPr>
          </a:p>
        </p:txBody>
      </p:sp>
      <p:pic>
        <p:nvPicPr>
          <p:cNvPr id="279" name="Google Shape;279;p42"/>
          <p:cNvPicPr preferRelativeResize="0"/>
          <p:nvPr/>
        </p:nvPicPr>
        <p:blipFill rotWithShape="1">
          <a:blip r:embed="rId3">
            <a:alphaModFix/>
          </a:blip>
          <a:srcRect b="0" l="0" r="0" t="0"/>
          <a:stretch/>
        </p:blipFill>
        <p:spPr>
          <a:xfrm>
            <a:off x="107504" y="1484784"/>
            <a:ext cx="8653497" cy="19442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3"/>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Merge Conflict during pull</a:t>
            </a:r>
            <a:endParaRPr b="0" i="0" sz="3959" u="none" cap="none" strike="noStrike">
              <a:solidFill>
                <a:schemeClr val="dk1"/>
              </a:solidFill>
              <a:latin typeface="Calibri"/>
              <a:ea typeface="Calibri"/>
              <a:cs typeface="Calibri"/>
              <a:sym typeface="Calibri"/>
            </a:endParaRPr>
          </a:p>
        </p:txBody>
      </p:sp>
      <p:sp>
        <p:nvSpPr>
          <p:cNvPr id="285" name="Google Shape;285;p43"/>
          <p:cNvSpPr txBox="1"/>
          <p:nvPr>
            <p:ph idx="1" type="subTitle"/>
          </p:nvPr>
        </p:nvSpPr>
        <p:spPr>
          <a:xfrm>
            <a:off x="395536" y="1052736"/>
            <a:ext cx="8136900" cy="554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304"/>
              </a:spcBef>
              <a:spcAft>
                <a:spcPts val="0"/>
              </a:spcAft>
              <a:buClr>
                <a:srgbClr val="888888"/>
              </a:buClr>
              <a:buSzPts val="1520"/>
              <a:buFont typeface="Arial"/>
              <a:buNone/>
            </a:pPr>
            <a:r>
              <a:rPr lang="en-US" sz="1800"/>
              <a:t>remove a line in a file locally</a:t>
            </a:r>
            <a:endParaRPr sz="1800"/>
          </a:p>
          <a:p>
            <a:pPr indent="0" lvl="0" marL="0" marR="0" rtl="0" algn="l">
              <a:lnSpc>
                <a:spcPct val="80000"/>
              </a:lnSpc>
              <a:spcBef>
                <a:spcPts val="304"/>
              </a:spcBef>
              <a:spcAft>
                <a:spcPts val="0"/>
              </a:spcAft>
              <a:buClr>
                <a:srgbClr val="888888"/>
              </a:buClr>
              <a:buSzPts val="1520"/>
              <a:buFont typeface="Arial"/>
              <a:buNone/>
            </a:pPr>
            <a:r>
              <a:rPr lang="en-US" sz="1800"/>
              <a:t>git add, commit &amp; push</a:t>
            </a:r>
            <a:endParaRPr sz="1800"/>
          </a:p>
          <a:p>
            <a:pPr indent="0" lvl="0" marL="0" marR="0" rtl="0" algn="l">
              <a:lnSpc>
                <a:spcPct val="80000"/>
              </a:lnSpc>
              <a:spcBef>
                <a:spcPts val="304"/>
              </a:spcBef>
              <a:spcAft>
                <a:spcPts val="0"/>
              </a:spcAft>
              <a:buClr>
                <a:srgbClr val="888888"/>
              </a:buClr>
              <a:buSzPts val="1520"/>
              <a:buFont typeface="Arial"/>
              <a:buNone/>
            </a:pPr>
            <a:r>
              <a:t/>
            </a:r>
            <a:endParaRPr sz="1800"/>
          </a:p>
          <a:p>
            <a:pPr indent="0" lvl="0" marL="0" marR="0" rtl="0" algn="l">
              <a:lnSpc>
                <a:spcPct val="80000"/>
              </a:lnSpc>
              <a:spcBef>
                <a:spcPts val="304"/>
              </a:spcBef>
              <a:spcAft>
                <a:spcPts val="0"/>
              </a:spcAft>
              <a:buClr>
                <a:srgbClr val="888888"/>
              </a:buClr>
              <a:buSzPts val="1520"/>
              <a:buFont typeface="Arial"/>
              <a:buNone/>
            </a:pPr>
            <a:r>
              <a:rPr lang="en-US" sz="1800"/>
              <a:t>Make change to above line on github</a:t>
            </a:r>
            <a:endParaRPr sz="1800"/>
          </a:p>
          <a:p>
            <a:pPr indent="0" lvl="0" marL="0" marR="0" rtl="0" algn="l">
              <a:lnSpc>
                <a:spcPct val="80000"/>
              </a:lnSpc>
              <a:spcBef>
                <a:spcPts val="304"/>
              </a:spcBef>
              <a:spcAft>
                <a:spcPts val="0"/>
              </a:spcAft>
              <a:buClr>
                <a:srgbClr val="888888"/>
              </a:buClr>
              <a:buSzPts val="1520"/>
              <a:buFont typeface="Arial"/>
              <a:buNone/>
            </a:pPr>
            <a:r>
              <a:t/>
            </a:r>
            <a:endParaRPr sz="1800"/>
          </a:p>
          <a:p>
            <a:pPr indent="0" lvl="0" marL="0" marR="0" rtl="0" algn="l">
              <a:lnSpc>
                <a:spcPct val="80000"/>
              </a:lnSpc>
              <a:spcBef>
                <a:spcPts val="304"/>
              </a:spcBef>
              <a:spcAft>
                <a:spcPts val="0"/>
              </a:spcAft>
              <a:buClr>
                <a:srgbClr val="888888"/>
              </a:buClr>
              <a:buSzPts val="1520"/>
              <a:buFont typeface="Arial"/>
              <a:buNone/>
            </a:pPr>
            <a:r>
              <a:rPr lang="en-US" sz="1800"/>
              <a:t>Now pull latest changes from github using below command</a:t>
            </a:r>
            <a:endParaRPr sz="1800"/>
          </a:p>
          <a:p>
            <a:pPr indent="0" lvl="0" marL="0" marR="0" rtl="0" algn="l">
              <a:lnSpc>
                <a:spcPct val="80000"/>
              </a:lnSpc>
              <a:spcBef>
                <a:spcPts val="304"/>
              </a:spcBef>
              <a:spcAft>
                <a:spcPts val="0"/>
              </a:spcAft>
              <a:buClr>
                <a:srgbClr val="888888"/>
              </a:buClr>
              <a:buSzPts val="1520"/>
              <a:buFont typeface="Arial"/>
              <a:buNone/>
            </a:pPr>
            <a:r>
              <a:rPr b="1" lang="en-US" sz="1800"/>
              <a:t>git pull origin master</a:t>
            </a:r>
            <a:endParaRPr b="1"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4"/>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Multiple Users</a:t>
            </a:r>
            <a:endParaRPr b="0" i="0" sz="3959" u="none" cap="none" strike="noStrike">
              <a:solidFill>
                <a:schemeClr val="dk1"/>
              </a:solidFill>
              <a:latin typeface="Calibri"/>
              <a:ea typeface="Calibri"/>
              <a:cs typeface="Calibri"/>
              <a:sym typeface="Calibri"/>
            </a:endParaRPr>
          </a:p>
        </p:txBody>
      </p:sp>
      <p:sp>
        <p:nvSpPr>
          <p:cNvPr id="291" name="Google Shape;291;p44"/>
          <p:cNvSpPr txBox="1"/>
          <p:nvPr>
            <p:ph idx="1" type="subTitle"/>
          </p:nvPr>
        </p:nvSpPr>
        <p:spPr>
          <a:xfrm>
            <a:off x="251520" y="1412776"/>
            <a:ext cx="8496944" cy="1752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Try to commit/push changes from other users, and explore on how to collaborate on a Single Repository</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5"/>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delete files</a:t>
            </a:r>
            <a:endParaRPr b="0" i="0" sz="3959" u="none" cap="none" strike="noStrike">
              <a:solidFill>
                <a:schemeClr val="dk1"/>
              </a:solidFill>
              <a:latin typeface="Calibri"/>
              <a:ea typeface="Calibri"/>
              <a:cs typeface="Calibri"/>
              <a:sym typeface="Calibri"/>
            </a:endParaRPr>
          </a:p>
        </p:txBody>
      </p:sp>
      <p:sp>
        <p:nvSpPr>
          <p:cNvPr id="297" name="Google Shape;297;p45"/>
          <p:cNvSpPr txBox="1"/>
          <p:nvPr>
            <p:ph idx="1" type="subTitle"/>
          </p:nvPr>
        </p:nvSpPr>
        <p:spPr>
          <a:xfrm>
            <a:off x="395536" y="1052736"/>
            <a:ext cx="8424936" cy="5616624"/>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Remove a file</a:t>
            </a:r>
            <a:endParaRPr/>
          </a:p>
          <a:p>
            <a:pPr indent="0" lvl="0" marL="0" marR="0" rtl="0" algn="l">
              <a:lnSpc>
                <a:spcPct val="80000"/>
              </a:lnSpc>
              <a:spcBef>
                <a:spcPts val="352"/>
              </a:spcBef>
              <a:spcAft>
                <a:spcPts val="0"/>
              </a:spcAft>
              <a:buClr>
                <a:srgbClr val="888888"/>
              </a:buClr>
              <a:buSzPts val="1760"/>
              <a:buFont typeface="Arial"/>
              <a:buNone/>
            </a:pPr>
            <a:r>
              <a:rPr b="1" i="0" lang="en-US" sz="1760" u="none" cap="none" strike="noStrike">
                <a:solidFill>
                  <a:srgbClr val="888888"/>
                </a:solidFill>
                <a:latin typeface="Calibri"/>
                <a:ea typeface="Calibri"/>
                <a:cs typeface="Calibri"/>
                <a:sym typeface="Calibri"/>
              </a:rPr>
              <a:t>git rm &lt;file_name&gt;</a:t>
            </a:r>
            <a:endParaRPr/>
          </a:p>
          <a:p>
            <a:pPr indent="0" lvl="0" marL="0" marR="0" rtl="0" algn="l">
              <a:lnSpc>
                <a:spcPct val="80000"/>
              </a:lnSpc>
              <a:spcBef>
                <a:spcPts val="352"/>
              </a:spcBef>
              <a:spcAft>
                <a:spcPts val="0"/>
              </a:spcAft>
              <a:buClr>
                <a:srgbClr val="888888"/>
              </a:buClr>
              <a:buSzPts val="1760"/>
              <a:buFont typeface="Arial"/>
              <a:buNone/>
            </a:pPr>
            <a:r>
              <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For remvoal to take effect in Remote Repository, you need to commit &amp; push as usual</a:t>
            </a:r>
            <a:endParaRPr/>
          </a:p>
          <a:p>
            <a:pPr indent="0" lvl="0" marL="0" marR="0" rtl="0" algn="l">
              <a:lnSpc>
                <a:spcPct val="80000"/>
              </a:lnSpc>
              <a:spcBef>
                <a:spcPts val="352"/>
              </a:spcBef>
              <a:spcAft>
                <a:spcPts val="0"/>
              </a:spcAft>
              <a:buClr>
                <a:srgbClr val="888888"/>
              </a:buClr>
              <a:buSzPts val="1760"/>
              <a:buFont typeface="Arial"/>
              <a:buNone/>
            </a:pPr>
            <a:r>
              <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To forcible remove a file, i..e to delete even though the changes in it is pending in the stage</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1" i="0" lang="en-US" sz="1760" u="none" cap="none" strike="noStrike">
                <a:solidFill>
                  <a:srgbClr val="888888"/>
                </a:solidFill>
                <a:latin typeface="Calibri"/>
                <a:ea typeface="Calibri"/>
                <a:cs typeface="Calibri"/>
                <a:sym typeface="Calibri"/>
              </a:rPr>
              <a:t>git rm –f &lt;file_name&gt;</a:t>
            </a:r>
            <a:endParaRPr/>
          </a:p>
          <a:p>
            <a:pPr indent="0" lvl="0" marL="0" marR="0" rtl="0" algn="l">
              <a:lnSpc>
                <a:spcPct val="80000"/>
              </a:lnSpc>
              <a:spcBef>
                <a:spcPts val="352"/>
              </a:spcBef>
              <a:spcAft>
                <a:spcPts val="0"/>
              </a:spcAft>
              <a:buClr>
                <a:srgbClr val="888888"/>
              </a:buClr>
              <a:buSzPts val="1760"/>
              <a:buFont typeface="Arial"/>
              <a:buNone/>
            </a:pPr>
            <a:r>
              <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To remove multiple files</a:t>
            </a:r>
            <a:endParaRPr/>
          </a:p>
          <a:p>
            <a:pPr indent="0" lvl="0" marL="0" marR="0" rtl="0" algn="l">
              <a:lnSpc>
                <a:spcPct val="80000"/>
              </a:lnSpc>
              <a:spcBef>
                <a:spcPts val="352"/>
              </a:spcBef>
              <a:spcAft>
                <a:spcPts val="0"/>
              </a:spcAft>
              <a:buClr>
                <a:srgbClr val="888888"/>
              </a:buClr>
              <a:buSzPts val="1760"/>
              <a:buFont typeface="Arial"/>
              <a:buNone/>
            </a:pPr>
            <a:r>
              <a:rPr b="1" i="0" lang="en-US" sz="1760" u="none" cap="none" strike="noStrike">
                <a:solidFill>
                  <a:srgbClr val="888888"/>
                </a:solidFill>
                <a:latin typeface="Calibri"/>
                <a:ea typeface="Calibri"/>
                <a:cs typeface="Calibri"/>
                <a:sym typeface="Calibri"/>
              </a:rPr>
              <a:t>git rm &lt;file1&gt;  &lt;file2&gt;  &lt;file3&gt;</a:t>
            </a:r>
            <a:endParaRPr/>
          </a:p>
          <a:p>
            <a:pPr indent="0" lvl="0" marL="0" marR="0" rtl="0" algn="l">
              <a:lnSpc>
                <a:spcPct val="80000"/>
              </a:lnSpc>
              <a:spcBef>
                <a:spcPts val="352"/>
              </a:spcBef>
              <a:spcAft>
                <a:spcPts val="0"/>
              </a:spcAft>
              <a:buClr>
                <a:srgbClr val="888888"/>
              </a:buClr>
              <a:buSzPts val="1760"/>
              <a:buFont typeface="Arial"/>
              <a:buNone/>
            </a:pPr>
            <a:r>
              <a:t/>
            </a:r>
            <a:endParaRPr b="1"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To recursively delete files in a folder</a:t>
            </a:r>
            <a:endParaRPr/>
          </a:p>
          <a:p>
            <a:pPr indent="0" lvl="0" marL="0" marR="0" rtl="0" algn="l">
              <a:lnSpc>
                <a:spcPct val="80000"/>
              </a:lnSpc>
              <a:spcBef>
                <a:spcPts val="352"/>
              </a:spcBef>
              <a:spcAft>
                <a:spcPts val="0"/>
              </a:spcAft>
              <a:buClr>
                <a:srgbClr val="888888"/>
              </a:buClr>
              <a:buSzPts val="1760"/>
              <a:buFont typeface="Arial"/>
              <a:buNone/>
            </a:pPr>
            <a:r>
              <a:t/>
            </a:r>
            <a:endParaRPr b="1"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1" i="0" lang="en-US" sz="1760" u="none" cap="none" strike="noStrike">
                <a:solidFill>
                  <a:srgbClr val="888888"/>
                </a:solidFill>
                <a:latin typeface="Calibri"/>
                <a:ea typeface="Calibri"/>
                <a:cs typeface="Calibri"/>
                <a:sym typeface="Calibri"/>
              </a:rPr>
              <a:t>git rm -r folder-name</a:t>
            </a:r>
            <a:endParaRPr/>
          </a:p>
          <a:p>
            <a:pPr indent="0" lvl="0" marL="0" marR="0" rtl="0" algn="l">
              <a:lnSpc>
                <a:spcPct val="80000"/>
              </a:lnSpc>
              <a:spcBef>
                <a:spcPts val="352"/>
              </a:spcBef>
              <a:spcAft>
                <a:spcPts val="0"/>
              </a:spcAft>
              <a:buClr>
                <a:srgbClr val="888888"/>
              </a:buClr>
              <a:buSzPts val="1760"/>
              <a:buFont typeface="Arial"/>
              <a:buNone/>
            </a:pPr>
            <a:r>
              <a:t/>
            </a:r>
            <a:endParaRPr b="1"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0" i="0" lang="en-US" sz="1760" u="none" cap="none" strike="noStrike">
                <a:solidFill>
                  <a:srgbClr val="888888"/>
                </a:solidFill>
                <a:latin typeface="Calibri"/>
                <a:ea typeface="Calibri"/>
                <a:cs typeface="Calibri"/>
                <a:sym typeface="Calibri"/>
              </a:rPr>
              <a:t>To undo the changes you have done in your working directory</a:t>
            </a:r>
            <a:endParaRPr b="0" i="0" sz="1760" u="none" cap="none" strike="noStrike">
              <a:solidFill>
                <a:srgbClr val="888888"/>
              </a:solidFill>
              <a:latin typeface="Calibri"/>
              <a:ea typeface="Calibri"/>
              <a:cs typeface="Calibri"/>
              <a:sym typeface="Calibri"/>
            </a:endParaRPr>
          </a:p>
          <a:p>
            <a:pPr indent="0" lvl="0" marL="0" marR="0" rtl="0" algn="l">
              <a:lnSpc>
                <a:spcPct val="80000"/>
              </a:lnSpc>
              <a:spcBef>
                <a:spcPts val="352"/>
              </a:spcBef>
              <a:spcAft>
                <a:spcPts val="0"/>
              </a:spcAft>
              <a:buClr>
                <a:srgbClr val="888888"/>
              </a:buClr>
              <a:buSzPts val="1760"/>
              <a:buFont typeface="Arial"/>
              <a:buNone/>
            </a:pPr>
            <a:r>
              <a:rPr b="1" i="0" lang="en-US" sz="1760" u="none" cap="none" strike="noStrike">
                <a:solidFill>
                  <a:srgbClr val="888888"/>
                </a:solidFill>
                <a:latin typeface="Calibri"/>
                <a:ea typeface="Calibri"/>
                <a:cs typeface="Calibri"/>
                <a:sym typeface="Calibri"/>
              </a:rPr>
              <a:t>Git checkout &lt;file_name&gt;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6"/>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status</a:t>
            </a:r>
            <a:endParaRPr b="0" i="0" sz="3959" u="none" cap="none" strike="noStrike">
              <a:solidFill>
                <a:schemeClr val="dk1"/>
              </a:solidFill>
              <a:latin typeface="Calibri"/>
              <a:ea typeface="Calibri"/>
              <a:cs typeface="Calibri"/>
              <a:sym typeface="Calibri"/>
            </a:endParaRPr>
          </a:p>
        </p:txBody>
      </p:sp>
      <p:sp>
        <p:nvSpPr>
          <p:cNvPr id="303" name="Google Shape;303;p46"/>
          <p:cNvSpPr txBox="1"/>
          <p:nvPr>
            <p:ph idx="1" type="subTitle"/>
          </p:nvPr>
        </p:nvSpPr>
        <p:spPr>
          <a:xfrm>
            <a:off x="323528" y="836712"/>
            <a:ext cx="8496944" cy="5688632"/>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The </a:t>
            </a:r>
            <a:r>
              <a:rPr b="1" i="0" lang="en-US" sz="2960" u="none" cap="none" strike="noStrike">
                <a:solidFill>
                  <a:srgbClr val="888888"/>
                </a:solidFill>
                <a:latin typeface="Calibri"/>
                <a:ea typeface="Calibri"/>
                <a:cs typeface="Calibri"/>
                <a:sym typeface="Calibri"/>
              </a:rPr>
              <a:t>git status command</a:t>
            </a:r>
            <a:r>
              <a:rPr b="0" i="0" lang="en-US" sz="2960" u="none" cap="none" strike="noStrike">
                <a:solidFill>
                  <a:srgbClr val="888888"/>
                </a:solidFill>
                <a:latin typeface="Calibri"/>
                <a:ea typeface="Calibri"/>
                <a:cs typeface="Calibri"/>
                <a:sym typeface="Calibri"/>
              </a:rPr>
              <a:t> displays the state of the </a:t>
            </a:r>
            <a:r>
              <a:rPr b="0" i="0" lang="en-US" sz="2960" u="sng" cap="none" strike="noStrike">
                <a:solidFill>
                  <a:srgbClr val="888888"/>
                </a:solidFill>
                <a:latin typeface="Calibri"/>
                <a:ea typeface="Calibri"/>
                <a:cs typeface="Calibri"/>
                <a:sym typeface="Calibri"/>
              </a:rPr>
              <a:t>working directory</a:t>
            </a:r>
            <a:r>
              <a:rPr b="0" i="0" lang="en-US" sz="2960" u="none" cap="none" strike="noStrike">
                <a:solidFill>
                  <a:srgbClr val="888888"/>
                </a:solidFill>
                <a:latin typeface="Calibri"/>
                <a:ea typeface="Calibri"/>
                <a:cs typeface="Calibri"/>
                <a:sym typeface="Calibri"/>
              </a:rPr>
              <a:t> and the </a:t>
            </a:r>
            <a:r>
              <a:rPr b="0" i="0" lang="en-US" sz="2960" u="sng" cap="none" strike="noStrike">
                <a:solidFill>
                  <a:srgbClr val="888888"/>
                </a:solidFill>
                <a:latin typeface="Calibri"/>
                <a:ea typeface="Calibri"/>
                <a:cs typeface="Calibri"/>
                <a:sym typeface="Calibri"/>
              </a:rPr>
              <a:t>staging area</a:t>
            </a:r>
            <a:r>
              <a:rPr b="0" i="0" lang="en-US" sz="2960" u="none" cap="none" strike="noStrike">
                <a:solidFill>
                  <a:srgbClr val="888888"/>
                </a:solidFill>
                <a:latin typeface="Calibri"/>
                <a:ea typeface="Calibri"/>
                <a:cs typeface="Calibri"/>
                <a:sym typeface="Calibri"/>
              </a:rPr>
              <a:t>. </a:t>
            </a:r>
            <a:endParaRPr b="0" i="0" sz="2960" u="none" cap="none" strike="noStrike">
              <a:solidFill>
                <a:srgbClr val="888888"/>
              </a:solidFill>
              <a:latin typeface="Calibri"/>
              <a:ea typeface="Calibri"/>
              <a:cs typeface="Calibri"/>
              <a:sym typeface="Calibri"/>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It lets you see which changes have been staged, which haven't, and which files aren't being tracked by </a:t>
            </a:r>
            <a:r>
              <a:rPr b="1" i="0" lang="en-US" sz="2960" u="none" cap="none" strike="noStrike">
                <a:solidFill>
                  <a:srgbClr val="888888"/>
                </a:solidFill>
                <a:latin typeface="Calibri"/>
                <a:ea typeface="Calibri"/>
                <a:cs typeface="Calibri"/>
                <a:sym typeface="Calibri"/>
              </a:rPr>
              <a:t>Git</a:t>
            </a:r>
            <a:r>
              <a:rPr b="0" i="0" lang="en-US" sz="2960" u="none" cap="none" strike="noStrike">
                <a:solidFill>
                  <a:srgbClr val="888888"/>
                </a:solidFill>
                <a:latin typeface="Calibri"/>
                <a:ea typeface="Calibri"/>
                <a:cs typeface="Calibri"/>
                <a:sym typeface="Calibri"/>
              </a:rPr>
              <a:t>. </a:t>
            </a:r>
            <a:endParaRPr b="0" i="0" sz="2960" u="none" cap="none" strike="noStrike">
              <a:solidFill>
                <a:srgbClr val="888888"/>
              </a:solidFill>
              <a:latin typeface="Calibri"/>
              <a:ea typeface="Calibri"/>
              <a:cs typeface="Calibri"/>
              <a:sym typeface="Calibri"/>
            </a:endParaRPr>
          </a:p>
          <a:p>
            <a:pPr indent="0" lvl="0" marL="0" marR="0" rtl="0" algn="l">
              <a:lnSpc>
                <a:spcPct val="80000"/>
              </a:lnSpc>
              <a:spcBef>
                <a:spcPts val="592"/>
              </a:spcBef>
              <a:spcAft>
                <a:spcPts val="0"/>
              </a:spcAft>
              <a:buClr>
                <a:srgbClr val="888888"/>
              </a:buClr>
              <a:buSzPts val="2960"/>
              <a:buFont typeface="Arial"/>
              <a:buNone/>
            </a:pPr>
            <a:r>
              <a:rPr b="1" i="0" lang="en-US" sz="2960" u="none" cap="none" strike="noStrike">
                <a:solidFill>
                  <a:srgbClr val="888888"/>
                </a:solidFill>
                <a:latin typeface="Calibri"/>
                <a:ea typeface="Calibri"/>
                <a:cs typeface="Calibri"/>
                <a:sym typeface="Calibri"/>
              </a:rPr>
              <a:t>Status</a:t>
            </a:r>
            <a:r>
              <a:rPr b="0" i="0" lang="en-US" sz="2960" u="none" cap="none" strike="noStrike">
                <a:solidFill>
                  <a:srgbClr val="888888"/>
                </a:solidFill>
                <a:latin typeface="Calibri"/>
                <a:ea typeface="Calibri"/>
                <a:cs typeface="Calibri"/>
                <a:sym typeface="Calibri"/>
              </a:rPr>
              <a:t> output does not show you any information regarding the committed project history.</a:t>
            </a:r>
            <a:endParaRPr/>
          </a:p>
          <a:p>
            <a:pPr indent="0" lvl="0" marL="0" marR="0" rtl="0" algn="l">
              <a:lnSpc>
                <a:spcPct val="80000"/>
              </a:lnSpc>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Check the status after</a:t>
            </a:r>
            <a:endParaRPr/>
          </a:p>
          <a:p>
            <a:pPr indent="-514350" lvl="0" marL="514350" marR="0" rtl="0" algn="l">
              <a:lnSpc>
                <a:spcPct val="80000"/>
              </a:lnSpc>
              <a:spcBef>
                <a:spcPts val="592"/>
              </a:spcBef>
              <a:spcAft>
                <a:spcPts val="0"/>
              </a:spcAft>
              <a:buClr>
                <a:srgbClr val="888888"/>
              </a:buClr>
              <a:buSzPts val="2960"/>
              <a:buFont typeface="Arial"/>
              <a:buAutoNum type="arabicPeriod"/>
            </a:pPr>
            <a:r>
              <a:rPr b="0" i="0" lang="en-US" sz="2960" u="none" cap="none" strike="noStrike">
                <a:solidFill>
                  <a:srgbClr val="888888"/>
                </a:solidFill>
                <a:latin typeface="Calibri"/>
                <a:ea typeface="Calibri"/>
                <a:cs typeface="Calibri"/>
                <a:sym typeface="Calibri"/>
              </a:rPr>
              <a:t>Creating an untracked file</a:t>
            </a:r>
            <a:endParaRPr/>
          </a:p>
          <a:p>
            <a:pPr indent="-514350" lvl="0" marL="514350" marR="0" rtl="0" algn="l">
              <a:lnSpc>
                <a:spcPct val="80000"/>
              </a:lnSpc>
              <a:spcBef>
                <a:spcPts val="592"/>
              </a:spcBef>
              <a:spcAft>
                <a:spcPts val="0"/>
              </a:spcAft>
              <a:buClr>
                <a:srgbClr val="888888"/>
              </a:buClr>
              <a:buSzPts val="2960"/>
              <a:buFont typeface="Arial"/>
              <a:buAutoNum type="arabicPeriod"/>
            </a:pPr>
            <a:r>
              <a:rPr b="0" i="0" lang="en-US" sz="2960" u="none" cap="none" strike="noStrike">
                <a:solidFill>
                  <a:srgbClr val="888888"/>
                </a:solidFill>
                <a:latin typeface="Calibri"/>
                <a:ea typeface="Calibri"/>
                <a:cs typeface="Calibri"/>
                <a:sym typeface="Calibri"/>
              </a:rPr>
              <a:t>Use git add on above file</a:t>
            </a:r>
            <a:endParaRPr/>
          </a:p>
          <a:p>
            <a:pPr indent="-514350" lvl="0" marL="514350" marR="0" rtl="0" algn="l">
              <a:lnSpc>
                <a:spcPct val="80000"/>
              </a:lnSpc>
              <a:spcBef>
                <a:spcPts val="592"/>
              </a:spcBef>
              <a:spcAft>
                <a:spcPts val="0"/>
              </a:spcAft>
              <a:buClr>
                <a:srgbClr val="888888"/>
              </a:buClr>
              <a:buSzPts val="2960"/>
              <a:buFont typeface="Arial"/>
              <a:buAutoNum type="arabicPeriod"/>
            </a:pPr>
            <a:r>
              <a:rPr b="0" i="0" lang="en-US" sz="2960" u="none" cap="none" strike="noStrike">
                <a:solidFill>
                  <a:srgbClr val="888888"/>
                </a:solidFill>
                <a:latin typeface="Calibri"/>
                <a:ea typeface="Calibri"/>
                <a:cs typeface="Calibri"/>
                <a:sym typeface="Calibri"/>
              </a:rPr>
              <a:t>Make changes to above file, add again</a:t>
            </a:r>
            <a:endParaRPr/>
          </a:p>
          <a:p>
            <a:pPr indent="-514350" lvl="0" marL="514350" marR="0" rtl="0" algn="l">
              <a:lnSpc>
                <a:spcPct val="80000"/>
              </a:lnSpc>
              <a:spcBef>
                <a:spcPts val="592"/>
              </a:spcBef>
              <a:spcAft>
                <a:spcPts val="0"/>
              </a:spcAft>
              <a:buClr>
                <a:srgbClr val="888888"/>
              </a:buClr>
              <a:buSzPts val="2960"/>
              <a:buFont typeface="Arial"/>
              <a:buAutoNum type="arabicPeriod"/>
            </a:pPr>
            <a:r>
              <a:rPr b="0" i="0" lang="en-US" sz="2960" u="none" cap="none" strike="noStrike">
                <a:solidFill>
                  <a:srgbClr val="888888"/>
                </a:solidFill>
                <a:latin typeface="Calibri"/>
                <a:ea typeface="Calibri"/>
                <a:cs typeface="Calibri"/>
                <a:sym typeface="Calibri"/>
              </a:rPr>
              <a:t>Remove file</a:t>
            </a:r>
            <a:endParaRPr/>
          </a:p>
          <a:p>
            <a:pPr indent="-514350" lvl="0" marL="514350" marR="0" rtl="0" algn="l">
              <a:lnSpc>
                <a:spcPct val="80000"/>
              </a:lnSpc>
              <a:spcBef>
                <a:spcPts val="592"/>
              </a:spcBef>
              <a:spcAft>
                <a:spcPts val="0"/>
              </a:spcAft>
              <a:buClr>
                <a:srgbClr val="888888"/>
              </a:buClr>
              <a:buSzPts val="2960"/>
              <a:buFont typeface="Arial"/>
              <a:buAutoNum type="arabicPeriod"/>
            </a:pPr>
            <a:r>
              <a:rPr b="0" i="0" lang="en-US" sz="2960" u="none" cap="none" strike="noStrike">
                <a:solidFill>
                  <a:srgbClr val="888888"/>
                </a:solidFill>
                <a:latin typeface="Calibri"/>
                <a:ea typeface="Calibri"/>
                <a:cs typeface="Calibri"/>
                <a:sym typeface="Calibri"/>
              </a:rPr>
              <a:t>Etc…</a:t>
            </a:r>
            <a:endParaRPr b="0" i="0" sz="2960" u="none" cap="none" strike="noStrike">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7"/>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reset</a:t>
            </a:r>
            <a:endParaRPr b="0" i="0" sz="3959" u="none" cap="none" strike="noStrike">
              <a:solidFill>
                <a:schemeClr val="dk1"/>
              </a:solidFill>
              <a:latin typeface="Calibri"/>
              <a:ea typeface="Calibri"/>
              <a:cs typeface="Calibri"/>
              <a:sym typeface="Calibri"/>
            </a:endParaRPr>
          </a:p>
        </p:txBody>
      </p:sp>
      <p:sp>
        <p:nvSpPr>
          <p:cNvPr id="309" name="Google Shape;309;p47"/>
          <p:cNvSpPr txBox="1"/>
          <p:nvPr>
            <p:ph idx="1" type="subTitle"/>
          </p:nvPr>
        </p:nvSpPr>
        <p:spPr>
          <a:xfrm>
            <a:off x="395536" y="1052736"/>
            <a:ext cx="8424936" cy="55446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Roll back changes, undo a local commit and restore the </a:t>
            </a:r>
            <a:r>
              <a:rPr b="0" i="0" lang="en-US" sz="2960" u="sng" cap="none" strike="noStrike">
                <a:solidFill>
                  <a:schemeClr val="hlink"/>
                </a:solidFill>
                <a:latin typeface="Calibri"/>
                <a:ea typeface="Calibri"/>
                <a:cs typeface="Calibri"/>
                <a:sym typeface="Calibri"/>
                <a:hlinkClick r:id="rId3"/>
              </a:rPr>
              <a:t>development environment</a:t>
            </a:r>
            <a:r>
              <a:rPr b="0" i="0" lang="en-US" sz="2960" u="none" cap="none" strike="noStrike">
                <a:solidFill>
                  <a:srgbClr val="888888"/>
                </a:solidFill>
                <a:latin typeface="Calibri"/>
                <a:ea typeface="Calibri"/>
                <a:cs typeface="Calibri"/>
                <a:sym typeface="Calibri"/>
              </a:rPr>
              <a:t> to an earlier and possibly more stable state. For traversing the commit history and rolling back to a previous state, you'll need the git reset hard command.</a:t>
            </a:r>
            <a:endParaRPr/>
          </a:p>
          <a:p>
            <a:pPr indent="0" lvl="0" marL="0" marR="0" rtl="0" algn="l">
              <a:spcBef>
                <a:spcPts val="592"/>
              </a:spcBef>
              <a:spcAft>
                <a:spcPts val="0"/>
              </a:spcAft>
              <a:buClr>
                <a:srgbClr val="888888"/>
              </a:buClr>
              <a:buSzPts val="2960"/>
              <a:buFont typeface="Arial"/>
              <a:buNone/>
            </a:pPr>
            <a:r>
              <a:t/>
            </a:r>
            <a:endParaRPr b="0" i="0" sz="2960" u="none" cap="none" strike="noStrike">
              <a:solidFill>
                <a:srgbClr val="888888"/>
              </a:solidFill>
              <a:latin typeface="Calibri"/>
              <a:ea typeface="Calibri"/>
              <a:cs typeface="Calibri"/>
              <a:sym typeface="Calibri"/>
            </a:endParaRPr>
          </a:p>
          <a:p>
            <a:pPr indent="0" lvl="0" marL="0" marR="0" rtl="0" algn="l">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git reset --hard ebbbca3</a:t>
            </a:r>
            <a:endParaRPr/>
          </a:p>
          <a:p>
            <a:pPr indent="0" lvl="0" marL="0" marR="0" rtl="0" algn="l">
              <a:spcBef>
                <a:spcPts val="592"/>
              </a:spcBef>
              <a:spcAft>
                <a:spcPts val="0"/>
              </a:spcAft>
              <a:buClr>
                <a:srgbClr val="888888"/>
              </a:buClr>
              <a:buSzPts val="2960"/>
              <a:buFont typeface="Arial"/>
              <a:buNone/>
            </a:pPr>
            <a:r>
              <a:rPr b="0" i="0" lang="en-US" sz="2960" u="none" cap="none" strike="noStrike">
                <a:solidFill>
                  <a:srgbClr val="888888"/>
                </a:solidFill>
                <a:latin typeface="Calibri"/>
                <a:ea typeface="Calibri"/>
                <a:cs typeface="Calibri"/>
                <a:sym typeface="Calibri"/>
              </a:rPr>
              <a:t>https://www.theserverside.com/video/How-to-use-the-git-reset-hard-command-to-change-a-commit-history</a:t>
            </a:r>
            <a:br>
              <a:rPr b="0" i="0" lang="en-US" sz="2960" u="none" cap="none" strike="noStrike">
                <a:solidFill>
                  <a:srgbClr val="888888"/>
                </a:solidFill>
                <a:latin typeface="Calibri"/>
                <a:ea typeface="Calibri"/>
                <a:cs typeface="Calibri"/>
                <a:sym typeface="Calibri"/>
              </a:rPr>
            </a:br>
            <a:endParaRPr b="0" i="0" sz="2960" u="none" cap="none" strike="noStrike">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8"/>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rebase</a:t>
            </a:r>
            <a:endParaRPr b="0" i="0" sz="3959" u="none" cap="none" strike="noStrike">
              <a:solidFill>
                <a:schemeClr val="dk1"/>
              </a:solidFill>
              <a:latin typeface="Calibri"/>
              <a:ea typeface="Calibri"/>
              <a:cs typeface="Calibri"/>
              <a:sym typeface="Calibri"/>
            </a:endParaRPr>
          </a:p>
        </p:txBody>
      </p:sp>
      <p:sp>
        <p:nvSpPr>
          <p:cNvPr id="315" name="Google Shape;315;p48"/>
          <p:cNvSpPr txBox="1"/>
          <p:nvPr>
            <p:ph idx="1" type="subTitle"/>
          </p:nvPr>
        </p:nvSpPr>
        <p:spPr>
          <a:xfrm>
            <a:off x="395536" y="1052736"/>
            <a:ext cx="8424936" cy="55446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Rebasing is a common way to integrate upstream changes into your local repository. Pulling in upstream changes with Git merge results in a superfluous merge commit every time you want to see how the project has progressed. On the other hand, rebasing is like saying, “I want to base my changes on what everybody has already done.”</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9"/>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log</a:t>
            </a:r>
            <a:endParaRPr b="0" i="0" sz="3959" u="none" cap="none" strike="noStrike">
              <a:solidFill>
                <a:schemeClr val="dk1"/>
              </a:solidFill>
              <a:latin typeface="Calibri"/>
              <a:ea typeface="Calibri"/>
              <a:cs typeface="Calibri"/>
              <a:sym typeface="Calibri"/>
            </a:endParaRPr>
          </a:p>
        </p:txBody>
      </p:sp>
      <p:sp>
        <p:nvSpPr>
          <p:cNvPr id="321" name="Google Shape;321;p49"/>
          <p:cNvSpPr txBox="1"/>
          <p:nvPr>
            <p:ph idx="1" type="subTitle"/>
          </p:nvPr>
        </p:nvSpPr>
        <p:spPr>
          <a:xfrm>
            <a:off x="395536" y="1052736"/>
            <a:ext cx="8424936" cy="5544616"/>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To see the history of commits, use the command git log. It provides a list of all of the commits made on our branch with the most recent commit first. </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Press q. You can press the up or down arrows or press enter to view additional log entries. Type q to quit viewing the log and return to the command prompt.</a:t>
            </a:r>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 -5 to only see the last 5 commits.</a:t>
            </a:r>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 --oneline</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 --oneline --graph</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 --oneline --graph --decorate</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 --oneline --graph --decorate --all</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 --stat</a:t>
            </a:r>
            <a:endParaRPr b="0" i="0" sz="2720" u="none" cap="none" strike="noStrike">
              <a:solidFill>
                <a:srgbClr val="888888"/>
              </a:solidFill>
              <a:latin typeface="Calibri"/>
              <a:ea typeface="Calibri"/>
              <a:cs typeface="Calibri"/>
              <a:sym typeface="Calibri"/>
            </a:endParaRPr>
          </a:p>
          <a:p>
            <a:pPr indent="0" lvl="0" marL="0" marR="0" rtl="0" algn="l">
              <a:lnSpc>
                <a:spcPct val="80000"/>
              </a:lnSpc>
              <a:spcBef>
                <a:spcPts val="544"/>
              </a:spcBef>
              <a:spcAft>
                <a:spcPts val="0"/>
              </a:spcAft>
              <a:buClr>
                <a:srgbClr val="888888"/>
              </a:buClr>
              <a:buSzPts val="2720"/>
              <a:buFont typeface="Arial"/>
              <a:buNone/>
            </a:pPr>
            <a:r>
              <a:rPr b="0" i="0" lang="en-US" sz="2720" u="none" cap="none" strike="noStrike">
                <a:solidFill>
                  <a:srgbClr val="888888"/>
                </a:solidFill>
                <a:latin typeface="Calibri"/>
                <a:ea typeface="Calibri"/>
                <a:cs typeface="Calibri"/>
                <a:sym typeface="Calibri"/>
              </a:rPr>
              <a:t>Type git log --patch</a:t>
            </a:r>
            <a:endParaRPr b="0" i="0" sz="2720" u="none" cap="none" strike="noStrike">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0"/>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diff</a:t>
            </a:r>
            <a:endParaRPr b="0" i="0" sz="3959" u="none" cap="none" strike="noStrike">
              <a:solidFill>
                <a:schemeClr val="dk1"/>
              </a:solidFill>
              <a:latin typeface="Calibri"/>
              <a:ea typeface="Calibri"/>
              <a:cs typeface="Calibri"/>
              <a:sym typeface="Calibri"/>
            </a:endParaRPr>
          </a:p>
        </p:txBody>
      </p:sp>
      <p:sp>
        <p:nvSpPr>
          <p:cNvPr id="327" name="Google Shape;327;p50"/>
          <p:cNvSpPr txBox="1"/>
          <p:nvPr>
            <p:ph idx="1" type="subTitle"/>
          </p:nvPr>
        </p:nvSpPr>
        <p:spPr>
          <a:xfrm>
            <a:off x="200525" y="812075"/>
            <a:ext cx="8823000" cy="5544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This command is used to find difference between files.</a:t>
            </a:r>
            <a:endParaRPr/>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git diff</a:t>
            </a:r>
            <a:endParaRPr/>
          </a:p>
          <a:p>
            <a:pPr indent="0" lvl="0" marL="0" marR="0" rtl="0" algn="l">
              <a:lnSpc>
                <a:spcPct val="80000"/>
              </a:lnSpc>
              <a:spcBef>
                <a:spcPts val="496"/>
              </a:spcBef>
              <a:spcAft>
                <a:spcPts val="0"/>
              </a:spcAft>
              <a:buClr>
                <a:srgbClr val="888888"/>
              </a:buClr>
              <a:buSzPts val="2480"/>
              <a:buFont typeface="Arial"/>
              <a:buNone/>
            </a:pPr>
            <a:r>
              <a:t/>
            </a:r>
            <a:endParaRPr b="0" i="0" sz="2480" u="none" cap="none" strike="noStrike">
              <a:solidFill>
                <a:srgbClr val="888888"/>
              </a:solidFill>
              <a:latin typeface="Calibri"/>
              <a:ea typeface="Calibri"/>
              <a:cs typeface="Calibri"/>
              <a:sym typeface="Calibri"/>
            </a:endParaRPr>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git diff HEAD // compare the working directory with local repository. </a:t>
            </a:r>
            <a:endParaRPr b="0" i="0" sz="2480" u="none" cap="none" strike="noStrike">
              <a:solidFill>
                <a:srgbClr val="888888"/>
              </a:solidFill>
              <a:latin typeface="Calibri"/>
              <a:ea typeface="Calibri"/>
              <a:cs typeface="Calibri"/>
              <a:sym typeface="Calibri"/>
            </a:endParaRPr>
          </a:p>
          <a:p>
            <a:pPr indent="0" lvl="0" marL="0" marR="0" rtl="0" algn="l">
              <a:lnSpc>
                <a:spcPct val="80000"/>
              </a:lnSpc>
              <a:spcBef>
                <a:spcPts val="496"/>
              </a:spcBef>
              <a:spcAft>
                <a:spcPts val="0"/>
              </a:spcAft>
              <a:buClr>
                <a:srgbClr val="888888"/>
              </a:buClr>
              <a:buSzPts val="2480"/>
              <a:buFont typeface="Arial"/>
              <a:buNone/>
            </a:pPr>
            <a:r>
              <a:t/>
            </a:r>
            <a:endParaRPr sz="2480"/>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git diff [filename] // compare the working directory with index. </a:t>
            </a:r>
            <a:endParaRPr b="0" i="0" sz="2480" u="none" cap="none" strike="noStrike">
              <a:solidFill>
                <a:srgbClr val="888888"/>
              </a:solidFill>
              <a:latin typeface="Calibri"/>
              <a:ea typeface="Calibri"/>
              <a:cs typeface="Calibri"/>
              <a:sym typeface="Calibri"/>
            </a:endParaRPr>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git diff --cached [filename] // compare the index with local repository.</a:t>
            </a:r>
            <a:endParaRPr/>
          </a:p>
          <a:p>
            <a:pPr indent="0" lvl="0" marL="0" marR="0" rtl="0" algn="l">
              <a:lnSpc>
                <a:spcPct val="80000"/>
              </a:lnSpc>
              <a:spcBef>
                <a:spcPts val="496"/>
              </a:spcBef>
              <a:spcAft>
                <a:spcPts val="0"/>
              </a:spcAft>
              <a:buClr>
                <a:srgbClr val="888888"/>
              </a:buClr>
              <a:buSzPts val="2480"/>
              <a:buFont typeface="Arial"/>
              <a:buNone/>
            </a:pPr>
            <a:r>
              <a:t/>
            </a:r>
            <a:endParaRPr b="0" i="0" sz="2480" u="none" cap="none" strike="noStrike">
              <a:solidFill>
                <a:srgbClr val="888888"/>
              </a:solidFill>
              <a:latin typeface="Calibri"/>
              <a:ea typeface="Calibri"/>
              <a:cs typeface="Calibri"/>
              <a:sym typeface="Calibri"/>
            </a:endParaRPr>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You can also compare files between two different commits. Every commit in Git has a commit id which you can get when you give </a:t>
            </a:r>
            <a:r>
              <a:rPr b="1" i="0" lang="en-US" sz="2480" u="none" cap="none" strike="noStrike">
                <a:solidFill>
                  <a:srgbClr val="888888"/>
                </a:solidFill>
                <a:latin typeface="Calibri"/>
                <a:ea typeface="Calibri"/>
                <a:cs typeface="Calibri"/>
                <a:sym typeface="Calibri"/>
              </a:rPr>
              <a:t>git log</a:t>
            </a:r>
            <a:r>
              <a:rPr b="0" i="0" lang="en-US" sz="2480" u="none" cap="none" strike="noStrike">
                <a:solidFill>
                  <a:srgbClr val="888888"/>
                </a:solidFill>
                <a:latin typeface="Calibri"/>
                <a:ea typeface="Calibri"/>
                <a:cs typeface="Calibri"/>
                <a:sym typeface="Calibri"/>
              </a:rPr>
              <a:t>. Then you can use the commit id if diff command like this.</a:t>
            </a:r>
            <a:endParaRPr/>
          </a:p>
          <a:p>
            <a:pPr indent="0" lvl="0" marL="0" marR="0" rtl="0" algn="l">
              <a:lnSpc>
                <a:spcPct val="80000"/>
              </a:lnSpc>
              <a:spcBef>
                <a:spcPts val="496"/>
              </a:spcBef>
              <a:spcAft>
                <a:spcPts val="0"/>
              </a:spcAft>
              <a:buClr>
                <a:srgbClr val="888888"/>
              </a:buClr>
              <a:buSzPts val="2480"/>
              <a:buFont typeface="Arial"/>
              <a:buNone/>
            </a:pPr>
            <a:r>
              <a:rPr b="0" i="0" lang="en-US" sz="2480" u="none" cap="none" strike="noStrike">
                <a:solidFill>
                  <a:srgbClr val="888888"/>
                </a:solidFill>
                <a:latin typeface="Calibri"/>
                <a:ea typeface="Calibri"/>
                <a:cs typeface="Calibri"/>
                <a:sym typeface="Calibri"/>
              </a:rPr>
              <a:t>git diff 7eb2..e03 812...a3f35</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51"/>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Config related</a:t>
            </a:r>
            <a:endParaRPr b="0" i="0" sz="3959" u="none" cap="none" strike="noStrike">
              <a:solidFill>
                <a:schemeClr val="dk1"/>
              </a:solidFill>
              <a:latin typeface="Calibri"/>
              <a:ea typeface="Calibri"/>
              <a:cs typeface="Calibri"/>
              <a:sym typeface="Calibri"/>
            </a:endParaRPr>
          </a:p>
        </p:txBody>
      </p:sp>
      <p:sp>
        <p:nvSpPr>
          <p:cNvPr id="333" name="Google Shape;333;p51"/>
          <p:cNvSpPr txBox="1"/>
          <p:nvPr>
            <p:ph idx="1" type="subTitle"/>
          </p:nvPr>
        </p:nvSpPr>
        <p:spPr>
          <a:xfrm>
            <a:off x="395536" y="1052736"/>
            <a:ext cx="8424936" cy="5544616"/>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Below commands can be used when you want to clean up config which has username/password, and when you need to be force asked username/password for commands such as “git push” etc..</a:t>
            </a:r>
            <a:endParaRPr/>
          </a:p>
          <a:p>
            <a:pPr indent="0" lvl="0" marL="0" marR="0" rtl="0" algn="l">
              <a:lnSpc>
                <a:spcPct val="90000"/>
              </a:lnSpc>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l">
              <a:lnSpc>
                <a:spcPct val="90000"/>
              </a:lnSpc>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config --system  --unset credential.helper</a:t>
            </a:r>
            <a:endParaRPr b="0" i="0" sz="3200" u="none" cap="none" strike="noStrike">
              <a:solidFill>
                <a:srgbClr val="888888"/>
              </a:solidFill>
              <a:latin typeface="Calibri"/>
              <a:ea typeface="Calibri"/>
              <a:cs typeface="Calibri"/>
              <a:sym typeface="Calibri"/>
            </a:endParaRPr>
          </a:p>
          <a:p>
            <a:pPr indent="0" lvl="0" marL="0" marR="0" rtl="0" algn="l">
              <a:lnSpc>
                <a:spcPct val="90000"/>
              </a:lnSpc>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config --global --unset credential.helper</a:t>
            </a:r>
            <a:endParaRPr b="0" i="0" sz="3200" u="none" cap="none" strike="noStrike">
              <a:solidFill>
                <a:srgbClr val="888888"/>
              </a:solidFill>
              <a:latin typeface="Calibri"/>
              <a:ea typeface="Calibri"/>
              <a:cs typeface="Calibri"/>
              <a:sym typeface="Calibri"/>
            </a:endParaRPr>
          </a:p>
          <a:p>
            <a:pPr indent="0" lvl="0" marL="0" marR="0" rtl="0" algn="l">
              <a:lnSpc>
                <a:spcPct val="90000"/>
              </a:lnSpc>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config --local --unset credential.helper</a:t>
            </a:r>
            <a:endParaRPr b="0" i="0" sz="3200" u="none" cap="none" strike="noStrike">
              <a:solidFill>
                <a:srgbClr val="888888"/>
              </a:solidFill>
              <a:latin typeface="Calibri"/>
              <a:ea typeface="Calibri"/>
              <a:cs typeface="Calibri"/>
              <a:sym typeface="Calibri"/>
            </a:endParaRPr>
          </a:p>
          <a:p>
            <a:pPr indent="0" lvl="0" marL="0" marR="0" rtl="0" algn="l">
              <a:lnSpc>
                <a:spcPct val="90000"/>
              </a:lnSpc>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l">
              <a:lnSpc>
                <a:spcPct val="90000"/>
              </a:lnSpc>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config --local credential.helper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104" name="Google Shape;104;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id="105" name="Google Shape;105;p16"/>
          <p:cNvPicPr preferRelativeResize="0"/>
          <p:nvPr/>
        </p:nvPicPr>
        <p:blipFill rotWithShape="1">
          <a:blip r:embed="rId3">
            <a:alphaModFix/>
          </a:blip>
          <a:srcRect b="0" l="0" r="0" t="0"/>
          <a:stretch/>
        </p:blipFill>
        <p:spPr>
          <a:xfrm>
            <a:off x="251519" y="404664"/>
            <a:ext cx="8504629" cy="604867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52"/>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Git mv</a:t>
            </a:r>
            <a:endParaRPr b="0" i="0" sz="3959" u="none" cap="none" strike="noStrike">
              <a:solidFill>
                <a:schemeClr val="dk1"/>
              </a:solidFill>
              <a:latin typeface="Calibri"/>
              <a:ea typeface="Calibri"/>
              <a:cs typeface="Calibri"/>
              <a:sym typeface="Calibri"/>
            </a:endParaRPr>
          </a:p>
        </p:txBody>
      </p:sp>
      <p:sp>
        <p:nvSpPr>
          <p:cNvPr id="339" name="Google Shape;339;p52"/>
          <p:cNvSpPr txBox="1"/>
          <p:nvPr>
            <p:ph idx="1" type="subTitle"/>
          </p:nvPr>
        </p:nvSpPr>
        <p:spPr>
          <a:xfrm>
            <a:off x="395536" y="1052736"/>
            <a:ext cx="8424936" cy="55446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mv is used to rename or move a file, below is the sequence of steps to make these changes in Remote Repository</a:t>
            </a:r>
            <a:endParaRPr/>
          </a:p>
          <a:p>
            <a:pPr indent="0" lvl="0" marL="0" marR="0" rtl="0" algn="l">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mv -v ServletLifeCycleEg.java Qrst.java</a:t>
            </a:r>
            <a:endParaRPr/>
          </a:p>
          <a:p>
            <a:pPr indent="0" lvl="0" marL="0" marR="0" rtl="0" algn="l">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commit -m "fdfdf“</a:t>
            </a:r>
            <a:endParaRPr/>
          </a:p>
          <a:p>
            <a:pPr indent="0" lvl="0" marL="0" marR="0" rtl="0" algn="l">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git push -u origin master</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3"/>
          <p:cNvSpPr txBox="1"/>
          <p:nvPr>
            <p:ph type="ctrTitle"/>
          </p:nvPr>
        </p:nvSpPr>
        <p:spPr>
          <a:xfrm>
            <a:off x="374650" y="108025"/>
            <a:ext cx="7772400" cy="71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Git Stash</a:t>
            </a:r>
            <a:endParaRPr/>
          </a:p>
        </p:txBody>
      </p:sp>
      <p:sp>
        <p:nvSpPr>
          <p:cNvPr id="345" name="Google Shape;345;p53"/>
          <p:cNvSpPr txBox="1"/>
          <p:nvPr>
            <p:ph idx="1" type="subTitle"/>
          </p:nvPr>
        </p:nvSpPr>
        <p:spPr>
          <a:xfrm>
            <a:off x="234150" y="632675"/>
            <a:ext cx="8675700" cy="5730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In Git, the stash operation takes your modified tracked files, stages changes, and saves them on a stack of unfinished changes that you can reapply at any later point of time.</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How to Stash </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#1. Making a change to  one or more tracked files</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#2. Use below command to stash above changes</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git stash</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Once stashed, all the changes made to the files, are removed, now open and observe the file, whose content you have changed.</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Can we stash multiple times</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Yes. After above stashing is done, now make some other changes to one or more files. Again run “git stash”</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t/>
            </a:r>
            <a:endParaRPr sz="1800">
              <a:solidFill>
                <a:schemeClr val="dk1"/>
              </a:solidFill>
              <a:highlight>
                <a:srgbClr val="FFFFFF"/>
              </a:highlight>
              <a:latin typeface="Verdana"/>
              <a:ea typeface="Verdana"/>
              <a:cs typeface="Verdana"/>
              <a:sym typeface="Verdana"/>
            </a:endParaRPr>
          </a:p>
        </p:txBody>
      </p:sp>
      <p:pic>
        <p:nvPicPr>
          <p:cNvPr id="346" name="Google Shape;346;p53"/>
          <p:cNvPicPr preferRelativeResize="0"/>
          <p:nvPr/>
        </p:nvPicPr>
        <p:blipFill>
          <a:blip r:embed="rId3">
            <a:alphaModFix/>
          </a:blip>
          <a:stretch>
            <a:fillRect/>
          </a:stretch>
        </p:blipFill>
        <p:spPr>
          <a:xfrm>
            <a:off x="234150" y="3066506"/>
            <a:ext cx="9143998" cy="72498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4"/>
          <p:cNvSpPr txBox="1"/>
          <p:nvPr>
            <p:ph type="ctrTitle"/>
          </p:nvPr>
        </p:nvSpPr>
        <p:spPr>
          <a:xfrm>
            <a:off x="374650" y="108025"/>
            <a:ext cx="7772400" cy="71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Git Stash</a:t>
            </a:r>
            <a:endParaRPr/>
          </a:p>
        </p:txBody>
      </p:sp>
      <p:sp>
        <p:nvSpPr>
          <p:cNvPr id="352" name="Google Shape;352;p54"/>
          <p:cNvSpPr txBox="1"/>
          <p:nvPr>
            <p:ph idx="1" type="subTitle"/>
          </p:nvPr>
        </p:nvSpPr>
        <p:spPr>
          <a:xfrm>
            <a:off x="234150" y="632675"/>
            <a:ext cx="8675700" cy="57300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How to Apply contents of the last stash?</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Below command can be used for the same</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b="1" lang="en-US" sz="1800">
                <a:solidFill>
                  <a:schemeClr val="dk1"/>
                </a:solidFill>
                <a:highlight>
                  <a:srgbClr val="FFFFFF"/>
                </a:highlight>
                <a:latin typeface="Verdana"/>
                <a:ea typeface="Verdana"/>
                <a:cs typeface="Verdana"/>
                <a:sym typeface="Verdana"/>
              </a:rPr>
              <a:t>git stash pop</a:t>
            </a:r>
            <a:endParaRPr b="1"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When multiple stashes are done, how to view list ?</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b="1" lang="en-US" sz="1800">
                <a:solidFill>
                  <a:schemeClr val="dk1"/>
                </a:solidFill>
                <a:highlight>
                  <a:srgbClr val="FFFFFF"/>
                </a:highlight>
                <a:latin typeface="Verdana"/>
                <a:ea typeface="Verdana"/>
                <a:cs typeface="Verdana"/>
                <a:sym typeface="Verdana"/>
              </a:rPr>
              <a:t>git stash list</a:t>
            </a:r>
            <a:endParaRPr b="1"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How stash list be made more descriptive?</a:t>
            </a:r>
            <a:endParaRPr sz="1800">
              <a:solidFill>
                <a:schemeClr val="dk1"/>
              </a:solidFill>
              <a:highlight>
                <a:srgbClr val="FFFFFF"/>
              </a:highlight>
              <a:latin typeface="Verdana"/>
              <a:ea typeface="Verdana"/>
              <a:cs typeface="Verdana"/>
              <a:sym typeface="Verdana"/>
            </a:endParaRPr>
          </a:p>
          <a:p>
            <a:pPr indent="0" lvl="0" marL="0" rtl="0" algn="l">
              <a:spcBef>
                <a:spcPts val="640"/>
              </a:spcBef>
              <a:spcAft>
                <a:spcPts val="0"/>
              </a:spcAft>
              <a:buNone/>
            </a:pPr>
            <a:r>
              <a:rPr lang="en-US" sz="1800">
                <a:solidFill>
                  <a:schemeClr val="dk1"/>
                </a:solidFill>
                <a:highlight>
                  <a:srgbClr val="FFFFFF"/>
                </a:highlight>
                <a:latin typeface="Verdana"/>
                <a:ea typeface="Verdana"/>
                <a:cs typeface="Verdana"/>
                <a:sym typeface="Verdana"/>
              </a:rPr>
              <a:t>It is possible by annotating the Stash</a:t>
            </a:r>
            <a:endParaRPr sz="1800">
              <a:solidFill>
                <a:schemeClr val="dk1"/>
              </a:solidFill>
              <a:highlight>
                <a:srgbClr val="FFFFFF"/>
              </a:highlight>
              <a:latin typeface="Verdana"/>
              <a:ea typeface="Verdana"/>
              <a:cs typeface="Verdana"/>
              <a:sym typeface="Verdana"/>
            </a:endParaRPr>
          </a:p>
        </p:txBody>
      </p:sp>
      <p:pic>
        <p:nvPicPr>
          <p:cNvPr id="353" name="Google Shape;353;p54"/>
          <p:cNvPicPr preferRelativeResize="0"/>
          <p:nvPr/>
        </p:nvPicPr>
        <p:blipFill>
          <a:blip r:embed="rId3">
            <a:alphaModFix/>
          </a:blip>
          <a:stretch>
            <a:fillRect/>
          </a:stretch>
        </p:blipFill>
        <p:spPr>
          <a:xfrm>
            <a:off x="0" y="3980740"/>
            <a:ext cx="9144000" cy="226717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5"/>
          <p:cNvSpPr txBox="1"/>
          <p:nvPr>
            <p:ph type="ctrTitle"/>
          </p:nvPr>
        </p:nvSpPr>
        <p:spPr>
          <a:xfrm>
            <a:off x="374650" y="108025"/>
            <a:ext cx="7772400" cy="71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Git Stash Pop</a:t>
            </a:r>
            <a:endParaRPr/>
          </a:p>
        </p:txBody>
      </p:sp>
      <p:sp>
        <p:nvSpPr>
          <p:cNvPr id="359" name="Google Shape;359;p55"/>
          <p:cNvSpPr txBox="1"/>
          <p:nvPr>
            <p:ph idx="1" type="subTitle"/>
          </p:nvPr>
        </p:nvSpPr>
        <p:spPr>
          <a:xfrm>
            <a:off x="234150" y="632675"/>
            <a:ext cx="8675700" cy="5730000"/>
          </a:xfrm>
          <a:prstGeom prst="rect">
            <a:avLst/>
          </a:prstGeom>
        </p:spPr>
        <p:txBody>
          <a:bodyPr anchorCtr="0" anchor="t" bIns="45700" lIns="91425" spcFirstLastPara="1" rIns="91425" wrap="square" tIns="45700">
            <a:noAutofit/>
          </a:bodyPr>
          <a:lstStyle/>
          <a:p>
            <a:pPr indent="0" lvl="0" marL="0" rtl="0" algn="l">
              <a:lnSpc>
                <a:spcPct val="155556"/>
              </a:lnSpc>
              <a:spcBef>
                <a:spcPts val="0"/>
              </a:spcBef>
              <a:spcAft>
                <a:spcPts val="0"/>
              </a:spcAft>
              <a:buClr>
                <a:schemeClr val="dk1"/>
              </a:buClr>
              <a:buSzPts val="1100"/>
              <a:buFont typeface="Arial"/>
              <a:buNone/>
            </a:pPr>
            <a:r>
              <a:rPr lang="en-US" sz="1800">
                <a:solidFill>
                  <a:srgbClr val="4D4D4D"/>
                </a:solidFill>
                <a:latin typeface="Roboto"/>
                <a:ea typeface="Roboto"/>
                <a:cs typeface="Roboto"/>
                <a:sym typeface="Roboto"/>
              </a:rPr>
              <a:t>By default, </a:t>
            </a:r>
            <a:r>
              <a:rPr lang="en-US" sz="1800">
                <a:solidFill>
                  <a:srgbClr val="333333"/>
                </a:solidFill>
                <a:latin typeface="Verdana"/>
                <a:ea typeface="Verdana"/>
                <a:cs typeface="Verdana"/>
                <a:sym typeface="Verdana"/>
              </a:rPr>
              <a:t>git stash pop</a:t>
            </a:r>
            <a:r>
              <a:rPr lang="en-US" sz="1800">
                <a:solidFill>
                  <a:srgbClr val="4D4D4D"/>
                </a:solidFill>
                <a:latin typeface="Roboto"/>
                <a:ea typeface="Roboto"/>
                <a:cs typeface="Roboto"/>
                <a:sym typeface="Roboto"/>
              </a:rPr>
              <a:t> will re-apply the most recently created stash: </a:t>
            </a:r>
            <a:r>
              <a:rPr lang="en-US" sz="1800">
                <a:solidFill>
                  <a:srgbClr val="333333"/>
                </a:solidFill>
                <a:latin typeface="Verdana"/>
                <a:ea typeface="Verdana"/>
                <a:cs typeface="Verdana"/>
                <a:sym typeface="Verdana"/>
              </a:rPr>
              <a:t>stash@{0}</a:t>
            </a:r>
            <a:endParaRPr sz="1800">
              <a:solidFill>
                <a:srgbClr val="333333"/>
              </a:solidFill>
              <a:latin typeface="Verdana"/>
              <a:ea typeface="Verdana"/>
              <a:cs typeface="Verdana"/>
              <a:sym typeface="Verdana"/>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You can choose which stash to re-apply by passing its identifier as the last argument, for example:</a:t>
            </a:r>
            <a:endParaRPr sz="1800">
              <a:solidFill>
                <a:srgbClr val="4D4D4D"/>
              </a:solidFill>
              <a:latin typeface="Roboto"/>
              <a:ea typeface="Roboto"/>
              <a:cs typeface="Roboto"/>
              <a:sym typeface="Roboto"/>
            </a:endParaRPr>
          </a:p>
          <a:p>
            <a:pPr indent="0" lvl="0" marL="0" rtl="0" algn="l">
              <a:lnSpc>
                <a:spcPct val="115000"/>
              </a:lnSpc>
              <a:spcBef>
                <a:spcPts val="2200"/>
              </a:spcBef>
              <a:spcAft>
                <a:spcPts val="0"/>
              </a:spcAft>
              <a:buNone/>
            </a:pPr>
            <a:r>
              <a:rPr lang="en-US" sz="1800">
                <a:solidFill>
                  <a:srgbClr val="EBECF0"/>
                </a:solidFill>
                <a:highlight>
                  <a:srgbClr val="091E42"/>
                </a:highlight>
                <a:latin typeface="Times New Roman"/>
                <a:ea typeface="Times New Roman"/>
                <a:cs typeface="Times New Roman"/>
                <a:sym typeface="Times New Roman"/>
              </a:rPr>
              <a:t>$ git stash pop </a:t>
            </a:r>
            <a:r>
              <a:rPr lang="en-US" sz="1800">
                <a:solidFill>
                  <a:srgbClr val="FF5630"/>
                </a:solidFill>
                <a:highlight>
                  <a:srgbClr val="091E42"/>
                </a:highlight>
                <a:latin typeface="Times New Roman"/>
                <a:ea typeface="Times New Roman"/>
                <a:cs typeface="Times New Roman"/>
                <a:sym typeface="Times New Roman"/>
              </a:rPr>
              <a:t>stash@</a:t>
            </a:r>
            <a:r>
              <a:rPr lang="en-US" sz="1800">
                <a:solidFill>
                  <a:srgbClr val="EBECF0"/>
                </a:solidFill>
                <a:highlight>
                  <a:srgbClr val="091E42"/>
                </a:highlight>
                <a:latin typeface="Times New Roman"/>
                <a:ea typeface="Times New Roman"/>
                <a:cs typeface="Times New Roman"/>
                <a:sym typeface="Times New Roman"/>
              </a:rPr>
              <a:t>{</a:t>
            </a:r>
            <a:r>
              <a:rPr lang="en-US" sz="1800">
                <a:solidFill>
                  <a:srgbClr val="00B8D9"/>
                </a:solidFill>
                <a:highlight>
                  <a:srgbClr val="091E42"/>
                </a:highlight>
                <a:latin typeface="Times New Roman"/>
                <a:ea typeface="Times New Roman"/>
                <a:cs typeface="Times New Roman"/>
                <a:sym typeface="Times New Roman"/>
              </a:rPr>
              <a:t>2</a:t>
            </a:r>
            <a:r>
              <a:rPr lang="en-US" sz="1800">
                <a:solidFill>
                  <a:srgbClr val="EBECF0"/>
                </a:solidFill>
                <a:highlight>
                  <a:srgbClr val="091E42"/>
                </a:highlight>
                <a:latin typeface="Times New Roman"/>
                <a:ea typeface="Times New Roman"/>
                <a:cs typeface="Times New Roman"/>
                <a:sym typeface="Times New Roman"/>
              </a:rPr>
              <a:t>}</a:t>
            </a:r>
            <a:endParaRPr sz="1800">
              <a:solidFill>
                <a:srgbClr val="EBECF0"/>
              </a:solidFill>
              <a:highlight>
                <a:srgbClr val="091E42"/>
              </a:highlight>
              <a:latin typeface="Times New Roman"/>
              <a:ea typeface="Times New Roman"/>
              <a:cs typeface="Times New Roman"/>
              <a:sym typeface="Times New Roman"/>
            </a:endParaRPr>
          </a:p>
          <a:p>
            <a:pPr indent="0" lvl="0" marL="0" rtl="0" algn="l">
              <a:lnSpc>
                <a:spcPct val="155556"/>
              </a:lnSpc>
              <a:spcBef>
                <a:spcPts val="2200"/>
              </a:spcBef>
              <a:spcAft>
                <a:spcPts val="0"/>
              </a:spcAft>
              <a:buNone/>
            </a:pPr>
            <a:r>
              <a:rPr b="1" lang="en-US" sz="1800">
                <a:solidFill>
                  <a:srgbClr val="4D4D4D"/>
                </a:solidFill>
                <a:latin typeface="Roboto"/>
                <a:ea typeface="Roboto"/>
                <a:cs typeface="Roboto"/>
                <a:sym typeface="Roboto"/>
              </a:rPr>
              <a:t>To view diff between Stashes</a:t>
            </a:r>
            <a:endParaRPr b="1"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git stash show -p</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b="1" lang="en-US" sz="1800">
                <a:solidFill>
                  <a:srgbClr val="4D4D4D"/>
                </a:solidFill>
                <a:latin typeface="Roboto"/>
                <a:ea typeface="Roboto"/>
                <a:cs typeface="Roboto"/>
                <a:sym typeface="Roboto"/>
              </a:rPr>
              <a:t>To view contents of file as per a specific stash</a:t>
            </a:r>
            <a:endParaRPr b="1"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git show stash@{0}:src/MainApp.java</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t/>
            </a:r>
            <a:endParaRPr sz="1800">
              <a:solidFill>
                <a:srgbClr val="4D4D4D"/>
              </a:solidFill>
              <a:latin typeface="Roboto"/>
              <a:ea typeface="Roboto"/>
              <a:cs typeface="Roboto"/>
              <a:sym typeface="Roboto"/>
            </a:endParaRPr>
          </a:p>
          <a:p>
            <a:pPr indent="0" lvl="0" marL="0" rtl="0" algn="l">
              <a:lnSpc>
                <a:spcPct val="115000"/>
              </a:lnSpc>
              <a:spcBef>
                <a:spcPts val="2200"/>
              </a:spcBef>
              <a:spcAft>
                <a:spcPts val="0"/>
              </a:spcAft>
              <a:buNone/>
            </a:pPr>
            <a:r>
              <a:t/>
            </a:r>
            <a:endParaRPr sz="1800">
              <a:solidFill>
                <a:srgbClr val="EBECF0"/>
              </a:solidFill>
              <a:highlight>
                <a:srgbClr val="091E42"/>
              </a:highlight>
              <a:latin typeface="Times New Roman"/>
              <a:ea typeface="Times New Roman"/>
              <a:cs typeface="Times New Roman"/>
              <a:sym typeface="Times New Roman"/>
            </a:endParaRPr>
          </a:p>
          <a:p>
            <a:pPr indent="0" lvl="0" marL="0" rtl="0" algn="l">
              <a:lnSpc>
                <a:spcPct val="115000"/>
              </a:lnSpc>
              <a:spcBef>
                <a:spcPts val="2200"/>
              </a:spcBef>
              <a:spcAft>
                <a:spcPts val="0"/>
              </a:spcAft>
              <a:buClr>
                <a:schemeClr val="dk1"/>
              </a:buClr>
              <a:buSzPts val="1100"/>
              <a:buFont typeface="Arial"/>
              <a:buNone/>
            </a:pPr>
            <a:r>
              <a:t/>
            </a:r>
            <a:endParaRPr sz="1800">
              <a:solidFill>
                <a:srgbClr val="EBECF0"/>
              </a:solidFill>
              <a:highlight>
                <a:srgbClr val="091E42"/>
              </a:highlight>
              <a:latin typeface="Times New Roman"/>
              <a:ea typeface="Times New Roman"/>
              <a:cs typeface="Times New Roman"/>
              <a:sym typeface="Times New Roman"/>
            </a:endParaRPr>
          </a:p>
          <a:p>
            <a:pPr indent="0" lvl="0" marL="0" rtl="0" algn="l">
              <a:spcBef>
                <a:spcPts val="2200"/>
              </a:spcBef>
              <a:spcAft>
                <a:spcPts val="0"/>
              </a:spcAft>
              <a:buNone/>
            </a:pPr>
            <a:r>
              <a:t/>
            </a:r>
            <a:endParaRPr sz="18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6"/>
          <p:cNvSpPr txBox="1"/>
          <p:nvPr>
            <p:ph type="ctrTitle"/>
          </p:nvPr>
        </p:nvSpPr>
        <p:spPr>
          <a:xfrm>
            <a:off x="374650" y="108025"/>
            <a:ext cx="7772400" cy="71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Git Stash Pop - Conflict</a:t>
            </a:r>
            <a:endParaRPr/>
          </a:p>
        </p:txBody>
      </p:sp>
      <p:sp>
        <p:nvSpPr>
          <p:cNvPr id="365" name="Google Shape;365;p56"/>
          <p:cNvSpPr txBox="1"/>
          <p:nvPr>
            <p:ph idx="1" type="subTitle"/>
          </p:nvPr>
        </p:nvSpPr>
        <p:spPr>
          <a:xfrm>
            <a:off x="234150" y="632675"/>
            <a:ext cx="8675700" cy="5730000"/>
          </a:xfrm>
          <a:prstGeom prst="rect">
            <a:avLst/>
          </a:prstGeom>
        </p:spPr>
        <p:txBody>
          <a:bodyPr anchorCtr="0" anchor="t" bIns="45700" lIns="91425" spcFirstLastPara="1" rIns="91425" wrap="square" tIns="45700">
            <a:noAutofit/>
          </a:bodyPr>
          <a:lstStyle/>
          <a:p>
            <a:pPr indent="0" lvl="0" marL="0" rtl="0" algn="l">
              <a:lnSpc>
                <a:spcPct val="155556"/>
              </a:lnSpc>
              <a:spcBef>
                <a:spcPts val="0"/>
              </a:spcBef>
              <a:spcAft>
                <a:spcPts val="0"/>
              </a:spcAft>
              <a:buNone/>
            </a:pPr>
            <a:r>
              <a:rPr lang="en-US" sz="1800">
                <a:solidFill>
                  <a:srgbClr val="4D4D4D"/>
                </a:solidFill>
                <a:latin typeface="Roboto"/>
                <a:ea typeface="Roboto"/>
                <a:cs typeface="Roboto"/>
                <a:sym typeface="Roboto"/>
              </a:rPr>
              <a:t>Steps:</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Edit File Abcd.java</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git stash</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Edit File Abcd.java</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git stash</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git stash pop</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//Again if “git stash pop” is executed, conflict occurs</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git add Abc.pop, commit it</a:t>
            </a:r>
            <a:endParaRPr sz="1800">
              <a:solidFill>
                <a:srgbClr val="4D4D4D"/>
              </a:solidFill>
              <a:latin typeface="Roboto"/>
              <a:ea typeface="Roboto"/>
              <a:cs typeface="Roboto"/>
              <a:sym typeface="Roboto"/>
            </a:endParaRPr>
          </a:p>
          <a:p>
            <a:pPr indent="0" lvl="0" marL="0" rtl="0" algn="l">
              <a:lnSpc>
                <a:spcPct val="155556"/>
              </a:lnSpc>
              <a:spcBef>
                <a:spcPts val="2200"/>
              </a:spcBef>
              <a:spcAft>
                <a:spcPts val="0"/>
              </a:spcAft>
              <a:buNone/>
            </a:pPr>
            <a:r>
              <a:rPr lang="en-US" sz="1800">
                <a:solidFill>
                  <a:srgbClr val="4D4D4D"/>
                </a:solidFill>
                <a:latin typeface="Roboto"/>
                <a:ea typeface="Roboto"/>
                <a:cs typeface="Roboto"/>
                <a:sym typeface="Roboto"/>
              </a:rPr>
              <a:t>git stash pop  //Now this will work fine</a:t>
            </a:r>
            <a:endParaRPr sz="1800">
              <a:solidFill>
                <a:srgbClr val="4D4D4D"/>
              </a:solidFill>
              <a:latin typeface="Roboto"/>
              <a:ea typeface="Roboto"/>
              <a:cs typeface="Roboto"/>
              <a:sym typeface="Roboto"/>
            </a:endParaRPr>
          </a:p>
          <a:p>
            <a:pPr indent="0" lvl="0" marL="0" rtl="0" algn="l">
              <a:lnSpc>
                <a:spcPct val="115000"/>
              </a:lnSpc>
              <a:spcBef>
                <a:spcPts val="2200"/>
              </a:spcBef>
              <a:spcAft>
                <a:spcPts val="0"/>
              </a:spcAft>
              <a:buClr>
                <a:schemeClr val="dk1"/>
              </a:buClr>
              <a:buSzPts val="1100"/>
              <a:buFont typeface="Arial"/>
              <a:buNone/>
            </a:pPr>
            <a:r>
              <a:t/>
            </a:r>
            <a:endParaRPr sz="1800">
              <a:solidFill>
                <a:srgbClr val="EBECF0"/>
              </a:solidFill>
              <a:highlight>
                <a:srgbClr val="091E42"/>
              </a:highlight>
              <a:latin typeface="Times New Roman"/>
              <a:ea typeface="Times New Roman"/>
              <a:cs typeface="Times New Roman"/>
              <a:sym typeface="Times New Roman"/>
            </a:endParaRPr>
          </a:p>
          <a:p>
            <a:pPr indent="0" lvl="0" marL="0" rtl="0" algn="l">
              <a:spcBef>
                <a:spcPts val="2200"/>
              </a:spcBef>
              <a:spcAft>
                <a:spcPts val="0"/>
              </a:spcAft>
              <a:buNone/>
            </a:pPr>
            <a:r>
              <a:t/>
            </a:r>
            <a:endParaRPr sz="18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57"/>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Partial Stashes</a:t>
            </a:r>
            <a:endParaRPr b="0" i="0" sz="3959" u="none" cap="none" strike="noStrike">
              <a:solidFill>
                <a:schemeClr val="dk1"/>
              </a:solidFill>
              <a:latin typeface="Calibri"/>
              <a:ea typeface="Calibri"/>
              <a:cs typeface="Calibri"/>
              <a:sym typeface="Calibri"/>
            </a:endParaRPr>
          </a:p>
        </p:txBody>
      </p:sp>
      <p:sp>
        <p:nvSpPr>
          <p:cNvPr id="371" name="Google Shape;371;p57"/>
          <p:cNvSpPr txBox="1"/>
          <p:nvPr>
            <p:ph idx="1" type="subTitle"/>
          </p:nvPr>
        </p:nvSpPr>
        <p:spPr>
          <a:xfrm>
            <a:off x="395536" y="1052736"/>
            <a:ext cx="8424900" cy="55446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888888"/>
              </a:buClr>
              <a:buSzPts val="3200"/>
              <a:buFont typeface="Arial"/>
              <a:buNone/>
            </a:pPr>
            <a:r>
              <a:rPr lang="en-US" sz="1800">
                <a:solidFill>
                  <a:srgbClr val="4D4D4D"/>
                </a:solidFill>
                <a:highlight>
                  <a:srgbClr val="F5F5F5"/>
                </a:highlight>
                <a:latin typeface="Roboto"/>
                <a:ea typeface="Roboto"/>
                <a:cs typeface="Roboto"/>
                <a:sym typeface="Roboto"/>
              </a:rPr>
              <a:t>You can also choose to stash just a single file, a collection of files. </a:t>
            </a:r>
            <a:endParaRPr sz="18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8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800">
                <a:solidFill>
                  <a:srgbClr val="4D4D4D"/>
                </a:solidFill>
                <a:highlight>
                  <a:srgbClr val="F5F5F5"/>
                </a:highlight>
                <a:latin typeface="Roboto"/>
                <a:ea typeface="Roboto"/>
                <a:cs typeface="Roboto"/>
                <a:sym typeface="Roboto"/>
              </a:rPr>
              <a:t>If you pass the </a:t>
            </a:r>
            <a:r>
              <a:rPr lang="en-US" sz="1800">
                <a:solidFill>
                  <a:srgbClr val="333333"/>
                </a:solidFill>
                <a:highlight>
                  <a:srgbClr val="F5F5F5"/>
                </a:highlight>
                <a:latin typeface="Verdana"/>
                <a:ea typeface="Verdana"/>
                <a:cs typeface="Verdana"/>
                <a:sym typeface="Verdana"/>
              </a:rPr>
              <a:t>-p</a:t>
            </a:r>
            <a:r>
              <a:rPr lang="en-US" sz="1800">
                <a:solidFill>
                  <a:srgbClr val="4D4D4D"/>
                </a:solidFill>
                <a:highlight>
                  <a:srgbClr val="F5F5F5"/>
                </a:highlight>
                <a:latin typeface="Roboto"/>
                <a:ea typeface="Roboto"/>
                <a:cs typeface="Roboto"/>
                <a:sym typeface="Roboto"/>
              </a:rPr>
              <a:t> option (or </a:t>
            </a:r>
            <a:r>
              <a:rPr lang="en-US" sz="1800">
                <a:solidFill>
                  <a:srgbClr val="333333"/>
                </a:solidFill>
                <a:highlight>
                  <a:srgbClr val="F5F5F5"/>
                </a:highlight>
                <a:latin typeface="Verdana"/>
                <a:ea typeface="Verdana"/>
                <a:cs typeface="Verdana"/>
                <a:sym typeface="Verdana"/>
              </a:rPr>
              <a:t>--patch</a:t>
            </a:r>
            <a:r>
              <a:rPr lang="en-US" sz="1800">
                <a:solidFill>
                  <a:srgbClr val="4D4D4D"/>
                </a:solidFill>
                <a:highlight>
                  <a:srgbClr val="F5F5F5"/>
                </a:highlight>
                <a:latin typeface="Roboto"/>
                <a:ea typeface="Roboto"/>
                <a:cs typeface="Roboto"/>
                <a:sym typeface="Roboto"/>
              </a:rPr>
              <a:t>) to </a:t>
            </a:r>
            <a:r>
              <a:rPr lang="en-US" sz="1800">
                <a:solidFill>
                  <a:srgbClr val="333333"/>
                </a:solidFill>
                <a:highlight>
                  <a:srgbClr val="F5F5F5"/>
                </a:highlight>
                <a:latin typeface="Verdana"/>
                <a:ea typeface="Verdana"/>
                <a:cs typeface="Verdana"/>
                <a:sym typeface="Verdana"/>
              </a:rPr>
              <a:t>git stash</a:t>
            </a:r>
            <a:r>
              <a:rPr lang="en-US" sz="1800">
                <a:solidFill>
                  <a:srgbClr val="4D4D4D"/>
                </a:solidFill>
                <a:highlight>
                  <a:srgbClr val="F5F5F5"/>
                </a:highlight>
                <a:latin typeface="Roboto"/>
                <a:ea typeface="Roboto"/>
                <a:cs typeface="Roboto"/>
                <a:sym typeface="Roboto"/>
              </a:rPr>
              <a:t>, it will iterate through each changed "hunk" in your working copy and ask whether you wish to stash it:</a:t>
            </a:r>
            <a:endParaRPr sz="18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800">
              <a:solidFill>
                <a:srgbClr val="4D4D4D"/>
              </a:solidFill>
              <a:highlight>
                <a:srgbClr val="F5F5F5"/>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800">
                <a:solidFill>
                  <a:srgbClr val="242729"/>
                </a:solidFill>
                <a:latin typeface="Arial"/>
                <a:ea typeface="Arial"/>
                <a:cs typeface="Arial"/>
                <a:sym typeface="Arial"/>
              </a:rPr>
              <a:t>To interactively select the changes that you want to stash use below command:</a:t>
            </a:r>
            <a:endParaRPr sz="1800">
              <a:solidFill>
                <a:srgbClr val="242729"/>
              </a:solidFill>
              <a:latin typeface="Arial"/>
              <a:ea typeface="Arial"/>
              <a:cs typeface="Arial"/>
              <a:sym typeface="Arial"/>
            </a:endParaRPr>
          </a:p>
          <a:p>
            <a:pPr indent="0" lvl="0" marL="50800" marR="50800" rtl="0" algn="l">
              <a:lnSpc>
                <a:spcPct val="115000"/>
              </a:lnSpc>
              <a:spcBef>
                <a:spcPts val="1100"/>
              </a:spcBef>
              <a:spcAft>
                <a:spcPts val="0"/>
              </a:spcAft>
              <a:buClr>
                <a:schemeClr val="dk1"/>
              </a:buClr>
              <a:buSzPts val="1100"/>
              <a:buFont typeface="Arial"/>
              <a:buNone/>
            </a:pPr>
            <a:r>
              <a:rPr lang="en-US" sz="1800">
                <a:solidFill>
                  <a:srgbClr val="242729"/>
                </a:solidFill>
                <a:highlight>
                  <a:srgbClr val="EFF0F1"/>
                </a:highlight>
                <a:latin typeface="Courier New"/>
                <a:ea typeface="Courier New"/>
                <a:cs typeface="Courier New"/>
                <a:sym typeface="Courier New"/>
              </a:rPr>
              <a:t>git stash -p</a:t>
            </a:r>
            <a:endParaRPr sz="1800">
              <a:solidFill>
                <a:srgbClr val="242729"/>
              </a:solidFill>
              <a:highlight>
                <a:srgbClr val="EFF0F1"/>
              </a:highlight>
              <a:latin typeface="Courier New"/>
              <a:ea typeface="Courier New"/>
              <a:cs typeface="Courier New"/>
              <a:sym typeface="Courier New"/>
            </a:endParaRPr>
          </a:p>
          <a:p>
            <a:pPr indent="0" lvl="0" marL="0" marR="0" rtl="0" algn="l">
              <a:spcBef>
                <a:spcPts val="1100"/>
              </a:spcBef>
              <a:spcAft>
                <a:spcPts val="0"/>
              </a:spcAft>
              <a:buClr>
                <a:srgbClr val="888888"/>
              </a:buClr>
              <a:buSzPts val="3200"/>
              <a:buFont typeface="Arial"/>
              <a:buNone/>
            </a:pPr>
            <a:r>
              <a:t/>
            </a:r>
            <a:endParaRPr sz="18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8"/>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Create Branch From Stash</a:t>
            </a:r>
            <a:endParaRPr b="0" i="0" sz="3959" u="none" cap="none" strike="noStrike">
              <a:solidFill>
                <a:schemeClr val="dk1"/>
              </a:solidFill>
              <a:latin typeface="Calibri"/>
              <a:ea typeface="Calibri"/>
              <a:cs typeface="Calibri"/>
              <a:sym typeface="Calibri"/>
            </a:endParaRPr>
          </a:p>
        </p:txBody>
      </p:sp>
      <p:sp>
        <p:nvSpPr>
          <p:cNvPr id="377" name="Google Shape;377;p58"/>
          <p:cNvSpPr txBox="1"/>
          <p:nvPr>
            <p:ph idx="1" type="subTitle"/>
          </p:nvPr>
        </p:nvSpPr>
        <p:spPr>
          <a:xfrm>
            <a:off x="395536" y="1052736"/>
            <a:ext cx="8424900" cy="55446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888888"/>
              </a:buClr>
              <a:buSzPts val="3200"/>
              <a:buFont typeface="Arial"/>
              <a:buNone/>
            </a:pPr>
            <a:r>
              <a:rPr lang="en-US" sz="2400">
                <a:solidFill>
                  <a:srgbClr val="4D4D4D"/>
                </a:solidFill>
                <a:highlight>
                  <a:srgbClr val="F5F5F5"/>
                </a:highlight>
                <a:latin typeface="Roboto"/>
                <a:ea typeface="Roboto"/>
                <a:cs typeface="Roboto"/>
                <a:sym typeface="Roboto"/>
              </a:rPr>
              <a:t>This checks out a new branch based on the commit that you created your stash from, and then pops your stashed changes onto it.</a:t>
            </a:r>
            <a:endParaRPr sz="24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800">
                <a:solidFill>
                  <a:srgbClr val="EBECF0"/>
                </a:solidFill>
                <a:highlight>
                  <a:srgbClr val="091E42"/>
                </a:highlight>
                <a:latin typeface="Times New Roman"/>
                <a:ea typeface="Times New Roman"/>
                <a:cs typeface="Times New Roman"/>
                <a:sym typeface="Times New Roman"/>
              </a:rPr>
              <a:t>$ git stash branch</a:t>
            </a:r>
            <a:r>
              <a:rPr lang="en-US" sz="1800">
                <a:solidFill>
                  <a:srgbClr val="DE350B"/>
                </a:solidFill>
                <a:latin typeface="Times New Roman"/>
                <a:ea typeface="Times New Roman"/>
                <a:cs typeface="Times New Roman"/>
                <a:sym typeface="Times New Roman"/>
              </a:rPr>
              <a:t> add-stylesheet </a:t>
            </a:r>
            <a:r>
              <a:rPr lang="en-US" sz="1800">
                <a:solidFill>
                  <a:srgbClr val="EBECF0"/>
                </a:solidFill>
                <a:highlight>
                  <a:srgbClr val="091E42"/>
                </a:highlight>
                <a:latin typeface="Times New Roman"/>
                <a:ea typeface="Times New Roman"/>
                <a:cs typeface="Times New Roman"/>
                <a:sym typeface="Times New Roman"/>
              </a:rPr>
              <a:t>stash@{1}</a:t>
            </a:r>
            <a:br>
              <a:rPr lang="en-US" sz="1800">
                <a:solidFill>
                  <a:srgbClr val="EBECF0"/>
                </a:solidFill>
                <a:highlight>
                  <a:srgbClr val="091E42"/>
                </a:highlight>
                <a:latin typeface="Times New Roman"/>
                <a:ea typeface="Times New Roman"/>
                <a:cs typeface="Times New Roman"/>
                <a:sym typeface="Times New Roman"/>
              </a:rPr>
            </a:br>
            <a:r>
              <a:rPr lang="en-US" sz="1800">
                <a:solidFill>
                  <a:srgbClr val="EBECF0"/>
                </a:solidFill>
                <a:highlight>
                  <a:srgbClr val="091E42"/>
                </a:highlight>
                <a:latin typeface="Times New Roman"/>
                <a:ea typeface="Times New Roman"/>
                <a:cs typeface="Times New Roman"/>
                <a:sym typeface="Times New Roman"/>
              </a:rPr>
              <a:t>Switched to a</a:t>
            </a:r>
            <a:r>
              <a:rPr lang="en-US" sz="1800">
                <a:solidFill>
                  <a:srgbClr val="DE350B"/>
                </a:solidFill>
                <a:latin typeface="Times New Roman"/>
                <a:ea typeface="Times New Roman"/>
                <a:cs typeface="Times New Roman"/>
                <a:sym typeface="Times New Roman"/>
              </a:rPr>
              <a:t> new </a:t>
            </a:r>
            <a:r>
              <a:rPr lang="en-US" sz="1800">
                <a:solidFill>
                  <a:srgbClr val="EBECF0"/>
                </a:solidFill>
                <a:highlight>
                  <a:srgbClr val="091E42"/>
                </a:highlight>
                <a:latin typeface="Times New Roman"/>
                <a:ea typeface="Times New Roman"/>
                <a:cs typeface="Times New Roman"/>
                <a:sym typeface="Times New Roman"/>
              </a:rPr>
              <a:t>branch 'add-stylesheet'</a:t>
            </a:r>
            <a:br>
              <a:rPr lang="en-US" sz="1800">
                <a:solidFill>
                  <a:srgbClr val="EBECF0"/>
                </a:solidFill>
                <a:highlight>
                  <a:srgbClr val="091E42"/>
                </a:highlight>
                <a:latin typeface="Times New Roman"/>
                <a:ea typeface="Times New Roman"/>
                <a:cs typeface="Times New Roman"/>
                <a:sym typeface="Times New Roman"/>
              </a:rPr>
            </a:br>
            <a:r>
              <a:rPr lang="en-US" sz="1800">
                <a:solidFill>
                  <a:srgbClr val="EBECF0"/>
                </a:solidFill>
                <a:highlight>
                  <a:srgbClr val="091E42"/>
                </a:highlight>
                <a:latin typeface="Times New Roman"/>
                <a:ea typeface="Times New Roman"/>
                <a:cs typeface="Times New Roman"/>
                <a:sym typeface="Times New Roman"/>
              </a:rPr>
              <a:t>On branch</a:t>
            </a:r>
            <a:r>
              <a:rPr lang="en-US" sz="1800">
                <a:solidFill>
                  <a:srgbClr val="DE350B"/>
                </a:solidFill>
                <a:latin typeface="Times New Roman"/>
                <a:ea typeface="Times New Roman"/>
                <a:cs typeface="Times New Roman"/>
                <a:sym typeface="Times New Roman"/>
              </a:rPr>
              <a:t> add-stylesheet</a:t>
            </a:r>
            <a:br>
              <a:rPr lang="en-US" sz="1800">
                <a:solidFill>
                  <a:srgbClr val="DE350B"/>
                </a:solidFill>
                <a:latin typeface="Times New Roman"/>
                <a:ea typeface="Times New Roman"/>
                <a:cs typeface="Times New Roman"/>
                <a:sym typeface="Times New Roman"/>
              </a:rPr>
            </a:br>
            <a:r>
              <a:rPr lang="en-US" sz="1800">
                <a:solidFill>
                  <a:srgbClr val="EBECF0"/>
                </a:solidFill>
                <a:highlight>
                  <a:srgbClr val="091E42"/>
                </a:highlight>
                <a:latin typeface="Times New Roman"/>
                <a:ea typeface="Times New Roman"/>
                <a:cs typeface="Times New Roman"/>
                <a:sym typeface="Times New Roman"/>
              </a:rPr>
              <a:t>Changes to be committed:</a:t>
            </a:r>
            <a:br>
              <a:rPr lang="en-US" sz="1800">
                <a:solidFill>
                  <a:srgbClr val="DE350B"/>
                </a:solidFill>
                <a:latin typeface="Times New Roman"/>
                <a:ea typeface="Times New Roman"/>
                <a:cs typeface="Times New Roman"/>
                <a:sym typeface="Times New Roman"/>
              </a:rPr>
            </a:br>
            <a:r>
              <a:rPr lang="en-US" sz="1800">
                <a:solidFill>
                  <a:srgbClr val="DE350B"/>
                </a:solidFill>
                <a:latin typeface="Times New Roman"/>
                <a:ea typeface="Times New Roman"/>
                <a:cs typeface="Times New Roman"/>
                <a:sym typeface="Times New Roman"/>
              </a:rPr>
              <a:t>new </a:t>
            </a:r>
            <a:r>
              <a:rPr lang="en-US" sz="1800">
                <a:solidFill>
                  <a:srgbClr val="EBECF0"/>
                </a:solidFill>
                <a:highlight>
                  <a:srgbClr val="091E42"/>
                </a:highlight>
                <a:latin typeface="Times New Roman"/>
                <a:ea typeface="Times New Roman"/>
                <a:cs typeface="Times New Roman"/>
                <a:sym typeface="Times New Roman"/>
              </a:rPr>
              <a:t>file: style.css</a:t>
            </a:r>
            <a:br>
              <a:rPr lang="en-US" sz="1800">
                <a:solidFill>
                  <a:srgbClr val="EBECF0"/>
                </a:solidFill>
                <a:highlight>
                  <a:srgbClr val="091E42"/>
                </a:highlight>
                <a:latin typeface="Times New Roman"/>
                <a:ea typeface="Times New Roman"/>
                <a:cs typeface="Times New Roman"/>
                <a:sym typeface="Times New Roman"/>
              </a:rPr>
            </a:br>
            <a:r>
              <a:rPr lang="en-US" sz="1800">
                <a:solidFill>
                  <a:srgbClr val="EBECF0"/>
                </a:solidFill>
                <a:highlight>
                  <a:srgbClr val="091E42"/>
                </a:highlight>
                <a:latin typeface="Times New Roman"/>
                <a:ea typeface="Times New Roman"/>
                <a:cs typeface="Times New Roman"/>
                <a:sym typeface="Times New Roman"/>
              </a:rPr>
              <a:t>Changes</a:t>
            </a:r>
            <a:r>
              <a:rPr lang="en-US" sz="1800">
                <a:solidFill>
                  <a:srgbClr val="DE350B"/>
                </a:solidFill>
                <a:latin typeface="Times New Roman"/>
                <a:ea typeface="Times New Roman"/>
                <a:cs typeface="Times New Roman"/>
                <a:sym typeface="Times New Roman"/>
              </a:rPr>
              <a:t> not </a:t>
            </a:r>
            <a:r>
              <a:rPr lang="en-US" sz="1800">
                <a:solidFill>
                  <a:srgbClr val="EBECF0"/>
                </a:solidFill>
                <a:highlight>
                  <a:srgbClr val="091E42"/>
                </a:highlight>
                <a:latin typeface="Times New Roman"/>
                <a:ea typeface="Times New Roman"/>
                <a:cs typeface="Times New Roman"/>
                <a:sym typeface="Times New Roman"/>
              </a:rPr>
              <a:t>staged for commit:</a:t>
            </a:r>
            <a:br>
              <a:rPr lang="en-US" sz="1800">
                <a:solidFill>
                  <a:srgbClr val="EBECF0"/>
                </a:solidFill>
                <a:highlight>
                  <a:srgbClr val="091E42"/>
                </a:highlight>
                <a:latin typeface="Times New Roman"/>
                <a:ea typeface="Times New Roman"/>
                <a:cs typeface="Times New Roman"/>
                <a:sym typeface="Times New Roman"/>
              </a:rPr>
            </a:br>
            <a:r>
              <a:rPr lang="en-US" sz="1800">
                <a:solidFill>
                  <a:srgbClr val="EBECF0"/>
                </a:solidFill>
                <a:highlight>
                  <a:srgbClr val="091E42"/>
                </a:highlight>
                <a:latin typeface="Times New Roman"/>
                <a:ea typeface="Times New Roman"/>
                <a:cs typeface="Times New Roman"/>
                <a:sym typeface="Times New Roman"/>
              </a:rPr>
              <a:t>modified: index.html</a:t>
            </a:r>
            <a:br>
              <a:rPr lang="en-US" sz="1800">
                <a:solidFill>
                  <a:srgbClr val="EBECF0"/>
                </a:solidFill>
                <a:highlight>
                  <a:srgbClr val="091E42"/>
                </a:highlight>
                <a:latin typeface="Times New Roman"/>
                <a:ea typeface="Times New Roman"/>
                <a:cs typeface="Times New Roman"/>
                <a:sym typeface="Times New Roman"/>
              </a:rPr>
            </a:br>
            <a:r>
              <a:rPr lang="en-US" sz="1800">
                <a:solidFill>
                  <a:srgbClr val="EBECF0"/>
                </a:solidFill>
                <a:highlight>
                  <a:srgbClr val="091E42"/>
                </a:highlight>
                <a:latin typeface="Times New Roman"/>
                <a:ea typeface="Times New Roman"/>
                <a:cs typeface="Times New Roman"/>
                <a:sym typeface="Times New Roman"/>
              </a:rPr>
              <a:t>Dropped refs/stash@{1} (32b3aa1d185dfe6d57b3c3cc3b32cbf3e380cc6a)</a:t>
            </a:r>
            <a:endParaRPr sz="18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24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2400">
                <a:solidFill>
                  <a:srgbClr val="4D4D4D"/>
                </a:solidFill>
                <a:highlight>
                  <a:srgbClr val="F5F5F5"/>
                </a:highlight>
                <a:latin typeface="Roboto"/>
                <a:ea typeface="Roboto"/>
                <a:cs typeface="Roboto"/>
                <a:sym typeface="Roboto"/>
              </a:rPr>
              <a:t>Clean up Stash: Incase you do not need a stash </a:t>
            </a:r>
            <a:endParaRPr sz="240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150">
                <a:solidFill>
                  <a:srgbClr val="EBECF0"/>
                </a:solidFill>
                <a:highlight>
                  <a:srgbClr val="091E42"/>
                </a:highlight>
                <a:latin typeface="Times New Roman"/>
                <a:ea typeface="Times New Roman"/>
                <a:cs typeface="Times New Roman"/>
                <a:sym typeface="Times New Roman"/>
              </a:rPr>
              <a:t>git stash drop </a:t>
            </a:r>
            <a:r>
              <a:rPr lang="en-US" sz="1150">
                <a:solidFill>
                  <a:srgbClr val="FF5630"/>
                </a:solidFill>
                <a:latin typeface="Times New Roman"/>
                <a:ea typeface="Times New Roman"/>
                <a:cs typeface="Times New Roman"/>
                <a:sym typeface="Times New Roman"/>
              </a:rPr>
              <a:t>stash@</a:t>
            </a:r>
            <a:r>
              <a:rPr lang="en-US" sz="1150">
                <a:solidFill>
                  <a:srgbClr val="EBECF0"/>
                </a:solidFill>
                <a:highlight>
                  <a:srgbClr val="091E42"/>
                </a:highlight>
                <a:latin typeface="Times New Roman"/>
                <a:ea typeface="Times New Roman"/>
                <a:cs typeface="Times New Roman"/>
                <a:sym typeface="Times New Roman"/>
              </a:rPr>
              <a:t>{</a:t>
            </a:r>
            <a:r>
              <a:rPr lang="en-US" sz="1150">
                <a:solidFill>
                  <a:srgbClr val="00B8D9"/>
                </a:solidFill>
                <a:latin typeface="Times New Roman"/>
                <a:ea typeface="Times New Roman"/>
                <a:cs typeface="Times New Roman"/>
                <a:sym typeface="Times New Roman"/>
              </a:rPr>
              <a:t>1</a:t>
            </a:r>
            <a:r>
              <a:rPr lang="en-US" sz="1150">
                <a:solidFill>
                  <a:srgbClr val="EBECF0"/>
                </a:solidFill>
                <a:highlight>
                  <a:srgbClr val="091E42"/>
                </a:highlight>
                <a:latin typeface="Times New Roman"/>
                <a:ea typeface="Times New Roman"/>
                <a:cs typeface="Times New Roman"/>
                <a:sym typeface="Times New Roman"/>
              </a:rPr>
              <a:t>}</a:t>
            </a:r>
            <a:endParaRPr sz="1150">
              <a:solidFill>
                <a:srgbClr val="EBECF0"/>
              </a:solidFill>
              <a:highlight>
                <a:srgbClr val="091E42"/>
              </a:highlight>
              <a:latin typeface="Times New Roman"/>
              <a:ea typeface="Times New Roman"/>
              <a:cs typeface="Times New Roman"/>
              <a:sym typeface="Times New Roman"/>
            </a:endParaRPr>
          </a:p>
          <a:p>
            <a:pPr indent="0" lvl="0" marL="0" rtl="0" algn="l">
              <a:spcBef>
                <a:spcPts val="640"/>
              </a:spcBef>
              <a:spcAft>
                <a:spcPts val="0"/>
              </a:spcAft>
              <a:buClr>
                <a:srgbClr val="888888"/>
              </a:buClr>
              <a:buSzPts val="3200"/>
              <a:buFont typeface="Arial"/>
              <a:buNone/>
            </a:pPr>
            <a:r>
              <a:rPr lang="en-US" sz="2400">
                <a:solidFill>
                  <a:srgbClr val="4D4D4D"/>
                </a:solidFill>
                <a:highlight>
                  <a:srgbClr val="F5F5F5"/>
                </a:highlight>
                <a:latin typeface="Roboto"/>
                <a:ea typeface="Roboto"/>
                <a:cs typeface="Roboto"/>
                <a:sym typeface="Roboto"/>
              </a:rPr>
              <a:t>To delete all Stashes:</a:t>
            </a:r>
            <a:endParaRPr sz="2400">
              <a:solidFill>
                <a:srgbClr val="4D4D4D"/>
              </a:solidFill>
              <a:highlight>
                <a:srgbClr val="F5F5F5"/>
              </a:highlight>
              <a:latin typeface="Roboto"/>
              <a:ea typeface="Roboto"/>
              <a:cs typeface="Roboto"/>
              <a:sym typeface="Roboto"/>
            </a:endParaRPr>
          </a:p>
          <a:p>
            <a:pPr indent="0" lvl="0" marL="0" rtl="0" algn="l">
              <a:spcBef>
                <a:spcPts val="640"/>
              </a:spcBef>
              <a:spcAft>
                <a:spcPts val="0"/>
              </a:spcAft>
              <a:buClr>
                <a:srgbClr val="888888"/>
              </a:buClr>
              <a:buSzPts val="3200"/>
              <a:buFont typeface="Arial"/>
              <a:buNone/>
            </a:pPr>
            <a:r>
              <a:rPr b="1" lang="en-US" sz="1800">
                <a:solidFill>
                  <a:srgbClr val="4D4D4D"/>
                </a:solidFill>
                <a:highlight>
                  <a:srgbClr val="F5F5F5"/>
                </a:highlight>
                <a:latin typeface="Roboto"/>
                <a:ea typeface="Roboto"/>
                <a:cs typeface="Roboto"/>
                <a:sym typeface="Roboto"/>
              </a:rPr>
              <a:t>git stash clear</a:t>
            </a:r>
            <a:endParaRPr b="1" sz="1800">
              <a:solidFill>
                <a:srgbClr val="4D4D4D"/>
              </a:solidFill>
              <a:highlight>
                <a:srgbClr val="F5F5F5"/>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9"/>
          <p:cNvSpPr txBox="1"/>
          <p:nvPr>
            <p:ph type="ctrTitle"/>
          </p:nvPr>
        </p:nvSpPr>
        <p:spPr>
          <a:xfrm>
            <a:off x="7960" y="260648"/>
            <a:ext cx="9172500" cy="650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lang="en-US" sz="3959"/>
              <a:t>Stash untracked files</a:t>
            </a:r>
            <a:endParaRPr b="0" i="0" sz="3959" u="none" cap="none" strike="noStrike">
              <a:solidFill>
                <a:schemeClr val="dk1"/>
              </a:solidFill>
              <a:latin typeface="Calibri"/>
              <a:ea typeface="Calibri"/>
              <a:cs typeface="Calibri"/>
              <a:sym typeface="Calibri"/>
            </a:endParaRPr>
          </a:p>
        </p:txBody>
      </p:sp>
      <p:sp>
        <p:nvSpPr>
          <p:cNvPr id="383" name="Google Shape;383;p59"/>
          <p:cNvSpPr txBox="1"/>
          <p:nvPr>
            <p:ph idx="1" type="subTitle"/>
          </p:nvPr>
        </p:nvSpPr>
        <p:spPr>
          <a:xfrm>
            <a:off x="395536" y="1052736"/>
            <a:ext cx="8424900" cy="5544600"/>
          </a:xfrm>
          <a:prstGeom prst="rect">
            <a:avLst/>
          </a:prstGeom>
          <a:noFill/>
          <a:ln>
            <a:noFill/>
          </a:ln>
        </p:spPr>
        <p:txBody>
          <a:bodyPr anchorCtr="0" anchor="t" bIns="45700" lIns="91425" spcFirstLastPara="1" rIns="91425" wrap="square" tIns="45700">
            <a:noAutofit/>
          </a:bodyPr>
          <a:lstStyle/>
          <a:p>
            <a:pPr indent="0" lvl="0" marL="0" marR="0" rtl="0" algn="l">
              <a:spcBef>
                <a:spcPts val="640"/>
              </a:spcBef>
              <a:spcAft>
                <a:spcPts val="0"/>
              </a:spcAft>
              <a:buClr>
                <a:srgbClr val="888888"/>
              </a:buClr>
              <a:buSzPts val="3200"/>
              <a:buFont typeface="Arial"/>
              <a:buNone/>
            </a:pPr>
            <a:r>
              <a:rPr lang="en-US" sz="1350">
                <a:solidFill>
                  <a:srgbClr val="4D4D4D"/>
                </a:solidFill>
                <a:highlight>
                  <a:srgbClr val="F5F5F5"/>
                </a:highlight>
                <a:latin typeface="Roboto"/>
                <a:ea typeface="Roboto"/>
                <a:cs typeface="Roboto"/>
                <a:sym typeface="Roboto"/>
              </a:rPr>
              <a:t>It is possible to stash untracked files as well. Follow below steps to see this working.</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350">
                <a:solidFill>
                  <a:srgbClr val="4D4D4D"/>
                </a:solidFill>
                <a:highlight>
                  <a:srgbClr val="F5F5F5"/>
                </a:highlight>
                <a:latin typeface="Roboto"/>
                <a:ea typeface="Roboto"/>
                <a:cs typeface="Roboto"/>
                <a:sym typeface="Roboto"/>
              </a:rPr>
              <a:t>#1. In local repo make some changes to a file.</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350">
                <a:solidFill>
                  <a:srgbClr val="4D4D4D"/>
                </a:solidFill>
                <a:highlight>
                  <a:srgbClr val="F5F5F5"/>
                </a:highlight>
                <a:latin typeface="Roboto"/>
                <a:ea typeface="Roboto"/>
                <a:cs typeface="Roboto"/>
                <a:sym typeface="Roboto"/>
              </a:rPr>
              <a:t>#2. Create a file and do not make it tracked file</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350">
                <a:solidFill>
                  <a:srgbClr val="4D4D4D"/>
                </a:solidFill>
                <a:highlight>
                  <a:srgbClr val="F5F5F5"/>
                </a:highlight>
                <a:latin typeface="Roboto"/>
                <a:ea typeface="Roboto"/>
                <a:cs typeface="Roboto"/>
                <a:sym typeface="Roboto"/>
              </a:rPr>
              <a:t>#3. Use below command to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b="1" lang="en-US" sz="1350">
                <a:solidFill>
                  <a:srgbClr val="4D4D4D"/>
                </a:solidFill>
                <a:highlight>
                  <a:srgbClr val="F5F5F5"/>
                </a:highlight>
                <a:latin typeface="Roboto"/>
                <a:ea typeface="Roboto"/>
                <a:cs typeface="Roboto"/>
                <a:sym typeface="Roboto"/>
              </a:rPr>
              <a:t>git stash --include-untracked</a:t>
            </a:r>
            <a:endParaRPr b="1"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350">
                <a:solidFill>
                  <a:srgbClr val="4D4D4D"/>
                </a:solidFill>
                <a:highlight>
                  <a:srgbClr val="F5F5F5"/>
                </a:highlight>
                <a:latin typeface="Roboto"/>
                <a:ea typeface="Roboto"/>
                <a:cs typeface="Roboto"/>
                <a:sym typeface="Roboto"/>
              </a:rPr>
              <a:t>Now go and check the folder in which we have create new file. observe that file doesn’t exist</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350">
                <a:solidFill>
                  <a:srgbClr val="4D4D4D"/>
                </a:solidFill>
                <a:highlight>
                  <a:srgbClr val="F5F5F5"/>
                </a:highlight>
                <a:latin typeface="Roboto"/>
                <a:ea typeface="Roboto"/>
                <a:cs typeface="Roboto"/>
                <a:sym typeface="Roboto"/>
              </a:rPr>
              <a:t>Now. pop it up</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b="1" lang="en-US" sz="1350">
                <a:solidFill>
                  <a:srgbClr val="4D4D4D"/>
                </a:solidFill>
                <a:highlight>
                  <a:srgbClr val="F5F5F5"/>
                </a:highlight>
                <a:latin typeface="Roboto"/>
                <a:ea typeface="Roboto"/>
                <a:cs typeface="Roboto"/>
                <a:sym typeface="Roboto"/>
              </a:rPr>
              <a:t>git stash pop</a:t>
            </a:r>
            <a:endParaRPr b="1"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rPr lang="en-US" sz="1350">
                <a:solidFill>
                  <a:srgbClr val="4D4D4D"/>
                </a:solidFill>
                <a:highlight>
                  <a:srgbClr val="F5F5F5"/>
                </a:highlight>
                <a:latin typeface="Roboto"/>
                <a:ea typeface="Roboto"/>
                <a:cs typeface="Roboto"/>
                <a:sym typeface="Roboto"/>
              </a:rPr>
              <a:t>NOw check if that newly created file exists</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a:p>
            <a:pPr indent="0" lvl="0" marL="0" marR="0" rtl="0" algn="l">
              <a:spcBef>
                <a:spcPts val="640"/>
              </a:spcBef>
              <a:spcAft>
                <a:spcPts val="0"/>
              </a:spcAft>
              <a:buClr>
                <a:srgbClr val="888888"/>
              </a:buClr>
              <a:buSzPts val="3200"/>
              <a:buFont typeface="Arial"/>
              <a:buNone/>
            </a:pPr>
            <a:r>
              <a:t/>
            </a:r>
            <a:endParaRPr sz="1350">
              <a:solidFill>
                <a:srgbClr val="4D4D4D"/>
              </a:solidFill>
              <a:highlight>
                <a:srgbClr val="F5F5F5"/>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60"/>
          <p:cNvSpPr txBox="1"/>
          <p:nvPr>
            <p:ph type="ctrTitle"/>
          </p:nvPr>
        </p:nvSpPr>
        <p:spPr>
          <a:xfrm>
            <a:off x="387625" y="250625"/>
            <a:ext cx="7772400" cy="719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Git Clean &amp; gc</a:t>
            </a:r>
            <a:endParaRPr/>
          </a:p>
        </p:txBody>
      </p:sp>
      <p:sp>
        <p:nvSpPr>
          <p:cNvPr id="389" name="Google Shape;389;p60"/>
          <p:cNvSpPr txBox="1"/>
          <p:nvPr>
            <p:ph idx="1" type="subTitle"/>
          </p:nvPr>
        </p:nvSpPr>
        <p:spPr>
          <a:xfrm>
            <a:off x="282600" y="969725"/>
            <a:ext cx="8675700" cy="57300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None/>
            </a:pPr>
            <a:r>
              <a:rPr lang="en-US" sz="1800">
                <a:solidFill>
                  <a:schemeClr val="dk1"/>
                </a:solidFill>
                <a:highlight>
                  <a:srgbClr val="FFFFFF"/>
                </a:highlight>
                <a:latin typeface="Verdana"/>
                <a:ea typeface="Verdana"/>
                <a:cs typeface="Verdana"/>
                <a:sym typeface="Verdana"/>
              </a:rPr>
              <a:t>TBD</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61"/>
          <p:cNvSpPr txBox="1"/>
          <p:nvPr>
            <p:ph type="ctrTitle"/>
          </p:nvPr>
        </p:nvSpPr>
        <p:spPr>
          <a:xfrm>
            <a:off x="504300" y="302500"/>
            <a:ext cx="7772400" cy="566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Misc</a:t>
            </a:r>
            <a:endParaRPr/>
          </a:p>
        </p:txBody>
      </p:sp>
      <p:sp>
        <p:nvSpPr>
          <p:cNvPr id="395" name="Google Shape;395;p61"/>
          <p:cNvSpPr txBox="1"/>
          <p:nvPr>
            <p:ph idx="1" type="subTitle"/>
          </p:nvPr>
        </p:nvSpPr>
        <p:spPr>
          <a:xfrm>
            <a:off x="243725" y="982250"/>
            <a:ext cx="8714400" cy="5769300"/>
          </a:xfrm>
          <a:prstGeom prst="rect">
            <a:avLst/>
          </a:prstGeom>
        </p:spPr>
        <p:txBody>
          <a:bodyPr anchorCtr="0" anchor="t" bIns="45700" lIns="91425" spcFirstLastPara="1" rIns="91425" wrap="square" tIns="45700">
            <a:noAutofit/>
          </a:bodyPr>
          <a:lstStyle/>
          <a:p>
            <a:pPr indent="0" lvl="0" marL="0" rtl="0" algn="ctr">
              <a:spcBef>
                <a:spcPts val="640"/>
              </a:spcBef>
              <a:spcAft>
                <a:spcPts val="0"/>
              </a:spcAft>
              <a:buClr>
                <a:schemeClr val="dk1"/>
              </a:buClr>
              <a:buSzPts val="1100"/>
              <a:buFont typeface="Arial"/>
              <a:buNone/>
            </a:pPr>
            <a:r>
              <a:rPr lang="en-US"/>
              <a:t>   grep       Print lines matching a pattern</a:t>
            </a:r>
            <a:endParaRPr/>
          </a:p>
          <a:p>
            <a:pPr indent="0" lvl="0" marL="0" rtl="0" algn="ctr">
              <a:spcBef>
                <a:spcPts val="640"/>
              </a:spcBef>
              <a:spcAft>
                <a:spcPts val="0"/>
              </a:spcAft>
              <a:buClr>
                <a:schemeClr val="dk1"/>
              </a:buClr>
              <a:buSzPts val="1100"/>
              <a:buFont typeface="Arial"/>
              <a:buNone/>
            </a:pPr>
            <a:r>
              <a:rPr lang="en-US"/>
              <a:t>   log        Show commit logs</a:t>
            </a:r>
            <a:endParaRPr/>
          </a:p>
          <a:p>
            <a:pPr indent="0" lvl="0" marL="0" rtl="0" algn="ctr">
              <a:spcBef>
                <a:spcPts val="640"/>
              </a:spcBef>
              <a:spcAft>
                <a:spcPts val="0"/>
              </a:spcAft>
              <a:buClr>
                <a:schemeClr val="dk1"/>
              </a:buClr>
              <a:buSzPts val="1100"/>
              <a:buFont typeface="Arial"/>
              <a:buNone/>
            </a:pPr>
            <a:r>
              <a:rPr lang="en-US"/>
              <a:t>   show       Show various types of objects</a:t>
            </a:r>
            <a:endParaRPr/>
          </a:p>
          <a:p>
            <a:pPr indent="0" lvl="0" marL="0" rtl="0" algn="ctr">
              <a:spcBef>
                <a:spcPts val="640"/>
              </a:spcBef>
              <a:spcAft>
                <a:spcPts val="0"/>
              </a:spcAft>
              <a:buClr>
                <a:schemeClr val="dk1"/>
              </a:buClr>
              <a:buSzPts val="1100"/>
              <a:buFont typeface="Arial"/>
              <a:buNone/>
            </a:pPr>
            <a:r>
              <a:rPr lang="en-US"/>
              <a:t>   status     Show the working tree status</a:t>
            </a:r>
            <a:endParaRPr/>
          </a:p>
          <a:p>
            <a:pPr indent="0" lvl="0" marL="0" rtl="0" algn="ctr">
              <a:spcBef>
                <a:spcPts val="64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111" name="Google Shape;111;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id="112" name="Google Shape;112;p17"/>
          <p:cNvPicPr preferRelativeResize="0"/>
          <p:nvPr/>
        </p:nvPicPr>
        <p:blipFill rotWithShape="1">
          <a:blip r:embed="rId3">
            <a:alphaModFix/>
          </a:blip>
          <a:srcRect b="0" l="0" r="0" t="0"/>
          <a:stretch/>
        </p:blipFill>
        <p:spPr>
          <a:xfrm>
            <a:off x="33040" y="692696"/>
            <a:ext cx="8789578" cy="56886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
        <p:nvSpPr>
          <p:cNvPr id="118" name="Google Shape;118;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pic>
        <p:nvPicPr>
          <p:cNvPr id="119" name="Google Shape;119;p18"/>
          <p:cNvPicPr preferRelativeResize="0"/>
          <p:nvPr/>
        </p:nvPicPr>
        <p:blipFill rotWithShape="1">
          <a:blip r:embed="rId3">
            <a:alphaModFix/>
          </a:blip>
          <a:srcRect b="0" l="0" r="0" t="0"/>
          <a:stretch/>
        </p:blipFill>
        <p:spPr>
          <a:xfrm>
            <a:off x="323528" y="476672"/>
            <a:ext cx="8587948" cy="58326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install Git</a:t>
            </a:r>
            <a:endParaRPr b="0" i="0" sz="3959" u="none" cap="none" strike="noStrike">
              <a:solidFill>
                <a:schemeClr val="dk1"/>
              </a:solidFill>
              <a:latin typeface="Calibri"/>
              <a:ea typeface="Calibri"/>
              <a:cs typeface="Calibri"/>
              <a:sym typeface="Calibri"/>
            </a:endParaRPr>
          </a:p>
        </p:txBody>
      </p:sp>
      <p:sp>
        <p:nvSpPr>
          <p:cNvPr id="125" name="Google Shape;125;p19"/>
          <p:cNvSpPr txBox="1"/>
          <p:nvPr>
            <p:ph idx="1" type="subTitle"/>
          </p:nvPr>
        </p:nvSpPr>
        <p:spPr>
          <a:xfrm>
            <a:off x="395536" y="1052736"/>
            <a:ext cx="7376864" cy="4586064"/>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rgbClr val="888888"/>
              </a:buClr>
              <a:buSzPts val="3200"/>
              <a:buFont typeface="Arial"/>
              <a:buAutoNum type="arabicPeriod"/>
            </a:pPr>
            <a:r>
              <a:rPr b="0" i="0" lang="en-US" sz="3200" u="none" cap="none" strike="noStrike">
                <a:solidFill>
                  <a:srgbClr val="888888"/>
                </a:solidFill>
                <a:latin typeface="Calibri"/>
                <a:ea typeface="Calibri"/>
                <a:cs typeface="Calibri"/>
                <a:sym typeface="Calibri"/>
              </a:rPr>
              <a:t>To install Git Client on windows visit below URL</a:t>
            </a:r>
            <a:endParaRPr/>
          </a:p>
          <a:p>
            <a:pPr indent="0" lvl="0" marL="0" marR="0" rtl="0" algn="l">
              <a:spcBef>
                <a:spcPts val="640"/>
              </a:spcBef>
              <a:spcAft>
                <a:spcPts val="0"/>
              </a:spcAft>
              <a:buClr>
                <a:srgbClr val="888888"/>
              </a:buClr>
              <a:buSzPts val="3200"/>
              <a:buFont typeface="Arial"/>
              <a:buNone/>
            </a:pPr>
            <a:r>
              <a:rPr b="0" i="0" lang="en-US" sz="3200" u="sng" cap="none" strike="noStrike">
                <a:solidFill>
                  <a:schemeClr val="hlink"/>
                </a:solidFill>
                <a:latin typeface="Calibri"/>
                <a:ea typeface="Calibri"/>
                <a:cs typeface="Calibri"/>
                <a:sym typeface="Calibri"/>
                <a:hlinkClick r:id="rId3"/>
              </a:rPr>
              <a:t>https://git-scm.com/download/win</a:t>
            </a:r>
            <a:endParaRPr b="0" i="0" sz="3200" u="none" cap="none" strike="noStrike">
              <a:solidFill>
                <a:srgbClr val="888888"/>
              </a:solidFill>
              <a:latin typeface="Calibri"/>
              <a:ea typeface="Calibri"/>
              <a:cs typeface="Calibri"/>
              <a:sym typeface="Calibri"/>
            </a:endParaRPr>
          </a:p>
          <a:p>
            <a:pPr indent="0" lvl="0" marL="0" marR="0" rtl="0" algn="l">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Download and complete installation</a:t>
            </a:r>
            <a:endParaRPr/>
          </a:p>
          <a:p>
            <a:pPr indent="0" lvl="0" marL="0" marR="0" rtl="0" algn="l">
              <a:spcBef>
                <a:spcPts val="640"/>
              </a:spcBef>
              <a:spcAft>
                <a:spcPts val="0"/>
              </a:spcAft>
              <a:buClr>
                <a:srgbClr val="888888"/>
              </a:buClr>
              <a:buSzPts val="3200"/>
              <a:buFont typeface="Arial"/>
              <a:buNone/>
            </a:pPr>
            <a:r>
              <a:rPr b="0" i="0" lang="en-US" sz="3200" u="none" cap="none" strike="noStrike">
                <a:solidFill>
                  <a:srgbClr val="888888"/>
                </a:solidFill>
                <a:latin typeface="Calibri"/>
                <a:ea typeface="Calibri"/>
                <a:cs typeface="Calibri"/>
                <a:sym typeface="Calibri"/>
              </a:rPr>
              <a:t>After installation ensure that the above installation path is added to PATH environment variable</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add a project to GitRepository</a:t>
            </a:r>
            <a:endParaRPr b="0" i="0" sz="3959" u="none" cap="none" strike="noStrike">
              <a:solidFill>
                <a:schemeClr val="dk1"/>
              </a:solidFill>
              <a:latin typeface="Calibri"/>
              <a:ea typeface="Calibri"/>
              <a:cs typeface="Calibri"/>
              <a:sym typeface="Calibri"/>
            </a:endParaRPr>
          </a:p>
        </p:txBody>
      </p:sp>
      <p:sp>
        <p:nvSpPr>
          <p:cNvPr id="131" name="Google Shape;131;p20"/>
          <p:cNvSpPr txBox="1"/>
          <p:nvPr>
            <p:ph idx="1" type="subTitle"/>
          </p:nvPr>
        </p:nvSpPr>
        <p:spPr>
          <a:xfrm>
            <a:off x="395536" y="1052736"/>
            <a:ext cx="7376864" cy="4586064"/>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rgbClr val="888888"/>
              </a:buClr>
              <a:buSzPts val="3200"/>
              <a:buFont typeface="Arial"/>
              <a:buAutoNum type="arabicPeriod"/>
            </a:pPr>
            <a:r>
              <a:rPr b="0" i="0" lang="en-US" sz="3200" u="none" cap="none" strike="noStrike">
                <a:solidFill>
                  <a:srgbClr val="888888"/>
                </a:solidFill>
                <a:latin typeface="Calibri"/>
                <a:ea typeface="Calibri"/>
                <a:cs typeface="Calibri"/>
                <a:sym typeface="Calibri"/>
              </a:rPr>
              <a:t>Create account by visiting </a:t>
            </a:r>
            <a:r>
              <a:rPr b="0" i="0" lang="en-US" sz="3200" u="sng" cap="none" strike="noStrike">
                <a:solidFill>
                  <a:schemeClr val="hlink"/>
                </a:solidFill>
                <a:latin typeface="Calibri"/>
                <a:ea typeface="Calibri"/>
                <a:cs typeface="Calibri"/>
                <a:sym typeface="Calibri"/>
                <a:hlinkClick r:id="rId3"/>
              </a:rPr>
              <a:t>https://github.com</a:t>
            </a:r>
            <a:endParaRPr b="0" i="0" sz="3200" u="none" cap="none" strike="noStrike">
              <a:solidFill>
                <a:srgbClr val="888888"/>
              </a:solidFill>
              <a:latin typeface="Calibri"/>
              <a:ea typeface="Calibri"/>
              <a:cs typeface="Calibri"/>
              <a:sym typeface="Calibri"/>
            </a:endParaRPr>
          </a:p>
          <a:p>
            <a:pPr indent="-514350" lvl="0" marL="514350" marR="0" rtl="0" algn="l">
              <a:spcBef>
                <a:spcPts val="640"/>
              </a:spcBef>
              <a:spcAft>
                <a:spcPts val="0"/>
              </a:spcAft>
              <a:buClr>
                <a:srgbClr val="888888"/>
              </a:buClr>
              <a:buSzPts val="3200"/>
              <a:buFont typeface="Arial"/>
              <a:buAutoNum type="arabicPeriod"/>
            </a:pPr>
            <a:r>
              <a:rPr b="0" i="0" lang="en-US" sz="3200" u="none" cap="none" strike="noStrike">
                <a:solidFill>
                  <a:srgbClr val="888888"/>
                </a:solidFill>
                <a:latin typeface="Calibri"/>
                <a:ea typeface="Calibri"/>
                <a:cs typeface="Calibri"/>
                <a:sym typeface="Calibri"/>
              </a:rPr>
              <a:t>Now, login to above Account and create a repository with a name sampledb</a:t>
            </a:r>
            <a:endParaRPr b="0" i="0" sz="3200" u="none" cap="none" strike="noStrike">
              <a:solidFill>
                <a:srgbClr val="888888"/>
              </a:solidFill>
              <a:latin typeface="Calibri"/>
              <a:ea typeface="Calibri"/>
              <a:cs typeface="Calibri"/>
              <a:sym typeface="Calibri"/>
            </a:endParaRPr>
          </a:p>
          <a:p>
            <a:pPr indent="-514350" lvl="0" marL="514350" marR="0" rtl="0" algn="l">
              <a:spcBef>
                <a:spcPts val="640"/>
              </a:spcBef>
              <a:spcAft>
                <a:spcPts val="0"/>
              </a:spcAft>
              <a:buClr>
                <a:srgbClr val="888888"/>
              </a:buClr>
              <a:buSzPts val="3200"/>
              <a:buFont typeface="Arial"/>
              <a:buAutoNum type="arabicPeriod"/>
            </a:pPr>
            <a:r>
              <a:rPr b="0" i="0" lang="en-US" sz="3200" u="none" cap="none" strike="noStrike">
                <a:solidFill>
                  <a:srgbClr val="888888"/>
                </a:solidFill>
                <a:latin typeface="Calibri"/>
                <a:ea typeface="Calibri"/>
                <a:cs typeface="Calibri"/>
                <a:sym typeface="Calibri"/>
              </a:rPr>
              <a:t>On your System identify the project which you want to check in to above repository. See that the root path of above project is current directory</a:t>
            </a:r>
            <a:endParaRPr/>
          </a:p>
          <a:p>
            <a:pPr indent="-311150" lvl="0" marL="514350" marR="0" rtl="0" algn="l">
              <a:spcBef>
                <a:spcPts val="640"/>
              </a:spcBef>
              <a:spcAft>
                <a:spcPts val="0"/>
              </a:spcAft>
              <a:buClr>
                <a:srgbClr val="888888"/>
              </a:buClr>
              <a:buSzPts val="3200"/>
              <a:buFont typeface="Arial"/>
              <a:buNone/>
            </a:pPr>
            <a:r>
              <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ctrTitle"/>
          </p:nvPr>
        </p:nvSpPr>
        <p:spPr>
          <a:xfrm>
            <a:off x="7960" y="260648"/>
            <a:ext cx="9172552" cy="65050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959"/>
              <a:buFont typeface="Calibri"/>
              <a:buNone/>
            </a:pPr>
            <a:r>
              <a:rPr b="0" i="0" lang="en-US" sz="3959" u="none" cap="none" strike="noStrike">
                <a:solidFill>
                  <a:schemeClr val="dk1"/>
                </a:solidFill>
                <a:latin typeface="Calibri"/>
                <a:ea typeface="Calibri"/>
                <a:cs typeface="Calibri"/>
                <a:sym typeface="Calibri"/>
              </a:rPr>
              <a:t>How to add a project to GitRepository</a:t>
            </a:r>
            <a:endParaRPr b="0" i="0" sz="3959" u="none" cap="none" strike="noStrike">
              <a:solidFill>
                <a:schemeClr val="dk1"/>
              </a:solidFill>
              <a:latin typeface="Calibri"/>
              <a:ea typeface="Calibri"/>
              <a:cs typeface="Calibri"/>
              <a:sym typeface="Calibri"/>
            </a:endParaRPr>
          </a:p>
        </p:txBody>
      </p:sp>
      <p:sp>
        <p:nvSpPr>
          <p:cNvPr id="137" name="Google Shape;137;p21"/>
          <p:cNvSpPr txBox="1"/>
          <p:nvPr>
            <p:ph idx="1" type="subTitle"/>
          </p:nvPr>
        </p:nvSpPr>
        <p:spPr>
          <a:xfrm>
            <a:off x="395536" y="1052736"/>
            <a:ext cx="8280920" cy="5256584"/>
          </a:xfrm>
          <a:prstGeom prst="rect">
            <a:avLst/>
          </a:prstGeom>
          <a:noFill/>
          <a:ln>
            <a:noFill/>
          </a:ln>
        </p:spPr>
        <p:txBody>
          <a:bodyPr anchorCtr="0" anchor="t" bIns="45700" lIns="91425" spcFirstLastPara="1" rIns="91425" wrap="square" tIns="45700">
            <a:noAutofit/>
          </a:bodyPr>
          <a:lstStyle/>
          <a:p>
            <a:pPr indent="-514350" lvl="0" marL="514350" marR="0" rtl="0" algn="l">
              <a:lnSpc>
                <a:spcPct val="80000"/>
              </a:lnSpc>
              <a:spcBef>
                <a:spcPts val="0"/>
              </a:spcBef>
              <a:spcAft>
                <a:spcPts val="0"/>
              </a:spcAft>
              <a:buClr>
                <a:srgbClr val="888888"/>
              </a:buClr>
              <a:buSzPts val="2720"/>
              <a:buFont typeface="Calibri"/>
              <a:buAutoNum type="arabicPeriod" startAt="4"/>
            </a:pPr>
            <a:r>
              <a:rPr b="0" i="0" lang="en-US" sz="2720" u="none" cap="none" strike="noStrike">
                <a:solidFill>
                  <a:srgbClr val="888888"/>
                </a:solidFill>
                <a:latin typeface="Calibri"/>
                <a:ea typeface="Calibri"/>
                <a:cs typeface="Calibri"/>
                <a:sym typeface="Calibri"/>
              </a:rPr>
              <a:t>git init     //this creates .git folder in the folder</a:t>
            </a:r>
            <a:endParaRPr b="0" i="0" sz="2720" u="none" cap="none" strike="noStrike">
              <a:solidFill>
                <a:srgbClr val="888888"/>
              </a:solidFill>
              <a:latin typeface="Calibri"/>
              <a:ea typeface="Calibri"/>
              <a:cs typeface="Calibri"/>
              <a:sym typeface="Calibri"/>
            </a:endParaRPr>
          </a:p>
          <a:p>
            <a:pPr indent="-514350" lvl="0" marL="514350" marR="0" rtl="0" algn="l">
              <a:lnSpc>
                <a:spcPct val="80000"/>
              </a:lnSpc>
              <a:spcBef>
                <a:spcPts val="544"/>
              </a:spcBef>
              <a:spcAft>
                <a:spcPts val="0"/>
              </a:spcAft>
              <a:buClr>
                <a:srgbClr val="888888"/>
              </a:buClr>
              <a:buSzPts val="2720"/>
              <a:buFont typeface="Arial"/>
              <a:buAutoNum type="arabicPeriod" startAt="4"/>
            </a:pPr>
            <a:r>
              <a:rPr b="0" i="0" lang="en-US" sz="2720" u="none" cap="none" strike="noStrike">
                <a:solidFill>
                  <a:srgbClr val="888888"/>
                </a:solidFill>
                <a:latin typeface="Calibri"/>
                <a:ea typeface="Calibri"/>
                <a:cs typeface="Calibri"/>
                <a:sym typeface="Calibri"/>
              </a:rPr>
              <a:t>git add .</a:t>
            </a:r>
            <a:endParaRPr/>
          </a:p>
          <a:p>
            <a:pPr indent="0" lvl="0" marL="0" marR="0" rtl="0" algn="l">
              <a:lnSpc>
                <a:spcPct val="80000"/>
              </a:lnSpc>
              <a:spcBef>
                <a:spcPts val="544"/>
              </a:spcBef>
              <a:spcAft>
                <a:spcPts val="0"/>
              </a:spcAft>
              <a:buClr>
                <a:srgbClr val="888888"/>
              </a:buClr>
              <a:buSzPts val="2720"/>
              <a:buFont typeface="Arial"/>
              <a:buNone/>
            </a:pPr>
            <a:r>
              <a:rPr b="1" i="0" lang="en-US" sz="2720" u="none" cap="none" strike="noStrike">
                <a:solidFill>
                  <a:srgbClr val="888888"/>
                </a:solidFill>
                <a:latin typeface="Calibri"/>
                <a:ea typeface="Calibri"/>
                <a:cs typeface="Calibri"/>
                <a:sym typeface="Calibri"/>
              </a:rPr>
              <a:t>git add myfile.txt </a:t>
            </a:r>
            <a:r>
              <a:rPr b="0" i="0" lang="en-US" sz="2720" u="none" cap="none" strike="noStrike">
                <a:solidFill>
                  <a:srgbClr val="888888"/>
                </a:solidFill>
                <a:latin typeface="Calibri"/>
                <a:ea typeface="Calibri"/>
                <a:cs typeface="Calibri"/>
                <a:sym typeface="Calibri"/>
              </a:rPr>
              <a:t>– to add a specific file</a:t>
            </a:r>
            <a:endParaRPr/>
          </a:p>
          <a:p>
            <a:pPr indent="-514350" lvl="0" marL="514350" marR="0" rtl="0" algn="l">
              <a:lnSpc>
                <a:spcPct val="80000"/>
              </a:lnSpc>
              <a:spcBef>
                <a:spcPts val="544"/>
              </a:spcBef>
              <a:spcAft>
                <a:spcPts val="0"/>
              </a:spcAft>
              <a:buClr>
                <a:srgbClr val="888888"/>
              </a:buClr>
              <a:buSzPts val="2720"/>
              <a:buFont typeface="Calibri"/>
              <a:buAutoNum type="arabicPeriod" startAt="6"/>
            </a:pPr>
            <a:r>
              <a:rPr b="0" i="0" lang="en-US" sz="2720" u="none" cap="none" strike="noStrike">
                <a:solidFill>
                  <a:srgbClr val="888888"/>
                </a:solidFill>
                <a:latin typeface="Calibri"/>
                <a:ea typeface="Calibri"/>
                <a:cs typeface="Calibri"/>
                <a:sym typeface="Calibri"/>
              </a:rPr>
              <a:t>git commit -m "second commit“</a:t>
            </a:r>
            <a:endParaRPr/>
          </a:p>
          <a:p>
            <a:pPr indent="-514350" lvl="0" marL="514350" marR="0" rtl="0" algn="l">
              <a:lnSpc>
                <a:spcPct val="80000"/>
              </a:lnSpc>
              <a:spcBef>
                <a:spcPts val="544"/>
              </a:spcBef>
              <a:spcAft>
                <a:spcPts val="0"/>
              </a:spcAft>
              <a:buClr>
                <a:srgbClr val="888888"/>
              </a:buClr>
              <a:buSzPts val="2720"/>
              <a:buFont typeface="Arial"/>
              <a:buAutoNum type="arabicPeriod" startAt="6"/>
            </a:pPr>
            <a:r>
              <a:rPr b="0" i="0" lang="en-US" sz="2720" u="none" cap="none" strike="noStrike">
                <a:solidFill>
                  <a:srgbClr val="888888"/>
                </a:solidFill>
                <a:latin typeface="Calibri"/>
                <a:ea typeface="Calibri"/>
                <a:cs typeface="Calibri"/>
                <a:sym typeface="Calibri"/>
              </a:rPr>
              <a:t>git remote add origin </a:t>
            </a:r>
            <a:r>
              <a:rPr b="0" i="0" lang="en-US" sz="2720" u="sng" cap="none" strike="noStrike">
                <a:solidFill>
                  <a:schemeClr val="hlink"/>
                </a:solidFill>
                <a:latin typeface="Calibri"/>
                <a:ea typeface="Calibri"/>
                <a:cs typeface="Calibri"/>
                <a:sym typeface="Calibri"/>
                <a:hlinkClick r:id="rId3"/>
              </a:rPr>
              <a:t>https://github.com/iihtsba/secondrepo.git</a:t>
            </a:r>
            <a:endParaRPr b="0" i="0" sz="2720" u="none" cap="none" strike="noStrike">
              <a:solidFill>
                <a:srgbClr val="888888"/>
              </a:solidFill>
              <a:latin typeface="Calibri"/>
              <a:ea typeface="Calibri"/>
              <a:cs typeface="Calibri"/>
              <a:sym typeface="Calibri"/>
            </a:endParaRPr>
          </a:p>
          <a:p>
            <a:pPr indent="-514350" lvl="0" marL="514350" marR="0" rtl="0" algn="l">
              <a:lnSpc>
                <a:spcPct val="80000"/>
              </a:lnSpc>
              <a:spcBef>
                <a:spcPts val="544"/>
              </a:spcBef>
              <a:spcAft>
                <a:spcPts val="0"/>
              </a:spcAft>
              <a:buClr>
                <a:srgbClr val="888888"/>
              </a:buClr>
              <a:buSzPts val="2720"/>
              <a:buFont typeface="Arial"/>
              <a:buAutoNum type="arabicPeriod" startAt="6"/>
            </a:pPr>
            <a:r>
              <a:rPr b="0" i="0" lang="en-US" sz="2720" u="none" cap="none" strike="noStrike">
                <a:solidFill>
                  <a:srgbClr val="888888"/>
                </a:solidFill>
                <a:latin typeface="Calibri"/>
                <a:ea typeface="Calibri"/>
                <a:cs typeface="Calibri"/>
                <a:sym typeface="Calibri"/>
              </a:rPr>
              <a:t>git push -u origin master</a:t>
            </a:r>
            <a:endParaRPr/>
          </a:p>
          <a:p>
            <a:pPr indent="-514350" lvl="0" marL="514350" marR="0" rtl="0" algn="l">
              <a:lnSpc>
                <a:spcPct val="80000"/>
              </a:lnSpc>
              <a:spcBef>
                <a:spcPts val="544"/>
              </a:spcBef>
              <a:spcAft>
                <a:spcPts val="0"/>
              </a:spcAft>
              <a:buClr>
                <a:srgbClr val="888888"/>
              </a:buClr>
              <a:buSzPts val="2720"/>
              <a:buFont typeface="Arial"/>
              <a:buAutoNum type="arabicPeriod" startAt="6"/>
            </a:pPr>
            <a:r>
              <a:rPr b="0" i="0" lang="en-US" sz="2720" u="none" cap="none" strike="noStrike">
                <a:solidFill>
                  <a:srgbClr val="888888"/>
                </a:solidFill>
                <a:latin typeface="Calibri"/>
                <a:ea typeface="Calibri"/>
                <a:cs typeface="Calibri"/>
                <a:sym typeface="Calibri"/>
              </a:rPr>
              <a:t>Now it asks for username and password of your Github account, provide the same to complete the Push</a:t>
            </a:r>
            <a:endParaRPr/>
          </a:p>
          <a:p>
            <a:pPr indent="-514350" lvl="0" marL="514350" marR="0" rtl="0" algn="l">
              <a:lnSpc>
                <a:spcPct val="80000"/>
              </a:lnSpc>
              <a:spcBef>
                <a:spcPts val="544"/>
              </a:spcBef>
              <a:spcAft>
                <a:spcPts val="0"/>
              </a:spcAft>
              <a:buClr>
                <a:srgbClr val="888888"/>
              </a:buClr>
              <a:buSzPts val="2720"/>
              <a:buFont typeface="Arial"/>
              <a:buAutoNum type="arabicPeriod" startAt="6"/>
            </a:pPr>
            <a:r>
              <a:rPr b="0" i="0" lang="en-US" sz="2720" u="none" cap="none" strike="noStrike">
                <a:solidFill>
                  <a:srgbClr val="888888"/>
                </a:solidFill>
                <a:latin typeface="Calibri"/>
                <a:ea typeface="Calibri"/>
                <a:cs typeface="Calibri"/>
                <a:sym typeface="Calibri"/>
              </a:rPr>
              <a:t>Once pushed, you can visit </a:t>
            </a:r>
            <a:r>
              <a:rPr b="0" i="0" lang="en-US" sz="2720" u="sng" cap="none" strike="noStrike">
                <a:solidFill>
                  <a:schemeClr val="hlink"/>
                </a:solidFill>
                <a:latin typeface="Calibri"/>
                <a:ea typeface="Calibri"/>
                <a:cs typeface="Calibri"/>
                <a:sym typeface="Calibri"/>
                <a:hlinkClick r:id="rId4"/>
              </a:rPr>
              <a:t>https://github.com/vskreddy652/</a:t>
            </a:r>
            <a:r>
              <a:rPr b="0" i="0" lang="en-US" sz="2720" u="none" cap="none" strike="noStrike">
                <a:solidFill>
                  <a:srgbClr val="888888"/>
                </a:solidFill>
                <a:latin typeface="Calibri"/>
                <a:ea typeface="Calibri"/>
                <a:cs typeface="Calibri"/>
                <a:sym typeface="Calibri"/>
              </a:rPr>
              <a:t> and check if the above pushed code exists.</a:t>
            </a:r>
            <a:endParaRPr b="0" i="0" sz="2720" u="none" cap="none" strike="noStrike">
              <a:solidFill>
                <a:srgbClr val="888888"/>
              </a:solidFill>
              <a:latin typeface="Calibri"/>
              <a:ea typeface="Calibri"/>
              <a:cs typeface="Calibri"/>
              <a:sym typeface="Calibri"/>
            </a:endParaRPr>
          </a:p>
          <a:p>
            <a:pPr indent="-341630" lvl="0" marL="514350" marR="0" rtl="0" algn="l">
              <a:lnSpc>
                <a:spcPct val="80000"/>
              </a:lnSpc>
              <a:spcBef>
                <a:spcPts val="544"/>
              </a:spcBef>
              <a:spcAft>
                <a:spcPts val="0"/>
              </a:spcAft>
              <a:buClr>
                <a:srgbClr val="888888"/>
              </a:buClr>
              <a:buSzPts val="2720"/>
              <a:buFont typeface="Arial"/>
              <a:buNone/>
            </a:pPr>
            <a:r>
              <a:t/>
            </a:r>
            <a:endParaRPr b="0" i="0" sz="2720" u="none" cap="none" strike="noStrike">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