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6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Lethe" initials="YL" lastIdx="42" clrIdx="0">
    <p:extLst>
      <p:ext uri="{19B8F6BF-5375-455C-9EA6-DF929625EA0E}">
        <p15:presenceInfo xmlns:p15="http://schemas.microsoft.com/office/powerpoint/2012/main" userId="f9c5801ab7c48e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4T12:57:15.878" idx="1">
    <p:pos x="1890" y="2282"/>
    <p:text>这里不需要说我们做20天平滑了，研报里面那么做是因为公募调仓周期是20天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7:49.507" idx="2">
    <p:pos x="1437" y="1176"/>
    <p:text>logic写得稍微详细一点，如果是统计指标，就解释一下这个在stat上的含义，如果是其他的，研报里面应该也有解释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8:38.079" idx="3">
    <p:pos x="1831" y="3262"/>
    <p:text>这里直接写一个你预计是正相关还是负相关就好，不需要把研报里面的IC值写出来（大概率他们是高估的）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4T12:57:15.878" idx="25">
    <p:pos x="1890" y="2282"/>
    <p:text>这里不需要说我们做20天平滑了，研报里面那么做是因为公募调仓周期是20天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7:49.507" idx="26">
    <p:pos x="1437" y="1176"/>
    <p:text>logic写得稍微详细一点，如果是统计指标，就解释一下这个在stat上的含义，如果是其他的，研报里面应该也有解释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8:38.079" idx="27">
    <p:pos x="1831" y="3262"/>
    <p:text>这里直接写一个你预计是正相关还是负相关就好，不需要把研报里面的IC值写出来（大概率他们是高估的）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4T12:57:15.878" idx="31">
    <p:pos x="1890" y="2282"/>
    <p:text>这里不需要说我们做20天平滑了，研报里面那么做是因为公募调仓周期是20天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7:49.507" idx="32">
    <p:pos x="1437" y="1176"/>
    <p:text>logic写得稍微详细一点，如果是统计指标，就解释一下这个在stat上的含义，如果是其他的，研报里面应该也有解释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8:38.079" idx="33">
    <p:pos x="1831" y="3262"/>
    <p:text>这里直接写一个你预计是正相关还是负相关就好，不需要把研报里面的IC值写出来（大概率他们是高估的）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4T12:57:15.878" idx="37">
    <p:pos x="1890" y="2282"/>
    <p:text>这里不需要说我们做20天平滑了，研报里面那么做是因为公募调仓周期是20天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7:49.507" idx="38">
    <p:pos x="1437" y="1176"/>
    <p:text>logic写得稍微详细一点，如果是统计指标，就解释一下这个在stat上的含义，如果是其他的，研报里面应该也有解释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8:38.079" idx="39">
    <p:pos x="1831" y="3262"/>
    <p:text>这里直接写一个你预计是正相关还是负相关就好，不需要把研报里面的IC值写出来（大概率他们是高估的）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4T12:57:15.878" idx="40">
    <p:pos x="1890" y="2282"/>
    <p:text>这里不需要说我们做20天平滑了，研报里面那么做是因为公募调仓周期是20天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7:49.507" idx="41">
    <p:pos x="1437" y="1176"/>
    <p:text>logic写得稍微详细一点，如果是统计指标，就解释一下这个在stat上的含义，如果是其他的，研报里面应该也有解释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8:38.079" idx="42">
    <p:pos x="1831" y="3262"/>
    <p:text>这里直接写一个你预计是正相关还是负相关就好，不需要把研报里面的IC值写出来（大概率他们是高估的）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02364-85A8-40CA-ABD7-95B947D1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273F3D-A480-41C4-A2DD-0711E6AAF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89957-0754-4786-891E-A903F589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05D98-43BB-4065-BE11-C8149E51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6FB7E-9CCE-4F23-8A42-FBC21A52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CB766-5192-48F5-9EBF-93262C49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009A1-F39D-4D7E-A9CA-8C658824E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A1900-1551-46A8-AD94-7D12AAB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844CA-F365-4308-9623-8485782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1F28D-ED31-4B2E-834B-2FD2BF57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4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32C3D5-3829-4825-9108-BFA20E4A4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3420B-4EAE-4D15-9BC6-E3FAD2A6E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5E590-59A7-4784-911A-17CBC3A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A0DA6-7518-43DB-9EBB-EE14E9ED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88784-56ED-4004-A697-081C2FB7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6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5DA37-80E1-4CA3-90F8-02C039B7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F073B-B005-49DF-AAE5-01AD2705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D0F3B-6044-4363-B3D4-3012033B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0ACBF-9705-453A-99C5-8C3297A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59D54-F301-4FD7-9C16-2A3B37C1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6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B7C50-2D3D-4988-8106-3DCAF31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E1191-9BED-452D-93CD-32E711CB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94F23-0B1A-4EC9-9AE5-A4CCB1EE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CE929-FB6F-41A4-A354-4D392B65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9FBDC-6ECF-4F78-9634-A95CB986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8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37D8-BB0C-47D5-948A-66ACBBF8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25F22-2512-44A2-BDA5-440AEAB12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C4E77-88E2-4C14-A519-609BFD4FB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BCF14-3480-4406-8D85-59DDA1A3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D34EC-C94B-4257-ADD8-E5B03839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942B2-6870-40AE-9F19-825A3E72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7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91A3-9EB8-41EB-8133-32ECA3A7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0BA70-5269-4BED-AD09-057796CC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D11E3-4E2B-49F0-9AF8-A87921FE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5E7B2-5CDC-4929-A02F-9B589FC1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CC490-3DE7-4AAD-8E64-78DB7FCCF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45CD6B-3B22-4968-8CAB-F8140640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91EC9-7093-40CC-A1BA-0E978342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954080-664A-4AA9-BB54-E9C1A366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B2C44-7280-424F-8D3A-644AB714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9A92E-C3DC-45A5-80F5-5B5FF452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9C3AA4-5F28-459A-A9D4-EE3BE196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D1027-929F-4D05-8217-D10A2710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8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2AA85E-2BEC-4A60-9075-8C918EFF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55133-8782-4201-A200-A539DD72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D795B-3188-465D-89D3-AAD05C30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24678-81AD-4343-BF82-544BF2B5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049A3-5DD7-4B3F-9FC1-E152773A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AE3511-2CB5-45E6-A06E-2EB9CD81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8F4BE-A59A-4A1B-A861-AE6CF282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4CAD3-3AB7-4E69-A41C-1FD492AA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9D559-68E4-477C-8251-06EB3640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53463-B7E7-4047-9BFA-95115D5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76287A-247E-429C-9BA8-2549B883A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C3BFD-128E-4263-968A-C0C87F04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03C17-4E0A-4BFF-BD81-95CCA9EF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0D342-7080-45A8-8954-C8C83ECC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7E25E-0DC2-4AC7-92E5-EDAEC8EE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2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468B31-9CAF-41AA-A56C-DF435517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091B2-5E70-47C5-A7AE-CB7905647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93E0C-4C0E-4FF5-AA8A-A0D1FB964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FA14F-A4BC-42F3-91F3-EF0354FC6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91822-A39F-440F-A215-3146B2E7B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5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DF14-CF64-4587-87AC-50E6C0C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OpenSans-Bold"/>
              </a:rPr>
              <a:t>Average single transaction amount factor (</a:t>
            </a:r>
            <a:r>
              <a:rPr lang="zh-CN" altLang="en-US" sz="1800" b="1" dirty="0">
                <a:solidFill>
                  <a:srgbClr val="333333"/>
                </a:solidFill>
                <a:latin typeface="OpenSans-Bold"/>
              </a:rPr>
              <a:t>平均单笔成交金额类因子</a:t>
            </a:r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OpenSans-Bold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879A-A14B-4D9A-BD4A-D998CEF3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" y="1524000"/>
            <a:ext cx="10967720" cy="4775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logic</a:t>
            </a:r>
          </a:p>
          <a:p>
            <a:pPr marL="0" indent="0">
              <a:buNone/>
            </a:pP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strong positive correlation between single transaction amount and stock market value</a:t>
            </a:r>
          </a:p>
          <a:p>
            <a:pPr marL="0" indent="0">
              <a:buNone/>
            </a:pPr>
            <a:r>
              <a:rPr lang="en-US" altLang="zh-CN" sz="1600" i="0" u="none" strike="noStrike" baseline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Rij</a:t>
            </a:r>
            <a:r>
              <a:rPr lang="zh-CN" altLang="en-US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series in minute frequency 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Amtij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trading </a:t>
            </a:r>
            <a:r>
              <a:rPr lang="en-US" altLang="zh-CN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volumn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TrdNumij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trading number series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Irij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indicator of whether the return of stock is positive</a:t>
            </a:r>
          </a:p>
          <a:p>
            <a:pPr marL="0" indent="0">
              <a:buNone/>
            </a:pP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Construction</a:t>
            </a:r>
            <a:r>
              <a:rPr lang="en-US" altLang="zh-CN" sz="16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altLang="zh-CN" sz="16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6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6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Expectation:</a:t>
            </a:r>
          </a:p>
          <a:p>
            <a:pPr marL="457200" lvl="1" indent="0">
              <a:buNone/>
            </a:pPr>
            <a:r>
              <a:rPr lang="en-US" altLang="zh-CN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AmtPerTrdi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ositively correlated with the future return</a:t>
            </a:r>
          </a:p>
          <a:p>
            <a:pPr marL="457200" lvl="1" indent="0">
              <a:buNone/>
            </a:pPr>
            <a:r>
              <a:rPr lang="en-US" altLang="zh-CN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AmtperTrd_inFlowi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ositively correlated with the future return</a:t>
            </a:r>
          </a:p>
          <a:p>
            <a:pPr marL="457200" lvl="1" indent="0">
              <a:buNone/>
            </a:pPr>
            <a:r>
              <a:rPr lang="en-US" altLang="zh-CN" sz="1600" i="0" u="none" strike="noStrike" baseline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AmtPerTrd_outflow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correlated with the future return</a:t>
            </a:r>
          </a:p>
          <a:p>
            <a:pPr marL="457200" lvl="1" indent="0">
              <a:buNone/>
            </a:pPr>
            <a:r>
              <a:rPr lang="en-US" altLang="zh-CN" sz="1600" i="0" u="none" strike="noStrike" baseline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ApT_netInFlow_ratioi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ositively correlated with the future return</a:t>
            </a:r>
          </a:p>
          <a:p>
            <a:pPr marL="457200" lvl="1" indent="0">
              <a:buNone/>
            </a:pPr>
            <a:endParaRPr lang="en-US" altLang="zh-CN" sz="160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Reference:(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海通证券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选股因子系列研究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日内分时成交中的玄机</a:t>
            </a:r>
            <a:endParaRPr lang="en-US" altLang="zh-CN" sz="160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247B6A-1906-46BC-8761-18B53D92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3487432"/>
            <a:ext cx="2683510" cy="8483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92E69F-0095-48D8-B21C-7CC715B7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2" y="3429000"/>
            <a:ext cx="3635375" cy="9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DF14-CF64-4587-87AC-50E6C0C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OpenSans-Bold"/>
              </a:rPr>
              <a:t>Large order capital flow factor(</a:t>
            </a:r>
            <a:r>
              <a:rPr lang="zh-CN" altLang="en-US" sz="1800" b="1" dirty="0">
                <a:solidFill>
                  <a:srgbClr val="333333"/>
                </a:solidFill>
                <a:latin typeface="OpenSans-Bold"/>
              </a:rPr>
              <a:t>大单资金流向类因子</a:t>
            </a:r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OpenSans-Bold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879A-A14B-4D9A-BD4A-D998CEF3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291590"/>
            <a:ext cx="1096772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logic</a:t>
            </a:r>
          </a:p>
          <a:p>
            <a:pPr marL="0" indent="0">
              <a:buNone/>
            </a:pPr>
            <a:r>
              <a:rPr lang="en-US" altLang="zh-CN" sz="1100" i="0" dirty="0">
                <a:effectLst/>
                <a:latin typeface="tahoma" panose="020B0604030504040204" pitchFamily="34" charset="0"/>
              </a:rPr>
              <a:t>Refer to the previous PPT for variable definition.</a:t>
            </a:r>
            <a:endParaRPr lang="en-US" altLang="zh-CN" sz="16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1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The minute K line is sorted by </a:t>
            </a:r>
            <a:r>
              <a:rPr lang="zh-CN" altLang="en-US" sz="11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𝑨𝒎𝒕𝑷𝒆𝒓𝑻𝒓𝒅𝒊𝒋 </a:t>
            </a:r>
            <a:r>
              <a:rPr lang="en-US" altLang="zh-CN" sz="11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from high to low, and the first N (N=10%, 20%, 30%) K line is selected as a large order sample, the corresponding k-line serial number is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𝑰𝒅𝒙𝑺𝒆𝒕</a:t>
            </a:r>
            <a:endParaRPr lang="en-US" altLang="zh-CN" sz="160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Construction</a:t>
            </a:r>
            <a:r>
              <a:rPr lang="en-US" altLang="zh-CN" sz="16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altLang="zh-CN" sz="16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6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6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60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Expectation:</a:t>
            </a:r>
          </a:p>
          <a:p>
            <a:pPr marL="457200" lvl="1" indent="0">
              <a:buNone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𝑨𝒎𝒕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𝒏𝒆𝒕𝑰𝒏𝑭𝒍𝒐𝒘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𝒃𝒊𝒈𝑶𝒓𝒅𝒆𝒓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𝒓𝒂𝒕𝒊𝒐𝒊 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ositively correlated with the future return</a:t>
            </a:r>
          </a:p>
          <a:p>
            <a:pPr marL="457200" lvl="1" indent="0">
              <a:buNone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𝑴𝒐𝒎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𝒃𝒊𝒈𝑶𝒓𝒅𝒆𝒓𝒊 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</a:t>
            </a:r>
            <a:r>
              <a:rPr lang="en-US" altLang="zh-CN" sz="160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ositively correlated with the future return</a:t>
            </a:r>
          </a:p>
          <a:p>
            <a:pPr marL="457200" lvl="1" indent="0">
              <a:buNone/>
            </a:pPr>
            <a:endParaRPr lang="en-US" altLang="zh-CN" sz="160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Reference:(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海通证券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选股因子系列研究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日内分时成交中的玄机</a:t>
            </a:r>
            <a:endParaRPr lang="en-US" altLang="zh-CN" sz="160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6FAECE-3456-437D-8BDB-CEFE2AFC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91" y="2890683"/>
            <a:ext cx="3044190" cy="10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6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DF14-CF64-4587-87AC-50E6C0C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OpenSans-Bold"/>
              </a:rPr>
              <a:t>UID (the Uniformity of Information Distribution) Factor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879A-A14B-4D9A-BD4A-D998CEF3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" y="1524000"/>
            <a:ext cx="1096772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Factor logic</a:t>
            </a:r>
          </a:p>
          <a:p>
            <a:pPr marL="457200" lvl="1" indent="0">
              <a:buNone/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Ross and Andersen found through theoretical and empirical studies that the fluctuation of stock prices is directly related to the information flow into stocks. </a:t>
            </a:r>
          </a:p>
          <a:p>
            <a:pPr marL="457200" lvl="1" indent="0">
              <a:buNone/>
            </a:pPr>
            <a:r>
              <a:rPr lang="en-US" altLang="zh-CN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Vol_daily</a:t>
            </a:r>
            <a:r>
              <a:rPr lang="en-US" altLang="zh-C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1400" b="0" i="0" dirty="0">
                <a:effectLst/>
                <a:latin typeface="tahoma" panose="020B0604030504040204" pitchFamily="34" charset="0"/>
              </a:rPr>
              <a:t>For each trading day, minute data are used to calculate the standard deviation of intraday minute gains and losses, which are recorded as daily high-frequency volatility.</a:t>
            </a: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（</a:t>
            </a:r>
            <a:r>
              <a:rPr lang="en-US" altLang="zh-CN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KaiTi_GB2312" panose="02010609030101010101" pitchFamily="49" charset="-122"/>
              </a:rPr>
              <a:t>Vol_daily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）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: </a:t>
            </a:r>
            <a:r>
              <a:rPr lang="en-US" altLang="zh-CN" sz="1400" b="0" i="0" dirty="0">
                <a:solidFill>
                  <a:srgbClr val="4A90E2"/>
                </a:solidFill>
                <a:effectLst/>
                <a:latin typeface="tahoma" panose="020B0604030504040204" pitchFamily="34" charset="0"/>
              </a:rPr>
              <a:t>Calculate the standard deviation of </a:t>
            </a:r>
            <a:r>
              <a:rPr lang="en-US" altLang="zh-CN" sz="1400" b="0" i="0" dirty="0" err="1">
                <a:solidFill>
                  <a:srgbClr val="4A90E2"/>
                </a:solidFill>
                <a:effectLst/>
                <a:latin typeface="tahoma" panose="020B0604030504040204" pitchFamily="34" charset="0"/>
              </a:rPr>
              <a:t>Vol_daily</a:t>
            </a:r>
            <a:r>
              <a:rPr lang="en-US" altLang="zh-CN" sz="1400" b="0" i="0" dirty="0">
                <a:solidFill>
                  <a:srgbClr val="4A90E2"/>
                </a:solidFill>
                <a:effectLst/>
                <a:latin typeface="tahoma" panose="020B0604030504040204" pitchFamily="34" charset="0"/>
              </a:rPr>
              <a:t> for all trading days</a:t>
            </a: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mean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（</a:t>
            </a:r>
            <a:r>
              <a:rPr lang="en-US" altLang="zh-CN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KaiTi_GB2312" panose="02010609030101010101" pitchFamily="49" charset="-122"/>
              </a:rPr>
              <a:t>Vol_daily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）</a:t>
            </a:r>
            <a:r>
              <a:rPr lang="en-US" altLang="zh-CN" sz="1400" u="none" strike="noStrike" baseline="0" dirty="0">
                <a:solidFill>
                  <a:srgbClr val="4A90E2"/>
                </a:solidFill>
                <a:latin typeface="tahoma" panose="020B0604030504040204" pitchFamily="34" charset="0"/>
                <a:ea typeface="KaiTi_GB2312" panose="02010609030101010101" pitchFamily="49" charset="-122"/>
              </a:rPr>
              <a:t>: </a:t>
            </a:r>
            <a:r>
              <a:rPr lang="en-US" altLang="zh-CN" sz="1400" b="0" i="0" dirty="0">
                <a:solidFill>
                  <a:srgbClr val="4A90E2"/>
                </a:solidFill>
                <a:effectLst/>
                <a:latin typeface="tahoma" panose="020B0604030504040204" pitchFamily="34" charset="0"/>
              </a:rPr>
              <a:t>Calculate the standard deviation of </a:t>
            </a:r>
            <a:r>
              <a:rPr lang="en-US" altLang="zh-CN" sz="1400" b="0" i="0" dirty="0" err="1">
                <a:solidFill>
                  <a:srgbClr val="4A90E2"/>
                </a:solidFill>
                <a:effectLst/>
                <a:latin typeface="tahoma" panose="020B0604030504040204" pitchFamily="34" charset="0"/>
              </a:rPr>
              <a:t>Vol_daily</a:t>
            </a:r>
            <a:r>
              <a:rPr lang="en-US" altLang="zh-CN" sz="1400" b="0" i="0" dirty="0">
                <a:solidFill>
                  <a:srgbClr val="4A90E2"/>
                </a:solidFill>
                <a:effectLst/>
                <a:latin typeface="tahoma" panose="020B0604030504040204" pitchFamily="34" charset="0"/>
              </a:rPr>
              <a:t> for all trading days</a:t>
            </a:r>
            <a:endParaRPr lang="en-US" altLang="zh-CN" sz="1400" b="0" i="0" dirty="0">
              <a:effectLst/>
              <a:latin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Construction</a:t>
            </a: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Expectation:</a:t>
            </a:r>
          </a:p>
          <a:p>
            <a:pPr marL="457200" lvl="1" indent="0">
              <a:buNone/>
            </a:pP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 is P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ositively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endParaRPr lang="en-US" altLang="zh-CN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Reference:(</a:t>
            </a:r>
            <a:r>
              <a:rPr lang="zh-CN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东吴证券</a:t>
            </a: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信息分布均匀度，基于高频波动率的选股因子</a:t>
            </a:r>
            <a:endParaRPr lang="en-US" altLang="zh-CN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77B575-459B-4BCC-BB68-C424B69F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5" y="3683661"/>
            <a:ext cx="4548505" cy="7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2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DF14-CF64-4587-87AC-50E6C0C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correlation coefficient between price and volume —— Type 1(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z="18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错位的价量互动相关系数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879A-A14B-4D9A-BD4A-D998CEF3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" y="1524000"/>
            <a:ext cx="1096772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Factor logic</a:t>
            </a:r>
          </a:p>
          <a:p>
            <a:pPr marL="457200" lvl="1" indent="0">
              <a:buNone/>
            </a:pPr>
            <a:r>
              <a:rPr lang="en-US" altLang="zh-CN" sz="1100" i="0" u="none" strike="noStrike" dirty="0">
                <a:effectLst/>
                <a:latin typeface="tahoma" panose="020B0604030504040204" pitchFamily="34" charset="0"/>
              </a:rPr>
              <a:t>price volume correlation coefficient without considering Mismatch</a:t>
            </a: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Construction</a:t>
            </a: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 Calculate the correlation coefficient between closing price Pt  and the corresponding minute trading volume Vt within minutes per day;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calculate </a:t>
            </a:r>
            <a:r>
              <a:rPr lang="en-US" altLang="zh-CN" sz="1100" dirty="0">
                <a:solidFill>
                  <a:srgbClr val="333333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1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he average value of the correlation coefficient of each stock(after neutral treatment), and get the factor </a:t>
            </a:r>
            <a:r>
              <a:rPr lang="en-US" altLang="zh-CN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PV_corr_avg</a:t>
            </a:r>
            <a:endParaRPr lang="en-US" altLang="zh-C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: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CN" sz="1400" dirty="0">
                <a:solidFill>
                  <a:srgbClr val="333333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he standard deviation  of the correlation coefficient of each stock(after neutral treatment), and get the factor 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PV_corr_std</a:t>
            </a:r>
            <a:endParaRPr lang="en-US" altLang="zh-CN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100" dirty="0">
                <a:latin typeface="tahoma" panose="020B0604030504040204" pitchFamily="34" charset="0"/>
              </a:rPr>
              <a:t>Step 4</a:t>
            </a:r>
            <a:r>
              <a:rPr lang="zh-CN" altLang="en-US" sz="1100" dirty="0">
                <a:latin typeface="tahoma" panose="020B0604030504040204" pitchFamily="34" charset="0"/>
              </a:rPr>
              <a:t>：</a:t>
            </a:r>
            <a:r>
              <a:rPr lang="en-US" altLang="zh-CN" sz="1100" dirty="0">
                <a:latin typeface="tahoma" panose="020B0604030504040204" pitchFamily="34" charset="0"/>
              </a:rPr>
              <a:t>combine the factors</a:t>
            </a:r>
            <a:r>
              <a:rPr lang="zh-CN" altLang="en-US" sz="1100" dirty="0">
                <a:latin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</a:rPr>
              <a:t>obtained</a:t>
            </a:r>
            <a:r>
              <a:rPr lang="zh-CN" altLang="en-US" sz="1100" dirty="0">
                <a:latin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</a:rPr>
              <a:t>above</a:t>
            </a:r>
            <a:r>
              <a:rPr lang="zh-CN" altLang="en-US" sz="1100" dirty="0">
                <a:latin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</a:rPr>
              <a:t>and get new factor P </a:t>
            </a:r>
            <a:r>
              <a:rPr lang="en-US" altLang="zh-CN" sz="1100" dirty="0" err="1">
                <a:latin typeface="tahoma" panose="020B0604030504040204" pitchFamily="34" charset="0"/>
              </a:rPr>
              <a:t>V_corr</a:t>
            </a:r>
            <a:endParaRPr lang="en-US" altLang="zh-CN" sz="1100" dirty="0">
              <a:latin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zh-CN" sz="1100" dirty="0">
              <a:latin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zh-CN" sz="1400" b="1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Expectation:</a:t>
            </a:r>
          </a:p>
          <a:p>
            <a:pPr marL="457200" lvl="1" indent="0">
              <a:buNone/>
            </a:pPr>
            <a:r>
              <a:rPr lang="en-US" altLang="zh-CN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PV_corr_avg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en-US" altLang="zh-CN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PV_corr_avg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en-US" altLang="zh-CN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PV_corr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endParaRPr lang="en-US" altLang="zh-CN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Reference:(</a:t>
            </a:r>
            <a:r>
              <a:rPr lang="zh-CN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东吴证券</a:t>
            </a: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4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 CPV</a:t>
            </a:r>
            <a:r>
              <a:rPr lang="zh-CN" altLang="en-US" sz="14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因子移位版，价量自相关性中蕴藏的选股信息</a:t>
            </a:r>
          </a:p>
          <a:p>
            <a:pPr marL="457200" lvl="1" indent="0">
              <a:buNone/>
            </a:pPr>
            <a:endParaRPr lang="en-US" altLang="zh-CN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C1A063-D445-41B8-AF54-4AAB348E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5" y="3658552"/>
            <a:ext cx="6371978" cy="6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DF14-CF64-4587-87AC-50E6C0C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correlation coefficient between price and volume——type 2  (</a:t>
            </a:r>
            <a:r>
              <a:rPr lang="zh-CN" altLang="en-US" sz="18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错位的价量互动相关系数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879A-A14B-4D9A-BD4A-D998CEF3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" y="1524000"/>
            <a:ext cx="1096772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Factor logic</a:t>
            </a:r>
          </a:p>
          <a:p>
            <a:pPr marL="457200" lvl="1" indent="0">
              <a:buNone/>
            </a:pPr>
            <a:r>
              <a:rPr lang="en-US" altLang="zh-CN" sz="1100" i="0" u="none" strike="noStrike" dirty="0">
                <a:effectLst/>
                <a:latin typeface="tahoma" panose="020B0604030504040204" pitchFamily="34" charset="0"/>
              </a:rPr>
              <a:t>price volume correlation coefficient with considering Mismatch</a:t>
            </a: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Construction</a:t>
            </a: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first</a:t>
            </a: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 Calculate the correlation coefficient between closing price Pt  and the trading volume in Vt+1 next minute per day;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calculate </a:t>
            </a:r>
            <a:r>
              <a:rPr lang="en-US" altLang="zh-CN" sz="1100" dirty="0">
                <a:solidFill>
                  <a:srgbClr val="333333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1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he average value of the correlation coefficient of each stock(after neutral treatment), and get the factor 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PV_Corr_P</a:t>
            </a:r>
            <a:endParaRPr lang="en-US" altLang="zh-C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</a:t>
            </a:r>
          </a:p>
          <a:p>
            <a:pPr marL="457200" lvl="1" indent="0">
              <a:buNone/>
            </a:pP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 Calculate the correlation coefficient between closing price Pt  and the trading volume Vt-1 in previous minute per day;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calculate </a:t>
            </a:r>
            <a:r>
              <a:rPr lang="en-US" altLang="zh-CN" sz="1100" dirty="0">
                <a:solidFill>
                  <a:srgbClr val="333333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1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he average value of the correlation coefficient of each stock(after neutral treatment), and get the factor 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PV_Corr_V</a:t>
            </a: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Expectation:</a:t>
            </a:r>
          </a:p>
          <a:p>
            <a:pPr marL="457200" lvl="1" indent="0">
              <a:buNone/>
            </a:pPr>
            <a:r>
              <a:rPr lang="en-US" altLang="zh-CN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PV_Corr_P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en-US" altLang="zh-CN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PV_Corr_V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endParaRPr lang="en-US" altLang="zh-CN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Reference:(</a:t>
            </a:r>
            <a:r>
              <a:rPr lang="zh-CN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东吴证券</a:t>
            </a: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4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 CPV</a:t>
            </a:r>
            <a:r>
              <a:rPr lang="zh-CN" altLang="en-US" sz="14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因子移位版，价量自相关性中蕴藏的选股信息</a:t>
            </a:r>
          </a:p>
          <a:p>
            <a:pPr marL="457200" lvl="1" indent="0">
              <a:buNone/>
            </a:pPr>
            <a:endParaRPr lang="en-US" altLang="zh-CN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DF14-CF64-4587-87AC-50E6C0C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Single sequence difference (</a:t>
            </a:r>
            <a:r>
              <a:rPr lang="zh-CN" altLang="en-US" sz="18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单序列差分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879A-A14B-4D9A-BD4A-D998CEF3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" y="1524000"/>
            <a:ext cx="10967720" cy="4775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Factor logic</a:t>
            </a:r>
          </a:p>
          <a:p>
            <a:pPr marL="457200" lvl="1" indent="0">
              <a:buNone/>
            </a:pPr>
            <a:r>
              <a:rPr lang="en-US" altLang="zh-CN" sz="1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Autocorrelation coefficient of stock price</a:t>
            </a:r>
          </a:p>
          <a:p>
            <a:pPr marL="457200" lvl="1" indent="0">
              <a:buNone/>
            </a:pPr>
            <a:r>
              <a:rPr lang="el-GR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Pt=Pt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Pt-1</a:t>
            </a:r>
            <a:endParaRPr lang="en-US" altLang="zh-CN" sz="1000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Construction</a:t>
            </a: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1</a:t>
            </a: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 In each trading day, closing price series of the stock within minutes is made a first order difference, and then the correlation coefficient between </a:t>
            </a:r>
            <a:r>
              <a:rPr lang="el-GR" altLang="zh-C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Δ </a:t>
            </a: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 series and Pt+1 series is calculated.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Take the average of the correlation coefficient of each stock, do the cross-sectional market value neutral processing, get the price autocorrelation factor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dP_P_Corr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marL="457200" lvl="1" indent="0">
              <a:buNone/>
            </a:pP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 In each trading day, closing price series of the stock within minutes is made a first order difference, and then the correlation coefficient between </a:t>
            </a:r>
            <a:r>
              <a:rPr lang="el-GR" altLang="zh-C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Δ </a:t>
            </a: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 series and Pt+1 series is calculated.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fllow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type1, but we separate the series into </a:t>
            </a:r>
            <a:r>
              <a:rPr lang="el-GR" altLang="zh-C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Pt &gt;0 part and </a:t>
            </a:r>
            <a:r>
              <a:rPr lang="el-GR" altLang="zh-C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Pt &lt;0 and get two correlation coefficient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、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𝐝𝐏−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𝐂𝐨𝐫𝐫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KaiTi_GB2312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Type 3</a:t>
            </a:r>
          </a:p>
          <a:p>
            <a:pPr marL="457200" lvl="1" indent="0">
              <a:buNone/>
            </a:pP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Expectation:</a:t>
            </a:r>
          </a:p>
          <a:p>
            <a:pPr marL="457200" lvl="1" indent="0">
              <a:buNone/>
            </a:pP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dP_P_Corr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𝐏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𝐝𝐏−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_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𝐏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_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KaiTi_GB2312" panose="02010609030101010101" pitchFamily="49" charset="-122"/>
              </a:rPr>
              <a:t>𝐂𝐨𝐫𝐫</a:t>
            </a: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positively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CDPP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algn="l"/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Reference:(</a:t>
            </a:r>
            <a:r>
              <a:rPr lang="zh-CN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东吴证券</a:t>
            </a: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CPV</a:t>
            </a:r>
            <a:r>
              <a:rPr lang="zh-CN" altLang="en-US" sz="18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因子移位版，价量自相关性中蕴藏的选股信息</a:t>
            </a:r>
          </a:p>
          <a:p>
            <a:pPr marL="457200" lvl="1" indent="0">
              <a:buNone/>
            </a:pPr>
            <a:endParaRPr lang="en-US" altLang="zh-CN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DA757B-08A8-42E8-A7A1-C124D4D7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4106863"/>
            <a:ext cx="4333240" cy="5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DF14-CF64-4587-87AC-50E6C0C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Double sequence difference (</a:t>
            </a:r>
            <a:r>
              <a:rPr lang="zh-CN" altLang="en-US" sz="180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双</a:t>
            </a:r>
            <a:r>
              <a:rPr lang="zh-CN" altLang="en-US" sz="18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序列差分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879A-A14B-4D9A-BD4A-D998CEF3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" y="1524000"/>
            <a:ext cx="10967720" cy="4775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Factor logic</a:t>
            </a:r>
          </a:p>
          <a:p>
            <a:pPr marL="457200" lvl="1" indent="0">
              <a:buNone/>
            </a:pPr>
            <a:r>
              <a:rPr lang="en-US" altLang="zh-CN" sz="1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Autocorrelation coefficient of stock price</a:t>
            </a:r>
          </a:p>
          <a:p>
            <a:pPr marL="457200" lvl="1" indent="0">
              <a:buNone/>
            </a:pPr>
            <a:r>
              <a:rPr lang="el-GR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Pt=Pt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Pt-1</a:t>
            </a:r>
            <a:endParaRPr lang="en-US" altLang="zh-CN" sz="1000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Construction</a:t>
            </a: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1</a:t>
            </a:r>
            <a:endParaRPr lang="en-US" altLang="zh-CN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 In each trading day, take the first order difference of closing price sequence of the stock  and get two sequences </a:t>
            </a:r>
            <a:r>
              <a:rPr lang="el-GR" altLang="zh-C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Pt and </a:t>
            </a:r>
            <a:r>
              <a:rPr lang="el-GR" altLang="zh-C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Δ </a:t>
            </a:r>
            <a:r>
              <a:rPr lang="en-US" altLang="zh-CN" sz="14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Pt+1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The correlation coefficients between δ Pt sequence and δ Pt+1 sequence were calculated daily and take average within n day getting factor 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dP_dP_Corr</a:t>
            </a:r>
            <a:endParaRPr lang="en-US" altLang="zh-CN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two series into </a:t>
            </a:r>
            <a:r>
              <a:rPr lang="el-GR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 &gt;0 part and </a:t>
            </a:r>
            <a:r>
              <a:rPr lang="el-GR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 &lt;0 part and get four correlation coefficients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the factor gotten form step 3 and get new factor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CDPDP</a:t>
            </a:r>
          </a:p>
          <a:p>
            <a:pPr marL="457200" lvl="1" indent="0">
              <a:buNone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Expectation:</a:t>
            </a:r>
          </a:p>
          <a:p>
            <a:pPr marL="457200" lvl="1" indent="0">
              <a:buNone/>
            </a:pP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dP_dP_Corr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positively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 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positively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𝐝𝐏−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𝐂𝐨𝐫𝐫 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marL="457200" lvl="1" indent="0">
              <a:buNone/>
            </a:pP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CDPDP </a:t>
            </a:r>
            <a:r>
              <a:rPr lang="en-US" altLang="zh-CN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Negatively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with the future return</a:t>
            </a:r>
          </a:p>
          <a:p>
            <a:pPr algn="l"/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Reference:(</a:t>
            </a:r>
            <a:r>
              <a:rPr lang="zh-CN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东吴证券</a:t>
            </a: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CPV</a:t>
            </a:r>
            <a:r>
              <a:rPr lang="zh-CN" altLang="en-US" sz="1800" b="0" i="0" u="none" strike="noStrike" baseline="0" dirty="0">
                <a:solidFill>
                  <a:srgbClr val="16365D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因子移位版，价量自相关性中蕴藏的选股信息</a:t>
            </a:r>
          </a:p>
          <a:p>
            <a:pPr marL="457200" lvl="1" indent="0">
              <a:buNone/>
            </a:pPr>
            <a:endParaRPr lang="en-US" altLang="zh-CN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02B581-4D5D-415D-B436-8F19C5F9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82415"/>
            <a:ext cx="4720473" cy="90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1244</Words>
  <Application>Microsoft Office PowerPoint</Application>
  <PresentationFormat>宽屏</PresentationFormat>
  <Paragraphs>124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OpenSans-Bold</vt:lpstr>
      <vt:lpstr>等线</vt:lpstr>
      <vt:lpstr>等线 Light</vt:lpstr>
      <vt:lpstr>KaiTi_GB2312</vt:lpstr>
      <vt:lpstr>Arial</vt:lpstr>
      <vt:lpstr>Cambria Math</vt:lpstr>
      <vt:lpstr>tahoma</vt:lpstr>
      <vt:lpstr>Times New Roman</vt:lpstr>
      <vt:lpstr>Office 主题​​</vt:lpstr>
      <vt:lpstr>Average single transaction amount factor (平均单笔成交金额类因子)</vt:lpstr>
      <vt:lpstr>Large order capital flow factor(大单资金流向类因子)</vt:lpstr>
      <vt:lpstr>UID (the Uniformity of Information Distribution) Factor</vt:lpstr>
      <vt:lpstr>correlation coefficient between price and volume —— Type 1(不错位的价量互动相关系数)</vt:lpstr>
      <vt:lpstr>correlation coefficient between price and volume——type 2  (错位的价量互动相关系数)</vt:lpstr>
      <vt:lpstr>Single sequence difference (单序列差分)</vt:lpstr>
      <vt:lpstr>Double sequence difference (双序列差分)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Distribution Factor</dc:title>
  <dc:creator>Ye Lethe</dc:creator>
  <cp:lastModifiedBy>国</cp:lastModifiedBy>
  <cp:revision>3</cp:revision>
  <dcterms:created xsi:type="dcterms:W3CDTF">2022-01-14T04:47:52Z</dcterms:created>
  <dcterms:modified xsi:type="dcterms:W3CDTF">2022-01-14T11:09:12Z</dcterms:modified>
</cp:coreProperties>
</file>