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82" r:id="rId16"/>
    <p:sldId id="283" r:id="rId17"/>
    <p:sldId id="284" r:id="rId18"/>
    <p:sldId id="275" r:id="rId19"/>
    <p:sldId id="276" r:id="rId20"/>
    <p:sldId id="290" r:id="rId21"/>
    <p:sldId id="291" r:id="rId22"/>
    <p:sldId id="311" r:id="rId23"/>
    <p:sldId id="345" r:id="rId24"/>
    <p:sldId id="346" r:id="rId25"/>
    <p:sldId id="348" r:id="rId26"/>
    <p:sldId id="390" r:id="rId27"/>
    <p:sldId id="349" r:id="rId28"/>
    <p:sldId id="367" r:id="rId29"/>
    <p:sldId id="361" r:id="rId30"/>
    <p:sldId id="368" r:id="rId31"/>
    <p:sldId id="369" r:id="rId32"/>
    <p:sldId id="391" r:id="rId33"/>
    <p:sldId id="392" r:id="rId34"/>
    <p:sldId id="393" r:id="rId35"/>
    <p:sldId id="394" r:id="rId36"/>
    <p:sldId id="39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鹏飞 刘" initials="鹏飞" lastIdx="6" clrIdx="0">
    <p:extLst>
      <p:ext uri="{19B8F6BF-5375-455C-9EA6-DF929625EA0E}">
        <p15:presenceInfo xmlns:p15="http://schemas.microsoft.com/office/powerpoint/2012/main" userId="a65bd64b9ef250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7DF0E8-9E44-44C1-88A7-9D7979FBE1B9}" type="datetimeFigureOut">
              <a:rPr lang="zh-CN" altLang="en-US" smtClean="0"/>
              <a:t>2023/12/7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58216-C8AA-4948-8806-58F39BB73D17}" type="slidenum">
              <a:rPr lang="zh-CN" altLang="en-US" smtClean="0"/>
              <a:t>‹#›</a:t>
            </a:fld>
            <a:endParaRPr lang="zh-CN" altLang="en-US"/>
          </a:p>
        </p:txBody>
      </p:sp>
    </p:spTree>
    <p:extLst>
      <p:ext uri="{BB962C8B-B14F-4D97-AF65-F5344CB8AC3E}">
        <p14:creationId xmlns:p14="http://schemas.microsoft.com/office/powerpoint/2010/main" val="694156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5458216-C8AA-4948-8806-58F39BB73D17}" type="slidenum">
              <a:rPr lang="zh-CN" altLang="en-US" smtClean="0"/>
              <a:t>3</a:t>
            </a:fld>
            <a:endParaRPr lang="zh-CN" altLang="en-US"/>
          </a:p>
        </p:txBody>
      </p:sp>
    </p:spTree>
    <p:extLst>
      <p:ext uri="{BB962C8B-B14F-4D97-AF65-F5344CB8AC3E}">
        <p14:creationId xmlns:p14="http://schemas.microsoft.com/office/powerpoint/2010/main" val="389433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5458216-C8AA-4948-8806-58F39BB73D17}" type="slidenum">
              <a:rPr lang="zh-CN" altLang="en-US" smtClean="0"/>
              <a:t>10</a:t>
            </a:fld>
            <a:endParaRPr lang="zh-CN" altLang="en-US"/>
          </a:p>
        </p:txBody>
      </p:sp>
    </p:spTree>
    <p:extLst>
      <p:ext uri="{BB962C8B-B14F-4D97-AF65-F5344CB8AC3E}">
        <p14:creationId xmlns:p14="http://schemas.microsoft.com/office/powerpoint/2010/main" val="98491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一个线程执行完</a:t>
            </a:r>
            <a:r>
              <a:rPr kumimoji="1" lang="en-US" altLang="zh-CN" dirty="0"/>
              <a:t>foo++</a:t>
            </a:r>
            <a:r>
              <a:rPr kumimoji="1" lang="zh-CN" altLang="en-US" dirty="0"/>
              <a:t>和</a:t>
            </a:r>
            <a:r>
              <a:rPr kumimoji="1" lang="en-US" altLang="zh-CN" dirty="0"/>
              <a:t>bar++</a:t>
            </a:r>
            <a:r>
              <a:rPr kumimoji="1" lang="zh-CN" altLang="en-US" dirty="0"/>
              <a:t>，</a:t>
            </a:r>
            <a:r>
              <a:rPr kumimoji="1" lang="en-US" altLang="zh-CN" dirty="0"/>
              <a:t>foo=1</a:t>
            </a:r>
            <a:r>
              <a:rPr kumimoji="1" lang="zh-CN" altLang="en-US" dirty="0"/>
              <a:t>，</a:t>
            </a:r>
            <a:r>
              <a:rPr kumimoji="1" lang="en-US" altLang="zh-CN" dirty="0"/>
              <a:t>bar=1</a:t>
            </a:r>
            <a:r>
              <a:rPr kumimoji="1" lang="zh-CN" altLang="en-US" dirty="0"/>
              <a:t>，没有执行</a:t>
            </a:r>
            <a:r>
              <a:rPr kumimoji="1" lang="en-US" altLang="zh-CN" dirty="0" err="1"/>
              <a:t>printf</a:t>
            </a:r>
            <a:r>
              <a:rPr kumimoji="1" lang="zh-CN" altLang="en-US" dirty="0"/>
              <a:t>，另一个线程接着执行</a:t>
            </a:r>
            <a:r>
              <a:rPr kumimoji="1" lang="en-US" altLang="zh-CN" dirty="0"/>
              <a:t>foo++</a:t>
            </a:r>
            <a:r>
              <a:rPr kumimoji="1" lang="zh-CN" altLang="en-US" dirty="0"/>
              <a:t>，没有执行</a:t>
            </a:r>
            <a:r>
              <a:rPr kumimoji="1" lang="en-US" altLang="zh-CN" dirty="0"/>
              <a:t>bar++</a:t>
            </a:r>
            <a:r>
              <a:rPr kumimoji="1" lang="zh-CN" altLang="en-US" dirty="0"/>
              <a:t>，转回第一个线程，执行</a:t>
            </a:r>
            <a:r>
              <a:rPr kumimoji="1" lang="en-US" altLang="zh-CN" dirty="0" err="1"/>
              <a:t>printf</a:t>
            </a:r>
            <a:r>
              <a:rPr kumimoji="1" lang="zh-CN" altLang="en-US" dirty="0"/>
              <a:t>，输出的就是</a:t>
            </a:r>
            <a:r>
              <a:rPr kumimoji="1" lang="en-US" altLang="zh-CN" dirty="0"/>
              <a:t>2</a:t>
            </a:r>
            <a:r>
              <a:rPr kumimoji="1" lang="zh-CN" altLang="en-US" dirty="0"/>
              <a:t> </a:t>
            </a:r>
            <a:r>
              <a:rPr kumimoji="1" lang="en-US" altLang="zh-CN" dirty="0"/>
              <a:t>1</a:t>
            </a:r>
            <a:r>
              <a:rPr kumimoji="1" lang="zh-CN" altLang="en-US" dirty="0"/>
              <a:t>，然后转回第二个线程，接着执行</a:t>
            </a:r>
            <a:r>
              <a:rPr kumimoji="1" lang="en-US" altLang="zh-CN" dirty="0"/>
              <a:t>bar++</a:t>
            </a:r>
            <a:r>
              <a:rPr kumimoji="1" lang="zh-CN" altLang="en-US" dirty="0"/>
              <a:t>和</a:t>
            </a:r>
            <a:r>
              <a:rPr kumimoji="1" lang="en-US" altLang="zh-CN" dirty="0" err="1"/>
              <a:t>printf</a:t>
            </a:r>
            <a:r>
              <a:rPr kumimoji="1" lang="zh-CN" altLang="en-US" dirty="0"/>
              <a:t>，输出的就是</a:t>
            </a:r>
            <a:r>
              <a:rPr kumimoji="1" lang="en-US" altLang="zh-CN" dirty="0"/>
              <a:t>2</a:t>
            </a:r>
            <a:r>
              <a:rPr kumimoji="1" lang="zh-CN" altLang="en-US" dirty="0"/>
              <a:t> </a:t>
            </a:r>
            <a:r>
              <a:rPr kumimoji="1" lang="en-US" altLang="zh-CN" dirty="0"/>
              <a:t>2</a:t>
            </a:r>
            <a:endParaRPr kumimoji="1" lang="zh-CN" altLang="en-US" dirty="0"/>
          </a:p>
        </p:txBody>
      </p:sp>
      <p:sp>
        <p:nvSpPr>
          <p:cNvPr id="4" name="灯片编号占位符 3"/>
          <p:cNvSpPr>
            <a:spLocks noGrp="1"/>
          </p:cNvSpPr>
          <p:nvPr>
            <p:ph type="sldNum" sz="quarter" idx="5"/>
          </p:nvPr>
        </p:nvSpPr>
        <p:spPr/>
        <p:txBody>
          <a:bodyPr/>
          <a:lstStyle/>
          <a:p>
            <a:fld id="{05458216-C8AA-4948-8806-58F39BB73D17}" type="slidenum">
              <a:rPr lang="zh-CN" altLang="en-US" smtClean="0"/>
              <a:t>24</a:t>
            </a:fld>
            <a:endParaRPr lang="zh-CN" altLang="en-US"/>
          </a:p>
        </p:txBody>
      </p:sp>
    </p:spTree>
    <p:extLst>
      <p:ext uri="{BB962C8B-B14F-4D97-AF65-F5344CB8AC3E}">
        <p14:creationId xmlns:p14="http://schemas.microsoft.com/office/powerpoint/2010/main" val="148344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两个方向的沸沸对绳索的竞争可以用一个互斥信号量</a:t>
            </a:r>
            <a:r>
              <a:rPr kumimoji="1" lang="en-US" altLang="zh-CN" dirty="0"/>
              <a:t>mutex</a:t>
            </a:r>
            <a:r>
              <a:rPr kumimoji="1" lang="zh-CN" altLang="en-US" dirty="0"/>
              <a:t>来维护。各自维护一个计数变量</a:t>
            </a:r>
            <a:r>
              <a:rPr kumimoji="1" lang="en-US" altLang="zh-CN" dirty="0"/>
              <a:t>CW</a:t>
            </a:r>
            <a:r>
              <a:rPr kumimoji="1" lang="zh-CN" altLang="en-US" dirty="0"/>
              <a:t>和</a:t>
            </a:r>
            <a:r>
              <a:rPr kumimoji="1" lang="en-US" altLang="zh-CN" dirty="0"/>
              <a:t>CE</a:t>
            </a:r>
            <a:r>
              <a:rPr kumimoji="1" lang="zh-CN" altLang="en-US" dirty="0"/>
              <a:t>，分别用</a:t>
            </a:r>
            <a:r>
              <a:rPr kumimoji="1" lang="en-US" altLang="zh-CN" dirty="0"/>
              <a:t>W</a:t>
            </a:r>
            <a:r>
              <a:rPr kumimoji="1" lang="zh-CN" altLang="en-US" dirty="0"/>
              <a:t>和</a:t>
            </a:r>
            <a:r>
              <a:rPr kumimoji="1" lang="en-US" altLang="zh-CN" dirty="0"/>
              <a:t>E</a:t>
            </a:r>
            <a:r>
              <a:rPr kumimoji="1" lang="zh-CN" altLang="en-US" dirty="0"/>
              <a:t>信号量来保护。</a:t>
            </a:r>
          </a:p>
        </p:txBody>
      </p:sp>
      <p:sp>
        <p:nvSpPr>
          <p:cNvPr id="4" name="灯片编号占位符 3"/>
          <p:cNvSpPr>
            <a:spLocks noGrp="1"/>
          </p:cNvSpPr>
          <p:nvPr>
            <p:ph type="sldNum" sz="quarter" idx="5"/>
          </p:nvPr>
        </p:nvSpPr>
        <p:spPr/>
        <p:txBody>
          <a:bodyPr/>
          <a:lstStyle/>
          <a:p>
            <a:fld id="{05458216-C8AA-4948-8806-58F39BB73D17}" type="slidenum">
              <a:rPr lang="zh-CN" altLang="en-US" smtClean="0"/>
              <a:t>35</a:t>
            </a:fld>
            <a:endParaRPr lang="zh-CN" altLang="en-US"/>
          </a:p>
        </p:txBody>
      </p:sp>
    </p:spTree>
    <p:extLst>
      <p:ext uri="{BB962C8B-B14F-4D97-AF65-F5344CB8AC3E}">
        <p14:creationId xmlns:p14="http://schemas.microsoft.com/office/powerpoint/2010/main" val="377660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0C4CA-3F5E-B130-FF4B-B9C9276BF6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16F36C-FD7B-1970-808A-FF1184208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D80E54-69C4-9D25-4A08-ECBCADBBB077}"/>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CC266E29-C714-E90D-8E6F-3130E084B5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68757A-CC37-B979-4F25-96DAF820235B}"/>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342634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73C17-038A-8164-7CE5-EA064CC432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9DCE391-33AE-3DA1-4306-118B68D053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35D165-CBE8-A1D5-7A45-D5AD030F2C54}"/>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6BE5F310-76C9-0312-1224-82E844E2F0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1BB94-35A1-F415-721F-68F40C4A174B}"/>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118515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95699B-C00C-1C50-EBD5-10719A4A61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45BE13-DB3B-A4F1-28DB-0567930182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EFACC-1EEC-AE15-1841-0EA8BA75A006}"/>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C7BA01BE-B294-C466-4329-D6B89CF87C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D7FD8A-F4BF-B3A4-D134-38A29A303723}"/>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350259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A9A9E-DB36-6A55-80F4-5B5154C6D0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DAAC2E-5C37-141F-0C52-78675AB557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8756B2-DDE8-0F6D-340D-B6F1F3BB6ED1}"/>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94E5704B-6D5D-B9AB-E1F6-4741DB9F62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FA3274-3ABE-4988-FE09-6BEE128D925F}"/>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427295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0EC89-4FB6-D117-19F8-62C1D50E7C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4290CB-C0C6-2D74-631E-ECBEBE271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648074-183E-F4C5-E909-3E17BA86735A}"/>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4F509D94-675E-7834-9831-90489EBB51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AB499-5E74-CDFB-5FF9-7ED4287B2A38}"/>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382704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8676F-62BB-285B-30A8-CF08CE3FA2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F96DC1-1563-4AA6-702E-9D993505A0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144AEA-CCEE-813E-B25B-6155CF015A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484658-4A34-19C4-81D5-C160ADF12FD7}"/>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0B995F3F-D8F8-2D09-CA20-ED15E2AE20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FD2369-C202-B693-E906-0F37A3508879}"/>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195201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0EBE7-6E8A-0BB3-AC2C-61C89CE4C1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84AB2F-DABF-C909-2976-F6B51071E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35162A-05FA-A77A-A479-8448C3736B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928369-7D21-3228-9090-8938E9949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E529DF-14B5-563D-71F9-AB35A13A33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873593-68BB-CE5B-09CA-631224404ED7}"/>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8" name="页脚占位符 7">
            <a:extLst>
              <a:ext uri="{FF2B5EF4-FFF2-40B4-BE49-F238E27FC236}">
                <a16:creationId xmlns:a16="http://schemas.microsoft.com/office/drawing/2014/main" id="{A236DC35-C25C-9EA1-AA46-44964BE773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AF3FCC-8AE5-751D-F34C-4C10E29CD6EA}"/>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97633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36311-6212-460E-FABD-E19764899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6FCD85-D6F2-1D9E-A274-059C33827E0C}"/>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4" name="页脚占位符 3">
            <a:extLst>
              <a:ext uri="{FF2B5EF4-FFF2-40B4-BE49-F238E27FC236}">
                <a16:creationId xmlns:a16="http://schemas.microsoft.com/office/drawing/2014/main" id="{D05962A4-A686-7C0E-54D9-9C4443DE67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64AE72-A832-6B11-2A6D-8A07BBCD06AC}"/>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373308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EA529FD-F963-9B9A-0EC7-D826635A3F1E}"/>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3" name="页脚占位符 2">
            <a:extLst>
              <a:ext uri="{FF2B5EF4-FFF2-40B4-BE49-F238E27FC236}">
                <a16:creationId xmlns:a16="http://schemas.microsoft.com/office/drawing/2014/main" id="{9867BA6A-C021-371F-14B8-FEAA1A7143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08902A-518E-0361-29CB-62FBEC5EFFC7}"/>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289492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B4F95-D121-1F52-3790-96B18F909D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6A2A93-2D87-941B-D681-B17BC01F3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7600CB7-D6DF-B853-1DB4-0C408D5B6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4E0155-A27F-D5EB-046C-4EAA0AAA6907}"/>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5BF63094-3B05-7C92-22FB-3388CDB6CE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B0A2D8-F9C7-1F6A-DEB1-D68FD7CF5A00}"/>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405399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7FEA6-E548-0A27-F9BB-464995B23D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26F06EE-7378-793B-DE22-ECDFF501D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38150C-4C27-8AF3-C4F0-ED2185BB1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73125A-5D67-3DD9-8598-37A32389B3F3}"/>
              </a:ext>
            </a:extLst>
          </p:cNvPr>
          <p:cNvSpPr>
            <a:spLocks noGrp="1"/>
          </p:cNvSpPr>
          <p:nvPr>
            <p:ph type="dt" sz="half" idx="10"/>
          </p:nvPr>
        </p:nvSpPr>
        <p:spPr/>
        <p:txBody>
          <a:bodyPr/>
          <a:lstStyle/>
          <a:p>
            <a:fld id="{1E9753C7-CE31-4BFB-9ACF-565D0725F19A}" type="datetimeFigureOut">
              <a:rPr lang="zh-CN" altLang="en-US" smtClean="0"/>
              <a:t>2023/12/7</a:t>
            </a:fld>
            <a:endParaRPr lang="zh-CN" altLang="en-US"/>
          </a:p>
        </p:txBody>
      </p:sp>
      <p:sp>
        <p:nvSpPr>
          <p:cNvPr id="6" name="页脚占位符 5">
            <a:extLst>
              <a:ext uri="{FF2B5EF4-FFF2-40B4-BE49-F238E27FC236}">
                <a16:creationId xmlns:a16="http://schemas.microsoft.com/office/drawing/2014/main" id="{E0D4F00C-A6CE-7649-178E-E5DD8A8C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9409F7-BA1D-CCCA-CBCE-91996961197C}"/>
              </a:ext>
            </a:extLst>
          </p:cNvPr>
          <p:cNvSpPr>
            <a:spLocks noGrp="1"/>
          </p:cNvSpPr>
          <p:nvPr>
            <p:ph type="sldNum" sz="quarter" idx="12"/>
          </p:nvPr>
        </p:nvSpPr>
        <p:spPr/>
        <p:txBody>
          <a:body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408852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DA49AEF-A11F-5CCF-3AB3-61DDD5C00A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14AE2E-1834-BF20-E4D8-E0469F9F7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C0C8F8-3776-7B24-383C-A854BCC2C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753C7-CE31-4BFB-9ACF-565D0725F19A}" type="datetimeFigureOut">
              <a:rPr lang="zh-CN" altLang="en-US" smtClean="0"/>
              <a:t>2023/12/7</a:t>
            </a:fld>
            <a:endParaRPr lang="zh-CN" altLang="en-US"/>
          </a:p>
        </p:txBody>
      </p:sp>
      <p:sp>
        <p:nvSpPr>
          <p:cNvPr id="5" name="页脚占位符 4">
            <a:extLst>
              <a:ext uri="{FF2B5EF4-FFF2-40B4-BE49-F238E27FC236}">
                <a16:creationId xmlns:a16="http://schemas.microsoft.com/office/drawing/2014/main" id="{77D67821-CF1E-C03D-08C0-62C281389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43B9C7-7E03-FDF0-EE65-F63A6AB90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3CE1-B365-44A4-AE32-A37471F201F1}" type="slidenum">
              <a:rPr lang="zh-CN" altLang="en-US" smtClean="0"/>
              <a:t>‹#›</a:t>
            </a:fld>
            <a:endParaRPr lang="zh-CN" altLang="en-US"/>
          </a:p>
        </p:txBody>
      </p:sp>
    </p:spTree>
    <p:extLst>
      <p:ext uri="{BB962C8B-B14F-4D97-AF65-F5344CB8AC3E}">
        <p14:creationId xmlns:p14="http://schemas.microsoft.com/office/powerpoint/2010/main" val="65717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064FC39-DF86-06DC-F297-6EF229A6B145}"/>
              </a:ext>
            </a:extLst>
          </p:cNvPr>
          <p:cNvSpPr txBox="1"/>
          <p:nvPr/>
        </p:nvSpPr>
        <p:spPr>
          <a:xfrm>
            <a:off x="3259183" y="2129246"/>
            <a:ext cx="5532120" cy="1015663"/>
          </a:xfrm>
          <a:prstGeom prst="rect">
            <a:avLst/>
          </a:prstGeom>
          <a:noFill/>
        </p:spPr>
        <p:txBody>
          <a:bodyPr wrap="square" rtlCol="0">
            <a:spAutoFit/>
          </a:bodyPr>
          <a:lstStyle/>
          <a:p>
            <a:r>
              <a:rPr lang="en-US" altLang="zh-CN" sz="6000" dirty="0">
                <a:latin typeface="SimHei" panose="02010609060101010101" pitchFamily="49" charset="-122"/>
                <a:ea typeface="SimHei" panose="02010609060101010101" pitchFamily="49" charset="-122"/>
              </a:rPr>
              <a:t>Ch12</a:t>
            </a:r>
            <a:r>
              <a:rPr lang="zh-CN" altLang="en-US" sz="6000" dirty="0">
                <a:latin typeface="SimHei" panose="02010609060101010101" pitchFamily="49" charset="-122"/>
                <a:ea typeface="SimHei" panose="02010609060101010101" pitchFamily="49" charset="-122"/>
              </a:rPr>
              <a:t> 并发编程</a:t>
            </a:r>
          </a:p>
        </p:txBody>
      </p:sp>
      <p:sp>
        <p:nvSpPr>
          <p:cNvPr id="2" name="文本框 1">
            <a:extLst>
              <a:ext uri="{FF2B5EF4-FFF2-40B4-BE49-F238E27FC236}">
                <a16:creationId xmlns:a16="http://schemas.microsoft.com/office/drawing/2014/main" id="{C7D6B9B2-DDA5-647C-AD0E-471D2508F1F6}"/>
              </a:ext>
            </a:extLst>
          </p:cNvPr>
          <p:cNvSpPr txBox="1"/>
          <p:nvPr/>
        </p:nvSpPr>
        <p:spPr>
          <a:xfrm>
            <a:off x="1860748" y="3893490"/>
            <a:ext cx="9810205" cy="830997"/>
          </a:xfrm>
          <a:prstGeom prst="rect">
            <a:avLst/>
          </a:prstGeom>
          <a:noFill/>
        </p:spPr>
        <p:txBody>
          <a:bodyPr wrap="square" rtlCol="0">
            <a:spAutoFit/>
          </a:bodyPr>
          <a:lstStyle/>
          <a:p>
            <a:r>
              <a:rPr lang="zh-CN" altLang="en-US" sz="2400" b="1" dirty="0">
                <a:solidFill>
                  <a:srgbClr val="C00000"/>
                </a:solidFill>
                <a:latin typeface="SimSun" panose="02010600030101010101" pitchFamily="2" charset="-122"/>
                <a:ea typeface="SimSun" panose="02010600030101010101" pitchFamily="2" charset="-122"/>
              </a:rPr>
              <a:t>并发</a:t>
            </a:r>
            <a:r>
              <a:rPr lang="zh-CN" altLang="en-US" sz="2400" dirty="0">
                <a:latin typeface="SimSun" panose="02010600030101010101" pitchFamily="2" charset="-122"/>
                <a:ea typeface="SimSun" panose="02010600030101010101" pitchFamily="2" charset="-122"/>
              </a:rPr>
              <a:t>：</a:t>
            </a:r>
            <a:r>
              <a:rPr lang="zh-CN" altLang="zh-CN" sz="2400" kern="100" dirty="0">
                <a:effectLst/>
                <a:latin typeface="SimSun" panose="02010600030101010101" pitchFamily="2" charset="-122"/>
                <a:ea typeface="SimSun" panose="02010600030101010101" pitchFamily="2" charset="-122"/>
                <a:cs typeface="Times New Roman" panose="02020603050405020304" pitchFamily="18" charset="0"/>
              </a:rPr>
              <a:t>如果逻辑控制流在</a:t>
            </a:r>
            <a:r>
              <a:rPr lang="zh-CN" altLang="zh-CN" sz="2400" b="1" kern="100" dirty="0">
                <a:effectLst/>
                <a:latin typeface="SimSun" panose="02010600030101010101" pitchFamily="2" charset="-122"/>
                <a:ea typeface="SimSun" panose="02010600030101010101" pitchFamily="2" charset="-122"/>
                <a:cs typeface="Times New Roman" panose="02020603050405020304" pitchFamily="18" charset="0"/>
              </a:rPr>
              <a:t>时间</a:t>
            </a:r>
            <a:r>
              <a:rPr lang="zh-CN" altLang="zh-CN" sz="2400" kern="100" dirty="0">
                <a:effectLst/>
                <a:latin typeface="SimSun" panose="02010600030101010101" pitchFamily="2" charset="-122"/>
                <a:ea typeface="SimSun" panose="02010600030101010101" pitchFamily="2" charset="-122"/>
                <a:cs typeface="Times New Roman" panose="02020603050405020304" pitchFamily="18" charset="0"/>
              </a:rPr>
              <a:t>上重叠，那么就称它们是并发的</a:t>
            </a:r>
            <a:r>
              <a:rPr lang="zh-CN" altLang="en-US" sz="2400" kern="100" dirty="0">
                <a:effectLst/>
                <a:latin typeface="SimSun" panose="02010600030101010101" pitchFamily="2" charset="-122"/>
                <a:ea typeface="SimSun" panose="02010600030101010101" pitchFamily="2" charset="-122"/>
                <a:cs typeface="Times New Roman" panose="02020603050405020304" pitchFamily="18" charset="0"/>
              </a:rPr>
              <a:t>。</a:t>
            </a:r>
            <a:endParaRPr lang="en-US" altLang="zh-CN" sz="2400" kern="100" dirty="0">
              <a:effectLst/>
              <a:latin typeface="SimSun" panose="02010600030101010101" pitchFamily="2" charset="-122"/>
              <a:ea typeface="SimSun" panose="02010600030101010101" pitchFamily="2" charset="-122"/>
              <a:cs typeface="Times New Roman" panose="02020603050405020304" pitchFamily="18" charset="0"/>
            </a:endParaRPr>
          </a:p>
          <a:p>
            <a:r>
              <a:rPr lang="zh-CN" altLang="en-US" sz="2400" b="1" kern="100" dirty="0">
                <a:solidFill>
                  <a:srgbClr val="C00000"/>
                </a:solidFill>
                <a:effectLst/>
                <a:latin typeface="SimSun" panose="02010600030101010101" pitchFamily="2" charset="-122"/>
                <a:ea typeface="SimSun" panose="02010600030101010101" pitchFamily="2" charset="-122"/>
                <a:cs typeface="Times New Roman" panose="02020603050405020304" pitchFamily="18" charset="0"/>
              </a:rPr>
              <a:t>并发程序</a:t>
            </a:r>
            <a:r>
              <a:rPr lang="zh-CN" altLang="en-US" sz="2400" kern="100" dirty="0">
                <a:effectLst/>
                <a:latin typeface="SimSun" panose="02010600030101010101" pitchFamily="2" charset="-122"/>
                <a:ea typeface="SimSun" panose="02010600030101010101" pitchFamily="2" charset="-122"/>
                <a:cs typeface="Times New Roman" panose="02020603050405020304" pitchFamily="18" charset="0"/>
              </a:rPr>
              <a:t>：使用应用级并发的应用程序称为并发程序。</a:t>
            </a:r>
            <a:endParaRPr lang="en-US" altLang="zh-CN" sz="2400" kern="100" dirty="0">
              <a:effectLst/>
              <a:latin typeface="SimSun" panose="02010600030101010101" pitchFamily="2" charset="-122"/>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0062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854167-7C9D-BC38-BB95-79899282BFFD}"/>
              </a:ext>
            </a:extLst>
          </p:cNvPr>
          <p:cNvSpPr txBox="1"/>
          <p:nvPr/>
        </p:nvSpPr>
        <p:spPr>
          <a:xfrm>
            <a:off x="462098" y="556396"/>
            <a:ext cx="11267804" cy="3046988"/>
          </a:xfrm>
          <a:prstGeom prst="rect">
            <a:avLst/>
          </a:prstGeom>
          <a:noFill/>
        </p:spPr>
        <p:txBody>
          <a:bodyPr wrap="square" rtlCol="0">
            <a:spAutoFit/>
          </a:bodyPr>
          <a:lstStyle/>
          <a:p>
            <a:r>
              <a:rPr lang="zh-CN" altLang="en-US" sz="2400" b="1" dirty="0">
                <a:latin typeface="Calibri" panose="020F0502020204030204" pitchFamily="34" charset="0"/>
                <a:ea typeface="SimSun" panose="02010600030101010101" pitchFamily="2" charset="-122"/>
                <a:cs typeface="Calibri" panose="020F0502020204030204" pitchFamily="34" charset="0"/>
              </a:rPr>
              <a:t>基于线程的并发编程</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 </a:t>
            </a:r>
            <a:r>
              <a:rPr lang="zh-CN" altLang="en-US" sz="2000" dirty="0">
                <a:latin typeface="Calibri" panose="020F0502020204030204" pitchFamily="34" charset="0"/>
                <a:ea typeface="SimSun" panose="02010600030101010101" pitchFamily="2" charset="-122"/>
                <a:cs typeface="Calibri" panose="020F0502020204030204" pitchFamily="34" charset="0"/>
              </a:rPr>
              <a:t>线程就是运行在进程上下文中的逻辑流：线程由内核自动调度运行</a:t>
            </a:r>
          </a:p>
          <a:p>
            <a:r>
              <a:rPr lang="en-US" altLang="zh-CN" sz="2000" dirty="0">
                <a:latin typeface="Calibri" panose="020F0502020204030204" pitchFamily="34" charset="0"/>
                <a:ea typeface="SimSun" panose="02010600030101010101" pitchFamily="2" charset="-122"/>
                <a:cs typeface="Calibri" panose="020F0502020204030204" pitchFamily="34" charset="0"/>
              </a:rPr>
              <a:t>2. </a:t>
            </a:r>
            <a:r>
              <a:rPr lang="zh-CN" altLang="en-US" sz="2000" dirty="0">
                <a:latin typeface="Calibri" panose="020F0502020204030204" pitchFamily="34" charset="0"/>
                <a:ea typeface="SimSun" panose="02010600030101010101" pitchFamily="2" charset="-122"/>
                <a:cs typeface="Calibri" panose="020F0502020204030204" pitchFamily="34" charset="0"/>
              </a:rPr>
              <a:t>每个线程都有自己的线程上下文：唯一的整数线程</a:t>
            </a:r>
            <a:r>
              <a:rPr lang="en-US" altLang="zh-CN" sz="2000" dirty="0">
                <a:latin typeface="Calibri" panose="020F0502020204030204" pitchFamily="34" charset="0"/>
                <a:ea typeface="SimSun" panose="02010600030101010101" pitchFamily="2" charset="-122"/>
                <a:cs typeface="Calibri" panose="020F0502020204030204" pitchFamily="34" charset="0"/>
              </a:rPr>
              <a:t>ID</a:t>
            </a:r>
            <a:r>
              <a:rPr lang="zh-CN" altLang="en-US" sz="2000" dirty="0">
                <a:latin typeface="Calibri" panose="020F0502020204030204" pitchFamily="34" charset="0"/>
                <a:ea typeface="SimSun" panose="02010600030101010101" pitchFamily="2" charset="-122"/>
                <a:cs typeface="Calibri" panose="020F0502020204030204" pitchFamily="34" charset="0"/>
              </a:rPr>
              <a:t>，栈，栈指针，程序计算器，通用目的计数器和条件码。</a:t>
            </a:r>
          </a:p>
          <a:p>
            <a:r>
              <a:rPr lang="en-US" altLang="zh-CN" sz="2000" dirty="0">
                <a:latin typeface="Calibri" panose="020F0502020204030204" pitchFamily="34" charset="0"/>
                <a:ea typeface="SimSun" panose="02010600030101010101" pitchFamily="2" charset="-122"/>
                <a:cs typeface="Calibri" panose="020F0502020204030204" pitchFamily="34" charset="0"/>
              </a:rPr>
              <a:t>3. </a:t>
            </a:r>
            <a:r>
              <a:rPr lang="zh-CN" altLang="en-US" sz="2000" dirty="0">
                <a:latin typeface="Calibri" panose="020F0502020204030204" pitchFamily="34" charset="0"/>
                <a:ea typeface="SimSun" panose="02010600030101010101" pitchFamily="2" charset="-122"/>
                <a:cs typeface="Calibri" panose="020F0502020204030204" pitchFamily="34" charset="0"/>
              </a:rPr>
              <a:t>所有运行在一个进程里的线程都共享该进程的整个虚拟地址空间</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b="0" i="0" dirty="0">
              <a:effectLst/>
              <a:latin typeface="Calibri" panose="020F0502020204030204" pitchFamily="34" charset="0"/>
              <a:ea typeface="SimSun" panose="02010600030101010101" pitchFamily="2" charset="-122"/>
              <a:cs typeface="Calibri" panose="020F0502020204030204" pitchFamily="34" charset="0"/>
            </a:endParaRPr>
          </a:p>
          <a:p>
            <a:r>
              <a:rPr lang="zh-CN" altLang="en-US" sz="2000" b="0" i="0" dirty="0">
                <a:effectLst/>
                <a:latin typeface="Calibri" panose="020F0502020204030204" pitchFamily="34" charset="0"/>
                <a:ea typeface="SimSun" panose="02010600030101010101" pitchFamily="2" charset="-122"/>
                <a:cs typeface="Calibri" panose="020F0502020204030204" pitchFamily="34" charset="0"/>
              </a:rPr>
              <a:t>属于基于进程和基于事件的混合</a:t>
            </a:r>
          </a:p>
          <a:p>
            <a:endParaRPr lang="zh-CN" altLang="en-US" sz="2400" dirty="0">
              <a:latin typeface="Calibri" panose="020F0502020204030204" pitchFamily="34" charset="0"/>
              <a:ea typeface="SimSun"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DEB60C18-30CE-C62E-2C5D-97161C8508E2}"/>
              </a:ext>
            </a:extLst>
          </p:cNvPr>
          <p:cNvSpPr txBox="1"/>
          <p:nvPr/>
        </p:nvSpPr>
        <p:spPr>
          <a:xfrm>
            <a:off x="462098" y="3778967"/>
            <a:ext cx="11031583" cy="2308324"/>
          </a:xfrm>
          <a:prstGeom prst="rect">
            <a:avLst/>
          </a:prstGeom>
          <a:noFill/>
        </p:spPr>
        <p:txBody>
          <a:bodyPr wrap="square" rtlCol="0">
            <a:spAutoFit/>
          </a:bodyPr>
          <a:lstStyle/>
          <a:p>
            <a:r>
              <a:rPr lang="zh-CN" altLang="en-US" sz="2400" b="1" dirty="0">
                <a:latin typeface="Calibri" panose="020F0502020204030204" pitchFamily="34" charset="0"/>
                <a:ea typeface="SimSun" panose="02010600030101010101" pitchFamily="2" charset="-122"/>
                <a:cs typeface="Calibri" panose="020F0502020204030204" pitchFamily="34" charset="0"/>
              </a:rPr>
              <a:t>线程执行模型</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进程开始时那个线程称为主线程：主线程创建的其他线程都是对等线程</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 </a:t>
            </a:r>
            <a:r>
              <a:rPr lang="zh-CN" altLang="en-US" sz="2000" dirty="0">
                <a:latin typeface="Calibri" panose="020F0502020204030204" pitchFamily="34" charset="0"/>
                <a:ea typeface="SimSun" panose="02010600030101010101" pitchFamily="2" charset="-122"/>
                <a:cs typeface="Calibri" panose="020F0502020204030204" pitchFamily="34" charset="0"/>
              </a:rPr>
              <a:t>和一个进程相关的线程组成一个对等的线程池：主线程和其他线程的区别仅仅在于它是第一个运行的线程</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3. </a:t>
            </a:r>
            <a:r>
              <a:rPr lang="zh-CN" altLang="en-US" sz="2000" dirty="0">
                <a:latin typeface="Calibri" panose="020F0502020204030204" pitchFamily="34" charset="0"/>
                <a:ea typeface="SimSun" panose="02010600030101010101" pitchFamily="2" charset="-122"/>
                <a:cs typeface="Calibri" panose="020F0502020204030204" pitchFamily="34" charset="0"/>
              </a:rPr>
              <a:t>一个线程可以杀死任何的对等线程，或者等待它的任意对等线程终止</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4. </a:t>
            </a:r>
            <a:r>
              <a:rPr lang="zh-CN" altLang="en-US" sz="2000" dirty="0">
                <a:latin typeface="Calibri" panose="020F0502020204030204" pitchFamily="34" charset="0"/>
                <a:ea typeface="SimSun" panose="02010600030101010101" pitchFamily="2" charset="-122"/>
                <a:cs typeface="Calibri" panose="020F0502020204030204" pitchFamily="34" charset="0"/>
              </a:rPr>
              <a:t>每个对等线程可以读写相同的共享数据</a:t>
            </a:r>
          </a:p>
        </p:txBody>
      </p:sp>
    </p:spTree>
    <p:extLst>
      <p:ext uri="{BB962C8B-B14F-4D97-AF65-F5344CB8AC3E}">
        <p14:creationId xmlns:p14="http://schemas.microsoft.com/office/powerpoint/2010/main" val="121402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60E8C8C-6593-B88F-1C6C-653B35901073}"/>
              </a:ext>
            </a:extLst>
          </p:cNvPr>
          <p:cNvSpPr txBox="1"/>
          <p:nvPr/>
        </p:nvSpPr>
        <p:spPr>
          <a:xfrm>
            <a:off x="542109" y="300446"/>
            <a:ext cx="10620102" cy="6032421"/>
          </a:xfrm>
          <a:prstGeom prst="rect">
            <a:avLst/>
          </a:prstGeom>
          <a:noFill/>
        </p:spPr>
        <p:txBody>
          <a:bodyPr wrap="square" rtlCol="0">
            <a:spAutoFit/>
          </a:bodyPr>
          <a:lstStyle/>
          <a:p>
            <a:r>
              <a:rPr lang="zh-CN" altLang="en-US" sz="2400" b="1" dirty="0">
                <a:latin typeface="Calibri" panose="020F0502020204030204" pitchFamily="34" charset="0"/>
                <a:ea typeface="SimSun" panose="02010600030101010101" pitchFamily="2" charset="-122"/>
                <a:cs typeface="Calibri" panose="020F0502020204030204" pitchFamily="34" charset="0"/>
              </a:rPr>
              <a:t>线程函数</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marL="342900" indent="-342900">
              <a:buAutoNum type="arabicPeriod"/>
            </a:pPr>
            <a:r>
              <a:rPr lang="zh-CN" altLang="en-US" dirty="0">
                <a:latin typeface="Calibri" panose="020F0502020204030204" pitchFamily="34" charset="0"/>
                <a:ea typeface="SimSun" panose="02010600030101010101" pitchFamily="2" charset="-122"/>
                <a:cs typeface="Calibri" panose="020F0502020204030204" pitchFamily="34" charset="0"/>
              </a:rPr>
              <a:t>创建线程，返回线程</a:t>
            </a:r>
            <a:r>
              <a:rPr lang="en-US" altLang="zh-CN" dirty="0">
                <a:latin typeface="Calibri" panose="020F0502020204030204" pitchFamily="34" charset="0"/>
                <a:ea typeface="SimSun" panose="02010600030101010101" pitchFamily="2" charset="-122"/>
                <a:cs typeface="Calibri" panose="020F0502020204030204" pitchFamily="34" charset="0"/>
              </a:rPr>
              <a:t>ID</a:t>
            </a:r>
            <a:r>
              <a:rPr lang="zh-CN" altLang="en-US" dirty="0">
                <a:latin typeface="Calibri" panose="020F0502020204030204" pitchFamily="34" charset="0"/>
                <a:ea typeface="SimSun" panose="02010600030101010101" pitchFamily="2" charset="-122"/>
                <a:cs typeface="Calibri" panose="020F0502020204030204" pitchFamily="34" charset="0"/>
              </a:rPr>
              <a:t>：</a:t>
            </a:r>
            <a:endParaRPr lang="en-US" altLang="zh-CN" dirty="0">
              <a:latin typeface="Calibri" panose="020F0502020204030204" pitchFamily="34" charset="0"/>
              <a:ea typeface="SimSun" panose="02010600030101010101" pitchFamily="2" charset="-122"/>
              <a:cs typeface="Calibri" panose="020F0502020204030204" pitchFamily="34" charset="0"/>
            </a:endParaRPr>
          </a:p>
          <a:p>
            <a:pPr marL="342900" indent="-342900">
              <a:buAutoNum type="arabicPeriod"/>
            </a:pPr>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int </a:t>
            </a:r>
            <a:r>
              <a:rPr lang="en-US" altLang="zh-CN" dirty="0" err="1">
                <a:latin typeface="Calibri" panose="020F0502020204030204" pitchFamily="34" charset="0"/>
                <a:ea typeface="SimSun" panose="02010600030101010101" pitchFamily="2" charset="-122"/>
                <a:cs typeface="Calibri" panose="020F0502020204030204" pitchFamily="34" charset="0"/>
              </a:rPr>
              <a:t>pthread_create</a:t>
            </a:r>
            <a:r>
              <a:rPr lang="en-US" altLang="zh-CN" dirty="0">
                <a:latin typeface="Calibri" panose="020F0502020204030204" pitchFamily="34" charset="0"/>
                <a:ea typeface="SimSun" panose="02010600030101010101" pitchFamily="2" charset="-122"/>
                <a:cs typeface="Calibri" panose="020F0502020204030204" pitchFamily="34" charset="0"/>
              </a:rPr>
              <a:t>——</a:t>
            </a:r>
            <a:r>
              <a:rPr lang="zh-CN" altLang="en-US" dirty="0">
                <a:latin typeface="Calibri" panose="020F0502020204030204" pitchFamily="34" charset="0"/>
                <a:ea typeface="SimSun" panose="02010600030101010101" pitchFamily="2" charset="-122"/>
                <a:cs typeface="Calibri" panose="020F0502020204030204" pitchFamily="34" charset="0"/>
              </a:rPr>
              <a:t>创建一个新的线程</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en-US" altLang="zh-CN" dirty="0" err="1">
                <a:latin typeface="Calibri" panose="020F0502020204030204" pitchFamily="34" charset="0"/>
                <a:ea typeface="SimSun" panose="02010600030101010101" pitchFamily="2" charset="-122"/>
                <a:cs typeface="Calibri" panose="020F0502020204030204" pitchFamily="34" charset="0"/>
              </a:rPr>
              <a:t>pthread_t</a:t>
            </a:r>
            <a:r>
              <a:rPr lang="en-US" altLang="zh-CN" dirty="0">
                <a:latin typeface="Calibri" panose="020F0502020204030204" pitchFamily="34" charset="0"/>
                <a:ea typeface="SimSun" panose="02010600030101010101" pitchFamily="2" charset="-122"/>
                <a:cs typeface="Calibri" panose="020F0502020204030204" pitchFamily="34" charset="0"/>
              </a:rPr>
              <a:t> </a:t>
            </a:r>
            <a:r>
              <a:rPr lang="en-US" altLang="zh-CN" dirty="0" err="1">
                <a:latin typeface="Calibri" panose="020F0502020204030204" pitchFamily="34" charset="0"/>
                <a:ea typeface="SimSun" panose="02010600030101010101" pitchFamily="2" charset="-122"/>
                <a:cs typeface="Calibri" panose="020F0502020204030204" pitchFamily="34" charset="0"/>
              </a:rPr>
              <a:t>pthread_self</a:t>
            </a:r>
            <a:r>
              <a:rPr lang="en-US" altLang="zh-CN" dirty="0">
                <a:latin typeface="Calibri" panose="020F0502020204030204" pitchFamily="34" charset="0"/>
                <a:ea typeface="SimSun" panose="02010600030101010101" pitchFamily="2" charset="-122"/>
                <a:cs typeface="Calibri" panose="020F0502020204030204" pitchFamily="34" charset="0"/>
              </a:rPr>
              <a:t>——</a:t>
            </a:r>
            <a:r>
              <a:rPr lang="zh-CN" altLang="en-US" dirty="0">
                <a:latin typeface="Calibri" panose="020F0502020204030204" pitchFamily="34" charset="0"/>
                <a:ea typeface="SimSun" panose="02010600030101010101" pitchFamily="2" charset="-122"/>
                <a:cs typeface="Calibri" panose="020F0502020204030204" pitchFamily="34" charset="0"/>
              </a:rPr>
              <a:t>新线程获得自己的线程</a:t>
            </a:r>
            <a:r>
              <a:rPr lang="en-US" altLang="zh-CN" dirty="0">
                <a:latin typeface="Calibri" panose="020F0502020204030204" pitchFamily="34" charset="0"/>
                <a:ea typeface="SimSun" panose="02010600030101010101" pitchFamily="2" charset="-122"/>
                <a:cs typeface="Calibri" panose="020F0502020204030204" pitchFamily="34" charset="0"/>
              </a:rPr>
              <a:t>ID</a:t>
            </a: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2. </a:t>
            </a:r>
            <a:r>
              <a:rPr lang="zh-CN" altLang="en-US" dirty="0">
                <a:latin typeface="Calibri" panose="020F0502020204030204" pitchFamily="34" charset="0"/>
                <a:ea typeface="SimSun" panose="02010600030101010101" pitchFamily="2" charset="-122"/>
                <a:cs typeface="Calibri" panose="020F0502020204030204" pitchFamily="34" charset="0"/>
              </a:rPr>
              <a:t>终止线程：</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void </a:t>
            </a:r>
            <a:r>
              <a:rPr lang="en-US" altLang="zh-CN" dirty="0" err="1">
                <a:latin typeface="Calibri" panose="020F0502020204030204" pitchFamily="34" charset="0"/>
                <a:ea typeface="SimSun" panose="02010600030101010101" pitchFamily="2" charset="-122"/>
                <a:cs typeface="Calibri" panose="020F0502020204030204" pitchFamily="34" charset="0"/>
              </a:rPr>
              <a:t>pthread_exit</a:t>
            </a:r>
            <a:r>
              <a:rPr lang="en-US" altLang="zh-CN" dirty="0">
                <a:latin typeface="Calibri" panose="020F0502020204030204" pitchFamily="34" charset="0"/>
                <a:ea typeface="SimSun" panose="02010600030101010101" pitchFamily="2" charset="-122"/>
                <a:cs typeface="Calibri" panose="020F0502020204030204" pitchFamily="34" charset="0"/>
              </a:rPr>
              <a:t>(void * </a:t>
            </a:r>
            <a:r>
              <a:rPr lang="en-US" altLang="zh-CN" dirty="0" err="1">
                <a:latin typeface="Calibri" panose="020F0502020204030204" pitchFamily="34" charset="0"/>
                <a:ea typeface="SimSun" panose="02010600030101010101" pitchFamily="2" charset="-122"/>
                <a:cs typeface="Calibri" panose="020F0502020204030204" pitchFamily="34" charset="0"/>
              </a:rPr>
              <a:t>thread_return</a:t>
            </a:r>
            <a:r>
              <a:rPr lang="en-US" altLang="zh-CN" dirty="0">
                <a:latin typeface="Calibri" panose="020F0502020204030204" pitchFamily="34" charset="0"/>
                <a:ea typeface="SimSun" panose="02010600030101010101" pitchFamily="2" charset="-122"/>
                <a:cs typeface="Calibri" panose="020F0502020204030204" pitchFamily="34" charset="0"/>
              </a:rPr>
              <a:t>)</a:t>
            </a: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当顶层的线程例程返回时，线程会隐式的终止</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通过调用</a:t>
            </a:r>
            <a:r>
              <a:rPr lang="en-US" altLang="zh-CN" dirty="0" err="1">
                <a:latin typeface="Calibri" panose="020F0502020204030204" pitchFamily="34" charset="0"/>
                <a:ea typeface="SimSun" panose="02010600030101010101" pitchFamily="2" charset="-122"/>
                <a:cs typeface="Calibri" panose="020F0502020204030204" pitchFamily="34" charset="0"/>
              </a:rPr>
              <a:t>pthread_exit</a:t>
            </a:r>
            <a:r>
              <a:rPr lang="zh-CN" altLang="en-US" dirty="0">
                <a:latin typeface="Calibri" panose="020F0502020204030204" pitchFamily="34" charset="0"/>
                <a:ea typeface="SimSun" panose="02010600030101010101" pitchFamily="2" charset="-122"/>
                <a:cs typeface="Calibri" panose="020F0502020204030204" pitchFamily="34" charset="0"/>
              </a:rPr>
              <a:t>函数，线程会显式的终止</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如果主线程调用</a:t>
            </a:r>
            <a:r>
              <a:rPr lang="en-US" altLang="zh-CN" dirty="0" err="1">
                <a:latin typeface="Calibri" panose="020F0502020204030204" pitchFamily="34" charset="0"/>
                <a:ea typeface="SimSun" panose="02010600030101010101" pitchFamily="2" charset="-122"/>
                <a:cs typeface="Calibri" panose="020F0502020204030204" pitchFamily="34" charset="0"/>
              </a:rPr>
              <a:t>pthread_ext</a:t>
            </a:r>
            <a:r>
              <a:rPr lang="zh-CN" altLang="en-US" dirty="0">
                <a:latin typeface="Calibri" panose="020F0502020204030204" pitchFamily="34" charset="0"/>
                <a:ea typeface="SimSun" panose="02010600030101010101" pitchFamily="2" charset="-122"/>
                <a:cs typeface="Calibri" panose="020F0502020204030204" pitchFamily="34" charset="0"/>
              </a:rPr>
              <a:t>，它会等待其他对等线程终止，然后再终止主线程和整个进程</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zh-CN" altLang="en-US"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某个对等线程调用</a:t>
            </a:r>
            <a:r>
              <a:rPr lang="en-US" altLang="zh-CN"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UNIX</a:t>
            </a:r>
            <a:r>
              <a:rPr lang="zh-CN" altLang="en-US"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的</a:t>
            </a:r>
            <a:r>
              <a:rPr lang="en-US" altLang="zh-CN"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exit</a:t>
            </a:r>
            <a:r>
              <a:rPr lang="zh-CN" altLang="en-US"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函数，该函数终止进程以及所有该进程的线程</a:t>
            </a:r>
            <a:endParaRPr lang="en-US" altLang="zh-CN"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endParaRPr>
          </a:p>
          <a:p>
            <a:endParaRPr lang="zh-CN" altLang="en-US"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另一个对等线程通过以当前线程</a:t>
            </a:r>
            <a:r>
              <a:rPr lang="en-US" altLang="zh-CN" dirty="0">
                <a:latin typeface="Calibri" panose="020F0502020204030204" pitchFamily="34" charset="0"/>
                <a:ea typeface="SimSun" panose="02010600030101010101" pitchFamily="2" charset="-122"/>
                <a:cs typeface="Calibri" panose="020F0502020204030204" pitchFamily="34" charset="0"/>
              </a:rPr>
              <a:t>ID</a:t>
            </a:r>
            <a:r>
              <a:rPr lang="zh-CN" altLang="en-US" dirty="0">
                <a:latin typeface="Calibri" panose="020F0502020204030204" pitchFamily="34" charset="0"/>
                <a:ea typeface="SimSun" panose="02010600030101010101" pitchFamily="2" charset="-122"/>
                <a:cs typeface="Calibri" panose="020F0502020204030204" pitchFamily="34" charset="0"/>
              </a:rPr>
              <a:t>为参数调用</a:t>
            </a:r>
            <a:r>
              <a:rPr lang="en-US" altLang="zh-CN" dirty="0" err="1">
                <a:latin typeface="Calibri" panose="020F0502020204030204" pitchFamily="34" charset="0"/>
                <a:ea typeface="SimSun" panose="02010600030101010101" pitchFamily="2" charset="-122"/>
                <a:cs typeface="Calibri" panose="020F0502020204030204" pitchFamily="34" charset="0"/>
              </a:rPr>
              <a:t>pthread_cancel</a:t>
            </a:r>
            <a:r>
              <a:rPr lang="zh-CN" altLang="en-US" dirty="0">
                <a:latin typeface="Calibri" panose="020F0502020204030204" pitchFamily="34" charset="0"/>
                <a:ea typeface="SimSun" panose="02010600030101010101" pitchFamily="2" charset="-122"/>
                <a:cs typeface="Calibri" panose="020F0502020204030204" pitchFamily="34" charset="0"/>
              </a:rPr>
              <a:t>来终止当前线程</a:t>
            </a:r>
          </a:p>
        </p:txBody>
      </p:sp>
    </p:spTree>
    <p:extLst>
      <p:ext uri="{BB962C8B-B14F-4D97-AF65-F5344CB8AC3E}">
        <p14:creationId xmlns:p14="http://schemas.microsoft.com/office/powerpoint/2010/main" val="42859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A85158-C2E1-563D-C6AB-114741FDD4E3}"/>
              </a:ext>
            </a:extLst>
          </p:cNvPr>
          <p:cNvSpPr txBox="1"/>
          <p:nvPr/>
        </p:nvSpPr>
        <p:spPr>
          <a:xfrm>
            <a:off x="855617" y="411480"/>
            <a:ext cx="10247812" cy="5909310"/>
          </a:xfrm>
          <a:prstGeom prst="rect">
            <a:avLst/>
          </a:prstGeom>
          <a:noFill/>
        </p:spPr>
        <p:txBody>
          <a:bodyPr wrap="square" rtlCol="0">
            <a:spAutoFit/>
          </a:bodyPr>
          <a:lstStyle/>
          <a:p>
            <a:r>
              <a:rPr lang="en-US" altLang="zh-CN" dirty="0">
                <a:latin typeface="Calibri" panose="020F0502020204030204" pitchFamily="34" charset="0"/>
                <a:ea typeface="SimSun" panose="02010600030101010101" pitchFamily="2" charset="-122"/>
                <a:cs typeface="Calibri" panose="020F0502020204030204" pitchFamily="34" charset="0"/>
              </a:rPr>
              <a:t>3. </a:t>
            </a:r>
            <a:r>
              <a:rPr lang="zh-CN" altLang="en-US" dirty="0">
                <a:latin typeface="Calibri" panose="020F0502020204030204" pitchFamily="34" charset="0"/>
                <a:ea typeface="SimSun" panose="02010600030101010101" pitchFamily="2" charset="-122"/>
                <a:cs typeface="Calibri" panose="020F0502020204030204" pitchFamily="34" charset="0"/>
              </a:rPr>
              <a:t>回收已终止的线程的资源：</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int </a:t>
            </a:r>
            <a:r>
              <a:rPr lang="en-US" altLang="zh-CN" dirty="0" err="1">
                <a:latin typeface="Calibri" panose="020F0502020204030204" pitchFamily="34" charset="0"/>
                <a:ea typeface="SimSun" panose="02010600030101010101" pitchFamily="2" charset="-122"/>
                <a:cs typeface="Calibri" panose="020F0502020204030204" pitchFamily="34" charset="0"/>
              </a:rPr>
              <a:t>pthread_join</a:t>
            </a:r>
            <a:r>
              <a:rPr lang="en-US" altLang="zh-CN" dirty="0">
                <a:latin typeface="Calibri" panose="020F0502020204030204" pitchFamily="34" charset="0"/>
                <a:ea typeface="SimSun" panose="02010600030101010101" pitchFamily="2" charset="-122"/>
                <a:cs typeface="Calibri" panose="020F0502020204030204" pitchFamily="34" charset="0"/>
              </a:rPr>
              <a:t>(</a:t>
            </a:r>
            <a:r>
              <a:rPr lang="en-US" altLang="zh-CN" dirty="0" err="1">
                <a:latin typeface="Calibri" panose="020F0502020204030204" pitchFamily="34" charset="0"/>
                <a:ea typeface="SimSun" panose="02010600030101010101" pitchFamily="2" charset="-122"/>
                <a:cs typeface="Calibri" panose="020F0502020204030204" pitchFamily="34" charset="0"/>
              </a:rPr>
              <a:t>pthread_t</a:t>
            </a:r>
            <a:r>
              <a:rPr lang="en-US" altLang="zh-CN" dirty="0">
                <a:latin typeface="Calibri" panose="020F0502020204030204" pitchFamily="34" charset="0"/>
                <a:ea typeface="SimSun" panose="02010600030101010101" pitchFamily="2" charset="-122"/>
                <a:cs typeface="Calibri" panose="020F0502020204030204" pitchFamily="34" charset="0"/>
              </a:rPr>
              <a:t> </a:t>
            </a:r>
            <a:r>
              <a:rPr lang="en-US" altLang="zh-CN" dirty="0" err="1">
                <a:latin typeface="Calibri" panose="020F0502020204030204" pitchFamily="34" charset="0"/>
                <a:ea typeface="SimSun" panose="02010600030101010101" pitchFamily="2" charset="-122"/>
                <a:cs typeface="Calibri" panose="020F0502020204030204" pitchFamily="34" charset="0"/>
              </a:rPr>
              <a:t>tid</a:t>
            </a:r>
            <a:r>
              <a:rPr lang="en-US" altLang="zh-CN" dirty="0">
                <a:latin typeface="Calibri" panose="020F0502020204030204" pitchFamily="34" charset="0"/>
                <a:ea typeface="SimSun" panose="02010600030101010101" pitchFamily="2" charset="-122"/>
                <a:cs typeface="Calibri" panose="020F0502020204030204" pitchFamily="34" charset="0"/>
              </a:rPr>
              <a:t>, void ** </a:t>
            </a:r>
            <a:r>
              <a:rPr lang="en-US" altLang="zh-CN" dirty="0" err="1">
                <a:latin typeface="Calibri" panose="020F0502020204030204" pitchFamily="34" charset="0"/>
                <a:ea typeface="SimSun" panose="02010600030101010101" pitchFamily="2" charset="-122"/>
                <a:cs typeface="Calibri" panose="020F0502020204030204" pitchFamily="34" charset="0"/>
              </a:rPr>
              <a:t>thread_return</a:t>
            </a:r>
            <a:r>
              <a:rPr lang="en-US" altLang="zh-CN" dirty="0">
                <a:latin typeface="Calibri" panose="020F0502020204030204" pitchFamily="34" charset="0"/>
                <a:ea typeface="SimSun" panose="02010600030101010101" pitchFamily="2" charset="-122"/>
                <a:cs typeface="Calibri" panose="020F0502020204030204" pitchFamily="34" charset="0"/>
              </a:rPr>
              <a:t>)</a:t>
            </a: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这个函数会阻塞，直到线程</a:t>
            </a:r>
            <a:r>
              <a:rPr lang="en-US" altLang="zh-CN" dirty="0" err="1">
                <a:latin typeface="Calibri" panose="020F0502020204030204" pitchFamily="34" charset="0"/>
                <a:ea typeface="SimSun" panose="02010600030101010101" pitchFamily="2" charset="-122"/>
                <a:cs typeface="Calibri" panose="020F0502020204030204" pitchFamily="34" charset="0"/>
              </a:rPr>
              <a:t>tid</a:t>
            </a:r>
            <a:r>
              <a:rPr lang="zh-CN" altLang="en-US" dirty="0">
                <a:latin typeface="Calibri" panose="020F0502020204030204" pitchFamily="34" charset="0"/>
                <a:ea typeface="SimSun" panose="02010600030101010101" pitchFamily="2" charset="-122"/>
                <a:cs typeface="Calibri" panose="020F0502020204030204" pitchFamily="34" charset="0"/>
              </a:rPr>
              <a:t>终止。然后释放线程占用的资源</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不同于</a:t>
            </a:r>
            <a:r>
              <a:rPr lang="en-US" altLang="zh-CN" dirty="0">
                <a:latin typeface="Calibri" panose="020F0502020204030204" pitchFamily="34" charset="0"/>
                <a:ea typeface="SimSun" panose="02010600030101010101" pitchFamily="2" charset="-122"/>
                <a:cs typeface="Calibri" panose="020F0502020204030204" pitchFamily="34" charset="0"/>
              </a:rPr>
              <a:t>Linux</a:t>
            </a:r>
            <a:r>
              <a:rPr lang="zh-CN" altLang="en-US" dirty="0">
                <a:latin typeface="Calibri" panose="020F0502020204030204" pitchFamily="34" charset="0"/>
                <a:ea typeface="SimSun" panose="02010600030101010101" pitchFamily="2" charset="-122"/>
                <a:cs typeface="Calibri" panose="020F0502020204030204" pitchFamily="34" charset="0"/>
              </a:rPr>
              <a:t>的</a:t>
            </a:r>
            <a:r>
              <a:rPr lang="en-US" altLang="zh-CN" dirty="0">
                <a:latin typeface="Calibri" panose="020F0502020204030204" pitchFamily="34" charset="0"/>
                <a:ea typeface="SimSun" panose="02010600030101010101" pitchFamily="2" charset="-122"/>
                <a:cs typeface="Calibri" panose="020F0502020204030204" pitchFamily="34" charset="0"/>
              </a:rPr>
              <a:t>wait</a:t>
            </a:r>
            <a:r>
              <a:rPr lang="zh-CN" altLang="en-US" dirty="0">
                <a:latin typeface="Calibri" panose="020F0502020204030204" pitchFamily="34" charset="0"/>
                <a:ea typeface="SimSun" panose="02010600030101010101" pitchFamily="2" charset="-122"/>
                <a:cs typeface="Calibri" panose="020F0502020204030204" pitchFamily="34" charset="0"/>
              </a:rPr>
              <a:t>函数，</a:t>
            </a:r>
            <a:r>
              <a:rPr lang="en-US" altLang="zh-CN" dirty="0">
                <a:latin typeface="Calibri" panose="020F0502020204030204" pitchFamily="34" charset="0"/>
                <a:ea typeface="SimSun" panose="02010600030101010101" pitchFamily="2" charset="-122"/>
                <a:cs typeface="Calibri" panose="020F0502020204030204" pitchFamily="34" charset="0"/>
              </a:rPr>
              <a:t> </a:t>
            </a:r>
            <a:r>
              <a:rPr lang="en-US" altLang="zh-CN" dirty="0" err="1">
                <a:latin typeface="Calibri" panose="020F0502020204030204" pitchFamily="34" charset="0"/>
                <a:ea typeface="SimSun" panose="02010600030101010101" pitchFamily="2" charset="-122"/>
                <a:cs typeface="Calibri" panose="020F0502020204030204" pitchFamily="34" charset="0"/>
              </a:rPr>
              <a:t>pthread_join</a:t>
            </a:r>
            <a:r>
              <a:rPr lang="zh-CN" altLang="en-US" dirty="0">
                <a:latin typeface="Calibri" panose="020F0502020204030204" pitchFamily="34" charset="0"/>
                <a:ea typeface="SimSun" panose="02010600030101010101" pitchFamily="2" charset="-122"/>
                <a:cs typeface="Calibri" panose="020F0502020204030204" pitchFamily="34" charset="0"/>
              </a:rPr>
              <a:t>只能等待一个特定的线程终止，不能等待任一线程终止</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4. </a:t>
            </a:r>
            <a:r>
              <a:rPr lang="zh-CN" altLang="en-US" dirty="0">
                <a:latin typeface="Calibri" panose="020F0502020204030204" pitchFamily="34" charset="0"/>
                <a:ea typeface="SimSun" panose="02010600030101010101" pitchFamily="2" charset="-122"/>
                <a:cs typeface="Calibri" panose="020F0502020204030204" pitchFamily="34" charset="0"/>
              </a:rPr>
              <a:t>分离线程：</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pint </a:t>
            </a:r>
            <a:r>
              <a:rPr lang="en-US" altLang="zh-CN" dirty="0" err="1">
                <a:latin typeface="Calibri" panose="020F0502020204030204" pitchFamily="34" charset="0"/>
                <a:ea typeface="SimSun" panose="02010600030101010101" pitchFamily="2" charset="-122"/>
                <a:cs typeface="Calibri" panose="020F0502020204030204" pitchFamily="34" charset="0"/>
              </a:rPr>
              <a:t>pthread_detach</a:t>
            </a:r>
            <a:r>
              <a:rPr lang="en-US" altLang="zh-CN" dirty="0">
                <a:latin typeface="Calibri" panose="020F0502020204030204" pitchFamily="34" charset="0"/>
                <a:ea typeface="SimSun" panose="02010600030101010101" pitchFamily="2" charset="-122"/>
                <a:cs typeface="Calibri" panose="020F0502020204030204" pitchFamily="34" charset="0"/>
              </a:rPr>
              <a:t>(</a:t>
            </a:r>
            <a:r>
              <a:rPr lang="en-US" altLang="zh-CN" dirty="0" err="1">
                <a:latin typeface="Calibri" panose="020F0502020204030204" pitchFamily="34" charset="0"/>
                <a:ea typeface="SimSun" panose="02010600030101010101" pitchFamily="2" charset="-122"/>
                <a:cs typeface="Calibri" panose="020F0502020204030204" pitchFamily="34" charset="0"/>
              </a:rPr>
              <a:t>pthread_t</a:t>
            </a:r>
            <a:r>
              <a:rPr lang="en-US" altLang="zh-CN" dirty="0">
                <a:latin typeface="Calibri" panose="020F0502020204030204" pitchFamily="34" charset="0"/>
                <a:ea typeface="SimSun" panose="02010600030101010101" pitchFamily="2" charset="-122"/>
                <a:cs typeface="Calibri" panose="020F0502020204030204" pitchFamily="34" charset="0"/>
              </a:rPr>
              <a:t> </a:t>
            </a:r>
            <a:r>
              <a:rPr lang="en-US" altLang="zh-CN" dirty="0" err="1">
                <a:latin typeface="Calibri" panose="020F0502020204030204" pitchFamily="34" charset="0"/>
                <a:ea typeface="SimSun" panose="02010600030101010101" pitchFamily="2" charset="-122"/>
                <a:cs typeface="Calibri" panose="020F0502020204030204" pitchFamily="34" charset="0"/>
              </a:rPr>
              <a:t>tid</a:t>
            </a:r>
            <a:r>
              <a:rPr lang="en-US" altLang="zh-CN" dirty="0">
                <a:latin typeface="Calibri" panose="020F0502020204030204" pitchFamily="34" charset="0"/>
                <a:ea typeface="SimSun" panose="02010600030101010101" pitchFamily="2" charset="-122"/>
                <a:cs typeface="Calibri" panose="020F0502020204030204" pitchFamily="34" charset="0"/>
              </a:rPr>
              <a:t>)</a:t>
            </a: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在任一时间点上，线程是可结合的或者是可分离的。</a:t>
            </a:r>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rPr>
              <a:t>一个可结合的线程可以被其他线程收回资源或者杀死。一个分离的线程时不可以被其他线程收回或者杀死的。它的存储器资源在线程终止时由系统自动释放。</a:t>
            </a:r>
            <a:endParaRPr lang="en-US" altLang="zh-CN" u="sng" dirty="0">
              <a:solidFill>
                <a:schemeClr val="accent2">
                  <a:lumMod val="50000"/>
                </a:schemeClr>
              </a:solidFill>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5.</a:t>
            </a:r>
            <a:r>
              <a:rPr lang="zh-CN" altLang="en-US" dirty="0">
                <a:latin typeface="Calibri" panose="020F0502020204030204" pitchFamily="34" charset="0"/>
                <a:ea typeface="SimSun" panose="02010600030101010101" pitchFamily="2" charset="-122"/>
                <a:cs typeface="Calibri" panose="020F0502020204030204" pitchFamily="34" charset="0"/>
              </a:rPr>
              <a:t>初始化线程：</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en-US" altLang="zh-CN" dirty="0" err="1">
                <a:latin typeface="Calibri" panose="020F0502020204030204" pitchFamily="34" charset="0"/>
                <a:ea typeface="SimSun" panose="02010600030101010101" pitchFamily="2" charset="-122"/>
                <a:cs typeface="Calibri" panose="020F0502020204030204" pitchFamily="34" charset="0"/>
              </a:rPr>
              <a:t>pthread_once</a:t>
            </a:r>
            <a:r>
              <a:rPr lang="zh-CN" altLang="en-US" dirty="0">
                <a:latin typeface="Calibri" panose="020F0502020204030204" pitchFamily="34" charset="0"/>
                <a:ea typeface="SimSun" panose="02010600030101010101" pitchFamily="2" charset="-122"/>
                <a:cs typeface="Calibri" panose="020F0502020204030204" pitchFamily="34" charset="0"/>
              </a:rPr>
              <a:t>函数</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en-US" altLang="zh-CN" dirty="0" err="1">
                <a:latin typeface="Calibri" panose="020F0502020204030204" pitchFamily="34" charset="0"/>
                <a:ea typeface="SimSun" panose="02010600030101010101" pitchFamily="2" charset="-122"/>
                <a:cs typeface="Calibri" panose="020F0502020204030204" pitchFamily="34" charset="0"/>
              </a:rPr>
              <a:t>once_control</a:t>
            </a:r>
            <a:r>
              <a:rPr lang="zh-CN" altLang="en-US" dirty="0">
                <a:latin typeface="Calibri" panose="020F0502020204030204" pitchFamily="34" charset="0"/>
                <a:ea typeface="SimSun" panose="02010600030101010101" pitchFamily="2" charset="-122"/>
                <a:cs typeface="Calibri" panose="020F0502020204030204" pitchFamily="34" charset="0"/>
              </a:rPr>
              <a:t>变量是一个全局或者静态变量，总是被初始化为</a:t>
            </a:r>
            <a:r>
              <a:rPr lang="en-US" altLang="zh-CN" dirty="0">
                <a:latin typeface="Calibri" panose="020F0502020204030204" pitchFamily="34" charset="0"/>
                <a:ea typeface="SimSun" panose="02010600030101010101" pitchFamily="2" charset="-122"/>
                <a:cs typeface="Calibri" panose="020F0502020204030204" pitchFamily="34" charset="0"/>
              </a:rPr>
              <a:t>PTHREAD_ONCE_INIT.</a:t>
            </a:r>
            <a:endParaRPr lang="zh-CN" altLang="en-US"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9789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2A67D5-E755-64D9-9BB5-BAC7387C222C}"/>
              </a:ext>
            </a:extLst>
          </p:cNvPr>
          <p:cNvSpPr txBox="1"/>
          <p:nvPr/>
        </p:nvSpPr>
        <p:spPr>
          <a:xfrm>
            <a:off x="698863" y="1147838"/>
            <a:ext cx="10698479" cy="3785652"/>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线程内存模型</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每个线程都有自己独立的线程上下文：线程</a:t>
            </a:r>
            <a:r>
              <a:rPr lang="en-US" altLang="zh-CN" sz="2000" dirty="0">
                <a:latin typeface="Calibri" panose="020F0502020204030204" pitchFamily="34" charset="0"/>
                <a:ea typeface="SimSun" panose="02010600030101010101" pitchFamily="2" charset="-122"/>
                <a:cs typeface="Calibri" panose="020F0502020204030204" pitchFamily="34" charset="0"/>
              </a:rPr>
              <a:t>ID</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栈</a:t>
            </a:r>
            <a:r>
              <a:rPr lang="zh-CN" altLang="en-US" sz="2000" dirty="0">
                <a:latin typeface="Calibri" panose="020F0502020204030204" pitchFamily="34" charset="0"/>
                <a:ea typeface="SimSun" panose="02010600030101010101" pitchFamily="2" charset="-122"/>
                <a:cs typeface="Calibri" panose="020F0502020204030204" pitchFamily="34" charset="0"/>
              </a:rPr>
              <a:t>，栈指针，</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程序计数器</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条件码和通用目的寄存器</a:t>
            </a:r>
            <a:endParaRPr lang="en-US" altLang="zh-CN" sz="2000" b="1" dirty="0">
              <a:solidFill>
                <a:srgbClr val="C00000"/>
              </a:solidFill>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 </a:t>
            </a:r>
            <a:r>
              <a:rPr lang="zh-CN" altLang="en-US" sz="2000" dirty="0">
                <a:latin typeface="Calibri" panose="020F0502020204030204" pitchFamily="34" charset="0"/>
                <a:ea typeface="SimSun" panose="02010600030101010101" pitchFamily="2" charset="-122"/>
                <a:cs typeface="Calibri" panose="020F0502020204030204" pitchFamily="34" charset="0"/>
              </a:rPr>
              <a:t>每个线程与其他线程一起共享进程上下文的剩余部分：整个用户的虚拟地址空间，由只读代码段，读写数据区，堆，共享库代码和数据区域组成。共享已经打开的文件集合。</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3. </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寄存器是不共享的，虚拟存储器总是共享的</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b="1" dirty="0">
                <a:latin typeface="Calibri" panose="020F0502020204030204" pitchFamily="34" charset="0"/>
                <a:ea typeface="SimSun" panose="02010600030101010101" pitchFamily="2" charset="-122"/>
                <a:cs typeface="Calibri" panose="020F0502020204030204" pitchFamily="34" charset="0"/>
              </a:rPr>
              <a:t>不同的</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线程栈</a:t>
            </a:r>
            <a:r>
              <a:rPr lang="zh-CN" altLang="en-US" sz="2000" b="1" dirty="0">
                <a:latin typeface="Calibri" panose="020F0502020204030204" pitchFamily="34" charset="0"/>
                <a:ea typeface="SimSun" panose="02010600030101010101" pitchFamily="2" charset="-122"/>
                <a:cs typeface="Calibri" panose="020F0502020204030204" pitchFamily="34" charset="0"/>
              </a:rPr>
              <a:t>不对其他线程“设防”</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，如果一个线程得到一个指向其他线程栈的指针，那么就可以读写这个栈的任何部分</a:t>
            </a:r>
          </a:p>
        </p:txBody>
      </p:sp>
      <p:pic>
        <p:nvPicPr>
          <p:cNvPr id="3" name="图片 2">
            <a:extLst>
              <a:ext uri="{FF2B5EF4-FFF2-40B4-BE49-F238E27FC236}">
                <a16:creationId xmlns:a16="http://schemas.microsoft.com/office/drawing/2014/main" id="{6A54820C-8FF4-9557-38FF-901A299754FE}"/>
              </a:ext>
            </a:extLst>
          </p:cNvPr>
          <p:cNvPicPr>
            <a:picLocks noChangeAspect="1"/>
          </p:cNvPicPr>
          <p:nvPr/>
        </p:nvPicPr>
        <p:blipFill>
          <a:blip r:embed="rId2"/>
          <a:stretch>
            <a:fillRect/>
          </a:stretch>
        </p:blipFill>
        <p:spPr>
          <a:xfrm>
            <a:off x="5754037" y="3040664"/>
            <a:ext cx="6043295" cy="3372485"/>
          </a:xfrm>
          <a:prstGeom prst="rect">
            <a:avLst/>
          </a:prstGeom>
        </p:spPr>
      </p:pic>
    </p:spTree>
    <p:extLst>
      <p:ext uri="{BB962C8B-B14F-4D97-AF65-F5344CB8AC3E}">
        <p14:creationId xmlns:p14="http://schemas.microsoft.com/office/powerpoint/2010/main" val="234733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DD66FD-DEEE-237A-777E-32CC148861DB}"/>
              </a:ext>
            </a:extLst>
          </p:cNvPr>
          <p:cNvSpPr txBox="1"/>
          <p:nvPr/>
        </p:nvSpPr>
        <p:spPr>
          <a:xfrm>
            <a:off x="1259198" y="835111"/>
            <a:ext cx="9150531" cy="5139869"/>
          </a:xfrm>
          <a:prstGeom prst="rect">
            <a:avLst/>
          </a:prstGeom>
          <a:noFill/>
        </p:spPr>
        <p:txBody>
          <a:bodyPr wrap="square" rtlCol="0">
            <a:spAutoFit/>
          </a:bodyPr>
          <a:lstStyle/>
          <a:p>
            <a:r>
              <a:rPr lang="zh-CN" altLang="en-US" sz="2400" b="1" dirty="0">
                <a:solidFill>
                  <a:srgbClr val="C00000"/>
                </a:solidFill>
                <a:latin typeface="Calibri" panose="020F0502020204030204" pitchFamily="34" charset="0"/>
                <a:ea typeface="SimSun" panose="02010600030101010101" pitchFamily="2" charset="-122"/>
                <a:cs typeface="Calibri" panose="020F0502020204030204" pitchFamily="34" charset="0"/>
              </a:rPr>
              <a:t>将变量映射到内存</a:t>
            </a:r>
            <a:endParaRPr lang="en-US" altLang="zh-CN" sz="2400" b="1" dirty="0">
              <a:solidFill>
                <a:srgbClr val="C00000"/>
              </a:solidFill>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 全局变量：运行时，虚拟存储器的读写区域包含每个全局变量的一个实例，任何线程都可以访问。</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marL="457200" indent="-457200">
              <a:buAutoNum type="arabicPeriod"/>
            </a:pP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 </a:t>
            </a:r>
            <a:r>
              <a:rPr lang="zh-CN" altLang="en-US" sz="2000" dirty="0">
                <a:latin typeface="Calibri" panose="020F0502020204030204" pitchFamily="34" charset="0"/>
                <a:ea typeface="SimSun" panose="02010600030101010101" pitchFamily="2" charset="-122"/>
                <a:cs typeface="Calibri" panose="020F0502020204030204" pitchFamily="34" charset="0"/>
              </a:rPr>
              <a:t>本地自动变量：每个线程都包含它自己所有的本地变量的实例。</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3. </a:t>
            </a:r>
            <a:r>
              <a:rPr lang="zh-CN" altLang="en-US" sz="2000" dirty="0">
                <a:latin typeface="Calibri" panose="020F0502020204030204" pitchFamily="34" charset="0"/>
                <a:ea typeface="SimSun" panose="02010600030101010101" pitchFamily="2" charset="-122"/>
                <a:cs typeface="Calibri" panose="020F0502020204030204" pitchFamily="34" charset="0"/>
              </a:rPr>
              <a:t>本地静态变量：定义在函数内部并且有</a:t>
            </a:r>
            <a:r>
              <a:rPr lang="en-US" altLang="zh-CN" sz="2000" dirty="0">
                <a:latin typeface="Calibri" panose="020F0502020204030204" pitchFamily="34" charset="0"/>
                <a:ea typeface="SimSun" panose="02010600030101010101" pitchFamily="2" charset="-122"/>
                <a:cs typeface="Calibri" panose="020F0502020204030204" pitchFamily="34" charset="0"/>
              </a:rPr>
              <a:t>static</a:t>
            </a:r>
            <a:r>
              <a:rPr lang="zh-CN" altLang="en-US" sz="2000" dirty="0">
                <a:latin typeface="Calibri" panose="020F0502020204030204" pitchFamily="34" charset="0"/>
                <a:ea typeface="SimSun" panose="02010600030101010101" pitchFamily="2" charset="-122"/>
                <a:cs typeface="Calibri" panose="020F0502020204030204" pitchFamily="34" charset="0"/>
              </a:rPr>
              <a:t>属性的变量，在虚拟存储器的读写区域有每个静态变量的一个实例，每个线程都可以访问。</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400" b="1" dirty="0">
                <a:solidFill>
                  <a:srgbClr val="C00000"/>
                </a:solidFill>
                <a:latin typeface="Calibri" panose="020F0502020204030204" pitchFamily="34" charset="0"/>
                <a:ea typeface="SimSun" panose="02010600030101010101" pitchFamily="2" charset="-122"/>
                <a:cs typeface="Calibri" panose="020F0502020204030204" pitchFamily="34" charset="0"/>
              </a:rPr>
              <a:t>共享变量</a:t>
            </a:r>
            <a:endParaRPr lang="en-US" altLang="zh-CN" sz="2400" b="1" dirty="0">
              <a:solidFill>
                <a:srgbClr val="C00000"/>
              </a:solidFill>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我们说一个变量是共享的，当且仅当它的一个实例被一个以上的线程引用。</a:t>
            </a:r>
          </a:p>
          <a:p>
            <a:r>
              <a:rPr lang="zh-CN" altLang="en-US" sz="2000" dirty="0">
                <a:latin typeface="Calibri" panose="020F0502020204030204" pitchFamily="34" charset="0"/>
                <a:ea typeface="SimSun" panose="02010600030101010101" pitchFamily="2" charset="-122"/>
                <a:cs typeface="Calibri" panose="020F0502020204030204" pitchFamily="34" charset="0"/>
              </a:rPr>
              <a:t>哪怕这个变量不是全局变量，而是在某个线程的栈上的。</a:t>
            </a:r>
          </a:p>
          <a:p>
            <a:r>
              <a:rPr lang="zh-CN" altLang="en-US" sz="2000" dirty="0">
                <a:latin typeface="Calibri" panose="020F0502020204030204" pitchFamily="34" charset="0"/>
                <a:ea typeface="SimSun" panose="02010600030101010101" pitchFamily="2" charset="-122"/>
                <a:cs typeface="Calibri" panose="020F0502020204030204" pitchFamily="34" charset="0"/>
              </a:rPr>
              <a:t>因为虽然每个线程的栈是独立的，但是允许被其他线程访问。</a:t>
            </a:r>
          </a:p>
        </p:txBody>
      </p:sp>
    </p:spTree>
    <p:extLst>
      <p:ext uri="{BB962C8B-B14F-4D97-AF65-F5344CB8AC3E}">
        <p14:creationId xmlns:p14="http://schemas.microsoft.com/office/powerpoint/2010/main" val="39476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78DE43-D305-F9C3-6160-648FC4BCA337}"/>
              </a:ext>
            </a:extLst>
          </p:cNvPr>
          <p:cNvSpPr txBox="1"/>
          <p:nvPr/>
        </p:nvSpPr>
        <p:spPr>
          <a:xfrm>
            <a:off x="815340" y="197346"/>
            <a:ext cx="10914018" cy="6555641"/>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一种经典的解决线程同步问题的方法：基于一种叫做</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信号量</a:t>
            </a:r>
            <a:r>
              <a:rPr lang="en-US" altLang="zh-CN" sz="2000" b="1" dirty="0">
                <a:solidFill>
                  <a:srgbClr val="C00000"/>
                </a:solidFill>
                <a:latin typeface="Calibri" panose="020F0502020204030204" pitchFamily="34" charset="0"/>
                <a:ea typeface="SimSun" panose="02010600030101010101" pitchFamily="2" charset="-122"/>
                <a:cs typeface="Calibri" panose="020F0502020204030204" pitchFamily="34" charset="0"/>
              </a:rPr>
              <a:t>(semaphore)</a:t>
            </a:r>
            <a:r>
              <a:rPr lang="zh-CN" altLang="en-US" sz="2000" dirty="0">
                <a:latin typeface="Calibri" panose="020F0502020204030204" pitchFamily="34" charset="0"/>
                <a:ea typeface="SimSun" panose="02010600030101010101" pitchFamily="2" charset="-122"/>
                <a:cs typeface="Calibri" panose="020F0502020204030204" pitchFamily="34" charset="0"/>
              </a:rPr>
              <a:t>的特殊类型变量。</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信号量</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是具有非负整数值的全局变量。</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只能由两种特殊的操作来处理，这两种操作称为</a:t>
            </a:r>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和</a:t>
            </a:r>
            <a:r>
              <a:rPr lang="en-US" altLang="zh-CN" sz="2000" dirty="0">
                <a:latin typeface="Calibri" panose="020F0502020204030204" pitchFamily="34" charset="0"/>
                <a:ea typeface="SimSun" panose="02010600030101010101" pitchFamily="2" charset="-122"/>
                <a:cs typeface="Calibri" panose="020F0502020204030204" pitchFamily="34" charset="0"/>
              </a:rPr>
              <a:t>V</a:t>
            </a: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b="1"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P(s)</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en-US" altLang="zh-CN" sz="2000" dirty="0" err="1">
                <a:latin typeface="Calibri" panose="020F0502020204030204" pitchFamily="34" charset="0"/>
                <a:ea typeface="SimSun" panose="02010600030101010101" pitchFamily="2" charset="-122"/>
                <a:cs typeface="Calibri" panose="020F0502020204030204" pitchFamily="34" charset="0"/>
              </a:rPr>
              <a:t>Proberen</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zh-CN" altLang="en-US" sz="2000" b="1"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测试</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 如果</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是非零的，那么</a:t>
            </a:r>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操作将</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减</a:t>
            </a:r>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，并且立即返回。</a:t>
            </a: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 如果</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为零，那么就挂起这个线程，直到</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变为非零。</a:t>
            </a:r>
          </a:p>
          <a:p>
            <a:r>
              <a:rPr lang="en-US" altLang="zh-CN" sz="2000" dirty="0">
                <a:latin typeface="Calibri" panose="020F0502020204030204" pitchFamily="34" charset="0"/>
                <a:ea typeface="SimSun" panose="02010600030101010101" pitchFamily="2" charset="-122"/>
                <a:cs typeface="Calibri" panose="020F0502020204030204" pitchFamily="34" charset="0"/>
              </a:rPr>
              <a:t>3.</a:t>
            </a:r>
            <a:r>
              <a:rPr lang="zh-CN" altLang="en-US" sz="2000" dirty="0">
                <a:latin typeface="Calibri" panose="020F0502020204030204" pitchFamily="34" charset="0"/>
                <a:ea typeface="SimSun" panose="02010600030101010101" pitchFamily="2" charset="-122"/>
                <a:cs typeface="Calibri" panose="020F0502020204030204" pitchFamily="34" charset="0"/>
              </a:rPr>
              <a:t> 而一个</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操作会重启这个线程。</a:t>
            </a:r>
          </a:p>
          <a:p>
            <a:r>
              <a:rPr lang="en-US" altLang="zh-CN" sz="2000" dirty="0">
                <a:latin typeface="Calibri" panose="020F0502020204030204" pitchFamily="34" charset="0"/>
                <a:ea typeface="SimSun" panose="02010600030101010101" pitchFamily="2" charset="-122"/>
                <a:cs typeface="Calibri" panose="020F0502020204030204" pitchFamily="34" charset="0"/>
              </a:rPr>
              <a:t>4.</a:t>
            </a:r>
            <a:r>
              <a:rPr lang="zh-CN" altLang="en-US" sz="2000" dirty="0">
                <a:latin typeface="Calibri" panose="020F0502020204030204" pitchFamily="34" charset="0"/>
                <a:ea typeface="SimSun" panose="02010600030101010101" pitchFamily="2" charset="-122"/>
                <a:cs typeface="Calibri" panose="020F0502020204030204" pitchFamily="34" charset="0"/>
              </a:rPr>
              <a:t> </a:t>
            </a:r>
            <a:r>
              <a:rPr lang="zh-CN" altLang="en-US"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在重启之后，</a:t>
            </a:r>
            <a:r>
              <a:rPr lang="en-US" altLang="zh-CN"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P</a:t>
            </a:r>
            <a:r>
              <a:rPr lang="zh-CN" altLang="en-US"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操作将</a:t>
            </a:r>
            <a:r>
              <a:rPr lang="en-US" altLang="zh-CN"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s</a:t>
            </a:r>
            <a:r>
              <a:rPr lang="zh-CN" altLang="en-US"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减</a:t>
            </a:r>
            <a:r>
              <a:rPr lang="en-US" altLang="zh-CN"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，并将控制返回给调用者。</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b="1"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V(s)</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en-US" altLang="zh-CN" sz="2000" dirty="0" err="1">
                <a:latin typeface="Calibri" panose="020F0502020204030204" pitchFamily="34" charset="0"/>
                <a:ea typeface="SimSun" panose="02010600030101010101" pitchFamily="2" charset="-122"/>
                <a:cs typeface="Calibri" panose="020F0502020204030204" pitchFamily="34" charset="0"/>
              </a:rPr>
              <a:t>Verhogen</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zh-CN" altLang="en-US" sz="2000" b="1"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增加</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 </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操作将</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加</a:t>
            </a:r>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 如果有任何线程阻塞在</a:t>
            </a:r>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操作等待</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变成非零，那么</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操作</a:t>
            </a:r>
            <a:r>
              <a:rPr lang="zh-CN" altLang="en-US" sz="2000" b="1"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随机</a:t>
            </a:r>
            <a:r>
              <a:rPr lang="zh-CN" altLang="en-US" sz="2000" dirty="0">
                <a:latin typeface="Calibri" panose="020F0502020204030204" pitchFamily="34" charset="0"/>
                <a:ea typeface="SimSun" panose="02010600030101010101" pitchFamily="2" charset="-122"/>
                <a:cs typeface="Calibri" panose="020F0502020204030204" pitchFamily="34" charset="0"/>
              </a:rPr>
              <a:t>会重启这些线程中的一个</a:t>
            </a:r>
            <a:r>
              <a:rPr lang="zh-CN" altLang="en-US" sz="2000" u="sng" dirty="0">
                <a:solidFill>
                  <a:schemeClr val="accent5">
                    <a:lumMod val="50000"/>
                  </a:schemeClr>
                </a:solidFill>
                <a:latin typeface="Calibri" panose="020F0502020204030204" pitchFamily="34" charset="0"/>
                <a:ea typeface="SimSun" panose="02010600030101010101" pitchFamily="2" charset="-122"/>
                <a:cs typeface="Calibri" panose="020F0502020204030204" pitchFamily="34" charset="0"/>
              </a:rPr>
              <a:t>（不能预测重启哪一个线程）</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和</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的定义确保了一个正在运行的程序绝不可能进入这样一种状态，也就是不可能有负值。</a:t>
            </a:r>
          </a:p>
          <a:p>
            <a:r>
              <a:rPr lang="zh-CN" altLang="en-US" sz="2000" dirty="0">
                <a:latin typeface="Calibri" panose="020F0502020204030204" pitchFamily="34" charset="0"/>
                <a:ea typeface="SimSun" panose="02010600030101010101" pitchFamily="2" charset="-122"/>
                <a:cs typeface="Calibri" panose="020F0502020204030204" pitchFamily="34" charset="0"/>
              </a:rPr>
              <a:t>这个属性叫做信号量不变性</a:t>
            </a:r>
            <a:r>
              <a:rPr lang="en-US" altLang="zh-CN" sz="2000" dirty="0">
                <a:latin typeface="Calibri" panose="020F0502020204030204" pitchFamily="34" charset="0"/>
                <a:ea typeface="SimSun" panose="02010600030101010101" pitchFamily="2" charset="-122"/>
                <a:cs typeface="Calibri" panose="020F0502020204030204" pitchFamily="34" charset="0"/>
              </a:rPr>
              <a:t>(semaphore invariant)</a:t>
            </a:r>
            <a:r>
              <a:rPr lang="zh-CN" altLang="en-US" sz="2000" dirty="0">
                <a:latin typeface="Calibri" panose="020F0502020204030204" pitchFamily="34" charset="0"/>
                <a:ea typeface="SimSun" panose="02010600030101010101" pitchFamily="2" charset="-122"/>
                <a:cs typeface="Calibri" panose="020F0502020204030204" pitchFamily="34" charset="0"/>
              </a:rPr>
              <a:t>，为控制并发程序的轨迹线提供了强有力的工具。</a:t>
            </a:r>
          </a:p>
        </p:txBody>
      </p:sp>
    </p:spTree>
    <p:extLst>
      <p:ext uri="{BB962C8B-B14F-4D97-AF65-F5344CB8AC3E}">
        <p14:creationId xmlns:p14="http://schemas.microsoft.com/office/powerpoint/2010/main" val="397228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58A175-127D-C127-9998-B6ED5507D054}"/>
              </a:ext>
            </a:extLst>
          </p:cNvPr>
          <p:cNvSpPr txBox="1"/>
          <p:nvPr/>
        </p:nvSpPr>
        <p:spPr>
          <a:xfrm>
            <a:off x="580208" y="925377"/>
            <a:ext cx="11031583" cy="4401205"/>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信号量提供了一种很方便的方法来确保对共享变量的互斥访问。</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基本的思想是</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将每个共享变量（或一组相关的共享变量）与一个信号量</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（初始为</a:t>
            </a:r>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）联系起来。</a:t>
            </a:r>
          </a:p>
          <a:p>
            <a:r>
              <a:rPr lang="zh-CN" altLang="en-US" sz="2000" dirty="0">
                <a:latin typeface="Calibri" panose="020F0502020204030204" pitchFamily="34" charset="0"/>
                <a:ea typeface="SimSun" panose="02010600030101010101" pitchFamily="2" charset="-122"/>
                <a:cs typeface="Calibri" panose="020F0502020204030204" pitchFamily="34" charset="0"/>
              </a:rPr>
              <a:t>然后用</a:t>
            </a:r>
            <a:r>
              <a:rPr lang="en-US" altLang="zh-CN" sz="2000" dirty="0">
                <a:latin typeface="Calibri" panose="020F0502020204030204" pitchFamily="34" charset="0"/>
                <a:ea typeface="SimSun" panose="02010600030101010101" pitchFamily="2" charset="-122"/>
                <a:cs typeface="Calibri" panose="020F0502020204030204" pitchFamily="34" charset="0"/>
              </a:rPr>
              <a:t>P(s)</a:t>
            </a:r>
            <a:r>
              <a:rPr lang="zh-CN" altLang="en-US" sz="2000" dirty="0">
                <a:latin typeface="Calibri" panose="020F0502020204030204" pitchFamily="34" charset="0"/>
                <a:ea typeface="SimSun" panose="02010600030101010101" pitchFamily="2" charset="-122"/>
                <a:cs typeface="Calibri" panose="020F0502020204030204" pitchFamily="34" charset="0"/>
              </a:rPr>
              <a:t>和</a:t>
            </a:r>
            <a:r>
              <a:rPr lang="en-US" altLang="zh-CN" sz="2000" dirty="0">
                <a:latin typeface="Calibri" panose="020F0502020204030204" pitchFamily="34" charset="0"/>
                <a:ea typeface="SimSun" panose="02010600030101010101" pitchFamily="2" charset="-122"/>
                <a:cs typeface="Calibri" panose="020F0502020204030204" pitchFamily="34" charset="0"/>
              </a:rPr>
              <a:t>V(s)</a:t>
            </a:r>
            <a:r>
              <a:rPr lang="zh-CN" altLang="en-US" sz="2000" dirty="0">
                <a:latin typeface="Calibri" panose="020F0502020204030204" pitchFamily="34" charset="0"/>
                <a:ea typeface="SimSun" panose="02010600030101010101" pitchFamily="2" charset="-122"/>
                <a:cs typeface="Calibri" panose="020F0502020204030204" pitchFamily="34" charset="0"/>
              </a:rPr>
              <a:t>操作相应的临界区包围起来。</a:t>
            </a:r>
          </a:p>
          <a:p>
            <a:r>
              <a:rPr lang="zh-CN" altLang="en-US" sz="2000" dirty="0">
                <a:latin typeface="Calibri" panose="020F0502020204030204" pitchFamily="34" charset="0"/>
                <a:ea typeface="SimSun" panose="02010600030101010101" pitchFamily="2" charset="-122"/>
                <a:cs typeface="Calibri" panose="020F0502020204030204" pitchFamily="34" charset="0"/>
              </a:rPr>
              <a:t>以这种方式保护共享变量的信号量叫做</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二元信号量</a:t>
            </a:r>
            <a:r>
              <a:rPr lang="en-US" altLang="zh-CN" sz="2000" b="1" dirty="0">
                <a:solidFill>
                  <a:srgbClr val="C00000"/>
                </a:solidFill>
                <a:latin typeface="Calibri" panose="020F0502020204030204" pitchFamily="34" charset="0"/>
                <a:ea typeface="SimSun" panose="02010600030101010101" pitchFamily="2" charset="-122"/>
                <a:cs typeface="Calibri" panose="020F0502020204030204" pitchFamily="34" charset="0"/>
              </a:rPr>
              <a:t>(binary semaphore)</a:t>
            </a:r>
            <a:r>
              <a:rPr lang="zh-CN" altLang="en-US" sz="2000" dirty="0">
                <a:latin typeface="Calibri" panose="020F0502020204030204" pitchFamily="34" charset="0"/>
                <a:ea typeface="SimSun" panose="02010600030101010101" pitchFamily="2" charset="-122"/>
                <a:cs typeface="Calibri" panose="020F0502020204030204" pitchFamily="34" charset="0"/>
              </a:rPr>
              <a:t>，因为它的值总是</a:t>
            </a:r>
            <a:r>
              <a:rPr lang="en-US" altLang="zh-CN" sz="2000" dirty="0">
                <a:latin typeface="Calibri" panose="020F0502020204030204" pitchFamily="34" charset="0"/>
                <a:ea typeface="SimSun" panose="02010600030101010101" pitchFamily="2" charset="-122"/>
                <a:cs typeface="Calibri" panose="020F0502020204030204" pitchFamily="34" charset="0"/>
              </a:rPr>
              <a:t>0</a:t>
            </a:r>
            <a:r>
              <a:rPr lang="zh-CN" altLang="en-US" sz="2000" dirty="0">
                <a:latin typeface="Calibri" panose="020F0502020204030204" pitchFamily="34" charset="0"/>
                <a:ea typeface="SimSun" panose="02010600030101010101" pitchFamily="2" charset="-122"/>
                <a:cs typeface="Calibri" panose="020F0502020204030204" pitchFamily="34" charset="0"/>
              </a:rPr>
              <a:t>或者</a:t>
            </a:r>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以提供互斥为目的的二元信号量常常也称为</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互斥锁</a:t>
            </a:r>
            <a:r>
              <a:rPr lang="en-US" altLang="zh-CN" sz="2000" b="1" dirty="0">
                <a:solidFill>
                  <a:srgbClr val="C00000"/>
                </a:solidFill>
                <a:latin typeface="Calibri" panose="020F0502020204030204" pitchFamily="34" charset="0"/>
                <a:ea typeface="SimSun" panose="02010600030101010101" pitchFamily="2" charset="-122"/>
                <a:cs typeface="Calibri" panose="020F0502020204030204" pitchFamily="34" charset="0"/>
              </a:rPr>
              <a:t>(mutex)</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在一个互斥锁上执行</a:t>
            </a:r>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操作叫做互斥锁加锁。</a:t>
            </a:r>
          </a:p>
          <a:p>
            <a:r>
              <a:rPr lang="zh-CN" altLang="en-US" sz="2000" dirty="0">
                <a:latin typeface="Calibri" panose="020F0502020204030204" pitchFamily="34" charset="0"/>
                <a:ea typeface="SimSun" panose="02010600030101010101" pitchFamily="2" charset="-122"/>
                <a:cs typeface="Calibri" panose="020F0502020204030204" pitchFamily="34" charset="0"/>
              </a:rPr>
              <a:t>在一个互斥锁上执行</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操作叫做互斥锁解锁。</a:t>
            </a:r>
          </a:p>
          <a:p>
            <a:r>
              <a:rPr lang="zh-CN" altLang="en-US" sz="2000" dirty="0">
                <a:latin typeface="Calibri" panose="020F0502020204030204" pitchFamily="34" charset="0"/>
                <a:ea typeface="SimSun" panose="02010600030101010101" pitchFamily="2" charset="-122"/>
                <a:cs typeface="Calibri" panose="020F0502020204030204" pitchFamily="34" charset="0"/>
              </a:rPr>
              <a:t>对一个互斥锁加了锁还没有解锁的线程称为占用这个互斥锁。</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63923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F79AC0-2CD9-B4DB-FC97-645D2030CE5C}"/>
              </a:ext>
            </a:extLst>
          </p:cNvPr>
          <p:cNvSpPr txBox="1"/>
          <p:nvPr/>
        </p:nvSpPr>
        <p:spPr>
          <a:xfrm>
            <a:off x="1035901" y="963056"/>
            <a:ext cx="9718766" cy="1938992"/>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核心思想：</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P</a:t>
            </a:r>
            <a:r>
              <a:rPr lang="zh-CN" altLang="en-US" sz="2000" dirty="0">
                <a:latin typeface="Calibri" panose="020F0502020204030204" pitchFamily="34" charset="0"/>
                <a:ea typeface="SimSun" panose="02010600030101010101" pitchFamily="2" charset="-122"/>
                <a:cs typeface="Calibri" panose="020F0502020204030204" pitchFamily="34" charset="0"/>
              </a:rPr>
              <a:t>操作和</a:t>
            </a:r>
            <a:r>
              <a:rPr lang="en-US" altLang="zh-CN" sz="2000" dirty="0">
                <a:latin typeface="Calibri" panose="020F0502020204030204" pitchFamily="34" charset="0"/>
                <a:ea typeface="SimSun" panose="02010600030101010101" pitchFamily="2" charset="-122"/>
                <a:cs typeface="Calibri" panose="020F0502020204030204" pitchFamily="34" charset="0"/>
              </a:rPr>
              <a:t>V</a:t>
            </a:r>
            <a:r>
              <a:rPr lang="zh-CN" altLang="en-US" sz="2000" dirty="0">
                <a:latin typeface="Calibri" panose="020F0502020204030204" pitchFamily="34" charset="0"/>
                <a:ea typeface="SimSun" panose="02010600030101010101" pitchFamily="2" charset="-122"/>
                <a:cs typeface="Calibri" panose="020F0502020204030204" pitchFamily="34" charset="0"/>
              </a:rPr>
              <a:t>操作的结合创建了一组状态，叫做禁止区</a:t>
            </a:r>
            <a:r>
              <a:rPr lang="en-US" altLang="zh-CN" sz="2000" dirty="0">
                <a:latin typeface="Calibri" panose="020F0502020204030204" pitchFamily="34" charset="0"/>
                <a:ea typeface="SimSun" panose="02010600030101010101" pitchFamily="2" charset="-122"/>
                <a:cs typeface="Calibri" panose="020F0502020204030204" pitchFamily="34" charset="0"/>
              </a:rPr>
              <a:t>(forbidden </a:t>
            </a:r>
            <a:r>
              <a:rPr lang="en-US" altLang="zh-CN" sz="2000" dirty="0" err="1">
                <a:latin typeface="Calibri" panose="020F0502020204030204" pitchFamily="34" charset="0"/>
                <a:ea typeface="SimSun" panose="02010600030101010101" pitchFamily="2" charset="-122"/>
                <a:cs typeface="Calibri" panose="020F0502020204030204" pitchFamily="34" charset="0"/>
              </a:rPr>
              <a:t>regin</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，其中</a:t>
            </a:r>
            <a:r>
              <a:rPr lang="en-US" altLang="zh-CN" sz="2000" dirty="0">
                <a:latin typeface="Calibri" panose="020F0502020204030204" pitchFamily="34" charset="0"/>
                <a:ea typeface="SimSun" panose="02010600030101010101" pitchFamily="2" charset="-122"/>
                <a:cs typeface="Calibri" panose="020F0502020204030204" pitchFamily="34" charset="0"/>
              </a:rPr>
              <a:t>s&lt;0</a:t>
            </a:r>
          </a:p>
          <a:p>
            <a:r>
              <a:rPr lang="zh-CN" altLang="en-US" sz="2000" dirty="0">
                <a:latin typeface="Calibri" panose="020F0502020204030204" pitchFamily="34" charset="0"/>
                <a:ea typeface="SimSun" panose="02010600030101010101" pitchFamily="2" charset="-122"/>
                <a:cs typeface="Calibri" panose="020F0502020204030204" pitchFamily="34" charset="0"/>
              </a:rPr>
              <a:t>因为信号量的不变性，不可能有轨迹线进入这个区域</a:t>
            </a:r>
          </a:p>
          <a:p>
            <a:r>
              <a:rPr lang="zh-CN" altLang="en-US" sz="2000" dirty="0">
                <a:latin typeface="Calibri" panose="020F0502020204030204" pitchFamily="34" charset="0"/>
                <a:ea typeface="SimSun" panose="02010600030101010101" pitchFamily="2" charset="-122"/>
                <a:cs typeface="Calibri" panose="020F0502020204030204" pitchFamily="34" charset="0"/>
              </a:rPr>
              <a:t>而且禁止区包含了不安全区的任何部分。</a:t>
            </a:r>
          </a:p>
          <a:p>
            <a:r>
              <a:rPr lang="zh-CN" altLang="en-US" sz="2000" dirty="0">
                <a:latin typeface="Calibri" panose="020F0502020204030204" pitchFamily="34" charset="0"/>
                <a:ea typeface="SimSun" panose="02010600030101010101" pitchFamily="2" charset="-122"/>
                <a:cs typeface="Calibri" panose="020F0502020204030204" pitchFamily="34" charset="0"/>
              </a:rPr>
              <a:t>使得，每条可行的轨迹线都是安全的。</a:t>
            </a:r>
          </a:p>
        </p:txBody>
      </p:sp>
      <p:pic>
        <p:nvPicPr>
          <p:cNvPr id="7" name="图片 6">
            <a:extLst>
              <a:ext uri="{FF2B5EF4-FFF2-40B4-BE49-F238E27FC236}">
                <a16:creationId xmlns:a16="http://schemas.microsoft.com/office/drawing/2014/main" id="{4EF5A8CF-0539-B45F-F87B-AF0488F677BF}"/>
              </a:ext>
            </a:extLst>
          </p:cNvPr>
          <p:cNvPicPr>
            <a:picLocks noChangeAspect="1"/>
          </p:cNvPicPr>
          <p:nvPr/>
        </p:nvPicPr>
        <p:blipFill>
          <a:blip r:embed="rId2"/>
          <a:stretch>
            <a:fillRect/>
          </a:stretch>
        </p:blipFill>
        <p:spPr>
          <a:xfrm>
            <a:off x="1035901" y="3119025"/>
            <a:ext cx="5498238" cy="1864455"/>
          </a:xfrm>
          <a:prstGeom prst="rect">
            <a:avLst/>
          </a:prstGeom>
        </p:spPr>
      </p:pic>
    </p:spTree>
    <p:extLst>
      <p:ext uri="{BB962C8B-B14F-4D97-AF65-F5344CB8AC3E}">
        <p14:creationId xmlns:p14="http://schemas.microsoft.com/office/powerpoint/2010/main" val="280972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00E8E7-0AA7-C04C-FDB6-FC120E8DA4FE}"/>
              </a:ext>
            </a:extLst>
          </p:cNvPr>
          <p:cNvSpPr txBox="1"/>
          <p:nvPr/>
        </p:nvSpPr>
        <p:spPr>
          <a:xfrm>
            <a:off x="1353220" y="1074509"/>
            <a:ext cx="10406389" cy="5016758"/>
          </a:xfrm>
          <a:prstGeom prst="rect">
            <a:avLst/>
          </a:prstGeom>
          <a:noFill/>
        </p:spPr>
        <p:txBody>
          <a:bodyPr wrap="square" rtlCol="0">
            <a:spAutoFit/>
          </a:bodyPr>
          <a:lstStyle/>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、生产者</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消费者问题</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生产者、消费者共享</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一个有</a:t>
            </a:r>
            <a:r>
              <a:rPr lang="en-US" altLang="zh-CN" sz="2000" dirty="0">
                <a:solidFill>
                  <a:schemeClr val="accent2"/>
                </a:solidFill>
                <a:latin typeface="Calibri" panose="020F0502020204030204" pitchFamily="34" charset="0"/>
                <a:ea typeface="SimSun" panose="02010600030101010101" pitchFamily="2" charset="-122"/>
                <a:cs typeface="Calibri" panose="020F0502020204030204" pitchFamily="34" charset="0"/>
              </a:rPr>
              <a:t>n</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个槽的有限缓冲区</a:t>
            </a:r>
            <a:endParaRPr lang="en-US" altLang="zh-CN" sz="2000" dirty="0">
              <a:solidFill>
                <a:schemeClr val="accent2"/>
              </a:solidFill>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marL="342900" indent="-342900">
              <a:buFont typeface="Arial" panose="020B0604020202020204" pitchFamily="34" charset="0"/>
              <a:buChar char="•"/>
            </a:pPr>
            <a:r>
              <a:rPr lang="zh-CN" altLang="en-US" sz="2000" dirty="0">
                <a:latin typeface="Calibri" panose="020F0502020204030204" pitchFamily="34" charset="0"/>
                <a:ea typeface="SimSun" panose="02010600030101010101" pitchFamily="2" charset="-122"/>
                <a:cs typeface="Calibri" panose="020F0502020204030204" pitchFamily="34" charset="0"/>
              </a:rPr>
              <a:t>生产者线程反复地生成新的项目，并把它们</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插入</a:t>
            </a:r>
            <a:r>
              <a:rPr lang="zh-CN" altLang="en-US" sz="2000" dirty="0">
                <a:latin typeface="Calibri" panose="020F0502020204030204" pitchFamily="34" charset="0"/>
                <a:ea typeface="SimSun" panose="02010600030101010101" pitchFamily="2" charset="-122"/>
                <a:cs typeface="Calibri" panose="020F0502020204030204" pitchFamily="34" charset="0"/>
              </a:rPr>
              <a:t>到缓冲区中。</a:t>
            </a:r>
          </a:p>
          <a:p>
            <a:pPr marL="342900" indent="-342900">
              <a:buFont typeface="Arial" panose="020B0604020202020204" pitchFamily="34" charset="0"/>
              <a:buChar char="•"/>
            </a:pPr>
            <a:r>
              <a:rPr lang="zh-CN" altLang="en-US" sz="2000" dirty="0">
                <a:latin typeface="Calibri" panose="020F0502020204030204" pitchFamily="34" charset="0"/>
                <a:ea typeface="SimSun" panose="02010600030101010101" pitchFamily="2" charset="-122"/>
                <a:cs typeface="Calibri" panose="020F0502020204030204" pitchFamily="34" charset="0"/>
              </a:rPr>
              <a:t>消费者线程不断地从缓冲区</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取出</a:t>
            </a:r>
            <a:r>
              <a:rPr lang="zh-CN" altLang="en-US" sz="2000" dirty="0">
                <a:latin typeface="Calibri" panose="020F0502020204030204" pitchFamily="34" charset="0"/>
                <a:ea typeface="SimSun" panose="02010600030101010101" pitchFamily="2" charset="-122"/>
                <a:cs typeface="Calibri" panose="020F0502020204030204" pitchFamily="34" charset="0"/>
              </a:rPr>
              <a:t>这些项目，然后消费使用它们。</a:t>
            </a:r>
          </a:p>
          <a:p>
            <a:r>
              <a:rPr lang="en-US" altLang="zh-CN" sz="2000" dirty="0">
                <a:latin typeface="Calibri" panose="020F0502020204030204" pitchFamily="34" charset="0"/>
                <a:ea typeface="SimSun" panose="02010600030101010101" pitchFamily="2" charset="-122"/>
                <a:cs typeface="Calibri" panose="020F0502020204030204" pitchFamily="34" charset="0"/>
              </a:rPr>
              <a:t>P.S. </a:t>
            </a:r>
            <a:r>
              <a:rPr lang="zh-CN" altLang="en-US" sz="2000" dirty="0">
                <a:latin typeface="Calibri" panose="020F0502020204030204" pitchFamily="34" charset="0"/>
                <a:ea typeface="SimSun" panose="02010600030101010101" pitchFamily="2" charset="-122"/>
                <a:cs typeface="Calibri" panose="020F0502020204030204" pitchFamily="34" charset="0"/>
              </a:rPr>
              <a:t>有多个的变种</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因为插入和取出项目都涉及更新共享变量，所以我们需要</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a:t>
            </a:r>
            <a:r>
              <a:rPr lang="en-US" altLang="zh-CN" sz="2000" dirty="0">
                <a:solidFill>
                  <a:schemeClr val="accent2"/>
                </a:solidFill>
                <a:latin typeface="Calibri" panose="020F0502020204030204" pitchFamily="34" charset="0"/>
                <a:ea typeface="SimSun" panose="02010600030101010101" pitchFamily="2" charset="-122"/>
                <a:cs typeface="Calibri" panose="020F0502020204030204" pitchFamily="34" charset="0"/>
              </a:rPr>
              <a:t>1</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）保证对缓冲区的访问是互斥的；（</a:t>
            </a:r>
            <a:r>
              <a:rPr lang="en-US" altLang="zh-CN" sz="2000" dirty="0">
                <a:solidFill>
                  <a:schemeClr val="accent2"/>
                </a:solidFill>
                <a:latin typeface="Calibri" panose="020F0502020204030204" pitchFamily="34" charset="0"/>
                <a:ea typeface="SimSun" panose="02010600030101010101" pitchFamily="2" charset="-122"/>
                <a:cs typeface="Calibri" panose="020F0502020204030204" pitchFamily="34" charset="0"/>
              </a:rPr>
              <a:t>2</a:t>
            </a:r>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）还需要调度对缓冲区的访问</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特殊情况：</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marL="457200" indent="-457200">
              <a:buFont typeface="+mj-lt"/>
              <a:buAutoNum type="arabicPeriod"/>
            </a:pPr>
            <a:r>
              <a:rPr lang="zh-CN" altLang="en-US" sz="2000" dirty="0">
                <a:latin typeface="Calibri" panose="020F0502020204030204" pitchFamily="34" charset="0"/>
                <a:ea typeface="SimSun" panose="02010600030101010101" pitchFamily="2" charset="-122"/>
                <a:cs typeface="Calibri" panose="020F0502020204030204" pitchFamily="34" charset="0"/>
              </a:rPr>
              <a:t>如果缓冲区是满的，那么生产者必须等待直到有一个槽位变为可用。</a:t>
            </a:r>
          </a:p>
          <a:p>
            <a:pPr marL="457200" indent="-457200">
              <a:buFont typeface="+mj-lt"/>
              <a:buAutoNum type="arabicPeriod"/>
            </a:pPr>
            <a:r>
              <a:rPr lang="zh-CN" altLang="en-US" sz="2000" dirty="0">
                <a:latin typeface="Calibri" panose="020F0502020204030204" pitchFamily="34" charset="0"/>
                <a:ea typeface="SimSun" panose="02010600030101010101" pitchFamily="2" charset="-122"/>
                <a:cs typeface="Calibri" panose="020F0502020204030204" pitchFamily="34" charset="0"/>
              </a:rPr>
              <a:t>如果缓冲区是空的，那么消费者必须等待直到有一个项目变为可用。</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278188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C65EFE-2E63-F15C-4E0A-8C1A95C4CED7}"/>
              </a:ext>
            </a:extLst>
          </p:cNvPr>
          <p:cNvSpPr txBox="1"/>
          <p:nvPr/>
        </p:nvSpPr>
        <p:spPr>
          <a:xfrm>
            <a:off x="1322388" y="360899"/>
            <a:ext cx="8190411" cy="2862322"/>
          </a:xfrm>
          <a:prstGeom prst="rect">
            <a:avLst/>
          </a:prstGeom>
          <a:noFill/>
        </p:spPr>
        <p:txBody>
          <a:bodyPr wrap="square" rtlCol="0">
            <a:spAutoFit/>
          </a:bodyPr>
          <a:lstStyle/>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读者</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写者问题</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读者</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写者问题是互斥问题的一个概括。</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一组并发的线程要访问同一个数据对象。</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修改对象的线程叫做写者，写者必须拥有对对象的独占访问</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solidFill>
                  <a:schemeClr val="accent2"/>
                </a:solidFill>
                <a:latin typeface="Calibri" panose="020F0502020204030204" pitchFamily="34" charset="0"/>
                <a:ea typeface="SimSun" panose="02010600030101010101" pitchFamily="2" charset="-122"/>
                <a:cs typeface="Calibri" panose="020F0502020204030204" pitchFamily="34" charset="0"/>
              </a:rPr>
              <a:t>只读对象的线程叫做读者，读者可以和无限多个其他读者共享对象</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p:txBody>
      </p:sp>
      <p:sp>
        <p:nvSpPr>
          <p:cNvPr id="3" name="文本框 2">
            <a:extLst>
              <a:ext uri="{FF2B5EF4-FFF2-40B4-BE49-F238E27FC236}">
                <a16:creationId xmlns:a16="http://schemas.microsoft.com/office/drawing/2014/main" id="{D40BE6D4-A783-D981-E708-5AD8BCA1DF13}"/>
              </a:ext>
            </a:extLst>
          </p:cNvPr>
          <p:cNvSpPr txBox="1"/>
          <p:nvPr/>
        </p:nvSpPr>
        <p:spPr>
          <a:xfrm>
            <a:off x="407987" y="3634780"/>
            <a:ext cx="11202765" cy="2585323"/>
          </a:xfrm>
          <a:prstGeom prst="rect">
            <a:avLst/>
          </a:prstGeom>
          <a:noFill/>
        </p:spPr>
        <p:txBody>
          <a:bodyPr wrap="square" rtlCol="0">
            <a:spAutoFit/>
          </a:bodyPr>
          <a:lstStyle/>
          <a:p>
            <a:r>
              <a:rPr lang="zh-CN" altLang="en-US" b="1" dirty="0">
                <a:solidFill>
                  <a:schemeClr val="accent2"/>
                </a:solidFill>
                <a:latin typeface="Calibri" panose="020F0502020204030204" pitchFamily="34" charset="0"/>
                <a:ea typeface="SimSun" panose="02010600030101010101" pitchFamily="2" charset="-122"/>
                <a:cs typeface="Calibri" panose="020F0502020204030204" pitchFamily="34" charset="0"/>
              </a:rPr>
              <a:t>第一类读者</a:t>
            </a:r>
            <a:r>
              <a:rPr lang="en-US" altLang="zh-CN" b="1" dirty="0">
                <a:solidFill>
                  <a:schemeClr val="accent2"/>
                </a:solidFill>
                <a:latin typeface="Calibri" panose="020F0502020204030204" pitchFamily="34" charset="0"/>
                <a:ea typeface="SimSun" panose="02010600030101010101" pitchFamily="2" charset="-122"/>
                <a:cs typeface="Calibri" panose="020F0502020204030204" pitchFamily="34" charset="0"/>
              </a:rPr>
              <a:t>-</a:t>
            </a:r>
            <a:r>
              <a:rPr lang="zh-CN" altLang="en-US" b="1" dirty="0">
                <a:solidFill>
                  <a:schemeClr val="accent2"/>
                </a:solidFill>
                <a:latin typeface="Calibri" panose="020F0502020204030204" pitchFamily="34" charset="0"/>
                <a:ea typeface="SimSun" panose="02010600030101010101" pitchFamily="2" charset="-122"/>
                <a:cs typeface="Calibri" panose="020F0502020204030204" pitchFamily="34" charset="0"/>
              </a:rPr>
              <a:t>写者问题</a:t>
            </a: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读者优先，要求不要让读者等待，除非已经把一个使用权限赋予了一个写者。换句话说，读者不会因为有一个写者在等待而等待。</a:t>
            </a: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b="1" dirty="0">
                <a:solidFill>
                  <a:schemeClr val="accent2"/>
                </a:solidFill>
                <a:latin typeface="Calibri" panose="020F0502020204030204" pitchFamily="34" charset="0"/>
                <a:ea typeface="SimSun" panose="02010600030101010101" pitchFamily="2" charset="-122"/>
                <a:cs typeface="Calibri" panose="020F0502020204030204" pitchFamily="34" charset="0"/>
              </a:rPr>
              <a:t>第二类读者</a:t>
            </a:r>
            <a:r>
              <a:rPr lang="en-US" altLang="zh-CN" b="1" dirty="0">
                <a:solidFill>
                  <a:schemeClr val="accent2"/>
                </a:solidFill>
                <a:latin typeface="Calibri" panose="020F0502020204030204" pitchFamily="34" charset="0"/>
                <a:ea typeface="SimSun" panose="02010600030101010101" pitchFamily="2" charset="-122"/>
                <a:cs typeface="Calibri" panose="020F0502020204030204" pitchFamily="34" charset="0"/>
              </a:rPr>
              <a:t>-</a:t>
            </a:r>
            <a:r>
              <a:rPr lang="zh-CN" altLang="en-US" b="1" dirty="0">
                <a:solidFill>
                  <a:schemeClr val="accent2"/>
                </a:solidFill>
                <a:latin typeface="Calibri" panose="020F0502020204030204" pitchFamily="34" charset="0"/>
                <a:ea typeface="SimSun" panose="02010600030101010101" pitchFamily="2" charset="-122"/>
                <a:cs typeface="Calibri" panose="020F0502020204030204" pitchFamily="34" charset="0"/>
              </a:rPr>
              <a:t>写者问题</a:t>
            </a:r>
            <a:endParaRPr lang="en-US" altLang="zh-CN" b="1" dirty="0">
              <a:solidFill>
                <a:schemeClr val="accent2"/>
              </a:solidFill>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写者优先，要求一旦一个写者准备好可以写，它就会尽可能地完成它的写操作。同第一类不同，在一个写者到达后的读者必须等待，即使这个写者也是在等待。</a:t>
            </a:r>
          </a:p>
        </p:txBody>
      </p:sp>
    </p:spTree>
    <p:extLst>
      <p:ext uri="{BB962C8B-B14F-4D97-AF65-F5344CB8AC3E}">
        <p14:creationId xmlns:p14="http://schemas.microsoft.com/office/powerpoint/2010/main" val="10152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120F4A-6C9E-16B1-20B3-F618038C7E18}"/>
              </a:ext>
            </a:extLst>
          </p:cNvPr>
          <p:cNvSpPr txBox="1"/>
          <p:nvPr/>
        </p:nvSpPr>
        <p:spPr>
          <a:xfrm>
            <a:off x="1207225" y="1137582"/>
            <a:ext cx="9777549" cy="3877985"/>
          </a:xfrm>
          <a:prstGeom prst="rect">
            <a:avLst/>
          </a:prstGeom>
          <a:noFill/>
        </p:spPr>
        <p:txBody>
          <a:bodyPr wrap="square" rtlCol="0">
            <a:spAutoFit/>
          </a:bodyPr>
          <a:lstStyle/>
          <a:p>
            <a:pPr algn="just"/>
            <a:r>
              <a:rPr lang="zh-CN" altLang="zh-CN" sz="2800" kern="100" dirty="0">
                <a:solidFill>
                  <a:srgbClr val="4D4D4D"/>
                </a:solidFill>
                <a:effectLst/>
                <a:latin typeface="Calibri" panose="020F0502020204030204" pitchFamily="34" charset="0"/>
                <a:ea typeface="SimSun" panose="02010600030101010101" pitchFamily="2" charset="-122"/>
                <a:cs typeface="Calibri" panose="020F0502020204030204" pitchFamily="34" charset="0"/>
              </a:rPr>
              <a:t>操作系统提供三种基本的构造并发程序的方法</a:t>
            </a:r>
            <a:endParaRPr lang="zh-CN" altLang="zh-CN" sz="2800" kern="100" dirty="0">
              <a:effectLst/>
              <a:latin typeface="Calibri" panose="020F0502020204030204" pitchFamily="34" charset="0"/>
              <a:ea typeface="SimSun" panose="02010600030101010101" pitchFamily="2" charset="-122"/>
              <a:cs typeface="Calibri" panose="020F0502020204030204" pitchFamily="34" charset="0"/>
            </a:endParaRPr>
          </a:p>
          <a:p>
            <a:pPr algn="just"/>
            <a:r>
              <a:rPr lang="en-US" altLang="zh-CN" sz="1800" kern="100" dirty="0">
                <a:solidFill>
                  <a:srgbClr val="4D4D4D"/>
                </a:solidFill>
                <a:effectLst/>
                <a:latin typeface="Calibri" panose="020F0502020204030204" pitchFamily="34" charset="0"/>
                <a:ea typeface="SimSun" panose="02010600030101010101" pitchFamily="2" charset="-122"/>
                <a:cs typeface="Calibri" panose="020F0502020204030204" pitchFamily="34" charset="0"/>
              </a:rPr>
              <a:t> </a:t>
            </a:r>
            <a:endParaRPr lang="zh-CN" altLang="zh-CN" sz="1800" kern="100" dirty="0">
              <a:effectLst/>
              <a:latin typeface="Calibri" panose="020F0502020204030204" pitchFamily="34" charset="0"/>
              <a:ea typeface="SimSun" panose="02010600030101010101" pitchFamily="2" charset="-122"/>
              <a:cs typeface="Calibri" panose="020F0502020204030204" pitchFamily="34" charset="0"/>
            </a:endParaRPr>
          </a:p>
          <a:p>
            <a:pPr marL="342900" lvl="0" indent="-342900" algn="just">
              <a:buFont typeface="+mj-lt"/>
              <a:buAutoNum type="arabicPeriod"/>
            </a:pPr>
            <a:r>
              <a:rPr lang="zh-CN" altLang="zh-CN" sz="2000" kern="100" dirty="0">
                <a:solidFill>
                  <a:srgbClr val="C00000"/>
                </a:solidFill>
                <a:effectLst/>
                <a:latin typeface="Calibri" panose="020F0502020204030204" pitchFamily="34" charset="0"/>
                <a:ea typeface="SimSun" panose="02010600030101010101" pitchFamily="2" charset="-122"/>
                <a:cs typeface="Calibri" panose="020F0502020204030204" pitchFamily="34" charset="0"/>
              </a:rPr>
              <a:t>进程</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dirty="0">
                <a:effectLst/>
                <a:latin typeface="Calibri" panose="020F0502020204030204" pitchFamily="34" charset="0"/>
                <a:ea typeface="SimSun" panose="02010600030101010101" pitchFamily="2" charset="-122"/>
                <a:cs typeface="Calibri" panose="020F0502020204030204" pitchFamily="34" charset="0"/>
              </a:rPr>
              <a:t>在这种形式下，每个逻辑控制流都是一个进程，由</a:t>
            </a:r>
            <a:r>
              <a:rPr lang="zh-CN" altLang="zh-CN"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内核</a:t>
            </a:r>
            <a:r>
              <a:rPr lang="zh-CN" altLang="zh-CN" sz="2000" dirty="0">
                <a:effectLst/>
                <a:latin typeface="Calibri" panose="020F0502020204030204" pitchFamily="34" charset="0"/>
                <a:ea typeface="SimSun" panose="02010600030101010101" pitchFamily="2" charset="-122"/>
                <a:cs typeface="Calibri" panose="020F0502020204030204" pitchFamily="34" charset="0"/>
              </a:rPr>
              <a:t>来调度和维护。因为</a:t>
            </a:r>
            <a:r>
              <a:rPr lang="zh-CN" altLang="zh-CN"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进程有独立的虚拟地址空间</a:t>
            </a:r>
            <a:r>
              <a:rPr lang="zh-CN" altLang="zh-CN" sz="2000" dirty="0">
                <a:effectLst/>
                <a:latin typeface="Calibri" panose="020F0502020204030204" pitchFamily="34" charset="0"/>
                <a:ea typeface="SimSun" panose="02010600030101010101" pitchFamily="2" charset="-122"/>
                <a:cs typeface="Calibri" panose="020F0502020204030204" pitchFamily="34" charset="0"/>
              </a:rPr>
              <a:t>，想要和其他流通信，控制流必须使用显式的</a:t>
            </a:r>
            <a:r>
              <a:rPr lang="zh-CN" altLang="zh-CN"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进程间通信（</a:t>
            </a:r>
            <a:r>
              <a:rPr lang="en-US" altLang="zh-CN"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IPC</a:t>
            </a:r>
            <a:r>
              <a:rPr lang="zh-CN" altLang="zh-CN"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）机制</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marL="342900" lvl="0" indent="-342900" algn="just">
              <a:buFont typeface="+mj-lt"/>
              <a:buAutoNum type="arabicPeriod"/>
            </a:pPr>
            <a:endParaRPr lang="en-US" altLang="zh-CN" sz="2000" kern="100" dirty="0">
              <a:effectLst/>
              <a:latin typeface="Calibri" panose="020F0502020204030204" pitchFamily="34" charset="0"/>
              <a:ea typeface="SimSun" panose="02010600030101010101" pitchFamily="2" charset="-122"/>
              <a:cs typeface="Calibri" panose="020F0502020204030204" pitchFamily="34" charset="0"/>
            </a:endParaRPr>
          </a:p>
          <a:p>
            <a:pPr marL="342900" lvl="0" indent="-342900" algn="just">
              <a:buFont typeface="+mj-lt"/>
              <a:buAutoNum type="arabicPeriod"/>
            </a:pPr>
            <a:r>
              <a:rPr lang="en-US" altLang="zh-CN" sz="2000" dirty="0">
                <a:solidFill>
                  <a:srgbClr val="C00000"/>
                </a:solidFill>
                <a:effectLst/>
                <a:latin typeface="Calibri" panose="020F0502020204030204" pitchFamily="34" charset="0"/>
                <a:ea typeface="SimSun" panose="02010600030101010101" pitchFamily="2" charset="-122"/>
                <a:cs typeface="Calibri" panose="020F0502020204030204" pitchFamily="34" charset="0"/>
              </a:rPr>
              <a:t>I/O </a:t>
            </a:r>
            <a:r>
              <a:rPr lang="zh-CN" altLang="zh-CN" sz="2000" dirty="0">
                <a:solidFill>
                  <a:srgbClr val="C00000"/>
                </a:solidFill>
                <a:effectLst/>
                <a:latin typeface="Calibri" panose="020F0502020204030204" pitchFamily="34" charset="0"/>
                <a:ea typeface="SimSun" panose="02010600030101010101" pitchFamily="2" charset="-122"/>
                <a:cs typeface="Calibri" panose="020F0502020204030204" pitchFamily="34" charset="0"/>
              </a:rPr>
              <a:t>多路复用</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：应用程序在</a:t>
            </a:r>
            <a:r>
              <a:rPr lang="zh-CN" altLang="en-US"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一个进程的上下文中</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显式地调用它们自己的逻辑流。逻辑流被模型化为状态机，数据到达文件描述符后，主程序显式地从一个状态转换到另一个状态。因为程序是一个单独的进程，所以所有的流都</a:t>
            </a:r>
            <a:r>
              <a:rPr lang="zh-CN" altLang="en-US" sz="20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共享同一个地址空间</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a:t>
            </a:r>
            <a:endParaRPr lang="en-US" altLang="zh-CN" sz="2000" dirty="0">
              <a:effectLst/>
              <a:latin typeface="Calibri" panose="020F0502020204030204" pitchFamily="34" charset="0"/>
              <a:ea typeface="SimSun" panose="02010600030101010101" pitchFamily="2" charset="-122"/>
              <a:cs typeface="Calibri" panose="020F0502020204030204" pitchFamily="34" charset="0"/>
            </a:endParaRPr>
          </a:p>
          <a:p>
            <a:pPr marL="342900" lvl="0" indent="-342900" algn="just">
              <a:buFont typeface="+mj-lt"/>
              <a:buAutoNum type="arabicPeriod"/>
            </a:pPr>
            <a:endParaRPr lang="en-US" altLang="zh-CN" sz="2000" dirty="0">
              <a:effectLst/>
              <a:latin typeface="Calibri" panose="020F0502020204030204" pitchFamily="34" charset="0"/>
              <a:ea typeface="SimSun" panose="02010600030101010101" pitchFamily="2" charset="-122"/>
              <a:cs typeface="Calibri" panose="020F0502020204030204" pitchFamily="34" charset="0"/>
            </a:endParaRPr>
          </a:p>
          <a:p>
            <a:pPr marL="342900" indent="-342900" algn="just">
              <a:buFont typeface="+mj-lt"/>
              <a:buAutoNum type="arabicPeriod"/>
            </a:pPr>
            <a:r>
              <a:rPr lang="zh-CN" altLang="zh-CN" sz="2000" dirty="0">
                <a:solidFill>
                  <a:srgbClr val="C00000"/>
                </a:solidFill>
                <a:effectLst/>
                <a:latin typeface="Calibri" panose="020F0502020204030204" pitchFamily="34" charset="0"/>
                <a:ea typeface="SimSun" panose="02010600030101010101" pitchFamily="2" charset="-122"/>
                <a:cs typeface="Calibri" panose="020F0502020204030204" pitchFamily="34" charset="0"/>
              </a:rPr>
              <a:t>线程</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线程是运行在一个进程上下文中的逻辑流，像进程流一样由</a:t>
            </a:r>
            <a:r>
              <a:rPr lang="zh-CN" altLang="zh-CN" sz="2000" kern="100" dirty="0">
                <a:solidFill>
                  <a:schemeClr val="accent6">
                    <a:lumMod val="50000"/>
                  </a:schemeClr>
                </a:solidFill>
                <a:effectLst/>
                <a:latin typeface="Calibri" panose="020F0502020204030204" pitchFamily="34" charset="0"/>
                <a:ea typeface="SimSun" panose="02010600030101010101" pitchFamily="2" charset="-122"/>
                <a:cs typeface="Calibri" panose="020F0502020204030204" pitchFamily="34" charset="0"/>
              </a:rPr>
              <a:t>内核</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进行调度，像</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 I/O </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多路复用一样共享同一个虚拟地址空间。</a:t>
            </a:r>
          </a:p>
        </p:txBody>
      </p:sp>
    </p:spTree>
    <p:extLst>
      <p:ext uri="{BB962C8B-B14F-4D97-AF65-F5344CB8AC3E}">
        <p14:creationId xmlns:p14="http://schemas.microsoft.com/office/powerpoint/2010/main" val="2935232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A0AB2-7B66-63D4-6126-2140E8EAB77B}"/>
              </a:ext>
            </a:extLst>
          </p:cNvPr>
          <p:cNvSpPr txBox="1"/>
          <p:nvPr/>
        </p:nvSpPr>
        <p:spPr>
          <a:xfrm>
            <a:off x="502920" y="496389"/>
            <a:ext cx="10972800" cy="4093428"/>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信号量引入了一种潜在的令人厌恶的运行时错误，叫做</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死锁 </a:t>
            </a:r>
            <a:r>
              <a:rPr lang="en-US" altLang="zh-CN" sz="2000" b="1" dirty="0">
                <a:solidFill>
                  <a:srgbClr val="C00000"/>
                </a:solidFill>
                <a:latin typeface="Calibri" panose="020F0502020204030204" pitchFamily="34" charset="0"/>
                <a:ea typeface="SimSun" panose="02010600030101010101" pitchFamily="2" charset="-122"/>
                <a:cs typeface="Calibri" panose="020F0502020204030204" pitchFamily="34" charset="0"/>
              </a:rPr>
              <a:t>(deadlock)</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指的是一组线程被阻塞，等待一个永远不为真的条件。</a:t>
            </a:r>
          </a:p>
          <a:p>
            <a:r>
              <a:rPr lang="zh-CN" altLang="en-US" sz="2000" dirty="0">
                <a:solidFill>
                  <a:srgbClr val="C00000"/>
                </a:solidFill>
                <a:latin typeface="Calibri" panose="020F0502020204030204" pitchFamily="34" charset="0"/>
                <a:ea typeface="SimSun" panose="02010600030101010101" pitchFamily="2" charset="-122"/>
                <a:cs typeface="Calibri" panose="020F0502020204030204" pitchFamily="34" charset="0"/>
              </a:rPr>
              <a:t>死锁的区域</a:t>
            </a:r>
            <a:r>
              <a:rPr lang="en-US" altLang="zh-CN" sz="2000" dirty="0">
                <a:solidFill>
                  <a:srgbClr val="C00000"/>
                </a:solidFill>
                <a:latin typeface="Calibri" panose="020F0502020204030204" pitchFamily="34" charset="0"/>
                <a:ea typeface="SimSun" panose="02010600030101010101" pitchFamily="2" charset="-122"/>
                <a:cs typeface="Calibri" panose="020F0502020204030204" pitchFamily="34" charset="0"/>
              </a:rPr>
              <a:t>d</a:t>
            </a:r>
            <a:r>
              <a:rPr lang="zh-CN" altLang="en-US" sz="2000" dirty="0">
                <a:solidFill>
                  <a:srgbClr val="C00000"/>
                </a:solidFill>
                <a:latin typeface="Calibri" panose="020F0502020204030204" pitchFamily="34" charset="0"/>
                <a:ea typeface="SimSun" panose="02010600030101010101" pitchFamily="2" charset="-122"/>
                <a:cs typeface="Calibri" panose="020F0502020204030204" pitchFamily="34" charset="0"/>
              </a:rPr>
              <a:t>是一个只能进，不能出的区域</a:t>
            </a:r>
            <a:r>
              <a:rPr lang="zh-CN" altLang="en-US" sz="2000" dirty="0">
                <a:latin typeface="Calibri" panose="020F0502020204030204" pitchFamily="34" charset="0"/>
                <a:ea typeface="SimSun" panose="02010600030101010101" pitchFamily="2" charset="-122"/>
                <a:cs typeface="Calibri" panose="020F0502020204030204" pitchFamily="34" charset="0"/>
              </a:rPr>
              <a:t>。</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位置是合法的，并不是禁止区。</a:t>
            </a:r>
          </a:p>
          <a:p>
            <a:r>
              <a:rPr lang="zh-CN" altLang="en-US" sz="2000" dirty="0">
                <a:latin typeface="Calibri" panose="020F0502020204030204" pitchFamily="34" charset="0"/>
                <a:ea typeface="SimSun" panose="02010600030101010101" pitchFamily="2" charset="-122"/>
                <a:cs typeface="Calibri" panose="020F0502020204030204" pitchFamily="34" charset="0"/>
              </a:rPr>
              <a:t>但是会发现无论向上，还是右，都只剩下禁止区了。</a:t>
            </a:r>
          </a:p>
          <a:p>
            <a:r>
              <a:rPr lang="zh-CN" altLang="en-US" sz="2000" dirty="0">
                <a:latin typeface="Calibri" panose="020F0502020204030204" pitchFamily="34" charset="0"/>
                <a:ea typeface="SimSun" panose="02010600030101010101" pitchFamily="2" charset="-122"/>
                <a:cs typeface="Calibri" panose="020F0502020204030204" pitchFamily="34" charset="0"/>
              </a:rPr>
              <a:t>如果禁止区不重叠，一定不会发生死锁。</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否则，可能发生死锁。</a:t>
            </a:r>
          </a:p>
          <a:p>
            <a:r>
              <a:rPr lang="zh-CN" altLang="en-US" sz="2000" dirty="0">
                <a:latin typeface="Calibri" panose="020F0502020204030204" pitchFamily="34" charset="0"/>
                <a:ea typeface="SimSun" panose="02010600030101010101" pitchFamily="2" charset="-122"/>
                <a:cs typeface="Calibri" panose="020F0502020204030204" pitchFamily="34" charset="0"/>
              </a:rPr>
              <a:t>死锁是一个相当困难的问题，因为它不总是可预测的。</a:t>
            </a:r>
          </a:p>
          <a:p>
            <a:r>
              <a:rPr lang="zh-CN" altLang="en-US" sz="2000" dirty="0">
                <a:latin typeface="Calibri" panose="020F0502020204030204" pitchFamily="34" charset="0"/>
                <a:ea typeface="SimSun" panose="02010600030101010101" pitchFamily="2" charset="-122"/>
                <a:cs typeface="Calibri" panose="020F0502020204030204" pitchFamily="34" charset="0"/>
              </a:rPr>
              <a:t>错误还不会重复，轨迹不同。</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4C0DA855-28B5-DE43-61D0-15709DA8BE8B}"/>
              </a:ext>
            </a:extLst>
          </p:cNvPr>
          <p:cNvPicPr>
            <a:picLocks noChangeAspect="1"/>
          </p:cNvPicPr>
          <p:nvPr/>
        </p:nvPicPr>
        <p:blipFill>
          <a:blip r:embed="rId2"/>
          <a:stretch>
            <a:fillRect/>
          </a:stretch>
        </p:blipFill>
        <p:spPr>
          <a:xfrm>
            <a:off x="6578372" y="1786890"/>
            <a:ext cx="5445987" cy="4511469"/>
          </a:xfrm>
          <a:prstGeom prst="rect">
            <a:avLst/>
          </a:prstGeom>
        </p:spPr>
      </p:pic>
    </p:spTree>
    <p:extLst>
      <p:ext uri="{BB962C8B-B14F-4D97-AF65-F5344CB8AC3E}">
        <p14:creationId xmlns:p14="http://schemas.microsoft.com/office/powerpoint/2010/main" val="374297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945FEC-8715-EF0C-FC56-3471B1352570}"/>
              </a:ext>
            </a:extLst>
          </p:cNvPr>
          <p:cNvSpPr txBox="1"/>
          <p:nvPr/>
        </p:nvSpPr>
        <p:spPr>
          <a:xfrm>
            <a:off x="1437826" y="600132"/>
            <a:ext cx="8307977" cy="2246769"/>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避免死锁：</a:t>
            </a:r>
            <a:r>
              <a:rPr lang="zh-CN" altLang="en-US" sz="2000" b="1" dirty="0">
                <a:solidFill>
                  <a:srgbClr val="C00000"/>
                </a:solidFill>
                <a:latin typeface="Calibri" panose="020F0502020204030204" pitchFamily="34" charset="0"/>
                <a:ea typeface="SimSun" panose="02010600030101010101" pitchFamily="2" charset="-122"/>
                <a:cs typeface="Calibri" panose="020F0502020204030204" pitchFamily="34" charset="0"/>
              </a:rPr>
              <a:t>使用二元信号量来实现互斥</a:t>
            </a:r>
            <a:r>
              <a:rPr lang="zh-CN" altLang="en-US" sz="2000" dirty="0">
                <a:latin typeface="Calibri" panose="020F0502020204030204" pitchFamily="34" charset="0"/>
                <a:ea typeface="SimSun" panose="02010600030101010101" pitchFamily="2" charset="-122"/>
                <a:cs typeface="Calibri" panose="020F0502020204030204" pitchFamily="34" charset="0"/>
              </a:rPr>
              <a:t>，可以应用以下有效的规则。</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互斥锁加锁顺序规则</a:t>
            </a:r>
            <a:r>
              <a:rPr lang="en-US" altLang="zh-CN" sz="2000" dirty="0">
                <a:latin typeface="Calibri" panose="020F0502020204030204" pitchFamily="34" charset="0"/>
                <a:ea typeface="SimSun" panose="02010600030101010101" pitchFamily="2" charset="-122"/>
                <a:cs typeface="Calibri" panose="020F0502020204030204" pitchFamily="34" charset="0"/>
              </a:rPr>
              <a:t>:</a:t>
            </a:r>
          </a:p>
          <a:p>
            <a:r>
              <a:rPr lang="zh-CN" altLang="en-US" sz="2000" dirty="0">
                <a:latin typeface="Calibri" panose="020F0502020204030204" pitchFamily="34" charset="0"/>
                <a:ea typeface="SimSun" panose="02010600030101010101" pitchFamily="2" charset="-122"/>
                <a:cs typeface="Calibri" panose="020F0502020204030204" pitchFamily="34" charset="0"/>
              </a:rPr>
              <a:t>如果对于程序中每对互斥锁</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en-US" altLang="zh-CN" sz="2000" dirty="0" err="1">
                <a:latin typeface="Calibri" panose="020F0502020204030204" pitchFamily="34" charset="0"/>
                <a:ea typeface="SimSun" panose="02010600030101010101" pitchFamily="2" charset="-122"/>
                <a:cs typeface="Calibri" panose="020F0502020204030204" pitchFamily="34" charset="0"/>
              </a:rPr>
              <a:t>s,t</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每个占用</a:t>
            </a:r>
            <a:r>
              <a:rPr lang="en-US" altLang="zh-CN" sz="2000" dirty="0">
                <a:latin typeface="Calibri" panose="020F0502020204030204" pitchFamily="34" charset="0"/>
                <a:ea typeface="SimSun" panose="02010600030101010101" pitchFamily="2" charset="-122"/>
                <a:cs typeface="Calibri" panose="020F0502020204030204" pitchFamily="34" charset="0"/>
              </a:rPr>
              <a:t>s</a:t>
            </a:r>
            <a:r>
              <a:rPr lang="zh-CN" altLang="en-US" sz="2000" dirty="0">
                <a:latin typeface="Calibri" panose="020F0502020204030204" pitchFamily="34" charset="0"/>
                <a:ea typeface="SimSun" panose="02010600030101010101" pitchFamily="2" charset="-122"/>
                <a:cs typeface="Calibri" panose="020F0502020204030204" pitchFamily="34" charset="0"/>
              </a:rPr>
              <a:t>和</a:t>
            </a:r>
            <a:r>
              <a:rPr lang="en-US" altLang="zh-CN" sz="2000" dirty="0">
                <a:latin typeface="Calibri" panose="020F0502020204030204" pitchFamily="34" charset="0"/>
                <a:ea typeface="SimSun" panose="02010600030101010101" pitchFamily="2" charset="-122"/>
                <a:cs typeface="Calibri" panose="020F0502020204030204" pitchFamily="34" charset="0"/>
              </a:rPr>
              <a:t>t</a:t>
            </a:r>
            <a:r>
              <a:rPr lang="zh-CN" altLang="en-US" sz="2000" dirty="0">
                <a:latin typeface="Calibri" panose="020F0502020204030204" pitchFamily="34" charset="0"/>
                <a:ea typeface="SimSun" panose="02010600030101010101" pitchFamily="2" charset="-122"/>
                <a:cs typeface="Calibri" panose="020F0502020204030204" pitchFamily="34" charset="0"/>
              </a:rPr>
              <a:t>的线程都</a:t>
            </a:r>
            <a:r>
              <a:rPr lang="zh-CN" altLang="en-US" sz="2000" u="sng" dirty="0">
                <a:solidFill>
                  <a:srgbClr val="C00000"/>
                </a:solidFill>
                <a:latin typeface="Calibri" panose="020F0502020204030204" pitchFamily="34" charset="0"/>
                <a:ea typeface="SimSun" panose="02010600030101010101" pitchFamily="2" charset="-122"/>
                <a:cs typeface="Calibri" panose="020F0502020204030204" pitchFamily="34" charset="0"/>
              </a:rPr>
              <a:t>按照相同的顺序对它们加锁并以相反的顺序释放</a:t>
            </a:r>
            <a:r>
              <a:rPr lang="zh-CN" altLang="en-US" sz="2000" dirty="0">
                <a:latin typeface="Calibri" panose="020F0502020204030204" pitchFamily="34" charset="0"/>
                <a:ea typeface="SimSun" panose="02010600030101010101" pitchFamily="2" charset="-122"/>
                <a:cs typeface="Calibri" panose="020F0502020204030204" pitchFamily="34" charset="0"/>
              </a:rPr>
              <a:t>，那么这个程序就是无死锁的。</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AA0479B0-6D2F-122D-5B16-6CAA91548EC5}"/>
              </a:ext>
            </a:extLst>
          </p:cNvPr>
          <p:cNvPicPr>
            <a:picLocks noChangeAspect="1"/>
          </p:cNvPicPr>
          <p:nvPr/>
        </p:nvPicPr>
        <p:blipFill>
          <a:blip r:embed="rId2"/>
          <a:stretch>
            <a:fillRect/>
          </a:stretch>
        </p:blipFill>
        <p:spPr>
          <a:xfrm>
            <a:off x="4128862" y="2690949"/>
            <a:ext cx="5054326" cy="4087495"/>
          </a:xfrm>
          <a:prstGeom prst="rect">
            <a:avLst/>
          </a:prstGeom>
        </p:spPr>
      </p:pic>
    </p:spTree>
    <p:extLst>
      <p:ext uri="{BB962C8B-B14F-4D97-AF65-F5344CB8AC3E}">
        <p14:creationId xmlns:p14="http://schemas.microsoft.com/office/powerpoint/2010/main" val="3380209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2CB4-BB76-4F2B-945E-8CA724BFEE49}"/>
              </a:ext>
            </a:extLst>
          </p:cNvPr>
          <p:cNvSpPr>
            <a:spLocks noGrp="1"/>
          </p:cNvSpPr>
          <p:nvPr>
            <p:ph type="title"/>
          </p:nvPr>
        </p:nvSpPr>
        <p:spPr>
          <a:xfrm>
            <a:off x="4452259" y="2309554"/>
            <a:ext cx="3514374" cy="1325563"/>
          </a:xfrm>
        </p:spPr>
        <p:txBody>
          <a:bodyPr/>
          <a:lstStyle/>
          <a:p>
            <a:r>
              <a:rPr lang="zh-CN" altLang="en-US" b="1" dirty="0">
                <a:latin typeface="SimHei" panose="02010609060101010101" pitchFamily="49" charset="-122"/>
                <a:ea typeface="SimHei" panose="02010609060101010101" pitchFamily="49" charset="-122"/>
              </a:rPr>
              <a:t>题目讲解</a:t>
            </a:r>
          </a:p>
        </p:txBody>
      </p:sp>
      <p:sp>
        <p:nvSpPr>
          <p:cNvPr id="4" name="Slide Number Placeholder 3">
            <a:extLst>
              <a:ext uri="{FF2B5EF4-FFF2-40B4-BE49-F238E27FC236}">
                <a16:creationId xmlns:a16="http://schemas.microsoft.com/office/drawing/2014/main" id="{953C820D-A47A-404C-BDC4-E31600E20FD2}"/>
              </a:ext>
            </a:extLst>
          </p:cNvPr>
          <p:cNvSpPr>
            <a:spLocks noGrp="1"/>
          </p:cNvSpPr>
          <p:nvPr>
            <p:ph type="sldNum" sz="quarter" idx="12"/>
          </p:nvPr>
        </p:nvSpPr>
        <p:spPr/>
        <p:txBody>
          <a:bodyPr/>
          <a:lstStyle/>
          <a:p>
            <a:fld id="{AB03D48E-8AEE-4D6C-9154-88A27571F823}" type="slidenum">
              <a:rPr lang="zh-CN" altLang="en-US" smtClean="0"/>
              <a:pPr/>
              <a:t>22</a:t>
            </a:fld>
            <a:endParaRPr lang="zh-CN" altLang="en-US" dirty="0"/>
          </a:p>
        </p:txBody>
      </p:sp>
    </p:spTree>
    <p:extLst>
      <p:ext uri="{BB962C8B-B14F-4D97-AF65-F5344CB8AC3E}">
        <p14:creationId xmlns:p14="http://schemas.microsoft.com/office/powerpoint/2010/main" val="1944301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1095-57D1-430A-8499-7EF5A76252E8}"/>
              </a:ext>
            </a:extLst>
          </p:cNvPr>
          <p:cNvSpPr>
            <a:spLocks noGrp="1"/>
          </p:cNvSpPr>
          <p:nvPr>
            <p:ph type="title"/>
          </p:nvPr>
        </p:nvSpPr>
        <p:spPr/>
        <p:txBody>
          <a:bodyPr/>
          <a:lstStyle/>
          <a:p>
            <a:r>
              <a:rPr lang="zh-CN" altLang="en-US" dirty="0"/>
              <a:t>共享变量</a:t>
            </a:r>
          </a:p>
        </p:txBody>
      </p:sp>
      <p:sp>
        <p:nvSpPr>
          <p:cNvPr id="4" name="Slide Number Placeholder 3">
            <a:extLst>
              <a:ext uri="{FF2B5EF4-FFF2-40B4-BE49-F238E27FC236}">
                <a16:creationId xmlns:a16="http://schemas.microsoft.com/office/drawing/2014/main" id="{20EA5E72-453A-479D-99D0-27E68997BEEF}"/>
              </a:ext>
            </a:extLst>
          </p:cNvPr>
          <p:cNvSpPr>
            <a:spLocks noGrp="1"/>
          </p:cNvSpPr>
          <p:nvPr>
            <p:ph type="sldNum" sz="quarter" idx="12"/>
          </p:nvPr>
        </p:nvSpPr>
        <p:spPr/>
        <p:txBody>
          <a:bodyPr/>
          <a:lstStyle/>
          <a:p>
            <a:fld id="{AB03D48E-8AEE-4D6C-9154-88A27571F823}" type="slidenum">
              <a:rPr lang="zh-CN" altLang="en-US" smtClean="0"/>
              <a:pPr/>
              <a:t>23</a:t>
            </a:fld>
            <a:endParaRPr lang="zh-CN" altLang="en-US" dirty="0"/>
          </a:p>
        </p:txBody>
      </p:sp>
      <p:sp>
        <p:nvSpPr>
          <p:cNvPr id="5" name="TextBox 4">
            <a:extLst>
              <a:ext uri="{FF2B5EF4-FFF2-40B4-BE49-F238E27FC236}">
                <a16:creationId xmlns:a16="http://schemas.microsoft.com/office/drawing/2014/main" id="{A9C54050-B228-4EA5-9597-65967C86C7CE}"/>
              </a:ext>
            </a:extLst>
          </p:cNvPr>
          <p:cNvSpPr txBox="1"/>
          <p:nvPr/>
        </p:nvSpPr>
        <p:spPr>
          <a:xfrm>
            <a:off x="1828800" y="1819304"/>
            <a:ext cx="5464241" cy="464742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sz="1600" dirty="0">
                <a:latin typeface="Courier New" panose="02070309020205020404" pitchFamily="49" charset="0"/>
                <a:cs typeface="Courier New" panose="02070309020205020404" pitchFamily="49" charset="0"/>
              </a:rPr>
              <a:t>long </a:t>
            </a:r>
            <a:r>
              <a:rPr lang="en-US" altLang="zh-CN" sz="1600" b="1" dirty="0" err="1">
                <a:latin typeface="Courier New" panose="02070309020205020404" pitchFamily="49" charset="0"/>
                <a:cs typeface="Courier New" panose="02070309020205020404" pitchFamily="49" charset="0"/>
              </a:rPr>
              <a:t>gCount</a:t>
            </a:r>
            <a:r>
              <a:rPr lang="en-US" altLang="zh-CN" sz="1600" dirty="0">
                <a:latin typeface="Courier New" panose="02070309020205020404" pitchFamily="49" charset="0"/>
                <a:cs typeface="Courier New" panose="02070309020205020404" pitchFamily="49" charset="0"/>
              </a:rPr>
              <a:t> = 0;</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void *thread(void *</a:t>
            </a:r>
            <a:r>
              <a:rPr lang="en-US" altLang="zh-CN" sz="1600" dirty="0" err="1">
                <a:latin typeface="Courier New" panose="02070309020205020404" pitchFamily="49" charset="0"/>
                <a:cs typeface="Courier New" panose="02070309020205020404" pitchFamily="49" charset="0"/>
              </a:rPr>
              <a:t>vargp</a:t>
            </a:r>
            <a:r>
              <a:rPr lang="en-US" altLang="zh-CN" sz="1600" dirty="0">
                <a:latin typeface="Courier New" panose="02070309020205020404" pitchFamily="49" charset="0"/>
                <a:cs typeface="Courier New" panose="02070309020205020404" pitchFamily="49" charset="0"/>
              </a:rPr>
              <a:t>) {</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volatile long </a:t>
            </a:r>
            <a:r>
              <a:rPr lang="en-US" altLang="zh-CN" sz="1600" b="1" dirty="0" err="1">
                <a:latin typeface="Courier New" panose="02070309020205020404" pitchFamily="49" charset="0"/>
                <a:cs typeface="Courier New" panose="02070309020205020404" pitchFamily="49" charset="0"/>
              </a:rPr>
              <a:t>vCount</a:t>
            </a:r>
            <a:r>
              <a:rPr lang="en-US" altLang="zh-CN" sz="1600" dirty="0">
                <a:latin typeface="Courier New" panose="02070309020205020404" pitchFamily="49" charset="0"/>
                <a:cs typeface="Courier New" panose="02070309020205020404" pitchFamily="49" charset="0"/>
              </a:rPr>
              <a:t> = *(long *)</a:t>
            </a:r>
            <a:r>
              <a:rPr lang="en-US" altLang="zh-CN" sz="1600" dirty="0" err="1">
                <a:latin typeface="Courier New" panose="02070309020205020404" pitchFamily="49" charset="0"/>
                <a:cs typeface="Courier New" panose="02070309020205020404" pitchFamily="49" charset="0"/>
              </a:rPr>
              <a:t>vargp</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static long </a:t>
            </a:r>
            <a:r>
              <a:rPr lang="en-US" altLang="zh-CN" sz="1600" b="1" dirty="0" err="1">
                <a:latin typeface="Courier New" panose="02070309020205020404" pitchFamily="49" charset="0"/>
                <a:cs typeface="Courier New" panose="02070309020205020404" pitchFamily="49" charset="0"/>
              </a:rPr>
              <a:t>lCount</a:t>
            </a:r>
            <a:r>
              <a:rPr lang="en-US" altLang="zh-CN" sz="1600" dirty="0">
                <a:latin typeface="Courier New" panose="02070309020205020404" pitchFamily="49" charset="0"/>
                <a:cs typeface="Courier New" panose="02070309020205020404" pitchFamily="49" charset="0"/>
              </a:rPr>
              <a:t> = 0;</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gCount</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vCount</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lCount</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ld</a:t>
            </a:r>
            <a:r>
              <a:rPr lang="en-US" altLang="zh-CN" sz="1600" dirty="0">
                <a:latin typeface="Courier New" panose="02070309020205020404" pitchFamily="49" charset="0"/>
                <a:cs typeface="Courier New" panose="02070309020205020404" pitchFamily="49" charset="0"/>
              </a:rPr>
              <a:t>\n", </a:t>
            </a:r>
            <a:r>
              <a:rPr lang="en-US" altLang="zh-CN" sz="1600" dirty="0" err="1">
                <a:latin typeface="Courier New" panose="02070309020205020404" pitchFamily="49" charset="0"/>
                <a:cs typeface="Courier New" panose="02070309020205020404" pitchFamily="49" charset="0"/>
              </a:rPr>
              <a:t>gCount+vCount+lCount</a:t>
            </a:r>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NULL;</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int main() {</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long var; </a:t>
            </a:r>
            <a:r>
              <a:rPr lang="en-US" altLang="zh-CN" sz="1600" dirty="0" err="1">
                <a:latin typeface="Courier New" panose="02070309020205020404" pitchFamily="49" charset="0"/>
                <a:cs typeface="Courier New" panose="02070309020205020404" pitchFamily="49" charset="0"/>
              </a:rPr>
              <a:t>pthread_t</a:t>
            </a:r>
            <a:r>
              <a:rPr lang="en-US" altLang="zh-CN" sz="1600" dirty="0">
                <a:latin typeface="Courier New" panose="02070309020205020404" pitchFamily="49" charset="0"/>
                <a:cs typeface="Courier New" panose="02070309020205020404" pitchFamily="49" charset="0"/>
              </a:rPr>
              <a:t> tid1, tid2;</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scanf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ld</a:t>
            </a:r>
            <a:r>
              <a:rPr lang="en-US" altLang="zh-CN" sz="1600" dirty="0">
                <a:latin typeface="Courier New" panose="02070309020205020404" pitchFamily="49" charset="0"/>
                <a:cs typeface="Courier New" panose="02070309020205020404" pitchFamily="49" charset="0"/>
              </a:rPr>
              <a:t>", &amp;var);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fork();</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pthread_create</a:t>
            </a:r>
            <a:r>
              <a:rPr lang="en-US" altLang="zh-CN" sz="1600" dirty="0">
                <a:latin typeface="Courier New" panose="02070309020205020404" pitchFamily="49" charset="0"/>
                <a:cs typeface="Courier New" panose="02070309020205020404" pitchFamily="49" charset="0"/>
              </a:rPr>
              <a:t>(&amp;tid1,NULL,thread,&amp;var);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pthread_create</a:t>
            </a:r>
            <a:r>
              <a:rPr lang="en-US" altLang="zh-CN" sz="1600" dirty="0">
                <a:latin typeface="Courier New" panose="02070309020205020404" pitchFamily="49" charset="0"/>
                <a:cs typeface="Courier New" panose="02070309020205020404" pitchFamily="49" charset="0"/>
              </a:rPr>
              <a:t>(&amp;tid2,NULL,thread,&amp;var);</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pthread_join</a:t>
            </a:r>
            <a:r>
              <a:rPr lang="en-US" altLang="zh-CN" sz="1600" dirty="0">
                <a:latin typeface="Courier New" panose="02070309020205020404" pitchFamily="49" charset="0"/>
                <a:cs typeface="Courier New" panose="02070309020205020404" pitchFamily="49" charset="0"/>
              </a:rPr>
              <a:t>(tid1, NULL);</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pthread_join</a:t>
            </a:r>
            <a:r>
              <a:rPr lang="en-US" altLang="zh-CN" sz="1600" dirty="0">
                <a:latin typeface="Courier New" panose="02070309020205020404" pitchFamily="49" charset="0"/>
                <a:cs typeface="Courier New" panose="02070309020205020404" pitchFamily="49" charset="0"/>
              </a:rPr>
              <a:t>(tid2, NULL);</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0;</a:t>
            </a:r>
            <a:endParaRPr lang="zh-CN"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aphicFrame>
        <p:nvGraphicFramePr>
          <p:cNvPr id="8" name="Table 7">
            <a:extLst>
              <a:ext uri="{FF2B5EF4-FFF2-40B4-BE49-F238E27FC236}">
                <a16:creationId xmlns:a16="http://schemas.microsoft.com/office/drawing/2014/main" id="{DE0B0479-B512-494D-A81D-790D26BC3E59}"/>
              </a:ext>
            </a:extLst>
          </p:cNvPr>
          <p:cNvGraphicFramePr>
            <a:graphicFrameLocks noGrp="1"/>
          </p:cNvGraphicFramePr>
          <p:nvPr/>
        </p:nvGraphicFramePr>
        <p:xfrm>
          <a:off x="7565318" y="1819303"/>
          <a:ext cx="2608160" cy="4647426"/>
        </p:xfrm>
        <a:graphic>
          <a:graphicData uri="http://schemas.openxmlformats.org/drawingml/2006/table">
            <a:tbl>
              <a:tblPr firstRow="1" firstCol="1" bandRow="1"/>
              <a:tblGrid>
                <a:gridCol w="843613">
                  <a:extLst>
                    <a:ext uri="{9D8B030D-6E8A-4147-A177-3AD203B41FA5}">
                      <a16:colId xmlns:a16="http://schemas.microsoft.com/office/drawing/2014/main" val="3915302742"/>
                    </a:ext>
                  </a:extLst>
                </a:gridCol>
                <a:gridCol w="842621">
                  <a:extLst>
                    <a:ext uri="{9D8B030D-6E8A-4147-A177-3AD203B41FA5}">
                      <a16:colId xmlns:a16="http://schemas.microsoft.com/office/drawing/2014/main" val="3203198069"/>
                    </a:ext>
                  </a:extLst>
                </a:gridCol>
                <a:gridCol w="921926">
                  <a:extLst>
                    <a:ext uri="{9D8B030D-6E8A-4147-A177-3AD203B41FA5}">
                      <a16:colId xmlns:a16="http://schemas.microsoft.com/office/drawing/2014/main" val="4226607298"/>
                    </a:ext>
                  </a:extLst>
                </a:gridCol>
              </a:tblGrid>
              <a:tr h="1327836">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高地址</a:t>
                      </a:r>
                    </a:p>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3136306"/>
                  </a:ext>
                </a:extLst>
              </a:tr>
              <a:tr h="331959">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4146279"/>
                  </a:ext>
                </a:extLst>
              </a:tr>
              <a:tr h="331959">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共享库</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共享库</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共享库</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6397249"/>
                  </a:ext>
                </a:extLst>
              </a:tr>
              <a:tr h="331959">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921667"/>
                  </a:ext>
                </a:extLst>
              </a:tr>
              <a:tr h="663918">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堆</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666703"/>
                  </a:ext>
                </a:extLst>
              </a:tr>
              <a:tr h="663918">
                <a:tc>
                  <a:txBody>
                    <a:bodyPr/>
                    <a:lstStyle/>
                    <a:p>
                      <a:pPr algn="ctr">
                        <a:spcAft>
                          <a:spcPts val="0"/>
                        </a:spcAft>
                      </a:pPr>
                      <a:r>
                        <a:rPr lang="en-US" sz="1800" kern="10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a:p>
                      <a:pPr algn="ctr">
                        <a:spcAft>
                          <a:spcPts val="0"/>
                        </a:spcAft>
                      </a:pPr>
                      <a:r>
                        <a:rPr lang="en-US" sz="1800" kern="10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dirty="0">
                          <a:effectLst/>
                          <a:latin typeface="Courier New" panose="02070309020205020404" pitchFamily="49" charset="0"/>
                          <a:ea typeface="宋体" panose="02010600030101010101" pitchFamily="2" charset="-122"/>
                          <a:cs typeface="Times New Roman" panose="02020603050405020304" pitchFamily="18" charset="0"/>
                        </a:rPr>
                        <a:t>数据区</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234823"/>
                  </a:ext>
                </a:extLst>
              </a:tr>
              <a:tr h="663918">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代码区</a:t>
                      </a:r>
                    </a:p>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低地址</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959332"/>
                  </a:ext>
                </a:extLst>
              </a:tr>
              <a:tr h="331959">
                <a:tc>
                  <a:txBody>
                    <a:bodyPr/>
                    <a:lstStyle/>
                    <a:p>
                      <a:pPr algn="ctr">
                        <a:spcAft>
                          <a:spcPts val="0"/>
                        </a:spcAft>
                      </a:pPr>
                      <a:r>
                        <a:rPr lang="zh-CN" sz="1800" kern="100">
                          <a:effectLst/>
                          <a:latin typeface="Courier New" panose="02070309020205020404" pitchFamily="49" charset="0"/>
                          <a:ea typeface="宋体" panose="02010600030101010101" pitchFamily="2" charset="-122"/>
                          <a:cs typeface="Times New Roman" panose="02020603050405020304" pitchFamily="18" charset="0"/>
                        </a:rPr>
                        <a:t>父进程</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ourier New" panose="02070309020205020404" pitchFamily="49" charset="0"/>
                        <a:ea typeface="宋体" panose="02010600030101010101" pitchFamily="2" charset="-122"/>
                        <a:cs typeface="Times New Roman" panose="02020603050405020304" pitchFamily="18" charset="0"/>
                      </a:endParaRPr>
                    </a:p>
                  </a:txBody>
                  <a:tcPr marL="0" marR="0" marT="0" marB="0">
                    <a:lnL>
                      <a:noFill/>
                    </a:lnL>
                    <a:lnR>
                      <a:noFill/>
                    </a:lnR>
                    <a:lnT>
                      <a:noFill/>
                    </a:lnT>
                    <a:lnB>
                      <a:noFill/>
                    </a:lnB>
                  </a:tcPr>
                </a:tc>
                <a:tc>
                  <a:txBody>
                    <a:bodyPr/>
                    <a:lstStyle/>
                    <a:p>
                      <a:pPr algn="ctr">
                        <a:spcAft>
                          <a:spcPts val="0"/>
                        </a:spcAft>
                      </a:pPr>
                      <a:r>
                        <a:rPr lang="zh-CN" sz="1800" kern="100" dirty="0">
                          <a:effectLst/>
                          <a:latin typeface="Courier New" panose="02070309020205020404" pitchFamily="49" charset="0"/>
                          <a:ea typeface="宋体" panose="02010600030101010101" pitchFamily="2" charset="-122"/>
                          <a:cs typeface="Times New Roman" panose="02020603050405020304" pitchFamily="18" charset="0"/>
                        </a:rPr>
                        <a:t>子进程</a:t>
                      </a:r>
                    </a:p>
                  </a:txBody>
                  <a:tcPr marL="0" marR="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30706390"/>
                  </a:ext>
                </a:extLst>
              </a:tr>
            </a:tbl>
          </a:graphicData>
        </a:graphic>
      </p:graphicFrame>
      <p:sp>
        <p:nvSpPr>
          <p:cNvPr id="9" name="Callout: Line 8">
            <a:extLst>
              <a:ext uri="{FF2B5EF4-FFF2-40B4-BE49-F238E27FC236}">
                <a16:creationId xmlns:a16="http://schemas.microsoft.com/office/drawing/2014/main" id="{B61914E4-5B01-4709-B655-AA54C22072F6}"/>
              </a:ext>
            </a:extLst>
          </p:cNvPr>
          <p:cNvSpPr/>
          <p:nvPr/>
        </p:nvSpPr>
        <p:spPr>
          <a:xfrm>
            <a:off x="4500466" y="475862"/>
            <a:ext cx="2108719" cy="895739"/>
          </a:xfrm>
          <a:prstGeom prst="borderCallout1">
            <a:avLst>
              <a:gd name="adj1" fmla="val 75000"/>
              <a:gd name="adj2" fmla="val -8775"/>
              <a:gd name="adj3" fmla="val 155208"/>
              <a:gd name="adj4" fmla="val -591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全局变量</a:t>
            </a:r>
            <a:endParaRPr lang="en-US" altLang="zh-CN" dirty="0">
              <a:solidFill>
                <a:schemeClr val="tx1"/>
              </a:solidFill>
            </a:endParaRPr>
          </a:p>
          <a:p>
            <a:pPr algn="ctr"/>
            <a:r>
              <a:rPr lang="zh-CN" altLang="en-US" dirty="0">
                <a:solidFill>
                  <a:schemeClr val="tx1"/>
                </a:solidFill>
              </a:rPr>
              <a:t>位于数据区</a:t>
            </a:r>
            <a:endParaRPr lang="en-US" altLang="zh-CN" dirty="0">
              <a:solidFill>
                <a:schemeClr val="tx1"/>
              </a:solidFill>
            </a:endParaRPr>
          </a:p>
          <a:p>
            <a:pPr algn="ctr"/>
            <a:r>
              <a:rPr lang="zh-CN" altLang="en-US" dirty="0">
                <a:solidFill>
                  <a:schemeClr val="tx1"/>
                </a:solidFill>
              </a:rPr>
              <a:t>线程共享</a:t>
            </a:r>
          </a:p>
        </p:txBody>
      </p:sp>
      <p:sp>
        <p:nvSpPr>
          <p:cNvPr id="10" name="Callout: Line 9">
            <a:extLst>
              <a:ext uri="{FF2B5EF4-FFF2-40B4-BE49-F238E27FC236}">
                <a16:creationId xmlns:a16="http://schemas.microsoft.com/office/drawing/2014/main" id="{DC8B6CAA-C452-4D39-A2FC-8C7CA731EC8B}"/>
              </a:ext>
            </a:extLst>
          </p:cNvPr>
          <p:cNvSpPr/>
          <p:nvPr/>
        </p:nvSpPr>
        <p:spPr>
          <a:xfrm>
            <a:off x="5274907" y="644347"/>
            <a:ext cx="2108719" cy="895739"/>
          </a:xfrm>
          <a:prstGeom prst="borderCallout1">
            <a:avLst>
              <a:gd name="adj1" fmla="val 105208"/>
              <a:gd name="adj2" fmla="val -8332"/>
              <a:gd name="adj3" fmla="val 231249"/>
              <a:gd name="adj4" fmla="val -4806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局部静态变量</a:t>
            </a:r>
            <a:endParaRPr lang="en-US" altLang="zh-CN" dirty="0">
              <a:solidFill>
                <a:schemeClr val="tx1"/>
              </a:solidFill>
            </a:endParaRPr>
          </a:p>
          <a:p>
            <a:pPr algn="ctr"/>
            <a:r>
              <a:rPr lang="zh-CN" altLang="en-US" dirty="0">
                <a:solidFill>
                  <a:schemeClr val="tx1"/>
                </a:solidFill>
              </a:rPr>
              <a:t>位于数据区</a:t>
            </a:r>
            <a:endParaRPr lang="en-US" altLang="zh-CN" dirty="0">
              <a:solidFill>
                <a:schemeClr val="tx1"/>
              </a:solidFill>
            </a:endParaRPr>
          </a:p>
          <a:p>
            <a:pPr algn="ctr"/>
            <a:r>
              <a:rPr lang="zh-CN" altLang="en-US" dirty="0">
                <a:solidFill>
                  <a:schemeClr val="tx1"/>
                </a:solidFill>
              </a:rPr>
              <a:t>线程共享</a:t>
            </a:r>
          </a:p>
        </p:txBody>
      </p:sp>
      <p:sp>
        <p:nvSpPr>
          <p:cNvPr id="11" name="Callout: Line 10">
            <a:extLst>
              <a:ext uri="{FF2B5EF4-FFF2-40B4-BE49-F238E27FC236}">
                <a16:creationId xmlns:a16="http://schemas.microsoft.com/office/drawing/2014/main" id="{2F2A409F-4166-48B6-9543-AC1E33920EF4}"/>
              </a:ext>
            </a:extLst>
          </p:cNvPr>
          <p:cNvSpPr/>
          <p:nvPr/>
        </p:nvSpPr>
        <p:spPr>
          <a:xfrm>
            <a:off x="6760680" y="279630"/>
            <a:ext cx="2108719" cy="895739"/>
          </a:xfrm>
          <a:prstGeom prst="borderCallout1">
            <a:avLst>
              <a:gd name="adj1" fmla="val 105208"/>
              <a:gd name="adj2" fmla="val -8332"/>
              <a:gd name="adj3" fmla="val 232291"/>
              <a:gd name="adj4" fmla="val -892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栈上的临时变量</a:t>
            </a:r>
            <a:endParaRPr lang="en-US" altLang="zh-CN" dirty="0">
              <a:solidFill>
                <a:schemeClr val="tx1"/>
              </a:solidFill>
            </a:endParaRPr>
          </a:p>
          <a:p>
            <a:pPr algn="ctr"/>
            <a:r>
              <a:rPr lang="zh-CN" altLang="en-US" dirty="0">
                <a:solidFill>
                  <a:schemeClr val="tx1"/>
                </a:solidFill>
              </a:rPr>
              <a:t>线程不共享</a:t>
            </a:r>
          </a:p>
        </p:txBody>
      </p:sp>
      <p:sp>
        <p:nvSpPr>
          <p:cNvPr id="12" name="TextBox 11">
            <a:extLst>
              <a:ext uri="{FF2B5EF4-FFF2-40B4-BE49-F238E27FC236}">
                <a16:creationId xmlns:a16="http://schemas.microsoft.com/office/drawing/2014/main" id="{12C7E956-D994-4CE1-908A-F8D7AA73536E}"/>
              </a:ext>
            </a:extLst>
          </p:cNvPr>
          <p:cNvSpPr txBox="1"/>
          <p:nvPr/>
        </p:nvSpPr>
        <p:spPr>
          <a:xfrm>
            <a:off x="7565319" y="4814596"/>
            <a:ext cx="863335" cy="338554"/>
          </a:xfrm>
          <a:prstGeom prst="rect">
            <a:avLst/>
          </a:prstGeom>
          <a:noFill/>
        </p:spPr>
        <p:txBody>
          <a:bodyPr wrap="square" rtlCol="0">
            <a:spAutoFit/>
          </a:bodyPr>
          <a:lstStyle/>
          <a:p>
            <a:r>
              <a:rPr lang="en-US" altLang="zh-CN" sz="1600" dirty="0" err="1">
                <a:solidFill>
                  <a:srgbClr val="FF0000"/>
                </a:solidFill>
              </a:rPr>
              <a:t>lCount</a:t>
            </a:r>
            <a:endParaRPr lang="zh-CN" altLang="en-US" dirty="0">
              <a:solidFill>
                <a:srgbClr val="FF0000"/>
              </a:solidFill>
            </a:endParaRPr>
          </a:p>
        </p:txBody>
      </p:sp>
      <p:sp>
        <p:nvSpPr>
          <p:cNvPr id="13" name="TextBox 12">
            <a:extLst>
              <a:ext uri="{FF2B5EF4-FFF2-40B4-BE49-F238E27FC236}">
                <a16:creationId xmlns:a16="http://schemas.microsoft.com/office/drawing/2014/main" id="{9D201477-85B8-4AC6-8BC7-83080D9C0232}"/>
              </a:ext>
            </a:extLst>
          </p:cNvPr>
          <p:cNvSpPr txBox="1"/>
          <p:nvPr/>
        </p:nvSpPr>
        <p:spPr>
          <a:xfrm>
            <a:off x="9310144" y="4814596"/>
            <a:ext cx="863335" cy="338554"/>
          </a:xfrm>
          <a:prstGeom prst="rect">
            <a:avLst/>
          </a:prstGeom>
          <a:noFill/>
        </p:spPr>
        <p:txBody>
          <a:bodyPr wrap="square" rtlCol="0">
            <a:spAutoFit/>
          </a:bodyPr>
          <a:lstStyle/>
          <a:p>
            <a:r>
              <a:rPr lang="en-US" altLang="zh-CN" sz="1600" dirty="0" err="1">
                <a:solidFill>
                  <a:srgbClr val="FF0000"/>
                </a:solidFill>
              </a:rPr>
              <a:t>lCount</a:t>
            </a:r>
            <a:endParaRPr lang="zh-CN" altLang="en-US" dirty="0">
              <a:solidFill>
                <a:srgbClr val="FF0000"/>
              </a:solidFill>
            </a:endParaRPr>
          </a:p>
        </p:txBody>
      </p:sp>
      <p:sp>
        <p:nvSpPr>
          <p:cNvPr id="14" name="TextBox 13">
            <a:extLst>
              <a:ext uri="{FF2B5EF4-FFF2-40B4-BE49-F238E27FC236}">
                <a16:creationId xmlns:a16="http://schemas.microsoft.com/office/drawing/2014/main" id="{55F28641-4B77-48A1-84DC-6EDC6B7AF4CE}"/>
              </a:ext>
            </a:extLst>
          </p:cNvPr>
          <p:cNvSpPr txBox="1"/>
          <p:nvPr/>
        </p:nvSpPr>
        <p:spPr>
          <a:xfrm>
            <a:off x="7574396" y="5112485"/>
            <a:ext cx="863335" cy="338554"/>
          </a:xfrm>
          <a:prstGeom prst="rect">
            <a:avLst/>
          </a:prstGeom>
          <a:noFill/>
        </p:spPr>
        <p:txBody>
          <a:bodyPr wrap="square" rtlCol="0">
            <a:spAutoFit/>
          </a:bodyPr>
          <a:lstStyle/>
          <a:p>
            <a:r>
              <a:rPr lang="en-US" altLang="zh-CN" sz="1600" dirty="0" err="1">
                <a:solidFill>
                  <a:srgbClr val="FF0000"/>
                </a:solidFill>
              </a:rPr>
              <a:t>gCount</a:t>
            </a:r>
            <a:endParaRPr lang="zh-CN" altLang="en-US" dirty="0">
              <a:solidFill>
                <a:srgbClr val="FF0000"/>
              </a:solidFill>
            </a:endParaRPr>
          </a:p>
        </p:txBody>
      </p:sp>
      <p:sp>
        <p:nvSpPr>
          <p:cNvPr id="15" name="TextBox 14">
            <a:extLst>
              <a:ext uri="{FF2B5EF4-FFF2-40B4-BE49-F238E27FC236}">
                <a16:creationId xmlns:a16="http://schemas.microsoft.com/office/drawing/2014/main" id="{A7802769-B382-4BCA-8085-1EBB6DD3424A}"/>
              </a:ext>
            </a:extLst>
          </p:cNvPr>
          <p:cNvSpPr txBox="1"/>
          <p:nvPr/>
        </p:nvSpPr>
        <p:spPr>
          <a:xfrm>
            <a:off x="9301067" y="5131091"/>
            <a:ext cx="863335" cy="338554"/>
          </a:xfrm>
          <a:prstGeom prst="rect">
            <a:avLst/>
          </a:prstGeom>
          <a:noFill/>
        </p:spPr>
        <p:txBody>
          <a:bodyPr wrap="square" rtlCol="0">
            <a:spAutoFit/>
          </a:bodyPr>
          <a:lstStyle/>
          <a:p>
            <a:r>
              <a:rPr lang="en-US" altLang="zh-CN" sz="1600" dirty="0" err="1">
                <a:solidFill>
                  <a:srgbClr val="FF0000"/>
                </a:solidFill>
              </a:rPr>
              <a:t>gCount</a:t>
            </a:r>
            <a:endParaRPr lang="zh-CN" altLang="en-US" dirty="0">
              <a:solidFill>
                <a:srgbClr val="FF0000"/>
              </a:solidFill>
            </a:endParaRPr>
          </a:p>
        </p:txBody>
      </p:sp>
      <p:sp>
        <p:nvSpPr>
          <p:cNvPr id="16" name="TextBox 15">
            <a:extLst>
              <a:ext uri="{FF2B5EF4-FFF2-40B4-BE49-F238E27FC236}">
                <a16:creationId xmlns:a16="http://schemas.microsoft.com/office/drawing/2014/main" id="{35CA7AC9-BD14-42DB-92B7-4D4646CB2847}"/>
              </a:ext>
            </a:extLst>
          </p:cNvPr>
          <p:cNvSpPr txBox="1"/>
          <p:nvPr/>
        </p:nvSpPr>
        <p:spPr>
          <a:xfrm>
            <a:off x="7565318" y="2008926"/>
            <a:ext cx="863335" cy="338554"/>
          </a:xfrm>
          <a:prstGeom prst="rect">
            <a:avLst/>
          </a:prstGeom>
          <a:noFill/>
        </p:spPr>
        <p:txBody>
          <a:bodyPr wrap="square" rtlCol="0">
            <a:spAutoFit/>
          </a:bodyPr>
          <a:lstStyle/>
          <a:p>
            <a:r>
              <a:rPr lang="en-US" altLang="zh-CN" sz="1600" dirty="0" err="1">
                <a:solidFill>
                  <a:srgbClr val="FF0000"/>
                </a:solidFill>
              </a:rPr>
              <a:t>vCount</a:t>
            </a:r>
            <a:endParaRPr lang="zh-CN" altLang="en-US" dirty="0">
              <a:solidFill>
                <a:srgbClr val="FF0000"/>
              </a:solidFill>
            </a:endParaRPr>
          </a:p>
        </p:txBody>
      </p:sp>
      <p:sp>
        <p:nvSpPr>
          <p:cNvPr id="17" name="TextBox 16">
            <a:extLst>
              <a:ext uri="{FF2B5EF4-FFF2-40B4-BE49-F238E27FC236}">
                <a16:creationId xmlns:a16="http://schemas.microsoft.com/office/drawing/2014/main" id="{E45CEA91-610E-4139-939A-96D72B583D96}"/>
              </a:ext>
            </a:extLst>
          </p:cNvPr>
          <p:cNvSpPr txBox="1"/>
          <p:nvPr/>
        </p:nvSpPr>
        <p:spPr>
          <a:xfrm>
            <a:off x="7565317" y="2496438"/>
            <a:ext cx="863335" cy="338554"/>
          </a:xfrm>
          <a:prstGeom prst="rect">
            <a:avLst/>
          </a:prstGeom>
          <a:noFill/>
        </p:spPr>
        <p:txBody>
          <a:bodyPr wrap="square" rtlCol="0">
            <a:spAutoFit/>
          </a:bodyPr>
          <a:lstStyle/>
          <a:p>
            <a:r>
              <a:rPr lang="en-US" altLang="zh-CN" sz="1600" dirty="0" err="1">
                <a:solidFill>
                  <a:srgbClr val="FF0000"/>
                </a:solidFill>
              </a:rPr>
              <a:t>vCount</a:t>
            </a:r>
            <a:endParaRPr lang="zh-CN" altLang="en-US" dirty="0">
              <a:solidFill>
                <a:srgbClr val="FF0000"/>
              </a:solidFill>
            </a:endParaRPr>
          </a:p>
        </p:txBody>
      </p:sp>
      <p:sp>
        <p:nvSpPr>
          <p:cNvPr id="18" name="TextBox 17">
            <a:extLst>
              <a:ext uri="{FF2B5EF4-FFF2-40B4-BE49-F238E27FC236}">
                <a16:creationId xmlns:a16="http://schemas.microsoft.com/office/drawing/2014/main" id="{B32C9695-9BAF-48F8-83DB-63493CCE1BD1}"/>
              </a:ext>
            </a:extLst>
          </p:cNvPr>
          <p:cNvSpPr txBox="1"/>
          <p:nvPr/>
        </p:nvSpPr>
        <p:spPr>
          <a:xfrm>
            <a:off x="9301068" y="2008926"/>
            <a:ext cx="863335" cy="338554"/>
          </a:xfrm>
          <a:prstGeom prst="rect">
            <a:avLst/>
          </a:prstGeom>
          <a:noFill/>
        </p:spPr>
        <p:txBody>
          <a:bodyPr wrap="square" rtlCol="0">
            <a:spAutoFit/>
          </a:bodyPr>
          <a:lstStyle/>
          <a:p>
            <a:r>
              <a:rPr lang="en-US" altLang="zh-CN" sz="1600" dirty="0" err="1">
                <a:solidFill>
                  <a:srgbClr val="FF0000"/>
                </a:solidFill>
              </a:rPr>
              <a:t>vCount</a:t>
            </a:r>
            <a:endParaRPr lang="zh-CN" altLang="en-US" dirty="0">
              <a:solidFill>
                <a:srgbClr val="FF0000"/>
              </a:solidFill>
            </a:endParaRPr>
          </a:p>
        </p:txBody>
      </p:sp>
      <p:sp>
        <p:nvSpPr>
          <p:cNvPr id="19" name="TextBox 18">
            <a:extLst>
              <a:ext uri="{FF2B5EF4-FFF2-40B4-BE49-F238E27FC236}">
                <a16:creationId xmlns:a16="http://schemas.microsoft.com/office/drawing/2014/main" id="{0597673E-D25C-4263-AA2D-FE0293CA1C84}"/>
              </a:ext>
            </a:extLst>
          </p:cNvPr>
          <p:cNvSpPr txBox="1"/>
          <p:nvPr/>
        </p:nvSpPr>
        <p:spPr>
          <a:xfrm>
            <a:off x="9301067" y="2496438"/>
            <a:ext cx="863335" cy="338554"/>
          </a:xfrm>
          <a:prstGeom prst="rect">
            <a:avLst/>
          </a:prstGeom>
          <a:noFill/>
        </p:spPr>
        <p:txBody>
          <a:bodyPr wrap="square" rtlCol="0">
            <a:spAutoFit/>
          </a:bodyPr>
          <a:lstStyle/>
          <a:p>
            <a:r>
              <a:rPr lang="en-US" altLang="zh-CN" sz="1600" dirty="0" err="1">
                <a:solidFill>
                  <a:srgbClr val="FF0000"/>
                </a:solidFill>
              </a:rPr>
              <a:t>vCount</a:t>
            </a:r>
            <a:endParaRPr lang="zh-CN" altLang="en-US" dirty="0">
              <a:solidFill>
                <a:srgbClr val="FF0000"/>
              </a:solidFill>
            </a:endParaRPr>
          </a:p>
        </p:txBody>
      </p:sp>
    </p:spTree>
    <p:extLst>
      <p:ext uri="{BB962C8B-B14F-4D97-AF65-F5344CB8AC3E}">
        <p14:creationId xmlns:p14="http://schemas.microsoft.com/office/powerpoint/2010/main" val="30426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EB33-DB49-4C24-918E-F44B003EBFBA}"/>
              </a:ext>
            </a:extLst>
          </p:cNvPr>
          <p:cNvSpPr>
            <a:spLocks noGrp="1"/>
          </p:cNvSpPr>
          <p:nvPr>
            <p:ph type="title"/>
          </p:nvPr>
        </p:nvSpPr>
        <p:spPr/>
        <p:txBody>
          <a:bodyPr>
            <a:normAutofit/>
          </a:bodyPr>
          <a:lstStyle/>
          <a:p>
            <a:r>
              <a:rPr lang="zh-CN" altLang="en-US" dirty="0"/>
              <a:t>线程竞争</a:t>
            </a:r>
            <a:endParaRPr lang="zh-CN" altLang="en-US" sz="1800" dirty="0">
              <a:ea typeface="+mn-ea"/>
            </a:endParaRPr>
          </a:p>
        </p:txBody>
      </p:sp>
      <p:sp>
        <p:nvSpPr>
          <p:cNvPr id="4" name="Slide Number Placeholder 3">
            <a:extLst>
              <a:ext uri="{FF2B5EF4-FFF2-40B4-BE49-F238E27FC236}">
                <a16:creationId xmlns:a16="http://schemas.microsoft.com/office/drawing/2014/main" id="{F0DF411B-02B1-49D7-A6E3-CFABF3A6573F}"/>
              </a:ext>
            </a:extLst>
          </p:cNvPr>
          <p:cNvSpPr>
            <a:spLocks noGrp="1"/>
          </p:cNvSpPr>
          <p:nvPr>
            <p:ph type="sldNum" sz="quarter" idx="12"/>
          </p:nvPr>
        </p:nvSpPr>
        <p:spPr/>
        <p:txBody>
          <a:bodyPr/>
          <a:lstStyle/>
          <a:p>
            <a:fld id="{AB03D48E-8AEE-4D6C-9154-88A27571F823}" type="slidenum">
              <a:rPr lang="zh-CN" altLang="en-US" smtClean="0"/>
              <a:pPr/>
              <a:t>24</a:t>
            </a:fld>
            <a:endParaRPr lang="zh-CN" altLang="en-US" dirty="0"/>
          </a:p>
        </p:txBody>
      </p:sp>
      <p:sp>
        <p:nvSpPr>
          <p:cNvPr id="5" name="TextBox 4">
            <a:extLst>
              <a:ext uri="{FF2B5EF4-FFF2-40B4-BE49-F238E27FC236}">
                <a16:creationId xmlns:a16="http://schemas.microsoft.com/office/drawing/2014/main" id="{5E6A1D63-F4B8-44F3-ADAF-7EA215B1D13D}"/>
              </a:ext>
            </a:extLst>
          </p:cNvPr>
          <p:cNvSpPr txBox="1"/>
          <p:nvPr/>
        </p:nvSpPr>
        <p:spPr>
          <a:xfrm>
            <a:off x="3061407" y="2036921"/>
            <a:ext cx="5909389" cy="452431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altLang="zh-CN" sz="1600" dirty="0">
                <a:latin typeface="Courier New" panose="02070309020205020404" pitchFamily="49" charset="0"/>
                <a:cs typeface="Courier New" panose="02070309020205020404" pitchFamily="49" charset="0"/>
              </a:rPr>
              <a:t>long foo = 0, bar = 0;</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void *thread(void *</a:t>
            </a:r>
            <a:r>
              <a:rPr lang="en-US" altLang="zh-CN" sz="1600" dirty="0" err="1">
                <a:latin typeface="Courier New" panose="02070309020205020404" pitchFamily="49" charset="0"/>
                <a:cs typeface="Courier New" panose="02070309020205020404" pitchFamily="49" charset="0"/>
              </a:rPr>
              <a:t>vargp</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foo</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bar</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printf</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ld</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ld</a:t>
            </a:r>
            <a:r>
              <a:rPr lang="en-US" altLang="zh-CN" sz="1600" dirty="0">
                <a:latin typeface="Courier New" panose="02070309020205020404" pitchFamily="49" charset="0"/>
                <a:cs typeface="Courier New" panose="02070309020205020404" pitchFamily="49" charset="0"/>
              </a:rPr>
              <a:t> ", </a:t>
            </a:r>
            <a:r>
              <a:rPr lang="en-US" altLang="zh-CN" sz="1600" b="1" dirty="0">
                <a:solidFill>
                  <a:srgbClr val="FF0000"/>
                </a:solidFill>
                <a:latin typeface="Courier New" panose="02070309020205020404" pitchFamily="49" charset="0"/>
                <a:cs typeface="Courier New" panose="02070309020205020404" pitchFamily="49" charset="0"/>
              </a:rPr>
              <a:t>foo</a:t>
            </a:r>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bar</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fflush</a:t>
            </a:r>
            <a:r>
              <a:rPr lang="en-US" altLang="zh-CN" sz="1600" dirty="0">
                <a:latin typeface="Courier New" panose="02070309020205020404" pitchFamily="49" charset="0"/>
                <a:cs typeface="Courier New" panose="02070309020205020404" pitchFamily="49" charset="0"/>
              </a:rPr>
              <a:t>(</a:t>
            </a:r>
            <a:r>
              <a:rPr lang="en-US" altLang="zh-CN" sz="1600" dirty="0" err="1">
                <a:latin typeface="Courier New" panose="02070309020205020404" pitchFamily="49" charset="0"/>
                <a:cs typeface="Courier New" panose="02070309020205020404" pitchFamily="49" charset="0"/>
              </a:rPr>
              <a:t>stdout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NULL;</a:t>
            </a:r>
          </a:p>
          <a:p>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int main()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pthread_t</a:t>
            </a:r>
            <a:r>
              <a:rPr lang="en-US" altLang="zh-CN" sz="1600" dirty="0">
                <a:latin typeface="Courier New" panose="02070309020205020404" pitchFamily="49" charset="0"/>
                <a:cs typeface="Courier New" panose="02070309020205020404" pitchFamily="49" charset="0"/>
              </a:rPr>
              <a:t> tid1, tid2;</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pthread_create</a:t>
            </a:r>
            <a:r>
              <a:rPr lang="en-US" altLang="zh-CN" sz="1600" dirty="0">
                <a:latin typeface="Courier New" panose="02070309020205020404" pitchFamily="49" charset="0"/>
                <a:cs typeface="Courier New" panose="02070309020205020404" pitchFamily="49" charset="0"/>
              </a:rPr>
              <a:t>(&amp;tid1, NULL, thread, NULL);</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pthread_create</a:t>
            </a:r>
            <a:r>
              <a:rPr lang="en-US" altLang="zh-CN" sz="1600" dirty="0">
                <a:latin typeface="Courier New" panose="02070309020205020404" pitchFamily="49" charset="0"/>
                <a:cs typeface="Courier New" panose="02070309020205020404" pitchFamily="49" charset="0"/>
              </a:rPr>
              <a:t>(&amp;tid2, NULL, thread, NULL);</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pthread_join</a:t>
            </a:r>
            <a:r>
              <a:rPr lang="en-US" altLang="zh-CN" sz="1600" dirty="0">
                <a:latin typeface="Courier New" panose="02070309020205020404" pitchFamily="49" charset="0"/>
                <a:cs typeface="Courier New" panose="02070309020205020404" pitchFamily="49" charset="0"/>
              </a:rPr>
              <a:t>(tid1, NULL);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pthread_join</a:t>
            </a:r>
            <a:r>
              <a:rPr lang="en-US" altLang="zh-CN" sz="1600" dirty="0">
                <a:latin typeface="Courier New" panose="02070309020205020404" pitchFamily="49" charset="0"/>
                <a:cs typeface="Courier New" panose="02070309020205020404" pitchFamily="49" charset="0"/>
              </a:rPr>
              <a:t>(tid2, NULL);</a:t>
            </a:r>
          </a:p>
          <a:p>
            <a:r>
              <a:rPr lang="en-US" altLang="zh-CN" sz="1600" dirty="0">
                <a:latin typeface="Courier New" panose="02070309020205020404" pitchFamily="49" charset="0"/>
                <a:cs typeface="Courier New" panose="02070309020205020404" pitchFamily="49" charset="0"/>
              </a:rPr>
              <a:t>    return 0;</a:t>
            </a:r>
          </a:p>
          <a:p>
            <a:r>
              <a:rPr lang="en-US" altLang="zh-CN" sz="1600" dirty="0">
                <a:latin typeface="Courier New" panose="02070309020205020404" pitchFamily="49" charset="0"/>
                <a:cs typeface="Courier New" panose="02070309020205020404" pitchFamily="49" charset="0"/>
              </a:rPr>
              <a:t>}</a:t>
            </a:r>
          </a:p>
        </p:txBody>
      </p:sp>
      <p:sp>
        <p:nvSpPr>
          <p:cNvPr id="3" name="文本框 2">
            <a:extLst>
              <a:ext uri="{FF2B5EF4-FFF2-40B4-BE49-F238E27FC236}">
                <a16:creationId xmlns:a16="http://schemas.microsoft.com/office/drawing/2014/main" id="{0543A8E5-B0C6-439D-AADB-746142D0A0DE}"/>
              </a:ext>
            </a:extLst>
          </p:cNvPr>
          <p:cNvSpPr txBox="1"/>
          <p:nvPr/>
        </p:nvSpPr>
        <p:spPr>
          <a:xfrm>
            <a:off x="2269724" y="1367526"/>
            <a:ext cx="7696940" cy="646331"/>
          </a:xfrm>
          <a:prstGeom prst="rect">
            <a:avLst/>
          </a:prstGeom>
          <a:noFill/>
        </p:spPr>
        <p:txBody>
          <a:bodyPr wrap="square" rtlCol="0">
            <a:spAutoFit/>
          </a:bodyPr>
          <a:lstStyle/>
          <a:p>
            <a:r>
              <a:rPr lang="zh-CN" altLang="zh-CN" dirty="0"/>
              <a:t>下面的程序会引发竞争。一个可能的输出结果为</a:t>
            </a:r>
            <a:r>
              <a:rPr lang="en-US" altLang="zh-CN" dirty="0"/>
              <a:t>2 1 2 2</a:t>
            </a:r>
            <a:r>
              <a:rPr lang="zh-CN" altLang="zh-CN" dirty="0"/>
              <a:t>。解释输出这一结果的原因。</a:t>
            </a:r>
            <a:endParaRPr lang="zh-CN" altLang="en-US" dirty="0"/>
          </a:p>
        </p:txBody>
      </p:sp>
    </p:spTree>
    <p:extLst>
      <p:ext uri="{BB962C8B-B14F-4D97-AF65-F5344CB8AC3E}">
        <p14:creationId xmlns:p14="http://schemas.microsoft.com/office/powerpoint/2010/main" val="354953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A9F3-B4C0-4882-B0BF-05FFB4A309CC}"/>
              </a:ext>
            </a:extLst>
          </p:cNvPr>
          <p:cNvSpPr>
            <a:spLocks noGrp="1"/>
          </p:cNvSpPr>
          <p:nvPr>
            <p:ph type="title"/>
          </p:nvPr>
        </p:nvSpPr>
        <p:spPr/>
        <p:txBody>
          <a:bodyPr/>
          <a:lstStyle/>
          <a:p>
            <a:r>
              <a:rPr lang="zh-CN" altLang="en-US" dirty="0"/>
              <a:t>线程竞争</a:t>
            </a:r>
          </a:p>
        </p:txBody>
      </p:sp>
      <p:sp>
        <p:nvSpPr>
          <p:cNvPr id="4" name="Slide Number Placeholder 3">
            <a:extLst>
              <a:ext uri="{FF2B5EF4-FFF2-40B4-BE49-F238E27FC236}">
                <a16:creationId xmlns:a16="http://schemas.microsoft.com/office/drawing/2014/main" id="{B4B475BB-F4E4-4406-B885-AE80524E3402}"/>
              </a:ext>
            </a:extLst>
          </p:cNvPr>
          <p:cNvSpPr>
            <a:spLocks noGrp="1"/>
          </p:cNvSpPr>
          <p:nvPr>
            <p:ph type="sldNum" sz="quarter" idx="12"/>
          </p:nvPr>
        </p:nvSpPr>
        <p:spPr/>
        <p:txBody>
          <a:bodyPr/>
          <a:lstStyle/>
          <a:p>
            <a:fld id="{AB03D48E-8AEE-4D6C-9154-88A27571F823}" type="slidenum">
              <a:rPr lang="zh-CN" altLang="en-US" smtClean="0"/>
              <a:pPr/>
              <a:t>25</a:t>
            </a:fld>
            <a:endParaRPr lang="zh-CN" altLang="en-US" dirty="0"/>
          </a:p>
        </p:txBody>
      </p:sp>
      <p:sp>
        <p:nvSpPr>
          <p:cNvPr id="6" name="Rectangle 5">
            <a:extLst>
              <a:ext uri="{FF2B5EF4-FFF2-40B4-BE49-F238E27FC236}">
                <a16:creationId xmlns:a16="http://schemas.microsoft.com/office/drawing/2014/main" id="{F1BC5B18-85BE-432D-ACDD-4509F451830E}"/>
              </a:ext>
            </a:extLst>
          </p:cNvPr>
          <p:cNvSpPr/>
          <p:nvPr/>
        </p:nvSpPr>
        <p:spPr>
          <a:xfrm>
            <a:off x="5153608" y="1521158"/>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foo ++</a:t>
            </a:r>
            <a:endParaRPr lang="zh-CN" altLang="en-US"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5E7F891-2BC8-415A-B29B-28200349831D}"/>
              </a:ext>
            </a:extLst>
          </p:cNvPr>
          <p:cNvSpPr/>
          <p:nvPr/>
        </p:nvSpPr>
        <p:spPr>
          <a:xfrm>
            <a:off x="5153608" y="20045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bar ++</a:t>
            </a:r>
            <a:endParaRPr lang="zh-CN" alt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40A76AAF-CCEC-435C-91F9-886F1D7A0F77}"/>
              </a:ext>
            </a:extLst>
          </p:cNvPr>
          <p:cNvSpPr/>
          <p:nvPr/>
        </p:nvSpPr>
        <p:spPr>
          <a:xfrm>
            <a:off x="5153608" y="299637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push bar</a:t>
            </a:r>
            <a:endParaRPr lang="zh-CN" altLang="en-US"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C46B3EE8-14C0-4553-9067-292D6ECB4904}"/>
              </a:ext>
            </a:extLst>
          </p:cNvPr>
          <p:cNvSpPr/>
          <p:nvPr/>
        </p:nvSpPr>
        <p:spPr>
          <a:xfrm>
            <a:off x="5153608" y="347942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push foo</a:t>
            </a:r>
            <a:endParaRPr lang="zh-CN" altLang="en-US"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E160A169-E5D7-47D4-A1AE-7B080630A942}"/>
              </a:ext>
            </a:extLst>
          </p:cNvPr>
          <p:cNvSpPr/>
          <p:nvPr/>
        </p:nvSpPr>
        <p:spPr>
          <a:xfrm>
            <a:off x="5153608" y="3962468"/>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Call </a:t>
            </a:r>
            <a:r>
              <a:rPr lang="en-US" altLang="zh-CN" dirty="0" err="1">
                <a:latin typeface="Courier New" panose="02070309020205020404" pitchFamily="49" charset="0"/>
                <a:cs typeface="Courier New" panose="02070309020205020404" pitchFamily="49" charset="0"/>
              </a:rPr>
              <a:t>printf</a:t>
            </a:r>
            <a:endParaRPr lang="zh-CN" altLang="en-US"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67302767-F849-4E4C-B1B6-A66A4B7B5C80}"/>
              </a:ext>
            </a:extLst>
          </p:cNvPr>
          <p:cNvSpPr/>
          <p:nvPr/>
        </p:nvSpPr>
        <p:spPr>
          <a:xfrm>
            <a:off x="5153608" y="2513327"/>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foo ++</a:t>
            </a:r>
            <a:endParaRPr lang="zh-CN" altLang="en-US"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5E9AD987-FBA8-4B15-9B90-19CC7DFBC022}"/>
              </a:ext>
            </a:extLst>
          </p:cNvPr>
          <p:cNvSpPr/>
          <p:nvPr/>
        </p:nvSpPr>
        <p:spPr>
          <a:xfrm>
            <a:off x="5153608" y="4433300"/>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bar ++</a:t>
            </a:r>
            <a:endParaRPr lang="zh-CN" altLang="en-US"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140D3A3A-D6A4-4757-82E6-1E2D794524A2}"/>
              </a:ext>
            </a:extLst>
          </p:cNvPr>
          <p:cNvSpPr/>
          <p:nvPr/>
        </p:nvSpPr>
        <p:spPr>
          <a:xfrm>
            <a:off x="5153608" y="4916347"/>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push bar</a:t>
            </a:r>
            <a:endParaRPr lang="zh-CN" altLang="en-US"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2DB446CF-1C3C-4528-9C2A-BCCF9DF7874B}"/>
              </a:ext>
            </a:extLst>
          </p:cNvPr>
          <p:cNvSpPr/>
          <p:nvPr/>
        </p:nvSpPr>
        <p:spPr>
          <a:xfrm>
            <a:off x="5153608" y="539968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push foo</a:t>
            </a:r>
            <a:endParaRPr lang="zh-CN" altLang="en-US"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B5E2DE66-EB48-451D-9033-B4DE39398DA2}"/>
              </a:ext>
            </a:extLst>
          </p:cNvPr>
          <p:cNvSpPr/>
          <p:nvPr/>
        </p:nvSpPr>
        <p:spPr>
          <a:xfrm>
            <a:off x="5153608" y="5870226"/>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urier New" panose="02070309020205020404" pitchFamily="49" charset="0"/>
                <a:cs typeface="Courier New" panose="02070309020205020404" pitchFamily="49" charset="0"/>
              </a:rPr>
              <a:t>Call </a:t>
            </a:r>
            <a:r>
              <a:rPr lang="en-US" altLang="zh-CN" dirty="0" err="1">
                <a:latin typeface="Courier New" panose="02070309020205020404" pitchFamily="49" charset="0"/>
                <a:cs typeface="Courier New" panose="02070309020205020404" pitchFamily="49" charset="0"/>
              </a:rPr>
              <a:t>printf</a:t>
            </a:r>
            <a:endParaRPr lang="zh-CN" altLang="en-US"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A9424291-93EE-4D13-A1A2-C7D6285151D7}"/>
              </a:ext>
            </a:extLst>
          </p:cNvPr>
          <p:cNvSpPr txBox="1"/>
          <p:nvPr/>
        </p:nvSpPr>
        <p:spPr>
          <a:xfrm>
            <a:off x="7346303" y="2513327"/>
            <a:ext cx="2453951" cy="369332"/>
          </a:xfrm>
          <a:prstGeom prst="rect">
            <a:avLst/>
          </a:prstGeom>
          <a:noFill/>
        </p:spPr>
        <p:txBody>
          <a:bodyPr wrap="square" rtlCol="0">
            <a:spAutoFit/>
          </a:bodyPr>
          <a:lstStyle/>
          <a:p>
            <a:r>
              <a:rPr lang="en-US" altLang="zh-CN" dirty="0"/>
              <a:t>foo = 2, bar = 1</a:t>
            </a:r>
            <a:endParaRPr lang="zh-CN" altLang="en-US" dirty="0"/>
          </a:p>
        </p:txBody>
      </p:sp>
      <p:sp>
        <p:nvSpPr>
          <p:cNvPr id="18" name="TextBox 17">
            <a:extLst>
              <a:ext uri="{FF2B5EF4-FFF2-40B4-BE49-F238E27FC236}">
                <a16:creationId xmlns:a16="http://schemas.microsoft.com/office/drawing/2014/main" id="{6CB7C1E4-7A6C-498F-A8CB-FBF45D173DE3}"/>
              </a:ext>
            </a:extLst>
          </p:cNvPr>
          <p:cNvSpPr txBox="1"/>
          <p:nvPr/>
        </p:nvSpPr>
        <p:spPr>
          <a:xfrm>
            <a:off x="7346302" y="4003374"/>
            <a:ext cx="2453951" cy="369332"/>
          </a:xfrm>
          <a:prstGeom prst="rect">
            <a:avLst/>
          </a:prstGeom>
          <a:noFill/>
        </p:spPr>
        <p:txBody>
          <a:bodyPr wrap="square" rtlCol="0">
            <a:spAutoFit/>
          </a:bodyPr>
          <a:lstStyle/>
          <a:p>
            <a:r>
              <a:rPr lang="en-US" altLang="zh-CN" dirty="0"/>
              <a:t>2 1</a:t>
            </a:r>
            <a:endParaRPr lang="zh-CN" altLang="en-US" dirty="0"/>
          </a:p>
        </p:txBody>
      </p:sp>
      <p:sp>
        <p:nvSpPr>
          <p:cNvPr id="19" name="TextBox 18">
            <a:extLst>
              <a:ext uri="{FF2B5EF4-FFF2-40B4-BE49-F238E27FC236}">
                <a16:creationId xmlns:a16="http://schemas.microsoft.com/office/drawing/2014/main" id="{40BF4FB2-FB20-4E63-B600-84E4645D1ADC}"/>
              </a:ext>
            </a:extLst>
          </p:cNvPr>
          <p:cNvSpPr txBox="1"/>
          <p:nvPr/>
        </p:nvSpPr>
        <p:spPr>
          <a:xfrm>
            <a:off x="7346301" y="5927231"/>
            <a:ext cx="2453951" cy="369332"/>
          </a:xfrm>
          <a:prstGeom prst="rect">
            <a:avLst/>
          </a:prstGeom>
          <a:noFill/>
        </p:spPr>
        <p:txBody>
          <a:bodyPr wrap="square" rtlCol="0">
            <a:spAutoFit/>
          </a:bodyPr>
          <a:lstStyle/>
          <a:p>
            <a:r>
              <a:rPr lang="en-US" altLang="zh-CN" dirty="0"/>
              <a:t>2 2</a:t>
            </a:r>
            <a:endParaRPr lang="zh-CN" altLang="en-US" dirty="0"/>
          </a:p>
        </p:txBody>
      </p:sp>
      <p:sp>
        <p:nvSpPr>
          <p:cNvPr id="20" name="TextBox 19">
            <a:extLst>
              <a:ext uri="{FF2B5EF4-FFF2-40B4-BE49-F238E27FC236}">
                <a16:creationId xmlns:a16="http://schemas.microsoft.com/office/drawing/2014/main" id="{9DE2DB62-8459-493C-9E9D-677A32B08301}"/>
              </a:ext>
            </a:extLst>
          </p:cNvPr>
          <p:cNvSpPr txBox="1"/>
          <p:nvPr/>
        </p:nvSpPr>
        <p:spPr>
          <a:xfrm>
            <a:off x="7346301" y="2061505"/>
            <a:ext cx="2453951" cy="369332"/>
          </a:xfrm>
          <a:prstGeom prst="rect">
            <a:avLst/>
          </a:prstGeom>
          <a:noFill/>
        </p:spPr>
        <p:txBody>
          <a:bodyPr wrap="square" rtlCol="0">
            <a:spAutoFit/>
          </a:bodyPr>
          <a:lstStyle/>
          <a:p>
            <a:r>
              <a:rPr lang="en-US" altLang="zh-CN" dirty="0"/>
              <a:t>foo = 1, bar = 1</a:t>
            </a:r>
            <a:endParaRPr lang="zh-CN" altLang="en-US" dirty="0"/>
          </a:p>
        </p:txBody>
      </p:sp>
      <p:sp>
        <p:nvSpPr>
          <p:cNvPr id="21" name="TextBox 20">
            <a:extLst>
              <a:ext uri="{FF2B5EF4-FFF2-40B4-BE49-F238E27FC236}">
                <a16:creationId xmlns:a16="http://schemas.microsoft.com/office/drawing/2014/main" id="{24359E22-EC9D-48E6-86F4-4C7287D7E9EC}"/>
              </a:ext>
            </a:extLst>
          </p:cNvPr>
          <p:cNvSpPr txBox="1"/>
          <p:nvPr/>
        </p:nvSpPr>
        <p:spPr>
          <a:xfrm>
            <a:off x="7346301" y="4550597"/>
            <a:ext cx="2453951" cy="369332"/>
          </a:xfrm>
          <a:prstGeom prst="rect">
            <a:avLst/>
          </a:prstGeom>
          <a:noFill/>
        </p:spPr>
        <p:txBody>
          <a:bodyPr wrap="square" rtlCol="0">
            <a:spAutoFit/>
          </a:bodyPr>
          <a:lstStyle/>
          <a:p>
            <a:r>
              <a:rPr lang="en-US" altLang="zh-CN" dirty="0"/>
              <a:t>foo = 2, bar = 2</a:t>
            </a:r>
            <a:endParaRPr lang="zh-CN" altLang="en-US" dirty="0"/>
          </a:p>
        </p:txBody>
      </p:sp>
    </p:spTree>
    <p:extLst>
      <p:ext uri="{BB962C8B-B14F-4D97-AF65-F5344CB8AC3E}">
        <p14:creationId xmlns:p14="http://schemas.microsoft.com/office/powerpoint/2010/main" val="346835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a:xfrm>
            <a:off x="2152650" y="365129"/>
            <a:ext cx="7886700" cy="1325563"/>
          </a:xfrm>
        </p:spPr>
        <p:txBody>
          <a:bodyPr/>
          <a:lstStyle/>
          <a:p>
            <a:r>
              <a:rPr lang="zh-CN" altLang="en-US" dirty="0"/>
              <a:t>死锁</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26</a:t>
            </a:fld>
            <a:endParaRPr lang="zh-CN" altLang="en-US" dirty="0"/>
          </a:p>
        </p:txBody>
      </p:sp>
      <p:sp>
        <p:nvSpPr>
          <p:cNvPr id="3" name="文本框 2">
            <a:extLst>
              <a:ext uri="{FF2B5EF4-FFF2-40B4-BE49-F238E27FC236}">
                <a16:creationId xmlns:a16="http://schemas.microsoft.com/office/drawing/2014/main" id="{72697EFD-D85A-4CF1-AE32-21D7EA978669}"/>
              </a:ext>
            </a:extLst>
          </p:cNvPr>
          <p:cNvSpPr txBox="1"/>
          <p:nvPr/>
        </p:nvSpPr>
        <p:spPr>
          <a:xfrm>
            <a:off x="2251970" y="1690691"/>
            <a:ext cx="7723573" cy="369332"/>
          </a:xfrm>
          <a:prstGeom prst="rect">
            <a:avLst/>
          </a:prstGeom>
          <a:noFill/>
        </p:spPr>
        <p:txBody>
          <a:bodyPr wrap="square" rtlCol="0">
            <a:spAutoFit/>
          </a:bodyPr>
          <a:lstStyle/>
          <a:p>
            <a:endParaRPr lang="zh-CN" altLang="en-US" dirty="0"/>
          </a:p>
        </p:txBody>
      </p:sp>
      <p:pic>
        <p:nvPicPr>
          <p:cNvPr id="22" name="图片 21">
            <a:extLst>
              <a:ext uri="{FF2B5EF4-FFF2-40B4-BE49-F238E27FC236}">
                <a16:creationId xmlns:a16="http://schemas.microsoft.com/office/drawing/2014/main" id="{C66DF1CF-091F-4F16-99B7-D01B94067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970" y="1690692"/>
            <a:ext cx="7754077" cy="1256695"/>
          </a:xfrm>
          <a:prstGeom prst="rect">
            <a:avLst/>
          </a:prstGeom>
        </p:spPr>
      </p:pic>
    </p:spTree>
    <p:extLst>
      <p:ext uri="{BB962C8B-B14F-4D97-AF65-F5344CB8AC3E}">
        <p14:creationId xmlns:p14="http://schemas.microsoft.com/office/powerpoint/2010/main" val="1891341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p:txBody>
          <a:bodyPr/>
          <a:lstStyle/>
          <a:p>
            <a:r>
              <a:rPr lang="zh-CN" altLang="en-US" dirty="0"/>
              <a:t>死锁</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27</a:t>
            </a:fld>
            <a:endParaRPr lang="zh-CN" altLang="en-US" dirty="0"/>
          </a:p>
        </p:txBody>
      </p:sp>
      <p:sp>
        <p:nvSpPr>
          <p:cNvPr id="5" name="Rectangle 4">
            <a:extLst>
              <a:ext uri="{FF2B5EF4-FFF2-40B4-BE49-F238E27FC236}">
                <a16:creationId xmlns:a16="http://schemas.microsoft.com/office/drawing/2014/main" id="{84E0B0EE-1038-4F51-AC1A-6B7DE2673C07}"/>
              </a:ext>
            </a:extLst>
          </p:cNvPr>
          <p:cNvSpPr/>
          <p:nvPr/>
        </p:nvSpPr>
        <p:spPr>
          <a:xfrm>
            <a:off x="2298441" y="176282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79A85091-6499-4552-955D-82E7F39F1C34}"/>
              </a:ext>
            </a:extLst>
          </p:cNvPr>
          <p:cNvSpPr/>
          <p:nvPr/>
        </p:nvSpPr>
        <p:spPr>
          <a:xfrm>
            <a:off x="8008777" y="176282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AB55EA04-145F-4265-8007-B8458F4685BC}"/>
              </a:ext>
            </a:extLst>
          </p:cNvPr>
          <p:cNvSpPr/>
          <p:nvPr/>
        </p:nvSpPr>
        <p:spPr>
          <a:xfrm>
            <a:off x="2298441" y="231830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AB85B11-AF1D-49C5-A5B6-819227A1B379}"/>
              </a:ext>
            </a:extLst>
          </p:cNvPr>
          <p:cNvSpPr/>
          <p:nvPr/>
        </p:nvSpPr>
        <p:spPr>
          <a:xfrm>
            <a:off x="2298441" y="287378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523D6D8-41ED-4F2A-9F8B-C2665583A6F4}"/>
              </a:ext>
            </a:extLst>
          </p:cNvPr>
          <p:cNvSpPr/>
          <p:nvPr/>
        </p:nvSpPr>
        <p:spPr>
          <a:xfrm>
            <a:off x="2298441" y="34290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FCE1937-ADE1-40C8-A6DB-4670093F17C1}"/>
              </a:ext>
            </a:extLst>
          </p:cNvPr>
          <p:cNvSpPr/>
          <p:nvPr/>
        </p:nvSpPr>
        <p:spPr>
          <a:xfrm>
            <a:off x="8008775" y="23181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5EDD3BC-EC44-4FDF-BF8A-B1A414913333}"/>
              </a:ext>
            </a:extLst>
          </p:cNvPr>
          <p:cNvSpPr/>
          <p:nvPr/>
        </p:nvSpPr>
        <p:spPr>
          <a:xfrm>
            <a:off x="8008775" y="287378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8CF13AF4-1B5A-4F0A-9995-0D63C7B2CB18}"/>
              </a:ext>
            </a:extLst>
          </p:cNvPr>
          <p:cNvSpPr/>
          <p:nvPr/>
        </p:nvSpPr>
        <p:spPr>
          <a:xfrm>
            <a:off x="8008775" y="342899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3D54F41-6A5A-4213-B62E-83504E9ECFFE}"/>
              </a:ext>
            </a:extLst>
          </p:cNvPr>
          <p:cNvSpPr/>
          <p:nvPr/>
        </p:nvSpPr>
        <p:spPr>
          <a:xfrm>
            <a:off x="2298441" y="398421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9CF23E-1547-4A93-B7C5-83ABE59D6959}"/>
              </a:ext>
            </a:extLst>
          </p:cNvPr>
          <p:cNvSpPr/>
          <p:nvPr/>
        </p:nvSpPr>
        <p:spPr>
          <a:xfrm>
            <a:off x="2298441" y="4539422"/>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9B89BA0D-64C7-4B69-8979-DFEB85551D01}"/>
              </a:ext>
            </a:extLst>
          </p:cNvPr>
          <p:cNvSpPr/>
          <p:nvPr/>
        </p:nvSpPr>
        <p:spPr>
          <a:xfrm>
            <a:off x="2298441" y="509463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6856EE6C-138B-44A3-B00F-2187766FFC5D}"/>
              </a:ext>
            </a:extLst>
          </p:cNvPr>
          <p:cNvSpPr/>
          <p:nvPr/>
        </p:nvSpPr>
        <p:spPr>
          <a:xfrm>
            <a:off x="2298441" y="564984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C547FBC2-9B7B-408E-9E1F-1C06456D74A2}"/>
              </a:ext>
            </a:extLst>
          </p:cNvPr>
          <p:cNvSpPr/>
          <p:nvPr/>
        </p:nvSpPr>
        <p:spPr>
          <a:xfrm>
            <a:off x="8008777" y="39836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B8371AA4-1854-4C7E-B89E-3CA1C6C75643}"/>
              </a:ext>
            </a:extLst>
          </p:cNvPr>
          <p:cNvSpPr/>
          <p:nvPr/>
        </p:nvSpPr>
        <p:spPr>
          <a:xfrm>
            <a:off x="8008775"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73979765-C321-4C9E-89E8-19985572C43F}"/>
              </a:ext>
            </a:extLst>
          </p:cNvPr>
          <p:cNvSpPr/>
          <p:nvPr/>
        </p:nvSpPr>
        <p:spPr>
          <a:xfrm>
            <a:off x="8008775" y="509463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3AF1F9-C9A8-48AD-B479-0BDB83689152}"/>
              </a:ext>
            </a:extLst>
          </p:cNvPr>
          <p:cNvSpPr/>
          <p:nvPr/>
        </p:nvSpPr>
        <p:spPr>
          <a:xfrm>
            <a:off x="8008775" y="564984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311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p:txBody>
          <a:bodyPr/>
          <a:lstStyle/>
          <a:p>
            <a:r>
              <a:rPr lang="zh-CN" altLang="en-US" dirty="0"/>
              <a:t>死锁</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28</a:t>
            </a:fld>
            <a:endParaRPr lang="zh-CN" altLang="en-US" dirty="0"/>
          </a:p>
        </p:txBody>
      </p:sp>
      <p:sp>
        <p:nvSpPr>
          <p:cNvPr id="5" name="Rectangle 4">
            <a:extLst>
              <a:ext uri="{FF2B5EF4-FFF2-40B4-BE49-F238E27FC236}">
                <a16:creationId xmlns:a16="http://schemas.microsoft.com/office/drawing/2014/main" id="{84E0B0EE-1038-4F51-AC1A-6B7DE2673C07}"/>
              </a:ext>
            </a:extLst>
          </p:cNvPr>
          <p:cNvSpPr/>
          <p:nvPr/>
        </p:nvSpPr>
        <p:spPr>
          <a:xfrm>
            <a:off x="5153608" y="176282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79A85091-6499-4552-955D-82E7F39F1C34}"/>
              </a:ext>
            </a:extLst>
          </p:cNvPr>
          <p:cNvSpPr/>
          <p:nvPr/>
        </p:nvSpPr>
        <p:spPr>
          <a:xfrm>
            <a:off x="5153608" y="23181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AB55EA04-145F-4265-8007-B8458F4685BC}"/>
              </a:ext>
            </a:extLst>
          </p:cNvPr>
          <p:cNvSpPr/>
          <p:nvPr/>
        </p:nvSpPr>
        <p:spPr>
          <a:xfrm>
            <a:off x="2298441" y="231830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AB85B11-AF1D-49C5-A5B6-819227A1B379}"/>
              </a:ext>
            </a:extLst>
          </p:cNvPr>
          <p:cNvSpPr/>
          <p:nvPr/>
        </p:nvSpPr>
        <p:spPr>
          <a:xfrm>
            <a:off x="2298441" y="287378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523D6D8-41ED-4F2A-9F8B-C2665583A6F4}"/>
              </a:ext>
            </a:extLst>
          </p:cNvPr>
          <p:cNvSpPr/>
          <p:nvPr/>
        </p:nvSpPr>
        <p:spPr>
          <a:xfrm>
            <a:off x="2298441" y="34290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FCE1937-ADE1-40C8-A6DB-4670093F17C1}"/>
              </a:ext>
            </a:extLst>
          </p:cNvPr>
          <p:cNvSpPr/>
          <p:nvPr/>
        </p:nvSpPr>
        <p:spPr>
          <a:xfrm>
            <a:off x="5153608" y="287318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5EDD3BC-EC44-4FDF-BF8A-B1A414913333}"/>
              </a:ext>
            </a:extLst>
          </p:cNvPr>
          <p:cNvSpPr/>
          <p:nvPr/>
        </p:nvSpPr>
        <p:spPr>
          <a:xfrm>
            <a:off x="5153608" y="342819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8CF13AF4-1B5A-4F0A-9995-0D63C7B2CB18}"/>
              </a:ext>
            </a:extLst>
          </p:cNvPr>
          <p:cNvSpPr/>
          <p:nvPr/>
        </p:nvSpPr>
        <p:spPr>
          <a:xfrm>
            <a:off x="8008775" y="342899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3D54F41-6A5A-4213-B62E-83504E9ECFFE}"/>
              </a:ext>
            </a:extLst>
          </p:cNvPr>
          <p:cNvSpPr/>
          <p:nvPr/>
        </p:nvSpPr>
        <p:spPr>
          <a:xfrm>
            <a:off x="2298441" y="398421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9CF23E-1547-4A93-B7C5-83ABE59D6959}"/>
              </a:ext>
            </a:extLst>
          </p:cNvPr>
          <p:cNvSpPr/>
          <p:nvPr/>
        </p:nvSpPr>
        <p:spPr>
          <a:xfrm>
            <a:off x="2298441" y="4539422"/>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9B89BA0D-64C7-4B69-8979-DFEB85551D01}"/>
              </a:ext>
            </a:extLst>
          </p:cNvPr>
          <p:cNvSpPr/>
          <p:nvPr/>
        </p:nvSpPr>
        <p:spPr>
          <a:xfrm>
            <a:off x="2298441" y="509463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6856EE6C-138B-44A3-B00F-2187766FFC5D}"/>
              </a:ext>
            </a:extLst>
          </p:cNvPr>
          <p:cNvSpPr/>
          <p:nvPr/>
        </p:nvSpPr>
        <p:spPr>
          <a:xfrm>
            <a:off x="2298441" y="564984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C547FBC2-9B7B-408E-9E1F-1C06456D74A2}"/>
              </a:ext>
            </a:extLst>
          </p:cNvPr>
          <p:cNvSpPr/>
          <p:nvPr/>
        </p:nvSpPr>
        <p:spPr>
          <a:xfrm>
            <a:off x="8008777" y="39836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B8371AA4-1854-4C7E-B89E-3CA1C6C75643}"/>
              </a:ext>
            </a:extLst>
          </p:cNvPr>
          <p:cNvSpPr/>
          <p:nvPr/>
        </p:nvSpPr>
        <p:spPr>
          <a:xfrm>
            <a:off x="8008775"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73979765-C321-4C9E-89E8-19985572C43F}"/>
              </a:ext>
            </a:extLst>
          </p:cNvPr>
          <p:cNvSpPr/>
          <p:nvPr/>
        </p:nvSpPr>
        <p:spPr>
          <a:xfrm>
            <a:off x="8008775" y="509463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3AF1F9-C9A8-48AD-B479-0BDB83689152}"/>
              </a:ext>
            </a:extLst>
          </p:cNvPr>
          <p:cNvSpPr/>
          <p:nvPr/>
        </p:nvSpPr>
        <p:spPr>
          <a:xfrm>
            <a:off x="8008775" y="564984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06535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p:txBody>
          <a:bodyPr/>
          <a:lstStyle/>
          <a:p>
            <a:r>
              <a:rPr lang="zh-CN" altLang="en-US" dirty="0"/>
              <a:t>这样会引发死锁吗？</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29</a:t>
            </a:fld>
            <a:endParaRPr lang="zh-CN" altLang="en-US" dirty="0"/>
          </a:p>
        </p:txBody>
      </p:sp>
      <p:sp>
        <p:nvSpPr>
          <p:cNvPr id="5" name="Rectangle 4">
            <a:extLst>
              <a:ext uri="{FF2B5EF4-FFF2-40B4-BE49-F238E27FC236}">
                <a16:creationId xmlns:a16="http://schemas.microsoft.com/office/drawing/2014/main" id="{84E0B0EE-1038-4F51-AC1A-6B7DE2673C07}"/>
              </a:ext>
            </a:extLst>
          </p:cNvPr>
          <p:cNvSpPr/>
          <p:nvPr/>
        </p:nvSpPr>
        <p:spPr>
          <a:xfrm>
            <a:off x="2298441" y="176282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79A85091-6499-4552-955D-82E7F39F1C34}"/>
              </a:ext>
            </a:extLst>
          </p:cNvPr>
          <p:cNvSpPr/>
          <p:nvPr/>
        </p:nvSpPr>
        <p:spPr>
          <a:xfrm>
            <a:off x="8008777" y="176282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AB55EA04-145F-4265-8007-B8458F4685BC}"/>
              </a:ext>
            </a:extLst>
          </p:cNvPr>
          <p:cNvSpPr/>
          <p:nvPr/>
        </p:nvSpPr>
        <p:spPr>
          <a:xfrm>
            <a:off x="2298441" y="231830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AB85B11-AF1D-49C5-A5B6-819227A1B379}"/>
              </a:ext>
            </a:extLst>
          </p:cNvPr>
          <p:cNvSpPr/>
          <p:nvPr/>
        </p:nvSpPr>
        <p:spPr>
          <a:xfrm>
            <a:off x="2298441" y="287378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523D6D8-41ED-4F2A-9F8B-C2665583A6F4}"/>
              </a:ext>
            </a:extLst>
          </p:cNvPr>
          <p:cNvSpPr/>
          <p:nvPr/>
        </p:nvSpPr>
        <p:spPr>
          <a:xfrm>
            <a:off x="2298441" y="34290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FCE1937-ADE1-40C8-A6DB-4670093F17C1}"/>
              </a:ext>
            </a:extLst>
          </p:cNvPr>
          <p:cNvSpPr/>
          <p:nvPr/>
        </p:nvSpPr>
        <p:spPr>
          <a:xfrm>
            <a:off x="8008775" y="23181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5EDD3BC-EC44-4FDF-BF8A-B1A414913333}"/>
              </a:ext>
            </a:extLst>
          </p:cNvPr>
          <p:cNvSpPr/>
          <p:nvPr/>
        </p:nvSpPr>
        <p:spPr>
          <a:xfrm>
            <a:off x="8008775" y="287378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8CF13AF4-1B5A-4F0A-9995-0D63C7B2CB18}"/>
              </a:ext>
            </a:extLst>
          </p:cNvPr>
          <p:cNvSpPr/>
          <p:nvPr/>
        </p:nvSpPr>
        <p:spPr>
          <a:xfrm>
            <a:off x="8008775" y="342899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3D54F41-6A5A-4213-B62E-83504E9ECFFE}"/>
              </a:ext>
            </a:extLst>
          </p:cNvPr>
          <p:cNvSpPr/>
          <p:nvPr/>
        </p:nvSpPr>
        <p:spPr>
          <a:xfrm>
            <a:off x="2298441" y="398421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9CF23E-1547-4A93-B7C5-83ABE59D6959}"/>
              </a:ext>
            </a:extLst>
          </p:cNvPr>
          <p:cNvSpPr/>
          <p:nvPr/>
        </p:nvSpPr>
        <p:spPr>
          <a:xfrm>
            <a:off x="2298441" y="4539422"/>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9B89BA0D-64C7-4B69-8979-DFEB85551D01}"/>
              </a:ext>
            </a:extLst>
          </p:cNvPr>
          <p:cNvSpPr/>
          <p:nvPr/>
        </p:nvSpPr>
        <p:spPr>
          <a:xfrm>
            <a:off x="2298441" y="509463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6856EE6C-138B-44A3-B00F-2187766FFC5D}"/>
              </a:ext>
            </a:extLst>
          </p:cNvPr>
          <p:cNvSpPr/>
          <p:nvPr/>
        </p:nvSpPr>
        <p:spPr>
          <a:xfrm>
            <a:off x="2298441" y="564984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C547FBC2-9B7B-408E-9E1F-1C06456D74A2}"/>
              </a:ext>
            </a:extLst>
          </p:cNvPr>
          <p:cNvSpPr/>
          <p:nvPr/>
        </p:nvSpPr>
        <p:spPr>
          <a:xfrm>
            <a:off x="8008777" y="39836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B8371AA4-1854-4C7E-B89E-3CA1C6C75643}"/>
              </a:ext>
            </a:extLst>
          </p:cNvPr>
          <p:cNvSpPr/>
          <p:nvPr/>
        </p:nvSpPr>
        <p:spPr>
          <a:xfrm>
            <a:off x="8008775"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73979765-C321-4C9E-89E8-19985572C43F}"/>
              </a:ext>
            </a:extLst>
          </p:cNvPr>
          <p:cNvSpPr/>
          <p:nvPr/>
        </p:nvSpPr>
        <p:spPr>
          <a:xfrm>
            <a:off x="8008775" y="509463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3AF1F9-C9A8-48AD-B479-0BDB83689152}"/>
              </a:ext>
            </a:extLst>
          </p:cNvPr>
          <p:cNvSpPr/>
          <p:nvPr/>
        </p:nvSpPr>
        <p:spPr>
          <a:xfrm>
            <a:off x="8008775" y="564984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218EFCC-F7AE-46B8-AE9F-0DB190895A6F}"/>
              </a:ext>
            </a:extLst>
          </p:cNvPr>
          <p:cNvSpPr txBox="1"/>
          <p:nvPr/>
        </p:nvSpPr>
        <p:spPr>
          <a:xfrm>
            <a:off x="5671457" y="2550476"/>
            <a:ext cx="849086" cy="461665"/>
          </a:xfrm>
          <a:prstGeom prst="rect">
            <a:avLst/>
          </a:prstGeom>
          <a:noFill/>
        </p:spPr>
        <p:txBody>
          <a:bodyPr wrap="square" rtlCol="0">
            <a:spAutoFit/>
          </a:bodyPr>
          <a:lstStyle/>
          <a:p>
            <a:r>
              <a:rPr lang="zh-CN" altLang="en-US" sz="2400" dirty="0"/>
              <a:t>不会</a:t>
            </a:r>
            <a:endParaRPr lang="zh-CN" altLang="en-US" dirty="0"/>
          </a:p>
        </p:txBody>
      </p:sp>
    </p:spTree>
    <p:extLst>
      <p:ext uri="{BB962C8B-B14F-4D97-AF65-F5344CB8AC3E}">
        <p14:creationId xmlns:p14="http://schemas.microsoft.com/office/powerpoint/2010/main" val="18832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829FBD-FEB8-4893-0585-5B20B7AE3663}"/>
              </a:ext>
            </a:extLst>
          </p:cNvPr>
          <p:cNvSpPr txBox="1"/>
          <p:nvPr/>
        </p:nvSpPr>
        <p:spPr>
          <a:xfrm>
            <a:off x="679268" y="339635"/>
            <a:ext cx="10639697" cy="5416868"/>
          </a:xfrm>
          <a:prstGeom prst="rect">
            <a:avLst/>
          </a:prstGeom>
          <a:noFill/>
        </p:spPr>
        <p:txBody>
          <a:bodyPr wrap="square" rtlCol="0">
            <a:spAutoFit/>
          </a:bodyPr>
          <a:lstStyle/>
          <a:p>
            <a:r>
              <a:rPr lang="zh-CN" altLang="en-US" sz="2800" b="1" dirty="0">
                <a:latin typeface="Calibri" panose="020F0502020204030204" pitchFamily="34" charset="0"/>
                <a:ea typeface="SimSun" panose="02010600030101010101" pitchFamily="2" charset="-122"/>
                <a:cs typeface="Calibri" panose="020F0502020204030204" pitchFamily="34" charset="0"/>
              </a:rPr>
              <a:t>基于进程的并发编程</a:t>
            </a:r>
            <a:endParaRPr lang="en-US" altLang="zh-CN" sz="28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构造并发程序最简单的方法就是用进程，使用 </a:t>
            </a:r>
            <a:r>
              <a:rPr lang="en-US" altLang="zh-CN" dirty="0">
                <a:latin typeface="Calibri" panose="020F0502020204030204" pitchFamily="34" charset="0"/>
                <a:ea typeface="SimSun" panose="02010600030101010101" pitchFamily="2" charset="-122"/>
                <a:cs typeface="Calibri" panose="020F0502020204030204" pitchFamily="34" charset="0"/>
              </a:rPr>
              <a:t>fork, exec, </a:t>
            </a:r>
            <a:r>
              <a:rPr lang="en-US" altLang="zh-CN" dirty="0" err="1">
                <a:latin typeface="Calibri" panose="020F0502020204030204" pitchFamily="34" charset="0"/>
                <a:ea typeface="SimSun" panose="02010600030101010101" pitchFamily="2" charset="-122"/>
                <a:cs typeface="Calibri" panose="020F0502020204030204" pitchFamily="34" charset="0"/>
              </a:rPr>
              <a:t>waitpid</a:t>
            </a:r>
            <a:r>
              <a:rPr lang="en-US" altLang="zh-CN" dirty="0">
                <a:latin typeface="Calibri" panose="020F0502020204030204" pitchFamily="34" charset="0"/>
                <a:ea typeface="SimSun" panose="02010600030101010101" pitchFamily="2" charset="-122"/>
                <a:cs typeface="Calibri" panose="020F0502020204030204" pitchFamily="34" charset="0"/>
              </a:rPr>
              <a:t> </a:t>
            </a:r>
            <a:r>
              <a:rPr lang="zh-CN" altLang="en-US" dirty="0">
                <a:latin typeface="Calibri" panose="020F0502020204030204" pitchFamily="34" charset="0"/>
                <a:ea typeface="SimSun" panose="02010600030101010101" pitchFamily="2" charset="-122"/>
                <a:cs typeface="Calibri" panose="020F0502020204030204" pitchFamily="34" charset="0"/>
              </a:rPr>
              <a:t>等函数。</a:t>
            </a:r>
          </a:p>
          <a:p>
            <a:r>
              <a:rPr lang="zh-CN" altLang="en-US" dirty="0">
                <a:latin typeface="Calibri" panose="020F0502020204030204" pitchFamily="34" charset="0"/>
                <a:ea typeface="SimSun" panose="02010600030101010101" pitchFamily="2" charset="-122"/>
                <a:cs typeface="Calibri" panose="020F0502020204030204" pitchFamily="34" charset="0"/>
              </a:rPr>
              <a:t>一个构造并发服务器的自然方法就是在父进程中接受客户端连接请求，然后</a:t>
            </a:r>
            <a:r>
              <a:rPr lang="en-US" altLang="zh-CN" dirty="0">
                <a:latin typeface="Calibri" panose="020F0502020204030204" pitchFamily="34" charset="0"/>
                <a:ea typeface="SimSun" panose="02010600030101010101" pitchFamily="2" charset="-122"/>
                <a:cs typeface="Calibri" panose="020F0502020204030204" pitchFamily="34" charset="0"/>
              </a:rPr>
              <a:t>fork</a:t>
            </a:r>
            <a:r>
              <a:rPr lang="zh-CN" altLang="en-US" dirty="0">
                <a:latin typeface="Calibri" panose="020F0502020204030204" pitchFamily="34" charset="0"/>
                <a:ea typeface="SimSun" panose="02010600030101010101" pitchFamily="2" charset="-122"/>
                <a:cs typeface="Calibri" panose="020F0502020204030204" pitchFamily="34" charset="0"/>
              </a:rPr>
              <a:t>创建一个新的子进程来为每个客户端提供服务。</a:t>
            </a: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endParaRPr lang="en-US" altLang="zh-CN" sz="2400"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上图中，服务器正在监听一个监听描述符（</a:t>
            </a:r>
            <a:r>
              <a:rPr lang="en-US" altLang="zh-CN" dirty="0" err="1">
                <a:latin typeface="Calibri" panose="020F0502020204030204" pitchFamily="34" charset="0"/>
                <a:ea typeface="SimSun" panose="02010600030101010101" pitchFamily="2" charset="-122"/>
                <a:cs typeface="Calibri" panose="020F0502020204030204" pitchFamily="34" charset="0"/>
              </a:rPr>
              <a:t>listenfd</a:t>
            </a:r>
            <a:r>
              <a:rPr lang="en-US" altLang="zh-CN" dirty="0">
                <a:solidFill>
                  <a:srgbClr val="FF0000"/>
                </a:solidFill>
                <a:latin typeface="Calibri" panose="020F0502020204030204" pitchFamily="34" charset="0"/>
                <a:ea typeface="SimSun" panose="02010600030101010101" pitchFamily="2" charset="-122"/>
                <a:cs typeface="Calibri" panose="020F0502020204030204" pitchFamily="34" charset="0"/>
              </a:rPr>
              <a:t>(3)</a:t>
            </a:r>
            <a:r>
              <a:rPr lang="zh-CN" altLang="en-US" dirty="0">
                <a:latin typeface="Calibri" panose="020F0502020204030204" pitchFamily="34" charset="0"/>
                <a:ea typeface="SimSun" panose="02010600030101010101" pitchFamily="2" charset="-122"/>
                <a:cs typeface="Calibri" panose="020F0502020204030204" pitchFamily="34" charset="0"/>
              </a:rPr>
              <a:t>）上的连接请求。然后服务器接受了客户端 </a:t>
            </a:r>
            <a:r>
              <a:rPr lang="en-US" altLang="zh-CN" dirty="0">
                <a:latin typeface="Calibri" panose="020F0502020204030204" pitchFamily="34" charset="0"/>
                <a:ea typeface="SimSun" panose="02010600030101010101" pitchFamily="2" charset="-122"/>
                <a:cs typeface="Calibri" panose="020F0502020204030204" pitchFamily="34" charset="0"/>
              </a:rPr>
              <a:t>1 </a:t>
            </a:r>
            <a:r>
              <a:rPr lang="zh-CN" altLang="en-US" dirty="0">
                <a:latin typeface="Calibri" panose="020F0502020204030204" pitchFamily="34" charset="0"/>
                <a:ea typeface="SimSun" panose="02010600030101010101" pitchFamily="2" charset="-122"/>
                <a:cs typeface="Calibri" panose="020F0502020204030204" pitchFamily="34" charset="0"/>
              </a:rPr>
              <a:t>的连接请求，返回给客户端 </a:t>
            </a:r>
            <a:r>
              <a:rPr lang="en-US" altLang="zh-CN" dirty="0">
                <a:latin typeface="Calibri" panose="020F0502020204030204" pitchFamily="34" charset="0"/>
                <a:ea typeface="SimSun" panose="02010600030101010101" pitchFamily="2" charset="-122"/>
                <a:cs typeface="Calibri" panose="020F0502020204030204" pitchFamily="34" charset="0"/>
              </a:rPr>
              <a:t>1 </a:t>
            </a:r>
            <a:r>
              <a:rPr lang="zh-CN" altLang="en-US" dirty="0">
                <a:latin typeface="Calibri" panose="020F0502020204030204" pitchFamily="34" charset="0"/>
                <a:ea typeface="SimSun" panose="02010600030101010101" pitchFamily="2" charset="-122"/>
                <a:cs typeface="Calibri" panose="020F0502020204030204" pitchFamily="34" charset="0"/>
              </a:rPr>
              <a:t>一个已连接描述符（</a:t>
            </a:r>
            <a:r>
              <a:rPr lang="en-US" altLang="zh-CN" dirty="0" err="1">
                <a:latin typeface="Calibri" panose="020F0502020204030204" pitchFamily="34" charset="0"/>
                <a:ea typeface="SimSun" panose="02010600030101010101" pitchFamily="2" charset="-122"/>
                <a:cs typeface="Calibri" panose="020F0502020204030204" pitchFamily="34" charset="0"/>
              </a:rPr>
              <a:t>connfd</a:t>
            </a:r>
            <a:r>
              <a:rPr lang="en-US" altLang="zh-CN" dirty="0">
                <a:solidFill>
                  <a:srgbClr val="FF0000"/>
                </a:solidFill>
                <a:latin typeface="Calibri" panose="020F0502020204030204" pitchFamily="34" charset="0"/>
                <a:ea typeface="SimSun" panose="02010600030101010101" pitchFamily="2" charset="-122"/>
                <a:cs typeface="Calibri" panose="020F0502020204030204" pitchFamily="34" charset="0"/>
              </a:rPr>
              <a:t>(4)</a:t>
            </a:r>
            <a:r>
              <a:rPr lang="zh-CN" altLang="en-US" dirty="0">
                <a:latin typeface="Calibri" panose="020F0502020204030204" pitchFamily="34" charset="0"/>
                <a:ea typeface="SimSun" panose="02010600030101010101" pitchFamily="2" charset="-122"/>
                <a:cs typeface="Calibri" panose="020F0502020204030204" pitchFamily="34" charset="0"/>
              </a:rPr>
              <a:t>）。</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这之后服务器要进行如下操作：</a:t>
            </a:r>
            <a:endParaRPr lang="en-US" altLang="zh-CN" sz="2400" dirty="0">
              <a:latin typeface="Calibri" panose="020F0502020204030204" pitchFamily="34" charset="0"/>
              <a:ea typeface="SimSun" panose="02010600030101010101" pitchFamily="2" charset="-122"/>
              <a:cs typeface="Calibri" panose="020F0502020204030204" pitchFamily="34" charset="0"/>
            </a:endParaRPr>
          </a:p>
        </p:txBody>
      </p:sp>
      <p:pic>
        <p:nvPicPr>
          <p:cNvPr id="5" name="图片 4">
            <a:extLst>
              <a:ext uri="{FF2B5EF4-FFF2-40B4-BE49-F238E27FC236}">
                <a16:creationId xmlns:a16="http://schemas.microsoft.com/office/drawing/2014/main" id="{65DD8964-BC62-E165-0D28-C58FBA07EA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4348" y="2011017"/>
            <a:ext cx="8073856" cy="2475004"/>
          </a:xfrm>
          <a:prstGeom prst="rect">
            <a:avLst/>
          </a:prstGeom>
          <a:noFill/>
        </p:spPr>
      </p:pic>
    </p:spTree>
    <p:extLst>
      <p:ext uri="{BB962C8B-B14F-4D97-AF65-F5344CB8AC3E}">
        <p14:creationId xmlns:p14="http://schemas.microsoft.com/office/powerpoint/2010/main" val="311677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p:txBody>
          <a:bodyPr/>
          <a:lstStyle/>
          <a:p>
            <a:r>
              <a:rPr lang="zh-CN" altLang="en-US" dirty="0"/>
              <a:t>这样会引发死锁吗？</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30</a:t>
            </a:fld>
            <a:endParaRPr lang="zh-CN" altLang="en-US" dirty="0"/>
          </a:p>
        </p:txBody>
      </p:sp>
      <p:sp>
        <p:nvSpPr>
          <p:cNvPr id="5" name="Rectangle 4">
            <a:extLst>
              <a:ext uri="{FF2B5EF4-FFF2-40B4-BE49-F238E27FC236}">
                <a16:creationId xmlns:a16="http://schemas.microsoft.com/office/drawing/2014/main" id="{84E0B0EE-1038-4F51-AC1A-6B7DE2673C07}"/>
              </a:ext>
            </a:extLst>
          </p:cNvPr>
          <p:cNvSpPr/>
          <p:nvPr/>
        </p:nvSpPr>
        <p:spPr>
          <a:xfrm>
            <a:off x="2298441" y="176282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79A85091-6499-4552-955D-82E7F39F1C34}"/>
              </a:ext>
            </a:extLst>
          </p:cNvPr>
          <p:cNvSpPr/>
          <p:nvPr/>
        </p:nvSpPr>
        <p:spPr>
          <a:xfrm>
            <a:off x="8008777" y="176282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AB55EA04-145F-4265-8007-B8458F4685BC}"/>
              </a:ext>
            </a:extLst>
          </p:cNvPr>
          <p:cNvSpPr/>
          <p:nvPr/>
        </p:nvSpPr>
        <p:spPr>
          <a:xfrm>
            <a:off x="2298441" y="231830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AB85B11-AF1D-49C5-A5B6-819227A1B379}"/>
              </a:ext>
            </a:extLst>
          </p:cNvPr>
          <p:cNvSpPr/>
          <p:nvPr/>
        </p:nvSpPr>
        <p:spPr>
          <a:xfrm>
            <a:off x="2298441" y="2873789"/>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523D6D8-41ED-4F2A-9F8B-C2665583A6F4}"/>
              </a:ext>
            </a:extLst>
          </p:cNvPr>
          <p:cNvSpPr/>
          <p:nvPr/>
        </p:nvSpPr>
        <p:spPr>
          <a:xfrm>
            <a:off x="2298441" y="34290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FCE1937-ADE1-40C8-A6DB-4670093F17C1}"/>
              </a:ext>
            </a:extLst>
          </p:cNvPr>
          <p:cNvSpPr/>
          <p:nvPr/>
        </p:nvSpPr>
        <p:spPr>
          <a:xfrm>
            <a:off x="8008775" y="23181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5EDD3BC-EC44-4FDF-BF8A-B1A414913333}"/>
              </a:ext>
            </a:extLst>
          </p:cNvPr>
          <p:cNvSpPr/>
          <p:nvPr/>
        </p:nvSpPr>
        <p:spPr>
          <a:xfrm>
            <a:off x="8008775" y="287378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8CF13AF4-1B5A-4F0A-9995-0D63C7B2CB18}"/>
              </a:ext>
            </a:extLst>
          </p:cNvPr>
          <p:cNvSpPr/>
          <p:nvPr/>
        </p:nvSpPr>
        <p:spPr>
          <a:xfrm>
            <a:off x="8008775" y="342899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3D54F41-6A5A-4213-B62E-83504E9ECFFE}"/>
              </a:ext>
            </a:extLst>
          </p:cNvPr>
          <p:cNvSpPr/>
          <p:nvPr/>
        </p:nvSpPr>
        <p:spPr>
          <a:xfrm>
            <a:off x="2298441" y="398421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9CF23E-1547-4A93-B7C5-83ABE59D6959}"/>
              </a:ext>
            </a:extLst>
          </p:cNvPr>
          <p:cNvSpPr/>
          <p:nvPr/>
        </p:nvSpPr>
        <p:spPr>
          <a:xfrm>
            <a:off x="2298441" y="4539422"/>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9B89BA0D-64C7-4B69-8979-DFEB85551D01}"/>
              </a:ext>
            </a:extLst>
          </p:cNvPr>
          <p:cNvSpPr/>
          <p:nvPr/>
        </p:nvSpPr>
        <p:spPr>
          <a:xfrm>
            <a:off x="2298441" y="509463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6856EE6C-138B-44A3-B00F-2187766FFC5D}"/>
              </a:ext>
            </a:extLst>
          </p:cNvPr>
          <p:cNvSpPr/>
          <p:nvPr/>
        </p:nvSpPr>
        <p:spPr>
          <a:xfrm>
            <a:off x="2298441" y="564984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C547FBC2-9B7B-408E-9E1F-1C06456D74A2}"/>
              </a:ext>
            </a:extLst>
          </p:cNvPr>
          <p:cNvSpPr/>
          <p:nvPr/>
        </p:nvSpPr>
        <p:spPr>
          <a:xfrm>
            <a:off x="8008777" y="39836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B8371AA4-1854-4C7E-B89E-3CA1C6C75643}"/>
              </a:ext>
            </a:extLst>
          </p:cNvPr>
          <p:cNvSpPr/>
          <p:nvPr/>
        </p:nvSpPr>
        <p:spPr>
          <a:xfrm>
            <a:off x="8008775"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73979765-C321-4C9E-89E8-19985572C43F}"/>
              </a:ext>
            </a:extLst>
          </p:cNvPr>
          <p:cNvSpPr/>
          <p:nvPr/>
        </p:nvSpPr>
        <p:spPr>
          <a:xfrm>
            <a:off x="8008775" y="509463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3AF1F9-C9A8-48AD-B479-0BDB83689152}"/>
              </a:ext>
            </a:extLst>
          </p:cNvPr>
          <p:cNvSpPr/>
          <p:nvPr/>
        </p:nvSpPr>
        <p:spPr>
          <a:xfrm>
            <a:off x="8008775" y="564984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262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F14-81E2-4416-A450-FFC095B80E1C}"/>
              </a:ext>
            </a:extLst>
          </p:cNvPr>
          <p:cNvSpPr>
            <a:spLocks noGrp="1"/>
          </p:cNvSpPr>
          <p:nvPr>
            <p:ph type="title"/>
          </p:nvPr>
        </p:nvSpPr>
        <p:spPr/>
        <p:txBody>
          <a:bodyPr/>
          <a:lstStyle/>
          <a:p>
            <a:r>
              <a:rPr lang="zh-CN" altLang="en-US" dirty="0"/>
              <a:t>这样会引发死锁吗？</a:t>
            </a:r>
          </a:p>
        </p:txBody>
      </p:sp>
      <p:sp>
        <p:nvSpPr>
          <p:cNvPr id="4" name="Slide Number Placeholder 3">
            <a:extLst>
              <a:ext uri="{FF2B5EF4-FFF2-40B4-BE49-F238E27FC236}">
                <a16:creationId xmlns:a16="http://schemas.microsoft.com/office/drawing/2014/main" id="{E89399D8-6AF6-4906-881A-A2D8B6E38C90}"/>
              </a:ext>
            </a:extLst>
          </p:cNvPr>
          <p:cNvSpPr>
            <a:spLocks noGrp="1"/>
          </p:cNvSpPr>
          <p:nvPr>
            <p:ph type="sldNum" sz="quarter" idx="12"/>
          </p:nvPr>
        </p:nvSpPr>
        <p:spPr/>
        <p:txBody>
          <a:bodyPr/>
          <a:lstStyle/>
          <a:p>
            <a:fld id="{AB03D48E-8AEE-4D6C-9154-88A27571F823}" type="slidenum">
              <a:rPr lang="zh-CN" altLang="en-US" smtClean="0"/>
              <a:pPr/>
              <a:t>31</a:t>
            </a:fld>
            <a:endParaRPr lang="zh-CN" altLang="en-US" dirty="0"/>
          </a:p>
        </p:txBody>
      </p:sp>
      <p:sp>
        <p:nvSpPr>
          <p:cNvPr id="5" name="Rectangle 4">
            <a:extLst>
              <a:ext uri="{FF2B5EF4-FFF2-40B4-BE49-F238E27FC236}">
                <a16:creationId xmlns:a16="http://schemas.microsoft.com/office/drawing/2014/main" id="{84E0B0EE-1038-4F51-AC1A-6B7DE2673C07}"/>
              </a:ext>
            </a:extLst>
          </p:cNvPr>
          <p:cNvSpPr/>
          <p:nvPr/>
        </p:nvSpPr>
        <p:spPr>
          <a:xfrm>
            <a:off x="5153608" y="176276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79A85091-6499-4552-955D-82E7F39F1C34}"/>
              </a:ext>
            </a:extLst>
          </p:cNvPr>
          <p:cNvSpPr/>
          <p:nvPr/>
        </p:nvSpPr>
        <p:spPr>
          <a:xfrm>
            <a:off x="5153608" y="287378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P(w)</a:t>
            </a:r>
            <a:endParaRPr lang="zh-CN" altLang="en-US" sz="24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AB55EA04-145F-4265-8007-B8458F4685BC}"/>
              </a:ext>
            </a:extLst>
          </p:cNvPr>
          <p:cNvSpPr/>
          <p:nvPr/>
        </p:nvSpPr>
        <p:spPr>
          <a:xfrm>
            <a:off x="5153608" y="231817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7AB85B11-AF1D-49C5-A5B6-819227A1B379}"/>
              </a:ext>
            </a:extLst>
          </p:cNvPr>
          <p:cNvSpPr/>
          <p:nvPr/>
        </p:nvSpPr>
        <p:spPr>
          <a:xfrm>
            <a:off x="5153608" y="398367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3523D6D8-41ED-4F2A-9F8B-C2665583A6F4}"/>
              </a:ext>
            </a:extLst>
          </p:cNvPr>
          <p:cNvSpPr/>
          <p:nvPr/>
        </p:nvSpPr>
        <p:spPr>
          <a:xfrm>
            <a:off x="2298441" y="3429000"/>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0" name="Rectangle 9">
            <a:extLst>
              <a:ext uri="{FF2B5EF4-FFF2-40B4-BE49-F238E27FC236}">
                <a16:creationId xmlns:a16="http://schemas.microsoft.com/office/drawing/2014/main" id="{5FCE1937-ADE1-40C8-A6DB-4670093F17C1}"/>
              </a:ext>
            </a:extLst>
          </p:cNvPr>
          <p:cNvSpPr/>
          <p:nvPr/>
        </p:nvSpPr>
        <p:spPr>
          <a:xfrm>
            <a:off x="5153608" y="3430600"/>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E5EDD3BC-EC44-4FDF-BF8A-B1A414913333}"/>
              </a:ext>
            </a:extLst>
          </p:cNvPr>
          <p:cNvSpPr/>
          <p:nvPr/>
        </p:nvSpPr>
        <p:spPr>
          <a:xfrm>
            <a:off x="5153608"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P(y)</a:t>
            </a:r>
            <a:endParaRPr lang="zh-CN" altLang="en-US" sz="2400" dirty="0">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8CF13AF4-1B5A-4F0A-9995-0D63C7B2CB18}"/>
              </a:ext>
            </a:extLst>
          </p:cNvPr>
          <p:cNvSpPr/>
          <p:nvPr/>
        </p:nvSpPr>
        <p:spPr>
          <a:xfrm>
            <a:off x="8008775" y="342899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P(x)</a:t>
            </a:r>
            <a:endParaRPr lang="zh-CN" altLang="en-US" sz="2400" dirty="0">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03D54F41-6A5A-4213-B62E-83504E9ECFFE}"/>
              </a:ext>
            </a:extLst>
          </p:cNvPr>
          <p:cNvSpPr/>
          <p:nvPr/>
        </p:nvSpPr>
        <p:spPr>
          <a:xfrm>
            <a:off x="2298441" y="3984211"/>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P(z)</a:t>
            </a:r>
            <a:endParaRPr lang="zh-CN" altLang="en-US" sz="2400"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9CF23E-1547-4A93-B7C5-83ABE59D6959}"/>
              </a:ext>
            </a:extLst>
          </p:cNvPr>
          <p:cNvSpPr/>
          <p:nvPr/>
        </p:nvSpPr>
        <p:spPr>
          <a:xfrm>
            <a:off x="2298441" y="4539422"/>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9B89BA0D-64C7-4B69-8979-DFEB85551D01}"/>
              </a:ext>
            </a:extLst>
          </p:cNvPr>
          <p:cNvSpPr/>
          <p:nvPr/>
        </p:nvSpPr>
        <p:spPr>
          <a:xfrm>
            <a:off x="2298441" y="5094633"/>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6856EE6C-138B-44A3-B00F-2187766FFC5D}"/>
              </a:ext>
            </a:extLst>
          </p:cNvPr>
          <p:cNvSpPr/>
          <p:nvPr/>
        </p:nvSpPr>
        <p:spPr>
          <a:xfrm>
            <a:off x="2298441" y="5649844"/>
            <a:ext cx="1884784" cy="483342"/>
          </a:xfrm>
          <a:prstGeom prst="rect">
            <a:avLst/>
          </a:prstGeom>
          <a:solidFill>
            <a:srgbClr val="CCFF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
        <p:nvSpPr>
          <p:cNvPr id="17" name="Rectangle 16">
            <a:extLst>
              <a:ext uri="{FF2B5EF4-FFF2-40B4-BE49-F238E27FC236}">
                <a16:creationId xmlns:a16="http://schemas.microsoft.com/office/drawing/2014/main" id="{C547FBC2-9B7B-408E-9E1F-1C06456D74A2}"/>
              </a:ext>
            </a:extLst>
          </p:cNvPr>
          <p:cNvSpPr/>
          <p:nvPr/>
        </p:nvSpPr>
        <p:spPr>
          <a:xfrm>
            <a:off x="8008777" y="398367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V(x)</a:t>
            </a:r>
            <a:endParaRPr lang="zh-CN" altLang="en-US" sz="2400" dirty="0">
              <a:latin typeface="Courier New" panose="02070309020205020404" pitchFamily="49" charset="0"/>
              <a:cs typeface="Courier New" panose="02070309020205020404" pitchFamily="49" charset="0"/>
            </a:endParaRPr>
          </a:p>
        </p:txBody>
      </p:sp>
      <p:sp>
        <p:nvSpPr>
          <p:cNvPr id="18" name="Rectangle 17">
            <a:extLst>
              <a:ext uri="{FF2B5EF4-FFF2-40B4-BE49-F238E27FC236}">
                <a16:creationId xmlns:a16="http://schemas.microsoft.com/office/drawing/2014/main" id="{B8371AA4-1854-4C7E-B89E-3CA1C6C75643}"/>
              </a:ext>
            </a:extLst>
          </p:cNvPr>
          <p:cNvSpPr/>
          <p:nvPr/>
        </p:nvSpPr>
        <p:spPr>
          <a:xfrm>
            <a:off x="8008775" y="4539019"/>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V(y)</a:t>
            </a:r>
            <a:endParaRPr lang="zh-CN" altLang="en-US" sz="2400" dirty="0">
              <a:latin typeface="Courier New" panose="02070309020205020404" pitchFamily="49" charset="0"/>
              <a:cs typeface="Courier New" panose="02070309020205020404" pitchFamily="49" charset="0"/>
            </a:endParaRPr>
          </a:p>
        </p:txBody>
      </p:sp>
      <p:sp>
        <p:nvSpPr>
          <p:cNvPr id="19" name="Rectangle 18">
            <a:extLst>
              <a:ext uri="{FF2B5EF4-FFF2-40B4-BE49-F238E27FC236}">
                <a16:creationId xmlns:a16="http://schemas.microsoft.com/office/drawing/2014/main" id="{73979765-C321-4C9E-89E8-19985572C43F}"/>
              </a:ext>
            </a:extLst>
          </p:cNvPr>
          <p:cNvSpPr/>
          <p:nvPr/>
        </p:nvSpPr>
        <p:spPr>
          <a:xfrm>
            <a:off x="8008775" y="509463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V(w)</a:t>
            </a:r>
            <a:endParaRPr lang="zh-CN" altLang="en-US" sz="2400"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3AF1F9-C9A8-48AD-B479-0BDB83689152}"/>
              </a:ext>
            </a:extLst>
          </p:cNvPr>
          <p:cNvSpPr/>
          <p:nvPr/>
        </p:nvSpPr>
        <p:spPr>
          <a:xfrm>
            <a:off x="8008775" y="5649844"/>
            <a:ext cx="1884784" cy="483342"/>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Courier New" panose="02070309020205020404" pitchFamily="49" charset="0"/>
                <a:cs typeface="Courier New" panose="02070309020205020404" pitchFamily="49" charset="0"/>
              </a:rPr>
              <a:t>V(z)</a:t>
            </a:r>
            <a:endParaRPr lang="zh-CN"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409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825A-BDDB-4CEB-87DE-CD24793C7F90}"/>
              </a:ext>
            </a:extLst>
          </p:cNvPr>
          <p:cNvSpPr>
            <a:spLocks noGrp="1"/>
          </p:cNvSpPr>
          <p:nvPr>
            <p:ph type="title"/>
          </p:nvPr>
        </p:nvSpPr>
        <p:spPr/>
        <p:txBody>
          <a:bodyPr/>
          <a:lstStyle/>
          <a:p>
            <a:r>
              <a:rPr lang="zh-CN" altLang="en-US" dirty="0"/>
              <a:t>狒狒过峡谷问题</a:t>
            </a:r>
          </a:p>
        </p:txBody>
      </p:sp>
      <p:sp>
        <p:nvSpPr>
          <p:cNvPr id="3" name="Content Placeholder 2">
            <a:extLst>
              <a:ext uri="{FF2B5EF4-FFF2-40B4-BE49-F238E27FC236}">
                <a16:creationId xmlns:a16="http://schemas.microsoft.com/office/drawing/2014/main" id="{43B88FBC-F667-409E-B051-BC1407AB2063}"/>
              </a:ext>
            </a:extLst>
          </p:cNvPr>
          <p:cNvSpPr>
            <a:spLocks noGrp="1"/>
          </p:cNvSpPr>
          <p:nvPr>
            <p:ph idx="1"/>
          </p:nvPr>
        </p:nvSpPr>
        <p:spPr/>
        <p:txBody>
          <a:bodyPr/>
          <a:lstStyle/>
          <a:p>
            <a:r>
              <a:rPr lang="zh-CN" altLang="en-US" dirty="0"/>
              <a:t>一个主修人类学、辅修计算机科学的学生参加了一个研究课题，调查是否可以教会非洲狒狒理解死锁。他找到一处很深的峡谷，在上边固定了一根横跨峡谷的绳索，这样狒狒就可以攀住绳索越过峡谷。</a:t>
            </a:r>
            <a:r>
              <a:rPr lang="zh-CN" altLang="en-US" dirty="0">
                <a:solidFill>
                  <a:srgbClr val="FF0000"/>
                </a:solidFill>
              </a:rPr>
              <a:t>同一时刻，只要朝着相同的方向就可以有几只狒狒通过。但如果向东和向西的狒狒同时攀在绳索上那么会产生死锁（狒狒会被卡在中间），由于它们无法在绳索上从另一只的背上翻过去。如果一只狒狒想越过峡谷， 它必须看当前是否有别的狒狒正在逆向通行。</a:t>
            </a:r>
            <a:r>
              <a:rPr lang="zh-CN" altLang="en-US" dirty="0"/>
              <a:t>利用信号量编写一个避免死锁的程序来解决该问题。不考虑连续东行的狒狒会使得西行的狒狒无限制地等待的情况。 </a:t>
            </a:r>
          </a:p>
        </p:txBody>
      </p:sp>
      <p:sp>
        <p:nvSpPr>
          <p:cNvPr id="4" name="Slide Number Placeholder 3">
            <a:extLst>
              <a:ext uri="{FF2B5EF4-FFF2-40B4-BE49-F238E27FC236}">
                <a16:creationId xmlns:a16="http://schemas.microsoft.com/office/drawing/2014/main" id="{194098DC-70A7-456B-80BF-725FFF4493E0}"/>
              </a:ext>
            </a:extLst>
          </p:cNvPr>
          <p:cNvSpPr>
            <a:spLocks noGrp="1"/>
          </p:cNvSpPr>
          <p:nvPr>
            <p:ph type="sldNum" sz="quarter" idx="12"/>
          </p:nvPr>
        </p:nvSpPr>
        <p:spPr/>
        <p:txBody>
          <a:bodyPr/>
          <a:lstStyle/>
          <a:p>
            <a:fld id="{AB03D48E-8AEE-4D6C-9154-88A27571F823}" type="slidenum">
              <a:rPr lang="zh-CN" altLang="en-US" smtClean="0"/>
              <a:pPr/>
              <a:t>32</a:t>
            </a:fld>
            <a:endParaRPr lang="zh-CN" altLang="en-US" dirty="0"/>
          </a:p>
        </p:txBody>
      </p:sp>
    </p:spTree>
    <p:extLst>
      <p:ext uri="{BB962C8B-B14F-4D97-AF65-F5344CB8AC3E}">
        <p14:creationId xmlns:p14="http://schemas.microsoft.com/office/powerpoint/2010/main" val="3330451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825A-BDDB-4CEB-87DE-CD24793C7F90}"/>
              </a:ext>
            </a:extLst>
          </p:cNvPr>
          <p:cNvSpPr>
            <a:spLocks noGrp="1"/>
          </p:cNvSpPr>
          <p:nvPr>
            <p:ph type="title"/>
          </p:nvPr>
        </p:nvSpPr>
        <p:spPr/>
        <p:txBody>
          <a:bodyPr/>
          <a:lstStyle/>
          <a:p>
            <a:r>
              <a:rPr lang="zh-CN" altLang="en-US" dirty="0"/>
              <a:t>狒狒过峡谷问题</a:t>
            </a:r>
          </a:p>
        </p:txBody>
      </p:sp>
      <p:sp>
        <p:nvSpPr>
          <p:cNvPr id="3" name="Content Placeholder 2">
            <a:extLst>
              <a:ext uri="{FF2B5EF4-FFF2-40B4-BE49-F238E27FC236}">
                <a16:creationId xmlns:a16="http://schemas.microsoft.com/office/drawing/2014/main" id="{43B88FBC-F667-409E-B051-BC1407AB2063}"/>
              </a:ext>
            </a:extLst>
          </p:cNvPr>
          <p:cNvSpPr>
            <a:spLocks noGrp="1"/>
          </p:cNvSpPr>
          <p:nvPr>
            <p:ph idx="1"/>
          </p:nvPr>
        </p:nvSpPr>
        <p:spPr>
          <a:xfrm>
            <a:off x="2152650" y="1470519"/>
            <a:ext cx="7886700" cy="4351338"/>
          </a:xfrm>
        </p:spPr>
        <p:txBody>
          <a:bodyPr>
            <a:normAutofit/>
          </a:bodyPr>
          <a:lstStyle/>
          <a:p>
            <a:pPr>
              <a:lnSpc>
                <a:spcPct val="100000"/>
              </a:lnSpc>
            </a:pPr>
            <a:r>
              <a:rPr lang="zh-CN" altLang="en-US" dirty="0"/>
              <a:t>读者</a:t>
            </a:r>
            <a:r>
              <a:rPr lang="en-US" altLang="zh-CN" dirty="0"/>
              <a:t>/</a:t>
            </a:r>
            <a:r>
              <a:rPr lang="zh-CN" altLang="en-US" dirty="0"/>
              <a:t>写者问题</a:t>
            </a:r>
            <a:endParaRPr lang="en-US" altLang="zh-CN" dirty="0"/>
          </a:p>
          <a:p>
            <a:pPr marL="514350" lvl="2">
              <a:lnSpc>
                <a:spcPct val="100000"/>
              </a:lnSpc>
              <a:spcBef>
                <a:spcPts val="750"/>
              </a:spcBef>
            </a:pPr>
            <a:r>
              <a:rPr lang="zh-CN" altLang="en-US" sz="1800" dirty="0"/>
              <a:t>读者共享</a:t>
            </a:r>
            <a:endParaRPr lang="en-US" altLang="zh-CN" sz="1800" dirty="0"/>
          </a:p>
          <a:p>
            <a:pPr marL="514350" lvl="2">
              <a:lnSpc>
                <a:spcPct val="100000"/>
              </a:lnSpc>
              <a:spcBef>
                <a:spcPts val="750"/>
              </a:spcBef>
            </a:pPr>
            <a:r>
              <a:rPr lang="zh-CN" altLang="en-US" sz="1800" dirty="0"/>
              <a:t>写者互斥</a:t>
            </a:r>
            <a:endParaRPr lang="en-US" altLang="zh-CN" sz="1800" dirty="0"/>
          </a:p>
          <a:p>
            <a:pPr marL="514350" lvl="2">
              <a:lnSpc>
                <a:spcPct val="100000"/>
              </a:lnSpc>
              <a:spcBef>
                <a:spcPts val="750"/>
              </a:spcBef>
            </a:pPr>
            <a:r>
              <a:rPr lang="zh-CN" altLang="en-US" sz="1800" dirty="0"/>
              <a:t>读者写者之间互斥</a:t>
            </a:r>
            <a:endParaRPr lang="en-US" altLang="zh-CN" sz="1800" dirty="0"/>
          </a:p>
          <a:p>
            <a:pPr>
              <a:lnSpc>
                <a:spcPct val="100000"/>
              </a:lnSpc>
            </a:pPr>
            <a:r>
              <a:rPr lang="zh-CN" altLang="en-US" dirty="0"/>
              <a:t>狒狒过峡谷</a:t>
            </a:r>
            <a:r>
              <a:rPr lang="en-US" altLang="zh-CN" dirty="0"/>
              <a:t>/</a:t>
            </a:r>
            <a:r>
              <a:rPr lang="zh-CN" altLang="en-US" dirty="0"/>
              <a:t>北大学生过校门闸机</a:t>
            </a:r>
            <a:endParaRPr lang="en-US" altLang="zh-CN" dirty="0"/>
          </a:p>
          <a:p>
            <a:pPr marL="514350" lvl="2">
              <a:lnSpc>
                <a:spcPct val="100000"/>
              </a:lnSpc>
              <a:spcBef>
                <a:spcPts val="750"/>
              </a:spcBef>
            </a:pPr>
            <a:r>
              <a:rPr lang="zh-CN" altLang="en-US" sz="1800" dirty="0"/>
              <a:t>同向共享</a:t>
            </a:r>
            <a:endParaRPr lang="en-US" altLang="zh-CN" sz="1800" dirty="0"/>
          </a:p>
          <a:p>
            <a:pPr marL="514350" lvl="2">
              <a:lnSpc>
                <a:spcPct val="100000"/>
              </a:lnSpc>
              <a:spcBef>
                <a:spcPts val="750"/>
              </a:spcBef>
            </a:pPr>
            <a:r>
              <a:rPr lang="zh-CN" altLang="en-US" sz="1800" dirty="0"/>
              <a:t>异向互斥</a:t>
            </a:r>
            <a:endParaRPr lang="en-US" altLang="zh-CN" sz="1800" dirty="0"/>
          </a:p>
          <a:p>
            <a:pPr marL="514350" lvl="2">
              <a:lnSpc>
                <a:spcPct val="100000"/>
              </a:lnSpc>
              <a:spcBef>
                <a:spcPts val="750"/>
              </a:spcBef>
            </a:pPr>
            <a:r>
              <a:rPr lang="zh-CN" altLang="en-US" sz="1800" dirty="0"/>
              <a:t>可以看作两拨读者</a:t>
            </a:r>
            <a:endParaRPr lang="en-US" altLang="zh-CN" sz="1800" dirty="0"/>
          </a:p>
        </p:txBody>
      </p:sp>
      <p:sp>
        <p:nvSpPr>
          <p:cNvPr id="4" name="Slide Number Placeholder 3">
            <a:extLst>
              <a:ext uri="{FF2B5EF4-FFF2-40B4-BE49-F238E27FC236}">
                <a16:creationId xmlns:a16="http://schemas.microsoft.com/office/drawing/2014/main" id="{194098DC-70A7-456B-80BF-725FFF4493E0}"/>
              </a:ext>
            </a:extLst>
          </p:cNvPr>
          <p:cNvSpPr>
            <a:spLocks noGrp="1"/>
          </p:cNvSpPr>
          <p:nvPr>
            <p:ph type="sldNum" sz="quarter" idx="12"/>
          </p:nvPr>
        </p:nvSpPr>
        <p:spPr/>
        <p:txBody>
          <a:bodyPr/>
          <a:lstStyle/>
          <a:p>
            <a:fld id="{AB03D48E-8AEE-4D6C-9154-88A27571F823}" type="slidenum">
              <a:rPr lang="zh-CN" altLang="en-US" smtClean="0"/>
              <a:pPr/>
              <a:t>33</a:t>
            </a:fld>
            <a:endParaRPr lang="zh-CN" altLang="en-US" dirty="0"/>
          </a:p>
        </p:txBody>
      </p:sp>
    </p:spTree>
    <p:extLst>
      <p:ext uri="{BB962C8B-B14F-4D97-AF65-F5344CB8AC3E}">
        <p14:creationId xmlns:p14="http://schemas.microsoft.com/office/powerpoint/2010/main" val="412430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825A-BDDB-4CEB-87DE-CD24793C7F90}"/>
              </a:ext>
            </a:extLst>
          </p:cNvPr>
          <p:cNvSpPr>
            <a:spLocks noGrp="1"/>
          </p:cNvSpPr>
          <p:nvPr>
            <p:ph type="title"/>
          </p:nvPr>
        </p:nvSpPr>
        <p:spPr>
          <a:xfrm>
            <a:off x="2152650" y="365129"/>
            <a:ext cx="7886700" cy="1325563"/>
          </a:xfrm>
        </p:spPr>
        <p:txBody>
          <a:bodyPr/>
          <a:lstStyle/>
          <a:p>
            <a:r>
              <a:rPr lang="zh-CN" altLang="en-US" dirty="0"/>
              <a:t>狒狒过峡谷问题</a:t>
            </a:r>
          </a:p>
        </p:txBody>
      </p:sp>
      <p:sp>
        <p:nvSpPr>
          <p:cNvPr id="4" name="Slide Number Placeholder 3">
            <a:extLst>
              <a:ext uri="{FF2B5EF4-FFF2-40B4-BE49-F238E27FC236}">
                <a16:creationId xmlns:a16="http://schemas.microsoft.com/office/drawing/2014/main" id="{194098DC-70A7-456B-80BF-725FFF4493E0}"/>
              </a:ext>
            </a:extLst>
          </p:cNvPr>
          <p:cNvSpPr>
            <a:spLocks noGrp="1"/>
          </p:cNvSpPr>
          <p:nvPr>
            <p:ph type="sldNum" sz="quarter" idx="12"/>
          </p:nvPr>
        </p:nvSpPr>
        <p:spPr/>
        <p:txBody>
          <a:bodyPr/>
          <a:lstStyle/>
          <a:p>
            <a:fld id="{AB03D48E-8AEE-4D6C-9154-88A27571F823}" type="slidenum">
              <a:rPr lang="zh-CN" altLang="en-US" smtClean="0"/>
              <a:pPr/>
              <a:t>34</a:t>
            </a:fld>
            <a:endParaRPr lang="zh-CN" altLang="en-US" dirty="0"/>
          </a:p>
        </p:txBody>
      </p:sp>
      <p:sp>
        <p:nvSpPr>
          <p:cNvPr id="5" name="矩形 4">
            <a:extLst>
              <a:ext uri="{FF2B5EF4-FFF2-40B4-BE49-F238E27FC236}">
                <a16:creationId xmlns:a16="http://schemas.microsoft.com/office/drawing/2014/main" id="{F53B4830-31A3-4E84-BFA3-017A0C51C38B}"/>
              </a:ext>
            </a:extLst>
          </p:cNvPr>
          <p:cNvSpPr/>
          <p:nvPr/>
        </p:nvSpPr>
        <p:spPr>
          <a:xfrm>
            <a:off x="1760245" y="1275328"/>
            <a:ext cx="4051671" cy="48058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reader</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while</a:t>
            </a:r>
            <a:r>
              <a:rPr lang="en-US" altLang="zh-CN" dirty="0">
                <a:solidFill>
                  <a:srgbClr val="333333"/>
                </a:solidFill>
                <a:latin typeface="Consolas" panose="020B0609020204030204" pitchFamily="49" charset="0"/>
              </a:rPr>
              <a:t>(</a:t>
            </a:r>
            <a:r>
              <a:rPr lang="en-US" altLang="zh-CN" dirty="0">
                <a:solidFill>
                  <a:srgbClr val="986801"/>
                </a:solidFill>
                <a:latin typeface="Consolas" panose="020B0609020204030204" pitchFamily="49" charset="0"/>
              </a:rPr>
              <a:t>true</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i="1" dirty="0">
                <a:solidFill>
                  <a:srgbClr val="A0A1A7"/>
                </a:solidFill>
                <a:latin typeface="Consolas" panose="020B0609020204030204" pitchFamily="49" charset="0"/>
              </a:rPr>
              <a:t>/* reading... */</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a:t>
            </a:r>
            <a:r>
              <a:rPr lang="en-US" altLang="zh-CN" dirty="0" err="1">
                <a:solidFill>
                  <a:srgbClr val="333333"/>
                </a:solidFill>
                <a:latin typeface="Consolas" panose="020B0609020204030204" pitchFamily="49" charset="0"/>
              </a:rPr>
              <a:t>rc</a:t>
            </a:r>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pPr algn="ctr"/>
            <a:endParaRPr lang="zh-CN" altLang="en-US" dirty="0"/>
          </a:p>
        </p:txBody>
      </p:sp>
      <p:sp>
        <p:nvSpPr>
          <p:cNvPr id="6" name="矩形 5">
            <a:extLst>
              <a:ext uri="{FF2B5EF4-FFF2-40B4-BE49-F238E27FC236}">
                <a16:creationId xmlns:a16="http://schemas.microsoft.com/office/drawing/2014/main" id="{C4E5809B-E907-47EA-9401-EAFED5DB1395}"/>
              </a:ext>
            </a:extLst>
          </p:cNvPr>
          <p:cNvSpPr/>
          <p:nvPr/>
        </p:nvSpPr>
        <p:spPr>
          <a:xfrm>
            <a:off x="6096001" y="1272271"/>
            <a:ext cx="4051671" cy="48058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writer</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while</a:t>
            </a:r>
            <a:r>
              <a:rPr lang="en-US" altLang="zh-CN" dirty="0">
                <a:solidFill>
                  <a:srgbClr val="333333"/>
                </a:solidFill>
                <a:latin typeface="Consolas" panose="020B0609020204030204" pitchFamily="49" charset="0"/>
              </a:rPr>
              <a:t>(</a:t>
            </a:r>
            <a:r>
              <a:rPr lang="en-US" altLang="zh-CN" dirty="0">
                <a:solidFill>
                  <a:srgbClr val="986801"/>
                </a:solidFill>
                <a:latin typeface="Consolas" panose="020B0609020204030204" pitchFamily="49" charset="0"/>
              </a:rPr>
              <a:t>true</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i="1" dirty="0">
                <a:solidFill>
                  <a:srgbClr val="A0A1A7"/>
                </a:solidFill>
                <a:latin typeface="Consolas" panose="020B0609020204030204" pitchFamily="49" charset="0"/>
              </a:rPr>
              <a:t>/* writing... */</a:t>
            </a:r>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grpSp>
        <p:nvGrpSpPr>
          <p:cNvPr id="7" name="组合 6">
            <a:extLst>
              <a:ext uri="{FF2B5EF4-FFF2-40B4-BE49-F238E27FC236}">
                <a16:creationId xmlns:a16="http://schemas.microsoft.com/office/drawing/2014/main" id="{B25E4EFD-B6A6-445C-BA86-8831764D279F}"/>
              </a:ext>
            </a:extLst>
          </p:cNvPr>
          <p:cNvGrpSpPr/>
          <p:nvPr/>
        </p:nvGrpSpPr>
        <p:grpSpPr>
          <a:xfrm>
            <a:off x="3280435" y="3192870"/>
            <a:ext cx="6491864" cy="2610212"/>
            <a:chOff x="2688590" y="3370421"/>
            <a:chExt cx="6853477" cy="2737367"/>
          </a:xfrm>
        </p:grpSpPr>
        <p:sp>
          <p:nvSpPr>
            <p:cNvPr id="8" name="椭圆 7">
              <a:extLst>
                <a:ext uri="{FF2B5EF4-FFF2-40B4-BE49-F238E27FC236}">
                  <a16:creationId xmlns:a16="http://schemas.microsoft.com/office/drawing/2014/main" id="{1111E666-435C-45AF-8377-6C747DFD3B66}"/>
                </a:ext>
              </a:extLst>
            </p:cNvPr>
            <p:cNvSpPr/>
            <p:nvPr/>
          </p:nvSpPr>
          <p:spPr>
            <a:xfrm>
              <a:off x="2688590" y="3370421"/>
              <a:ext cx="721360" cy="721360"/>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08BDCD42-57CD-4646-A48A-E36DB4828634}"/>
                </a:ext>
              </a:extLst>
            </p:cNvPr>
            <p:cNvCxnSpPr>
              <a:cxnSpLocks/>
              <a:endCxn id="8" idx="5"/>
            </p:cNvCxnSpPr>
            <p:nvPr/>
          </p:nvCxnSpPr>
          <p:spPr>
            <a:xfrm flipH="1" flipV="1">
              <a:off x="3304309" y="3986140"/>
              <a:ext cx="1552172" cy="125017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F0F977F6-B636-4D81-9E01-FB394F1D8703}"/>
                </a:ext>
              </a:extLst>
            </p:cNvPr>
            <p:cNvSpPr/>
            <p:nvPr/>
          </p:nvSpPr>
          <p:spPr>
            <a:xfrm>
              <a:off x="4080695" y="5236309"/>
              <a:ext cx="5461372" cy="871479"/>
            </a:xfrm>
            <a:prstGeom prst="rect">
              <a:avLst/>
            </a:prstGeom>
          </p:spPr>
          <p:txBody>
            <a:bodyPr wrap="none">
              <a:spAutoFit/>
            </a:bodyPr>
            <a:lstStyle/>
            <a:p>
              <a:r>
                <a:rPr lang="en-US" altLang="zh-CN" sz="2400" dirty="0">
                  <a:solidFill>
                    <a:srgbClr val="FF0000"/>
                  </a:solidFill>
                  <a:latin typeface="Consolas" panose="020B0609020204030204" pitchFamily="49" charset="0"/>
                </a:rPr>
                <a:t>w</a:t>
              </a:r>
              <a:r>
                <a:rPr lang="zh-CN" altLang="en-US" sz="2400" dirty="0">
                  <a:solidFill>
                    <a:srgbClr val="FF0000"/>
                  </a:solidFill>
                  <a:latin typeface="Consolas" panose="020B0609020204030204" pitchFamily="49" charset="0"/>
                </a:rPr>
                <a:t>作为</a:t>
              </a:r>
              <a:r>
                <a:rPr lang="en-US" altLang="zh-CN" sz="2400" dirty="0">
                  <a:solidFill>
                    <a:srgbClr val="FF0000"/>
                  </a:solidFill>
                  <a:latin typeface="Consolas" panose="020B0609020204030204" pitchFamily="49" charset="0"/>
                </a:rPr>
                <a:t>0-1</a:t>
              </a:r>
              <a:r>
                <a:rPr lang="zh-CN" altLang="en-US" sz="2400" dirty="0">
                  <a:solidFill>
                    <a:srgbClr val="FF0000"/>
                  </a:solidFill>
                  <a:latin typeface="Consolas" panose="020B0609020204030204" pitchFamily="49" charset="0"/>
                </a:rPr>
                <a:t>互斥信号量来实现读写互斥</a:t>
              </a:r>
              <a:endParaRPr lang="en-US" altLang="zh-CN" sz="2400" dirty="0">
                <a:solidFill>
                  <a:srgbClr val="FF0000"/>
                </a:solidFill>
                <a:latin typeface="Consolas" panose="020B0609020204030204" pitchFamily="49" charset="0"/>
              </a:endParaRPr>
            </a:p>
            <a:p>
              <a:r>
                <a:rPr lang="zh-CN" altLang="en-US" sz="2400" dirty="0">
                  <a:solidFill>
                    <a:srgbClr val="FF0000"/>
                  </a:solidFill>
                  <a:latin typeface="Consolas" panose="020B0609020204030204" pitchFamily="49" charset="0"/>
                </a:rPr>
                <a:t>第一个读者和写者竞争这个信号量</a:t>
              </a:r>
            </a:p>
          </p:txBody>
        </p:sp>
      </p:grpSp>
    </p:spTree>
    <p:extLst>
      <p:ext uri="{BB962C8B-B14F-4D97-AF65-F5344CB8AC3E}">
        <p14:creationId xmlns:p14="http://schemas.microsoft.com/office/powerpoint/2010/main" val="73574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825A-BDDB-4CEB-87DE-CD24793C7F90}"/>
              </a:ext>
            </a:extLst>
          </p:cNvPr>
          <p:cNvSpPr>
            <a:spLocks noGrp="1"/>
          </p:cNvSpPr>
          <p:nvPr>
            <p:ph type="title"/>
          </p:nvPr>
        </p:nvSpPr>
        <p:spPr/>
        <p:txBody>
          <a:bodyPr/>
          <a:lstStyle/>
          <a:p>
            <a:r>
              <a:rPr lang="zh-CN" altLang="en-US" dirty="0"/>
              <a:t>狒狒过峡谷问题</a:t>
            </a:r>
          </a:p>
        </p:txBody>
      </p:sp>
      <p:sp>
        <p:nvSpPr>
          <p:cNvPr id="4" name="Slide Number Placeholder 3">
            <a:extLst>
              <a:ext uri="{FF2B5EF4-FFF2-40B4-BE49-F238E27FC236}">
                <a16:creationId xmlns:a16="http://schemas.microsoft.com/office/drawing/2014/main" id="{194098DC-70A7-456B-80BF-725FFF4493E0}"/>
              </a:ext>
            </a:extLst>
          </p:cNvPr>
          <p:cNvSpPr>
            <a:spLocks noGrp="1"/>
          </p:cNvSpPr>
          <p:nvPr>
            <p:ph type="sldNum" sz="quarter" idx="12"/>
          </p:nvPr>
        </p:nvSpPr>
        <p:spPr/>
        <p:txBody>
          <a:bodyPr/>
          <a:lstStyle/>
          <a:p>
            <a:fld id="{AB03D48E-8AEE-4D6C-9154-88A27571F823}" type="slidenum">
              <a:rPr lang="zh-CN" altLang="en-US" smtClean="0"/>
              <a:pPr/>
              <a:t>35</a:t>
            </a:fld>
            <a:endParaRPr lang="zh-CN" altLang="en-US" dirty="0"/>
          </a:p>
        </p:txBody>
      </p:sp>
      <p:sp>
        <p:nvSpPr>
          <p:cNvPr id="7" name="矩形 6">
            <a:extLst>
              <a:ext uri="{FF2B5EF4-FFF2-40B4-BE49-F238E27FC236}">
                <a16:creationId xmlns:a16="http://schemas.microsoft.com/office/drawing/2014/main" id="{18441712-F7E7-4ED7-B04E-681A2188ED11}"/>
              </a:ext>
            </a:extLst>
          </p:cNvPr>
          <p:cNvSpPr/>
          <p:nvPr/>
        </p:nvSpPr>
        <p:spPr>
          <a:xfrm>
            <a:off x="1804634" y="1452881"/>
            <a:ext cx="3856361" cy="45395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Westward</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cross</a:t>
            </a:r>
            <a:r>
              <a:rPr lang="en-US" altLang="zh-CN" dirty="0">
                <a:solidFill>
                  <a:srgbClr val="333333"/>
                </a:solidFill>
                <a:latin typeface="Consolas" panose="020B0609020204030204" pitchFamily="49" charset="0"/>
              </a:rPr>
              <a:t>();</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(CW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(W);</a:t>
            </a:r>
          </a:p>
          <a:p>
            <a:r>
              <a:rPr lang="en-US" altLang="zh-CN" dirty="0">
                <a:solidFill>
                  <a:srgbClr val="333333"/>
                </a:solidFill>
                <a:latin typeface="Consolas" panose="020B0609020204030204" pitchFamily="49" charset="0"/>
              </a:rPr>
              <a:t>}</a:t>
            </a:r>
          </a:p>
          <a:p>
            <a:pPr algn="ctr"/>
            <a:endParaRPr lang="zh-CN" altLang="en-US" dirty="0"/>
          </a:p>
        </p:txBody>
      </p:sp>
      <p:sp>
        <p:nvSpPr>
          <p:cNvPr id="8" name="矩形 7">
            <a:extLst>
              <a:ext uri="{FF2B5EF4-FFF2-40B4-BE49-F238E27FC236}">
                <a16:creationId xmlns:a16="http://schemas.microsoft.com/office/drawing/2014/main" id="{236B1FEC-C5CA-4173-82D9-B47DDA58BA95}"/>
              </a:ext>
            </a:extLst>
          </p:cNvPr>
          <p:cNvSpPr/>
          <p:nvPr/>
        </p:nvSpPr>
        <p:spPr>
          <a:xfrm>
            <a:off x="6366277" y="1452880"/>
            <a:ext cx="3856361" cy="453954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US" altLang="zh-CN" dirty="0">
              <a:solidFill>
                <a:srgbClr val="A626A4"/>
              </a:solidFill>
              <a:latin typeface="Consolas" panose="020B0609020204030204" pitchFamily="49" charset="0"/>
            </a:endParaRPr>
          </a:p>
          <a:p>
            <a:r>
              <a:rPr lang="en-US" altLang="zh-CN" dirty="0">
                <a:solidFill>
                  <a:srgbClr val="A626A4"/>
                </a:solidFill>
                <a:latin typeface="Consolas" panose="020B0609020204030204" pitchFamily="49" charset="0"/>
              </a:rPr>
              <a:t>void</a:t>
            </a:r>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Eastward</a:t>
            </a:r>
            <a:r>
              <a:rPr lang="en-US" altLang="zh-CN" dirty="0">
                <a:solidFill>
                  <a:srgbClr val="333333"/>
                </a:solidFill>
                <a:latin typeface="Consolas" panose="020B0609020204030204" pitchFamily="49" charset="0"/>
              </a:rPr>
              <a:t>() </a:t>
            </a:r>
          </a:p>
          <a:p>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(E);</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cross</a:t>
            </a:r>
            <a:r>
              <a:rPr lang="en-US" altLang="zh-CN" dirty="0">
                <a:solidFill>
                  <a:srgbClr val="333333"/>
                </a:solidFill>
                <a:latin typeface="Consolas" panose="020B0609020204030204" pitchFamily="49" charset="0"/>
              </a:rPr>
              <a:t>();</a:t>
            </a:r>
          </a:p>
          <a:p>
            <a:endParaRPr lang="en-US" altLang="zh-CN" dirty="0">
              <a:solidFill>
                <a:srgbClr val="333333"/>
              </a:solidFill>
              <a:latin typeface="Consolas" panose="020B0609020204030204" pitchFamily="49" charset="0"/>
            </a:endParaRP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P</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1</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A626A4"/>
                </a:solidFill>
                <a:latin typeface="Consolas" panose="020B0609020204030204" pitchFamily="49" charset="0"/>
              </a:rPr>
              <a:t>if</a:t>
            </a:r>
            <a:r>
              <a:rPr lang="en-US" altLang="zh-CN" dirty="0">
                <a:solidFill>
                  <a:srgbClr val="333333"/>
                </a:solidFill>
                <a:latin typeface="Consolas" panose="020B0609020204030204" pitchFamily="49" charset="0"/>
              </a:rPr>
              <a:t> (CE </a:t>
            </a:r>
            <a:r>
              <a:rPr lang="en-US" altLang="zh-CN" dirty="0">
                <a:solidFill>
                  <a:srgbClr val="A626A4"/>
                </a:solidFill>
                <a:latin typeface="Consolas" panose="020B0609020204030204" pitchFamily="49" charset="0"/>
              </a:rPr>
              <a:t>==</a:t>
            </a:r>
            <a:r>
              <a:rPr lang="en-US" altLang="zh-CN" dirty="0">
                <a:solidFill>
                  <a:srgbClr val="333333"/>
                </a:solidFill>
                <a:latin typeface="Consolas" panose="020B0609020204030204" pitchFamily="49" charset="0"/>
              </a:rPr>
              <a:t> </a:t>
            </a:r>
            <a:r>
              <a:rPr lang="en-US" altLang="zh-CN" dirty="0">
                <a:solidFill>
                  <a:srgbClr val="986801"/>
                </a:solidFill>
                <a:latin typeface="Consolas" panose="020B0609020204030204" pitchFamily="49" charset="0"/>
              </a:rPr>
              <a:t>0</a:t>
            </a:r>
            <a:r>
              <a:rPr lang="en-US" altLang="zh-CN" dirty="0">
                <a:solidFill>
                  <a:srgbClr val="333333"/>
                </a:solidFill>
                <a:latin typeface="Consolas" panose="020B0609020204030204" pitchFamily="49" charset="0"/>
              </a:rPr>
              <a:t>)</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(mutex);</a:t>
            </a:r>
          </a:p>
          <a:p>
            <a:r>
              <a:rPr lang="en-US" altLang="zh-CN" dirty="0">
                <a:solidFill>
                  <a:srgbClr val="333333"/>
                </a:solidFill>
                <a:latin typeface="Consolas" panose="020B0609020204030204" pitchFamily="49" charset="0"/>
              </a:rPr>
              <a:t>    </a:t>
            </a:r>
            <a:r>
              <a:rPr lang="en-US" altLang="zh-CN" dirty="0">
                <a:solidFill>
                  <a:srgbClr val="4078F2"/>
                </a:solidFill>
                <a:latin typeface="Consolas" panose="020B0609020204030204" pitchFamily="49" charset="0"/>
              </a:rPr>
              <a:t>V</a:t>
            </a:r>
            <a:r>
              <a:rPr lang="en-US" altLang="zh-CN" dirty="0">
                <a:solidFill>
                  <a:srgbClr val="333333"/>
                </a:solidFill>
                <a:latin typeface="Consolas" panose="020B0609020204030204" pitchFamily="49" charset="0"/>
              </a:rPr>
              <a:t>(E);</a:t>
            </a:r>
          </a:p>
          <a:p>
            <a:r>
              <a:rPr lang="en-US" altLang="zh-CN" dirty="0">
                <a:solidFill>
                  <a:srgbClr val="333333"/>
                </a:solidFill>
                <a:latin typeface="Consolas" panose="020B0609020204030204" pitchFamily="49" charset="0"/>
              </a:rPr>
              <a:t>}</a:t>
            </a:r>
          </a:p>
          <a:p>
            <a:pPr algn="ctr"/>
            <a:endParaRPr lang="zh-CN" altLang="en-US" dirty="0"/>
          </a:p>
        </p:txBody>
      </p:sp>
    </p:spTree>
    <p:extLst>
      <p:ext uri="{BB962C8B-B14F-4D97-AF65-F5344CB8AC3E}">
        <p14:creationId xmlns:p14="http://schemas.microsoft.com/office/powerpoint/2010/main" val="1917740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825A-BDDB-4CEB-87DE-CD24793C7F90}"/>
              </a:ext>
            </a:extLst>
          </p:cNvPr>
          <p:cNvSpPr>
            <a:spLocks noGrp="1"/>
          </p:cNvSpPr>
          <p:nvPr>
            <p:ph type="title"/>
          </p:nvPr>
        </p:nvSpPr>
        <p:spPr/>
        <p:txBody>
          <a:bodyPr/>
          <a:lstStyle/>
          <a:p>
            <a:r>
              <a:rPr lang="zh-CN" altLang="en-US" dirty="0"/>
              <a:t>狒狒过峡谷问题</a:t>
            </a:r>
          </a:p>
        </p:txBody>
      </p:sp>
      <p:sp>
        <p:nvSpPr>
          <p:cNvPr id="3" name="Content Placeholder 2">
            <a:extLst>
              <a:ext uri="{FF2B5EF4-FFF2-40B4-BE49-F238E27FC236}">
                <a16:creationId xmlns:a16="http://schemas.microsoft.com/office/drawing/2014/main" id="{43B88FBC-F667-409E-B051-BC1407AB2063}"/>
              </a:ext>
            </a:extLst>
          </p:cNvPr>
          <p:cNvSpPr>
            <a:spLocks noGrp="1"/>
          </p:cNvSpPr>
          <p:nvPr>
            <p:ph idx="1"/>
          </p:nvPr>
        </p:nvSpPr>
        <p:spPr>
          <a:xfrm>
            <a:off x="2152650" y="1470519"/>
            <a:ext cx="7886700" cy="4351338"/>
          </a:xfrm>
        </p:spPr>
        <p:txBody>
          <a:bodyPr>
            <a:normAutofit/>
          </a:bodyPr>
          <a:lstStyle/>
          <a:p>
            <a:pPr>
              <a:lnSpc>
                <a:spcPct val="100000"/>
              </a:lnSpc>
            </a:pPr>
            <a:r>
              <a:rPr lang="zh-CN" altLang="en-US" dirty="0"/>
              <a:t>读者</a:t>
            </a:r>
            <a:r>
              <a:rPr lang="en-US" altLang="zh-CN" dirty="0"/>
              <a:t>/</a:t>
            </a:r>
            <a:r>
              <a:rPr lang="zh-CN" altLang="en-US" dirty="0"/>
              <a:t>写者问题</a:t>
            </a:r>
            <a:endParaRPr lang="en-US" altLang="zh-CN" dirty="0"/>
          </a:p>
          <a:p>
            <a:pPr marL="514350" lvl="2">
              <a:lnSpc>
                <a:spcPct val="100000"/>
              </a:lnSpc>
              <a:spcBef>
                <a:spcPts val="750"/>
              </a:spcBef>
            </a:pPr>
            <a:r>
              <a:rPr lang="zh-CN" altLang="en-US" sz="1800" dirty="0"/>
              <a:t>读者共享</a:t>
            </a:r>
            <a:endParaRPr lang="en-US" altLang="zh-CN" sz="1800" dirty="0"/>
          </a:p>
          <a:p>
            <a:pPr marL="514350" lvl="2">
              <a:lnSpc>
                <a:spcPct val="100000"/>
              </a:lnSpc>
              <a:spcBef>
                <a:spcPts val="750"/>
              </a:spcBef>
            </a:pPr>
            <a:r>
              <a:rPr lang="zh-CN" altLang="en-US" sz="1800" dirty="0"/>
              <a:t>写者互斥</a:t>
            </a:r>
            <a:endParaRPr lang="en-US" altLang="zh-CN" sz="1800" dirty="0"/>
          </a:p>
          <a:p>
            <a:pPr marL="514350" lvl="2">
              <a:lnSpc>
                <a:spcPct val="100000"/>
              </a:lnSpc>
              <a:spcBef>
                <a:spcPts val="750"/>
              </a:spcBef>
            </a:pPr>
            <a:r>
              <a:rPr lang="zh-CN" altLang="en-US" sz="1800" dirty="0"/>
              <a:t>读者写者之间互斥</a:t>
            </a:r>
            <a:endParaRPr lang="en-US" altLang="zh-CN" sz="1800" dirty="0"/>
          </a:p>
          <a:p>
            <a:pPr marL="514350" lvl="2">
              <a:lnSpc>
                <a:spcPct val="100000"/>
              </a:lnSpc>
              <a:spcBef>
                <a:spcPts val="750"/>
              </a:spcBef>
            </a:pPr>
            <a:r>
              <a:rPr lang="zh-CN" altLang="en-US" sz="1800" dirty="0">
                <a:solidFill>
                  <a:srgbClr val="FF0000"/>
                </a:solidFill>
                <a:latin typeface="微软雅黑" panose="020B0503020204020204" pitchFamily="34" charset="-122"/>
                <a:ea typeface="微软雅黑" panose="020B0503020204020204" pitchFamily="34" charset="-122"/>
              </a:rPr>
              <a:t>写者饥饿</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第二类读者写者问题</a:t>
            </a:r>
            <a:endParaRPr lang="en-US" altLang="zh-CN" sz="1800" dirty="0"/>
          </a:p>
          <a:p>
            <a:pPr>
              <a:lnSpc>
                <a:spcPct val="100000"/>
              </a:lnSpc>
            </a:pPr>
            <a:r>
              <a:rPr lang="zh-CN" altLang="en-US" dirty="0"/>
              <a:t>狒狒过峡谷</a:t>
            </a:r>
            <a:r>
              <a:rPr lang="en-US" altLang="zh-CN" dirty="0"/>
              <a:t>/</a:t>
            </a:r>
            <a:r>
              <a:rPr lang="zh-CN" altLang="en-US" dirty="0"/>
              <a:t>北大学生过校门闸机</a:t>
            </a:r>
            <a:endParaRPr lang="en-US" altLang="zh-CN" dirty="0"/>
          </a:p>
          <a:p>
            <a:pPr marL="514350" lvl="2">
              <a:lnSpc>
                <a:spcPct val="100000"/>
              </a:lnSpc>
              <a:spcBef>
                <a:spcPts val="750"/>
              </a:spcBef>
            </a:pPr>
            <a:r>
              <a:rPr lang="zh-CN" altLang="en-US" sz="1800" dirty="0"/>
              <a:t>同向共享</a:t>
            </a:r>
            <a:endParaRPr lang="en-US" altLang="zh-CN" sz="1800" dirty="0"/>
          </a:p>
          <a:p>
            <a:pPr marL="514350" lvl="2">
              <a:lnSpc>
                <a:spcPct val="100000"/>
              </a:lnSpc>
              <a:spcBef>
                <a:spcPts val="750"/>
              </a:spcBef>
            </a:pPr>
            <a:r>
              <a:rPr lang="zh-CN" altLang="en-US" sz="1800" dirty="0"/>
              <a:t>异向互斥</a:t>
            </a:r>
            <a:endParaRPr lang="en-US" altLang="zh-CN" sz="1800" dirty="0"/>
          </a:p>
          <a:p>
            <a:pPr marL="514350" lvl="2">
              <a:lnSpc>
                <a:spcPct val="100000"/>
              </a:lnSpc>
              <a:spcBef>
                <a:spcPts val="750"/>
              </a:spcBef>
            </a:pPr>
            <a:r>
              <a:rPr lang="zh-CN" altLang="en-US" sz="1800" dirty="0"/>
              <a:t>可以看作两拨读者</a:t>
            </a:r>
            <a:endParaRPr lang="en-US" altLang="zh-CN" sz="1800" dirty="0"/>
          </a:p>
          <a:p>
            <a:pPr marL="514350" lvl="2">
              <a:lnSpc>
                <a:spcPct val="100000"/>
              </a:lnSpc>
              <a:spcBef>
                <a:spcPts val="750"/>
              </a:spcBef>
            </a:pPr>
            <a:r>
              <a:rPr lang="zh-CN" altLang="en-US" sz="1800" dirty="0">
                <a:solidFill>
                  <a:srgbClr val="FF0000"/>
                </a:solidFill>
                <a:latin typeface="微软雅黑" panose="020B0503020204020204" pitchFamily="34" charset="-122"/>
                <a:ea typeface="微软雅黑" panose="020B0503020204020204" pitchFamily="34" charset="-122"/>
              </a:rPr>
              <a:t>可以看作两拨读者</a:t>
            </a:r>
            <a:r>
              <a:rPr lang="en-US" altLang="zh-CN" sz="1800" dirty="0">
                <a:solidFill>
                  <a:srgbClr val="FF0000"/>
                </a:solidFill>
                <a:latin typeface="微软雅黑" panose="020B0503020204020204" pitchFamily="34" charset="-122"/>
                <a:ea typeface="微软雅黑" panose="020B0503020204020204" pitchFamily="34" charset="-122"/>
              </a:rPr>
              <a:t>——</a:t>
            </a:r>
            <a:r>
              <a:rPr lang="zh-CN" altLang="en-US" sz="1800" dirty="0">
                <a:solidFill>
                  <a:srgbClr val="FF0000"/>
                </a:solidFill>
                <a:latin typeface="微软雅黑" panose="020B0503020204020204" pitchFamily="34" charset="-122"/>
                <a:ea typeface="微软雅黑" panose="020B0503020204020204" pitchFamily="34" charset="-122"/>
              </a:rPr>
              <a:t>也存在饥饿问题，参考第二类读者写者</a:t>
            </a:r>
            <a:endParaRPr lang="en-US" altLang="zh-CN" sz="1800" dirty="0">
              <a:solidFill>
                <a:srgbClr val="FF0000"/>
              </a:solidFill>
              <a:latin typeface="微软雅黑" panose="020B0503020204020204" pitchFamily="34" charset="-122"/>
              <a:ea typeface="微软雅黑" panose="020B0503020204020204" pitchFamily="34" charset="-122"/>
            </a:endParaRPr>
          </a:p>
        </p:txBody>
      </p:sp>
      <p:sp>
        <p:nvSpPr>
          <p:cNvPr id="4" name="Slide Number Placeholder 3">
            <a:extLst>
              <a:ext uri="{FF2B5EF4-FFF2-40B4-BE49-F238E27FC236}">
                <a16:creationId xmlns:a16="http://schemas.microsoft.com/office/drawing/2014/main" id="{194098DC-70A7-456B-80BF-725FFF4493E0}"/>
              </a:ext>
            </a:extLst>
          </p:cNvPr>
          <p:cNvSpPr>
            <a:spLocks noGrp="1"/>
          </p:cNvSpPr>
          <p:nvPr>
            <p:ph type="sldNum" sz="quarter" idx="12"/>
          </p:nvPr>
        </p:nvSpPr>
        <p:spPr/>
        <p:txBody>
          <a:bodyPr/>
          <a:lstStyle/>
          <a:p>
            <a:fld id="{AB03D48E-8AEE-4D6C-9154-88A27571F823}" type="slidenum">
              <a:rPr lang="zh-CN" altLang="en-US" smtClean="0"/>
              <a:pPr/>
              <a:t>36</a:t>
            </a:fld>
            <a:endParaRPr lang="zh-CN" altLang="en-US" dirty="0"/>
          </a:p>
        </p:txBody>
      </p:sp>
    </p:spTree>
    <p:extLst>
      <p:ext uri="{BB962C8B-B14F-4D97-AF65-F5344CB8AC3E}">
        <p14:creationId xmlns:p14="http://schemas.microsoft.com/office/powerpoint/2010/main" val="41180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795D39-4BAD-6DFD-7A45-52DCDF56A0BA}"/>
              </a:ext>
            </a:extLst>
          </p:cNvPr>
          <p:cNvSpPr txBox="1"/>
          <p:nvPr/>
        </p:nvSpPr>
        <p:spPr>
          <a:xfrm>
            <a:off x="992777" y="2986318"/>
            <a:ext cx="10482943" cy="2862322"/>
          </a:xfrm>
          <a:prstGeom prst="rect">
            <a:avLst/>
          </a:prstGeom>
          <a:noFill/>
        </p:spPr>
        <p:txBody>
          <a:bodyPr wrap="square" rtlCol="0">
            <a:spAutoFit/>
          </a:bodyPr>
          <a:lstStyle/>
          <a:p>
            <a:r>
              <a:rPr lang="en-US" altLang="zh-CN" dirty="0">
                <a:latin typeface="Calibri" panose="020F0502020204030204" pitchFamily="34" charset="0"/>
                <a:ea typeface="SimSun" panose="02010600030101010101" pitchFamily="2" charset="-122"/>
                <a:cs typeface="Calibri" panose="020F0502020204030204" pitchFamily="34" charset="0"/>
              </a:rPr>
              <a:t>1.</a:t>
            </a:r>
            <a:r>
              <a:rPr lang="zh-CN" altLang="en-US" dirty="0">
                <a:latin typeface="Calibri" panose="020F0502020204030204" pitchFamily="34" charset="0"/>
                <a:ea typeface="SimSun" panose="02010600030101010101" pitchFamily="2" charset="-122"/>
                <a:cs typeface="Calibri" panose="020F0502020204030204" pitchFamily="34" charset="0"/>
              </a:rPr>
              <a:t>派生一个子进程，这个子进程获得服务器描述符表的完整副本。</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2.</a:t>
            </a:r>
            <a:r>
              <a:rPr lang="zh-CN" altLang="en-US" dirty="0">
                <a:latin typeface="Calibri" panose="020F0502020204030204" pitchFamily="34" charset="0"/>
                <a:ea typeface="SimSun" panose="02010600030101010101" pitchFamily="2" charset="-122"/>
                <a:cs typeface="Calibri" panose="020F0502020204030204" pitchFamily="34" charset="0"/>
              </a:rPr>
              <a:t>子进程关闭它的副本中的监听描述符 </a:t>
            </a:r>
            <a:r>
              <a:rPr lang="en-US" altLang="zh-CN" dirty="0" err="1">
                <a:latin typeface="Calibri" panose="020F0502020204030204" pitchFamily="34" charset="0"/>
                <a:ea typeface="SimSun" panose="02010600030101010101" pitchFamily="2" charset="-122"/>
                <a:cs typeface="Calibri" panose="020F0502020204030204" pitchFamily="34" charset="0"/>
              </a:rPr>
              <a:t>listenfd</a:t>
            </a:r>
            <a:r>
              <a:rPr lang="en-US" altLang="zh-CN" dirty="0">
                <a:solidFill>
                  <a:srgbClr val="FF0000"/>
                </a:solidFill>
                <a:latin typeface="Calibri" panose="020F0502020204030204" pitchFamily="34" charset="0"/>
                <a:ea typeface="SimSun" panose="02010600030101010101" pitchFamily="2" charset="-122"/>
                <a:cs typeface="Calibri" panose="020F0502020204030204" pitchFamily="34" charset="0"/>
              </a:rPr>
              <a:t>(3)</a:t>
            </a:r>
            <a:r>
              <a:rPr lang="zh-CN" altLang="en-US" dirty="0">
                <a:latin typeface="Calibri" panose="020F0502020204030204" pitchFamily="34" charset="0"/>
                <a:ea typeface="SimSun" panose="02010600030101010101" pitchFamily="2" charset="-122"/>
                <a:cs typeface="Calibri" panose="020F0502020204030204" pitchFamily="34" charset="0"/>
              </a:rPr>
              <a:t>。</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zh-CN" altLang="en-US" dirty="0">
              <a:latin typeface="Calibri" panose="020F0502020204030204" pitchFamily="34" charset="0"/>
              <a:ea typeface="SimSun" panose="02010600030101010101" pitchFamily="2" charset="-122"/>
              <a:cs typeface="Calibri" panose="020F0502020204030204" pitchFamily="34" charset="0"/>
            </a:endParaRPr>
          </a:p>
          <a:p>
            <a:r>
              <a:rPr lang="en-US" altLang="zh-CN" dirty="0">
                <a:latin typeface="Calibri" panose="020F0502020204030204" pitchFamily="34" charset="0"/>
                <a:ea typeface="SimSun" panose="02010600030101010101" pitchFamily="2" charset="-122"/>
                <a:cs typeface="Calibri" panose="020F0502020204030204" pitchFamily="34" charset="0"/>
              </a:rPr>
              <a:t>3.</a:t>
            </a:r>
            <a:r>
              <a:rPr lang="zh-CN" altLang="en-US" dirty="0">
                <a:latin typeface="Calibri" panose="020F0502020204030204" pitchFamily="34" charset="0"/>
                <a:ea typeface="SimSun" panose="02010600030101010101" pitchFamily="2" charset="-122"/>
                <a:cs typeface="Calibri" panose="020F0502020204030204" pitchFamily="34" charset="0"/>
              </a:rPr>
              <a:t>父进程关闭它的已连接描述符 </a:t>
            </a:r>
            <a:r>
              <a:rPr lang="en-US" altLang="zh-CN" dirty="0" err="1">
                <a:latin typeface="Calibri" panose="020F0502020204030204" pitchFamily="34" charset="0"/>
                <a:ea typeface="SimSun" panose="02010600030101010101" pitchFamily="2" charset="-122"/>
                <a:cs typeface="Calibri" panose="020F0502020204030204" pitchFamily="34" charset="0"/>
              </a:rPr>
              <a:t>connfd</a:t>
            </a:r>
            <a:r>
              <a:rPr lang="en-US" altLang="zh-CN" dirty="0">
                <a:solidFill>
                  <a:srgbClr val="FF0000"/>
                </a:solidFill>
                <a:latin typeface="Calibri" panose="020F0502020204030204" pitchFamily="34" charset="0"/>
                <a:ea typeface="SimSun" panose="02010600030101010101" pitchFamily="2" charset="-122"/>
                <a:cs typeface="Calibri" panose="020F0502020204030204" pitchFamily="34" charset="0"/>
              </a:rPr>
              <a:t>(4)</a:t>
            </a:r>
            <a:r>
              <a:rPr lang="zh-CN" altLang="en-US" dirty="0">
                <a:latin typeface="Calibri" panose="020F0502020204030204" pitchFamily="34" charset="0"/>
                <a:ea typeface="SimSun" panose="02010600030101010101" pitchFamily="2" charset="-122"/>
                <a:cs typeface="Calibri" panose="020F0502020204030204" pitchFamily="34" charset="0"/>
              </a:rPr>
              <a:t>的副本。</a:t>
            </a:r>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因为父、子进程中的已连接描述符 </a:t>
            </a:r>
            <a:r>
              <a:rPr lang="en-US" altLang="zh-CN" dirty="0" err="1">
                <a:latin typeface="Calibri" panose="020F0502020204030204" pitchFamily="34" charset="0"/>
                <a:ea typeface="SimSun" panose="02010600030101010101" pitchFamily="2" charset="-122"/>
                <a:cs typeface="Calibri" panose="020F0502020204030204" pitchFamily="34" charset="0"/>
              </a:rPr>
              <a:t>connfd</a:t>
            </a:r>
            <a:r>
              <a:rPr lang="en-US" altLang="zh-CN" dirty="0">
                <a:solidFill>
                  <a:srgbClr val="FF0000"/>
                </a:solidFill>
                <a:latin typeface="Calibri" panose="020F0502020204030204" pitchFamily="34" charset="0"/>
                <a:ea typeface="SimSun" panose="02010600030101010101" pitchFamily="2" charset="-122"/>
                <a:cs typeface="Calibri" panose="020F0502020204030204" pitchFamily="34" charset="0"/>
              </a:rPr>
              <a:t>(4)</a:t>
            </a:r>
            <a:r>
              <a:rPr lang="zh-CN" altLang="en-US" dirty="0">
                <a:latin typeface="Calibri" panose="020F0502020204030204" pitchFamily="34" charset="0"/>
                <a:ea typeface="SimSun" panose="02010600030101010101" pitchFamily="2" charset="-122"/>
                <a:cs typeface="Calibri" panose="020F0502020204030204" pitchFamily="34" charset="0"/>
              </a:rPr>
              <a:t>指向同一个文件表表项，所以</a:t>
            </a:r>
            <a:r>
              <a:rPr lang="zh-CN" altLang="en-US" u="sng" dirty="0">
                <a:solidFill>
                  <a:srgbClr val="C00000"/>
                </a:solidFill>
                <a:latin typeface="Calibri" panose="020F0502020204030204" pitchFamily="34" charset="0"/>
                <a:ea typeface="SimSun" panose="02010600030101010101" pitchFamily="2" charset="-122"/>
                <a:cs typeface="Calibri" panose="020F0502020204030204" pitchFamily="34" charset="0"/>
              </a:rPr>
              <a:t>父进程必须关闭它的 </a:t>
            </a:r>
            <a:r>
              <a:rPr lang="en-US" altLang="zh-CN" u="sng" dirty="0" err="1">
                <a:solidFill>
                  <a:srgbClr val="C00000"/>
                </a:solidFill>
                <a:latin typeface="Calibri" panose="020F0502020204030204" pitchFamily="34" charset="0"/>
                <a:ea typeface="SimSun" panose="02010600030101010101" pitchFamily="2" charset="-122"/>
                <a:cs typeface="Calibri" panose="020F0502020204030204" pitchFamily="34" charset="0"/>
              </a:rPr>
              <a:t>connfd</a:t>
            </a:r>
            <a:r>
              <a:rPr lang="zh-CN" altLang="en-US" u="sng" dirty="0">
                <a:solidFill>
                  <a:srgbClr val="C00000"/>
                </a:solidFill>
                <a:latin typeface="Calibri" panose="020F0502020204030204" pitchFamily="34" charset="0"/>
                <a:ea typeface="SimSun" panose="02010600030101010101" pitchFamily="2" charset="-122"/>
                <a:cs typeface="Calibri" panose="020F0502020204030204" pitchFamily="34" charset="0"/>
              </a:rPr>
              <a:t>的副本，否则将永远不会释放 </a:t>
            </a:r>
            <a:r>
              <a:rPr lang="en-US" altLang="zh-CN" u="sng" dirty="0" err="1">
                <a:solidFill>
                  <a:srgbClr val="C00000"/>
                </a:solidFill>
                <a:latin typeface="Calibri" panose="020F0502020204030204" pitchFamily="34" charset="0"/>
                <a:ea typeface="SimSun" panose="02010600030101010101" pitchFamily="2" charset="-122"/>
                <a:cs typeface="Calibri" panose="020F0502020204030204" pitchFamily="34" charset="0"/>
              </a:rPr>
              <a:t>connfd</a:t>
            </a:r>
            <a:r>
              <a:rPr lang="en-US" altLang="zh-CN" u="sng" dirty="0">
                <a:solidFill>
                  <a:srgbClr val="C00000"/>
                </a:solidFill>
                <a:latin typeface="Calibri" panose="020F0502020204030204" pitchFamily="34" charset="0"/>
                <a:ea typeface="SimSun" panose="02010600030101010101" pitchFamily="2" charset="-122"/>
                <a:cs typeface="Calibri" panose="020F0502020204030204" pitchFamily="34" charset="0"/>
              </a:rPr>
              <a:t>(4)</a:t>
            </a:r>
            <a:r>
              <a:rPr lang="zh-CN" altLang="en-US" u="sng" dirty="0">
                <a:solidFill>
                  <a:srgbClr val="C00000"/>
                </a:solidFill>
                <a:latin typeface="Calibri" panose="020F0502020204030204" pitchFamily="34" charset="0"/>
                <a:ea typeface="SimSun" panose="02010600030101010101" pitchFamily="2" charset="-122"/>
                <a:cs typeface="Calibri" panose="020F0502020204030204" pitchFamily="34" charset="0"/>
              </a:rPr>
              <a:t>的文件表条目</a:t>
            </a:r>
            <a:r>
              <a:rPr lang="zh-CN" altLang="en-US" dirty="0">
                <a:latin typeface="Calibri" panose="020F0502020204030204" pitchFamily="34" charset="0"/>
                <a:ea typeface="SimSun" panose="02010600030101010101" pitchFamily="2" charset="-122"/>
                <a:cs typeface="Calibri" panose="020F0502020204030204" pitchFamily="34" charset="0"/>
              </a:rPr>
              <a:t>，导致内存泄漏，进而耗光内存，系统崩溃。</a:t>
            </a:r>
          </a:p>
          <a:p>
            <a:endParaRPr lang="zh-CN" altLang="en-US" dirty="0">
              <a:latin typeface="Calibri" panose="020F0502020204030204" pitchFamily="34" charset="0"/>
              <a:ea typeface="SimSun" panose="02010600030101010101" pitchFamily="2" charset="-122"/>
              <a:cs typeface="Calibri" panose="020F0502020204030204" pitchFamily="34" charset="0"/>
            </a:endParaRPr>
          </a:p>
        </p:txBody>
      </p:sp>
      <p:pic>
        <p:nvPicPr>
          <p:cNvPr id="3" name="图片 2">
            <a:extLst>
              <a:ext uri="{FF2B5EF4-FFF2-40B4-BE49-F238E27FC236}">
                <a16:creationId xmlns:a16="http://schemas.microsoft.com/office/drawing/2014/main" id="{C5EA41E6-B220-D027-B939-5E1FC2773D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8314" y="313916"/>
            <a:ext cx="8073856" cy="2475004"/>
          </a:xfrm>
          <a:prstGeom prst="rect">
            <a:avLst/>
          </a:prstGeom>
          <a:noFill/>
        </p:spPr>
      </p:pic>
    </p:spTree>
    <p:extLst>
      <p:ext uri="{BB962C8B-B14F-4D97-AF65-F5344CB8AC3E}">
        <p14:creationId xmlns:p14="http://schemas.microsoft.com/office/powerpoint/2010/main" val="291396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DFDB10-C927-81DA-C4B9-F343C65E55F4}"/>
              </a:ext>
            </a:extLst>
          </p:cNvPr>
          <p:cNvSpPr txBox="1"/>
          <p:nvPr/>
        </p:nvSpPr>
        <p:spPr>
          <a:xfrm>
            <a:off x="698864" y="745319"/>
            <a:ext cx="10482942" cy="4462760"/>
          </a:xfrm>
          <a:prstGeom prst="rect">
            <a:avLst/>
          </a:prstGeom>
          <a:noFill/>
        </p:spPr>
        <p:txBody>
          <a:bodyPr wrap="square" rtlCol="0">
            <a:spAutoFit/>
          </a:bodyPr>
          <a:lstStyle/>
          <a:p>
            <a:r>
              <a:rPr lang="zh-CN" altLang="en-US" sz="2400" b="1" dirty="0">
                <a:latin typeface="Calibri" panose="020F0502020204030204" pitchFamily="34" charset="0"/>
                <a:ea typeface="SimSun" panose="02010600030101010101" pitchFamily="2" charset="-122"/>
                <a:cs typeface="Calibri" panose="020F0502020204030204" pitchFamily="34" charset="0"/>
              </a:rPr>
              <a:t>基于进程的并发的优劣</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algn="just"/>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多进程优点：</a:t>
            </a: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1</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每个进程互相独立，不影响主程序的稳定性，子进程崩溃没关系；</a:t>
            </a: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2</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通过增加</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CPU</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，就可以容易扩充性能；</a:t>
            </a: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3</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可以尽量减少线程加锁</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解锁的影响，极大提高性能，就算是线程运行的模块算法效率低也没关系；</a:t>
            </a:r>
          </a:p>
          <a:p>
            <a:r>
              <a:rPr lang="en-US" altLang="zh-CN" sz="2000" dirty="0">
                <a:effectLst/>
                <a:latin typeface="Calibri" panose="020F0502020204030204" pitchFamily="34" charset="0"/>
                <a:ea typeface="SimSun" panose="02010600030101010101" pitchFamily="2" charset="-122"/>
                <a:cs typeface="Calibri" panose="020F0502020204030204" pitchFamily="34" charset="0"/>
              </a:rPr>
              <a:t>4</a:t>
            </a:r>
            <a:r>
              <a:rPr lang="zh-CN" altLang="en-US" sz="20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dirty="0">
                <a:effectLst/>
                <a:latin typeface="Calibri" panose="020F0502020204030204" pitchFamily="34" charset="0"/>
                <a:ea typeface="SimSun" panose="02010600030101010101" pitchFamily="2" charset="-122"/>
                <a:cs typeface="Calibri" panose="020F0502020204030204" pitchFamily="34" charset="0"/>
              </a:rPr>
              <a:t>每个子进程都有</a:t>
            </a:r>
            <a:r>
              <a:rPr lang="en-US" altLang="zh-CN" sz="2000" dirty="0">
                <a:effectLst/>
                <a:latin typeface="Calibri" panose="020F0502020204030204" pitchFamily="34" charset="0"/>
                <a:ea typeface="SimSun" panose="02010600030101010101" pitchFamily="2" charset="-122"/>
                <a:cs typeface="Calibri" panose="020F0502020204030204" pitchFamily="34" charset="0"/>
              </a:rPr>
              <a:t>2GB</a:t>
            </a:r>
            <a:r>
              <a:rPr lang="zh-CN" altLang="zh-CN" sz="2000" dirty="0">
                <a:effectLst/>
                <a:latin typeface="Calibri" panose="020F0502020204030204" pitchFamily="34" charset="0"/>
                <a:ea typeface="SimSun" panose="02010600030101010101" pitchFamily="2" charset="-122"/>
                <a:cs typeface="Calibri" panose="020F0502020204030204" pitchFamily="34" charset="0"/>
              </a:rPr>
              <a:t>地址空间和相关资源，总体能够达到的性能上限非常大</a:t>
            </a:r>
            <a:endParaRPr lang="en-US" altLang="zh-CN" sz="2000" dirty="0">
              <a:effectLst/>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pPr algn="just"/>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多进程缺点：</a:t>
            </a: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1</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逻辑控制复杂，需要和主程序交互；</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 </a:t>
            </a:r>
            <a:endParaRPr lang="zh-CN" altLang="zh-CN" sz="2000" kern="100" dirty="0">
              <a:effectLst/>
              <a:latin typeface="Calibri" panose="020F0502020204030204" pitchFamily="34" charset="0"/>
              <a:ea typeface="SimSun" panose="02010600030101010101" pitchFamily="2" charset="-122"/>
              <a:cs typeface="Calibri" panose="020F0502020204030204" pitchFamily="34" charset="0"/>
            </a:endParaRP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2</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需要跨进程边界，如果有大数据量传送，就不太好，适合小数据量传送、密集运算</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，假设要共享数据则必须使用</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IPC</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 </a:t>
            </a:r>
            <a:endParaRPr lang="zh-CN" altLang="zh-CN" sz="2000" kern="100" dirty="0">
              <a:effectLst/>
              <a:latin typeface="Calibri" panose="020F0502020204030204" pitchFamily="34" charset="0"/>
              <a:ea typeface="SimSun" panose="02010600030101010101" pitchFamily="2" charset="-122"/>
              <a:cs typeface="Calibri" panose="020F0502020204030204" pitchFamily="34" charset="0"/>
            </a:endParaRPr>
          </a:p>
          <a:p>
            <a:pPr algn="just"/>
            <a:r>
              <a:rPr lang="en-US" altLang="zh-CN" sz="2000" kern="100" dirty="0">
                <a:effectLst/>
                <a:latin typeface="Calibri" panose="020F0502020204030204" pitchFamily="34" charset="0"/>
                <a:ea typeface="SimSun" panose="02010600030101010101" pitchFamily="2" charset="-122"/>
                <a:cs typeface="Calibri" panose="020F0502020204030204" pitchFamily="34" charset="0"/>
              </a:rPr>
              <a:t>3</a:t>
            </a:r>
            <a:r>
              <a:rPr lang="zh-CN" altLang="en-US" sz="2000" kern="100" dirty="0">
                <a:effectLst/>
                <a:latin typeface="Calibri" panose="020F0502020204030204" pitchFamily="34" charset="0"/>
                <a:ea typeface="SimSun" panose="02010600030101010101" pitchFamily="2" charset="-122"/>
                <a:cs typeface="Calibri" panose="020F0502020204030204" pitchFamily="34" charset="0"/>
              </a:rPr>
              <a:t>、</a:t>
            </a:r>
            <a:r>
              <a:rPr lang="zh-CN" altLang="zh-CN" sz="2000" kern="100" dirty="0">
                <a:effectLst/>
                <a:latin typeface="Calibri" panose="020F0502020204030204" pitchFamily="34" charset="0"/>
                <a:ea typeface="SimSun" panose="02010600030101010101" pitchFamily="2" charset="-122"/>
                <a:cs typeface="Calibri" panose="020F0502020204030204" pitchFamily="34" charset="0"/>
              </a:rPr>
              <a:t>多进程调度开销比较大；</a:t>
            </a:r>
          </a:p>
        </p:txBody>
      </p:sp>
    </p:spTree>
    <p:extLst>
      <p:ext uri="{BB962C8B-B14F-4D97-AF65-F5344CB8AC3E}">
        <p14:creationId xmlns:p14="http://schemas.microsoft.com/office/powerpoint/2010/main" val="52056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086C18-5951-1680-57BD-261D634F5861}"/>
              </a:ext>
            </a:extLst>
          </p:cNvPr>
          <p:cNvSpPr txBox="1"/>
          <p:nvPr/>
        </p:nvSpPr>
        <p:spPr>
          <a:xfrm>
            <a:off x="718456" y="473529"/>
            <a:ext cx="4887686" cy="461665"/>
          </a:xfrm>
          <a:prstGeom prst="rect">
            <a:avLst/>
          </a:prstGeom>
          <a:noFill/>
        </p:spPr>
        <p:txBody>
          <a:bodyPr wrap="square" rtlCol="0">
            <a:spAutoFit/>
          </a:bodyPr>
          <a:lstStyle/>
          <a:p>
            <a:r>
              <a:rPr lang="zh-CN" altLang="en-US" sz="2400" b="1" dirty="0">
                <a:latin typeface="SimSun" panose="02010600030101010101" pitchFamily="2" charset="-122"/>
                <a:ea typeface="SimSun" panose="02010600030101010101" pitchFamily="2" charset="-122"/>
              </a:rPr>
              <a:t>基于</a:t>
            </a:r>
            <a:r>
              <a:rPr lang="en-US" altLang="zh-CN" sz="2400" b="1" dirty="0">
                <a:latin typeface="SimSun" panose="02010600030101010101" pitchFamily="2" charset="-122"/>
                <a:ea typeface="SimSun" panose="02010600030101010101" pitchFamily="2" charset="-122"/>
              </a:rPr>
              <a:t>I/O</a:t>
            </a:r>
            <a:r>
              <a:rPr lang="zh-CN" altLang="en-US" sz="2400" b="1" dirty="0">
                <a:latin typeface="SimSun" panose="02010600030101010101" pitchFamily="2" charset="-122"/>
                <a:ea typeface="SimSun" panose="02010600030101010101" pitchFamily="2" charset="-122"/>
              </a:rPr>
              <a:t>多路复用的并发编程</a:t>
            </a:r>
          </a:p>
        </p:txBody>
      </p:sp>
      <p:sp>
        <p:nvSpPr>
          <p:cNvPr id="3" name="文本框 2">
            <a:extLst>
              <a:ext uri="{FF2B5EF4-FFF2-40B4-BE49-F238E27FC236}">
                <a16:creationId xmlns:a16="http://schemas.microsoft.com/office/drawing/2014/main" id="{E9B92FE6-3108-A3FC-7307-8CFBB91F57B9}"/>
              </a:ext>
            </a:extLst>
          </p:cNvPr>
          <p:cNvSpPr txBox="1"/>
          <p:nvPr/>
        </p:nvSpPr>
        <p:spPr>
          <a:xfrm>
            <a:off x="717368" y="1275299"/>
            <a:ext cx="10757263" cy="5016758"/>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假设要编写一个</a:t>
            </a:r>
            <a:r>
              <a:rPr lang="en-US" altLang="zh-CN" sz="2000" dirty="0">
                <a:latin typeface="Calibri" panose="020F0502020204030204" pitchFamily="34" charset="0"/>
                <a:ea typeface="SimSun" panose="02010600030101010101" pitchFamily="2" charset="-122"/>
                <a:cs typeface="Calibri" panose="020F0502020204030204" pitchFamily="34" charset="0"/>
              </a:rPr>
              <a:t>echo</a:t>
            </a:r>
            <a:r>
              <a:rPr lang="zh-CN" altLang="en-US" sz="2000" dirty="0">
                <a:latin typeface="Calibri" panose="020F0502020204030204" pitchFamily="34" charset="0"/>
                <a:ea typeface="SimSun" panose="02010600030101010101" pitchFamily="2" charset="-122"/>
                <a:cs typeface="Calibri" panose="020F0502020204030204" pitchFamily="34" charset="0"/>
              </a:rPr>
              <a:t>服务器。</a:t>
            </a:r>
          </a:p>
          <a:p>
            <a:endParaRPr lang="zh-CN" altLang="en-US"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、服务器既能响应客户端的请求</a:t>
            </a: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、也能对用户从标准输入输出的交互命令做出反应</a:t>
            </a:r>
            <a:r>
              <a:rPr lang="en-US" altLang="zh-CN" sz="2000" dirty="0">
                <a:latin typeface="Calibri" panose="020F0502020204030204" pitchFamily="34" charset="0"/>
                <a:ea typeface="SimSun" panose="02010600030101010101" pitchFamily="2" charset="-122"/>
                <a:cs typeface="Calibri" panose="020F0502020204030204" pitchFamily="34" charset="0"/>
              </a:rPr>
              <a:t>(</a:t>
            </a:r>
            <a:r>
              <a:rPr lang="zh-CN" altLang="en-US" sz="2000" dirty="0">
                <a:latin typeface="Calibri" panose="020F0502020204030204" pitchFamily="34" charset="0"/>
                <a:ea typeface="SimSun" panose="02010600030101010101" pitchFamily="2" charset="-122"/>
                <a:cs typeface="Calibri" panose="020F0502020204030204" pitchFamily="34" charset="0"/>
              </a:rPr>
              <a:t>如</a:t>
            </a:r>
            <a:r>
              <a:rPr lang="en-US" altLang="zh-CN" sz="2000" dirty="0">
                <a:latin typeface="Calibri" panose="020F0502020204030204" pitchFamily="34" charset="0"/>
                <a:ea typeface="SimSun" panose="02010600030101010101" pitchFamily="2" charset="-122"/>
                <a:cs typeface="Calibri" panose="020F0502020204030204" pitchFamily="34" charset="0"/>
              </a:rPr>
              <a:t>exit)</a:t>
            </a: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因此，服务器必须要</a:t>
            </a:r>
            <a:r>
              <a:rPr lang="zh-CN" altLang="en-US" sz="2000" b="1" dirty="0">
                <a:solidFill>
                  <a:srgbClr val="7030A0"/>
                </a:solidFill>
                <a:latin typeface="Calibri" panose="020F0502020204030204" pitchFamily="34" charset="0"/>
                <a:ea typeface="SimSun" panose="02010600030101010101" pitchFamily="2" charset="-122"/>
                <a:cs typeface="Calibri" panose="020F0502020204030204" pitchFamily="34" charset="0"/>
              </a:rPr>
              <a:t>响应两个相互独立的</a:t>
            </a:r>
            <a:r>
              <a:rPr lang="en-US" altLang="zh-CN" sz="2000" b="1" dirty="0">
                <a:solidFill>
                  <a:srgbClr val="7030A0"/>
                </a:solidFill>
                <a:latin typeface="Calibri" panose="020F0502020204030204" pitchFamily="34" charset="0"/>
                <a:ea typeface="SimSun" panose="02010600030101010101" pitchFamily="2" charset="-122"/>
                <a:cs typeface="Calibri" panose="020F0502020204030204" pitchFamily="34" charset="0"/>
              </a:rPr>
              <a:t>I/O</a:t>
            </a:r>
            <a:r>
              <a:rPr lang="zh-CN" altLang="en-US" sz="2000" b="1" dirty="0">
                <a:solidFill>
                  <a:srgbClr val="7030A0"/>
                </a:solidFill>
                <a:latin typeface="Calibri" panose="020F0502020204030204" pitchFamily="34" charset="0"/>
                <a:ea typeface="SimSun" panose="02010600030101010101" pitchFamily="2" charset="-122"/>
                <a:cs typeface="Calibri" panose="020F0502020204030204" pitchFamily="34" charset="0"/>
              </a:rPr>
              <a:t>事件</a:t>
            </a:r>
            <a:endParaRPr lang="en-US" altLang="zh-CN" sz="2000" b="1" dirty="0">
              <a:solidFill>
                <a:srgbClr val="7030A0"/>
              </a:solidFill>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、网络客户端发起连接</a:t>
            </a: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、用户在键盘键入命令行</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无论先等待那个事件都不是理想的，堵塞地等待一个必定导致无法响应另外一个</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解决办法之一是就是使用</a:t>
            </a:r>
            <a:r>
              <a:rPr lang="en-US" altLang="zh-CN" sz="2000" dirty="0">
                <a:latin typeface="Calibri" panose="020F0502020204030204" pitchFamily="34" charset="0"/>
                <a:ea typeface="SimSun" panose="02010600030101010101" pitchFamily="2" charset="-122"/>
                <a:cs typeface="Calibri" panose="020F0502020204030204" pitchFamily="34" charset="0"/>
              </a:rPr>
              <a:t>I/O</a:t>
            </a:r>
            <a:r>
              <a:rPr lang="zh-CN" altLang="en-US" sz="2000" dirty="0">
                <a:latin typeface="Calibri" panose="020F0502020204030204" pitchFamily="34" charset="0"/>
                <a:ea typeface="SimSun" panose="02010600030101010101" pitchFamily="2" charset="-122"/>
                <a:cs typeface="Calibri" panose="020F0502020204030204" pitchFamily="34" charset="0"/>
              </a:rPr>
              <a:t>多路复用技术</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基本思路：</a:t>
            </a:r>
          </a:p>
          <a:p>
            <a:r>
              <a:rPr lang="zh-CN" altLang="en-US" sz="2000" dirty="0">
                <a:latin typeface="Calibri" panose="020F0502020204030204" pitchFamily="34" charset="0"/>
                <a:ea typeface="SimSun" panose="02010600030101010101" pitchFamily="2" charset="-122"/>
                <a:cs typeface="Calibri" panose="020F0502020204030204" pitchFamily="34" charset="0"/>
              </a:rPr>
              <a:t>使用</a:t>
            </a:r>
            <a:r>
              <a:rPr lang="en-US" altLang="zh-CN" sz="2000" b="1" dirty="0">
                <a:solidFill>
                  <a:srgbClr val="7030A0"/>
                </a:solidFill>
                <a:latin typeface="Calibri" panose="020F0502020204030204" pitchFamily="34" charset="0"/>
                <a:ea typeface="SimSun" panose="02010600030101010101" pitchFamily="2" charset="-122"/>
                <a:cs typeface="Calibri" panose="020F0502020204030204" pitchFamily="34" charset="0"/>
              </a:rPr>
              <a:t>select</a:t>
            </a:r>
            <a:r>
              <a:rPr lang="zh-CN" altLang="en-US" sz="2000" b="1" dirty="0">
                <a:solidFill>
                  <a:srgbClr val="7030A0"/>
                </a:solidFill>
                <a:latin typeface="Calibri" panose="020F0502020204030204" pitchFamily="34" charset="0"/>
                <a:ea typeface="SimSun" panose="02010600030101010101" pitchFamily="2" charset="-122"/>
                <a:cs typeface="Calibri" panose="020F0502020204030204" pitchFamily="34" charset="0"/>
              </a:rPr>
              <a:t>函数</a:t>
            </a:r>
            <a:r>
              <a:rPr lang="zh-CN" altLang="en-US" sz="2000" dirty="0">
                <a:latin typeface="Calibri" panose="020F0502020204030204" pitchFamily="34" charset="0"/>
                <a:ea typeface="SimSun" panose="02010600030101010101" pitchFamily="2" charset="-122"/>
                <a:cs typeface="Calibri" panose="020F0502020204030204" pitchFamily="34" charset="0"/>
              </a:rPr>
              <a:t>，要求内核挂起进程，只有一个或多个</a:t>
            </a:r>
            <a:r>
              <a:rPr lang="en-US" altLang="zh-CN" sz="2000" dirty="0">
                <a:latin typeface="Calibri" panose="020F0502020204030204" pitchFamily="34" charset="0"/>
                <a:ea typeface="SimSun" panose="02010600030101010101" pitchFamily="2" charset="-122"/>
                <a:cs typeface="Calibri" panose="020F0502020204030204" pitchFamily="34" charset="0"/>
              </a:rPr>
              <a:t>I/O</a:t>
            </a:r>
            <a:r>
              <a:rPr lang="zh-CN" altLang="en-US" sz="2000" dirty="0">
                <a:latin typeface="Calibri" panose="020F0502020204030204" pitchFamily="34" charset="0"/>
                <a:ea typeface="SimSun" panose="02010600030101010101" pitchFamily="2" charset="-122"/>
                <a:cs typeface="Calibri" panose="020F0502020204030204" pitchFamily="34" charset="0"/>
              </a:rPr>
              <a:t>事件发生后，才将控制返回给应用程序。</a:t>
            </a:r>
          </a:p>
        </p:txBody>
      </p:sp>
    </p:spTree>
    <p:extLst>
      <p:ext uri="{BB962C8B-B14F-4D97-AF65-F5344CB8AC3E}">
        <p14:creationId xmlns:p14="http://schemas.microsoft.com/office/powerpoint/2010/main" val="199212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9C669D-0E8E-6646-4E5F-DA1EA88002CA}"/>
              </a:ext>
            </a:extLst>
          </p:cNvPr>
          <p:cNvSpPr txBox="1"/>
          <p:nvPr/>
        </p:nvSpPr>
        <p:spPr>
          <a:xfrm>
            <a:off x="1097027" y="458956"/>
            <a:ext cx="9853748" cy="5940088"/>
          </a:xfrm>
          <a:prstGeom prst="rect">
            <a:avLst/>
          </a:prstGeom>
          <a:noFill/>
        </p:spPr>
        <p:txBody>
          <a:bodyPr wrap="square" rtlCol="0">
            <a:spAutoFit/>
          </a:bodyPr>
          <a:lstStyle/>
          <a:p>
            <a:r>
              <a:rPr lang="zh-CN" altLang="en-US" sz="2000" dirty="0">
                <a:latin typeface="Calibri" panose="020F0502020204030204" pitchFamily="34" charset="0"/>
                <a:ea typeface="SimSun" panose="02010600030101010101" pitchFamily="2" charset="-122"/>
                <a:cs typeface="Calibri" panose="020F0502020204030204" pitchFamily="34" charset="0"/>
              </a:rPr>
              <a:t>我们用</a:t>
            </a:r>
            <a:r>
              <a:rPr lang="en-US" altLang="zh-CN" sz="2000" dirty="0">
                <a:latin typeface="Calibri" panose="020F0502020204030204" pitchFamily="34" charset="0"/>
                <a:ea typeface="SimSun" panose="02010600030101010101" pitchFamily="2" charset="-122"/>
                <a:cs typeface="Calibri" panose="020F0502020204030204" pitchFamily="34" charset="0"/>
              </a:rPr>
              <a:t>select()</a:t>
            </a:r>
            <a:r>
              <a:rPr lang="zh-CN" altLang="en-US" sz="2000" dirty="0">
                <a:latin typeface="Calibri" panose="020F0502020204030204" pitchFamily="34" charset="0"/>
                <a:ea typeface="SimSun" panose="02010600030101010101" pitchFamily="2" charset="-122"/>
                <a:cs typeface="Calibri" panose="020F0502020204030204" pitchFamily="34" charset="0"/>
              </a:rPr>
              <a:t>函数请求内核挂起当前进程。仅仅有当我们关心的</a:t>
            </a:r>
            <a:r>
              <a:rPr lang="en-US" altLang="zh-CN" sz="2000" dirty="0">
                <a:latin typeface="Calibri" panose="020F0502020204030204" pitchFamily="34" charset="0"/>
                <a:ea typeface="SimSun" panose="02010600030101010101" pitchFamily="2" charset="-122"/>
                <a:cs typeface="Calibri" panose="020F0502020204030204" pitchFamily="34" charset="0"/>
              </a:rPr>
              <a:t>I/O</a:t>
            </a:r>
            <a:r>
              <a:rPr lang="zh-CN" altLang="en-US" sz="2000" dirty="0">
                <a:latin typeface="Calibri" panose="020F0502020204030204" pitchFamily="34" charset="0"/>
                <a:ea typeface="SimSun" panose="02010600030101010101" pitchFamily="2" charset="-122"/>
                <a:cs typeface="Calibri" panose="020F0502020204030204" pitchFamily="34" charset="0"/>
              </a:rPr>
              <a:t>事件发生时再将控制返回给我们的应用程序。</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以下就是</a:t>
            </a:r>
            <a:r>
              <a:rPr lang="en-US" altLang="zh-CN" sz="2000" dirty="0">
                <a:latin typeface="Calibri" panose="020F0502020204030204" pitchFamily="34" charset="0"/>
                <a:ea typeface="SimSun" panose="02010600030101010101" pitchFamily="2" charset="-122"/>
                <a:cs typeface="Calibri" panose="020F0502020204030204" pitchFamily="34" charset="0"/>
              </a:rPr>
              <a:t>select()</a:t>
            </a:r>
            <a:r>
              <a:rPr lang="zh-CN" altLang="en-US" sz="2000" dirty="0">
                <a:latin typeface="Calibri" panose="020F0502020204030204" pitchFamily="34" charset="0"/>
                <a:ea typeface="SimSun" panose="02010600030101010101" pitchFamily="2" charset="-122"/>
                <a:cs typeface="Calibri" panose="020F0502020204030204" pitchFamily="34" charset="0"/>
              </a:rPr>
              <a:t>函数的原型及操作描写叙述符集合的宏。</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我们主要关注的就是</a:t>
            </a:r>
            <a:r>
              <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rPr>
              <a:t>select()</a:t>
            </a:r>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的前两个参数：</a:t>
            </a:r>
            <a:endPar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endParaRPr>
          </a:p>
          <a:p>
            <a:r>
              <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rPr>
              <a:t>1</a:t>
            </a:r>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、读集合的基数（</a:t>
            </a:r>
            <a:r>
              <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rPr>
              <a:t>n</a:t>
            </a:r>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a:t>
            </a:r>
            <a:endPar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endParaRPr>
          </a:p>
          <a:p>
            <a:r>
              <a:rPr lang="en-US" altLang="zh-CN" sz="2000" dirty="0">
                <a:solidFill>
                  <a:srgbClr val="7030A0"/>
                </a:solidFill>
                <a:latin typeface="Calibri" panose="020F0502020204030204" pitchFamily="34" charset="0"/>
                <a:ea typeface="SimSun" panose="02010600030101010101" pitchFamily="2" charset="-122"/>
                <a:cs typeface="Calibri" panose="020F0502020204030204" pitchFamily="34" charset="0"/>
              </a:rPr>
              <a:t>2</a:t>
            </a:r>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、读集合的描写符集合（</a:t>
            </a:r>
            <a:r>
              <a:rPr lang="en-US" altLang="zh-CN" sz="2000" dirty="0" err="1">
                <a:solidFill>
                  <a:srgbClr val="7030A0"/>
                </a:solidFill>
                <a:latin typeface="Calibri" panose="020F0502020204030204" pitchFamily="34" charset="0"/>
                <a:ea typeface="SimSun" panose="02010600030101010101" pitchFamily="2" charset="-122"/>
                <a:cs typeface="Calibri" panose="020F0502020204030204" pitchFamily="34" charset="0"/>
              </a:rPr>
              <a:t>fdset</a:t>
            </a:r>
            <a:r>
              <a:rPr lang="zh-CN" altLang="en-US" sz="2000" dirty="0">
                <a:solidFill>
                  <a:srgbClr val="7030A0"/>
                </a:solidFill>
                <a:latin typeface="Calibri" panose="020F0502020204030204" pitchFamily="34" charset="0"/>
                <a:ea typeface="SimSun" panose="02010600030101010101" pitchFamily="2" charset="-122"/>
                <a:cs typeface="Calibri" panose="020F0502020204030204" pitchFamily="34" charset="0"/>
              </a:rPr>
              <a:t>）</a:t>
            </a:r>
          </a:p>
        </p:txBody>
      </p:sp>
      <p:pic>
        <p:nvPicPr>
          <p:cNvPr id="4" name="图片 3">
            <a:extLst>
              <a:ext uri="{FF2B5EF4-FFF2-40B4-BE49-F238E27FC236}">
                <a16:creationId xmlns:a16="http://schemas.microsoft.com/office/drawing/2014/main" id="{61B34951-0E9E-F801-64FC-5E74F94FD767}"/>
              </a:ext>
            </a:extLst>
          </p:cNvPr>
          <p:cNvPicPr>
            <a:picLocks noChangeAspect="1"/>
          </p:cNvPicPr>
          <p:nvPr/>
        </p:nvPicPr>
        <p:blipFill>
          <a:blip r:embed="rId2"/>
          <a:stretch>
            <a:fillRect/>
          </a:stretch>
        </p:blipFill>
        <p:spPr>
          <a:xfrm>
            <a:off x="1241225" y="1890547"/>
            <a:ext cx="7628455" cy="3076905"/>
          </a:xfrm>
          <a:prstGeom prst="rect">
            <a:avLst/>
          </a:prstGeom>
        </p:spPr>
      </p:pic>
    </p:spTree>
    <p:extLst>
      <p:ext uri="{BB962C8B-B14F-4D97-AF65-F5344CB8AC3E}">
        <p14:creationId xmlns:p14="http://schemas.microsoft.com/office/powerpoint/2010/main" val="62564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2190554A-CB4E-BE04-D996-C98F02BCC70E}"/>
              </a:ext>
            </a:extLst>
          </p:cNvPr>
          <p:cNvGraphicFramePr>
            <a:graphicFrameLocks noGrp="1"/>
          </p:cNvGraphicFramePr>
          <p:nvPr>
            <p:extLst>
              <p:ext uri="{D42A27DB-BD31-4B8C-83A1-F6EECF244321}">
                <p14:modId xmlns:p14="http://schemas.microsoft.com/office/powerpoint/2010/main" val="625292909"/>
              </p:ext>
            </p:extLst>
          </p:nvPr>
        </p:nvGraphicFramePr>
        <p:xfrm>
          <a:off x="4393066" y="135680"/>
          <a:ext cx="4581524" cy="1051560"/>
        </p:xfrm>
        <a:graphic>
          <a:graphicData uri="http://schemas.openxmlformats.org/drawingml/2006/table">
            <a:tbl>
              <a:tblPr/>
              <a:tblGrid>
                <a:gridCol w="1145381">
                  <a:extLst>
                    <a:ext uri="{9D8B030D-6E8A-4147-A177-3AD203B41FA5}">
                      <a16:colId xmlns:a16="http://schemas.microsoft.com/office/drawing/2014/main" val="3502171386"/>
                    </a:ext>
                  </a:extLst>
                </a:gridCol>
                <a:gridCol w="1145381">
                  <a:extLst>
                    <a:ext uri="{9D8B030D-6E8A-4147-A177-3AD203B41FA5}">
                      <a16:colId xmlns:a16="http://schemas.microsoft.com/office/drawing/2014/main" val="263883527"/>
                    </a:ext>
                  </a:extLst>
                </a:gridCol>
                <a:gridCol w="1145381">
                  <a:extLst>
                    <a:ext uri="{9D8B030D-6E8A-4147-A177-3AD203B41FA5}">
                      <a16:colId xmlns:a16="http://schemas.microsoft.com/office/drawing/2014/main" val="2492938893"/>
                    </a:ext>
                  </a:extLst>
                </a:gridCol>
                <a:gridCol w="1145381">
                  <a:extLst>
                    <a:ext uri="{9D8B030D-6E8A-4147-A177-3AD203B41FA5}">
                      <a16:colId xmlns:a16="http://schemas.microsoft.com/office/drawing/2014/main" val="2705071649"/>
                    </a:ext>
                  </a:extLst>
                </a:gridCol>
              </a:tblGrid>
              <a:tr h="0">
                <a:tc>
                  <a:txBody>
                    <a:bodyPr/>
                    <a:lstStyle/>
                    <a:p>
                      <a:pPr algn="l"/>
                      <a:r>
                        <a:rPr lang="en-US" b="1">
                          <a:solidFill>
                            <a:srgbClr val="4F4F4F"/>
                          </a:solidFill>
                          <a:effectLst/>
                        </a:rPr>
                        <a:t>listenfd</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r>
                        <a:rPr lang="en-US" b="1">
                          <a:solidFill>
                            <a:srgbClr val="4F4F4F"/>
                          </a:solidFill>
                          <a:effectLst/>
                        </a:rPr>
                        <a:t>stdin</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780007574"/>
                  </a:ext>
                </a:extLst>
              </a:tr>
              <a:tr h="0">
                <a:tc>
                  <a:txBody>
                    <a:bodyPr/>
                    <a:lstStyle/>
                    <a:p>
                      <a:pPr algn="l"/>
                      <a:r>
                        <a:rPr lang="en-US" altLang="zh-CN" b="0">
                          <a:solidFill>
                            <a:srgbClr val="4F4F4F"/>
                          </a:solidFill>
                          <a:effectLst/>
                        </a:rPr>
                        <a:t>3</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2</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23936127"/>
                  </a:ext>
                </a:extLst>
              </a:tr>
              <a:tr h="0">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dirty="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075187574"/>
                  </a:ext>
                </a:extLst>
              </a:tr>
            </a:tbl>
          </a:graphicData>
        </a:graphic>
      </p:graphicFrame>
      <p:sp>
        <p:nvSpPr>
          <p:cNvPr id="8" name="文本框 7">
            <a:extLst>
              <a:ext uri="{FF2B5EF4-FFF2-40B4-BE49-F238E27FC236}">
                <a16:creationId xmlns:a16="http://schemas.microsoft.com/office/drawing/2014/main" id="{3546BB73-4F86-B217-B480-72B7FF0C34ED}"/>
              </a:ext>
            </a:extLst>
          </p:cNvPr>
          <p:cNvSpPr txBox="1"/>
          <p:nvPr/>
        </p:nvSpPr>
        <p:spPr>
          <a:xfrm>
            <a:off x="274167" y="-5417"/>
            <a:ext cx="10718075" cy="6863417"/>
          </a:xfrm>
          <a:prstGeom prst="rect">
            <a:avLst/>
          </a:prstGeom>
          <a:noFill/>
        </p:spPr>
        <p:txBody>
          <a:bodyPr wrap="square" rtlCol="0">
            <a:spAutoFit/>
          </a:bodyPr>
          <a:lstStyle/>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en-US" altLang="zh-CN" sz="2000" dirty="0">
                <a:latin typeface="Calibri" panose="020F0502020204030204" pitchFamily="34" charset="0"/>
                <a:ea typeface="SimSun" panose="02010600030101010101" pitchFamily="2" charset="-122"/>
                <a:cs typeface="Calibri" panose="020F0502020204030204" pitchFamily="34" charset="0"/>
              </a:rPr>
              <a:t>FD_ZERO()</a:t>
            </a:r>
            <a:r>
              <a:rPr lang="zh-CN" altLang="en-US" sz="2000" dirty="0">
                <a:latin typeface="Calibri" panose="020F0502020204030204" pitchFamily="34" charset="0"/>
                <a:ea typeface="SimSun" panose="02010600030101010101" pitchFamily="2" charset="-122"/>
                <a:cs typeface="Calibri" panose="020F0502020204030204" pitchFamily="34" charset="0"/>
              </a:rPr>
              <a:t>清空</a:t>
            </a:r>
            <a:r>
              <a:rPr lang="en-US" altLang="zh-CN" sz="2000" dirty="0" err="1">
                <a:latin typeface="Calibri" panose="020F0502020204030204" pitchFamily="34" charset="0"/>
                <a:ea typeface="SimSun" panose="02010600030101010101" pitchFamily="2" charset="-122"/>
                <a:cs typeface="Calibri" panose="020F0502020204030204" pitchFamily="34" charset="0"/>
              </a:rPr>
              <a:t>readset</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a:t>
            </a:r>
            <a:r>
              <a:rPr lang="en-US" altLang="zh-CN" sz="2000" dirty="0">
                <a:latin typeface="Calibri" panose="020F0502020204030204" pitchFamily="34" charset="0"/>
                <a:ea typeface="SimSun" panose="02010600030101010101" pitchFamily="2" charset="-122"/>
                <a:cs typeface="Calibri" panose="020F0502020204030204" pitchFamily="34" charset="0"/>
              </a:rPr>
              <a:t>FD_SET()</a:t>
            </a:r>
            <a:r>
              <a:rPr lang="zh-CN" altLang="en-US" sz="2000" dirty="0">
                <a:latin typeface="Calibri" panose="020F0502020204030204" pitchFamily="34" charset="0"/>
                <a:ea typeface="SimSun" panose="02010600030101010101" pitchFamily="2" charset="-122"/>
                <a:cs typeface="Calibri" panose="020F0502020204030204" pitchFamily="34" charset="0"/>
              </a:rPr>
              <a:t>定义</a:t>
            </a:r>
            <a:r>
              <a:rPr lang="en-US" altLang="zh-CN" sz="2000" dirty="0" err="1">
                <a:latin typeface="Calibri" panose="020F0502020204030204" pitchFamily="34" charset="0"/>
                <a:ea typeface="SimSun" panose="02010600030101010101" pitchFamily="2" charset="-122"/>
                <a:cs typeface="Calibri" panose="020F0502020204030204" pitchFamily="34" charset="0"/>
              </a:rPr>
              <a:t>readset</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3</a:t>
            </a:r>
            <a:r>
              <a:rPr lang="zh-CN" altLang="en-US" sz="2000" dirty="0">
                <a:latin typeface="Calibri" panose="020F0502020204030204" pitchFamily="34" charset="0"/>
                <a:ea typeface="SimSun" panose="02010600030101010101" pitchFamily="2" charset="-122"/>
                <a:cs typeface="Calibri" panose="020F0502020204030204" pitchFamily="34" charset="0"/>
              </a:rPr>
              <a:t>、假设控制台有输入，使得标准输入描述符变为可读时，则之前被内核挂起的进程“苏醒”，</a:t>
            </a:r>
            <a:r>
              <a:rPr lang="en-US" altLang="zh-CN" sz="2000" dirty="0">
                <a:latin typeface="Calibri" panose="020F0502020204030204" pitchFamily="34" charset="0"/>
                <a:ea typeface="SimSun" panose="02010600030101010101" pitchFamily="2" charset="-122"/>
                <a:cs typeface="Calibri" panose="020F0502020204030204" pitchFamily="34" charset="0"/>
              </a:rPr>
              <a:t>select</a:t>
            </a:r>
            <a:r>
              <a:rPr lang="zh-CN" altLang="en-US" sz="2000" dirty="0">
                <a:latin typeface="Calibri" panose="020F0502020204030204" pitchFamily="34" charset="0"/>
                <a:ea typeface="SimSun" panose="02010600030101010101" pitchFamily="2" charset="-122"/>
                <a:cs typeface="Calibri" panose="020F0502020204030204" pitchFamily="34" charset="0"/>
              </a:rPr>
              <a:t>函数返回</a:t>
            </a:r>
            <a:r>
              <a:rPr lang="en-US" altLang="zh-CN" sz="2000" dirty="0" err="1">
                <a:latin typeface="Calibri" panose="020F0502020204030204" pitchFamily="34" charset="0"/>
                <a:ea typeface="SimSun" panose="02010600030101010101" pitchFamily="2" charset="-122"/>
                <a:cs typeface="Calibri" panose="020F0502020204030204" pitchFamily="34" charset="0"/>
              </a:rPr>
              <a:t>readset</a:t>
            </a:r>
            <a:r>
              <a:rPr lang="zh-CN" altLang="en-US" sz="2000" dirty="0">
                <a:latin typeface="Calibri" panose="020F0502020204030204" pitchFamily="34" charset="0"/>
                <a:ea typeface="SimSun" panose="02010600030101010101" pitchFamily="2" charset="-122"/>
                <a:cs typeface="Calibri" panose="020F0502020204030204" pitchFamily="34" charset="0"/>
              </a:rPr>
              <a:t>：</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4</a:t>
            </a:r>
            <a:r>
              <a:rPr lang="zh-CN" altLang="en-US" sz="2000" dirty="0">
                <a:latin typeface="Calibri" panose="020F0502020204030204" pitchFamily="34" charset="0"/>
                <a:ea typeface="SimSun" panose="02010600030101010101" pitchFamily="2" charset="-122"/>
                <a:cs typeface="Calibri" panose="020F0502020204030204" pitchFamily="34" charset="0"/>
              </a:rPr>
              <a:t>、用</a:t>
            </a:r>
            <a:r>
              <a:rPr lang="en-US" altLang="zh-CN" sz="2000" dirty="0">
                <a:latin typeface="Calibri" panose="020F0502020204030204" pitchFamily="34" charset="0"/>
                <a:ea typeface="SimSun" panose="02010600030101010101" pitchFamily="2" charset="-122"/>
                <a:cs typeface="Calibri" panose="020F0502020204030204" pitchFamily="34" charset="0"/>
              </a:rPr>
              <a:t>FD_ISSET()</a:t>
            </a:r>
            <a:r>
              <a:rPr lang="zh-CN" altLang="en-US" sz="2000" dirty="0">
                <a:latin typeface="Calibri" panose="020F0502020204030204" pitchFamily="34" charset="0"/>
                <a:ea typeface="SimSun" panose="02010600030101010101" pitchFamily="2" charset="-122"/>
                <a:cs typeface="Calibri" panose="020F0502020204030204" pitchFamily="34" charset="0"/>
              </a:rPr>
              <a:t>就能检测到描述符</a:t>
            </a:r>
            <a:r>
              <a:rPr lang="en-US" altLang="zh-CN" sz="2000" dirty="0">
                <a:latin typeface="Calibri" panose="020F0502020204030204" pitchFamily="34" charset="0"/>
                <a:ea typeface="SimSun" panose="02010600030101010101" pitchFamily="2" charset="-122"/>
                <a:cs typeface="Calibri" panose="020F0502020204030204" pitchFamily="34" charset="0"/>
              </a:rPr>
              <a:t>stdin</a:t>
            </a:r>
            <a:r>
              <a:rPr lang="zh-CN" altLang="en-US" sz="2000" dirty="0">
                <a:latin typeface="Calibri" panose="020F0502020204030204" pitchFamily="34" charset="0"/>
                <a:ea typeface="SimSun" panose="02010600030101010101" pitchFamily="2" charset="-122"/>
                <a:cs typeface="Calibri" panose="020F0502020204030204" pitchFamily="34" charset="0"/>
              </a:rPr>
              <a:t>已准备好读</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如果标准输入准备好了，就调用</a:t>
            </a:r>
            <a:r>
              <a:rPr lang="en-US" altLang="zh-CN" dirty="0">
                <a:latin typeface="Calibri" panose="020F0502020204030204" pitchFamily="34" charset="0"/>
                <a:ea typeface="SimSun" panose="02010600030101010101" pitchFamily="2" charset="-122"/>
                <a:cs typeface="Calibri" panose="020F0502020204030204" pitchFamily="34" charset="0"/>
              </a:rPr>
              <a:t>command</a:t>
            </a:r>
            <a:r>
              <a:rPr lang="zh-CN" altLang="en-US" dirty="0">
                <a:latin typeface="Calibri" panose="020F0502020204030204" pitchFamily="34" charset="0"/>
                <a:ea typeface="SimSun" panose="02010600030101010101" pitchFamily="2" charset="-122"/>
                <a:cs typeface="Calibri" panose="020F0502020204030204" pitchFamily="34" charset="0"/>
              </a:rPr>
              <a:t>函数，在返回主程序前，会读、解析和响应命令</a:t>
            </a:r>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如果监听描述符准备好了，就调用</a:t>
            </a:r>
            <a:r>
              <a:rPr lang="en-US" altLang="zh-CN" dirty="0">
                <a:latin typeface="Calibri" panose="020F0502020204030204" pitchFamily="34" charset="0"/>
                <a:ea typeface="SimSun" panose="02010600030101010101" pitchFamily="2" charset="-122"/>
                <a:cs typeface="Calibri" panose="020F0502020204030204" pitchFamily="34" charset="0"/>
              </a:rPr>
              <a:t>accept</a:t>
            </a:r>
            <a:r>
              <a:rPr lang="zh-CN" altLang="en-US" dirty="0">
                <a:latin typeface="Calibri" panose="020F0502020204030204" pitchFamily="34" charset="0"/>
                <a:ea typeface="SimSun" panose="02010600030101010101" pitchFamily="2" charset="-122"/>
                <a:cs typeface="Calibri" panose="020F0502020204030204" pitchFamily="34" charset="0"/>
              </a:rPr>
              <a:t>得到一个已连接描述符，再调用</a:t>
            </a:r>
            <a:r>
              <a:rPr lang="en-US" altLang="zh-CN" dirty="0">
                <a:latin typeface="Calibri" panose="020F0502020204030204" pitchFamily="34" charset="0"/>
                <a:ea typeface="SimSun" panose="02010600030101010101" pitchFamily="2" charset="-122"/>
                <a:cs typeface="Calibri" panose="020F0502020204030204" pitchFamily="34" charset="0"/>
              </a:rPr>
              <a:t>echo</a:t>
            </a:r>
            <a:r>
              <a:rPr lang="zh-CN" altLang="en-US" dirty="0">
                <a:latin typeface="Calibri" panose="020F0502020204030204" pitchFamily="34" charset="0"/>
                <a:ea typeface="SimSun" panose="02010600030101010101" pitchFamily="2" charset="-122"/>
                <a:cs typeface="Calibri" panose="020F0502020204030204" pitchFamily="34" charset="0"/>
              </a:rPr>
              <a:t>函数回送来自客户端的每一行，直到客户端关闭</a:t>
            </a:r>
            <a:endParaRPr lang="en-US" altLang="zh-CN" dirty="0">
              <a:latin typeface="Calibri" panose="020F0502020204030204" pitchFamily="34" charset="0"/>
              <a:ea typeface="SimSun" panose="02010600030101010101" pitchFamily="2" charset="-122"/>
              <a:cs typeface="Calibri" panose="020F0502020204030204" pitchFamily="34" charset="0"/>
            </a:endParaRPr>
          </a:p>
          <a:p>
            <a:r>
              <a:rPr lang="zh-CN" altLang="en-US" dirty="0">
                <a:latin typeface="Calibri" panose="020F0502020204030204" pitchFamily="34" charset="0"/>
                <a:ea typeface="SimSun" panose="02010600030101010101" pitchFamily="2" charset="-122"/>
                <a:cs typeface="Calibri" panose="020F0502020204030204" pitchFamily="34" charset="0"/>
              </a:rPr>
              <a:t>假设远程客户端发送连接请求。</a:t>
            </a:r>
            <a:r>
              <a:rPr lang="en-US" altLang="zh-CN" dirty="0">
                <a:latin typeface="Calibri" panose="020F0502020204030204" pitchFamily="34" charset="0"/>
                <a:ea typeface="SimSun" panose="02010600030101010101" pitchFamily="2" charset="-122"/>
                <a:cs typeface="Calibri" panose="020F0502020204030204" pitchFamily="34" charset="0"/>
              </a:rPr>
              <a:t>select()</a:t>
            </a:r>
            <a:r>
              <a:rPr lang="zh-CN" altLang="en-US" dirty="0">
                <a:latin typeface="Calibri" panose="020F0502020204030204" pitchFamily="34" charset="0"/>
                <a:ea typeface="SimSun" panose="02010600030101010101" pitchFamily="2" charset="-122"/>
                <a:cs typeface="Calibri" panose="020F0502020204030204" pitchFamily="34" charset="0"/>
              </a:rPr>
              <a:t>返回进入客户端处理逻辑。由于这段逻辑是同步运行的。所以在</a:t>
            </a:r>
            <a:r>
              <a:rPr lang="en-US" altLang="zh-CN" dirty="0">
                <a:latin typeface="Calibri" panose="020F0502020204030204" pitchFamily="34" charset="0"/>
                <a:ea typeface="SimSun" panose="02010600030101010101" pitchFamily="2" charset="-122"/>
                <a:cs typeface="Calibri" panose="020F0502020204030204" pitchFamily="34" charset="0"/>
              </a:rPr>
              <a:t>select()</a:t>
            </a:r>
            <a:r>
              <a:rPr lang="zh-CN" altLang="en-US" dirty="0">
                <a:latin typeface="Calibri" panose="020F0502020204030204" pitchFamily="34" charset="0"/>
                <a:ea typeface="SimSun" panose="02010600030101010101" pitchFamily="2" charset="-122"/>
                <a:cs typeface="Calibri" panose="020F0502020204030204" pitchFamily="34" charset="0"/>
              </a:rPr>
              <a:t>函数返回到处理完客户端请求的这段时间内，我们没有再次调用</a:t>
            </a:r>
            <a:r>
              <a:rPr lang="en-US" altLang="zh-CN" dirty="0">
                <a:latin typeface="Calibri" panose="020F0502020204030204" pitchFamily="34" charset="0"/>
                <a:ea typeface="SimSun" panose="02010600030101010101" pitchFamily="2" charset="-122"/>
                <a:cs typeface="Calibri" panose="020F0502020204030204" pitchFamily="34" charset="0"/>
              </a:rPr>
              <a:t>select()</a:t>
            </a:r>
            <a:r>
              <a:rPr lang="zh-CN" altLang="en-US" dirty="0">
                <a:latin typeface="Calibri" panose="020F0502020204030204" pitchFamily="34" charset="0"/>
                <a:ea typeface="SimSun" panose="02010600030101010101" pitchFamily="2" charset="-122"/>
                <a:cs typeface="Calibri" panose="020F0502020204030204" pitchFamily="34" charset="0"/>
              </a:rPr>
              <a:t>，因此这段时间内我们是无法响应的</a:t>
            </a:r>
          </a:p>
        </p:txBody>
      </p:sp>
      <p:graphicFrame>
        <p:nvGraphicFramePr>
          <p:cNvPr id="9" name="表格 8">
            <a:extLst>
              <a:ext uri="{FF2B5EF4-FFF2-40B4-BE49-F238E27FC236}">
                <a16:creationId xmlns:a16="http://schemas.microsoft.com/office/drawing/2014/main" id="{08E9B669-6135-F26D-1444-0F807DD587A4}"/>
              </a:ext>
            </a:extLst>
          </p:cNvPr>
          <p:cNvGraphicFramePr>
            <a:graphicFrameLocks noGrp="1"/>
          </p:cNvGraphicFramePr>
          <p:nvPr>
            <p:extLst>
              <p:ext uri="{D42A27DB-BD31-4B8C-83A1-F6EECF244321}">
                <p14:modId xmlns:p14="http://schemas.microsoft.com/office/powerpoint/2010/main" val="2907607073"/>
              </p:ext>
            </p:extLst>
          </p:nvPr>
        </p:nvGraphicFramePr>
        <p:xfrm>
          <a:off x="4393066" y="1300548"/>
          <a:ext cx="4581524" cy="1051560"/>
        </p:xfrm>
        <a:graphic>
          <a:graphicData uri="http://schemas.openxmlformats.org/drawingml/2006/table">
            <a:tbl>
              <a:tblPr/>
              <a:tblGrid>
                <a:gridCol w="1145381">
                  <a:extLst>
                    <a:ext uri="{9D8B030D-6E8A-4147-A177-3AD203B41FA5}">
                      <a16:colId xmlns:a16="http://schemas.microsoft.com/office/drawing/2014/main" val="342976319"/>
                    </a:ext>
                  </a:extLst>
                </a:gridCol>
                <a:gridCol w="1145381">
                  <a:extLst>
                    <a:ext uri="{9D8B030D-6E8A-4147-A177-3AD203B41FA5}">
                      <a16:colId xmlns:a16="http://schemas.microsoft.com/office/drawing/2014/main" val="4034274111"/>
                    </a:ext>
                  </a:extLst>
                </a:gridCol>
                <a:gridCol w="1145381">
                  <a:extLst>
                    <a:ext uri="{9D8B030D-6E8A-4147-A177-3AD203B41FA5}">
                      <a16:colId xmlns:a16="http://schemas.microsoft.com/office/drawing/2014/main" val="25162343"/>
                    </a:ext>
                  </a:extLst>
                </a:gridCol>
                <a:gridCol w="1145381">
                  <a:extLst>
                    <a:ext uri="{9D8B030D-6E8A-4147-A177-3AD203B41FA5}">
                      <a16:colId xmlns:a16="http://schemas.microsoft.com/office/drawing/2014/main" val="2169087696"/>
                    </a:ext>
                  </a:extLst>
                </a:gridCol>
              </a:tblGrid>
              <a:tr h="0">
                <a:tc>
                  <a:txBody>
                    <a:bodyPr/>
                    <a:lstStyle/>
                    <a:p>
                      <a:pPr algn="l"/>
                      <a:r>
                        <a:rPr lang="en-US" b="1">
                          <a:solidFill>
                            <a:srgbClr val="4F4F4F"/>
                          </a:solidFill>
                          <a:effectLst/>
                        </a:rPr>
                        <a:t>listenfd</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r>
                        <a:rPr lang="en-US" b="1">
                          <a:solidFill>
                            <a:srgbClr val="4F4F4F"/>
                          </a:solidFill>
                          <a:effectLst/>
                        </a:rPr>
                        <a:t>stdin</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336123617"/>
                  </a:ext>
                </a:extLst>
              </a:tr>
              <a:tr h="0">
                <a:tc>
                  <a:txBody>
                    <a:bodyPr/>
                    <a:lstStyle/>
                    <a:p>
                      <a:pPr algn="l"/>
                      <a:r>
                        <a:rPr lang="en-US" altLang="zh-CN" b="0">
                          <a:solidFill>
                            <a:srgbClr val="4F4F4F"/>
                          </a:solidFill>
                          <a:effectLst/>
                        </a:rPr>
                        <a:t>3</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2</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69113689"/>
                  </a:ext>
                </a:extLst>
              </a:tr>
              <a:tr h="0">
                <a:tc>
                  <a:txBody>
                    <a:bodyPr/>
                    <a:lstStyle/>
                    <a:p>
                      <a:pPr algn="l"/>
                      <a:r>
                        <a:rPr lang="en-US" altLang="zh-CN" b="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dirty="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963877155"/>
                  </a:ext>
                </a:extLst>
              </a:tr>
            </a:tbl>
          </a:graphicData>
        </a:graphic>
      </p:graphicFrame>
      <p:graphicFrame>
        <p:nvGraphicFramePr>
          <p:cNvPr id="10" name="表格 9">
            <a:extLst>
              <a:ext uri="{FF2B5EF4-FFF2-40B4-BE49-F238E27FC236}">
                <a16:creationId xmlns:a16="http://schemas.microsoft.com/office/drawing/2014/main" id="{C93E96EA-E829-4CBD-75A1-4A41C2AD7907}"/>
              </a:ext>
            </a:extLst>
          </p:cNvPr>
          <p:cNvGraphicFramePr>
            <a:graphicFrameLocks noGrp="1"/>
          </p:cNvGraphicFramePr>
          <p:nvPr>
            <p:extLst>
              <p:ext uri="{D42A27DB-BD31-4B8C-83A1-F6EECF244321}">
                <p14:modId xmlns:p14="http://schemas.microsoft.com/office/powerpoint/2010/main" val="3205954585"/>
              </p:ext>
            </p:extLst>
          </p:nvPr>
        </p:nvGraphicFramePr>
        <p:xfrm>
          <a:off x="4393066" y="3027714"/>
          <a:ext cx="4581524" cy="1051560"/>
        </p:xfrm>
        <a:graphic>
          <a:graphicData uri="http://schemas.openxmlformats.org/drawingml/2006/table">
            <a:tbl>
              <a:tblPr/>
              <a:tblGrid>
                <a:gridCol w="1145381">
                  <a:extLst>
                    <a:ext uri="{9D8B030D-6E8A-4147-A177-3AD203B41FA5}">
                      <a16:colId xmlns:a16="http://schemas.microsoft.com/office/drawing/2014/main" val="3389227036"/>
                    </a:ext>
                  </a:extLst>
                </a:gridCol>
                <a:gridCol w="1145381">
                  <a:extLst>
                    <a:ext uri="{9D8B030D-6E8A-4147-A177-3AD203B41FA5}">
                      <a16:colId xmlns:a16="http://schemas.microsoft.com/office/drawing/2014/main" val="2287480441"/>
                    </a:ext>
                  </a:extLst>
                </a:gridCol>
                <a:gridCol w="1145381">
                  <a:extLst>
                    <a:ext uri="{9D8B030D-6E8A-4147-A177-3AD203B41FA5}">
                      <a16:colId xmlns:a16="http://schemas.microsoft.com/office/drawing/2014/main" val="732683314"/>
                    </a:ext>
                  </a:extLst>
                </a:gridCol>
                <a:gridCol w="1145381">
                  <a:extLst>
                    <a:ext uri="{9D8B030D-6E8A-4147-A177-3AD203B41FA5}">
                      <a16:colId xmlns:a16="http://schemas.microsoft.com/office/drawing/2014/main" val="774026172"/>
                    </a:ext>
                  </a:extLst>
                </a:gridCol>
              </a:tblGrid>
              <a:tr h="0">
                <a:tc>
                  <a:txBody>
                    <a:bodyPr/>
                    <a:lstStyle/>
                    <a:p>
                      <a:pPr algn="l"/>
                      <a:r>
                        <a:rPr lang="en-US" b="1" dirty="0" err="1">
                          <a:solidFill>
                            <a:srgbClr val="4F4F4F"/>
                          </a:solidFill>
                          <a:effectLst/>
                        </a:rPr>
                        <a:t>listenfd</a:t>
                      </a:r>
                      <a:endParaRPr lang="en-US" b="1" dirty="0">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endParaRPr lang="zh-CN" altLang="en-US" b="1">
                        <a:solidFill>
                          <a:srgbClr val="4F4F4F"/>
                        </a:solidFill>
                        <a:effectLst/>
                      </a:endParaRP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tc>
                  <a:txBody>
                    <a:bodyPr/>
                    <a:lstStyle/>
                    <a:p>
                      <a:pPr algn="l"/>
                      <a:r>
                        <a:rPr lang="en-US" b="1">
                          <a:solidFill>
                            <a:srgbClr val="4F4F4F"/>
                          </a:solidFill>
                          <a:effectLst/>
                        </a:rPr>
                        <a:t>stdin</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410127900"/>
                  </a:ext>
                </a:extLst>
              </a:tr>
              <a:tr h="0">
                <a:tc>
                  <a:txBody>
                    <a:bodyPr/>
                    <a:lstStyle/>
                    <a:p>
                      <a:pPr algn="l"/>
                      <a:r>
                        <a:rPr lang="en-US" altLang="zh-CN" b="0">
                          <a:solidFill>
                            <a:srgbClr val="4F4F4F"/>
                          </a:solidFill>
                          <a:effectLst/>
                        </a:rPr>
                        <a:t>3</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2</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2876420"/>
                  </a:ext>
                </a:extLst>
              </a:tr>
              <a:tr h="0">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a:solidFill>
                            <a:srgbClr val="4F4F4F"/>
                          </a:solidFill>
                          <a:effectLst/>
                        </a:rPr>
                        <a:t>0</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tc>
                  <a:txBody>
                    <a:bodyPr/>
                    <a:lstStyle/>
                    <a:p>
                      <a:pPr algn="l"/>
                      <a:r>
                        <a:rPr lang="en-US" altLang="zh-CN" b="0" dirty="0">
                          <a:solidFill>
                            <a:srgbClr val="4F4F4F"/>
                          </a:solidFill>
                          <a:effectLst/>
                        </a:rPr>
                        <a:t>1</a:t>
                      </a:r>
                    </a:p>
                  </a:txBody>
                  <a:tcPr marL="38100" marR="38100" marT="38100" marB="38100" anchor="ctr">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142128965"/>
                  </a:ext>
                </a:extLst>
              </a:tr>
            </a:tbl>
          </a:graphicData>
        </a:graphic>
      </p:graphicFrame>
    </p:spTree>
    <p:extLst>
      <p:ext uri="{BB962C8B-B14F-4D97-AF65-F5344CB8AC3E}">
        <p14:creationId xmlns:p14="http://schemas.microsoft.com/office/powerpoint/2010/main" val="137550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C95D6A-F0F4-D781-0C1D-487EE7EFE912}"/>
              </a:ext>
            </a:extLst>
          </p:cNvPr>
          <p:cNvSpPr txBox="1"/>
          <p:nvPr/>
        </p:nvSpPr>
        <p:spPr>
          <a:xfrm>
            <a:off x="1001486" y="720566"/>
            <a:ext cx="10189028" cy="5416868"/>
          </a:xfrm>
          <a:prstGeom prst="rect">
            <a:avLst/>
          </a:prstGeom>
          <a:noFill/>
        </p:spPr>
        <p:txBody>
          <a:bodyPr wrap="square" rtlCol="0">
            <a:spAutoFit/>
          </a:bodyPr>
          <a:lstStyle/>
          <a:p>
            <a:r>
              <a:rPr lang="zh-CN" altLang="en-US" sz="2400" b="1" dirty="0">
                <a:latin typeface="Calibri" panose="020F0502020204030204" pitchFamily="34" charset="0"/>
                <a:ea typeface="SimSun" panose="02010600030101010101" pitchFamily="2" charset="-122"/>
                <a:cs typeface="Calibri" panose="020F0502020204030204" pitchFamily="34" charset="0"/>
              </a:rPr>
              <a:t>基于</a:t>
            </a:r>
            <a:r>
              <a:rPr lang="en-US" altLang="zh-CN" sz="2400" b="1" dirty="0">
                <a:latin typeface="Calibri" panose="020F0502020204030204" pitchFamily="34" charset="0"/>
                <a:ea typeface="SimSun" panose="02010600030101010101" pitchFamily="2" charset="-122"/>
                <a:cs typeface="Calibri" panose="020F0502020204030204" pitchFamily="34" charset="0"/>
              </a:rPr>
              <a:t>I/O</a:t>
            </a:r>
            <a:r>
              <a:rPr lang="zh-CN" altLang="en-US" sz="2400" b="1" dirty="0">
                <a:latin typeface="Calibri" panose="020F0502020204030204" pitchFamily="34" charset="0"/>
                <a:ea typeface="SimSun" panose="02010600030101010101" pitchFamily="2" charset="-122"/>
                <a:cs typeface="Calibri" panose="020F0502020204030204" pitchFamily="34" charset="0"/>
              </a:rPr>
              <a:t>多路复用的并发事件驱动服务器</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select</a:t>
            </a:r>
            <a:r>
              <a:rPr lang="zh-CN" altLang="en-US" sz="2000" dirty="0">
                <a:latin typeface="Calibri" panose="020F0502020204030204" pitchFamily="34" charset="0"/>
                <a:ea typeface="SimSun" panose="02010600030101010101" pitchFamily="2" charset="-122"/>
                <a:cs typeface="Calibri" panose="020F0502020204030204" pitchFamily="34" charset="0"/>
              </a:rPr>
              <a:t>函数检测到输入事件，每次调用</a:t>
            </a:r>
            <a:r>
              <a:rPr lang="en-US" altLang="zh-CN" sz="2000" dirty="0">
                <a:latin typeface="Calibri" panose="020F0502020204030204" pitchFamily="34" charset="0"/>
                <a:ea typeface="SimSun" panose="02010600030101010101" pitchFamily="2" charset="-122"/>
                <a:cs typeface="Calibri" panose="020F0502020204030204" pitchFamily="34" charset="0"/>
              </a:rPr>
              <a:t>select</a:t>
            </a:r>
            <a:r>
              <a:rPr lang="zh-CN" altLang="en-US" sz="2000" dirty="0">
                <a:latin typeface="Calibri" panose="020F0502020204030204" pitchFamily="34" charset="0"/>
                <a:ea typeface="SimSun" panose="02010600030101010101" pitchFamily="2" charset="-122"/>
                <a:cs typeface="Calibri" panose="020F0502020204030204" pitchFamily="34" charset="0"/>
              </a:rPr>
              <a:t>之前重新初始化</a:t>
            </a:r>
            <a:r>
              <a:rPr lang="en-US" altLang="zh-CN" sz="2000" dirty="0" err="1">
                <a:latin typeface="Calibri" panose="020F0502020204030204" pitchFamily="34" charset="0"/>
                <a:ea typeface="SimSun" panose="02010600030101010101" pitchFamily="2" charset="-122"/>
                <a:cs typeface="Calibri" panose="020F0502020204030204" pitchFamily="34" charset="0"/>
              </a:rPr>
              <a:t>pool.ready_set</a:t>
            </a:r>
            <a:r>
              <a:rPr lang="zh-CN" altLang="en-US" sz="2000" dirty="0">
                <a:latin typeface="Calibri" panose="020F0502020204030204" pitchFamily="34" charset="0"/>
                <a:ea typeface="SimSun" panose="02010600030101010101" pitchFamily="2" charset="-122"/>
                <a:cs typeface="Calibri" panose="020F0502020204030204" pitchFamily="34" charset="0"/>
              </a:rPr>
              <a:t>变量</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err="1">
                <a:latin typeface="Calibri" panose="020F0502020204030204" pitchFamily="34" charset="0"/>
                <a:ea typeface="SimSun" panose="02010600030101010101" pitchFamily="2" charset="-122"/>
                <a:cs typeface="Calibri" panose="020F0502020204030204" pitchFamily="34" charset="0"/>
              </a:rPr>
              <a:t>add_client</a:t>
            </a:r>
            <a:r>
              <a:rPr lang="zh-CN" altLang="en-US" sz="2000" dirty="0">
                <a:latin typeface="Calibri" panose="020F0502020204030204" pitchFamily="34" charset="0"/>
                <a:ea typeface="SimSun" panose="02010600030101010101" pitchFamily="2" charset="-122"/>
                <a:cs typeface="Calibri" panose="020F0502020204030204" pitchFamily="34" charset="0"/>
              </a:rPr>
              <a:t>函数创建新的状态机</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err="1">
                <a:latin typeface="Calibri" panose="020F0502020204030204" pitchFamily="34" charset="0"/>
                <a:ea typeface="SimSun" panose="02010600030101010101" pitchFamily="2" charset="-122"/>
                <a:cs typeface="Calibri" panose="020F0502020204030204" pitchFamily="34" charset="0"/>
              </a:rPr>
              <a:t>check_client</a:t>
            </a:r>
            <a:r>
              <a:rPr lang="zh-CN" altLang="en-US" sz="2000" dirty="0">
                <a:latin typeface="Calibri" panose="020F0502020204030204" pitchFamily="34" charset="0"/>
                <a:ea typeface="SimSun" panose="02010600030101010101" pitchFamily="2" charset="-122"/>
                <a:cs typeface="Calibri" panose="020F0502020204030204" pitchFamily="34" charset="0"/>
              </a:rPr>
              <a:t>函数回送输入行，执行状态转移，当客户端完成文本行发送时，删除状态机</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400" b="1" dirty="0">
                <a:latin typeface="Calibri" panose="020F0502020204030204" pitchFamily="34" charset="0"/>
                <a:ea typeface="SimSun" panose="02010600030101010101" pitchFamily="2" charset="-122"/>
                <a:cs typeface="Calibri" panose="020F0502020204030204" pitchFamily="34" charset="0"/>
              </a:rPr>
              <a:t>I/O</a:t>
            </a:r>
            <a:r>
              <a:rPr lang="zh-CN" altLang="en-US" sz="2400" b="1" dirty="0">
                <a:latin typeface="Calibri" panose="020F0502020204030204" pitchFamily="34" charset="0"/>
                <a:ea typeface="SimSun" panose="02010600030101010101" pitchFamily="2" charset="-122"/>
                <a:cs typeface="Calibri" panose="020F0502020204030204" pitchFamily="34" charset="0"/>
              </a:rPr>
              <a:t>多路复用技术的优劣</a:t>
            </a:r>
            <a:endParaRPr lang="en-US" altLang="zh-CN" sz="2400" b="1" dirty="0">
              <a:latin typeface="Calibri" panose="020F0502020204030204" pitchFamily="34" charset="0"/>
              <a:ea typeface="SimSun" panose="02010600030101010101" pitchFamily="2" charset="-122"/>
              <a:cs typeface="Calibri" panose="020F0502020204030204" pitchFamily="34" charset="0"/>
            </a:endParaRPr>
          </a:p>
          <a:p>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优点：</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、由于</a:t>
            </a:r>
            <a:r>
              <a:rPr lang="en-US" altLang="zh-CN" sz="2000" dirty="0">
                <a:latin typeface="Calibri" panose="020F0502020204030204" pitchFamily="34" charset="0"/>
                <a:ea typeface="SimSun" panose="02010600030101010101" pitchFamily="2" charset="-122"/>
                <a:cs typeface="Calibri" panose="020F0502020204030204" pitchFamily="34" charset="0"/>
              </a:rPr>
              <a:t>I/O</a:t>
            </a:r>
            <a:r>
              <a:rPr lang="zh-CN" altLang="en-US" sz="2000" dirty="0">
                <a:latin typeface="Calibri" panose="020F0502020204030204" pitchFamily="34" charset="0"/>
                <a:ea typeface="SimSun" panose="02010600030101010101" pitchFamily="2" charset="-122"/>
                <a:cs typeface="Calibri" panose="020F0502020204030204" pitchFamily="34" charset="0"/>
              </a:rPr>
              <a:t>多路复用是在单一进程的上下文中的，因此每个逻辑流程都能访问该进程的全部地址空间，所以开销比多进程低得多；</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、相较于基于进程的设计，给了程序员更多的对程序行为的控制</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zh-CN" altLang="en-US" sz="2000" dirty="0">
                <a:latin typeface="Calibri" panose="020F0502020204030204" pitchFamily="34" charset="0"/>
                <a:ea typeface="SimSun" panose="02010600030101010101" pitchFamily="2" charset="-122"/>
                <a:cs typeface="Calibri" panose="020F0502020204030204" pitchFamily="34" charset="0"/>
              </a:rPr>
              <a:t>缺点：</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1</a:t>
            </a:r>
            <a:r>
              <a:rPr lang="zh-CN" altLang="en-US" sz="2000" dirty="0">
                <a:latin typeface="Calibri" panose="020F0502020204030204" pitchFamily="34" charset="0"/>
                <a:ea typeface="SimSun" panose="02010600030101010101" pitchFamily="2" charset="-122"/>
                <a:cs typeface="Calibri" panose="020F0502020204030204" pitchFamily="34" charset="0"/>
              </a:rPr>
              <a:t>、编程复杂度高</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r>
              <a:rPr lang="en-US" altLang="zh-CN" sz="2000" dirty="0">
                <a:latin typeface="Calibri" panose="020F0502020204030204" pitchFamily="34" charset="0"/>
                <a:ea typeface="SimSun" panose="02010600030101010101" pitchFamily="2" charset="-122"/>
                <a:cs typeface="Calibri" panose="020F0502020204030204" pitchFamily="34" charset="0"/>
              </a:rPr>
              <a:t>2</a:t>
            </a:r>
            <a:r>
              <a:rPr lang="zh-CN" altLang="en-US" sz="2000" dirty="0">
                <a:latin typeface="Calibri" panose="020F0502020204030204" pitchFamily="34" charset="0"/>
                <a:ea typeface="SimSun" panose="02010600030101010101" pitchFamily="2" charset="-122"/>
                <a:cs typeface="Calibri" panose="020F0502020204030204" pitchFamily="34" charset="0"/>
              </a:rPr>
              <a:t>、不能充分利用多核处理器</a:t>
            </a:r>
            <a:endParaRPr lang="en-US" altLang="zh-CN" sz="2000" dirty="0">
              <a:latin typeface="Calibri" panose="020F0502020204030204" pitchFamily="34" charset="0"/>
              <a:ea typeface="SimSun" panose="02010600030101010101" pitchFamily="2" charset="-122"/>
              <a:cs typeface="Calibri" panose="020F0502020204030204" pitchFamily="34" charset="0"/>
            </a:endParaRPr>
          </a:p>
          <a:p>
            <a:endParaRPr lang="en-US" altLang="zh-CN" dirty="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3862733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4387</Words>
  <Application>Microsoft Macintosh PowerPoint</Application>
  <PresentationFormat>宽屏</PresentationFormat>
  <Paragraphs>610</Paragraphs>
  <Slides>36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等线</vt:lpstr>
      <vt:lpstr>等线 Light</vt:lpstr>
      <vt:lpstr>SimHei</vt:lpstr>
      <vt:lpstr>SimSun</vt:lpstr>
      <vt:lpstr>微软雅黑</vt:lpstr>
      <vt:lpstr>Arial</vt:lpstr>
      <vt:lpstr>Calibri</vt:lpstr>
      <vt:lpstr>Consolas</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题目讲解</vt:lpstr>
      <vt:lpstr>共享变量</vt:lpstr>
      <vt:lpstr>线程竞争</vt:lpstr>
      <vt:lpstr>线程竞争</vt:lpstr>
      <vt:lpstr>死锁</vt:lpstr>
      <vt:lpstr>死锁</vt:lpstr>
      <vt:lpstr>死锁</vt:lpstr>
      <vt:lpstr>这样会引发死锁吗？</vt:lpstr>
      <vt:lpstr>这样会引发死锁吗？</vt:lpstr>
      <vt:lpstr>这样会引发死锁吗？</vt:lpstr>
      <vt:lpstr>狒狒过峡谷问题</vt:lpstr>
      <vt:lpstr>狒狒过峡谷问题</vt:lpstr>
      <vt:lpstr>狒狒过峡谷问题</vt:lpstr>
      <vt:lpstr>狒狒过峡谷问题</vt:lpstr>
      <vt:lpstr>狒狒过峡谷问题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鹏飞 刘</dc:creator>
  <cp:lastModifiedBy>思绮 沈</cp:lastModifiedBy>
  <cp:revision>140</cp:revision>
  <dcterms:created xsi:type="dcterms:W3CDTF">2022-12-14T06:28:40Z</dcterms:created>
  <dcterms:modified xsi:type="dcterms:W3CDTF">2023-12-07T11:33:27Z</dcterms:modified>
</cp:coreProperties>
</file>