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8" r:id="rId3"/>
    <p:sldId id="597" r:id="rId5"/>
    <p:sldId id="577" r:id="rId6"/>
    <p:sldId id="598" r:id="rId7"/>
    <p:sldId id="578" r:id="rId8"/>
    <p:sldId id="600" r:id="rId9"/>
    <p:sldId id="599" r:id="rId10"/>
    <p:sldId id="601" r:id="rId11"/>
    <p:sldId id="602" r:id="rId12"/>
    <p:sldId id="603" r:id="rId13"/>
    <p:sldId id="604" r:id="rId14"/>
    <p:sldId id="609" r:id="rId15"/>
    <p:sldId id="612" r:id="rId16"/>
    <p:sldId id="611" r:id="rId17"/>
    <p:sldId id="610" r:id="rId18"/>
    <p:sldId id="613" r:id="rId19"/>
    <p:sldId id="614" r:id="rId20"/>
    <p:sldId id="606" r:id="rId21"/>
    <p:sldId id="607" r:id="rId22"/>
    <p:sldId id="605" r:id="rId23"/>
    <p:sldId id="608" r:id="rId24"/>
    <p:sldId id="616" r:id="rId25"/>
    <p:sldId id="617" r:id="rId26"/>
    <p:sldId id="449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F140A4-6066-4BEF-9FF5-7BCF2BB8DAC4}">
          <p14:sldIdLst>
            <p14:sldId id="458"/>
            <p14:sldId id="597"/>
            <p14:sldId id="577"/>
            <p14:sldId id="598"/>
            <p14:sldId id="578"/>
            <p14:sldId id="600"/>
            <p14:sldId id="599"/>
            <p14:sldId id="601"/>
            <p14:sldId id="602"/>
            <p14:sldId id="603"/>
            <p14:sldId id="604"/>
            <p14:sldId id="609"/>
            <p14:sldId id="612"/>
            <p14:sldId id="611"/>
            <p14:sldId id="610"/>
            <p14:sldId id="613"/>
            <p14:sldId id="614"/>
            <p14:sldId id="606"/>
            <p14:sldId id="607"/>
            <p14:sldId id="605"/>
            <p14:sldId id="608"/>
            <p14:sldId id="616"/>
            <p14:sldId id="617"/>
            <p14:sldId id="44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.lingxin@outlook.com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6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5" y="34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E4649-39B4-42E3-97BC-505D935CCC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如果你不知道要说什么可以看这个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7A92CA-640C-45C9-9D03-DDEA7631F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189D9-0B23-4E2C-9A89-814494CFE8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6F620-05E3-4771-8EA5-6174588EB3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842023" y="2373628"/>
            <a:ext cx="10507953" cy="1631216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异常控制流 </a:t>
            </a:r>
            <a:r>
              <a:rPr lang="en-US" altLang="zh-CN" sz="6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01</a:t>
            </a:r>
            <a:endParaRPr lang="en-US" altLang="zh-CN" sz="6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Nov 22, 2023</a:t>
            </a:r>
            <a:endParaRPr kumimoji="0" lang="en-US" altLang="zh-CN" sz="6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进程控制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689102" cy="556703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一个进程终止后必须被其父进程回收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如果父进程已终止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则安排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init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进程作为养父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init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pid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=1,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系统启动由内核创建的第一个进程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9431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所有的进程都是它衍生出来的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waitpid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():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父进程调用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waitpid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等待其子进程终止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注意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个参数的具体含义和使用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pid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表明等待集合包含哪个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哪些子进程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statusp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若放入一个指针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则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waitpid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返回后会把子进程的相关状态信息存储在该指针指向的位置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options: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修改等待的具体行为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30353" r="7812"/>
          <a:stretch>
            <a:fillRect/>
          </a:stretch>
        </p:blipFill>
        <p:spPr>
          <a:xfrm>
            <a:off x="6505437" y="1638406"/>
            <a:ext cx="5456192" cy="45722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进程控制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689102" cy="557793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execve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在当前进程的上下文中加载并运行一个新程序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execve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运行后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整个进程彻底变成新的程序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注意参数和环境变量的放置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常见操作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b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fork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出一个子进程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然后在子进程中调用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execve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lvl="1" inden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if(Fork() == 0) { 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大写字母开头表示包装函数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lvl="1" inden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	//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子进程</a:t>
            </a:r>
            <a:b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}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lvl="1" inden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else  {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lvl="1" inden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	//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父进程</a:t>
            </a:r>
            <a:b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</a:b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}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711" y="1282773"/>
            <a:ext cx="10128577" cy="21834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711" y="1282773"/>
            <a:ext cx="10128577" cy="218344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68" y="4217588"/>
            <a:ext cx="9827287" cy="12369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858" y="904665"/>
            <a:ext cx="10172559" cy="22532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858" y="904665"/>
            <a:ext cx="10172559" cy="2253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82" y="3928739"/>
            <a:ext cx="11240236" cy="16539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689102" cy="501303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下列行为分别触发什么样的异常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?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对应的后续行为是什么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?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执行指令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mov $57, %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eax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syscall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程序执行过程中，发现它所使用的物理内存损坏了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程序执行过程中，试图往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函数的内存中写入数据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按下键盘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Ctrl+Z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按下键盘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Ctrl+C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磁盘读完成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read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函数发起磁盘读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用户程序执行了一个只能在内核模式下执行的指令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689102" cy="501303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下列行为分别触发什么样的异常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?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对应的后续行为是什么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?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执行指令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mov $57, %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eax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;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syscall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程序执行过程中，发现它所使用的物理内存损坏了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程序执行过程中，试图往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main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函数的内存中写入数据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按下键盘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Ctrl+Z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按下键盘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Ctrl+C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磁盘读完成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read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函数发起磁盘读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用户程序执行了一个只能在内核模式下执行的指令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620384" y="5934660"/>
            <a:ext cx="10689102" cy="6451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1-4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陷阱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终止 故障 中断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5-8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终止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(?)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中断 陷阱 故障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689102" cy="3905043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下面代码一共输出几个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A?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fork() || fork();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(“A\n”);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exit(0);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689102" cy="445904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下面代码一共输出几个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A?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fork() || fork();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(“A\n”);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exit(0);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个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.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如果第一个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fork()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确定返回值为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1,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则第二个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fork()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不会被运行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异常</a:t>
              </a: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(Exception)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997446" cy="279704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异常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(Exception):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控制流中的突变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注意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异常≠出错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.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异常也可能是为了实现某些功能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中断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陷阱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异常号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非负整数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每个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异常表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系统启动时分配的跳转表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.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表目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k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包含异常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k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的处理程序地址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.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异常表基址寄存器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特殊的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寄存器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存放异常表的起始地址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647" y="4281447"/>
            <a:ext cx="9195226" cy="16778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812" y="236993"/>
            <a:ext cx="9890645" cy="380664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0812" y="236993"/>
            <a:ext cx="9890645" cy="380664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35" y="4600184"/>
            <a:ext cx="10139356" cy="14603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0811" y="455707"/>
            <a:ext cx="3450589" cy="5989703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40629" y="1022445"/>
            <a:ext cx="5760911" cy="4459041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阅读左边的程序，下列哪些输出是可能的？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ABBCCD 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ABBCDC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ABBDCC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ABDBCC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ABCDBC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ABCDCB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0811" y="455707"/>
            <a:ext cx="3450589" cy="5989703"/>
          </a:xfrm>
          <a:prstGeom prst="rect">
            <a:avLst/>
          </a:prstGeom>
        </p:spPr>
      </p:pic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240629" y="1022445"/>
            <a:ext cx="5760911" cy="501303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阅读左边的程序，下列哪些输出是可能的？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ABBCCD 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ABBCDC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ABBDCC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ABDBCC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ABCDBC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ABCDCB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Y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Y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N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Y N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411200" y="2519489"/>
            <a:ext cx="1445649" cy="3764781"/>
            <a:chOff x="3909002" y="2727459"/>
            <a:chExt cx="1445649" cy="3764781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4084529" y="2727459"/>
              <a:ext cx="0" cy="418011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4084529" y="3384956"/>
              <a:ext cx="0" cy="1284514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13"/>
            <p:cNvSpPr txBox="1"/>
            <p:nvPr/>
          </p:nvSpPr>
          <p:spPr>
            <a:xfrm>
              <a:off x="3909002" y="4639366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C00000"/>
                  </a:solidFill>
                </a:rPr>
                <a:t>A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4070648" y="3653717"/>
              <a:ext cx="880521" cy="426365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5"/>
            <p:cNvSpPr txBox="1"/>
            <p:nvPr/>
          </p:nvSpPr>
          <p:spPr>
            <a:xfrm>
              <a:off x="4865339" y="4027213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C00000"/>
                  </a:solidFill>
                </a:rPr>
                <a:t>B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026025" y="4524780"/>
              <a:ext cx="0" cy="1509662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7"/>
            <p:cNvSpPr txBox="1"/>
            <p:nvPr/>
          </p:nvSpPr>
          <p:spPr>
            <a:xfrm>
              <a:off x="4862450" y="5998540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C00000"/>
                  </a:solidFill>
                </a:rPr>
                <a:t>C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4084529" y="5031944"/>
              <a:ext cx="0" cy="1074441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9"/>
            <p:cNvSpPr txBox="1"/>
            <p:nvPr/>
          </p:nvSpPr>
          <p:spPr>
            <a:xfrm>
              <a:off x="3909002" y="6030575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C00000"/>
                  </a:solidFill>
                </a:rPr>
                <a:t>B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>
            <a:xfrm>
              <a:off x="4084529" y="5225289"/>
              <a:ext cx="426379" cy="744984"/>
            </a:xfrm>
            <a:prstGeom prst="straightConnector1">
              <a:avLst/>
            </a:prstGeom>
            <a:ln w="317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21"/>
            <p:cNvSpPr txBox="1"/>
            <p:nvPr/>
          </p:nvSpPr>
          <p:spPr>
            <a:xfrm>
              <a:off x="4392409" y="6015405"/>
              <a:ext cx="489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400" dirty="0">
                  <a:solidFill>
                    <a:srgbClr val="C00000"/>
                  </a:solidFill>
                </a:rPr>
                <a:t>B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842023" y="2549335"/>
            <a:ext cx="10507953" cy="156966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9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Thank you!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异常</a:t>
              </a:r>
              <a:r>
                <a:rPr lang="en-US" altLang="zh-CN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(Exception)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997446" cy="280794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异常的分类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中断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陷阱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故障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终止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中断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外部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I/O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设备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陷阱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同步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故意引发的异常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目的是进行系统调用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故障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同步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出错了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有可能修复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.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例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缺页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除法错误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一般保护故障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段错误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终止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同步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致命错误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无法恢复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.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例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DRAM/SRAM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损坏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注意区分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同步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异步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?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返回行为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?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1236"/>
          <a:stretch>
            <a:fillRect/>
          </a:stretch>
        </p:blipFill>
        <p:spPr>
          <a:xfrm>
            <a:off x="842261" y="3936411"/>
            <a:ext cx="10337519" cy="26100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系统调用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997446" cy="22430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每个系统调用有一个编号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对应内核中的一张跳转表中的条目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不是异常表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触发指令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syscall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-&gt;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陷入内核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%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rax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存放系统调用号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返回值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%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rdi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%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rsi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%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rdx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%r10 %r8 %r9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存放参数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640" y="3096445"/>
            <a:ext cx="9814193" cy="3176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进程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997446" cy="501303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定义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执行中的程序实例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作用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隔离不同程序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让每个程序都认为系统中只有自己在运行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运行一个新的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exe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=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创建一个新的进程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进程间相互独立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独立的逻辑控制流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私有的地址空间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每个进程都有一个上下文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上下文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程序运行所需的相关状态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栈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寄存器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程序计数器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/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环境变量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打开的文件描述符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进程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997446" cy="556703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逻辑控制流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不同进程轮流使用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CPU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占用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CPU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一段时间之后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被进程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抢占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(preempt)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接下来运行进程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B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上下文切换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保存当前进程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A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的上下文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寄存器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/PC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等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恢复已保存的之前被抢占的进程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B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的状态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将控制传递给进程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B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发生上下文切换的例子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系统调用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read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读盘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/ sleep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主动休眠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中断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周期性定时器中断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磁盘读取完成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进程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6404181" cy="5116272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并发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并行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并发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多个进程轮流在同一个核上运行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并行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同一时刻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多个进程在不同核上运行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私有地址空间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用户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0x400000 ~ 2^48 – 1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内核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≥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2^48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用户栈从高向低增长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堆从低向高增长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用户模式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/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内核模式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超级用户模式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由模式位控制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用户模式通过系统调用间接访问内核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/proc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文件系统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2958" r="2030"/>
          <a:stretch>
            <a:fillRect/>
          </a:stretch>
        </p:blipFill>
        <p:spPr>
          <a:xfrm>
            <a:off x="6916479" y="919717"/>
            <a:ext cx="5125635" cy="50185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进程控制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689102" cy="5577937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同一时刻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操作系统中有若干个进程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进程的三种状态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运行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同一时间可以有若干个进程同时运行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运行≠正在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CPU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上执行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943100" lvl="3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也可能是在等待调度的队列中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停止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进程被挂起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且不会进入等待调度的队列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收到以下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4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种信号会导致进程停止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SIGSTOP, SIGTSTP, SIGTTIN, SIGTTOU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收到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SIGCONT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后被转为运行状态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终止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进程永不运行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不能被转为运行状态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可能原因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①收到相关信号 ②从主程序返回 ③调用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exit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函数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一个进程终止后必须被回收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942" y="41802"/>
            <a:ext cx="10450967" cy="810745"/>
            <a:chOff x="67926" y="350168"/>
            <a:chExt cx="10450967" cy="810745"/>
          </a:xfrm>
        </p:grpSpPr>
        <p:sp>
          <p:nvSpPr>
            <p:cNvPr id="30" name="文本框 29"/>
            <p:cNvSpPr txBox="1"/>
            <p:nvPr/>
          </p:nvSpPr>
          <p:spPr>
            <a:xfrm>
              <a:off x="902631" y="545359"/>
              <a:ext cx="9616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字魂105号-简雅黑" panose="00000500000000000000" pitchFamily="2" charset="-122"/>
                </a:rPr>
                <a:t>进程控制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7926" y="350168"/>
              <a:ext cx="1076357" cy="810745"/>
              <a:chOff x="52936" y="340946"/>
              <a:chExt cx="1076357" cy="81074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944562" y="340946"/>
                <a:ext cx="1847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字魂105号-简雅黑" panose="00000500000000000000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36" y="505360"/>
                <a:ext cx="679268" cy="646331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77022" y="498998"/>
                <a:ext cx="4933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endParaRPr>
              </a:p>
            </p:txBody>
          </p:sp>
        </p:grpSp>
      </p:grp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512298" y="1016959"/>
            <a:ext cx="10689102" cy="5013039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PID (process ID):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每个进程有唯一的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pid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正数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getpid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():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返回当前进程的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pid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getppid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():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返回父进程的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pid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⭐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fork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函数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作用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将原来的进程复制一份 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系统中多出了一个独立的进程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原进程称为父进程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新的进程称为子进程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此时两个进程完全相同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: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地址空间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堆栈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变量值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代码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打开的文件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4859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在父进程中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fork()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的返回值为子进程的</a:t>
            </a:r>
            <a:r>
              <a:rPr lang="en-US" altLang="zh-CN" sz="2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pid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在子进程中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, fork()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的返回值为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0 (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从而可以区分父进程和子进程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djNGM1NjQ1MWRmZWEzMWU2MGYwYzYyMTQyZmU1O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 w="12700">
          <a:solidFill>
            <a:srgbClr val="9A0000"/>
          </a:solidFill>
          <a:round/>
        </a:ln>
      </a:spPr>
      <a:bodyPr anchor="ctr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000" b="0" i="0" u="none" strike="noStrike" kern="1200" cap="none" spc="0" normalizeH="0" baseline="0" noProof="0" dirty="0">
            <a:ln>
              <a:noFill/>
            </a:ln>
            <a:solidFill>
              <a:srgbClr val="FFFFFF"/>
            </a:solidFill>
            <a:effectLst/>
            <a:uLnTx/>
            <a:uFillTx/>
            <a:latin typeface="FZShengShiKaiShuS-EB-GB" panose="02000000000000000000" pitchFamily="2" charset="-122"/>
            <a:ea typeface="FZShengShiKaiShuS-EB-GB" panose="02000000000000000000" pitchFamily="2" charset="-122"/>
            <a:cs typeface="+mn-ea"/>
            <a:sym typeface="+mn-lt"/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2399</Words>
  <Application>WPS 演示</Application>
  <PresentationFormat>宽屏</PresentationFormat>
  <Paragraphs>210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FZShengShiKaiShuS-EB-GB</vt:lpstr>
      <vt:lpstr>Calibri</vt:lpstr>
      <vt:lpstr>微软雅黑</vt:lpstr>
      <vt:lpstr>仿宋</vt:lpstr>
      <vt:lpstr>字魂105号-简雅黑</vt:lpstr>
      <vt:lpstr>黑体</vt:lpstr>
      <vt:lpstr>华文行楷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zhang.lingxin@outlook.com</dc:creator>
  <cp:lastModifiedBy>DELL</cp:lastModifiedBy>
  <cp:revision>98</cp:revision>
  <dcterms:created xsi:type="dcterms:W3CDTF">2022-07-23T02:40:00Z</dcterms:created>
  <dcterms:modified xsi:type="dcterms:W3CDTF">2023-11-22T07:58:13Z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8EEF2557DD8F45619B843F9822EFF10D_12</vt:lpwstr>
  </property>
  <property fmtid="{D5CDD505-2E9C-101B-9397-08002B2CF9AE}" pid="3" name="KSOProductBuildVer">
    <vt:lpwstr>2052-12.1.0.15712</vt:lpwstr>
  </property>
</Properties>
</file>