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3" r:id="rId13"/>
    <p:sldId id="294" r:id="rId14"/>
    <p:sldId id="266" r:id="rId15"/>
    <p:sldId id="267" r:id="rId16"/>
    <p:sldId id="268" r:id="rId17"/>
    <p:sldId id="269" r:id="rId18"/>
    <p:sldId id="270" r:id="rId19"/>
    <p:sldId id="274" r:id="rId20"/>
    <p:sldId id="273" r:id="rId21"/>
    <p:sldId id="271" r:id="rId22"/>
    <p:sldId id="272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6" r:id="rId33"/>
    <p:sldId id="290" r:id="rId34"/>
    <p:sldId id="289" r:id="rId35"/>
    <p:sldId id="287" r:id="rId36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9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9A8DE8B-2082-424E-8DF8-D9C24A910D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0837AF-7E45-48CA-BE14-50C4E22140EB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ieeexplore.ieee.org/document/8766229" TargetMode="Externa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Bits, Bytes, and Integers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TA: </a:t>
            </a:r>
            <a:r>
              <a:rPr lang="zh-CN" altLang="en-US" dirty="0"/>
              <a:t>韩潇 时有恒 陈奕阳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有符号数与无符号数之间的转换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37656"/>
                <a:ext cx="9601200" cy="410609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强制类型转换保持位值不变，只改变解释这些位的方式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补码→无符号数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对满足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zh-CN" altLang="en-US" dirty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来说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：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，否则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p>
                    </m:sSup>
                  </m:oMath>
                </a14:m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无符号数→补码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对满足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𝑈𝑀𝑎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来说：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</m:oMath>
                </a14:m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sz="1800" b="1" i="0" u="none" strike="noStrike" baseline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当一个无符号数与一个有符号数进行计算时，有符号数在这个表达式中会被当做无符号数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en-US" altLang="zh-CN" i="0" dirty="0" err="1">
                    <a:latin typeface="华文中宋" panose="02010600040101010101" charset="-122"/>
                    <a:ea typeface="华文中宋" panose="02010600040101010101" charset="-122"/>
                  </a:rPr>
                  <a:t>eg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：</a:t>
                </a:r>
                <a:r>
                  <a:rPr lang="en-US" altLang="zh-CN" i="0" dirty="0">
                    <a:latin typeface="Cascadia Code" panose="020B0609020000020004" pitchFamily="49" charset="0"/>
                    <a:ea typeface="华文中宋" panose="02010600040101010101" charset="-122"/>
                    <a:cs typeface="Cascadia Code" panose="020B0609020000020004" pitchFamily="49" charset="0"/>
                  </a:rPr>
                  <a:t>-1 &gt; 0u 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此为无符号的比较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37656"/>
                <a:ext cx="9601200" cy="4106091"/>
              </a:xfrm>
              <a:blipFill rotWithShape="1">
                <a:blip r:embed="rId1"/>
                <a:stretch>
                  <a:fillRect t="-7" b="-59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隐式类型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286000"/>
            <a:ext cx="5471795" cy="3581400"/>
          </a:xfrm>
        </p:spPr>
        <p:txBody>
          <a:bodyPr>
            <a:normAutofit lnSpcReduction="10000"/>
          </a:bodyPr>
          <a:p>
            <a:r>
              <a:rPr lang="zh-CN" altLang="en-US"/>
              <a:t>两条</a:t>
            </a:r>
            <a:r>
              <a:rPr lang="zh-CN" altLang="en-US"/>
              <a:t>原则：</a:t>
            </a:r>
            <a:endParaRPr lang="zh-CN" altLang="en-US"/>
          </a:p>
          <a:p>
            <a:r>
              <a:rPr lang="zh-CN" altLang="en-US"/>
              <a:t>不同大小的数据类型（</a:t>
            </a:r>
            <a:r>
              <a:rPr lang="en-US" altLang="zh-CN"/>
              <a:t>int</a:t>
            </a:r>
            <a:r>
              <a:rPr lang="zh-CN" altLang="en-US"/>
              <a:t>和</a:t>
            </a:r>
            <a:r>
              <a:rPr lang="en-US" altLang="zh-CN"/>
              <a:t>long long</a:t>
            </a:r>
            <a:r>
              <a:rPr lang="zh-CN" altLang="en-US"/>
              <a:t>）混合计算时，结果为更大的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无符号类型与有符号类型混合计算时，结果为无符号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gcc 12.2</a:t>
            </a:r>
            <a:r>
              <a:rPr lang="zh-CN" altLang="en-US"/>
              <a:t>中，前一条更为优先，例如</a:t>
            </a:r>
            <a:r>
              <a:rPr lang="en-US" altLang="zh-CN"/>
              <a:t>(int)(-1)+0ull</a:t>
            </a:r>
            <a:r>
              <a:rPr lang="zh-CN" altLang="en-US"/>
              <a:t>的结果为</a:t>
            </a:r>
            <a:r>
              <a:rPr lang="en-US" altLang="zh-CN"/>
              <a:t>2^64-1</a:t>
            </a:r>
            <a:endParaRPr lang="en-US" altLang="zh-CN"/>
          </a:p>
          <a:p>
            <a:r>
              <a:rPr lang="zh-CN" altLang="en-US"/>
              <a:t>常量的数据类型通常由它的数值大小决定，可以使用后缀改变它的类型，具体规则如</a:t>
            </a:r>
            <a:r>
              <a:rPr lang="zh-CN" altLang="en-US"/>
              <a:t>右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395" y="1351915"/>
            <a:ext cx="5104765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</a:t>
            </a:r>
            <a:r>
              <a:rPr lang="zh-CN" altLang="en-US"/>
              <a:t>优先级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0370" y="1621155"/>
            <a:ext cx="6969760" cy="4415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扩展和截断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扩展一个数：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对于无符号数，高位补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0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对于有符号数（补码），高位补符号位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当把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short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强制转换为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unsigned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时，会</a:t>
                </a:r>
                <a:r>
                  <a:rPr lang="zh-CN" altLang="en-US" b="1" i="0" dirty="0">
                    <a:latin typeface="华文中宋" panose="02010600040101010101" charset="-122"/>
                    <a:ea typeface="华文中宋" panose="02010600040101010101" charset="-122"/>
                  </a:rPr>
                  <a:t>先进行数位扩展，再转换为无符号数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截断一个数：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对于无符号数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，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截断为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′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位，则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补码截断，原理上与无符号数类似，但对于数位的解释方式不同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6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整数加减法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001" y="1888319"/>
            <a:ext cx="8406573" cy="42838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判断溢出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无符号数加法：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𝑦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𝑦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则溢出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有符号数加法：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𝑦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&amp;&amp;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&amp;&amp;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，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则正溢出；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                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&amp;&amp;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&amp;&amp;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0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，则负溢出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补码的非运算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对满足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来说：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𝑇𝑀𝑖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否则，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𝑥</m:t>
                    </m:r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（算术上的）</a:t>
                </a:r>
                <a:endParaRPr lang="zh-CN" altLang="en-US" i="0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乘除法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无符号数乘法：等于乘法计算得到的结果（一个</a:t>
                </a:r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2w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位长的数），而后截断到</a:t>
                </a:r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w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华文中宋" panose="02010600040101010101" charset="-122"/>
                    <a:ea typeface="华文中宋" panose="02010600040101010101" charset="-122"/>
                  </a:rPr>
                  <a:t>位</a:t>
                </a:r>
                <a:endParaRPr lang="en-US" altLang="zh-CN" b="0" i="0" u="none" strike="noStrike" baseline="0" dirty="0">
                  <a:solidFill>
                    <a:srgbClr val="000000"/>
                  </a:solidFill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补码乘法：等于有符号数乘法后得到的结果（一个</a:t>
                </a: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2w</a:t>
                </a:r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位长的数），无符号截断到</a:t>
                </a: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w</a:t>
                </a:r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位，而后将最高位转化为符号位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无符号数除法：无符号数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𝑢𝑥</m:t>
                    </m:r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：将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𝑢𝑥</m:t>
                    </m:r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逻辑右移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位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有符号数除法：向</a:t>
                </a:r>
                <a:r>
                  <a:rPr lang="en-US" altLang="zh-CN" dirty="0">
                    <a:latin typeface="华文中宋" panose="02010600040101010101" charset="-122"/>
                    <a:ea typeface="华文中宋" panose="02010600040101010101" charset="-122"/>
                  </a:rPr>
                  <a:t>0</a:t>
                </a:r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</a:rPr>
                  <a:t>取整：</a:t>
                </a:r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向下舍入：把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x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算数右移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k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位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向上舍入：增加偏量</a:t>
                </a:r>
                <a:r>
                  <a:rPr lang="zh-CN" altLang="en-US" i="0" dirty="0">
                    <a:latin typeface="Cascadia Code" panose="020B0609020000020004" pitchFamily="49" charset="0"/>
                    <a:ea typeface="华文中宋" panose="02010600040101010101" charset="-122"/>
                    <a:cs typeface="Cascadia Code" panose="020B0609020000020004" pitchFamily="49" charset="0"/>
                  </a:rPr>
                  <a:t>（</a:t>
                </a:r>
                <a:r>
                  <a:rPr lang="en-US" altLang="zh-CN" i="0" dirty="0">
                    <a:latin typeface="Cascadia Code" panose="020B0609020000020004" pitchFamily="49" charset="0"/>
                    <a:ea typeface="华文中宋" panose="02010600040101010101" charset="-122"/>
                    <a:cs typeface="Cascadia Code" panose="020B0609020000020004" pitchFamily="49" charset="0"/>
                  </a:rPr>
                  <a:t>1&lt;&lt;k</a:t>
                </a:r>
                <a:r>
                  <a:rPr lang="zh-CN" altLang="en-US" i="0" dirty="0">
                    <a:latin typeface="Cascadia Code" panose="020B0609020000020004" pitchFamily="49" charset="0"/>
                    <a:ea typeface="华文中宋" panose="02010600040101010101" charset="-122"/>
                    <a:cs typeface="Cascadia Code" panose="020B0609020000020004" pitchFamily="49" charset="0"/>
                  </a:rPr>
                  <a:t>）</a:t>
                </a:r>
                <a:r>
                  <a:rPr lang="en-US" altLang="zh-CN" i="0" dirty="0">
                    <a:latin typeface="Cascadia Code" panose="020B0609020000020004" pitchFamily="49" charset="0"/>
                    <a:ea typeface="华文中宋" panose="02010600040101010101" charset="-122"/>
                    <a:cs typeface="Cascadia Code" panose="020B0609020000020004" pitchFamily="49" charset="0"/>
                  </a:rPr>
                  <a:t>-1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  <a:cs typeface="Cascadia Code" panose="020B0609020000020004" pitchFamily="49" charset="0"/>
                  </a:rPr>
                  <a:t>，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而后将增加后的值右移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</a:rPr>
                  <a:t>k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</a:rPr>
                  <a:t>位</a:t>
                </a:r>
                <a:endParaRPr lang="zh-CN" altLang="en-US" i="0" dirty="0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013" y="2552689"/>
            <a:ext cx="9363143" cy="30480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4435" y="2749993"/>
            <a:ext cx="9186930" cy="2838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0229"/>
          </a:xfrm>
        </p:spPr>
        <p:txBody>
          <a:bodyPr/>
          <a:lstStyle/>
          <a:p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937657"/>
            <a:ext cx="9601200" cy="3581400"/>
          </a:xfrm>
        </p:spPr>
        <p:txBody>
          <a:bodyPr/>
          <a:lstStyle/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位（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bit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）：数据存储的最小单位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字节（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byte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）：最小的可寻址的存储器单位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      1 byte = 8 bits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十六进制：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0x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开头；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0~9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~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；不区分大小写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一个字节的值域是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00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16</a:t>
            </a:r>
            <a:r>
              <a:rPr lang="en-US" altLang="zh-CN" sz="2000" b="1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~ff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16</a:t>
            </a:r>
            <a:endParaRPr lang="en-US" altLang="zh-CN" sz="2000" baseline="-25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二进制、十进制、十六进制之间的转换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字长（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word size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）：决定虚拟地址空间的最大大小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226" y="1886533"/>
            <a:ext cx="10467975" cy="4324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41102" y="1748913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803" y="1501191"/>
            <a:ext cx="7792849" cy="51336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2508" y="1909066"/>
            <a:ext cx="9739384" cy="43243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 Point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对实数的近似</a:t>
            </a:r>
            <a:endParaRPr lang="en-US" altLang="zh-CN" dirty="0"/>
          </a:p>
          <a:p>
            <a:r>
              <a:rPr lang="zh-CN" altLang="en-US" dirty="0"/>
              <a:t>单精度（</a:t>
            </a:r>
            <a:r>
              <a:rPr lang="en-US" altLang="zh-CN" dirty="0"/>
              <a:t>1:8:23</a:t>
            </a:r>
            <a:r>
              <a:rPr lang="zh-CN" altLang="en-US" dirty="0"/>
              <a:t>）双精度（</a:t>
            </a:r>
            <a:r>
              <a:rPr lang="en-US" altLang="zh-CN" dirty="0"/>
              <a:t>1:11:52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熟练掌握</a:t>
            </a:r>
            <a:endParaRPr lang="en-US" altLang="zh-CN" dirty="0"/>
          </a:p>
          <a:p>
            <a:pPr lvl="1"/>
            <a:r>
              <a:rPr lang="zh-CN" altLang="en-US" dirty="0"/>
              <a:t>规格化</a:t>
            </a:r>
            <a:endParaRPr lang="en-US" altLang="zh-CN" dirty="0"/>
          </a:p>
          <a:p>
            <a:pPr lvl="1"/>
            <a:r>
              <a:rPr lang="zh-CN" altLang="en-US" dirty="0"/>
              <a:t>非规格化</a:t>
            </a:r>
            <a:endParaRPr lang="en-US" altLang="zh-CN" dirty="0"/>
          </a:p>
          <a:p>
            <a:pPr lvl="1"/>
            <a:r>
              <a:rPr lang="zh-CN" altLang="en-US" dirty="0"/>
              <a:t>特殊值</a:t>
            </a:r>
            <a:endParaRPr lang="en-US" altLang="zh-CN" dirty="0"/>
          </a:p>
          <a:p>
            <a:pPr lvl="2"/>
            <a:r>
              <a:rPr lang="zh-CN" altLang="en-US" dirty="0"/>
              <a:t>无穷大</a:t>
            </a:r>
            <a:endParaRPr lang="en-US" altLang="zh-CN" dirty="0"/>
          </a:p>
          <a:p>
            <a:pPr lvl="2"/>
            <a:r>
              <a:rPr lang="en-US" altLang="zh-CN" dirty="0" err="1"/>
              <a:t>NaN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IEEE 754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规格化值，阶码（</a:t>
            </a:r>
            <a:r>
              <a:rPr lang="en-US" altLang="zh-CN" dirty="0"/>
              <a:t>e-Bias</a:t>
            </a:r>
            <a:r>
              <a:rPr lang="zh-CN" altLang="en-US" dirty="0"/>
              <a:t>）（</a:t>
            </a:r>
            <a:r>
              <a:rPr lang="en-US" altLang="zh-CN" dirty="0"/>
              <a:t>-126~127/-1022~1023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规格化值，隐含的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 Implied leading 1 </a:t>
            </a:r>
            <a:r>
              <a:rPr lang="zh-CN" altLang="en-US" dirty="0"/>
              <a:t>）（获得</a:t>
            </a:r>
            <a:r>
              <a:rPr lang="en-US" altLang="zh-CN" dirty="0"/>
              <a:t>1</a:t>
            </a:r>
            <a:r>
              <a:rPr lang="zh-CN" altLang="en-US" dirty="0"/>
              <a:t>位额外精度）</a:t>
            </a:r>
            <a:endParaRPr lang="en-US" altLang="zh-CN" dirty="0"/>
          </a:p>
          <a:p>
            <a:r>
              <a:rPr lang="zh-CN" altLang="en-US" dirty="0"/>
              <a:t>非规格化值（逐渐溢出（</a:t>
            </a:r>
            <a:r>
              <a:rPr lang="en-US" altLang="zh-CN" dirty="0"/>
              <a:t>gradual underflow</a:t>
            </a:r>
            <a:r>
              <a:rPr lang="zh-CN" altLang="en-US" dirty="0"/>
              <a:t>））</a:t>
            </a:r>
            <a:endParaRPr lang="en-US" altLang="zh-CN" dirty="0"/>
          </a:p>
          <a:p>
            <a:r>
              <a:rPr lang="zh-CN" altLang="en-US" dirty="0"/>
              <a:t>非规格化值，阶码为（</a:t>
            </a:r>
            <a:r>
              <a:rPr lang="en-US" altLang="zh-CN" dirty="0"/>
              <a:t>1-Bias</a:t>
            </a:r>
            <a:r>
              <a:rPr lang="zh-CN" altLang="en-US" dirty="0"/>
              <a:t>）（规格化值和非规格化值的平滑过渡）</a:t>
            </a:r>
            <a:endParaRPr lang="en-US" altLang="zh-CN" dirty="0"/>
          </a:p>
          <a:p>
            <a:r>
              <a:rPr lang="zh-CN" altLang="en-US" dirty="0"/>
              <a:t>非规格化值，尾数没有隐含的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浮点解释为无符号整数时的升序排列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浮点舍入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浮点的舍入</a:t>
                </a:r>
                <a:endParaRPr lang="en-US" altLang="zh-CN" dirty="0"/>
              </a:p>
              <a:p>
                <a:r>
                  <a:rPr lang="zh-CN" altLang="en-US" dirty="0"/>
                  <a:t>向偶数舍入（</a:t>
                </a:r>
                <a:r>
                  <a:rPr lang="en-US" altLang="zh-CN" dirty="0"/>
                  <a:t>round-to-even</a:t>
                </a:r>
                <a:r>
                  <a:rPr lang="zh-CN" altLang="en-US" dirty="0"/>
                  <a:t>）（</a:t>
                </a:r>
                <a:r>
                  <a:rPr lang="en-US" altLang="zh-CN" dirty="0"/>
                  <a:t>round-to-nearest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类比“四舍六入五成双”，避免统计偏差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浮点转整型</a:t>
                </a:r>
                <a:endParaRPr lang="en-US" altLang="zh-CN" dirty="0"/>
              </a:p>
              <a:p>
                <a:r>
                  <a:rPr lang="zh-CN" altLang="en-US" dirty="0"/>
                  <a:t>如果舍入，向零舍入</a:t>
                </a:r>
                <a:endParaRPr lang="en-US" altLang="zh-CN" dirty="0"/>
              </a:p>
              <a:p>
                <a:r>
                  <a:rPr lang="zh-CN" altLang="en-US" dirty="0"/>
                  <a:t>如果溢出，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语言未规定，各自处理（</a:t>
                </a:r>
                <a:r>
                  <a:rPr lang="en-US" altLang="zh-CN" dirty="0"/>
                  <a:t>intel: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𝑇𝑚𝑖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加法可交换，加法不可结合，</a:t>
                </a:r>
                <a:r>
                  <a:rPr lang="en-US" altLang="zh-CN" dirty="0" err="1"/>
                  <a:t>NaN</a:t>
                </a:r>
                <a:r>
                  <a:rPr lang="zh-CN" altLang="en-US" dirty="0"/>
                  <a:t>没有加法逆元</a:t>
                </a:r>
                <a:endParaRPr lang="en-US" altLang="zh-CN" dirty="0"/>
              </a:p>
              <a:p>
                <a:r>
                  <a:rPr lang="zh-CN" altLang="en-US" dirty="0"/>
                  <a:t>浮点加法单调性，如果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那么</m:t>
                    </m:r>
                  </m:oMath>
                </a14:m>
                <a:r>
                  <a:rPr lang="zh-CN" altLang="en-US" dirty="0"/>
                  <a:t>对于任何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的值，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除了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NaN</a:t>
                </a:r>
                <a:r>
                  <a:rPr lang="zh-CN" altLang="en-US" dirty="0"/>
                  <a:t>都有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乘法可交换，乘法不可结合，乘法在加法上不可分配</a:t>
                </a:r>
                <a:endParaRPr lang="en-US" altLang="zh-CN" dirty="0"/>
              </a:p>
              <a:p>
                <a:r>
                  <a:rPr lang="zh-CN" altLang="en-US" dirty="0"/>
                  <a:t>小心特殊值：</a:t>
                </a:r>
                <a:r>
                  <a:rPr lang="en-US" altLang="zh-CN" dirty="0"/>
                  <a:t>+inf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-inf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NaN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84960" y="4187190"/>
            <a:ext cx="7970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IEEE</a:t>
            </a:r>
            <a:endParaRPr lang="en-US" altLang="zh-CN" dirty="0"/>
          </a:p>
          <a:p>
            <a:r>
              <a:rPr lang="en-US" altLang="zh-CN" dirty="0"/>
              <a:t>Invalid operation</a:t>
            </a:r>
            <a:r>
              <a:rPr lang="zh-CN" altLang="en-US" dirty="0"/>
              <a:t>：零乘无穷、零除零、无穷除无穷、无穷绝对值相减</a:t>
            </a:r>
            <a:r>
              <a:rPr lang="en-US" altLang="zh-CN" dirty="0"/>
              <a:t>……</a:t>
            </a:r>
            <a:endParaRPr lang="en-US" altLang="zh-CN" dirty="0"/>
          </a:p>
          <a:p>
            <a:r>
              <a:rPr lang="en-US" altLang="zh-CN" dirty="0"/>
              <a:t>Division by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r>
              <a:rPr lang="zh-CN" altLang="en-US" dirty="0"/>
              <a:t>：有穷数除零结果为无穷</a:t>
            </a:r>
            <a:endParaRPr lang="en-US" altLang="zh-CN" dirty="0"/>
          </a:p>
          <a:p>
            <a:r>
              <a:rPr lang="en-US" altLang="zh-CN" dirty="0"/>
              <a:t>Overflow</a:t>
            </a:r>
            <a:r>
              <a:rPr lang="zh-CN" altLang="en-US" dirty="0"/>
              <a:t>：无穷</a:t>
            </a:r>
            <a:endParaRPr lang="en-US" altLang="zh-CN" dirty="0"/>
          </a:p>
          <a:p>
            <a:r>
              <a:rPr lang="en-US" altLang="zh-CN" dirty="0"/>
              <a:t>Underflow</a:t>
            </a:r>
            <a:r>
              <a:rPr lang="zh-CN" altLang="en-US" dirty="0"/>
              <a:t>：舍入结果</a:t>
            </a:r>
            <a:endParaRPr lang="en-US" altLang="zh-CN" dirty="0"/>
          </a:p>
          <a:p>
            <a:r>
              <a:rPr lang="en-US" altLang="zh-CN" dirty="0"/>
              <a:t>Inexact</a:t>
            </a:r>
            <a:r>
              <a:rPr lang="zh-CN" altLang="en-US" dirty="0"/>
              <a:t>：舍入结果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更多详情请见 </a:t>
            </a:r>
            <a:r>
              <a:rPr lang="en-US" altLang="zh-CN" dirty="0">
                <a:hlinkClick r:id="rId2"/>
              </a:rPr>
              <a:t>IEEE754</a:t>
            </a:r>
            <a:r>
              <a:rPr lang="en-US" altLang="zh-CN" dirty="0"/>
              <a:t> 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1762" y="2399681"/>
            <a:ext cx="11074289" cy="28029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71600" y="1476351"/>
            <a:ext cx="614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2231" y="2861346"/>
            <a:ext cx="10783475" cy="1714639"/>
          </a:xfrm>
        </p:spPr>
      </p:pic>
      <p:sp>
        <p:nvSpPr>
          <p:cNvPr id="10" name="矩形 9"/>
          <p:cNvSpPr/>
          <p:nvPr/>
        </p:nvSpPr>
        <p:spPr>
          <a:xfrm>
            <a:off x="1371600" y="1938016"/>
            <a:ext cx="614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数据大小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349183" y="1891645"/>
          <a:ext cx="7493634" cy="35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878"/>
                <a:gridCol w="2497878"/>
                <a:gridCol w="2497878"/>
              </a:tblGrid>
              <a:tr h="4450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Intel IA32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x86-64</a:t>
                      </a:r>
                      <a:endParaRPr lang="en-US" altLang="zh-CN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char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int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long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short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float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double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</a:tr>
              <a:tr h="4450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cs typeface="Constantia" panose="02030602050306030303" charset="0"/>
                        </a:rPr>
                        <a:t>pointer</a:t>
                      </a:r>
                      <a:endParaRPr lang="en-US" altLang="zh-CN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1600" y="3564716"/>
            <a:ext cx="9601200" cy="1023967"/>
          </a:xfrm>
        </p:spPr>
      </p:pic>
      <p:sp>
        <p:nvSpPr>
          <p:cNvPr id="6" name="矩形 5"/>
          <p:cNvSpPr/>
          <p:nvPr/>
        </p:nvSpPr>
        <p:spPr>
          <a:xfrm>
            <a:off x="1371600" y="1938016"/>
            <a:ext cx="6142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2429481"/>
            <a:ext cx="10526934" cy="2272333"/>
          </a:xfrm>
        </p:spPr>
      </p:pic>
      <p:sp>
        <p:nvSpPr>
          <p:cNvPr id="6" name="文本框 5"/>
          <p:cNvSpPr txBox="1"/>
          <p:nvPr/>
        </p:nvSpPr>
        <p:spPr>
          <a:xfrm>
            <a:off x="2699795" y="5179514"/>
            <a:ext cx="6944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0xBFC00000	0X00000001	128</a:t>
            </a:r>
            <a:endParaRPr lang="zh-CN" alt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26284" y="2171700"/>
            <a:ext cx="10792914" cy="1600681"/>
            <a:chOff x="1118882" y="534126"/>
            <a:chExt cx="10792914" cy="1600681"/>
          </a:xfrm>
        </p:grpSpPr>
        <p:pic>
          <p:nvPicPr>
            <p:cNvPr id="4" name="内容占位符 4"/>
            <p:cNvPicPr>
              <a:picLocks noChangeAspect="1"/>
            </p:cNvPicPr>
            <p:nvPr/>
          </p:nvPicPr>
          <p:blipFill rotWithShape="1">
            <a:blip r:embed="rId1"/>
            <a:srcRect t="-745" b="72621"/>
            <a:stretch>
              <a:fillRect/>
            </a:stretch>
          </p:blipFill>
          <p:spPr>
            <a:xfrm>
              <a:off x="1118883" y="534126"/>
              <a:ext cx="10792913" cy="969380"/>
            </a:xfrm>
            <a:prstGeom prst="rect">
              <a:avLst/>
            </a:prstGeom>
          </p:spPr>
        </p:pic>
        <p:pic>
          <p:nvPicPr>
            <p:cNvPr id="6" name="内容占位符 4"/>
            <p:cNvPicPr>
              <a:picLocks noChangeAspect="1"/>
            </p:cNvPicPr>
            <p:nvPr/>
          </p:nvPicPr>
          <p:blipFill rotWithShape="1">
            <a:blip r:embed="rId1"/>
            <a:srcRect t="81684"/>
            <a:stretch>
              <a:fillRect/>
            </a:stretch>
          </p:blipFill>
          <p:spPr>
            <a:xfrm>
              <a:off x="1118882" y="1503506"/>
              <a:ext cx="10792913" cy="6313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446" y="1428749"/>
            <a:ext cx="8389723" cy="48202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b="39991"/>
          <a:stretch>
            <a:fillRect/>
          </a:stretch>
        </p:blipFill>
        <p:spPr>
          <a:xfrm>
            <a:off x="2488258" y="1516955"/>
            <a:ext cx="8006950" cy="4525030"/>
          </a:xfrm>
        </p:spPr>
      </p:pic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1"/>
          <a:srcRect t="59445"/>
          <a:stretch>
            <a:fillRect/>
          </a:stretch>
        </p:blipFill>
        <p:spPr>
          <a:xfrm>
            <a:off x="5593466" y="107067"/>
            <a:ext cx="6354800" cy="24271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字节顺序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752181" y="1862908"/>
          <a:ext cx="6861810" cy="145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155"/>
                <a:gridCol w="2782570"/>
                <a:gridCol w="2458085"/>
              </a:tblGrid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小端法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华文中宋" panose="02010600040101010101" charset="-122"/>
                          <a:ea typeface="华文中宋" panose="02010600040101010101" charset="-122"/>
                        </a:rPr>
                        <a:t>大端法</a:t>
                      </a:r>
                      <a:endParaRPr lang="zh-CN" altLang="en-US" dirty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</a:tr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定义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华文中宋" panose="02010600040101010101" charset="-122"/>
                          <a:ea typeface="华文中宋" panose="02010600040101010101" charset="-122"/>
                        </a:rPr>
                        <a:t>最低有效字节在前</a:t>
                      </a:r>
                      <a:endParaRPr lang="zh-CN" altLang="en-US" dirty="0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最高有效字节在前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</a:tr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应用领域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Constantia" panose="02030602050306030303" charset="0"/>
                          <a:ea typeface="华文中宋" panose="02010600040101010101" charset="-122"/>
                          <a:cs typeface="Constantia" panose="02030602050306030303" charset="0"/>
                        </a:rPr>
                        <a:t>x86, Android, Windows</a:t>
                      </a:r>
                      <a:endParaRPr lang="en-US" altLang="zh-CN">
                        <a:latin typeface="Constantia" panose="02030602050306030303" charset="0"/>
                        <a:ea typeface="华文中宋" panose="02010600040101010101" charset="-122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Constantia" panose="02030602050306030303" charset="0"/>
                          <a:ea typeface="华文中宋" panose="02010600040101010101" charset="-122"/>
                          <a:cs typeface="Constantia" panose="02030602050306030303" charset="0"/>
                        </a:rPr>
                        <a:t>Internet, Sun</a:t>
                      </a:r>
                      <a:endParaRPr lang="en-US" altLang="zh-CN" dirty="0">
                        <a:latin typeface="Constantia" panose="02030602050306030303" charset="0"/>
                        <a:ea typeface="华文中宋" panose="02010600040101010101" charset="-122"/>
                        <a:cs typeface="Constantia" panose="02030602050306030303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845526" y="4402908"/>
          <a:ext cx="67703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95"/>
                <a:gridCol w="1128395"/>
                <a:gridCol w="1128395"/>
                <a:gridCol w="1128395"/>
                <a:gridCol w="1128395"/>
                <a:gridCol w="112839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小端法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78</a:t>
                      </a:r>
                      <a:endParaRPr lang="en-US" altLang="zh-CN"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56</a:t>
                      </a:r>
                      <a:endParaRPr lang="en-US" altLang="zh-CN"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34</a:t>
                      </a:r>
                      <a:endParaRPr lang="en-US" altLang="zh-CN"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12</a:t>
                      </a:r>
                      <a:endParaRPr lang="en-US" altLang="zh-CN"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845526" y="4884873"/>
          <a:ext cx="67703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395"/>
                <a:gridCol w="1128395"/>
                <a:gridCol w="1128395"/>
                <a:gridCol w="1128395"/>
                <a:gridCol w="1128395"/>
                <a:gridCol w="112839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</a:rPr>
                        <a:t>大端法</a:t>
                      </a:r>
                      <a:endParaRPr lang="zh-CN" altLang="en-US"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12</a:t>
                      </a:r>
                      <a:endParaRPr lang="en-US" altLang="zh-CN">
                        <a:solidFill>
                          <a:schemeClr val="bg1"/>
                        </a:solidFill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34</a:t>
                      </a:r>
                      <a:endParaRPr lang="en-US" altLang="zh-CN">
                        <a:solidFill>
                          <a:schemeClr val="bg1"/>
                        </a:solidFill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56</a:t>
                      </a:r>
                      <a:endParaRPr lang="en-US" altLang="zh-CN">
                        <a:solidFill>
                          <a:schemeClr val="bg1"/>
                        </a:solidFill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  <a:latin typeface="Baskerville Old Face" panose="02020602080505020303" charset="0"/>
                          <a:ea typeface="华文中宋" panose="02010600040101010101" charset="-122"/>
                          <a:cs typeface="Baskerville Old Face" panose="02020602080505020303" charset="0"/>
                        </a:rPr>
                        <a:t>78</a:t>
                      </a:r>
                      <a:endParaRPr lang="en-US" altLang="zh-CN">
                        <a:solidFill>
                          <a:schemeClr val="bg1"/>
                        </a:solidFill>
                        <a:latin typeface="Baskerville Old Face" panose="02020602080505020303" charset="0"/>
                        <a:ea typeface="华文中宋" panose="02010600040101010101" charset="-122"/>
                        <a:cs typeface="Baskerville Old Face" panose="02020602080505020303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42986" y="4009843"/>
            <a:ext cx="672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Baskerville Old Face" panose="02020602080505020303" charset="0"/>
                <a:cs typeface="Baskerville Old Face" panose="02020602080505020303" charset="0"/>
              </a:rPr>
              <a:t>0x100          0x101         0x102          0x103</a:t>
            </a:r>
            <a:endParaRPr lang="en-US" altLang="zh-CN" b="1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42986" y="3640509"/>
            <a:ext cx="456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Baskerville Old Face" panose="02020602080505020303" charset="0"/>
                <a:cs typeface="Baskerville Old Face" panose="02020602080505020303" charset="0"/>
              </a:rPr>
              <a:t>以</a:t>
            </a:r>
            <a:r>
              <a:rPr lang="en-US" altLang="zh-CN" b="1" dirty="0">
                <a:latin typeface="Baskerville Old Face" panose="02020602080505020303" charset="0"/>
                <a:cs typeface="Baskerville Old Face" panose="02020602080505020303" charset="0"/>
              </a:rPr>
              <a:t>0x12345678</a:t>
            </a:r>
            <a:r>
              <a:rPr lang="zh-CN" altLang="en-US" b="1" dirty="0">
                <a:latin typeface="Baskerville Old Face" panose="02020602080505020303" charset="0"/>
                <a:cs typeface="Baskerville Old Face" panose="02020602080505020303" charset="0"/>
              </a:rPr>
              <a:t>为例，存储顺序刚好相反</a:t>
            </a:r>
            <a:endParaRPr lang="en-US" altLang="zh-CN" b="1" dirty="0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1171" y="5633357"/>
            <a:ext cx="64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体会：什么叫做“端”？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</a:t>
            </a: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354523" y="1970405"/>
          <a:ext cx="21958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15"/>
                <a:gridCol w="109791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tantia" panose="02030602050306030303" charset="0"/>
                          <a:cs typeface="Constantia" panose="02030602050306030303" charset="0"/>
                        </a:rPr>
                        <a:t>~ (not)</a:t>
                      </a:r>
                      <a:endParaRPr lang="en-US" altLang="zh-CN" b="1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 dirty="0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 dirty="0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6667318" y="1901825"/>
          <a:ext cx="29241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/>
                <a:gridCol w="882015"/>
                <a:gridCol w="9271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tantia" panose="02030602050306030303" charset="0"/>
                          <a:cs typeface="Constantia" panose="02030602050306030303" charset="0"/>
                        </a:rPr>
                        <a:t>&amp; (and)</a:t>
                      </a:r>
                      <a:endParaRPr lang="en-US" altLang="zh-CN" b="1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990033" y="3903980"/>
          <a:ext cx="29241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/>
                <a:gridCol w="882015"/>
                <a:gridCol w="9271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tantia" panose="02030602050306030303" charset="0"/>
                          <a:cs typeface="Constantia" panose="02030602050306030303" charset="0"/>
                        </a:rPr>
                        <a:t>| (or)</a:t>
                      </a:r>
                      <a:endParaRPr lang="en-US" altLang="zh-CN" b="1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6667318" y="3903980"/>
          <a:ext cx="292417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060"/>
                <a:gridCol w="882015"/>
                <a:gridCol w="927100"/>
              </a:tblGrid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Constantia" panose="02030602050306030303" charset="0"/>
                          <a:cs typeface="Constantia" panose="02030602050306030303" charset="0"/>
                        </a:rPr>
                        <a:t>^ (eor)</a:t>
                      </a:r>
                      <a:endParaRPr lang="en-US" altLang="zh-CN" b="1">
                        <a:latin typeface="Constantia" panose="02030602050306030303" charset="0"/>
                        <a:cs typeface="Constantia" panose="0203060205030603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1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latin typeface="Baskerville Old Face" panose="02020602080505020303" charset="0"/>
                          <a:cs typeface="Baskerville Old Face" panose="02020602080505020303" charset="0"/>
                        </a:rPr>
                        <a:t>0</a:t>
                      </a:r>
                      <a:endParaRPr lang="en-US" altLang="zh-CN" b="1">
                        <a:latin typeface="Baskerville Old Face" panose="02020602080505020303" charset="0"/>
                        <a:cs typeface="Baskerville Old Face" panose="02020602080505020303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507048" y="5702935"/>
            <a:ext cx="3486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位的布尔运算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  位向量的运算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2782324" y="2913558"/>
            <a:ext cx="5283200" cy="327787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charset="0"/>
                <a:cs typeface="Consolas" panose="020B0609020204030204" charset="0"/>
              </a:rPr>
              <a:t>void swap1(int *x, int *y){</a:t>
            </a:r>
            <a:endParaRPr lang="en-US" altLang="zh-CN" sz="18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charset="0"/>
                <a:cs typeface="Consolas" panose="020B0609020204030204" charset="0"/>
              </a:rPr>
              <a:t>    *x = *x ^ *y; /*step1*/</a:t>
            </a:r>
            <a:endParaRPr lang="en-US" altLang="zh-CN" sz="18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charset="0"/>
                <a:cs typeface="Consolas" panose="020B0609020204030204" charset="0"/>
              </a:rPr>
              <a:t>    *y = *x ^ *y; /*step2*/</a:t>
            </a:r>
            <a:endParaRPr lang="en-US" altLang="zh-CN" sz="18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charset="0"/>
                <a:cs typeface="Consolas" panose="020B0609020204030204" charset="0"/>
              </a:rPr>
              <a:t>    *x = *x ^ *y; /*step3*/</a:t>
            </a:r>
            <a:endParaRPr lang="en-US" altLang="zh-CN" sz="18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 sz="1800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768" y="3612553"/>
            <a:ext cx="208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Baskerville Old Face" panose="02020602080505020303" charset="0"/>
                <a:cs typeface="Baskerville Old Face" panose="02020602080505020303" charset="0"/>
              </a:rPr>
              <a:t>运用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charset="0"/>
                <a:cs typeface="Baskerville Old Face" panose="02020602080505020303" charset="0"/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charset="0"/>
                <a:cs typeface="Baskerville Old Face" panose="02020602080505020303" charset="0"/>
              </a:rPr>
              <a:t>a^a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charset="0"/>
                <a:cs typeface="Baskerville Old Face" panose="02020602080505020303" charset="0"/>
              </a:rPr>
              <a:t> = 0</a:t>
            </a:r>
            <a:endParaRPr lang="en-US" altLang="zh-CN" b="1" dirty="0">
              <a:solidFill>
                <a:srgbClr val="0070C0"/>
              </a:solidFill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0" y="1703615"/>
            <a:ext cx="570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Consolas" panose="020B0609020204030204" charset="0"/>
              </a:rPr>
              <a:t>如何交换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Consolas" panose="020B0609020204030204" charset="0"/>
              </a:rPr>
              <a:t>x,y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Consolas" panose="020B0609020204030204" charset="0"/>
              </a:rPr>
              <a:t>的值，且不使用第三个临时变量？</a:t>
            </a:r>
            <a:endParaRPr lang="zh-CN" altLang="en-US" sz="1800" dirty="0">
              <a:latin typeface="华文中宋" panose="02010600040101010101" charset="-122"/>
              <a:ea typeface="华文中宋" panose="02010600040101010101" charset="-122"/>
              <a:cs typeface="Consolas" panose="020B060902020403020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2000" dirty="0">
                <a:latin typeface="Cascadia Code" panose="020B0609020000020004" pitchFamily="49" charset="0"/>
                <a:ea typeface="华文中宋" panose="02010600040101010101" charset="-122"/>
                <a:cs typeface="Cascadia Code" panose="020B0609020000020004" pitchFamily="49" charset="0"/>
              </a:rPr>
              <a:t>&amp;&amp;  ||  ! </a:t>
            </a:r>
            <a:endParaRPr lang="en-US" altLang="zh-CN" sz="2000" dirty="0">
              <a:latin typeface="Cascadia Code" panose="020B0609020000020004" pitchFamily="49" charset="0"/>
              <a:ea typeface="华文中宋" panose="02010600040101010101" charset="-122"/>
              <a:cs typeface="Cascadia Code" panose="020B0609020000020004" pitchFamily="49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latin typeface="Cascadia Code" panose="020B0609020000020004" pitchFamily="49" charset="0"/>
              <a:ea typeface="华文中宋" panose="02010600040101010101" charset="-122"/>
              <a:cs typeface="Cascadia Code" panose="020B0609020000020004" pitchFamily="49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  </a:t>
            </a:r>
            <a:r>
              <a:rPr lang="en-US" altLang="zh-CN" sz="2000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如果对第一个参数求值能确定表达式的结果，那么逻辑运算符不会对第二个参数求值</a:t>
            </a:r>
            <a:endParaRPr lang="en-US" altLang="zh-CN" sz="20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endParaRPr lang="en-US" altLang="zh-CN" sz="20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e.g. </a:t>
            </a:r>
            <a:r>
              <a:rPr lang="en-US" altLang="zh-CN" sz="2000" dirty="0">
                <a:latin typeface="Cascadia Code" panose="020B0609020000020004" pitchFamily="49" charset="0"/>
                <a:ea typeface="华文中宋" panose="02010600040101010101" charset="-122"/>
                <a:cs typeface="Cascadia Code" panose="020B0609020000020004" pitchFamily="49" charset="0"/>
              </a:rPr>
              <a:t>p &amp; *p++ </a:t>
            </a:r>
            <a:r>
              <a:rPr lang="zh-CN" altLang="en-US" sz="2000" dirty="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不会引用空指针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移位运算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219200" y="1694090"/>
            <a:ext cx="7119620" cy="452628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</a:rPr>
              <a:t>  &lt;&lt;  &gt;&gt;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移位运算是可结合的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   </a:t>
            </a:r>
            <a:r>
              <a:rPr lang="en-US" altLang="zh-CN" sz="2000" dirty="0">
                <a:latin typeface="Constantia" panose="02030602050306030303" charset="0"/>
                <a:ea typeface="华文中宋" panose="02010600040101010101" charset="-122"/>
                <a:cs typeface="Constantia" panose="02030602050306030303" charset="0"/>
                <a:sym typeface="+mn-ea"/>
              </a:rPr>
              <a:t>e.g. x&lt;&lt;k&lt;&lt;j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等价于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2000" dirty="0">
                <a:latin typeface="Constantia" panose="02030602050306030303" charset="0"/>
                <a:ea typeface="华文中宋" panose="02010600040101010101" charset="-122"/>
                <a:cs typeface="Constantia" panose="02030602050306030303" charset="0"/>
                <a:sym typeface="+mn-ea"/>
              </a:rPr>
              <a:t>(x&lt;&lt;k)&lt;&lt;j</a:t>
            </a:r>
            <a:endParaRPr lang="en-US" altLang="zh-CN" sz="2000" dirty="0">
              <a:latin typeface="Constantia" panose="02030602050306030303" charset="0"/>
              <a:ea typeface="华文中宋" panose="02010600040101010101" charset="-122"/>
              <a:cs typeface="Constantia" panose="02030602050306030303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Constantia" panose="02030602050306030303" charset="0"/>
              <a:ea typeface="华文中宋" panose="02010600040101010101" charset="-122"/>
              <a:cs typeface="Constantia" panose="02030602050306030303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Constantia" panose="02030602050306030303" charset="0"/>
              <a:ea typeface="华文中宋" panose="02010600040101010101" charset="-122"/>
              <a:cs typeface="Constantia" panose="02030602050306030303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Constantia" panose="02030602050306030303" charset="0"/>
              <a:ea typeface="华文中宋" panose="02010600040101010101" charset="-122"/>
              <a:cs typeface="Constantia" panose="02030602050306030303" charset="0"/>
              <a:sym typeface="+mn-ea"/>
            </a:endParaRPr>
          </a:p>
          <a:p>
            <a:pPr marL="6858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Constantia" panose="02030602050306030303" charset="0"/>
                <a:sym typeface="+mn-ea"/>
              </a:rPr>
              <a:t>几乎所有编译器都对有符号数据使用</a:t>
            </a:r>
            <a:r>
              <a:rPr lang="zh-CN" altLang="en-US" sz="20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Constantia" panose="02030602050306030303" charset="0"/>
                <a:sym typeface="+mn-ea"/>
              </a:rPr>
              <a:t>算术</a:t>
            </a:r>
            <a:r>
              <a:rPr lang="zh-CN" altLang="en-US" sz="20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Constantia" panose="02030602050306030303" charset="0"/>
                <a:sym typeface="+mn-ea"/>
              </a:rPr>
              <a:t>右移</a:t>
            </a:r>
            <a:endParaRPr lang="zh-CN" altLang="en-US" sz="2000" dirty="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Constantia" panose="02030602050306030303" charset="0"/>
              <a:sym typeface="+mn-ea"/>
            </a:endParaRPr>
          </a:p>
          <a:p>
            <a:pPr marL="6858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Constantia" panose="02030602050306030303" charset="0"/>
                <a:sym typeface="+mn-ea"/>
              </a:rPr>
              <a:t>注意运算符优先级！！！如果记不住就全加上括号</a:t>
            </a: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Constantia" panose="02030602050306030303" charset="0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2000" dirty="0">
              <a:latin typeface="华文中宋" panose="02010600040101010101" charset="-122"/>
              <a:ea typeface="华文中宋" panose="02010600040101010101" charset="-122"/>
              <a:cs typeface="Constantia" panose="02030602050306030303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79562" y="3314701"/>
          <a:ext cx="6398895" cy="753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72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</a:rPr>
                        <a:t>逻辑右移</a:t>
                      </a:r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算术右移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在左端补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k</a:t>
                      </a:r>
                      <a:r>
                        <a:rPr lang="zh-CN" altLang="en-US" b="1"/>
                        <a:t>个</a:t>
                      </a:r>
                      <a:r>
                        <a:rPr lang="en-US" altLang="zh-CN" b="1"/>
                        <a:t>0</a:t>
                      </a:r>
                      <a:endParaRPr lang="en-US" altLang="zh-CN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/>
                        <a:t>k</a:t>
                      </a:r>
                      <a:r>
                        <a:rPr lang="zh-CN" altLang="en-US" b="1" dirty="0"/>
                        <a:t>个最高有效位</a:t>
                      </a:r>
                      <a:endParaRPr lang="zh-CN" alt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整数编码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1654629"/>
              </a:xfrm>
            </p:spPr>
            <p:txBody>
              <a:bodyPr/>
              <a:lstStyle/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无符号数：对向量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 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表示把二进制编码转化为非负整数，且该函数是双射，即无符号数编码具有唯一性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𝑈𝑀𝑎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b="0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 </a:t>
                </a:r>
                <a:endParaRPr lang="en-US" altLang="zh-CN" b="0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b="0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b="0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b="0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marL="530225" lvl="1" indent="0">
                  <a:buNone/>
                </a:pP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1654629"/>
              </a:xfrm>
              <a:blipFill rotWithShape="1">
                <a:blip r:embed="rId1"/>
                <a:stretch>
                  <a:fillRect b="-145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/>
              <p:nvPr/>
            </p:nvSpPr>
            <p:spPr>
              <a:xfrm>
                <a:off x="1371600" y="4016829"/>
                <a:ext cx="9944100" cy="16546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84175" indent="-384175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175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有符号数：对向量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华文中宋" panose="02010600040101010101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中宋" panose="02010600040101010101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mtClean="0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  <a:ea typeface="华文中宋" panose="02010600040101010101" charset="-122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表示把二进制编码转化为补码，当最高位为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，整个数表示为一个负数，同样具有唯一性</a:t>
                </a:r>
                <a:endParaRPr lang="zh-CN" altLang="en-US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对于有符号数，取值范围是不对称的，典型例子</a:t>
                </a:r>
                <a:r>
                  <a:rPr lang="en-US" altLang="zh-CN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int</a:t>
                </a:r>
                <a:r>
                  <a:rPr lang="zh-CN" altLang="en-US" i="0" dirty="0">
                    <a:latin typeface="华文中宋" panose="02010600040101010101" charset="-122"/>
                    <a:ea typeface="华文中宋" panose="02010600040101010101" charset="-122"/>
                    <a:cs typeface="Times New Roman" panose="02020603050405020304" pitchFamily="18" charset="0"/>
                  </a:rPr>
                  <a:t>：</a:t>
                </a: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𝑇𝑀𝐴𝑋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2147483647</m:t>
                    </m:r>
                    <m:r>
                      <a:rPr lang="zh-CN" altLang="en-US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𝑇𝑀𝐼𝑁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32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>
                        <a:latin typeface="Cambria Math" panose="02040503050406030204" pitchFamily="18" charset="0"/>
                        <a:ea typeface="华文中宋" panose="02010600040101010101" charset="-122"/>
                        <a:cs typeface="Times New Roman" panose="02020603050405020304" pitchFamily="18" charset="0"/>
                      </a:rPr>
                      <m:t>2147483648</m:t>
                    </m:r>
                  </m:oMath>
                </a14:m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  <a:p>
                <a:pPr marL="530225" lvl="1" indent="0">
                  <a:buFont typeface="Franklin Gothic Book" panose="020B0503020102020204" pitchFamily="34" charset="0"/>
                  <a:buNone/>
                </a:pPr>
                <a:endParaRPr lang="en-US" altLang="zh-CN" i="0" dirty="0">
                  <a:latin typeface="华文中宋" panose="02010600040101010101" charset="-122"/>
                  <a:ea typeface="华文中宋" panose="02010600040101010101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16829"/>
                <a:ext cx="9944100" cy="1654629"/>
              </a:xfrm>
              <a:prstGeom prst="rect">
                <a:avLst/>
              </a:prstGeom>
              <a:blipFill rotWithShape="1">
                <a:blip r:embed="rId2"/>
                <a:stretch>
                  <a:fillRect t="-27" b="-96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416627e-17fd-4392-b8e3-6e283ddcb113}"/>
  <p:tag name="TABLE_ENDDRAG_ORIGIN_RECT" val="546*273"/>
  <p:tag name="TABLE_ENDDRAG_RECT" val="86*131*546*273"/>
</p:tagLst>
</file>

<file path=ppt/tags/tag2.xml><?xml version="1.0" encoding="utf-8"?>
<p:tagLst xmlns:p="http://schemas.openxmlformats.org/presentationml/2006/main">
  <p:tag name="KSO_WM_UNIT_TABLE_BEAUTIFY" val="smartTable{c77190bc-bc97-4524-a3e0-a440a3279488}"/>
  <p:tag name="TABLE_ENDDRAG_ORIGIN_RECT" val="532*30"/>
  <p:tag name="TABLE_ENDDRAG_RECT" val="97*334*532*30"/>
</p:tagLst>
</file>

<file path=ppt/tags/tag3.xml><?xml version="1.0" encoding="utf-8"?>
<p:tagLst xmlns:p="http://schemas.openxmlformats.org/presentationml/2006/main">
  <p:tag name="KSO_WM_UNIT_TABLE_BEAUTIFY" val="smartTable{b1f6b24a-3ed4-4628-aaec-b9feda44489c}"/>
  <p:tag name="TABLE_ENDDRAG_ORIGIN_RECT" val="172*90"/>
  <p:tag name="TABLE_ENDDRAG_RECT" val="113*162*172*90"/>
</p:tagLst>
</file>

<file path=ppt/tags/tag4.xml><?xml version="1.0" encoding="utf-8"?>
<p:tagLst xmlns:p="http://schemas.openxmlformats.org/presentationml/2006/main">
  <p:tag name="KSO_WM_UNIT_TABLE_BEAUTIFY" val="smartTable{213959d3-2e14-442c-8ba0-d27dbb50b69a}"/>
  <p:tag name="TABLE_ENDDRAG_ORIGIN_RECT" val="230*100"/>
  <p:tag name="TABLE_ENDDRAG_RECT" val="387*152*230*100"/>
</p:tagLst>
</file>

<file path=ppt/tags/tag5.xml><?xml version="1.0" encoding="utf-8"?>
<p:tagLst xmlns:p="http://schemas.openxmlformats.org/presentationml/2006/main">
  <p:tag name="KSO_WM_UNIT_TABLE_BEAUTIFY" val="smartTable{fa63aec8-f2d8-4057-815d-d8ff5a0b253b}"/>
  <p:tag name="TABLE_ENDDRAG_ORIGIN_RECT" val="230*100"/>
  <p:tag name="TABLE_ENDDRAG_RECT" val="387*152*230*100"/>
</p:tagLst>
</file>

<file path=ppt/tags/tag6.xml><?xml version="1.0" encoding="utf-8"?>
<p:tagLst xmlns:p="http://schemas.openxmlformats.org/presentationml/2006/main">
  <p:tag name="KSO_WM_UNIT_TABLE_BEAUTIFY" val="smartTable{213959d3-2e14-442c-8ba0-d27dbb50b69a}"/>
  <p:tag name="TABLE_ENDDRAG_ORIGIN_RECT" val="230*100"/>
  <p:tag name="TABLE_ENDDRAG_RECT" val="387*152*230*100"/>
</p:tagLst>
</file>

<file path=ppt/tags/tag7.xml><?xml version="1.0" encoding="utf-8"?>
<p:tagLst xmlns:p="http://schemas.openxmlformats.org/presentationml/2006/main">
  <p:tag name="KSO_WM_UNIT_TABLE_BEAUTIFY" val="smartTable{42abb88d-6fa1-43bb-9caa-14856cc73e9b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ZTdjNGM1NjQ1MWRmZWEzMWU2MGYwYzYyMTQyZmU1OWIifQ=="/>
</p:tagLst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TM10001105[[fn=剪切]]</Template>
  <TotalTime>0</TotalTime>
  <Words>2969</Words>
  <Application>WPS 演示</Application>
  <PresentationFormat>宽屏</PresentationFormat>
  <Paragraphs>406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Wingdings</vt:lpstr>
      <vt:lpstr>Franklin Gothic Book</vt:lpstr>
      <vt:lpstr>Times New Roman</vt:lpstr>
      <vt:lpstr>华文中宋</vt:lpstr>
      <vt:lpstr>Constantia</vt:lpstr>
      <vt:lpstr>Baskerville Old Face</vt:lpstr>
      <vt:lpstr>Calibri</vt:lpstr>
      <vt:lpstr>Consolas</vt:lpstr>
      <vt:lpstr>Cascadia Code</vt:lpstr>
      <vt:lpstr>Segoe Print</vt:lpstr>
      <vt:lpstr>Cambria Math</vt:lpstr>
      <vt:lpstr>微软雅黑</vt:lpstr>
      <vt:lpstr>华文楷体</vt:lpstr>
      <vt:lpstr>Arial Unicode MS</vt:lpstr>
      <vt:lpstr>剪切</vt:lpstr>
      <vt:lpstr>Bits, Bytes, and Integers</vt:lpstr>
      <vt:lpstr>基本概念</vt:lpstr>
      <vt:lpstr>数据大小</vt:lpstr>
      <vt:lpstr>字节顺序 </vt:lpstr>
      <vt:lpstr>布尔运算</vt:lpstr>
      <vt:lpstr>例子</vt:lpstr>
      <vt:lpstr>逻辑运算</vt:lpstr>
      <vt:lpstr>移位运算</vt:lpstr>
      <vt:lpstr>整数编码</vt:lpstr>
      <vt:lpstr>有符号数与无符号数之间的转换</vt:lpstr>
      <vt:lpstr>PowerPoint 演示文稿</vt:lpstr>
      <vt:lpstr>PowerPoint 演示文稿</vt:lpstr>
      <vt:lpstr>扩展和截断</vt:lpstr>
      <vt:lpstr>整数加减法</vt:lpstr>
      <vt:lpstr>判断溢出</vt:lpstr>
      <vt:lpstr>补码的非运算</vt:lpstr>
      <vt:lpstr>乘除法</vt:lpstr>
      <vt:lpstr>练习题</vt:lpstr>
      <vt:lpstr>练习题</vt:lpstr>
      <vt:lpstr>练习题</vt:lpstr>
      <vt:lpstr>练习题</vt:lpstr>
      <vt:lpstr>练习题</vt:lpstr>
      <vt:lpstr>Floating Point</vt:lpstr>
      <vt:lpstr>IEEE 754</vt:lpstr>
      <vt:lpstr>理解IEEE 754</vt:lpstr>
      <vt:lpstr>浮点舍入</vt:lpstr>
      <vt:lpstr>浮点运算</vt:lpstr>
      <vt:lpstr>练习题</vt:lpstr>
      <vt:lpstr>练习题</vt:lpstr>
      <vt:lpstr>练习题</vt:lpstr>
      <vt:lpstr>练习题</vt:lpstr>
      <vt:lpstr>练习题</vt:lpstr>
      <vt:lpstr>练习题</vt:lpstr>
      <vt:lpstr>练习题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Bytes, and Integers</dc:title>
  <dc:creator>陈 奕阳</dc:creator>
  <cp:lastModifiedBy>DELL</cp:lastModifiedBy>
  <cp:revision>109</cp:revision>
  <dcterms:created xsi:type="dcterms:W3CDTF">2023-09-13T07:07:00Z</dcterms:created>
  <dcterms:modified xsi:type="dcterms:W3CDTF">2023-09-20T04:55:10Z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48835AF670DB479387202B79050FDCBE_12</vt:lpwstr>
  </property>
  <property fmtid="{D5CDD505-2E9C-101B-9397-08002B2CF9AE}" pid="3" name="KSOProductBuildVer">
    <vt:lpwstr>2052-12.1.0.15374</vt:lpwstr>
  </property>
</Properties>
</file>