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90" r:id="rId5"/>
    <p:sldId id="363" r:id="rId6"/>
    <p:sldId id="350" r:id="rId7"/>
    <p:sldId id="351" r:id="rId8"/>
    <p:sldId id="353" r:id="rId9"/>
    <p:sldId id="395" r:id="rId10"/>
    <p:sldId id="327" r:id="rId11"/>
    <p:sldId id="328" r:id="rId12"/>
    <p:sldId id="329" r:id="rId13"/>
    <p:sldId id="330" r:id="rId14"/>
    <p:sldId id="332" r:id="rId15"/>
    <p:sldId id="333" r:id="rId16"/>
    <p:sldId id="334" r:id="rId17"/>
    <p:sldId id="335" r:id="rId18"/>
    <p:sldId id="396" r:id="rId19"/>
    <p:sldId id="398" r:id="rId20"/>
    <p:sldId id="397" r:id="rId21"/>
    <p:sldId id="394" r:id="rId22"/>
    <p:sldId id="399" r:id="rId23"/>
    <p:sldId id="258" r:id="rId24"/>
    <p:sldId id="368" r:id="rId25"/>
    <p:sldId id="371" r:id="rId26"/>
    <p:sldId id="372" r:id="rId27"/>
    <p:sldId id="373" r:id="rId28"/>
    <p:sldId id="384" r:id="rId29"/>
    <p:sldId id="385" r:id="rId30"/>
    <p:sldId id="379" r:id="rId31"/>
    <p:sldId id="386" r:id="rId32"/>
    <p:sldId id="380" r:id="rId33"/>
    <p:sldId id="381" r:id="rId34"/>
    <p:sldId id="382" r:id="rId35"/>
    <p:sldId id="383" r:id="rId36"/>
    <p:sldId id="387" r:id="rId37"/>
    <p:sldId id="297" r:id="rId38"/>
    <p:sldId id="304" r:id="rId39"/>
    <p:sldId id="299" r:id="rId40"/>
    <p:sldId id="300" r:id="rId41"/>
    <p:sldId id="301" r:id="rId42"/>
    <p:sldId id="302" r:id="rId43"/>
    <p:sldId id="303" r:id="rId44"/>
    <p:sldId id="305" r:id="rId45"/>
    <p:sldId id="306" r:id="rId46"/>
    <p:sldId id="375" r:id="rId47"/>
    <p:sldId id="298" r:id="rId48"/>
    <p:sldId id="308" r:id="rId49"/>
    <p:sldId id="309" r:id="rId50"/>
    <p:sldId id="367" r:id="rId51"/>
    <p:sldId id="318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70"/>
  </p:normalViewPr>
  <p:slideViewPr>
    <p:cSldViewPr snapToGrid="0" snapToObjects="1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2A0D-67D5-3B4B-9C5F-712ED633D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DF53-0F85-A24D-8307-1157F6FA9D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curl.se/docs/CVE-2023-38545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416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08 Machine Prog: Advanced</a:t>
            </a:r>
            <a:br>
              <a:rPr kumimoji="1" lang="en-US" altLang="zh-CN" dirty="0"/>
            </a:br>
            <a:r>
              <a:rPr kumimoji="1" lang="en-US" altLang="zh-CN" dirty="0"/>
              <a:t>09 Processor Arch: </a:t>
            </a:r>
            <a:r>
              <a:rPr kumimoji="1" lang="en-US" altLang="zh-CN" dirty="0" err="1"/>
              <a:t>ISA&amp;Logic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Case 3: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定义了一个：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A3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A3</a:t>
            </a:r>
            <a:r>
              <a:rPr lang="zh-CN" altLang="en-US" dirty="0"/>
              <a:t>是指针，指向</a:t>
            </a:r>
            <a:r>
              <a:rPr lang="en-US" altLang="zh-CN" dirty="0"/>
              <a:t>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  <a:r>
              <a:rPr lang="zh-CN" altLang="en-US" dirty="0"/>
              <a:t>包含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zh-CN" altLang="en-US" dirty="0"/>
              <a:t>类型的元素的数组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2783633" y="4292302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(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A3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)[3];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</a:t>
            </a:r>
            <a:r>
              <a:rPr lang="en-US" altLang="zh-CN" dirty="0"/>
              <a:t>&amp; </a:t>
            </a:r>
            <a:r>
              <a:rPr lang="zh-CN" altLang="en-US" dirty="0"/>
              <a:t>指针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3" y="2206984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(*A3)[3];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3" y="5221510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 </a:t>
            </a:r>
            <a:r>
              <a:rPr lang="en-US" altLang="zh-CN" dirty="0">
                <a:solidFill>
                  <a:schemeClr val="tx1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(*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A3)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[3]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3" y="3434309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(*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A3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)[3];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06966" y="854132"/>
          <a:ext cx="1732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053693" y="645638"/>
          <a:ext cx="17323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5919886" y="831059"/>
            <a:ext cx="2387081" cy="19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</a:t>
            </a:r>
            <a:r>
              <a:rPr lang="en-US" altLang="zh-CN" dirty="0"/>
              <a:t>&amp; </a:t>
            </a:r>
            <a:r>
              <a:rPr lang="zh-CN" altLang="en-US" dirty="0"/>
              <a:t>指针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这些加括号形式是等价的：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下面的语句过不了编译：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3" y="2206984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*A2[3];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3633" y="2773009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*(A2[3]);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3633" y="3368169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(*A2[3]);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3633" y="5469643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(int *)A2[3];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sizeof</a:t>
            </a:r>
            <a:r>
              <a:rPr lang="en-US" altLang="zh-CN" dirty="0"/>
              <a:t>  puzzles – Stage 1 (x86-64)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A1[3];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*A2[3];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(*A3)[3];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(*A4[3]);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2649" y="4362442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2650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sizeof</a:t>
            </a:r>
            <a:r>
              <a:rPr lang="en-US" altLang="zh-CN" dirty="0"/>
              <a:t>  puzzles – Stage 1 (x86-64)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A1[3];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12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X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*A2[3];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(*A3)[3];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(*A4[3]);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2649" y="4362442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2650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63616" y="4362442"/>
          <a:ext cx="1732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3617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23302" y="5786739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96882" y="6283936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59210" y="6122032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160092" y="4534923"/>
            <a:ext cx="1069718" cy="1251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5033672" y="4882702"/>
            <a:ext cx="196136" cy="1401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5346442" y="5327780"/>
            <a:ext cx="749559" cy="79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sizeof</a:t>
            </a:r>
            <a:r>
              <a:rPr lang="en-US" altLang="zh-CN" dirty="0"/>
              <a:t>  puzzles – Stage 1 (x86-64)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A1[3];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12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X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*A2[3];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24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8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(*A3)[3];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(*A4[3]);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2649" y="4362442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2650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63616" y="4362442"/>
          <a:ext cx="1732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3617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23302" y="5786739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96882" y="6283936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59210" y="6122032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160092" y="4534923"/>
            <a:ext cx="1069718" cy="1251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5033672" y="4882702"/>
            <a:ext cx="196136" cy="1401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5346442" y="5327780"/>
            <a:ext cx="749559" cy="79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289930" y="4362687"/>
          <a:ext cx="17323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289931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289930" y="5045304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endCxn id="32" idx="0"/>
          </p:cNvCxnSpPr>
          <p:nvPr/>
        </p:nvCxnSpPr>
        <p:spPr>
          <a:xfrm flipH="1">
            <a:off x="7726720" y="4548108"/>
            <a:ext cx="436790" cy="497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sizeof</a:t>
            </a:r>
            <a:r>
              <a:rPr lang="en-US" altLang="zh-CN" dirty="0"/>
              <a:t>  puzzles – Stage 1 (x86-64)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A1[3];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12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X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*A2[3];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24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8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(*A3)[3];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8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12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(*A4[3]);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2649" y="4362442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2650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63616" y="4362442"/>
          <a:ext cx="1732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3617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23302" y="5786739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96882" y="6283936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59210" y="6122032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160092" y="4534923"/>
            <a:ext cx="1069718" cy="1251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5033672" y="4882702"/>
            <a:ext cx="196136" cy="1401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5346442" y="5327780"/>
            <a:ext cx="749559" cy="79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289930" y="4362687"/>
          <a:ext cx="17323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289931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289930" y="5045304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endCxn id="32" idx="0"/>
          </p:cNvCxnSpPr>
          <p:nvPr/>
        </p:nvCxnSpPr>
        <p:spPr>
          <a:xfrm flipH="1">
            <a:off x="7726720" y="4548108"/>
            <a:ext cx="436790" cy="497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sizeof</a:t>
            </a:r>
            <a:r>
              <a:rPr lang="en-US" altLang="zh-CN" dirty="0"/>
              <a:t>  puzzles – Stage 1 (x86-64)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sizeof</a:t>
                      </a:r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(**Ax)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A1[3];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12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X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*A2[3];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24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8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(*A3)[3];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8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12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int (*A4[3]);</a:t>
                      </a:r>
                      <a:endParaRPr lang="zh-CN" altLang="en-US" sz="1800" b="1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24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8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409020205090404" pitchFamily="49" charset="0"/>
                          <a:cs typeface="Courier New" panose="02070409020205090404" pitchFamily="49" charset="0"/>
                        </a:rPr>
                        <a:t>4</a:t>
                      </a:r>
                      <a:endParaRPr lang="zh-CN" altLang="en-US" sz="1800" dirty="0">
                        <a:latin typeface="Courier New" panose="02070409020205090404" pitchFamily="49" charset="0"/>
                        <a:cs typeface="Courier New" panose="0207040902020509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2649" y="4362442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52650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63616" y="4362442"/>
          <a:ext cx="1732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63617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23302" y="5786739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96882" y="6283936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659210" y="6122032"/>
          <a:ext cx="873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160092" y="4534923"/>
            <a:ext cx="1069718" cy="1251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5033672" y="4882702"/>
            <a:ext cx="196136" cy="1401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>
            <a:off x="5346442" y="5327780"/>
            <a:ext cx="749559" cy="79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289930" y="4362687"/>
          <a:ext cx="17323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84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289931" y="399311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289930" y="5045304"/>
          <a:ext cx="873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endCxn id="32" idx="0"/>
          </p:cNvCxnSpPr>
          <p:nvPr/>
        </p:nvCxnSpPr>
        <p:spPr>
          <a:xfrm flipH="1">
            <a:off x="7726720" y="4548108"/>
            <a:ext cx="436790" cy="4971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Buffer overflow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31229" cy="4351338"/>
          </a:xfrm>
        </p:spPr>
        <p:txBody>
          <a:bodyPr/>
          <a:lstStyle/>
          <a:p>
            <a:r>
              <a:rPr kumimoji="1" lang="zh-CN" altLang="en-US" dirty="0"/>
              <a:t>原理：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299" y="1588934"/>
            <a:ext cx="6025243" cy="45880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altLang="zh-CN" dirty="0">
                <a:hlinkClick r:id="rId1"/>
              </a:rPr>
              <a:t>curl - SOCKS5 heap buffer overflow - CVE-2023-38545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425" y="1689712"/>
            <a:ext cx="7339149" cy="44872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buggy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86" y="1699813"/>
            <a:ext cx="5106418" cy="401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35" y="1362474"/>
            <a:ext cx="6152279" cy="4351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08 Machine Prog: Advanced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保护措施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用</a:t>
            </a:r>
            <a:r>
              <a:rPr lang="en-US" altLang="zh-CN" dirty="0" err="1"/>
              <a:t>fgets</a:t>
            </a:r>
            <a:r>
              <a:rPr lang="zh-CN" altLang="en-US" dirty="0"/>
              <a:t>规定输入字符串的大小。</a:t>
            </a:r>
            <a:r>
              <a:rPr lang="en-US" altLang="zh-CN" dirty="0"/>
              <a:t>gets</a:t>
            </a:r>
            <a:r>
              <a:rPr lang="zh-CN" altLang="en-US" dirty="0"/>
              <a:t>很不安全！</a:t>
            </a:r>
            <a:endParaRPr lang="en-US" altLang="zh-CN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给内存增加可执行权限标记，禁止执行栈上的代码</a:t>
            </a:r>
            <a:endParaRPr lang="en-US" altLang="zh-CN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栈偏移量随机化，无法事先确定数据地址</a:t>
            </a:r>
            <a:endParaRPr lang="en-US" altLang="zh-CN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编译器插入破坏检测代码（堆栈金丝雀）：</a:t>
            </a:r>
            <a:r>
              <a:rPr lang="en-US" altLang="zh-CN" sz="2400" b="1" i="0" u="none" strike="noStrike" baseline="0" dirty="0">
                <a:latin typeface="Courier New" panose="02070409020205090404" pitchFamily="49" charset="0"/>
              </a:rPr>
              <a:t>%fs:0x28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ROP</a:t>
            </a:r>
            <a:r>
              <a:rPr kumimoji="1" lang="zh-CN" altLang="en-US" dirty="0"/>
              <a:t>攻击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67034" cy="4351338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找到许多以</a:t>
            </a:r>
            <a:r>
              <a:rPr kumimoji="1" lang="en-US" altLang="zh-CN" dirty="0"/>
              <a:t>ret</a:t>
            </a:r>
            <a:r>
              <a:rPr kumimoji="1" lang="zh-CN" altLang="en-US" dirty="0"/>
              <a:t> </a:t>
            </a:r>
            <a:r>
              <a:rPr kumimoji="1" lang="en-US" altLang="zh-CN" dirty="0"/>
              <a:t>(0xc3)</a:t>
            </a:r>
            <a:r>
              <a:rPr kumimoji="1" lang="zh-CN" altLang="en-US" dirty="0"/>
              <a:t>结尾的小代码段</a:t>
            </a:r>
            <a:r>
              <a:rPr kumimoji="1" lang="en-US" altLang="zh-CN" dirty="0"/>
              <a:t> (gadget)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把他们的地址逐一放以某个栈上返回地址结尾的一段内存中</a:t>
            </a:r>
            <a:endParaRPr kumimoji="1" lang="en-US" altLang="zh-CN" dirty="0"/>
          </a:p>
          <a:p>
            <a:r>
              <a:rPr kumimoji="1" lang="en-US" altLang="zh-CN" dirty="0"/>
              <a:t>3. </a:t>
            </a:r>
            <a:r>
              <a:rPr kumimoji="1" lang="zh-CN" altLang="en-US" dirty="0"/>
              <a:t>这些小代码段被正常的过程返回机制逐一执行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0966" y="2664506"/>
            <a:ext cx="5367034" cy="35124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09 Processor Arch: </a:t>
            </a:r>
            <a:r>
              <a:rPr kumimoji="1" lang="en-US" altLang="zh-CN" dirty="0" err="1"/>
              <a:t>ISA&amp;Logic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020" y="1690688"/>
            <a:ext cx="2723619" cy="3986526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旧译“指令集”</a:t>
            </a:r>
            <a:endParaRPr kumimoji="1" lang="en-US" altLang="zh-CN" dirty="0"/>
          </a:p>
          <a:p>
            <a:r>
              <a:rPr kumimoji="1" lang="zh-CN" altLang="en-US" dirty="0"/>
              <a:t>现在更正式的翻译是“指令系统”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</a:t>
            </a:r>
            <a:r>
              <a:rPr lang="zh-CN" altLang="en-US" dirty="0"/>
              <a:t> 程序员可见状态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8153" y="1483777"/>
            <a:ext cx="7535695" cy="1839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3111" y="3535111"/>
            <a:ext cx="663574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90204" pitchFamily="34" charset="0"/>
              </a:rPr>
              <a:t>Program Registers</a:t>
            </a:r>
            <a:endParaRPr lang="en-US" altLang="zh-CN" sz="2000" dirty="0">
              <a:latin typeface="微软雅黑" charset="-122"/>
              <a:ea typeface="微软雅黑" charset="-122"/>
              <a:cs typeface="Arial" panose="020B060402020209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90204" pitchFamily="34" charset="0"/>
              </a:rPr>
              <a:t>Memory</a:t>
            </a:r>
            <a:endParaRPr lang="en-US" altLang="zh-CN" sz="2000" dirty="0">
              <a:latin typeface="微软雅黑" charset="-122"/>
              <a:ea typeface="微软雅黑" charset="-122"/>
              <a:cs typeface="Arial" panose="020B060402020209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90204" pitchFamily="34" charset="0"/>
              </a:rPr>
              <a:t>Condition Codes</a:t>
            </a:r>
            <a:endParaRPr lang="en-US" altLang="zh-CN" sz="2000" dirty="0">
              <a:latin typeface="微软雅黑" charset="-122"/>
              <a:ea typeface="微软雅黑" charset="-122"/>
              <a:cs typeface="Arial" panose="020B060402020209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90204" pitchFamily="34" charset="0"/>
              </a:rPr>
              <a:t>Program Status</a:t>
            </a:r>
            <a:endParaRPr lang="en-US" altLang="zh-CN" sz="2000" dirty="0">
              <a:latin typeface="微软雅黑" charset="-122"/>
              <a:ea typeface="微软雅黑" charset="-122"/>
              <a:cs typeface="Arial" panose="020B060402020209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charset="-122"/>
                <a:ea typeface="微软雅黑" charset="-122"/>
                <a:cs typeface="Arial" panose="020B0604020202090204" pitchFamily="34" charset="0"/>
              </a:rPr>
              <a:t>Program Counter</a:t>
            </a:r>
            <a:endParaRPr lang="zh-CN" altLang="en-US" sz="2000" dirty="0">
              <a:latin typeface="微软雅黑" charset="-122"/>
              <a:ea typeface="微软雅黑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</a:t>
            </a:r>
            <a:r>
              <a:rPr lang="zh-CN" altLang="en-US" dirty="0"/>
              <a:t> 指令集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753165" y="1544778"/>
            <a:ext cx="6496153" cy="439882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 vs. CISC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52650" y="1699165"/>
            <a:ext cx="7886700" cy="4351338"/>
          </a:xfrm>
        </p:spPr>
        <p:txBody>
          <a:bodyPr/>
          <a:lstStyle/>
          <a:p>
            <a:r>
              <a:rPr lang="zh-CN" altLang="en-US" dirty="0"/>
              <a:t>教材</a:t>
            </a:r>
            <a:r>
              <a:rPr lang="en-US" altLang="zh-CN" dirty="0"/>
              <a:t>249</a:t>
            </a:r>
            <a:r>
              <a:rPr lang="zh-CN" altLang="en-US" dirty="0"/>
              <a:t>页表格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Examples</a:t>
            </a:r>
            <a:endParaRPr lang="en-US" altLang="zh-CN" dirty="0"/>
          </a:p>
          <a:p>
            <a:pPr lvl="1"/>
            <a:r>
              <a:rPr lang="en-US" altLang="zh-CN" dirty="0"/>
              <a:t>CISC: x86</a:t>
            </a:r>
            <a:endParaRPr lang="en-US" altLang="zh-CN" dirty="0"/>
          </a:p>
          <a:p>
            <a:pPr lvl="1"/>
            <a:r>
              <a:rPr lang="en-US" altLang="zh-CN" dirty="0"/>
              <a:t>RISC: ARM, RISC-V, MIPS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7" name="表格 2"/>
          <p:cNvGraphicFramePr>
            <a:graphicFrameLocks noGrp="1"/>
          </p:cNvGraphicFramePr>
          <p:nvPr/>
        </p:nvGraphicFramePr>
        <p:xfrm>
          <a:off x="2152649" y="735662"/>
          <a:ext cx="7886700" cy="5669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43350"/>
                <a:gridCol w="3943350"/>
              </a:tblGrid>
              <a:tr h="40920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CISC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RISC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  <a:tr h="736574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Multiple formats for specifying operands.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Simple addressing formats.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  <a:tr h="1718672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Arithmetic and logical operations can be applied to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both memory and register </a:t>
                      </a:r>
                      <a:r>
                        <a:rPr lang="en-US" altLang="zh-CN" sz="2400" dirty="0"/>
                        <a:t>operands.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Arithmetic and logical operations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only use register </a:t>
                      </a:r>
                      <a:r>
                        <a:rPr lang="en-US" altLang="zh-CN" sz="2400" dirty="0"/>
                        <a:t>operands. Memory referencing is only allowed by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load instructions</a:t>
                      </a:r>
                      <a:r>
                        <a:rPr lang="en-US" altLang="zh-CN" sz="2400" dirty="0"/>
                        <a:t>.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  <a:tr h="10639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Implementation artifacts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hidden</a:t>
                      </a:r>
                      <a:r>
                        <a:rPr lang="en-US" altLang="zh-CN" sz="2400" dirty="0"/>
                        <a:t> from machine-level programs.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Implementation artifacts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exposed</a:t>
                      </a:r>
                      <a:r>
                        <a:rPr lang="en-US" altLang="zh-CN" sz="2400" dirty="0"/>
                        <a:t> to machine-level programs.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  <a:tr h="409208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Condition codes.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No condition codes.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  <a:tr h="736574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Stack-intensive</a:t>
                      </a:r>
                      <a:r>
                        <a:rPr lang="en-US" altLang="zh-CN" sz="2400" dirty="0"/>
                        <a:t> procedure linkage.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Register-intensive</a:t>
                      </a:r>
                      <a:r>
                        <a:rPr lang="en-US" altLang="zh-CN" sz="2400" dirty="0"/>
                        <a:t> procedure linkage. </a:t>
                      </a:r>
                      <a:endParaRPr lang="zh-CN" altLang="en-US" sz="2400" dirty="0">
                        <a:latin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2"/>
          <p:cNvGraphicFramePr>
            <a:graphicFrameLocks noGrp="1"/>
          </p:cNvGraphicFramePr>
          <p:nvPr/>
        </p:nvGraphicFramePr>
        <p:xfrm>
          <a:off x="2032000" y="1554480"/>
          <a:ext cx="8128000" cy="3749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CISC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RISC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Easy for compiler.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Need support of advanced compiler.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Fewer code bytes.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More code bytes.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More friendly to assembly code programmer.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Less friendly to assembly code programmer.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Currently dominates markets of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PC processors and server processors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Currently dominates markets of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embedded processors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0478"/>
          </a:xfrm>
        </p:spPr>
        <p:txBody>
          <a:bodyPr/>
          <a:lstStyle/>
          <a:p>
            <a:r>
              <a:rPr lang="zh-CN" altLang="en-US" dirty="0"/>
              <a:t>简单的布尔表达式</a:t>
            </a:r>
            <a:r>
              <a:rPr lang="en-US" altLang="zh-CN" dirty="0"/>
              <a:t>:    </a:t>
            </a:r>
            <a:r>
              <a:rPr lang="en-GB" altLang="zh-CN" dirty="0"/>
              <a:t>bool out = (s&amp;&amp;a)||(!s&amp;&amp;b)</a:t>
            </a:r>
            <a:endParaRPr lang="en-GB" altLang="zh-CN" dirty="0"/>
          </a:p>
          <a:p>
            <a:r>
              <a:rPr lang="zh-CN" altLang="en-US" dirty="0"/>
              <a:t>多选器</a:t>
            </a:r>
            <a:r>
              <a:rPr lang="en-US" altLang="zh-CN" dirty="0"/>
              <a:t>:     </a:t>
            </a:r>
            <a:r>
              <a:rPr lang="en-GB" altLang="zh-CN" dirty="0"/>
              <a:t>word out = [select1 : expr1, select2 : expr2 ... ]</a:t>
            </a:r>
            <a:endParaRPr lang="en-GB" altLang="zh-CN" dirty="0"/>
          </a:p>
          <a:p>
            <a:r>
              <a:rPr lang="zh-CN" altLang="en-US" dirty="0"/>
              <a:t>集合关系</a:t>
            </a:r>
            <a:r>
              <a:rPr lang="en-US" altLang="zh-CN" dirty="0"/>
              <a:t>:    </a:t>
            </a:r>
            <a:r>
              <a:rPr lang="en-GB" altLang="zh-CN" dirty="0"/>
              <a:t>bool s = code in { item1, item2, ... }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GB" dirty="0"/>
              <a:t>向</a:t>
            </a:r>
            <a:r>
              <a:rPr lang="zh-CN" altLang="en-US" dirty="0"/>
              <a:t>寄存器写入字是由时钟信号控制的（教材</a:t>
            </a:r>
            <a:r>
              <a:rPr lang="en-US" altLang="zh-CN" dirty="0"/>
              <a:t>263</a:t>
            </a:r>
            <a:r>
              <a:rPr lang="zh-CN" altLang="en-US" dirty="0"/>
              <a:t>页</a:t>
            </a:r>
            <a:r>
              <a:rPr lang="en-US" altLang="zh-CN" dirty="0"/>
              <a:t>-264</a:t>
            </a:r>
            <a:r>
              <a:rPr lang="zh-CN" altLang="en-US" dirty="0"/>
              <a:t>页）</a:t>
            </a:r>
            <a:endParaRPr lang="en-US" altLang="zh-CN" dirty="0"/>
          </a:p>
          <a:p>
            <a:pPr lvl="1"/>
            <a:r>
              <a:rPr lang="zh-CN" altLang="en-US" dirty="0"/>
              <a:t>读：组合逻辑</a:t>
            </a:r>
            <a:endParaRPr lang="en-US" altLang="zh-CN" dirty="0"/>
          </a:p>
          <a:p>
            <a:pPr lvl="1"/>
            <a:r>
              <a:rPr lang="zh-CN" altLang="en-US" dirty="0"/>
              <a:t>写：时钟控制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2650" y="1581785"/>
            <a:ext cx="7886700" cy="4351338"/>
          </a:xfrm>
        </p:spPr>
        <p:txBody>
          <a:bodyPr>
            <a:normAutofit fontScale="92500"/>
          </a:bodyPr>
          <a:lstStyle/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en-GB" altLang="zh-CN" dirty="0"/>
              <a:t>void fun(int a[3]) { … }</a:t>
            </a:r>
            <a:endParaRPr lang="en-GB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en-GB" altLang="zh-CN" dirty="0" err="1"/>
              <a:t>sizeof</a:t>
            </a:r>
            <a:r>
              <a:rPr lang="en-GB" altLang="zh-CN" dirty="0"/>
              <a:t>(a) == 8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是指针）</a:t>
            </a: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en-GB" altLang="zh-CN" dirty="0" err="1"/>
              <a:t>sizeof</a:t>
            </a:r>
            <a:r>
              <a:rPr lang="zh-CN" altLang="en-GB" dirty="0"/>
              <a:t>是</a:t>
            </a:r>
            <a:r>
              <a:rPr lang="zh-CN" altLang="en-US" dirty="0"/>
              <a:t>操作符，不是函数，其值在编译时确定</a:t>
            </a: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en-GB" altLang="zh-CN" dirty="0"/>
              <a:t>int</a:t>
            </a:r>
            <a:r>
              <a:rPr lang="zh-CN" altLang="en-GB" dirty="0"/>
              <a:t>类型</a:t>
            </a:r>
            <a:r>
              <a:rPr lang="zh-CN" altLang="en-US" dirty="0"/>
              <a:t>溢出是</a:t>
            </a:r>
            <a:r>
              <a:rPr lang="en-US" altLang="zh-CN" dirty="0"/>
              <a:t>undefined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，结果未知，与编译器实现有关。但</a:t>
            </a:r>
            <a:r>
              <a:rPr lang="en-US" altLang="zh-CN" dirty="0"/>
              <a:t>unsigned int</a:t>
            </a:r>
            <a:r>
              <a:rPr lang="zh-CN" altLang="en-US" dirty="0"/>
              <a:t>类型溢出有定义，就是取模。所以写代码时不要刻意让</a:t>
            </a:r>
            <a:r>
              <a:rPr lang="en-US" altLang="zh-CN" dirty="0"/>
              <a:t>int</a:t>
            </a:r>
            <a:r>
              <a:rPr lang="zh-CN" altLang="en-US" dirty="0"/>
              <a:t>溢出。</a:t>
            </a: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altLang="zh-CN" dirty="0"/>
          </a:p>
          <a:p>
            <a:r>
              <a:rPr lang="zh-CN" altLang="en-US" dirty="0"/>
              <a:t>接下来是一些</a:t>
            </a:r>
            <a:r>
              <a:rPr lang="en-US" altLang="zh-CN" dirty="0"/>
              <a:t>register</a:t>
            </a:r>
            <a:r>
              <a:rPr lang="zh-CN" altLang="en-US" dirty="0"/>
              <a:t>器件的细节，仅供参考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R-S Latch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Group 2"/>
          <p:cNvGrpSpPr/>
          <p:nvPr/>
        </p:nvGrpSpPr>
        <p:grpSpPr>
          <a:xfrm>
            <a:off x="1708151" y="3990109"/>
            <a:ext cx="2667000" cy="1567180"/>
            <a:chOff x="298450" y="4114800"/>
            <a:chExt cx="2667000" cy="1567180"/>
          </a:xfrm>
        </p:grpSpPr>
        <p:pic>
          <p:nvPicPr>
            <p:cNvPr id="8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8450" y="4641850"/>
              <a:ext cx="2667000" cy="1040130"/>
            </a:xfrm>
            <a:prstGeom prst="rect">
              <a:avLst/>
            </a:prstGeom>
          </p:spPr>
        </p:pic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133475" cy="33972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Resetting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609600" y="44608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609600" y="52228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1600200" y="44958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2286000" y="45720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600200" y="51816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2286000" y="51466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</p:grpSp>
      <p:grpSp>
        <p:nvGrpSpPr>
          <p:cNvPr id="16" name="Group 3"/>
          <p:cNvGrpSpPr/>
          <p:nvPr/>
        </p:nvGrpSpPr>
        <p:grpSpPr>
          <a:xfrm>
            <a:off x="4756151" y="3990109"/>
            <a:ext cx="2667000" cy="1567180"/>
            <a:chOff x="3346450" y="4114800"/>
            <a:chExt cx="2667000" cy="1567180"/>
          </a:xfrm>
        </p:grpSpPr>
        <p:pic>
          <p:nvPicPr>
            <p:cNvPr id="17" name="Picture 8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46450" y="4641850"/>
              <a:ext cx="2667000" cy="1040130"/>
            </a:xfrm>
            <a:prstGeom prst="rect">
              <a:avLst/>
            </a:prstGeom>
          </p:spPr>
        </p:pic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438525" y="4114800"/>
              <a:ext cx="866775" cy="33972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66"/>
                  </a:solidFill>
                  <a:latin typeface="Helvetica" pitchFamily="34" charset="0"/>
                </a:rPr>
                <a:t>Setting</a:t>
              </a:r>
              <a:endParaRPr lang="en-US" b="1" dirty="0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3657600" y="44608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3657600" y="52228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22" name="Text Box 50"/>
            <p:cNvSpPr txBox="1">
              <a:spLocks noChangeArrowheads="1"/>
            </p:cNvSpPr>
            <p:nvPr/>
          </p:nvSpPr>
          <p:spPr bwMode="auto">
            <a:xfrm>
              <a:off x="5334000" y="45720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24" name="Text Box 52"/>
            <p:cNvSpPr txBox="1">
              <a:spLocks noChangeArrowheads="1"/>
            </p:cNvSpPr>
            <p:nvPr/>
          </p:nvSpPr>
          <p:spPr bwMode="auto">
            <a:xfrm>
              <a:off x="5334000" y="51466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</p:grpSp>
      <p:grpSp>
        <p:nvGrpSpPr>
          <p:cNvPr id="25" name="Group 4"/>
          <p:cNvGrpSpPr/>
          <p:nvPr/>
        </p:nvGrpSpPr>
        <p:grpSpPr>
          <a:xfrm>
            <a:off x="7804151" y="3990109"/>
            <a:ext cx="2667000" cy="1567180"/>
            <a:chOff x="6394450" y="4114800"/>
            <a:chExt cx="2667000" cy="1567180"/>
          </a:xfrm>
        </p:grpSpPr>
        <p:pic>
          <p:nvPicPr>
            <p:cNvPr id="26" name="Picture 8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94450" y="4641850"/>
              <a:ext cx="2667000" cy="1040130"/>
            </a:xfrm>
            <a:prstGeom prst="rect">
              <a:avLst/>
            </a:prstGeom>
          </p:spPr>
        </p:pic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6496050" y="4114800"/>
              <a:ext cx="892175" cy="33972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Storing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6705600" y="44608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6705600" y="52228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7696200" y="44958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8382000" y="45720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32" name="Text Box 60"/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8382000" y="5146675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</p:grpSp>
      <p:grpSp>
        <p:nvGrpSpPr>
          <p:cNvPr id="34" name="Group 5"/>
          <p:cNvGrpSpPr/>
          <p:nvPr/>
        </p:nvGrpSpPr>
        <p:grpSpPr>
          <a:xfrm>
            <a:off x="4180610" y="1732832"/>
            <a:ext cx="3810000" cy="1863725"/>
            <a:chOff x="4876800" y="1295400"/>
            <a:chExt cx="3810000" cy="1863725"/>
          </a:xfrm>
        </p:grpSpPr>
        <p:grpSp>
          <p:nvGrpSpPr>
            <p:cNvPr id="35" name="Group 3"/>
            <p:cNvGrpSpPr/>
            <p:nvPr/>
          </p:nvGrpSpPr>
          <p:grpSpPr bwMode="auto">
            <a:xfrm>
              <a:off x="4876800" y="1676400"/>
              <a:ext cx="3810000" cy="1482725"/>
              <a:chOff x="720" y="1322"/>
              <a:chExt cx="2400" cy="934"/>
            </a:xfrm>
          </p:grpSpPr>
          <p:grpSp>
            <p:nvGrpSpPr>
              <p:cNvPr id="37" name="Group 4"/>
              <p:cNvGrpSpPr/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56" name="Line 5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Line 6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Freeform 7"/>
                <p:cNvSpPr/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grpSp>
              <p:nvGrpSpPr>
                <p:cNvPr id="60" name="Group 9"/>
                <p:cNvGrpSpPr/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63" name="Freeform 10"/>
                  <p:cNvSpPr/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64" name="Freeform 11"/>
                  <p:cNvSpPr/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65" name="Freeform 12"/>
                  <p:cNvSpPr/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66" name="Freeform 13"/>
                  <p:cNvSpPr/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61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62" name="Freeform 15"/>
                <p:cNvSpPr/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38" name="Group 16"/>
              <p:cNvGrpSpPr/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45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Line 18"/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7" name="Freeform 19"/>
                <p:cNvSpPr/>
                <p:nvPr/>
              </p:nvSpPr>
              <p:spPr bwMode="auto">
                <a:xfrm>
                  <a:off x="1630" y="1392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8" name="Line 20"/>
                <p:cNvSpPr>
                  <a:spLocks noChangeShapeType="1"/>
                </p:cNvSpPr>
                <p:nvPr/>
              </p:nvSpPr>
              <p:spPr bwMode="auto">
                <a:xfrm>
                  <a:off x="2349" y="1532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grpSp>
              <p:nvGrpSpPr>
                <p:cNvPr id="49" name="Group 21"/>
                <p:cNvGrpSpPr/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52" name="Freeform 22"/>
                  <p:cNvSpPr/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53" name="Freeform 23"/>
                  <p:cNvSpPr/>
                  <p:nvPr/>
                </p:nvSpPr>
                <p:spPr bwMode="auto">
                  <a:xfrm>
                    <a:off x="2159" y="1440"/>
                    <a:ext cx="190" cy="18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54" name="Freeform 24"/>
                  <p:cNvSpPr/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55" name="Freeform 25"/>
                  <p:cNvSpPr/>
                  <p:nvPr/>
                </p:nvSpPr>
                <p:spPr bwMode="auto">
                  <a:xfrm>
                    <a:off x="2353" y="1506"/>
                    <a:ext cx="49" cy="48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pPr algn="ctr" eaLnBrk="0" fontAlgn="base" hangingPunct="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b="1">
                      <a:solidFill>
                        <a:srgbClr val="000066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50" name="Line 26"/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Freeform 27"/>
                <p:cNvSpPr/>
                <p:nvPr/>
              </p:nvSpPr>
              <p:spPr bwMode="auto">
                <a:xfrm>
                  <a:off x="1630" y="1403"/>
                  <a:ext cx="410" cy="2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algn="ctr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b="1">
                    <a:solidFill>
                      <a:srgbClr val="000066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9" name="Freeform 28"/>
              <p:cNvSpPr/>
              <p:nvPr/>
            </p:nvSpPr>
            <p:spPr bwMode="auto">
              <a:xfrm>
                <a:off x="1939" y="1740"/>
                <a:ext cx="58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0" name="Freeform 29"/>
              <p:cNvSpPr/>
              <p:nvPr/>
            </p:nvSpPr>
            <p:spPr bwMode="auto">
              <a:xfrm flipV="1">
                <a:off x="1939" y="1644"/>
                <a:ext cx="58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1" name="Text Box 30"/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66"/>
                    </a:solidFill>
                    <a:latin typeface="Helvetica" pitchFamily="34" charset="0"/>
                  </a:rPr>
                  <a:t>Q+</a:t>
                </a: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2" name="Text Box 31"/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66"/>
                    </a:solidFill>
                    <a:latin typeface="Helvetica" pitchFamily="34" charset="0"/>
                  </a:rPr>
                  <a:t>Q–</a:t>
                </a: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66"/>
                    </a:solidFill>
                    <a:latin typeface="Helvetica" pitchFamily="34" charset="0"/>
                  </a:rPr>
                  <a:t>R</a:t>
                </a: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44" name="Text Box 33"/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14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66"/>
                    </a:solidFill>
                    <a:latin typeface="Helvetica" pitchFamily="34" charset="0"/>
                  </a:rPr>
                  <a:t>S</a:t>
                </a: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19800" y="1295400"/>
              <a:ext cx="1158875" cy="33972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R-S Latch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sp>
        <p:nvSpPr>
          <p:cNvPr id="67" name="Content Placeholder 2"/>
          <p:cNvSpPr txBox="1"/>
          <p:nvPr/>
        </p:nvSpPr>
        <p:spPr>
          <a:xfrm>
            <a:off x="4538523" y="5844308"/>
            <a:ext cx="2586179" cy="44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 S</a:t>
            </a:r>
            <a:r>
              <a:rPr lang="zh-CN" altLang="en-US" dirty="0"/>
              <a:t>不能全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Latch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8" name="Rectangle 142"/>
          <p:cNvSpPr>
            <a:spLocks noChangeArrowheads="1"/>
          </p:cNvSpPr>
          <p:nvPr/>
        </p:nvSpPr>
        <p:spPr bwMode="auto">
          <a:xfrm>
            <a:off x="6659402" y="2647590"/>
            <a:ext cx="92397" cy="343043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4419601" y="1409412"/>
            <a:ext cx="930275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D Latch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grpSp>
        <p:nvGrpSpPr>
          <p:cNvPr id="70" name="Group 119"/>
          <p:cNvGrpSpPr/>
          <p:nvPr/>
        </p:nvGrpSpPr>
        <p:grpSpPr bwMode="auto">
          <a:xfrm>
            <a:off x="2933701" y="1714212"/>
            <a:ext cx="5184775" cy="1993901"/>
            <a:chOff x="528" y="816"/>
            <a:chExt cx="3266" cy="1256"/>
          </a:xfrm>
        </p:grpSpPr>
        <p:sp>
          <p:nvSpPr>
            <p:cNvPr id="71" name="Line 97"/>
            <p:cNvSpPr>
              <a:spLocks noChangeShapeType="1"/>
            </p:cNvSpPr>
            <p:nvPr/>
          </p:nvSpPr>
          <p:spPr bwMode="auto">
            <a:xfrm>
              <a:off x="1056" y="1728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2066" y="133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 flipV="1">
              <a:off x="2018" y="116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74" name="Freeform 7"/>
            <p:cNvSpPr/>
            <p:nvPr/>
          </p:nvSpPr>
          <p:spPr bwMode="auto">
            <a:xfrm>
              <a:off x="2304" y="1093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>
              <a:off x="3023" y="1233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grpSp>
          <p:nvGrpSpPr>
            <p:cNvPr id="76" name="Group 9"/>
            <p:cNvGrpSpPr/>
            <p:nvPr/>
          </p:nvGrpSpPr>
          <p:grpSpPr bwMode="auto">
            <a:xfrm>
              <a:off x="2833" y="1141"/>
              <a:ext cx="243" cy="184"/>
              <a:chOff x="2159" y="1440"/>
              <a:chExt cx="243" cy="184"/>
            </a:xfrm>
          </p:grpSpPr>
          <p:sp>
            <p:nvSpPr>
              <p:cNvPr id="123" name="Freeform 10"/>
              <p:cNvSpPr/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24" name="Freeform 11"/>
              <p:cNvSpPr/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25" name="Freeform 12"/>
              <p:cNvSpPr/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26" name="Freeform 13"/>
              <p:cNvSpPr/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2690" y="1237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78" name="Freeform 15"/>
            <p:cNvSpPr/>
            <p:nvPr/>
          </p:nvSpPr>
          <p:spPr bwMode="auto">
            <a:xfrm>
              <a:off x="2304" y="1104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66" y="1669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2018" y="18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1" name="Freeform 19"/>
            <p:cNvSpPr/>
            <p:nvPr/>
          </p:nvSpPr>
          <p:spPr bwMode="auto">
            <a:xfrm flipV="1">
              <a:off x="2304" y="1632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 flipV="1">
              <a:off x="3023" y="1765"/>
              <a:ext cx="4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grpSp>
          <p:nvGrpSpPr>
            <p:cNvPr id="83" name="Group 21"/>
            <p:cNvGrpSpPr/>
            <p:nvPr/>
          </p:nvGrpSpPr>
          <p:grpSpPr bwMode="auto">
            <a:xfrm flipV="1">
              <a:off x="2833" y="1677"/>
              <a:ext cx="243" cy="184"/>
              <a:chOff x="2159" y="1440"/>
              <a:chExt cx="243" cy="184"/>
            </a:xfrm>
          </p:grpSpPr>
          <p:sp>
            <p:nvSpPr>
              <p:cNvPr id="119" name="Freeform 22"/>
              <p:cNvSpPr/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20" name="Freeform 23"/>
              <p:cNvSpPr/>
              <p:nvPr/>
            </p:nvSpPr>
            <p:spPr bwMode="auto">
              <a:xfrm>
                <a:off x="2159" y="1440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21" name="Freeform 24"/>
              <p:cNvSpPr/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22" name="Freeform 25"/>
              <p:cNvSpPr/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 flipV="1">
              <a:off x="2690" y="176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5" name="Freeform 27"/>
            <p:cNvSpPr/>
            <p:nvPr/>
          </p:nvSpPr>
          <p:spPr bwMode="auto">
            <a:xfrm flipV="1">
              <a:off x="2304" y="1621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2613" y="1441"/>
              <a:ext cx="58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7" name="Freeform 29"/>
            <p:cNvSpPr/>
            <p:nvPr/>
          </p:nvSpPr>
          <p:spPr bwMode="auto">
            <a:xfrm flipV="1">
              <a:off x="2613" y="1345"/>
              <a:ext cx="58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8" name="Text Box 30"/>
            <p:cNvSpPr txBox="1">
              <a:spLocks noChangeArrowheads="1"/>
            </p:cNvSpPr>
            <p:nvPr/>
          </p:nvSpPr>
          <p:spPr bwMode="auto">
            <a:xfrm>
              <a:off x="3506" y="111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Q+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9" name="Text Box 31"/>
            <p:cNvSpPr txBox="1">
              <a:spLocks noChangeArrowheads="1"/>
            </p:cNvSpPr>
            <p:nvPr/>
          </p:nvSpPr>
          <p:spPr bwMode="auto">
            <a:xfrm>
              <a:off x="3506" y="164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Q–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0" name="Text Box 32"/>
            <p:cNvSpPr txBox="1">
              <a:spLocks noChangeArrowheads="1"/>
            </p:cNvSpPr>
            <p:nvPr/>
          </p:nvSpPr>
          <p:spPr bwMode="auto">
            <a:xfrm>
              <a:off x="2018" y="927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R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1" name="Text Box 33"/>
            <p:cNvSpPr txBox="1">
              <a:spLocks noChangeArrowheads="1"/>
            </p:cNvSpPr>
            <p:nvPr/>
          </p:nvSpPr>
          <p:spPr bwMode="auto">
            <a:xfrm>
              <a:off x="2018" y="1839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S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>
              <a:off x="672" y="1056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>
              <a:off x="1536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5" name="Freeform 96"/>
            <p:cNvSpPr/>
            <p:nvPr/>
          </p:nvSpPr>
          <p:spPr bwMode="auto">
            <a:xfrm>
              <a:off x="1633" y="1023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672" y="1920"/>
              <a:ext cx="9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7" name="Freeform 99"/>
            <p:cNvSpPr/>
            <p:nvPr/>
          </p:nvSpPr>
          <p:spPr bwMode="auto">
            <a:xfrm>
              <a:off x="1633" y="1706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8" name="Freeform 100"/>
            <p:cNvSpPr/>
            <p:nvPr/>
          </p:nvSpPr>
          <p:spPr bwMode="auto">
            <a:xfrm>
              <a:off x="1634" y="1695"/>
              <a:ext cx="382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 rot="16200000">
              <a:off x="1200" y="1584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 rot="16200000">
              <a:off x="720" y="1392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01" name="Freeform 86"/>
            <p:cNvSpPr/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02" name="Freeform 87"/>
            <p:cNvSpPr/>
            <p:nvPr/>
          </p:nvSpPr>
          <p:spPr bwMode="auto">
            <a:xfrm>
              <a:off x="1153" y="96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03" name="Freeform 88"/>
            <p:cNvSpPr/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04" name="Freeform 89"/>
            <p:cNvSpPr/>
            <p:nvPr/>
          </p:nvSpPr>
          <p:spPr bwMode="auto">
            <a:xfrm>
              <a:off x="1347" y="10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grpSp>
          <p:nvGrpSpPr>
            <p:cNvPr id="105" name="Group 105"/>
            <p:cNvGrpSpPr/>
            <p:nvPr/>
          </p:nvGrpSpPr>
          <p:grpSpPr bwMode="auto">
            <a:xfrm>
              <a:off x="1495" y="1768"/>
              <a:ext cx="82" cy="304"/>
              <a:chOff x="782" y="2048"/>
              <a:chExt cx="164" cy="608"/>
            </a:xfrm>
          </p:grpSpPr>
          <p:sp>
            <p:nvSpPr>
              <p:cNvPr id="117" name="Rectangle 103"/>
              <p:cNvSpPr>
                <a:spLocks noChangeArrowheads="1"/>
              </p:cNvSpPr>
              <p:nvPr/>
            </p:nvSpPr>
            <p:spPr bwMode="auto">
              <a:xfrm>
                <a:off x="806" y="2136"/>
                <a:ext cx="116" cy="432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18" name="Oval 104"/>
              <p:cNvSpPr>
                <a:spLocks noChangeArrowheads="1"/>
              </p:cNvSpPr>
              <p:nvPr/>
            </p:nvSpPr>
            <p:spPr bwMode="auto">
              <a:xfrm>
                <a:off x="782" y="2048"/>
                <a:ext cx="164" cy="608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grpSp>
          <p:nvGrpSpPr>
            <p:cNvPr id="106" name="Group 106"/>
            <p:cNvGrpSpPr/>
            <p:nvPr/>
          </p:nvGrpSpPr>
          <p:grpSpPr bwMode="auto">
            <a:xfrm>
              <a:off x="1015" y="904"/>
              <a:ext cx="82" cy="304"/>
              <a:chOff x="782" y="2048"/>
              <a:chExt cx="164" cy="608"/>
            </a:xfrm>
          </p:grpSpPr>
          <p:sp>
            <p:nvSpPr>
              <p:cNvPr id="115" name="Rectangle 107"/>
              <p:cNvSpPr>
                <a:spLocks noChangeArrowheads="1"/>
              </p:cNvSpPr>
              <p:nvPr/>
            </p:nvSpPr>
            <p:spPr bwMode="auto">
              <a:xfrm>
                <a:off x="806" y="2136"/>
                <a:ext cx="116" cy="432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16" name="Oval 108"/>
              <p:cNvSpPr>
                <a:spLocks noChangeArrowheads="1"/>
              </p:cNvSpPr>
              <p:nvPr/>
            </p:nvSpPr>
            <p:spPr bwMode="auto">
              <a:xfrm>
                <a:off x="782" y="2048"/>
                <a:ext cx="164" cy="608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grpSp>
          <p:nvGrpSpPr>
            <p:cNvPr id="107" name="Group 109"/>
            <p:cNvGrpSpPr/>
            <p:nvPr/>
          </p:nvGrpSpPr>
          <p:grpSpPr bwMode="auto">
            <a:xfrm>
              <a:off x="3175" y="1096"/>
              <a:ext cx="82" cy="304"/>
              <a:chOff x="782" y="2048"/>
              <a:chExt cx="164" cy="608"/>
            </a:xfrm>
          </p:grpSpPr>
          <p:sp>
            <p:nvSpPr>
              <p:cNvPr id="113" name="Rectangle 110"/>
              <p:cNvSpPr>
                <a:spLocks noChangeArrowheads="1"/>
              </p:cNvSpPr>
              <p:nvPr/>
            </p:nvSpPr>
            <p:spPr bwMode="auto">
              <a:xfrm>
                <a:off x="806" y="2136"/>
                <a:ext cx="116" cy="432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14" name="Oval 111"/>
              <p:cNvSpPr>
                <a:spLocks noChangeArrowheads="1"/>
              </p:cNvSpPr>
              <p:nvPr/>
            </p:nvSpPr>
            <p:spPr bwMode="auto">
              <a:xfrm>
                <a:off x="782" y="2048"/>
                <a:ext cx="164" cy="608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grpSp>
          <p:nvGrpSpPr>
            <p:cNvPr id="108" name="Group 112"/>
            <p:cNvGrpSpPr/>
            <p:nvPr/>
          </p:nvGrpSpPr>
          <p:grpSpPr bwMode="auto">
            <a:xfrm>
              <a:off x="3175" y="1624"/>
              <a:ext cx="82" cy="304"/>
              <a:chOff x="782" y="2048"/>
              <a:chExt cx="164" cy="608"/>
            </a:xfrm>
          </p:grpSpPr>
          <p:sp>
            <p:nvSpPr>
              <p:cNvPr id="111" name="Rectangle 113"/>
              <p:cNvSpPr>
                <a:spLocks noChangeArrowheads="1"/>
              </p:cNvSpPr>
              <p:nvPr/>
            </p:nvSpPr>
            <p:spPr bwMode="auto">
              <a:xfrm>
                <a:off x="806" y="2136"/>
                <a:ext cx="116" cy="432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12" name="Oval 114"/>
              <p:cNvSpPr>
                <a:spLocks noChangeArrowheads="1"/>
              </p:cNvSpPr>
              <p:nvPr/>
            </p:nvSpPr>
            <p:spPr bwMode="auto">
              <a:xfrm>
                <a:off x="782" y="2048"/>
                <a:ext cx="164" cy="608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09" name="Text Box 115"/>
            <p:cNvSpPr txBox="1">
              <a:spLocks noChangeArrowheads="1"/>
            </p:cNvSpPr>
            <p:nvPr/>
          </p:nvSpPr>
          <p:spPr bwMode="auto">
            <a:xfrm>
              <a:off x="528" y="816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D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10" name="Text Box 116"/>
            <p:cNvSpPr txBox="1">
              <a:spLocks noChangeArrowheads="1"/>
            </p:cNvSpPr>
            <p:nvPr/>
          </p:nvSpPr>
          <p:spPr bwMode="auto">
            <a:xfrm>
              <a:off x="528" y="1728"/>
              <a:ext cx="288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C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2933700" y="2095212"/>
            <a:ext cx="762000" cy="287323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Data</a:t>
            </a:r>
            <a:endParaRPr lang="en-US" sz="14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2933700" y="3466812"/>
            <a:ext cx="762000" cy="287323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Clock</a:t>
            </a:r>
            <a:endParaRPr lang="en-US" sz="1400" b="1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29" name="Group 3"/>
          <p:cNvGrpSpPr/>
          <p:nvPr/>
        </p:nvGrpSpPr>
        <p:grpSpPr>
          <a:xfrm>
            <a:off x="1905000" y="4114800"/>
            <a:ext cx="4070054" cy="2072688"/>
            <a:chOff x="381000" y="4114800"/>
            <a:chExt cx="4070054" cy="2072688"/>
          </a:xfrm>
        </p:grpSpPr>
        <p:pic>
          <p:nvPicPr>
            <p:cNvPr id="130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131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44575" cy="33972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Latching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32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3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4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5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6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7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8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39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40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</p:grpSp>
      <p:grpSp>
        <p:nvGrpSpPr>
          <p:cNvPr id="141" name="Group 4"/>
          <p:cNvGrpSpPr/>
          <p:nvPr/>
        </p:nvGrpSpPr>
        <p:grpSpPr>
          <a:xfrm>
            <a:off x="6324600" y="4114800"/>
            <a:ext cx="3803650" cy="2072688"/>
            <a:chOff x="4800600" y="4114800"/>
            <a:chExt cx="3803650" cy="2072688"/>
          </a:xfrm>
        </p:grpSpPr>
        <p:pic>
          <p:nvPicPr>
            <p:cNvPr id="142" name="Picture 14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22850" y="4870450"/>
              <a:ext cx="3581400" cy="1181587"/>
            </a:xfrm>
            <a:prstGeom prst="rect">
              <a:avLst/>
            </a:prstGeom>
          </p:spPr>
        </p:pic>
        <p:sp>
          <p:nvSpPr>
            <p:cNvPr id="143" name="Text Box 39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44" name="Text Box 55"/>
            <p:cNvSpPr txBox="1">
              <a:spLocks noChangeArrowheads="1"/>
            </p:cNvSpPr>
            <p:nvPr/>
          </p:nvSpPr>
          <p:spPr bwMode="auto">
            <a:xfrm>
              <a:off x="4953000" y="4114800"/>
              <a:ext cx="892175" cy="33972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Storing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45" name="Text Box 132"/>
            <p:cNvSpPr txBox="1">
              <a:spLocks noChangeArrowheads="1"/>
            </p:cNvSpPr>
            <p:nvPr/>
          </p:nvSpPr>
          <p:spPr bwMode="auto">
            <a:xfrm>
              <a:off x="4800600" y="4716463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46" name="Text Box 133"/>
            <p:cNvSpPr txBox="1">
              <a:spLocks noChangeArrowheads="1"/>
            </p:cNvSpPr>
            <p:nvPr/>
          </p:nvSpPr>
          <p:spPr bwMode="auto">
            <a:xfrm>
              <a:off x="5867400" y="4716463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47" name="Text Box 134"/>
            <p:cNvSpPr txBox="1">
              <a:spLocks noChangeArrowheads="1"/>
            </p:cNvSpPr>
            <p:nvPr/>
          </p:nvSpPr>
          <p:spPr bwMode="auto">
            <a:xfrm>
              <a:off x="7696200" y="48006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48" name="Text Box 135"/>
            <p:cNvSpPr txBox="1">
              <a:spLocks noChangeArrowheads="1"/>
            </p:cNvSpPr>
            <p:nvPr/>
          </p:nvSpPr>
          <p:spPr bwMode="auto">
            <a:xfrm>
              <a:off x="7696200" y="57150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49" name="Text Box 136"/>
            <p:cNvSpPr txBox="1">
              <a:spLocks noChangeArrowheads="1"/>
            </p:cNvSpPr>
            <p:nvPr/>
          </p:nvSpPr>
          <p:spPr bwMode="auto">
            <a:xfrm>
              <a:off x="7162800" y="48006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50" name="Text Box 137"/>
            <p:cNvSpPr txBox="1">
              <a:spLocks noChangeArrowheads="1"/>
            </p:cNvSpPr>
            <p:nvPr/>
          </p:nvSpPr>
          <p:spPr bwMode="auto">
            <a:xfrm>
              <a:off x="7162800" y="5783263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q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51" name="Text Box 138"/>
            <p:cNvSpPr txBox="1">
              <a:spLocks noChangeArrowheads="1"/>
            </p:cNvSpPr>
            <p:nvPr/>
          </p:nvSpPr>
          <p:spPr bwMode="auto">
            <a:xfrm>
              <a:off x="6477000" y="5867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52" name="Text Box 139"/>
            <p:cNvSpPr txBox="1">
              <a:spLocks noChangeArrowheads="1"/>
            </p:cNvSpPr>
            <p:nvPr/>
          </p:nvSpPr>
          <p:spPr bwMode="auto">
            <a:xfrm>
              <a:off x="6477000" y="4724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0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61219"/>
            <a:ext cx="7886700" cy="1325563"/>
          </a:xfrm>
        </p:spPr>
        <p:txBody>
          <a:bodyPr/>
          <a:lstStyle/>
          <a:p>
            <a:r>
              <a:rPr lang="en-US" altLang="zh-CN" dirty="0"/>
              <a:t>D Latch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53" name="Group 117"/>
          <p:cNvGrpSpPr/>
          <p:nvPr/>
        </p:nvGrpSpPr>
        <p:grpSpPr bwMode="auto">
          <a:xfrm>
            <a:off x="6373091" y="1419947"/>
            <a:ext cx="2971800" cy="2316162"/>
            <a:chOff x="2976" y="757"/>
            <a:chExt cx="1872" cy="1459"/>
          </a:xfrm>
        </p:grpSpPr>
        <p:grpSp>
          <p:nvGrpSpPr>
            <p:cNvPr id="154" name="Group 100"/>
            <p:cNvGrpSpPr/>
            <p:nvPr/>
          </p:nvGrpSpPr>
          <p:grpSpPr bwMode="auto">
            <a:xfrm>
              <a:off x="2976" y="1198"/>
              <a:ext cx="1636" cy="840"/>
              <a:chOff x="2880" y="2652"/>
              <a:chExt cx="1636" cy="840"/>
            </a:xfrm>
          </p:grpSpPr>
          <p:sp>
            <p:nvSpPr>
              <p:cNvPr id="158" name="Freeform 88"/>
              <p:cNvSpPr/>
              <p:nvPr/>
            </p:nvSpPr>
            <p:spPr bwMode="auto">
              <a:xfrm>
                <a:off x="4267" y="2652"/>
                <a:ext cx="58" cy="21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336" y="144"/>
                  </a:cxn>
                  <a:cxn ang="0">
                    <a:pos x="336" y="0"/>
                  </a:cxn>
                  <a:cxn ang="0">
                    <a:pos x="1392" y="0"/>
                  </a:cxn>
                  <a:cxn ang="0">
                    <a:pos x="1392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336" y="144"/>
                    </a:lnTo>
                    <a:lnTo>
                      <a:pt x="336" y="0"/>
                    </a:lnTo>
                    <a:lnTo>
                      <a:pt x="1392" y="0"/>
                    </a:lnTo>
                    <a:lnTo>
                      <a:pt x="1392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59" name="Text Box 89"/>
              <p:cNvSpPr txBox="1">
                <a:spLocks noChangeArrowheads="1"/>
              </p:cNvSpPr>
              <p:nvPr/>
            </p:nvSpPr>
            <p:spPr bwMode="auto">
              <a:xfrm>
                <a:off x="2880" y="265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Helvetica" pitchFamily="34" charset="0"/>
                  </a:rPr>
                  <a:t>C</a:t>
                </a:r>
                <a:endParaRPr lang="en-US" sz="1600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0" name="Freeform 91"/>
              <p:cNvSpPr/>
              <p:nvPr/>
            </p:nvSpPr>
            <p:spPr bwMode="auto">
              <a:xfrm>
                <a:off x="4267" y="2940"/>
                <a:ext cx="58" cy="21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44" y="144"/>
                  </a:cxn>
                  <a:cxn ang="0">
                    <a:pos x="144" y="0"/>
                  </a:cxn>
                  <a:cxn ang="0">
                    <a:pos x="480" y="0"/>
                  </a:cxn>
                  <a:cxn ang="0">
                    <a:pos x="480" y="144"/>
                  </a:cxn>
                  <a:cxn ang="0">
                    <a:pos x="912" y="144"/>
                  </a:cxn>
                  <a:cxn ang="0">
                    <a:pos x="912" y="0"/>
                  </a:cxn>
                  <a:cxn ang="0">
                    <a:pos x="1248" y="0"/>
                  </a:cxn>
                  <a:cxn ang="0">
                    <a:pos x="1248" y="144"/>
                  </a:cxn>
                  <a:cxn ang="0">
                    <a:pos x="1584" y="144"/>
                  </a:cxn>
                  <a:cxn ang="0">
                    <a:pos x="1584" y="0"/>
                  </a:cxn>
                  <a:cxn ang="0">
                    <a:pos x="2160" y="0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480" y="0"/>
                    </a:lnTo>
                    <a:lnTo>
                      <a:pt x="480" y="144"/>
                    </a:lnTo>
                    <a:lnTo>
                      <a:pt x="912" y="144"/>
                    </a:lnTo>
                    <a:lnTo>
                      <a:pt x="912" y="0"/>
                    </a:lnTo>
                    <a:lnTo>
                      <a:pt x="1248" y="0"/>
                    </a:lnTo>
                    <a:lnTo>
                      <a:pt x="1248" y="144"/>
                    </a:lnTo>
                    <a:lnTo>
                      <a:pt x="1584" y="144"/>
                    </a:lnTo>
                    <a:lnTo>
                      <a:pt x="1584" y="0"/>
                    </a:lnTo>
                    <a:lnTo>
                      <a:pt x="2160" y="0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1" name="Text Box 92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Helvetica" pitchFamily="34" charset="0"/>
                  </a:rPr>
                  <a:t>D</a:t>
                </a:r>
                <a:endParaRPr lang="en-US" sz="1600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2" name="Freeform 93"/>
              <p:cNvSpPr/>
              <p:nvPr/>
            </p:nvSpPr>
            <p:spPr bwMode="auto">
              <a:xfrm>
                <a:off x="4267" y="3276"/>
                <a:ext cx="58" cy="21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432" y="144"/>
                  </a:cxn>
                  <a:cxn ang="0">
                    <a:pos x="432" y="0"/>
                  </a:cxn>
                  <a:cxn ang="0">
                    <a:pos x="576" y="0"/>
                  </a:cxn>
                  <a:cxn ang="0">
                    <a:pos x="576" y="144"/>
                  </a:cxn>
                  <a:cxn ang="0">
                    <a:pos x="960" y="144"/>
                  </a:cxn>
                  <a:cxn ang="0">
                    <a:pos x="960" y="0"/>
                  </a:cxn>
                  <a:cxn ang="0">
                    <a:pos x="1296" y="0"/>
                  </a:cxn>
                  <a:cxn ang="0">
                    <a:pos x="1296" y="144"/>
                  </a:cxn>
                  <a:cxn ang="0">
                    <a:pos x="2160" y="144"/>
                  </a:cxn>
                </a:cxnLst>
                <a:rect l="0" t="0" r="r" b="b"/>
                <a:pathLst>
                  <a:path w="2160" h="144">
                    <a:moveTo>
                      <a:pt x="0" y="144"/>
                    </a:moveTo>
                    <a:lnTo>
                      <a:pt x="432" y="144"/>
                    </a:lnTo>
                    <a:lnTo>
                      <a:pt x="432" y="0"/>
                    </a:lnTo>
                    <a:lnTo>
                      <a:pt x="576" y="0"/>
                    </a:lnTo>
                    <a:lnTo>
                      <a:pt x="576" y="144"/>
                    </a:lnTo>
                    <a:lnTo>
                      <a:pt x="960" y="144"/>
                    </a:lnTo>
                    <a:lnTo>
                      <a:pt x="960" y="0"/>
                    </a:lnTo>
                    <a:lnTo>
                      <a:pt x="1296" y="0"/>
                    </a:lnTo>
                    <a:lnTo>
                      <a:pt x="1296" y="144"/>
                    </a:lnTo>
                    <a:lnTo>
                      <a:pt x="2160" y="144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3" name="Freeform 94"/>
              <p:cNvSpPr/>
              <p:nvPr/>
            </p:nvSpPr>
            <p:spPr bwMode="auto">
              <a:xfrm>
                <a:off x="3550" y="2970"/>
                <a:ext cx="58" cy="21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84" y="42"/>
                  </a:cxn>
                  <a:cxn ang="0">
                    <a:pos x="96" y="78"/>
                  </a:cxn>
                  <a:cxn ang="0">
                    <a:pos x="102" y="96"/>
                  </a:cxn>
                  <a:cxn ang="0">
                    <a:pos x="96" y="228"/>
                  </a:cxn>
                  <a:cxn ang="0">
                    <a:pos x="36" y="336"/>
                  </a:cxn>
                  <a:cxn ang="0">
                    <a:pos x="12" y="408"/>
                  </a:cxn>
                  <a:cxn ang="0">
                    <a:pos x="0" y="444"/>
                  </a:cxn>
                  <a:cxn ang="0">
                    <a:pos x="114" y="636"/>
                  </a:cxn>
                </a:cxnLst>
                <a:rect l="0" t="0" r="r" b="b"/>
                <a:pathLst>
                  <a:path w="114" h="636">
                    <a:moveTo>
                      <a:pt x="36" y="0"/>
                    </a:moveTo>
                    <a:cubicBezTo>
                      <a:pt x="60" y="8"/>
                      <a:pt x="66" y="24"/>
                      <a:pt x="84" y="42"/>
                    </a:cubicBezTo>
                    <a:cubicBezTo>
                      <a:pt x="88" y="54"/>
                      <a:pt x="92" y="66"/>
                      <a:pt x="96" y="78"/>
                    </a:cubicBezTo>
                    <a:cubicBezTo>
                      <a:pt x="98" y="84"/>
                      <a:pt x="102" y="96"/>
                      <a:pt x="102" y="96"/>
                    </a:cubicBezTo>
                    <a:cubicBezTo>
                      <a:pt x="100" y="140"/>
                      <a:pt x="101" y="184"/>
                      <a:pt x="96" y="228"/>
                    </a:cubicBezTo>
                    <a:cubicBezTo>
                      <a:pt x="91" y="273"/>
                      <a:pt x="49" y="297"/>
                      <a:pt x="36" y="336"/>
                    </a:cubicBezTo>
                    <a:cubicBezTo>
                      <a:pt x="28" y="360"/>
                      <a:pt x="20" y="384"/>
                      <a:pt x="12" y="408"/>
                    </a:cubicBezTo>
                    <a:cubicBezTo>
                      <a:pt x="8" y="420"/>
                      <a:pt x="0" y="444"/>
                      <a:pt x="0" y="444"/>
                    </a:cubicBezTo>
                    <a:cubicBezTo>
                      <a:pt x="4" y="520"/>
                      <a:pt x="6" y="636"/>
                      <a:pt x="114" y="636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4" name="Freeform 96"/>
              <p:cNvSpPr/>
              <p:nvPr/>
            </p:nvSpPr>
            <p:spPr bwMode="auto">
              <a:xfrm>
                <a:off x="3709" y="3120"/>
                <a:ext cx="58" cy="2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" y="36"/>
                  </a:cxn>
                  <a:cxn ang="0">
                    <a:pos x="60" y="72"/>
                  </a:cxn>
                  <a:cxn ang="0">
                    <a:pos x="6" y="282"/>
                  </a:cxn>
                  <a:cxn ang="0">
                    <a:pos x="84" y="384"/>
                  </a:cxn>
                </a:cxnLst>
                <a:rect l="0" t="0" r="r" b="b"/>
                <a:pathLst>
                  <a:path w="84" h="384">
                    <a:moveTo>
                      <a:pt x="0" y="0"/>
                    </a:moveTo>
                    <a:cubicBezTo>
                      <a:pt x="21" y="7"/>
                      <a:pt x="38" y="14"/>
                      <a:pt x="48" y="36"/>
                    </a:cubicBezTo>
                    <a:cubicBezTo>
                      <a:pt x="53" y="48"/>
                      <a:pt x="60" y="72"/>
                      <a:pt x="60" y="72"/>
                    </a:cubicBezTo>
                    <a:cubicBezTo>
                      <a:pt x="50" y="143"/>
                      <a:pt x="20" y="211"/>
                      <a:pt x="6" y="282"/>
                    </a:cubicBezTo>
                    <a:cubicBezTo>
                      <a:pt x="12" y="334"/>
                      <a:pt x="22" y="384"/>
                      <a:pt x="84" y="384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5" name="Freeform 97"/>
              <p:cNvSpPr/>
              <p:nvPr/>
            </p:nvSpPr>
            <p:spPr bwMode="auto">
              <a:xfrm>
                <a:off x="4122" y="3102"/>
                <a:ext cx="58" cy="21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6" name="Freeform 98"/>
              <p:cNvSpPr/>
              <p:nvPr/>
            </p:nvSpPr>
            <p:spPr bwMode="auto">
              <a:xfrm>
                <a:off x="4458" y="3102"/>
                <a:ext cx="58" cy="21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2" y="36"/>
                  </a:cxn>
                  <a:cxn ang="0">
                    <a:pos x="74" y="72"/>
                  </a:cxn>
                  <a:cxn ang="0">
                    <a:pos x="20" y="282"/>
                  </a:cxn>
                  <a:cxn ang="0">
                    <a:pos x="62" y="372"/>
                  </a:cxn>
                </a:cxnLst>
                <a:rect l="0" t="0" r="r" b="b"/>
                <a:pathLst>
                  <a:path w="74" h="372">
                    <a:moveTo>
                      <a:pt x="14" y="0"/>
                    </a:moveTo>
                    <a:cubicBezTo>
                      <a:pt x="35" y="7"/>
                      <a:pt x="52" y="14"/>
                      <a:pt x="62" y="36"/>
                    </a:cubicBezTo>
                    <a:cubicBezTo>
                      <a:pt x="67" y="48"/>
                      <a:pt x="74" y="72"/>
                      <a:pt x="74" y="72"/>
                    </a:cubicBezTo>
                    <a:cubicBezTo>
                      <a:pt x="64" y="143"/>
                      <a:pt x="34" y="211"/>
                      <a:pt x="20" y="282"/>
                    </a:cubicBezTo>
                    <a:cubicBezTo>
                      <a:pt x="26" y="334"/>
                      <a:pt x="0" y="372"/>
                      <a:pt x="62" y="372"/>
                    </a:cubicBezTo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167" name="Text Box 99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336" cy="197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sm"/>
              </a:ln>
              <a:effectLst/>
            </p:spPr>
            <p:txBody>
              <a:bodyPr lIns="45720" rIns="45720">
                <a:spAutoFit/>
              </a:bodyPr>
              <a:lstStyle/>
              <a:p>
                <a:pPr algn="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b="1">
                    <a:solidFill>
                      <a:srgbClr val="000066"/>
                    </a:solidFill>
                    <a:latin typeface="Helvetica" pitchFamily="34" charset="0"/>
                  </a:rPr>
                  <a:t>Q+</a:t>
                </a:r>
                <a:endParaRPr lang="en-US" sz="1600" b="1">
                  <a:solidFill>
                    <a:srgbClr val="000066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5" name="Text Box 114"/>
            <p:cNvSpPr txBox="1">
              <a:spLocks noChangeArrowheads="1"/>
            </p:cNvSpPr>
            <p:nvPr/>
          </p:nvSpPr>
          <p:spPr bwMode="auto">
            <a:xfrm>
              <a:off x="3667" y="2019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66"/>
                  </a:solidFill>
                  <a:latin typeface="Helvetica" pitchFamily="34" charset="0"/>
                </a:rPr>
                <a:t>Time</a:t>
              </a:r>
              <a:endParaRPr lang="en-US" sz="1600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56" name="Line 115"/>
            <p:cNvSpPr>
              <a:spLocks noChangeShapeType="1"/>
            </p:cNvSpPr>
            <p:nvPr/>
          </p:nvSpPr>
          <p:spPr bwMode="auto">
            <a:xfrm>
              <a:off x="4032" y="2112"/>
              <a:ext cx="81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57" name="Text Box 116"/>
            <p:cNvSpPr txBox="1">
              <a:spLocks noChangeArrowheads="1"/>
            </p:cNvSpPr>
            <p:nvPr/>
          </p:nvSpPr>
          <p:spPr bwMode="auto">
            <a:xfrm>
              <a:off x="3283" y="757"/>
              <a:ext cx="866" cy="214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Changing D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grpSp>
        <p:nvGrpSpPr>
          <p:cNvPr id="168" name="Group 30"/>
          <p:cNvGrpSpPr/>
          <p:nvPr/>
        </p:nvGrpSpPr>
        <p:grpSpPr>
          <a:xfrm>
            <a:off x="1947141" y="1431059"/>
            <a:ext cx="4070054" cy="2072688"/>
            <a:chOff x="381000" y="4114800"/>
            <a:chExt cx="4070054" cy="2072688"/>
          </a:xfrm>
        </p:grpSpPr>
        <p:pic>
          <p:nvPicPr>
            <p:cNvPr id="169" name="Picture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5650" y="4794250"/>
              <a:ext cx="3695404" cy="1219200"/>
            </a:xfrm>
            <a:prstGeom prst="rect">
              <a:avLst/>
            </a:prstGeom>
          </p:spPr>
        </p:pic>
        <p:sp>
          <p:nvSpPr>
            <p:cNvPr id="170" name="Text Box 37"/>
            <p:cNvSpPr txBox="1">
              <a:spLocks noChangeArrowheads="1"/>
            </p:cNvSpPr>
            <p:nvPr/>
          </p:nvSpPr>
          <p:spPr bwMode="auto">
            <a:xfrm>
              <a:off x="381000" y="4114800"/>
              <a:ext cx="1044575" cy="33972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66"/>
                  </a:solidFill>
                  <a:latin typeface="Helvetica" pitchFamily="34" charset="0"/>
                </a:rPr>
                <a:t>Latching</a:t>
              </a: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71" name="Text Box 38"/>
            <p:cNvSpPr txBox="1">
              <a:spLocks noChangeArrowheads="1"/>
            </p:cNvSpPr>
            <p:nvPr/>
          </p:nvSpPr>
          <p:spPr bwMode="auto">
            <a:xfrm>
              <a:off x="533400" y="56388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1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2" name="Text Box 122"/>
            <p:cNvSpPr txBox="1">
              <a:spLocks noChangeArrowheads="1"/>
            </p:cNvSpPr>
            <p:nvPr/>
          </p:nvSpPr>
          <p:spPr bwMode="auto">
            <a:xfrm>
              <a:off x="5334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3" name="Text Box 124"/>
            <p:cNvSpPr txBox="1">
              <a:spLocks noChangeArrowheads="1"/>
            </p:cNvSpPr>
            <p:nvPr/>
          </p:nvSpPr>
          <p:spPr bwMode="auto">
            <a:xfrm>
              <a:off x="16002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4" name="Text Box 125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5" name="Text Box 126"/>
            <p:cNvSpPr txBox="1">
              <a:spLocks noChangeArrowheads="1"/>
            </p:cNvSpPr>
            <p:nvPr/>
          </p:nvSpPr>
          <p:spPr bwMode="auto">
            <a:xfrm>
              <a:off x="29718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6" name="Text Box 1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7" name="Text Box 129"/>
            <p:cNvSpPr txBox="1">
              <a:spLocks noChangeArrowheads="1"/>
            </p:cNvSpPr>
            <p:nvPr/>
          </p:nvSpPr>
          <p:spPr bwMode="auto">
            <a:xfrm>
              <a:off x="2286000" y="5867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8" name="Text Box 130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  <p:sp>
          <p:nvSpPr>
            <p:cNvPr id="179" name="Text Box 131"/>
            <p:cNvSpPr txBox="1">
              <a:spLocks noChangeArrowheads="1"/>
            </p:cNvSpPr>
            <p:nvPr/>
          </p:nvSpPr>
          <p:spPr bwMode="auto">
            <a:xfrm>
              <a:off x="3505200" y="5867400"/>
              <a:ext cx="381000" cy="3200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2"/>
                  </a:solidFill>
                  <a:latin typeface="Courier New" panose="02070409020205090404" pitchFamily="49" charset="0"/>
                </a:rPr>
                <a:t>!d</a:t>
              </a:r>
              <a:endParaRPr lang="en-US" sz="1600" b="1">
                <a:solidFill>
                  <a:srgbClr val="FF0002"/>
                </a:solidFill>
                <a:latin typeface="Courier New" panose="02070409020205090404" pitchFamily="49" charset="0"/>
              </a:endParaRPr>
            </a:p>
          </p:txBody>
        </p:sp>
      </p:grpSp>
      <p:sp>
        <p:nvSpPr>
          <p:cNvPr id="181" name="Content Placeholder 2"/>
          <p:cNvSpPr txBox="1"/>
          <p:nvPr/>
        </p:nvSpPr>
        <p:spPr>
          <a:xfrm>
            <a:off x="2254251" y="3871192"/>
            <a:ext cx="5980978" cy="234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组合逻辑的传播需要一点时间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4" name="Rectangle 117"/>
          <p:cNvSpPr>
            <a:spLocks noChangeArrowheads="1"/>
          </p:cNvSpPr>
          <p:nvPr/>
        </p:nvSpPr>
        <p:spPr bwMode="auto">
          <a:xfrm>
            <a:off x="5237018" y="2637489"/>
            <a:ext cx="4724400" cy="34304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8276920" y="2637489"/>
            <a:ext cx="92397" cy="343043"/>
          </a:xfrm>
          <a:prstGeom prst="rect">
            <a:avLst/>
          </a:prstGeom>
          <a:solidFill>
            <a:srgbClr val="FFCCFF"/>
          </a:solidFill>
          <a:ln w="19050">
            <a:noFill/>
            <a:miter lim="800000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36" name="Rectangle 140"/>
          <p:cNvSpPr txBox="1">
            <a:spLocks noChangeArrowheads="1"/>
          </p:cNvSpPr>
          <p:nvPr/>
        </p:nvSpPr>
        <p:spPr>
          <a:xfrm>
            <a:off x="6151418" y="4142510"/>
            <a:ext cx="3937000" cy="239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Only in latching mode for brief period</a:t>
            </a:r>
            <a:endParaRPr lang="en-US"/>
          </a:p>
          <a:p>
            <a:pPr lvl="2"/>
            <a:r>
              <a:rPr lang="en-US"/>
              <a:t>Rising clock edge</a:t>
            </a:r>
            <a:endParaRPr lang="en-US"/>
          </a:p>
          <a:p>
            <a:pPr lvl="1"/>
            <a:r>
              <a:rPr lang="en-US"/>
              <a:t>Value latched depends on data as clock rises</a:t>
            </a:r>
            <a:endParaRPr lang="en-US"/>
          </a:p>
          <a:p>
            <a:pPr lvl="1"/>
            <a:r>
              <a:rPr lang="en-US"/>
              <a:t>Output remains stable at all other times</a:t>
            </a:r>
            <a:endParaRPr lang="en-US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5389418" y="315191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6992794" y="2524848"/>
            <a:ext cx="455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 flipV="1">
            <a:off x="6916593" y="226132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40" name="Freeform 9"/>
          <p:cNvSpPr/>
          <p:nvPr/>
        </p:nvSpPr>
        <p:spPr bwMode="auto">
          <a:xfrm>
            <a:off x="7370619" y="2143849"/>
            <a:ext cx="650875" cy="439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8512031" y="2366098"/>
            <a:ext cx="6905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grpSp>
        <p:nvGrpSpPr>
          <p:cNvPr id="42" name="Group 11"/>
          <p:cNvGrpSpPr/>
          <p:nvPr/>
        </p:nvGrpSpPr>
        <p:grpSpPr bwMode="auto">
          <a:xfrm>
            <a:off x="8210406" y="2220048"/>
            <a:ext cx="385762" cy="292100"/>
            <a:chOff x="2159" y="1440"/>
            <a:chExt cx="243" cy="184"/>
          </a:xfrm>
        </p:grpSpPr>
        <p:sp>
          <p:nvSpPr>
            <p:cNvPr id="43" name="Freeform 12"/>
            <p:cNvSpPr/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7983394" y="2372449"/>
            <a:ext cx="2270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48" name="Freeform 17"/>
          <p:cNvSpPr/>
          <p:nvPr/>
        </p:nvSpPr>
        <p:spPr bwMode="auto">
          <a:xfrm>
            <a:off x="7370619" y="216131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 flipV="1">
            <a:off x="6992794" y="3058248"/>
            <a:ext cx="4556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6916593" y="332812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51" name="Freeform 20"/>
          <p:cNvSpPr/>
          <p:nvPr/>
        </p:nvSpPr>
        <p:spPr bwMode="auto">
          <a:xfrm flipV="1">
            <a:off x="7370619" y="2999510"/>
            <a:ext cx="650875" cy="439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 flipV="1">
            <a:off x="8512031" y="3210648"/>
            <a:ext cx="690562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grpSp>
        <p:nvGrpSpPr>
          <p:cNvPr id="53" name="Group 22"/>
          <p:cNvGrpSpPr/>
          <p:nvPr/>
        </p:nvGrpSpPr>
        <p:grpSpPr bwMode="auto">
          <a:xfrm flipV="1">
            <a:off x="8210406" y="3070948"/>
            <a:ext cx="385762" cy="292100"/>
            <a:chOff x="2159" y="1440"/>
            <a:chExt cx="243" cy="184"/>
          </a:xfrm>
        </p:grpSpPr>
        <p:sp>
          <p:nvSpPr>
            <p:cNvPr id="54" name="Freeform 23"/>
            <p:cNvSpPr/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2159" y="1440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2353" y="150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CCECFF"/>
            </a:solidFill>
            <a:ln w="12700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sp>
        <p:nvSpPr>
          <p:cNvPr id="58" name="Line 27"/>
          <p:cNvSpPr>
            <a:spLocks noChangeShapeType="1"/>
          </p:cNvSpPr>
          <p:nvPr/>
        </p:nvSpPr>
        <p:spPr bwMode="auto">
          <a:xfrm flipV="1">
            <a:off x="7983394" y="3209060"/>
            <a:ext cx="2270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59" name="Freeform 28"/>
          <p:cNvSpPr/>
          <p:nvPr/>
        </p:nvSpPr>
        <p:spPr bwMode="auto">
          <a:xfrm flipV="1">
            <a:off x="7370619" y="2982049"/>
            <a:ext cx="650875" cy="439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0" name="Freeform 29"/>
          <p:cNvSpPr/>
          <p:nvPr/>
        </p:nvSpPr>
        <p:spPr bwMode="auto">
          <a:xfrm>
            <a:off x="7860995" y="2696227"/>
            <a:ext cx="92397" cy="3430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52" y="336"/>
              </a:cxn>
              <a:cxn ang="0">
                <a:pos x="1152" y="432"/>
              </a:cxn>
            </a:cxnLst>
            <a:rect l="0" t="0" r="r" b="b"/>
            <a:pathLst>
              <a:path w="1152" h="432">
                <a:moveTo>
                  <a:pt x="0" y="0"/>
                </a:moveTo>
                <a:lnTo>
                  <a:pt x="0" y="96"/>
                </a:lnTo>
                <a:lnTo>
                  <a:pt x="1152" y="336"/>
                </a:lnTo>
                <a:lnTo>
                  <a:pt x="1152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1" name="Freeform 30"/>
          <p:cNvSpPr/>
          <p:nvPr/>
        </p:nvSpPr>
        <p:spPr bwMode="auto">
          <a:xfrm flipV="1">
            <a:off x="7860995" y="2543827"/>
            <a:ext cx="92397" cy="34304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1152" y="336"/>
              </a:cxn>
              <a:cxn ang="0">
                <a:pos x="1152" y="432"/>
              </a:cxn>
            </a:cxnLst>
            <a:rect l="0" t="0" r="r" b="b"/>
            <a:pathLst>
              <a:path w="1152" h="432">
                <a:moveTo>
                  <a:pt x="0" y="0"/>
                </a:moveTo>
                <a:lnTo>
                  <a:pt x="0" y="96"/>
                </a:lnTo>
                <a:lnTo>
                  <a:pt x="1152" y="336"/>
                </a:lnTo>
                <a:lnTo>
                  <a:pt x="1152" y="43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9278793" y="2185124"/>
            <a:ext cx="457200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Q+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9278793" y="3023324"/>
            <a:ext cx="457200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Q–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6916593" y="1880324"/>
            <a:ext cx="457200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R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6916593" y="3328124"/>
            <a:ext cx="457200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S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6" name="Line 35"/>
          <p:cNvSpPr>
            <a:spLocks noChangeShapeType="1"/>
          </p:cNvSpPr>
          <p:nvPr/>
        </p:nvSpPr>
        <p:spPr bwMode="auto">
          <a:xfrm>
            <a:off x="2570018" y="2085110"/>
            <a:ext cx="3733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7" name="Line 36"/>
          <p:cNvSpPr>
            <a:spLocks noChangeShapeType="1"/>
          </p:cNvSpPr>
          <p:nvPr/>
        </p:nvSpPr>
        <p:spPr bwMode="auto">
          <a:xfrm>
            <a:off x="6151419" y="238991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8" name="Freeform 37"/>
          <p:cNvSpPr/>
          <p:nvPr/>
        </p:nvSpPr>
        <p:spPr bwMode="auto">
          <a:xfrm>
            <a:off x="6305407" y="2032724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69" name="Freeform 38"/>
          <p:cNvSpPr/>
          <p:nvPr/>
        </p:nvSpPr>
        <p:spPr bwMode="auto">
          <a:xfrm>
            <a:off x="6305407" y="2032724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>
            <a:off x="5237018" y="345671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1" name="Freeform 40"/>
          <p:cNvSpPr/>
          <p:nvPr/>
        </p:nvSpPr>
        <p:spPr bwMode="auto">
          <a:xfrm>
            <a:off x="6305407" y="3116985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2" name="Freeform 41"/>
          <p:cNvSpPr/>
          <p:nvPr/>
        </p:nvSpPr>
        <p:spPr bwMode="auto">
          <a:xfrm>
            <a:off x="6306994" y="3099524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 rot="-5400000">
            <a:off x="5618018" y="292331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4" name="Line 43"/>
          <p:cNvSpPr>
            <a:spLocks noChangeShapeType="1"/>
          </p:cNvSpPr>
          <p:nvPr/>
        </p:nvSpPr>
        <p:spPr bwMode="auto">
          <a:xfrm rot="-5400000">
            <a:off x="4856018" y="261851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5" name="Freeform 44"/>
          <p:cNvSpPr/>
          <p:nvPr/>
        </p:nvSpPr>
        <p:spPr bwMode="auto">
          <a:xfrm>
            <a:off x="5543407" y="1932710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6" name="Freeform 45"/>
          <p:cNvSpPr/>
          <p:nvPr/>
        </p:nvSpPr>
        <p:spPr bwMode="auto">
          <a:xfrm>
            <a:off x="5543407" y="1932710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7" name="Freeform 46"/>
          <p:cNvSpPr/>
          <p:nvPr/>
        </p:nvSpPr>
        <p:spPr bwMode="auto">
          <a:xfrm>
            <a:off x="5851382" y="2037485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78" name="Freeform 47"/>
          <p:cNvSpPr/>
          <p:nvPr/>
        </p:nvSpPr>
        <p:spPr bwMode="auto">
          <a:xfrm>
            <a:off x="5851382" y="2037485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grpSp>
        <p:nvGrpSpPr>
          <p:cNvPr id="79" name="Group 48"/>
          <p:cNvGrpSpPr/>
          <p:nvPr/>
        </p:nvGrpSpPr>
        <p:grpSpPr bwMode="auto">
          <a:xfrm>
            <a:off x="6086332" y="3215410"/>
            <a:ext cx="130175" cy="482600"/>
            <a:chOff x="782" y="2048"/>
            <a:chExt cx="164" cy="608"/>
          </a:xfrm>
        </p:grpSpPr>
        <p:sp>
          <p:nvSpPr>
            <p:cNvPr id="80" name="Rectangle 49"/>
            <p:cNvSpPr>
              <a:spLocks noChangeArrowheads="1"/>
            </p:cNvSpPr>
            <p:nvPr/>
          </p:nvSpPr>
          <p:spPr bwMode="auto">
            <a:xfrm>
              <a:off x="806" y="2136"/>
              <a:ext cx="116" cy="43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1" name="Oval 50"/>
            <p:cNvSpPr>
              <a:spLocks noChangeArrowheads="1"/>
            </p:cNvSpPr>
            <p:nvPr/>
          </p:nvSpPr>
          <p:spPr bwMode="auto">
            <a:xfrm>
              <a:off x="782" y="2048"/>
              <a:ext cx="164" cy="608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grpSp>
        <p:nvGrpSpPr>
          <p:cNvPr id="82" name="Group 51"/>
          <p:cNvGrpSpPr/>
          <p:nvPr/>
        </p:nvGrpSpPr>
        <p:grpSpPr bwMode="auto">
          <a:xfrm>
            <a:off x="5324332" y="1843810"/>
            <a:ext cx="130175" cy="482600"/>
            <a:chOff x="782" y="2048"/>
            <a:chExt cx="164" cy="608"/>
          </a:xfrm>
        </p:grpSpPr>
        <p:sp>
          <p:nvSpPr>
            <p:cNvPr id="83" name="Rectangle 52"/>
            <p:cNvSpPr>
              <a:spLocks noChangeArrowheads="1"/>
            </p:cNvSpPr>
            <p:nvPr/>
          </p:nvSpPr>
          <p:spPr bwMode="auto">
            <a:xfrm>
              <a:off x="806" y="2136"/>
              <a:ext cx="116" cy="43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782" y="2048"/>
              <a:ext cx="164" cy="608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grpSp>
        <p:nvGrpSpPr>
          <p:cNvPr id="85" name="Group 54"/>
          <p:cNvGrpSpPr/>
          <p:nvPr/>
        </p:nvGrpSpPr>
        <p:grpSpPr bwMode="auto">
          <a:xfrm>
            <a:off x="8753332" y="2148610"/>
            <a:ext cx="130175" cy="482600"/>
            <a:chOff x="782" y="2048"/>
            <a:chExt cx="164" cy="608"/>
          </a:xfrm>
        </p:grpSpPr>
        <p:sp>
          <p:nvSpPr>
            <p:cNvPr id="86" name="Rectangle 55"/>
            <p:cNvSpPr>
              <a:spLocks noChangeArrowheads="1"/>
            </p:cNvSpPr>
            <p:nvPr/>
          </p:nvSpPr>
          <p:spPr bwMode="auto">
            <a:xfrm>
              <a:off x="806" y="2136"/>
              <a:ext cx="116" cy="43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87" name="Oval 56"/>
            <p:cNvSpPr>
              <a:spLocks noChangeArrowheads="1"/>
            </p:cNvSpPr>
            <p:nvPr/>
          </p:nvSpPr>
          <p:spPr bwMode="auto">
            <a:xfrm>
              <a:off x="782" y="2048"/>
              <a:ext cx="164" cy="608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57"/>
          <p:cNvGrpSpPr/>
          <p:nvPr/>
        </p:nvGrpSpPr>
        <p:grpSpPr bwMode="auto">
          <a:xfrm>
            <a:off x="8753332" y="2986810"/>
            <a:ext cx="130175" cy="482600"/>
            <a:chOff x="782" y="2048"/>
            <a:chExt cx="164" cy="608"/>
          </a:xfrm>
        </p:grpSpPr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806" y="2136"/>
              <a:ext cx="116" cy="432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90" name="Oval 59"/>
            <p:cNvSpPr>
              <a:spLocks noChangeArrowheads="1"/>
            </p:cNvSpPr>
            <p:nvPr/>
          </p:nvSpPr>
          <p:spPr bwMode="auto">
            <a:xfrm>
              <a:off x="782" y="2048"/>
              <a:ext cx="164" cy="608"/>
            </a:xfrm>
            <a:prstGeom prst="ellipse">
              <a:avLst/>
            </a:prstGeom>
            <a:solidFill>
              <a:schemeClr val="tx2"/>
            </a:solidFill>
            <a:ln w="19050">
              <a:noFill/>
              <a:rou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sp>
        <p:nvSpPr>
          <p:cNvPr id="91" name="Text Box 60"/>
          <p:cNvSpPr txBox="1">
            <a:spLocks noChangeArrowheads="1"/>
          </p:cNvSpPr>
          <p:nvPr/>
        </p:nvSpPr>
        <p:spPr bwMode="auto">
          <a:xfrm>
            <a:off x="2341418" y="1704111"/>
            <a:ext cx="457200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D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92" name="Text Box 61"/>
          <p:cNvSpPr txBox="1">
            <a:spLocks noChangeArrowheads="1"/>
          </p:cNvSpPr>
          <p:nvPr/>
        </p:nvSpPr>
        <p:spPr bwMode="auto">
          <a:xfrm>
            <a:off x="2341418" y="3304311"/>
            <a:ext cx="457200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C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93" name="Text Box 62"/>
          <p:cNvSpPr txBox="1">
            <a:spLocks noChangeArrowheads="1"/>
          </p:cNvSpPr>
          <p:nvPr/>
        </p:nvSpPr>
        <p:spPr bwMode="auto">
          <a:xfrm>
            <a:off x="2341418" y="2085111"/>
            <a:ext cx="762000" cy="287323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Data</a:t>
            </a:r>
            <a:endParaRPr lang="en-US" sz="14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94" name="Text Box 63"/>
          <p:cNvSpPr txBox="1">
            <a:spLocks noChangeArrowheads="1"/>
          </p:cNvSpPr>
          <p:nvPr/>
        </p:nvSpPr>
        <p:spPr bwMode="auto">
          <a:xfrm>
            <a:off x="2341418" y="3609111"/>
            <a:ext cx="762000" cy="287323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Clock</a:t>
            </a:r>
            <a:endParaRPr lang="en-US" sz="1400" b="1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95" name="Line 89"/>
          <p:cNvSpPr>
            <a:spLocks noChangeShapeType="1"/>
          </p:cNvSpPr>
          <p:nvPr/>
        </p:nvSpPr>
        <p:spPr bwMode="auto">
          <a:xfrm>
            <a:off x="3327256" y="3309074"/>
            <a:ext cx="1508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96" name="Freeform 90"/>
          <p:cNvSpPr/>
          <p:nvPr/>
        </p:nvSpPr>
        <p:spPr bwMode="auto">
          <a:xfrm>
            <a:off x="3025632" y="316302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97" name="Freeform 91"/>
          <p:cNvSpPr/>
          <p:nvPr/>
        </p:nvSpPr>
        <p:spPr bwMode="auto">
          <a:xfrm>
            <a:off x="3025632" y="316302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98" name="Freeform 92"/>
          <p:cNvSpPr/>
          <p:nvPr/>
        </p:nvSpPr>
        <p:spPr bwMode="auto">
          <a:xfrm>
            <a:off x="3333607" y="326779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99" name="Freeform 93"/>
          <p:cNvSpPr/>
          <p:nvPr/>
        </p:nvSpPr>
        <p:spPr bwMode="auto">
          <a:xfrm>
            <a:off x="3333607" y="326779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0" name="Line 94"/>
          <p:cNvSpPr>
            <a:spLocks noChangeShapeType="1"/>
          </p:cNvSpPr>
          <p:nvPr/>
        </p:nvSpPr>
        <p:spPr bwMode="auto">
          <a:xfrm>
            <a:off x="2874819" y="330748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1" name="Line 96"/>
          <p:cNvSpPr>
            <a:spLocks noChangeShapeType="1"/>
          </p:cNvSpPr>
          <p:nvPr/>
        </p:nvSpPr>
        <p:spPr bwMode="auto">
          <a:xfrm>
            <a:off x="4551219" y="3321774"/>
            <a:ext cx="1508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2" name="Line 97"/>
          <p:cNvSpPr>
            <a:spLocks noChangeShapeType="1"/>
          </p:cNvSpPr>
          <p:nvPr/>
        </p:nvSpPr>
        <p:spPr bwMode="auto">
          <a:xfrm>
            <a:off x="2570019" y="3626573"/>
            <a:ext cx="21320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3" name="Freeform 99"/>
          <p:cNvSpPr/>
          <p:nvPr/>
        </p:nvSpPr>
        <p:spPr bwMode="auto">
          <a:xfrm>
            <a:off x="4702032" y="3245574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CCEC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4" name="Freeform 100"/>
          <p:cNvSpPr/>
          <p:nvPr/>
        </p:nvSpPr>
        <p:spPr bwMode="auto">
          <a:xfrm>
            <a:off x="4702032" y="3245574"/>
            <a:ext cx="606425" cy="439737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5" name="Freeform 103"/>
          <p:cNvSpPr/>
          <p:nvPr/>
        </p:nvSpPr>
        <p:spPr bwMode="auto">
          <a:xfrm>
            <a:off x="3565382" y="316937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6" name="Freeform 104"/>
          <p:cNvSpPr/>
          <p:nvPr/>
        </p:nvSpPr>
        <p:spPr bwMode="auto">
          <a:xfrm>
            <a:off x="3565382" y="316937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7" name="Freeform 105"/>
          <p:cNvSpPr/>
          <p:nvPr/>
        </p:nvSpPr>
        <p:spPr bwMode="auto">
          <a:xfrm>
            <a:off x="3873357" y="327414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8" name="Freeform 106"/>
          <p:cNvSpPr/>
          <p:nvPr/>
        </p:nvSpPr>
        <p:spPr bwMode="auto">
          <a:xfrm>
            <a:off x="3873357" y="327414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3414569" y="331383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0" name="Line 109"/>
          <p:cNvSpPr>
            <a:spLocks noChangeShapeType="1"/>
          </p:cNvSpPr>
          <p:nvPr/>
        </p:nvSpPr>
        <p:spPr bwMode="auto">
          <a:xfrm>
            <a:off x="4406756" y="3320185"/>
            <a:ext cx="1508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1" name="Freeform 110"/>
          <p:cNvSpPr/>
          <p:nvPr/>
        </p:nvSpPr>
        <p:spPr bwMode="auto">
          <a:xfrm>
            <a:off x="4105132" y="317572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2" name="Freeform 111"/>
          <p:cNvSpPr/>
          <p:nvPr/>
        </p:nvSpPr>
        <p:spPr bwMode="auto">
          <a:xfrm>
            <a:off x="4105132" y="3175723"/>
            <a:ext cx="3016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4"/>
              </a:cxn>
              <a:cxn ang="0">
                <a:pos x="190" y="92"/>
              </a:cxn>
              <a:cxn ang="0">
                <a:pos x="0" y="0"/>
              </a:cxn>
            </a:cxnLst>
            <a:rect l="0" t="0" r="r" b="b"/>
            <a:pathLst>
              <a:path w="190" h="184">
                <a:moveTo>
                  <a:pt x="0" y="0"/>
                </a:moveTo>
                <a:lnTo>
                  <a:pt x="0" y="184"/>
                </a:lnTo>
                <a:lnTo>
                  <a:pt x="190" y="92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3" name="Freeform 112"/>
          <p:cNvSpPr/>
          <p:nvPr/>
        </p:nvSpPr>
        <p:spPr bwMode="auto">
          <a:xfrm>
            <a:off x="4413107" y="328049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4" name="Freeform 113"/>
          <p:cNvSpPr/>
          <p:nvPr/>
        </p:nvSpPr>
        <p:spPr bwMode="auto">
          <a:xfrm>
            <a:off x="4413107" y="3280498"/>
            <a:ext cx="77787" cy="76200"/>
          </a:xfrm>
          <a:custGeom>
            <a:avLst/>
            <a:gdLst/>
            <a:ahLst/>
            <a:cxnLst>
              <a:cxn ang="0">
                <a:pos x="49" y="26"/>
              </a:cxn>
              <a:cxn ang="0">
                <a:pos x="42" y="41"/>
              </a:cxn>
              <a:cxn ang="0">
                <a:pos x="23" y="48"/>
              </a:cxn>
              <a:cxn ang="0">
                <a:pos x="23" y="48"/>
              </a:cxn>
              <a:cxn ang="0">
                <a:pos x="8" y="41"/>
              </a:cxn>
              <a:cxn ang="0">
                <a:pos x="0" y="26"/>
              </a:cxn>
              <a:cxn ang="0">
                <a:pos x="0" y="26"/>
              </a:cxn>
              <a:cxn ang="0">
                <a:pos x="8" y="8"/>
              </a:cxn>
              <a:cxn ang="0">
                <a:pos x="23" y="0"/>
              </a:cxn>
              <a:cxn ang="0">
                <a:pos x="23" y="0"/>
              </a:cxn>
              <a:cxn ang="0">
                <a:pos x="42" y="8"/>
              </a:cxn>
              <a:cxn ang="0">
                <a:pos x="49" y="26"/>
              </a:cxn>
            </a:cxnLst>
            <a:rect l="0" t="0" r="r" b="b"/>
            <a:pathLst>
              <a:path w="49" h="48">
                <a:moveTo>
                  <a:pt x="49" y="26"/>
                </a:moveTo>
                <a:lnTo>
                  <a:pt x="42" y="41"/>
                </a:lnTo>
                <a:lnTo>
                  <a:pt x="23" y="48"/>
                </a:lnTo>
                <a:lnTo>
                  <a:pt x="23" y="48"/>
                </a:lnTo>
                <a:lnTo>
                  <a:pt x="8" y="41"/>
                </a:lnTo>
                <a:lnTo>
                  <a:pt x="0" y="26"/>
                </a:lnTo>
                <a:lnTo>
                  <a:pt x="0" y="26"/>
                </a:lnTo>
                <a:lnTo>
                  <a:pt x="8" y="8"/>
                </a:lnTo>
                <a:lnTo>
                  <a:pt x="23" y="0"/>
                </a:lnTo>
                <a:lnTo>
                  <a:pt x="23" y="0"/>
                </a:lnTo>
                <a:lnTo>
                  <a:pt x="42" y="8"/>
                </a:lnTo>
                <a:lnTo>
                  <a:pt x="49" y="26"/>
                </a:lnTo>
              </a:path>
            </a:pathLst>
          </a:custGeom>
          <a:solidFill>
            <a:srgbClr val="CCECFF"/>
          </a:solidFill>
          <a:ln w="12700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5" name="Line 114"/>
          <p:cNvSpPr>
            <a:spLocks noChangeShapeType="1"/>
          </p:cNvSpPr>
          <p:nvPr/>
        </p:nvSpPr>
        <p:spPr bwMode="auto">
          <a:xfrm>
            <a:off x="3954319" y="3320185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6" name="Line 115"/>
          <p:cNvSpPr>
            <a:spLocks noChangeShapeType="1"/>
          </p:cNvSpPr>
          <p:nvPr/>
        </p:nvSpPr>
        <p:spPr bwMode="auto">
          <a:xfrm rot="5400000" flipH="1">
            <a:off x="2710512" y="3462267"/>
            <a:ext cx="322263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</p:spPr>
        <p:txBody>
          <a:bodyPr/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7" name="Text Box 118"/>
          <p:cNvSpPr txBox="1">
            <a:spLocks noChangeArrowheads="1"/>
          </p:cNvSpPr>
          <p:nvPr/>
        </p:nvSpPr>
        <p:spPr bwMode="auto">
          <a:xfrm>
            <a:off x="5389418" y="3456711"/>
            <a:ext cx="457200" cy="33972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66"/>
                </a:solidFill>
                <a:latin typeface="Helvetica" pitchFamily="34" charset="0"/>
              </a:rPr>
              <a:t>T</a:t>
            </a:r>
            <a:endParaRPr lang="en-US" b="1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18" name="Text Box 137"/>
          <p:cNvSpPr txBox="1">
            <a:spLocks noChangeArrowheads="1"/>
          </p:cNvSpPr>
          <p:nvPr/>
        </p:nvSpPr>
        <p:spPr bwMode="auto">
          <a:xfrm>
            <a:off x="5541818" y="3761511"/>
            <a:ext cx="762000" cy="287323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00FF"/>
                </a:solidFill>
                <a:latin typeface="Helvetica" pitchFamily="34" charset="0"/>
              </a:rPr>
              <a:t>Trigger</a:t>
            </a:r>
            <a:endParaRPr lang="en-US" sz="1400" b="1">
              <a:solidFill>
                <a:srgbClr val="0000FF"/>
              </a:solidFill>
              <a:latin typeface="Helvetica" pitchFamily="34" charset="0"/>
            </a:endParaRPr>
          </a:p>
        </p:txBody>
      </p:sp>
      <p:grpSp>
        <p:nvGrpSpPr>
          <p:cNvPr id="119" name="Group 139"/>
          <p:cNvGrpSpPr/>
          <p:nvPr/>
        </p:nvGrpSpPr>
        <p:grpSpPr bwMode="auto">
          <a:xfrm>
            <a:off x="2417618" y="4237760"/>
            <a:ext cx="2971800" cy="2190750"/>
            <a:chOff x="1584" y="2604"/>
            <a:chExt cx="1872" cy="1380"/>
          </a:xfrm>
        </p:grpSpPr>
        <p:sp>
          <p:nvSpPr>
            <p:cNvPr id="120" name="Text Box 121"/>
            <p:cNvSpPr txBox="1">
              <a:spLocks noChangeArrowheads="1"/>
            </p:cNvSpPr>
            <p:nvPr/>
          </p:nvSpPr>
          <p:spPr bwMode="auto">
            <a:xfrm>
              <a:off x="1584" y="2688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66"/>
                  </a:solidFill>
                  <a:latin typeface="Helvetica" pitchFamily="34" charset="0"/>
                </a:rPr>
                <a:t>C</a:t>
              </a:r>
              <a:endParaRPr lang="en-US" sz="1600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1" name="Freeform 122"/>
            <p:cNvSpPr/>
            <p:nvPr/>
          </p:nvSpPr>
          <p:spPr bwMode="auto">
            <a:xfrm>
              <a:off x="2971" y="3223"/>
              <a:ext cx="58" cy="21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144"/>
                </a:cxn>
                <a:cxn ang="0">
                  <a:pos x="144" y="0"/>
                </a:cxn>
                <a:cxn ang="0">
                  <a:pos x="480" y="0"/>
                </a:cxn>
                <a:cxn ang="0">
                  <a:pos x="480" y="144"/>
                </a:cxn>
                <a:cxn ang="0">
                  <a:pos x="912" y="144"/>
                </a:cxn>
                <a:cxn ang="0">
                  <a:pos x="912" y="0"/>
                </a:cxn>
                <a:cxn ang="0">
                  <a:pos x="1248" y="0"/>
                </a:cxn>
                <a:cxn ang="0">
                  <a:pos x="1248" y="144"/>
                </a:cxn>
                <a:cxn ang="0">
                  <a:pos x="1584" y="144"/>
                </a:cxn>
                <a:cxn ang="0">
                  <a:pos x="1584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80" y="0"/>
                  </a:lnTo>
                  <a:lnTo>
                    <a:pt x="480" y="144"/>
                  </a:lnTo>
                  <a:lnTo>
                    <a:pt x="912" y="144"/>
                  </a:lnTo>
                  <a:lnTo>
                    <a:pt x="912" y="0"/>
                  </a:lnTo>
                  <a:lnTo>
                    <a:pt x="1248" y="0"/>
                  </a:lnTo>
                  <a:lnTo>
                    <a:pt x="1248" y="144"/>
                  </a:lnTo>
                  <a:lnTo>
                    <a:pt x="1584" y="144"/>
                  </a:lnTo>
                  <a:lnTo>
                    <a:pt x="1584" y="0"/>
                  </a:lnTo>
                  <a:lnTo>
                    <a:pt x="216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2" name="Text Box 123"/>
            <p:cNvSpPr txBox="1">
              <a:spLocks noChangeArrowheads="1"/>
            </p:cNvSpPr>
            <p:nvPr/>
          </p:nvSpPr>
          <p:spPr bwMode="auto">
            <a:xfrm>
              <a:off x="1584" y="3211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66"/>
                  </a:solidFill>
                  <a:latin typeface="Helvetica" pitchFamily="34" charset="0"/>
                </a:rPr>
                <a:t>D</a:t>
              </a:r>
              <a:endParaRPr lang="en-US" sz="1600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3" name="Freeform 125"/>
            <p:cNvSpPr/>
            <p:nvPr/>
          </p:nvSpPr>
          <p:spPr bwMode="auto">
            <a:xfrm>
              <a:off x="2254" y="3253"/>
              <a:ext cx="58" cy="21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84" y="42"/>
                </a:cxn>
                <a:cxn ang="0">
                  <a:pos x="96" y="78"/>
                </a:cxn>
                <a:cxn ang="0">
                  <a:pos x="102" y="96"/>
                </a:cxn>
                <a:cxn ang="0">
                  <a:pos x="96" y="228"/>
                </a:cxn>
                <a:cxn ang="0">
                  <a:pos x="36" y="336"/>
                </a:cxn>
                <a:cxn ang="0">
                  <a:pos x="12" y="408"/>
                </a:cxn>
                <a:cxn ang="0">
                  <a:pos x="0" y="444"/>
                </a:cxn>
                <a:cxn ang="0">
                  <a:pos x="114" y="636"/>
                </a:cxn>
              </a:cxnLst>
              <a:rect l="0" t="0" r="r" b="b"/>
              <a:pathLst>
                <a:path w="114" h="636">
                  <a:moveTo>
                    <a:pt x="36" y="0"/>
                  </a:moveTo>
                  <a:cubicBezTo>
                    <a:pt x="60" y="8"/>
                    <a:pt x="66" y="24"/>
                    <a:pt x="84" y="42"/>
                  </a:cubicBezTo>
                  <a:cubicBezTo>
                    <a:pt x="88" y="54"/>
                    <a:pt x="92" y="66"/>
                    <a:pt x="96" y="78"/>
                  </a:cubicBezTo>
                  <a:cubicBezTo>
                    <a:pt x="98" y="84"/>
                    <a:pt x="102" y="96"/>
                    <a:pt x="102" y="96"/>
                  </a:cubicBezTo>
                  <a:cubicBezTo>
                    <a:pt x="100" y="140"/>
                    <a:pt x="101" y="184"/>
                    <a:pt x="96" y="228"/>
                  </a:cubicBezTo>
                  <a:cubicBezTo>
                    <a:pt x="91" y="273"/>
                    <a:pt x="49" y="297"/>
                    <a:pt x="36" y="336"/>
                  </a:cubicBezTo>
                  <a:cubicBezTo>
                    <a:pt x="28" y="360"/>
                    <a:pt x="20" y="384"/>
                    <a:pt x="12" y="408"/>
                  </a:cubicBezTo>
                  <a:cubicBezTo>
                    <a:pt x="8" y="420"/>
                    <a:pt x="0" y="444"/>
                    <a:pt x="0" y="444"/>
                  </a:cubicBezTo>
                  <a:cubicBezTo>
                    <a:pt x="4" y="520"/>
                    <a:pt x="6" y="636"/>
                    <a:pt x="114" y="636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4" name="Text Box 129"/>
            <p:cNvSpPr txBox="1">
              <a:spLocks noChangeArrowheads="1"/>
            </p:cNvSpPr>
            <p:nvPr/>
          </p:nvSpPr>
          <p:spPr bwMode="auto">
            <a:xfrm>
              <a:off x="1584" y="3547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66"/>
                  </a:solidFill>
                  <a:latin typeface="Helvetica" pitchFamily="34" charset="0"/>
                </a:rPr>
                <a:t>Q+</a:t>
              </a:r>
              <a:endParaRPr lang="en-US" sz="1600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5" name="Text Box 130"/>
            <p:cNvSpPr txBox="1">
              <a:spLocks noChangeArrowheads="1"/>
            </p:cNvSpPr>
            <p:nvPr/>
          </p:nvSpPr>
          <p:spPr bwMode="auto">
            <a:xfrm>
              <a:off x="2275" y="3787"/>
              <a:ext cx="357" cy="19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66"/>
                  </a:solidFill>
                  <a:latin typeface="Helvetica" pitchFamily="34" charset="0"/>
                </a:rPr>
                <a:t>Time</a:t>
              </a:r>
              <a:endParaRPr lang="en-US" sz="1600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6" name="Line 131"/>
            <p:cNvSpPr>
              <a:spLocks noChangeShapeType="1"/>
            </p:cNvSpPr>
            <p:nvPr/>
          </p:nvSpPr>
          <p:spPr bwMode="auto">
            <a:xfrm>
              <a:off x="2640" y="3880"/>
              <a:ext cx="81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7" name="Freeform 132"/>
            <p:cNvSpPr/>
            <p:nvPr/>
          </p:nvSpPr>
          <p:spPr bwMode="auto">
            <a:xfrm>
              <a:off x="2971" y="2604"/>
              <a:ext cx="58" cy="21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144"/>
                </a:cxn>
                <a:cxn ang="0">
                  <a:pos x="288" y="0"/>
                </a:cxn>
                <a:cxn ang="0">
                  <a:pos x="1392" y="0"/>
                </a:cxn>
                <a:cxn ang="0">
                  <a:pos x="1392" y="144"/>
                </a:cxn>
                <a:cxn ang="0">
                  <a:pos x="211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288" y="144"/>
                  </a:lnTo>
                  <a:lnTo>
                    <a:pt x="288" y="0"/>
                  </a:lnTo>
                  <a:lnTo>
                    <a:pt x="1392" y="0"/>
                  </a:lnTo>
                  <a:lnTo>
                    <a:pt x="1392" y="144"/>
                  </a:lnTo>
                  <a:lnTo>
                    <a:pt x="2112" y="144"/>
                  </a:lnTo>
                  <a:lnTo>
                    <a:pt x="2160" y="1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8" name="Freeform 135"/>
            <p:cNvSpPr/>
            <p:nvPr/>
          </p:nvSpPr>
          <p:spPr bwMode="auto">
            <a:xfrm>
              <a:off x="2971" y="2892"/>
              <a:ext cx="58" cy="21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36" y="144"/>
                </a:cxn>
                <a:cxn ang="0">
                  <a:pos x="336" y="0"/>
                </a:cxn>
                <a:cxn ang="0">
                  <a:pos x="432" y="0"/>
                </a:cxn>
                <a:cxn ang="0">
                  <a:pos x="432" y="144"/>
                </a:cxn>
                <a:cxn ang="0">
                  <a:pos x="2160" y="144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336" y="144"/>
                  </a:lnTo>
                  <a:lnTo>
                    <a:pt x="336" y="0"/>
                  </a:lnTo>
                  <a:lnTo>
                    <a:pt x="432" y="0"/>
                  </a:lnTo>
                  <a:lnTo>
                    <a:pt x="432" y="144"/>
                  </a:lnTo>
                  <a:lnTo>
                    <a:pt x="2160" y="144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29" name="Text Box 136"/>
            <p:cNvSpPr txBox="1">
              <a:spLocks noChangeArrowheads="1"/>
            </p:cNvSpPr>
            <p:nvPr/>
          </p:nvSpPr>
          <p:spPr bwMode="auto">
            <a:xfrm>
              <a:off x="1584" y="2923"/>
              <a:ext cx="336" cy="19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66"/>
                  </a:solidFill>
                  <a:latin typeface="Helvetica" pitchFamily="34" charset="0"/>
                </a:rPr>
                <a:t>T</a:t>
              </a:r>
              <a:endParaRPr lang="en-US" sz="1600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  <p:sp>
          <p:nvSpPr>
            <p:cNvPr id="130" name="Freeform 138"/>
            <p:cNvSpPr/>
            <p:nvPr/>
          </p:nvSpPr>
          <p:spPr bwMode="auto">
            <a:xfrm>
              <a:off x="2971" y="3564"/>
              <a:ext cx="58" cy="216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144"/>
                </a:cxn>
                <a:cxn ang="0">
                  <a:pos x="432" y="0"/>
                </a:cxn>
                <a:cxn ang="0">
                  <a:pos x="2160" y="0"/>
                </a:cxn>
              </a:cxnLst>
              <a:rect l="0" t="0" r="r" b="b"/>
              <a:pathLst>
                <a:path w="2160" h="144">
                  <a:moveTo>
                    <a:pt x="0" y="144"/>
                  </a:moveTo>
                  <a:lnTo>
                    <a:pt x="432" y="144"/>
                  </a:lnTo>
                  <a:lnTo>
                    <a:pt x="432" y="0"/>
                  </a:lnTo>
                  <a:lnTo>
                    <a:pt x="2160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Helvetica" pitchFamily="34" charset="0"/>
              </a:endParaRPr>
            </a:p>
          </p:txBody>
        </p:sp>
      </p:grpSp>
      <p:sp>
        <p:nvSpPr>
          <p:cNvPr id="131" name="Title 1"/>
          <p:cNvSpPr>
            <a:spLocks noGrp="1"/>
          </p:cNvSpPr>
          <p:nvPr>
            <p:ph type="title"/>
          </p:nvPr>
        </p:nvSpPr>
        <p:spPr>
          <a:xfrm>
            <a:off x="2152650" y="261219"/>
            <a:ext cx="7886700" cy="1325563"/>
          </a:xfrm>
        </p:spPr>
        <p:txBody>
          <a:bodyPr/>
          <a:lstStyle/>
          <a:p>
            <a:r>
              <a:rPr lang="en-US" altLang="zh-CN" dirty="0"/>
              <a:t>Edge-Triggered Latch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往年题目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>
                <a:solidFill>
                  <a:srgbClr val="FF0000"/>
                </a:solidFill>
              </a:rPr>
              <a:t>RISC</a:t>
            </a:r>
            <a:r>
              <a:rPr lang="en-US" altLang="zh-CN" dirty="0"/>
              <a:t> vs. 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指令机器码长度固定 </a:t>
            </a:r>
            <a:r>
              <a:rPr lang="en-US" altLang="zh-CN" dirty="0"/>
              <a:t>&gt; RISC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5" descr="C:\Users\asus\Desktop\ca\Fibonacci.asm  - MARS 4.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14213" r="80853" b="56229"/>
          <a:stretch>
            <a:fillRect/>
          </a:stretch>
        </p:blipFill>
        <p:spPr>
          <a:xfrm>
            <a:off x="3421613" y="2480777"/>
            <a:ext cx="4376056" cy="4105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7763" y="2234663"/>
            <a:ext cx="189411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MIPS</a:t>
            </a:r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代码实例：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pic>
        <p:nvPicPr>
          <p:cNvPr id="8" name="Picture 7" descr="C:\Users\asus\Desktop\ca\Fibonacci.asm  - MARS 4.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17021" r="92286" b="71827"/>
          <a:stretch>
            <a:fillRect/>
          </a:stretch>
        </p:blipFill>
        <p:spPr>
          <a:xfrm>
            <a:off x="6573917" y="2345842"/>
            <a:ext cx="1883392" cy="3065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/>
              <a:t>RISC vs. </a:t>
            </a:r>
            <a:r>
              <a:rPr lang="en-US" altLang="zh-CN" dirty="0">
                <a:solidFill>
                  <a:srgbClr val="FF0000"/>
                </a:solidFill>
              </a:rPr>
              <a:t>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指令机器码长度固定 </a:t>
            </a:r>
            <a:r>
              <a:rPr lang="en-US" altLang="zh-CN" dirty="0"/>
              <a:t>&gt; RISC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x86-32</a:t>
            </a:r>
            <a:r>
              <a:rPr lang="zh-CN" altLang="en-US" dirty="0"/>
              <a:t>最复杂的指令：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机器码：</a:t>
            </a:r>
            <a:endParaRPr lang="en-US" altLang="zh-CN" dirty="0"/>
          </a:p>
          <a:p>
            <a:r>
              <a:rPr lang="en-US" altLang="zh-CN" dirty="0"/>
              <a:t>26 66 67 F0 81 84 C8 44 33 22 11 78 56 34 12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6845" y="3331420"/>
            <a:ext cx="7318310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lock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addl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$0x12345678, %es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:0x11223344(%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eax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, %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ecx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, 8)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/>
              <a:t>RISC vs. </a:t>
            </a:r>
            <a:r>
              <a:rPr lang="en-US" altLang="zh-CN" dirty="0">
                <a:solidFill>
                  <a:srgbClr val="FF0000"/>
                </a:solidFill>
              </a:rPr>
              <a:t>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指令类型多、功能丰富 </a:t>
            </a:r>
            <a:r>
              <a:rPr lang="en-US" altLang="zh-CN" dirty="0"/>
              <a:t>&gt; CISC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x86</a:t>
            </a:r>
            <a:r>
              <a:rPr lang="zh-CN" altLang="en-US" dirty="0">
                <a:sym typeface="Wingdings" panose="05000000000000000000" pitchFamily="2" charset="2"/>
              </a:rPr>
              <a:t>指令示例：加法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addq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rcx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, %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—— %</a:t>
            </a:r>
            <a:r>
              <a:rPr lang="en-US" altLang="zh-CN" dirty="0" err="1">
                <a:sym typeface="Wingdings" panose="05000000000000000000" pitchFamily="2" charset="2"/>
              </a:rPr>
              <a:t>rax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←</a:t>
            </a:r>
            <a:r>
              <a:rPr lang="en-US" altLang="zh-CN" dirty="0"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sym typeface="Wingdings" panose="05000000000000000000" pitchFamily="2" charset="2"/>
              </a:rPr>
              <a:t>rax</a:t>
            </a:r>
            <a:r>
              <a:rPr lang="en-US" altLang="zh-CN" dirty="0">
                <a:sym typeface="Wingdings" panose="05000000000000000000" pitchFamily="2" charset="2"/>
              </a:rPr>
              <a:t> + %</a:t>
            </a:r>
            <a:r>
              <a:rPr lang="en-US" altLang="zh-CN" dirty="0" err="1">
                <a:sym typeface="Wingdings" panose="05000000000000000000" pitchFamily="2" charset="2"/>
              </a:rPr>
              <a:t>rcx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adcq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rcx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, %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—— %</a:t>
            </a:r>
            <a:r>
              <a:rPr lang="en-US" altLang="zh-CN" dirty="0" err="1">
                <a:sym typeface="Wingdings" panose="05000000000000000000" pitchFamily="2" charset="2"/>
              </a:rPr>
              <a:t>rax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←</a:t>
            </a:r>
            <a:r>
              <a:rPr lang="en-US" altLang="zh-CN" dirty="0"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sym typeface="Wingdings" panose="05000000000000000000" pitchFamily="2" charset="2"/>
              </a:rPr>
              <a:t>rax</a:t>
            </a:r>
            <a:r>
              <a:rPr lang="en-US" altLang="zh-CN" dirty="0">
                <a:sym typeface="Wingdings" panose="05000000000000000000" pitchFamily="2" charset="2"/>
              </a:rPr>
              <a:t> + %</a:t>
            </a:r>
            <a:r>
              <a:rPr lang="en-US" altLang="zh-CN" dirty="0" err="1">
                <a:sym typeface="Wingdings" panose="05000000000000000000" pitchFamily="2" charset="2"/>
              </a:rPr>
              <a:t>rcx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+ CF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>
                <a:solidFill>
                  <a:srgbClr val="FF0000"/>
                </a:solidFill>
              </a:rPr>
              <a:t>RISC</a:t>
            </a:r>
            <a:r>
              <a:rPr lang="en-US" altLang="zh-CN" dirty="0"/>
              <a:t> vs. 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指令类型多、功能丰富</a:t>
            </a:r>
            <a:r>
              <a:rPr lang="en-US" altLang="zh-CN" dirty="0"/>
              <a:t> &gt; CISC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 格式化字符串漏洞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786" y="1544654"/>
            <a:ext cx="8165154" cy="4351338"/>
          </a:xfrm>
        </p:spPr>
        <p:txBody>
          <a:bodyPr>
            <a:normAutofit fontScale="92500" lnSpcReduction="10000"/>
          </a:bodyPr>
          <a:lstStyle/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en-US" altLang="zh-CN" dirty="0" err="1"/>
              <a:t>printf</a:t>
            </a:r>
            <a:r>
              <a:rPr lang="en-US" altLang="zh-CN" dirty="0"/>
              <a:t>(“%x”)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这样写会把格式化字符串后面的内存当成</a:t>
            </a:r>
            <a:r>
              <a:rPr lang="en-US" altLang="zh-CN" dirty="0"/>
              <a:t>16</a:t>
            </a:r>
            <a:r>
              <a:rPr lang="zh-CN" altLang="en-US" dirty="0"/>
              <a:t>进制输出，造成内存泄漏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错误写法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正确写法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75" y="2679504"/>
            <a:ext cx="5786553" cy="14989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161" y="4708340"/>
            <a:ext cx="1837508" cy="12183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12341" y="5451315"/>
            <a:ext cx="5933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具体讲解：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https://www.freebuf.com/column/207425.html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>
                <a:solidFill>
                  <a:srgbClr val="FF0000"/>
                </a:solidFill>
              </a:rPr>
              <a:t>RISC</a:t>
            </a:r>
            <a:r>
              <a:rPr lang="en-US" altLang="zh-CN" dirty="0"/>
              <a:t> vs. 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不采用条件码 </a:t>
            </a:r>
            <a:r>
              <a:rPr lang="en-US" altLang="zh-CN" dirty="0"/>
              <a:t>&gt; RISC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分支指令示例：</a:t>
            </a:r>
            <a:endParaRPr lang="en-US" altLang="zh-CN" dirty="0"/>
          </a:p>
          <a:p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beq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rs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, rt, label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zh-CN" altLang="en-US" dirty="0"/>
              <a:t>当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rs</a:t>
            </a:r>
            <a:r>
              <a:rPr lang="zh-CN" altLang="en-US" dirty="0"/>
              <a:t>寄存器的值与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rt</a:t>
            </a:r>
            <a:r>
              <a:rPr lang="zh-CN" altLang="en-US" dirty="0"/>
              <a:t>相等时，跳转到</a:t>
            </a:r>
            <a:r>
              <a:rPr lang="en-US" altLang="zh-CN" dirty="0"/>
              <a:t>label</a:t>
            </a:r>
            <a:endParaRPr lang="en-US" altLang="zh-CN" dirty="0"/>
          </a:p>
          <a:p>
            <a:r>
              <a:rPr lang="zh-CN" altLang="en-US" dirty="0"/>
              <a:t>因此不需要条件码！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感兴趣的同学可以尝试了解一下</a:t>
            </a:r>
            <a:r>
              <a:rPr lang="en-US" altLang="zh-CN" dirty="0"/>
              <a:t>ARM</a:t>
            </a:r>
            <a:r>
              <a:rPr lang="zh-CN" altLang="en-US" dirty="0"/>
              <a:t>的体系结构：句句都要条件码！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/>
              <a:t>RISC vs. 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实现同一功能，需要的汇编代码较多</a:t>
            </a:r>
            <a:r>
              <a:rPr lang="en-US" altLang="zh-CN" dirty="0"/>
              <a:t> &gt; RISC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/>
              <a:t>RISC vs. 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译码电路复杂</a:t>
            </a:r>
            <a:r>
              <a:rPr lang="en-US" altLang="zh-CN" dirty="0"/>
              <a:t> &gt; CISC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因为指令多、代码长度不固定、编码紧凑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/>
              <a:t>RISC vs. 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访存模式多样 </a:t>
            </a:r>
            <a:r>
              <a:rPr lang="en-US" altLang="zh-CN" dirty="0"/>
              <a:t>&gt; CISC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x86</a:t>
            </a:r>
            <a:r>
              <a:rPr lang="zh-CN" altLang="en-US" dirty="0"/>
              <a:t>访存模式</a:t>
            </a:r>
            <a:endParaRPr lang="en-US" altLang="zh-CN" dirty="0"/>
          </a:p>
          <a:p>
            <a:r>
              <a:rPr lang="en-US" altLang="zh-CN" dirty="0"/>
              <a:t>0x400010   (%</a:t>
            </a:r>
            <a:r>
              <a:rPr lang="en-US" altLang="zh-CN" dirty="0" err="1"/>
              <a:t>rax</a:t>
            </a:r>
            <a:r>
              <a:rPr lang="en-US" altLang="zh-CN" dirty="0"/>
              <a:t>)   6(%</a:t>
            </a:r>
            <a:r>
              <a:rPr lang="en-US" altLang="zh-CN" dirty="0" err="1"/>
              <a:t>rax</a:t>
            </a:r>
            <a:r>
              <a:rPr lang="en-US" altLang="zh-CN" dirty="0"/>
              <a:t>)   …   48(%</a:t>
            </a:r>
            <a:r>
              <a:rPr lang="en-US" altLang="zh-CN" dirty="0" err="1"/>
              <a:t>rsi</a:t>
            </a:r>
            <a:r>
              <a:rPr lang="en-US" altLang="zh-CN" dirty="0"/>
              <a:t>, %</a:t>
            </a:r>
            <a:r>
              <a:rPr lang="en-US" altLang="zh-CN" dirty="0" err="1"/>
              <a:t>rdi</a:t>
            </a:r>
            <a:r>
              <a:rPr lang="en-US" altLang="zh-CN" dirty="0"/>
              <a:t>, 8)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访存模式只有一种，从内存取出数到寄存器</a:t>
            </a:r>
            <a:r>
              <a:rPr lang="en-US" altLang="zh-CN" dirty="0"/>
              <a:t>/</a:t>
            </a:r>
            <a:r>
              <a:rPr lang="zh-CN" altLang="en-US" dirty="0"/>
              <a:t>从寄存器取出数到内存（</a:t>
            </a:r>
            <a:r>
              <a:rPr lang="en-US" altLang="zh-CN" dirty="0"/>
              <a:t>load/save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题：</a:t>
            </a:r>
            <a:r>
              <a:rPr lang="en-US" altLang="zh-CN" dirty="0"/>
              <a:t>RISC vs. CISC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参数、返回地址都使用寄存器进行保存</a:t>
            </a:r>
            <a:r>
              <a:rPr lang="en-US" altLang="zh-CN" dirty="0"/>
              <a:t> &gt; RISC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x86</a:t>
            </a:r>
            <a:r>
              <a:rPr lang="zh-CN" altLang="en-US" dirty="0"/>
              <a:t>在栈上保存返回地址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的返回地址放在特殊的寄存器中</a:t>
            </a:r>
            <a:endParaRPr lang="en-US" altLang="zh-CN" dirty="0"/>
          </a:p>
          <a:p>
            <a:r>
              <a:rPr lang="zh-CN" altLang="en-US" dirty="0"/>
              <a:t>过程调用在</a:t>
            </a:r>
            <a:r>
              <a:rPr lang="en-US" altLang="zh-CN" dirty="0"/>
              <a:t>MIPS</a:t>
            </a:r>
            <a:r>
              <a:rPr lang="zh-CN" altLang="en-US" dirty="0"/>
              <a:t>中叫做“链接跳转”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761440"/>
            <a:ext cx="7954736" cy="58380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题：基本逻辑电路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新月形 6"/>
          <p:cNvSpPr/>
          <p:nvPr/>
        </p:nvSpPr>
        <p:spPr>
          <a:xfrm rot="10800000">
            <a:off x="5430980" y="2395518"/>
            <a:ext cx="1413164" cy="1431636"/>
          </a:xfrm>
          <a:prstGeom prst="moon">
            <a:avLst>
              <a:gd name="adj" fmla="val 7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延期 8"/>
          <p:cNvSpPr/>
          <p:nvPr/>
        </p:nvSpPr>
        <p:spPr>
          <a:xfrm>
            <a:off x="2997199" y="2395518"/>
            <a:ext cx="1431637" cy="143163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11"/>
          <p:cNvGrpSpPr/>
          <p:nvPr/>
        </p:nvGrpSpPr>
        <p:grpSpPr>
          <a:xfrm>
            <a:off x="7846289" y="2395519"/>
            <a:ext cx="1464196" cy="1431638"/>
            <a:chOff x="7038108" y="2983347"/>
            <a:chExt cx="1464196" cy="1431638"/>
          </a:xfrm>
        </p:grpSpPr>
        <p:sp>
          <p:nvSpPr>
            <p:cNvPr id="11" name="等腰三角形 9"/>
            <p:cNvSpPr/>
            <p:nvPr/>
          </p:nvSpPr>
          <p:spPr>
            <a:xfrm rot="5400000">
              <a:off x="6966064" y="3055391"/>
              <a:ext cx="1431638" cy="12875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0"/>
            <p:cNvSpPr/>
            <p:nvPr/>
          </p:nvSpPr>
          <p:spPr>
            <a:xfrm>
              <a:off x="8149012" y="3525982"/>
              <a:ext cx="353292" cy="353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70105" y="3962088"/>
            <a:ext cx="188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AND</a:t>
            </a:r>
            <a:endParaRPr lang="zh-CN" alt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0979" y="3962088"/>
            <a:ext cx="188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OR</a:t>
            </a:r>
            <a:endParaRPr lang="zh-CN" altLang="en-US" sz="5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35164" y="4001294"/>
            <a:ext cx="188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NOT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题：基本逻辑电路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6" name="Picture 1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81" y="1690691"/>
            <a:ext cx="7211850" cy="38516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22047" y="2017263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2869" y="4705646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44422" y="178643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!A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1679" y="4998776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!B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99580" y="1991360"/>
            <a:ext cx="1566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!A &amp;&amp; B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28460" y="5000625"/>
            <a:ext cx="1566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!B &amp;&amp; A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04662" y="3886996"/>
            <a:ext cx="186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(!A &amp;&amp; B)</a:t>
            </a:r>
            <a:endParaRPr lang="en-US" altLang="zh-CN" sz="2400" dirty="0"/>
          </a:p>
          <a:p>
            <a:r>
              <a:rPr lang="en-US" altLang="zh-CN" sz="2400" dirty="0"/>
              <a:t>|| (!B &amp;&amp; A)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题：寄存器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784350" y="2258013"/>
          <a:ext cx="8790342" cy="3452323"/>
        </p:xfrm>
        <a:graphic>
          <a:graphicData uri="http://schemas.openxmlformats.org/drawingml/2006/table">
            <a:tbl>
              <a:tblPr firstRow="1" firstCol="1" bandRow="1"/>
              <a:tblGrid>
                <a:gridCol w="975880"/>
                <a:gridCol w="325294"/>
                <a:gridCol w="325294"/>
                <a:gridCol w="325294"/>
                <a:gridCol w="325294"/>
                <a:gridCol w="325294"/>
                <a:gridCol w="326353"/>
                <a:gridCol w="976939"/>
                <a:gridCol w="325294"/>
                <a:gridCol w="325294"/>
                <a:gridCol w="326353"/>
                <a:gridCol w="325294"/>
                <a:gridCol w="325294"/>
                <a:gridCol w="326353"/>
                <a:gridCol w="1349915"/>
                <a:gridCol w="451384"/>
                <a:gridCol w="1129519"/>
              </a:tblGrid>
              <a:tr h="49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时钟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时钟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ourier New" panose="02070409020205090404" pitchFamily="49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77238" y="1222375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15438" y="1223645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4"/>
          <p:cNvCxnSpPr/>
          <p:nvPr/>
        </p:nvCxnSpPr>
        <p:spPr>
          <a:xfrm flipV="1">
            <a:off x="8597900" y="12604750"/>
            <a:ext cx="465138" cy="174625"/>
          </a:xfrm>
          <a:prstGeom prst="bentConnector3">
            <a:avLst>
              <a:gd name="adj1" fmla="val 100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765228" y="3583576"/>
            <a:ext cx="2902772" cy="1544470"/>
            <a:chOff x="6399848" y="3214142"/>
            <a:chExt cx="1409700" cy="5562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399848" y="3214142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238048" y="3226207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620828" y="3595142"/>
              <a:ext cx="464820" cy="175260"/>
            </a:xfrm>
            <a:prstGeom prst="bentConnector3">
              <a:avLst>
                <a:gd name="adj1" fmla="val 10082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17294" y="1457522"/>
            <a:ext cx="4357205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在时钟上升沿采样。假设一开始输出为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0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735355" y="2127381"/>
            <a:ext cx="0" cy="34056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07224" y="2127381"/>
            <a:ext cx="0" cy="34056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74303" y="5029200"/>
            <a:ext cx="10823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56654" y="4681865"/>
            <a:ext cx="195942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16083" y="5029200"/>
            <a:ext cx="152088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58074" y="3041780"/>
            <a:ext cx="354562" cy="387210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5529943" y="3549351"/>
            <a:ext cx="354562" cy="387210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856650" y="4691196"/>
            <a:ext cx="0" cy="347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828519" y="4681865"/>
            <a:ext cx="0" cy="347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题 （</a:t>
            </a:r>
            <a:r>
              <a:rPr lang="en-US" altLang="zh-CN" dirty="0"/>
              <a:t>64</a:t>
            </a:r>
            <a:r>
              <a:rPr lang="zh-CN" altLang="en-US" dirty="0"/>
              <a:t>位）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91100" y="1942618"/>
          <a:ext cx="8409800" cy="432603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301388"/>
                <a:gridCol w="1683908"/>
                <a:gridCol w="2712252"/>
                <a:gridCol w="2712252"/>
              </a:tblGrid>
              <a:tr h="332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call 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jXX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Fetch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icode,ifun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icode:ifun</a:t>
                      </a:r>
                      <a:r>
                        <a:rPr lang="en-US" sz="1800" kern="100" dirty="0">
                          <a:effectLst/>
                        </a:rPr>
                        <a:t> &lt;- M1[PC]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icode:ifun</a:t>
                      </a:r>
                      <a:r>
                        <a:rPr lang="en-US" sz="1800" kern="100" dirty="0">
                          <a:effectLst/>
                        </a:rPr>
                        <a:t> &lt;- M1[PC]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rA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</a:rPr>
                        <a:t>rB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valC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valC</a:t>
                      </a:r>
                      <a:r>
                        <a:rPr lang="en-US" sz="1800" kern="100" dirty="0">
                          <a:effectLst/>
                        </a:rPr>
                        <a:t> &lt;- M</a:t>
                      </a:r>
                      <a:r>
                        <a:rPr lang="en-US" altLang="zh-CN" sz="1800" kern="100" dirty="0">
                          <a:effectLst/>
                        </a:rPr>
                        <a:t>8</a:t>
                      </a:r>
                      <a:r>
                        <a:rPr lang="en-US" sz="1800" kern="100" dirty="0">
                          <a:effectLst/>
                        </a:rPr>
                        <a:t>[PC+1]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valC</a:t>
                      </a:r>
                      <a:r>
                        <a:rPr lang="en-US" sz="1800" kern="100" dirty="0">
                          <a:effectLst/>
                        </a:rPr>
                        <a:t> &lt;- M8[PC+1]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valP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valP</a:t>
                      </a:r>
                      <a:r>
                        <a:rPr lang="en-US" sz="1800" kern="100" dirty="0">
                          <a:effectLst/>
                        </a:rPr>
                        <a:t> &lt;- PC+9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valP</a:t>
                      </a:r>
                      <a:r>
                        <a:rPr lang="en-US" sz="1800" kern="100" dirty="0">
                          <a:effectLst/>
                        </a:rPr>
                        <a:t> &lt;- PC+9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Decode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valA,srcA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valB,srcB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valB</a:t>
                      </a:r>
                      <a:r>
                        <a:rPr lang="en-US" sz="1800" kern="100" dirty="0">
                          <a:effectLst/>
                        </a:rPr>
                        <a:t> &lt;- R[%</a:t>
                      </a:r>
                      <a:r>
                        <a:rPr lang="en-US" sz="1800" kern="100" dirty="0" err="1">
                          <a:effectLst/>
                        </a:rPr>
                        <a:t>rsp</a:t>
                      </a:r>
                      <a:r>
                        <a:rPr lang="en-US" sz="1800" kern="100" dirty="0">
                          <a:effectLst/>
                        </a:rPr>
                        <a:t>]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Execute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valE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valE</a:t>
                      </a:r>
                      <a:r>
                        <a:rPr lang="en-US" sz="1800" kern="100" dirty="0">
                          <a:effectLst/>
                        </a:rPr>
                        <a:t> &lt;- </a:t>
                      </a:r>
                      <a:r>
                        <a:rPr lang="en-US" sz="1800" kern="100" dirty="0" err="1">
                          <a:effectLst/>
                        </a:rPr>
                        <a:t>valB</a:t>
                      </a:r>
                      <a:r>
                        <a:rPr lang="en-US" sz="1800" kern="100" dirty="0">
                          <a:effectLst/>
                        </a:rPr>
                        <a:t> + -8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Cond Code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Cnd</a:t>
                      </a:r>
                      <a:r>
                        <a:rPr lang="en-US" sz="1800" kern="100" dirty="0">
                          <a:effectLst/>
                        </a:rPr>
                        <a:t> &lt;- Cond(CC, </a:t>
                      </a:r>
                      <a:r>
                        <a:rPr lang="en-US" sz="1800" kern="100" dirty="0" err="1">
                          <a:effectLst/>
                        </a:rPr>
                        <a:t>ifun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Memory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valM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M8[</a:t>
                      </a:r>
                      <a:r>
                        <a:rPr lang="en-US" sz="1800" kern="100" dirty="0" err="1">
                          <a:effectLst/>
                        </a:rPr>
                        <a:t>valE</a:t>
                      </a:r>
                      <a:r>
                        <a:rPr lang="en-US" sz="1800" kern="100" dirty="0">
                          <a:effectLst/>
                        </a:rPr>
                        <a:t>] &lt;- </a:t>
                      </a:r>
                      <a:r>
                        <a:rPr lang="en-US" sz="1800" kern="100" dirty="0" err="1">
                          <a:effectLst/>
                        </a:rPr>
                        <a:t>valP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Write back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dstE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R[%</a:t>
                      </a:r>
                      <a:r>
                        <a:rPr lang="en-US" sz="1800" kern="100" dirty="0" err="1">
                          <a:effectLst/>
                        </a:rPr>
                        <a:t>rsp</a:t>
                      </a:r>
                      <a:r>
                        <a:rPr lang="en-US" sz="1800" kern="100" dirty="0">
                          <a:effectLst/>
                        </a:rPr>
                        <a:t>] &lt;- </a:t>
                      </a:r>
                      <a:r>
                        <a:rPr lang="en-US" sz="1800" kern="100" dirty="0" err="1">
                          <a:effectLst/>
                        </a:rPr>
                        <a:t>valE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dstM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27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PC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PC</a:t>
                      </a:r>
                      <a:endParaRPr lang="zh-CN" sz="1800" kern="10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 &lt;- </a:t>
                      </a:r>
                      <a:r>
                        <a:rPr lang="en-US" sz="1800" kern="100" dirty="0" err="1">
                          <a:effectLst/>
                        </a:rPr>
                        <a:t>valC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PC &lt;- </a:t>
                      </a:r>
                      <a:r>
                        <a:rPr lang="en-US" sz="1800" kern="100" dirty="0" err="1">
                          <a:effectLst/>
                        </a:rPr>
                        <a:t>Cnd?valC:valP</a:t>
                      </a:r>
                      <a:endParaRPr lang="zh-CN" sz="1800" kern="100" dirty="0">
                        <a:effectLst/>
                        <a:latin typeface="Courier New" panose="02070409020205090404" pitchFamily="49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结构、联合与对齐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2650" y="1581785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联合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用不同字段引用相同的字节块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需要注意字节顺序，大小端机器对字节顺序翻译不同（教材</a:t>
            </a:r>
            <a:r>
              <a:rPr lang="en-US" altLang="zh-CN" dirty="0"/>
              <a:t>188</a:t>
            </a:r>
            <a:r>
              <a:rPr lang="zh-CN" altLang="en-US" dirty="0"/>
              <a:t>页）</a:t>
            </a: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对齐</a:t>
            </a:r>
            <a:r>
              <a:rPr lang="zh-CN" altLang="en-US" dirty="0">
                <a:solidFill>
                  <a:srgbClr val="FF0000"/>
                </a:solidFill>
              </a:rPr>
              <a:t>规则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b="1" dirty="0">
                <a:solidFill>
                  <a:srgbClr val="FF0000"/>
                </a:solidFill>
              </a:rPr>
              <a:t>任何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en-US" b="1" dirty="0">
                <a:solidFill>
                  <a:srgbClr val="FF0000"/>
                </a:solidFill>
              </a:rPr>
              <a:t>字节对象的地址都要是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en-US" b="1" dirty="0">
                <a:solidFill>
                  <a:srgbClr val="FF0000"/>
                </a:solidFill>
              </a:rPr>
              <a:t>的倍数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结构体的对齐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插入空隙（对齐某个</a:t>
            </a:r>
            <a:r>
              <a:rPr lang="en-US" altLang="zh-CN" dirty="0"/>
              <a:t>field</a:t>
            </a:r>
            <a:r>
              <a:rPr lang="zh-CN" altLang="en-US" dirty="0"/>
              <a:t>的长度）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末尾填充（对齐最大</a:t>
            </a:r>
            <a:r>
              <a:rPr lang="en-US" altLang="zh-CN" dirty="0"/>
              <a:t>field</a:t>
            </a:r>
            <a:r>
              <a:rPr lang="zh-CN" altLang="en-US" dirty="0"/>
              <a:t>的长度）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GB" dirty="0"/>
              <a:t>练习题</a:t>
            </a:r>
            <a:r>
              <a:rPr lang="en-US" altLang="zh-CN" dirty="0"/>
              <a:t>3.44</a:t>
            </a:r>
            <a:endParaRPr lang="en-GB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已知</a:t>
            </a:r>
            <a:r>
              <a:rPr lang="en-US" altLang="zh-CN" dirty="0" err="1"/>
              <a:t>valC</a:t>
            </a:r>
            <a:r>
              <a:rPr lang="zh-CN" altLang="zh-CN" dirty="0"/>
              <a:t>为指令中的常数值，</a:t>
            </a:r>
            <a:r>
              <a:rPr lang="en-US" altLang="zh-CN" dirty="0" err="1"/>
              <a:t>valM</a:t>
            </a:r>
            <a:r>
              <a:rPr lang="zh-CN" altLang="zh-CN" dirty="0"/>
              <a:t>为访存得到的数据，</a:t>
            </a:r>
            <a:r>
              <a:rPr lang="en-US" altLang="zh-CN" dirty="0" err="1"/>
              <a:t>valP</a:t>
            </a:r>
            <a:r>
              <a:rPr lang="zh-CN" altLang="zh-CN" dirty="0"/>
              <a:t>为</a:t>
            </a:r>
            <a:r>
              <a:rPr lang="en-US" altLang="zh-CN" dirty="0"/>
              <a:t>PC</a:t>
            </a:r>
            <a:r>
              <a:rPr lang="zh-CN" altLang="zh-CN" dirty="0"/>
              <a:t>自增得到的值，完成以下的</a:t>
            </a:r>
            <a:r>
              <a:rPr lang="en-US" altLang="zh-CN" dirty="0"/>
              <a:t>PC</a:t>
            </a:r>
            <a:r>
              <a:rPr lang="zh-CN" altLang="zh-CN" dirty="0"/>
              <a:t>更新逻辑：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3" y="2858106"/>
            <a:ext cx="6624734" cy="17543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new_pc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= [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icode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== ICALL :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valC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icode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== IJXX &amp;&amp;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Cnd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: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valC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icode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== IRET :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valM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   1: </a:t>
            </a:r>
            <a:r>
              <a:rPr lang="en-US" altLang="zh-CN" dirty="0" err="1">
                <a:latin typeface="Courier New" panose="02070409020205090404" pitchFamily="49" charset="0"/>
                <a:cs typeface="Courier New" panose="02070409020205090404" pitchFamily="49" charset="0"/>
              </a:rPr>
              <a:t>valP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]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查看汇编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2650" y="1581785"/>
            <a:ext cx="7886700" cy="4351338"/>
          </a:xfrm>
        </p:spPr>
        <p:txBody>
          <a:bodyPr>
            <a:normAutofit/>
          </a:bodyPr>
          <a:lstStyle/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r>
              <a:rPr lang="zh-CN" altLang="en-US" dirty="0"/>
              <a:t>推荐一个看汇编的工具</a:t>
            </a:r>
            <a:r>
              <a:rPr lang="en-US" altLang="zh-CN" dirty="0"/>
              <a:t> https://</a:t>
            </a:r>
            <a:r>
              <a:rPr lang="en-US" altLang="zh-CN" dirty="0" err="1"/>
              <a:t>godbolt.org</a:t>
            </a:r>
            <a:endParaRPr lang="en-US" altLang="zh-CN" dirty="0"/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zh-CN" altLang="en-US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Font typeface="Arial" panose="020B0604020202090204" pitchFamily="34" charset="0"/>
              <a:buChar char="●"/>
            </a:pPr>
            <a:endParaRPr lang="en-GB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pPr marL="114300" indent="0">
              <a:lnSpc>
                <a:spcPct val="140000"/>
              </a:lnSpc>
              <a:spcBef>
                <a:spcPts val="0"/>
              </a:spcBef>
              <a:buSzPts val="1800"/>
              <a:buNone/>
            </a:pPr>
            <a:endParaRPr lang="en-US" altLang="zh-CN" dirty="0"/>
          </a:p>
          <a:p>
            <a:pPr marL="457200" indent="-342900">
              <a:lnSpc>
                <a:spcPct val="140000"/>
              </a:lnSpc>
              <a:spcBef>
                <a:spcPts val="0"/>
              </a:spcBef>
              <a:buSzPts val="1800"/>
              <a:buChar char="●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31" y="2279338"/>
            <a:ext cx="7512995" cy="3546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变长栈帧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52650" y="1601244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SzPct val="130000"/>
            </a:pP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200" dirty="0" err="1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200" dirty="0">
                <a:latin typeface="+mn-ea"/>
                <a:cs typeface="Courier" charset="0"/>
              </a:rPr>
              <a:t>作为帧指针的作用</a:t>
            </a:r>
            <a:endParaRPr lang="en-US" altLang="zh-CN" sz="22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  <a:buSzPct val="130000"/>
            </a:pPr>
            <a:r>
              <a:rPr lang="zh-CN" altLang="en-US" sz="2000" dirty="0">
                <a:latin typeface="+mn-ea"/>
                <a:cs typeface="Courier" charset="0"/>
              </a:rPr>
              <a:t>在整个函数的执行过程中，</a:t>
            </a: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000" dirty="0" err="1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000" dirty="0">
                <a:latin typeface="+mn-ea"/>
                <a:cs typeface="Courier" charset="0"/>
              </a:rPr>
              <a:t>始终指向函数栈的顶端（在返回地址和保存被调用者保存寄存器的值的下方）</a:t>
            </a: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  <a:buSzPct val="130000"/>
            </a:pPr>
            <a:r>
              <a:rPr lang="zh-CN" altLang="en-US" sz="2000" dirty="0"/>
              <a:t>利用固定长度的局部变量相对于</a:t>
            </a: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altLang="zh-CN" sz="2000" dirty="0" err="1">
                <a:latin typeface="Courier" charset="0"/>
                <a:ea typeface="Courier" charset="0"/>
                <a:cs typeface="Courier" charset="0"/>
              </a:rPr>
              <a:t>rbp</a:t>
            </a:r>
            <a:r>
              <a:rPr lang="zh-CN" altLang="en-US" sz="2000" dirty="0">
                <a:latin typeface="+mn-ea"/>
                <a:cs typeface="Courier" charset="0"/>
              </a:rPr>
              <a:t>的偏移量来引用它们</a:t>
            </a:r>
            <a:endParaRPr lang="en-US" altLang="zh-CN" sz="2000" dirty="0">
              <a:latin typeface="+mn-ea"/>
              <a:cs typeface="Courier" charset="0"/>
            </a:endParaRPr>
          </a:p>
          <a:p>
            <a:pPr lvl="1">
              <a:lnSpc>
                <a:spcPct val="120000"/>
              </a:lnSpc>
              <a:buSzPct val="130000"/>
            </a:pPr>
            <a:r>
              <a:rPr lang="en-US" altLang="zh-CN" sz="2000" dirty="0">
                <a:latin typeface="Courier" charset="0"/>
                <a:ea typeface="Courier" charset="0"/>
                <a:cs typeface="Courier" charset="0"/>
              </a:rPr>
              <a:t>leave</a:t>
            </a:r>
            <a:r>
              <a:rPr lang="zh-CN" altLang="en-US" sz="2000" dirty="0">
                <a:latin typeface="+mn-ea"/>
                <a:cs typeface="Courier" charset="0"/>
              </a:rPr>
              <a:t>指令释放整个栈帧</a:t>
            </a:r>
            <a:endParaRPr lang="en-US" altLang="zh-CN" sz="2000" dirty="0">
              <a:ea typeface="Courier" charset="0"/>
              <a:cs typeface="Courier" charset="0"/>
            </a:endParaRPr>
          </a:p>
          <a:p>
            <a:pPr>
              <a:lnSpc>
                <a:spcPct val="120000"/>
              </a:lnSpc>
              <a:buSzPct val="130000"/>
            </a:pPr>
            <a:endParaRPr lang="en-US" altLang="zh-CN" sz="2000" dirty="0"/>
          </a:p>
          <a:p>
            <a:pPr>
              <a:lnSpc>
                <a:spcPct val="120000"/>
              </a:lnSpc>
              <a:buSzPct val="130000"/>
            </a:pPr>
            <a:r>
              <a:rPr lang="zh-CN" altLang="en-US" sz="2000" dirty="0"/>
              <a:t>练习题</a:t>
            </a:r>
            <a:r>
              <a:rPr lang="en-US" altLang="zh-CN" sz="2000" dirty="0"/>
              <a:t>3.49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</a:t>
            </a:r>
            <a:r>
              <a:rPr lang="en-US" altLang="zh-CN" dirty="0"/>
              <a:t>&amp; </a:t>
            </a:r>
            <a:r>
              <a:rPr lang="zh-CN" altLang="en-US" dirty="0"/>
              <a:t>指针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Case 1: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定义了一个：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A1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A1</a:t>
            </a:r>
            <a:r>
              <a:rPr lang="zh-CN" altLang="en-US" dirty="0"/>
              <a:t>是包含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zh-CN" altLang="en-US" dirty="0"/>
              <a:t>类型的元素的数组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3" y="2206984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A1[3];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3" y="4730909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 A1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[3]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3" y="3654187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A1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 </a:t>
            </a:r>
            <a:r>
              <a:rPr lang="en-US" altLang="zh-CN" dirty="0"/>
              <a:t>&amp; </a:t>
            </a:r>
            <a:r>
              <a:rPr lang="zh-CN" altLang="en-US" dirty="0"/>
              <a:t>指针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Case 2: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定义了一个：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A2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A2</a:t>
            </a:r>
            <a:r>
              <a:rPr lang="zh-CN" altLang="en-US" dirty="0"/>
              <a:t>是包含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int*</a:t>
            </a:r>
            <a:r>
              <a:rPr lang="zh-CN" altLang="en-US" dirty="0"/>
              <a:t>类型的元素的数组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D48E-8AEE-4D6C-9154-88A27571F82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3" y="2206984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*A2[3];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3" y="4687608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 *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A2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[3]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3" y="3631962"/>
            <a:ext cx="6624734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int *</a:t>
            </a:r>
            <a:r>
              <a:rPr lang="en-US" altLang="zh-CN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A2</a:t>
            </a:r>
            <a:r>
              <a:rPr lang="en-US" altLang="zh-CN" dirty="0">
                <a:latin typeface="Courier New" panose="02070409020205090404" pitchFamily="49" charset="0"/>
                <a:cs typeface="Courier New" panose="02070409020205090404" pitchFamily="49" charset="0"/>
              </a:rPr>
              <a:t>[3];</a:t>
            </a:r>
            <a:endParaRPr lang="en-US" altLang="zh-CN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5215</Words>
  <Application>WPS 演示</Application>
  <PresentationFormat>宽屏</PresentationFormat>
  <Paragraphs>1260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9" baseType="lpstr">
      <vt:lpstr>Arial</vt:lpstr>
      <vt:lpstr>宋体</vt:lpstr>
      <vt:lpstr>Wingdings</vt:lpstr>
      <vt:lpstr>Courier</vt:lpstr>
      <vt:lpstr>苹方-简</vt:lpstr>
      <vt:lpstr>Courier New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Helvetica</vt:lpstr>
      <vt:lpstr>Times New Roman</vt:lpstr>
      <vt:lpstr>Office 主题​​</vt:lpstr>
      <vt:lpstr>08 Machine Prog: Advanced 09 Processor Arch: ISA&amp;Logic</vt:lpstr>
      <vt:lpstr>08 Machine Prog: Advanced</vt:lpstr>
      <vt:lpstr>C Tips</vt:lpstr>
      <vt:lpstr>C语言 格式化字符串漏洞</vt:lpstr>
      <vt:lpstr>结构、联合与对齐</vt:lpstr>
      <vt:lpstr>查看汇编</vt:lpstr>
      <vt:lpstr>变长栈帧</vt:lpstr>
      <vt:lpstr>数组 &amp; 指针</vt:lpstr>
      <vt:lpstr>数组 &amp; 指针</vt:lpstr>
      <vt:lpstr>数组 &amp; 指针</vt:lpstr>
      <vt:lpstr>数组 &amp; 指针</vt:lpstr>
      <vt:lpstr>sizeof  puzzles – Stage 1 (x86-64)</vt:lpstr>
      <vt:lpstr>sizeof  puzzles – Stage 1 (x86-64)</vt:lpstr>
      <vt:lpstr>sizeof  puzzles – Stage 1 (x86-64)</vt:lpstr>
      <vt:lpstr>sizeof  puzzles – Stage 1 (x86-64)</vt:lpstr>
      <vt:lpstr>sizeof  puzzles – Stage 1 (x86-64)</vt:lpstr>
      <vt:lpstr>Buffer overflow attack</vt:lpstr>
      <vt:lpstr>PowerPoint 演示文稿</vt:lpstr>
      <vt:lpstr>buggy code</vt:lpstr>
      <vt:lpstr>保护措施</vt:lpstr>
      <vt:lpstr>ROP攻击</vt:lpstr>
      <vt:lpstr>09 Processor Arch: ISA&amp;Logic</vt:lpstr>
      <vt:lpstr>什么是ISA</vt:lpstr>
      <vt:lpstr>Y86-64 程序员可见状态</vt:lpstr>
      <vt:lpstr>Y86-64 指令集</vt:lpstr>
      <vt:lpstr>RISC vs. CISC</vt:lpstr>
      <vt:lpstr>PowerPoint 演示文稿</vt:lpstr>
      <vt:lpstr>PowerPoint 演示文稿</vt:lpstr>
      <vt:lpstr>Logic</vt:lpstr>
      <vt:lpstr>PowerPoint 演示文稿</vt:lpstr>
      <vt:lpstr>R-S Latch</vt:lpstr>
      <vt:lpstr>D Latch</vt:lpstr>
      <vt:lpstr>D Latch</vt:lpstr>
      <vt:lpstr>Edge-Triggered Latch</vt:lpstr>
      <vt:lpstr>往年题目</vt:lpstr>
      <vt:lpstr>第 1 题：RISC vs. CISC？</vt:lpstr>
      <vt:lpstr>第 1 题：RISC vs. CISC？</vt:lpstr>
      <vt:lpstr>第 1 题：RISC vs. CISC？</vt:lpstr>
      <vt:lpstr>第 1 题：RISC vs. CISC？</vt:lpstr>
      <vt:lpstr>第 1 题：RISC vs. CISC？</vt:lpstr>
      <vt:lpstr>第 1 题：RISC vs. CISC？</vt:lpstr>
      <vt:lpstr>第 1 题：RISC vs. CISC？</vt:lpstr>
      <vt:lpstr>第 1 题：RISC vs. CISC？</vt:lpstr>
      <vt:lpstr>第 1 题：RISC vs. CISC？</vt:lpstr>
      <vt:lpstr>PowerPoint 演示文稿</vt:lpstr>
      <vt:lpstr>第 2 题：基本逻辑电路</vt:lpstr>
      <vt:lpstr>第 2 题：基本逻辑电路</vt:lpstr>
      <vt:lpstr>第 3 题：寄存器</vt:lpstr>
      <vt:lpstr>第 4 题 （64位）</vt:lpstr>
      <vt:lpstr>第 5 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啦啦啦~~</cp:lastModifiedBy>
  <cp:revision>82</cp:revision>
  <dcterms:created xsi:type="dcterms:W3CDTF">2023-10-15T15:25:09Z</dcterms:created>
  <dcterms:modified xsi:type="dcterms:W3CDTF">2023-10-15T15:25:09Z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DB753B11E8EBA86855042C65D786441C_43</vt:lpwstr>
  </property>
  <property fmtid="{D5CDD505-2E9C-101B-9397-08002B2CF9AE}" pid="3" name="KSOProductBuildVer">
    <vt:lpwstr>2052-6.1.0.8274</vt:lpwstr>
  </property>
</Properties>
</file>