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9"/>
  </p:notesMasterIdLst>
  <p:handoutMasterIdLst>
    <p:handoutMasterId r:id="rId20"/>
  </p:handoutMasterIdLst>
  <p:sldIdLst>
    <p:sldId id="256" r:id="rId2"/>
    <p:sldId id="257" r:id="rId3"/>
    <p:sldId id="261" r:id="rId4"/>
    <p:sldId id="258" r:id="rId5"/>
    <p:sldId id="259" r:id="rId6"/>
    <p:sldId id="270" r:id="rId7"/>
    <p:sldId id="260" r:id="rId8"/>
    <p:sldId id="262" r:id="rId9"/>
    <p:sldId id="263" r:id="rId10"/>
    <p:sldId id="264" r:id="rId11"/>
    <p:sldId id="265" r:id="rId12"/>
    <p:sldId id="266" r:id="rId13"/>
    <p:sldId id="267" r:id="rId14"/>
    <p:sldId id="268" r:id="rId15"/>
    <p:sldId id="269" r:id="rId16"/>
    <p:sldId id="272" r:id="rId17"/>
    <p:sldId id="271"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4" autoAdjust="0"/>
    <p:restoredTop sz="94660"/>
  </p:normalViewPr>
  <p:slideViewPr>
    <p:cSldViewPr snapToGrid="0">
      <p:cViewPr varScale="1">
        <p:scale>
          <a:sx n="80" d="100"/>
          <a:sy n="80" d="100"/>
        </p:scale>
        <p:origin x="8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5035B5-C67A-5E4E-4258-2A503E330F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BC93E9EF-722B-EE7F-9E78-C781EFC202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DAA7BF-C27F-4916-83E4-F4BC334979CE}" type="datetimeFigureOut">
              <a:rPr lang="de-DE" smtClean="0"/>
              <a:t>21.12.2023</a:t>
            </a:fld>
            <a:endParaRPr lang="de-DE"/>
          </a:p>
        </p:txBody>
      </p:sp>
      <p:sp>
        <p:nvSpPr>
          <p:cNvPr id="4" name="Fußzeilenplatzhalter 3">
            <a:extLst>
              <a:ext uri="{FF2B5EF4-FFF2-40B4-BE49-F238E27FC236}">
                <a16:creationId xmlns:a16="http://schemas.microsoft.com/office/drawing/2014/main" id="{4B34E33D-1730-7854-FDBA-7450D9A282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https://docs.apwg.org/reports/apwg_trends_report_q2_2023.pdf?_ga=2.261668301.1137431394.1703146994-512561374.1703021541&amp;_gl=1*lmfg1k*_ga*NTEyNTYxMzc0LjE3MDMwMjE1NDE.*_ga_55RF0RHXSR*MTcwMzE0Njk5My4yLjEuMTcwMzE0NzAyMi4wLjAuMA..</a:t>
            </a:r>
          </a:p>
        </p:txBody>
      </p:sp>
      <p:sp>
        <p:nvSpPr>
          <p:cNvPr id="5" name="Foliennummernplatzhalter 4">
            <a:extLst>
              <a:ext uri="{FF2B5EF4-FFF2-40B4-BE49-F238E27FC236}">
                <a16:creationId xmlns:a16="http://schemas.microsoft.com/office/drawing/2014/main" id="{B127EF70-5826-DBE2-5300-36D63509F7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C368-C7D1-4791-A0F8-815BD5EBA272}" type="slidenum">
              <a:rPr lang="de-DE" smtClean="0"/>
              <a:t>‹Nr.›</a:t>
            </a:fld>
            <a:endParaRPr lang="de-DE"/>
          </a:p>
        </p:txBody>
      </p:sp>
    </p:spTree>
    <p:extLst>
      <p:ext uri="{BB962C8B-B14F-4D97-AF65-F5344CB8AC3E}">
        <p14:creationId xmlns:p14="http://schemas.microsoft.com/office/powerpoint/2010/main" val="19700276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510CF-3DFC-40C7-B5FF-CDD3C7ECBB7B}" type="datetimeFigureOut">
              <a:rPr lang="de-DE" smtClean="0"/>
              <a:t>21.12.2023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https://docs.apwg.org/reports/apwg_trends_report_q2_2023.pdf?_ga=2.261668301.1137431394.1703146994-512561374.1703021541&amp;_gl=1*lmfg1k*_ga*NTEyNTYxMzc0LjE3MDMwMjE1NDE.*_ga_55RF0RHXSR*MTcwMzE0Njk5My4yLjEuMTcwMzE0NzAyMi4wLjAuMA..</a:t>
            </a:r>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445A-3761-4E9F-8958-2133E99DA264}" type="slidenum">
              <a:rPr lang="de-DE" smtClean="0"/>
              <a:t>‹Nr.›</a:t>
            </a:fld>
            <a:endParaRPr lang="de-DE" dirty="0"/>
          </a:p>
        </p:txBody>
      </p:sp>
    </p:spTree>
    <p:extLst>
      <p:ext uri="{BB962C8B-B14F-4D97-AF65-F5344CB8AC3E}">
        <p14:creationId xmlns:p14="http://schemas.microsoft.com/office/powerpoint/2010/main" val="12136329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421467" y="1782200"/>
            <a:ext cx="9015159" cy="2219958"/>
          </a:xfrm>
          <a:prstGeom prst="rect">
            <a:avLst/>
          </a:prstGeom>
        </p:spPr>
        <p:txBody>
          <a:bodyPr anchor="t" anchorCtr="0">
            <a:normAutofit/>
          </a:bodyPr>
          <a:lstStyle>
            <a:lvl1pPr algn="l">
              <a:defRPr sz="4600" b="1">
                <a:solidFill>
                  <a:schemeClr val="accent1"/>
                </a:solidFill>
                <a:latin typeface="+mj-lt"/>
              </a:defRPr>
            </a:lvl1pPr>
          </a:lstStyle>
          <a:p>
            <a:r>
              <a:rPr lang="de-DE"/>
              <a:t>Mastertitelformat bearbeiten</a:t>
            </a:r>
            <a:endParaRPr lang="de-DE" dirty="0"/>
          </a:p>
        </p:txBody>
      </p:sp>
      <p:sp>
        <p:nvSpPr>
          <p:cNvPr id="3" name="Untertitel 2"/>
          <p:cNvSpPr>
            <a:spLocks noGrp="1"/>
          </p:cNvSpPr>
          <p:nvPr>
            <p:ph type="subTitle" idx="1"/>
          </p:nvPr>
        </p:nvSpPr>
        <p:spPr>
          <a:xfrm>
            <a:off x="2421467" y="4148322"/>
            <a:ext cx="9015159" cy="1828408"/>
          </a:xfrm>
          <a:prstGeom prst="rect">
            <a:avLst/>
          </a:prstGeo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Tree>
    <p:extLst>
      <p:ext uri="{BB962C8B-B14F-4D97-AF65-F5344CB8AC3E}">
        <p14:creationId xmlns:p14="http://schemas.microsoft.com/office/powerpoint/2010/main" val="132209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dirty="0"/>
              <a:t>Titelmasterformat durch Klicken bearbeiten</a:t>
            </a:r>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dirty="0"/>
              <a:t>Studiengang, Referent</a:t>
            </a:r>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276862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dirty="0"/>
              <a:t>Titelmasterformat durch Klicken bearbeiten</a:t>
            </a:r>
          </a:p>
        </p:txBody>
      </p:sp>
      <p:sp>
        <p:nvSpPr>
          <p:cNvPr id="7" name="Textplatzhalter 4"/>
          <p:cNvSpPr>
            <a:spLocks noGrp="1"/>
          </p:cNvSpPr>
          <p:nvPr>
            <p:ph type="body" sz="quarter" idx="13" hasCustomPrompt="1"/>
          </p:nvPr>
        </p:nvSpPr>
        <p:spPr>
          <a:xfrm>
            <a:off x="339436" y="196850"/>
            <a:ext cx="5492778" cy="279400"/>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dirty="0"/>
              <a:t>Studiengang, Referent</a:t>
            </a:r>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462530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Zwei Inhalte">
    <p:spTree>
      <p:nvGrpSpPr>
        <p:cNvPr id="1" name=""/>
        <p:cNvGrpSpPr/>
        <p:nvPr/>
      </p:nvGrpSpPr>
      <p:grpSpPr>
        <a:xfrm>
          <a:off x="0" y="0"/>
          <a:ext cx="0" cy="0"/>
          <a:chOff x="0" y="0"/>
          <a:chExt cx="0" cy="0"/>
        </a:xfrm>
      </p:grpSpPr>
      <p:sp>
        <p:nvSpPr>
          <p:cNvPr id="9" name="Inhaltsplatzhalter 2"/>
          <p:cNvSpPr>
            <a:spLocks noGrp="1"/>
          </p:cNvSpPr>
          <p:nvPr>
            <p:ph idx="17" hasCustomPrompt="1"/>
          </p:nvPr>
        </p:nvSpPr>
        <p:spPr>
          <a:xfrm>
            <a:off x="339437" y="1285979"/>
            <a:ext cx="5492778"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0" name="Inhaltsplatzhalter 2"/>
          <p:cNvSpPr>
            <a:spLocks noGrp="1"/>
          </p:cNvSpPr>
          <p:nvPr>
            <p:ph idx="18" hasCustomPrompt="1"/>
          </p:nvPr>
        </p:nvSpPr>
        <p:spPr>
          <a:xfrm>
            <a:off x="6397117" y="1285979"/>
            <a:ext cx="5473699"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7"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dirty="0"/>
              <a:t>Titelmasterformat durch Klicken bearbeiten</a:t>
            </a:r>
          </a:p>
        </p:txBody>
      </p:sp>
      <p:sp>
        <p:nvSpPr>
          <p:cNvPr id="2" name="Datumsplatzhalter 1"/>
          <p:cNvSpPr>
            <a:spLocks noGrp="1"/>
          </p:cNvSpPr>
          <p:nvPr>
            <p:ph type="dt" sz="half" idx="14"/>
          </p:nvPr>
        </p:nvSpPr>
        <p:spPr/>
        <p:txBody>
          <a:bodyPr/>
          <a:lstStyle/>
          <a:p>
            <a:fld id="{9DF806C2-ED1B-4BB6-B5CC-28C22F058799}" type="datetime1">
              <a:rPr lang="de-DE" smtClean="0"/>
              <a:t>21.12.2023</a:t>
            </a:fld>
            <a:endParaRPr lang="de-DE" dirty="0"/>
          </a:p>
        </p:txBody>
      </p:sp>
      <p:sp>
        <p:nvSpPr>
          <p:cNvPr id="3" name="Fußzeilenplatzhalter 2"/>
          <p:cNvSpPr>
            <a:spLocks noGrp="1"/>
          </p:cNvSpPr>
          <p:nvPr>
            <p:ph type="ftr" sz="quarter" idx="15"/>
          </p:nvPr>
        </p:nvSpPr>
        <p:spPr/>
        <p:txBody>
          <a:bodyPr/>
          <a:lstStyle/>
          <a:p>
            <a:r>
              <a:rPr lang="de-DE" dirty="0"/>
              <a:t>Studiengang, Referent</a:t>
            </a:r>
          </a:p>
        </p:txBody>
      </p:sp>
      <p:sp>
        <p:nvSpPr>
          <p:cNvPr id="4" name="Foliennummernplatzhalter 3"/>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162283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Zwei Inhalte">
    <p:spTree>
      <p:nvGrpSpPr>
        <p:cNvPr id="1" name=""/>
        <p:cNvGrpSpPr/>
        <p:nvPr/>
      </p:nvGrpSpPr>
      <p:grpSpPr>
        <a:xfrm>
          <a:off x="0" y="0"/>
          <a:ext cx="0" cy="0"/>
          <a:chOff x="0" y="0"/>
          <a:chExt cx="0" cy="0"/>
        </a:xfrm>
      </p:grpSpPr>
      <p:sp>
        <p:nvSpPr>
          <p:cNvPr id="9" name="Inhaltsplatzhalter 2"/>
          <p:cNvSpPr>
            <a:spLocks noGrp="1"/>
          </p:cNvSpPr>
          <p:nvPr>
            <p:ph idx="17" hasCustomPrompt="1"/>
          </p:nvPr>
        </p:nvSpPr>
        <p:spPr>
          <a:xfrm>
            <a:off x="339437" y="1285979"/>
            <a:ext cx="5492778"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0" name="Inhaltsplatzhalter 2"/>
          <p:cNvSpPr>
            <a:spLocks noGrp="1"/>
          </p:cNvSpPr>
          <p:nvPr>
            <p:ph idx="18" hasCustomPrompt="1"/>
          </p:nvPr>
        </p:nvSpPr>
        <p:spPr>
          <a:xfrm>
            <a:off x="6397117" y="1285979"/>
            <a:ext cx="5473699"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7"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dirty="0"/>
              <a:t>Titelmasterformat durch Klicken bearbeiten</a:t>
            </a:r>
          </a:p>
        </p:txBody>
      </p:sp>
      <p:sp>
        <p:nvSpPr>
          <p:cNvPr id="12" name="Textplatzhalter 4"/>
          <p:cNvSpPr>
            <a:spLocks noGrp="1"/>
          </p:cNvSpPr>
          <p:nvPr>
            <p:ph type="body" sz="quarter" idx="13" hasCustomPrompt="1"/>
          </p:nvPr>
        </p:nvSpPr>
        <p:spPr>
          <a:xfrm>
            <a:off x="339436" y="211012"/>
            <a:ext cx="5492778" cy="265238"/>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2" name="Datumsplatzhalter 1"/>
          <p:cNvSpPr>
            <a:spLocks noGrp="1"/>
          </p:cNvSpPr>
          <p:nvPr>
            <p:ph type="dt" sz="half" idx="14"/>
          </p:nvPr>
        </p:nvSpPr>
        <p:spPr/>
        <p:txBody>
          <a:bodyPr/>
          <a:lstStyle/>
          <a:p>
            <a:fld id="{9DF806C2-ED1B-4BB6-B5CC-28C22F058799}" type="datetime1">
              <a:rPr lang="de-DE" smtClean="0"/>
              <a:t>21.12.2023</a:t>
            </a:fld>
            <a:endParaRPr lang="de-DE" dirty="0"/>
          </a:p>
        </p:txBody>
      </p:sp>
      <p:sp>
        <p:nvSpPr>
          <p:cNvPr id="3" name="Fußzeilenplatzhalter 2"/>
          <p:cNvSpPr>
            <a:spLocks noGrp="1"/>
          </p:cNvSpPr>
          <p:nvPr>
            <p:ph type="ftr" sz="quarter" idx="15"/>
          </p:nvPr>
        </p:nvSpPr>
        <p:spPr/>
        <p:txBody>
          <a:bodyPr/>
          <a:lstStyle/>
          <a:p>
            <a:r>
              <a:rPr lang="de-DE" dirty="0"/>
              <a:t>Studiengang, Referent</a:t>
            </a:r>
          </a:p>
        </p:txBody>
      </p:sp>
      <p:sp>
        <p:nvSpPr>
          <p:cNvPr id="4" name="Foliennummernplatzhalter 3"/>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155601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a:t>Mastertitelformat bearbeiten</a:t>
            </a:r>
            <a:endParaRPr lang="de-DE" dirty="0"/>
          </a:p>
        </p:txBody>
      </p:sp>
      <p:sp>
        <p:nvSpPr>
          <p:cNvPr id="3" name="Inhaltsplatzhalter 2"/>
          <p:cNvSpPr>
            <a:spLocks noGrp="1"/>
          </p:cNvSpPr>
          <p:nvPr>
            <p:ph idx="1" hasCustomPrompt="1"/>
          </p:nvPr>
        </p:nvSpPr>
        <p:spPr>
          <a:xfrm>
            <a:off x="339436" y="1276350"/>
            <a:ext cx="11509037" cy="5049499"/>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ußzeilenplatzhalter 4"/>
          <p:cNvSpPr>
            <a:spLocks noGrp="1"/>
          </p:cNvSpPr>
          <p:nvPr>
            <p:ph type="ftr" sz="quarter" idx="11"/>
          </p:nvPr>
        </p:nvSpPr>
        <p:spPr/>
        <p:txBody>
          <a:bodyPr/>
          <a:lstStyle/>
          <a:p>
            <a:r>
              <a:rPr lang="de-DE"/>
              <a:t>Studiengang, Referent</a:t>
            </a:r>
            <a:endParaRPr lang="de-DE" dirty="0"/>
          </a:p>
        </p:txBody>
      </p:sp>
      <p:sp>
        <p:nvSpPr>
          <p:cNvPr id="6" name="Foliennummernplatzhalter 5"/>
          <p:cNvSpPr>
            <a:spLocks noGrp="1"/>
          </p:cNvSpPr>
          <p:nvPr>
            <p:ph type="sldNum" sz="quarter" idx="12"/>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6010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8" name="Inhaltsplatzhalter 2"/>
          <p:cNvSpPr>
            <a:spLocks noGrp="1"/>
          </p:cNvSpPr>
          <p:nvPr>
            <p:ph idx="17" hasCustomPrompt="1"/>
          </p:nvPr>
        </p:nvSpPr>
        <p:spPr>
          <a:xfrm>
            <a:off x="339436" y="1276350"/>
            <a:ext cx="11509036" cy="5049499"/>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a:t>Mastertitelformat bearbeiten</a:t>
            </a:r>
            <a:endParaRPr lang="de-DE" dirty="0"/>
          </a:p>
        </p:txBody>
      </p:sp>
      <p:sp>
        <p:nvSpPr>
          <p:cNvPr id="7" name="Textplatzhalter 4"/>
          <p:cNvSpPr>
            <a:spLocks noGrp="1"/>
          </p:cNvSpPr>
          <p:nvPr>
            <p:ph type="body" sz="quarter" idx="13" hasCustomPrompt="1"/>
          </p:nvPr>
        </p:nvSpPr>
        <p:spPr>
          <a:xfrm>
            <a:off x="339436" y="196850"/>
            <a:ext cx="5492778" cy="279400"/>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a:t>Studiengang, Referent</a:t>
            </a:r>
            <a:endParaRPr lang="de-DE" dirty="0"/>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60523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a:t>Mastertitelformat bearbeiten</a:t>
            </a:r>
            <a:endParaRPr lang="de-DE" dirty="0"/>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a:t>Studiengang, Referent</a:t>
            </a:r>
            <a:endParaRPr lang="de-DE" dirty="0"/>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426830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a:t>Mastertitelformat bearbeiten</a:t>
            </a:r>
            <a:endParaRPr lang="de-DE" dirty="0"/>
          </a:p>
        </p:txBody>
      </p:sp>
      <p:sp>
        <p:nvSpPr>
          <p:cNvPr id="7" name="Textplatzhalter 4"/>
          <p:cNvSpPr>
            <a:spLocks noGrp="1"/>
          </p:cNvSpPr>
          <p:nvPr>
            <p:ph type="body" sz="quarter" idx="13" hasCustomPrompt="1"/>
          </p:nvPr>
        </p:nvSpPr>
        <p:spPr>
          <a:xfrm>
            <a:off x="339436" y="196850"/>
            <a:ext cx="5492778" cy="279400"/>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a:t>Studiengang, Referent</a:t>
            </a:r>
            <a:endParaRPr lang="de-DE" dirty="0"/>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19610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Zwei Inhalte">
    <p:spTree>
      <p:nvGrpSpPr>
        <p:cNvPr id="1" name=""/>
        <p:cNvGrpSpPr/>
        <p:nvPr/>
      </p:nvGrpSpPr>
      <p:grpSpPr>
        <a:xfrm>
          <a:off x="0" y="0"/>
          <a:ext cx="0" cy="0"/>
          <a:chOff x="0" y="0"/>
          <a:chExt cx="0" cy="0"/>
        </a:xfrm>
      </p:grpSpPr>
      <p:sp>
        <p:nvSpPr>
          <p:cNvPr id="9" name="Inhaltsplatzhalter 2"/>
          <p:cNvSpPr>
            <a:spLocks noGrp="1"/>
          </p:cNvSpPr>
          <p:nvPr>
            <p:ph idx="17" hasCustomPrompt="1"/>
          </p:nvPr>
        </p:nvSpPr>
        <p:spPr>
          <a:xfrm>
            <a:off x="339437" y="1285979"/>
            <a:ext cx="5492778"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0" name="Inhaltsplatzhalter 2"/>
          <p:cNvSpPr>
            <a:spLocks noGrp="1"/>
          </p:cNvSpPr>
          <p:nvPr>
            <p:ph idx="18" hasCustomPrompt="1"/>
          </p:nvPr>
        </p:nvSpPr>
        <p:spPr>
          <a:xfrm>
            <a:off x="6397117" y="1285979"/>
            <a:ext cx="5473699"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7"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a:t>Mastertitelformat bearbeiten</a:t>
            </a:r>
            <a:endParaRPr lang="de-DE" dirty="0"/>
          </a:p>
        </p:txBody>
      </p:sp>
      <p:sp>
        <p:nvSpPr>
          <p:cNvPr id="2" name="Datumsplatzhalter 1"/>
          <p:cNvSpPr>
            <a:spLocks noGrp="1"/>
          </p:cNvSpPr>
          <p:nvPr>
            <p:ph type="dt" sz="half" idx="14"/>
          </p:nvPr>
        </p:nvSpPr>
        <p:spPr/>
        <p:txBody>
          <a:bodyPr/>
          <a:lstStyle/>
          <a:p>
            <a:fld id="{9DF806C2-ED1B-4BB6-B5CC-28C22F058799}" type="datetime1">
              <a:rPr lang="de-DE" smtClean="0"/>
              <a:t>21.12.2023</a:t>
            </a:fld>
            <a:endParaRPr lang="de-DE" dirty="0"/>
          </a:p>
        </p:txBody>
      </p:sp>
      <p:sp>
        <p:nvSpPr>
          <p:cNvPr id="3" name="Fußzeilenplatzhalter 2"/>
          <p:cNvSpPr>
            <a:spLocks noGrp="1"/>
          </p:cNvSpPr>
          <p:nvPr>
            <p:ph type="ftr" sz="quarter" idx="15"/>
          </p:nvPr>
        </p:nvSpPr>
        <p:spPr/>
        <p:txBody>
          <a:bodyPr/>
          <a:lstStyle/>
          <a:p>
            <a:r>
              <a:rPr lang="de-DE"/>
              <a:t>Studiengang, Referent</a:t>
            </a:r>
            <a:endParaRPr lang="de-DE" dirty="0"/>
          </a:p>
        </p:txBody>
      </p:sp>
      <p:sp>
        <p:nvSpPr>
          <p:cNvPr id="4" name="Foliennummernplatzhalter 3"/>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62308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Zwei Inhalte">
    <p:spTree>
      <p:nvGrpSpPr>
        <p:cNvPr id="1" name=""/>
        <p:cNvGrpSpPr/>
        <p:nvPr/>
      </p:nvGrpSpPr>
      <p:grpSpPr>
        <a:xfrm>
          <a:off x="0" y="0"/>
          <a:ext cx="0" cy="0"/>
          <a:chOff x="0" y="0"/>
          <a:chExt cx="0" cy="0"/>
        </a:xfrm>
      </p:grpSpPr>
      <p:sp>
        <p:nvSpPr>
          <p:cNvPr id="9" name="Inhaltsplatzhalter 2"/>
          <p:cNvSpPr>
            <a:spLocks noGrp="1"/>
          </p:cNvSpPr>
          <p:nvPr>
            <p:ph idx="17" hasCustomPrompt="1"/>
          </p:nvPr>
        </p:nvSpPr>
        <p:spPr>
          <a:xfrm>
            <a:off x="339437" y="1285979"/>
            <a:ext cx="5492778"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0" name="Inhaltsplatzhalter 2"/>
          <p:cNvSpPr>
            <a:spLocks noGrp="1"/>
          </p:cNvSpPr>
          <p:nvPr>
            <p:ph idx="18" hasCustomPrompt="1"/>
          </p:nvPr>
        </p:nvSpPr>
        <p:spPr>
          <a:xfrm>
            <a:off x="6397117" y="1285979"/>
            <a:ext cx="5473699" cy="5039870"/>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7"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a:t>Mastertitelformat bearbeiten</a:t>
            </a:r>
            <a:endParaRPr lang="de-DE" dirty="0"/>
          </a:p>
        </p:txBody>
      </p:sp>
      <p:sp>
        <p:nvSpPr>
          <p:cNvPr id="12" name="Textplatzhalter 4"/>
          <p:cNvSpPr>
            <a:spLocks noGrp="1"/>
          </p:cNvSpPr>
          <p:nvPr>
            <p:ph type="body" sz="quarter" idx="13" hasCustomPrompt="1"/>
          </p:nvPr>
        </p:nvSpPr>
        <p:spPr>
          <a:xfrm>
            <a:off x="339436" y="211012"/>
            <a:ext cx="5492778" cy="265238"/>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2" name="Datumsplatzhalter 1"/>
          <p:cNvSpPr>
            <a:spLocks noGrp="1"/>
          </p:cNvSpPr>
          <p:nvPr>
            <p:ph type="dt" sz="half" idx="14"/>
          </p:nvPr>
        </p:nvSpPr>
        <p:spPr/>
        <p:txBody>
          <a:bodyPr/>
          <a:lstStyle/>
          <a:p>
            <a:fld id="{9DF806C2-ED1B-4BB6-B5CC-28C22F058799}" type="datetime1">
              <a:rPr lang="de-DE" smtClean="0"/>
              <a:t>21.12.2023</a:t>
            </a:fld>
            <a:endParaRPr lang="de-DE" dirty="0"/>
          </a:p>
        </p:txBody>
      </p:sp>
      <p:sp>
        <p:nvSpPr>
          <p:cNvPr id="3" name="Fußzeilenplatzhalter 2"/>
          <p:cNvSpPr>
            <a:spLocks noGrp="1"/>
          </p:cNvSpPr>
          <p:nvPr>
            <p:ph type="ftr" sz="quarter" idx="15"/>
          </p:nvPr>
        </p:nvSpPr>
        <p:spPr/>
        <p:txBody>
          <a:bodyPr/>
          <a:lstStyle/>
          <a:p>
            <a:r>
              <a:rPr lang="de-DE"/>
              <a:t>Studiengang, Referent</a:t>
            </a:r>
            <a:endParaRPr lang="de-DE" dirty="0"/>
          </a:p>
        </p:txBody>
      </p:sp>
      <p:sp>
        <p:nvSpPr>
          <p:cNvPr id="4" name="Foliennummernplatzhalter 3"/>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04766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marL="0" indent="0">
              <a:lnSpc>
                <a:spcPct val="100000"/>
              </a:lnSpc>
              <a:defRPr sz="2700" b="1">
                <a:solidFill>
                  <a:schemeClr val="accent1"/>
                </a:solidFill>
              </a:defRPr>
            </a:lvl1pPr>
          </a:lstStyle>
          <a:p>
            <a:r>
              <a:rPr lang="de-DE" dirty="0"/>
              <a:t>Titelmasterformat durch Klicken bearbeiten</a:t>
            </a:r>
          </a:p>
        </p:txBody>
      </p:sp>
      <p:sp>
        <p:nvSpPr>
          <p:cNvPr id="3" name="Inhaltsplatzhalter 2"/>
          <p:cNvSpPr>
            <a:spLocks noGrp="1"/>
          </p:cNvSpPr>
          <p:nvPr>
            <p:ph idx="1" hasCustomPrompt="1"/>
          </p:nvPr>
        </p:nvSpPr>
        <p:spPr>
          <a:xfrm>
            <a:off x="339436" y="1276350"/>
            <a:ext cx="11509037" cy="5049499"/>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ußzeilenplatzhalter 4"/>
          <p:cNvSpPr>
            <a:spLocks noGrp="1"/>
          </p:cNvSpPr>
          <p:nvPr>
            <p:ph type="ftr" sz="quarter" idx="11"/>
          </p:nvPr>
        </p:nvSpPr>
        <p:spPr/>
        <p:txBody>
          <a:bodyPr/>
          <a:lstStyle/>
          <a:p>
            <a:r>
              <a:rPr lang="de-DE" dirty="0"/>
              <a:t>Studiengang, Referent</a:t>
            </a:r>
          </a:p>
        </p:txBody>
      </p:sp>
      <p:sp>
        <p:nvSpPr>
          <p:cNvPr id="6" name="Foliennummernplatzhalter 5"/>
          <p:cNvSpPr>
            <a:spLocks noGrp="1"/>
          </p:cNvSpPr>
          <p:nvPr>
            <p:ph type="sldNum" sz="quarter" idx="12"/>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18251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sp>
        <p:nvSpPr>
          <p:cNvPr id="8" name="Inhaltsplatzhalter 2"/>
          <p:cNvSpPr>
            <a:spLocks noGrp="1"/>
          </p:cNvSpPr>
          <p:nvPr>
            <p:ph idx="17" hasCustomPrompt="1"/>
          </p:nvPr>
        </p:nvSpPr>
        <p:spPr>
          <a:xfrm>
            <a:off x="339436" y="1276350"/>
            <a:ext cx="11509036" cy="5049499"/>
          </a:xfrm>
          <a:prstGeom prst="rect">
            <a:avLst/>
          </a:prstGeom>
        </p:spPr>
        <p:txBody>
          <a:bodyPr>
            <a:normAutofit/>
          </a:bodyPr>
          <a:lstStyle>
            <a:lvl1pPr marL="361950" indent="-361950">
              <a:lnSpc>
                <a:spcPct val="100000"/>
              </a:lnSpc>
              <a:buClr>
                <a:schemeClr val="accent1"/>
              </a:buClr>
              <a:buSzPct val="80000"/>
              <a:buFont typeface="Arial" panose="020B0604020202020204" pitchFamily="34" charset="0"/>
              <a:buChar char="●"/>
              <a:defRPr sz="2000"/>
            </a:lvl1pPr>
            <a:lvl2pPr marL="717550" indent="-266700">
              <a:buClr>
                <a:schemeClr val="accent1"/>
              </a:buClr>
              <a:buSzPct val="90000"/>
              <a:buFont typeface="Wingdings" panose="05000000000000000000" pitchFamily="2" charset="2"/>
              <a:buChar char="§"/>
              <a:defRPr sz="1800"/>
            </a:lvl2pPr>
            <a:lvl3pPr marL="1079500" indent="-273050">
              <a:buClr>
                <a:schemeClr val="accent1"/>
              </a:buClr>
              <a:defRPr sz="1600"/>
            </a:lvl3pPr>
            <a:lvl4pPr marL="1435100" indent="-266700">
              <a:buClr>
                <a:schemeClr val="accent1"/>
              </a:buClr>
              <a:buSzPct val="100000"/>
              <a:buFont typeface="Arial" panose="020B0604020202020204" pitchFamily="34" charset="0"/>
              <a:buChar char="–"/>
              <a:defRPr sz="1400"/>
            </a:lvl4pPr>
            <a:lvl5pPr marL="1797050" indent="-273050">
              <a:buClr>
                <a:schemeClr val="accent1"/>
              </a:buClr>
              <a:buFont typeface="Arial" panose="020B0604020202020204" pitchFamily="34" charset="0"/>
              <a:buChar char="»"/>
              <a:defRPr sz="1200"/>
            </a:lvl5pPr>
          </a:lstStyle>
          <a:p>
            <a:pPr lvl="0"/>
            <a:r>
              <a:rPr lang="en-GB" dirty="0"/>
              <a:t>Textmasterformat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2" name="Titel 1"/>
          <p:cNvSpPr>
            <a:spLocks noGrp="1"/>
          </p:cNvSpPr>
          <p:nvPr>
            <p:ph type="title"/>
          </p:nvPr>
        </p:nvSpPr>
        <p:spPr>
          <a:xfrm>
            <a:off x="339436" y="552450"/>
            <a:ext cx="11509037" cy="566503"/>
          </a:xfrm>
          <a:prstGeom prst="rect">
            <a:avLst/>
          </a:prstGeom>
        </p:spPr>
        <p:txBody>
          <a:bodyPr anchor="ctr" anchorCtr="0">
            <a:normAutofit/>
          </a:bodyPr>
          <a:lstStyle>
            <a:lvl1pPr>
              <a:lnSpc>
                <a:spcPct val="100000"/>
              </a:lnSpc>
              <a:defRPr sz="2700" b="1">
                <a:solidFill>
                  <a:schemeClr val="accent1"/>
                </a:solidFill>
              </a:defRPr>
            </a:lvl1pPr>
          </a:lstStyle>
          <a:p>
            <a:r>
              <a:rPr lang="de-DE" dirty="0"/>
              <a:t>Titelmasterformat durch Klicken bearbeiten</a:t>
            </a:r>
          </a:p>
        </p:txBody>
      </p:sp>
      <p:sp>
        <p:nvSpPr>
          <p:cNvPr id="7" name="Textplatzhalter 4"/>
          <p:cNvSpPr>
            <a:spLocks noGrp="1"/>
          </p:cNvSpPr>
          <p:nvPr>
            <p:ph type="body" sz="quarter" idx="13" hasCustomPrompt="1"/>
          </p:nvPr>
        </p:nvSpPr>
        <p:spPr>
          <a:xfrm>
            <a:off x="339436" y="196850"/>
            <a:ext cx="5492778" cy="279400"/>
          </a:xfrm>
          <a:prstGeom prst="rect">
            <a:avLst/>
          </a:prstGeom>
        </p:spPr>
        <p:txBody>
          <a:bodyPr anchor="ctr">
            <a:normAutofit/>
          </a:bodyPr>
          <a:lstStyle>
            <a:lvl1pPr marL="0" indent="0">
              <a:buNone/>
              <a:defRPr sz="1200">
                <a:solidFill>
                  <a:srgbClr val="0070C0"/>
                </a:solidFill>
              </a:defRPr>
            </a:lvl1pPr>
          </a:lstStyle>
          <a:p>
            <a:pPr lvl="0"/>
            <a:r>
              <a:rPr lang="de-DE" dirty="0"/>
              <a:t>Kapitelüberschrift</a:t>
            </a:r>
          </a:p>
        </p:txBody>
      </p:sp>
      <p:sp>
        <p:nvSpPr>
          <p:cNvPr id="4" name="Datumsplatzhalter 3"/>
          <p:cNvSpPr>
            <a:spLocks noGrp="1"/>
          </p:cNvSpPr>
          <p:nvPr>
            <p:ph type="dt" sz="half" idx="14"/>
          </p:nvPr>
        </p:nvSpPr>
        <p:spPr/>
        <p:txBody>
          <a:bodyPr/>
          <a:lstStyle/>
          <a:p>
            <a:fld id="{3C48D079-E537-411F-857A-EA93773D898B}" type="datetime1">
              <a:rPr lang="de-DE" smtClean="0"/>
              <a:t>21.12.2023</a:t>
            </a:fld>
            <a:endParaRPr lang="de-DE" dirty="0"/>
          </a:p>
        </p:txBody>
      </p:sp>
      <p:sp>
        <p:nvSpPr>
          <p:cNvPr id="5" name="Fußzeilenplatzhalter 4"/>
          <p:cNvSpPr>
            <a:spLocks noGrp="1"/>
          </p:cNvSpPr>
          <p:nvPr>
            <p:ph type="ftr" sz="quarter" idx="15"/>
          </p:nvPr>
        </p:nvSpPr>
        <p:spPr/>
        <p:txBody>
          <a:bodyPr/>
          <a:lstStyle/>
          <a:p>
            <a:r>
              <a:rPr lang="de-DE" dirty="0"/>
              <a:t>Studiengang, Referent</a:t>
            </a:r>
          </a:p>
        </p:txBody>
      </p:sp>
      <p:sp>
        <p:nvSpPr>
          <p:cNvPr id="6" name="Foliennummernplatzhalter 5"/>
          <p:cNvSpPr>
            <a:spLocks noGrp="1"/>
          </p:cNvSpPr>
          <p:nvPr>
            <p:ph type="sldNum" sz="quarter" idx="16"/>
          </p:nvPr>
        </p:nvSpPr>
        <p:spPr/>
        <p:txBody>
          <a:bodyPr/>
          <a:lstStyle/>
          <a:p>
            <a:fld id="{129916D8-1490-4DD4-88F6-5306CFA90256}" type="slidenum">
              <a:rPr lang="de-DE" smtClean="0"/>
              <a:t>‹Nr.›</a:t>
            </a:fld>
            <a:endParaRPr lang="de-DE" dirty="0"/>
          </a:p>
        </p:txBody>
      </p:sp>
    </p:spTree>
    <p:extLst>
      <p:ext uri="{BB962C8B-B14F-4D97-AF65-F5344CB8AC3E}">
        <p14:creationId xmlns:p14="http://schemas.microsoft.com/office/powerpoint/2010/main" val="360555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127711" y="113974"/>
            <a:ext cx="2818809" cy="352559"/>
          </a:xfrm>
          <a:prstGeom prst="rect">
            <a:avLst/>
          </a:prstGeom>
        </p:spPr>
      </p:pic>
      <p:sp>
        <p:nvSpPr>
          <p:cNvPr id="2" name="Datumsplatzhalter 1"/>
          <p:cNvSpPr>
            <a:spLocks noGrp="1"/>
          </p:cNvSpPr>
          <p:nvPr>
            <p:ph type="dt" sz="half" idx="2"/>
          </p:nvPr>
        </p:nvSpPr>
        <p:spPr>
          <a:xfrm>
            <a:off x="339436" y="6492875"/>
            <a:ext cx="2743200" cy="365125"/>
          </a:xfrm>
          <a:prstGeom prst="rect">
            <a:avLst/>
          </a:prstGeom>
        </p:spPr>
        <p:txBody>
          <a:bodyPr vert="horz" lIns="91440" tIns="45720" rIns="91440" bIns="45720" rtlCol="0" anchor="ctr"/>
          <a:lstStyle>
            <a:lvl1pPr algn="l">
              <a:defRPr sz="1200">
                <a:solidFill>
                  <a:srgbClr val="0070C0"/>
                </a:solidFill>
              </a:defRPr>
            </a:lvl1pPr>
          </a:lstStyle>
          <a:p>
            <a:fld id="{F9C15FB1-429D-4489-B652-3F3F710952E6}" type="datetime1">
              <a:rPr lang="de-DE" smtClean="0"/>
              <a:t>21.12.2023</a:t>
            </a:fld>
            <a:endParaRPr lang="de-DE" dirty="0"/>
          </a:p>
        </p:txBody>
      </p:sp>
      <p:sp>
        <p:nvSpPr>
          <p:cNvPr id="3" name="Fußzeilenplatzhalter 2"/>
          <p:cNvSpPr>
            <a:spLocks noGrp="1"/>
          </p:cNvSpPr>
          <p:nvPr>
            <p:ph type="ftr" sz="quarter" idx="3"/>
          </p:nvPr>
        </p:nvSpPr>
        <p:spPr>
          <a:xfrm>
            <a:off x="4030188" y="6489988"/>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de-DE"/>
              <a:t>Studiengang, Referent</a:t>
            </a:r>
            <a:endParaRPr lang="de-DE" dirty="0"/>
          </a:p>
        </p:txBody>
      </p:sp>
      <p:sp>
        <p:nvSpPr>
          <p:cNvPr id="4" name="Foliennummernplatzhalter 3"/>
          <p:cNvSpPr>
            <a:spLocks noGrp="1"/>
          </p:cNvSpPr>
          <p:nvPr>
            <p:ph type="sldNum" sz="quarter" idx="4"/>
          </p:nvPr>
        </p:nvSpPr>
        <p:spPr>
          <a:xfrm>
            <a:off x="9092541" y="6489989"/>
            <a:ext cx="2743200" cy="365125"/>
          </a:xfrm>
          <a:prstGeom prst="rect">
            <a:avLst/>
          </a:prstGeom>
        </p:spPr>
        <p:txBody>
          <a:bodyPr vert="horz" lIns="91440" tIns="45720" rIns="91440" bIns="45720" rtlCol="0" anchor="ctr"/>
          <a:lstStyle>
            <a:lvl1pPr algn="r">
              <a:defRPr sz="1200">
                <a:solidFill>
                  <a:srgbClr val="0070C0"/>
                </a:solidFill>
              </a:defRPr>
            </a:lvl1pPr>
          </a:lstStyle>
          <a:p>
            <a:fld id="{129916D8-1490-4DD4-88F6-5306CFA90256}" type="slidenum">
              <a:rPr lang="de-DE" smtClean="0"/>
              <a:pPr/>
              <a:t>‹Nr.›</a:t>
            </a:fld>
            <a:endParaRPr lang="de-DE" dirty="0"/>
          </a:p>
        </p:txBody>
      </p:sp>
      <p:pic>
        <p:nvPicPr>
          <p:cNvPr id="5" name="Grafik 4">
            <a:extLst>
              <a:ext uri="{FF2B5EF4-FFF2-40B4-BE49-F238E27FC236}">
                <a16:creationId xmlns:a16="http://schemas.microsoft.com/office/drawing/2014/main" id="{C317FA0E-3B45-FFB2-9AE3-C309D8E656A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7711" y="113974"/>
            <a:ext cx="2818809" cy="352559"/>
          </a:xfrm>
          <a:prstGeom prst="rect">
            <a:avLst/>
          </a:prstGeom>
        </p:spPr>
      </p:pic>
    </p:spTree>
    <p:extLst>
      <p:ext uri="{BB962C8B-B14F-4D97-AF65-F5344CB8AC3E}">
        <p14:creationId xmlns:p14="http://schemas.microsoft.com/office/powerpoint/2010/main" val="21656541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50" r:id="rId8"/>
    <p:sldLayoutId id="2147483665" r:id="rId9"/>
    <p:sldLayoutId id="2147483667" r:id="rId10"/>
    <p:sldLayoutId id="2147483668" r:id="rId11"/>
    <p:sldLayoutId id="2147483669" r:id="rId12"/>
    <p:sldLayoutId id="2147483666" r:id="rId13"/>
  </p:sldLayoutIdLst>
  <p:hf hdr="0" ft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igiat/Phishing-Uebung.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heise.de/news/DHL-ist-Phishers-Liebling-7321731.html" TargetMode="External"/><Relationship Id="rId3" Type="http://schemas.openxmlformats.org/officeDocument/2006/relationships/hyperlink" Target="https://www.bsi.bund.de/DE/Themen/Verbraucherinnen-und-Verbraucher/Informationen-und-Empfehlungen/Wie-geht-Internet/E-Mail-Phishing-Bankbetrug/email-phishing-bankbetrug_node.html" TargetMode="External"/><Relationship Id="rId7" Type="http://schemas.openxmlformats.org/officeDocument/2006/relationships/hyperlink" Target="https://iopscience.iop.org/article/10.1088/1757-899X/769/1/012072/pdf" TargetMode="External"/><Relationship Id="rId2" Type="http://schemas.openxmlformats.org/officeDocument/2006/relationships/hyperlink" Target="https://apwg.org/trendsreports/" TargetMode="External"/><Relationship Id="rId1" Type="http://schemas.openxmlformats.org/officeDocument/2006/relationships/slideLayout" Target="../slideLayouts/slideLayout2.xml"/><Relationship Id="rId6" Type="http://schemas.openxmlformats.org/officeDocument/2006/relationships/hyperlink" Target="https://getgophish.com/documentation/" TargetMode="External"/><Relationship Id="rId11" Type="http://schemas.openxmlformats.org/officeDocument/2006/relationships/hyperlink" Target="https://de.wikipedia.org/wiki/Vishing" TargetMode="External"/><Relationship Id="rId5" Type="http://schemas.openxmlformats.org/officeDocument/2006/relationships/hyperlink" Target="https://www.fortinet.com/resources/cyberglossary/email-spoofing" TargetMode="External"/><Relationship Id="rId10" Type="http://schemas.openxmlformats.org/officeDocument/2006/relationships/hyperlink" Target="https://www.kaspersky.de/resource-center/definitions/spear-phishing#:~:text=Die%20Antwort%20lautet%20Spear%2DPhishing,bestimmte%20Personen%20oder%20Unternehmen%20abzielen" TargetMode="External"/><Relationship Id="rId4" Type="http://schemas.openxmlformats.org/officeDocument/2006/relationships/hyperlink" Target="https://www.checkpoint.com/press-releases/microsoft-dominates-as-the-most-impersonated-brand-for-phishing-scams-in-q2-2023/" TargetMode="External"/><Relationship Id="rId9" Type="http://schemas.openxmlformats.org/officeDocument/2006/relationships/hyperlink" Target="http://www.ijarcs.info/index.php/Ijarcs/article/view/2706/26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Phishing und Spam</a:t>
            </a:r>
          </a:p>
        </p:txBody>
      </p:sp>
      <p:sp>
        <p:nvSpPr>
          <p:cNvPr id="3" name="Untertitel 2"/>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23131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1B83D-A495-4948-FD28-C2CD87FA8188}"/>
              </a:ext>
            </a:extLst>
          </p:cNvPr>
          <p:cNvSpPr>
            <a:spLocks noGrp="1"/>
          </p:cNvSpPr>
          <p:nvPr>
            <p:ph type="title"/>
          </p:nvPr>
        </p:nvSpPr>
        <p:spPr/>
        <p:txBody>
          <a:bodyPr/>
          <a:lstStyle/>
          <a:p>
            <a:r>
              <a:rPr lang="de-DE" dirty="0"/>
              <a:t>Spear Phishing</a:t>
            </a:r>
          </a:p>
        </p:txBody>
      </p:sp>
      <p:sp>
        <p:nvSpPr>
          <p:cNvPr id="3" name="Inhaltsplatzhalter 2">
            <a:extLst>
              <a:ext uri="{FF2B5EF4-FFF2-40B4-BE49-F238E27FC236}">
                <a16:creationId xmlns:a16="http://schemas.microsoft.com/office/drawing/2014/main" id="{0522B867-D82E-7D95-498D-B81F83700131}"/>
              </a:ext>
            </a:extLst>
          </p:cNvPr>
          <p:cNvSpPr>
            <a:spLocks noGrp="1"/>
          </p:cNvSpPr>
          <p:nvPr>
            <p:ph idx="1"/>
          </p:nvPr>
        </p:nvSpPr>
        <p:spPr/>
        <p:txBody>
          <a:bodyPr/>
          <a:lstStyle/>
          <a:p>
            <a:r>
              <a:rPr lang="de-DE" dirty="0"/>
              <a:t>Personalisierte Phishing Angriffe</a:t>
            </a:r>
          </a:p>
          <a:p>
            <a:r>
              <a:rPr lang="de-DE" dirty="0"/>
              <a:t>Meist auf ein Unternehmen oder spezifische Person im Unternehmen</a:t>
            </a:r>
          </a:p>
          <a:p>
            <a:r>
              <a:rPr lang="de-DE" dirty="0"/>
              <a:t>Verlangt eine gründliche Recherche über Unternehmen und Ziel</a:t>
            </a:r>
          </a:p>
          <a:p>
            <a:r>
              <a:rPr lang="de-DE" dirty="0"/>
              <a:t>Meist erfolgreicher als „normales Phishing“, Aufwand aber größer</a:t>
            </a:r>
          </a:p>
        </p:txBody>
      </p:sp>
      <p:sp>
        <p:nvSpPr>
          <p:cNvPr id="4" name="Datumsplatzhalter 3">
            <a:extLst>
              <a:ext uri="{FF2B5EF4-FFF2-40B4-BE49-F238E27FC236}">
                <a16:creationId xmlns:a16="http://schemas.microsoft.com/office/drawing/2014/main" id="{24A23504-6FDC-FA80-4941-98841FF204FE}"/>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97BEFD1C-F279-C0E2-B791-1088A24139CB}"/>
              </a:ext>
            </a:extLst>
          </p:cNvPr>
          <p:cNvSpPr>
            <a:spLocks noGrp="1"/>
          </p:cNvSpPr>
          <p:nvPr>
            <p:ph type="sldNum" sz="quarter" idx="12"/>
          </p:nvPr>
        </p:nvSpPr>
        <p:spPr/>
        <p:txBody>
          <a:bodyPr/>
          <a:lstStyle/>
          <a:p>
            <a:fld id="{129916D8-1490-4DD4-88F6-5306CFA90256}" type="slidenum">
              <a:rPr lang="de-DE" smtClean="0"/>
              <a:t>10</a:t>
            </a:fld>
            <a:endParaRPr lang="de-DE" dirty="0"/>
          </a:p>
        </p:txBody>
      </p:sp>
    </p:spTree>
    <p:extLst>
      <p:ext uri="{BB962C8B-B14F-4D97-AF65-F5344CB8AC3E}">
        <p14:creationId xmlns:p14="http://schemas.microsoft.com/office/powerpoint/2010/main" val="60040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A10D-A2AE-D325-651D-63559FE30223}"/>
              </a:ext>
            </a:extLst>
          </p:cNvPr>
          <p:cNvSpPr>
            <a:spLocks noGrp="1"/>
          </p:cNvSpPr>
          <p:nvPr>
            <p:ph type="title"/>
          </p:nvPr>
        </p:nvSpPr>
        <p:spPr/>
        <p:txBody>
          <a:bodyPr/>
          <a:lstStyle/>
          <a:p>
            <a:r>
              <a:rPr lang="de-DE" dirty="0"/>
              <a:t>Whaling</a:t>
            </a:r>
          </a:p>
        </p:txBody>
      </p:sp>
      <p:sp>
        <p:nvSpPr>
          <p:cNvPr id="3" name="Inhaltsplatzhalter 2">
            <a:extLst>
              <a:ext uri="{FF2B5EF4-FFF2-40B4-BE49-F238E27FC236}">
                <a16:creationId xmlns:a16="http://schemas.microsoft.com/office/drawing/2014/main" id="{D51B044C-986E-605C-7D9A-5716BB5D5078}"/>
              </a:ext>
            </a:extLst>
          </p:cNvPr>
          <p:cNvSpPr>
            <a:spLocks noGrp="1"/>
          </p:cNvSpPr>
          <p:nvPr>
            <p:ph idx="1"/>
          </p:nvPr>
        </p:nvSpPr>
        <p:spPr/>
        <p:txBody>
          <a:bodyPr/>
          <a:lstStyle/>
          <a:p>
            <a:r>
              <a:rPr lang="de-DE" dirty="0"/>
              <a:t>Ziele sind hochrangige oder einflussreiche Person in einem Unternehmen („große Fische“, „Wale“)</a:t>
            </a:r>
          </a:p>
          <a:p>
            <a:r>
              <a:rPr lang="de-DE" dirty="0" err="1"/>
              <a:t>Phisher</a:t>
            </a:r>
            <a:r>
              <a:rPr lang="de-DE" dirty="0"/>
              <a:t> gibt sich als andere hochrangige Person aus</a:t>
            </a:r>
          </a:p>
          <a:p>
            <a:r>
              <a:rPr lang="de-DE" dirty="0"/>
              <a:t>Dadurch entsteht Druck für das Opfer</a:t>
            </a:r>
          </a:p>
        </p:txBody>
      </p:sp>
      <p:sp>
        <p:nvSpPr>
          <p:cNvPr id="4" name="Datumsplatzhalter 3">
            <a:extLst>
              <a:ext uri="{FF2B5EF4-FFF2-40B4-BE49-F238E27FC236}">
                <a16:creationId xmlns:a16="http://schemas.microsoft.com/office/drawing/2014/main" id="{E8319AD1-50F8-5499-CAC7-5C2EDC194E30}"/>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CBA129BA-F828-9B0B-80C1-218ADF67C389}"/>
              </a:ext>
            </a:extLst>
          </p:cNvPr>
          <p:cNvSpPr>
            <a:spLocks noGrp="1"/>
          </p:cNvSpPr>
          <p:nvPr>
            <p:ph type="sldNum" sz="quarter" idx="12"/>
          </p:nvPr>
        </p:nvSpPr>
        <p:spPr/>
        <p:txBody>
          <a:bodyPr/>
          <a:lstStyle/>
          <a:p>
            <a:fld id="{129916D8-1490-4DD4-88F6-5306CFA90256}" type="slidenum">
              <a:rPr lang="de-DE" smtClean="0"/>
              <a:t>11</a:t>
            </a:fld>
            <a:endParaRPr lang="de-DE" dirty="0"/>
          </a:p>
        </p:txBody>
      </p:sp>
    </p:spTree>
    <p:extLst>
      <p:ext uri="{BB962C8B-B14F-4D97-AF65-F5344CB8AC3E}">
        <p14:creationId xmlns:p14="http://schemas.microsoft.com/office/powerpoint/2010/main" val="365309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274A21-D5C2-97EE-4840-274B92F06705}"/>
              </a:ext>
            </a:extLst>
          </p:cNvPr>
          <p:cNvSpPr>
            <a:spLocks noGrp="1"/>
          </p:cNvSpPr>
          <p:nvPr>
            <p:ph type="title"/>
          </p:nvPr>
        </p:nvSpPr>
        <p:spPr/>
        <p:txBody>
          <a:bodyPr/>
          <a:lstStyle/>
          <a:p>
            <a:r>
              <a:rPr lang="de-DE" dirty="0"/>
              <a:t>Weitere Konzepte</a:t>
            </a:r>
          </a:p>
        </p:txBody>
      </p:sp>
      <p:sp>
        <p:nvSpPr>
          <p:cNvPr id="3" name="Inhaltsplatzhalter 2">
            <a:extLst>
              <a:ext uri="{FF2B5EF4-FFF2-40B4-BE49-F238E27FC236}">
                <a16:creationId xmlns:a16="http://schemas.microsoft.com/office/drawing/2014/main" id="{9696C451-EFB6-AD8F-879F-7540B20C9797}"/>
              </a:ext>
            </a:extLst>
          </p:cNvPr>
          <p:cNvSpPr>
            <a:spLocks noGrp="1"/>
          </p:cNvSpPr>
          <p:nvPr>
            <p:ph idx="1"/>
          </p:nvPr>
        </p:nvSpPr>
        <p:spPr/>
        <p:txBody>
          <a:bodyPr/>
          <a:lstStyle/>
          <a:p>
            <a:r>
              <a:rPr lang="de-DE" dirty="0" err="1"/>
              <a:t>Vishing</a:t>
            </a:r>
            <a:r>
              <a:rPr lang="de-DE" dirty="0"/>
              <a:t> oder Voice Phishing: Opfer wird via Telefonat aufgefordert sensible Daten preiszugeben oder direkt veranlasst bestimmte Aktionen wie Überweisung durchzuführen</a:t>
            </a:r>
          </a:p>
          <a:p>
            <a:r>
              <a:rPr lang="de-DE" dirty="0"/>
              <a:t>Phishing via SMS: Betrüger senden automatisiert SMS an große Gruppen von Zielen</a:t>
            </a:r>
          </a:p>
          <a:p>
            <a:pPr lvl="1"/>
            <a:r>
              <a:rPr lang="de-DE" dirty="0"/>
              <a:t>Ziele werden aufgefordert einen Link anzuklicken</a:t>
            </a:r>
          </a:p>
          <a:p>
            <a:pPr lvl="1"/>
            <a:r>
              <a:rPr lang="de-DE" dirty="0"/>
              <a:t>Link führt entweder zu Phishing Webseiten oder dubiosen Downloads</a:t>
            </a:r>
          </a:p>
          <a:p>
            <a:pPr lvl="1"/>
            <a:r>
              <a:rPr lang="de-DE" dirty="0"/>
              <a:t>Wird oft verwendet für das Phishing nach Homebanking Daten</a:t>
            </a:r>
          </a:p>
          <a:p>
            <a:endParaRPr lang="de-DE" dirty="0"/>
          </a:p>
        </p:txBody>
      </p:sp>
      <p:sp>
        <p:nvSpPr>
          <p:cNvPr id="4" name="Datumsplatzhalter 3">
            <a:extLst>
              <a:ext uri="{FF2B5EF4-FFF2-40B4-BE49-F238E27FC236}">
                <a16:creationId xmlns:a16="http://schemas.microsoft.com/office/drawing/2014/main" id="{FCD23465-192C-A67D-BC50-246B46389765}"/>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842F16D3-0FC0-1522-32EE-F1C362BAEA75}"/>
              </a:ext>
            </a:extLst>
          </p:cNvPr>
          <p:cNvSpPr>
            <a:spLocks noGrp="1"/>
          </p:cNvSpPr>
          <p:nvPr>
            <p:ph type="sldNum" sz="quarter" idx="12"/>
          </p:nvPr>
        </p:nvSpPr>
        <p:spPr/>
        <p:txBody>
          <a:bodyPr/>
          <a:lstStyle/>
          <a:p>
            <a:fld id="{129916D8-1490-4DD4-88F6-5306CFA90256}" type="slidenum">
              <a:rPr lang="de-DE" smtClean="0"/>
              <a:t>12</a:t>
            </a:fld>
            <a:endParaRPr lang="de-DE" dirty="0"/>
          </a:p>
        </p:txBody>
      </p:sp>
    </p:spTree>
    <p:extLst>
      <p:ext uri="{BB962C8B-B14F-4D97-AF65-F5344CB8AC3E}">
        <p14:creationId xmlns:p14="http://schemas.microsoft.com/office/powerpoint/2010/main" val="88556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52724-81CC-E6E3-2538-2DCF2892EF52}"/>
              </a:ext>
            </a:extLst>
          </p:cNvPr>
          <p:cNvSpPr>
            <a:spLocks noGrp="1"/>
          </p:cNvSpPr>
          <p:nvPr>
            <p:ph type="title"/>
          </p:nvPr>
        </p:nvSpPr>
        <p:spPr/>
        <p:txBody>
          <a:bodyPr/>
          <a:lstStyle/>
          <a:p>
            <a:r>
              <a:rPr lang="de-DE" dirty="0"/>
              <a:t>Trends</a:t>
            </a:r>
          </a:p>
        </p:txBody>
      </p:sp>
      <p:sp>
        <p:nvSpPr>
          <p:cNvPr id="3" name="Inhaltsplatzhalter 2">
            <a:extLst>
              <a:ext uri="{FF2B5EF4-FFF2-40B4-BE49-F238E27FC236}">
                <a16:creationId xmlns:a16="http://schemas.microsoft.com/office/drawing/2014/main" id="{760FBFB4-4480-EE4F-C829-1F05355C2458}"/>
              </a:ext>
            </a:extLst>
          </p:cNvPr>
          <p:cNvSpPr>
            <a:spLocks noGrp="1"/>
          </p:cNvSpPr>
          <p:nvPr>
            <p:ph idx="1"/>
          </p:nvPr>
        </p:nvSpPr>
        <p:spPr/>
        <p:txBody>
          <a:bodyPr/>
          <a:lstStyle/>
          <a:p>
            <a:r>
              <a:rPr lang="de-DE" dirty="0"/>
              <a:t>Dienste im Finanziellen Bereich, </a:t>
            </a:r>
            <a:r>
              <a:rPr lang="de-DE" dirty="0" err="1"/>
              <a:t>z.B</a:t>
            </a:r>
            <a:r>
              <a:rPr lang="de-DE" dirty="0"/>
              <a:t> PayPal oder Banken sind beliebte Ziele</a:t>
            </a:r>
          </a:p>
          <a:p>
            <a:endParaRPr lang="de-DE" dirty="0"/>
          </a:p>
        </p:txBody>
      </p:sp>
      <p:sp>
        <p:nvSpPr>
          <p:cNvPr id="4" name="Datumsplatzhalter 3">
            <a:extLst>
              <a:ext uri="{FF2B5EF4-FFF2-40B4-BE49-F238E27FC236}">
                <a16:creationId xmlns:a16="http://schemas.microsoft.com/office/drawing/2014/main" id="{F8BA89D9-EEBC-4603-A45D-FFDDF8EB573C}"/>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9D29B7E8-6283-2AF6-38AA-6AD4DC0D84A8}"/>
              </a:ext>
            </a:extLst>
          </p:cNvPr>
          <p:cNvSpPr>
            <a:spLocks noGrp="1"/>
          </p:cNvSpPr>
          <p:nvPr>
            <p:ph type="sldNum" sz="quarter" idx="12"/>
          </p:nvPr>
        </p:nvSpPr>
        <p:spPr/>
        <p:txBody>
          <a:bodyPr/>
          <a:lstStyle/>
          <a:p>
            <a:fld id="{129916D8-1490-4DD4-88F6-5306CFA90256}" type="slidenum">
              <a:rPr lang="de-DE" smtClean="0"/>
              <a:t>13</a:t>
            </a:fld>
            <a:endParaRPr lang="de-DE" dirty="0"/>
          </a:p>
        </p:txBody>
      </p:sp>
      <p:pic>
        <p:nvPicPr>
          <p:cNvPr id="7" name="Grafik 6">
            <a:extLst>
              <a:ext uri="{FF2B5EF4-FFF2-40B4-BE49-F238E27FC236}">
                <a16:creationId xmlns:a16="http://schemas.microsoft.com/office/drawing/2014/main" id="{5B849993-A7AB-022F-938C-92306665B633}"/>
              </a:ext>
            </a:extLst>
          </p:cNvPr>
          <p:cNvPicPr>
            <a:picLocks noChangeAspect="1"/>
          </p:cNvPicPr>
          <p:nvPr/>
        </p:nvPicPr>
        <p:blipFill>
          <a:blip r:embed="rId2"/>
          <a:stretch>
            <a:fillRect/>
          </a:stretch>
        </p:blipFill>
        <p:spPr>
          <a:xfrm>
            <a:off x="894140" y="2038049"/>
            <a:ext cx="4376991" cy="3526099"/>
          </a:xfrm>
          <a:prstGeom prst="rect">
            <a:avLst/>
          </a:prstGeom>
        </p:spPr>
      </p:pic>
      <p:sp>
        <p:nvSpPr>
          <p:cNvPr id="8" name="Textfeld 7">
            <a:extLst>
              <a:ext uri="{FF2B5EF4-FFF2-40B4-BE49-F238E27FC236}">
                <a16:creationId xmlns:a16="http://schemas.microsoft.com/office/drawing/2014/main" id="{2DB58DB7-577F-CFBD-108E-ED858C72D818}"/>
              </a:ext>
            </a:extLst>
          </p:cNvPr>
          <p:cNvSpPr txBox="1"/>
          <p:nvPr/>
        </p:nvSpPr>
        <p:spPr>
          <a:xfrm>
            <a:off x="1711036" y="5581650"/>
            <a:ext cx="2075488" cy="553998"/>
          </a:xfrm>
          <a:prstGeom prst="rect">
            <a:avLst/>
          </a:prstGeom>
          <a:noFill/>
        </p:spPr>
        <p:txBody>
          <a:bodyPr wrap="square" rtlCol="0">
            <a:spAutoFit/>
          </a:bodyPr>
          <a:lstStyle/>
          <a:p>
            <a:r>
              <a:rPr lang="de-DE" sz="1000" dirty="0"/>
              <a:t>Phishing </a:t>
            </a:r>
            <a:r>
              <a:rPr lang="de-DE" sz="1000" dirty="0" err="1"/>
              <a:t>Activity</a:t>
            </a:r>
            <a:r>
              <a:rPr lang="de-DE" sz="1000" dirty="0"/>
              <a:t> Trends Report</a:t>
            </a:r>
          </a:p>
          <a:p>
            <a:r>
              <a:rPr lang="de-DE" sz="1000" dirty="0"/>
              <a:t>2nd </a:t>
            </a:r>
            <a:r>
              <a:rPr lang="de-DE" sz="1000" dirty="0" err="1"/>
              <a:t>Quarter</a:t>
            </a:r>
            <a:r>
              <a:rPr lang="de-DE" sz="1000" dirty="0"/>
              <a:t> 2023</a:t>
            </a:r>
          </a:p>
          <a:p>
            <a:r>
              <a:rPr lang="de-DE" sz="1000" dirty="0"/>
              <a:t>w </a:t>
            </a:r>
            <a:r>
              <a:rPr lang="de-DE" sz="1000" dirty="0" err="1"/>
              <a:t>w</a:t>
            </a:r>
            <a:r>
              <a:rPr lang="de-DE" sz="1000" dirty="0"/>
              <a:t> </a:t>
            </a:r>
            <a:r>
              <a:rPr lang="de-DE" sz="1000" dirty="0" err="1"/>
              <a:t>w</a:t>
            </a:r>
            <a:r>
              <a:rPr lang="de-DE" sz="1000" dirty="0"/>
              <a:t> . a p w g . o r g</a:t>
            </a:r>
          </a:p>
        </p:txBody>
      </p:sp>
      <p:pic>
        <p:nvPicPr>
          <p:cNvPr id="10" name="Grafik 9">
            <a:extLst>
              <a:ext uri="{FF2B5EF4-FFF2-40B4-BE49-F238E27FC236}">
                <a16:creationId xmlns:a16="http://schemas.microsoft.com/office/drawing/2014/main" id="{1283CDAF-1300-4235-C42C-A518195D452B}"/>
              </a:ext>
            </a:extLst>
          </p:cNvPr>
          <p:cNvPicPr>
            <a:picLocks noChangeAspect="1"/>
          </p:cNvPicPr>
          <p:nvPr/>
        </p:nvPicPr>
        <p:blipFill>
          <a:blip r:embed="rId3"/>
          <a:stretch>
            <a:fillRect/>
          </a:stretch>
        </p:blipFill>
        <p:spPr>
          <a:xfrm>
            <a:off x="6920871" y="2038049"/>
            <a:ext cx="3266706" cy="3546939"/>
          </a:xfrm>
          <a:prstGeom prst="rect">
            <a:avLst/>
          </a:prstGeom>
        </p:spPr>
      </p:pic>
      <p:sp>
        <p:nvSpPr>
          <p:cNvPr id="11" name="Textfeld 10">
            <a:extLst>
              <a:ext uri="{FF2B5EF4-FFF2-40B4-BE49-F238E27FC236}">
                <a16:creationId xmlns:a16="http://schemas.microsoft.com/office/drawing/2014/main" id="{9AF2F696-6923-8455-FB06-A329A34C8C82}"/>
              </a:ext>
            </a:extLst>
          </p:cNvPr>
          <p:cNvSpPr txBox="1"/>
          <p:nvPr/>
        </p:nvSpPr>
        <p:spPr>
          <a:xfrm>
            <a:off x="7591697" y="5655336"/>
            <a:ext cx="1925053" cy="600164"/>
          </a:xfrm>
          <a:prstGeom prst="rect">
            <a:avLst/>
          </a:prstGeom>
          <a:noFill/>
        </p:spPr>
        <p:txBody>
          <a:bodyPr wrap="square" rtlCol="0">
            <a:spAutoFit/>
          </a:bodyPr>
          <a:lstStyle/>
          <a:p>
            <a:r>
              <a:rPr lang="de-DE" sz="1100" dirty="0"/>
              <a:t>Free Webmail Providers </a:t>
            </a:r>
            <a:r>
              <a:rPr lang="de-DE" sz="1100" dirty="0" err="1"/>
              <a:t>Used</a:t>
            </a:r>
            <a:r>
              <a:rPr lang="de-DE" sz="1100" dirty="0"/>
              <a:t> in BEC </a:t>
            </a:r>
            <a:r>
              <a:rPr lang="de-DE" sz="1100" dirty="0" err="1"/>
              <a:t>Attacks</a:t>
            </a:r>
            <a:r>
              <a:rPr lang="de-DE" sz="1100" dirty="0"/>
              <a:t> (Q2 2023)</a:t>
            </a:r>
          </a:p>
        </p:txBody>
      </p:sp>
    </p:spTree>
    <p:extLst>
      <p:ext uri="{BB962C8B-B14F-4D97-AF65-F5344CB8AC3E}">
        <p14:creationId xmlns:p14="http://schemas.microsoft.com/office/powerpoint/2010/main" val="128068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6B60E-8D77-6C4C-6F9C-3B8E5326425B}"/>
              </a:ext>
            </a:extLst>
          </p:cNvPr>
          <p:cNvSpPr>
            <a:spLocks noGrp="1"/>
          </p:cNvSpPr>
          <p:nvPr>
            <p:ph type="title"/>
          </p:nvPr>
        </p:nvSpPr>
        <p:spPr/>
        <p:txBody>
          <a:bodyPr/>
          <a:lstStyle/>
          <a:p>
            <a:r>
              <a:rPr lang="de-DE" dirty="0"/>
              <a:t>Trends</a:t>
            </a:r>
          </a:p>
        </p:txBody>
      </p:sp>
      <p:sp>
        <p:nvSpPr>
          <p:cNvPr id="3" name="Inhaltsplatzhalter 2">
            <a:extLst>
              <a:ext uri="{FF2B5EF4-FFF2-40B4-BE49-F238E27FC236}">
                <a16:creationId xmlns:a16="http://schemas.microsoft.com/office/drawing/2014/main" id="{37269EF6-0998-AC83-315D-BA50E052447E}"/>
              </a:ext>
            </a:extLst>
          </p:cNvPr>
          <p:cNvSpPr>
            <a:spLocks noGrp="1"/>
          </p:cNvSpPr>
          <p:nvPr>
            <p:ph idx="1"/>
          </p:nvPr>
        </p:nvSpPr>
        <p:spPr/>
        <p:txBody>
          <a:bodyPr/>
          <a:lstStyle/>
          <a:p>
            <a:r>
              <a:rPr lang="de-DE" dirty="0"/>
              <a:t>Analyse Statistik von IT-Sicherheitsunternehmen Checkpoint</a:t>
            </a:r>
          </a:p>
        </p:txBody>
      </p:sp>
      <p:sp>
        <p:nvSpPr>
          <p:cNvPr id="4" name="Datumsplatzhalter 3">
            <a:extLst>
              <a:ext uri="{FF2B5EF4-FFF2-40B4-BE49-F238E27FC236}">
                <a16:creationId xmlns:a16="http://schemas.microsoft.com/office/drawing/2014/main" id="{50A6401F-F554-F19C-28A8-02D5520165E8}"/>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37CC2D0C-0F33-FD75-14DF-3C633404EFD1}"/>
              </a:ext>
            </a:extLst>
          </p:cNvPr>
          <p:cNvSpPr>
            <a:spLocks noGrp="1"/>
          </p:cNvSpPr>
          <p:nvPr>
            <p:ph type="sldNum" sz="quarter" idx="12"/>
          </p:nvPr>
        </p:nvSpPr>
        <p:spPr/>
        <p:txBody>
          <a:bodyPr/>
          <a:lstStyle/>
          <a:p>
            <a:fld id="{129916D8-1490-4DD4-88F6-5306CFA90256}" type="slidenum">
              <a:rPr lang="de-DE" smtClean="0"/>
              <a:t>14</a:t>
            </a:fld>
            <a:endParaRPr lang="de-DE" dirty="0"/>
          </a:p>
        </p:txBody>
      </p:sp>
      <p:pic>
        <p:nvPicPr>
          <p:cNvPr id="7" name="Grafik 6">
            <a:extLst>
              <a:ext uri="{FF2B5EF4-FFF2-40B4-BE49-F238E27FC236}">
                <a16:creationId xmlns:a16="http://schemas.microsoft.com/office/drawing/2014/main" id="{CBA39F9A-4AC0-72B9-D947-DD947B12383C}"/>
              </a:ext>
            </a:extLst>
          </p:cNvPr>
          <p:cNvPicPr>
            <a:picLocks noChangeAspect="1"/>
          </p:cNvPicPr>
          <p:nvPr/>
        </p:nvPicPr>
        <p:blipFill>
          <a:blip r:embed="rId2"/>
          <a:stretch>
            <a:fillRect/>
          </a:stretch>
        </p:blipFill>
        <p:spPr>
          <a:xfrm>
            <a:off x="339436" y="1923600"/>
            <a:ext cx="5346805" cy="3827495"/>
          </a:xfrm>
          <a:prstGeom prst="rect">
            <a:avLst/>
          </a:prstGeom>
        </p:spPr>
      </p:pic>
      <p:pic>
        <p:nvPicPr>
          <p:cNvPr id="11" name="Grafik 10">
            <a:extLst>
              <a:ext uri="{FF2B5EF4-FFF2-40B4-BE49-F238E27FC236}">
                <a16:creationId xmlns:a16="http://schemas.microsoft.com/office/drawing/2014/main" id="{3A53E372-CF34-A383-1CB2-759ED207F396}"/>
              </a:ext>
            </a:extLst>
          </p:cNvPr>
          <p:cNvPicPr>
            <a:picLocks noChangeAspect="1"/>
          </p:cNvPicPr>
          <p:nvPr/>
        </p:nvPicPr>
        <p:blipFill>
          <a:blip r:embed="rId3"/>
          <a:stretch>
            <a:fillRect/>
          </a:stretch>
        </p:blipFill>
        <p:spPr>
          <a:xfrm>
            <a:off x="7579898" y="2330025"/>
            <a:ext cx="2374917" cy="3421070"/>
          </a:xfrm>
          <a:prstGeom prst="rect">
            <a:avLst/>
          </a:prstGeom>
        </p:spPr>
      </p:pic>
      <p:sp>
        <p:nvSpPr>
          <p:cNvPr id="12" name="Textfeld 11">
            <a:extLst>
              <a:ext uri="{FF2B5EF4-FFF2-40B4-BE49-F238E27FC236}">
                <a16:creationId xmlns:a16="http://schemas.microsoft.com/office/drawing/2014/main" id="{B2C05821-488E-1095-00AC-C01BFA52FF0C}"/>
              </a:ext>
            </a:extLst>
          </p:cNvPr>
          <p:cNvSpPr txBox="1"/>
          <p:nvPr/>
        </p:nvSpPr>
        <p:spPr>
          <a:xfrm>
            <a:off x="847153" y="5751095"/>
            <a:ext cx="4331369" cy="415498"/>
          </a:xfrm>
          <a:prstGeom prst="rect">
            <a:avLst/>
          </a:prstGeom>
          <a:noFill/>
        </p:spPr>
        <p:txBody>
          <a:bodyPr wrap="square" rtlCol="0">
            <a:spAutoFit/>
          </a:bodyPr>
          <a:lstStyle/>
          <a:p>
            <a:r>
              <a:rPr lang="de-DE" sz="1000" dirty="0"/>
              <a:t>Top 10 Unternehmensziele 2022</a:t>
            </a:r>
          </a:p>
          <a:p>
            <a:r>
              <a:rPr lang="de-DE" sz="1000" dirty="0"/>
              <a:t>https://www.heise.de/news/DHL-ist-Phishers-Liebling-7321731.html</a:t>
            </a:r>
          </a:p>
        </p:txBody>
      </p:sp>
      <p:sp>
        <p:nvSpPr>
          <p:cNvPr id="13" name="Textfeld 12">
            <a:extLst>
              <a:ext uri="{FF2B5EF4-FFF2-40B4-BE49-F238E27FC236}">
                <a16:creationId xmlns:a16="http://schemas.microsoft.com/office/drawing/2014/main" id="{735FBCF0-3FA9-0243-CEF1-4ACDE017E44B}"/>
              </a:ext>
            </a:extLst>
          </p:cNvPr>
          <p:cNvSpPr txBox="1"/>
          <p:nvPr/>
        </p:nvSpPr>
        <p:spPr>
          <a:xfrm>
            <a:off x="6869101" y="5751095"/>
            <a:ext cx="4822261" cy="677108"/>
          </a:xfrm>
          <a:prstGeom prst="rect">
            <a:avLst/>
          </a:prstGeom>
          <a:noFill/>
        </p:spPr>
        <p:txBody>
          <a:bodyPr wrap="square" rtlCol="0">
            <a:spAutoFit/>
          </a:bodyPr>
          <a:lstStyle/>
          <a:p>
            <a:r>
              <a:rPr lang="de-DE" sz="1000" dirty="0"/>
              <a:t>Top 10 Unternehmensziele 2023</a:t>
            </a:r>
          </a:p>
          <a:p>
            <a:r>
              <a:rPr lang="de-DE" sz="1000" dirty="0"/>
              <a:t>https://www.checkpoint.com/press-releases/microsoft-dominates-as-the-most-impersonated-brand-for-phishing-scams-in-q2-2023</a:t>
            </a:r>
            <a:r>
              <a:rPr lang="de-DE" sz="1800" dirty="0"/>
              <a:t>/</a:t>
            </a:r>
          </a:p>
        </p:txBody>
      </p:sp>
    </p:spTree>
    <p:extLst>
      <p:ext uri="{BB962C8B-B14F-4D97-AF65-F5344CB8AC3E}">
        <p14:creationId xmlns:p14="http://schemas.microsoft.com/office/powerpoint/2010/main" val="374036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BF7F7-138E-FFFF-DF3F-AE66E5E19438}"/>
              </a:ext>
            </a:extLst>
          </p:cNvPr>
          <p:cNvSpPr>
            <a:spLocks noGrp="1"/>
          </p:cNvSpPr>
          <p:nvPr>
            <p:ph type="title"/>
          </p:nvPr>
        </p:nvSpPr>
        <p:spPr/>
        <p:txBody>
          <a:bodyPr/>
          <a:lstStyle/>
          <a:p>
            <a:r>
              <a:rPr lang="de-DE" dirty="0"/>
              <a:t>Maßnahmen gegen Phishing</a:t>
            </a:r>
          </a:p>
        </p:txBody>
      </p:sp>
      <p:sp>
        <p:nvSpPr>
          <p:cNvPr id="3" name="Inhaltsplatzhalter 2">
            <a:extLst>
              <a:ext uri="{FF2B5EF4-FFF2-40B4-BE49-F238E27FC236}">
                <a16:creationId xmlns:a16="http://schemas.microsoft.com/office/drawing/2014/main" id="{A858B636-92A3-17E4-5DE3-92C6315E44A3}"/>
              </a:ext>
            </a:extLst>
          </p:cNvPr>
          <p:cNvSpPr>
            <a:spLocks noGrp="1"/>
          </p:cNvSpPr>
          <p:nvPr>
            <p:ph idx="1"/>
          </p:nvPr>
        </p:nvSpPr>
        <p:spPr/>
        <p:txBody>
          <a:bodyPr/>
          <a:lstStyle/>
          <a:p>
            <a:r>
              <a:rPr lang="de-DE" dirty="0"/>
              <a:t>E-Mail-Clients:</a:t>
            </a:r>
          </a:p>
          <a:p>
            <a:pPr lvl="1"/>
            <a:r>
              <a:rPr lang="de-DE" dirty="0"/>
              <a:t>Spamfilter: viele E-Mail-Provider filtern die meisten Spam E-Mails raus</a:t>
            </a:r>
          </a:p>
          <a:p>
            <a:pPr lvl="1"/>
            <a:r>
              <a:rPr lang="de-DE" dirty="0" err="1"/>
              <a:t>Blacklists</a:t>
            </a:r>
            <a:r>
              <a:rPr lang="de-DE" dirty="0"/>
              <a:t>:  Verwendung von Listen bekannter Phishing Quellen </a:t>
            </a:r>
            <a:r>
              <a:rPr lang="de-DE" dirty="0" err="1"/>
              <a:t>z.B</a:t>
            </a:r>
            <a:r>
              <a:rPr lang="de-DE" dirty="0"/>
              <a:t> </a:t>
            </a:r>
            <a:r>
              <a:rPr lang="de-DE" dirty="0" err="1"/>
              <a:t>PhishTank</a:t>
            </a:r>
            <a:endParaRPr lang="de-DE" dirty="0"/>
          </a:p>
          <a:p>
            <a:pPr lvl="1"/>
            <a:r>
              <a:rPr lang="de-DE" dirty="0"/>
              <a:t>Domain-Authentifizierung</a:t>
            </a:r>
          </a:p>
          <a:p>
            <a:pPr lvl="1"/>
            <a:r>
              <a:rPr lang="de-DE" dirty="0"/>
              <a:t>Link- und Anhang-Analyse: scannen nach potenziellen Bedrohungen</a:t>
            </a:r>
          </a:p>
          <a:p>
            <a:r>
              <a:rPr lang="de-DE" dirty="0"/>
              <a:t>Schulung und Sensibilisierung: regelmäßige Tests durch interne oder externen Phishing Kampagnen</a:t>
            </a:r>
          </a:p>
          <a:p>
            <a:pPr lvl="1"/>
            <a:endParaRPr lang="de-DE" dirty="0"/>
          </a:p>
        </p:txBody>
      </p:sp>
      <p:sp>
        <p:nvSpPr>
          <p:cNvPr id="4" name="Datumsplatzhalter 3">
            <a:extLst>
              <a:ext uri="{FF2B5EF4-FFF2-40B4-BE49-F238E27FC236}">
                <a16:creationId xmlns:a16="http://schemas.microsoft.com/office/drawing/2014/main" id="{C16F5385-ABEF-0F80-6A6A-7FBD2159D31F}"/>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E333AB65-2772-C934-F261-B1DB72CD6CB6}"/>
              </a:ext>
            </a:extLst>
          </p:cNvPr>
          <p:cNvSpPr>
            <a:spLocks noGrp="1"/>
          </p:cNvSpPr>
          <p:nvPr>
            <p:ph type="sldNum" sz="quarter" idx="12"/>
          </p:nvPr>
        </p:nvSpPr>
        <p:spPr/>
        <p:txBody>
          <a:bodyPr/>
          <a:lstStyle/>
          <a:p>
            <a:fld id="{129916D8-1490-4DD4-88F6-5306CFA90256}" type="slidenum">
              <a:rPr lang="de-DE" smtClean="0"/>
              <a:t>15</a:t>
            </a:fld>
            <a:endParaRPr lang="de-DE" dirty="0"/>
          </a:p>
        </p:txBody>
      </p:sp>
    </p:spTree>
    <p:extLst>
      <p:ext uri="{BB962C8B-B14F-4D97-AF65-F5344CB8AC3E}">
        <p14:creationId xmlns:p14="http://schemas.microsoft.com/office/powerpoint/2010/main" val="208747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23ED94-383D-E05F-C6E2-F466C5FD15CE}"/>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E334A55-DF3B-55D7-1E36-88AD5F126047}"/>
              </a:ext>
            </a:extLst>
          </p:cNvPr>
          <p:cNvSpPr>
            <a:spLocks noGrp="1"/>
          </p:cNvSpPr>
          <p:nvPr>
            <p:ph idx="1"/>
          </p:nvPr>
        </p:nvSpPr>
        <p:spPr/>
        <p:txBody>
          <a:bodyPr/>
          <a:lstStyle/>
          <a:p>
            <a:r>
              <a:rPr lang="de-DE" dirty="0"/>
              <a:t>Unter </a:t>
            </a:r>
            <a:r>
              <a:rPr lang="de-DE" dirty="0">
                <a:hlinkClick r:id="rId2"/>
              </a:rPr>
              <a:t>https://github.com/daigiat/Phishing-Uebung.git</a:t>
            </a:r>
            <a:r>
              <a:rPr lang="de-DE" dirty="0"/>
              <a:t> können Sie sich die Übung und benötigte Dateien auf die Kali VM herunterladen.</a:t>
            </a:r>
          </a:p>
        </p:txBody>
      </p:sp>
      <p:sp>
        <p:nvSpPr>
          <p:cNvPr id="4" name="Datumsplatzhalter 3">
            <a:extLst>
              <a:ext uri="{FF2B5EF4-FFF2-40B4-BE49-F238E27FC236}">
                <a16:creationId xmlns:a16="http://schemas.microsoft.com/office/drawing/2014/main" id="{9A6F607C-78EC-7394-CE42-32808DF6A034}"/>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6C4A9A34-AEF0-D9C9-6F64-C573CB2F3D41}"/>
              </a:ext>
            </a:extLst>
          </p:cNvPr>
          <p:cNvSpPr>
            <a:spLocks noGrp="1"/>
          </p:cNvSpPr>
          <p:nvPr>
            <p:ph type="sldNum" sz="quarter" idx="12"/>
          </p:nvPr>
        </p:nvSpPr>
        <p:spPr/>
        <p:txBody>
          <a:bodyPr/>
          <a:lstStyle/>
          <a:p>
            <a:fld id="{129916D8-1490-4DD4-88F6-5306CFA90256}" type="slidenum">
              <a:rPr lang="de-DE" smtClean="0"/>
              <a:t>16</a:t>
            </a:fld>
            <a:endParaRPr lang="de-DE" dirty="0"/>
          </a:p>
        </p:txBody>
      </p:sp>
    </p:spTree>
    <p:extLst>
      <p:ext uri="{BB962C8B-B14F-4D97-AF65-F5344CB8AC3E}">
        <p14:creationId xmlns:p14="http://schemas.microsoft.com/office/powerpoint/2010/main" val="343268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839A63-34F1-22D8-AED6-6FE7BD97C028}"/>
              </a:ext>
            </a:extLst>
          </p:cNvPr>
          <p:cNvSpPr>
            <a:spLocks noGrp="1"/>
          </p:cNvSpPr>
          <p:nvPr>
            <p:ph type="title"/>
          </p:nvPr>
        </p:nvSpPr>
        <p:spPr/>
        <p:txBody>
          <a:bodyPr/>
          <a:lstStyle/>
          <a:p>
            <a:r>
              <a:rPr lang="de-DE" dirty="0"/>
              <a:t>Quellenverzeichnis</a:t>
            </a:r>
          </a:p>
        </p:txBody>
      </p:sp>
      <p:sp>
        <p:nvSpPr>
          <p:cNvPr id="3" name="Inhaltsplatzhalter 2">
            <a:extLst>
              <a:ext uri="{FF2B5EF4-FFF2-40B4-BE49-F238E27FC236}">
                <a16:creationId xmlns:a16="http://schemas.microsoft.com/office/drawing/2014/main" id="{86629697-AB2B-57CA-5F38-0218D4856364}"/>
              </a:ext>
            </a:extLst>
          </p:cNvPr>
          <p:cNvSpPr>
            <a:spLocks noGrp="1"/>
          </p:cNvSpPr>
          <p:nvPr>
            <p:ph idx="1"/>
          </p:nvPr>
        </p:nvSpPr>
        <p:spPr/>
        <p:txBody>
          <a:bodyPr>
            <a:normAutofit fontScale="92500" lnSpcReduction="10000"/>
          </a:bodyPr>
          <a:lstStyle/>
          <a:p>
            <a:r>
              <a:rPr lang="de-DE" dirty="0">
                <a:hlinkClick r:id="rId2"/>
              </a:rPr>
              <a:t>https://apwg.org/trendsreports/</a:t>
            </a:r>
            <a:endParaRPr lang="de-DE" dirty="0"/>
          </a:p>
          <a:p>
            <a:r>
              <a:rPr lang="de-DE" dirty="0">
                <a:hlinkClick r:id="rId3"/>
              </a:rPr>
              <a:t>https://www.bsi.bund.de/DE/Themen/Verbraucherinnen-und-Verbraucher/Informationen-und-Empfehlungen/Wie-geht-Internet/E-Mail-Phishing-Bankbetrug/email-phishing-bankbetrug_node.html</a:t>
            </a:r>
            <a:endParaRPr lang="de-DE" dirty="0"/>
          </a:p>
          <a:p>
            <a:r>
              <a:rPr lang="de-DE" dirty="0">
                <a:hlinkClick r:id="rId4"/>
              </a:rPr>
              <a:t>https://www.checkpoint.com/press-releases/microsoft-dominates-as-the-most-impersonated-brand-for-phishing-scams-in-q2-2023/</a:t>
            </a:r>
            <a:endParaRPr lang="de-DE" dirty="0"/>
          </a:p>
          <a:p>
            <a:r>
              <a:rPr lang="de-DE" dirty="0">
                <a:hlinkClick r:id="rId5"/>
              </a:rPr>
              <a:t>https://www.fortinet.com/resources/cyberglossary/email-spoofing</a:t>
            </a:r>
            <a:endParaRPr lang="de-DE" dirty="0"/>
          </a:p>
          <a:p>
            <a:r>
              <a:rPr lang="de-DE" dirty="0">
                <a:hlinkClick r:id="rId6"/>
              </a:rPr>
              <a:t>https://getgophish.com/documentation/</a:t>
            </a:r>
            <a:endParaRPr lang="de-DE" dirty="0"/>
          </a:p>
          <a:p>
            <a:r>
              <a:rPr lang="de-DE" dirty="0">
                <a:hlinkClick r:id="rId7"/>
              </a:rPr>
              <a:t>https://iopscience.iop.org/article/10.1088/1757-899X/769/1/012072/pdf</a:t>
            </a:r>
            <a:endParaRPr lang="de-DE" dirty="0"/>
          </a:p>
          <a:p>
            <a:r>
              <a:rPr lang="de-DE" dirty="0">
                <a:hlinkClick r:id="rId8"/>
              </a:rPr>
              <a:t>https://www.heise.de/news/DHL-ist-Phishers-Liebling-7321731.html</a:t>
            </a:r>
            <a:endParaRPr lang="de-DE" dirty="0"/>
          </a:p>
          <a:p>
            <a:r>
              <a:rPr lang="de-DE" dirty="0">
                <a:hlinkClick r:id="rId9"/>
              </a:rPr>
              <a:t>http://www.ijarcs.info/index.php/Ijarcs/article/view/2706/2694</a:t>
            </a:r>
            <a:endParaRPr lang="de-DE" dirty="0"/>
          </a:p>
          <a:p>
            <a:r>
              <a:rPr lang="de-DE" dirty="0">
                <a:hlinkClick r:id="rId10"/>
              </a:rPr>
              <a:t>https://www.kaspersky.de/resource-center/definitions/spear-phishing#:~:text=Die%20Antwort%20lautet%20Spear%2DPhishing,bestimmte%20Personen%20oder%20Unternehmen%20abzielen</a:t>
            </a:r>
            <a:endParaRPr lang="de-DE" dirty="0"/>
          </a:p>
          <a:p>
            <a:r>
              <a:rPr lang="de-DE" dirty="0">
                <a:hlinkClick r:id="rId11"/>
              </a:rPr>
              <a:t> https://de.wikipedia.org/wiki/Vishing</a:t>
            </a:r>
            <a:endParaRPr lang="de-DE" dirty="0"/>
          </a:p>
          <a:p>
            <a:endParaRPr lang="de-DE" dirty="0"/>
          </a:p>
        </p:txBody>
      </p:sp>
      <p:sp>
        <p:nvSpPr>
          <p:cNvPr id="4" name="Datumsplatzhalter 3">
            <a:extLst>
              <a:ext uri="{FF2B5EF4-FFF2-40B4-BE49-F238E27FC236}">
                <a16:creationId xmlns:a16="http://schemas.microsoft.com/office/drawing/2014/main" id="{95B965AA-C024-0736-EE96-C7A7F1DFCCFF}"/>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266EC64E-CB6C-E9A1-6446-D3A297967652}"/>
              </a:ext>
            </a:extLst>
          </p:cNvPr>
          <p:cNvSpPr>
            <a:spLocks noGrp="1"/>
          </p:cNvSpPr>
          <p:nvPr>
            <p:ph type="sldNum" sz="quarter" idx="12"/>
          </p:nvPr>
        </p:nvSpPr>
        <p:spPr/>
        <p:txBody>
          <a:bodyPr/>
          <a:lstStyle/>
          <a:p>
            <a:fld id="{129916D8-1490-4DD4-88F6-5306CFA90256}" type="slidenum">
              <a:rPr lang="de-DE" smtClean="0"/>
              <a:t>17</a:t>
            </a:fld>
            <a:endParaRPr lang="de-DE" dirty="0"/>
          </a:p>
        </p:txBody>
      </p:sp>
    </p:spTree>
    <p:extLst>
      <p:ext uri="{BB962C8B-B14F-4D97-AF65-F5344CB8AC3E}">
        <p14:creationId xmlns:p14="http://schemas.microsoft.com/office/powerpoint/2010/main" val="155206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8515" y="558800"/>
            <a:ext cx="11489958" cy="578782"/>
          </a:xfrm>
        </p:spPr>
        <p:txBody>
          <a:bodyPr>
            <a:normAutofit/>
          </a:bodyPr>
          <a:lstStyle/>
          <a:p>
            <a:r>
              <a:rPr lang="de-DE" dirty="0"/>
              <a:t>Definition Phishing</a:t>
            </a:r>
          </a:p>
        </p:txBody>
      </p:sp>
      <p:sp>
        <p:nvSpPr>
          <p:cNvPr id="3" name="Inhaltsplatzhalter 2"/>
          <p:cNvSpPr>
            <a:spLocks noGrp="1"/>
          </p:cNvSpPr>
          <p:nvPr>
            <p:ph idx="1"/>
          </p:nvPr>
        </p:nvSpPr>
        <p:spPr/>
        <p:txBody>
          <a:bodyPr/>
          <a:lstStyle/>
          <a:p>
            <a:r>
              <a:rPr lang="de-DE" dirty="0"/>
              <a:t>Phishing (Neologismus „</a:t>
            </a:r>
            <a:r>
              <a:rPr lang="de-DE" dirty="0" err="1"/>
              <a:t>fishing</a:t>
            </a:r>
            <a:r>
              <a:rPr lang="de-DE" dirty="0"/>
              <a:t>“, engl. Für „Angeln“), „</a:t>
            </a:r>
            <a:r>
              <a:rPr lang="de-DE" dirty="0" err="1"/>
              <a:t>ph</a:t>
            </a:r>
            <a:r>
              <a:rPr lang="de-DE" dirty="0"/>
              <a:t>“ stammt vom damaligen Begriff „</a:t>
            </a:r>
            <a:r>
              <a:rPr lang="de-DE" dirty="0" err="1"/>
              <a:t>phreaking</a:t>
            </a:r>
            <a:r>
              <a:rPr lang="de-DE" dirty="0"/>
              <a:t>“ (Hacker Subkultur, die sich mit Sicherheitsmechanismen der Telefonsysteme beschäftigte)</a:t>
            </a:r>
          </a:p>
          <a:p>
            <a:r>
              <a:rPr lang="de-DE" dirty="0"/>
              <a:t>Definition nach APWG:</a:t>
            </a:r>
          </a:p>
          <a:p>
            <a:pPr lvl="1"/>
            <a:r>
              <a:rPr lang="de-DE" dirty="0"/>
              <a:t>Phishing ist eine kriminelle Handlung, bei der sowohl </a:t>
            </a:r>
            <a:r>
              <a:rPr lang="de-DE" dirty="0" err="1"/>
              <a:t>Social</a:t>
            </a:r>
            <a:r>
              <a:rPr lang="de-DE" dirty="0"/>
              <a:t> Engineering als auch technische Tricks eingesetzt werden, um personenbezogene Daten und Zugangsdaten für Finanzkonten zu stehlen.</a:t>
            </a:r>
          </a:p>
          <a:p>
            <a:pPr lvl="1"/>
            <a:r>
              <a:rPr lang="de-DE" dirty="0"/>
              <a:t>Phishing nutzt unvorsichtige Opfer aus, indem sie diese glauben lässt, dass sie es mit einer vertrauenswürdigen und legitimen Partei zu tun haben. </a:t>
            </a:r>
            <a:r>
              <a:rPr lang="de-DE" dirty="0" err="1"/>
              <a:t>Z.b.</a:t>
            </a:r>
            <a:r>
              <a:rPr lang="de-DE" dirty="0"/>
              <a:t> durch die Verwendung von irreführenden E-Mail-Adressen und Nachrichten.</a:t>
            </a:r>
          </a:p>
          <a:p>
            <a:pPr lvl="1"/>
            <a:r>
              <a:rPr lang="de-DE" dirty="0"/>
              <a:t>Diese Nachrichten führen den Verbraucher jedoch zu gefälschten Websites, die den Empfänger zur Preisgabe von Informationen, so wie Benutzernamen und Passwörtern auffordern.</a:t>
            </a:r>
          </a:p>
          <a:p>
            <a:pPr lvl="1"/>
            <a:r>
              <a:rPr lang="de-DE" dirty="0"/>
              <a:t>Technische Täuschungsmanöver können Malware auf den Computer einschleusen, um Anmeldedaten direkt zu stehlen. Häufig werden Systeme eingesetzt, die Benutzernamen und Passwörter von Verbraucherkonten abfangen oder den </a:t>
            </a:r>
            <a:r>
              <a:rPr lang="de-DE" dirty="0" err="1"/>
              <a:t>Vebraucher</a:t>
            </a:r>
            <a:r>
              <a:rPr lang="de-DE" dirty="0"/>
              <a:t> auf gefälschte </a:t>
            </a:r>
            <a:r>
              <a:rPr lang="de-DE" dirty="0" err="1"/>
              <a:t>Websiten</a:t>
            </a:r>
            <a:r>
              <a:rPr lang="de-DE" dirty="0"/>
              <a:t> umleiten.</a:t>
            </a:r>
          </a:p>
          <a:p>
            <a:pPr lvl="1"/>
            <a:endParaRPr lang="de-DE" dirty="0"/>
          </a:p>
        </p:txBody>
      </p:sp>
      <p:sp>
        <p:nvSpPr>
          <p:cNvPr id="4" name="Datumsplatzhalter 3"/>
          <p:cNvSpPr>
            <a:spLocks noGrp="1"/>
          </p:cNvSpPr>
          <p:nvPr>
            <p:ph type="dt" sz="half" idx="10"/>
          </p:nvPr>
        </p:nvSpPr>
        <p:spPr/>
        <p:txBody>
          <a:bodyPr/>
          <a:lstStyle/>
          <a:p>
            <a:fld id="{F8033DAD-6B69-437B-A2A6-4BD8B21B5B25}" type="datetime1">
              <a:rPr lang="de-DE" smtClean="0"/>
              <a:t>21.12.2023</a:t>
            </a:fld>
            <a:endParaRPr lang="de-DE" dirty="0"/>
          </a:p>
        </p:txBody>
      </p:sp>
      <p:sp>
        <p:nvSpPr>
          <p:cNvPr id="5" name="Foliennummernplatzhalter 4"/>
          <p:cNvSpPr>
            <a:spLocks noGrp="1"/>
          </p:cNvSpPr>
          <p:nvPr>
            <p:ph type="sldNum" sz="quarter" idx="12"/>
          </p:nvPr>
        </p:nvSpPr>
        <p:spPr/>
        <p:txBody>
          <a:bodyPr/>
          <a:lstStyle/>
          <a:p>
            <a:fld id="{129916D8-1490-4DD4-88F6-5306CFA90256}" type="slidenum">
              <a:rPr lang="de-DE" smtClean="0"/>
              <a:t>2</a:t>
            </a:fld>
            <a:endParaRPr lang="de-DE" dirty="0"/>
          </a:p>
        </p:txBody>
      </p:sp>
    </p:spTree>
    <p:extLst>
      <p:ext uri="{BB962C8B-B14F-4D97-AF65-F5344CB8AC3E}">
        <p14:creationId xmlns:p14="http://schemas.microsoft.com/office/powerpoint/2010/main" val="214436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94D50-46D6-DD88-B2B6-370A818D0868}"/>
              </a:ext>
            </a:extLst>
          </p:cNvPr>
          <p:cNvSpPr>
            <a:spLocks noGrp="1"/>
          </p:cNvSpPr>
          <p:nvPr>
            <p:ph type="title"/>
          </p:nvPr>
        </p:nvSpPr>
        <p:spPr/>
        <p:txBody>
          <a:bodyPr/>
          <a:lstStyle/>
          <a:p>
            <a:r>
              <a:rPr lang="de-DE" dirty="0"/>
              <a:t>Definition </a:t>
            </a:r>
            <a:r>
              <a:rPr lang="de-DE" dirty="0" err="1"/>
              <a:t>Social</a:t>
            </a:r>
            <a:r>
              <a:rPr lang="de-DE" dirty="0"/>
              <a:t> Engineering</a:t>
            </a:r>
          </a:p>
        </p:txBody>
      </p:sp>
      <p:sp>
        <p:nvSpPr>
          <p:cNvPr id="3" name="Inhaltsplatzhalter 2">
            <a:extLst>
              <a:ext uri="{FF2B5EF4-FFF2-40B4-BE49-F238E27FC236}">
                <a16:creationId xmlns:a16="http://schemas.microsoft.com/office/drawing/2014/main" id="{090E07FF-CA11-9A5B-C4DA-D035A68F39FF}"/>
              </a:ext>
            </a:extLst>
          </p:cNvPr>
          <p:cNvSpPr>
            <a:spLocks noGrp="1"/>
          </p:cNvSpPr>
          <p:nvPr>
            <p:ph idx="1"/>
          </p:nvPr>
        </p:nvSpPr>
        <p:spPr/>
        <p:txBody>
          <a:bodyPr/>
          <a:lstStyle/>
          <a:p>
            <a:r>
              <a:rPr lang="de-DE" dirty="0"/>
              <a:t>Wikipedia: „</a:t>
            </a:r>
            <a:r>
              <a:rPr lang="de-DE" b="1" dirty="0" err="1"/>
              <a:t>Social</a:t>
            </a:r>
            <a:r>
              <a:rPr lang="de-DE" b="1" dirty="0"/>
              <a:t> Engineering</a:t>
            </a:r>
            <a:r>
              <a:rPr lang="de-DE" dirty="0"/>
              <a:t> [ˈ</a:t>
            </a:r>
            <a:r>
              <a:rPr lang="de-DE" dirty="0" err="1"/>
              <a:t>səʊʃl</a:t>
            </a:r>
            <a:r>
              <a:rPr lang="de-DE" dirty="0"/>
              <a:t>̩ ˌ</a:t>
            </a:r>
            <a:r>
              <a:rPr lang="de-DE" dirty="0" err="1"/>
              <a:t>ɛndʒɪˈnɪəɹɪŋ</a:t>
            </a:r>
            <a:r>
              <a:rPr lang="de-DE" dirty="0"/>
              <a:t>] (engl. eigentlich „angewandte Sozialwissenschaft“, auch „soziale Manipulation“) nennt man zwischenmenschliche Beeinflussungen mit dem Ziel, bei Personen bestimmte Verhaltensweisen hervorzurufen, sie zum Beispiel zur Preisgabe von vertraulichen Informationen, zum Kauf eines Produktes oder zur Freigabe von Finanzmitteln zu bewegen. “</a:t>
            </a:r>
          </a:p>
        </p:txBody>
      </p:sp>
      <p:sp>
        <p:nvSpPr>
          <p:cNvPr id="4" name="Datumsplatzhalter 3">
            <a:extLst>
              <a:ext uri="{FF2B5EF4-FFF2-40B4-BE49-F238E27FC236}">
                <a16:creationId xmlns:a16="http://schemas.microsoft.com/office/drawing/2014/main" id="{DF6A3A63-128F-076F-CB7A-AB3ADF3B6CEC}"/>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9436C218-3DAF-B253-DF8C-7C9969559883}"/>
              </a:ext>
            </a:extLst>
          </p:cNvPr>
          <p:cNvSpPr>
            <a:spLocks noGrp="1"/>
          </p:cNvSpPr>
          <p:nvPr>
            <p:ph type="sldNum" sz="quarter" idx="12"/>
          </p:nvPr>
        </p:nvSpPr>
        <p:spPr/>
        <p:txBody>
          <a:bodyPr/>
          <a:lstStyle/>
          <a:p>
            <a:fld id="{129916D8-1490-4DD4-88F6-5306CFA90256}" type="slidenum">
              <a:rPr lang="de-DE" smtClean="0"/>
              <a:t>3</a:t>
            </a:fld>
            <a:endParaRPr lang="de-DE" dirty="0"/>
          </a:p>
        </p:txBody>
      </p:sp>
    </p:spTree>
    <p:extLst>
      <p:ext uri="{BB962C8B-B14F-4D97-AF65-F5344CB8AC3E}">
        <p14:creationId xmlns:p14="http://schemas.microsoft.com/office/powerpoint/2010/main" val="396310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5D2C9-F199-7940-D3B2-DFC2D76DD9EC}"/>
              </a:ext>
            </a:extLst>
          </p:cNvPr>
          <p:cNvSpPr>
            <a:spLocks noGrp="1"/>
          </p:cNvSpPr>
          <p:nvPr>
            <p:ph type="title"/>
          </p:nvPr>
        </p:nvSpPr>
        <p:spPr/>
        <p:txBody>
          <a:bodyPr/>
          <a:lstStyle/>
          <a:p>
            <a:r>
              <a:rPr lang="de-DE" dirty="0"/>
              <a:t>Definition Spam</a:t>
            </a:r>
          </a:p>
        </p:txBody>
      </p:sp>
      <p:sp>
        <p:nvSpPr>
          <p:cNvPr id="3" name="Inhaltsplatzhalter 2">
            <a:extLst>
              <a:ext uri="{FF2B5EF4-FFF2-40B4-BE49-F238E27FC236}">
                <a16:creationId xmlns:a16="http://schemas.microsoft.com/office/drawing/2014/main" id="{239A854B-9B32-CE55-1A95-378302517630}"/>
              </a:ext>
            </a:extLst>
          </p:cNvPr>
          <p:cNvSpPr>
            <a:spLocks noGrp="1"/>
          </p:cNvSpPr>
          <p:nvPr>
            <p:ph idx="1"/>
          </p:nvPr>
        </p:nvSpPr>
        <p:spPr/>
        <p:txBody>
          <a:bodyPr/>
          <a:lstStyle/>
          <a:p>
            <a:r>
              <a:rPr lang="de-DE" dirty="0"/>
              <a:t>Wikipedia: „Als </a:t>
            </a:r>
            <a:r>
              <a:rPr lang="de-DE" b="1" dirty="0"/>
              <a:t>Spam</a:t>
            </a:r>
            <a:r>
              <a:rPr lang="de-DE" dirty="0"/>
              <a:t> […]werden unerwünschte, in der Regel auf elektronischem Weg übertragene massenhafte Nachrichten (Informationen) bezeichnet, die dem Empfänger unverlangt zugestellt werden, ihn oft belästigen und auch häufig werbenden Inhalt enthalten.“</a:t>
            </a:r>
          </a:p>
        </p:txBody>
      </p:sp>
      <p:sp>
        <p:nvSpPr>
          <p:cNvPr id="4" name="Datumsplatzhalter 3">
            <a:extLst>
              <a:ext uri="{FF2B5EF4-FFF2-40B4-BE49-F238E27FC236}">
                <a16:creationId xmlns:a16="http://schemas.microsoft.com/office/drawing/2014/main" id="{A0EC1081-2EA2-9D52-39C9-930A55CACF61}"/>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AE394AC0-0E23-4692-9169-5FCEF4F4E21E}"/>
              </a:ext>
            </a:extLst>
          </p:cNvPr>
          <p:cNvSpPr>
            <a:spLocks noGrp="1"/>
          </p:cNvSpPr>
          <p:nvPr>
            <p:ph type="sldNum" sz="quarter" idx="12"/>
          </p:nvPr>
        </p:nvSpPr>
        <p:spPr/>
        <p:txBody>
          <a:bodyPr/>
          <a:lstStyle/>
          <a:p>
            <a:fld id="{129916D8-1490-4DD4-88F6-5306CFA90256}" type="slidenum">
              <a:rPr lang="de-DE" smtClean="0"/>
              <a:t>4</a:t>
            </a:fld>
            <a:endParaRPr lang="de-DE" dirty="0"/>
          </a:p>
        </p:txBody>
      </p:sp>
    </p:spTree>
    <p:extLst>
      <p:ext uri="{BB962C8B-B14F-4D97-AF65-F5344CB8AC3E}">
        <p14:creationId xmlns:p14="http://schemas.microsoft.com/office/powerpoint/2010/main" val="429440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2A17E3-3A6B-1C90-34A6-7D078981C601}"/>
              </a:ext>
            </a:extLst>
          </p:cNvPr>
          <p:cNvSpPr>
            <a:spLocks noGrp="1"/>
          </p:cNvSpPr>
          <p:nvPr>
            <p:ph type="title"/>
          </p:nvPr>
        </p:nvSpPr>
        <p:spPr/>
        <p:txBody>
          <a:bodyPr/>
          <a:lstStyle/>
          <a:p>
            <a:r>
              <a:rPr lang="de-DE" dirty="0"/>
              <a:t>Phishing</a:t>
            </a:r>
          </a:p>
        </p:txBody>
      </p:sp>
      <p:sp>
        <p:nvSpPr>
          <p:cNvPr id="3" name="Inhaltsplatzhalter 2">
            <a:extLst>
              <a:ext uri="{FF2B5EF4-FFF2-40B4-BE49-F238E27FC236}">
                <a16:creationId xmlns:a16="http://schemas.microsoft.com/office/drawing/2014/main" id="{3374E5E9-3129-C739-7175-6D00A5CB07FD}"/>
              </a:ext>
            </a:extLst>
          </p:cNvPr>
          <p:cNvSpPr>
            <a:spLocks noGrp="1"/>
          </p:cNvSpPr>
          <p:nvPr>
            <p:ph idx="1"/>
          </p:nvPr>
        </p:nvSpPr>
        <p:spPr/>
        <p:txBody>
          <a:bodyPr/>
          <a:lstStyle/>
          <a:p>
            <a:r>
              <a:rPr lang="de-DE" dirty="0"/>
              <a:t>Hat 3 Bestandteile:</a:t>
            </a:r>
          </a:p>
          <a:p>
            <a:pPr lvl="1"/>
            <a:r>
              <a:rPr lang="de-DE" dirty="0"/>
              <a:t>Medium</a:t>
            </a:r>
          </a:p>
          <a:p>
            <a:pPr lvl="1"/>
            <a:r>
              <a:rPr lang="de-DE" dirty="0"/>
              <a:t>Vektor</a:t>
            </a:r>
          </a:p>
          <a:p>
            <a:pPr lvl="1"/>
            <a:r>
              <a:rPr lang="de-DE" dirty="0"/>
              <a:t>Technischer Ansatz</a:t>
            </a:r>
          </a:p>
          <a:p>
            <a:r>
              <a:rPr lang="de-DE" dirty="0"/>
              <a:t>Medium: Internet, Voice oder „</a:t>
            </a:r>
            <a:r>
              <a:rPr lang="de-DE" dirty="0" err="1"/>
              <a:t>short</a:t>
            </a:r>
            <a:r>
              <a:rPr lang="de-DE" dirty="0"/>
              <a:t> </a:t>
            </a:r>
            <a:r>
              <a:rPr lang="de-DE" dirty="0" err="1"/>
              <a:t>messaging</a:t>
            </a:r>
            <a:r>
              <a:rPr lang="de-DE" dirty="0"/>
              <a:t> </a:t>
            </a:r>
            <a:r>
              <a:rPr lang="de-DE" dirty="0" err="1"/>
              <a:t>services</a:t>
            </a:r>
            <a:r>
              <a:rPr lang="de-DE" dirty="0"/>
              <a:t>“ SMS</a:t>
            </a:r>
          </a:p>
          <a:p>
            <a:r>
              <a:rPr lang="de-DE" dirty="0"/>
              <a:t>Vektor: </a:t>
            </a:r>
          </a:p>
          <a:p>
            <a:pPr lvl="1"/>
            <a:r>
              <a:rPr lang="de-DE" dirty="0"/>
              <a:t>Fürs Internet: E-Mail, Webseiten oder </a:t>
            </a:r>
            <a:r>
              <a:rPr lang="de-DE" dirty="0" err="1"/>
              <a:t>Social</a:t>
            </a:r>
            <a:r>
              <a:rPr lang="de-DE" dirty="0"/>
              <a:t> Media</a:t>
            </a:r>
          </a:p>
          <a:p>
            <a:pPr lvl="1"/>
            <a:r>
              <a:rPr lang="de-DE" dirty="0"/>
              <a:t>Für Voice: Anrufe</a:t>
            </a:r>
          </a:p>
          <a:p>
            <a:r>
              <a:rPr lang="de-DE" dirty="0"/>
              <a:t>Technischer Ansatz:</a:t>
            </a:r>
          </a:p>
          <a:p>
            <a:pPr lvl="1"/>
            <a:r>
              <a:rPr lang="de-DE" dirty="0" err="1"/>
              <a:t>Social</a:t>
            </a:r>
            <a:r>
              <a:rPr lang="de-DE" dirty="0"/>
              <a:t> Engineering</a:t>
            </a:r>
          </a:p>
          <a:p>
            <a:pPr lvl="1"/>
            <a:r>
              <a:rPr lang="de-DE" dirty="0"/>
              <a:t>Malware basiertes Phishing</a:t>
            </a:r>
          </a:p>
          <a:p>
            <a:pPr marL="450850" lvl="1" indent="0">
              <a:buNone/>
            </a:pPr>
            <a:endParaRPr lang="de-DE" dirty="0"/>
          </a:p>
          <a:p>
            <a:pPr lvl="1"/>
            <a:endParaRPr lang="de-DE" dirty="0"/>
          </a:p>
        </p:txBody>
      </p:sp>
      <p:sp>
        <p:nvSpPr>
          <p:cNvPr id="4" name="Datumsplatzhalter 3">
            <a:extLst>
              <a:ext uri="{FF2B5EF4-FFF2-40B4-BE49-F238E27FC236}">
                <a16:creationId xmlns:a16="http://schemas.microsoft.com/office/drawing/2014/main" id="{91EDCC3D-C4D4-FC5E-0F70-D9966706E866}"/>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5BF0E65E-41E9-5CB3-678F-77EFF7B2B3DB}"/>
              </a:ext>
            </a:extLst>
          </p:cNvPr>
          <p:cNvSpPr>
            <a:spLocks noGrp="1"/>
          </p:cNvSpPr>
          <p:nvPr>
            <p:ph type="sldNum" sz="quarter" idx="12"/>
          </p:nvPr>
        </p:nvSpPr>
        <p:spPr/>
        <p:txBody>
          <a:bodyPr/>
          <a:lstStyle/>
          <a:p>
            <a:fld id="{129916D8-1490-4DD4-88F6-5306CFA90256}" type="slidenum">
              <a:rPr lang="de-DE" smtClean="0"/>
              <a:t>5</a:t>
            </a:fld>
            <a:endParaRPr lang="de-DE" dirty="0"/>
          </a:p>
        </p:txBody>
      </p:sp>
    </p:spTree>
    <p:extLst>
      <p:ext uri="{BB962C8B-B14F-4D97-AF65-F5344CB8AC3E}">
        <p14:creationId xmlns:p14="http://schemas.microsoft.com/office/powerpoint/2010/main" val="389627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ECBEE3-44BE-B925-54F6-B9387AC20763}"/>
              </a:ext>
            </a:extLst>
          </p:cNvPr>
          <p:cNvSpPr>
            <a:spLocks noGrp="1"/>
          </p:cNvSpPr>
          <p:nvPr>
            <p:ph type="title"/>
          </p:nvPr>
        </p:nvSpPr>
        <p:spPr/>
        <p:txBody>
          <a:bodyPr/>
          <a:lstStyle/>
          <a:p>
            <a:r>
              <a:rPr lang="de-DE" dirty="0"/>
              <a:t>Phishing</a:t>
            </a:r>
          </a:p>
        </p:txBody>
      </p:sp>
      <p:sp>
        <p:nvSpPr>
          <p:cNvPr id="3" name="Inhaltsplatzhalter 2">
            <a:extLst>
              <a:ext uri="{FF2B5EF4-FFF2-40B4-BE49-F238E27FC236}">
                <a16:creationId xmlns:a16="http://schemas.microsoft.com/office/drawing/2014/main" id="{FEEAB560-A8DF-0B44-570A-622921E1155D}"/>
              </a:ext>
            </a:extLst>
          </p:cNvPr>
          <p:cNvSpPr>
            <a:spLocks noGrp="1"/>
          </p:cNvSpPr>
          <p:nvPr>
            <p:ph idx="1"/>
          </p:nvPr>
        </p:nvSpPr>
        <p:spPr/>
        <p:txBody>
          <a:bodyPr/>
          <a:lstStyle/>
          <a:p>
            <a:r>
              <a:rPr lang="de-DE" dirty="0"/>
              <a:t>Täuschung durch: E-Mail Spoofing, Webseiten Spoofing und Nachbildung der E-Mail/Webseite</a:t>
            </a:r>
          </a:p>
          <a:p>
            <a:r>
              <a:rPr lang="de-DE" dirty="0"/>
              <a:t>E-Mail Spoofing: </a:t>
            </a:r>
          </a:p>
          <a:p>
            <a:pPr lvl="1"/>
            <a:r>
              <a:rPr lang="de-DE" dirty="0"/>
              <a:t>Manipulation des „Von“-Feldes</a:t>
            </a:r>
          </a:p>
          <a:p>
            <a:pPr lvl="1"/>
            <a:r>
              <a:rPr lang="de-DE" dirty="0"/>
              <a:t>Ausnutzung offener SMTP-Server, einige überprüfen Sender und E-Mail nicht</a:t>
            </a:r>
          </a:p>
          <a:p>
            <a:r>
              <a:rPr lang="de-DE" dirty="0"/>
              <a:t>Webseiten Spoofing:</a:t>
            </a:r>
          </a:p>
          <a:p>
            <a:pPr lvl="1"/>
            <a:r>
              <a:rPr lang="de-DE" dirty="0"/>
              <a:t>Verwendung ähnlicher Zeichen </a:t>
            </a:r>
            <a:r>
              <a:rPr lang="de-DE" dirty="0" err="1"/>
              <a:t>z.B</a:t>
            </a:r>
            <a:r>
              <a:rPr lang="de-DE" dirty="0"/>
              <a:t> lateinisches „a“ und kyrillisches „</a:t>
            </a:r>
            <a:r>
              <a:rPr lang="az-Cyrl-AZ" dirty="0"/>
              <a:t>а </a:t>
            </a:r>
            <a:r>
              <a:rPr lang="de-DE" dirty="0"/>
              <a:t>“</a:t>
            </a:r>
          </a:p>
          <a:p>
            <a:pPr lvl="1"/>
            <a:r>
              <a:rPr lang="de-DE" dirty="0"/>
              <a:t>Nutzung von Subdomains: echter Domainname als Subdomain einer anderen</a:t>
            </a:r>
          </a:p>
          <a:p>
            <a:pPr lvl="1"/>
            <a:r>
              <a:rPr lang="de-DE" dirty="0"/>
              <a:t>Verwendung von URL-</a:t>
            </a:r>
            <a:r>
              <a:rPr lang="de-DE" dirty="0" err="1"/>
              <a:t>Verkürzern</a:t>
            </a:r>
            <a:endParaRPr lang="de-DE" dirty="0"/>
          </a:p>
          <a:p>
            <a:pPr lvl="1"/>
            <a:r>
              <a:rPr lang="de-DE" dirty="0"/>
              <a:t>Tippfehler ausnutzen</a:t>
            </a:r>
          </a:p>
          <a:p>
            <a:r>
              <a:rPr lang="de-DE" dirty="0"/>
              <a:t>Nachbildung:</a:t>
            </a:r>
          </a:p>
          <a:p>
            <a:pPr lvl="1"/>
            <a:r>
              <a:rPr lang="de-DE" dirty="0"/>
              <a:t>Durch Verwendung des HTML-Source Codes und mit Tools wie </a:t>
            </a:r>
            <a:r>
              <a:rPr lang="de-DE" dirty="0" err="1"/>
              <a:t>GoPhish</a:t>
            </a:r>
            <a:r>
              <a:rPr lang="de-DE" dirty="0"/>
              <a:t> können E-Mail-Formate und Webseiten einfach geklont werden</a:t>
            </a:r>
          </a:p>
        </p:txBody>
      </p:sp>
      <p:sp>
        <p:nvSpPr>
          <p:cNvPr id="4" name="Datumsplatzhalter 3">
            <a:extLst>
              <a:ext uri="{FF2B5EF4-FFF2-40B4-BE49-F238E27FC236}">
                <a16:creationId xmlns:a16="http://schemas.microsoft.com/office/drawing/2014/main" id="{0EA6E680-4198-5BF0-A2CA-0F92146A1E23}"/>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32163258-B123-9286-D5F1-3A286553E346}"/>
              </a:ext>
            </a:extLst>
          </p:cNvPr>
          <p:cNvSpPr>
            <a:spLocks noGrp="1"/>
          </p:cNvSpPr>
          <p:nvPr>
            <p:ph type="sldNum" sz="quarter" idx="12"/>
          </p:nvPr>
        </p:nvSpPr>
        <p:spPr/>
        <p:txBody>
          <a:bodyPr/>
          <a:lstStyle/>
          <a:p>
            <a:fld id="{129916D8-1490-4DD4-88F6-5306CFA90256}" type="slidenum">
              <a:rPr lang="de-DE" smtClean="0"/>
              <a:t>6</a:t>
            </a:fld>
            <a:endParaRPr lang="de-DE" dirty="0"/>
          </a:p>
        </p:txBody>
      </p:sp>
    </p:spTree>
    <p:extLst>
      <p:ext uri="{BB962C8B-B14F-4D97-AF65-F5344CB8AC3E}">
        <p14:creationId xmlns:p14="http://schemas.microsoft.com/office/powerpoint/2010/main" val="96838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6C9DE7-C041-8992-918B-438B0B6EEA45}"/>
              </a:ext>
            </a:extLst>
          </p:cNvPr>
          <p:cNvSpPr>
            <a:spLocks noGrp="1"/>
          </p:cNvSpPr>
          <p:nvPr>
            <p:ph type="title"/>
          </p:nvPr>
        </p:nvSpPr>
        <p:spPr/>
        <p:txBody>
          <a:bodyPr/>
          <a:lstStyle/>
          <a:p>
            <a:r>
              <a:rPr lang="de-DE" dirty="0"/>
              <a:t>Phishing Life </a:t>
            </a:r>
            <a:r>
              <a:rPr lang="de-DE" dirty="0" err="1"/>
              <a:t>cycle</a:t>
            </a:r>
            <a:endParaRPr lang="de-DE" dirty="0"/>
          </a:p>
        </p:txBody>
      </p:sp>
      <p:sp>
        <p:nvSpPr>
          <p:cNvPr id="3" name="Inhaltsplatzhalter 2">
            <a:extLst>
              <a:ext uri="{FF2B5EF4-FFF2-40B4-BE49-F238E27FC236}">
                <a16:creationId xmlns:a16="http://schemas.microsoft.com/office/drawing/2014/main" id="{02FE2F28-0113-8743-EE37-2AB5DB1F008B}"/>
              </a:ext>
            </a:extLst>
          </p:cNvPr>
          <p:cNvSpPr>
            <a:spLocks noGrp="1"/>
          </p:cNvSpPr>
          <p:nvPr>
            <p:ph idx="1"/>
          </p:nvPr>
        </p:nvSpPr>
        <p:spPr/>
        <p:txBody>
          <a:bodyPr/>
          <a:lstStyle/>
          <a:p>
            <a:r>
              <a:rPr lang="de-DE" dirty="0" err="1"/>
              <a:t>Phisher</a:t>
            </a:r>
            <a:r>
              <a:rPr lang="de-DE" dirty="0"/>
              <a:t> erstellt </a:t>
            </a:r>
            <a:r>
              <a:rPr lang="de-DE" dirty="0" err="1"/>
              <a:t>phishing</a:t>
            </a:r>
            <a:r>
              <a:rPr lang="de-DE" dirty="0"/>
              <a:t> Webseite, imitiert die legitime Webseite</a:t>
            </a:r>
          </a:p>
          <a:p>
            <a:r>
              <a:rPr lang="de-DE" dirty="0" err="1"/>
              <a:t>Phisher</a:t>
            </a:r>
            <a:r>
              <a:rPr lang="de-DE" dirty="0"/>
              <a:t> versendet </a:t>
            </a:r>
            <a:r>
              <a:rPr lang="de-DE" dirty="0" err="1"/>
              <a:t>phishing</a:t>
            </a:r>
            <a:r>
              <a:rPr lang="de-DE" dirty="0"/>
              <a:t> Link an Opfer via Spam</a:t>
            </a:r>
          </a:p>
          <a:p>
            <a:r>
              <a:rPr lang="de-DE" dirty="0"/>
              <a:t>Opfer verwendet den Link und gibt seine Daten ein</a:t>
            </a:r>
          </a:p>
          <a:p>
            <a:r>
              <a:rPr lang="de-DE" dirty="0" err="1"/>
              <a:t>Phisher</a:t>
            </a:r>
            <a:r>
              <a:rPr lang="de-DE" dirty="0"/>
              <a:t> erhält Zugangsdaten des Opfers</a:t>
            </a:r>
          </a:p>
          <a:p>
            <a:r>
              <a:rPr lang="de-DE" dirty="0" err="1"/>
              <a:t>Phisher</a:t>
            </a:r>
            <a:r>
              <a:rPr lang="de-DE" dirty="0"/>
              <a:t> verwendet diese für eigene Zwecke</a:t>
            </a:r>
          </a:p>
        </p:txBody>
      </p:sp>
      <p:sp>
        <p:nvSpPr>
          <p:cNvPr id="4" name="Datumsplatzhalter 3">
            <a:extLst>
              <a:ext uri="{FF2B5EF4-FFF2-40B4-BE49-F238E27FC236}">
                <a16:creationId xmlns:a16="http://schemas.microsoft.com/office/drawing/2014/main" id="{8EF06B40-536A-1946-CCE1-B4DF8F303C6A}"/>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5B5C54FA-E0A4-8A86-5B91-8C5B5AFBDF74}"/>
              </a:ext>
            </a:extLst>
          </p:cNvPr>
          <p:cNvSpPr>
            <a:spLocks noGrp="1"/>
          </p:cNvSpPr>
          <p:nvPr>
            <p:ph type="sldNum" sz="quarter" idx="12"/>
          </p:nvPr>
        </p:nvSpPr>
        <p:spPr/>
        <p:txBody>
          <a:bodyPr/>
          <a:lstStyle/>
          <a:p>
            <a:fld id="{129916D8-1490-4DD4-88F6-5306CFA90256}" type="slidenum">
              <a:rPr lang="de-DE" smtClean="0"/>
              <a:t>7</a:t>
            </a:fld>
            <a:endParaRPr lang="de-DE" dirty="0"/>
          </a:p>
        </p:txBody>
      </p:sp>
    </p:spTree>
    <p:extLst>
      <p:ext uri="{BB962C8B-B14F-4D97-AF65-F5344CB8AC3E}">
        <p14:creationId xmlns:p14="http://schemas.microsoft.com/office/powerpoint/2010/main" val="10286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F2E3E-FD39-8387-06D1-254E3194E7A4}"/>
              </a:ext>
            </a:extLst>
          </p:cNvPr>
          <p:cNvSpPr>
            <a:spLocks noGrp="1"/>
          </p:cNvSpPr>
          <p:nvPr>
            <p:ph type="title"/>
          </p:nvPr>
        </p:nvSpPr>
        <p:spPr/>
        <p:txBody>
          <a:bodyPr/>
          <a:lstStyle/>
          <a:p>
            <a:r>
              <a:rPr lang="de-DE" dirty="0"/>
              <a:t>Arten von Phishing</a:t>
            </a:r>
          </a:p>
        </p:txBody>
      </p:sp>
      <p:sp>
        <p:nvSpPr>
          <p:cNvPr id="3" name="Inhaltsplatzhalter 2">
            <a:extLst>
              <a:ext uri="{FF2B5EF4-FFF2-40B4-BE49-F238E27FC236}">
                <a16:creationId xmlns:a16="http://schemas.microsoft.com/office/drawing/2014/main" id="{03E641FC-DB27-AD41-1733-E886D252ADF6}"/>
              </a:ext>
            </a:extLst>
          </p:cNvPr>
          <p:cNvSpPr>
            <a:spLocks noGrp="1"/>
          </p:cNvSpPr>
          <p:nvPr>
            <p:ph idx="1"/>
          </p:nvPr>
        </p:nvSpPr>
        <p:spPr/>
        <p:txBody>
          <a:bodyPr/>
          <a:lstStyle/>
          <a:p>
            <a:r>
              <a:rPr lang="de-DE" dirty="0"/>
              <a:t>„normales“ Phishing</a:t>
            </a:r>
          </a:p>
          <a:p>
            <a:r>
              <a:rPr lang="de-DE" dirty="0"/>
              <a:t>Spear Phishing</a:t>
            </a:r>
          </a:p>
          <a:p>
            <a:r>
              <a:rPr lang="de-DE" dirty="0"/>
              <a:t>Whaling</a:t>
            </a:r>
          </a:p>
        </p:txBody>
      </p:sp>
      <p:sp>
        <p:nvSpPr>
          <p:cNvPr id="4" name="Datumsplatzhalter 3">
            <a:extLst>
              <a:ext uri="{FF2B5EF4-FFF2-40B4-BE49-F238E27FC236}">
                <a16:creationId xmlns:a16="http://schemas.microsoft.com/office/drawing/2014/main" id="{7694B6C1-BCB3-CDFE-8BD3-80A55559C429}"/>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20F5FFD8-76C1-0384-0A8C-A1473C3DDB0A}"/>
              </a:ext>
            </a:extLst>
          </p:cNvPr>
          <p:cNvSpPr>
            <a:spLocks noGrp="1"/>
          </p:cNvSpPr>
          <p:nvPr>
            <p:ph type="sldNum" sz="quarter" idx="12"/>
          </p:nvPr>
        </p:nvSpPr>
        <p:spPr/>
        <p:txBody>
          <a:bodyPr/>
          <a:lstStyle/>
          <a:p>
            <a:fld id="{129916D8-1490-4DD4-88F6-5306CFA90256}" type="slidenum">
              <a:rPr lang="de-DE" smtClean="0"/>
              <a:t>8</a:t>
            </a:fld>
            <a:endParaRPr lang="de-DE" dirty="0"/>
          </a:p>
        </p:txBody>
      </p:sp>
    </p:spTree>
    <p:extLst>
      <p:ext uri="{BB962C8B-B14F-4D97-AF65-F5344CB8AC3E}">
        <p14:creationId xmlns:p14="http://schemas.microsoft.com/office/powerpoint/2010/main" val="201437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856AE-9FAD-4DE7-7785-60B7EA8C5383}"/>
              </a:ext>
            </a:extLst>
          </p:cNvPr>
          <p:cNvSpPr>
            <a:spLocks noGrp="1"/>
          </p:cNvSpPr>
          <p:nvPr>
            <p:ph type="title"/>
          </p:nvPr>
        </p:nvSpPr>
        <p:spPr/>
        <p:txBody>
          <a:bodyPr/>
          <a:lstStyle/>
          <a:p>
            <a:r>
              <a:rPr lang="de-DE" dirty="0"/>
              <a:t>„normales“ Phishing</a:t>
            </a:r>
          </a:p>
        </p:txBody>
      </p:sp>
      <p:sp>
        <p:nvSpPr>
          <p:cNvPr id="3" name="Inhaltsplatzhalter 2">
            <a:extLst>
              <a:ext uri="{FF2B5EF4-FFF2-40B4-BE49-F238E27FC236}">
                <a16:creationId xmlns:a16="http://schemas.microsoft.com/office/drawing/2014/main" id="{057A280D-1AD8-1B06-9237-57A0CA7976E7}"/>
              </a:ext>
            </a:extLst>
          </p:cNvPr>
          <p:cNvSpPr>
            <a:spLocks noGrp="1"/>
          </p:cNvSpPr>
          <p:nvPr>
            <p:ph idx="1"/>
          </p:nvPr>
        </p:nvSpPr>
        <p:spPr/>
        <p:txBody>
          <a:bodyPr/>
          <a:lstStyle/>
          <a:p>
            <a:r>
              <a:rPr lang="de-DE" dirty="0"/>
              <a:t>Typischerweise ist die Zielgruppe sehr groß, Ziele: Kunden großer Unternehmen</a:t>
            </a:r>
          </a:p>
          <a:p>
            <a:r>
              <a:rPr lang="de-DE" dirty="0"/>
              <a:t>Imitation z.B. von Google, PayPal oder Banken</a:t>
            </a:r>
          </a:p>
          <a:p>
            <a:r>
              <a:rPr lang="de-DE" dirty="0"/>
              <a:t>Opfer erhalten Mails, dass sofort über einen gegebenen Link oder Anhang Aktionen durchgeführt werden müssen</a:t>
            </a:r>
          </a:p>
          <a:p>
            <a:r>
              <a:rPr lang="de-DE" dirty="0"/>
              <a:t>Anderer Ansatz: Opfer erhält eine positive Mail, wie eine Paketzustellung oder Überweisung</a:t>
            </a:r>
          </a:p>
          <a:p>
            <a:endParaRPr lang="de-DE" dirty="0"/>
          </a:p>
        </p:txBody>
      </p:sp>
      <p:sp>
        <p:nvSpPr>
          <p:cNvPr id="4" name="Datumsplatzhalter 3">
            <a:extLst>
              <a:ext uri="{FF2B5EF4-FFF2-40B4-BE49-F238E27FC236}">
                <a16:creationId xmlns:a16="http://schemas.microsoft.com/office/drawing/2014/main" id="{1A55DF76-3602-F70E-6B52-F16B165CD7C6}"/>
              </a:ext>
            </a:extLst>
          </p:cNvPr>
          <p:cNvSpPr>
            <a:spLocks noGrp="1"/>
          </p:cNvSpPr>
          <p:nvPr>
            <p:ph type="dt" sz="half" idx="10"/>
          </p:nvPr>
        </p:nvSpPr>
        <p:spPr/>
        <p:txBody>
          <a:bodyPr/>
          <a:lstStyle/>
          <a:p>
            <a:fld id="{BF569B72-8654-4627-A083-EF5B6E5FC0DD}" type="datetime1">
              <a:rPr lang="de-DE" smtClean="0"/>
              <a:t>21.12.2023</a:t>
            </a:fld>
            <a:endParaRPr lang="de-DE" dirty="0"/>
          </a:p>
        </p:txBody>
      </p:sp>
      <p:sp>
        <p:nvSpPr>
          <p:cNvPr id="5" name="Foliennummernplatzhalter 4">
            <a:extLst>
              <a:ext uri="{FF2B5EF4-FFF2-40B4-BE49-F238E27FC236}">
                <a16:creationId xmlns:a16="http://schemas.microsoft.com/office/drawing/2014/main" id="{AE272459-A31E-B122-1374-FA798EFFD581}"/>
              </a:ext>
            </a:extLst>
          </p:cNvPr>
          <p:cNvSpPr>
            <a:spLocks noGrp="1"/>
          </p:cNvSpPr>
          <p:nvPr>
            <p:ph type="sldNum" sz="quarter" idx="12"/>
          </p:nvPr>
        </p:nvSpPr>
        <p:spPr/>
        <p:txBody>
          <a:bodyPr/>
          <a:lstStyle/>
          <a:p>
            <a:fld id="{129916D8-1490-4DD4-88F6-5306CFA90256}" type="slidenum">
              <a:rPr lang="de-DE" smtClean="0"/>
              <a:t>9</a:t>
            </a:fld>
            <a:endParaRPr lang="de-DE" dirty="0"/>
          </a:p>
        </p:txBody>
      </p:sp>
    </p:spTree>
    <p:extLst>
      <p:ext uri="{BB962C8B-B14F-4D97-AF65-F5344CB8AC3E}">
        <p14:creationId xmlns:p14="http://schemas.microsoft.com/office/powerpoint/2010/main" val="4278242574"/>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000000"/>
      </a:dk2>
      <a:lt2>
        <a:srgbClr val="FFFFFF"/>
      </a:lt2>
      <a:accent1>
        <a:srgbClr val="0068B4"/>
      </a:accent1>
      <a:accent2>
        <a:srgbClr val="66A5D2"/>
      </a:accent2>
      <a:accent3>
        <a:srgbClr val="CCE1F0"/>
      </a:accent3>
      <a:accent4>
        <a:srgbClr val="B1B3B4"/>
      </a:accent4>
      <a:accent5>
        <a:srgbClr val="4472C4"/>
      </a:accent5>
      <a:accent6>
        <a:srgbClr val="FFFFFF"/>
      </a:accent6>
      <a:hlink>
        <a:srgbClr val="0068B4"/>
      </a:hlink>
      <a:folHlink>
        <a:srgbClr val="66A5D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B4"/>
        </a:solidFill>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1903_Hochschulmaster_Praesentation_DE_16x9_Breitbild</Template>
  <TotalTime>0</TotalTime>
  <Words>991</Words>
  <Application>Microsoft Office PowerPoint</Application>
  <PresentationFormat>Breitbild</PresentationFormat>
  <Paragraphs>130</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Wingdings</vt:lpstr>
      <vt:lpstr>Office</vt:lpstr>
      <vt:lpstr>Phishing und Spam</vt:lpstr>
      <vt:lpstr>Definition Phishing</vt:lpstr>
      <vt:lpstr>Definition Social Engineering</vt:lpstr>
      <vt:lpstr>Definition Spam</vt:lpstr>
      <vt:lpstr>Phishing</vt:lpstr>
      <vt:lpstr>Phishing</vt:lpstr>
      <vt:lpstr>Phishing Life cycle</vt:lpstr>
      <vt:lpstr>Arten von Phishing</vt:lpstr>
      <vt:lpstr>„normales“ Phishing</vt:lpstr>
      <vt:lpstr>Spear Phishing</vt:lpstr>
      <vt:lpstr>Whaling</vt:lpstr>
      <vt:lpstr>Weitere Konzepte</vt:lpstr>
      <vt:lpstr>Trends</vt:lpstr>
      <vt:lpstr>Trends</vt:lpstr>
      <vt:lpstr>Maßnahmen gegen Phishing</vt:lpstr>
      <vt:lpstr>Übung</vt:lpstr>
      <vt:lpstr>Quellenverzeichnis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Verwaltung, Kommunikation</dc:creator>
  <cp:lastModifiedBy>Tommy Bui</cp:lastModifiedBy>
  <cp:revision>3</cp:revision>
  <dcterms:created xsi:type="dcterms:W3CDTF">2017-07-24T12:31:36Z</dcterms:created>
  <dcterms:modified xsi:type="dcterms:W3CDTF">2023-12-21T10:57:44Z</dcterms:modified>
</cp:coreProperties>
</file>