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2"/>
  </p:notesMasterIdLst>
  <p:sldIdLst>
    <p:sldId id="335" r:id="rId2"/>
    <p:sldId id="323" r:id="rId3"/>
    <p:sldId id="388" r:id="rId4"/>
    <p:sldId id="373" r:id="rId5"/>
    <p:sldId id="374" r:id="rId6"/>
    <p:sldId id="375" r:id="rId7"/>
    <p:sldId id="377" r:id="rId8"/>
    <p:sldId id="379" r:id="rId9"/>
    <p:sldId id="380" r:id="rId10"/>
    <p:sldId id="382" r:id="rId11"/>
    <p:sldId id="389" r:id="rId12"/>
    <p:sldId id="384" r:id="rId13"/>
    <p:sldId id="385" r:id="rId14"/>
    <p:sldId id="386" r:id="rId15"/>
    <p:sldId id="387" r:id="rId16"/>
    <p:sldId id="392" r:id="rId17"/>
    <p:sldId id="390" r:id="rId18"/>
    <p:sldId id="393" r:id="rId19"/>
    <p:sldId id="391" r:id="rId20"/>
    <p:sldId id="394" r:id="rId2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5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4" d="100"/>
        <a:sy n="214" d="100"/>
      </p:scale>
      <p:origin x="0" y="18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C9F2B-BC41-AB4D-8F01-39730D37B54F}" type="datetimeFigureOut">
              <a:rPr kumimoji="1" lang="ja-JP" altLang="en-US" smtClean="0"/>
              <a:t>2013/05/17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26DE9-857F-264B-9D01-72ADADEC3B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52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Today I would like</a:t>
            </a:r>
            <a:r>
              <a:rPr kumimoji="1" lang="en-US" altLang="ja-JP" baseline="0" dirty="0" smtClean="0"/>
              <a:t> to introduce the current status of online learning in japan and at the university of </a:t>
            </a:r>
            <a:r>
              <a:rPr kumimoji="1" lang="en-US" altLang="ja-JP" baseline="0" dirty="0" err="1" smtClean="0"/>
              <a:t>tokyo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888F5-335B-E546-B53E-3F5D3114143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08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Today I would like</a:t>
            </a:r>
            <a:r>
              <a:rPr kumimoji="1" lang="en-US" altLang="ja-JP" baseline="0" dirty="0" smtClean="0"/>
              <a:t> to introduce the current status of online learning in japan and at the university of </a:t>
            </a:r>
            <a:r>
              <a:rPr kumimoji="1" lang="en-US" altLang="ja-JP" baseline="0" dirty="0" err="1" smtClean="0"/>
              <a:t>tokyo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888F5-335B-E546-B53E-3F5D3114143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0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latin typeface="ヒラギノ角ゴ ProN W6"/>
                <a:ea typeface="ヒラギノ角ゴ ProN W6"/>
                <a:cs typeface="ヒラギノ角ゴ ProN W6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ヒラギノ角ゴ ProN W3"/>
                <a:ea typeface="ヒラギノ角ゴ ProN W3"/>
                <a:cs typeface="ヒラギノ角ゴ ProN W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B3C6F-5EB8-6E4A-ACC7-2CC9A88D1DF2}" type="datetimeFigureOut">
              <a:rPr kumimoji="1" lang="ja-JP" altLang="en-US" smtClean="0"/>
              <a:t>2013/05/17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9EB1-6273-2541-B531-C8A4D36ABB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09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B3C6F-5EB8-6E4A-ACC7-2CC9A88D1DF2}" type="datetimeFigureOut">
              <a:rPr kumimoji="1" lang="ja-JP" altLang="en-US" smtClean="0"/>
              <a:t>2013/05/17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9EB1-6273-2541-B531-C8A4D36ABB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36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B3C6F-5EB8-6E4A-ACC7-2CC9A88D1DF2}" type="datetimeFigureOut">
              <a:rPr kumimoji="1" lang="ja-JP" altLang="en-US" smtClean="0"/>
              <a:t>2013/05/17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9EB1-6273-2541-B531-C8A4D36ABB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36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ヒラギノ角ゴ ProN W6"/>
                <a:ea typeface="ヒラギノ角ゴ ProN W6"/>
                <a:cs typeface="ヒラギノ角ゴ ProN W6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ヒラギノ角ゴ ProN W3"/>
                <a:ea typeface="ヒラギノ角ゴ ProN W3"/>
                <a:cs typeface="ヒラギノ角ゴ ProN W3"/>
              </a:defRPr>
            </a:lvl1pPr>
            <a:lvl2pPr>
              <a:defRPr b="0" i="0">
                <a:latin typeface="ヒラギノ角ゴ ProN W3"/>
                <a:ea typeface="ヒラギノ角ゴ ProN W3"/>
                <a:cs typeface="ヒラギノ角ゴ ProN W3"/>
              </a:defRPr>
            </a:lvl2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B3C6F-5EB8-6E4A-ACC7-2CC9A88D1DF2}" type="datetimeFigureOut">
              <a:rPr kumimoji="1" lang="ja-JP" altLang="en-US" smtClean="0"/>
              <a:t>2013/05/17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9EB1-6273-2541-B531-C8A4D36ABB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73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B3C6F-5EB8-6E4A-ACC7-2CC9A88D1DF2}" type="datetimeFigureOut">
              <a:rPr kumimoji="1" lang="ja-JP" altLang="en-US" smtClean="0"/>
              <a:t>2013/05/17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9EB1-6273-2541-B531-C8A4D36ABB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90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B3C6F-5EB8-6E4A-ACC7-2CC9A88D1DF2}" type="datetimeFigureOut">
              <a:rPr kumimoji="1" lang="ja-JP" altLang="en-US" smtClean="0"/>
              <a:t>2013/05/17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9EB1-6273-2541-B531-C8A4D36ABB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1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B3C6F-5EB8-6E4A-ACC7-2CC9A88D1DF2}" type="datetimeFigureOut">
              <a:rPr kumimoji="1" lang="ja-JP" altLang="en-US" smtClean="0"/>
              <a:t>2013/05/17</a:t>
            </a:fld>
            <a:endParaRPr kumimoji="1"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9EB1-6273-2541-B531-C8A4D36ABB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78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B3C6F-5EB8-6E4A-ACC7-2CC9A88D1DF2}" type="datetimeFigureOut">
              <a:rPr kumimoji="1" lang="ja-JP" altLang="en-US" smtClean="0"/>
              <a:t>2013/05/17</a:t>
            </a:fld>
            <a:endParaRPr kumimoji="1"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9EB1-6273-2541-B531-C8A4D36ABB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24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B3C6F-5EB8-6E4A-ACC7-2CC9A88D1DF2}" type="datetimeFigureOut">
              <a:rPr kumimoji="1" lang="ja-JP" altLang="en-US" smtClean="0"/>
              <a:t>2013/05/17</a:t>
            </a:fld>
            <a:endParaRPr kumimoji="1"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9EB1-6273-2541-B531-C8A4D36ABB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25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B3C6F-5EB8-6E4A-ACC7-2CC9A88D1DF2}" type="datetimeFigureOut">
              <a:rPr kumimoji="1" lang="ja-JP" altLang="en-US" smtClean="0"/>
              <a:t>2013/05/17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9EB1-6273-2541-B531-C8A4D36ABB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17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プレースホルダーまでドラッグするかアイコンをクリックして図を追加</a:t>
            </a:r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B3C6F-5EB8-6E4A-ACC7-2CC9A88D1DF2}" type="datetimeFigureOut">
              <a:rPr kumimoji="1" lang="ja-JP" altLang="en-US" smtClean="0"/>
              <a:t>2013/05/17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9EB1-6273-2541-B531-C8A4D36ABB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30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fld id="{046B3C6F-5EB8-6E4A-ACC7-2CC9A88D1DF2}" type="datetimeFigureOut">
              <a:rPr kumimoji="1" lang="ja-JP" altLang="en-US" smtClean="0"/>
              <a:t>2013/05/17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fld id="{73E49EB1-6273-2541-B531-C8A4D36ABB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kumimoji="1" sz="4000" b="0" i="0" kern="1200">
          <a:solidFill>
            <a:schemeClr val="tx2"/>
          </a:solidFill>
          <a:latin typeface="ヒラギノ角ゴ ProN W6"/>
          <a:ea typeface="ヒラギノ角ゴ ProN W6"/>
          <a:cs typeface="ヒラギノ角ゴ ProN W6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kumimoji="1" sz="4000">
          <a:solidFill>
            <a:srgbClr val="31859C"/>
          </a:solidFill>
          <a:latin typeface="Calibri" charset="-128"/>
          <a:ea typeface="ＭＳ Ｐゴシック" pitchFamily="-109" charset="-128"/>
          <a:cs typeface="ＭＳ Ｐゴシック" pitchFamily="-109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kumimoji="1" sz="4000">
          <a:solidFill>
            <a:srgbClr val="31859C"/>
          </a:solidFill>
          <a:latin typeface="Calibri" charset="-128"/>
          <a:ea typeface="ＭＳ Ｐゴシック" pitchFamily="-109" charset="-128"/>
          <a:cs typeface="ＭＳ Ｐゴシック" pitchFamily="-109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kumimoji="1" sz="4000">
          <a:solidFill>
            <a:srgbClr val="31859C"/>
          </a:solidFill>
          <a:latin typeface="Calibri" charset="-128"/>
          <a:ea typeface="ＭＳ Ｐゴシック" pitchFamily="-109" charset="-128"/>
          <a:cs typeface="ＭＳ Ｐゴシック" pitchFamily="-109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kumimoji="1" sz="4000">
          <a:solidFill>
            <a:srgbClr val="31859C"/>
          </a:solidFill>
          <a:latin typeface="Calibri" charset="-128"/>
          <a:ea typeface="ＭＳ Ｐゴシック" pitchFamily="-109" charset="-128"/>
          <a:cs typeface="ＭＳ Ｐゴシック" pitchFamily="-109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charset="-128"/>
          <a:ea typeface="ＭＳ Ｐゴシック" pitchFamily="-109" charset="-128"/>
          <a:cs typeface="ＭＳ Ｐゴシック" pitchFamily="-109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charset="-128"/>
          <a:ea typeface="ＭＳ Ｐゴシック" pitchFamily="-109" charset="-128"/>
          <a:cs typeface="ＭＳ Ｐゴシック" pitchFamily="-109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charset="-128"/>
          <a:ea typeface="ＭＳ Ｐゴシック" pitchFamily="-109" charset="-128"/>
          <a:cs typeface="ＭＳ Ｐゴシック" pitchFamily="-109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charset="-128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b="0" i="0" kern="1200">
          <a:solidFill>
            <a:schemeClr val="tx1"/>
          </a:solidFill>
          <a:latin typeface="ヒラギノ角ゴ ProN W3"/>
          <a:ea typeface="ヒラギノ角ゴ ProN W3"/>
          <a:cs typeface="ヒラギノ角ゴ ProN W3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b="0" i="0" kern="1200">
          <a:solidFill>
            <a:schemeClr val="tx1"/>
          </a:solidFill>
          <a:latin typeface="+mn-lt"/>
          <a:ea typeface="ＭＳ Ｐゴシック" charset="0"/>
          <a:cs typeface="ＭＳ Ｐゴシック" pitchFamily="-109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pitchFamily="-109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pitchFamily="-109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pitchFamily="-109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799" y="1795589"/>
            <a:ext cx="8288867" cy="2451855"/>
          </a:xfrm>
        </p:spPr>
        <p:txBody>
          <a:bodyPr>
            <a:normAutofit/>
          </a:bodyPr>
          <a:lstStyle/>
          <a:p>
            <a:r>
              <a:rPr lang="ja-JP" altLang="en-US" sz="3600" dirty="0" smtClean="0">
                <a:latin typeface="Calibri" charset="0"/>
                <a:cs typeface="ＭＳ Ｐゴシック" charset="0"/>
              </a:rPr>
              <a:t>自由を創る、自在に学ぶ：</a:t>
            </a:r>
            <a:r>
              <a:rPr lang="en-US" altLang="ja-JP" sz="3600" dirty="0" smtClean="0">
                <a:latin typeface="Calibri" charset="0"/>
                <a:cs typeface="ＭＳ Ｐゴシック" charset="0"/>
              </a:rPr>
              <a:t/>
            </a:r>
            <a:br>
              <a:rPr lang="en-US" altLang="ja-JP" sz="3600" dirty="0" smtClean="0">
                <a:latin typeface="Calibri" charset="0"/>
                <a:cs typeface="ＭＳ Ｐゴシック" charset="0"/>
              </a:rPr>
            </a:br>
            <a:r>
              <a:rPr lang="en-US" altLang="ja-JP" sz="2800" dirty="0" smtClean="0">
                <a:latin typeface="Calibri" charset="0"/>
                <a:cs typeface="ＭＳ Ｐゴシック" charset="0"/>
              </a:rPr>
              <a:t/>
            </a:r>
            <a:br>
              <a:rPr lang="en-US" altLang="ja-JP" sz="2800" dirty="0" smtClean="0">
                <a:latin typeface="Calibri" charset="0"/>
                <a:cs typeface="ＭＳ Ｐゴシック" charset="0"/>
              </a:rPr>
            </a:br>
            <a:r>
              <a:rPr lang="ja-JP" altLang="en-US" sz="2800" dirty="0" smtClean="0">
                <a:latin typeface="Calibri" charset="0"/>
                <a:cs typeface="ＭＳ Ｐゴシック" charset="0"/>
              </a:rPr>
              <a:t>オープンオンラインコースと</a:t>
            </a:r>
            <a:r>
              <a:rPr lang="en-US" altLang="ja-JP" sz="2800" dirty="0" smtClean="0">
                <a:latin typeface="Calibri" charset="0"/>
                <a:cs typeface="ＭＳ Ｐゴシック" charset="0"/>
              </a:rPr>
              <a:t/>
            </a:r>
            <a:br>
              <a:rPr lang="en-US" altLang="ja-JP" sz="2800" dirty="0" smtClean="0">
                <a:latin typeface="Calibri" charset="0"/>
                <a:cs typeface="ＭＳ Ｐゴシック" charset="0"/>
              </a:rPr>
            </a:br>
            <a:r>
              <a:rPr lang="ja-JP" altLang="en-US" sz="2800" dirty="0" smtClean="0">
                <a:latin typeface="Calibri" charset="0"/>
                <a:cs typeface="ＭＳ Ｐゴシック" charset="0"/>
              </a:rPr>
              <a:t>オープンエデュケーション</a:t>
            </a:r>
            <a:endParaRPr lang="ja-JP" altLang="en-US" sz="2800" dirty="0">
              <a:latin typeface="Calibri" charset="0"/>
              <a:cs typeface="ＭＳ Ｐゴシック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4495800"/>
            <a:ext cx="7772400" cy="1982788"/>
          </a:xfrm>
        </p:spPr>
        <p:txBody>
          <a:bodyPr>
            <a:normAutofit/>
          </a:bodyPr>
          <a:lstStyle/>
          <a:p>
            <a:r>
              <a:rPr lang="ja-JP" altLang="en-US" sz="2600" dirty="0" smtClean="0">
                <a:solidFill>
                  <a:srgbClr val="898989"/>
                </a:solidFill>
                <a:latin typeface="Calibri" charset="0"/>
                <a:cs typeface="ＭＳ Ｐゴシック" charset="0"/>
              </a:rPr>
              <a:t>重田勝</a:t>
            </a:r>
            <a:r>
              <a:rPr lang="ja-JP" altLang="en-US" sz="2600" dirty="0" smtClean="0">
                <a:solidFill>
                  <a:srgbClr val="898989"/>
                </a:solidFill>
                <a:latin typeface="Calibri" charset="0"/>
                <a:cs typeface="ＭＳ Ｐゴシック" charset="0"/>
              </a:rPr>
              <a:t>介</a:t>
            </a:r>
            <a:endParaRPr lang="en-US" altLang="ja-JP" sz="2600" dirty="0" smtClean="0">
              <a:solidFill>
                <a:srgbClr val="898989"/>
              </a:solidFill>
              <a:latin typeface="Calibri" charset="0"/>
              <a:cs typeface="ＭＳ Ｐゴシック" charset="0"/>
            </a:endParaRPr>
          </a:p>
          <a:p>
            <a:r>
              <a:rPr lang="ja-JP" altLang="en-US" sz="2600" dirty="0" smtClean="0">
                <a:solidFill>
                  <a:srgbClr val="898989"/>
                </a:solidFill>
                <a:latin typeface="Calibri" charset="0"/>
                <a:cs typeface="ＭＳ Ｐゴシック" charset="0"/>
              </a:rPr>
              <a:t>「クリエイティブな学びをみんなで学ぶ」</a:t>
            </a:r>
            <a:endParaRPr lang="en-US" altLang="ja-JP" sz="2600" dirty="0" smtClean="0">
              <a:solidFill>
                <a:srgbClr val="898989"/>
              </a:solidFill>
              <a:latin typeface="Calibri" charset="0"/>
              <a:cs typeface="ＭＳ Ｐゴシック" charset="0"/>
            </a:endParaRPr>
          </a:p>
          <a:p>
            <a:r>
              <a:rPr lang="ja-JP" altLang="en-US" sz="2600" dirty="0" smtClean="0">
                <a:solidFill>
                  <a:srgbClr val="898989"/>
                </a:solidFill>
                <a:latin typeface="Calibri" charset="0"/>
                <a:cs typeface="ＭＳ Ｐゴシック" charset="0"/>
              </a:rPr>
              <a:t>ユニット</a:t>
            </a:r>
            <a:r>
              <a:rPr lang="en-US" altLang="ja-JP" sz="2600" dirty="0" smtClean="0">
                <a:solidFill>
                  <a:srgbClr val="898989"/>
                </a:solidFill>
                <a:latin typeface="Calibri" charset="0"/>
                <a:cs typeface="ＭＳ Ｐゴシック" charset="0"/>
              </a:rPr>
              <a:t>1</a:t>
            </a:r>
            <a:r>
              <a:rPr lang="ja-JP" altLang="en-US" sz="2600" dirty="0" smtClean="0">
                <a:solidFill>
                  <a:srgbClr val="898989"/>
                </a:solidFill>
                <a:latin typeface="Calibri" charset="0"/>
                <a:cs typeface="ＭＳ Ｐゴシック" charset="0"/>
              </a:rPr>
              <a:t>　</a:t>
            </a:r>
            <a:r>
              <a:rPr lang="en-US" altLang="ja-JP" sz="2600" dirty="0" smtClean="0">
                <a:solidFill>
                  <a:srgbClr val="898989"/>
                </a:solidFill>
                <a:latin typeface="Calibri" charset="0"/>
                <a:cs typeface="ＭＳ Ｐゴシック" charset="0"/>
              </a:rPr>
              <a:t>Day 1</a:t>
            </a:r>
            <a:endParaRPr lang="en-US" altLang="ja-JP" sz="2600" dirty="0" smtClean="0">
              <a:solidFill>
                <a:srgbClr val="898989"/>
              </a:solidFill>
              <a:latin typeface="Calibri" charset="0"/>
              <a:cs typeface="ＭＳ Ｐゴシック" charset="0"/>
            </a:endParaRPr>
          </a:p>
          <a:p>
            <a:r>
              <a:rPr lang="en-US" altLang="ja-JP" sz="2000" dirty="0" smtClean="0">
                <a:solidFill>
                  <a:srgbClr val="898989"/>
                </a:solidFill>
                <a:latin typeface="Calibri" charset="0"/>
                <a:cs typeface="ＭＳ Ｐゴシック" charset="0"/>
              </a:rPr>
              <a:t>2013/05/18</a:t>
            </a:r>
            <a:endParaRPr lang="en-US" altLang="ja-JP" sz="2000" dirty="0" smtClean="0">
              <a:solidFill>
                <a:srgbClr val="898989"/>
              </a:solidFill>
              <a:latin typeface="Calibri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4954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タイトル 1"/>
          <p:cNvSpPr>
            <a:spLocks noGrp="1"/>
          </p:cNvSpPr>
          <p:nvPr>
            <p:ph type="title"/>
          </p:nvPr>
        </p:nvSpPr>
        <p:spPr>
          <a:xfrm>
            <a:off x="262743" y="274638"/>
            <a:ext cx="8881257" cy="1143000"/>
          </a:xfrm>
        </p:spPr>
        <p:txBody>
          <a:bodyPr/>
          <a:lstStyle/>
          <a:p>
            <a:r>
              <a:rPr lang="en-US" altLang="ja-JP" dirty="0" err="1" smtClean="0"/>
              <a:t>OpenStydy</a:t>
            </a:r>
            <a:r>
              <a:rPr lang="en-US" altLang="ja-JP" dirty="0" smtClean="0"/>
              <a:t>/Mozilla Open Badge</a:t>
            </a:r>
            <a:endParaRPr lang="ja-JP" altLang="en-US" dirty="0"/>
          </a:p>
        </p:txBody>
      </p:sp>
      <p:sp>
        <p:nvSpPr>
          <p:cNvPr id="4813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32316" y="4730750"/>
            <a:ext cx="4532314" cy="20246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738450"/>
                </a:solidFill>
                <a:latin typeface="ＭＳ Ｐゴシック"/>
                <a:ea typeface="ＭＳ Ｐゴシック"/>
                <a:cs typeface="ＭＳ Ｐゴシック"/>
              </a:rPr>
              <a:t>学習</a:t>
            </a:r>
            <a:r>
              <a:rPr lang="ja-JP" altLang="en-US" dirty="0">
                <a:solidFill>
                  <a:srgbClr val="738450"/>
                </a:solidFill>
                <a:latin typeface="ＭＳ Ｐゴシック"/>
                <a:ea typeface="ＭＳ Ｐゴシック"/>
                <a:cs typeface="ＭＳ Ｐゴシック"/>
              </a:rPr>
              <a:t>成果</a:t>
            </a:r>
            <a:r>
              <a:rPr lang="ja-JP" altLang="en-US" dirty="0" smtClean="0">
                <a:solidFill>
                  <a:srgbClr val="738450"/>
                </a:solidFill>
                <a:latin typeface="ＭＳ Ｐゴシック"/>
                <a:ea typeface="ＭＳ Ｐゴシック"/>
                <a:cs typeface="ＭＳ Ｐゴシック"/>
              </a:rPr>
              <a:t>を「見える化」する「認定証」</a:t>
            </a:r>
            <a:endParaRPr lang="en-US" altLang="ja-JP" dirty="0" smtClean="0">
              <a:solidFill>
                <a:srgbClr val="738450"/>
              </a:solidFill>
              <a:latin typeface="ＭＳ Ｐゴシック"/>
              <a:ea typeface="ＭＳ Ｐゴシック"/>
              <a:cs typeface="ＭＳ Ｐゴシック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000000"/>
                </a:solidFill>
                <a:latin typeface="ＭＳ Ｐゴシック"/>
                <a:ea typeface="ＭＳ Ｐゴシック"/>
                <a:cs typeface="ＭＳ Ｐゴシック"/>
              </a:rPr>
              <a:t>知識技能を示す</a:t>
            </a:r>
            <a:r>
              <a:rPr lang="ja-JP" altLang="en-US" dirty="0" smtClean="0">
                <a:solidFill>
                  <a:srgbClr val="00719C"/>
                </a:solidFill>
                <a:latin typeface="ＭＳ Ｐゴシック"/>
                <a:ea typeface="ＭＳ Ｐゴシック"/>
                <a:cs typeface="ＭＳ Ｐゴシック"/>
              </a:rPr>
              <a:t>シグナル</a:t>
            </a:r>
            <a:endParaRPr lang="en-US" altLang="ja-JP" dirty="0" smtClean="0">
              <a:solidFill>
                <a:srgbClr val="00719C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  <p:pic>
        <p:nvPicPr>
          <p:cNvPr id="2" name="図 1" descr="mozillabadg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6228" y="1697725"/>
            <a:ext cx="2838171" cy="2685865"/>
          </a:xfrm>
          <a:prstGeom prst="rect">
            <a:avLst/>
          </a:prstGeom>
        </p:spPr>
      </p:pic>
      <p:pic>
        <p:nvPicPr>
          <p:cNvPr id="4" name="図 3" descr="openstudy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138" y="1610417"/>
            <a:ext cx="3656690" cy="2773173"/>
          </a:xfrm>
          <a:prstGeom prst="rect">
            <a:avLst/>
          </a:prstGeom>
        </p:spPr>
      </p:pic>
      <p:sp>
        <p:nvSpPr>
          <p:cNvPr id="8" name="コンテンツ プレースホルダー 2"/>
          <p:cNvSpPr txBox="1">
            <a:spLocks/>
          </p:cNvSpPr>
          <p:nvPr/>
        </p:nvSpPr>
        <p:spPr bwMode="auto">
          <a:xfrm>
            <a:off x="119556" y="4600593"/>
            <a:ext cx="4314231" cy="225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pitchFamily="-109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pitchFamily="-109" charset="-128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pitchFamily="-109" charset="-128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pitchFamily="-109" charset="-128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pitchFamily="-109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dirty="0">
                <a:latin typeface="ＭＳ Ｐゴシック"/>
                <a:ea typeface="ＭＳ Ｐゴシック"/>
                <a:cs typeface="ＭＳ Ｐゴシック"/>
              </a:rPr>
              <a:t>オンライン</a:t>
            </a:r>
            <a:r>
              <a:rPr lang="ja-JP" altLang="en-US" sz="2800" dirty="0" smtClean="0">
                <a:latin typeface="ＭＳ Ｐゴシック"/>
                <a:ea typeface="ＭＳ Ｐゴシック"/>
                <a:cs typeface="ＭＳ Ｐゴシック"/>
              </a:rPr>
              <a:t>で</a:t>
            </a:r>
            <a:r>
              <a:rPr lang="ja-JP" altLang="en-US" sz="2800" dirty="0" smtClean="0">
                <a:solidFill>
                  <a:srgbClr val="738450"/>
                </a:solidFill>
                <a:latin typeface="ＭＳ Ｐゴシック"/>
                <a:ea typeface="ＭＳ Ｐゴシック"/>
                <a:cs typeface="ＭＳ Ｐゴシック"/>
              </a:rPr>
              <a:t>学び教える</a:t>
            </a:r>
            <a:r>
              <a:rPr lang="en-US" altLang="ja-JP" sz="2800" dirty="0" smtClean="0">
                <a:solidFill>
                  <a:srgbClr val="738450"/>
                </a:solidFill>
                <a:latin typeface="ＭＳ Ｐゴシック"/>
                <a:ea typeface="ＭＳ Ｐゴシック"/>
                <a:cs typeface="ＭＳ Ｐゴシック"/>
              </a:rPr>
              <a:t/>
            </a:r>
            <a:br>
              <a:rPr lang="en-US" altLang="ja-JP" sz="2800" dirty="0" smtClean="0">
                <a:solidFill>
                  <a:srgbClr val="738450"/>
                </a:solidFill>
                <a:latin typeface="ＭＳ Ｐゴシック"/>
                <a:ea typeface="ＭＳ Ｐゴシック"/>
                <a:cs typeface="ＭＳ Ｐゴシック"/>
              </a:rPr>
            </a:br>
            <a:r>
              <a:rPr lang="ja-JP" altLang="en-US" sz="2800" dirty="0" smtClean="0">
                <a:latin typeface="ＭＳ Ｐゴシック"/>
                <a:ea typeface="ＭＳ Ｐゴシック"/>
                <a:cs typeface="ＭＳ Ｐゴシック"/>
              </a:rPr>
              <a:t>学習コミュニティ</a:t>
            </a:r>
            <a:endParaRPr lang="ja-JP" altLang="en-US" sz="2800" dirty="0">
              <a:latin typeface="ＭＳ Ｐゴシック"/>
              <a:ea typeface="ＭＳ Ｐゴシック"/>
              <a:cs typeface="ＭＳ Ｐゴシック"/>
            </a:endParaRPr>
          </a:p>
          <a:p>
            <a:pPr marL="0" indent="0">
              <a:buNone/>
            </a:pPr>
            <a:r>
              <a:rPr lang="en-US" altLang="ja-JP" sz="2800" dirty="0" smtClean="0">
                <a:solidFill>
                  <a:srgbClr val="738450"/>
                </a:solidFill>
                <a:latin typeface="ＭＳ Ｐゴシック"/>
                <a:ea typeface="ＭＳ Ｐゴシック"/>
                <a:cs typeface="ＭＳ Ｐゴシック"/>
              </a:rPr>
              <a:t>OCW</a:t>
            </a:r>
            <a:r>
              <a:rPr lang="ja-JP" altLang="en-US" sz="2800" dirty="0" smtClean="0">
                <a:solidFill>
                  <a:srgbClr val="738450"/>
                </a:solidFill>
                <a:latin typeface="ＭＳ Ｐゴシック"/>
                <a:ea typeface="ＭＳ Ｐゴシック"/>
                <a:cs typeface="ＭＳ Ｐゴシック"/>
              </a:rPr>
              <a:t>と連携　同じ教材を共に使って学ぶ</a:t>
            </a:r>
            <a:endParaRPr lang="en-US" altLang="ja-JP" sz="2800" dirty="0" smtClean="0">
              <a:solidFill>
                <a:srgbClr val="738450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307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6"/>
    </mc:Choice>
    <mc:Fallback xmlns="">
      <p:transition xmlns:p14="http://schemas.microsoft.com/office/powerpoint/2010/main" spd="slow" advTm="83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オープンなオンラインコース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738450"/>
                </a:solidFill>
              </a:rPr>
              <a:t>オープンエデュケーションの変遷</a:t>
            </a:r>
            <a:endParaRPr lang="en-US" altLang="ja-JP" dirty="0" smtClean="0">
              <a:solidFill>
                <a:srgbClr val="738450"/>
              </a:solidFill>
            </a:endParaRPr>
          </a:p>
          <a:p>
            <a:pPr lvl="1"/>
            <a:r>
              <a:rPr kumimoji="1" lang="ja-JP" altLang="en-US" dirty="0" smtClean="0"/>
              <a:t>教材の公開がはじまり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次第にコースの公開やコミュニティの形成へ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738450"/>
                </a:solidFill>
              </a:rPr>
              <a:t>自学自習を越えたオープンな学びへ</a:t>
            </a:r>
            <a:endParaRPr kumimoji="1" lang="en-US" altLang="ja-JP" dirty="0" smtClean="0">
              <a:solidFill>
                <a:srgbClr val="738450"/>
              </a:solidFill>
            </a:endParaRPr>
          </a:p>
          <a:p>
            <a:pPr lvl="1"/>
            <a:r>
              <a:rPr lang="ja-JP" altLang="en-US" dirty="0" smtClean="0"/>
              <a:t>同じ講義を同時に受ける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誰でも受けられる（「入試」はない）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場所も対象も、成果も問わない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738450"/>
                </a:solidFill>
              </a:rPr>
              <a:t>大規模なオンラインコース</a:t>
            </a:r>
            <a:endParaRPr lang="en-US" altLang="ja-JP" dirty="0" smtClean="0">
              <a:solidFill>
                <a:srgbClr val="738450"/>
              </a:solidFill>
            </a:endParaRPr>
          </a:p>
          <a:p>
            <a:pPr lvl="1"/>
            <a:r>
              <a:rPr lang="ja-JP" altLang="en-US" dirty="0" smtClean="0"/>
              <a:t>企業や大学による</a:t>
            </a:r>
            <a:r>
              <a:rPr kumimoji="1" lang="en-US" altLang="ja-JP" dirty="0" smtClean="0">
                <a:solidFill>
                  <a:srgbClr val="738450"/>
                </a:solidFill>
              </a:rPr>
              <a:t>MOOCs</a:t>
            </a:r>
            <a:r>
              <a:rPr lang="ja-JP" altLang="en-US" dirty="0" smtClean="0"/>
              <a:t>が注目を集める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261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MOOCs(</a:t>
            </a:r>
            <a:r>
              <a:rPr kumimoji="1" lang="ja-JP" altLang="en-US" dirty="0" smtClean="0"/>
              <a:t>ムークス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813800" cy="4525963"/>
          </a:xfrm>
        </p:spPr>
        <p:txBody>
          <a:bodyPr/>
          <a:lstStyle/>
          <a:p>
            <a:r>
              <a:rPr lang="en-US" altLang="ja-JP" dirty="0" smtClean="0">
                <a:solidFill>
                  <a:srgbClr val="738450"/>
                </a:solidFill>
              </a:rPr>
              <a:t>Massive(</a:t>
            </a:r>
            <a:r>
              <a:rPr lang="en-US" altLang="ja-JP" dirty="0" err="1" smtClean="0">
                <a:solidFill>
                  <a:srgbClr val="738450"/>
                </a:solidFill>
              </a:rPr>
              <a:t>ly</a:t>
            </a:r>
            <a:r>
              <a:rPr lang="en-US" altLang="ja-JP" dirty="0" smtClean="0">
                <a:solidFill>
                  <a:srgbClr val="738450"/>
                </a:solidFill>
              </a:rPr>
              <a:t>) Open Online Courses</a:t>
            </a:r>
            <a:r>
              <a:rPr lang="ja-JP" altLang="en-US" dirty="0" smtClean="0">
                <a:solidFill>
                  <a:srgbClr val="738450"/>
                </a:solidFill>
              </a:rPr>
              <a:t>の略</a:t>
            </a:r>
            <a:r>
              <a:rPr lang="en-US" altLang="ja-JP" dirty="0" smtClean="0">
                <a:solidFill>
                  <a:srgbClr val="738450"/>
                </a:solidFill>
              </a:rPr>
              <a:t/>
            </a:r>
            <a:br>
              <a:rPr lang="en-US" altLang="ja-JP" dirty="0" smtClean="0">
                <a:solidFill>
                  <a:srgbClr val="738450"/>
                </a:solidFill>
              </a:rPr>
            </a:br>
            <a:r>
              <a:rPr lang="ja-JP" altLang="en-US" dirty="0" smtClean="0">
                <a:solidFill>
                  <a:srgbClr val="738450"/>
                </a:solidFill>
              </a:rPr>
              <a:t>大規模公開オンライン講義</a:t>
            </a:r>
            <a:endParaRPr lang="en-US" altLang="ja-JP" dirty="0" smtClean="0">
              <a:solidFill>
                <a:srgbClr val="738450"/>
              </a:solidFill>
            </a:endParaRPr>
          </a:p>
          <a:p>
            <a:r>
              <a:rPr kumimoji="1" lang="ja-JP" altLang="en-US" dirty="0" smtClean="0"/>
              <a:t>数週間単位で学べる</a:t>
            </a:r>
            <a:r>
              <a:rPr kumimoji="1" lang="ja-JP" altLang="en-US" dirty="0" smtClean="0">
                <a:solidFill>
                  <a:srgbClr val="738450"/>
                </a:solidFill>
              </a:rPr>
              <a:t>学習コース</a:t>
            </a:r>
            <a:r>
              <a:rPr kumimoji="1" lang="ja-JP" altLang="en-US" dirty="0" smtClean="0"/>
              <a:t>を</a:t>
            </a:r>
            <a:r>
              <a:rPr lang="ja-JP" altLang="en-US" dirty="0" smtClean="0"/>
              <a:t>開設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「教材」の公開だけでなく「教育」を行う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738450"/>
                </a:solidFill>
              </a:rPr>
              <a:t>数万人</a:t>
            </a:r>
            <a:r>
              <a:rPr lang="en-US" altLang="ja-JP" dirty="0" smtClean="0">
                <a:solidFill>
                  <a:srgbClr val="738450"/>
                </a:solidFill>
              </a:rPr>
              <a:t>〜</a:t>
            </a:r>
            <a:r>
              <a:rPr lang="ja-JP" altLang="en-US" dirty="0" smtClean="0">
                <a:solidFill>
                  <a:srgbClr val="738450"/>
                </a:solidFill>
              </a:rPr>
              <a:t>数百万人</a:t>
            </a:r>
            <a:r>
              <a:rPr lang="ja-JP" altLang="en-US" dirty="0" smtClean="0"/>
              <a:t>が受講する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世界中から参加する</a:t>
            </a:r>
            <a:r>
              <a:rPr lang="ja-JP" altLang="en-US" dirty="0" smtClean="0">
                <a:solidFill>
                  <a:srgbClr val="738450"/>
                </a:solidFill>
              </a:rPr>
              <a:t>学習コミュニティ</a:t>
            </a:r>
            <a:endParaRPr lang="en-US" altLang="ja-JP" dirty="0" smtClean="0">
              <a:solidFill>
                <a:srgbClr val="738450"/>
              </a:solidFill>
            </a:endParaRPr>
          </a:p>
          <a:p>
            <a:r>
              <a:rPr kumimoji="1" lang="ja-JP" altLang="en-US" dirty="0" smtClean="0">
                <a:solidFill>
                  <a:srgbClr val="738450"/>
                </a:solidFill>
              </a:rPr>
              <a:t>無料で受講</a:t>
            </a:r>
            <a:r>
              <a:rPr kumimoji="1" lang="ja-JP" altLang="en-US" dirty="0" smtClean="0"/>
              <a:t>できる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コース完了者に</a:t>
            </a:r>
            <a:r>
              <a:rPr kumimoji="1" lang="ja-JP" altLang="en-US" dirty="0" smtClean="0">
                <a:solidFill>
                  <a:srgbClr val="738450"/>
                </a:solidFill>
              </a:rPr>
              <a:t>「認定証」</a:t>
            </a:r>
            <a:r>
              <a:rPr kumimoji="1" lang="ja-JP" altLang="en-US" dirty="0" smtClean="0"/>
              <a:t>を発行</a:t>
            </a:r>
            <a:r>
              <a:rPr kumimoji="1" lang="en-US" altLang="ja-JP" sz="2400" dirty="0" smtClean="0"/>
              <a:t>(</a:t>
            </a:r>
            <a:r>
              <a:rPr lang="ja-JP" altLang="en-US" sz="2400" dirty="0" smtClean="0"/>
              <a:t>有償の場合も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018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雲 110"/>
          <p:cNvSpPr/>
          <p:nvPr/>
        </p:nvSpPr>
        <p:spPr>
          <a:xfrm>
            <a:off x="4459390" y="2351564"/>
            <a:ext cx="3965046" cy="2020402"/>
          </a:xfrm>
          <a:prstGeom prst="cloud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ポイント：一般向け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ラーニング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386659"/>
            <a:ext cx="8510619" cy="90618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rgbClr val="738450"/>
                </a:solidFill>
              </a:rPr>
              <a:t>教材</a:t>
            </a:r>
            <a:r>
              <a:rPr kumimoji="1" lang="ja-JP" altLang="en-US" dirty="0" smtClean="0">
                <a:solidFill>
                  <a:srgbClr val="738450"/>
                </a:solidFill>
              </a:rPr>
              <a:t>から</a:t>
            </a:r>
            <a:r>
              <a:rPr lang="ja-JP" altLang="en-US" dirty="0" smtClean="0">
                <a:solidFill>
                  <a:srgbClr val="738450"/>
                </a:solidFill>
              </a:rPr>
              <a:t>だけでなく</a:t>
            </a:r>
            <a:r>
              <a:rPr kumimoji="1" lang="ja-JP" altLang="en-US" dirty="0" smtClean="0">
                <a:solidFill>
                  <a:srgbClr val="738450"/>
                </a:solidFill>
              </a:rPr>
              <a:t>講師</a:t>
            </a:r>
            <a:r>
              <a:rPr kumimoji="1" lang="ja-JP" altLang="en-US" dirty="0" smtClean="0">
                <a:solidFill>
                  <a:srgbClr val="738450"/>
                </a:solidFill>
              </a:rPr>
              <a:t>から学ぶ</a:t>
            </a:r>
            <a:endParaRPr kumimoji="1" lang="ja-JP" altLang="en-US" dirty="0">
              <a:solidFill>
                <a:srgbClr val="738450"/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386234" y="4877772"/>
            <a:ext cx="197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125E88"/>
                </a:solidFill>
              </a:rPr>
              <a:t>学び合う</a:t>
            </a:r>
            <a:endParaRPr kumimoji="1" lang="en-US" altLang="ja-JP" dirty="0" smtClean="0">
              <a:solidFill>
                <a:srgbClr val="125E88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rgbClr val="125E88"/>
                </a:solidFill>
              </a:rPr>
              <a:t>学習コミュニティ</a:t>
            </a:r>
            <a:endParaRPr kumimoji="1" lang="ja-JP" altLang="en-US" dirty="0">
              <a:solidFill>
                <a:srgbClr val="125E88"/>
              </a:solidFill>
            </a:endParaRPr>
          </a:p>
        </p:txBody>
      </p:sp>
      <p:sp>
        <p:nvSpPr>
          <p:cNvPr id="44" name="雲 43"/>
          <p:cNvSpPr/>
          <p:nvPr/>
        </p:nvSpPr>
        <p:spPr>
          <a:xfrm>
            <a:off x="61133" y="2481618"/>
            <a:ext cx="3965046" cy="2020402"/>
          </a:xfrm>
          <a:prstGeom prst="cloud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動作設定ボタン: ビデオ 45"/>
          <p:cNvSpPr/>
          <p:nvPr/>
        </p:nvSpPr>
        <p:spPr>
          <a:xfrm>
            <a:off x="3200837" y="3176173"/>
            <a:ext cx="537560" cy="398026"/>
          </a:xfrm>
          <a:prstGeom prst="actionButtonMovi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sp>
        <p:nvSpPr>
          <p:cNvPr id="47" name="動作設定ボタン: ドキュメント 46"/>
          <p:cNvSpPr/>
          <p:nvPr/>
        </p:nvSpPr>
        <p:spPr>
          <a:xfrm>
            <a:off x="2387438" y="3231981"/>
            <a:ext cx="657495" cy="342218"/>
          </a:xfrm>
          <a:prstGeom prst="actionButton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grpSp>
        <p:nvGrpSpPr>
          <p:cNvPr id="48" name="図形グループ 47"/>
          <p:cNvGrpSpPr/>
          <p:nvPr/>
        </p:nvGrpSpPr>
        <p:grpSpPr>
          <a:xfrm>
            <a:off x="767754" y="5458187"/>
            <a:ext cx="445695" cy="963510"/>
            <a:chOff x="4729844" y="3238355"/>
            <a:chExt cx="364957" cy="700761"/>
          </a:xfrm>
          <a:solidFill>
            <a:srgbClr val="FFFFFF"/>
          </a:solidFill>
        </p:grpSpPr>
        <p:sp>
          <p:nvSpPr>
            <p:cNvPr id="49" name="二等辺三角形 48"/>
            <p:cNvSpPr/>
            <p:nvPr/>
          </p:nvSpPr>
          <p:spPr>
            <a:xfrm>
              <a:off x="4729844" y="3428142"/>
              <a:ext cx="364957" cy="510974"/>
            </a:xfrm>
            <a:prstGeom prst="triangl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4729844" y="3238355"/>
              <a:ext cx="364957" cy="33846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3" name="直線矢印コネクタ 62"/>
          <p:cNvCxnSpPr/>
          <p:nvPr/>
        </p:nvCxnSpPr>
        <p:spPr>
          <a:xfrm flipV="1">
            <a:off x="1036831" y="4502020"/>
            <a:ext cx="229676" cy="7867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340444" y="6460136"/>
            <a:ext cx="141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学びたい人</a:t>
            </a:r>
            <a:endParaRPr kumimoji="1" lang="ja-JP" altLang="en-US" dirty="0"/>
          </a:p>
        </p:txBody>
      </p:sp>
      <p:sp>
        <p:nvSpPr>
          <p:cNvPr id="65" name="動作設定ボタン: ビデオ 64"/>
          <p:cNvSpPr/>
          <p:nvPr/>
        </p:nvSpPr>
        <p:spPr>
          <a:xfrm>
            <a:off x="530841" y="3612981"/>
            <a:ext cx="537560" cy="398026"/>
          </a:xfrm>
          <a:prstGeom prst="actionButtonMovi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sp>
        <p:nvSpPr>
          <p:cNvPr id="72" name="動作設定ボタン: ドキュメント 71"/>
          <p:cNvSpPr/>
          <p:nvPr/>
        </p:nvSpPr>
        <p:spPr>
          <a:xfrm>
            <a:off x="1225641" y="3631650"/>
            <a:ext cx="657495" cy="342218"/>
          </a:xfrm>
          <a:prstGeom prst="actionButtonDocumen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sp>
        <p:nvSpPr>
          <p:cNvPr id="73" name="動作設定ボタン: ビデオ 72"/>
          <p:cNvSpPr/>
          <p:nvPr/>
        </p:nvSpPr>
        <p:spPr>
          <a:xfrm>
            <a:off x="1542137" y="2604252"/>
            <a:ext cx="537560" cy="398026"/>
          </a:xfrm>
          <a:prstGeom prst="actionButtonMovi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sp>
        <p:nvSpPr>
          <p:cNvPr id="74" name="動作設定ボタン: ドキュメント 73"/>
          <p:cNvSpPr/>
          <p:nvPr/>
        </p:nvSpPr>
        <p:spPr>
          <a:xfrm>
            <a:off x="2253674" y="2639103"/>
            <a:ext cx="657495" cy="342218"/>
          </a:xfrm>
          <a:prstGeom prst="actionButtonDocumen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sp>
        <p:nvSpPr>
          <p:cNvPr id="76" name="角丸四角形 75"/>
          <p:cNvSpPr/>
          <p:nvPr/>
        </p:nvSpPr>
        <p:spPr>
          <a:xfrm>
            <a:off x="377935" y="3479060"/>
            <a:ext cx="1658700" cy="6757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角丸四角形 76"/>
          <p:cNvSpPr/>
          <p:nvPr/>
        </p:nvSpPr>
        <p:spPr>
          <a:xfrm>
            <a:off x="2253674" y="3098060"/>
            <a:ext cx="1658700" cy="67573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角丸四角形 77"/>
          <p:cNvSpPr/>
          <p:nvPr/>
        </p:nvSpPr>
        <p:spPr>
          <a:xfrm>
            <a:off x="1386233" y="2497604"/>
            <a:ext cx="1658700" cy="6757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/>
          <p:cNvCxnSpPr/>
          <p:nvPr/>
        </p:nvCxnSpPr>
        <p:spPr>
          <a:xfrm flipH="1">
            <a:off x="1225641" y="4512565"/>
            <a:ext cx="288673" cy="7762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0" name="図形グループ 79"/>
          <p:cNvGrpSpPr/>
          <p:nvPr/>
        </p:nvGrpSpPr>
        <p:grpSpPr>
          <a:xfrm>
            <a:off x="3515549" y="5466906"/>
            <a:ext cx="445695" cy="963510"/>
            <a:chOff x="4729844" y="3238355"/>
            <a:chExt cx="364957" cy="700761"/>
          </a:xfrm>
          <a:solidFill>
            <a:srgbClr val="FFFFFF"/>
          </a:solidFill>
        </p:grpSpPr>
        <p:sp>
          <p:nvSpPr>
            <p:cNvPr id="81" name="二等辺三角形 80"/>
            <p:cNvSpPr/>
            <p:nvPr/>
          </p:nvSpPr>
          <p:spPr>
            <a:xfrm>
              <a:off x="4729844" y="3428142"/>
              <a:ext cx="364957" cy="510974"/>
            </a:xfrm>
            <a:prstGeom prst="triangl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/>
          </p:nvSpPr>
          <p:spPr>
            <a:xfrm>
              <a:off x="4729844" y="3238355"/>
              <a:ext cx="364957" cy="33846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3" name="テキスト ボックス 82"/>
          <p:cNvSpPr txBox="1"/>
          <p:nvPr/>
        </p:nvSpPr>
        <p:spPr>
          <a:xfrm>
            <a:off x="3131349" y="6525666"/>
            <a:ext cx="141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学びたい人</a:t>
            </a:r>
            <a:endParaRPr kumimoji="1" lang="ja-JP" altLang="en-US" dirty="0"/>
          </a:p>
        </p:txBody>
      </p:sp>
      <p:cxnSp>
        <p:nvCxnSpPr>
          <p:cNvPr id="84" name="直線矢印コネクタ 83"/>
          <p:cNvCxnSpPr/>
          <p:nvPr/>
        </p:nvCxnSpPr>
        <p:spPr>
          <a:xfrm flipH="1" flipV="1">
            <a:off x="2911169" y="4386760"/>
            <a:ext cx="588212" cy="9305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>
            <a:off x="3131349" y="4349620"/>
            <a:ext cx="556842" cy="9677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 flipH="1">
            <a:off x="1386234" y="6087857"/>
            <a:ext cx="1976437" cy="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>
            <a:off x="1514314" y="5824299"/>
            <a:ext cx="1848357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6110348" y="6160481"/>
            <a:ext cx="197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125E88"/>
                </a:solidFill>
              </a:rPr>
              <a:t>学習コミュニティ</a:t>
            </a:r>
            <a:endParaRPr kumimoji="1" lang="ja-JP" altLang="en-US" dirty="0">
              <a:solidFill>
                <a:srgbClr val="125E88"/>
              </a:solidFill>
            </a:endParaRPr>
          </a:p>
        </p:txBody>
      </p:sp>
      <p:grpSp>
        <p:nvGrpSpPr>
          <p:cNvPr id="90" name="図形グループ 89"/>
          <p:cNvGrpSpPr/>
          <p:nvPr/>
        </p:nvGrpSpPr>
        <p:grpSpPr>
          <a:xfrm>
            <a:off x="6318285" y="1920876"/>
            <a:ext cx="476794" cy="912024"/>
            <a:chOff x="4729844" y="3238355"/>
            <a:chExt cx="364957" cy="700761"/>
          </a:xfrm>
          <a:solidFill>
            <a:srgbClr val="FFFFFF"/>
          </a:solidFill>
        </p:grpSpPr>
        <p:sp>
          <p:nvSpPr>
            <p:cNvPr id="91" name="二等辺三角形 90"/>
            <p:cNvSpPr/>
            <p:nvPr/>
          </p:nvSpPr>
          <p:spPr>
            <a:xfrm>
              <a:off x="4729844" y="3428142"/>
              <a:ext cx="364957" cy="510974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/>
          </p:nvSpPr>
          <p:spPr>
            <a:xfrm>
              <a:off x="4729844" y="3238355"/>
              <a:ext cx="364957" cy="338462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3" name="直線矢印コネクタ 92"/>
          <p:cNvCxnSpPr/>
          <p:nvPr/>
        </p:nvCxnSpPr>
        <p:spPr>
          <a:xfrm flipV="1">
            <a:off x="5632865" y="4467346"/>
            <a:ext cx="229676" cy="7867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5182446" y="6425462"/>
            <a:ext cx="117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受講者</a:t>
            </a:r>
            <a:endParaRPr kumimoji="1" lang="ja-JP" altLang="en-US" dirty="0"/>
          </a:p>
        </p:txBody>
      </p:sp>
      <p:cxnSp>
        <p:nvCxnSpPr>
          <p:cNvPr id="102" name="直線矢印コネクタ 101"/>
          <p:cNvCxnSpPr/>
          <p:nvPr/>
        </p:nvCxnSpPr>
        <p:spPr>
          <a:xfrm flipH="1">
            <a:off x="5821675" y="4477891"/>
            <a:ext cx="288673" cy="7762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3" name="図形グループ 102"/>
          <p:cNvGrpSpPr/>
          <p:nvPr/>
        </p:nvGrpSpPr>
        <p:grpSpPr>
          <a:xfrm>
            <a:off x="8111583" y="5432232"/>
            <a:ext cx="445695" cy="963510"/>
            <a:chOff x="4729844" y="3238355"/>
            <a:chExt cx="364957" cy="700761"/>
          </a:xfrm>
          <a:solidFill>
            <a:srgbClr val="FFFFFF"/>
          </a:solidFill>
        </p:grpSpPr>
        <p:sp>
          <p:nvSpPr>
            <p:cNvPr id="104" name="二等辺三角形 103"/>
            <p:cNvSpPr/>
            <p:nvPr/>
          </p:nvSpPr>
          <p:spPr>
            <a:xfrm>
              <a:off x="4729844" y="3428142"/>
              <a:ext cx="364957" cy="510974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円/楕円 104"/>
            <p:cNvSpPr/>
            <p:nvPr/>
          </p:nvSpPr>
          <p:spPr>
            <a:xfrm>
              <a:off x="4729844" y="3238355"/>
              <a:ext cx="364957" cy="33846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7" name="直線矢印コネクタ 106"/>
          <p:cNvCxnSpPr/>
          <p:nvPr/>
        </p:nvCxnSpPr>
        <p:spPr>
          <a:xfrm flipH="1" flipV="1">
            <a:off x="7507203" y="4352086"/>
            <a:ext cx="588212" cy="9305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/>
          <p:nvPr/>
        </p:nvCxnSpPr>
        <p:spPr>
          <a:xfrm>
            <a:off x="7727383" y="4314946"/>
            <a:ext cx="556842" cy="9677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/>
          <p:nvPr/>
        </p:nvCxnSpPr>
        <p:spPr>
          <a:xfrm flipH="1">
            <a:off x="5982268" y="6053183"/>
            <a:ext cx="1976437" cy="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6110348" y="5789625"/>
            <a:ext cx="1848357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図形グループ 4"/>
          <p:cNvGrpSpPr/>
          <p:nvPr/>
        </p:nvGrpSpPr>
        <p:grpSpPr>
          <a:xfrm>
            <a:off x="4864420" y="2769498"/>
            <a:ext cx="3374152" cy="1181976"/>
            <a:chOff x="4778375" y="2639103"/>
            <a:chExt cx="4189443" cy="1515695"/>
          </a:xfrm>
        </p:grpSpPr>
        <p:sp>
          <p:nvSpPr>
            <p:cNvPr id="67" name="動作設定ボタン: ビデオ 66"/>
            <p:cNvSpPr/>
            <p:nvPr/>
          </p:nvSpPr>
          <p:spPr>
            <a:xfrm>
              <a:off x="7796871" y="3141499"/>
              <a:ext cx="537560" cy="398026"/>
            </a:xfrm>
            <a:prstGeom prst="actionButtonMovi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sz="1400"/>
            </a:p>
          </p:txBody>
        </p:sp>
        <p:sp>
          <p:nvSpPr>
            <p:cNvPr id="88" name="動作設定ボタン: ドキュメント 87"/>
            <p:cNvSpPr/>
            <p:nvPr/>
          </p:nvSpPr>
          <p:spPr>
            <a:xfrm>
              <a:off x="6983472" y="3197307"/>
              <a:ext cx="657495" cy="342218"/>
            </a:xfrm>
            <a:prstGeom prst="actionButtonDocumen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sz="1400"/>
            </a:p>
          </p:txBody>
        </p:sp>
        <p:sp>
          <p:nvSpPr>
            <p:cNvPr id="95" name="動作設定ボタン: ビデオ 94"/>
            <p:cNvSpPr/>
            <p:nvPr/>
          </p:nvSpPr>
          <p:spPr>
            <a:xfrm>
              <a:off x="5231241" y="3202298"/>
              <a:ext cx="537560" cy="398026"/>
            </a:xfrm>
            <a:prstGeom prst="actionButtonMovi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sz="1400"/>
            </a:p>
          </p:txBody>
        </p:sp>
        <p:sp>
          <p:nvSpPr>
            <p:cNvPr id="96" name="動作設定ボタン: ドキュメント 95"/>
            <p:cNvSpPr/>
            <p:nvPr/>
          </p:nvSpPr>
          <p:spPr>
            <a:xfrm>
              <a:off x="5926041" y="3220967"/>
              <a:ext cx="657495" cy="342218"/>
            </a:xfrm>
            <a:prstGeom prst="actionButtonDocumen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 sz="1400"/>
            </a:p>
          </p:txBody>
        </p:sp>
        <p:sp>
          <p:nvSpPr>
            <p:cNvPr id="99" name="角丸四角形 98"/>
            <p:cNvSpPr/>
            <p:nvPr/>
          </p:nvSpPr>
          <p:spPr>
            <a:xfrm>
              <a:off x="5078335" y="3068377"/>
              <a:ext cx="1658700" cy="675738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角丸四角形 99"/>
            <p:cNvSpPr/>
            <p:nvPr/>
          </p:nvSpPr>
          <p:spPr>
            <a:xfrm>
              <a:off x="6849708" y="3063386"/>
              <a:ext cx="1658700" cy="675738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右矢印 3"/>
            <p:cNvSpPr/>
            <p:nvPr/>
          </p:nvSpPr>
          <p:spPr>
            <a:xfrm>
              <a:off x="4778375" y="2639103"/>
              <a:ext cx="4189443" cy="1515695"/>
            </a:xfrm>
            <a:prstGeom prst="rightArrow">
              <a:avLst>
                <a:gd name="adj1" fmla="val 74629"/>
                <a:gd name="adj2" fmla="val 50000"/>
              </a:avLst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2" name="図形グループ 111"/>
          <p:cNvGrpSpPr/>
          <p:nvPr/>
        </p:nvGrpSpPr>
        <p:grpSpPr>
          <a:xfrm>
            <a:off x="5375980" y="5406044"/>
            <a:ext cx="445695" cy="963510"/>
            <a:chOff x="4729844" y="3238355"/>
            <a:chExt cx="364957" cy="700761"/>
          </a:xfrm>
          <a:solidFill>
            <a:srgbClr val="FFFFFF"/>
          </a:solidFill>
        </p:grpSpPr>
        <p:sp>
          <p:nvSpPr>
            <p:cNvPr id="113" name="二等辺三角形 112"/>
            <p:cNvSpPr/>
            <p:nvPr/>
          </p:nvSpPr>
          <p:spPr>
            <a:xfrm>
              <a:off x="4729844" y="3428142"/>
              <a:ext cx="364957" cy="510974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円/楕円 113"/>
            <p:cNvSpPr/>
            <p:nvPr/>
          </p:nvSpPr>
          <p:spPr>
            <a:xfrm>
              <a:off x="4729844" y="3238355"/>
              <a:ext cx="364957" cy="33846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ボックス 114"/>
          <p:cNvSpPr txBox="1"/>
          <p:nvPr/>
        </p:nvSpPr>
        <p:spPr>
          <a:xfrm>
            <a:off x="7951495" y="6393418"/>
            <a:ext cx="117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受講者</a:t>
            </a:r>
            <a:endParaRPr kumimoji="1" lang="ja-JP" altLang="en-US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6921545" y="1923510"/>
            <a:ext cx="117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/>
                </a:solidFill>
              </a:rPr>
              <a:t>講師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6144523" y="4769849"/>
            <a:ext cx="1950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/>
                </a:solidFill>
              </a:rPr>
              <a:t>数週間の学習コースを</a:t>
            </a:r>
            <a:endParaRPr kumimoji="1" lang="en-US" altLang="ja-JP" dirty="0" smtClean="0">
              <a:solidFill>
                <a:schemeClr val="accent6"/>
              </a:solidFill>
            </a:endParaRPr>
          </a:p>
          <a:p>
            <a:r>
              <a:rPr lang="ja-JP" altLang="en-US" dirty="0" smtClean="0">
                <a:solidFill>
                  <a:schemeClr val="accent6"/>
                </a:solidFill>
              </a:rPr>
              <a:t>共に受講する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cxnSp>
        <p:nvCxnSpPr>
          <p:cNvPr id="7" name="カギ線コネクタ 6"/>
          <p:cNvCxnSpPr/>
          <p:nvPr/>
        </p:nvCxnSpPr>
        <p:spPr>
          <a:xfrm rot="16200000" flipH="1">
            <a:off x="6994512" y="2680571"/>
            <a:ext cx="2344685" cy="1319299"/>
          </a:xfrm>
          <a:prstGeom prst="bentConnector3">
            <a:avLst>
              <a:gd name="adj1" fmla="val -103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星 7 10"/>
          <p:cNvSpPr/>
          <p:nvPr/>
        </p:nvSpPr>
        <p:spPr>
          <a:xfrm>
            <a:off x="8424436" y="4467346"/>
            <a:ext cx="700929" cy="684171"/>
          </a:xfrm>
          <a:prstGeom prst="star7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8297436" y="5171687"/>
            <a:ext cx="117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79646"/>
                </a:solidFill>
              </a:rPr>
              <a:t>認定証</a:t>
            </a:r>
            <a:endParaRPr kumimoji="1" lang="ja-JP" altLang="en-US" dirty="0">
              <a:solidFill>
                <a:srgbClr val="F79646"/>
              </a:solidFill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3948484" y="4207023"/>
            <a:ext cx="838241" cy="562826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847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MOOCs</a:t>
            </a:r>
            <a:r>
              <a:rPr kumimoji="1" lang="ja-JP" altLang="en-US" dirty="0" smtClean="0"/>
              <a:t>の例：コーセラ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Coursera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682" cy="5093447"/>
          </a:xfrm>
        </p:spPr>
        <p:txBody>
          <a:bodyPr/>
          <a:lstStyle/>
          <a:p>
            <a:r>
              <a:rPr kumimoji="1" lang="ja-JP" altLang="en-US" dirty="0" smtClean="0"/>
              <a:t>大学の講義を公開する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738450"/>
                </a:solidFill>
              </a:rPr>
              <a:t>教育ベンチャー企業</a:t>
            </a:r>
            <a:endParaRPr kumimoji="1" lang="en-US" altLang="ja-JP" dirty="0" smtClean="0">
              <a:solidFill>
                <a:srgbClr val="738450"/>
              </a:solidFill>
            </a:endParaRPr>
          </a:p>
          <a:p>
            <a:r>
              <a:rPr lang="ja-JP" altLang="en-US" dirty="0" smtClean="0">
                <a:solidFill>
                  <a:srgbClr val="125E88"/>
                </a:solidFill>
              </a:rPr>
              <a:t>スタンフォード大教授</a:t>
            </a:r>
            <a:r>
              <a:rPr lang="ja-JP" altLang="en-US" dirty="0" smtClean="0"/>
              <a:t>ら</a:t>
            </a:r>
            <a:r>
              <a:rPr lang="ja-JP" altLang="en-US" dirty="0" smtClean="0"/>
              <a:t>が協同</a:t>
            </a:r>
            <a:r>
              <a:rPr lang="ja-JP" altLang="en-US" dirty="0" smtClean="0"/>
              <a:t>で設立</a:t>
            </a:r>
            <a:endParaRPr kumimoji="1" lang="en-US" altLang="ja-JP" dirty="0" smtClean="0"/>
          </a:p>
          <a:p>
            <a:r>
              <a:rPr kumimoji="1" lang="ja-JP" altLang="en-US" dirty="0" smtClean="0"/>
              <a:t>古典文学・薬学・数学・コンピュータサイエンス</a:t>
            </a:r>
            <a:r>
              <a:rPr lang="ja-JP" altLang="en-US" dirty="0" smtClean="0"/>
              <a:t>など</a:t>
            </a:r>
            <a:r>
              <a:rPr lang="ja-JP" altLang="en-US" dirty="0" smtClean="0">
                <a:solidFill>
                  <a:srgbClr val="738450"/>
                </a:solidFill>
              </a:rPr>
              <a:t>多様</a:t>
            </a:r>
            <a:r>
              <a:rPr lang="ja-JP" altLang="en-US" dirty="0" smtClean="0">
                <a:solidFill>
                  <a:srgbClr val="738450"/>
                </a:solidFill>
              </a:rPr>
              <a:t>な講義</a:t>
            </a:r>
            <a:endParaRPr lang="en-US" altLang="ja-JP" dirty="0" smtClean="0">
              <a:solidFill>
                <a:srgbClr val="738450"/>
              </a:solidFill>
            </a:endParaRPr>
          </a:p>
          <a:p>
            <a:r>
              <a:rPr lang="ja-JP" altLang="en-US" dirty="0" smtClean="0"/>
              <a:t>数十</a:t>
            </a:r>
            <a:r>
              <a:rPr lang="ja-JP" altLang="en-US" dirty="0" smtClean="0"/>
              <a:t>の</a:t>
            </a:r>
            <a:r>
              <a:rPr lang="ja-JP" altLang="en-US" dirty="0" smtClean="0"/>
              <a:t>大学が参加</a:t>
            </a:r>
            <a:endParaRPr lang="en-US" altLang="ja-JP" dirty="0"/>
          </a:p>
          <a:p>
            <a:r>
              <a:rPr lang="ja-JP" altLang="en-US" dirty="0" smtClean="0"/>
              <a:t>日本からは東大が参加</a:t>
            </a:r>
            <a:endParaRPr lang="en-US" altLang="ja-JP" dirty="0" smtClean="0"/>
          </a:p>
        </p:txBody>
      </p:sp>
      <p:pic>
        <p:nvPicPr>
          <p:cNvPr id="6" name="図 5" descr="courser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1130" y="1417638"/>
            <a:ext cx="3542870" cy="2778080"/>
          </a:xfrm>
          <a:prstGeom prst="rect">
            <a:avLst/>
          </a:prstGeom>
        </p:spPr>
      </p:pic>
      <p:pic>
        <p:nvPicPr>
          <p:cNvPr id="7" name="図 6" descr="スクリーンショット 2013-02-23 18.11.58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1130" y="4402769"/>
            <a:ext cx="3542870" cy="245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89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MOOCs</a:t>
            </a:r>
            <a:r>
              <a:rPr lang="ja-JP" altLang="en-US" dirty="0" smtClean="0"/>
              <a:t>の変遷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71735"/>
            <a:ext cx="8559800" cy="5443576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>
                <a:solidFill>
                  <a:srgbClr val="738450"/>
                </a:solidFill>
              </a:rPr>
              <a:t>2008</a:t>
            </a:r>
            <a:r>
              <a:rPr lang="en-US" altLang="ja-JP" dirty="0" smtClean="0">
                <a:solidFill>
                  <a:srgbClr val="738450"/>
                </a:solidFill>
              </a:rPr>
              <a:t>−</a:t>
            </a:r>
            <a:r>
              <a:rPr lang="en-US" altLang="ja-JP" dirty="0" smtClean="0">
                <a:solidFill>
                  <a:srgbClr val="738450"/>
                </a:solidFill>
              </a:rPr>
              <a:t> </a:t>
            </a:r>
            <a:r>
              <a:rPr lang="en-US" altLang="en-US" dirty="0" smtClean="0">
                <a:solidFill>
                  <a:srgbClr val="738450"/>
                </a:solidFill>
              </a:rPr>
              <a:t>個人</a:t>
            </a:r>
            <a:r>
              <a:rPr lang="ja-JP" altLang="en-US" dirty="0" smtClean="0">
                <a:solidFill>
                  <a:srgbClr val="738450"/>
                </a:solidFill>
              </a:rPr>
              <a:t>に</a:t>
            </a:r>
            <a:r>
              <a:rPr lang="ja-JP" altLang="en-US" dirty="0" smtClean="0">
                <a:solidFill>
                  <a:srgbClr val="738450"/>
                </a:solidFill>
              </a:rPr>
              <a:t>よる</a:t>
            </a:r>
            <a:r>
              <a:rPr lang="ja-JP" altLang="en-US" dirty="0" smtClean="0">
                <a:solidFill>
                  <a:srgbClr val="738450"/>
                </a:solidFill>
              </a:rPr>
              <a:t>公開</a:t>
            </a:r>
            <a:r>
              <a:rPr lang="ja-JP" altLang="en-US" dirty="0" smtClean="0">
                <a:solidFill>
                  <a:srgbClr val="738450"/>
                </a:solidFill>
              </a:rPr>
              <a:t>講座</a:t>
            </a:r>
            <a:r>
              <a:rPr lang="en-US" altLang="ja-JP" dirty="0" smtClean="0">
                <a:solidFill>
                  <a:srgbClr val="738450"/>
                </a:solidFill>
              </a:rPr>
              <a:t>(</a:t>
            </a:r>
            <a:r>
              <a:rPr lang="en-US" altLang="ja-JP" dirty="0" err="1" smtClean="0">
                <a:solidFill>
                  <a:srgbClr val="738450"/>
                </a:solidFill>
              </a:rPr>
              <a:t>cMOOCs</a:t>
            </a:r>
            <a:r>
              <a:rPr lang="en-US" altLang="ja-JP" dirty="0" smtClean="0">
                <a:solidFill>
                  <a:srgbClr val="738450"/>
                </a:solidFill>
              </a:rPr>
              <a:t>)</a:t>
            </a:r>
            <a:endParaRPr lang="en-US" altLang="ja-JP" dirty="0">
              <a:solidFill>
                <a:srgbClr val="738450"/>
              </a:solidFill>
            </a:endParaRPr>
          </a:p>
          <a:p>
            <a:pPr lvl="1"/>
            <a:r>
              <a:rPr lang="ja-JP" altLang="en-US" dirty="0" smtClean="0">
                <a:solidFill>
                  <a:srgbClr val="738450"/>
                </a:solidFill>
              </a:rPr>
              <a:t>協同的な知識</a:t>
            </a:r>
            <a:r>
              <a:rPr lang="ja-JP" altLang="en-US" dirty="0" smtClean="0">
                <a:solidFill>
                  <a:srgbClr val="738450"/>
                </a:solidFill>
              </a:rPr>
              <a:t>構築</a:t>
            </a:r>
            <a:r>
              <a:rPr lang="ja-JP" altLang="en-US" dirty="0"/>
              <a:t>　</a:t>
            </a:r>
            <a:r>
              <a:rPr lang="ja-JP" altLang="en-US" dirty="0" smtClean="0"/>
              <a:t>「</a:t>
            </a:r>
            <a:r>
              <a:rPr lang="ja-JP" altLang="en-US" dirty="0" smtClean="0"/>
              <a:t>脱学校」の学び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>
                <a:solidFill>
                  <a:srgbClr val="738450"/>
                </a:solidFill>
              </a:rPr>
              <a:t>2010</a:t>
            </a:r>
            <a:r>
              <a:rPr kumimoji="1" lang="en-US" altLang="ja-JP" dirty="0" smtClean="0">
                <a:solidFill>
                  <a:srgbClr val="738450"/>
                </a:solidFill>
              </a:rPr>
              <a:t>-</a:t>
            </a:r>
            <a:r>
              <a:rPr lang="en-US" altLang="ja-JP" dirty="0">
                <a:solidFill>
                  <a:srgbClr val="738450"/>
                </a:solidFill>
              </a:rPr>
              <a:t> </a:t>
            </a:r>
            <a:r>
              <a:rPr lang="ja-JP" altLang="en-US" dirty="0" smtClean="0">
                <a:solidFill>
                  <a:srgbClr val="738450"/>
                </a:solidFill>
              </a:rPr>
              <a:t>営利</a:t>
            </a:r>
            <a:r>
              <a:rPr lang="ja-JP" altLang="en-US" dirty="0" smtClean="0">
                <a:solidFill>
                  <a:srgbClr val="738450"/>
                </a:solidFill>
              </a:rPr>
              <a:t>企業による</a:t>
            </a:r>
            <a:r>
              <a:rPr lang="ja-JP" altLang="en-US" dirty="0" smtClean="0">
                <a:solidFill>
                  <a:srgbClr val="738450"/>
                </a:solidFill>
              </a:rPr>
              <a:t>公開</a:t>
            </a:r>
            <a:r>
              <a:rPr lang="ja-JP" altLang="en-US" dirty="0" smtClean="0">
                <a:solidFill>
                  <a:srgbClr val="738450"/>
                </a:solidFill>
              </a:rPr>
              <a:t>講座</a:t>
            </a:r>
            <a:r>
              <a:rPr lang="en-US" altLang="ja-JP" dirty="0" smtClean="0">
                <a:solidFill>
                  <a:srgbClr val="738450"/>
                </a:solidFill>
              </a:rPr>
              <a:t>(</a:t>
            </a:r>
            <a:r>
              <a:rPr lang="en-US" altLang="ja-JP" dirty="0" err="1" smtClean="0">
                <a:solidFill>
                  <a:srgbClr val="738450"/>
                </a:solidFill>
              </a:rPr>
              <a:t>xMOOCs</a:t>
            </a:r>
            <a:r>
              <a:rPr lang="en-US" altLang="ja-JP" dirty="0" smtClean="0">
                <a:solidFill>
                  <a:srgbClr val="738450"/>
                </a:solidFill>
              </a:rPr>
              <a:t>)</a:t>
            </a:r>
          </a:p>
          <a:p>
            <a:pPr lvl="1"/>
            <a:r>
              <a:rPr lang="ja-JP" altLang="en-US" dirty="0" smtClean="0">
                <a:solidFill>
                  <a:srgbClr val="738450"/>
                </a:solidFill>
              </a:rPr>
              <a:t>スタンフォード大学教員によるスピンアウト</a:t>
            </a:r>
            <a:endParaRPr lang="en-US" altLang="ja-JP" dirty="0" smtClean="0">
              <a:solidFill>
                <a:srgbClr val="738450"/>
              </a:solidFill>
            </a:endParaRPr>
          </a:p>
          <a:p>
            <a:pPr lvl="1"/>
            <a:r>
              <a:rPr lang="en-US" altLang="ja-JP" dirty="0" err="1" smtClean="0"/>
              <a:t>Coursera</a:t>
            </a:r>
            <a:r>
              <a:rPr lang="en-US" altLang="ja-JP" dirty="0" smtClean="0"/>
              <a:t> </a:t>
            </a:r>
            <a:r>
              <a:rPr lang="en-US" altLang="ja-JP" dirty="0" smtClean="0"/>
              <a:t>/ </a:t>
            </a:r>
            <a:r>
              <a:rPr lang="en-US" altLang="ja-JP" dirty="0" err="1" smtClean="0"/>
              <a:t>Udacity</a:t>
            </a:r>
            <a:endParaRPr lang="en-US" altLang="ja-JP" dirty="0" smtClean="0">
              <a:solidFill>
                <a:srgbClr val="29718D"/>
              </a:solidFill>
            </a:endParaRPr>
          </a:p>
          <a:p>
            <a:pPr marL="0" indent="0">
              <a:buNone/>
            </a:pPr>
            <a:r>
              <a:rPr kumimoji="1" lang="en-US" altLang="ja-JP" dirty="0" smtClean="0">
                <a:solidFill>
                  <a:srgbClr val="738450"/>
                </a:solidFill>
              </a:rPr>
              <a:t>2011</a:t>
            </a:r>
            <a:r>
              <a:rPr kumimoji="1" lang="en-US" altLang="ja-JP" dirty="0" smtClean="0">
                <a:solidFill>
                  <a:srgbClr val="738450"/>
                </a:solidFill>
              </a:rPr>
              <a:t>-</a:t>
            </a:r>
            <a:r>
              <a:rPr lang="en-US" altLang="ja-JP" dirty="0">
                <a:solidFill>
                  <a:srgbClr val="738450"/>
                </a:solidFill>
              </a:rPr>
              <a:t> </a:t>
            </a:r>
            <a:r>
              <a:rPr kumimoji="1" lang="ja-JP" altLang="en-US" dirty="0" smtClean="0">
                <a:solidFill>
                  <a:srgbClr val="738450"/>
                </a:solidFill>
              </a:rPr>
              <a:t>大学</a:t>
            </a:r>
            <a:r>
              <a:rPr kumimoji="1" lang="ja-JP" altLang="en-US" dirty="0" smtClean="0">
                <a:solidFill>
                  <a:srgbClr val="738450"/>
                </a:solidFill>
              </a:rPr>
              <a:t>による「追随」</a:t>
            </a:r>
            <a:r>
              <a:rPr kumimoji="1" lang="en-US" altLang="ja-JP" dirty="0" smtClean="0">
                <a:solidFill>
                  <a:srgbClr val="738450"/>
                </a:solidFill>
              </a:rPr>
              <a:t>(</a:t>
            </a:r>
            <a:r>
              <a:rPr kumimoji="1" lang="en-US" altLang="ja-JP" dirty="0" err="1" smtClean="0">
                <a:solidFill>
                  <a:srgbClr val="738450"/>
                </a:solidFill>
              </a:rPr>
              <a:t>xMOOCs</a:t>
            </a:r>
            <a:r>
              <a:rPr kumimoji="1" lang="en-US" altLang="ja-JP" dirty="0" smtClean="0">
                <a:solidFill>
                  <a:srgbClr val="738450"/>
                </a:solidFill>
              </a:rPr>
              <a:t>)</a:t>
            </a:r>
          </a:p>
          <a:p>
            <a:pPr lvl="1"/>
            <a:r>
              <a:rPr lang="ja-JP" altLang="en-US" dirty="0" smtClean="0"/>
              <a:t>トップユニバーシティ</a:t>
            </a:r>
            <a:r>
              <a:rPr lang="ja-JP" altLang="en-US" dirty="0" smtClean="0"/>
              <a:t>ら</a:t>
            </a:r>
            <a:r>
              <a:rPr lang="ja-JP" altLang="en-US" dirty="0" smtClean="0"/>
              <a:t>の</a:t>
            </a:r>
            <a:r>
              <a:rPr lang="ja-JP" altLang="en-US" dirty="0" smtClean="0"/>
              <a:t>パートナーシップ　</a:t>
            </a:r>
            <a:endParaRPr lang="en-US" altLang="ja-JP" dirty="0"/>
          </a:p>
          <a:p>
            <a:pPr lvl="1"/>
            <a:r>
              <a:rPr lang="en-US" altLang="ja-JP" dirty="0" err="1" smtClean="0"/>
              <a:t>edX</a:t>
            </a:r>
            <a:r>
              <a:rPr lang="en-US" altLang="ja-JP" dirty="0" smtClean="0"/>
              <a:t>(</a:t>
            </a:r>
            <a:r>
              <a:rPr lang="ja-JP" altLang="en-US" dirty="0" smtClean="0"/>
              <a:t>米国</a:t>
            </a:r>
            <a:r>
              <a:rPr lang="en-US" altLang="ja-JP" dirty="0" smtClean="0"/>
              <a:t>) / </a:t>
            </a:r>
            <a:r>
              <a:rPr lang="en-US" altLang="ja-JP" dirty="0" err="1" smtClean="0"/>
              <a:t>FutureLearn</a:t>
            </a:r>
            <a:r>
              <a:rPr lang="en-US" altLang="ja-JP" dirty="0" smtClean="0"/>
              <a:t>(</a:t>
            </a:r>
            <a:r>
              <a:rPr lang="ja-JP" altLang="en-US" dirty="0" smtClean="0"/>
              <a:t>英国</a:t>
            </a:r>
            <a:r>
              <a:rPr lang="en-US" altLang="ja-JP" dirty="0" smtClean="0"/>
              <a:t>)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830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xMOOCs</a:t>
            </a:r>
            <a:r>
              <a:rPr kumimoji="1" lang="ja-JP" altLang="en-US" dirty="0" smtClean="0"/>
              <a:t>のコース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Coursera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5686778"/>
            <a:ext cx="8229600" cy="1032052"/>
          </a:xfrm>
        </p:spPr>
        <p:txBody>
          <a:bodyPr/>
          <a:lstStyle/>
          <a:p>
            <a:r>
              <a:rPr kumimoji="1" lang="ja-JP" altLang="en-US" dirty="0" smtClean="0"/>
              <a:t>シラバス＋コース教材＋電子掲示板</a:t>
            </a:r>
            <a:endParaRPr lang="en-US" altLang="ja-JP" dirty="0"/>
          </a:p>
          <a:p>
            <a:r>
              <a:rPr kumimoji="1" lang="ja-JP" altLang="en-US" dirty="0" smtClean="0"/>
              <a:t>テストやレポートによる評価</a:t>
            </a:r>
            <a:endParaRPr kumimoji="1" lang="en-US" altLang="ja-JP" dirty="0" smtClean="0"/>
          </a:p>
        </p:txBody>
      </p:sp>
      <p:pic>
        <p:nvPicPr>
          <p:cNvPr id="4" name="図 3" descr="スクリーンショット 2013-05-18 7.25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112" y="1417638"/>
            <a:ext cx="5305777" cy="404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64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cMOOCs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rcRect t="146" b="146"/>
          <a:stretch>
            <a:fillRect/>
          </a:stretch>
        </p:blipFill>
        <p:spPr>
          <a:xfrm>
            <a:off x="1086554" y="1247423"/>
            <a:ext cx="7501467" cy="4125518"/>
          </a:xfr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457200" y="5715000"/>
            <a:ext cx="8229600" cy="103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b="0" i="0" kern="120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b="0" i="0" kern="120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pitchFamily="-109" charset="-128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pitchFamily="-109" charset="-128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pitchFamily="-109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様々な場所に学習リソースを探しにいく</a:t>
            </a:r>
            <a:endParaRPr lang="en-US" altLang="ja-JP" dirty="0" smtClean="0"/>
          </a:p>
          <a:p>
            <a:r>
              <a:rPr lang="ja-JP" altLang="en-US" dirty="0" smtClean="0"/>
              <a:t>学習者は制作活動やブログ投稿を行う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37673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xMOOCs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cMOOCs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>
                <a:solidFill>
                  <a:srgbClr val="738450"/>
                </a:solidFill>
              </a:rPr>
              <a:t>xMOOCs</a:t>
            </a:r>
            <a:r>
              <a:rPr lang="ja-JP" altLang="en-US" dirty="0" smtClean="0">
                <a:solidFill>
                  <a:srgbClr val="738450"/>
                </a:solidFill>
              </a:rPr>
              <a:t>：バーチャルな大学講義</a:t>
            </a:r>
            <a:endParaRPr lang="en-US" altLang="ja-JP" dirty="0" smtClean="0">
              <a:solidFill>
                <a:srgbClr val="738450"/>
              </a:solidFill>
            </a:endParaRPr>
          </a:p>
          <a:p>
            <a:pPr lvl="1"/>
            <a:r>
              <a:rPr kumimoji="1" lang="ja-JP" altLang="en-US" dirty="0" smtClean="0"/>
              <a:t>「大学プチ入学」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738450"/>
                </a:solidFill>
              </a:rPr>
              <a:t>受講する環境も、評価も教育機関に沿った形</a:t>
            </a:r>
            <a:endParaRPr kumimoji="1" lang="en-US" altLang="ja-JP" dirty="0" smtClean="0">
              <a:solidFill>
                <a:srgbClr val="738450"/>
              </a:solidFill>
            </a:endParaRPr>
          </a:p>
          <a:p>
            <a:r>
              <a:rPr lang="en-US" altLang="ja-JP" dirty="0" err="1" smtClean="0"/>
              <a:t>cMOOCs</a:t>
            </a:r>
            <a:r>
              <a:rPr lang="ja-JP" altLang="en-US" dirty="0" smtClean="0"/>
              <a:t>：知識構築コミュニティ</a:t>
            </a:r>
            <a:endParaRPr lang="en-US" altLang="ja-JP" dirty="0"/>
          </a:p>
          <a:p>
            <a:pPr lvl="1"/>
            <a:r>
              <a:rPr lang="ja-JP" altLang="en-US" dirty="0" smtClean="0"/>
              <a:t>学習者の「ゴール」はより開かれる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教え手や学び手のつながり形成も目的？</a:t>
            </a:r>
            <a:endParaRPr lang="en-US" altLang="ja-JP" dirty="0" smtClean="0"/>
          </a:p>
          <a:p>
            <a:r>
              <a:rPr lang="ja-JP" altLang="en-US" dirty="0" smtClean="0"/>
              <a:t>「クリエイティブな学びをみんなで学ぶ」は</a:t>
            </a:r>
            <a:r>
              <a:rPr lang="en-US" altLang="ja-JP" dirty="0" err="1" smtClean="0">
                <a:solidFill>
                  <a:srgbClr val="738450"/>
                </a:solidFill>
              </a:rPr>
              <a:t>cMOOCs</a:t>
            </a:r>
            <a:r>
              <a:rPr lang="ja-JP" altLang="en-US" dirty="0" smtClean="0">
                <a:solidFill>
                  <a:srgbClr val="738450"/>
                </a:solidFill>
              </a:rPr>
              <a:t>に近い立ち位置</a:t>
            </a:r>
            <a:endParaRPr lang="en-US" altLang="ja-JP" dirty="0" smtClean="0">
              <a:solidFill>
                <a:srgbClr val="7384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52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今回のコースの特徴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738450"/>
                </a:solidFill>
              </a:rPr>
              <a:t>制作活動を取り入れる</a:t>
            </a:r>
            <a:endParaRPr kumimoji="1" lang="en-US" altLang="ja-JP" dirty="0" smtClean="0">
              <a:solidFill>
                <a:srgbClr val="738450"/>
              </a:solidFill>
            </a:endParaRPr>
          </a:p>
          <a:p>
            <a:pPr lvl="1"/>
            <a:r>
              <a:rPr kumimoji="1" lang="en-US" altLang="ja-JP" dirty="0" smtClean="0"/>
              <a:t>Learning by creation</a:t>
            </a:r>
          </a:p>
          <a:p>
            <a:pPr lvl="1"/>
            <a:r>
              <a:rPr kumimoji="1" lang="ja-JP" altLang="en-US" dirty="0" smtClean="0"/>
              <a:t>オンラインだからこその、作って学ぶことの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大切さ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同じ体験を共有する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738450"/>
                </a:solidFill>
              </a:rPr>
              <a:t>知識構築としての学習活動</a:t>
            </a:r>
            <a:endParaRPr kumimoji="1" lang="en-US" altLang="ja-JP" dirty="0" smtClean="0">
              <a:solidFill>
                <a:srgbClr val="738450"/>
              </a:solidFill>
            </a:endParaRPr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Experiment</a:t>
            </a:r>
            <a:r>
              <a:rPr lang="ja-JP" altLang="en-US" dirty="0"/>
              <a:t>」</a:t>
            </a:r>
            <a:endParaRPr lang="en-US" altLang="ja-JP"/>
          </a:p>
          <a:p>
            <a:pPr lvl="1"/>
            <a:r>
              <a:rPr lang="ja-JP" altLang="en-US" smtClean="0"/>
              <a:t>教え手</a:t>
            </a:r>
            <a:r>
              <a:rPr lang="ja-JP" altLang="en-US" dirty="0" smtClean="0"/>
              <a:t>も学び、学び手も教える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065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Calibri" charset="0"/>
                <a:ea typeface="ＭＳ Ｐゴシック" charset="0"/>
                <a:cs typeface="ＭＳ Ｐゴシック" charset="0"/>
              </a:rPr>
              <a:t>重田勝介　</a:t>
            </a:r>
            <a:r>
              <a:rPr lang="en-US" altLang="ja-JP" dirty="0" smtClean="0">
                <a:latin typeface="Calibri" charset="0"/>
                <a:ea typeface="ＭＳ Ｐゴシック" charset="0"/>
                <a:cs typeface="ＭＳ Ｐゴシック" charset="0"/>
              </a:rPr>
              <a:t>(</a:t>
            </a:r>
            <a:r>
              <a:rPr lang="ja-JP" altLang="en-US" dirty="0" smtClean="0">
                <a:latin typeface="Calibri" charset="0"/>
                <a:ea typeface="ＭＳ Ｐゴシック" charset="0"/>
                <a:cs typeface="ＭＳ Ｐゴシック" charset="0"/>
              </a:rPr>
              <a:t>しげた・かつすけ</a:t>
            </a:r>
            <a:r>
              <a:rPr lang="en-US" altLang="ja-JP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  <a:endParaRPr lang="ja-JP" alt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78506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経歴</a:t>
            </a:r>
            <a:endParaRPr lang="en-US" altLang="ja-JP" dirty="0" smtClean="0"/>
          </a:p>
          <a:p>
            <a:pPr lvl="1"/>
            <a:r>
              <a:rPr lang="ja-JP" altLang="en-US" dirty="0" smtClean="0">
                <a:latin typeface="Calibri" charset="0"/>
                <a:cs typeface="ＭＳ Ｐゴシック" charset="0"/>
              </a:rPr>
              <a:t>北海道大学　情報基盤センター　准教授</a:t>
            </a:r>
            <a:endParaRPr lang="en-US" altLang="ja-JP" dirty="0" smtClean="0">
              <a:latin typeface="Calibri" charset="0"/>
              <a:cs typeface="ＭＳ Ｐゴシック" charset="0"/>
            </a:endParaRPr>
          </a:p>
          <a:p>
            <a:r>
              <a:rPr lang="ja-JP" altLang="en-US" dirty="0" smtClean="0"/>
              <a:t>専門分</a:t>
            </a:r>
            <a:r>
              <a:rPr lang="ja-JP" altLang="en-US" dirty="0" smtClean="0"/>
              <a:t>野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教育工学・オープンエデュケーション</a:t>
            </a:r>
            <a:endParaRPr lang="en-US" altLang="ja-JP" dirty="0" smtClean="0"/>
          </a:p>
          <a:p>
            <a:r>
              <a:rPr lang="ja-JP" altLang="en-US" dirty="0" smtClean="0">
                <a:latin typeface="Calibri" charset="0"/>
              </a:rPr>
              <a:t>著書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ja-JP" altLang="en-US" dirty="0" smtClean="0"/>
              <a:t>「デジタル教材の教育学」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東京大学出版会・共著</a:t>
            </a:r>
            <a:r>
              <a:rPr lang="en-US" altLang="ja-JP" sz="2400" dirty="0" smtClean="0"/>
              <a:t>)</a:t>
            </a:r>
            <a:br>
              <a:rPr lang="en-US" altLang="ja-JP" sz="2400" dirty="0" smtClean="0"/>
            </a:br>
            <a:r>
              <a:rPr lang="ja-JP" altLang="en-US" dirty="0" smtClean="0"/>
              <a:t>「職場学習の探求」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日本生産性出版・共著</a:t>
            </a:r>
            <a:r>
              <a:rPr lang="en-US" altLang="ja-JP" sz="2400" dirty="0" smtClean="0"/>
              <a:t>)</a:t>
            </a:r>
          </a:p>
          <a:p>
            <a:pPr lvl="1"/>
            <a:r>
              <a:rPr lang="ja-JP" altLang="en-US" dirty="0" smtClean="0"/>
              <a:t>「オープンエデュケーション」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東京電機大出版局・単著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2013</a:t>
            </a:r>
            <a:r>
              <a:rPr lang="ja-JP" altLang="en-US" sz="2400" dirty="0" smtClean="0"/>
              <a:t>年</a:t>
            </a:r>
            <a:r>
              <a:rPr lang="ja-JP" altLang="en-US" sz="2400" dirty="0" smtClean="0"/>
              <a:t>夏</a:t>
            </a:r>
            <a:r>
              <a:rPr lang="ja-JP" altLang="en-US" sz="2400" dirty="0" smtClean="0"/>
              <a:t>出版</a:t>
            </a:r>
            <a:r>
              <a:rPr lang="ja-JP" altLang="en-US" sz="2400" dirty="0" smtClean="0"/>
              <a:t>予定</a:t>
            </a:r>
            <a:r>
              <a:rPr lang="en-US" altLang="ja-JP" sz="2400" dirty="0" smtClean="0"/>
              <a:t>)</a:t>
            </a:r>
          </a:p>
          <a:p>
            <a:r>
              <a:rPr lang="ja-JP" altLang="en-US" dirty="0" smtClean="0"/>
              <a:t>一般社団法人オープン教育研究所　代表理事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今回の取り組みを後援しています</a:t>
            </a:r>
            <a:endParaRPr lang="en-US" altLang="ja-JP" dirty="0"/>
          </a:p>
        </p:txBody>
      </p:sp>
      <p:pic>
        <p:nvPicPr>
          <p:cNvPr id="2" name="図 1" descr="2011shigej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453" y="557213"/>
            <a:ext cx="1254125" cy="125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753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799" y="1795589"/>
            <a:ext cx="8288867" cy="1804861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latin typeface="Calibri" charset="0"/>
                <a:cs typeface="ＭＳ Ｐゴシック" charset="0"/>
              </a:rPr>
              <a:t>自由を創る、自在に学ぶ：</a:t>
            </a:r>
            <a:r>
              <a:rPr lang="en-US" altLang="ja-JP" dirty="0" smtClean="0">
                <a:latin typeface="Calibri" charset="0"/>
                <a:cs typeface="ＭＳ Ｐゴシック" charset="0"/>
              </a:rPr>
              <a:t/>
            </a:r>
            <a:br>
              <a:rPr lang="en-US" altLang="ja-JP" dirty="0" smtClean="0">
                <a:latin typeface="Calibri" charset="0"/>
                <a:cs typeface="ＭＳ Ｐゴシック" charset="0"/>
              </a:rPr>
            </a:br>
            <a:r>
              <a:rPr lang="en-US" altLang="ja-JP" dirty="0" smtClean="0">
                <a:latin typeface="Calibri" charset="0"/>
                <a:cs typeface="ＭＳ Ｐゴシック" charset="0"/>
              </a:rPr>
              <a:t/>
            </a:r>
            <a:br>
              <a:rPr lang="en-US" altLang="ja-JP" dirty="0" smtClean="0">
                <a:latin typeface="Calibri" charset="0"/>
                <a:cs typeface="ＭＳ Ｐゴシック" charset="0"/>
              </a:rPr>
            </a:br>
            <a:r>
              <a:rPr lang="ja-JP" altLang="en-US" sz="2800" dirty="0" smtClean="0">
                <a:latin typeface="Calibri" charset="0"/>
                <a:cs typeface="ＭＳ Ｐゴシック" charset="0"/>
              </a:rPr>
              <a:t>オープンオンラインコースとオープンエデュケーション</a:t>
            </a:r>
            <a:endParaRPr lang="ja-JP" altLang="en-US" sz="2800" dirty="0">
              <a:latin typeface="Calibri" charset="0"/>
              <a:cs typeface="ＭＳ Ｐゴシック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4495800"/>
            <a:ext cx="7772400" cy="1982788"/>
          </a:xfrm>
        </p:spPr>
        <p:txBody>
          <a:bodyPr>
            <a:normAutofit/>
          </a:bodyPr>
          <a:lstStyle/>
          <a:p>
            <a:r>
              <a:rPr lang="ja-JP" altLang="en-US" sz="2600" dirty="0" smtClean="0">
                <a:solidFill>
                  <a:srgbClr val="898989"/>
                </a:solidFill>
                <a:latin typeface="Calibri" charset="0"/>
                <a:cs typeface="ＭＳ Ｐゴシック" charset="0"/>
              </a:rPr>
              <a:t>重田勝</a:t>
            </a:r>
            <a:r>
              <a:rPr lang="ja-JP" altLang="en-US" sz="2600" dirty="0" smtClean="0">
                <a:solidFill>
                  <a:srgbClr val="898989"/>
                </a:solidFill>
                <a:latin typeface="Calibri" charset="0"/>
                <a:cs typeface="ＭＳ Ｐゴシック" charset="0"/>
              </a:rPr>
              <a:t>介</a:t>
            </a:r>
            <a:endParaRPr lang="en-US" altLang="ja-JP" sz="2600" dirty="0" smtClean="0">
              <a:solidFill>
                <a:srgbClr val="898989"/>
              </a:solidFill>
              <a:latin typeface="Calibri" charset="0"/>
              <a:cs typeface="ＭＳ Ｐゴシック" charset="0"/>
            </a:endParaRPr>
          </a:p>
          <a:p>
            <a:r>
              <a:rPr lang="ja-JP" altLang="en-US" sz="2600" dirty="0" smtClean="0">
                <a:solidFill>
                  <a:srgbClr val="898989"/>
                </a:solidFill>
                <a:latin typeface="Calibri" charset="0"/>
                <a:cs typeface="ＭＳ Ｐゴシック" charset="0"/>
              </a:rPr>
              <a:t>「クリエイティブな学びをみんなで学ぶ」</a:t>
            </a:r>
            <a:endParaRPr lang="en-US" altLang="ja-JP" sz="2600" dirty="0" smtClean="0">
              <a:solidFill>
                <a:srgbClr val="898989"/>
              </a:solidFill>
              <a:latin typeface="Calibri" charset="0"/>
              <a:cs typeface="ＭＳ Ｐゴシック" charset="0"/>
            </a:endParaRPr>
          </a:p>
          <a:p>
            <a:r>
              <a:rPr lang="ja-JP" altLang="en-US" sz="2600" dirty="0" smtClean="0">
                <a:solidFill>
                  <a:srgbClr val="898989"/>
                </a:solidFill>
                <a:latin typeface="Calibri" charset="0"/>
                <a:cs typeface="ＭＳ Ｐゴシック" charset="0"/>
              </a:rPr>
              <a:t>ユニット</a:t>
            </a:r>
            <a:r>
              <a:rPr lang="en-US" altLang="ja-JP" sz="2600" dirty="0" smtClean="0">
                <a:solidFill>
                  <a:srgbClr val="898989"/>
                </a:solidFill>
                <a:latin typeface="Calibri" charset="0"/>
                <a:cs typeface="ＭＳ Ｐゴシック" charset="0"/>
              </a:rPr>
              <a:t>1</a:t>
            </a:r>
            <a:r>
              <a:rPr lang="ja-JP" altLang="en-US" sz="2600" dirty="0" smtClean="0">
                <a:solidFill>
                  <a:srgbClr val="898989"/>
                </a:solidFill>
                <a:latin typeface="Calibri" charset="0"/>
                <a:cs typeface="ＭＳ Ｐゴシック" charset="0"/>
              </a:rPr>
              <a:t>　</a:t>
            </a:r>
            <a:r>
              <a:rPr lang="en-US" altLang="ja-JP" sz="2600" dirty="0" smtClean="0">
                <a:solidFill>
                  <a:srgbClr val="898989"/>
                </a:solidFill>
                <a:latin typeface="Calibri" charset="0"/>
                <a:cs typeface="ＭＳ Ｐゴシック" charset="0"/>
              </a:rPr>
              <a:t>Day 1</a:t>
            </a:r>
            <a:endParaRPr lang="en-US" altLang="ja-JP" sz="2600" dirty="0" smtClean="0">
              <a:solidFill>
                <a:srgbClr val="898989"/>
              </a:solidFill>
              <a:latin typeface="Calibri" charset="0"/>
              <a:cs typeface="ＭＳ Ｐゴシック" charset="0"/>
            </a:endParaRPr>
          </a:p>
          <a:p>
            <a:r>
              <a:rPr lang="en-US" altLang="ja-JP" sz="2000" dirty="0" smtClean="0">
                <a:solidFill>
                  <a:srgbClr val="898989"/>
                </a:solidFill>
                <a:latin typeface="Calibri" charset="0"/>
                <a:cs typeface="ＭＳ Ｐゴシック" charset="0"/>
              </a:rPr>
              <a:t>2013/05/18</a:t>
            </a:r>
            <a:endParaRPr lang="en-US" altLang="ja-JP" sz="2000" dirty="0" smtClean="0">
              <a:solidFill>
                <a:srgbClr val="898989"/>
              </a:solidFill>
              <a:latin typeface="Calibri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2197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私からのお話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rgbClr val="738450"/>
                </a:solidFill>
              </a:rPr>
              <a:t>オープンエデュケーション</a:t>
            </a:r>
            <a:r>
              <a:rPr kumimoji="1" lang="ja-JP" altLang="en-US" dirty="0" smtClean="0"/>
              <a:t>について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教育の「オープン化」とは何か？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738450"/>
                </a:solidFill>
              </a:rPr>
              <a:t>オープンなオンラインコース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MOOCs</a:t>
            </a:r>
            <a:r>
              <a:rPr lang="ja-JP" altLang="en-US" dirty="0" smtClean="0"/>
              <a:t>とは何か？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「大学プチ入学」だけではない</a:t>
            </a:r>
            <a:r>
              <a:rPr lang="en-US" altLang="ja-JP" dirty="0" smtClean="0"/>
              <a:t>MOOCs</a:t>
            </a:r>
            <a:r>
              <a:rPr lang="ja-JP" altLang="en-US" dirty="0" smtClean="0"/>
              <a:t>の世界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ja-JP" altLang="en-US" dirty="0" smtClean="0"/>
              <a:t>「クリエイティブな学びをみんなで学ぶ」の</a:t>
            </a:r>
            <a:r>
              <a:rPr lang="ja-JP" altLang="en-US" dirty="0" smtClean="0">
                <a:solidFill>
                  <a:srgbClr val="738450"/>
                </a:solidFill>
              </a:rPr>
              <a:t>意義</a:t>
            </a:r>
            <a:endParaRPr lang="en-US" altLang="ja-JP" dirty="0" smtClean="0">
              <a:solidFill>
                <a:srgbClr val="738450"/>
              </a:solidFill>
            </a:endParaRPr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053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オープンエデュケーションとは？</a:t>
            </a:r>
            <a:endParaRPr lang="ja-JP" altLang="en-US" dirty="0"/>
          </a:p>
        </p:txBody>
      </p:sp>
      <p:sp>
        <p:nvSpPr>
          <p:cNvPr id="34818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491548" cy="5100858"/>
          </a:xfrm>
        </p:spPr>
        <p:txBody>
          <a:bodyPr/>
          <a:lstStyle/>
          <a:p>
            <a:r>
              <a:rPr lang="ja-JP" altLang="en-US" dirty="0" smtClean="0">
                <a:latin typeface="Calibri" charset="0"/>
                <a:cs typeface="ＭＳ Ｐゴシック" charset="0"/>
              </a:rPr>
              <a:t>教育を</a:t>
            </a:r>
            <a:r>
              <a:rPr lang="ja-JP" altLang="en-US" dirty="0" smtClean="0">
                <a:solidFill>
                  <a:srgbClr val="738450"/>
                </a:solidFill>
                <a:latin typeface="Calibri" charset="0"/>
                <a:cs typeface="ＭＳ Ｐゴシック" charset="0"/>
              </a:rPr>
              <a:t>「オープン」</a:t>
            </a:r>
            <a:r>
              <a:rPr lang="ja-JP" altLang="en-US" dirty="0" smtClean="0">
                <a:solidFill>
                  <a:srgbClr val="000000"/>
                </a:solidFill>
                <a:latin typeface="Calibri" charset="0"/>
                <a:cs typeface="ＭＳ Ｐゴシック" charset="0"/>
              </a:rPr>
              <a:t>にする活動</a:t>
            </a:r>
            <a:endParaRPr lang="en-US" altLang="ja-JP" dirty="0" smtClean="0">
              <a:solidFill>
                <a:srgbClr val="000000"/>
              </a:solidFill>
              <a:latin typeface="Calibri" charset="0"/>
              <a:cs typeface="ＭＳ Ｐゴシック" charset="0"/>
            </a:endParaRPr>
          </a:p>
          <a:p>
            <a:pPr lvl="1"/>
            <a:r>
              <a:rPr lang="ja-JP" altLang="en-US" dirty="0" smtClean="0">
                <a:latin typeface="Calibri" charset="0"/>
              </a:rPr>
              <a:t>あらゆる</a:t>
            </a:r>
            <a:r>
              <a:rPr lang="ja-JP" altLang="en-US" dirty="0" smtClean="0">
                <a:latin typeface="Calibri" charset="0"/>
              </a:rPr>
              <a:t>人が</a:t>
            </a:r>
            <a:r>
              <a:rPr lang="ja-JP" altLang="en-US" dirty="0" smtClean="0">
                <a:latin typeface="Calibri" charset="0"/>
              </a:rPr>
              <a:t>教育学習</a:t>
            </a:r>
            <a:r>
              <a:rPr lang="ja-JP" altLang="en-US" dirty="0" smtClean="0">
                <a:latin typeface="Calibri" charset="0"/>
              </a:rPr>
              <a:t>活動に</a:t>
            </a:r>
            <a:r>
              <a:rPr lang="ja-JP" altLang="en-US" dirty="0" smtClean="0">
                <a:latin typeface="Calibri" charset="0"/>
              </a:rPr>
              <a:t>参加</a:t>
            </a:r>
            <a:r>
              <a:rPr lang="ja-JP" altLang="en-US" dirty="0" smtClean="0">
                <a:latin typeface="Calibri" charset="0"/>
              </a:rPr>
              <a:t>・</a:t>
            </a:r>
            <a:r>
              <a:rPr lang="ja-JP" altLang="en-US" dirty="0" smtClean="0">
                <a:solidFill>
                  <a:srgbClr val="738450"/>
                </a:solidFill>
                <a:latin typeface="Calibri" charset="0"/>
              </a:rPr>
              <a:t>機会促進</a:t>
            </a:r>
            <a:endParaRPr lang="en-US" altLang="en-US" dirty="0" smtClean="0">
              <a:solidFill>
                <a:srgbClr val="738450"/>
              </a:solidFill>
              <a:latin typeface="Calibri" charset="0"/>
            </a:endParaRPr>
          </a:p>
          <a:p>
            <a:r>
              <a:rPr lang="ja-JP" altLang="en-US" dirty="0" smtClean="0">
                <a:solidFill>
                  <a:srgbClr val="738450"/>
                </a:solidFill>
                <a:latin typeface="Calibri" charset="0"/>
                <a:cs typeface="ＭＳ Ｐゴシック" charset="0"/>
              </a:rPr>
              <a:t>インターネット</a:t>
            </a:r>
            <a:r>
              <a:rPr lang="ja-JP" altLang="en-US" dirty="0" smtClean="0">
                <a:solidFill>
                  <a:srgbClr val="000000"/>
                </a:solidFill>
                <a:latin typeface="Calibri" charset="0"/>
                <a:cs typeface="ＭＳ Ｐゴシック" charset="0"/>
              </a:rPr>
              <a:t>上の</a:t>
            </a:r>
            <a:r>
              <a:rPr lang="ja-JP" altLang="en-US" dirty="0" smtClean="0">
                <a:solidFill>
                  <a:srgbClr val="000000"/>
                </a:solidFill>
                <a:latin typeface="Calibri" charset="0"/>
                <a:cs typeface="ＭＳ Ｐゴシック" charset="0"/>
              </a:rPr>
              <a:t>活動</a:t>
            </a:r>
            <a:r>
              <a:rPr lang="ja-JP" altLang="en-US" dirty="0" smtClean="0">
                <a:solidFill>
                  <a:srgbClr val="000000"/>
                </a:solidFill>
                <a:latin typeface="Calibri" charset="0"/>
                <a:cs typeface="ＭＳ Ｐゴシック" charset="0"/>
              </a:rPr>
              <a:t>を指す</a:t>
            </a:r>
            <a:r>
              <a:rPr lang="ja-JP" altLang="en-US" dirty="0" smtClean="0">
                <a:latin typeface="Calibri" charset="0"/>
                <a:cs typeface="ＭＳ Ｐゴシック" charset="0"/>
              </a:rPr>
              <a:t>ことが多い</a:t>
            </a:r>
            <a:endParaRPr lang="en-US" altLang="en-US" dirty="0" smtClean="0">
              <a:latin typeface="Calibri" charset="0"/>
              <a:cs typeface="ＭＳ Ｐゴシック" charset="0"/>
            </a:endParaRPr>
          </a:p>
          <a:p>
            <a:pPr lvl="1"/>
            <a:r>
              <a:rPr lang="en-US" altLang="en-US" dirty="0" smtClean="0">
                <a:latin typeface="Calibri" charset="0"/>
                <a:cs typeface="ＭＳ Ｐゴシック" charset="0"/>
              </a:rPr>
              <a:t>2000年代</a:t>
            </a:r>
            <a:r>
              <a:rPr lang="ja-JP" altLang="en-US" dirty="0" smtClean="0">
                <a:latin typeface="Calibri" charset="0"/>
                <a:cs typeface="ＭＳ Ｐゴシック" charset="0"/>
              </a:rPr>
              <a:t>以降に概念が拡張</a:t>
            </a:r>
            <a:endParaRPr lang="en-US" altLang="ja-JP" dirty="0" smtClean="0">
              <a:latin typeface="Calibri" charset="0"/>
              <a:cs typeface="ＭＳ Ｐゴシック" charset="0"/>
            </a:endParaRPr>
          </a:p>
          <a:p>
            <a:r>
              <a:rPr lang="ja-JP" altLang="en-US" dirty="0" smtClean="0">
                <a:solidFill>
                  <a:srgbClr val="738450"/>
                </a:solidFill>
                <a:latin typeface="Calibri" charset="0"/>
                <a:cs typeface="ＭＳ Ｐゴシック" charset="0"/>
              </a:rPr>
              <a:t>社会からの広い支持を集める</a:t>
            </a:r>
            <a:endParaRPr lang="en-US" altLang="ja-JP" dirty="0" smtClean="0">
              <a:solidFill>
                <a:srgbClr val="738450"/>
              </a:solidFill>
              <a:latin typeface="Calibri" charset="0"/>
              <a:cs typeface="ＭＳ Ｐゴシック" charset="0"/>
            </a:endParaRPr>
          </a:p>
          <a:p>
            <a:pPr lvl="1"/>
            <a:r>
              <a:rPr lang="ja-JP" altLang="en-US" dirty="0" smtClean="0">
                <a:solidFill>
                  <a:srgbClr val="738450"/>
                </a:solidFill>
              </a:rPr>
              <a:t>慈善寄付財団</a:t>
            </a:r>
            <a:r>
              <a:rPr lang="ja-JP" altLang="en-US" dirty="0"/>
              <a:t>の支援</a:t>
            </a:r>
            <a:r>
              <a:rPr lang="ja-JP" altLang="en-US" dirty="0" smtClean="0"/>
              <a:t>（欧米）</a:t>
            </a:r>
            <a:r>
              <a:rPr lang="en-US" altLang="ja-JP" dirty="0" smtClean="0"/>
              <a:t> </a:t>
            </a:r>
          </a:p>
          <a:p>
            <a:pPr lvl="1"/>
            <a:r>
              <a:rPr lang="ja-JP" altLang="en-US" dirty="0" smtClean="0">
                <a:solidFill>
                  <a:srgbClr val="738450"/>
                </a:solidFill>
              </a:rPr>
              <a:t>政府</a:t>
            </a:r>
            <a:r>
              <a:rPr lang="ja-JP" altLang="en-US" dirty="0" smtClean="0"/>
              <a:t>の支援（アジア・アフリカ・南アメリカ</a:t>
            </a:r>
            <a:r>
              <a:rPr lang="ja-JP" altLang="en-US" dirty="0" smtClean="0"/>
              <a:t>）</a:t>
            </a:r>
            <a:endParaRPr lang="en-US" altLang="ja-JP" dirty="0">
              <a:solidFill>
                <a:srgbClr val="738450"/>
              </a:solidFill>
            </a:endParaRPr>
          </a:p>
          <a:p>
            <a:r>
              <a:rPr lang="en-US" altLang="ja-JP" dirty="0" smtClean="0">
                <a:solidFill>
                  <a:srgbClr val="738450"/>
                </a:solidFill>
              </a:rPr>
              <a:t>3</a:t>
            </a:r>
            <a:r>
              <a:rPr lang="ja-JP" altLang="en-US" dirty="0" smtClean="0">
                <a:solidFill>
                  <a:srgbClr val="738450"/>
                </a:solidFill>
              </a:rPr>
              <a:t>つの特徴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809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4"/>
    </mc:Choice>
    <mc:Fallback xmlns="">
      <p:transition xmlns:p14="http://schemas.microsoft.com/office/powerpoint/2010/main" spd="slow" advTm="160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雲 37"/>
          <p:cNvSpPr/>
          <p:nvPr/>
        </p:nvSpPr>
        <p:spPr>
          <a:xfrm>
            <a:off x="4600073" y="2290178"/>
            <a:ext cx="3965046" cy="1847088"/>
          </a:xfrm>
          <a:prstGeom prst="cloud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(1)</a:t>
            </a:r>
            <a:r>
              <a:rPr kumimoji="1" lang="ja-JP" altLang="en-US" dirty="0" smtClean="0"/>
              <a:t>教材</a:t>
            </a:r>
            <a:r>
              <a:rPr kumimoji="1" lang="ja-JP" altLang="en-US" dirty="0" smtClean="0"/>
              <a:t>をオープンにする活動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386659"/>
            <a:ext cx="8510619" cy="90618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rgbClr val="738450"/>
                </a:solidFill>
              </a:rPr>
              <a:t>無料の</a:t>
            </a:r>
            <a:r>
              <a:rPr kumimoji="1" lang="ja-JP" altLang="en-US" dirty="0" smtClean="0">
                <a:solidFill>
                  <a:srgbClr val="738450"/>
                </a:solidFill>
              </a:rPr>
              <a:t>教材を</a:t>
            </a:r>
            <a:r>
              <a:rPr kumimoji="1" lang="ja-JP" altLang="en-US" dirty="0" smtClean="0">
                <a:solidFill>
                  <a:srgbClr val="738450"/>
                </a:solidFill>
              </a:rPr>
              <a:t>インターネット上で公開</a:t>
            </a:r>
            <a:endParaRPr kumimoji="1" lang="ja-JP" altLang="en-US" dirty="0">
              <a:solidFill>
                <a:srgbClr val="738450"/>
              </a:solidFill>
            </a:endParaRPr>
          </a:p>
        </p:txBody>
      </p:sp>
      <p:grpSp>
        <p:nvGrpSpPr>
          <p:cNvPr id="5" name="図形グループ 4"/>
          <p:cNvGrpSpPr/>
          <p:nvPr/>
        </p:nvGrpSpPr>
        <p:grpSpPr>
          <a:xfrm>
            <a:off x="1935024" y="5264718"/>
            <a:ext cx="457887" cy="973150"/>
            <a:chOff x="4729844" y="3238355"/>
            <a:chExt cx="364957" cy="700761"/>
          </a:xfrm>
          <a:solidFill>
            <a:srgbClr val="FFFFFF"/>
          </a:solidFill>
        </p:grpSpPr>
        <p:sp>
          <p:nvSpPr>
            <p:cNvPr id="6" name="二等辺三角形 5"/>
            <p:cNvSpPr/>
            <p:nvPr/>
          </p:nvSpPr>
          <p:spPr>
            <a:xfrm>
              <a:off x="4729844" y="3428142"/>
              <a:ext cx="364957" cy="510974"/>
            </a:xfrm>
            <a:prstGeom prst="triangl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4729844" y="3238355"/>
              <a:ext cx="364957" cy="33846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1017" y="2385393"/>
            <a:ext cx="1022308" cy="102230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314" y="2385393"/>
            <a:ext cx="1014541" cy="1354155"/>
          </a:xfrm>
          <a:prstGeom prst="rect">
            <a:avLst/>
          </a:prstGeom>
        </p:spPr>
      </p:pic>
      <p:sp>
        <p:nvSpPr>
          <p:cNvPr id="13" name="動作設定ボタン: ビデオ 12"/>
          <p:cNvSpPr/>
          <p:nvPr/>
        </p:nvSpPr>
        <p:spPr>
          <a:xfrm>
            <a:off x="6686759" y="2633364"/>
            <a:ext cx="884721" cy="661851"/>
          </a:xfrm>
          <a:prstGeom prst="actionButtonMovi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sp>
        <p:nvSpPr>
          <p:cNvPr id="14" name="動作設定ボタン: ドキュメント 13"/>
          <p:cNvSpPr/>
          <p:nvPr/>
        </p:nvSpPr>
        <p:spPr>
          <a:xfrm>
            <a:off x="5378455" y="2679834"/>
            <a:ext cx="1082111" cy="569052"/>
          </a:xfrm>
          <a:prstGeom prst="actionButton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1935024" y="4137266"/>
            <a:ext cx="0" cy="8968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2489742" y="4137266"/>
            <a:ext cx="0" cy="10248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471403" y="3624556"/>
            <a:ext cx="145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教科書・教材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471403" y="6273724"/>
            <a:ext cx="145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学びたい人</a:t>
            </a: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831" y="4199225"/>
            <a:ext cx="1006819" cy="1006819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5732608" y="3421904"/>
            <a:ext cx="2009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インターネット上の</a:t>
            </a:r>
            <a:endParaRPr kumimoji="1" lang="en-US" altLang="ja-JP" dirty="0" smtClean="0"/>
          </a:p>
          <a:p>
            <a:r>
              <a:rPr lang="ja-JP" altLang="en-US" dirty="0" smtClean="0"/>
              <a:t>無料</a:t>
            </a:r>
            <a:r>
              <a:rPr kumimoji="1" lang="ja-JP" altLang="en-US" dirty="0" smtClean="0"/>
              <a:t>教材・教科書</a:t>
            </a:r>
            <a:endParaRPr kumimoji="1" lang="ja-JP" altLang="en-US" dirty="0"/>
          </a:p>
        </p:txBody>
      </p:sp>
      <p:grpSp>
        <p:nvGrpSpPr>
          <p:cNvPr id="23" name="図形グループ 22"/>
          <p:cNvGrpSpPr/>
          <p:nvPr/>
        </p:nvGrpSpPr>
        <p:grpSpPr>
          <a:xfrm>
            <a:off x="6457815" y="5206044"/>
            <a:ext cx="457887" cy="973150"/>
            <a:chOff x="4729844" y="3238355"/>
            <a:chExt cx="364957" cy="700761"/>
          </a:xfrm>
          <a:solidFill>
            <a:srgbClr val="FFFFFF"/>
          </a:solidFill>
        </p:grpSpPr>
        <p:sp>
          <p:nvSpPr>
            <p:cNvPr id="24" name="二等辺三角形 23"/>
            <p:cNvSpPr/>
            <p:nvPr/>
          </p:nvSpPr>
          <p:spPr>
            <a:xfrm>
              <a:off x="4729844" y="3428142"/>
              <a:ext cx="364957" cy="510974"/>
            </a:xfrm>
            <a:prstGeom prst="triangl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4729844" y="3238355"/>
              <a:ext cx="364957" cy="33846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6" name="直線矢印コネクタ 25"/>
          <p:cNvCxnSpPr/>
          <p:nvPr/>
        </p:nvCxnSpPr>
        <p:spPr>
          <a:xfrm flipV="1">
            <a:off x="6457815" y="4078592"/>
            <a:ext cx="0" cy="8968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7012533" y="4078592"/>
            <a:ext cx="0" cy="10248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5994194" y="6215050"/>
            <a:ext cx="145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学びたい人</a:t>
            </a:r>
            <a:endParaRPr kumimoji="1" lang="ja-JP" altLang="en-US" dirty="0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5622" y="4140551"/>
            <a:ext cx="1006819" cy="1006819"/>
          </a:xfrm>
          <a:prstGeom prst="rect">
            <a:avLst/>
          </a:prstGeom>
        </p:spPr>
      </p:pic>
      <p:cxnSp>
        <p:nvCxnSpPr>
          <p:cNvPr id="31" name="直線コネクタ 30"/>
          <p:cNvCxnSpPr/>
          <p:nvPr/>
        </p:nvCxnSpPr>
        <p:spPr>
          <a:xfrm>
            <a:off x="5295622" y="4140551"/>
            <a:ext cx="1006819" cy="9628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5313704" y="4206558"/>
            <a:ext cx="837808" cy="8275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雲形吹き出し 38"/>
          <p:cNvSpPr/>
          <p:nvPr/>
        </p:nvSpPr>
        <p:spPr>
          <a:xfrm>
            <a:off x="2752693" y="4648249"/>
            <a:ext cx="1647584" cy="1232938"/>
          </a:xfrm>
          <a:prstGeom prst="cloudCallout">
            <a:avLst>
              <a:gd name="adj1" fmla="val -59124"/>
              <a:gd name="adj2" fmla="val 138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お金がかかる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0" name="雲形吹き出し 39"/>
          <p:cNvSpPr/>
          <p:nvPr/>
        </p:nvSpPr>
        <p:spPr>
          <a:xfrm>
            <a:off x="7320234" y="4702430"/>
            <a:ext cx="1647584" cy="1232938"/>
          </a:xfrm>
          <a:prstGeom prst="cloudCallout">
            <a:avLst>
              <a:gd name="adj1" fmla="val -59124"/>
              <a:gd name="adj2" fmla="val 1387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無料で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学べる！</a:t>
            </a:r>
            <a:endParaRPr kumimoji="1" lang="ja-JP" altLang="en-US" dirty="0"/>
          </a:p>
        </p:txBody>
      </p:sp>
      <p:sp>
        <p:nvSpPr>
          <p:cNvPr id="30" name="右矢印 29"/>
          <p:cNvSpPr/>
          <p:nvPr/>
        </p:nvSpPr>
        <p:spPr>
          <a:xfrm>
            <a:off x="3592846" y="3515766"/>
            <a:ext cx="838241" cy="562826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66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オープン教材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2800" dirty="0" smtClean="0"/>
              <a:t>OER</a:t>
            </a:r>
            <a:r>
              <a:rPr kumimoji="1" lang="ja-JP" altLang="en-US" sz="2800" dirty="0" smtClean="0"/>
              <a:t>（</a:t>
            </a:r>
            <a:r>
              <a:rPr kumimoji="1" lang="en-US" altLang="ja-JP" sz="2800" dirty="0" smtClean="0"/>
              <a:t>Open Educational Resources)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600200"/>
            <a:ext cx="8563639" cy="4525963"/>
          </a:xfrm>
        </p:spPr>
        <p:txBody>
          <a:bodyPr/>
          <a:lstStyle/>
          <a:p>
            <a:r>
              <a:rPr lang="ja-JP" altLang="en-US" dirty="0" smtClean="0">
                <a:solidFill>
                  <a:srgbClr val="738450"/>
                </a:solidFill>
              </a:rPr>
              <a:t>インターネット</a:t>
            </a:r>
            <a:r>
              <a:rPr lang="ja-JP" altLang="en-US" dirty="0" smtClean="0"/>
              <a:t>上に</a:t>
            </a:r>
            <a:r>
              <a:rPr lang="ja-JP" altLang="en-US" dirty="0" smtClean="0"/>
              <a:t>公開</a:t>
            </a:r>
            <a:r>
              <a:rPr lang="ja-JP" altLang="en-US" dirty="0" smtClean="0"/>
              <a:t>された</a:t>
            </a:r>
            <a:r>
              <a:rPr lang="ja-JP" altLang="en-US" dirty="0" smtClean="0">
                <a:solidFill>
                  <a:srgbClr val="738450"/>
                </a:solidFill>
              </a:rPr>
              <a:t>教育用素材</a:t>
            </a:r>
            <a:endParaRPr lang="en-US" altLang="ja-JP" dirty="0" smtClean="0">
              <a:solidFill>
                <a:srgbClr val="738450"/>
              </a:solidFill>
            </a:endParaRPr>
          </a:p>
          <a:p>
            <a:r>
              <a:rPr lang="ja-JP" altLang="en-US" dirty="0" smtClean="0">
                <a:solidFill>
                  <a:srgbClr val="738450"/>
                </a:solidFill>
              </a:rPr>
              <a:t>テキスト</a:t>
            </a:r>
            <a:r>
              <a:rPr lang="ja-JP" altLang="en-US" dirty="0" smtClean="0">
                <a:solidFill>
                  <a:srgbClr val="738450"/>
                </a:solidFill>
              </a:rPr>
              <a:t>、画像、ビデオ、電子教科書</a:t>
            </a:r>
            <a:endParaRPr lang="en-US" altLang="ja-JP" dirty="0" smtClean="0">
              <a:solidFill>
                <a:srgbClr val="738450"/>
              </a:solidFill>
            </a:endParaRPr>
          </a:p>
          <a:p>
            <a:r>
              <a:rPr lang="ja-JP" altLang="en-US" dirty="0" smtClean="0">
                <a:solidFill>
                  <a:srgbClr val="738450"/>
                </a:solidFill>
              </a:rPr>
              <a:t>「再利用」</a:t>
            </a:r>
            <a:r>
              <a:rPr lang="ja-JP" altLang="en-US" dirty="0" smtClean="0"/>
              <a:t>を</a:t>
            </a:r>
            <a:r>
              <a:rPr lang="ja-JP" altLang="en-US" dirty="0" smtClean="0"/>
              <a:t>推奨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利用</a:t>
            </a:r>
            <a:r>
              <a:rPr lang="ja-JP" altLang="en-US" dirty="0" smtClean="0"/>
              <a:t>目的に応じて</a:t>
            </a:r>
            <a:r>
              <a:rPr lang="ja-JP" altLang="en-US" dirty="0" smtClean="0"/>
              <a:t>作り替え</a:t>
            </a:r>
            <a:r>
              <a:rPr lang="en-US" altLang="ja-JP" dirty="0" smtClean="0"/>
              <a:t>(</a:t>
            </a:r>
            <a:r>
              <a:rPr lang="ja-JP" altLang="en-US" dirty="0" smtClean="0"/>
              <a:t>二次利用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lvl="1"/>
            <a:r>
              <a:rPr lang="ja-JP" altLang="en-US" dirty="0" smtClean="0"/>
              <a:t>クリエイティブ・コモンズ・ライセンスの明示</a:t>
            </a:r>
            <a:endParaRPr lang="en-US" altLang="ja-JP" dirty="0"/>
          </a:p>
          <a:p>
            <a:r>
              <a:rPr lang="en-US" altLang="ja-JP" dirty="0" smtClean="0">
                <a:solidFill>
                  <a:srgbClr val="738450"/>
                </a:solidFill>
              </a:rPr>
              <a:t>UNESCO</a:t>
            </a:r>
            <a:r>
              <a:rPr lang="ja-JP" altLang="en-US" dirty="0" smtClean="0"/>
              <a:t>による後押し</a:t>
            </a:r>
            <a:endParaRPr lang="en-US" altLang="ja-JP" dirty="0" smtClean="0"/>
          </a:p>
          <a:p>
            <a:pPr lvl="1"/>
            <a:r>
              <a:rPr lang="en-US" altLang="ja-JP" dirty="0" smtClean="0">
                <a:solidFill>
                  <a:srgbClr val="738450"/>
                </a:solidFill>
              </a:rPr>
              <a:t>2012 </a:t>
            </a:r>
            <a:r>
              <a:rPr lang="ja-JP" altLang="en-US" dirty="0" smtClean="0">
                <a:solidFill>
                  <a:srgbClr val="738450"/>
                </a:solidFill>
              </a:rPr>
              <a:t>「世界</a:t>
            </a:r>
            <a:r>
              <a:rPr lang="en-US" altLang="ja-JP" dirty="0" smtClean="0">
                <a:solidFill>
                  <a:srgbClr val="738450"/>
                </a:solidFill>
              </a:rPr>
              <a:t>OER</a:t>
            </a:r>
            <a:r>
              <a:rPr lang="ja-JP" altLang="en-US" dirty="0" smtClean="0">
                <a:solidFill>
                  <a:srgbClr val="738450"/>
                </a:solidFill>
              </a:rPr>
              <a:t>議会」</a:t>
            </a:r>
            <a:r>
              <a:rPr lang="ja-JP" altLang="en-US" dirty="0" smtClean="0"/>
              <a:t>にて世界各国</a:t>
            </a:r>
            <a:r>
              <a:rPr lang="ja-JP" altLang="en-US" dirty="0" smtClean="0"/>
              <a:t>へ利用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開発</a:t>
            </a:r>
            <a:r>
              <a:rPr lang="ja-JP" altLang="en-US" dirty="0" smtClean="0"/>
              <a:t>、持続的な支援を求める宣言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738450"/>
                </a:solidFill>
              </a:rPr>
              <a:t>誰でも</a:t>
            </a:r>
            <a:r>
              <a:rPr lang="ja-JP" altLang="en-US" dirty="0" smtClean="0">
                <a:solidFill>
                  <a:srgbClr val="000000"/>
                </a:solidFill>
              </a:rPr>
              <a:t>教材を作り、公開できる</a:t>
            </a:r>
            <a:endParaRPr lang="en-US" altLang="ja-JP" dirty="0">
              <a:solidFill>
                <a:srgbClr val="00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6211" y="5463794"/>
            <a:ext cx="1984627" cy="132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9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5"/>
    </mc:Choice>
    <mc:Fallback xmlns="">
      <p:transition xmlns:p14="http://schemas.microsoft.com/office/powerpoint/2010/main" spd="slow" advTm="91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雲 37"/>
          <p:cNvSpPr/>
          <p:nvPr/>
        </p:nvSpPr>
        <p:spPr>
          <a:xfrm>
            <a:off x="345573" y="2444750"/>
            <a:ext cx="3965046" cy="2020402"/>
          </a:xfrm>
          <a:prstGeom prst="cloud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(2)</a:t>
            </a:r>
            <a:r>
              <a:rPr kumimoji="1" lang="ja-JP" altLang="en-US" dirty="0" smtClean="0"/>
              <a:t>教材</a:t>
            </a:r>
            <a:r>
              <a:rPr kumimoji="1" lang="ja-JP" altLang="en-US" dirty="0" smtClean="0"/>
              <a:t>を探せるウェブサイト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386659"/>
            <a:ext cx="8510619" cy="906183"/>
          </a:xfrm>
        </p:spPr>
        <p:txBody>
          <a:bodyPr/>
          <a:lstStyle/>
          <a:p>
            <a:r>
              <a:rPr kumimoji="1" lang="ja-JP" altLang="en-US" dirty="0" smtClean="0"/>
              <a:t>学びたい目的に</a:t>
            </a:r>
            <a:r>
              <a:rPr lang="ja-JP" altLang="en-US" dirty="0" smtClean="0"/>
              <a:t>即して、使いたい</a:t>
            </a:r>
            <a:r>
              <a:rPr kumimoji="1" lang="ja-JP" altLang="en-US" dirty="0" smtClean="0"/>
              <a:t>教材が</a:t>
            </a:r>
            <a:r>
              <a:rPr kumimoji="1" lang="ja-JP" altLang="en-US" dirty="0" smtClean="0">
                <a:solidFill>
                  <a:srgbClr val="125E88"/>
                </a:solidFill>
              </a:rPr>
              <a:t>整理され</a:t>
            </a:r>
            <a:r>
              <a:rPr lang="ja-JP" altLang="en-US" dirty="0" smtClean="0">
                <a:solidFill>
                  <a:srgbClr val="125E88"/>
                </a:solidFill>
              </a:rPr>
              <a:t>、探せる</a:t>
            </a:r>
            <a:r>
              <a:rPr kumimoji="1" lang="ja-JP" altLang="en-US" dirty="0" smtClean="0">
                <a:solidFill>
                  <a:srgbClr val="125E88"/>
                </a:solidFill>
              </a:rPr>
              <a:t>場所</a:t>
            </a:r>
            <a:endParaRPr kumimoji="1" lang="ja-JP" altLang="en-US" dirty="0">
              <a:solidFill>
                <a:srgbClr val="125E88"/>
              </a:solidFill>
            </a:endParaRPr>
          </a:p>
        </p:txBody>
      </p:sp>
      <p:sp>
        <p:nvSpPr>
          <p:cNvPr id="13" name="動作設定ボタン: ビデオ 12"/>
          <p:cNvSpPr/>
          <p:nvPr/>
        </p:nvSpPr>
        <p:spPr>
          <a:xfrm>
            <a:off x="2926829" y="3556000"/>
            <a:ext cx="537560" cy="398026"/>
          </a:xfrm>
          <a:prstGeom prst="actionButtonMovi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sp>
        <p:nvSpPr>
          <p:cNvPr id="14" name="動作設定ボタン: ドキュメント 13"/>
          <p:cNvSpPr/>
          <p:nvPr/>
        </p:nvSpPr>
        <p:spPr>
          <a:xfrm>
            <a:off x="1909783" y="3611808"/>
            <a:ext cx="657495" cy="342218"/>
          </a:xfrm>
          <a:prstGeom prst="actionButton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grpSp>
        <p:nvGrpSpPr>
          <p:cNvPr id="23" name="図形グループ 22"/>
          <p:cNvGrpSpPr/>
          <p:nvPr/>
        </p:nvGrpSpPr>
        <p:grpSpPr>
          <a:xfrm>
            <a:off x="895843" y="5569786"/>
            <a:ext cx="457887" cy="973150"/>
            <a:chOff x="4729844" y="3238355"/>
            <a:chExt cx="364957" cy="700761"/>
          </a:xfrm>
          <a:solidFill>
            <a:srgbClr val="FFFFFF"/>
          </a:solidFill>
        </p:grpSpPr>
        <p:sp>
          <p:nvSpPr>
            <p:cNvPr id="24" name="二等辺三角形 23"/>
            <p:cNvSpPr/>
            <p:nvPr/>
          </p:nvSpPr>
          <p:spPr>
            <a:xfrm>
              <a:off x="4729844" y="3428142"/>
              <a:ext cx="364957" cy="510974"/>
            </a:xfrm>
            <a:prstGeom prst="triangl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4729844" y="3238355"/>
              <a:ext cx="364957" cy="33846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6" name="直線矢印コネクタ 25"/>
          <p:cNvCxnSpPr/>
          <p:nvPr/>
        </p:nvCxnSpPr>
        <p:spPr>
          <a:xfrm flipV="1">
            <a:off x="1164623" y="4349751"/>
            <a:ext cx="268781" cy="920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76263" y="6497656"/>
            <a:ext cx="145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学びたい人</a:t>
            </a:r>
            <a:endParaRPr kumimoji="1" lang="ja-JP" altLang="en-US" dirty="0"/>
          </a:p>
        </p:txBody>
      </p:sp>
      <p:sp>
        <p:nvSpPr>
          <p:cNvPr id="33" name="動作設定ボタン: ビデオ 32"/>
          <p:cNvSpPr/>
          <p:nvPr/>
        </p:nvSpPr>
        <p:spPr>
          <a:xfrm>
            <a:off x="1164623" y="3611808"/>
            <a:ext cx="537560" cy="398026"/>
          </a:xfrm>
          <a:prstGeom prst="actionButtonMovi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sp>
        <p:nvSpPr>
          <p:cNvPr id="34" name="動作設定ボタン: ドキュメント 33"/>
          <p:cNvSpPr/>
          <p:nvPr/>
        </p:nvSpPr>
        <p:spPr>
          <a:xfrm>
            <a:off x="1909783" y="3079861"/>
            <a:ext cx="657495" cy="342218"/>
          </a:xfrm>
          <a:prstGeom prst="actionButtonDocumen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sp>
        <p:nvSpPr>
          <p:cNvPr id="35" name="動作設定ボタン: ビデオ 34"/>
          <p:cNvSpPr/>
          <p:nvPr/>
        </p:nvSpPr>
        <p:spPr>
          <a:xfrm>
            <a:off x="2758033" y="3095157"/>
            <a:ext cx="537560" cy="398026"/>
          </a:xfrm>
          <a:prstGeom prst="actionButtonMovi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sp>
        <p:nvSpPr>
          <p:cNvPr id="36" name="動作設定ボタン: ドキュメント 35"/>
          <p:cNvSpPr/>
          <p:nvPr/>
        </p:nvSpPr>
        <p:spPr>
          <a:xfrm>
            <a:off x="895843" y="3080051"/>
            <a:ext cx="657495" cy="342218"/>
          </a:xfrm>
          <a:prstGeom prst="actionButtonDocumen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sp>
        <p:nvSpPr>
          <p:cNvPr id="39" name="動作設定ボタン: ビデオ 38"/>
          <p:cNvSpPr/>
          <p:nvPr/>
        </p:nvSpPr>
        <p:spPr>
          <a:xfrm>
            <a:off x="3195609" y="2626217"/>
            <a:ext cx="537560" cy="398026"/>
          </a:xfrm>
          <a:prstGeom prst="actionButtonMovi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sp>
        <p:nvSpPr>
          <p:cNvPr id="40" name="動作設定ボタン: ドキュメント 39"/>
          <p:cNvSpPr/>
          <p:nvPr/>
        </p:nvSpPr>
        <p:spPr>
          <a:xfrm>
            <a:off x="2351758" y="2682025"/>
            <a:ext cx="657495" cy="342218"/>
          </a:xfrm>
          <a:prstGeom prst="actionButtonDocumen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sp>
        <p:nvSpPr>
          <p:cNvPr id="41" name="動作設定ボタン: ドキュメント 40"/>
          <p:cNvSpPr/>
          <p:nvPr/>
        </p:nvSpPr>
        <p:spPr>
          <a:xfrm>
            <a:off x="1433403" y="2620904"/>
            <a:ext cx="657495" cy="342218"/>
          </a:xfrm>
          <a:prstGeom prst="actionButtonDocumen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cxnSp>
        <p:nvCxnSpPr>
          <p:cNvPr id="42" name="直線矢印コネクタ 41"/>
          <p:cNvCxnSpPr/>
          <p:nvPr/>
        </p:nvCxnSpPr>
        <p:spPr>
          <a:xfrm flipV="1">
            <a:off x="1553338" y="4127501"/>
            <a:ext cx="1204695" cy="14422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雲形吹き出し 44"/>
          <p:cNvSpPr/>
          <p:nvPr/>
        </p:nvSpPr>
        <p:spPr>
          <a:xfrm>
            <a:off x="1765740" y="5093742"/>
            <a:ext cx="2544879" cy="1403914"/>
          </a:xfrm>
          <a:prstGeom prst="cloudCallout">
            <a:avLst>
              <a:gd name="adj1" fmla="val -59124"/>
              <a:gd name="adj2" fmla="val 138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どれを使えば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いいんだ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？？</a:t>
            </a:r>
            <a:endParaRPr kumimoji="1" lang="ja-JP" altLang="en-US" dirty="0"/>
          </a:p>
        </p:txBody>
      </p:sp>
      <p:sp>
        <p:nvSpPr>
          <p:cNvPr id="51" name="雲 50"/>
          <p:cNvSpPr/>
          <p:nvPr/>
        </p:nvSpPr>
        <p:spPr>
          <a:xfrm>
            <a:off x="4704263" y="2463419"/>
            <a:ext cx="3965046" cy="2020402"/>
          </a:xfrm>
          <a:prstGeom prst="cloud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動作設定ボタン: ビデオ 51"/>
          <p:cNvSpPr/>
          <p:nvPr/>
        </p:nvSpPr>
        <p:spPr>
          <a:xfrm>
            <a:off x="7843967" y="3157974"/>
            <a:ext cx="537560" cy="398026"/>
          </a:xfrm>
          <a:prstGeom prst="actionButtonMovi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sp>
        <p:nvSpPr>
          <p:cNvPr id="53" name="動作設定ボタン: ドキュメント 52"/>
          <p:cNvSpPr/>
          <p:nvPr/>
        </p:nvSpPr>
        <p:spPr>
          <a:xfrm>
            <a:off x="7030568" y="3213782"/>
            <a:ext cx="657495" cy="342218"/>
          </a:xfrm>
          <a:prstGeom prst="actionButton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grpSp>
        <p:nvGrpSpPr>
          <p:cNvPr id="54" name="図形グループ 53"/>
          <p:cNvGrpSpPr/>
          <p:nvPr/>
        </p:nvGrpSpPr>
        <p:grpSpPr>
          <a:xfrm>
            <a:off x="5254533" y="5588455"/>
            <a:ext cx="457887" cy="973150"/>
            <a:chOff x="4729844" y="3238355"/>
            <a:chExt cx="364957" cy="700761"/>
          </a:xfrm>
          <a:solidFill>
            <a:srgbClr val="FFFFFF"/>
          </a:solidFill>
        </p:grpSpPr>
        <p:sp>
          <p:nvSpPr>
            <p:cNvPr id="55" name="二等辺三角形 54"/>
            <p:cNvSpPr/>
            <p:nvPr/>
          </p:nvSpPr>
          <p:spPr>
            <a:xfrm>
              <a:off x="4729844" y="3428142"/>
              <a:ext cx="364957" cy="510974"/>
            </a:xfrm>
            <a:prstGeom prst="triangl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/>
            <p:cNvSpPr/>
            <p:nvPr/>
          </p:nvSpPr>
          <p:spPr>
            <a:xfrm>
              <a:off x="4729844" y="3238355"/>
              <a:ext cx="364957" cy="33846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7" name="直線矢印コネクタ 56"/>
          <p:cNvCxnSpPr/>
          <p:nvPr/>
        </p:nvCxnSpPr>
        <p:spPr>
          <a:xfrm flipV="1">
            <a:off x="5523313" y="4368420"/>
            <a:ext cx="268781" cy="920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4834953" y="6516325"/>
            <a:ext cx="145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学びたい人</a:t>
            </a:r>
            <a:endParaRPr kumimoji="1" lang="ja-JP" altLang="en-US" dirty="0"/>
          </a:p>
        </p:txBody>
      </p:sp>
      <p:sp>
        <p:nvSpPr>
          <p:cNvPr id="59" name="動作設定ボタン: ビデオ 58"/>
          <p:cNvSpPr/>
          <p:nvPr/>
        </p:nvSpPr>
        <p:spPr>
          <a:xfrm>
            <a:off x="5173971" y="3594782"/>
            <a:ext cx="537560" cy="398026"/>
          </a:xfrm>
          <a:prstGeom prst="actionButtonMovi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sp>
        <p:nvSpPr>
          <p:cNvPr id="60" name="動作設定ボタン: ドキュメント 59"/>
          <p:cNvSpPr/>
          <p:nvPr/>
        </p:nvSpPr>
        <p:spPr>
          <a:xfrm>
            <a:off x="5868771" y="3613451"/>
            <a:ext cx="657495" cy="342218"/>
          </a:xfrm>
          <a:prstGeom prst="actionButtonDocumen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sp>
        <p:nvSpPr>
          <p:cNvPr id="61" name="動作設定ボタン: ビデオ 60"/>
          <p:cNvSpPr/>
          <p:nvPr/>
        </p:nvSpPr>
        <p:spPr>
          <a:xfrm>
            <a:off x="6185267" y="2586053"/>
            <a:ext cx="537560" cy="398026"/>
          </a:xfrm>
          <a:prstGeom prst="actionButtonMovi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sp>
        <p:nvSpPr>
          <p:cNvPr id="62" name="動作設定ボタン: ドキュメント 61"/>
          <p:cNvSpPr/>
          <p:nvPr/>
        </p:nvSpPr>
        <p:spPr>
          <a:xfrm>
            <a:off x="6896804" y="2620904"/>
            <a:ext cx="657495" cy="342218"/>
          </a:xfrm>
          <a:prstGeom prst="actionButtonDocumen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cxnSp>
        <p:nvCxnSpPr>
          <p:cNvPr id="66" name="直線矢印コネクタ 65"/>
          <p:cNvCxnSpPr/>
          <p:nvPr/>
        </p:nvCxnSpPr>
        <p:spPr>
          <a:xfrm flipV="1">
            <a:off x="5771421" y="3755599"/>
            <a:ext cx="1451704" cy="16423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雲形吹き出し 66"/>
          <p:cNvSpPr/>
          <p:nvPr/>
        </p:nvSpPr>
        <p:spPr>
          <a:xfrm>
            <a:off x="6124430" y="4828794"/>
            <a:ext cx="2843388" cy="1403914"/>
          </a:xfrm>
          <a:prstGeom prst="cloudCallout">
            <a:avLst>
              <a:gd name="adj1" fmla="val -57876"/>
              <a:gd name="adj2" fmla="val 2857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目的に合った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教材が探せる！</a:t>
            </a:r>
            <a:endParaRPr kumimoji="1" lang="ja-JP" altLang="en-US" dirty="0"/>
          </a:p>
        </p:txBody>
      </p:sp>
      <p:sp>
        <p:nvSpPr>
          <p:cNvPr id="68" name="角丸四角形 67"/>
          <p:cNvSpPr/>
          <p:nvPr/>
        </p:nvSpPr>
        <p:spPr>
          <a:xfrm>
            <a:off x="5021065" y="3460861"/>
            <a:ext cx="1658700" cy="6757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6896804" y="3079861"/>
            <a:ext cx="1658700" cy="67573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角丸四角形 69"/>
          <p:cNvSpPr/>
          <p:nvPr/>
        </p:nvSpPr>
        <p:spPr>
          <a:xfrm>
            <a:off x="6029363" y="2479405"/>
            <a:ext cx="1658700" cy="6757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526266" y="6350000"/>
            <a:ext cx="244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125E88"/>
                </a:solidFill>
              </a:rPr>
              <a:t>検索・統合・分類</a:t>
            </a:r>
            <a:endParaRPr kumimoji="1" lang="ja-JP" altLang="en-US" dirty="0">
              <a:solidFill>
                <a:srgbClr val="125E88"/>
              </a:solidFill>
            </a:endParaRPr>
          </a:p>
        </p:txBody>
      </p:sp>
      <p:sp>
        <p:nvSpPr>
          <p:cNvPr id="43" name="右矢印 42"/>
          <p:cNvSpPr/>
          <p:nvPr/>
        </p:nvSpPr>
        <p:spPr>
          <a:xfrm>
            <a:off x="4128556" y="4207023"/>
            <a:ext cx="838241" cy="562826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000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iTunes </a:t>
            </a:r>
            <a:r>
              <a:rPr lang="en-US" altLang="ja-JP" dirty="0" smtClean="0"/>
              <a:t>U / Khan </a:t>
            </a:r>
            <a:r>
              <a:rPr lang="en-US" altLang="ja-JP" dirty="0"/>
              <a:t>Academy</a:t>
            </a:r>
            <a:endParaRPr kumimoji="1" lang="ja-JP" altLang="en-US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8511" y="5354342"/>
            <a:ext cx="8706642" cy="1259987"/>
          </a:xfrm>
        </p:spPr>
        <p:txBody>
          <a:bodyPr/>
          <a:lstStyle/>
          <a:p>
            <a:r>
              <a:rPr lang="ja-JP" altLang="en-US" dirty="0" smtClean="0">
                <a:solidFill>
                  <a:srgbClr val="738450"/>
                </a:solidFill>
                <a:latin typeface="Calibri" charset="0"/>
                <a:cs typeface="ＭＳ Ｐゴシック" charset="0"/>
              </a:rPr>
              <a:t>企業が開設し、大学の教材</a:t>
            </a:r>
            <a:r>
              <a:rPr lang="ja-JP" altLang="en-US" dirty="0" smtClean="0">
                <a:latin typeface="Calibri" charset="0"/>
                <a:cs typeface="ＭＳ Ｐゴシック" charset="0"/>
              </a:rPr>
              <a:t>を無料で公開</a:t>
            </a:r>
            <a:endParaRPr lang="en-US" altLang="ja-JP" dirty="0" smtClean="0">
              <a:latin typeface="Calibri" charset="0"/>
              <a:cs typeface="ＭＳ Ｐゴシック" charset="0"/>
            </a:endParaRPr>
          </a:p>
          <a:p>
            <a:r>
              <a:rPr lang="ja-JP" altLang="en-US" dirty="0" smtClean="0">
                <a:solidFill>
                  <a:srgbClr val="738450"/>
                </a:solidFill>
                <a:latin typeface="Calibri" charset="0"/>
                <a:cs typeface="ＭＳ Ｐゴシック" charset="0"/>
              </a:rPr>
              <a:t>個人や非営利団体が教材を作り</a:t>
            </a:r>
            <a:r>
              <a:rPr lang="ja-JP" altLang="en-US" dirty="0" smtClean="0">
                <a:latin typeface="Calibri" charset="0"/>
                <a:cs typeface="ＭＳ Ｐゴシック" charset="0"/>
              </a:rPr>
              <a:t>無料で公開</a:t>
            </a:r>
            <a:endParaRPr lang="en-US" altLang="ja-JP" dirty="0" smtClean="0">
              <a:latin typeface="Calibri" charset="0"/>
              <a:cs typeface="ＭＳ Ｐゴシック" charset="0"/>
            </a:endParaRPr>
          </a:p>
        </p:txBody>
      </p:sp>
      <p:pic>
        <p:nvPicPr>
          <p:cNvPr id="9" name="図 8" descr="スクリーンショット 2012-06-05 21.29.18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91" y="1755409"/>
            <a:ext cx="5780576" cy="3255664"/>
          </a:xfrm>
          <a:prstGeom prst="rect">
            <a:avLst/>
          </a:prstGeom>
        </p:spPr>
      </p:pic>
      <p:pic>
        <p:nvPicPr>
          <p:cNvPr id="7" name="図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15518" y="2171753"/>
            <a:ext cx="4579635" cy="303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38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"/>
    </mc:Choice>
    <mc:Fallback xmlns="">
      <p:transition xmlns:p14="http://schemas.microsoft.com/office/powerpoint/2010/main" spd="slow" advTm="32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(3)</a:t>
            </a:r>
            <a:r>
              <a:rPr kumimoji="1" lang="ja-JP" altLang="en-US" dirty="0" smtClean="0"/>
              <a:t>共</a:t>
            </a:r>
            <a:r>
              <a:rPr kumimoji="1" lang="ja-JP" altLang="en-US" dirty="0" smtClean="0"/>
              <a:t>に学べるコミュニティ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386659"/>
            <a:ext cx="8510619" cy="906183"/>
          </a:xfrm>
        </p:spPr>
        <p:txBody>
          <a:bodyPr/>
          <a:lstStyle/>
          <a:p>
            <a:r>
              <a:rPr lang="ja-JP" altLang="en-US" dirty="0" smtClean="0"/>
              <a:t>学び教え合うことで学習の意欲と成果を高める</a:t>
            </a:r>
            <a:endParaRPr kumimoji="1" lang="ja-JP" altLang="en-US" dirty="0">
              <a:solidFill>
                <a:srgbClr val="125E88"/>
              </a:solidFill>
            </a:endParaRPr>
          </a:p>
        </p:txBody>
      </p:sp>
      <p:sp>
        <p:nvSpPr>
          <p:cNvPr id="51" name="雲 50"/>
          <p:cNvSpPr/>
          <p:nvPr/>
        </p:nvSpPr>
        <p:spPr>
          <a:xfrm>
            <a:off x="160391" y="2447433"/>
            <a:ext cx="3965046" cy="2020402"/>
          </a:xfrm>
          <a:prstGeom prst="cloud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動作設定ボタン: ビデオ 51"/>
          <p:cNvSpPr/>
          <p:nvPr/>
        </p:nvSpPr>
        <p:spPr>
          <a:xfrm>
            <a:off x="3300095" y="3141988"/>
            <a:ext cx="537560" cy="398026"/>
          </a:xfrm>
          <a:prstGeom prst="actionButtonMovi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sp>
        <p:nvSpPr>
          <p:cNvPr id="53" name="動作設定ボタン: ドキュメント 52"/>
          <p:cNvSpPr/>
          <p:nvPr/>
        </p:nvSpPr>
        <p:spPr>
          <a:xfrm>
            <a:off x="2486696" y="3197796"/>
            <a:ext cx="657495" cy="342218"/>
          </a:xfrm>
          <a:prstGeom prst="actionButton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grpSp>
        <p:nvGrpSpPr>
          <p:cNvPr id="54" name="図形グループ 53"/>
          <p:cNvGrpSpPr/>
          <p:nvPr/>
        </p:nvGrpSpPr>
        <p:grpSpPr>
          <a:xfrm>
            <a:off x="867012" y="5414362"/>
            <a:ext cx="457887" cy="973150"/>
            <a:chOff x="4729844" y="3238355"/>
            <a:chExt cx="364957" cy="700761"/>
          </a:xfrm>
          <a:solidFill>
            <a:srgbClr val="FFFFFF"/>
          </a:solidFill>
        </p:grpSpPr>
        <p:sp>
          <p:nvSpPr>
            <p:cNvPr id="55" name="二等辺三角形 54"/>
            <p:cNvSpPr/>
            <p:nvPr/>
          </p:nvSpPr>
          <p:spPr>
            <a:xfrm>
              <a:off x="4729844" y="3428142"/>
              <a:ext cx="364957" cy="510974"/>
            </a:xfrm>
            <a:prstGeom prst="triangl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/>
            <p:cNvSpPr/>
            <p:nvPr/>
          </p:nvSpPr>
          <p:spPr>
            <a:xfrm>
              <a:off x="4729844" y="3238355"/>
              <a:ext cx="364957" cy="33846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7" name="直線矢印コネクタ 56"/>
          <p:cNvCxnSpPr/>
          <p:nvPr/>
        </p:nvCxnSpPr>
        <p:spPr>
          <a:xfrm flipV="1">
            <a:off x="1136089" y="4467835"/>
            <a:ext cx="229676" cy="7867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439701" y="6500339"/>
            <a:ext cx="145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学びたい人</a:t>
            </a:r>
            <a:endParaRPr kumimoji="1" lang="ja-JP" altLang="en-US" dirty="0"/>
          </a:p>
        </p:txBody>
      </p:sp>
      <p:sp>
        <p:nvSpPr>
          <p:cNvPr id="59" name="動作設定ボタン: ビデオ 58"/>
          <p:cNvSpPr/>
          <p:nvPr/>
        </p:nvSpPr>
        <p:spPr>
          <a:xfrm>
            <a:off x="630099" y="3578796"/>
            <a:ext cx="537560" cy="398026"/>
          </a:xfrm>
          <a:prstGeom prst="actionButtonMovi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sp>
        <p:nvSpPr>
          <p:cNvPr id="60" name="動作設定ボタン: ドキュメント 59"/>
          <p:cNvSpPr/>
          <p:nvPr/>
        </p:nvSpPr>
        <p:spPr>
          <a:xfrm>
            <a:off x="1324899" y="3597465"/>
            <a:ext cx="657495" cy="342218"/>
          </a:xfrm>
          <a:prstGeom prst="actionButtonDocumen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sp>
        <p:nvSpPr>
          <p:cNvPr id="61" name="動作設定ボタン: ビデオ 60"/>
          <p:cNvSpPr/>
          <p:nvPr/>
        </p:nvSpPr>
        <p:spPr>
          <a:xfrm>
            <a:off x="1641395" y="2570067"/>
            <a:ext cx="537560" cy="398026"/>
          </a:xfrm>
          <a:prstGeom prst="actionButtonMovi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sp>
        <p:nvSpPr>
          <p:cNvPr id="62" name="動作設定ボタン: ドキュメント 61"/>
          <p:cNvSpPr/>
          <p:nvPr/>
        </p:nvSpPr>
        <p:spPr>
          <a:xfrm>
            <a:off x="2352932" y="2604918"/>
            <a:ext cx="657495" cy="342218"/>
          </a:xfrm>
          <a:prstGeom prst="actionButtonDocumen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sp>
        <p:nvSpPr>
          <p:cNvPr id="68" name="角丸四角形 67"/>
          <p:cNvSpPr/>
          <p:nvPr/>
        </p:nvSpPr>
        <p:spPr>
          <a:xfrm>
            <a:off x="477193" y="3444875"/>
            <a:ext cx="1658700" cy="6757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352932" y="3063875"/>
            <a:ext cx="1658700" cy="67573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角丸四角形 69"/>
          <p:cNvSpPr/>
          <p:nvPr/>
        </p:nvSpPr>
        <p:spPr>
          <a:xfrm>
            <a:off x="1485491" y="2463419"/>
            <a:ext cx="1658700" cy="6757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35513" y="4467835"/>
            <a:ext cx="197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125E88"/>
                </a:solidFill>
              </a:rPr>
              <a:t>学び合う</a:t>
            </a:r>
            <a:endParaRPr kumimoji="1" lang="en-US" altLang="ja-JP" dirty="0" smtClean="0">
              <a:solidFill>
                <a:srgbClr val="125E88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rgbClr val="125E88"/>
                </a:solidFill>
              </a:rPr>
              <a:t>学習コミュニティ</a:t>
            </a:r>
            <a:endParaRPr kumimoji="1" lang="ja-JP" altLang="en-US" dirty="0">
              <a:solidFill>
                <a:srgbClr val="125E88"/>
              </a:solidFill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1324899" y="4478380"/>
            <a:ext cx="288673" cy="7762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雲 43"/>
          <p:cNvSpPr/>
          <p:nvPr/>
        </p:nvSpPr>
        <p:spPr>
          <a:xfrm>
            <a:off x="4864582" y="2071681"/>
            <a:ext cx="3965046" cy="2020402"/>
          </a:xfrm>
          <a:prstGeom prst="cloud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動作設定ボタン: ビデオ 45"/>
          <p:cNvSpPr/>
          <p:nvPr/>
        </p:nvSpPr>
        <p:spPr>
          <a:xfrm>
            <a:off x="7950116" y="2766236"/>
            <a:ext cx="537560" cy="398026"/>
          </a:xfrm>
          <a:prstGeom prst="actionButtonMovi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sp>
        <p:nvSpPr>
          <p:cNvPr id="47" name="動作設定ボタン: ドキュメント 46"/>
          <p:cNvSpPr/>
          <p:nvPr/>
        </p:nvSpPr>
        <p:spPr>
          <a:xfrm>
            <a:off x="7136717" y="2822044"/>
            <a:ext cx="657495" cy="342218"/>
          </a:xfrm>
          <a:prstGeom prst="actionButton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grpSp>
        <p:nvGrpSpPr>
          <p:cNvPr id="48" name="図形グループ 47"/>
          <p:cNvGrpSpPr/>
          <p:nvPr/>
        </p:nvGrpSpPr>
        <p:grpSpPr>
          <a:xfrm>
            <a:off x="5517033" y="5048250"/>
            <a:ext cx="445695" cy="963510"/>
            <a:chOff x="4729844" y="3238355"/>
            <a:chExt cx="364957" cy="700761"/>
          </a:xfrm>
          <a:solidFill>
            <a:srgbClr val="FFFFFF"/>
          </a:solidFill>
        </p:grpSpPr>
        <p:sp>
          <p:nvSpPr>
            <p:cNvPr id="49" name="二等辺三角形 48"/>
            <p:cNvSpPr/>
            <p:nvPr/>
          </p:nvSpPr>
          <p:spPr>
            <a:xfrm>
              <a:off x="4729844" y="3428142"/>
              <a:ext cx="364957" cy="510974"/>
            </a:xfrm>
            <a:prstGeom prst="triangl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4729844" y="3238355"/>
              <a:ext cx="364957" cy="33846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3" name="直線矢印コネクタ 62"/>
          <p:cNvCxnSpPr/>
          <p:nvPr/>
        </p:nvCxnSpPr>
        <p:spPr>
          <a:xfrm flipV="1">
            <a:off x="5786110" y="4092083"/>
            <a:ext cx="229676" cy="7867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5089723" y="6050199"/>
            <a:ext cx="141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学びたい人</a:t>
            </a:r>
            <a:endParaRPr kumimoji="1" lang="ja-JP" altLang="en-US" dirty="0"/>
          </a:p>
        </p:txBody>
      </p:sp>
      <p:sp>
        <p:nvSpPr>
          <p:cNvPr id="65" name="動作設定ボタン: ビデオ 64"/>
          <p:cNvSpPr/>
          <p:nvPr/>
        </p:nvSpPr>
        <p:spPr>
          <a:xfrm>
            <a:off x="5280120" y="3203044"/>
            <a:ext cx="537560" cy="398026"/>
          </a:xfrm>
          <a:prstGeom prst="actionButtonMovi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sp>
        <p:nvSpPr>
          <p:cNvPr id="72" name="動作設定ボタン: ドキュメント 71"/>
          <p:cNvSpPr/>
          <p:nvPr/>
        </p:nvSpPr>
        <p:spPr>
          <a:xfrm>
            <a:off x="5974920" y="3221713"/>
            <a:ext cx="657495" cy="342218"/>
          </a:xfrm>
          <a:prstGeom prst="actionButtonDocumen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sp>
        <p:nvSpPr>
          <p:cNvPr id="73" name="動作設定ボタン: ビデオ 72"/>
          <p:cNvSpPr/>
          <p:nvPr/>
        </p:nvSpPr>
        <p:spPr>
          <a:xfrm>
            <a:off x="6291416" y="2194315"/>
            <a:ext cx="537560" cy="398026"/>
          </a:xfrm>
          <a:prstGeom prst="actionButtonMovi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sp>
        <p:nvSpPr>
          <p:cNvPr id="74" name="動作設定ボタン: ドキュメント 73"/>
          <p:cNvSpPr/>
          <p:nvPr/>
        </p:nvSpPr>
        <p:spPr>
          <a:xfrm>
            <a:off x="7002953" y="2229166"/>
            <a:ext cx="657495" cy="342218"/>
          </a:xfrm>
          <a:prstGeom prst="actionButtonDocumen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400"/>
          </a:p>
        </p:txBody>
      </p:sp>
      <p:sp>
        <p:nvSpPr>
          <p:cNvPr id="75" name="雲形吹き出し 74"/>
          <p:cNvSpPr/>
          <p:nvPr/>
        </p:nvSpPr>
        <p:spPr>
          <a:xfrm>
            <a:off x="1982394" y="4878873"/>
            <a:ext cx="2742379" cy="1774068"/>
          </a:xfrm>
          <a:prstGeom prst="cloudCallout">
            <a:avLst>
              <a:gd name="adj1" fmla="val -67233"/>
              <a:gd name="adj2" fmla="val -54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分からない所</a:t>
            </a:r>
            <a:r>
              <a:rPr lang="ja-JP" altLang="en-US" dirty="0" smtClean="0"/>
              <a:t>を聞けない</a:t>
            </a:r>
            <a:r>
              <a:rPr lang="en-US" altLang="ja-JP" dirty="0" smtClean="0"/>
              <a:t>…</a:t>
            </a:r>
          </a:p>
          <a:p>
            <a:pPr algn="ctr"/>
            <a:r>
              <a:rPr kumimoji="1" lang="ja-JP" altLang="en-US" dirty="0" smtClean="0"/>
              <a:t>一人で学ぶ</a:t>
            </a:r>
            <a:r>
              <a:rPr lang="ja-JP" altLang="en-US" dirty="0" smtClean="0"/>
              <a:t>の</a:t>
            </a:r>
            <a:r>
              <a:rPr kumimoji="1" lang="ja-JP" altLang="en-US" dirty="0" smtClean="0"/>
              <a:t>は大変</a:t>
            </a:r>
            <a:r>
              <a:rPr kumimoji="1" lang="en-US" altLang="ja-JP" dirty="0" smtClean="0"/>
              <a:t>…</a:t>
            </a:r>
          </a:p>
        </p:txBody>
      </p:sp>
      <p:sp>
        <p:nvSpPr>
          <p:cNvPr id="76" name="角丸四角形 75"/>
          <p:cNvSpPr/>
          <p:nvPr/>
        </p:nvSpPr>
        <p:spPr>
          <a:xfrm>
            <a:off x="5127214" y="3069123"/>
            <a:ext cx="1658700" cy="6757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角丸四角形 76"/>
          <p:cNvSpPr/>
          <p:nvPr/>
        </p:nvSpPr>
        <p:spPr>
          <a:xfrm>
            <a:off x="7002953" y="2688123"/>
            <a:ext cx="1658700" cy="67573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角丸四角形 77"/>
          <p:cNvSpPr/>
          <p:nvPr/>
        </p:nvSpPr>
        <p:spPr>
          <a:xfrm>
            <a:off x="6135512" y="2087667"/>
            <a:ext cx="1658700" cy="6757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/>
          <p:cNvCxnSpPr/>
          <p:nvPr/>
        </p:nvCxnSpPr>
        <p:spPr>
          <a:xfrm flipH="1">
            <a:off x="5974920" y="4102628"/>
            <a:ext cx="288673" cy="7762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0" name="図形グループ 79"/>
          <p:cNvGrpSpPr/>
          <p:nvPr/>
        </p:nvGrpSpPr>
        <p:grpSpPr>
          <a:xfrm>
            <a:off x="8264828" y="5056969"/>
            <a:ext cx="445695" cy="963510"/>
            <a:chOff x="4729844" y="3238355"/>
            <a:chExt cx="364957" cy="700761"/>
          </a:xfrm>
          <a:solidFill>
            <a:srgbClr val="FFFFFF"/>
          </a:solidFill>
        </p:grpSpPr>
        <p:sp>
          <p:nvSpPr>
            <p:cNvPr id="81" name="二等辺三角形 80"/>
            <p:cNvSpPr/>
            <p:nvPr/>
          </p:nvSpPr>
          <p:spPr>
            <a:xfrm>
              <a:off x="4729844" y="3428142"/>
              <a:ext cx="364957" cy="510974"/>
            </a:xfrm>
            <a:prstGeom prst="triangl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/>
          </p:nvSpPr>
          <p:spPr>
            <a:xfrm>
              <a:off x="4729844" y="3238355"/>
              <a:ext cx="364957" cy="33846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3" name="テキスト ボックス 82"/>
          <p:cNvSpPr txBox="1"/>
          <p:nvPr/>
        </p:nvSpPr>
        <p:spPr>
          <a:xfrm>
            <a:off x="7880628" y="6115729"/>
            <a:ext cx="141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学びたい人</a:t>
            </a:r>
            <a:endParaRPr kumimoji="1" lang="ja-JP" altLang="en-US" dirty="0"/>
          </a:p>
        </p:txBody>
      </p:sp>
      <p:cxnSp>
        <p:nvCxnSpPr>
          <p:cNvPr id="84" name="直線矢印コネクタ 83"/>
          <p:cNvCxnSpPr/>
          <p:nvPr/>
        </p:nvCxnSpPr>
        <p:spPr>
          <a:xfrm flipH="1" flipV="1">
            <a:off x="7660448" y="3976823"/>
            <a:ext cx="588212" cy="9305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>
            <a:off x="7880628" y="3939683"/>
            <a:ext cx="556842" cy="9677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 flipH="1">
            <a:off x="6135513" y="5677920"/>
            <a:ext cx="1976437" cy="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>
            <a:off x="6263593" y="5414362"/>
            <a:ext cx="1848357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円形吹き出し 88"/>
          <p:cNvSpPr/>
          <p:nvPr/>
        </p:nvSpPr>
        <p:spPr>
          <a:xfrm>
            <a:off x="6317703" y="6011760"/>
            <a:ext cx="1632413" cy="846240"/>
          </a:xfrm>
          <a:prstGeom prst="wedgeEllipseCallout">
            <a:avLst>
              <a:gd name="adj1" fmla="val -65567"/>
              <a:gd name="adj2" fmla="val -688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一緒に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学ぼう！</a:t>
            </a:r>
            <a:endParaRPr kumimoji="1" lang="ja-JP" altLang="en-US" dirty="0"/>
          </a:p>
        </p:txBody>
      </p:sp>
      <p:sp>
        <p:nvSpPr>
          <p:cNvPr id="66" name="右矢印 65"/>
          <p:cNvSpPr/>
          <p:nvPr/>
        </p:nvSpPr>
        <p:spPr>
          <a:xfrm>
            <a:off x="4251482" y="3915554"/>
            <a:ext cx="838241" cy="562826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254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higeta_webinar">
  <a:themeElements>
    <a:clrScheme name="ベンチャー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shigeta_webinar.thmx</Template>
  <TotalTime>3754</TotalTime>
  <Words>699</Words>
  <Application>Microsoft Macintosh PowerPoint</Application>
  <PresentationFormat>画面に合わせる (4:3)</PresentationFormat>
  <Paragraphs>156</Paragraphs>
  <Slides>20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shigeta_webinar</vt:lpstr>
      <vt:lpstr>自由を創る、自在に学ぶ：  オープンオンラインコースと オープンエデュケーション</vt:lpstr>
      <vt:lpstr>重田勝介　(しげた・かつすけ)</vt:lpstr>
      <vt:lpstr>私からのお話</vt:lpstr>
      <vt:lpstr>オープンエデュケーションとは？</vt:lpstr>
      <vt:lpstr>(1)教材をオープンにする活動</vt:lpstr>
      <vt:lpstr>オープン教材 OER（Open Educational Resources)</vt:lpstr>
      <vt:lpstr>(2)教材を探せるウェブサイト</vt:lpstr>
      <vt:lpstr>iTunes U / Khan Academy</vt:lpstr>
      <vt:lpstr>(3)共に学べるコミュニティ</vt:lpstr>
      <vt:lpstr>OpenStydy/Mozilla Open Badge</vt:lpstr>
      <vt:lpstr>オープンなオンラインコース</vt:lpstr>
      <vt:lpstr>MOOCs(ムークス)とは？</vt:lpstr>
      <vt:lpstr>ポイント：一般向けeラーニング</vt:lpstr>
      <vt:lpstr>MOOCsの例：コーセラ(Coursera)</vt:lpstr>
      <vt:lpstr>MOOCsの変遷</vt:lpstr>
      <vt:lpstr>xMOOCsのコース (Coursera)</vt:lpstr>
      <vt:lpstr>cMOOCs</vt:lpstr>
      <vt:lpstr>xMOOCsとcMOOCs</vt:lpstr>
      <vt:lpstr>今回のコースの特徴</vt:lpstr>
      <vt:lpstr>自由を創る、自在に学ぶ：  オープンオンラインコースとオープンエデュケーション</vt:lpstr>
    </vt:vector>
  </TitlesOfParts>
  <Company>The University of Tokyo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オープンエデュケーション・ワークショップ「オープンな教育を創って学ぼう！」</dc:title>
  <dc:creator>Shigeta Katsusuke</dc:creator>
  <cp:lastModifiedBy>Shigeta Katsusuke</cp:lastModifiedBy>
  <cp:revision>122</cp:revision>
  <dcterms:created xsi:type="dcterms:W3CDTF">2013-02-23T07:25:35Z</dcterms:created>
  <dcterms:modified xsi:type="dcterms:W3CDTF">2013-05-17T22:38:08Z</dcterms:modified>
</cp:coreProperties>
</file>