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61" r:id="rId3"/>
    <p:sldId id="262" r:id="rId4"/>
    <p:sldId id="257" r:id="rId5"/>
    <p:sldId id="263" r:id="rId6"/>
    <p:sldId id="259" r:id="rId7"/>
    <p:sldId id="260" r:id="rId8"/>
    <p:sldId id="264" r:id="rId9"/>
    <p:sldId id="265" r:id="rId10"/>
    <p:sldId id="266" r:id="rId11"/>
    <p:sldId id="267" r:id="rId12"/>
    <p:sldId id="268" r:id="rId13"/>
    <p:sldId id="269" r:id="rId14"/>
    <p:sldId id="270" r:id="rId15"/>
    <p:sldId id="271" r:id="rId16"/>
    <p:sldId id="275" r:id="rId17"/>
    <p:sldId id="273" r:id="rId18"/>
    <p:sldId id="274" r:id="rId19"/>
    <p:sldId id="272" r:id="rId20"/>
    <p:sldId id="276" r:id="rId21"/>
    <p:sldId id="277" r:id="rId22"/>
    <p:sldId id="278" r:id="rId23"/>
    <p:sldId id="282" r:id="rId24"/>
    <p:sldId id="281" r:id="rId25"/>
    <p:sldId id="280" r:id="rId26"/>
    <p:sldId id="279" r:id="rId27"/>
    <p:sldId id="283" r:id="rId28"/>
    <p:sldId id="284" r:id="rId29"/>
    <p:sldId id="285" r:id="rId30"/>
    <p:sldId id="286" r:id="rId31"/>
    <p:sldId id="287" r:id="rId32"/>
    <p:sldId id="288" r:id="rId33"/>
    <p:sldId id="291" r:id="rId34"/>
    <p:sldId id="289" r:id="rId35"/>
    <p:sldId id="290" r:id="rId36"/>
    <p:sldId id="292" r:id="rId37"/>
    <p:sldId id="293" r:id="rId38"/>
    <p:sldId id="297" r:id="rId39"/>
    <p:sldId id="298" r:id="rId40"/>
    <p:sldId id="294" r:id="rId41"/>
    <p:sldId id="295" r:id="rId42"/>
    <p:sldId id="29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41" autoAdjust="0"/>
  </p:normalViewPr>
  <p:slideViewPr>
    <p:cSldViewPr>
      <p:cViewPr varScale="1">
        <p:scale>
          <a:sx n="52" d="100"/>
          <a:sy n="52" d="100"/>
        </p:scale>
        <p:origin x="-167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68A4DA-233A-4DBB-9A8C-336E934E5A4B}" type="datetimeFigureOut">
              <a:rPr lang="en-US" smtClean="0"/>
              <a:t>10/1/2019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067D7A-E33C-4A19-9C95-E0BD16FBEDD7}" type="slidenum">
              <a:rPr lang="en-US" smtClean="0"/>
              <a:t>‹#›</a:t>
            </a:fld>
            <a:endParaRPr lang="en-US"/>
          </a:p>
        </p:txBody>
      </p:sp>
    </p:spTree>
    <p:extLst>
      <p:ext uri="{BB962C8B-B14F-4D97-AF65-F5344CB8AC3E}">
        <p14:creationId xmlns:p14="http://schemas.microsoft.com/office/powerpoint/2010/main" val="2802379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Hibernate sử dụng các API Java hiện có, như JDBC, Java Transaction API (JTA) và Java Naming and Directory Interface (JNDI). JDBC cung cấp một mức độ trừu tượng cơ bản của cơ sở dữ liệu quan hệ, cho phép hầu hết các cơ sở dữ liệu với trình điều khiển JDBC được hỗ trợ bởi Hibernate. JNDI và JTA cho phép Hibernate được tích hợp với các máy chủ ứng dụng J2EE.</a:t>
            </a:r>
          </a:p>
          <a:p>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C2067D7A-E33C-4A19-9C95-E0BD16FBEDD7}" type="slidenum">
              <a:rPr lang="en-US" smtClean="0"/>
              <a:t>17</a:t>
            </a:fld>
            <a:endParaRPr lang="en-US"/>
          </a:p>
        </p:txBody>
      </p:sp>
    </p:spTree>
    <p:extLst>
      <p:ext uri="{BB962C8B-B14F-4D97-AF65-F5344CB8AC3E}">
        <p14:creationId xmlns:p14="http://schemas.microsoft.com/office/powerpoint/2010/main" val="3275307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Dưới đây là danh sách các thuộc tính quan trọng mà bạn sẽ cần để cấu hình cho một cơ sở dữ liệu trong một trường hợp standalone:</a:t>
            </a:r>
            <a:endParaRPr lang="en-US" dirty="0"/>
          </a:p>
        </p:txBody>
      </p:sp>
      <p:sp>
        <p:nvSpPr>
          <p:cNvPr id="4" name="Slide Number Placeholder 3"/>
          <p:cNvSpPr>
            <a:spLocks noGrp="1"/>
          </p:cNvSpPr>
          <p:nvPr>
            <p:ph type="sldNum" sz="quarter" idx="10"/>
          </p:nvPr>
        </p:nvSpPr>
        <p:spPr/>
        <p:txBody>
          <a:bodyPr/>
          <a:lstStyle/>
          <a:p>
            <a:fld id="{C2067D7A-E33C-4A19-9C95-E0BD16FBEDD7}" type="slidenum">
              <a:rPr lang="en-US" smtClean="0"/>
              <a:t>27</a:t>
            </a:fld>
            <a:endParaRPr lang="en-US"/>
          </a:p>
        </p:txBody>
      </p:sp>
    </p:spTree>
    <p:extLst>
      <p:ext uri="{BB962C8B-B14F-4D97-AF65-F5344CB8AC3E}">
        <p14:creationId xmlns:p14="http://schemas.microsoft.com/office/powerpoint/2010/main" val="394436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792DEA-A045-4A7A-A0FB-8CD58B5D67D7}"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B5E6A-3E41-4B19-A128-34F7764A63BC}" type="slidenum">
              <a:rPr lang="en-US" smtClean="0"/>
              <a:t>‹#›</a:t>
            </a:fld>
            <a:endParaRPr lang="en-US"/>
          </a:p>
        </p:txBody>
      </p:sp>
    </p:spTree>
    <p:extLst>
      <p:ext uri="{BB962C8B-B14F-4D97-AF65-F5344CB8AC3E}">
        <p14:creationId xmlns:p14="http://schemas.microsoft.com/office/powerpoint/2010/main" val="59339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792DEA-A045-4A7A-A0FB-8CD58B5D67D7}"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B5E6A-3E41-4B19-A128-34F7764A63BC}" type="slidenum">
              <a:rPr lang="en-US" smtClean="0"/>
              <a:t>‹#›</a:t>
            </a:fld>
            <a:endParaRPr lang="en-US"/>
          </a:p>
        </p:txBody>
      </p:sp>
    </p:spTree>
    <p:extLst>
      <p:ext uri="{BB962C8B-B14F-4D97-AF65-F5344CB8AC3E}">
        <p14:creationId xmlns:p14="http://schemas.microsoft.com/office/powerpoint/2010/main" val="3316919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792DEA-A045-4A7A-A0FB-8CD58B5D67D7}"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B5E6A-3E41-4B19-A128-34F7764A63BC}" type="slidenum">
              <a:rPr lang="en-US" smtClean="0"/>
              <a:t>‹#›</a:t>
            </a:fld>
            <a:endParaRPr lang="en-US"/>
          </a:p>
        </p:txBody>
      </p:sp>
    </p:spTree>
    <p:extLst>
      <p:ext uri="{BB962C8B-B14F-4D97-AF65-F5344CB8AC3E}">
        <p14:creationId xmlns:p14="http://schemas.microsoft.com/office/powerpoint/2010/main" val="2744296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792DEA-A045-4A7A-A0FB-8CD58B5D67D7}"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B5E6A-3E41-4B19-A128-34F7764A63BC}" type="slidenum">
              <a:rPr lang="en-US" smtClean="0"/>
              <a:t>‹#›</a:t>
            </a:fld>
            <a:endParaRPr lang="en-US"/>
          </a:p>
        </p:txBody>
      </p:sp>
    </p:spTree>
    <p:extLst>
      <p:ext uri="{BB962C8B-B14F-4D97-AF65-F5344CB8AC3E}">
        <p14:creationId xmlns:p14="http://schemas.microsoft.com/office/powerpoint/2010/main" val="107074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92DEA-A045-4A7A-A0FB-8CD58B5D67D7}"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B5E6A-3E41-4B19-A128-34F7764A63BC}" type="slidenum">
              <a:rPr lang="en-US" smtClean="0"/>
              <a:t>‹#›</a:t>
            </a:fld>
            <a:endParaRPr lang="en-US"/>
          </a:p>
        </p:txBody>
      </p:sp>
    </p:spTree>
    <p:extLst>
      <p:ext uri="{BB962C8B-B14F-4D97-AF65-F5344CB8AC3E}">
        <p14:creationId xmlns:p14="http://schemas.microsoft.com/office/powerpoint/2010/main" val="349167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792DEA-A045-4A7A-A0FB-8CD58B5D67D7}"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B5E6A-3E41-4B19-A128-34F7764A63BC}" type="slidenum">
              <a:rPr lang="en-US" smtClean="0"/>
              <a:t>‹#›</a:t>
            </a:fld>
            <a:endParaRPr lang="en-US"/>
          </a:p>
        </p:txBody>
      </p:sp>
    </p:spTree>
    <p:extLst>
      <p:ext uri="{BB962C8B-B14F-4D97-AF65-F5344CB8AC3E}">
        <p14:creationId xmlns:p14="http://schemas.microsoft.com/office/powerpoint/2010/main" val="280898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792DEA-A045-4A7A-A0FB-8CD58B5D67D7}" type="datetimeFigureOut">
              <a:rPr lang="en-US" smtClean="0"/>
              <a:t>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8B5E6A-3E41-4B19-A128-34F7764A63BC}" type="slidenum">
              <a:rPr lang="en-US" smtClean="0"/>
              <a:t>‹#›</a:t>
            </a:fld>
            <a:endParaRPr lang="en-US"/>
          </a:p>
        </p:txBody>
      </p:sp>
    </p:spTree>
    <p:extLst>
      <p:ext uri="{BB962C8B-B14F-4D97-AF65-F5344CB8AC3E}">
        <p14:creationId xmlns:p14="http://schemas.microsoft.com/office/powerpoint/2010/main" val="235020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792DEA-A045-4A7A-A0FB-8CD58B5D67D7}" type="datetimeFigureOut">
              <a:rPr lang="en-US" smtClean="0"/>
              <a:t>10/1/2019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8B5E6A-3E41-4B19-A128-34F7764A63BC}" type="slidenum">
              <a:rPr lang="en-US" smtClean="0"/>
              <a:t>‹#›</a:t>
            </a:fld>
            <a:endParaRPr lang="en-US"/>
          </a:p>
        </p:txBody>
      </p:sp>
    </p:spTree>
    <p:extLst>
      <p:ext uri="{BB962C8B-B14F-4D97-AF65-F5344CB8AC3E}">
        <p14:creationId xmlns:p14="http://schemas.microsoft.com/office/powerpoint/2010/main" val="3757817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92DEA-A045-4A7A-A0FB-8CD58B5D67D7}" type="datetimeFigureOut">
              <a:rPr lang="en-US" smtClean="0"/>
              <a:t>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8B5E6A-3E41-4B19-A128-34F7764A63BC}" type="slidenum">
              <a:rPr lang="en-US" smtClean="0"/>
              <a:t>‹#›</a:t>
            </a:fld>
            <a:endParaRPr lang="en-US"/>
          </a:p>
        </p:txBody>
      </p:sp>
    </p:spTree>
    <p:extLst>
      <p:ext uri="{BB962C8B-B14F-4D97-AF65-F5344CB8AC3E}">
        <p14:creationId xmlns:p14="http://schemas.microsoft.com/office/powerpoint/2010/main" val="363540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792DEA-A045-4A7A-A0FB-8CD58B5D67D7}"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B5E6A-3E41-4B19-A128-34F7764A63BC}" type="slidenum">
              <a:rPr lang="en-US" smtClean="0"/>
              <a:t>‹#›</a:t>
            </a:fld>
            <a:endParaRPr lang="en-US"/>
          </a:p>
        </p:txBody>
      </p:sp>
    </p:spTree>
    <p:extLst>
      <p:ext uri="{BB962C8B-B14F-4D97-AF65-F5344CB8AC3E}">
        <p14:creationId xmlns:p14="http://schemas.microsoft.com/office/powerpoint/2010/main" val="311738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792DEA-A045-4A7A-A0FB-8CD58B5D67D7}"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B5E6A-3E41-4B19-A128-34F7764A63BC}" type="slidenum">
              <a:rPr lang="en-US" smtClean="0"/>
              <a:t>‹#›</a:t>
            </a:fld>
            <a:endParaRPr lang="en-US"/>
          </a:p>
        </p:txBody>
      </p:sp>
    </p:spTree>
    <p:extLst>
      <p:ext uri="{BB962C8B-B14F-4D97-AF65-F5344CB8AC3E}">
        <p14:creationId xmlns:p14="http://schemas.microsoft.com/office/powerpoint/2010/main" val="73542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92DEA-A045-4A7A-A0FB-8CD58B5D67D7}" type="datetimeFigureOut">
              <a:rPr lang="en-US" smtClean="0"/>
              <a:t>10/1/2019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B5E6A-3E41-4B19-A128-34F7764A63BC}" type="slidenum">
              <a:rPr lang="en-US" smtClean="0"/>
              <a:t>‹#›</a:t>
            </a:fld>
            <a:endParaRPr lang="en-US"/>
          </a:p>
        </p:txBody>
      </p:sp>
    </p:spTree>
    <p:extLst>
      <p:ext uri="{BB962C8B-B14F-4D97-AF65-F5344CB8AC3E}">
        <p14:creationId xmlns:p14="http://schemas.microsoft.com/office/powerpoint/2010/main" val="3695521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hibernate.org/downloads" TargetMode="External"/><Relationship Id="rId2" Type="http://schemas.openxmlformats.org/officeDocument/2006/relationships/hyperlink" Target="https://viettuts.vn/hibernate/moi-truong-hibernate#Download_Hibernat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slf4j.org/download.html" TargetMode="External"/><Relationship Id="rId3" Type="http://schemas.openxmlformats.org/officeDocument/2006/relationships/hyperlink" Target="http://xml.apache.org/xalan-j/" TargetMode="External"/><Relationship Id="rId7" Type="http://schemas.openxmlformats.org/officeDocument/2006/relationships/hyperlink" Target="http://jakarta.apache.org/commons" TargetMode="External"/><Relationship Id="rId2" Type="http://schemas.openxmlformats.org/officeDocument/2006/relationships/hyperlink" Target="http://www.dom4j.org/" TargetMode="External"/><Relationship Id="rId1" Type="http://schemas.openxmlformats.org/officeDocument/2006/relationships/slideLayout" Target="../slideLayouts/slideLayout2.xml"/><Relationship Id="rId6" Type="http://schemas.openxmlformats.org/officeDocument/2006/relationships/hyperlink" Target="http://logging.apache.org/log4j" TargetMode="External"/><Relationship Id="rId5" Type="http://schemas.openxmlformats.org/officeDocument/2006/relationships/hyperlink" Target="http://cglib.sourceforge.net/" TargetMode="External"/><Relationship Id="rId4" Type="http://schemas.openxmlformats.org/officeDocument/2006/relationships/hyperlink" Target="http://xml.apache.org/xerces-j/"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000" dirty="0"/>
              <a:t>Hibernate</a:t>
            </a:r>
            <a:br>
              <a:rPr lang="en-US" sz="8000" dirty="0"/>
            </a:br>
            <a:endParaRPr lang="en-US" sz="80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9250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Hibernate Framework</a:t>
            </a:r>
            <a:br>
              <a:rPr lang="en-US" dirty="0"/>
            </a:br>
            <a:endParaRPr lang="en-US" dirty="0"/>
          </a:p>
        </p:txBody>
      </p:sp>
      <p:sp>
        <p:nvSpPr>
          <p:cNvPr id="3" name="Content Placeholder 2"/>
          <p:cNvSpPr>
            <a:spLocks noGrp="1"/>
          </p:cNvSpPr>
          <p:nvPr>
            <p:ph idx="1"/>
          </p:nvPr>
        </p:nvSpPr>
        <p:spPr/>
        <p:txBody>
          <a:bodyPr>
            <a:normAutofit fontScale="92500"/>
          </a:bodyPr>
          <a:lstStyle/>
          <a:p>
            <a:r>
              <a:rPr lang="vi-VN" dirty="0"/>
              <a:t>Hibernate framework là một giải pháp ORM (Object Relational Mapping) mã nguồn mở, gọn nhẹ. Hibernate giúp đơn giản hoá sự phát triển của ứng dụng java để tương tác với cơ sở dữ liệu.</a:t>
            </a:r>
          </a:p>
          <a:p>
            <a:r>
              <a:rPr lang="vi-VN" dirty="0"/>
              <a:t>Tool ORM giúp đơn giản hoá việc tạo ra dữ liệu, thao tác dữ liệu và truy cập dữ liệu. Đó là một kỹ thuật lập trình để ánh xạ đối tượng vào dữ liệu được lưu trữ trong cơ sở dữ liệu</a:t>
            </a:r>
            <a:r>
              <a:rPr lang="vi-VN" dirty="0" smtClean="0"/>
              <a:t>.</a:t>
            </a:r>
            <a:endParaRPr lang="vi-VN" dirty="0"/>
          </a:p>
        </p:txBody>
      </p:sp>
    </p:spTree>
    <p:extLst>
      <p:ext uri="{BB962C8B-B14F-4D97-AF65-F5344CB8AC3E}">
        <p14:creationId xmlns:p14="http://schemas.microsoft.com/office/powerpoint/2010/main" val="3816567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Framework</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153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3101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Framework</a:t>
            </a:r>
            <a:endParaRPr lang="en-US" dirty="0"/>
          </a:p>
        </p:txBody>
      </p:sp>
      <p:sp>
        <p:nvSpPr>
          <p:cNvPr id="3" name="Content Placeholder 2"/>
          <p:cNvSpPr>
            <a:spLocks noGrp="1"/>
          </p:cNvSpPr>
          <p:nvPr>
            <p:ph idx="1"/>
          </p:nvPr>
        </p:nvSpPr>
        <p:spPr>
          <a:xfrm>
            <a:off x="0" y="1219200"/>
            <a:ext cx="9144000" cy="4906963"/>
          </a:xfrm>
        </p:spPr>
        <p:txBody>
          <a:bodyPr>
            <a:noAutofit/>
          </a:bodyPr>
          <a:lstStyle/>
          <a:p>
            <a:r>
              <a:rPr lang="vi-VN" sz="1800" b="1" dirty="0"/>
              <a:t>1. Mã nguồn mở và nhẹ: </a:t>
            </a:r>
            <a:r>
              <a:rPr lang="vi-VN" sz="1800" dirty="0"/>
              <a:t>Hibernate Framework là mã nguồn mở có giấy phép LGPL và nhẹ.</a:t>
            </a:r>
          </a:p>
          <a:p>
            <a:r>
              <a:rPr lang="vi-VN" sz="1800" b="1" dirty="0"/>
              <a:t>2. Hiệu suất nhanh:</a:t>
            </a:r>
            <a:r>
              <a:rPr lang="vi-VN" sz="1800" dirty="0"/>
              <a:t> Hiệu suất của Hibernate Framework là nhanh bởi vì bộ nhớ cache được sử dụng trong nội bộ Hibernate Framework. Có hai loại bộ nhớ cache trong Hibernate Framework, gồm bộ nhớ cache cấp một và bộ nhớ cache cấp hai. Bộ nhớ cache cấp một được bật bằng lệnh mặc định.</a:t>
            </a:r>
          </a:p>
          <a:p>
            <a:r>
              <a:rPr lang="vi-VN" sz="1800" b="1" dirty="0"/>
              <a:t>3. Truy vấn cơ sở dữ liệu độc lập:</a:t>
            </a:r>
            <a:r>
              <a:rPr lang="vi-VN" sz="1800" dirty="0"/>
              <a:t> HQL (Hibernate Query Language) là phiên bản hướng đối tượng của SQL. Nó tạo ra các truy vấn cơ sở dữ liệu độc lập. Vì vậy, bạn không cần phải viết các truy vấn cơ sở dữ liệu cụ thể. Trước Hibernate, nếu dự án có cơ sở dữ liệu bị thay đổi, chúng ta cần phải thay đổi truy vấn SQL dẫn đến sự cố bảo trì.</a:t>
            </a:r>
          </a:p>
          <a:p>
            <a:r>
              <a:rPr lang="vi-VN" sz="1800" b="1" dirty="0"/>
              <a:t>4. Tạo bảng tự động:</a:t>
            </a:r>
            <a:r>
              <a:rPr lang="vi-VN" sz="1800" dirty="0"/>
              <a:t> Hibernate framework cung cấp phương tiện để tạo ra các bảng cơ sở dữ liệu tự động. Vì vậy, không cần phải tạo ra các bảng trong cơ sở dữ liệu bằng tay.</a:t>
            </a:r>
          </a:p>
          <a:p>
            <a:r>
              <a:rPr lang="vi-VN" sz="1800" b="1" dirty="0"/>
              <a:t>5. Đơn giản lệnh join phức tạp:</a:t>
            </a:r>
            <a:r>
              <a:rPr lang="vi-VN" sz="1800" dirty="0"/>
              <a:t> Có thể lấy dữ liệu từ nhiều bảng một cách dễ dàng với Hibernate framework.</a:t>
            </a:r>
          </a:p>
          <a:p>
            <a:r>
              <a:rPr lang="vi-VN" sz="1800" b="1" dirty="0"/>
              <a:t>6. Cung cấp thống kê truy vấn và trạng thái cơ sở dữ liệu:</a:t>
            </a:r>
            <a:r>
              <a:rPr lang="vi-VN" sz="1800" dirty="0"/>
              <a:t> Hibernate hỗ trợ bộ nhớ cache truy vấn và cung cấp số liệu thống kê về truy vấn và trạng thái cơ sở dữ liệu.</a:t>
            </a:r>
          </a:p>
          <a:p>
            <a:endParaRPr lang="en-US" sz="1800" dirty="0"/>
          </a:p>
        </p:txBody>
      </p:sp>
    </p:spTree>
    <p:extLst>
      <p:ext uri="{BB962C8B-B14F-4D97-AF65-F5344CB8AC3E}">
        <p14:creationId xmlns:p14="http://schemas.microsoft.com/office/powerpoint/2010/main" val="199324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Database được hỗ trợ</a:t>
            </a:r>
            <a:br>
              <a:rPr lang="vi-VN" dirty="0" smtClean="0"/>
            </a:br>
            <a:endParaRPr lang="en-US" dirty="0"/>
          </a:p>
        </p:txBody>
      </p:sp>
      <p:sp>
        <p:nvSpPr>
          <p:cNvPr id="3" name="Content Placeholder 2"/>
          <p:cNvSpPr>
            <a:spLocks noGrp="1"/>
          </p:cNvSpPr>
          <p:nvPr>
            <p:ph idx="1"/>
          </p:nvPr>
        </p:nvSpPr>
        <p:spPr>
          <a:xfrm>
            <a:off x="457200" y="990600"/>
            <a:ext cx="8534400" cy="5562600"/>
          </a:xfrm>
        </p:spPr>
        <p:txBody>
          <a:bodyPr>
            <a:normAutofit fontScale="92500" lnSpcReduction="10000"/>
          </a:bodyPr>
          <a:lstStyle/>
          <a:p>
            <a:r>
              <a:rPr lang="vi-VN" dirty="0" smtClean="0"/>
              <a:t>Hibernate </a:t>
            </a:r>
            <a:r>
              <a:rPr lang="vi-VN" dirty="0"/>
              <a:t>hỗ trợ hầu hết tất cả RDBMS chính. Dưới đây là danh sách vài cơ sở dữ liệu quan hệ được hỗ trợ bởi Hibernate.</a:t>
            </a:r>
          </a:p>
          <a:p>
            <a:pPr lvl="1"/>
            <a:r>
              <a:rPr lang="vi-VN" dirty="0"/>
              <a:t>HSQL Database Engine</a:t>
            </a:r>
          </a:p>
          <a:p>
            <a:pPr lvl="1"/>
            <a:r>
              <a:rPr lang="vi-VN" dirty="0"/>
              <a:t>DB2/NT</a:t>
            </a:r>
          </a:p>
          <a:p>
            <a:pPr lvl="1"/>
            <a:r>
              <a:rPr lang="vi-VN" dirty="0"/>
              <a:t>MySQL</a:t>
            </a:r>
          </a:p>
          <a:p>
            <a:pPr lvl="1"/>
            <a:r>
              <a:rPr lang="vi-VN" dirty="0"/>
              <a:t>PostgreSQL</a:t>
            </a:r>
          </a:p>
          <a:p>
            <a:pPr lvl="1"/>
            <a:r>
              <a:rPr lang="vi-VN" dirty="0"/>
              <a:t>FrontBase</a:t>
            </a:r>
          </a:p>
          <a:p>
            <a:pPr lvl="1"/>
            <a:r>
              <a:rPr lang="vi-VN" dirty="0"/>
              <a:t>Oracle</a:t>
            </a:r>
          </a:p>
          <a:p>
            <a:pPr lvl="1"/>
            <a:r>
              <a:rPr lang="vi-VN" dirty="0"/>
              <a:t>Microsoft SQL Server Database</a:t>
            </a:r>
          </a:p>
          <a:p>
            <a:pPr lvl="1"/>
            <a:r>
              <a:rPr lang="vi-VN" dirty="0"/>
              <a:t>Sybase SQL Server</a:t>
            </a:r>
          </a:p>
          <a:p>
            <a:pPr lvl="1"/>
            <a:r>
              <a:rPr lang="vi-VN" dirty="0"/>
              <a:t>Informix Dynamic Server</a:t>
            </a:r>
          </a:p>
          <a:p>
            <a:endParaRPr lang="en-US" dirty="0"/>
          </a:p>
        </p:txBody>
      </p:sp>
    </p:spTree>
    <p:extLst>
      <p:ext uri="{BB962C8B-B14F-4D97-AF65-F5344CB8AC3E}">
        <p14:creationId xmlns:p14="http://schemas.microsoft.com/office/powerpoint/2010/main" val="116861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Các công nghệ được hỗ trợ</a:t>
            </a:r>
            <a:br>
              <a:rPr lang="vi-VN" dirty="0" smtClean="0"/>
            </a:br>
            <a:endParaRPr lang="en-US" dirty="0"/>
          </a:p>
        </p:txBody>
      </p:sp>
      <p:sp>
        <p:nvSpPr>
          <p:cNvPr id="3" name="Content Placeholder 2"/>
          <p:cNvSpPr>
            <a:spLocks noGrp="1"/>
          </p:cNvSpPr>
          <p:nvPr>
            <p:ph idx="1"/>
          </p:nvPr>
        </p:nvSpPr>
        <p:spPr>
          <a:xfrm>
            <a:off x="457200" y="1600200"/>
            <a:ext cx="8382000" cy="4953000"/>
          </a:xfrm>
        </p:spPr>
        <p:txBody>
          <a:bodyPr/>
          <a:lstStyle/>
          <a:p>
            <a:r>
              <a:rPr lang="vi-VN" dirty="0" smtClean="0"/>
              <a:t>Hibernate </a:t>
            </a:r>
            <a:r>
              <a:rPr lang="vi-VN" dirty="0"/>
              <a:t>hỗ trợ nhiều công nghệ khác, bao gồm:</a:t>
            </a:r>
          </a:p>
          <a:p>
            <a:pPr lvl="1"/>
            <a:r>
              <a:rPr lang="vi-VN" dirty="0"/>
              <a:t>XDoclet Spring</a:t>
            </a:r>
          </a:p>
          <a:p>
            <a:pPr lvl="1"/>
            <a:r>
              <a:rPr lang="vi-VN" dirty="0"/>
              <a:t>J2EE</a:t>
            </a:r>
          </a:p>
          <a:p>
            <a:pPr lvl="1"/>
            <a:r>
              <a:rPr lang="vi-VN" dirty="0"/>
              <a:t>Eclipse plug-ins</a:t>
            </a:r>
          </a:p>
          <a:p>
            <a:pPr lvl="1"/>
            <a:r>
              <a:rPr lang="vi-VN" dirty="0"/>
              <a:t>Maven</a:t>
            </a:r>
          </a:p>
          <a:p>
            <a:endParaRPr lang="en-US" dirty="0"/>
          </a:p>
        </p:txBody>
      </p:sp>
    </p:spTree>
    <p:extLst>
      <p:ext uri="{BB962C8B-B14F-4D97-AF65-F5344CB8AC3E}">
        <p14:creationId xmlns:p14="http://schemas.microsoft.com/office/powerpoint/2010/main" val="2741404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Kiến</a:t>
            </a:r>
            <a:r>
              <a:rPr lang="en-US" dirty="0"/>
              <a:t> </a:t>
            </a:r>
            <a:r>
              <a:rPr lang="en-US" dirty="0" err="1"/>
              <a:t>trúc</a:t>
            </a:r>
            <a:r>
              <a:rPr lang="en-US" dirty="0"/>
              <a:t> Hibernate</a:t>
            </a:r>
            <a:br>
              <a:rPr lang="en-US" dirty="0"/>
            </a:br>
            <a:endParaRPr lang="en-US" dirty="0"/>
          </a:p>
        </p:txBody>
      </p:sp>
      <p:sp>
        <p:nvSpPr>
          <p:cNvPr id="3" name="Content Placeholder 2"/>
          <p:cNvSpPr>
            <a:spLocks noGrp="1"/>
          </p:cNvSpPr>
          <p:nvPr>
            <p:ph idx="1"/>
          </p:nvPr>
        </p:nvSpPr>
        <p:spPr/>
        <p:txBody>
          <a:bodyPr>
            <a:normAutofit lnSpcReduction="10000"/>
          </a:bodyPr>
          <a:lstStyle/>
          <a:p>
            <a:r>
              <a:rPr lang="vi-VN" dirty="0"/>
              <a:t>Kiến trúc Hibernate bao gồm nhiều đối tượng như đối tượng persistent, </a:t>
            </a:r>
            <a:r>
              <a:rPr lang="vi-VN" dirty="0" smtClean="0"/>
              <a:t>sessionfactory</a:t>
            </a:r>
            <a:r>
              <a:rPr lang="vi-VN" dirty="0"/>
              <a:t>, </a:t>
            </a:r>
            <a:r>
              <a:rPr lang="vi-VN" dirty="0" smtClean="0"/>
              <a:t>transactionfactory</a:t>
            </a:r>
            <a:r>
              <a:rPr lang="vi-VN" dirty="0"/>
              <a:t>, connection factory, session, transaction,…</a:t>
            </a:r>
          </a:p>
          <a:p>
            <a:r>
              <a:rPr lang="vi-VN" dirty="0"/>
              <a:t>Có 4 tầng trong kiến trúc hibernate đó là tầng ứng dụng java, tầng hibernate framework, tầng backhand api và tầng database. Dưới đây là sơ đồ kiến trúc hibernate:</a:t>
            </a:r>
          </a:p>
          <a:p>
            <a:endParaRPr lang="en-US" dirty="0"/>
          </a:p>
        </p:txBody>
      </p:sp>
    </p:spTree>
    <p:extLst>
      <p:ext uri="{BB962C8B-B14F-4D97-AF65-F5344CB8AC3E}">
        <p14:creationId xmlns:p14="http://schemas.microsoft.com/office/powerpoint/2010/main" val="2952524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47824"/>
            <a:ext cx="82296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335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Kiến</a:t>
            </a:r>
            <a:r>
              <a:rPr lang="en-US" dirty="0" smtClean="0"/>
              <a:t> </a:t>
            </a:r>
            <a:r>
              <a:rPr lang="en-US" dirty="0" err="1" smtClean="0"/>
              <a:t>trúc</a:t>
            </a:r>
            <a:r>
              <a:rPr lang="en-US" dirty="0" smtClean="0"/>
              <a:t> Hibernate</a:t>
            </a:r>
            <a:br>
              <a:rPr lang="en-US" dirty="0" smtClean="0"/>
            </a:br>
            <a:endParaRPr lang="en-US" dirty="0"/>
          </a:p>
        </p:txBody>
      </p:sp>
      <p:sp>
        <p:nvSpPr>
          <p:cNvPr id="3" name="Content Placeholder 2"/>
          <p:cNvSpPr>
            <a:spLocks noGrp="1"/>
          </p:cNvSpPr>
          <p:nvPr>
            <p:ph idx="1"/>
          </p:nvPr>
        </p:nvSpPr>
        <p:spPr>
          <a:xfrm>
            <a:off x="381000" y="808075"/>
            <a:ext cx="8229600" cy="4525963"/>
          </a:xfrm>
        </p:spPr>
        <p:txBody>
          <a:bodyPr/>
          <a:lstStyle/>
          <a:p>
            <a:r>
              <a:rPr lang="en-US" dirty="0" err="1"/>
              <a:t>Kiến</a:t>
            </a:r>
            <a:r>
              <a:rPr lang="en-US" dirty="0"/>
              <a:t> </a:t>
            </a:r>
            <a:r>
              <a:rPr lang="en-US" dirty="0" err="1"/>
              <a:t>trúc</a:t>
            </a:r>
            <a:r>
              <a:rPr lang="en-US" dirty="0"/>
              <a:t> </a:t>
            </a:r>
            <a:r>
              <a:rPr lang="en-US" dirty="0" err="1"/>
              <a:t>ứng</a:t>
            </a:r>
            <a:r>
              <a:rPr lang="en-US" dirty="0"/>
              <a:t> </a:t>
            </a:r>
            <a:r>
              <a:rPr lang="en-US" dirty="0" err="1"/>
              <a:t>dụng</a:t>
            </a:r>
            <a:r>
              <a:rPr lang="en-US" dirty="0"/>
              <a:t> Hibernate </a:t>
            </a:r>
            <a:r>
              <a:rPr lang="en-US" dirty="0" err="1"/>
              <a:t>với</a:t>
            </a:r>
            <a:r>
              <a:rPr lang="en-US" dirty="0"/>
              <a:t> </a:t>
            </a:r>
            <a:r>
              <a:rPr lang="en-US" dirty="0" err="1"/>
              <a:t>vài</a:t>
            </a:r>
            <a:r>
              <a:rPr lang="en-US" dirty="0"/>
              <a:t> </a:t>
            </a:r>
            <a:r>
              <a:rPr lang="en-US" dirty="0" err="1"/>
              <a:t>lớp</a:t>
            </a:r>
            <a:r>
              <a:rPr lang="en-US" dirty="0"/>
              <a:t> core </a:t>
            </a:r>
            <a:r>
              <a:rPr lang="en-US" dirty="0" err="1"/>
              <a:t>quan</a:t>
            </a:r>
            <a:r>
              <a:rPr lang="en-US" dirty="0"/>
              <a:t> </a:t>
            </a:r>
            <a:r>
              <a:rPr lang="en-US" dirty="0" err="1"/>
              <a:t>trọng</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81200"/>
            <a:ext cx="8382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400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Kiến</a:t>
            </a:r>
            <a:r>
              <a:rPr lang="en-US" dirty="0" smtClean="0"/>
              <a:t> </a:t>
            </a:r>
            <a:r>
              <a:rPr lang="en-US" dirty="0" err="1" smtClean="0"/>
              <a:t>trúc</a:t>
            </a:r>
            <a:r>
              <a:rPr lang="en-US" dirty="0" smtClean="0"/>
              <a:t> Hibernate</a:t>
            </a:r>
            <a:br>
              <a:rPr lang="en-US" dirty="0" smtClean="0"/>
            </a:br>
            <a:endParaRPr lang="en-US" dirty="0"/>
          </a:p>
        </p:txBody>
      </p:sp>
      <p:sp>
        <p:nvSpPr>
          <p:cNvPr id="3" name="Content Placeholder 2"/>
          <p:cNvSpPr>
            <a:spLocks noGrp="1"/>
          </p:cNvSpPr>
          <p:nvPr>
            <p:ph idx="1"/>
          </p:nvPr>
        </p:nvSpPr>
        <p:spPr>
          <a:xfrm>
            <a:off x="0" y="1066800"/>
            <a:ext cx="9144000" cy="5791200"/>
          </a:xfrm>
        </p:spPr>
        <p:txBody>
          <a:bodyPr>
            <a:normAutofit lnSpcReduction="10000"/>
          </a:bodyPr>
          <a:lstStyle/>
          <a:p>
            <a:r>
              <a:rPr lang="vi-VN" b="1" dirty="0"/>
              <a:t>Đối tượng Configuration</a:t>
            </a:r>
          </a:p>
          <a:p>
            <a:pPr lvl="1" algn="just"/>
            <a:r>
              <a:rPr lang="vi-VN" dirty="0"/>
              <a:t>Đối tượng Configuration là đối tượng Hibernate đầu tiên </a:t>
            </a:r>
            <a:r>
              <a:rPr lang="vi-VN" dirty="0" smtClean="0"/>
              <a:t>trong </a:t>
            </a:r>
            <a:r>
              <a:rPr lang="vi-VN" dirty="0"/>
              <a:t>bất kỳ ứng dụng Hibernate nào và chỉ cần tạo một lần trong quá trình khởi tạo ứng dụng. Nó đại diện cho một tập tin cấu hình hoặc thuộc tính yêu cầu của Hibernate. Đối tượng Configuration cung cấp hai thành phần chính:</a:t>
            </a:r>
          </a:p>
          <a:p>
            <a:pPr lvl="1" algn="just"/>
            <a:r>
              <a:rPr lang="vi-VN" b="1" dirty="0"/>
              <a:t>Database Connection:</a:t>
            </a:r>
            <a:r>
              <a:rPr lang="vi-VN" dirty="0"/>
              <a:t> Thao tác này được xử lý thông qua một hoặc nhiều tệp cấu hình được Hibernate hỗ trợ. Các tệp này là hibernate.properties và hibernate.cfg.xml.</a:t>
            </a:r>
          </a:p>
          <a:p>
            <a:pPr lvl="1" algn="just"/>
            <a:r>
              <a:rPr lang="vi-VN" b="1" dirty="0"/>
              <a:t>Class Mapping Setup:</a:t>
            </a:r>
            <a:r>
              <a:rPr lang="vi-VN" dirty="0"/>
              <a:t> Thành phần này tạo ra kết nối giữa các lớp Java và các bảng cơ sở dữ liệu.</a:t>
            </a:r>
          </a:p>
          <a:p>
            <a:endParaRPr lang="en-US" dirty="0"/>
          </a:p>
        </p:txBody>
      </p:sp>
    </p:spTree>
    <p:extLst>
      <p:ext uri="{BB962C8B-B14F-4D97-AF65-F5344CB8AC3E}">
        <p14:creationId xmlns:p14="http://schemas.microsoft.com/office/powerpoint/2010/main" val="978275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smtClean="0"/>
              <a:t>Đối tượng Configuration</a:t>
            </a:r>
            <a:br>
              <a:rPr lang="vi-VN" b="1" dirty="0" smtClean="0"/>
            </a:br>
            <a:endParaRPr lang="en-US" dirty="0"/>
          </a:p>
        </p:txBody>
      </p:sp>
      <p:sp>
        <p:nvSpPr>
          <p:cNvPr id="3" name="Content Placeholder 2"/>
          <p:cNvSpPr>
            <a:spLocks noGrp="1"/>
          </p:cNvSpPr>
          <p:nvPr>
            <p:ph idx="1"/>
          </p:nvPr>
        </p:nvSpPr>
        <p:spPr>
          <a:xfrm>
            <a:off x="0" y="1066800"/>
            <a:ext cx="9144000" cy="5638800"/>
          </a:xfrm>
        </p:spPr>
        <p:txBody>
          <a:bodyPr>
            <a:normAutofit fontScale="92500" lnSpcReduction="10000"/>
          </a:bodyPr>
          <a:lstStyle/>
          <a:p>
            <a:pPr algn="just"/>
            <a:r>
              <a:rPr lang="vi-VN" dirty="0"/>
              <a:t>Đối tượng Configuration được sử dụng để tạo ra một đối tượng SessionFactory mà cấu hình Hibernate cho ứng dụng bằng cách sử dụng tệp tin cấu hình được cung cấp và cho phép một đối tượng Session được khởi tạo. </a:t>
            </a:r>
            <a:endParaRPr lang="en-US" dirty="0" smtClean="0"/>
          </a:p>
          <a:p>
            <a:pPr algn="just"/>
            <a:r>
              <a:rPr lang="vi-VN" dirty="0" smtClean="0"/>
              <a:t>SessionFactory </a:t>
            </a:r>
            <a:r>
              <a:rPr lang="vi-VN" dirty="0"/>
              <a:t>là một đối tượng luồng an toàn và được sử dụng bởi tất cả các luồng của một ứng </a:t>
            </a:r>
            <a:r>
              <a:rPr lang="vi-VN" dirty="0" smtClean="0"/>
              <a:t>dụng</a:t>
            </a:r>
            <a:endParaRPr lang="en-US" dirty="0" smtClean="0"/>
          </a:p>
          <a:p>
            <a:pPr algn="just"/>
            <a:r>
              <a:rPr lang="vi-VN" dirty="0"/>
              <a:t>một đối tượng SessionFactory cho mỗi cơ sở dữ liệu bằng cách sử dụng một tập tin cấu hình riêng biệt. Vì vậy, nếu bạn đang sử dụng nhiều cơ sở dữ liệu thì bạn sẽ phải tạo nhiều đối tượng SessionFactory.</a:t>
            </a:r>
            <a:endParaRPr lang="en-US" dirty="0"/>
          </a:p>
        </p:txBody>
      </p:sp>
    </p:spTree>
    <p:extLst>
      <p:ext uri="{BB962C8B-B14F-4D97-AF65-F5344CB8AC3E}">
        <p14:creationId xmlns:p14="http://schemas.microsoft.com/office/powerpoint/2010/main" val="3139804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JDBC </a:t>
            </a:r>
            <a:r>
              <a:rPr lang="en-US" dirty="0" smtClean="0"/>
              <a:t>(</a:t>
            </a:r>
            <a:r>
              <a:rPr lang="vi-VN" dirty="0" smtClean="0"/>
              <a:t>Java Database Connectivity</a:t>
            </a:r>
            <a:r>
              <a:rPr lang="en-US" dirty="0" smtClean="0"/>
              <a:t>)</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t>
            </a:r>
            <a:r>
              <a:rPr lang="vi-VN" dirty="0" smtClean="0"/>
              <a:t>ung </a:t>
            </a:r>
            <a:r>
              <a:rPr lang="vi-VN" dirty="0"/>
              <a:t>cấp một bộ Java API để truy cập cơ sở dữ liệu quan hệ từ chương trình Java. </a:t>
            </a:r>
            <a:endParaRPr lang="en-US" dirty="0" smtClean="0"/>
          </a:p>
          <a:p>
            <a:r>
              <a:rPr lang="vi-VN" dirty="0" smtClean="0"/>
              <a:t>Các </a:t>
            </a:r>
            <a:r>
              <a:rPr lang="vi-VN" dirty="0"/>
              <a:t>API Java này cho phép các chương trình Java thực hiện câu lệnh SQL và tương tác với bất kỳ cơ sở dữ liệu tương thích SQL nào.</a:t>
            </a:r>
          </a:p>
          <a:p>
            <a:r>
              <a:rPr lang="vi-VN" dirty="0"/>
              <a:t>JDBC cung cấp một kiến trúc linh hoạt để viết một ứng dụng cơ sở dữ liệu độc lập có thể chạy trên các nền tảng khác nhau và tương tác với các DBMS khác nhau mà không sửa đổi gì.</a:t>
            </a:r>
          </a:p>
          <a:p>
            <a:endParaRPr lang="en-US" dirty="0"/>
          </a:p>
        </p:txBody>
      </p:sp>
    </p:spTree>
    <p:extLst>
      <p:ext uri="{BB962C8B-B14F-4D97-AF65-F5344CB8AC3E}">
        <p14:creationId xmlns:p14="http://schemas.microsoft.com/office/powerpoint/2010/main" val="3638898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Đối tượng Session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vi-VN" dirty="0" smtClean="0"/>
              <a:t>Một </a:t>
            </a:r>
            <a:r>
              <a:rPr lang="vi-VN" dirty="0"/>
              <a:t>session được sử dụng để có được một kết nối vật lý với một cơ sở dữ liệu. Đối tượng Session là nhẹ và được thiết kế để được tạo ra thể hiện mỗi khi tương tác với cơ sở dữ liệu. Các đối tượng liên tục được lưu và truy xuất thông qua một đối tượng Session.</a:t>
            </a:r>
          </a:p>
          <a:p>
            <a:pPr algn="just"/>
            <a:r>
              <a:rPr lang="vi-VN" dirty="0"/>
              <a:t>Các đối tượng Session không nên được mở trong một thời gian dài bởi vì chúng thường không phải là luồng an toàn và chúng cần được tạo ra và được đóng khi cần thiết.</a:t>
            </a:r>
          </a:p>
          <a:p>
            <a:pPr algn="just"/>
            <a:endParaRPr lang="en-US" dirty="0"/>
          </a:p>
        </p:txBody>
      </p:sp>
    </p:spTree>
    <p:extLst>
      <p:ext uri="{BB962C8B-B14F-4D97-AF65-F5344CB8AC3E}">
        <p14:creationId xmlns:p14="http://schemas.microsoft.com/office/powerpoint/2010/main" val="4105266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Đối tượng Transaction</a:t>
            </a:r>
            <a:endParaRPr lang="en-US" dirty="0"/>
          </a:p>
        </p:txBody>
      </p:sp>
      <p:sp>
        <p:nvSpPr>
          <p:cNvPr id="3" name="Content Placeholder 2"/>
          <p:cNvSpPr>
            <a:spLocks noGrp="1"/>
          </p:cNvSpPr>
          <p:nvPr>
            <p:ph idx="1"/>
          </p:nvPr>
        </p:nvSpPr>
        <p:spPr/>
        <p:txBody>
          <a:bodyPr>
            <a:normAutofit fontScale="92500" lnSpcReduction="10000"/>
          </a:bodyPr>
          <a:lstStyle/>
          <a:p>
            <a:r>
              <a:rPr lang="vi-VN" dirty="0" smtClean="0"/>
              <a:t>Một </a:t>
            </a:r>
            <a:r>
              <a:rPr lang="vi-VN" dirty="0"/>
              <a:t>Transaction đại diện cho một đơn vị làm việc với cơ sở dữ liệu và hầu hết các RDBMS hỗ trợ chức năng transaction. Các transaction trong Hibernate được xử lý bởi trình quản lý transaction và transaction (từ JDBC hoặc JTA).</a:t>
            </a:r>
          </a:p>
          <a:p>
            <a:r>
              <a:rPr lang="vi-VN" dirty="0"/>
              <a:t>Đây là một đối tượng tùy chọn và các ứng dụng Hibernate có thể chọn không sử dụng interface này, thay vào đó quản lý transaction trong code ứng dụng riêng.</a:t>
            </a:r>
          </a:p>
          <a:p>
            <a:endParaRPr lang="en-US" dirty="0"/>
          </a:p>
        </p:txBody>
      </p:sp>
    </p:spTree>
    <p:extLst>
      <p:ext uri="{BB962C8B-B14F-4D97-AF65-F5344CB8AC3E}">
        <p14:creationId xmlns:p14="http://schemas.microsoft.com/office/powerpoint/2010/main" val="1991860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Đối tượng Query</a:t>
            </a:r>
            <a:endParaRPr lang="en-US" dirty="0"/>
          </a:p>
        </p:txBody>
      </p:sp>
      <p:sp>
        <p:nvSpPr>
          <p:cNvPr id="3" name="Content Placeholder 2"/>
          <p:cNvSpPr>
            <a:spLocks noGrp="1"/>
          </p:cNvSpPr>
          <p:nvPr>
            <p:ph idx="1"/>
          </p:nvPr>
        </p:nvSpPr>
        <p:spPr/>
        <p:txBody>
          <a:bodyPr/>
          <a:lstStyle/>
          <a:p>
            <a:r>
              <a:rPr lang="vi-VN" dirty="0" smtClean="0"/>
              <a:t>Các </a:t>
            </a:r>
            <a:r>
              <a:rPr lang="vi-VN" dirty="0"/>
              <a:t>đối tượng Query sử dụng chuỗi truy vấn SQL hoặc Hibernate Query Language (HQL) để lấy dữ liệu từ cơ sở dữ liệu và tạo các đối tượng. Ví dụ truy vấn được sử dụng để ràng buộc các tham số truy vấn, giới hạn số lượng kết quả được trả về bởi truy vấn và cuối cùng thực hiện truy vấn.</a:t>
            </a:r>
          </a:p>
          <a:p>
            <a:endParaRPr lang="en-US" dirty="0"/>
          </a:p>
        </p:txBody>
      </p:sp>
    </p:spTree>
    <p:extLst>
      <p:ext uri="{BB962C8B-B14F-4D97-AF65-F5344CB8AC3E}">
        <p14:creationId xmlns:p14="http://schemas.microsoft.com/office/powerpoint/2010/main" val="1611557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Đối tượng Criteria</a:t>
            </a:r>
            <a:endParaRPr lang="en-US" dirty="0"/>
          </a:p>
        </p:txBody>
      </p:sp>
      <p:sp>
        <p:nvSpPr>
          <p:cNvPr id="3" name="Content Placeholder 2"/>
          <p:cNvSpPr>
            <a:spLocks noGrp="1"/>
          </p:cNvSpPr>
          <p:nvPr>
            <p:ph idx="1"/>
          </p:nvPr>
        </p:nvSpPr>
        <p:spPr/>
        <p:txBody>
          <a:bodyPr/>
          <a:lstStyle/>
          <a:p>
            <a:r>
              <a:rPr lang="vi-VN" dirty="0" smtClean="0"/>
              <a:t>Đối </a:t>
            </a:r>
            <a:r>
              <a:rPr lang="vi-VN" dirty="0"/>
              <a:t>tượng Criteria được sử dụng để tạo và thực hiện truy vấn các tiêu chí định hướng đối tượng để lấy các đối tượng.</a:t>
            </a:r>
          </a:p>
          <a:p>
            <a:endParaRPr lang="en-US" dirty="0"/>
          </a:p>
        </p:txBody>
      </p:sp>
    </p:spTree>
    <p:extLst>
      <p:ext uri="{BB962C8B-B14F-4D97-AF65-F5344CB8AC3E}">
        <p14:creationId xmlns:p14="http://schemas.microsoft.com/office/powerpoint/2010/main" val="3072820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Môi trường </a:t>
            </a:r>
            <a:r>
              <a:rPr lang="vi-VN" dirty="0" smtClean="0"/>
              <a:t>Hibernate</a:t>
            </a:r>
            <a:endParaRPr lang="en-US" dirty="0"/>
          </a:p>
        </p:txBody>
      </p:sp>
      <p:sp>
        <p:nvSpPr>
          <p:cNvPr id="3" name="Content Placeholder 2"/>
          <p:cNvSpPr>
            <a:spLocks noGrp="1"/>
          </p:cNvSpPr>
          <p:nvPr>
            <p:ph idx="1"/>
          </p:nvPr>
        </p:nvSpPr>
        <p:spPr/>
        <p:txBody>
          <a:bodyPr/>
          <a:lstStyle/>
          <a:p>
            <a:r>
              <a:rPr lang="en-US" u="sng" dirty="0">
                <a:hlinkClick r:id="rId2" tooltip=" Download Hibernate "/>
              </a:rPr>
              <a:t>Download </a:t>
            </a:r>
            <a:r>
              <a:rPr lang="en-US" u="sng" dirty="0" smtClean="0">
                <a:hlinkClick r:id="rId2" tooltip=" Download Hibernate "/>
              </a:rPr>
              <a:t>Hibernate</a:t>
            </a:r>
            <a:endParaRPr lang="en-US" u="sng" dirty="0" smtClean="0"/>
          </a:p>
          <a:p>
            <a:pPr lvl="1"/>
            <a:r>
              <a:rPr lang="en-US" dirty="0" err="1"/>
              <a:t>Tải</a:t>
            </a:r>
            <a:r>
              <a:rPr lang="en-US" dirty="0"/>
              <a:t> </a:t>
            </a:r>
            <a:r>
              <a:rPr lang="en-US" dirty="0" err="1"/>
              <a:t>về</a:t>
            </a:r>
            <a:r>
              <a:rPr lang="en-US" dirty="0"/>
              <a:t> </a:t>
            </a:r>
            <a:r>
              <a:rPr lang="en-US" dirty="0" err="1"/>
              <a:t>phiên</a:t>
            </a:r>
            <a:r>
              <a:rPr lang="en-US" dirty="0"/>
              <a:t> </a:t>
            </a:r>
            <a:r>
              <a:rPr lang="en-US" dirty="0" err="1"/>
              <a:t>bản</a:t>
            </a:r>
            <a:r>
              <a:rPr lang="en-US" dirty="0"/>
              <a:t> </a:t>
            </a:r>
            <a:r>
              <a:rPr lang="en-US" dirty="0" err="1"/>
              <a:t>mới</a:t>
            </a:r>
            <a:r>
              <a:rPr lang="en-US" dirty="0"/>
              <a:t> </a:t>
            </a:r>
            <a:r>
              <a:rPr lang="en-US" dirty="0" err="1"/>
              <a:t>nhất</a:t>
            </a:r>
            <a:r>
              <a:rPr lang="en-US" dirty="0"/>
              <a:t> </a:t>
            </a:r>
            <a:r>
              <a:rPr lang="en-US" dirty="0" err="1"/>
              <a:t>của</a:t>
            </a:r>
            <a:r>
              <a:rPr lang="en-US" dirty="0"/>
              <a:t> Hibernate </a:t>
            </a:r>
            <a:r>
              <a:rPr lang="en-US" dirty="0" err="1"/>
              <a:t>từ</a:t>
            </a:r>
            <a:r>
              <a:rPr lang="en-US" dirty="0"/>
              <a:t> </a:t>
            </a:r>
            <a:r>
              <a:rPr lang="en-US" dirty="0">
                <a:hlinkClick r:id="rId3"/>
              </a:rPr>
              <a:t>http://www.hibernate.org/downloads</a:t>
            </a:r>
            <a:endParaRPr lang="en-US" dirty="0"/>
          </a:p>
        </p:txBody>
      </p:sp>
    </p:spTree>
    <p:extLst>
      <p:ext uri="{BB962C8B-B14F-4D97-AF65-F5344CB8AC3E}">
        <p14:creationId xmlns:p14="http://schemas.microsoft.com/office/powerpoint/2010/main" val="3825961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Cài đặt thư viện liên quan đến Hibernate</a:t>
            </a:r>
            <a:br>
              <a:rPr lang="vi-VN" dirty="0" smtClean="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09867574"/>
              </p:ext>
            </p:extLst>
          </p:nvPr>
        </p:nvGraphicFramePr>
        <p:xfrm>
          <a:off x="609600" y="1129665"/>
          <a:ext cx="8305800" cy="5702935"/>
        </p:xfrm>
        <a:graphic>
          <a:graphicData uri="http://schemas.openxmlformats.org/drawingml/2006/table">
            <a:tbl>
              <a:tblPr firstRow="1" bandRow="1">
                <a:tableStyleId>{5C22544A-7EE6-4342-B048-85BDC9FD1C3A}</a:tableStyleId>
              </a:tblPr>
              <a:tblGrid>
                <a:gridCol w="762000"/>
                <a:gridCol w="7543800"/>
              </a:tblGrid>
              <a:tr h="644525">
                <a:tc>
                  <a:txBody>
                    <a:bodyPr/>
                    <a:lstStyle/>
                    <a:p>
                      <a:pPr algn="l" fontAlgn="t"/>
                      <a:r>
                        <a:rPr lang="en-US" sz="2400" dirty="0">
                          <a:solidFill>
                            <a:srgbClr val="000000"/>
                          </a:solidFill>
                          <a:effectLst/>
                          <a:latin typeface="times new roman"/>
                        </a:rPr>
                        <a:t>No.</a:t>
                      </a:r>
                    </a:p>
                  </a:txBody>
                  <a:tcPr marL="47625" marR="47625" marT="47625" marB="47625"/>
                </a:tc>
                <a:tc>
                  <a:txBody>
                    <a:bodyPr/>
                    <a:lstStyle/>
                    <a:p>
                      <a:pPr algn="l" fontAlgn="t"/>
                      <a:r>
                        <a:rPr lang="en-US" sz="2400">
                          <a:solidFill>
                            <a:srgbClr val="000000"/>
                          </a:solidFill>
                          <a:effectLst/>
                          <a:latin typeface="times new roman"/>
                        </a:rPr>
                        <a:t>Packages/Libraries</a:t>
                      </a:r>
                    </a:p>
                  </a:txBody>
                  <a:tcPr marL="47625" marR="47625" marT="47625" marB="47625"/>
                </a:tc>
              </a:tr>
              <a:tr h="644525">
                <a:tc>
                  <a:txBody>
                    <a:bodyPr/>
                    <a:lstStyle/>
                    <a:p>
                      <a:pPr algn="l" fontAlgn="t"/>
                      <a:r>
                        <a:rPr lang="en-US" sz="2400">
                          <a:effectLst/>
                        </a:rPr>
                        <a:t>1</a:t>
                      </a:r>
                    </a:p>
                  </a:txBody>
                  <a:tcPr marL="47625" marR="47625" marT="47625" marB="47625"/>
                </a:tc>
                <a:tc>
                  <a:txBody>
                    <a:bodyPr/>
                    <a:lstStyle/>
                    <a:p>
                      <a:pPr algn="l" fontAlgn="t"/>
                      <a:r>
                        <a:rPr lang="en-US" sz="2400" b="1" dirty="0">
                          <a:effectLst/>
                        </a:rPr>
                        <a:t>dom4j</a:t>
                      </a:r>
                      <a:r>
                        <a:rPr lang="en-US" sz="2400" dirty="0">
                          <a:effectLst/>
                        </a:rPr>
                        <a:t> – XML parsing </a:t>
                      </a:r>
                      <a:r>
                        <a:rPr lang="en-US" sz="2400" u="none" strike="noStrike" dirty="0">
                          <a:solidFill>
                            <a:srgbClr val="008000"/>
                          </a:solidFill>
                          <a:effectLst/>
                          <a:hlinkClick r:id="rId2"/>
                        </a:rPr>
                        <a:t>www.dom4j.org/</a:t>
                      </a:r>
                      <a:endParaRPr lang="en-US" sz="2400" dirty="0">
                        <a:effectLst/>
                      </a:endParaRPr>
                    </a:p>
                  </a:txBody>
                  <a:tcPr marL="47625" marR="47625" marT="47625" marB="47625"/>
                </a:tc>
              </a:tr>
              <a:tr h="644525">
                <a:tc>
                  <a:txBody>
                    <a:bodyPr/>
                    <a:lstStyle/>
                    <a:p>
                      <a:pPr algn="l" fontAlgn="t"/>
                      <a:r>
                        <a:rPr lang="en-US" sz="2400">
                          <a:effectLst/>
                        </a:rPr>
                        <a:t>2</a:t>
                      </a:r>
                    </a:p>
                  </a:txBody>
                  <a:tcPr marL="47625" marR="47625" marT="47625" marB="47625"/>
                </a:tc>
                <a:tc>
                  <a:txBody>
                    <a:bodyPr/>
                    <a:lstStyle/>
                    <a:p>
                      <a:pPr algn="l" fontAlgn="t"/>
                      <a:r>
                        <a:rPr lang="sv-SE" sz="2400" b="1">
                          <a:effectLst/>
                        </a:rPr>
                        <a:t>Xalan</a:t>
                      </a:r>
                      <a:r>
                        <a:rPr lang="sv-SE" sz="2400">
                          <a:effectLst/>
                        </a:rPr>
                        <a:t> – XSLT Processor </a:t>
                      </a:r>
                      <a:r>
                        <a:rPr lang="sv-SE" sz="2400" u="none" strike="noStrike">
                          <a:solidFill>
                            <a:srgbClr val="008000"/>
                          </a:solidFill>
                          <a:effectLst/>
                          <a:hlinkClick r:id="rId3"/>
                        </a:rPr>
                        <a:t>http://xml.apache.org/xalan-j/</a:t>
                      </a:r>
                      <a:endParaRPr lang="sv-SE" sz="2400">
                        <a:effectLst/>
                      </a:endParaRPr>
                    </a:p>
                  </a:txBody>
                  <a:tcPr marL="47625" marR="47625" marT="47625" marB="47625"/>
                </a:tc>
              </a:tr>
              <a:tr h="644525">
                <a:tc>
                  <a:txBody>
                    <a:bodyPr/>
                    <a:lstStyle/>
                    <a:p>
                      <a:pPr algn="l" fontAlgn="t"/>
                      <a:r>
                        <a:rPr lang="en-US" sz="2400">
                          <a:effectLst/>
                        </a:rPr>
                        <a:t>3</a:t>
                      </a:r>
                    </a:p>
                  </a:txBody>
                  <a:tcPr marL="47625" marR="47625" marT="47625" marB="47625"/>
                </a:tc>
                <a:tc>
                  <a:txBody>
                    <a:bodyPr/>
                    <a:lstStyle/>
                    <a:p>
                      <a:pPr algn="l" fontAlgn="t"/>
                      <a:r>
                        <a:rPr lang="fr-FR" sz="2400" b="1" dirty="0" err="1">
                          <a:effectLst/>
                        </a:rPr>
                        <a:t>Xerces</a:t>
                      </a:r>
                      <a:r>
                        <a:rPr lang="fr-FR" sz="2400" dirty="0">
                          <a:effectLst/>
                        </a:rPr>
                        <a:t> – The </a:t>
                      </a:r>
                      <a:r>
                        <a:rPr lang="fr-FR" sz="2400" dirty="0" err="1">
                          <a:effectLst/>
                        </a:rPr>
                        <a:t>Xerces</a:t>
                      </a:r>
                      <a:r>
                        <a:rPr lang="fr-FR" sz="2400" dirty="0">
                          <a:effectLst/>
                        </a:rPr>
                        <a:t> Java </a:t>
                      </a:r>
                      <a:r>
                        <a:rPr lang="fr-FR" sz="2400" dirty="0" err="1">
                          <a:effectLst/>
                        </a:rPr>
                        <a:t>Parser</a:t>
                      </a:r>
                      <a:r>
                        <a:rPr lang="fr-FR" sz="2400" dirty="0">
                          <a:effectLst/>
                        </a:rPr>
                        <a:t> </a:t>
                      </a:r>
                      <a:r>
                        <a:rPr lang="fr-FR" sz="2400" u="none" strike="noStrike" dirty="0">
                          <a:solidFill>
                            <a:srgbClr val="008000"/>
                          </a:solidFill>
                          <a:effectLst/>
                          <a:hlinkClick r:id="rId4"/>
                        </a:rPr>
                        <a:t>http://xml.apache.org/xerces-j/</a:t>
                      </a:r>
                      <a:endParaRPr lang="fr-FR" sz="2400" dirty="0">
                        <a:effectLst/>
                      </a:endParaRPr>
                    </a:p>
                  </a:txBody>
                  <a:tcPr marL="47625" marR="47625" marT="47625" marB="47625"/>
                </a:tc>
              </a:tr>
              <a:tr h="644525">
                <a:tc>
                  <a:txBody>
                    <a:bodyPr/>
                    <a:lstStyle/>
                    <a:p>
                      <a:pPr algn="l" fontAlgn="t"/>
                      <a:r>
                        <a:rPr lang="en-US" sz="2400">
                          <a:effectLst/>
                        </a:rPr>
                        <a:t>4</a:t>
                      </a:r>
                    </a:p>
                  </a:txBody>
                  <a:tcPr marL="47625" marR="47625" marT="47625" marB="47625"/>
                </a:tc>
                <a:tc>
                  <a:txBody>
                    <a:bodyPr/>
                    <a:lstStyle/>
                    <a:p>
                      <a:pPr algn="l" fontAlgn="t"/>
                      <a:r>
                        <a:rPr lang="en-US" sz="2400" b="1">
                          <a:effectLst/>
                        </a:rPr>
                        <a:t>cglib</a:t>
                      </a:r>
                      <a:r>
                        <a:rPr lang="en-US" sz="2400">
                          <a:effectLst/>
                        </a:rPr>
                        <a:t> – Appropriate changes to Java classes at runtime </a:t>
                      </a:r>
                      <a:r>
                        <a:rPr lang="en-US" sz="2400" u="none" strike="noStrike">
                          <a:solidFill>
                            <a:srgbClr val="008000"/>
                          </a:solidFill>
                          <a:effectLst/>
                          <a:hlinkClick r:id="rId5"/>
                        </a:rPr>
                        <a:t>http://cglib.sourceforge.net/</a:t>
                      </a:r>
                      <a:endParaRPr lang="en-US" sz="2400">
                        <a:effectLst/>
                      </a:endParaRPr>
                    </a:p>
                  </a:txBody>
                  <a:tcPr marL="47625" marR="47625" marT="47625" marB="47625"/>
                </a:tc>
              </a:tr>
              <a:tr h="644525">
                <a:tc>
                  <a:txBody>
                    <a:bodyPr/>
                    <a:lstStyle/>
                    <a:p>
                      <a:pPr algn="l" fontAlgn="t"/>
                      <a:r>
                        <a:rPr lang="en-US" sz="2400">
                          <a:effectLst/>
                        </a:rPr>
                        <a:t>5</a:t>
                      </a:r>
                    </a:p>
                  </a:txBody>
                  <a:tcPr marL="47625" marR="47625" marT="47625" marB="47625"/>
                </a:tc>
                <a:tc>
                  <a:txBody>
                    <a:bodyPr/>
                    <a:lstStyle/>
                    <a:p>
                      <a:pPr algn="l" fontAlgn="t"/>
                      <a:r>
                        <a:rPr lang="en-US" sz="2400" b="1" dirty="0">
                          <a:effectLst/>
                        </a:rPr>
                        <a:t>log4j</a:t>
                      </a:r>
                      <a:r>
                        <a:rPr lang="en-US" sz="2400" dirty="0">
                          <a:effectLst/>
                        </a:rPr>
                        <a:t> – Logging </a:t>
                      </a:r>
                      <a:r>
                        <a:rPr lang="en-US" sz="2400" dirty="0" err="1">
                          <a:effectLst/>
                        </a:rPr>
                        <a:t>Faremwork</a:t>
                      </a:r>
                      <a:r>
                        <a:rPr lang="en-US" sz="2400" dirty="0">
                          <a:effectLst/>
                        </a:rPr>
                        <a:t> </a:t>
                      </a:r>
                      <a:r>
                        <a:rPr lang="en-US" sz="2400" u="none" strike="noStrike" dirty="0">
                          <a:solidFill>
                            <a:srgbClr val="008000"/>
                          </a:solidFill>
                          <a:effectLst/>
                          <a:hlinkClick r:id="rId6"/>
                        </a:rPr>
                        <a:t>http://logging.apache.org/log4j</a:t>
                      </a:r>
                      <a:endParaRPr lang="en-US" sz="2400" dirty="0">
                        <a:effectLst/>
                      </a:endParaRPr>
                    </a:p>
                  </a:txBody>
                  <a:tcPr marL="47625" marR="47625" marT="47625" marB="47625"/>
                </a:tc>
              </a:tr>
              <a:tr h="644525">
                <a:tc>
                  <a:txBody>
                    <a:bodyPr/>
                    <a:lstStyle/>
                    <a:p>
                      <a:pPr algn="l" fontAlgn="t"/>
                      <a:r>
                        <a:rPr lang="en-US" sz="2400">
                          <a:effectLst/>
                        </a:rPr>
                        <a:t>6</a:t>
                      </a:r>
                    </a:p>
                  </a:txBody>
                  <a:tcPr marL="47625" marR="47625" marT="47625" marB="47625"/>
                </a:tc>
                <a:tc>
                  <a:txBody>
                    <a:bodyPr/>
                    <a:lstStyle/>
                    <a:p>
                      <a:pPr algn="l" fontAlgn="t"/>
                      <a:r>
                        <a:rPr lang="en-US" sz="2400" b="1">
                          <a:effectLst/>
                        </a:rPr>
                        <a:t>Commons</a:t>
                      </a:r>
                      <a:r>
                        <a:rPr lang="en-US" sz="2400">
                          <a:effectLst/>
                        </a:rPr>
                        <a:t> – Logging, Email etc. </a:t>
                      </a:r>
                      <a:r>
                        <a:rPr lang="en-US" sz="2400" u="none" strike="noStrike">
                          <a:solidFill>
                            <a:srgbClr val="008000"/>
                          </a:solidFill>
                          <a:effectLst/>
                          <a:hlinkClick r:id="rId7"/>
                        </a:rPr>
                        <a:t>http://jakarta.apache.org/commons</a:t>
                      </a:r>
                      <a:endParaRPr lang="en-US" sz="2400">
                        <a:effectLst/>
                      </a:endParaRPr>
                    </a:p>
                  </a:txBody>
                  <a:tcPr marL="47625" marR="47625" marT="47625" marB="47625"/>
                </a:tc>
              </a:tr>
              <a:tr h="644525">
                <a:tc>
                  <a:txBody>
                    <a:bodyPr/>
                    <a:lstStyle/>
                    <a:p>
                      <a:pPr algn="l" fontAlgn="t"/>
                      <a:r>
                        <a:rPr lang="en-US" sz="2400">
                          <a:effectLst/>
                        </a:rPr>
                        <a:t>7</a:t>
                      </a:r>
                    </a:p>
                  </a:txBody>
                  <a:tcPr marL="47625" marR="47625" marT="47625" marB="47625"/>
                </a:tc>
                <a:tc>
                  <a:txBody>
                    <a:bodyPr/>
                    <a:lstStyle/>
                    <a:p>
                      <a:pPr algn="l" fontAlgn="t"/>
                      <a:r>
                        <a:rPr lang="da-DK" sz="2400" b="1" dirty="0">
                          <a:effectLst/>
                        </a:rPr>
                        <a:t>SLF4J</a:t>
                      </a:r>
                      <a:r>
                        <a:rPr lang="da-DK" sz="2400" dirty="0">
                          <a:effectLst/>
                        </a:rPr>
                        <a:t> – Logging Facade for Java </a:t>
                      </a:r>
                      <a:r>
                        <a:rPr lang="da-DK" sz="2400" u="none" strike="noStrike" dirty="0">
                          <a:solidFill>
                            <a:srgbClr val="008000"/>
                          </a:solidFill>
                          <a:effectLst/>
                          <a:hlinkClick r:id="rId8"/>
                        </a:rPr>
                        <a:t>http://www.slf4j.org</a:t>
                      </a:r>
                      <a:endParaRPr lang="da-DK" sz="2400" dirty="0">
                        <a:effectLst/>
                      </a:endParaRPr>
                    </a:p>
                  </a:txBody>
                  <a:tcPr marL="47625" marR="47625" marT="47625" marB="47625"/>
                </a:tc>
              </a:tr>
            </a:tbl>
          </a:graphicData>
        </a:graphic>
      </p:graphicFrame>
    </p:spTree>
    <p:extLst>
      <p:ext uri="{BB962C8B-B14F-4D97-AF65-F5344CB8AC3E}">
        <p14:creationId xmlns:p14="http://schemas.microsoft.com/office/powerpoint/2010/main" val="386428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 File </a:t>
            </a:r>
            <a:r>
              <a:rPr lang="en-US" dirty="0" err="1"/>
              <a:t>cấu</a:t>
            </a:r>
            <a:r>
              <a:rPr lang="en-US" dirty="0"/>
              <a:t> </a:t>
            </a:r>
            <a:r>
              <a:rPr lang="en-US" dirty="0" err="1"/>
              <a:t>hình</a:t>
            </a:r>
            <a:r>
              <a:rPr lang="en-US" dirty="0"/>
              <a:t> </a:t>
            </a:r>
            <a:r>
              <a:rPr lang="en-US" dirty="0" smtClean="0"/>
              <a:t>XML</a:t>
            </a:r>
            <a:endParaRPr lang="en-US" dirty="0"/>
          </a:p>
        </p:txBody>
      </p:sp>
      <p:sp>
        <p:nvSpPr>
          <p:cNvPr id="3" name="Content Placeholder 2"/>
          <p:cNvSpPr>
            <a:spLocks noGrp="1"/>
          </p:cNvSpPr>
          <p:nvPr>
            <p:ph idx="1"/>
          </p:nvPr>
        </p:nvSpPr>
        <p:spPr>
          <a:xfrm>
            <a:off x="228600" y="1295400"/>
            <a:ext cx="8610600" cy="4830763"/>
          </a:xfrm>
        </p:spPr>
        <p:txBody>
          <a:bodyPr>
            <a:normAutofit lnSpcReduction="10000"/>
          </a:bodyPr>
          <a:lstStyle/>
          <a:p>
            <a:pPr algn="just"/>
            <a:r>
              <a:rPr lang="vi-VN" dirty="0"/>
              <a:t>Hibernate yêu cầu phải thiết định thông tin các để lớp Java ánh xạ đến các bảng cơ sở dữ liệu. Hibernate cũng yêu cầu một tập hợp các thiết lập cấu hình liên quan đến cơ sở dữ liệu và các tham số liên quan khác. Tất cả các thông tin như vậy thường được cung cấp dưới dạng file thuộc tính Java tiêu chuẩn có tên gọi là hibernate.properties, hoặc dưới dạng file XML có tên hibernate.cfg.xml.</a:t>
            </a:r>
            <a:endParaRPr lang="en-US" dirty="0"/>
          </a:p>
        </p:txBody>
      </p:sp>
    </p:spTree>
    <p:extLst>
      <p:ext uri="{BB962C8B-B14F-4D97-AF65-F5344CB8AC3E}">
        <p14:creationId xmlns:p14="http://schemas.microsoft.com/office/powerpoint/2010/main" val="2751455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Hibernate</a:t>
            </a:r>
            <a:br>
              <a:rPr lang="en-US" dirty="0" smtClean="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6568625"/>
              </p:ext>
            </p:extLst>
          </p:nvPr>
        </p:nvGraphicFramePr>
        <p:xfrm>
          <a:off x="381000" y="1066800"/>
          <a:ext cx="8534400" cy="5196336"/>
        </p:xfrm>
        <a:graphic>
          <a:graphicData uri="http://schemas.openxmlformats.org/drawingml/2006/table">
            <a:tbl>
              <a:tblPr firstRow="1" bandRow="1">
                <a:tableStyleId>{5C22544A-7EE6-4342-B048-85BDC9FD1C3A}</a:tableStyleId>
              </a:tblPr>
              <a:tblGrid>
                <a:gridCol w="533400"/>
                <a:gridCol w="8001000"/>
              </a:tblGrid>
              <a:tr h="494144">
                <a:tc>
                  <a:txBody>
                    <a:bodyPr/>
                    <a:lstStyle/>
                    <a:p>
                      <a:pPr algn="l" fontAlgn="t"/>
                      <a:r>
                        <a:rPr lang="en-US" sz="2000" dirty="0">
                          <a:solidFill>
                            <a:srgbClr val="000000"/>
                          </a:solidFill>
                          <a:effectLst/>
                          <a:latin typeface="times new roman"/>
                        </a:rPr>
                        <a:t>No.</a:t>
                      </a:r>
                    </a:p>
                  </a:txBody>
                  <a:tcPr marL="47625" marR="47625" marT="47625" marB="47625"/>
                </a:tc>
                <a:tc>
                  <a:txBody>
                    <a:bodyPr/>
                    <a:lstStyle/>
                    <a:p>
                      <a:pPr algn="l" fontAlgn="t"/>
                      <a:r>
                        <a:rPr lang="en-US" sz="2000">
                          <a:solidFill>
                            <a:srgbClr val="000000"/>
                          </a:solidFill>
                          <a:effectLst/>
                          <a:latin typeface="times new roman"/>
                        </a:rPr>
                        <a:t>Các thuộc tính và mô tả</a:t>
                      </a:r>
                    </a:p>
                  </a:txBody>
                  <a:tcPr marL="47625" marR="47625" marT="47625" marB="47625"/>
                </a:tc>
              </a:tr>
              <a:tr h="953656">
                <a:tc>
                  <a:txBody>
                    <a:bodyPr/>
                    <a:lstStyle/>
                    <a:p>
                      <a:pPr algn="l" fontAlgn="t"/>
                      <a:r>
                        <a:rPr lang="en-US" sz="2000">
                          <a:effectLst/>
                        </a:rPr>
                        <a:t>1</a:t>
                      </a:r>
                    </a:p>
                  </a:txBody>
                  <a:tcPr marL="47625" marR="47625" marT="47625" marB="47625"/>
                </a:tc>
                <a:tc>
                  <a:txBody>
                    <a:bodyPr/>
                    <a:lstStyle/>
                    <a:p>
                      <a:pPr algn="l" fontAlgn="t"/>
                      <a:r>
                        <a:rPr lang="vi-VN" sz="2000" b="1">
                          <a:effectLst/>
                        </a:rPr>
                        <a:t>hibernate.dialect</a:t>
                      </a:r>
                      <a:r>
                        <a:rPr lang="vi-VN" sz="2000">
                          <a:effectLst/>
                        </a:rPr>
                        <a:t/>
                      </a:r>
                      <a:br>
                        <a:rPr lang="vi-VN" sz="2000">
                          <a:effectLst/>
                        </a:rPr>
                      </a:br>
                      <a:r>
                        <a:rPr lang="vi-VN" sz="2000">
                          <a:effectLst/>
                        </a:rPr>
                        <a:t>Thuộc tính này làm cho Hibernate tạo ra SQL thích hợp cho cơ sở dữ liệu đã chọn.</a:t>
                      </a:r>
                    </a:p>
                  </a:txBody>
                  <a:tcPr marL="47625" marR="47625" marT="47625" marB="47625"/>
                </a:tc>
              </a:tr>
              <a:tr h="494144">
                <a:tc>
                  <a:txBody>
                    <a:bodyPr/>
                    <a:lstStyle/>
                    <a:p>
                      <a:pPr algn="l" fontAlgn="t"/>
                      <a:r>
                        <a:rPr lang="en-US" sz="2000">
                          <a:effectLst/>
                        </a:rPr>
                        <a:t>2</a:t>
                      </a:r>
                    </a:p>
                  </a:txBody>
                  <a:tcPr marL="47625" marR="47625" marT="47625" marB="47625"/>
                </a:tc>
                <a:tc>
                  <a:txBody>
                    <a:bodyPr/>
                    <a:lstStyle/>
                    <a:p>
                      <a:pPr algn="l" fontAlgn="t"/>
                      <a:r>
                        <a:rPr lang="en-US" sz="2000" b="1">
                          <a:effectLst/>
                        </a:rPr>
                        <a:t>hibernate.connection.driver_class</a:t>
                      </a:r>
                      <a:r>
                        <a:rPr lang="en-US" sz="2000">
                          <a:effectLst/>
                        </a:rPr>
                        <a:t>JDBC driver class.</a:t>
                      </a:r>
                    </a:p>
                  </a:txBody>
                  <a:tcPr marL="47625" marR="47625" marT="47625" marB="47625"/>
                </a:tc>
              </a:tr>
              <a:tr h="494144">
                <a:tc>
                  <a:txBody>
                    <a:bodyPr/>
                    <a:lstStyle/>
                    <a:p>
                      <a:pPr algn="l" fontAlgn="t"/>
                      <a:r>
                        <a:rPr lang="en-US" sz="2000">
                          <a:effectLst/>
                        </a:rPr>
                        <a:t>3</a:t>
                      </a:r>
                    </a:p>
                  </a:txBody>
                  <a:tcPr marL="47625" marR="47625" marT="47625" marB="47625"/>
                </a:tc>
                <a:tc>
                  <a:txBody>
                    <a:bodyPr/>
                    <a:lstStyle/>
                    <a:p>
                      <a:pPr algn="l" fontAlgn="t"/>
                      <a:r>
                        <a:rPr lang="vi-VN" sz="2000" b="1">
                          <a:effectLst/>
                        </a:rPr>
                        <a:t>hibernate.connection.url</a:t>
                      </a:r>
                      <a:r>
                        <a:rPr lang="vi-VN" sz="2000">
                          <a:effectLst/>
                        </a:rPr>
                        <a:t>JDBC URL của cơ sở dữ liệu.</a:t>
                      </a:r>
                    </a:p>
                  </a:txBody>
                  <a:tcPr marL="47625" marR="47625" marT="47625" marB="47625"/>
                </a:tc>
              </a:tr>
              <a:tr h="494144">
                <a:tc>
                  <a:txBody>
                    <a:bodyPr/>
                    <a:lstStyle/>
                    <a:p>
                      <a:pPr algn="l" fontAlgn="t"/>
                      <a:r>
                        <a:rPr lang="en-US" sz="2000">
                          <a:effectLst/>
                        </a:rPr>
                        <a:t>4</a:t>
                      </a:r>
                    </a:p>
                  </a:txBody>
                  <a:tcPr marL="47625" marR="47625" marT="47625" marB="47625"/>
                </a:tc>
                <a:tc>
                  <a:txBody>
                    <a:bodyPr/>
                    <a:lstStyle/>
                    <a:p>
                      <a:pPr algn="l" fontAlgn="t"/>
                      <a:r>
                        <a:rPr lang="vi-VN" sz="2000" b="1">
                          <a:effectLst/>
                        </a:rPr>
                        <a:t>hibernate.connection.username</a:t>
                      </a:r>
                      <a:r>
                        <a:rPr lang="vi-VN" sz="2000">
                          <a:effectLst/>
                        </a:rPr>
                        <a:t>username của cơ sở dữ liệu.</a:t>
                      </a:r>
                    </a:p>
                  </a:txBody>
                  <a:tcPr marL="47625" marR="47625" marT="47625" marB="47625"/>
                </a:tc>
              </a:tr>
              <a:tr h="494144">
                <a:tc>
                  <a:txBody>
                    <a:bodyPr/>
                    <a:lstStyle/>
                    <a:p>
                      <a:pPr algn="l" fontAlgn="t"/>
                      <a:r>
                        <a:rPr lang="en-US" sz="2000">
                          <a:effectLst/>
                        </a:rPr>
                        <a:t>5</a:t>
                      </a:r>
                    </a:p>
                  </a:txBody>
                  <a:tcPr marL="47625" marR="47625" marT="47625" marB="47625"/>
                </a:tc>
                <a:tc>
                  <a:txBody>
                    <a:bodyPr/>
                    <a:lstStyle/>
                    <a:p>
                      <a:pPr algn="l" fontAlgn="t"/>
                      <a:r>
                        <a:rPr lang="vi-VN" sz="2000" b="1">
                          <a:effectLst/>
                        </a:rPr>
                        <a:t>hibernate.connection.password</a:t>
                      </a:r>
                      <a:r>
                        <a:rPr lang="vi-VN" sz="2000">
                          <a:effectLst/>
                        </a:rPr>
                        <a:t>password của cơ sở dữ liệu.</a:t>
                      </a:r>
                    </a:p>
                  </a:txBody>
                  <a:tcPr marL="47625" marR="47625" marT="47625" marB="47625"/>
                </a:tc>
              </a:tr>
              <a:tr h="857983">
                <a:tc>
                  <a:txBody>
                    <a:bodyPr/>
                    <a:lstStyle/>
                    <a:p>
                      <a:pPr algn="l" fontAlgn="t"/>
                      <a:r>
                        <a:rPr lang="en-US" sz="2000">
                          <a:effectLst/>
                        </a:rPr>
                        <a:t>6</a:t>
                      </a:r>
                    </a:p>
                  </a:txBody>
                  <a:tcPr marL="47625" marR="47625" marT="47625" marB="47625"/>
                </a:tc>
                <a:tc>
                  <a:txBody>
                    <a:bodyPr/>
                    <a:lstStyle/>
                    <a:p>
                      <a:pPr algn="l" fontAlgn="t"/>
                      <a:r>
                        <a:rPr lang="vi-VN" sz="2000" b="1">
                          <a:effectLst/>
                        </a:rPr>
                        <a:t>hibernate.connection.pool_size</a:t>
                      </a:r>
                      <a:r>
                        <a:rPr lang="vi-VN" sz="2000">
                          <a:effectLst/>
                        </a:rPr>
                        <a:t>Giới hạn số kết nối đang chờ trong pool kết nối cơ sở dữ liệu Hibernate.</a:t>
                      </a:r>
                    </a:p>
                  </a:txBody>
                  <a:tcPr marL="47625" marR="47625" marT="47625" marB="47625"/>
                </a:tc>
              </a:tr>
              <a:tr h="857983">
                <a:tc>
                  <a:txBody>
                    <a:bodyPr/>
                    <a:lstStyle/>
                    <a:p>
                      <a:pPr algn="l" fontAlgn="t"/>
                      <a:r>
                        <a:rPr lang="en-US" sz="2000">
                          <a:effectLst/>
                        </a:rPr>
                        <a:t>7</a:t>
                      </a:r>
                    </a:p>
                  </a:txBody>
                  <a:tcPr marL="47625" marR="47625" marT="47625" marB="47625"/>
                </a:tc>
                <a:tc>
                  <a:txBody>
                    <a:bodyPr/>
                    <a:lstStyle/>
                    <a:p>
                      <a:pPr algn="l" fontAlgn="t"/>
                      <a:r>
                        <a:rPr lang="vi-VN" sz="2000" b="1" dirty="0">
                          <a:effectLst/>
                        </a:rPr>
                        <a:t>hibernate.connection.autocommit</a:t>
                      </a:r>
                      <a:r>
                        <a:rPr lang="vi-VN" sz="2000" dirty="0">
                          <a:effectLst/>
                        </a:rPr>
                        <a:t>Cho phép chế độ autocommit để được sử dụng cho JDBC connection.</a:t>
                      </a:r>
                    </a:p>
                  </a:txBody>
                  <a:tcPr marL="47625" marR="47625" marT="47625" marB="47625"/>
                </a:tc>
              </a:tr>
            </a:tbl>
          </a:graphicData>
        </a:graphic>
      </p:graphicFrame>
    </p:spTree>
    <p:extLst>
      <p:ext uri="{BB962C8B-B14F-4D97-AF65-F5344CB8AC3E}">
        <p14:creationId xmlns:p14="http://schemas.microsoft.com/office/powerpoint/2010/main" val="6330159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a:t>
            </a:r>
            <a:r>
              <a:rPr lang="en-US" dirty="0" err="1"/>
              <a:t>với</a:t>
            </a:r>
            <a:r>
              <a:rPr lang="en-US" dirty="0"/>
              <a:t> MySQL Database</a:t>
            </a:r>
            <a:r>
              <a:rPr lang="en-US" dirty="0" smtClean="0"/>
              <a:t>:</a:t>
            </a:r>
            <a:endParaRPr lang="en-US" dirty="0"/>
          </a:p>
        </p:txBody>
      </p:sp>
      <p:sp>
        <p:nvSpPr>
          <p:cNvPr id="3" name="Content Placeholder 2"/>
          <p:cNvSpPr>
            <a:spLocks noGrp="1"/>
          </p:cNvSpPr>
          <p:nvPr>
            <p:ph idx="1"/>
          </p:nvPr>
        </p:nvSpPr>
        <p:spPr/>
        <p:txBody>
          <a:bodyPr/>
          <a:lstStyle/>
          <a:p>
            <a:r>
              <a:rPr lang="vi-VN" dirty="0"/>
              <a:t>Tệp cấu hình XML phải phù hợp với DTD cấu hình Hibernate 3, có sẵn ở đây http://www.hibernate.org/dtd/hibernate-configuration-3.0.dtd.</a:t>
            </a:r>
            <a:endParaRPr lang="en-US" dirty="0"/>
          </a:p>
        </p:txBody>
      </p:sp>
    </p:spTree>
    <p:extLst>
      <p:ext uri="{BB962C8B-B14F-4D97-AF65-F5344CB8AC3E}">
        <p14:creationId xmlns:p14="http://schemas.microsoft.com/office/powerpoint/2010/main" val="5561791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a:t>
            </a:r>
            <a:r>
              <a:rPr lang="en-US" dirty="0" err="1" smtClean="0"/>
              <a:t>với</a:t>
            </a:r>
            <a:r>
              <a:rPr lang="en-US" dirty="0" smtClean="0"/>
              <a:t> MySQL Database</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833" t="17334" r="34376" b="23000"/>
          <a:stretch/>
        </p:blipFill>
        <p:spPr bwMode="auto">
          <a:xfrm>
            <a:off x="304800" y="1346200"/>
            <a:ext cx="8534400" cy="528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1105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a:t>
            </a:r>
            <a:r>
              <a:rPr lang="vi-VN" dirty="0" smtClean="0"/>
              <a:t>Java Database Connectivity</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6014163"/>
              </p:ext>
            </p:extLst>
          </p:nvPr>
        </p:nvGraphicFramePr>
        <p:xfrm>
          <a:off x="380999" y="1752600"/>
          <a:ext cx="8534400" cy="3661410"/>
        </p:xfrm>
        <a:graphic>
          <a:graphicData uri="http://schemas.openxmlformats.org/drawingml/2006/table">
            <a:tbl>
              <a:tblPr/>
              <a:tblGrid>
                <a:gridCol w="4267200"/>
                <a:gridCol w="4267200"/>
              </a:tblGrid>
              <a:tr h="457200">
                <a:tc>
                  <a:txBody>
                    <a:bodyPr/>
                    <a:lstStyle/>
                    <a:p>
                      <a:pPr algn="l" fontAlgn="t"/>
                      <a:r>
                        <a:rPr lang="en-US" sz="2400" dirty="0">
                          <a:solidFill>
                            <a:srgbClr val="000000"/>
                          </a:solidFill>
                          <a:effectLst/>
                          <a:latin typeface="times new roman"/>
                        </a:rPr>
                        <a:t>Pros </a:t>
                      </a:r>
                      <a:r>
                        <a:rPr lang="en-US" sz="2400" dirty="0" err="1">
                          <a:solidFill>
                            <a:srgbClr val="000000"/>
                          </a:solidFill>
                          <a:effectLst/>
                          <a:latin typeface="times new roman"/>
                        </a:rPr>
                        <a:t>của</a:t>
                      </a:r>
                      <a:r>
                        <a:rPr lang="en-US" sz="2400" dirty="0">
                          <a:solidFill>
                            <a:srgbClr val="000000"/>
                          </a:solidFill>
                          <a:effectLst/>
                          <a:latin typeface="times new roman"/>
                        </a:rPr>
                        <a:t> JDBC</a:t>
                      </a:r>
                    </a:p>
                  </a:txBody>
                  <a:tcPr marL="47625" marR="47625" marT="47625" marB="47625">
                    <a:lnL w="9525" cap="flat" cmpd="sng" algn="ctr">
                      <a:solidFill>
                        <a:srgbClr val="00F9F2"/>
                      </a:solidFill>
                      <a:prstDash val="solid"/>
                      <a:round/>
                      <a:headEnd type="none" w="med" len="med"/>
                      <a:tailEnd type="none" w="med" len="med"/>
                    </a:lnL>
                    <a:lnR w="9525" cap="flat" cmpd="sng" algn="ctr">
                      <a:solidFill>
                        <a:srgbClr val="00F9F2"/>
                      </a:solidFill>
                      <a:prstDash val="solid"/>
                      <a:round/>
                      <a:headEnd type="none" w="med" len="med"/>
                      <a:tailEnd type="none" w="med" len="med"/>
                    </a:lnR>
                    <a:lnT w="9525" cap="flat" cmpd="sng" algn="ctr">
                      <a:solidFill>
                        <a:srgbClr val="00F9F2"/>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400">
                          <a:solidFill>
                            <a:srgbClr val="000000"/>
                          </a:solidFill>
                          <a:effectLst/>
                          <a:latin typeface="times new roman"/>
                        </a:rPr>
                        <a:t>Cons của JDBC</a:t>
                      </a:r>
                    </a:p>
                  </a:txBody>
                  <a:tcPr marL="47625" marR="47625" marT="47625" marB="47625">
                    <a:lnL w="9525" cap="flat" cmpd="sng" algn="ctr">
                      <a:solidFill>
                        <a:srgbClr val="00F9F2"/>
                      </a:solidFill>
                      <a:prstDash val="solid"/>
                      <a:round/>
                      <a:headEnd type="none" w="med" len="med"/>
                      <a:tailEnd type="none" w="med" len="med"/>
                    </a:lnL>
                    <a:lnR w="9525" cap="flat" cmpd="sng" algn="ctr">
                      <a:solidFill>
                        <a:srgbClr val="00F9F2"/>
                      </a:solidFill>
                      <a:prstDash val="solid"/>
                      <a:round/>
                      <a:headEnd type="none" w="med" len="med"/>
                      <a:tailEnd type="none" w="med" len="med"/>
                    </a:lnR>
                    <a:lnT w="9525" cap="flat" cmpd="sng" algn="ctr">
                      <a:solidFill>
                        <a:srgbClr val="00F9F2"/>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200400">
                <a:tc>
                  <a:txBody>
                    <a:bodyPr/>
                    <a:lstStyle/>
                    <a:p>
                      <a:pPr algn="l" fontAlgn="t">
                        <a:buFont typeface="Arial"/>
                        <a:buChar char="•"/>
                      </a:pPr>
                      <a:r>
                        <a:rPr lang="vi-VN" sz="2400" dirty="0">
                          <a:effectLst/>
                        </a:rPr>
                        <a:t>Xử lý SQL rõ ràng và đơn giản</a:t>
                      </a:r>
                    </a:p>
                    <a:p>
                      <a:pPr algn="l" fontAlgn="t">
                        <a:buFont typeface="Arial"/>
                        <a:buChar char="•"/>
                      </a:pPr>
                      <a:r>
                        <a:rPr lang="vi-VN" sz="2400" dirty="0">
                          <a:effectLst/>
                        </a:rPr>
                        <a:t>Hiệu năng tốt với dữ liệu lớn</a:t>
                      </a:r>
                    </a:p>
                    <a:p>
                      <a:pPr algn="l" fontAlgn="t">
                        <a:buFont typeface="Arial"/>
                        <a:buChar char="•"/>
                      </a:pPr>
                      <a:r>
                        <a:rPr lang="vi-VN" sz="2400" dirty="0">
                          <a:effectLst/>
                        </a:rPr>
                        <a:t>Rất tốt cho các ứng dụng nhỏ</a:t>
                      </a:r>
                    </a:p>
                    <a:p>
                      <a:pPr algn="l" fontAlgn="t">
                        <a:buFont typeface="Arial"/>
                        <a:buChar char="•"/>
                      </a:pPr>
                      <a:r>
                        <a:rPr lang="vi-VN" sz="2400" dirty="0">
                          <a:effectLst/>
                        </a:rPr>
                        <a:t>Cú pháp đơn giản dễ học</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a:buChar char="•"/>
                      </a:pPr>
                      <a:r>
                        <a:rPr lang="vi-VN" sz="2400" dirty="0">
                          <a:effectLst/>
                        </a:rPr>
                        <a:t>Phức tạp nếu nó được sử dụng trong các dự án lớn</a:t>
                      </a:r>
                    </a:p>
                    <a:p>
                      <a:pPr algn="l" fontAlgn="t">
                        <a:buFont typeface="Arial"/>
                        <a:buChar char="•"/>
                      </a:pPr>
                      <a:r>
                        <a:rPr lang="vi-VN" sz="2400" dirty="0">
                          <a:effectLst/>
                        </a:rPr>
                        <a:t>Không đóng gói</a:t>
                      </a:r>
                    </a:p>
                    <a:p>
                      <a:pPr algn="l" fontAlgn="t">
                        <a:buFont typeface="Arial"/>
                        <a:buChar char="•"/>
                      </a:pPr>
                      <a:r>
                        <a:rPr lang="vi-VN" sz="2400" dirty="0">
                          <a:effectLst/>
                        </a:rPr>
                        <a:t>Khó để cài đặt khái niệm MVC</a:t>
                      </a:r>
                    </a:p>
                    <a:p>
                      <a:pPr algn="l" fontAlgn="t">
                        <a:buFont typeface="Arial"/>
                        <a:buChar char="•"/>
                      </a:pPr>
                      <a:r>
                        <a:rPr lang="vi-VN" sz="2400" dirty="0">
                          <a:effectLst/>
                        </a:rPr>
                        <a:t>Truy vấn là DBMS cụ thể</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33329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File mapping </a:t>
            </a:r>
            <a:r>
              <a:rPr lang="en-US" dirty="0" err="1"/>
              <a:t>trong</a:t>
            </a:r>
            <a:r>
              <a:rPr lang="en-US" dirty="0"/>
              <a:t> Hibernate</a:t>
            </a:r>
            <a:br>
              <a:rPr lang="en-US" dirty="0"/>
            </a:br>
            <a:endParaRPr lang="en-US" dirty="0"/>
          </a:p>
        </p:txBody>
      </p:sp>
      <p:sp>
        <p:nvSpPr>
          <p:cNvPr id="3" name="Content Placeholder 2"/>
          <p:cNvSpPr>
            <a:spLocks noGrp="1"/>
          </p:cNvSpPr>
          <p:nvPr>
            <p:ph idx="1"/>
          </p:nvPr>
        </p:nvSpPr>
        <p:spPr/>
        <p:txBody>
          <a:bodyPr>
            <a:normAutofit lnSpcReduction="10000"/>
          </a:bodyPr>
          <a:lstStyle/>
          <a:p>
            <a:r>
              <a:rPr lang="vi-VN" dirty="0"/>
              <a:t>File mapping trong Hibernate là một file quan trọng. File mapping được sử dụng để ánh xạ một hoặc nhiều lớp trong java với các bảng trong database.</a:t>
            </a:r>
          </a:p>
          <a:p>
            <a:r>
              <a:rPr lang="vi-VN" dirty="0"/>
              <a:t>Có hai cách để tạo ra các file mapping XML </a:t>
            </a:r>
            <a:endParaRPr lang="en-US" dirty="0" smtClean="0"/>
          </a:p>
          <a:p>
            <a:pPr lvl="1"/>
            <a:r>
              <a:rPr lang="vi-VN" dirty="0" smtClean="0"/>
              <a:t>Tạo </a:t>
            </a:r>
            <a:r>
              <a:rPr lang="vi-VN" dirty="0"/>
              <a:t>file mapping XML bằng tay</a:t>
            </a:r>
          </a:p>
          <a:p>
            <a:pPr lvl="1"/>
            <a:r>
              <a:rPr lang="vi-VN" dirty="0"/>
              <a:t>Tạo file mapping XML bằng tool, bao gồm XDoclet, Middlegen và AndroMDA</a:t>
            </a:r>
          </a:p>
          <a:p>
            <a:endParaRPr lang="en-US" dirty="0"/>
          </a:p>
        </p:txBody>
      </p:sp>
    </p:spTree>
    <p:extLst>
      <p:ext uri="{BB962C8B-B14F-4D97-AF65-F5344CB8AC3E}">
        <p14:creationId xmlns:p14="http://schemas.microsoft.com/office/powerpoint/2010/main" val="4821637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dirty="0" err="1"/>
              <a:t>dụ</a:t>
            </a:r>
            <a:r>
              <a:rPr lang="en-US" dirty="0"/>
              <a:t> file mapping XML </a:t>
            </a:r>
            <a:r>
              <a:rPr lang="en-US" dirty="0" err="1"/>
              <a:t>trong</a:t>
            </a:r>
            <a:r>
              <a:rPr lang="en-US" dirty="0"/>
              <a:t> </a:t>
            </a:r>
            <a:r>
              <a:rPr lang="en-US" dirty="0" err="1" smtClean="0"/>
              <a:t>Hiberante</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583" t="17334" r="29583" b="12667"/>
          <a:stretch/>
        </p:blipFill>
        <p:spPr bwMode="auto">
          <a:xfrm>
            <a:off x="228600" y="1524000"/>
            <a:ext cx="7315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9120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838"/>
            <a:ext cx="8229600" cy="868362"/>
          </a:xfrm>
        </p:spPr>
        <p:txBody>
          <a:bodyPr>
            <a:normAutofit/>
          </a:bodyPr>
          <a:lstStyle/>
          <a:p>
            <a:r>
              <a:rPr lang="en-US" dirty="0" err="1" smtClean="0"/>
              <a:t>Ví</a:t>
            </a:r>
            <a:r>
              <a:rPr lang="en-US" dirty="0" smtClean="0"/>
              <a:t> </a:t>
            </a:r>
            <a:r>
              <a:rPr lang="en-US" dirty="0" err="1" smtClean="0"/>
              <a:t>dụ</a:t>
            </a:r>
            <a:r>
              <a:rPr lang="en-US" dirty="0" smtClean="0"/>
              <a:t> file mapping XML </a:t>
            </a:r>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749" t="14333" r="27084" b="5333"/>
          <a:stretch/>
        </p:blipFill>
        <p:spPr bwMode="auto">
          <a:xfrm>
            <a:off x="0" y="914400"/>
            <a:ext cx="87630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2566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44562"/>
          </a:xfrm>
        </p:spPr>
        <p:txBody>
          <a:bodyPr>
            <a:normAutofit/>
          </a:bodyPr>
          <a:lstStyle/>
          <a:p>
            <a:endParaRPr lang="en-US" dirty="0"/>
          </a:p>
        </p:txBody>
      </p:sp>
      <p:sp>
        <p:nvSpPr>
          <p:cNvPr id="3" name="Content Placeholder 2"/>
          <p:cNvSpPr>
            <a:spLocks noGrp="1"/>
          </p:cNvSpPr>
          <p:nvPr>
            <p:ph idx="1"/>
          </p:nvPr>
        </p:nvSpPr>
        <p:spPr>
          <a:xfrm>
            <a:off x="152400" y="990600"/>
            <a:ext cx="8763000" cy="5562600"/>
          </a:xfrm>
        </p:spPr>
        <p:txBody>
          <a:bodyPr>
            <a:normAutofit fontScale="77500" lnSpcReduction="20000"/>
          </a:bodyPr>
          <a:lstStyle/>
          <a:p>
            <a:pPr algn="just"/>
            <a:r>
              <a:rPr lang="vi-VN" dirty="0"/>
              <a:t>Tài liệu mapping là một tài liệu XML có </a:t>
            </a:r>
            <a:r>
              <a:rPr lang="vi-VN" b="1" dirty="0"/>
              <a:t>&lt;hibernate-mapping&gt;</a:t>
            </a:r>
            <a:r>
              <a:rPr lang="vi-VN" dirty="0"/>
              <a:t> là phần tử gốc chứa tất cả các phần tử &lt;class&gt;.</a:t>
            </a:r>
          </a:p>
          <a:p>
            <a:pPr algn="just"/>
            <a:r>
              <a:rPr lang="vi-VN" dirty="0"/>
              <a:t>Các phần tử </a:t>
            </a:r>
            <a:r>
              <a:rPr lang="vi-VN" b="1" dirty="0"/>
              <a:t>&lt;class&gt;</a:t>
            </a:r>
            <a:r>
              <a:rPr lang="vi-VN" dirty="0"/>
              <a:t> được sử dụng để định nghĩa ánh xạ cụ thể từ các lớp Java sang các bảng cơ sở dữ liệu. Tên lớp Java được chỉ định sử dụng thuộc tính </a:t>
            </a:r>
            <a:r>
              <a:rPr lang="vi-VN" b="1" dirty="0"/>
              <a:t>name</a:t>
            </a:r>
            <a:r>
              <a:rPr lang="vi-VN" dirty="0"/>
              <a:t> của phần tử lớp và tên bảng cơ sở dữ liệu được chỉ định sử dụng thuộc tính </a:t>
            </a:r>
            <a:r>
              <a:rPr lang="vi-VN" b="1" dirty="0"/>
              <a:t>table</a:t>
            </a:r>
            <a:r>
              <a:rPr lang="vi-VN" dirty="0"/>
              <a:t>.</a:t>
            </a:r>
          </a:p>
          <a:p>
            <a:pPr algn="just"/>
            <a:r>
              <a:rPr lang="vi-VN" dirty="0"/>
              <a:t>Phần tử </a:t>
            </a:r>
            <a:r>
              <a:rPr lang="vi-VN" b="1" dirty="0"/>
              <a:t>&lt;meta&gt;</a:t>
            </a:r>
            <a:r>
              <a:rPr lang="vi-VN" dirty="0"/>
              <a:t> là thành phần tùy chọn và có thể được sử dụng để tạo ra mô tả lớp.</a:t>
            </a:r>
          </a:p>
          <a:p>
            <a:pPr algn="just"/>
            <a:r>
              <a:rPr lang="vi-VN" dirty="0"/>
              <a:t>Phần tử </a:t>
            </a:r>
            <a:r>
              <a:rPr lang="vi-VN" b="1" dirty="0"/>
              <a:t>&lt;id&gt;</a:t>
            </a:r>
            <a:r>
              <a:rPr lang="vi-VN" dirty="0"/>
              <a:t> ánh xạ thuộc tính ID duy nhất trong lớp tới khóa chính của bảng cơ sở dữ liệu. Thuộc tính </a:t>
            </a:r>
            <a:r>
              <a:rPr lang="vi-VN" b="1" dirty="0"/>
              <a:t>name</a:t>
            </a:r>
            <a:r>
              <a:rPr lang="vi-VN" dirty="0"/>
              <a:t> của id id đề cập đến thuộc tính trong lớp và thuộc tính </a:t>
            </a:r>
            <a:r>
              <a:rPr lang="vi-VN" b="1" dirty="0"/>
              <a:t>column</a:t>
            </a:r>
            <a:r>
              <a:rPr lang="vi-VN" dirty="0"/>
              <a:t> đề cập đến cột trong bảng cơ sở dữ liệu. Thuộc tính </a:t>
            </a:r>
            <a:r>
              <a:rPr lang="vi-VN" b="1" dirty="0"/>
              <a:t>type</a:t>
            </a:r>
            <a:r>
              <a:rPr lang="vi-VN" dirty="0"/>
              <a:t> giữ kiểu ánh xạ hibernate, các kiểu mapping này sẽ chuyển đổi từ kiểu dữ liệu Java sang SQL.</a:t>
            </a:r>
          </a:p>
          <a:p>
            <a:pPr algn="just"/>
            <a:endParaRPr lang="en-US" dirty="0"/>
          </a:p>
        </p:txBody>
      </p:sp>
    </p:spTree>
    <p:extLst>
      <p:ext uri="{BB962C8B-B14F-4D97-AF65-F5344CB8AC3E}">
        <p14:creationId xmlns:p14="http://schemas.microsoft.com/office/powerpoint/2010/main" val="2247849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thẻ</a:t>
            </a:r>
            <a:r>
              <a:rPr lang="en-US" dirty="0" smtClean="0"/>
              <a:t> </a:t>
            </a:r>
            <a:r>
              <a:rPr lang="en-US" dirty="0" err="1" smtClean="0"/>
              <a:t>trong</a:t>
            </a:r>
            <a:r>
              <a:rPr lang="en-US" dirty="0" smtClean="0"/>
              <a:t> file mapping</a:t>
            </a:r>
            <a:endParaRPr lang="en-US" dirty="0"/>
          </a:p>
        </p:txBody>
      </p:sp>
      <p:sp>
        <p:nvSpPr>
          <p:cNvPr id="3" name="Content Placeholder 2"/>
          <p:cNvSpPr>
            <a:spLocks noGrp="1"/>
          </p:cNvSpPr>
          <p:nvPr>
            <p:ph idx="1"/>
          </p:nvPr>
        </p:nvSpPr>
        <p:spPr>
          <a:xfrm>
            <a:off x="152400" y="1600200"/>
            <a:ext cx="8991600" cy="5105400"/>
          </a:xfrm>
        </p:spPr>
        <p:txBody>
          <a:bodyPr>
            <a:normAutofit fontScale="85000" lnSpcReduction="10000"/>
          </a:bodyPr>
          <a:lstStyle/>
          <a:p>
            <a:r>
              <a:rPr lang="vi-VN" dirty="0"/>
              <a:t>Phần tử </a:t>
            </a:r>
            <a:r>
              <a:rPr lang="vi-VN" b="1" dirty="0"/>
              <a:t>&lt;generator&gt;</a:t>
            </a:r>
            <a:r>
              <a:rPr lang="vi-VN" dirty="0"/>
              <a:t> bên trong phần tử id được sử dụng để tự động tạo giá trị cho khóa chính. Thiết lập thuộc tính </a:t>
            </a:r>
            <a:r>
              <a:rPr lang="vi-VN" b="1" dirty="0"/>
              <a:t>class</a:t>
            </a:r>
            <a:r>
              <a:rPr lang="vi-VN" dirty="0"/>
              <a:t> của phần tử generator được đặt là </a:t>
            </a:r>
            <a:r>
              <a:rPr lang="vi-VN" b="1" dirty="0"/>
              <a:t>native</a:t>
            </a:r>
            <a:r>
              <a:rPr lang="vi-VN" dirty="0"/>
              <a:t> để cho phép hibernate chọn </a:t>
            </a:r>
            <a:r>
              <a:rPr lang="vi-VN" b="1" dirty="0"/>
              <a:t>identity</a:t>
            </a:r>
            <a:r>
              <a:rPr lang="vi-VN" dirty="0"/>
              <a:t>, </a:t>
            </a:r>
            <a:r>
              <a:rPr lang="vi-VN" b="1" dirty="0"/>
              <a:t>sequence</a:t>
            </a:r>
            <a:r>
              <a:rPr lang="vi-VN" dirty="0"/>
              <a:t> hoặc </a:t>
            </a:r>
            <a:r>
              <a:rPr lang="vi-VN" b="1" dirty="0"/>
              <a:t>hilo</a:t>
            </a:r>
            <a:r>
              <a:rPr lang="vi-VN" dirty="0"/>
              <a:t> để tạo khoá chính tùy thuộc vào khả năng của cơ sở dữ liệu.</a:t>
            </a:r>
          </a:p>
          <a:p>
            <a:r>
              <a:rPr lang="vi-VN" dirty="0"/>
              <a:t>Phần tử </a:t>
            </a:r>
            <a:r>
              <a:rPr lang="vi-VN" b="1" dirty="0"/>
              <a:t>&lt;property&gt;</a:t>
            </a:r>
            <a:r>
              <a:rPr lang="vi-VN" dirty="0"/>
              <a:t> được sử dụng để ánh xạ một thuộc tính của lớp Java vào một cột trong bảng cơ sở dữ liệu. Thuộc tính </a:t>
            </a:r>
            <a:r>
              <a:rPr lang="vi-VN" b="1" dirty="0"/>
              <a:t>name</a:t>
            </a:r>
            <a:r>
              <a:rPr lang="vi-VN" dirty="0"/>
              <a:t> của phần tử đề cập đến thuộc tính trong lớp và thuộc tính </a:t>
            </a:r>
            <a:r>
              <a:rPr lang="vi-VN" b="1" dirty="0"/>
              <a:t>column</a:t>
            </a:r>
            <a:r>
              <a:rPr lang="vi-VN" dirty="0"/>
              <a:t> đề cập đến cột trong bảng cơ sở dữ liệu. Thuộc tính </a:t>
            </a:r>
            <a:r>
              <a:rPr lang="vi-VN" b="1" dirty="0"/>
              <a:t>type</a:t>
            </a:r>
            <a:r>
              <a:rPr lang="vi-VN" dirty="0"/>
              <a:t> giữ kiểu ánh xạ hibernate, các kiểu mapping này sẽ chuyển đổi từ kiểu dữ liệu Java sang SQL.</a:t>
            </a:r>
          </a:p>
          <a:p>
            <a:endParaRPr lang="en-US" dirty="0"/>
          </a:p>
        </p:txBody>
      </p:sp>
    </p:spTree>
    <p:extLst>
      <p:ext uri="{BB962C8B-B14F-4D97-AF65-F5344CB8AC3E}">
        <p14:creationId xmlns:p14="http://schemas.microsoft.com/office/powerpoint/2010/main" val="5667094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Thuộc</a:t>
            </a:r>
            <a:r>
              <a:rPr lang="en-US" dirty="0"/>
              <a:t> </a:t>
            </a:r>
            <a:r>
              <a:rPr lang="en-US" dirty="0" err="1"/>
              <a:t>tính</a:t>
            </a:r>
            <a:r>
              <a:rPr lang="en-US" dirty="0"/>
              <a:t> type </a:t>
            </a:r>
            <a:r>
              <a:rPr lang="en-US" dirty="0" err="1"/>
              <a:t>của</a:t>
            </a:r>
            <a:r>
              <a:rPr lang="en-US" dirty="0"/>
              <a:t> file mapping </a:t>
            </a:r>
            <a:r>
              <a:rPr lang="en-US" dirty="0" err="1"/>
              <a:t>trong</a:t>
            </a:r>
            <a:r>
              <a:rPr lang="en-US" dirty="0"/>
              <a:t> Hibernate</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70389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50800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normAutofit fontScale="90000"/>
          </a:bodyPr>
          <a:lstStyle/>
          <a:p>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nguyên</a:t>
            </a:r>
            <a:r>
              <a:rPr lang="en-US" dirty="0"/>
              <a:t> </a:t>
            </a:r>
            <a:r>
              <a:rPr lang="en-US" dirty="0" err="1"/>
              <a:t>thủy</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6711682"/>
              </p:ext>
            </p:extLst>
          </p:nvPr>
        </p:nvGraphicFramePr>
        <p:xfrm>
          <a:off x="457200" y="736600"/>
          <a:ext cx="8229600" cy="6186170"/>
        </p:xfrm>
        <a:graphic>
          <a:graphicData uri="http://schemas.openxmlformats.org/drawingml/2006/table">
            <a:tbl>
              <a:tblPr firstRow="1" bandRow="1">
                <a:tableStyleId>{5C22544A-7EE6-4342-B048-85BDC9FD1C3A}</a:tableStyleId>
              </a:tblPr>
              <a:tblGrid>
                <a:gridCol w="838200"/>
                <a:gridCol w="3962400"/>
                <a:gridCol w="3429000"/>
              </a:tblGrid>
              <a:tr h="370840">
                <a:tc>
                  <a:txBody>
                    <a:bodyPr/>
                    <a:lstStyle/>
                    <a:p>
                      <a:pPr algn="l" fontAlgn="t"/>
                      <a:r>
                        <a:rPr lang="en-US" dirty="0">
                          <a:solidFill>
                            <a:srgbClr val="000000"/>
                          </a:solidFill>
                          <a:effectLst/>
                          <a:latin typeface="times new roman"/>
                        </a:rPr>
                        <a:t>Mapping type</a:t>
                      </a:r>
                    </a:p>
                  </a:txBody>
                  <a:tcPr marL="47625" marR="47625" marT="47625" marB="47625"/>
                </a:tc>
                <a:tc>
                  <a:txBody>
                    <a:bodyPr/>
                    <a:lstStyle/>
                    <a:p>
                      <a:pPr algn="l" fontAlgn="t"/>
                      <a:r>
                        <a:rPr lang="en-US">
                          <a:solidFill>
                            <a:srgbClr val="000000"/>
                          </a:solidFill>
                          <a:effectLst/>
                          <a:latin typeface="times new roman"/>
                        </a:rPr>
                        <a:t>Java type</a:t>
                      </a:r>
                    </a:p>
                  </a:txBody>
                  <a:tcPr marL="47625" marR="47625" marT="47625" marB="47625"/>
                </a:tc>
                <a:tc>
                  <a:txBody>
                    <a:bodyPr/>
                    <a:lstStyle/>
                    <a:p>
                      <a:pPr algn="l" fontAlgn="t"/>
                      <a:r>
                        <a:rPr lang="en-US">
                          <a:solidFill>
                            <a:srgbClr val="000000"/>
                          </a:solidFill>
                          <a:effectLst/>
                          <a:latin typeface="times new roman"/>
                        </a:rPr>
                        <a:t>ANSI SQL Type</a:t>
                      </a:r>
                    </a:p>
                  </a:txBody>
                  <a:tcPr marL="47625" marR="47625" marT="47625" marB="47625"/>
                </a:tc>
              </a:tr>
              <a:tr h="370840">
                <a:tc>
                  <a:txBody>
                    <a:bodyPr/>
                    <a:lstStyle/>
                    <a:p>
                      <a:pPr algn="l" fontAlgn="t"/>
                      <a:r>
                        <a:rPr lang="en-US">
                          <a:effectLst/>
                        </a:rPr>
                        <a:t>integer</a:t>
                      </a:r>
                    </a:p>
                  </a:txBody>
                  <a:tcPr marL="47625" marR="47625" marT="47625" marB="47625"/>
                </a:tc>
                <a:tc>
                  <a:txBody>
                    <a:bodyPr/>
                    <a:lstStyle/>
                    <a:p>
                      <a:pPr algn="l" fontAlgn="t"/>
                      <a:r>
                        <a:rPr lang="en-US">
                          <a:effectLst/>
                        </a:rPr>
                        <a:t>int hoặc java.lang.Integer</a:t>
                      </a:r>
                    </a:p>
                  </a:txBody>
                  <a:tcPr marL="47625" marR="47625" marT="47625" marB="47625"/>
                </a:tc>
                <a:tc>
                  <a:txBody>
                    <a:bodyPr/>
                    <a:lstStyle/>
                    <a:p>
                      <a:pPr algn="l" fontAlgn="t"/>
                      <a:r>
                        <a:rPr lang="en-US">
                          <a:effectLst/>
                        </a:rPr>
                        <a:t>INTEGER</a:t>
                      </a:r>
                    </a:p>
                  </a:txBody>
                  <a:tcPr marL="47625" marR="47625" marT="47625" marB="47625"/>
                </a:tc>
              </a:tr>
              <a:tr h="370840">
                <a:tc>
                  <a:txBody>
                    <a:bodyPr/>
                    <a:lstStyle/>
                    <a:p>
                      <a:pPr algn="l" fontAlgn="t"/>
                      <a:r>
                        <a:rPr lang="en-US">
                          <a:effectLst/>
                        </a:rPr>
                        <a:t>long</a:t>
                      </a:r>
                    </a:p>
                  </a:txBody>
                  <a:tcPr marL="47625" marR="47625" marT="47625" marB="47625"/>
                </a:tc>
                <a:tc>
                  <a:txBody>
                    <a:bodyPr/>
                    <a:lstStyle/>
                    <a:p>
                      <a:pPr algn="l" fontAlgn="t"/>
                      <a:r>
                        <a:rPr lang="en-US">
                          <a:effectLst/>
                        </a:rPr>
                        <a:t>long hoặc java.lang.Long</a:t>
                      </a:r>
                    </a:p>
                  </a:txBody>
                  <a:tcPr marL="47625" marR="47625" marT="47625" marB="47625"/>
                </a:tc>
                <a:tc>
                  <a:txBody>
                    <a:bodyPr/>
                    <a:lstStyle/>
                    <a:p>
                      <a:pPr algn="l" fontAlgn="t"/>
                      <a:r>
                        <a:rPr lang="en-US">
                          <a:effectLst/>
                        </a:rPr>
                        <a:t>BIGINT</a:t>
                      </a:r>
                    </a:p>
                  </a:txBody>
                  <a:tcPr marL="47625" marR="47625" marT="47625" marB="47625"/>
                </a:tc>
              </a:tr>
              <a:tr h="370840">
                <a:tc>
                  <a:txBody>
                    <a:bodyPr/>
                    <a:lstStyle/>
                    <a:p>
                      <a:pPr algn="l" fontAlgn="t"/>
                      <a:r>
                        <a:rPr lang="en-US">
                          <a:effectLst/>
                        </a:rPr>
                        <a:t>short</a:t>
                      </a:r>
                    </a:p>
                  </a:txBody>
                  <a:tcPr marL="47625" marR="47625" marT="47625" marB="47625"/>
                </a:tc>
                <a:tc>
                  <a:txBody>
                    <a:bodyPr/>
                    <a:lstStyle/>
                    <a:p>
                      <a:pPr algn="l" fontAlgn="t"/>
                      <a:r>
                        <a:rPr lang="en-US">
                          <a:effectLst/>
                        </a:rPr>
                        <a:t>short hoặc java.lang.Short</a:t>
                      </a:r>
                    </a:p>
                  </a:txBody>
                  <a:tcPr marL="47625" marR="47625" marT="47625" marB="47625"/>
                </a:tc>
                <a:tc>
                  <a:txBody>
                    <a:bodyPr/>
                    <a:lstStyle/>
                    <a:p>
                      <a:pPr algn="l" fontAlgn="t"/>
                      <a:r>
                        <a:rPr lang="en-US">
                          <a:effectLst/>
                        </a:rPr>
                        <a:t>SMALLINT</a:t>
                      </a:r>
                    </a:p>
                  </a:txBody>
                  <a:tcPr marL="47625" marR="47625" marT="47625" marB="47625"/>
                </a:tc>
              </a:tr>
              <a:tr h="370840">
                <a:tc>
                  <a:txBody>
                    <a:bodyPr/>
                    <a:lstStyle/>
                    <a:p>
                      <a:pPr algn="l" fontAlgn="t"/>
                      <a:r>
                        <a:rPr lang="en-US">
                          <a:effectLst/>
                        </a:rPr>
                        <a:t>float</a:t>
                      </a:r>
                    </a:p>
                  </a:txBody>
                  <a:tcPr marL="47625" marR="47625" marT="47625" marB="47625"/>
                </a:tc>
                <a:tc>
                  <a:txBody>
                    <a:bodyPr/>
                    <a:lstStyle/>
                    <a:p>
                      <a:pPr algn="l" fontAlgn="t"/>
                      <a:r>
                        <a:rPr lang="en-US">
                          <a:effectLst/>
                        </a:rPr>
                        <a:t>float hoặc java.lang.Float</a:t>
                      </a:r>
                    </a:p>
                  </a:txBody>
                  <a:tcPr marL="47625" marR="47625" marT="47625" marB="47625"/>
                </a:tc>
                <a:tc>
                  <a:txBody>
                    <a:bodyPr/>
                    <a:lstStyle/>
                    <a:p>
                      <a:pPr algn="l" fontAlgn="t"/>
                      <a:r>
                        <a:rPr lang="en-US">
                          <a:effectLst/>
                        </a:rPr>
                        <a:t>FLOAT</a:t>
                      </a:r>
                    </a:p>
                  </a:txBody>
                  <a:tcPr marL="47625" marR="47625" marT="47625" marB="47625"/>
                </a:tc>
              </a:tr>
              <a:tr h="370840">
                <a:tc>
                  <a:txBody>
                    <a:bodyPr/>
                    <a:lstStyle/>
                    <a:p>
                      <a:pPr algn="l" fontAlgn="t"/>
                      <a:r>
                        <a:rPr lang="en-US">
                          <a:effectLst/>
                        </a:rPr>
                        <a:t>double</a:t>
                      </a:r>
                    </a:p>
                  </a:txBody>
                  <a:tcPr marL="47625" marR="47625" marT="47625" marB="47625"/>
                </a:tc>
                <a:tc>
                  <a:txBody>
                    <a:bodyPr/>
                    <a:lstStyle/>
                    <a:p>
                      <a:pPr algn="l" fontAlgn="t"/>
                      <a:r>
                        <a:rPr lang="en-US">
                          <a:effectLst/>
                        </a:rPr>
                        <a:t>double hoặc java.lang.Double</a:t>
                      </a:r>
                    </a:p>
                  </a:txBody>
                  <a:tcPr marL="47625" marR="47625" marT="47625" marB="47625"/>
                </a:tc>
                <a:tc>
                  <a:txBody>
                    <a:bodyPr/>
                    <a:lstStyle/>
                    <a:p>
                      <a:pPr algn="l" fontAlgn="t"/>
                      <a:r>
                        <a:rPr lang="en-US">
                          <a:effectLst/>
                        </a:rPr>
                        <a:t>DOUBLE</a:t>
                      </a:r>
                    </a:p>
                  </a:txBody>
                  <a:tcPr marL="47625" marR="47625" marT="47625" marB="47625"/>
                </a:tc>
              </a:tr>
              <a:tr h="370840">
                <a:tc>
                  <a:txBody>
                    <a:bodyPr/>
                    <a:lstStyle/>
                    <a:p>
                      <a:pPr algn="l" fontAlgn="t"/>
                      <a:r>
                        <a:rPr lang="en-US">
                          <a:effectLst/>
                        </a:rPr>
                        <a:t>big_decimal</a:t>
                      </a:r>
                    </a:p>
                  </a:txBody>
                  <a:tcPr marL="47625" marR="47625" marT="47625" marB="47625"/>
                </a:tc>
                <a:tc>
                  <a:txBody>
                    <a:bodyPr/>
                    <a:lstStyle/>
                    <a:p>
                      <a:pPr algn="l" fontAlgn="t"/>
                      <a:r>
                        <a:rPr lang="en-US">
                          <a:effectLst/>
                        </a:rPr>
                        <a:t>java.math.BigDecimal</a:t>
                      </a:r>
                    </a:p>
                  </a:txBody>
                  <a:tcPr marL="47625" marR="47625" marT="47625" marB="47625"/>
                </a:tc>
                <a:tc>
                  <a:txBody>
                    <a:bodyPr/>
                    <a:lstStyle/>
                    <a:p>
                      <a:pPr algn="l" fontAlgn="t"/>
                      <a:r>
                        <a:rPr lang="en-US">
                          <a:effectLst/>
                        </a:rPr>
                        <a:t>NUMERIC</a:t>
                      </a:r>
                    </a:p>
                  </a:txBody>
                  <a:tcPr marL="47625" marR="47625" marT="47625" marB="47625"/>
                </a:tc>
              </a:tr>
              <a:tr h="370840">
                <a:tc>
                  <a:txBody>
                    <a:bodyPr/>
                    <a:lstStyle/>
                    <a:p>
                      <a:pPr algn="l" fontAlgn="t"/>
                      <a:r>
                        <a:rPr lang="en-US">
                          <a:effectLst/>
                        </a:rPr>
                        <a:t>character</a:t>
                      </a:r>
                    </a:p>
                  </a:txBody>
                  <a:tcPr marL="47625" marR="47625" marT="47625" marB="47625"/>
                </a:tc>
                <a:tc>
                  <a:txBody>
                    <a:bodyPr/>
                    <a:lstStyle/>
                    <a:p>
                      <a:pPr algn="l" fontAlgn="t"/>
                      <a:r>
                        <a:rPr lang="en-US">
                          <a:effectLst/>
                        </a:rPr>
                        <a:t>java.lang.String</a:t>
                      </a:r>
                    </a:p>
                  </a:txBody>
                  <a:tcPr marL="47625" marR="47625" marT="47625" marB="47625"/>
                </a:tc>
                <a:tc>
                  <a:txBody>
                    <a:bodyPr/>
                    <a:lstStyle/>
                    <a:p>
                      <a:pPr algn="l" fontAlgn="t"/>
                      <a:r>
                        <a:rPr lang="en-US" dirty="0">
                          <a:effectLst/>
                        </a:rPr>
                        <a:t>CHAR(1)</a:t>
                      </a:r>
                    </a:p>
                  </a:txBody>
                  <a:tcPr marL="47625" marR="47625" marT="47625" marB="47625"/>
                </a:tc>
              </a:tr>
              <a:tr h="370840">
                <a:tc>
                  <a:txBody>
                    <a:bodyPr/>
                    <a:lstStyle/>
                    <a:p>
                      <a:pPr algn="l" fontAlgn="t"/>
                      <a:r>
                        <a:rPr lang="en-US">
                          <a:effectLst/>
                        </a:rPr>
                        <a:t>string</a:t>
                      </a:r>
                    </a:p>
                  </a:txBody>
                  <a:tcPr marL="47625" marR="47625" marT="47625" marB="47625"/>
                </a:tc>
                <a:tc>
                  <a:txBody>
                    <a:bodyPr/>
                    <a:lstStyle/>
                    <a:p>
                      <a:pPr algn="l" fontAlgn="t"/>
                      <a:r>
                        <a:rPr lang="en-US">
                          <a:effectLst/>
                        </a:rPr>
                        <a:t>java.lang.String</a:t>
                      </a:r>
                    </a:p>
                  </a:txBody>
                  <a:tcPr marL="47625" marR="47625" marT="47625" marB="47625"/>
                </a:tc>
                <a:tc>
                  <a:txBody>
                    <a:bodyPr/>
                    <a:lstStyle/>
                    <a:p>
                      <a:pPr algn="l" fontAlgn="t"/>
                      <a:r>
                        <a:rPr lang="en-US">
                          <a:effectLst/>
                        </a:rPr>
                        <a:t>VARCHAR</a:t>
                      </a:r>
                    </a:p>
                  </a:txBody>
                  <a:tcPr marL="47625" marR="47625" marT="47625" marB="47625"/>
                </a:tc>
              </a:tr>
              <a:tr h="370840">
                <a:tc>
                  <a:txBody>
                    <a:bodyPr/>
                    <a:lstStyle/>
                    <a:p>
                      <a:pPr algn="l" fontAlgn="t"/>
                      <a:r>
                        <a:rPr lang="en-US">
                          <a:effectLst/>
                        </a:rPr>
                        <a:t>byte</a:t>
                      </a:r>
                    </a:p>
                  </a:txBody>
                  <a:tcPr marL="47625" marR="47625" marT="47625" marB="47625"/>
                </a:tc>
                <a:tc>
                  <a:txBody>
                    <a:bodyPr/>
                    <a:lstStyle/>
                    <a:p>
                      <a:pPr algn="l" fontAlgn="t"/>
                      <a:r>
                        <a:rPr lang="en-US">
                          <a:effectLst/>
                        </a:rPr>
                        <a:t>byte hoặc java.lang.Byte</a:t>
                      </a:r>
                    </a:p>
                  </a:txBody>
                  <a:tcPr marL="47625" marR="47625" marT="47625" marB="47625"/>
                </a:tc>
                <a:tc>
                  <a:txBody>
                    <a:bodyPr/>
                    <a:lstStyle/>
                    <a:p>
                      <a:pPr algn="l" fontAlgn="t"/>
                      <a:r>
                        <a:rPr lang="en-US">
                          <a:effectLst/>
                        </a:rPr>
                        <a:t>TINYINT</a:t>
                      </a:r>
                    </a:p>
                  </a:txBody>
                  <a:tcPr marL="47625" marR="47625" marT="47625" marB="47625"/>
                </a:tc>
              </a:tr>
              <a:tr h="370840">
                <a:tc>
                  <a:txBody>
                    <a:bodyPr/>
                    <a:lstStyle/>
                    <a:p>
                      <a:pPr algn="l" fontAlgn="t"/>
                      <a:r>
                        <a:rPr lang="en-US">
                          <a:effectLst/>
                        </a:rPr>
                        <a:t>boolean</a:t>
                      </a:r>
                    </a:p>
                  </a:txBody>
                  <a:tcPr marL="47625" marR="47625" marT="47625" marB="47625"/>
                </a:tc>
                <a:tc>
                  <a:txBody>
                    <a:bodyPr/>
                    <a:lstStyle/>
                    <a:p>
                      <a:pPr algn="l" fontAlgn="t"/>
                      <a:r>
                        <a:rPr lang="en-US">
                          <a:effectLst/>
                        </a:rPr>
                        <a:t>boolean hoặc java.lang.Boolean</a:t>
                      </a:r>
                    </a:p>
                  </a:txBody>
                  <a:tcPr marL="47625" marR="47625" marT="47625" marB="47625"/>
                </a:tc>
                <a:tc>
                  <a:txBody>
                    <a:bodyPr/>
                    <a:lstStyle/>
                    <a:p>
                      <a:pPr algn="l" fontAlgn="t"/>
                      <a:r>
                        <a:rPr lang="en-US">
                          <a:effectLst/>
                        </a:rPr>
                        <a:t>BIT</a:t>
                      </a:r>
                    </a:p>
                  </a:txBody>
                  <a:tcPr marL="47625" marR="47625" marT="47625" marB="47625"/>
                </a:tc>
              </a:tr>
              <a:tr h="370840">
                <a:tc>
                  <a:txBody>
                    <a:bodyPr/>
                    <a:lstStyle/>
                    <a:p>
                      <a:pPr algn="l" fontAlgn="t"/>
                      <a:r>
                        <a:rPr lang="en-US">
                          <a:effectLst/>
                        </a:rPr>
                        <a:t>yes/no</a:t>
                      </a:r>
                    </a:p>
                  </a:txBody>
                  <a:tcPr marL="47625" marR="47625" marT="47625" marB="47625"/>
                </a:tc>
                <a:tc>
                  <a:txBody>
                    <a:bodyPr/>
                    <a:lstStyle/>
                    <a:p>
                      <a:pPr algn="l" fontAlgn="t"/>
                      <a:r>
                        <a:rPr lang="en-US">
                          <a:effectLst/>
                        </a:rPr>
                        <a:t>boolean hoặc java.lang.Boolean</a:t>
                      </a:r>
                    </a:p>
                  </a:txBody>
                  <a:tcPr marL="47625" marR="47625" marT="47625" marB="47625"/>
                </a:tc>
                <a:tc>
                  <a:txBody>
                    <a:bodyPr/>
                    <a:lstStyle/>
                    <a:p>
                      <a:pPr algn="l" fontAlgn="t"/>
                      <a:r>
                        <a:rPr lang="en-US">
                          <a:effectLst/>
                        </a:rPr>
                        <a:t>CHAR(1) (‘Y’ hoặc ‘N’)</a:t>
                      </a:r>
                    </a:p>
                  </a:txBody>
                  <a:tcPr marL="47625" marR="47625" marT="47625" marB="47625"/>
                </a:tc>
              </a:tr>
              <a:tr h="370840">
                <a:tc>
                  <a:txBody>
                    <a:bodyPr/>
                    <a:lstStyle/>
                    <a:p>
                      <a:pPr algn="l" fontAlgn="t"/>
                      <a:r>
                        <a:rPr lang="en-US">
                          <a:effectLst/>
                        </a:rPr>
                        <a:t>true/false</a:t>
                      </a:r>
                    </a:p>
                  </a:txBody>
                  <a:tcPr marL="47625" marR="47625" marT="47625" marB="47625"/>
                </a:tc>
                <a:tc>
                  <a:txBody>
                    <a:bodyPr/>
                    <a:lstStyle/>
                    <a:p>
                      <a:pPr algn="l" fontAlgn="t"/>
                      <a:r>
                        <a:rPr lang="en-US" dirty="0" err="1">
                          <a:effectLst/>
                        </a:rPr>
                        <a:t>boolean</a:t>
                      </a:r>
                      <a:r>
                        <a:rPr lang="en-US" dirty="0">
                          <a:effectLst/>
                        </a:rPr>
                        <a:t> </a:t>
                      </a:r>
                      <a:r>
                        <a:rPr lang="en-US" dirty="0" err="1">
                          <a:effectLst/>
                        </a:rPr>
                        <a:t>hoặc</a:t>
                      </a:r>
                      <a:r>
                        <a:rPr lang="en-US" dirty="0">
                          <a:effectLst/>
                        </a:rPr>
                        <a:t> </a:t>
                      </a:r>
                      <a:r>
                        <a:rPr lang="en-US" dirty="0" err="1">
                          <a:effectLst/>
                        </a:rPr>
                        <a:t>java.lang.Boolean</a:t>
                      </a:r>
                      <a:endParaRPr lang="en-US" dirty="0">
                        <a:effectLst/>
                      </a:endParaRPr>
                    </a:p>
                  </a:txBody>
                  <a:tcPr marL="47625" marR="47625" marT="47625" marB="47625"/>
                </a:tc>
                <a:tc>
                  <a:txBody>
                    <a:bodyPr/>
                    <a:lstStyle/>
                    <a:p>
                      <a:pPr algn="l" fontAlgn="t"/>
                      <a:r>
                        <a:rPr lang="en-US" dirty="0">
                          <a:effectLst/>
                        </a:rPr>
                        <a:t>CHAR(1) (‘T’ </a:t>
                      </a:r>
                      <a:r>
                        <a:rPr lang="en-US" dirty="0" err="1">
                          <a:effectLst/>
                        </a:rPr>
                        <a:t>hoặc</a:t>
                      </a:r>
                      <a:r>
                        <a:rPr lang="en-US" dirty="0">
                          <a:effectLst/>
                        </a:rPr>
                        <a:t> ‘F’)</a:t>
                      </a:r>
                    </a:p>
                  </a:txBody>
                  <a:tcPr marL="47625" marR="47625" marT="47625" marB="47625"/>
                </a:tc>
              </a:tr>
            </a:tbl>
          </a:graphicData>
        </a:graphic>
      </p:graphicFrame>
    </p:spTree>
    <p:extLst>
      <p:ext uri="{BB962C8B-B14F-4D97-AF65-F5344CB8AC3E}">
        <p14:creationId xmlns:p14="http://schemas.microsoft.com/office/powerpoint/2010/main" val="11033168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Các</a:t>
            </a:r>
            <a:r>
              <a:rPr lang="en-US" dirty="0"/>
              <a:t> </a:t>
            </a:r>
            <a:r>
              <a:rPr lang="en-US" dirty="0" err="1"/>
              <a:t>kiểu</a:t>
            </a:r>
            <a:r>
              <a:rPr lang="en-US" dirty="0"/>
              <a:t> Date and time</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6628772"/>
              </p:ext>
            </p:extLst>
          </p:nvPr>
        </p:nvGraphicFramePr>
        <p:xfrm>
          <a:off x="457200" y="1600200"/>
          <a:ext cx="8229600" cy="2225040"/>
        </p:xfrm>
        <a:graphic>
          <a:graphicData uri="http://schemas.openxmlformats.org/drawingml/2006/table">
            <a:tbl>
              <a:tblPr firstRow="1" bandRow="1">
                <a:tableStyleId>{5C22544A-7EE6-4342-B048-85BDC9FD1C3A}</a:tableStyleId>
              </a:tblPr>
              <a:tblGrid>
                <a:gridCol w="1676400"/>
                <a:gridCol w="3810000"/>
                <a:gridCol w="2743200"/>
              </a:tblGrid>
              <a:tr h="370840">
                <a:tc>
                  <a:txBody>
                    <a:bodyPr/>
                    <a:lstStyle/>
                    <a:p>
                      <a:pPr algn="l" fontAlgn="t"/>
                      <a:r>
                        <a:rPr lang="en-US" dirty="0">
                          <a:solidFill>
                            <a:srgbClr val="000000"/>
                          </a:solidFill>
                          <a:effectLst/>
                          <a:latin typeface="times new roman"/>
                        </a:rPr>
                        <a:t>Mapping type</a:t>
                      </a:r>
                    </a:p>
                  </a:txBody>
                  <a:tcPr marL="47625" marR="47625" marT="47625" marB="47625"/>
                </a:tc>
                <a:tc>
                  <a:txBody>
                    <a:bodyPr/>
                    <a:lstStyle/>
                    <a:p>
                      <a:pPr algn="l" fontAlgn="t"/>
                      <a:r>
                        <a:rPr lang="en-US">
                          <a:solidFill>
                            <a:srgbClr val="000000"/>
                          </a:solidFill>
                          <a:effectLst/>
                          <a:latin typeface="times new roman"/>
                        </a:rPr>
                        <a:t>Java type</a:t>
                      </a:r>
                    </a:p>
                  </a:txBody>
                  <a:tcPr marL="47625" marR="47625" marT="47625" marB="47625"/>
                </a:tc>
                <a:tc>
                  <a:txBody>
                    <a:bodyPr/>
                    <a:lstStyle/>
                    <a:p>
                      <a:pPr algn="l" fontAlgn="t"/>
                      <a:r>
                        <a:rPr lang="en-US">
                          <a:solidFill>
                            <a:srgbClr val="000000"/>
                          </a:solidFill>
                          <a:effectLst/>
                          <a:latin typeface="times new roman"/>
                        </a:rPr>
                        <a:t>ANSI SQL Type</a:t>
                      </a:r>
                    </a:p>
                  </a:txBody>
                  <a:tcPr marL="47625" marR="47625" marT="47625" marB="47625"/>
                </a:tc>
              </a:tr>
              <a:tr h="370840">
                <a:tc>
                  <a:txBody>
                    <a:bodyPr/>
                    <a:lstStyle/>
                    <a:p>
                      <a:pPr algn="l" fontAlgn="t"/>
                      <a:r>
                        <a:rPr lang="en-US">
                          <a:effectLst/>
                        </a:rPr>
                        <a:t>date</a:t>
                      </a:r>
                    </a:p>
                  </a:txBody>
                  <a:tcPr marL="47625" marR="47625" marT="47625" marB="47625"/>
                </a:tc>
                <a:tc>
                  <a:txBody>
                    <a:bodyPr/>
                    <a:lstStyle/>
                    <a:p>
                      <a:pPr algn="l" fontAlgn="t"/>
                      <a:r>
                        <a:rPr lang="en-US">
                          <a:effectLst/>
                        </a:rPr>
                        <a:t>java.util.Date hoặc java.sql.Date</a:t>
                      </a:r>
                    </a:p>
                  </a:txBody>
                  <a:tcPr marL="47625" marR="47625" marT="47625" marB="47625"/>
                </a:tc>
                <a:tc>
                  <a:txBody>
                    <a:bodyPr/>
                    <a:lstStyle/>
                    <a:p>
                      <a:pPr algn="l" fontAlgn="t"/>
                      <a:r>
                        <a:rPr lang="en-US">
                          <a:effectLst/>
                        </a:rPr>
                        <a:t>DATE</a:t>
                      </a:r>
                    </a:p>
                  </a:txBody>
                  <a:tcPr marL="47625" marR="47625" marT="47625" marB="47625"/>
                </a:tc>
              </a:tr>
              <a:tr h="370840">
                <a:tc>
                  <a:txBody>
                    <a:bodyPr/>
                    <a:lstStyle/>
                    <a:p>
                      <a:pPr algn="l" fontAlgn="t"/>
                      <a:r>
                        <a:rPr lang="en-US">
                          <a:effectLst/>
                        </a:rPr>
                        <a:t>time</a:t>
                      </a:r>
                    </a:p>
                  </a:txBody>
                  <a:tcPr marL="47625" marR="47625" marT="47625" marB="47625"/>
                </a:tc>
                <a:tc>
                  <a:txBody>
                    <a:bodyPr/>
                    <a:lstStyle/>
                    <a:p>
                      <a:pPr algn="l" fontAlgn="t"/>
                      <a:r>
                        <a:rPr lang="en-US">
                          <a:effectLst/>
                        </a:rPr>
                        <a:t>java.util.Date hoặc java.sql.Time</a:t>
                      </a:r>
                    </a:p>
                  </a:txBody>
                  <a:tcPr marL="47625" marR="47625" marT="47625" marB="47625"/>
                </a:tc>
                <a:tc>
                  <a:txBody>
                    <a:bodyPr/>
                    <a:lstStyle/>
                    <a:p>
                      <a:pPr algn="l" fontAlgn="t"/>
                      <a:r>
                        <a:rPr lang="en-US">
                          <a:effectLst/>
                        </a:rPr>
                        <a:t>TIME</a:t>
                      </a:r>
                    </a:p>
                  </a:txBody>
                  <a:tcPr marL="47625" marR="47625" marT="47625" marB="47625"/>
                </a:tc>
              </a:tr>
              <a:tr h="370840">
                <a:tc>
                  <a:txBody>
                    <a:bodyPr/>
                    <a:lstStyle/>
                    <a:p>
                      <a:pPr algn="l" fontAlgn="t"/>
                      <a:r>
                        <a:rPr lang="en-US">
                          <a:effectLst/>
                        </a:rPr>
                        <a:t>timestamp</a:t>
                      </a:r>
                    </a:p>
                  </a:txBody>
                  <a:tcPr marL="47625" marR="47625" marT="47625" marB="47625"/>
                </a:tc>
                <a:tc>
                  <a:txBody>
                    <a:bodyPr/>
                    <a:lstStyle/>
                    <a:p>
                      <a:pPr algn="l" fontAlgn="t"/>
                      <a:r>
                        <a:rPr lang="en-US">
                          <a:effectLst/>
                        </a:rPr>
                        <a:t>java.util.Date hoặc java.sql.Timestamp</a:t>
                      </a:r>
                    </a:p>
                  </a:txBody>
                  <a:tcPr marL="47625" marR="47625" marT="47625" marB="47625"/>
                </a:tc>
                <a:tc>
                  <a:txBody>
                    <a:bodyPr/>
                    <a:lstStyle/>
                    <a:p>
                      <a:pPr algn="l" fontAlgn="t"/>
                      <a:r>
                        <a:rPr lang="en-US">
                          <a:effectLst/>
                        </a:rPr>
                        <a:t>TIMESTAMP</a:t>
                      </a:r>
                    </a:p>
                  </a:txBody>
                  <a:tcPr marL="47625" marR="47625" marT="47625" marB="47625"/>
                </a:tc>
              </a:tr>
              <a:tr h="370840">
                <a:tc>
                  <a:txBody>
                    <a:bodyPr/>
                    <a:lstStyle/>
                    <a:p>
                      <a:pPr algn="l" fontAlgn="t"/>
                      <a:r>
                        <a:rPr lang="en-US">
                          <a:effectLst/>
                        </a:rPr>
                        <a:t>calendar</a:t>
                      </a:r>
                    </a:p>
                  </a:txBody>
                  <a:tcPr marL="47625" marR="47625" marT="47625" marB="47625"/>
                </a:tc>
                <a:tc>
                  <a:txBody>
                    <a:bodyPr/>
                    <a:lstStyle/>
                    <a:p>
                      <a:pPr algn="l" fontAlgn="t"/>
                      <a:r>
                        <a:rPr lang="en-US">
                          <a:effectLst/>
                        </a:rPr>
                        <a:t>java.util.Calendar</a:t>
                      </a:r>
                    </a:p>
                  </a:txBody>
                  <a:tcPr marL="47625" marR="47625" marT="47625" marB="47625"/>
                </a:tc>
                <a:tc>
                  <a:txBody>
                    <a:bodyPr/>
                    <a:lstStyle/>
                    <a:p>
                      <a:pPr algn="l" fontAlgn="t"/>
                      <a:r>
                        <a:rPr lang="en-US">
                          <a:effectLst/>
                        </a:rPr>
                        <a:t>TIMESTAMP</a:t>
                      </a:r>
                    </a:p>
                  </a:txBody>
                  <a:tcPr marL="47625" marR="47625" marT="47625" marB="47625"/>
                </a:tc>
              </a:tr>
              <a:tr h="370840">
                <a:tc>
                  <a:txBody>
                    <a:bodyPr/>
                    <a:lstStyle/>
                    <a:p>
                      <a:pPr algn="l" fontAlgn="t"/>
                      <a:r>
                        <a:rPr lang="en-US">
                          <a:effectLst/>
                        </a:rPr>
                        <a:t>calendar_date</a:t>
                      </a:r>
                    </a:p>
                  </a:txBody>
                  <a:tcPr marL="47625" marR="47625" marT="47625" marB="47625"/>
                </a:tc>
                <a:tc>
                  <a:txBody>
                    <a:bodyPr/>
                    <a:lstStyle/>
                    <a:p>
                      <a:pPr algn="l" fontAlgn="t"/>
                      <a:r>
                        <a:rPr lang="en-US">
                          <a:effectLst/>
                        </a:rPr>
                        <a:t>java.util.Calendar</a:t>
                      </a:r>
                    </a:p>
                  </a:txBody>
                  <a:tcPr marL="47625" marR="47625" marT="47625" marB="47625"/>
                </a:tc>
                <a:tc>
                  <a:txBody>
                    <a:bodyPr/>
                    <a:lstStyle/>
                    <a:p>
                      <a:pPr algn="l" fontAlgn="t"/>
                      <a:r>
                        <a:rPr lang="en-US" dirty="0">
                          <a:effectLst/>
                        </a:rPr>
                        <a:t>DATE</a:t>
                      </a:r>
                    </a:p>
                  </a:txBody>
                  <a:tcPr marL="47625" marR="47625" marT="47625" marB="47625"/>
                </a:tc>
              </a:tr>
            </a:tbl>
          </a:graphicData>
        </a:graphic>
      </p:graphicFrame>
    </p:spTree>
    <p:extLst>
      <p:ext uri="{BB962C8B-B14F-4D97-AF65-F5344CB8AC3E}">
        <p14:creationId xmlns:p14="http://schemas.microsoft.com/office/powerpoint/2010/main" val="19887467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Các kiểu Binary và đối tượng lớn</a:t>
            </a:r>
            <a:br>
              <a:rPr lang="vi-VN"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0095377"/>
              </p:ext>
            </p:extLst>
          </p:nvPr>
        </p:nvGraphicFramePr>
        <p:xfrm>
          <a:off x="457200" y="1600200"/>
          <a:ext cx="8229600" cy="2498090"/>
        </p:xfrm>
        <a:graphic>
          <a:graphicData uri="http://schemas.openxmlformats.org/drawingml/2006/table">
            <a:tbl>
              <a:tblPr firstRow="1" bandRow="1">
                <a:tableStyleId>{5C22544A-7EE6-4342-B048-85BDC9FD1C3A}</a:tableStyleId>
              </a:tblPr>
              <a:tblGrid>
                <a:gridCol w="1600200"/>
                <a:gridCol w="3124200"/>
                <a:gridCol w="3505200"/>
              </a:tblGrid>
              <a:tr h="370840">
                <a:tc>
                  <a:txBody>
                    <a:bodyPr/>
                    <a:lstStyle/>
                    <a:p>
                      <a:pPr algn="l" fontAlgn="t"/>
                      <a:r>
                        <a:rPr lang="en-US" dirty="0">
                          <a:solidFill>
                            <a:srgbClr val="000000"/>
                          </a:solidFill>
                          <a:effectLst/>
                          <a:latin typeface="times new roman"/>
                        </a:rPr>
                        <a:t>Mapping type</a:t>
                      </a:r>
                    </a:p>
                  </a:txBody>
                  <a:tcPr marL="47625" marR="47625" marT="47625" marB="47625"/>
                </a:tc>
                <a:tc>
                  <a:txBody>
                    <a:bodyPr/>
                    <a:lstStyle/>
                    <a:p>
                      <a:pPr algn="l" fontAlgn="t"/>
                      <a:r>
                        <a:rPr lang="en-US">
                          <a:solidFill>
                            <a:srgbClr val="000000"/>
                          </a:solidFill>
                          <a:effectLst/>
                          <a:latin typeface="times new roman"/>
                        </a:rPr>
                        <a:t>Java type</a:t>
                      </a:r>
                    </a:p>
                  </a:txBody>
                  <a:tcPr marL="47625" marR="47625" marT="47625" marB="47625"/>
                </a:tc>
                <a:tc>
                  <a:txBody>
                    <a:bodyPr/>
                    <a:lstStyle/>
                    <a:p>
                      <a:pPr algn="l" fontAlgn="t"/>
                      <a:r>
                        <a:rPr lang="en-US">
                          <a:solidFill>
                            <a:srgbClr val="000000"/>
                          </a:solidFill>
                          <a:effectLst/>
                          <a:latin typeface="times new roman"/>
                        </a:rPr>
                        <a:t>ANSI SQL Type</a:t>
                      </a:r>
                    </a:p>
                  </a:txBody>
                  <a:tcPr marL="47625" marR="47625" marT="47625" marB="47625"/>
                </a:tc>
              </a:tr>
              <a:tr h="370840">
                <a:tc>
                  <a:txBody>
                    <a:bodyPr/>
                    <a:lstStyle/>
                    <a:p>
                      <a:pPr algn="l" fontAlgn="t"/>
                      <a:r>
                        <a:rPr lang="en-US">
                          <a:effectLst/>
                        </a:rPr>
                        <a:t>binary</a:t>
                      </a:r>
                    </a:p>
                  </a:txBody>
                  <a:tcPr marL="47625" marR="47625" marT="47625" marB="47625"/>
                </a:tc>
                <a:tc>
                  <a:txBody>
                    <a:bodyPr/>
                    <a:lstStyle/>
                    <a:p>
                      <a:pPr algn="l" fontAlgn="t"/>
                      <a:r>
                        <a:rPr lang="en-US">
                          <a:effectLst/>
                        </a:rPr>
                        <a:t>byte[]</a:t>
                      </a:r>
                    </a:p>
                  </a:txBody>
                  <a:tcPr marL="47625" marR="47625" marT="47625" marB="47625"/>
                </a:tc>
                <a:tc>
                  <a:txBody>
                    <a:bodyPr/>
                    <a:lstStyle/>
                    <a:p>
                      <a:pPr algn="l" fontAlgn="t"/>
                      <a:r>
                        <a:rPr lang="en-US">
                          <a:effectLst/>
                        </a:rPr>
                        <a:t>VARBINARY (hoặc BLOB)</a:t>
                      </a:r>
                    </a:p>
                  </a:txBody>
                  <a:tcPr marL="47625" marR="47625" marT="47625" marB="47625"/>
                </a:tc>
              </a:tr>
              <a:tr h="370840">
                <a:tc>
                  <a:txBody>
                    <a:bodyPr/>
                    <a:lstStyle/>
                    <a:p>
                      <a:pPr algn="l" fontAlgn="t"/>
                      <a:r>
                        <a:rPr lang="en-US">
                          <a:effectLst/>
                        </a:rPr>
                        <a:t>text</a:t>
                      </a:r>
                    </a:p>
                  </a:txBody>
                  <a:tcPr marL="47625" marR="47625" marT="47625" marB="47625"/>
                </a:tc>
                <a:tc>
                  <a:txBody>
                    <a:bodyPr/>
                    <a:lstStyle/>
                    <a:p>
                      <a:pPr algn="l" fontAlgn="t"/>
                      <a:r>
                        <a:rPr lang="en-US">
                          <a:effectLst/>
                        </a:rPr>
                        <a:t>java.lang.String</a:t>
                      </a:r>
                    </a:p>
                  </a:txBody>
                  <a:tcPr marL="47625" marR="47625" marT="47625" marB="47625"/>
                </a:tc>
                <a:tc>
                  <a:txBody>
                    <a:bodyPr/>
                    <a:lstStyle/>
                    <a:p>
                      <a:pPr algn="l" fontAlgn="t"/>
                      <a:r>
                        <a:rPr lang="en-US">
                          <a:effectLst/>
                        </a:rPr>
                        <a:t>CLOB</a:t>
                      </a:r>
                    </a:p>
                  </a:txBody>
                  <a:tcPr marL="47625" marR="47625" marT="47625" marB="47625"/>
                </a:tc>
              </a:tr>
              <a:tr h="370840">
                <a:tc>
                  <a:txBody>
                    <a:bodyPr/>
                    <a:lstStyle/>
                    <a:p>
                      <a:pPr algn="l" fontAlgn="t"/>
                      <a:r>
                        <a:rPr lang="en-US">
                          <a:effectLst/>
                        </a:rPr>
                        <a:t>serializable</a:t>
                      </a:r>
                    </a:p>
                  </a:txBody>
                  <a:tcPr marL="47625" marR="47625" marT="47625" marB="47625"/>
                </a:tc>
                <a:tc>
                  <a:txBody>
                    <a:bodyPr/>
                    <a:lstStyle/>
                    <a:p>
                      <a:pPr algn="l" fontAlgn="t"/>
                      <a:r>
                        <a:rPr lang="en-US">
                          <a:effectLst/>
                        </a:rPr>
                        <a:t>any Java class that implements java.io.Serializable</a:t>
                      </a:r>
                    </a:p>
                  </a:txBody>
                  <a:tcPr marL="47625" marR="47625" marT="47625" marB="47625"/>
                </a:tc>
                <a:tc>
                  <a:txBody>
                    <a:bodyPr/>
                    <a:lstStyle/>
                    <a:p>
                      <a:pPr algn="l" fontAlgn="t"/>
                      <a:r>
                        <a:rPr lang="en-US">
                          <a:effectLst/>
                        </a:rPr>
                        <a:t>VARBINARY (hoặc BLOB)</a:t>
                      </a:r>
                    </a:p>
                  </a:txBody>
                  <a:tcPr marL="47625" marR="47625" marT="47625" marB="47625"/>
                </a:tc>
              </a:tr>
              <a:tr h="370840">
                <a:tc>
                  <a:txBody>
                    <a:bodyPr/>
                    <a:lstStyle/>
                    <a:p>
                      <a:pPr algn="l" fontAlgn="t"/>
                      <a:r>
                        <a:rPr lang="en-US">
                          <a:effectLst/>
                        </a:rPr>
                        <a:t>clob</a:t>
                      </a:r>
                    </a:p>
                  </a:txBody>
                  <a:tcPr marL="47625" marR="47625" marT="47625" marB="47625"/>
                </a:tc>
                <a:tc>
                  <a:txBody>
                    <a:bodyPr/>
                    <a:lstStyle/>
                    <a:p>
                      <a:pPr algn="l" fontAlgn="t"/>
                      <a:r>
                        <a:rPr lang="en-US">
                          <a:effectLst/>
                        </a:rPr>
                        <a:t>java.sql.Clob</a:t>
                      </a:r>
                    </a:p>
                  </a:txBody>
                  <a:tcPr marL="47625" marR="47625" marT="47625" marB="47625"/>
                </a:tc>
                <a:tc>
                  <a:txBody>
                    <a:bodyPr/>
                    <a:lstStyle/>
                    <a:p>
                      <a:pPr algn="l" fontAlgn="t"/>
                      <a:r>
                        <a:rPr lang="en-US">
                          <a:effectLst/>
                        </a:rPr>
                        <a:t>CLOB</a:t>
                      </a:r>
                    </a:p>
                  </a:txBody>
                  <a:tcPr marL="47625" marR="47625" marT="47625" marB="47625"/>
                </a:tc>
              </a:tr>
              <a:tr h="370840">
                <a:tc>
                  <a:txBody>
                    <a:bodyPr/>
                    <a:lstStyle/>
                    <a:p>
                      <a:pPr algn="l" fontAlgn="t"/>
                      <a:r>
                        <a:rPr lang="en-US">
                          <a:effectLst/>
                        </a:rPr>
                        <a:t>blob</a:t>
                      </a:r>
                    </a:p>
                  </a:txBody>
                  <a:tcPr marL="47625" marR="47625" marT="47625" marB="47625"/>
                </a:tc>
                <a:tc>
                  <a:txBody>
                    <a:bodyPr/>
                    <a:lstStyle/>
                    <a:p>
                      <a:pPr algn="l" fontAlgn="t"/>
                      <a:r>
                        <a:rPr lang="en-US">
                          <a:effectLst/>
                        </a:rPr>
                        <a:t>java.sql.Blob</a:t>
                      </a:r>
                    </a:p>
                  </a:txBody>
                  <a:tcPr marL="47625" marR="47625" marT="47625" marB="47625"/>
                </a:tc>
                <a:tc>
                  <a:txBody>
                    <a:bodyPr/>
                    <a:lstStyle/>
                    <a:p>
                      <a:pPr algn="l" fontAlgn="t"/>
                      <a:r>
                        <a:rPr lang="en-US" dirty="0">
                          <a:effectLst/>
                        </a:rPr>
                        <a:t>BLOB</a:t>
                      </a:r>
                    </a:p>
                  </a:txBody>
                  <a:tcPr marL="47625" marR="47625" marT="47625" marB="47625"/>
                </a:tc>
              </a:tr>
            </a:tbl>
          </a:graphicData>
        </a:graphic>
      </p:graphicFrame>
    </p:spTree>
    <p:extLst>
      <p:ext uri="{BB962C8B-B14F-4D97-AF65-F5344CB8AC3E}">
        <p14:creationId xmlns:p14="http://schemas.microsoft.com/office/powerpoint/2010/main" val="12284014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Ôn</a:t>
            </a:r>
            <a:r>
              <a:rPr lang="en-US" dirty="0" smtClean="0"/>
              <a:t> </a:t>
            </a:r>
            <a:r>
              <a:rPr lang="en-US" dirty="0" err="1" smtClean="0"/>
              <a:t>Tập</a:t>
            </a:r>
            <a:r>
              <a:rPr lang="en-US" dirty="0" smtClean="0"/>
              <a:t>-Hibernate </a:t>
            </a:r>
            <a:r>
              <a:rPr lang="en-US" dirty="0" smtClean="0"/>
              <a:t>Framework</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153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184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ORM(</a:t>
            </a:r>
            <a:r>
              <a:rPr lang="vi-VN" dirty="0" smtClean="0"/>
              <a:t>Object-Relational Mapping</a:t>
            </a:r>
            <a:r>
              <a:rPr lang="en-US" dirty="0" smtClean="0"/>
              <a: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L</a:t>
            </a:r>
            <a:r>
              <a:rPr lang="vi-VN" dirty="0" smtClean="0"/>
              <a:t>à </a:t>
            </a:r>
            <a:r>
              <a:rPr lang="vi-VN" dirty="0"/>
              <a:t>một kỹ thuật lập trình để chuyển đổi dữ liệu giữa các cơ sở dữ liệu quan hệ và các ngôn ngữ lập trình hướng đối tượng như Java, C# … Một hệ thống ORM có những ưu điểm so vơi JDBC như sau:</a:t>
            </a:r>
            <a:endParaRPr lang="en-US" dirty="0"/>
          </a:p>
        </p:txBody>
      </p:sp>
    </p:spTree>
    <p:extLst>
      <p:ext uri="{BB962C8B-B14F-4D97-AF65-F5344CB8AC3E}">
        <p14:creationId xmlns:p14="http://schemas.microsoft.com/office/powerpoint/2010/main" val="2058699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kiểu liên kết trong lược đồ E-R</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519238"/>
            <a:ext cx="7858125"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526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to many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2305004"/>
              </p:ext>
            </p:extLst>
          </p:nvPr>
        </p:nvGraphicFramePr>
        <p:xfrm>
          <a:off x="381000" y="1524000"/>
          <a:ext cx="3886200" cy="2225040"/>
        </p:xfrm>
        <a:graphic>
          <a:graphicData uri="http://schemas.openxmlformats.org/drawingml/2006/table">
            <a:tbl>
              <a:tblPr firstRow="1" bandRow="1">
                <a:tableStyleId>{5C22544A-7EE6-4342-B048-85BDC9FD1C3A}</a:tableStyleId>
              </a:tblPr>
              <a:tblGrid>
                <a:gridCol w="838200"/>
                <a:gridCol w="1752600"/>
                <a:gridCol w="1295400"/>
              </a:tblGrid>
              <a:tr h="370840">
                <a:tc>
                  <a:txBody>
                    <a:bodyPr/>
                    <a:lstStyle/>
                    <a:p>
                      <a:r>
                        <a:rPr lang="en-US" dirty="0" err="1" smtClean="0"/>
                        <a:t>Id_nv</a:t>
                      </a:r>
                      <a:endParaRPr lang="en-US" dirty="0"/>
                    </a:p>
                  </a:txBody>
                  <a:tcPr/>
                </a:tc>
                <a:tc>
                  <a:txBody>
                    <a:bodyPr/>
                    <a:lstStyle/>
                    <a:p>
                      <a:r>
                        <a:rPr lang="en-US" dirty="0" smtClean="0"/>
                        <a:t>Ho</a:t>
                      </a:r>
                      <a:r>
                        <a:rPr lang="en-US" baseline="0" dirty="0" smtClean="0"/>
                        <a:t> Ten</a:t>
                      </a:r>
                      <a:endParaRPr lang="en-US" dirty="0"/>
                    </a:p>
                  </a:txBody>
                  <a:tcPr/>
                </a:tc>
                <a:tc>
                  <a:txBody>
                    <a:bodyPr/>
                    <a:lstStyle/>
                    <a:p>
                      <a:r>
                        <a:rPr lang="en-US" dirty="0" smtClean="0"/>
                        <a:t>……</a:t>
                      </a:r>
                      <a:endParaRPr lang="en-US" dirty="0"/>
                    </a:p>
                  </a:txBody>
                  <a:tcPr/>
                </a:tc>
              </a:tr>
              <a:tr h="370840">
                <a:tc>
                  <a:txBody>
                    <a:bodyPr/>
                    <a:lstStyle/>
                    <a:p>
                      <a:r>
                        <a:rPr lang="en-US" dirty="0" smtClean="0">
                          <a:solidFill>
                            <a:schemeClr val="accent1"/>
                          </a:solidFill>
                        </a:rPr>
                        <a:t>1</a:t>
                      </a:r>
                      <a:endParaRPr lang="en-US" dirty="0">
                        <a:solidFill>
                          <a:schemeClr val="accent1"/>
                        </a:solidFill>
                      </a:endParaRPr>
                    </a:p>
                  </a:txBody>
                  <a:tcPr/>
                </a:tc>
                <a:tc>
                  <a:txBody>
                    <a:bodyPr/>
                    <a:lstStyle/>
                    <a:p>
                      <a:r>
                        <a:rPr lang="en-US" dirty="0" smtClean="0">
                          <a:solidFill>
                            <a:schemeClr val="accent1"/>
                          </a:solidFill>
                        </a:rPr>
                        <a:t>Nguyen</a:t>
                      </a:r>
                      <a:r>
                        <a:rPr lang="en-US" baseline="0" dirty="0" smtClean="0">
                          <a:solidFill>
                            <a:schemeClr val="accent1"/>
                          </a:solidFill>
                        </a:rPr>
                        <a:t> Van A</a:t>
                      </a:r>
                      <a:endParaRPr lang="en-US" dirty="0">
                        <a:solidFill>
                          <a:schemeClr val="accent1"/>
                        </a:solidFill>
                      </a:endParaRPr>
                    </a:p>
                  </a:txBody>
                  <a:tcPr/>
                </a:tc>
                <a:tc>
                  <a:txBody>
                    <a:bodyPr/>
                    <a:lstStyle/>
                    <a:p>
                      <a:endParaRPr lang="en-US" dirty="0">
                        <a:solidFill>
                          <a:schemeClr val="accent1"/>
                        </a:solidFill>
                      </a:endParaRPr>
                    </a:p>
                  </a:txBody>
                  <a:tcPr/>
                </a:tc>
              </a:tr>
              <a:tr h="370840">
                <a:tc>
                  <a:txBody>
                    <a:bodyPr/>
                    <a:lstStyle/>
                    <a:p>
                      <a:r>
                        <a:rPr lang="en-US" dirty="0" smtClean="0"/>
                        <a:t>2</a:t>
                      </a:r>
                      <a:endParaRPr lang="en-US" dirty="0"/>
                    </a:p>
                  </a:txBody>
                  <a:tcPr/>
                </a:tc>
                <a:tc>
                  <a:txBody>
                    <a:bodyPr/>
                    <a:lstStyle/>
                    <a:p>
                      <a:r>
                        <a:rPr lang="en-US" dirty="0" smtClean="0"/>
                        <a:t>Nguyen </a:t>
                      </a:r>
                      <a:r>
                        <a:rPr lang="en-US" dirty="0" err="1" smtClean="0"/>
                        <a:t>Thi</a:t>
                      </a:r>
                      <a:r>
                        <a:rPr lang="en-US" dirty="0" smtClean="0"/>
                        <a:t> C</a:t>
                      </a:r>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046795329"/>
              </p:ext>
            </p:extLst>
          </p:nvPr>
        </p:nvGraphicFramePr>
        <p:xfrm>
          <a:off x="5257800" y="1524000"/>
          <a:ext cx="3505200" cy="2225040"/>
        </p:xfrm>
        <a:graphic>
          <a:graphicData uri="http://schemas.openxmlformats.org/drawingml/2006/table">
            <a:tbl>
              <a:tblPr firstRow="1" bandRow="1">
                <a:tableStyleId>{5C22544A-7EE6-4342-B048-85BDC9FD1C3A}</a:tableStyleId>
              </a:tblPr>
              <a:tblGrid>
                <a:gridCol w="1130710"/>
                <a:gridCol w="1206090"/>
                <a:gridCol w="1168400"/>
              </a:tblGrid>
              <a:tr h="370840">
                <a:tc>
                  <a:txBody>
                    <a:bodyPr/>
                    <a:lstStyle/>
                    <a:p>
                      <a:r>
                        <a:rPr lang="en-US" dirty="0" smtClean="0"/>
                        <a:t>Id-cc</a:t>
                      </a:r>
                      <a:endParaRPr lang="en-US" dirty="0"/>
                    </a:p>
                  </a:txBody>
                  <a:tcPr/>
                </a:tc>
                <a:tc>
                  <a:txBody>
                    <a:bodyPr/>
                    <a:lstStyle/>
                    <a:p>
                      <a:r>
                        <a:rPr lang="en-US" dirty="0" smtClean="0"/>
                        <a:t>Ten _CC</a:t>
                      </a:r>
                      <a:endParaRPr lang="en-US" dirty="0"/>
                    </a:p>
                  </a:txBody>
                  <a:tcPr/>
                </a:tc>
                <a:tc>
                  <a:txBody>
                    <a:bodyPr/>
                    <a:lstStyle/>
                    <a:p>
                      <a:r>
                        <a:rPr lang="en-US" dirty="0" smtClean="0"/>
                        <a:t>……</a:t>
                      </a:r>
                      <a:endParaRPr lang="en-US" dirty="0"/>
                    </a:p>
                  </a:txBody>
                  <a:tcPr/>
                </a:tc>
              </a:tr>
              <a:tr h="370840">
                <a:tc>
                  <a:txBody>
                    <a:bodyPr/>
                    <a:lstStyle/>
                    <a:p>
                      <a:r>
                        <a:rPr lang="en-US" dirty="0" smtClean="0">
                          <a:solidFill>
                            <a:schemeClr val="accent1"/>
                          </a:solidFill>
                        </a:rPr>
                        <a:t>1</a:t>
                      </a:r>
                      <a:endParaRPr lang="en-US" dirty="0">
                        <a:solidFill>
                          <a:schemeClr val="accent1"/>
                        </a:solidFill>
                      </a:endParaRPr>
                    </a:p>
                  </a:txBody>
                  <a:tcPr/>
                </a:tc>
                <a:tc>
                  <a:txBody>
                    <a:bodyPr/>
                    <a:lstStyle/>
                    <a:p>
                      <a:r>
                        <a:rPr lang="en-US" dirty="0" smtClean="0">
                          <a:solidFill>
                            <a:schemeClr val="accent1"/>
                          </a:solidFill>
                        </a:rPr>
                        <a:t>MBA</a:t>
                      </a:r>
                      <a:endParaRPr lang="en-US" dirty="0">
                        <a:solidFill>
                          <a:schemeClr val="accent1"/>
                        </a:solidFill>
                      </a:endParaRPr>
                    </a:p>
                  </a:txBody>
                  <a:tcPr/>
                </a:tc>
                <a:tc>
                  <a:txBody>
                    <a:bodyPr/>
                    <a:lstStyle/>
                    <a:p>
                      <a:endParaRPr lang="en-US" dirty="0">
                        <a:solidFill>
                          <a:schemeClr val="accent1"/>
                        </a:solidFill>
                      </a:endParaRPr>
                    </a:p>
                  </a:txBody>
                  <a:tcPr/>
                </a:tc>
              </a:tr>
              <a:tr h="370840">
                <a:tc>
                  <a:txBody>
                    <a:bodyPr/>
                    <a:lstStyle/>
                    <a:p>
                      <a:r>
                        <a:rPr lang="en-US" dirty="0" smtClean="0"/>
                        <a:t>2</a:t>
                      </a:r>
                      <a:endParaRPr lang="en-US" dirty="0"/>
                    </a:p>
                  </a:txBody>
                  <a:tcPr/>
                </a:tc>
                <a:tc>
                  <a:txBody>
                    <a:bodyPr/>
                    <a:lstStyle/>
                    <a:p>
                      <a:r>
                        <a:rPr lang="en-US" dirty="0" smtClean="0"/>
                        <a:t>CCNA</a:t>
                      </a:r>
                      <a:endParaRPr lang="en-US" dirty="0"/>
                    </a:p>
                  </a:txBody>
                  <a:tcPr/>
                </a:tc>
                <a:tc>
                  <a:txBody>
                    <a:bodyPr/>
                    <a:lstStyle/>
                    <a:p>
                      <a:endParaRPr lang="en-US" dirty="0"/>
                    </a:p>
                  </a:txBody>
                  <a:tcPr/>
                </a:tc>
              </a:tr>
              <a:tr h="370840">
                <a:tc>
                  <a:txBody>
                    <a:bodyPr/>
                    <a:lstStyle/>
                    <a:p>
                      <a:r>
                        <a:rPr lang="en-US" dirty="0" smtClean="0"/>
                        <a:t>3</a:t>
                      </a:r>
                      <a:endParaRPr lang="en-US" dirty="0"/>
                    </a:p>
                  </a:txBody>
                  <a:tcPr/>
                </a:tc>
                <a:tc>
                  <a:txBody>
                    <a:bodyPr/>
                    <a:lstStyle/>
                    <a:p>
                      <a:r>
                        <a:rPr lang="en-US" dirty="0" smtClean="0"/>
                        <a:t>SQL</a:t>
                      </a:r>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87538254"/>
              </p:ext>
            </p:extLst>
          </p:nvPr>
        </p:nvGraphicFramePr>
        <p:xfrm>
          <a:off x="3352800" y="4343400"/>
          <a:ext cx="2590800" cy="2225040"/>
        </p:xfrm>
        <a:graphic>
          <a:graphicData uri="http://schemas.openxmlformats.org/drawingml/2006/table">
            <a:tbl>
              <a:tblPr firstRow="1" bandRow="1">
                <a:tableStyleId>{5C22544A-7EE6-4342-B048-85BDC9FD1C3A}</a:tableStyleId>
              </a:tblPr>
              <a:tblGrid>
                <a:gridCol w="1295400"/>
                <a:gridCol w="12954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Id_nv</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Id-cc</a:t>
                      </a:r>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3</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2</a:t>
                      </a:r>
                      <a:endParaRPr lang="en-US" dirty="0"/>
                    </a:p>
                  </a:txBody>
                  <a:tcPr/>
                </a:tc>
                <a:tc>
                  <a:txBody>
                    <a:bodyPr/>
                    <a:lstStyle/>
                    <a:p>
                      <a:r>
                        <a:rPr lang="en-US" dirty="0" smtClean="0"/>
                        <a:t>3</a:t>
                      </a:r>
                      <a:endParaRPr lang="en-US" dirty="0"/>
                    </a:p>
                  </a:txBody>
                  <a:tcPr/>
                </a:tc>
              </a:tr>
            </a:tbl>
          </a:graphicData>
        </a:graphic>
      </p:graphicFrame>
    </p:spTree>
    <p:extLst>
      <p:ext uri="{BB962C8B-B14F-4D97-AF65-F5344CB8AC3E}">
        <p14:creationId xmlns:p14="http://schemas.microsoft.com/office/powerpoint/2010/main" val="16811963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458200"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9951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ORM(</a:t>
            </a:r>
            <a:r>
              <a:rPr lang="vi-VN" dirty="0" smtClean="0"/>
              <a:t>Object-Relational Mapping</a:t>
            </a:r>
            <a:r>
              <a:rPr lang="en-US" dirty="0" smtClean="0"/>
              <a:t>)</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34299993"/>
              </p:ext>
            </p:extLst>
          </p:nvPr>
        </p:nvGraphicFramePr>
        <p:xfrm>
          <a:off x="533400" y="1447800"/>
          <a:ext cx="8229600" cy="4924419"/>
        </p:xfrm>
        <a:graphic>
          <a:graphicData uri="http://schemas.openxmlformats.org/drawingml/2006/table">
            <a:tbl>
              <a:tblPr firstRow="1" bandRow="1">
                <a:tableStyleId>{5C22544A-7EE6-4342-B048-85BDC9FD1C3A}</a:tableStyleId>
              </a:tblPr>
              <a:tblGrid>
                <a:gridCol w="609600"/>
                <a:gridCol w="7620000"/>
              </a:tblGrid>
              <a:tr h="457200">
                <a:tc>
                  <a:txBody>
                    <a:bodyPr/>
                    <a:lstStyle/>
                    <a:p>
                      <a:pPr algn="l" fontAlgn="t"/>
                      <a:r>
                        <a:rPr lang="en-US" dirty="0">
                          <a:solidFill>
                            <a:srgbClr val="000000"/>
                          </a:solidFill>
                          <a:effectLst/>
                          <a:latin typeface="times new roman"/>
                        </a:rPr>
                        <a:t>No.</a:t>
                      </a:r>
                    </a:p>
                  </a:txBody>
                  <a:tcPr marL="47625" marR="47625" marT="47625" marB="47625"/>
                </a:tc>
                <a:tc>
                  <a:txBody>
                    <a:bodyPr/>
                    <a:lstStyle/>
                    <a:p>
                      <a:pPr algn="l" fontAlgn="t"/>
                      <a:r>
                        <a:rPr lang="vi-VN" sz="2400" dirty="0">
                          <a:solidFill>
                            <a:srgbClr val="000000"/>
                          </a:solidFill>
                          <a:effectLst/>
                          <a:latin typeface="times new roman"/>
                        </a:rPr>
                        <a:t>Ưu điểm</a:t>
                      </a:r>
                    </a:p>
                  </a:txBody>
                  <a:tcPr marL="47625" marR="47625" marT="47625" marB="47625"/>
                </a:tc>
              </a:tr>
              <a:tr h="421318">
                <a:tc>
                  <a:txBody>
                    <a:bodyPr/>
                    <a:lstStyle/>
                    <a:p>
                      <a:pPr algn="l" fontAlgn="t"/>
                      <a:r>
                        <a:rPr lang="en-US">
                          <a:effectLst/>
                        </a:rPr>
                        <a:t>1</a:t>
                      </a:r>
                    </a:p>
                  </a:txBody>
                  <a:tcPr marL="47625" marR="47625" marT="47625" marB="47625"/>
                </a:tc>
                <a:tc>
                  <a:txBody>
                    <a:bodyPr/>
                    <a:lstStyle/>
                    <a:p>
                      <a:pPr algn="l" fontAlgn="t"/>
                      <a:r>
                        <a:rPr lang="vi-VN" sz="2400" dirty="0">
                          <a:effectLst/>
                        </a:rPr>
                        <a:t>Cho phép đối tượng truy cập mã nghiệp vụ thay vì bảng DB.</a:t>
                      </a:r>
                    </a:p>
                  </a:txBody>
                  <a:tcPr marL="47625" marR="47625" marT="47625" marB="47625"/>
                </a:tc>
              </a:tr>
              <a:tr h="421318">
                <a:tc>
                  <a:txBody>
                    <a:bodyPr/>
                    <a:lstStyle/>
                    <a:p>
                      <a:pPr algn="l" fontAlgn="t"/>
                      <a:r>
                        <a:rPr lang="en-US">
                          <a:effectLst/>
                        </a:rPr>
                        <a:t>2</a:t>
                      </a:r>
                    </a:p>
                  </a:txBody>
                  <a:tcPr marL="47625" marR="47625" marT="47625" marB="47625"/>
                </a:tc>
                <a:tc>
                  <a:txBody>
                    <a:bodyPr/>
                    <a:lstStyle/>
                    <a:p>
                      <a:pPr algn="l" fontAlgn="t"/>
                      <a:r>
                        <a:rPr lang="en-US" sz="2400" dirty="0" err="1">
                          <a:effectLst/>
                        </a:rPr>
                        <a:t>Ẩn</a:t>
                      </a:r>
                      <a:r>
                        <a:rPr lang="en-US" sz="2400" dirty="0">
                          <a:effectLst/>
                        </a:rPr>
                        <a:t> </a:t>
                      </a:r>
                      <a:r>
                        <a:rPr lang="en-US" sz="2400" dirty="0" err="1">
                          <a:effectLst/>
                        </a:rPr>
                        <a:t>các</a:t>
                      </a:r>
                      <a:r>
                        <a:rPr lang="en-US" sz="2400" dirty="0">
                          <a:effectLst/>
                        </a:rPr>
                        <a:t> chi </a:t>
                      </a:r>
                      <a:r>
                        <a:rPr lang="en-US" sz="2400" dirty="0" err="1">
                          <a:effectLst/>
                        </a:rPr>
                        <a:t>tiết</a:t>
                      </a:r>
                      <a:r>
                        <a:rPr lang="en-US" sz="2400" dirty="0">
                          <a:effectLst/>
                        </a:rPr>
                        <a:t> </a:t>
                      </a:r>
                      <a:r>
                        <a:rPr lang="en-US" sz="2400" dirty="0" err="1">
                          <a:effectLst/>
                        </a:rPr>
                        <a:t>của</a:t>
                      </a:r>
                      <a:r>
                        <a:rPr lang="en-US" sz="2400" dirty="0">
                          <a:effectLst/>
                        </a:rPr>
                        <a:t> </a:t>
                      </a:r>
                      <a:r>
                        <a:rPr lang="en-US" sz="2400" dirty="0" err="1">
                          <a:effectLst/>
                        </a:rPr>
                        <a:t>các</a:t>
                      </a:r>
                      <a:r>
                        <a:rPr lang="en-US" sz="2400" dirty="0">
                          <a:effectLst/>
                        </a:rPr>
                        <a:t> </a:t>
                      </a:r>
                      <a:r>
                        <a:rPr lang="en-US" sz="2400" dirty="0" err="1">
                          <a:effectLst/>
                        </a:rPr>
                        <a:t>truy</a:t>
                      </a:r>
                      <a:r>
                        <a:rPr lang="en-US" sz="2400" dirty="0">
                          <a:effectLst/>
                        </a:rPr>
                        <a:t> </a:t>
                      </a:r>
                      <a:r>
                        <a:rPr lang="en-US" sz="2400" dirty="0" err="1">
                          <a:effectLst/>
                        </a:rPr>
                        <a:t>vấn</a:t>
                      </a:r>
                      <a:r>
                        <a:rPr lang="en-US" sz="2400" dirty="0">
                          <a:effectLst/>
                        </a:rPr>
                        <a:t> SQL </a:t>
                      </a:r>
                      <a:r>
                        <a:rPr lang="en-US" sz="2400" dirty="0" err="1">
                          <a:effectLst/>
                        </a:rPr>
                        <a:t>từ</a:t>
                      </a:r>
                      <a:r>
                        <a:rPr lang="en-US" sz="2400" dirty="0">
                          <a:effectLst/>
                        </a:rPr>
                        <a:t> logic OO.</a:t>
                      </a:r>
                    </a:p>
                  </a:txBody>
                  <a:tcPr marL="47625" marR="47625" marT="47625" marB="47625"/>
                </a:tc>
              </a:tr>
              <a:tr h="600069">
                <a:tc>
                  <a:txBody>
                    <a:bodyPr/>
                    <a:lstStyle/>
                    <a:p>
                      <a:pPr algn="l" fontAlgn="t"/>
                      <a:r>
                        <a:rPr lang="en-US">
                          <a:effectLst/>
                        </a:rPr>
                        <a:t>3</a:t>
                      </a:r>
                    </a:p>
                  </a:txBody>
                  <a:tcPr marL="47625" marR="47625" marT="47625" marB="47625"/>
                </a:tc>
                <a:tc>
                  <a:txBody>
                    <a:bodyPr/>
                    <a:lstStyle/>
                    <a:p>
                      <a:pPr algn="l" fontAlgn="t"/>
                      <a:r>
                        <a:rPr lang="en-US" sz="2400" dirty="0" err="1">
                          <a:effectLst/>
                        </a:rPr>
                        <a:t>Dựa</a:t>
                      </a:r>
                      <a:r>
                        <a:rPr lang="en-US" sz="2400" dirty="0">
                          <a:effectLst/>
                        </a:rPr>
                        <a:t> </a:t>
                      </a:r>
                      <a:r>
                        <a:rPr lang="en-US" sz="2400" dirty="0" err="1">
                          <a:effectLst/>
                        </a:rPr>
                        <a:t>trên</a:t>
                      </a:r>
                      <a:r>
                        <a:rPr lang="en-US" sz="2400" dirty="0">
                          <a:effectLst/>
                        </a:rPr>
                        <a:t> JDBC ‘under the hood’</a:t>
                      </a:r>
                    </a:p>
                  </a:txBody>
                  <a:tcPr marL="47625" marR="47625" marT="47625" marB="47625"/>
                </a:tc>
              </a:tr>
              <a:tr h="421318">
                <a:tc>
                  <a:txBody>
                    <a:bodyPr/>
                    <a:lstStyle/>
                    <a:p>
                      <a:pPr algn="l" fontAlgn="t"/>
                      <a:r>
                        <a:rPr lang="en-US">
                          <a:effectLst/>
                        </a:rPr>
                        <a:t>4</a:t>
                      </a:r>
                    </a:p>
                  </a:txBody>
                  <a:tcPr marL="47625" marR="47625" marT="47625" marB="47625"/>
                </a:tc>
                <a:tc>
                  <a:txBody>
                    <a:bodyPr/>
                    <a:lstStyle/>
                    <a:p>
                      <a:pPr algn="l" fontAlgn="t"/>
                      <a:r>
                        <a:rPr lang="vi-VN" sz="2400" dirty="0">
                          <a:effectLst/>
                        </a:rPr>
                        <a:t>Không cần phải đối phó với việc thực hiện cơ sở dữ liệu.</a:t>
                      </a:r>
                    </a:p>
                  </a:txBody>
                  <a:tcPr marL="47625" marR="47625" marT="47625" marB="47625"/>
                </a:tc>
              </a:tr>
              <a:tr h="731537">
                <a:tc>
                  <a:txBody>
                    <a:bodyPr/>
                    <a:lstStyle/>
                    <a:p>
                      <a:pPr algn="l" fontAlgn="t"/>
                      <a:r>
                        <a:rPr lang="en-US">
                          <a:effectLst/>
                        </a:rPr>
                        <a:t>5</a:t>
                      </a:r>
                    </a:p>
                  </a:txBody>
                  <a:tcPr marL="47625" marR="47625" marT="47625" marB="47625"/>
                </a:tc>
                <a:tc>
                  <a:txBody>
                    <a:bodyPr/>
                    <a:lstStyle/>
                    <a:p>
                      <a:pPr algn="l" fontAlgn="t"/>
                      <a:r>
                        <a:rPr lang="vi-VN" sz="2400" dirty="0">
                          <a:effectLst/>
                        </a:rPr>
                        <a:t>Các thực thể dựa trên các khái niệm nghiệp vụ thay vì cấu trúc cơ sở dữ liệu.</a:t>
                      </a:r>
                    </a:p>
                  </a:txBody>
                  <a:tcPr marL="47625" marR="47625" marT="47625" marB="47625"/>
                </a:tc>
              </a:tr>
              <a:tr h="421318">
                <a:tc>
                  <a:txBody>
                    <a:bodyPr/>
                    <a:lstStyle/>
                    <a:p>
                      <a:pPr algn="l" fontAlgn="t"/>
                      <a:r>
                        <a:rPr lang="en-US">
                          <a:effectLst/>
                        </a:rPr>
                        <a:t>6</a:t>
                      </a:r>
                    </a:p>
                  </a:txBody>
                  <a:tcPr marL="47625" marR="47625" marT="47625" marB="47625"/>
                </a:tc>
                <a:tc>
                  <a:txBody>
                    <a:bodyPr/>
                    <a:lstStyle/>
                    <a:p>
                      <a:pPr algn="l" fontAlgn="t"/>
                      <a:r>
                        <a:rPr lang="vi-VN" sz="2400" dirty="0">
                          <a:effectLst/>
                        </a:rPr>
                        <a:t>Quản lý Transaction và tạo ra key tự động.</a:t>
                      </a:r>
                    </a:p>
                  </a:txBody>
                  <a:tcPr marL="47625" marR="47625" marT="47625" marB="47625"/>
                </a:tc>
              </a:tr>
              <a:tr h="421318">
                <a:tc>
                  <a:txBody>
                    <a:bodyPr/>
                    <a:lstStyle/>
                    <a:p>
                      <a:pPr algn="l" fontAlgn="t"/>
                      <a:r>
                        <a:rPr lang="en-US">
                          <a:effectLst/>
                        </a:rPr>
                        <a:t>7</a:t>
                      </a:r>
                    </a:p>
                  </a:txBody>
                  <a:tcPr marL="47625" marR="47625" marT="47625" marB="47625"/>
                </a:tc>
                <a:tc>
                  <a:txBody>
                    <a:bodyPr/>
                    <a:lstStyle/>
                    <a:p>
                      <a:pPr algn="l" fontAlgn="t"/>
                      <a:r>
                        <a:rPr lang="en-US" sz="2400" dirty="0" err="1">
                          <a:effectLst/>
                        </a:rPr>
                        <a:t>Phát</a:t>
                      </a:r>
                      <a:r>
                        <a:rPr lang="en-US" sz="2400" dirty="0">
                          <a:effectLst/>
                        </a:rPr>
                        <a:t> </a:t>
                      </a:r>
                      <a:r>
                        <a:rPr lang="en-US" sz="2400" dirty="0" err="1">
                          <a:effectLst/>
                        </a:rPr>
                        <a:t>triển</a:t>
                      </a:r>
                      <a:r>
                        <a:rPr lang="en-US" sz="2400" dirty="0">
                          <a:effectLst/>
                        </a:rPr>
                        <a:t> </a:t>
                      </a:r>
                      <a:r>
                        <a:rPr lang="en-US" sz="2400" dirty="0" err="1">
                          <a:effectLst/>
                        </a:rPr>
                        <a:t>ứng</a:t>
                      </a:r>
                      <a:r>
                        <a:rPr lang="en-US" sz="2400" dirty="0">
                          <a:effectLst/>
                        </a:rPr>
                        <a:t> </a:t>
                      </a:r>
                      <a:r>
                        <a:rPr lang="en-US" sz="2400" dirty="0" err="1">
                          <a:effectLst/>
                        </a:rPr>
                        <a:t>dụng</a:t>
                      </a:r>
                      <a:r>
                        <a:rPr lang="en-US" sz="2400" dirty="0">
                          <a:effectLst/>
                        </a:rPr>
                        <a:t> </a:t>
                      </a:r>
                      <a:r>
                        <a:rPr lang="en-US" sz="2400" dirty="0" err="1">
                          <a:effectLst/>
                        </a:rPr>
                        <a:t>nhanh</a:t>
                      </a:r>
                      <a:r>
                        <a:rPr lang="en-US" sz="2400" dirty="0">
                          <a:effectLst/>
                        </a:rPr>
                        <a:t> </a:t>
                      </a:r>
                      <a:r>
                        <a:rPr lang="en-US" sz="2400" dirty="0" err="1">
                          <a:effectLst/>
                        </a:rPr>
                        <a:t>chóng</a:t>
                      </a:r>
                      <a:r>
                        <a:rPr lang="en-US" sz="2400" dirty="0">
                          <a:effectLst/>
                        </a:rPr>
                        <a:t>.</a:t>
                      </a:r>
                    </a:p>
                  </a:txBody>
                  <a:tcPr marL="47625" marR="47625" marT="47625" marB="47625"/>
                </a:tc>
              </a:tr>
            </a:tbl>
          </a:graphicData>
        </a:graphic>
      </p:graphicFrame>
    </p:spTree>
    <p:extLst>
      <p:ext uri="{BB962C8B-B14F-4D97-AF65-F5344CB8AC3E}">
        <p14:creationId xmlns:p14="http://schemas.microsoft.com/office/powerpoint/2010/main" val="257524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ORM </a:t>
            </a:r>
            <a:r>
              <a:rPr lang="en-US" dirty="0" err="1"/>
              <a:t>bao</a:t>
            </a:r>
            <a:r>
              <a:rPr lang="en-US" dirty="0"/>
              <a:t> </a:t>
            </a:r>
            <a:r>
              <a:rPr lang="en-US" dirty="0" err="1"/>
              <a:t>gồm</a:t>
            </a:r>
            <a:r>
              <a:rPr lang="en-US" dirty="0"/>
              <a:t> </a:t>
            </a:r>
            <a:r>
              <a:rPr lang="en-US" dirty="0" err="1"/>
              <a:t>bốn</a:t>
            </a:r>
            <a:r>
              <a:rPr lang="en-US" dirty="0"/>
              <a:t> </a:t>
            </a:r>
            <a:r>
              <a:rPr lang="en-US" dirty="0" err="1"/>
              <a:t>thực</a:t>
            </a:r>
            <a:r>
              <a:rPr lang="en-US" dirty="0"/>
              <a:t> </a:t>
            </a:r>
            <a:r>
              <a:rPr lang="en-US" dirty="0" err="1"/>
              <a:t>thể</a:t>
            </a:r>
            <a:r>
              <a:rPr lang="en-US" dirty="0"/>
              <a:t> </a:t>
            </a:r>
            <a:r>
              <a:rPr lang="en-US" dirty="0" err="1"/>
              <a:t>sau</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0761070"/>
              </p:ext>
            </p:extLst>
          </p:nvPr>
        </p:nvGraphicFramePr>
        <p:xfrm>
          <a:off x="457200" y="1600200"/>
          <a:ext cx="8229600" cy="4499610"/>
        </p:xfrm>
        <a:graphic>
          <a:graphicData uri="http://schemas.openxmlformats.org/drawingml/2006/table">
            <a:tbl>
              <a:tblPr firstRow="1" bandRow="1">
                <a:tableStyleId>{5C22544A-7EE6-4342-B048-85BDC9FD1C3A}</a:tableStyleId>
              </a:tblPr>
              <a:tblGrid>
                <a:gridCol w="533400"/>
                <a:gridCol w="7696200"/>
              </a:tblGrid>
              <a:tr h="370840">
                <a:tc>
                  <a:txBody>
                    <a:bodyPr/>
                    <a:lstStyle/>
                    <a:p>
                      <a:pPr algn="l" fontAlgn="t"/>
                      <a:r>
                        <a:rPr lang="en-US" sz="2400" dirty="0">
                          <a:solidFill>
                            <a:srgbClr val="000000"/>
                          </a:solidFill>
                          <a:effectLst/>
                          <a:latin typeface="times new roman"/>
                        </a:rPr>
                        <a:t>No.</a:t>
                      </a:r>
                    </a:p>
                  </a:txBody>
                  <a:tcPr marL="47625" marR="47625" marT="47625" marB="47625"/>
                </a:tc>
                <a:tc>
                  <a:txBody>
                    <a:bodyPr/>
                    <a:lstStyle/>
                    <a:p>
                      <a:pPr algn="l" fontAlgn="t"/>
                      <a:r>
                        <a:rPr lang="en-US" sz="2400">
                          <a:solidFill>
                            <a:srgbClr val="000000"/>
                          </a:solidFill>
                          <a:effectLst/>
                          <a:latin typeface="times new roman"/>
                        </a:rPr>
                        <a:t>Giải pháp</a:t>
                      </a:r>
                    </a:p>
                  </a:txBody>
                  <a:tcPr marL="47625" marR="47625" marT="47625" marB="47625"/>
                </a:tc>
              </a:tr>
              <a:tr h="370840">
                <a:tc>
                  <a:txBody>
                    <a:bodyPr/>
                    <a:lstStyle/>
                    <a:p>
                      <a:pPr algn="l" fontAlgn="t"/>
                      <a:r>
                        <a:rPr lang="en-US" sz="2400">
                          <a:effectLst/>
                        </a:rPr>
                        <a:t>1</a:t>
                      </a:r>
                    </a:p>
                  </a:txBody>
                  <a:tcPr marL="47625" marR="47625" marT="47625" marB="47625"/>
                </a:tc>
                <a:tc>
                  <a:txBody>
                    <a:bodyPr/>
                    <a:lstStyle/>
                    <a:p>
                      <a:pPr algn="l" fontAlgn="t"/>
                      <a:r>
                        <a:rPr lang="vi-VN" sz="2400">
                          <a:effectLst/>
                        </a:rPr>
                        <a:t>Một API để thực hiện các thao tác CRUD cơ bản trên các đối tượng của các lớp persistent.</a:t>
                      </a:r>
                    </a:p>
                  </a:txBody>
                  <a:tcPr marL="47625" marR="47625" marT="47625" marB="47625"/>
                </a:tc>
              </a:tr>
              <a:tr h="370840">
                <a:tc>
                  <a:txBody>
                    <a:bodyPr/>
                    <a:lstStyle/>
                    <a:p>
                      <a:pPr algn="l" fontAlgn="t"/>
                      <a:r>
                        <a:rPr lang="en-US" sz="2400">
                          <a:effectLst/>
                        </a:rPr>
                        <a:t>2</a:t>
                      </a:r>
                    </a:p>
                  </a:txBody>
                  <a:tcPr marL="47625" marR="47625" marT="47625" marB="47625"/>
                </a:tc>
                <a:tc>
                  <a:txBody>
                    <a:bodyPr/>
                    <a:lstStyle/>
                    <a:p>
                      <a:pPr algn="l" fontAlgn="t"/>
                      <a:r>
                        <a:rPr lang="vi-VN" sz="2400">
                          <a:effectLst/>
                        </a:rPr>
                        <a:t>Một ngôn ngữ hoặc API để chỉ định các truy vấn đề cập đến các lớp và thuộc tính của các lớp.</a:t>
                      </a:r>
                    </a:p>
                  </a:txBody>
                  <a:tcPr marL="47625" marR="47625" marT="47625" marB="47625"/>
                </a:tc>
              </a:tr>
              <a:tr h="370840">
                <a:tc>
                  <a:txBody>
                    <a:bodyPr/>
                    <a:lstStyle/>
                    <a:p>
                      <a:pPr algn="l" fontAlgn="t"/>
                      <a:r>
                        <a:rPr lang="en-US" sz="2400">
                          <a:effectLst/>
                        </a:rPr>
                        <a:t>3</a:t>
                      </a:r>
                    </a:p>
                  </a:txBody>
                  <a:tcPr marL="47625" marR="47625" marT="47625" marB="47625"/>
                </a:tc>
                <a:tc>
                  <a:txBody>
                    <a:bodyPr/>
                    <a:lstStyle/>
                    <a:p>
                      <a:pPr algn="l" fontAlgn="t"/>
                      <a:r>
                        <a:rPr lang="vi-VN" sz="2400">
                          <a:effectLst/>
                        </a:rPr>
                        <a:t>Một phương tiện có thể cấu hình để chỉ định siêu dữ liệu ánh xạ.</a:t>
                      </a:r>
                    </a:p>
                  </a:txBody>
                  <a:tcPr marL="47625" marR="47625" marT="47625" marB="47625"/>
                </a:tc>
              </a:tr>
              <a:tr h="370840">
                <a:tc>
                  <a:txBody>
                    <a:bodyPr/>
                    <a:lstStyle/>
                    <a:p>
                      <a:pPr algn="l" fontAlgn="t"/>
                      <a:r>
                        <a:rPr lang="en-US" sz="2400">
                          <a:effectLst/>
                        </a:rPr>
                        <a:t>4</a:t>
                      </a:r>
                    </a:p>
                  </a:txBody>
                  <a:tcPr marL="47625" marR="47625" marT="47625" marB="47625"/>
                </a:tc>
                <a:tc>
                  <a:txBody>
                    <a:bodyPr/>
                    <a:lstStyle/>
                    <a:p>
                      <a:pPr algn="l" fontAlgn="t"/>
                      <a:r>
                        <a:rPr lang="vi-VN" sz="2400" dirty="0">
                          <a:effectLst/>
                        </a:rPr>
                        <a:t>Một kỹ thuật tương tác với các đối tượng giao dịch để thực hiện dirty checking, lazy loading, join fetching và các chức năng tối ưu hóa khác.</a:t>
                      </a:r>
                    </a:p>
                  </a:txBody>
                  <a:tcPr marL="47625" marR="47625" marT="47625" marB="47625"/>
                </a:tc>
              </a:tr>
            </a:tbl>
          </a:graphicData>
        </a:graphic>
      </p:graphicFrame>
    </p:spTree>
    <p:extLst>
      <p:ext uri="{BB962C8B-B14F-4D97-AF65-F5344CB8AC3E}">
        <p14:creationId xmlns:p14="http://schemas.microsoft.com/office/powerpoint/2010/main" val="707826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Java ORM Framework</a:t>
            </a:r>
            <a:br>
              <a:rPr lang="vi-VN"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vi-VN" dirty="0" smtClean="0"/>
              <a:t>Có </a:t>
            </a:r>
            <a:r>
              <a:rPr lang="vi-VN" dirty="0"/>
              <a:t>một số persistent framework và các tùy chọn ORM trong Java. Một persistent framework là một dịch vụ ORM lưu và truy xuất các đối tượng vào một cơ sở dữ liệu quan hệ.</a:t>
            </a:r>
          </a:p>
          <a:p>
            <a:pPr lvl="1"/>
            <a:r>
              <a:rPr lang="vi-VN" dirty="0"/>
              <a:t>Enterprise JavaBeans Entity Beans</a:t>
            </a:r>
          </a:p>
          <a:p>
            <a:pPr lvl="1"/>
            <a:r>
              <a:rPr lang="vi-VN" dirty="0"/>
              <a:t>Java Data Objects</a:t>
            </a:r>
          </a:p>
          <a:p>
            <a:pPr lvl="1"/>
            <a:r>
              <a:rPr lang="vi-VN" dirty="0"/>
              <a:t>Castor</a:t>
            </a:r>
          </a:p>
          <a:p>
            <a:pPr lvl="1"/>
            <a:r>
              <a:rPr lang="vi-VN" dirty="0"/>
              <a:t>TopLink</a:t>
            </a:r>
          </a:p>
          <a:p>
            <a:pPr lvl="1"/>
            <a:r>
              <a:rPr lang="vi-VN" dirty="0"/>
              <a:t>Spring DAO</a:t>
            </a:r>
          </a:p>
          <a:p>
            <a:pPr lvl="1"/>
            <a:r>
              <a:rPr lang="vi-VN" dirty="0"/>
              <a:t>Hibernate</a:t>
            </a:r>
          </a:p>
          <a:p>
            <a:pPr lvl="1"/>
            <a:r>
              <a:rPr lang="vi-VN" dirty="0"/>
              <a:t>And many more</a:t>
            </a:r>
          </a:p>
          <a:p>
            <a:endParaRPr lang="en-US" dirty="0"/>
          </a:p>
        </p:txBody>
      </p:sp>
    </p:spTree>
    <p:extLst>
      <p:ext uri="{BB962C8B-B14F-4D97-AF65-F5344CB8AC3E}">
        <p14:creationId xmlns:p14="http://schemas.microsoft.com/office/powerpoint/2010/main" val="97325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Tại sao ORM (Object Relational Mapping)?</a:t>
            </a:r>
            <a:br>
              <a:rPr lang="vi-VN" dirty="0" smtClean="0"/>
            </a:br>
            <a:endParaRPr lang="en-US" dirty="0"/>
          </a:p>
        </p:txBody>
      </p:sp>
      <p:sp>
        <p:nvSpPr>
          <p:cNvPr id="3" name="Content Placeholder 2"/>
          <p:cNvSpPr>
            <a:spLocks noGrp="1"/>
          </p:cNvSpPr>
          <p:nvPr>
            <p:ph idx="1"/>
          </p:nvPr>
        </p:nvSpPr>
        <p:spPr/>
        <p:txBody>
          <a:bodyPr>
            <a:normAutofit lnSpcReduction="10000"/>
          </a:bodyPr>
          <a:lstStyle/>
          <a:p>
            <a:r>
              <a:rPr lang="vi-VN" dirty="0" smtClean="0"/>
              <a:t>Khi làm </a:t>
            </a:r>
            <a:r>
              <a:rPr lang="vi-VN" dirty="0"/>
              <a:t>việc với một hệ thống hướng đối tượng, có một sự không khớp giữa mô hình đối tượng và cơ sở dữ liệu quan hệ. </a:t>
            </a:r>
            <a:r>
              <a:rPr lang="vi-VN" dirty="0" smtClean="0"/>
              <a:t>RDBMS</a:t>
            </a:r>
            <a:r>
              <a:rPr lang="en-US" dirty="0" smtClean="0"/>
              <a:t>(</a:t>
            </a:r>
            <a:r>
              <a:rPr lang="vi-VN" dirty="0"/>
              <a:t>Relational Database Management </a:t>
            </a:r>
            <a:r>
              <a:rPr lang="vi-VN" dirty="0" smtClean="0"/>
              <a:t>System</a:t>
            </a:r>
            <a:r>
              <a:rPr lang="en-US" dirty="0" smtClean="0"/>
              <a:t>-</a:t>
            </a:r>
            <a:r>
              <a:rPr lang="vi-VN" dirty="0" smtClean="0"/>
              <a:t>Hệ </a:t>
            </a:r>
            <a:r>
              <a:rPr lang="vi-VN" dirty="0"/>
              <a:t>thống quản lý cơ sở dữ liệu quan hệ</a:t>
            </a:r>
            <a:r>
              <a:rPr lang="vi-VN" dirty="0" smtClean="0"/>
              <a:t>) </a:t>
            </a:r>
            <a:r>
              <a:rPr lang="vi-VN" dirty="0"/>
              <a:t>thể hiện dữ liệu trong một định dạng dạng bảng, trong khi các ngôn ngữ hướng đối tượng, chẳng hạn như Java hoặc C #, đại diện cho nó như một đồ thị kết nối của các đối tượng.</a:t>
            </a:r>
          </a:p>
          <a:p>
            <a:endParaRPr lang="en-US" dirty="0"/>
          </a:p>
        </p:txBody>
      </p:sp>
    </p:spTree>
    <p:extLst>
      <p:ext uri="{BB962C8B-B14F-4D97-AF65-F5344CB8AC3E}">
        <p14:creationId xmlns:p14="http://schemas.microsoft.com/office/powerpoint/2010/main" val="2415446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53"/>
            <a:ext cx="8229600" cy="1143000"/>
          </a:xfrm>
        </p:spPr>
        <p:txBody>
          <a:bodyPr>
            <a:normAutofit fontScale="90000"/>
          </a:bodyPr>
          <a:lstStyle/>
          <a:p>
            <a:r>
              <a:rPr lang="vi-VN" dirty="0" smtClean="0"/>
              <a:t>Tại sao ORM (Object Relational Mapping)?</a:t>
            </a:r>
            <a:endParaRPr lang="en-US" dirty="0"/>
          </a:p>
        </p:txBody>
      </p:sp>
      <p:sp>
        <p:nvSpPr>
          <p:cNvPr id="3" name="Content Placeholder 2"/>
          <p:cNvSpPr>
            <a:spLocks noGrp="1"/>
          </p:cNvSpPr>
          <p:nvPr>
            <p:ph idx="1"/>
          </p:nvPr>
        </p:nvSpPr>
        <p:spPr>
          <a:xfrm>
            <a:off x="533400" y="1143000"/>
            <a:ext cx="8229600" cy="4525963"/>
          </a:xfrm>
        </p:spPr>
        <p:txBody>
          <a:bodyPr>
            <a:normAutofit/>
          </a:bodyPr>
          <a:lstStyle/>
          <a:p>
            <a:r>
              <a:rPr lang="vi-VN" sz="2400" dirty="0"/>
              <a:t>Thứ hai, Việc tải và lưu trữ các đối tượng trong một cơ sở dữ liệu quan hệ làm cho chúng ta gặp 5 vấn đề không </a:t>
            </a:r>
            <a:r>
              <a:rPr lang="vi-VN" sz="2400" dirty="0" smtClean="0"/>
              <a:t>khớp.</a:t>
            </a:r>
            <a:endParaRPr lang="en-US"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61562273"/>
              </p:ext>
            </p:extLst>
          </p:nvPr>
        </p:nvGraphicFramePr>
        <p:xfrm>
          <a:off x="838200" y="2203598"/>
          <a:ext cx="8077200" cy="4686300"/>
        </p:xfrm>
        <a:graphic>
          <a:graphicData uri="http://schemas.openxmlformats.org/drawingml/2006/table">
            <a:tbl>
              <a:tblPr firstRow="1" bandRow="1">
                <a:tableStyleId>{5C22544A-7EE6-4342-B048-85BDC9FD1C3A}</a:tableStyleId>
              </a:tblPr>
              <a:tblGrid>
                <a:gridCol w="1066800"/>
                <a:gridCol w="7010400"/>
              </a:tblGrid>
              <a:tr h="447675">
                <a:tc>
                  <a:txBody>
                    <a:bodyPr/>
                    <a:lstStyle/>
                    <a:p>
                      <a:pPr algn="l" fontAlgn="t"/>
                      <a:r>
                        <a:rPr lang="en-US" dirty="0">
                          <a:solidFill>
                            <a:srgbClr val="000000"/>
                          </a:solidFill>
                          <a:effectLst/>
                          <a:latin typeface="times new roman"/>
                        </a:rPr>
                        <a:t>Mismatch</a:t>
                      </a:r>
                    </a:p>
                  </a:txBody>
                  <a:tcPr marL="47625" marR="47625" marT="47625" marB="47625"/>
                </a:tc>
                <a:tc>
                  <a:txBody>
                    <a:bodyPr/>
                    <a:lstStyle/>
                    <a:p>
                      <a:pPr algn="l" fontAlgn="t"/>
                      <a:r>
                        <a:rPr lang="en-US" dirty="0" err="1">
                          <a:solidFill>
                            <a:srgbClr val="000000"/>
                          </a:solidFill>
                          <a:effectLst/>
                          <a:latin typeface="times new roman"/>
                        </a:rPr>
                        <a:t>Mô</a:t>
                      </a:r>
                      <a:r>
                        <a:rPr lang="en-US" dirty="0">
                          <a:solidFill>
                            <a:srgbClr val="000000"/>
                          </a:solidFill>
                          <a:effectLst/>
                          <a:latin typeface="times new roman"/>
                        </a:rPr>
                        <a:t> </a:t>
                      </a:r>
                      <a:r>
                        <a:rPr lang="en-US" dirty="0" err="1">
                          <a:solidFill>
                            <a:srgbClr val="000000"/>
                          </a:solidFill>
                          <a:effectLst/>
                          <a:latin typeface="times new roman"/>
                        </a:rPr>
                        <a:t>tả</a:t>
                      </a:r>
                      <a:endParaRPr lang="en-US" dirty="0">
                        <a:solidFill>
                          <a:srgbClr val="000000"/>
                        </a:solidFill>
                        <a:effectLst/>
                        <a:latin typeface="times new roman"/>
                      </a:endParaRPr>
                    </a:p>
                  </a:txBody>
                  <a:tcPr marL="47625" marR="47625" marT="47625" marB="47625"/>
                </a:tc>
              </a:tr>
              <a:tr h="447675">
                <a:tc>
                  <a:txBody>
                    <a:bodyPr/>
                    <a:lstStyle/>
                    <a:p>
                      <a:pPr algn="l" fontAlgn="t"/>
                      <a:r>
                        <a:rPr lang="en-US">
                          <a:effectLst/>
                        </a:rPr>
                        <a:t>Tính chi tiết</a:t>
                      </a:r>
                    </a:p>
                  </a:txBody>
                  <a:tcPr marL="47625" marR="47625" marT="47625" marB="47625"/>
                </a:tc>
                <a:tc>
                  <a:txBody>
                    <a:bodyPr/>
                    <a:lstStyle/>
                    <a:p>
                      <a:pPr algn="l" fontAlgn="t"/>
                      <a:r>
                        <a:rPr lang="vi-VN" dirty="0">
                          <a:effectLst/>
                        </a:rPr>
                        <a:t>Đôi khi bạn sẽ có một mô hình đối tượng có nhiều lớp hơn số lượng các bảng tương ứng trong cơ sở dữ liệu.</a:t>
                      </a:r>
                    </a:p>
                  </a:txBody>
                  <a:tcPr marL="47625" marR="47625" marT="47625" marB="47625"/>
                </a:tc>
              </a:tr>
              <a:tr h="447675">
                <a:tc>
                  <a:txBody>
                    <a:bodyPr/>
                    <a:lstStyle/>
                    <a:p>
                      <a:pPr algn="l" fontAlgn="t"/>
                      <a:r>
                        <a:rPr lang="en-US">
                          <a:effectLst/>
                        </a:rPr>
                        <a:t>Tính kế thừa</a:t>
                      </a:r>
                    </a:p>
                  </a:txBody>
                  <a:tcPr marL="47625" marR="47625" marT="47625" marB="47625"/>
                </a:tc>
                <a:tc>
                  <a:txBody>
                    <a:bodyPr/>
                    <a:lstStyle/>
                    <a:p>
                      <a:pPr algn="l" fontAlgn="t"/>
                      <a:r>
                        <a:rPr lang="vi-VN">
                          <a:effectLst/>
                        </a:rPr>
                        <a:t>RDBMS không định nghĩa bất cứ điều gì tương tự để kế thừa đó là một mô hình tự nhiên trong các ngôn ngữ lập trình hướng đối tượng.</a:t>
                      </a:r>
                    </a:p>
                  </a:txBody>
                  <a:tcPr marL="47625" marR="47625" marT="47625" marB="47625"/>
                </a:tc>
              </a:tr>
              <a:tr h="447675">
                <a:tc>
                  <a:txBody>
                    <a:bodyPr/>
                    <a:lstStyle/>
                    <a:p>
                      <a:pPr algn="l" fontAlgn="t"/>
                      <a:r>
                        <a:rPr lang="en-US">
                          <a:effectLst/>
                        </a:rPr>
                        <a:t>Identity</a:t>
                      </a:r>
                    </a:p>
                  </a:txBody>
                  <a:tcPr marL="47625" marR="47625" marT="47625" marB="47625"/>
                </a:tc>
                <a:tc>
                  <a:txBody>
                    <a:bodyPr/>
                    <a:lstStyle/>
                    <a:p>
                      <a:pPr algn="l" fontAlgn="t"/>
                      <a:r>
                        <a:rPr lang="vi-VN" dirty="0">
                          <a:effectLst/>
                        </a:rPr>
                        <a:t>Một RDBMS định nghĩa chính xác một khái niệm về ‘sự giống nhau’: khóa chính. Java, tuy nhiên, định nghĩa cả nhận dạng đối tượng (a == b) và đối tượng bằng nhau (a.equals (b)).</a:t>
                      </a:r>
                    </a:p>
                  </a:txBody>
                  <a:tcPr marL="47625" marR="47625" marT="47625" marB="47625"/>
                </a:tc>
              </a:tr>
              <a:tr h="447675">
                <a:tc>
                  <a:txBody>
                    <a:bodyPr/>
                    <a:lstStyle/>
                    <a:p>
                      <a:pPr algn="l" fontAlgn="t"/>
                      <a:r>
                        <a:rPr lang="en-US">
                          <a:effectLst/>
                        </a:rPr>
                        <a:t>Mối quan hệ kết hợp</a:t>
                      </a:r>
                    </a:p>
                  </a:txBody>
                  <a:tcPr marL="47625" marR="47625" marT="47625" marB="47625"/>
                </a:tc>
                <a:tc>
                  <a:txBody>
                    <a:bodyPr/>
                    <a:lstStyle/>
                    <a:p>
                      <a:pPr algn="l" fontAlgn="t"/>
                      <a:r>
                        <a:rPr lang="vi-VN">
                          <a:effectLst/>
                        </a:rPr>
                        <a:t>Các ngôn ngữ hướng đối tượng biểu diễn cho các sự kết hợp sử dụng các đối tượng tham chiếu, trong khi RDBMS biểu diễn mối quan hệ kết hợp bằng một cột khoá ngoại.</a:t>
                      </a:r>
                    </a:p>
                  </a:txBody>
                  <a:tcPr marL="47625" marR="47625" marT="47625" marB="47625"/>
                </a:tc>
              </a:tr>
              <a:tr h="447675">
                <a:tc>
                  <a:txBody>
                    <a:bodyPr/>
                    <a:lstStyle/>
                    <a:p>
                      <a:pPr algn="l" fontAlgn="t"/>
                      <a:r>
                        <a:rPr lang="vi-VN">
                          <a:effectLst/>
                        </a:rPr>
                        <a:t>Điều hướng</a:t>
                      </a:r>
                    </a:p>
                  </a:txBody>
                  <a:tcPr marL="47625" marR="47625" marT="47625" marB="47625"/>
                </a:tc>
                <a:tc>
                  <a:txBody>
                    <a:bodyPr/>
                    <a:lstStyle/>
                    <a:p>
                      <a:pPr algn="l" fontAlgn="t"/>
                      <a:r>
                        <a:rPr lang="vi-VN" dirty="0">
                          <a:effectLst/>
                        </a:rPr>
                        <a:t>Các cách bạn truy cập các đối tượng trong Java và trong một RDBMS về cơ bản là khác nhau.</a:t>
                      </a:r>
                    </a:p>
                  </a:txBody>
                  <a:tcPr marL="47625" marR="47625" marT="47625" marB="47625"/>
                </a:tc>
              </a:tr>
            </a:tbl>
          </a:graphicData>
        </a:graphic>
      </p:graphicFrame>
    </p:spTree>
    <p:extLst>
      <p:ext uri="{BB962C8B-B14F-4D97-AF65-F5344CB8AC3E}">
        <p14:creationId xmlns:p14="http://schemas.microsoft.com/office/powerpoint/2010/main" val="4016841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16224</TotalTime>
  <Words>2147</Words>
  <Application>Microsoft Office PowerPoint</Application>
  <PresentationFormat>On-screen Show (4:3)</PresentationFormat>
  <Paragraphs>294</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Hibernate </vt:lpstr>
      <vt:lpstr>JDBC (Java Database Connectivity) </vt:lpstr>
      <vt:lpstr>JDBC (Java Database Connectivity)</vt:lpstr>
      <vt:lpstr>ORM(Object-Relational Mapping) </vt:lpstr>
      <vt:lpstr>ORM(Object-Relational Mapping) </vt:lpstr>
      <vt:lpstr>ORM bao gồm bốn thực thể sau</vt:lpstr>
      <vt:lpstr>Java ORM Framework </vt:lpstr>
      <vt:lpstr>Tại sao ORM (Object Relational Mapping)? </vt:lpstr>
      <vt:lpstr>Tại sao ORM (Object Relational Mapping)?</vt:lpstr>
      <vt:lpstr>Hibernate Framework </vt:lpstr>
      <vt:lpstr>Hibernate Framework</vt:lpstr>
      <vt:lpstr>Hibernate Framework</vt:lpstr>
      <vt:lpstr>Database được hỗ trợ </vt:lpstr>
      <vt:lpstr>Các công nghệ được hỗ trợ </vt:lpstr>
      <vt:lpstr>Kiến trúc Hibernate </vt:lpstr>
      <vt:lpstr>PowerPoint Presentation</vt:lpstr>
      <vt:lpstr>Kiến trúc Hibernate </vt:lpstr>
      <vt:lpstr>Kiến trúc Hibernate </vt:lpstr>
      <vt:lpstr>Đối tượng Configuration </vt:lpstr>
      <vt:lpstr>Đối tượng Session</vt:lpstr>
      <vt:lpstr>Đối tượng Transaction</vt:lpstr>
      <vt:lpstr>Đối tượng Query</vt:lpstr>
      <vt:lpstr>Đối tượng Criteria</vt:lpstr>
      <vt:lpstr>Môi trường Hibernate</vt:lpstr>
      <vt:lpstr>Cài đặt thư viện liên quan đến Hibernate </vt:lpstr>
      <vt:lpstr>Hibernate – File cấu hình XML</vt:lpstr>
      <vt:lpstr>Các thuộc tính Hibernate </vt:lpstr>
      <vt:lpstr>Hibernate với MySQL Database:</vt:lpstr>
      <vt:lpstr>Hibernate với MySQL Database</vt:lpstr>
      <vt:lpstr>File mapping trong Hibernate </vt:lpstr>
      <vt:lpstr>Ví dụ file mapping XML trong Hiberante</vt:lpstr>
      <vt:lpstr>Ví dụ file mapping XML </vt:lpstr>
      <vt:lpstr>PowerPoint Presentation</vt:lpstr>
      <vt:lpstr>Các thẻ trong file mapping</vt:lpstr>
      <vt:lpstr>Thuộc tính type của file mapping trong Hibernate </vt:lpstr>
      <vt:lpstr>Các kiểu dữ liệu nguyên thủy </vt:lpstr>
      <vt:lpstr>Các kiểu Date and time </vt:lpstr>
      <vt:lpstr>Các kiểu Binary và đối tượng lớn </vt:lpstr>
      <vt:lpstr>Ôn Tập-Hibernate Framework</vt:lpstr>
      <vt:lpstr>Các kiểu liên kết trong lược đồ E-R</vt:lpstr>
      <vt:lpstr>Many to many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DELL</dc:creator>
  <cp:lastModifiedBy>DELL</cp:lastModifiedBy>
  <cp:revision>24</cp:revision>
  <dcterms:created xsi:type="dcterms:W3CDTF">2019-09-09T02:12:03Z</dcterms:created>
  <dcterms:modified xsi:type="dcterms:W3CDTF">2019-10-10T03:22:30Z</dcterms:modified>
</cp:coreProperties>
</file>