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6" r:id="rId6"/>
    <p:sldId id="267" r:id="rId7"/>
    <p:sldId id="268" r:id="rId8"/>
    <p:sldId id="270" r:id="rId9"/>
    <p:sldId id="271" r:id="rId10"/>
    <p:sldId id="272" r:id="rId11"/>
    <p:sldId id="273" r:id="rId12"/>
    <p:sldId id="274" r:id="rId13"/>
    <p:sldId id="288" r:id="rId14"/>
    <p:sldId id="289" r:id="rId15"/>
    <p:sldId id="290" r:id="rId16"/>
    <p:sldId id="291" r:id="rId17"/>
    <p:sldId id="297" r:id="rId18"/>
    <p:sldId id="298" r:id="rId19"/>
    <p:sldId id="299" r:id="rId20"/>
    <p:sldId id="300" r:id="rId21"/>
    <p:sldId id="301" r:id="rId22"/>
    <p:sldId id="302" r:id="rId23"/>
    <p:sldId id="304" r:id="rId24"/>
    <p:sldId id="303" r:id="rId25"/>
    <p:sldId id="305" r:id="rId26"/>
    <p:sldId id="306" r:id="rId27"/>
    <p:sldId id="307" r:id="rId28"/>
    <p:sldId id="308" r:id="rId29"/>
    <p:sldId id="275" r:id="rId30"/>
    <p:sldId id="276" r:id="rId31"/>
    <p:sldId id="277" r:id="rId32"/>
    <p:sldId id="278" r:id="rId33"/>
    <p:sldId id="281" r:id="rId34"/>
    <p:sldId id="282" r:id="rId35"/>
    <p:sldId id="284" r:id="rId36"/>
    <p:sldId id="283" r:id="rId37"/>
    <p:sldId id="285" r:id="rId38"/>
    <p:sldId id="286" r:id="rId39"/>
    <p:sldId id="279" r:id="rId40"/>
    <p:sldId id="280" r:id="rId41"/>
    <p:sldId id="287" r:id="rId42"/>
    <p:sldId id="292" r:id="rId43"/>
    <p:sldId id="293" r:id="rId44"/>
    <p:sldId id="294" r:id="rId45"/>
    <p:sldId id="295" r:id="rId46"/>
    <p:sldId id="296" r:id="rId47"/>
    <p:sldId id="309" r:id="rId48"/>
    <p:sldId id="310" r:id="rId49"/>
    <p:sldId id="31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39" autoAdjust="0"/>
    <p:restoredTop sz="94660"/>
  </p:normalViewPr>
  <p:slideViewPr>
    <p:cSldViewPr>
      <p:cViewPr varScale="1">
        <p:scale>
          <a:sx n="110" d="100"/>
          <a:sy n="110" d="100"/>
        </p:scale>
        <p:origin x="126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379E5-18E3-463B-B5EC-D8EBE394B591}" type="datetimeFigureOut">
              <a:rPr lang="en-US" smtClean="0"/>
              <a:t>10/17/2019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DF1CD-55DC-45DE-9033-A11A91746A61}" type="slidenum">
              <a:rPr lang="en-US" smtClean="0"/>
              <a:t>‹#›</a:t>
            </a:fld>
            <a:endParaRPr lang="en-US"/>
          </a:p>
        </p:txBody>
      </p:sp>
    </p:spTree>
    <p:extLst>
      <p:ext uri="{BB962C8B-B14F-4D97-AF65-F5344CB8AC3E}">
        <p14:creationId xmlns:p14="http://schemas.microsoft.com/office/powerpoint/2010/main" val="1905752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60269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74236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8570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3E8C-6C59-44C0-BCF7-B361DDB9EF2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65716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3E8C-6C59-44C0-BCF7-B361DDB9EF2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47473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83E8C-6C59-44C0-BCF7-B361DDB9EF28}"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58369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83E8C-6C59-44C0-BCF7-B361DDB9EF28}"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199003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83E8C-6C59-44C0-BCF7-B361DDB9EF28}"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80817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83E8C-6C59-44C0-BCF7-B361DDB9EF28}"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86389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83E8C-6C59-44C0-BCF7-B361DDB9EF28}"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222708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83E8C-6C59-44C0-BCF7-B361DDB9EF28}"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BC6E8-9154-4A5E-BBA0-67139EA40FAC}" type="slidenum">
              <a:rPr lang="en-US" smtClean="0"/>
              <a:t>‹#›</a:t>
            </a:fld>
            <a:endParaRPr lang="en-US"/>
          </a:p>
        </p:txBody>
      </p:sp>
    </p:spTree>
    <p:extLst>
      <p:ext uri="{BB962C8B-B14F-4D97-AF65-F5344CB8AC3E}">
        <p14:creationId xmlns:p14="http://schemas.microsoft.com/office/powerpoint/2010/main" val="368540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83E8C-6C59-44C0-BCF7-B361DDB9EF28}" type="datetimeFigureOut">
              <a:rPr lang="en-US" smtClean="0"/>
              <a:t>10/17/2019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BC6E8-9154-4A5E-BBA0-67139EA40FAC}" type="slidenum">
              <a:rPr lang="en-US" smtClean="0"/>
              <a:t>‹#›</a:t>
            </a:fld>
            <a:endParaRPr lang="en-US"/>
          </a:p>
        </p:txBody>
      </p:sp>
    </p:spTree>
    <p:extLst>
      <p:ext uri="{BB962C8B-B14F-4D97-AF65-F5344CB8AC3E}">
        <p14:creationId xmlns:p14="http://schemas.microsoft.com/office/powerpoint/2010/main" val="66945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ServletTutorial/any/something" TargetMode="External"/><Relationship Id="rId2" Type="http://schemas.openxmlformats.org/officeDocument/2006/relationships/hyperlink" Target="http://localhost:8080/ViDu/any/path1/a.html" TargetMode="External"/><Relationship Id="rId1" Type="http://schemas.openxmlformats.org/officeDocument/2006/relationships/slideLayout" Target="../slideLayouts/slideLayout2.xml"/><Relationship Id="rId4" Type="http://schemas.openxmlformats.org/officeDocument/2006/relationships/hyperlink" Target="http://localhost:8080/ServletTutorial/an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80/ViDu/other/exampleInfo?text1=Hello&amp;text2=Worl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Servlets</a:t>
            </a:r>
            <a:endParaRPr lang="en-US" sz="6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9156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Servlet </a:t>
            </a:r>
            <a:r>
              <a:rPr lang="en-US" dirty="0" err="1" smtClean="0"/>
              <a:t>Url</a:t>
            </a:r>
            <a:r>
              <a:rPr lang="en-US" dirty="0" smtClean="0"/>
              <a:t> Pattern</a:t>
            </a:r>
            <a:br>
              <a:rPr lang="en-US" dirty="0" smtClean="0"/>
            </a:br>
            <a:endParaRPr lang="en-US" dirty="0"/>
          </a:p>
        </p:txBody>
      </p:sp>
      <p:sp>
        <p:nvSpPr>
          <p:cNvPr id="3" name="Content Placeholder 2"/>
          <p:cNvSpPr>
            <a:spLocks noGrp="1"/>
          </p:cNvSpPr>
          <p:nvPr>
            <p:ph idx="1"/>
          </p:nvPr>
        </p:nvSpPr>
        <p:spPr/>
        <p:txBody>
          <a:bodyPr/>
          <a:lstStyle/>
          <a:p>
            <a:r>
              <a:rPr lang="en-US" dirty="0" err="1" smtClean="0"/>
              <a:t>AsteriskServlet</a:t>
            </a:r>
            <a:endParaRPr lang="en-US" dirty="0" smtClean="0"/>
          </a:p>
          <a:p>
            <a:r>
              <a:rPr lang="en-US" u="sng" dirty="0">
                <a:solidFill>
                  <a:srgbClr val="FF0000"/>
                </a:solidFill>
                <a:hlinkClick r:id="rId2"/>
              </a:rPr>
              <a:t>http://</a:t>
            </a:r>
            <a:r>
              <a:rPr lang="en-US" u="sng" dirty="0" smtClean="0">
                <a:solidFill>
                  <a:srgbClr val="FF0000"/>
                </a:solidFill>
                <a:hlinkClick r:id="rId2"/>
              </a:rPr>
              <a:t>localhost:8080/ViDu/any/path1/a.html</a:t>
            </a:r>
            <a:endParaRPr lang="en-US" u="sng" dirty="0">
              <a:solidFill>
                <a:srgbClr val="FF0000"/>
              </a:solidFill>
            </a:endParaRPr>
          </a:p>
          <a:p>
            <a:r>
              <a:rPr lang="en-US" u="sng" dirty="0">
                <a:solidFill>
                  <a:srgbClr val="FF0000"/>
                </a:solidFill>
              </a:rPr>
              <a:t>http://</a:t>
            </a:r>
            <a:r>
              <a:rPr lang="en-US" u="sng" dirty="0" smtClean="0">
                <a:solidFill>
                  <a:srgbClr val="FF0000"/>
                </a:solidFill>
              </a:rPr>
              <a:t>localhost:8080/</a:t>
            </a:r>
            <a:r>
              <a:rPr lang="en-US" u="sng" dirty="0" smtClean="0">
                <a:solidFill>
                  <a:srgbClr val="FF0000"/>
                </a:solidFill>
                <a:hlinkClick r:id="rId2"/>
              </a:rPr>
              <a:t>ViDu</a:t>
            </a:r>
            <a:r>
              <a:rPr lang="en-US" u="sng" dirty="0" smtClean="0">
                <a:solidFill>
                  <a:srgbClr val="FF0000"/>
                </a:solidFill>
                <a:hlinkClick r:id="rId3"/>
              </a:rPr>
              <a:t>/any/something</a:t>
            </a:r>
            <a:endParaRPr lang="en-US" u="sng" dirty="0">
              <a:solidFill>
                <a:srgbClr val="FF0000"/>
              </a:solidFill>
            </a:endParaRPr>
          </a:p>
          <a:p>
            <a:r>
              <a:rPr lang="en-US" u="sng" dirty="0">
                <a:solidFill>
                  <a:srgbClr val="FF0000"/>
                </a:solidFill>
              </a:rPr>
              <a:t>http://</a:t>
            </a:r>
            <a:r>
              <a:rPr lang="en-US" u="sng" dirty="0" smtClean="0">
                <a:solidFill>
                  <a:srgbClr val="FF0000"/>
                </a:solidFill>
              </a:rPr>
              <a:t>localhost:8080/</a:t>
            </a:r>
            <a:r>
              <a:rPr lang="en-US" u="sng" dirty="0" smtClean="0">
                <a:solidFill>
                  <a:srgbClr val="FF0000"/>
                </a:solidFill>
                <a:hlinkClick r:id="rId2"/>
              </a:rPr>
              <a:t>ViDu</a:t>
            </a:r>
            <a:r>
              <a:rPr lang="en-US" u="sng" dirty="0" smtClean="0">
                <a:solidFill>
                  <a:srgbClr val="FF0000"/>
                </a:solidFill>
                <a:hlinkClick r:id="rId4"/>
              </a:rPr>
              <a:t>/any</a:t>
            </a:r>
            <a:endParaRPr lang="en-US" u="sng" dirty="0">
              <a:solidFill>
                <a:srgbClr val="FF0000"/>
              </a:solidFill>
            </a:endParaRPr>
          </a:p>
        </p:txBody>
      </p:sp>
    </p:spTree>
    <p:extLst>
      <p:ext uri="{BB962C8B-B14F-4D97-AF65-F5344CB8AC3E}">
        <p14:creationId xmlns:p14="http://schemas.microsoft.com/office/powerpoint/2010/main" val="4042106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a:t>
            </a:r>
            <a:r>
              <a:rPr lang="en-US" dirty="0" err="1" smtClean="0"/>
              <a:t>Url</a:t>
            </a:r>
            <a:r>
              <a:rPr lang="en-US" dirty="0" smtClean="0"/>
              <a:t> Pattern</a:t>
            </a:r>
            <a:endParaRPr lang="en-US" dirty="0"/>
          </a:p>
        </p:txBody>
      </p:sp>
      <p:sp>
        <p:nvSpPr>
          <p:cNvPr id="3" name="Content Placeholder 2"/>
          <p:cNvSpPr>
            <a:spLocks noGrp="1"/>
          </p:cNvSpPr>
          <p:nvPr>
            <p:ph idx="1"/>
          </p:nvPr>
        </p:nvSpPr>
        <p:spPr/>
        <p:txBody>
          <a:bodyPr/>
          <a:lstStyle/>
          <a:p>
            <a:r>
              <a:rPr lang="vi-VN" dirty="0" smtClean="0"/>
              <a:t>Servlet mặc định:</a:t>
            </a:r>
          </a:p>
          <a:p>
            <a:r>
              <a:rPr lang="vi-VN" dirty="0" smtClean="0"/>
              <a:t>Servlet với url-pattern = / </a:t>
            </a:r>
            <a:endParaRPr lang="en-US" dirty="0" smtClean="0"/>
          </a:p>
          <a:p>
            <a:r>
              <a:rPr lang="vi-VN" dirty="0"/>
              <a:t>Là một </a:t>
            </a:r>
            <a:r>
              <a:rPr lang="vi-VN" b="1" dirty="0"/>
              <a:t>servlet </a:t>
            </a:r>
            <a:r>
              <a:rPr lang="vi-VN" dirty="0"/>
              <a:t>mặc định, </a:t>
            </a:r>
            <a:r>
              <a:rPr lang="vi-VN" b="1" dirty="0"/>
              <a:t>servlet  </a:t>
            </a:r>
            <a:r>
              <a:rPr lang="vi-VN" dirty="0"/>
              <a:t>này sẽ được sử dụng để xử lý các yêu cầu (request) mà có đường dẫn không khớp với bất kỳ một </a:t>
            </a:r>
            <a:r>
              <a:rPr lang="vi-VN" b="1" i="1" dirty="0"/>
              <a:t>url-pattern</a:t>
            </a:r>
            <a:r>
              <a:rPr lang="vi-VN" dirty="0"/>
              <a:t> nào của các </a:t>
            </a:r>
            <a:r>
              <a:rPr lang="vi-VN" b="1" dirty="0"/>
              <a:t>Servlet</a:t>
            </a:r>
            <a:r>
              <a:rPr lang="vi-VN" dirty="0"/>
              <a:t> khác được khai báo trong ứng </a:t>
            </a:r>
            <a:r>
              <a:rPr lang="vi-VN" dirty="0" smtClean="0"/>
              <a:t>dụng</a:t>
            </a:r>
            <a:endParaRPr lang="en-US" dirty="0"/>
          </a:p>
        </p:txBody>
      </p:sp>
    </p:spTree>
    <p:extLst>
      <p:ext uri="{BB962C8B-B14F-4D97-AF65-F5344CB8AC3E}">
        <p14:creationId xmlns:p14="http://schemas.microsoft.com/office/powerpoint/2010/main" val="2769676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Lấy các thông tin cơ bản của Servlet</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err="1" smtClean="0"/>
              <a:t>Thông</a:t>
            </a:r>
            <a:r>
              <a:rPr lang="en-US" dirty="0" smtClean="0"/>
              <a:t> tin request </a:t>
            </a:r>
            <a:r>
              <a:rPr lang="en-US" dirty="0" err="1" smtClean="0"/>
              <a:t>từ</a:t>
            </a:r>
            <a:r>
              <a:rPr lang="en-US" dirty="0" smtClean="0"/>
              <a:t> client.</a:t>
            </a:r>
          </a:p>
          <a:p>
            <a:pPr marL="514350" indent="-514350">
              <a:buFont typeface="+mj-lt"/>
              <a:buAutoNum type="arabicPeriod"/>
            </a:pPr>
            <a:r>
              <a:rPr lang="en-US" dirty="0" err="1" smtClean="0"/>
              <a:t>Thông</a:t>
            </a:r>
            <a:r>
              <a:rPr lang="en-US" dirty="0" smtClean="0"/>
              <a:t> tin Server</a:t>
            </a:r>
          </a:p>
          <a:p>
            <a:pPr marL="514350" indent="-514350">
              <a:buFont typeface="+mj-lt"/>
              <a:buAutoNum type="arabicPeriod"/>
            </a:pPr>
            <a:r>
              <a:rPr lang="en-US" dirty="0" err="1" smtClean="0"/>
              <a:t>Thông</a:t>
            </a:r>
            <a:r>
              <a:rPr lang="en-US" dirty="0" smtClean="0"/>
              <a:t> tin Client</a:t>
            </a:r>
          </a:p>
          <a:p>
            <a:pPr marL="514350" indent="-514350">
              <a:buFont typeface="+mj-lt"/>
              <a:buAutoNum type="arabicPeriod"/>
            </a:pPr>
            <a:r>
              <a:rPr lang="en-US" dirty="0" err="1" smtClean="0"/>
              <a:t>Thông</a:t>
            </a:r>
            <a:r>
              <a:rPr lang="en-US" dirty="0" smtClean="0"/>
              <a:t> tin Header </a:t>
            </a:r>
            <a:r>
              <a:rPr lang="en-US" dirty="0" err="1" smtClean="0"/>
              <a:t>gửi</a:t>
            </a:r>
            <a:r>
              <a:rPr lang="en-US" dirty="0" smtClean="0"/>
              <a:t> </a:t>
            </a:r>
            <a:r>
              <a:rPr lang="en-US" dirty="0" err="1" smtClean="0"/>
              <a:t>theo</a:t>
            </a:r>
            <a:r>
              <a:rPr lang="en-US" dirty="0" smtClean="0"/>
              <a:t> request</a:t>
            </a:r>
          </a:p>
          <a:p>
            <a:pPr marL="514350" indent="-514350">
              <a:buFont typeface="+mj-lt"/>
              <a:buAutoNum type="arabicPeriod"/>
            </a:pPr>
            <a:r>
              <a:rPr lang="en-US" dirty="0" smtClean="0"/>
              <a:t>....</a:t>
            </a:r>
          </a:p>
          <a:p>
            <a:pPr marL="514350" indent="-514350">
              <a:buFont typeface="+mj-lt"/>
              <a:buAutoNum type="arabicPeriod"/>
            </a:pPr>
            <a:r>
              <a:rPr lang="en-US" dirty="0" smtClean="0"/>
              <a:t>VD: ExampleInfoServlet.java</a:t>
            </a:r>
          </a:p>
          <a:p>
            <a:pPr marL="0" indent="0">
              <a:buNone/>
            </a:pPr>
            <a:r>
              <a:rPr lang="en-US" dirty="0">
                <a:hlinkClick r:id="rId2"/>
              </a:rPr>
              <a:t>http://</a:t>
            </a:r>
            <a:r>
              <a:rPr lang="en-US" dirty="0" smtClean="0">
                <a:hlinkClick r:id="rId2"/>
              </a:rPr>
              <a:t>localhost:8080/ViDu/other/exampleInfo?text1=Hello&amp;text2=World</a:t>
            </a:r>
            <a:endParaRPr lang="en-US" dirty="0"/>
          </a:p>
          <a:p>
            <a:pPr marL="0" indent="0">
              <a:buNone/>
            </a:pPr>
            <a:endParaRPr lang="en-US" dirty="0"/>
          </a:p>
        </p:txBody>
      </p:sp>
    </p:spTree>
    <p:extLst>
      <p:ext uri="{BB962C8B-B14F-4D97-AF65-F5344CB8AC3E}">
        <p14:creationId xmlns:p14="http://schemas.microsoft.com/office/powerpoint/2010/main" val="1040071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 Data </a:t>
            </a:r>
            <a:r>
              <a:rPr lang="en-US" dirty="0" err="1"/>
              <a:t>trong</a:t>
            </a:r>
            <a:r>
              <a:rPr lang="en-US" dirty="0"/>
              <a:t> Servlet</a:t>
            </a:r>
            <a:br>
              <a:rPr lang="en-US" dirty="0"/>
            </a:br>
            <a:endParaRPr lang="en-US" dirty="0"/>
          </a:p>
        </p:txBody>
      </p:sp>
      <p:sp>
        <p:nvSpPr>
          <p:cNvPr id="3" name="Content Placeholder 2"/>
          <p:cNvSpPr>
            <a:spLocks noGrp="1"/>
          </p:cNvSpPr>
          <p:nvPr>
            <p:ph idx="1"/>
          </p:nvPr>
        </p:nvSpPr>
        <p:spPr/>
        <p:txBody>
          <a:bodyPr/>
          <a:lstStyle/>
          <a:p>
            <a:r>
              <a:rPr lang="en-US" dirty="0" err="1"/>
              <a:t>Khi</a:t>
            </a:r>
            <a:r>
              <a:rPr lang="en-US" dirty="0"/>
              <a:t> </a:t>
            </a:r>
            <a:r>
              <a:rPr lang="en-US" dirty="0" smtClean="0"/>
              <a:t>t</a:t>
            </a:r>
            <a:r>
              <a:rPr lang="vi-VN" dirty="0" smtClean="0"/>
              <a:t>ruyền </a:t>
            </a:r>
            <a:r>
              <a:rPr lang="vi-VN" dirty="0"/>
              <a:t>một số thông tin từ trình duyệt </a:t>
            </a:r>
            <a:r>
              <a:rPr lang="vi-VN" dirty="0" smtClean="0"/>
              <a:t>tới </a:t>
            </a:r>
            <a:r>
              <a:rPr lang="vi-VN" dirty="0"/>
              <a:t>Web Server và sau đó tới chương trình </a:t>
            </a:r>
            <a:r>
              <a:rPr lang="vi-VN" dirty="0" smtClean="0"/>
              <a:t>backend. Trình </a:t>
            </a:r>
            <a:r>
              <a:rPr lang="vi-VN" dirty="0"/>
              <a:t>duyệt sử dụng hai phương thức để truyền thông tin này tới Web Server. Đó là phương thức GET và phương thức POST.</a:t>
            </a:r>
            <a:endParaRPr lang="en-US" dirty="0"/>
          </a:p>
        </p:txBody>
      </p:sp>
    </p:spTree>
    <p:extLst>
      <p:ext uri="{BB962C8B-B14F-4D97-AF65-F5344CB8AC3E}">
        <p14:creationId xmlns:p14="http://schemas.microsoft.com/office/powerpoint/2010/main" val="1983635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Phương thức GET</a:t>
            </a:r>
            <a:br>
              <a:rPr lang="vi-VN" dirty="0" smtClean="0"/>
            </a:br>
            <a:endParaRPr lang="en-US" dirty="0"/>
          </a:p>
        </p:txBody>
      </p:sp>
      <p:sp>
        <p:nvSpPr>
          <p:cNvPr id="3" name="Content Placeholder 2"/>
          <p:cNvSpPr>
            <a:spLocks noGrp="1"/>
          </p:cNvSpPr>
          <p:nvPr>
            <p:ph idx="1"/>
          </p:nvPr>
        </p:nvSpPr>
        <p:spPr/>
        <p:txBody>
          <a:bodyPr>
            <a:normAutofit/>
          </a:bodyPr>
          <a:lstStyle/>
          <a:p>
            <a:r>
              <a:rPr lang="vi-VN" dirty="0" smtClean="0"/>
              <a:t>Phương thức GET gửi thông tin người dùng đã được mã hóa phụ thêm tới yêu cầu trang. Trang này và thông tin đã được mã hóa được phân biệt bởi ký tự ? như sau:</a:t>
            </a:r>
          </a:p>
          <a:p>
            <a:r>
              <a:rPr lang="vi-VN" dirty="0" smtClean="0"/>
              <a:t>http://www.test.com/hello?key1=value1&amp;key2=value2</a:t>
            </a:r>
            <a:endParaRPr lang="en-US" dirty="0"/>
          </a:p>
        </p:txBody>
      </p:sp>
    </p:spTree>
    <p:extLst>
      <p:ext uri="{BB962C8B-B14F-4D97-AF65-F5344CB8AC3E}">
        <p14:creationId xmlns:p14="http://schemas.microsoft.com/office/powerpoint/2010/main" val="4405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thức GET</a:t>
            </a:r>
            <a:endParaRPr lang="en-US" dirty="0"/>
          </a:p>
        </p:txBody>
      </p:sp>
      <p:sp>
        <p:nvSpPr>
          <p:cNvPr id="3" name="Content Placeholder 2"/>
          <p:cNvSpPr>
            <a:spLocks noGrp="1"/>
          </p:cNvSpPr>
          <p:nvPr>
            <p:ph idx="1"/>
          </p:nvPr>
        </p:nvSpPr>
        <p:spPr/>
        <p:txBody>
          <a:bodyPr>
            <a:normAutofit lnSpcReduction="10000"/>
          </a:bodyPr>
          <a:lstStyle/>
          <a:p>
            <a:r>
              <a:rPr lang="vi-VN" dirty="0"/>
              <a:t>Phương thức GET là phương thức mặc định để truyền thông tin từ trình duyệt tới Web Server và nó tạo ra một chuỗi dài mà xuất hiện trong </a:t>
            </a:r>
            <a:r>
              <a:rPr lang="vi-VN" dirty="0" smtClean="0"/>
              <a:t>Location</a:t>
            </a:r>
            <a:endParaRPr lang="en-US" dirty="0" smtClean="0"/>
          </a:p>
          <a:p>
            <a:r>
              <a:rPr lang="vi-VN" dirty="0"/>
              <a:t>Không bao giờ sử dụng phương thức GET nếu bạn truyền tới Server thông tin password hoặc thông tin nhạy cảm khác. Phương thức GET có kích cỡ giới hạn: chỉ có 1024 ký tự trong một chuỗi yêu cầu.</a:t>
            </a:r>
            <a:endParaRPr lang="en-US" dirty="0"/>
          </a:p>
        </p:txBody>
      </p:sp>
    </p:spTree>
    <p:extLst>
      <p:ext uri="{BB962C8B-B14F-4D97-AF65-F5344CB8AC3E}">
        <p14:creationId xmlns:p14="http://schemas.microsoft.com/office/powerpoint/2010/main" val="62610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Phương thức POST</a:t>
            </a:r>
            <a:br>
              <a:rPr lang="vi-VN" dirty="0"/>
            </a:br>
            <a:endParaRPr lang="en-US" dirty="0"/>
          </a:p>
        </p:txBody>
      </p:sp>
      <p:sp>
        <p:nvSpPr>
          <p:cNvPr id="3" name="Content Placeholder 2"/>
          <p:cNvSpPr>
            <a:spLocks noGrp="1"/>
          </p:cNvSpPr>
          <p:nvPr>
            <p:ph idx="1"/>
          </p:nvPr>
        </p:nvSpPr>
        <p:spPr/>
        <p:txBody>
          <a:bodyPr>
            <a:normAutofit fontScale="92500" lnSpcReduction="20000"/>
          </a:bodyPr>
          <a:lstStyle/>
          <a:p>
            <a:r>
              <a:rPr lang="vi-VN" dirty="0"/>
              <a:t>Một phương thức đáng tin cậy hơn để truyền thông tin tới chương trình backend là phương thức POST. Nó gói thông tin theo cách giống như phương thức GET, nhưng thay vì gửi nó như là một chuỗi text sau một ký tự ? trong URL, nó gửi thông tin như là một thông báo riêng biệt. Thông báo này tới chương trình backend trong form của input chuẩn mà bạn có thể parse và sử dụng cho tiến trình xử lý của bạn. Servlet xử lý kiểu yêu cầu này bởi sử dụng phương thức </a:t>
            </a:r>
            <a:r>
              <a:rPr lang="vi-VN" b="1" dirty="0"/>
              <a:t>doPost()</a:t>
            </a:r>
            <a:r>
              <a:rPr lang="vi-VN" dirty="0"/>
              <a:t>.</a:t>
            </a:r>
            <a:endParaRPr lang="en-US" dirty="0"/>
          </a:p>
        </p:txBody>
      </p:sp>
    </p:spTree>
    <p:extLst>
      <p:ext uri="{BB962C8B-B14F-4D97-AF65-F5344CB8AC3E}">
        <p14:creationId xmlns:p14="http://schemas.microsoft.com/office/powerpoint/2010/main" val="3304588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Request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92500"/>
          </a:bodyPr>
          <a:lstStyle/>
          <a:p>
            <a:r>
              <a:rPr lang="vi-VN" dirty="0"/>
              <a:t>Khi một trình duyệt yêu cầu một trang web, nó gửi nhiều thông tin tới Web Server, mà không thể được đọc một cách trực tiếp bởi vì thông tin này chuyển động như là một phần của Header trong HTTP </a:t>
            </a:r>
            <a:r>
              <a:rPr lang="vi-VN" dirty="0" smtClean="0"/>
              <a:t>Request</a:t>
            </a:r>
            <a:endParaRPr lang="en-US" dirty="0" smtClean="0"/>
          </a:p>
          <a:p>
            <a:r>
              <a:rPr lang="vi-VN" dirty="0"/>
              <a:t>Bảng dưới liệt kê các phương thức có thể được sử dụng để đọc HTTP Header trong chương trình </a:t>
            </a:r>
            <a:r>
              <a:rPr lang="vi-VN" dirty="0" smtClean="0"/>
              <a:t>Servlet. </a:t>
            </a:r>
            <a:r>
              <a:rPr lang="vi-VN" dirty="0"/>
              <a:t>Các phương thức này có sẵn với đối </a:t>
            </a:r>
            <a:r>
              <a:rPr lang="vi-VN" dirty="0" smtClean="0"/>
              <a:t>tượng</a:t>
            </a:r>
            <a:r>
              <a:rPr lang="vi-VN" dirty="0"/>
              <a:t> </a:t>
            </a:r>
            <a:r>
              <a:rPr lang="vi-VN" b="1" dirty="0"/>
              <a:t>HttpServletRequest</a:t>
            </a:r>
            <a:r>
              <a:rPr lang="vi-VN" dirty="0"/>
              <a:t>.</a:t>
            </a:r>
            <a:endParaRPr lang="en-US" dirty="0"/>
          </a:p>
        </p:txBody>
      </p:sp>
    </p:spTree>
    <p:extLst>
      <p:ext uri="{BB962C8B-B14F-4D97-AF65-F5344CB8AC3E}">
        <p14:creationId xmlns:p14="http://schemas.microsoft.com/office/powerpoint/2010/main" val="3048340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33208026"/>
              </p:ext>
            </p:extLst>
          </p:nvPr>
        </p:nvGraphicFramePr>
        <p:xfrm>
          <a:off x="533400" y="152400"/>
          <a:ext cx="8229600" cy="67056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7620000">
                  <a:extLst>
                    <a:ext uri="{9D8B030D-6E8A-4147-A177-3AD203B41FA5}">
                      <a16:colId xmlns:a16="http://schemas.microsoft.com/office/drawing/2014/main" val="20001"/>
                    </a:ext>
                  </a:extLst>
                </a:gridCol>
              </a:tblGrid>
              <a:tr h="412173">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extLst>
                  <a:ext uri="{0D108BD9-81ED-4DB2-BD59-A6C34878D82A}">
                    <a16:rowId xmlns:a16="http://schemas.microsoft.com/office/drawing/2014/main" val="10000"/>
                  </a:ext>
                </a:extLst>
              </a:tr>
              <a:tr h="942109">
                <a:tc>
                  <a:txBody>
                    <a:bodyPr/>
                    <a:lstStyle/>
                    <a:p>
                      <a:pPr fontAlgn="t"/>
                      <a:r>
                        <a:rPr lang="en-US">
                          <a:effectLst/>
                        </a:rPr>
                        <a:t>1</a:t>
                      </a:r>
                    </a:p>
                  </a:txBody>
                  <a:tcPr marL="76200" marR="76200" marT="76200" marB="76200"/>
                </a:tc>
                <a:tc>
                  <a:txBody>
                    <a:bodyPr/>
                    <a:lstStyle/>
                    <a:p>
                      <a:pPr algn="just" fontAlgn="t"/>
                      <a:r>
                        <a:rPr lang="vi-VN" b="1" dirty="0">
                          <a:solidFill>
                            <a:srgbClr val="000000"/>
                          </a:solidFill>
                          <a:effectLst/>
                        </a:rPr>
                        <a:t>Cookie[] getCookies()</a:t>
                      </a:r>
                      <a:endParaRPr lang="vi-VN" dirty="0">
                        <a:solidFill>
                          <a:srgbClr val="000000"/>
                        </a:solidFill>
                        <a:effectLst/>
                      </a:endParaRPr>
                    </a:p>
                    <a:p>
                      <a:pPr algn="just" fontAlgn="t"/>
                      <a:r>
                        <a:rPr lang="vi-VN" dirty="0">
                          <a:solidFill>
                            <a:srgbClr val="000000"/>
                          </a:solidFill>
                          <a:effectLst/>
                        </a:rPr>
                        <a:t>Trả về một mảng chứa tất cả đối tượng Cookie mà Client gửi với yêu cầu này</a:t>
                      </a:r>
                    </a:p>
                  </a:txBody>
                  <a:tcPr marL="76200" marR="76200" marT="76200" marB="76200"/>
                </a:tc>
                <a:extLst>
                  <a:ext uri="{0D108BD9-81ED-4DB2-BD59-A6C34878D82A}">
                    <a16:rowId xmlns:a16="http://schemas.microsoft.com/office/drawing/2014/main" val="10001"/>
                  </a:ext>
                </a:extLst>
              </a:tr>
              <a:tr h="677141">
                <a:tc>
                  <a:txBody>
                    <a:bodyPr/>
                    <a:lstStyle/>
                    <a:p>
                      <a:pPr fontAlgn="t"/>
                      <a:r>
                        <a:rPr lang="en-US">
                          <a:effectLst/>
                        </a:rPr>
                        <a:t>2</a:t>
                      </a:r>
                    </a:p>
                  </a:txBody>
                  <a:tcPr marL="76200" marR="76200" marT="76200" marB="76200"/>
                </a:tc>
                <a:tc>
                  <a:txBody>
                    <a:bodyPr/>
                    <a:lstStyle/>
                    <a:p>
                      <a:pPr algn="just" fontAlgn="t"/>
                      <a:r>
                        <a:rPr lang="en-US" b="1" dirty="0">
                          <a:solidFill>
                            <a:srgbClr val="000000"/>
                          </a:solidFill>
                          <a:effectLst/>
                        </a:rPr>
                        <a:t>Enumeration </a:t>
                      </a:r>
                      <a:r>
                        <a:rPr lang="en-US" b="1" dirty="0" err="1">
                          <a:solidFill>
                            <a:srgbClr val="000000"/>
                          </a:solidFill>
                          <a:effectLst/>
                        </a:rPr>
                        <a:t>getAttributeNames</a:t>
                      </a:r>
                      <a:r>
                        <a:rPr lang="en-US" b="1" dirty="0">
                          <a:solidFill>
                            <a:srgbClr val="000000"/>
                          </a:solidFill>
                          <a:effectLst/>
                        </a:rPr>
                        <a:t>()</a:t>
                      </a:r>
                      <a:endParaRPr lang="en-US" dirty="0">
                        <a:solidFill>
                          <a:srgbClr val="000000"/>
                        </a:solidFill>
                        <a:effectLst/>
                      </a:endParaRPr>
                    </a:p>
                    <a:p>
                      <a:pPr algn="just" fontAlgn="t"/>
                      <a:r>
                        <a:rPr lang="en-US" dirty="0" err="1">
                          <a:solidFill>
                            <a:srgbClr val="000000"/>
                          </a:solidFill>
                          <a:effectLst/>
                        </a:rPr>
                        <a:t>Trả</a:t>
                      </a:r>
                      <a:r>
                        <a:rPr lang="en-US" dirty="0">
                          <a:solidFill>
                            <a:srgbClr val="000000"/>
                          </a:solidFill>
                          <a:effectLst/>
                        </a:rPr>
                        <a:t> </a:t>
                      </a:r>
                      <a:r>
                        <a:rPr lang="en-US" dirty="0" err="1">
                          <a:solidFill>
                            <a:srgbClr val="000000"/>
                          </a:solidFill>
                          <a:effectLst/>
                        </a:rPr>
                        <a:t>về</a:t>
                      </a:r>
                      <a:r>
                        <a:rPr lang="en-US" dirty="0">
                          <a:solidFill>
                            <a:srgbClr val="000000"/>
                          </a:solidFill>
                          <a:effectLst/>
                        </a:rPr>
                        <a:t> </a:t>
                      </a:r>
                      <a:r>
                        <a:rPr lang="en-US" dirty="0" err="1">
                          <a:solidFill>
                            <a:srgbClr val="000000"/>
                          </a:solidFill>
                          <a:effectLst/>
                        </a:rPr>
                        <a:t>một</a:t>
                      </a:r>
                      <a:r>
                        <a:rPr lang="en-US" dirty="0">
                          <a:solidFill>
                            <a:srgbClr val="000000"/>
                          </a:solidFill>
                          <a:effectLst/>
                        </a:rPr>
                        <a:t> Enumeration </a:t>
                      </a:r>
                      <a:r>
                        <a:rPr lang="en-US" dirty="0" err="1">
                          <a:solidFill>
                            <a:srgbClr val="000000"/>
                          </a:solidFill>
                          <a:effectLst/>
                        </a:rPr>
                        <a:t>chứa</a:t>
                      </a:r>
                      <a:r>
                        <a:rPr lang="en-US" dirty="0">
                          <a:solidFill>
                            <a:srgbClr val="000000"/>
                          </a:solidFill>
                          <a:effectLst/>
                        </a:rPr>
                        <a:t> </a:t>
                      </a:r>
                      <a:r>
                        <a:rPr lang="en-US" dirty="0" err="1">
                          <a:solidFill>
                            <a:srgbClr val="000000"/>
                          </a:solidFill>
                          <a:effectLst/>
                        </a:rPr>
                        <a:t>các</a:t>
                      </a:r>
                      <a:r>
                        <a:rPr lang="en-US" dirty="0">
                          <a:solidFill>
                            <a:srgbClr val="000000"/>
                          </a:solidFill>
                          <a:effectLst/>
                        </a:rPr>
                        <a:t> </a:t>
                      </a:r>
                      <a:r>
                        <a:rPr lang="en-US" dirty="0" err="1">
                          <a:solidFill>
                            <a:srgbClr val="000000"/>
                          </a:solidFill>
                          <a:effectLst/>
                        </a:rPr>
                        <a:t>tên</a:t>
                      </a:r>
                      <a:r>
                        <a:rPr lang="en-US" dirty="0">
                          <a:solidFill>
                            <a:srgbClr val="000000"/>
                          </a:solidFill>
                          <a:effectLst/>
                        </a:rPr>
                        <a:t> </a:t>
                      </a:r>
                      <a:r>
                        <a:rPr lang="en-US" dirty="0" err="1">
                          <a:solidFill>
                            <a:srgbClr val="000000"/>
                          </a:solidFill>
                          <a:effectLst/>
                        </a:rPr>
                        <a:t>của</a:t>
                      </a:r>
                      <a:r>
                        <a:rPr lang="en-US" dirty="0">
                          <a:solidFill>
                            <a:srgbClr val="000000"/>
                          </a:solidFill>
                          <a:effectLst/>
                        </a:rPr>
                        <a:t> </a:t>
                      </a:r>
                      <a:r>
                        <a:rPr lang="en-US" dirty="0" err="1">
                          <a:solidFill>
                            <a:srgbClr val="000000"/>
                          </a:solidFill>
                          <a:effectLst/>
                        </a:rPr>
                        <a:t>thuộc</a:t>
                      </a:r>
                      <a:r>
                        <a:rPr lang="en-US" dirty="0">
                          <a:solidFill>
                            <a:srgbClr val="000000"/>
                          </a:solidFill>
                          <a:effectLst/>
                        </a:rPr>
                        <a:t> </a:t>
                      </a:r>
                      <a:r>
                        <a:rPr lang="en-US" dirty="0" err="1">
                          <a:solidFill>
                            <a:srgbClr val="000000"/>
                          </a:solidFill>
                          <a:effectLst/>
                        </a:rPr>
                        <a:t>tính</a:t>
                      </a:r>
                      <a:r>
                        <a:rPr lang="en-US" dirty="0">
                          <a:solidFill>
                            <a:srgbClr val="000000"/>
                          </a:solidFill>
                          <a:effectLst/>
                        </a:rPr>
                        <a:t> </a:t>
                      </a:r>
                      <a:r>
                        <a:rPr lang="en-US" dirty="0" err="1">
                          <a:solidFill>
                            <a:srgbClr val="000000"/>
                          </a:solidFill>
                          <a:effectLst/>
                        </a:rPr>
                        <a:t>có</a:t>
                      </a:r>
                      <a:r>
                        <a:rPr lang="en-US" dirty="0">
                          <a:solidFill>
                            <a:srgbClr val="000000"/>
                          </a:solidFill>
                          <a:effectLst/>
                        </a:rPr>
                        <a:t> </a:t>
                      </a:r>
                      <a:r>
                        <a:rPr lang="en-US" dirty="0" err="1">
                          <a:solidFill>
                            <a:srgbClr val="000000"/>
                          </a:solidFill>
                          <a:effectLst/>
                        </a:rPr>
                        <a:t>sẵn</a:t>
                      </a:r>
                      <a:r>
                        <a:rPr lang="en-US" dirty="0">
                          <a:solidFill>
                            <a:srgbClr val="000000"/>
                          </a:solidFill>
                          <a:effectLst/>
                        </a:rPr>
                        <a:t> </a:t>
                      </a:r>
                      <a:r>
                        <a:rPr lang="en-US" dirty="0" err="1">
                          <a:solidFill>
                            <a:srgbClr val="000000"/>
                          </a:solidFill>
                          <a:effectLst/>
                        </a:rPr>
                        <a:t>cho</a:t>
                      </a:r>
                      <a:r>
                        <a:rPr lang="en-US" dirty="0">
                          <a:solidFill>
                            <a:srgbClr val="000000"/>
                          </a:solidFill>
                          <a:effectLst/>
                        </a:rPr>
                        <a:t> </a:t>
                      </a:r>
                      <a:r>
                        <a:rPr lang="en-US" dirty="0" err="1">
                          <a:solidFill>
                            <a:srgbClr val="000000"/>
                          </a:solidFill>
                          <a:effectLst/>
                        </a:rPr>
                        <a:t>yêu</a:t>
                      </a:r>
                      <a:r>
                        <a:rPr lang="en-US" dirty="0">
                          <a:solidFill>
                            <a:srgbClr val="000000"/>
                          </a:solidFill>
                          <a:effectLst/>
                        </a:rPr>
                        <a:t> </a:t>
                      </a:r>
                      <a:r>
                        <a:rPr lang="en-US" dirty="0" err="1">
                          <a:solidFill>
                            <a:srgbClr val="000000"/>
                          </a:solidFill>
                          <a:effectLst/>
                        </a:rPr>
                        <a:t>cầu</a:t>
                      </a:r>
                      <a:r>
                        <a:rPr lang="en-US" dirty="0">
                          <a:solidFill>
                            <a:srgbClr val="000000"/>
                          </a:solidFill>
                          <a:effectLst/>
                        </a:rPr>
                        <a:t> </a:t>
                      </a:r>
                      <a:r>
                        <a:rPr lang="en-US" dirty="0" err="1">
                          <a:solidFill>
                            <a:srgbClr val="000000"/>
                          </a:solidFill>
                          <a:effectLst/>
                        </a:rPr>
                        <a:t>này</a:t>
                      </a:r>
                      <a:endParaRPr lang="en-US" dirty="0">
                        <a:solidFill>
                          <a:srgbClr val="000000"/>
                        </a:solidFill>
                        <a:effectLst/>
                      </a:endParaRPr>
                    </a:p>
                  </a:txBody>
                  <a:tcPr marL="76200" marR="76200" marT="76200" marB="76200"/>
                </a:tc>
                <a:extLst>
                  <a:ext uri="{0D108BD9-81ED-4DB2-BD59-A6C34878D82A}">
                    <a16:rowId xmlns:a16="http://schemas.microsoft.com/office/drawing/2014/main" val="10002"/>
                  </a:ext>
                </a:extLst>
              </a:tr>
              <a:tr h="677141">
                <a:tc>
                  <a:txBody>
                    <a:bodyPr/>
                    <a:lstStyle/>
                    <a:p>
                      <a:pPr fontAlgn="t"/>
                      <a:r>
                        <a:rPr lang="en-US">
                          <a:effectLst/>
                        </a:rPr>
                        <a:t>3</a:t>
                      </a:r>
                    </a:p>
                  </a:txBody>
                  <a:tcPr marL="76200" marR="76200" marT="76200" marB="76200"/>
                </a:tc>
                <a:tc>
                  <a:txBody>
                    <a:bodyPr/>
                    <a:lstStyle/>
                    <a:p>
                      <a:pPr algn="just" fontAlgn="t"/>
                      <a:r>
                        <a:rPr lang="en-US" b="1" dirty="0">
                          <a:solidFill>
                            <a:srgbClr val="000000"/>
                          </a:solidFill>
                          <a:effectLst/>
                        </a:rPr>
                        <a:t>Enumeration </a:t>
                      </a:r>
                      <a:r>
                        <a:rPr lang="en-US" b="1" dirty="0" err="1">
                          <a:solidFill>
                            <a:srgbClr val="000000"/>
                          </a:solidFill>
                          <a:effectLst/>
                        </a:rPr>
                        <a:t>getHeaderNames</a:t>
                      </a:r>
                      <a:r>
                        <a:rPr lang="en-US" b="1" dirty="0">
                          <a:solidFill>
                            <a:srgbClr val="000000"/>
                          </a:solidFill>
                          <a:effectLst/>
                        </a:rPr>
                        <a:t>()</a:t>
                      </a:r>
                      <a:endParaRPr lang="en-US" dirty="0">
                        <a:solidFill>
                          <a:srgbClr val="000000"/>
                        </a:solidFill>
                        <a:effectLst/>
                      </a:endParaRPr>
                    </a:p>
                    <a:p>
                      <a:pPr algn="just" fontAlgn="t"/>
                      <a:r>
                        <a:rPr lang="en-US" dirty="0" err="1">
                          <a:solidFill>
                            <a:srgbClr val="000000"/>
                          </a:solidFill>
                          <a:effectLst/>
                        </a:rPr>
                        <a:t>Trả</a:t>
                      </a:r>
                      <a:r>
                        <a:rPr lang="en-US" dirty="0">
                          <a:solidFill>
                            <a:srgbClr val="000000"/>
                          </a:solidFill>
                          <a:effectLst/>
                        </a:rPr>
                        <a:t> </a:t>
                      </a:r>
                      <a:r>
                        <a:rPr lang="en-US" dirty="0" err="1">
                          <a:solidFill>
                            <a:srgbClr val="000000"/>
                          </a:solidFill>
                          <a:effectLst/>
                        </a:rPr>
                        <a:t>về</a:t>
                      </a:r>
                      <a:r>
                        <a:rPr lang="en-US" dirty="0">
                          <a:solidFill>
                            <a:srgbClr val="000000"/>
                          </a:solidFill>
                          <a:effectLst/>
                        </a:rPr>
                        <a:t> </a:t>
                      </a:r>
                      <a:r>
                        <a:rPr lang="en-US" dirty="0" err="1">
                          <a:solidFill>
                            <a:srgbClr val="000000"/>
                          </a:solidFill>
                          <a:effectLst/>
                        </a:rPr>
                        <a:t>một</a:t>
                      </a:r>
                      <a:r>
                        <a:rPr lang="en-US" dirty="0">
                          <a:solidFill>
                            <a:srgbClr val="000000"/>
                          </a:solidFill>
                          <a:effectLst/>
                        </a:rPr>
                        <a:t> Enumeration </a:t>
                      </a:r>
                      <a:r>
                        <a:rPr lang="en-US" dirty="0" err="1">
                          <a:solidFill>
                            <a:srgbClr val="000000"/>
                          </a:solidFill>
                          <a:effectLst/>
                        </a:rPr>
                        <a:t>của</a:t>
                      </a:r>
                      <a:r>
                        <a:rPr lang="en-US" dirty="0">
                          <a:solidFill>
                            <a:srgbClr val="000000"/>
                          </a:solidFill>
                          <a:effectLst/>
                        </a:rPr>
                        <a:t> </a:t>
                      </a:r>
                      <a:r>
                        <a:rPr lang="en-US" dirty="0" err="1">
                          <a:solidFill>
                            <a:srgbClr val="000000"/>
                          </a:solidFill>
                          <a:effectLst/>
                        </a:rPr>
                        <a:t>tất</a:t>
                      </a:r>
                      <a:r>
                        <a:rPr lang="en-US" dirty="0">
                          <a:solidFill>
                            <a:srgbClr val="000000"/>
                          </a:solidFill>
                          <a:effectLst/>
                        </a:rPr>
                        <a:t> </a:t>
                      </a:r>
                      <a:r>
                        <a:rPr lang="en-US" dirty="0" err="1">
                          <a:solidFill>
                            <a:srgbClr val="000000"/>
                          </a:solidFill>
                          <a:effectLst/>
                        </a:rPr>
                        <a:t>cả</a:t>
                      </a:r>
                      <a:r>
                        <a:rPr lang="en-US" dirty="0">
                          <a:solidFill>
                            <a:srgbClr val="000000"/>
                          </a:solidFill>
                          <a:effectLst/>
                        </a:rPr>
                        <a:t> </a:t>
                      </a:r>
                      <a:r>
                        <a:rPr lang="en-US" dirty="0" err="1">
                          <a:solidFill>
                            <a:srgbClr val="000000"/>
                          </a:solidFill>
                          <a:effectLst/>
                        </a:rPr>
                        <a:t>tên</a:t>
                      </a:r>
                      <a:r>
                        <a:rPr lang="en-US" dirty="0">
                          <a:solidFill>
                            <a:srgbClr val="000000"/>
                          </a:solidFill>
                          <a:effectLst/>
                        </a:rPr>
                        <a:t> Header </a:t>
                      </a:r>
                      <a:r>
                        <a:rPr lang="en-US" dirty="0" err="1">
                          <a:solidFill>
                            <a:srgbClr val="000000"/>
                          </a:solidFill>
                          <a:effectLst/>
                        </a:rPr>
                        <a:t>mà</a:t>
                      </a:r>
                      <a:r>
                        <a:rPr lang="en-US" dirty="0">
                          <a:solidFill>
                            <a:srgbClr val="000000"/>
                          </a:solidFill>
                          <a:effectLst/>
                        </a:rPr>
                        <a:t> </a:t>
                      </a:r>
                      <a:r>
                        <a:rPr lang="en-US" dirty="0" err="1">
                          <a:solidFill>
                            <a:srgbClr val="000000"/>
                          </a:solidFill>
                          <a:effectLst/>
                        </a:rPr>
                        <a:t>yêu</a:t>
                      </a:r>
                      <a:r>
                        <a:rPr lang="en-US" dirty="0">
                          <a:solidFill>
                            <a:srgbClr val="000000"/>
                          </a:solidFill>
                          <a:effectLst/>
                        </a:rPr>
                        <a:t> </a:t>
                      </a:r>
                      <a:r>
                        <a:rPr lang="en-US" dirty="0" err="1">
                          <a:solidFill>
                            <a:srgbClr val="000000"/>
                          </a:solidFill>
                          <a:effectLst/>
                        </a:rPr>
                        <a:t>cầu</a:t>
                      </a:r>
                      <a:r>
                        <a:rPr lang="en-US" dirty="0">
                          <a:solidFill>
                            <a:srgbClr val="000000"/>
                          </a:solidFill>
                          <a:effectLst/>
                        </a:rPr>
                        <a:t> </a:t>
                      </a:r>
                      <a:r>
                        <a:rPr lang="en-US" dirty="0" err="1">
                          <a:solidFill>
                            <a:srgbClr val="000000"/>
                          </a:solidFill>
                          <a:effectLst/>
                        </a:rPr>
                        <a:t>này</a:t>
                      </a:r>
                      <a:r>
                        <a:rPr lang="en-US" dirty="0">
                          <a:solidFill>
                            <a:srgbClr val="000000"/>
                          </a:solidFill>
                          <a:effectLst/>
                        </a:rPr>
                        <a:t> </a:t>
                      </a:r>
                      <a:r>
                        <a:rPr lang="en-US" dirty="0" err="1">
                          <a:solidFill>
                            <a:srgbClr val="000000"/>
                          </a:solidFill>
                          <a:effectLst/>
                        </a:rPr>
                        <a:t>chứa</a:t>
                      </a:r>
                      <a:endParaRPr lang="en-US" dirty="0">
                        <a:solidFill>
                          <a:srgbClr val="000000"/>
                        </a:solidFill>
                        <a:effectLst/>
                      </a:endParaRPr>
                    </a:p>
                  </a:txBody>
                  <a:tcPr marL="76200" marR="76200" marT="76200" marB="76200"/>
                </a:tc>
                <a:extLst>
                  <a:ext uri="{0D108BD9-81ED-4DB2-BD59-A6C34878D82A}">
                    <a16:rowId xmlns:a16="http://schemas.microsoft.com/office/drawing/2014/main" val="10003"/>
                  </a:ext>
                </a:extLst>
              </a:tr>
              <a:tr h="942109">
                <a:tc>
                  <a:txBody>
                    <a:bodyPr/>
                    <a:lstStyle/>
                    <a:p>
                      <a:pPr fontAlgn="t"/>
                      <a:r>
                        <a:rPr lang="en-US">
                          <a:effectLst/>
                        </a:rPr>
                        <a:t>4</a:t>
                      </a:r>
                    </a:p>
                  </a:txBody>
                  <a:tcPr marL="76200" marR="76200" marT="76200" marB="76200"/>
                </a:tc>
                <a:tc>
                  <a:txBody>
                    <a:bodyPr/>
                    <a:lstStyle/>
                    <a:p>
                      <a:pPr algn="just" fontAlgn="t"/>
                      <a:r>
                        <a:rPr lang="vi-VN" b="1">
                          <a:solidFill>
                            <a:srgbClr val="000000"/>
                          </a:solidFill>
                          <a:effectLst/>
                        </a:rPr>
                        <a:t>Enumeration getParameterNames()</a:t>
                      </a:r>
                      <a:endParaRPr lang="vi-VN">
                        <a:solidFill>
                          <a:srgbClr val="000000"/>
                        </a:solidFill>
                        <a:effectLst/>
                      </a:endParaRPr>
                    </a:p>
                    <a:p>
                      <a:pPr algn="just" fontAlgn="t"/>
                      <a:r>
                        <a:rPr lang="vi-VN">
                          <a:solidFill>
                            <a:srgbClr val="000000"/>
                          </a:solidFill>
                          <a:effectLst/>
                        </a:rPr>
                        <a:t>Trả về một Enumeration của các đối tượng String chứa tên của Parameter được chứa trong yêu cầu này</a:t>
                      </a:r>
                    </a:p>
                  </a:txBody>
                  <a:tcPr marL="76200" marR="76200" marT="76200" marB="76200"/>
                </a:tc>
                <a:extLst>
                  <a:ext uri="{0D108BD9-81ED-4DB2-BD59-A6C34878D82A}">
                    <a16:rowId xmlns:a16="http://schemas.microsoft.com/office/drawing/2014/main" val="10004"/>
                  </a:ext>
                </a:extLst>
              </a:tr>
              <a:tr h="942109">
                <a:tc>
                  <a:txBody>
                    <a:bodyPr/>
                    <a:lstStyle/>
                    <a:p>
                      <a:pPr fontAlgn="t"/>
                      <a:r>
                        <a:rPr lang="en-US">
                          <a:effectLst/>
                        </a:rPr>
                        <a:t>5</a:t>
                      </a:r>
                    </a:p>
                  </a:txBody>
                  <a:tcPr marL="76200" marR="76200" marT="76200" marB="76200"/>
                </a:tc>
                <a:tc>
                  <a:txBody>
                    <a:bodyPr/>
                    <a:lstStyle/>
                    <a:p>
                      <a:pPr algn="just" fontAlgn="t"/>
                      <a:r>
                        <a:rPr lang="vi-VN" b="1">
                          <a:solidFill>
                            <a:srgbClr val="000000"/>
                          </a:solidFill>
                          <a:effectLst/>
                        </a:rPr>
                        <a:t>HttpSession getSession()</a:t>
                      </a:r>
                      <a:endParaRPr lang="vi-VN">
                        <a:solidFill>
                          <a:srgbClr val="000000"/>
                        </a:solidFill>
                        <a:effectLst/>
                      </a:endParaRPr>
                    </a:p>
                    <a:p>
                      <a:pPr algn="just" fontAlgn="t"/>
                      <a:r>
                        <a:rPr lang="vi-VN">
                          <a:solidFill>
                            <a:srgbClr val="000000"/>
                          </a:solidFill>
                          <a:effectLst/>
                        </a:rPr>
                        <a:t>Trả về session hiện tại, mà liên kết với yêu cầu này, hoặc yêu cầu đó không có một session, nó sẽ tạo ra một session</a:t>
                      </a:r>
                    </a:p>
                  </a:txBody>
                  <a:tcPr marL="76200" marR="76200" marT="76200" marB="76200"/>
                </a:tc>
                <a:extLst>
                  <a:ext uri="{0D108BD9-81ED-4DB2-BD59-A6C34878D82A}">
                    <a16:rowId xmlns:a16="http://schemas.microsoft.com/office/drawing/2014/main" val="10005"/>
                  </a:ext>
                </a:extLst>
              </a:tr>
              <a:tr h="942109">
                <a:tc>
                  <a:txBody>
                    <a:bodyPr/>
                    <a:lstStyle/>
                    <a:p>
                      <a:pPr fontAlgn="t"/>
                      <a:r>
                        <a:rPr lang="en-US">
                          <a:effectLst/>
                        </a:rPr>
                        <a:t>6</a:t>
                      </a:r>
                    </a:p>
                  </a:txBody>
                  <a:tcPr marL="76200" marR="76200" marT="76200" marB="76200"/>
                </a:tc>
                <a:tc>
                  <a:txBody>
                    <a:bodyPr/>
                    <a:lstStyle/>
                    <a:p>
                      <a:pPr algn="just" fontAlgn="t"/>
                      <a:r>
                        <a:rPr lang="en-US" b="1">
                          <a:solidFill>
                            <a:srgbClr val="000000"/>
                          </a:solidFill>
                          <a:effectLst/>
                        </a:rPr>
                        <a:t>HttpSession getSession(boolean create)</a:t>
                      </a:r>
                      <a:endParaRPr lang="en-US">
                        <a:solidFill>
                          <a:srgbClr val="000000"/>
                        </a:solidFill>
                        <a:effectLst/>
                      </a:endParaRPr>
                    </a:p>
                    <a:p>
                      <a:pPr algn="just" fontAlgn="t"/>
                      <a:r>
                        <a:rPr lang="en-US">
                          <a:solidFill>
                            <a:srgbClr val="000000"/>
                          </a:solidFill>
                          <a:effectLst/>
                        </a:rPr>
                        <a:t>Trả về HttpSession hiện tại, mà liên kết với yêu cầu này, hoặc nếu không có session hiện tại nào và </a:t>
                      </a:r>
                      <a:r>
                        <a:rPr lang="en-US" b="1">
                          <a:solidFill>
                            <a:srgbClr val="000000"/>
                          </a:solidFill>
                          <a:effectLst/>
                        </a:rPr>
                        <a:t>create</a:t>
                      </a:r>
                      <a:r>
                        <a:rPr lang="en-US">
                          <a:solidFill>
                            <a:srgbClr val="000000"/>
                          </a:solidFill>
                          <a:effectLst/>
                        </a:rPr>
                        <a:t> là true, nó trả về một session mới</a:t>
                      </a:r>
                    </a:p>
                  </a:txBody>
                  <a:tcPr marL="76200" marR="76200" marT="76200" marB="76200"/>
                </a:tc>
                <a:extLst>
                  <a:ext uri="{0D108BD9-81ED-4DB2-BD59-A6C34878D82A}">
                    <a16:rowId xmlns:a16="http://schemas.microsoft.com/office/drawing/2014/main" val="10006"/>
                  </a:ext>
                </a:extLst>
              </a:tr>
              <a:tr h="942109">
                <a:tc>
                  <a:txBody>
                    <a:bodyPr/>
                    <a:lstStyle/>
                    <a:p>
                      <a:pPr fontAlgn="t"/>
                      <a:r>
                        <a:rPr lang="en-US">
                          <a:effectLst/>
                        </a:rPr>
                        <a:t>7</a:t>
                      </a:r>
                    </a:p>
                  </a:txBody>
                  <a:tcPr marL="76200" marR="76200" marT="76200" marB="76200"/>
                </a:tc>
                <a:tc>
                  <a:txBody>
                    <a:bodyPr/>
                    <a:lstStyle/>
                    <a:p>
                      <a:pPr algn="just" fontAlgn="t"/>
                      <a:r>
                        <a:rPr lang="vi-VN" b="1" dirty="0">
                          <a:solidFill>
                            <a:srgbClr val="000000"/>
                          </a:solidFill>
                          <a:effectLst/>
                        </a:rPr>
                        <a:t>Locale getLocale()</a:t>
                      </a:r>
                      <a:endParaRPr lang="vi-VN" dirty="0">
                        <a:solidFill>
                          <a:srgbClr val="000000"/>
                        </a:solidFill>
                        <a:effectLst/>
                      </a:endParaRPr>
                    </a:p>
                    <a:p>
                      <a:pPr algn="just" fontAlgn="t"/>
                      <a:r>
                        <a:rPr lang="vi-VN" dirty="0">
                          <a:solidFill>
                            <a:srgbClr val="000000"/>
                          </a:solidFill>
                          <a:effectLst/>
                        </a:rPr>
                        <a:t>Trả về Locale mà Client sẽ chấp chận nội dung trong đó, dựa trên trường Accept-Language Header</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2442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38258191"/>
              </p:ext>
            </p:extLst>
          </p:nvPr>
        </p:nvGraphicFramePr>
        <p:xfrm>
          <a:off x="380999" y="228600"/>
          <a:ext cx="8686801" cy="6713093"/>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000"/>
                    </a:ext>
                  </a:extLst>
                </a:gridCol>
                <a:gridCol w="8153400">
                  <a:extLst>
                    <a:ext uri="{9D8B030D-6E8A-4147-A177-3AD203B41FA5}">
                      <a16:colId xmlns:a16="http://schemas.microsoft.com/office/drawing/2014/main" val="20001"/>
                    </a:ext>
                  </a:extLst>
                </a:gridCol>
              </a:tblGrid>
              <a:tr h="765772">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extLst>
                  <a:ext uri="{0D108BD9-81ED-4DB2-BD59-A6C34878D82A}">
                    <a16:rowId xmlns:a16="http://schemas.microsoft.com/office/drawing/2014/main" val="10000"/>
                  </a:ext>
                </a:extLst>
              </a:tr>
              <a:tr h="933513">
                <a:tc>
                  <a:txBody>
                    <a:bodyPr/>
                    <a:lstStyle/>
                    <a:p>
                      <a:pPr fontAlgn="t"/>
                      <a:r>
                        <a:rPr lang="en-US" dirty="0">
                          <a:effectLst/>
                        </a:rPr>
                        <a:t>8</a:t>
                      </a:r>
                    </a:p>
                  </a:txBody>
                  <a:tcPr marL="76200" marR="76200" marT="76200" marB="76200"/>
                </a:tc>
                <a:tc>
                  <a:txBody>
                    <a:bodyPr/>
                    <a:lstStyle/>
                    <a:p>
                      <a:pPr algn="just" fontAlgn="t"/>
                      <a:r>
                        <a:rPr lang="vi-VN" b="1">
                          <a:solidFill>
                            <a:srgbClr val="000000"/>
                          </a:solidFill>
                          <a:effectLst/>
                        </a:rPr>
                        <a:t>Object getAttribute(String name)</a:t>
                      </a:r>
                      <a:endParaRPr lang="vi-VN">
                        <a:solidFill>
                          <a:srgbClr val="000000"/>
                        </a:solidFill>
                        <a:effectLst/>
                      </a:endParaRPr>
                    </a:p>
                    <a:p>
                      <a:pPr algn="just" fontAlgn="t"/>
                      <a:r>
                        <a:rPr lang="vi-VN">
                          <a:solidFill>
                            <a:srgbClr val="000000"/>
                          </a:solidFill>
                          <a:effectLst/>
                        </a:rPr>
                        <a:t>Trả về giá trị của thuộc tính name như là một Object, hoặc trả về null nếu không có thuộc tính nào trong name đã cung cấp tồn tại</a:t>
                      </a:r>
                    </a:p>
                  </a:txBody>
                  <a:tcPr marL="76200" marR="76200" marT="76200" marB="76200"/>
                </a:tc>
                <a:extLst>
                  <a:ext uri="{0D108BD9-81ED-4DB2-BD59-A6C34878D82A}">
                    <a16:rowId xmlns:a16="http://schemas.microsoft.com/office/drawing/2014/main" val="10001"/>
                  </a:ext>
                </a:extLst>
              </a:tr>
              <a:tr h="933513">
                <a:tc>
                  <a:txBody>
                    <a:bodyPr/>
                    <a:lstStyle/>
                    <a:p>
                      <a:pPr fontAlgn="t"/>
                      <a:r>
                        <a:rPr lang="en-US">
                          <a:effectLst/>
                        </a:rPr>
                        <a:t>9</a:t>
                      </a:r>
                    </a:p>
                  </a:txBody>
                  <a:tcPr marL="76200" marR="76200" marT="76200" marB="76200"/>
                </a:tc>
                <a:tc>
                  <a:txBody>
                    <a:bodyPr/>
                    <a:lstStyle/>
                    <a:p>
                      <a:pPr algn="just" fontAlgn="t"/>
                      <a:r>
                        <a:rPr lang="en-US" b="1" dirty="0" err="1">
                          <a:solidFill>
                            <a:srgbClr val="000000"/>
                          </a:solidFill>
                          <a:effectLst/>
                        </a:rPr>
                        <a:t>ServletInputStream</a:t>
                      </a:r>
                      <a:r>
                        <a:rPr lang="en-US" b="1" dirty="0">
                          <a:solidFill>
                            <a:srgbClr val="000000"/>
                          </a:solidFill>
                          <a:effectLst/>
                        </a:rPr>
                        <a:t> </a:t>
                      </a:r>
                      <a:r>
                        <a:rPr lang="en-US" b="1" dirty="0" err="1">
                          <a:solidFill>
                            <a:srgbClr val="000000"/>
                          </a:solidFill>
                          <a:effectLst/>
                        </a:rPr>
                        <a:t>getInputStream</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Thu </a:t>
                      </a:r>
                      <a:r>
                        <a:rPr lang="en-US" dirty="0" err="1">
                          <a:solidFill>
                            <a:srgbClr val="000000"/>
                          </a:solidFill>
                          <a:effectLst/>
                        </a:rPr>
                        <a:t>nhận</a:t>
                      </a:r>
                      <a:r>
                        <a:rPr lang="en-US" dirty="0">
                          <a:solidFill>
                            <a:srgbClr val="000000"/>
                          </a:solidFill>
                          <a:effectLst/>
                        </a:rPr>
                        <a:t> </a:t>
                      </a:r>
                      <a:r>
                        <a:rPr lang="en-US" dirty="0" err="1">
                          <a:solidFill>
                            <a:srgbClr val="000000"/>
                          </a:solidFill>
                          <a:effectLst/>
                        </a:rPr>
                        <a:t>thân</a:t>
                      </a:r>
                      <a:r>
                        <a:rPr lang="en-US" dirty="0">
                          <a:solidFill>
                            <a:srgbClr val="000000"/>
                          </a:solidFill>
                          <a:effectLst/>
                        </a:rPr>
                        <a:t> </a:t>
                      </a:r>
                      <a:r>
                        <a:rPr lang="en-US" dirty="0" err="1">
                          <a:solidFill>
                            <a:srgbClr val="000000"/>
                          </a:solidFill>
                          <a:effectLst/>
                        </a:rPr>
                        <a:t>yêu</a:t>
                      </a:r>
                      <a:r>
                        <a:rPr lang="en-US" dirty="0">
                          <a:solidFill>
                            <a:srgbClr val="000000"/>
                          </a:solidFill>
                          <a:effectLst/>
                        </a:rPr>
                        <a:t> </a:t>
                      </a:r>
                      <a:r>
                        <a:rPr lang="en-US" dirty="0" err="1">
                          <a:solidFill>
                            <a:srgbClr val="000000"/>
                          </a:solidFill>
                          <a:effectLst/>
                        </a:rPr>
                        <a:t>cầu</a:t>
                      </a:r>
                      <a:r>
                        <a:rPr lang="en-US" dirty="0">
                          <a:solidFill>
                            <a:srgbClr val="000000"/>
                          </a:solidFill>
                          <a:effectLst/>
                        </a:rPr>
                        <a:t> </a:t>
                      </a:r>
                      <a:r>
                        <a:rPr lang="en-US" dirty="0" err="1">
                          <a:solidFill>
                            <a:srgbClr val="000000"/>
                          </a:solidFill>
                          <a:effectLst/>
                        </a:rPr>
                        <a:t>dạng</a:t>
                      </a:r>
                      <a:r>
                        <a:rPr lang="en-US" dirty="0">
                          <a:solidFill>
                            <a:srgbClr val="000000"/>
                          </a:solidFill>
                          <a:effectLst/>
                        </a:rPr>
                        <a:t> </a:t>
                      </a:r>
                      <a:r>
                        <a:rPr lang="en-US" dirty="0" err="1">
                          <a:solidFill>
                            <a:srgbClr val="000000"/>
                          </a:solidFill>
                          <a:effectLst/>
                        </a:rPr>
                        <a:t>dữ</a:t>
                      </a:r>
                      <a:r>
                        <a:rPr lang="en-US" dirty="0">
                          <a:solidFill>
                            <a:srgbClr val="000000"/>
                          </a:solidFill>
                          <a:effectLst/>
                        </a:rPr>
                        <a:t> </a:t>
                      </a:r>
                      <a:r>
                        <a:rPr lang="en-US" dirty="0" err="1">
                          <a:solidFill>
                            <a:srgbClr val="000000"/>
                          </a:solidFill>
                          <a:effectLst/>
                        </a:rPr>
                        <a:t>liệu</a:t>
                      </a:r>
                      <a:r>
                        <a:rPr lang="en-US" dirty="0">
                          <a:solidFill>
                            <a:srgbClr val="000000"/>
                          </a:solidFill>
                          <a:effectLst/>
                        </a:rPr>
                        <a:t> </a:t>
                      </a:r>
                      <a:r>
                        <a:rPr lang="en-US" dirty="0" err="1">
                          <a:solidFill>
                            <a:srgbClr val="000000"/>
                          </a:solidFill>
                          <a:effectLst/>
                        </a:rPr>
                        <a:t>nhị</a:t>
                      </a:r>
                      <a:r>
                        <a:rPr lang="en-US" dirty="0">
                          <a:solidFill>
                            <a:srgbClr val="000000"/>
                          </a:solidFill>
                          <a:effectLst/>
                        </a:rPr>
                        <a:t> </a:t>
                      </a:r>
                      <a:r>
                        <a:rPr lang="en-US" dirty="0" err="1">
                          <a:solidFill>
                            <a:srgbClr val="000000"/>
                          </a:solidFill>
                          <a:effectLst/>
                        </a:rPr>
                        <a:t>phân</a:t>
                      </a:r>
                      <a:r>
                        <a:rPr lang="en-US" dirty="0">
                          <a:solidFill>
                            <a:srgbClr val="000000"/>
                          </a:solidFill>
                          <a:effectLst/>
                        </a:rPr>
                        <a:t> </a:t>
                      </a:r>
                      <a:r>
                        <a:rPr lang="en-US" dirty="0" err="1">
                          <a:solidFill>
                            <a:srgbClr val="000000"/>
                          </a:solidFill>
                          <a:effectLst/>
                        </a:rPr>
                        <a:t>bởi</a:t>
                      </a:r>
                      <a:r>
                        <a:rPr lang="en-US" dirty="0">
                          <a:solidFill>
                            <a:srgbClr val="000000"/>
                          </a:solidFill>
                          <a:effectLst/>
                        </a:rPr>
                        <a:t> </a:t>
                      </a:r>
                      <a:r>
                        <a:rPr lang="en-US" dirty="0" err="1">
                          <a:solidFill>
                            <a:srgbClr val="000000"/>
                          </a:solidFill>
                          <a:effectLst/>
                        </a:rPr>
                        <a:t>sử</a:t>
                      </a:r>
                      <a:r>
                        <a:rPr lang="en-US" dirty="0">
                          <a:solidFill>
                            <a:srgbClr val="000000"/>
                          </a:solidFill>
                          <a:effectLst/>
                        </a:rPr>
                        <a:t> </a:t>
                      </a:r>
                      <a:r>
                        <a:rPr lang="en-US" dirty="0" err="1">
                          <a:solidFill>
                            <a:srgbClr val="000000"/>
                          </a:solidFill>
                          <a:effectLst/>
                        </a:rPr>
                        <a:t>dụng</a:t>
                      </a:r>
                      <a:r>
                        <a:rPr lang="en-US" dirty="0">
                          <a:solidFill>
                            <a:srgbClr val="000000"/>
                          </a:solidFill>
                          <a:effectLst/>
                        </a:rPr>
                        <a:t> </a:t>
                      </a:r>
                      <a:r>
                        <a:rPr lang="en-US" dirty="0" err="1">
                          <a:solidFill>
                            <a:srgbClr val="000000"/>
                          </a:solidFill>
                          <a:effectLst/>
                        </a:rPr>
                        <a:t>một</a:t>
                      </a:r>
                      <a:r>
                        <a:rPr lang="en-US" dirty="0">
                          <a:solidFill>
                            <a:srgbClr val="000000"/>
                          </a:solidFill>
                          <a:effectLst/>
                        </a:rPr>
                        <a:t> </a:t>
                      </a:r>
                      <a:r>
                        <a:rPr lang="en-US" dirty="0" err="1">
                          <a:solidFill>
                            <a:srgbClr val="000000"/>
                          </a:solidFill>
                          <a:effectLst/>
                        </a:rPr>
                        <a:t>ServletInputStream</a:t>
                      </a:r>
                      <a:endParaRPr lang="en-US" dirty="0">
                        <a:solidFill>
                          <a:srgbClr val="000000"/>
                        </a:solidFill>
                        <a:effectLst/>
                      </a:endParaRPr>
                    </a:p>
                  </a:txBody>
                  <a:tcPr marL="76200" marR="76200" marT="76200" marB="76200"/>
                </a:tc>
                <a:extLst>
                  <a:ext uri="{0D108BD9-81ED-4DB2-BD59-A6C34878D82A}">
                    <a16:rowId xmlns:a16="http://schemas.microsoft.com/office/drawing/2014/main" val="10002"/>
                  </a:ext>
                </a:extLst>
              </a:tr>
              <a:tr h="933513">
                <a:tc>
                  <a:txBody>
                    <a:bodyPr/>
                    <a:lstStyle/>
                    <a:p>
                      <a:pPr fontAlgn="t"/>
                      <a:r>
                        <a:rPr lang="en-US">
                          <a:effectLst/>
                        </a:rPr>
                        <a:t>10</a:t>
                      </a:r>
                    </a:p>
                  </a:txBody>
                  <a:tcPr marL="76200" marR="76200" marT="76200" marB="76200"/>
                </a:tc>
                <a:tc>
                  <a:txBody>
                    <a:bodyPr/>
                    <a:lstStyle/>
                    <a:p>
                      <a:pPr algn="just" fontAlgn="t"/>
                      <a:r>
                        <a:rPr lang="vi-VN" b="1">
                          <a:solidFill>
                            <a:srgbClr val="000000"/>
                          </a:solidFill>
                          <a:effectLst/>
                        </a:rPr>
                        <a:t>String getAuthType()</a:t>
                      </a:r>
                      <a:endParaRPr lang="vi-VN">
                        <a:solidFill>
                          <a:srgbClr val="000000"/>
                        </a:solidFill>
                        <a:effectLst/>
                      </a:endParaRPr>
                    </a:p>
                    <a:p>
                      <a:pPr algn="just" fontAlgn="t"/>
                      <a:r>
                        <a:rPr lang="vi-VN">
                          <a:solidFill>
                            <a:srgbClr val="000000"/>
                          </a:solidFill>
                          <a:effectLst/>
                        </a:rPr>
                        <a:t>Trả về tên của Authentication Scheme được sử dụng để bảo vệ Servlet, ví dụ: "BASIC" hoặc "SSL", hoặc trả về null nếu JSP không được bảo vệ</a:t>
                      </a:r>
                    </a:p>
                  </a:txBody>
                  <a:tcPr marL="76200" marR="76200" marT="76200" marB="76200"/>
                </a:tc>
                <a:extLst>
                  <a:ext uri="{0D108BD9-81ED-4DB2-BD59-A6C34878D82A}">
                    <a16:rowId xmlns:a16="http://schemas.microsoft.com/office/drawing/2014/main" val="10003"/>
                  </a:ext>
                </a:extLst>
              </a:tr>
              <a:tr h="765772">
                <a:tc>
                  <a:txBody>
                    <a:bodyPr/>
                    <a:lstStyle/>
                    <a:p>
                      <a:pPr fontAlgn="t"/>
                      <a:r>
                        <a:rPr lang="en-US">
                          <a:effectLst/>
                        </a:rPr>
                        <a:t>11</a:t>
                      </a:r>
                    </a:p>
                  </a:txBody>
                  <a:tcPr marL="76200" marR="76200" marT="76200" marB="76200"/>
                </a:tc>
                <a:tc>
                  <a:txBody>
                    <a:bodyPr/>
                    <a:lstStyle/>
                    <a:p>
                      <a:pPr algn="just" fontAlgn="t"/>
                      <a:r>
                        <a:rPr lang="vi-VN" b="1">
                          <a:solidFill>
                            <a:srgbClr val="000000"/>
                          </a:solidFill>
                          <a:effectLst/>
                        </a:rPr>
                        <a:t>String getCharacterEncoding()</a:t>
                      </a:r>
                      <a:endParaRPr lang="vi-VN">
                        <a:solidFill>
                          <a:srgbClr val="000000"/>
                        </a:solidFill>
                        <a:effectLst/>
                      </a:endParaRPr>
                    </a:p>
                    <a:p>
                      <a:pPr algn="just" fontAlgn="t"/>
                      <a:r>
                        <a:rPr lang="vi-VN">
                          <a:solidFill>
                            <a:srgbClr val="000000"/>
                          </a:solidFill>
                          <a:effectLst/>
                        </a:rPr>
                        <a:t>Trả về tên của Mã hóa ký tự được sử dụng trong thân yêu cầu này</a:t>
                      </a:r>
                    </a:p>
                  </a:txBody>
                  <a:tcPr marL="76200" marR="76200" marT="76200" marB="76200"/>
                </a:tc>
                <a:extLst>
                  <a:ext uri="{0D108BD9-81ED-4DB2-BD59-A6C34878D82A}">
                    <a16:rowId xmlns:a16="http://schemas.microsoft.com/office/drawing/2014/main" val="10004"/>
                  </a:ext>
                </a:extLst>
              </a:tr>
              <a:tr h="765772">
                <a:tc>
                  <a:txBody>
                    <a:bodyPr/>
                    <a:lstStyle/>
                    <a:p>
                      <a:pPr fontAlgn="t"/>
                      <a:r>
                        <a:rPr lang="en-US">
                          <a:effectLst/>
                        </a:rPr>
                        <a:t>12</a:t>
                      </a:r>
                    </a:p>
                  </a:txBody>
                  <a:tcPr marL="76200" marR="76200" marT="76200" marB="76200"/>
                </a:tc>
                <a:tc>
                  <a:txBody>
                    <a:bodyPr/>
                    <a:lstStyle/>
                    <a:p>
                      <a:pPr algn="just" fontAlgn="t"/>
                      <a:r>
                        <a:rPr lang="en-US" b="1">
                          <a:solidFill>
                            <a:srgbClr val="000000"/>
                          </a:solidFill>
                          <a:effectLst/>
                        </a:rPr>
                        <a:t>String getContentType()</a:t>
                      </a:r>
                      <a:endParaRPr lang="en-US">
                        <a:solidFill>
                          <a:srgbClr val="000000"/>
                        </a:solidFill>
                        <a:effectLst/>
                      </a:endParaRPr>
                    </a:p>
                    <a:p>
                      <a:pPr algn="just" fontAlgn="t"/>
                      <a:r>
                        <a:rPr lang="en-US">
                          <a:solidFill>
                            <a:srgbClr val="000000"/>
                          </a:solidFill>
                          <a:effectLst/>
                        </a:rPr>
                        <a:t>Trả về kiểu MIME của thân yêu cầu, hoặc trả về null nếu không biết kiểu này</a:t>
                      </a:r>
                    </a:p>
                  </a:txBody>
                  <a:tcPr marL="76200" marR="76200" marT="76200" marB="76200"/>
                </a:tc>
                <a:extLst>
                  <a:ext uri="{0D108BD9-81ED-4DB2-BD59-A6C34878D82A}">
                    <a16:rowId xmlns:a16="http://schemas.microsoft.com/office/drawing/2014/main" val="10005"/>
                  </a:ext>
                </a:extLst>
              </a:tr>
              <a:tr h="765772">
                <a:tc>
                  <a:txBody>
                    <a:bodyPr/>
                    <a:lstStyle/>
                    <a:p>
                      <a:pPr fontAlgn="t"/>
                      <a:r>
                        <a:rPr lang="en-US">
                          <a:effectLst/>
                        </a:rPr>
                        <a:t>13</a:t>
                      </a:r>
                    </a:p>
                  </a:txBody>
                  <a:tcPr marL="76200" marR="76200" marT="76200" marB="76200"/>
                </a:tc>
                <a:tc>
                  <a:txBody>
                    <a:bodyPr/>
                    <a:lstStyle/>
                    <a:p>
                      <a:pPr algn="just" fontAlgn="t"/>
                      <a:r>
                        <a:rPr lang="vi-VN" b="1">
                          <a:solidFill>
                            <a:srgbClr val="000000"/>
                          </a:solidFill>
                          <a:effectLst/>
                        </a:rPr>
                        <a:t>String getContextPath()</a:t>
                      </a:r>
                      <a:endParaRPr lang="vi-VN">
                        <a:solidFill>
                          <a:srgbClr val="000000"/>
                        </a:solidFill>
                        <a:effectLst/>
                      </a:endParaRPr>
                    </a:p>
                    <a:p>
                      <a:pPr algn="just" fontAlgn="t"/>
                      <a:r>
                        <a:rPr lang="vi-VN">
                          <a:solidFill>
                            <a:srgbClr val="000000"/>
                          </a:solidFill>
                          <a:effectLst/>
                        </a:rPr>
                        <a:t>Trả về phần URI yêu cầu mà chỉ dẫn context của yêu cầu đó</a:t>
                      </a:r>
                    </a:p>
                  </a:txBody>
                  <a:tcPr marL="76200" marR="76200" marT="76200" marB="76200"/>
                </a:tc>
                <a:extLst>
                  <a:ext uri="{0D108BD9-81ED-4DB2-BD59-A6C34878D82A}">
                    <a16:rowId xmlns:a16="http://schemas.microsoft.com/office/drawing/2014/main" val="10006"/>
                  </a:ext>
                </a:extLst>
              </a:tr>
              <a:tr h="765772">
                <a:tc>
                  <a:txBody>
                    <a:bodyPr/>
                    <a:lstStyle/>
                    <a:p>
                      <a:pPr fontAlgn="t"/>
                      <a:r>
                        <a:rPr lang="en-US">
                          <a:effectLst/>
                        </a:rPr>
                        <a:t>14</a:t>
                      </a:r>
                    </a:p>
                  </a:txBody>
                  <a:tcPr marL="76200" marR="76200" marT="76200" marB="76200"/>
                </a:tc>
                <a:tc>
                  <a:txBody>
                    <a:bodyPr/>
                    <a:lstStyle/>
                    <a:p>
                      <a:pPr algn="just" fontAlgn="t"/>
                      <a:r>
                        <a:rPr lang="vi-VN" b="1" dirty="0">
                          <a:solidFill>
                            <a:srgbClr val="000000"/>
                          </a:solidFill>
                          <a:effectLst/>
                        </a:rPr>
                        <a:t>String getHeader(String name)</a:t>
                      </a:r>
                      <a:endParaRPr lang="vi-VN" dirty="0">
                        <a:solidFill>
                          <a:srgbClr val="000000"/>
                        </a:solidFill>
                        <a:effectLst/>
                      </a:endParaRPr>
                    </a:p>
                    <a:p>
                      <a:pPr algn="just" fontAlgn="t"/>
                      <a:r>
                        <a:rPr lang="vi-VN" dirty="0">
                          <a:solidFill>
                            <a:srgbClr val="000000"/>
                          </a:solidFill>
                          <a:effectLst/>
                        </a:rPr>
                        <a:t>Trả về giá trị của trường Header đã xác định dưới dạng một String</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79203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Servlets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t>
            </a:r>
            <a:r>
              <a:rPr lang="vi-VN" dirty="0" smtClean="0"/>
              <a:t>ava Servlets là các chương trình chạy trên một Web server hoặc một Application server và thực hiện như là một tầng trung gian giữa một Yêu cầu từ một trình duyệt web hoặc HTTP client với các Database hoặc các ứng dụng trên HTTP server.</a:t>
            </a:r>
          </a:p>
          <a:p>
            <a:pPr lvl="1"/>
            <a:r>
              <a:rPr lang="vi-VN" dirty="0" smtClean="0"/>
              <a:t>Sử dụng Servlets, bạn có thể thu thập Input từ người sử dụng thông qua các form trên trang web </a:t>
            </a:r>
            <a:endParaRPr lang="en-US" dirty="0" smtClean="0"/>
          </a:p>
          <a:p>
            <a:pPr lvl="1"/>
            <a:r>
              <a:rPr lang="en-US" dirty="0" smtClean="0"/>
              <a:t>H</a:t>
            </a:r>
            <a:r>
              <a:rPr lang="vi-VN" dirty="0" smtClean="0"/>
              <a:t>iển thị các bản ghi (record) từ một Database hoặc từ nguồn khác </a:t>
            </a:r>
            <a:endParaRPr lang="en-US" dirty="0" smtClean="0"/>
          </a:p>
          <a:p>
            <a:pPr lvl="1"/>
            <a:r>
              <a:rPr lang="en-US" dirty="0" smtClean="0"/>
              <a:t>T</a:t>
            </a:r>
            <a:r>
              <a:rPr lang="vi-VN" dirty="0" smtClean="0"/>
              <a:t>ạo các trang web động.</a:t>
            </a:r>
            <a:endParaRPr lang="en-US" dirty="0"/>
          </a:p>
        </p:txBody>
      </p:sp>
    </p:spTree>
    <p:extLst>
      <p:ext uri="{BB962C8B-B14F-4D97-AF65-F5344CB8AC3E}">
        <p14:creationId xmlns:p14="http://schemas.microsoft.com/office/powerpoint/2010/main" val="1615419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1100188"/>
              </p:ext>
            </p:extLst>
          </p:nvPr>
        </p:nvGraphicFramePr>
        <p:xfrm>
          <a:off x="457200" y="228599"/>
          <a:ext cx="8534400" cy="65836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7848600">
                  <a:extLst>
                    <a:ext uri="{9D8B030D-6E8A-4147-A177-3AD203B41FA5}">
                      <a16:colId xmlns:a16="http://schemas.microsoft.com/office/drawing/2014/main" val="20001"/>
                    </a:ext>
                  </a:extLst>
                </a:gridCol>
              </a:tblGrid>
              <a:tr h="91440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extLst>
                  <a:ext uri="{0D108BD9-81ED-4DB2-BD59-A6C34878D82A}">
                    <a16:rowId xmlns:a16="http://schemas.microsoft.com/office/drawing/2014/main" val="10000"/>
                  </a:ext>
                </a:extLst>
              </a:tr>
              <a:tr h="914400">
                <a:tc>
                  <a:txBody>
                    <a:bodyPr/>
                    <a:lstStyle/>
                    <a:p>
                      <a:pPr fontAlgn="t"/>
                      <a:r>
                        <a:rPr lang="en-US" dirty="0">
                          <a:effectLst/>
                        </a:rPr>
                        <a:t>15</a:t>
                      </a:r>
                    </a:p>
                  </a:txBody>
                  <a:tcPr marL="76200" marR="76200" marT="76200" marB="76200"/>
                </a:tc>
                <a:tc>
                  <a:txBody>
                    <a:bodyPr/>
                    <a:lstStyle/>
                    <a:p>
                      <a:pPr algn="just" fontAlgn="t"/>
                      <a:r>
                        <a:rPr lang="vi-VN" b="1">
                          <a:solidFill>
                            <a:srgbClr val="000000"/>
                          </a:solidFill>
                          <a:effectLst/>
                        </a:rPr>
                        <a:t>String getMethod()</a:t>
                      </a:r>
                      <a:endParaRPr lang="vi-VN">
                        <a:solidFill>
                          <a:srgbClr val="000000"/>
                        </a:solidFill>
                        <a:effectLst/>
                      </a:endParaRPr>
                    </a:p>
                    <a:p>
                      <a:pPr algn="just" fontAlgn="t"/>
                      <a:r>
                        <a:rPr lang="vi-VN">
                          <a:solidFill>
                            <a:srgbClr val="000000"/>
                          </a:solidFill>
                          <a:effectLst/>
                        </a:rPr>
                        <a:t>Trả về tên của phương thức HTTP mà yêu cầu này được tạo, ví dụ: GET, POST, hoặc PUT</a:t>
                      </a:r>
                    </a:p>
                  </a:txBody>
                  <a:tcPr marL="76200" marR="76200" marT="76200" marB="76200"/>
                </a:tc>
                <a:extLst>
                  <a:ext uri="{0D108BD9-81ED-4DB2-BD59-A6C34878D82A}">
                    <a16:rowId xmlns:a16="http://schemas.microsoft.com/office/drawing/2014/main" val="10001"/>
                  </a:ext>
                </a:extLst>
              </a:tr>
              <a:tr h="914400">
                <a:tc>
                  <a:txBody>
                    <a:bodyPr/>
                    <a:lstStyle/>
                    <a:p>
                      <a:pPr fontAlgn="t"/>
                      <a:r>
                        <a:rPr lang="en-US">
                          <a:effectLst/>
                        </a:rPr>
                        <a:t>16</a:t>
                      </a:r>
                    </a:p>
                  </a:txBody>
                  <a:tcPr marL="76200" marR="76200" marT="76200" marB="76200"/>
                </a:tc>
                <a:tc>
                  <a:txBody>
                    <a:bodyPr/>
                    <a:lstStyle/>
                    <a:p>
                      <a:pPr algn="just" fontAlgn="t"/>
                      <a:r>
                        <a:rPr lang="vi-VN" b="1" dirty="0">
                          <a:solidFill>
                            <a:srgbClr val="000000"/>
                          </a:solidFill>
                          <a:effectLst/>
                        </a:rPr>
                        <a:t>String getParameter(String name)</a:t>
                      </a:r>
                      <a:endParaRPr lang="vi-VN" dirty="0">
                        <a:solidFill>
                          <a:srgbClr val="000000"/>
                        </a:solidFill>
                        <a:effectLst/>
                      </a:endParaRPr>
                    </a:p>
                    <a:p>
                      <a:pPr algn="just" fontAlgn="t"/>
                      <a:r>
                        <a:rPr lang="vi-VN" dirty="0">
                          <a:solidFill>
                            <a:srgbClr val="000000"/>
                          </a:solidFill>
                          <a:effectLst/>
                        </a:rPr>
                        <a:t>Trả về giá trị của Parameter dưới dạng một String, hoặc trả về null nếu Parameter này không tồn tại</a:t>
                      </a:r>
                    </a:p>
                  </a:txBody>
                  <a:tcPr marL="76200" marR="76200" marT="76200" marB="76200"/>
                </a:tc>
                <a:extLst>
                  <a:ext uri="{0D108BD9-81ED-4DB2-BD59-A6C34878D82A}">
                    <a16:rowId xmlns:a16="http://schemas.microsoft.com/office/drawing/2014/main" val="10002"/>
                  </a:ext>
                </a:extLst>
              </a:tr>
              <a:tr h="914400">
                <a:tc>
                  <a:txBody>
                    <a:bodyPr/>
                    <a:lstStyle/>
                    <a:p>
                      <a:pPr fontAlgn="t"/>
                      <a:r>
                        <a:rPr lang="en-US">
                          <a:effectLst/>
                        </a:rPr>
                        <a:t>17</a:t>
                      </a:r>
                    </a:p>
                  </a:txBody>
                  <a:tcPr marL="76200" marR="76200" marT="76200" marB="76200"/>
                </a:tc>
                <a:tc>
                  <a:txBody>
                    <a:bodyPr/>
                    <a:lstStyle/>
                    <a:p>
                      <a:pPr algn="just" fontAlgn="t"/>
                      <a:r>
                        <a:rPr lang="vi-VN" b="1">
                          <a:solidFill>
                            <a:srgbClr val="000000"/>
                          </a:solidFill>
                          <a:effectLst/>
                        </a:rPr>
                        <a:t>String getPathInfo()</a:t>
                      </a:r>
                      <a:endParaRPr lang="vi-VN">
                        <a:solidFill>
                          <a:srgbClr val="000000"/>
                        </a:solidFill>
                        <a:effectLst/>
                      </a:endParaRPr>
                    </a:p>
                    <a:p>
                      <a:pPr algn="just" fontAlgn="t"/>
                      <a:r>
                        <a:rPr lang="vi-VN">
                          <a:solidFill>
                            <a:srgbClr val="000000"/>
                          </a:solidFill>
                          <a:effectLst/>
                        </a:rPr>
                        <a:t>Trả về bất kỳ thông tin path bổ sung, mà liên kết với URI mà Client đã gửi khi nó tạo yêu cầu này</a:t>
                      </a:r>
                    </a:p>
                  </a:txBody>
                  <a:tcPr marL="76200" marR="76200" marT="76200" marB="76200"/>
                </a:tc>
                <a:extLst>
                  <a:ext uri="{0D108BD9-81ED-4DB2-BD59-A6C34878D82A}">
                    <a16:rowId xmlns:a16="http://schemas.microsoft.com/office/drawing/2014/main" val="10003"/>
                  </a:ext>
                </a:extLst>
              </a:tr>
              <a:tr h="914400">
                <a:tc>
                  <a:txBody>
                    <a:bodyPr/>
                    <a:lstStyle/>
                    <a:p>
                      <a:pPr fontAlgn="t"/>
                      <a:r>
                        <a:rPr lang="en-US">
                          <a:effectLst/>
                        </a:rPr>
                        <a:t>18</a:t>
                      </a:r>
                    </a:p>
                  </a:txBody>
                  <a:tcPr marL="76200" marR="76200" marT="76200" marB="76200"/>
                </a:tc>
                <a:tc>
                  <a:txBody>
                    <a:bodyPr/>
                    <a:lstStyle/>
                    <a:p>
                      <a:pPr algn="just" fontAlgn="t"/>
                      <a:r>
                        <a:rPr lang="en-US" b="1">
                          <a:solidFill>
                            <a:srgbClr val="000000"/>
                          </a:solidFill>
                          <a:effectLst/>
                        </a:rPr>
                        <a:t>String getProtocol()</a:t>
                      </a:r>
                      <a:endParaRPr lang="en-US">
                        <a:solidFill>
                          <a:srgbClr val="000000"/>
                        </a:solidFill>
                        <a:effectLst/>
                      </a:endParaRPr>
                    </a:p>
                    <a:p>
                      <a:pPr algn="just" fontAlgn="t"/>
                      <a:r>
                        <a:rPr lang="en-US">
                          <a:solidFill>
                            <a:srgbClr val="000000"/>
                          </a:solidFill>
                          <a:effectLst/>
                        </a:rPr>
                        <a:t>Trả về tên và phiên bản của giao thức</a:t>
                      </a:r>
                    </a:p>
                  </a:txBody>
                  <a:tcPr marL="76200" marR="76200" marT="76200" marB="76200"/>
                </a:tc>
                <a:extLst>
                  <a:ext uri="{0D108BD9-81ED-4DB2-BD59-A6C34878D82A}">
                    <a16:rowId xmlns:a16="http://schemas.microsoft.com/office/drawing/2014/main" val="10004"/>
                  </a:ext>
                </a:extLst>
              </a:tr>
              <a:tr h="914400">
                <a:tc>
                  <a:txBody>
                    <a:bodyPr/>
                    <a:lstStyle/>
                    <a:p>
                      <a:pPr fontAlgn="t"/>
                      <a:r>
                        <a:rPr lang="en-US">
                          <a:effectLst/>
                        </a:rPr>
                        <a:t>19</a:t>
                      </a:r>
                    </a:p>
                  </a:txBody>
                  <a:tcPr marL="76200" marR="76200" marT="76200" marB="76200"/>
                </a:tc>
                <a:tc>
                  <a:txBody>
                    <a:bodyPr/>
                    <a:lstStyle/>
                    <a:p>
                      <a:pPr algn="just" fontAlgn="t"/>
                      <a:r>
                        <a:rPr lang="vi-VN" b="1" dirty="0">
                          <a:solidFill>
                            <a:srgbClr val="000000"/>
                          </a:solidFill>
                          <a:effectLst/>
                        </a:rPr>
                        <a:t>String getQueryString()</a:t>
                      </a:r>
                      <a:endParaRPr lang="vi-VN" dirty="0">
                        <a:solidFill>
                          <a:srgbClr val="000000"/>
                        </a:solidFill>
                        <a:effectLst/>
                      </a:endParaRPr>
                    </a:p>
                    <a:p>
                      <a:pPr algn="just" fontAlgn="t"/>
                      <a:r>
                        <a:rPr lang="vi-VN" dirty="0">
                          <a:solidFill>
                            <a:srgbClr val="000000"/>
                          </a:solidFill>
                          <a:effectLst/>
                        </a:rPr>
                        <a:t>Trả về chuỗi truy vấn, được chứa trong URL sau path đó</a:t>
                      </a:r>
                    </a:p>
                  </a:txBody>
                  <a:tcPr marL="76200" marR="76200" marT="76200" marB="76200"/>
                </a:tc>
                <a:extLst>
                  <a:ext uri="{0D108BD9-81ED-4DB2-BD59-A6C34878D82A}">
                    <a16:rowId xmlns:a16="http://schemas.microsoft.com/office/drawing/2014/main" val="10005"/>
                  </a:ext>
                </a:extLst>
              </a:tr>
              <a:tr h="914400">
                <a:tc>
                  <a:txBody>
                    <a:bodyPr/>
                    <a:lstStyle/>
                    <a:p>
                      <a:pPr fontAlgn="t"/>
                      <a:r>
                        <a:rPr lang="en-US">
                          <a:effectLst/>
                        </a:rPr>
                        <a:t>20</a:t>
                      </a:r>
                    </a:p>
                  </a:txBody>
                  <a:tcPr marL="76200" marR="76200" marT="76200" marB="76200"/>
                </a:tc>
                <a:tc>
                  <a:txBody>
                    <a:bodyPr/>
                    <a:lstStyle/>
                    <a:p>
                      <a:pPr algn="just" fontAlgn="t"/>
                      <a:r>
                        <a:rPr lang="vi-VN" b="1" dirty="0">
                          <a:solidFill>
                            <a:srgbClr val="000000"/>
                          </a:solidFill>
                          <a:effectLst/>
                        </a:rPr>
                        <a:t>String getRemoteAddr()</a:t>
                      </a:r>
                      <a:endParaRPr lang="vi-VN" dirty="0">
                        <a:solidFill>
                          <a:srgbClr val="000000"/>
                        </a:solidFill>
                        <a:effectLst/>
                      </a:endParaRPr>
                    </a:p>
                    <a:p>
                      <a:pPr algn="just" fontAlgn="t"/>
                      <a:r>
                        <a:rPr lang="vi-VN" dirty="0">
                          <a:solidFill>
                            <a:srgbClr val="000000"/>
                          </a:solidFill>
                          <a:effectLst/>
                        </a:rPr>
                        <a:t>Trả về địa chỉ Internet Protocol (IP) của một Client mà gửi yêu cầu này</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39679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9484368"/>
              </p:ext>
            </p:extLst>
          </p:nvPr>
        </p:nvGraphicFramePr>
        <p:xfrm>
          <a:off x="76200" y="152400"/>
          <a:ext cx="8915400" cy="6400800"/>
        </p:xfrm>
        <a:graphic>
          <a:graphicData uri="http://schemas.openxmlformats.org/drawingml/2006/table">
            <a:tbl>
              <a:tblPr firstRow="1" bandRow="1">
                <a:tableStyleId>{5C22544A-7EE6-4342-B048-85BDC9FD1C3A}</a:tableStyleId>
              </a:tblPr>
              <a:tblGrid>
                <a:gridCol w="730956">
                  <a:extLst>
                    <a:ext uri="{9D8B030D-6E8A-4147-A177-3AD203B41FA5}">
                      <a16:colId xmlns:a16="http://schemas.microsoft.com/office/drawing/2014/main" val="20000"/>
                    </a:ext>
                  </a:extLst>
                </a:gridCol>
                <a:gridCol w="8184444">
                  <a:extLst>
                    <a:ext uri="{9D8B030D-6E8A-4147-A177-3AD203B41FA5}">
                      <a16:colId xmlns:a16="http://schemas.microsoft.com/office/drawing/2014/main" val="20001"/>
                    </a:ext>
                  </a:extLst>
                </a:gridCol>
              </a:tblGrid>
              <a:tr h="892233">
                <a:tc>
                  <a:txBody>
                    <a:bodyPr/>
                    <a:lstStyle/>
                    <a:p>
                      <a:pPr fontAlgn="t"/>
                      <a:r>
                        <a:rPr lang="en-US" dirty="0">
                          <a:effectLst/>
                        </a:rPr>
                        <a:t>21</a:t>
                      </a:r>
                    </a:p>
                  </a:txBody>
                  <a:tcPr marL="76200" marR="76200" marT="76200" marB="76200"/>
                </a:tc>
                <a:tc>
                  <a:txBody>
                    <a:bodyPr/>
                    <a:lstStyle/>
                    <a:p>
                      <a:pPr algn="just" fontAlgn="t"/>
                      <a:r>
                        <a:rPr lang="vi-VN" b="1" dirty="0">
                          <a:solidFill>
                            <a:srgbClr val="000000"/>
                          </a:solidFill>
                          <a:effectLst/>
                        </a:rPr>
                        <a:t>String getRemoteHost()</a:t>
                      </a:r>
                      <a:endParaRPr lang="vi-VN" dirty="0">
                        <a:solidFill>
                          <a:srgbClr val="000000"/>
                        </a:solidFill>
                        <a:effectLst/>
                      </a:endParaRPr>
                    </a:p>
                    <a:p>
                      <a:pPr algn="just" fontAlgn="t"/>
                      <a:r>
                        <a:rPr lang="vi-VN" dirty="0">
                          <a:solidFill>
                            <a:srgbClr val="000000"/>
                          </a:solidFill>
                          <a:effectLst/>
                        </a:rPr>
                        <a:t>Trả về tên đầy đủ của Client mà gửi yêu cầu này</a:t>
                      </a:r>
                    </a:p>
                  </a:txBody>
                  <a:tcPr marL="76200" marR="76200" marT="76200" marB="76200"/>
                </a:tc>
                <a:extLst>
                  <a:ext uri="{0D108BD9-81ED-4DB2-BD59-A6C34878D82A}">
                    <a16:rowId xmlns:a16="http://schemas.microsoft.com/office/drawing/2014/main" val="10000"/>
                  </a:ext>
                </a:extLst>
              </a:tr>
              <a:tr h="1241367">
                <a:tc>
                  <a:txBody>
                    <a:bodyPr/>
                    <a:lstStyle/>
                    <a:p>
                      <a:pPr fontAlgn="t"/>
                      <a:r>
                        <a:rPr lang="en-US">
                          <a:effectLst/>
                        </a:rPr>
                        <a:t>22</a:t>
                      </a:r>
                    </a:p>
                  </a:txBody>
                  <a:tcPr marL="76200" marR="76200" marT="76200" marB="76200"/>
                </a:tc>
                <a:tc>
                  <a:txBody>
                    <a:bodyPr/>
                    <a:lstStyle/>
                    <a:p>
                      <a:pPr algn="just" fontAlgn="t"/>
                      <a:r>
                        <a:rPr lang="vi-VN" b="1">
                          <a:solidFill>
                            <a:srgbClr val="000000"/>
                          </a:solidFill>
                          <a:effectLst/>
                        </a:rPr>
                        <a:t>String getRemoteUser()</a:t>
                      </a:r>
                      <a:endParaRPr lang="vi-VN">
                        <a:solidFill>
                          <a:srgbClr val="000000"/>
                        </a:solidFill>
                        <a:effectLst/>
                      </a:endParaRPr>
                    </a:p>
                    <a:p>
                      <a:pPr algn="just" fontAlgn="t"/>
                      <a:r>
                        <a:rPr lang="vi-VN">
                          <a:solidFill>
                            <a:srgbClr val="000000"/>
                          </a:solidFill>
                          <a:effectLst/>
                        </a:rPr>
                        <a:t>Trả về login của người sử dụng tạo yêu cầu này, nếu người dùng đã được xác nhận, hoặc trả về null nếu người dùng chưa được xác nhận</a:t>
                      </a:r>
                    </a:p>
                  </a:txBody>
                  <a:tcPr marL="76200" marR="76200" marT="76200" marB="76200"/>
                </a:tc>
                <a:extLst>
                  <a:ext uri="{0D108BD9-81ED-4DB2-BD59-A6C34878D82A}">
                    <a16:rowId xmlns:a16="http://schemas.microsoft.com/office/drawing/2014/main" val="10001"/>
                  </a:ext>
                </a:extLst>
              </a:tr>
              <a:tr h="1241367">
                <a:tc>
                  <a:txBody>
                    <a:bodyPr/>
                    <a:lstStyle/>
                    <a:p>
                      <a:pPr fontAlgn="t"/>
                      <a:r>
                        <a:rPr lang="en-US">
                          <a:effectLst/>
                        </a:rPr>
                        <a:t>23</a:t>
                      </a:r>
                    </a:p>
                  </a:txBody>
                  <a:tcPr marL="76200" marR="76200" marT="76200" marB="76200"/>
                </a:tc>
                <a:tc>
                  <a:txBody>
                    <a:bodyPr/>
                    <a:lstStyle/>
                    <a:p>
                      <a:pPr algn="just" fontAlgn="t"/>
                      <a:r>
                        <a:rPr lang="vi-VN" b="1">
                          <a:solidFill>
                            <a:srgbClr val="000000"/>
                          </a:solidFill>
                          <a:effectLst/>
                        </a:rPr>
                        <a:t>String getRequestURI()</a:t>
                      </a:r>
                      <a:endParaRPr lang="vi-VN">
                        <a:solidFill>
                          <a:srgbClr val="000000"/>
                        </a:solidFill>
                        <a:effectLst/>
                      </a:endParaRPr>
                    </a:p>
                    <a:p>
                      <a:pPr algn="just" fontAlgn="t"/>
                      <a:r>
                        <a:rPr lang="vi-VN">
                          <a:solidFill>
                            <a:srgbClr val="000000"/>
                          </a:solidFill>
                          <a:effectLst/>
                        </a:rPr>
                        <a:t>Trả về phần URL của yêu cầu này từ tên giao thức dưới dạng một chuỗi truy vấn trong dòng đầu tiên của HTTP Request</a:t>
                      </a:r>
                    </a:p>
                  </a:txBody>
                  <a:tcPr marL="76200" marR="76200" marT="76200" marB="76200"/>
                </a:tc>
                <a:extLst>
                  <a:ext uri="{0D108BD9-81ED-4DB2-BD59-A6C34878D82A}">
                    <a16:rowId xmlns:a16="http://schemas.microsoft.com/office/drawing/2014/main" val="10002"/>
                  </a:ext>
                </a:extLst>
              </a:tr>
              <a:tr h="892233">
                <a:tc>
                  <a:txBody>
                    <a:bodyPr/>
                    <a:lstStyle/>
                    <a:p>
                      <a:pPr fontAlgn="t"/>
                      <a:r>
                        <a:rPr lang="en-US" dirty="0">
                          <a:effectLst/>
                        </a:rPr>
                        <a:t>24</a:t>
                      </a:r>
                    </a:p>
                  </a:txBody>
                  <a:tcPr marL="76200" marR="76200" marT="76200" marB="76200"/>
                </a:tc>
                <a:tc>
                  <a:txBody>
                    <a:bodyPr/>
                    <a:lstStyle/>
                    <a:p>
                      <a:pPr algn="just" fontAlgn="t"/>
                      <a:r>
                        <a:rPr lang="vi-VN" b="1">
                          <a:solidFill>
                            <a:srgbClr val="000000"/>
                          </a:solidFill>
                          <a:effectLst/>
                        </a:rPr>
                        <a:t>String getRequestedSessionId()</a:t>
                      </a:r>
                      <a:endParaRPr lang="vi-VN">
                        <a:solidFill>
                          <a:srgbClr val="000000"/>
                        </a:solidFill>
                        <a:effectLst/>
                      </a:endParaRPr>
                    </a:p>
                    <a:p>
                      <a:pPr algn="just" fontAlgn="t"/>
                      <a:r>
                        <a:rPr lang="vi-VN">
                          <a:solidFill>
                            <a:srgbClr val="000000"/>
                          </a:solidFill>
                          <a:effectLst/>
                        </a:rPr>
                        <a:t>Trả về ID của session đã được xác định bởi Client</a:t>
                      </a:r>
                    </a:p>
                  </a:txBody>
                  <a:tcPr marL="76200" marR="76200" marT="76200" marB="76200"/>
                </a:tc>
                <a:extLst>
                  <a:ext uri="{0D108BD9-81ED-4DB2-BD59-A6C34878D82A}">
                    <a16:rowId xmlns:a16="http://schemas.microsoft.com/office/drawing/2014/main" val="10003"/>
                  </a:ext>
                </a:extLst>
              </a:tr>
              <a:tr h="892233">
                <a:tc>
                  <a:txBody>
                    <a:bodyPr/>
                    <a:lstStyle/>
                    <a:p>
                      <a:pPr fontAlgn="t"/>
                      <a:r>
                        <a:rPr lang="en-US" sz="1800" kern="1200">
                          <a:solidFill>
                            <a:srgbClr val="000000"/>
                          </a:solidFill>
                          <a:effectLst/>
                          <a:latin typeface="+mn-lt"/>
                          <a:ea typeface="+mn-ea"/>
                          <a:cs typeface="+mn-cs"/>
                        </a:rPr>
                        <a:t>25</a:t>
                      </a:r>
                    </a:p>
                  </a:txBody>
                  <a:tcPr marL="76200" marR="76200" marT="76200" marB="76200"/>
                </a:tc>
                <a:tc>
                  <a:txBody>
                    <a:bodyPr/>
                    <a:lstStyle/>
                    <a:p>
                      <a:pPr algn="just" fontAlgn="t"/>
                      <a:r>
                        <a:rPr lang="en-US" sz="1800" kern="1200" dirty="0">
                          <a:solidFill>
                            <a:srgbClr val="000000"/>
                          </a:solidFill>
                          <a:effectLst/>
                          <a:latin typeface="+mn-lt"/>
                          <a:ea typeface="+mn-ea"/>
                          <a:cs typeface="+mn-cs"/>
                        </a:rPr>
                        <a:t>String </a:t>
                      </a:r>
                      <a:r>
                        <a:rPr lang="en-US" sz="1800" kern="1200" dirty="0" err="1">
                          <a:solidFill>
                            <a:srgbClr val="000000"/>
                          </a:solidFill>
                          <a:effectLst/>
                          <a:latin typeface="+mn-lt"/>
                          <a:ea typeface="+mn-ea"/>
                          <a:cs typeface="+mn-cs"/>
                        </a:rPr>
                        <a:t>getServletPath</a:t>
                      </a:r>
                      <a:r>
                        <a:rPr lang="en-US" sz="1800" kern="1200" dirty="0" smtClean="0">
                          <a:solidFill>
                            <a:srgbClr val="000000"/>
                          </a:solidFill>
                          <a:effectLst/>
                          <a:latin typeface="+mn-lt"/>
                          <a:ea typeface="+mn-ea"/>
                          <a:cs typeface="+mn-cs"/>
                        </a:rPr>
                        <a:t>() </a:t>
                      </a:r>
                    </a:p>
                    <a:p>
                      <a:pPr algn="just" fontAlgn="t"/>
                      <a:r>
                        <a:rPr lang="en-US" sz="1800" kern="1200" dirty="0" err="1" smtClean="0">
                          <a:solidFill>
                            <a:srgbClr val="000000"/>
                          </a:solidFill>
                          <a:effectLst/>
                          <a:latin typeface="+mn-lt"/>
                          <a:ea typeface="+mn-ea"/>
                          <a:cs typeface="+mn-cs"/>
                        </a:rPr>
                        <a:t>Trả</a:t>
                      </a:r>
                      <a:r>
                        <a:rPr lang="en-US" sz="1800" kern="1200" dirty="0" smtClean="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về</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phần</a:t>
                      </a:r>
                      <a:r>
                        <a:rPr lang="en-US" sz="1800" kern="1200" dirty="0">
                          <a:solidFill>
                            <a:srgbClr val="000000"/>
                          </a:solidFill>
                          <a:effectLst/>
                          <a:latin typeface="+mn-lt"/>
                          <a:ea typeface="+mn-ea"/>
                          <a:cs typeface="+mn-cs"/>
                        </a:rPr>
                        <a:t> URL </a:t>
                      </a:r>
                      <a:r>
                        <a:rPr lang="en-US" sz="1800" kern="1200" dirty="0" err="1">
                          <a:solidFill>
                            <a:srgbClr val="000000"/>
                          </a:solidFill>
                          <a:effectLst/>
                          <a:latin typeface="+mn-lt"/>
                          <a:ea typeface="+mn-ea"/>
                          <a:cs typeface="+mn-cs"/>
                        </a:rPr>
                        <a:t>của</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yêu</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cầu</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này</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mà</a:t>
                      </a:r>
                      <a:r>
                        <a:rPr lang="en-US" sz="1800" kern="1200" dirty="0">
                          <a:solidFill>
                            <a:srgbClr val="000000"/>
                          </a:solidFill>
                          <a:effectLst/>
                          <a:latin typeface="+mn-lt"/>
                          <a:ea typeface="+mn-ea"/>
                          <a:cs typeface="+mn-cs"/>
                        </a:rPr>
                        <a:t> </a:t>
                      </a:r>
                      <a:r>
                        <a:rPr lang="en-US" sz="1800" kern="1200" dirty="0" err="1">
                          <a:solidFill>
                            <a:srgbClr val="000000"/>
                          </a:solidFill>
                          <a:effectLst/>
                          <a:latin typeface="+mn-lt"/>
                          <a:ea typeface="+mn-ea"/>
                          <a:cs typeface="+mn-cs"/>
                        </a:rPr>
                        <a:t>gọi</a:t>
                      </a:r>
                      <a:r>
                        <a:rPr lang="en-US" sz="1800" kern="1200" dirty="0">
                          <a:solidFill>
                            <a:srgbClr val="000000"/>
                          </a:solidFill>
                          <a:effectLst/>
                          <a:latin typeface="+mn-lt"/>
                          <a:ea typeface="+mn-ea"/>
                          <a:cs typeface="+mn-cs"/>
                        </a:rPr>
                        <a:t> JSP</a:t>
                      </a:r>
                    </a:p>
                  </a:txBody>
                  <a:tcPr marL="76200" marR="76200" marT="76200" marB="76200"/>
                </a:tc>
                <a:extLst>
                  <a:ext uri="{0D108BD9-81ED-4DB2-BD59-A6C34878D82A}">
                    <a16:rowId xmlns:a16="http://schemas.microsoft.com/office/drawing/2014/main" val="10004"/>
                  </a:ext>
                </a:extLst>
              </a:tr>
              <a:tr h="1241367">
                <a:tc>
                  <a:txBody>
                    <a:bodyPr/>
                    <a:lstStyle/>
                    <a:p>
                      <a:pPr fontAlgn="t"/>
                      <a:r>
                        <a:rPr lang="en-US">
                          <a:effectLst/>
                        </a:rPr>
                        <a:t>26</a:t>
                      </a:r>
                    </a:p>
                  </a:txBody>
                  <a:tcPr marL="76200" marR="76200" marT="76200" marB="76200"/>
                </a:tc>
                <a:tc>
                  <a:txBody>
                    <a:bodyPr/>
                    <a:lstStyle/>
                    <a:p>
                      <a:pPr algn="just" fontAlgn="t"/>
                      <a:r>
                        <a:rPr lang="vi-VN" b="1" dirty="0">
                          <a:solidFill>
                            <a:srgbClr val="000000"/>
                          </a:solidFill>
                          <a:effectLst/>
                        </a:rPr>
                        <a:t>String[] getParameterValues(String name)</a:t>
                      </a:r>
                      <a:endParaRPr lang="vi-VN" dirty="0">
                        <a:solidFill>
                          <a:srgbClr val="000000"/>
                        </a:solidFill>
                        <a:effectLst/>
                      </a:endParaRPr>
                    </a:p>
                    <a:p>
                      <a:pPr algn="just" fontAlgn="t"/>
                      <a:r>
                        <a:rPr lang="vi-VN" dirty="0">
                          <a:solidFill>
                            <a:srgbClr val="000000"/>
                          </a:solidFill>
                          <a:effectLst/>
                        </a:rPr>
                        <a:t>Trả về một mảng đối tượng String chứa tất cả các giá trị mà các parameter đã cung cấp có, hoặc trả về null nếu parameter này không tồn tại</a:t>
                      </a: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76925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6569894"/>
              </p:ext>
            </p:extLst>
          </p:nvPr>
        </p:nvGraphicFramePr>
        <p:xfrm>
          <a:off x="228600" y="152400"/>
          <a:ext cx="8610600" cy="437959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8001000">
                  <a:extLst>
                    <a:ext uri="{9D8B030D-6E8A-4147-A177-3AD203B41FA5}">
                      <a16:colId xmlns:a16="http://schemas.microsoft.com/office/drawing/2014/main" val="20001"/>
                    </a:ext>
                  </a:extLst>
                </a:gridCol>
              </a:tblGrid>
              <a:tr h="809625">
                <a:tc>
                  <a:txBody>
                    <a:bodyPr/>
                    <a:lstStyle/>
                    <a:p>
                      <a:pPr algn="l" fontAlgn="t"/>
                      <a:r>
                        <a:rPr lang="en-US" dirty="0">
                          <a:effectLst/>
                        </a:rPr>
                        <a:t>STT</a:t>
                      </a:r>
                    </a:p>
                  </a:txBody>
                  <a:tcPr marL="76200" marR="76200" marT="76200" marB="76200"/>
                </a:tc>
                <a:tc>
                  <a:txBody>
                    <a:bodyPr/>
                    <a:lstStyle/>
                    <a:p>
                      <a:pPr algn="l" fontAlgn="t"/>
                      <a:r>
                        <a:rPr lang="vi-VN" dirty="0">
                          <a:effectLst/>
                        </a:rPr>
                        <a:t>Phương thức &amp; Miêu tả</a:t>
                      </a:r>
                    </a:p>
                  </a:txBody>
                  <a:tcPr marL="76200" marR="76200" marT="76200" marB="76200"/>
                </a:tc>
                <a:extLst>
                  <a:ext uri="{0D108BD9-81ED-4DB2-BD59-A6C34878D82A}">
                    <a16:rowId xmlns:a16="http://schemas.microsoft.com/office/drawing/2014/main" val="10000"/>
                  </a:ext>
                </a:extLst>
              </a:tr>
              <a:tr h="809625">
                <a:tc>
                  <a:txBody>
                    <a:bodyPr/>
                    <a:lstStyle/>
                    <a:p>
                      <a:pPr fontAlgn="t"/>
                      <a:r>
                        <a:rPr lang="en-US" dirty="0">
                          <a:effectLst/>
                        </a:rPr>
                        <a:t>27</a:t>
                      </a:r>
                    </a:p>
                  </a:txBody>
                  <a:tcPr marL="76200" marR="76200" marT="76200" marB="76200"/>
                </a:tc>
                <a:tc>
                  <a:txBody>
                    <a:bodyPr/>
                    <a:lstStyle/>
                    <a:p>
                      <a:pPr algn="just" fontAlgn="t"/>
                      <a:r>
                        <a:rPr lang="vi-VN" b="1">
                          <a:solidFill>
                            <a:srgbClr val="000000"/>
                          </a:solidFill>
                          <a:effectLst/>
                        </a:rPr>
                        <a:t>boolean isSecure()</a:t>
                      </a:r>
                      <a:endParaRPr lang="vi-VN">
                        <a:solidFill>
                          <a:srgbClr val="000000"/>
                        </a:solidFill>
                        <a:effectLst/>
                      </a:endParaRPr>
                    </a:p>
                    <a:p>
                      <a:pPr algn="just" fontAlgn="t"/>
                      <a:r>
                        <a:rPr lang="vi-VN">
                          <a:solidFill>
                            <a:srgbClr val="000000"/>
                          </a:solidFill>
                          <a:effectLst/>
                        </a:rPr>
                        <a:t>Trả về một Boolean chỉ rằng có hay không yêu cầu này được tạo bởi sử dụng một đường an toàn, như HTTPS</a:t>
                      </a:r>
                    </a:p>
                  </a:txBody>
                  <a:tcPr marL="76200" marR="76200" marT="76200" marB="76200"/>
                </a:tc>
                <a:extLst>
                  <a:ext uri="{0D108BD9-81ED-4DB2-BD59-A6C34878D82A}">
                    <a16:rowId xmlns:a16="http://schemas.microsoft.com/office/drawing/2014/main" val="10001"/>
                  </a:ext>
                </a:extLst>
              </a:tr>
              <a:tr h="809625">
                <a:tc>
                  <a:txBody>
                    <a:bodyPr/>
                    <a:lstStyle/>
                    <a:p>
                      <a:pPr fontAlgn="t"/>
                      <a:r>
                        <a:rPr lang="en-US">
                          <a:effectLst/>
                        </a:rPr>
                        <a:t>28</a:t>
                      </a:r>
                    </a:p>
                  </a:txBody>
                  <a:tcPr marL="76200" marR="76200" marT="76200" marB="76200"/>
                </a:tc>
                <a:tc>
                  <a:txBody>
                    <a:bodyPr/>
                    <a:lstStyle/>
                    <a:p>
                      <a:pPr algn="just" fontAlgn="t"/>
                      <a:r>
                        <a:rPr lang="vi-VN" b="1">
                          <a:solidFill>
                            <a:srgbClr val="000000"/>
                          </a:solidFill>
                          <a:effectLst/>
                        </a:rPr>
                        <a:t>int getContentLength()</a:t>
                      </a:r>
                      <a:endParaRPr lang="vi-VN">
                        <a:solidFill>
                          <a:srgbClr val="000000"/>
                        </a:solidFill>
                        <a:effectLst/>
                      </a:endParaRPr>
                    </a:p>
                    <a:p>
                      <a:pPr algn="just" fontAlgn="t"/>
                      <a:r>
                        <a:rPr lang="vi-VN">
                          <a:solidFill>
                            <a:srgbClr val="000000"/>
                          </a:solidFill>
                          <a:effectLst/>
                        </a:rPr>
                        <a:t>Trả về độ dài, bằng giá trị byte, của thân yêu cầu và làm nó có sẵn bởi Input Stream, hoặc trả về -1 nếu độ dài là không được biết</a:t>
                      </a:r>
                    </a:p>
                  </a:txBody>
                  <a:tcPr marL="76200" marR="76200" marT="76200" marB="76200"/>
                </a:tc>
                <a:extLst>
                  <a:ext uri="{0D108BD9-81ED-4DB2-BD59-A6C34878D82A}">
                    <a16:rowId xmlns:a16="http://schemas.microsoft.com/office/drawing/2014/main" val="10002"/>
                  </a:ext>
                </a:extLst>
              </a:tr>
              <a:tr h="809625">
                <a:tc>
                  <a:txBody>
                    <a:bodyPr/>
                    <a:lstStyle/>
                    <a:p>
                      <a:pPr fontAlgn="t"/>
                      <a:r>
                        <a:rPr lang="en-US">
                          <a:effectLst/>
                        </a:rPr>
                        <a:t>29</a:t>
                      </a:r>
                    </a:p>
                  </a:txBody>
                  <a:tcPr marL="76200" marR="76200" marT="76200" marB="76200"/>
                </a:tc>
                <a:tc>
                  <a:txBody>
                    <a:bodyPr/>
                    <a:lstStyle/>
                    <a:p>
                      <a:pPr algn="just" fontAlgn="t"/>
                      <a:r>
                        <a:rPr lang="vi-VN" b="1" dirty="0">
                          <a:solidFill>
                            <a:srgbClr val="000000"/>
                          </a:solidFill>
                          <a:effectLst/>
                        </a:rPr>
                        <a:t>int getIntHeader(String name)</a:t>
                      </a:r>
                      <a:endParaRPr lang="vi-VN" dirty="0">
                        <a:solidFill>
                          <a:srgbClr val="000000"/>
                        </a:solidFill>
                        <a:effectLst/>
                      </a:endParaRPr>
                    </a:p>
                    <a:p>
                      <a:pPr algn="just" fontAlgn="t"/>
                      <a:r>
                        <a:rPr lang="vi-VN" dirty="0">
                          <a:solidFill>
                            <a:srgbClr val="000000"/>
                          </a:solidFill>
                          <a:effectLst/>
                        </a:rPr>
                        <a:t>Trả về giá trị của Request header đã cho dưới dạng một int</a:t>
                      </a:r>
                    </a:p>
                  </a:txBody>
                  <a:tcPr marL="76200" marR="76200" marT="76200" marB="76200"/>
                </a:tc>
                <a:extLst>
                  <a:ext uri="{0D108BD9-81ED-4DB2-BD59-A6C34878D82A}">
                    <a16:rowId xmlns:a16="http://schemas.microsoft.com/office/drawing/2014/main" val="10003"/>
                  </a:ext>
                </a:extLst>
              </a:tr>
              <a:tr h="809625">
                <a:tc>
                  <a:txBody>
                    <a:bodyPr/>
                    <a:lstStyle/>
                    <a:p>
                      <a:pPr fontAlgn="t"/>
                      <a:r>
                        <a:rPr lang="en-US">
                          <a:effectLst/>
                        </a:rPr>
                        <a:t>30</a:t>
                      </a:r>
                    </a:p>
                  </a:txBody>
                  <a:tcPr marL="76200" marR="76200" marT="76200" marB="76200"/>
                </a:tc>
                <a:tc>
                  <a:txBody>
                    <a:bodyPr/>
                    <a:lstStyle/>
                    <a:p>
                      <a:pPr algn="just" fontAlgn="t"/>
                      <a:r>
                        <a:rPr lang="vi-VN" b="1" dirty="0">
                          <a:solidFill>
                            <a:srgbClr val="000000"/>
                          </a:solidFill>
                          <a:effectLst/>
                        </a:rPr>
                        <a:t>int getServerPort()</a:t>
                      </a:r>
                      <a:endParaRPr lang="vi-VN" dirty="0">
                        <a:solidFill>
                          <a:srgbClr val="000000"/>
                        </a:solidFill>
                        <a:effectLst/>
                      </a:endParaRPr>
                    </a:p>
                    <a:p>
                      <a:pPr algn="just" fontAlgn="t"/>
                      <a:r>
                        <a:rPr lang="vi-VN" dirty="0">
                          <a:solidFill>
                            <a:srgbClr val="000000"/>
                          </a:solidFill>
                          <a:effectLst/>
                        </a:rPr>
                        <a:t>Trả về số hiệu cổng mà trên đó yêu cầu được nhận</a:t>
                      </a: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64835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Response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0189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Response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r>
              <a:rPr lang="vi-VN" dirty="0" smtClean="0"/>
              <a:t>Bảng dưới liệt kê các phương thức có thể được sử dụng để đọc HTTP Header trong chương trình Servlet của bạn. Các phương thức này có sẵn với đối tượng HttpServletRequest.</a:t>
            </a:r>
            <a:endParaRPr lang="en-US" dirty="0"/>
          </a:p>
        </p:txBody>
      </p:sp>
    </p:spTree>
    <p:extLst>
      <p:ext uri="{BB962C8B-B14F-4D97-AF65-F5344CB8AC3E}">
        <p14:creationId xmlns:p14="http://schemas.microsoft.com/office/powerpoint/2010/main" val="4091829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6129085"/>
              </p:ext>
            </p:extLst>
          </p:nvPr>
        </p:nvGraphicFramePr>
        <p:xfrm>
          <a:off x="152400" y="228600"/>
          <a:ext cx="8839200" cy="6621780"/>
        </p:xfrm>
        <a:graphic>
          <a:graphicData uri="http://schemas.openxmlformats.org/drawingml/2006/table">
            <a:tbl>
              <a:tblPr firstRow="1" bandRow="1">
                <a:tableStyleId>{5C22544A-7EE6-4342-B048-85BDC9FD1C3A}</a:tableStyleId>
              </a:tblPr>
              <a:tblGrid>
                <a:gridCol w="572912">
                  <a:extLst>
                    <a:ext uri="{9D8B030D-6E8A-4147-A177-3AD203B41FA5}">
                      <a16:colId xmlns:a16="http://schemas.microsoft.com/office/drawing/2014/main" val="20000"/>
                    </a:ext>
                  </a:extLst>
                </a:gridCol>
                <a:gridCol w="8266288">
                  <a:extLst>
                    <a:ext uri="{9D8B030D-6E8A-4147-A177-3AD203B41FA5}">
                      <a16:colId xmlns:a16="http://schemas.microsoft.com/office/drawing/2014/main" val="20001"/>
                    </a:ext>
                  </a:extLst>
                </a:gridCol>
              </a:tblGrid>
              <a:tr h="45720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extLst>
                  <a:ext uri="{0D108BD9-81ED-4DB2-BD59-A6C34878D82A}">
                    <a16:rowId xmlns:a16="http://schemas.microsoft.com/office/drawing/2014/main" val="10000"/>
                  </a:ext>
                </a:extLst>
              </a:tr>
              <a:tr h="809625">
                <a:tc>
                  <a:txBody>
                    <a:bodyPr/>
                    <a:lstStyle/>
                    <a:p>
                      <a:pPr fontAlgn="t"/>
                      <a:r>
                        <a:rPr lang="en-US">
                          <a:effectLst/>
                        </a:rPr>
                        <a:t>1</a:t>
                      </a:r>
                    </a:p>
                  </a:txBody>
                  <a:tcPr marL="76200" marR="76200" marT="76200" marB="76200"/>
                </a:tc>
                <a:tc>
                  <a:txBody>
                    <a:bodyPr/>
                    <a:lstStyle/>
                    <a:p>
                      <a:pPr algn="just" fontAlgn="t"/>
                      <a:r>
                        <a:rPr lang="vi-VN" b="1">
                          <a:effectLst/>
                        </a:rPr>
                        <a:t>String encodeRedirectURL(String url)</a:t>
                      </a:r>
                      <a:endParaRPr lang="vi-VN">
                        <a:solidFill>
                          <a:srgbClr val="000000"/>
                        </a:solidFill>
                        <a:effectLst/>
                      </a:endParaRPr>
                    </a:p>
                    <a:p>
                      <a:pPr algn="just" fontAlgn="t"/>
                      <a:r>
                        <a:rPr lang="vi-VN">
                          <a:solidFill>
                            <a:srgbClr val="000000"/>
                          </a:solidFill>
                          <a:effectLst/>
                        </a:rPr>
                        <a:t>Mã hóa URL đã cho để sử dụng trong phương thức sendRederect, hoặc nếu mã hóa này không được đòi hỏi, thì trả về URL như cũ</a:t>
                      </a:r>
                    </a:p>
                  </a:txBody>
                  <a:tcPr marL="76200" marR="76200" marT="76200" marB="76200"/>
                </a:tc>
                <a:extLst>
                  <a:ext uri="{0D108BD9-81ED-4DB2-BD59-A6C34878D82A}">
                    <a16:rowId xmlns:a16="http://schemas.microsoft.com/office/drawing/2014/main" val="10001"/>
                  </a:ext>
                </a:extLst>
              </a:tr>
              <a:tr h="809625">
                <a:tc>
                  <a:txBody>
                    <a:bodyPr/>
                    <a:lstStyle/>
                    <a:p>
                      <a:pPr fontAlgn="t"/>
                      <a:r>
                        <a:rPr lang="en-US">
                          <a:effectLst/>
                        </a:rPr>
                        <a:t>2</a:t>
                      </a:r>
                    </a:p>
                  </a:txBody>
                  <a:tcPr marL="76200" marR="76200" marT="76200" marB="76200"/>
                </a:tc>
                <a:tc>
                  <a:txBody>
                    <a:bodyPr/>
                    <a:lstStyle/>
                    <a:p>
                      <a:pPr algn="just" fontAlgn="t"/>
                      <a:r>
                        <a:rPr lang="vi-VN" b="1">
                          <a:effectLst/>
                        </a:rPr>
                        <a:t>String encodeURL(String url)</a:t>
                      </a:r>
                      <a:endParaRPr lang="vi-VN">
                        <a:solidFill>
                          <a:srgbClr val="000000"/>
                        </a:solidFill>
                        <a:effectLst/>
                      </a:endParaRPr>
                    </a:p>
                    <a:p>
                      <a:pPr algn="just" fontAlgn="t"/>
                      <a:r>
                        <a:rPr lang="vi-VN">
                          <a:solidFill>
                            <a:srgbClr val="000000"/>
                          </a:solidFill>
                          <a:effectLst/>
                        </a:rPr>
                        <a:t>Mã hóa URL đã cho bằng việc thêm ID của session trong nó, hoặc nếu mã hóa này không được đòi hỏi, thì trả về URL như cũ</a:t>
                      </a:r>
                    </a:p>
                  </a:txBody>
                  <a:tcPr marL="76200" marR="76200" marT="76200" marB="76200"/>
                </a:tc>
                <a:extLst>
                  <a:ext uri="{0D108BD9-81ED-4DB2-BD59-A6C34878D82A}">
                    <a16:rowId xmlns:a16="http://schemas.microsoft.com/office/drawing/2014/main" val="10002"/>
                  </a:ext>
                </a:extLst>
              </a:tr>
              <a:tr h="809625">
                <a:tc>
                  <a:txBody>
                    <a:bodyPr/>
                    <a:lstStyle/>
                    <a:p>
                      <a:pPr fontAlgn="t"/>
                      <a:r>
                        <a:rPr lang="en-US">
                          <a:effectLst/>
                        </a:rPr>
                        <a:t>3</a:t>
                      </a:r>
                    </a:p>
                  </a:txBody>
                  <a:tcPr marL="76200" marR="76200" marT="76200" marB="76200"/>
                </a:tc>
                <a:tc>
                  <a:txBody>
                    <a:bodyPr/>
                    <a:lstStyle/>
                    <a:p>
                      <a:pPr algn="just" fontAlgn="t"/>
                      <a:r>
                        <a:rPr lang="vi-VN" b="1">
                          <a:effectLst/>
                        </a:rPr>
                        <a:t>boolean containsHeader(String name)</a:t>
                      </a:r>
                      <a:endParaRPr lang="vi-VN">
                        <a:solidFill>
                          <a:srgbClr val="000000"/>
                        </a:solidFill>
                        <a:effectLst/>
                      </a:endParaRPr>
                    </a:p>
                    <a:p>
                      <a:pPr algn="just" fontAlgn="t"/>
                      <a:r>
                        <a:rPr lang="vi-VN">
                          <a:solidFill>
                            <a:srgbClr val="000000"/>
                          </a:solidFill>
                          <a:effectLst/>
                        </a:rPr>
                        <a:t>Trả về một Boolean chỉ rằng có hay không header phản hồi với tên đã cho đã được thiết lập</a:t>
                      </a:r>
                    </a:p>
                  </a:txBody>
                  <a:tcPr marL="76200" marR="76200" marT="76200" marB="76200"/>
                </a:tc>
                <a:extLst>
                  <a:ext uri="{0D108BD9-81ED-4DB2-BD59-A6C34878D82A}">
                    <a16:rowId xmlns:a16="http://schemas.microsoft.com/office/drawing/2014/main" val="10003"/>
                  </a:ext>
                </a:extLst>
              </a:tr>
              <a:tr h="809625">
                <a:tc>
                  <a:txBody>
                    <a:bodyPr/>
                    <a:lstStyle/>
                    <a:p>
                      <a:pPr fontAlgn="t"/>
                      <a:r>
                        <a:rPr lang="en-US">
                          <a:effectLst/>
                        </a:rPr>
                        <a:t>4</a:t>
                      </a:r>
                    </a:p>
                  </a:txBody>
                  <a:tcPr marL="76200" marR="76200" marT="76200" marB="76200"/>
                </a:tc>
                <a:tc>
                  <a:txBody>
                    <a:bodyPr/>
                    <a:lstStyle/>
                    <a:p>
                      <a:pPr algn="just" fontAlgn="t"/>
                      <a:r>
                        <a:rPr lang="vi-VN" b="1">
                          <a:effectLst/>
                        </a:rPr>
                        <a:t>boolean isCommitted()</a:t>
                      </a:r>
                      <a:endParaRPr lang="vi-VN">
                        <a:solidFill>
                          <a:srgbClr val="000000"/>
                        </a:solidFill>
                        <a:effectLst/>
                      </a:endParaRPr>
                    </a:p>
                    <a:p>
                      <a:pPr algn="just" fontAlgn="t"/>
                      <a:r>
                        <a:rPr lang="vi-VN">
                          <a:solidFill>
                            <a:srgbClr val="000000"/>
                          </a:solidFill>
                          <a:effectLst/>
                        </a:rPr>
                        <a:t>Trả về một Boolean chỉ rằng nếu phản hồi đã được commit</a:t>
                      </a:r>
                    </a:p>
                  </a:txBody>
                  <a:tcPr marL="76200" marR="76200" marT="76200" marB="76200"/>
                </a:tc>
                <a:extLst>
                  <a:ext uri="{0D108BD9-81ED-4DB2-BD59-A6C34878D82A}">
                    <a16:rowId xmlns:a16="http://schemas.microsoft.com/office/drawing/2014/main" val="10004"/>
                  </a:ext>
                </a:extLst>
              </a:tr>
              <a:tr h="809625">
                <a:tc>
                  <a:txBody>
                    <a:bodyPr/>
                    <a:lstStyle/>
                    <a:p>
                      <a:pPr fontAlgn="t"/>
                      <a:r>
                        <a:rPr lang="en-US">
                          <a:effectLst/>
                        </a:rPr>
                        <a:t>5</a:t>
                      </a:r>
                    </a:p>
                  </a:txBody>
                  <a:tcPr marL="76200" marR="76200" marT="76200" marB="76200"/>
                </a:tc>
                <a:tc>
                  <a:txBody>
                    <a:bodyPr/>
                    <a:lstStyle/>
                    <a:p>
                      <a:pPr algn="just" fontAlgn="t"/>
                      <a:r>
                        <a:rPr lang="vi-VN" b="1">
                          <a:effectLst/>
                        </a:rPr>
                        <a:t>void addCookie(Cookie cookie)</a:t>
                      </a:r>
                      <a:endParaRPr lang="vi-VN">
                        <a:solidFill>
                          <a:srgbClr val="000000"/>
                        </a:solidFill>
                        <a:effectLst/>
                      </a:endParaRPr>
                    </a:p>
                    <a:p>
                      <a:pPr algn="just" fontAlgn="t"/>
                      <a:r>
                        <a:rPr lang="vi-VN">
                          <a:solidFill>
                            <a:srgbClr val="000000"/>
                          </a:solidFill>
                          <a:effectLst/>
                        </a:rPr>
                        <a:t>Thêm cookie đã cho tới phản hồi</a:t>
                      </a:r>
                    </a:p>
                  </a:txBody>
                  <a:tcPr marL="76200" marR="76200" marT="76200" marB="76200"/>
                </a:tc>
                <a:extLst>
                  <a:ext uri="{0D108BD9-81ED-4DB2-BD59-A6C34878D82A}">
                    <a16:rowId xmlns:a16="http://schemas.microsoft.com/office/drawing/2014/main" val="10005"/>
                  </a:ext>
                </a:extLst>
              </a:tr>
              <a:tr h="809625">
                <a:tc>
                  <a:txBody>
                    <a:bodyPr/>
                    <a:lstStyle/>
                    <a:p>
                      <a:pPr fontAlgn="t"/>
                      <a:r>
                        <a:rPr lang="en-US">
                          <a:effectLst/>
                        </a:rPr>
                        <a:t>6</a:t>
                      </a:r>
                    </a:p>
                  </a:txBody>
                  <a:tcPr marL="76200" marR="76200" marT="76200" marB="76200"/>
                </a:tc>
                <a:tc>
                  <a:txBody>
                    <a:bodyPr/>
                    <a:lstStyle/>
                    <a:p>
                      <a:pPr algn="just" fontAlgn="t"/>
                      <a:r>
                        <a:rPr lang="vi-VN" b="1">
                          <a:effectLst/>
                        </a:rPr>
                        <a:t>void addDateHeader(String name, long date)</a:t>
                      </a:r>
                      <a:endParaRPr lang="vi-VN">
                        <a:solidFill>
                          <a:srgbClr val="000000"/>
                        </a:solidFill>
                        <a:effectLst/>
                      </a:endParaRPr>
                    </a:p>
                    <a:p>
                      <a:pPr algn="just" fontAlgn="t"/>
                      <a:r>
                        <a:rPr lang="vi-VN">
                          <a:solidFill>
                            <a:srgbClr val="000000"/>
                          </a:solidFill>
                          <a:effectLst/>
                        </a:rPr>
                        <a:t>Thêm một header phản hồi với tên và giá trị date đã cho</a:t>
                      </a:r>
                    </a:p>
                  </a:txBody>
                  <a:tcPr marL="76200" marR="76200" marT="76200" marB="76200"/>
                </a:tc>
                <a:extLst>
                  <a:ext uri="{0D108BD9-81ED-4DB2-BD59-A6C34878D82A}">
                    <a16:rowId xmlns:a16="http://schemas.microsoft.com/office/drawing/2014/main" val="10006"/>
                  </a:ext>
                </a:extLst>
              </a:tr>
              <a:tr h="809625">
                <a:tc>
                  <a:txBody>
                    <a:bodyPr/>
                    <a:lstStyle/>
                    <a:p>
                      <a:pPr fontAlgn="t"/>
                      <a:r>
                        <a:rPr lang="en-US">
                          <a:effectLst/>
                        </a:rPr>
                        <a:t>7</a:t>
                      </a:r>
                    </a:p>
                  </a:txBody>
                  <a:tcPr marL="76200" marR="76200" marT="76200" marB="76200"/>
                </a:tc>
                <a:tc>
                  <a:txBody>
                    <a:bodyPr/>
                    <a:lstStyle/>
                    <a:p>
                      <a:pPr algn="just" fontAlgn="t"/>
                      <a:r>
                        <a:rPr lang="vi-VN" b="1" dirty="0">
                          <a:effectLst/>
                        </a:rPr>
                        <a:t>void addHeader(String name, String value)</a:t>
                      </a:r>
                      <a:endParaRPr lang="vi-VN" dirty="0">
                        <a:solidFill>
                          <a:srgbClr val="000000"/>
                        </a:solidFill>
                        <a:effectLst/>
                      </a:endParaRPr>
                    </a:p>
                    <a:p>
                      <a:pPr algn="just" fontAlgn="t"/>
                      <a:r>
                        <a:rPr lang="vi-VN" dirty="0">
                          <a:solidFill>
                            <a:srgbClr val="000000"/>
                          </a:solidFill>
                          <a:effectLst/>
                        </a:rPr>
                        <a:t>Thêm một header phản hồi với tên và giá trị đã cho</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25348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52968738"/>
              </p:ext>
            </p:extLst>
          </p:nvPr>
        </p:nvGraphicFramePr>
        <p:xfrm>
          <a:off x="152400" y="228600"/>
          <a:ext cx="8839200" cy="66217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45720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extLst>
                  <a:ext uri="{0D108BD9-81ED-4DB2-BD59-A6C34878D82A}">
                    <a16:rowId xmlns:a16="http://schemas.microsoft.com/office/drawing/2014/main" val="10000"/>
                  </a:ext>
                </a:extLst>
              </a:tr>
              <a:tr h="809625">
                <a:tc>
                  <a:txBody>
                    <a:bodyPr/>
                    <a:lstStyle/>
                    <a:p>
                      <a:pPr fontAlgn="t"/>
                      <a:r>
                        <a:rPr lang="en-US" dirty="0">
                          <a:effectLst/>
                        </a:rPr>
                        <a:t>8</a:t>
                      </a:r>
                    </a:p>
                  </a:txBody>
                  <a:tcPr marL="76200" marR="76200" marT="76200" marB="76200"/>
                </a:tc>
                <a:tc>
                  <a:txBody>
                    <a:bodyPr/>
                    <a:lstStyle/>
                    <a:p>
                      <a:pPr algn="just" fontAlgn="t"/>
                      <a:r>
                        <a:rPr lang="vi-VN" b="1">
                          <a:effectLst/>
                        </a:rPr>
                        <a:t>void addIntHeader(String name, int value)</a:t>
                      </a:r>
                      <a:endParaRPr lang="vi-VN">
                        <a:solidFill>
                          <a:srgbClr val="000000"/>
                        </a:solidFill>
                        <a:effectLst/>
                      </a:endParaRPr>
                    </a:p>
                    <a:p>
                      <a:pPr algn="just" fontAlgn="t"/>
                      <a:r>
                        <a:rPr lang="vi-VN">
                          <a:solidFill>
                            <a:srgbClr val="000000"/>
                          </a:solidFill>
                          <a:effectLst/>
                        </a:rPr>
                        <a:t>Thêm một header phản hồi với tên và giá trị integer đã cho</a:t>
                      </a:r>
                    </a:p>
                  </a:txBody>
                  <a:tcPr marL="76200" marR="76200" marT="76200" marB="76200"/>
                </a:tc>
                <a:extLst>
                  <a:ext uri="{0D108BD9-81ED-4DB2-BD59-A6C34878D82A}">
                    <a16:rowId xmlns:a16="http://schemas.microsoft.com/office/drawing/2014/main" val="10001"/>
                  </a:ext>
                </a:extLst>
              </a:tr>
              <a:tr h="809625">
                <a:tc>
                  <a:txBody>
                    <a:bodyPr/>
                    <a:lstStyle/>
                    <a:p>
                      <a:pPr fontAlgn="t"/>
                      <a:r>
                        <a:rPr lang="en-US">
                          <a:effectLst/>
                        </a:rPr>
                        <a:t>9</a:t>
                      </a:r>
                    </a:p>
                  </a:txBody>
                  <a:tcPr marL="76200" marR="76200" marT="76200" marB="76200"/>
                </a:tc>
                <a:tc>
                  <a:txBody>
                    <a:bodyPr/>
                    <a:lstStyle/>
                    <a:p>
                      <a:pPr algn="just" fontAlgn="t"/>
                      <a:r>
                        <a:rPr lang="vi-VN" b="1">
                          <a:effectLst/>
                        </a:rPr>
                        <a:t>void flushBuffer()</a:t>
                      </a:r>
                      <a:endParaRPr lang="vi-VN">
                        <a:solidFill>
                          <a:srgbClr val="000000"/>
                        </a:solidFill>
                        <a:effectLst/>
                      </a:endParaRPr>
                    </a:p>
                    <a:p>
                      <a:pPr algn="just" fontAlgn="t"/>
                      <a:r>
                        <a:rPr lang="vi-VN">
                          <a:solidFill>
                            <a:srgbClr val="000000"/>
                          </a:solidFill>
                          <a:effectLst/>
                        </a:rPr>
                        <a:t>Force bất kỳ nội dung nào trong Buffer để được ghi tới Client đó</a:t>
                      </a:r>
                    </a:p>
                  </a:txBody>
                  <a:tcPr marL="76200" marR="76200" marT="76200" marB="76200"/>
                </a:tc>
                <a:extLst>
                  <a:ext uri="{0D108BD9-81ED-4DB2-BD59-A6C34878D82A}">
                    <a16:rowId xmlns:a16="http://schemas.microsoft.com/office/drawing/2014/main" val="10002"/>
                  </a:ext>
                </a:extLst>
              </a:tr>
              <a:tr h="809625">
                <a:tc>
                  <a:txBody>
                    <a:bodyPr/>
                    <a:lstStyle/>
                    <a:p>
                      <a:pPr fontAlgn="t"/>
                      <a:r>
                        <a:rPr lang="en-US">
                          <a:effectLst/>
                        </a:rPr>
                        <a:t>10</a:t>
                      </a:r>
                    </a:p>
                  </a:txBody>
                  <a:tcPr marL="76200" marR="76200" marT="76200" marB="76200"/>
                </a:tc>
                <a:tc>
                  <a:txBody>
                    <a:bodyPr/>
                    <a:lstStyle/>
                    <a:p>
                      <a:pPr algn="just" fontAlgn="t"/>
                      <a:r>
                        <a:rPr lang="vi-VN" b="1">
                          <a:effectLst/>
                        </a:rPr>
                        <a:t>void reset()</a:t>
                      </a:r>
                      <a:endParaRPr lang="vi-VN">
                        <a:solidFill>
                          <a:srgbClr val="000000"/>
                        </a:solidFill>
                        <a:effectLst/>
                      </a:endParaRPr>
                    </a:p>
                    <a:p>
                      <a:pPr algn="just" fontAlgn="t"/>
                      <a:r>
                        <a:rPr lang="vi-VN">
                          <a:solidFill>
                            <a:srgbClr val="000000"/>
                          </a:solidFill>
                          <a:effectLst/>
                        </a:rPr>
                        <a:t>Xóa bất dữ liệu nào tồn tại trong buffer cũng như Status code và các trường header</a:t>
                      </a:r>
                    </a:p>
                  </a:txBody>
                  <a:tcPr marL="76200" marR="76200" marT="76200" marB="76200"/>
                </a:tc>
                <a:extLst>
                  <a:ext uri="{0D108BD9-81ED-4DB2-BD59-A6C34878D82A}">
                    <a16:rowId xmlns:a16="http://schemas.microsoft.com/office/drawing/2014/main" val="10003"/>
                  </a:ext>
                </a:extLst>
              </a:tr>
              <a:tr h="809625">
                <a:tc>
                  <a:txBody>
                    <a:bodyPr/>
                    <a:lstStyle/>
                    <a:p>
                      <a:pPr fontAlgn="t"/>
                      <a:r>
                        <a:rPr lang="en-US">
                          <a:effectLst/>
                        </a:rPr>
                        <a:t>11</a:t>
                      </a:r>
                    </a:p>
                  </a:txBody>
                  <a:tcPr marL="76200" marR="76200" marT="76200" marB="76200"/>
                </a:tc>
                <a:tc>
                  <a:txBody>
                    <a:bodyPr/>
                    <a:lstStyle/>
                    <a:p>
                      <a:pPr algn="just" fontAlgn="t"/>
                      <a:r>
                        <a:rPr lang="vi-VN" b="1">
                          <a:effectLst/>
                        </a:rPr>
                        <a:t>void resetBuffer()</a:t>
                      </a:r>
                      <a:endParaRPr lang="vi-VN">
                        <a:solidFill>
                          <a:srgbClr val="000000"/>
                        </a:solidFill>
                        <a:effectLst/>
                      </a:endParaRPr>
                    </a:p>
                    <a:p>
                      <a:pPr algn="just" fontAlgn="t"/>
                      <a:r>
                        <a:rPr lang="vi-VN">
                          <a:solidFill>
                            <a:srgbClr val="000000"/>
                          </a:solidFill>
                          <a:effectLst/>
                        </a:rPr>
                        <a:t>Xóa nội dung của buffer nằm dưới trong phản hồi mà không xóa các trường header và status code</a:t>
                      </a:r>
                    </a:p>
                  </a:txBody>
                  <a:tcPr marL="76200" marR="76200" marT="76200" marB="76200"/>
                </a:tc>
                <a:extLst>
                  <a:ext uri="{0D108BD9-81ED-4DB2-BD59-A6C34878D82A}">
                    <a16:rowId xmlns:a16="http://schemas.microsoft.com/office/drawing/2014/main" val="10004"/>
                  </a:ext>
                </a:extLst>
              </a:tr>
              <a:tr h="809625">
                <a:tc>
                  <a:txBody>
                    <a:bodyPr/>
                    <a:lstStyle/>
                    <a:p>
                      <a:pPr fontAlgn="t"/>
                      <a:r>
                        <a:rPr lang="en-US">
                          <a:effectLst/>
                        </a:rPr>
                        <a:t>12</a:t>
                      </a:r>
                    </a:p>
                  </a:txBody>
                  <a:tcPr marL="76200" marR="76200" marT="76200" marB="76200"/>
                </a:tc>
                <a:tc>
                  <a:txBody>
                    <a:bodyPr/>
                    <a:lstStyle/>
                    <a:p>
                      <a:pPr algn="just" fontAlgn="t"/>
                      <a:r>
                        <a:rPr lang="vi-VN" b="1">
                          <a:effectLst/>
                        </a:rPr>
                        <a:t>void sendError(int sc)</a:t>
                      </a:r>
                      <a:endParaRPr lang="vi-VN">
                        <a:solidFill>
                          <a:srgbClr val="000000"/>
                        </a:solidFill>
                        <a:effectLst/>
                      </a:endParaRPr>
                    </a:p>
                    <a:p>
                      <a:pPr algn="just" fontAlgn="t"/>
                      <a:r>
                        <a:rPr lang="vi-VN">
                          <a:solidFill>
                            <a:srgbClr val="000000"/>
                          </a:solidFill>
                          <a:effectLst/>
                        </a:rPr>
                        <a:t>Gửi một phản hồi lỗi tới Client bởi sử dụng Status code đã cho và xóa buffer</a:t>
                      </a:r>
                    </a:p>
                  </a:txBody>
                  <a:tcPr marL="76200" marR="76200" marT="76200" marB="76200"/>
                </a:tc>
                <a:extLst>
                  <a:ext uri="{0D108BD9-81ED-4DB2-BD59-A6C34878D82A}">
                    <a16:rowId xmlns:a16="http://schemas.microsoft.com/office/drawing/2014/main" val="10005"/>
                  </a:ext>
                </a:extLst>
              </a:tr>
              <a:tr h="809625">
                <a:tc>
                  <a:txBody>
                    <a:bodyPr/>
                    <a:lstStyle/>
                    <a:p>
                      <a:pPr fontAlgn="t"/>
                      <a:r>
                        <a:rPr lang="en-US">
                          <a:effectLst/>
                        </a:rPr>
                        <a:t>13</a:t>
                      </a:r>
                    </a:p>
                  </a:txBody>
                  <a:tcPr marL="76200" marR="76200" marT="76200" marB="76200"/>
                </a:tc>
                <a:tc>
                  <a:txBody>
                    <a:bodyPr/>
                    <a:lstStyle/>
                    <a:p>
                      <a:pPr algn="just" fontAlgn="t"/>
                      <a:r>
                        <a:rPr lang="vi-VN" b="1">
                          <a:effectLst/>
                        </a:rPr>
                        <a:t>void sendError(int sc, String msg)</a:t>
                      </a:r>
                      <a:endParaRPr lang="vi-VN">
                        <a:solidFill>
                          <a:srgbClr val="000000"/>
                        </a:solidFill>
                        <a:effectLst/>
                      </a:endParaRPr>
                    </a:p>
                    <a:p>
                      <a:pPr algn="just" fontAlgn="t"/>
                      <a:r>
                        <a:rPr lang="vi-VN">
                          <a:solidFill>
                            <a:srgbClr val="000000"/>
                          </a:solidFill>
                          <a:effectLst/>
                        </a:rPr>
                        <a:t>Gửi một phản hồi lỗi tới Client bởi sử dụng Status code đã cho</a:t>
                      </a:r>
                    </a:p>
                  </a:txBody>
                  <a:tcPr marL="76200" marR="76200" marT="76200" marB="76200"/>
                </a:tc>
                <a:extLst>
                  <a:ext uri="{0D108BD9-81ED-4DB2-BD59-A6C34878D82A}">
                    <a16:rowId xmlns:a16="http://schemas.microsoft.com/office/drawing/2014/main" val="10006"/>
                  </a:ext>
                </a:extLst>
              </a:tr>
              <a:tr h="809625">
                <a:tc>
                  <a:txBody>
                    <a:bodyPr/>
                    <a:lstStyle/>
                    <a:p>
                      <a:pPr fontAlgn="t"/>
                      <a:r>
                        <a:rPr lang="en-US">
                          <a:effectLst/>
                        </a:rPr>
                        <a:t>14</a:t>
                      </a:r>
                    </a:p>
                  </a:txBody>
                  <a:tcPr marL="76200" marR="76200" marT="76200" marB="76200"/>
                </a:tc>
                <a:tc>
                  <a:txBody>
                    <a:bodyPr/>
                    <a:lstStyle/>
                    <a:p>
                      <a:pPr algn="just" fontAlgn="t"/>
                      <a:r>
                        <a:rPr lang="vi-VN" b="1" dirty="0">
                          <a:effectLst/>
                        </a:rPr>
                        <a:t>void sendRedirect(String location)</a:t>
                      </a:r>
                      <a:endParaRPr lang="vi-VN" dirty="0">
                        <a:solidFill>
                          <a:srgbClr val="000000"/>
                        </a:solidFill>
                        <a:effectLst/>
                      </a:endParaRPr>
                    </a:p>
                    <a:p>
                      <a:pPr algn="just" fontAlgn="t"/>
                      <a:r>
                        <a:rPr lang="vi-VN" dirty="0">
                          <a:solidFill>
                            <a:srgbClr val="000000"/>
                          </a:solidFill>
                          <a:effectLst/>
                        </a:rPr>
                        <a:t>Gửi một phản hồi Redirect tạm thời tới Client bởi sử dụng địc chỉ URL để Redirect đã cho</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87772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6954166"/>
              </p:ext>
            </p:extLst>
          </p:nvPr>
        </p:nvGraphicFramePr>
        <p:xfrm>
          <a:off x="152400" y="152400"/>
          <a:ext cx="8839200" cy="6156960"/>
        </p:xfrm>
        <a:graphic>
          <a:graphicData uri="http://schemas.openxmlformats.org/drawingml/2006/table">
            <a:tbl>
              <a:tblPr firstRow="1" bandRow="1">
                <a:tableStyleId>{5C22544A-7EE6-4342-B048-85BDC9FD1C3A}</a:tableStyleId>
              </a:tblPr>
              <a:tblGrid>
                <a:gridCol w="572912">
                  <a:extLst>
                    <a:ext uri="{9D8B030D-6E8A-4147-A177-3AD203B41FA5}">
                      <a16:colId xmlns:a16="http://schemas.microsoft.com/office/drawing/2014/main" val="20000"/>
                    </a:ext>
                  </a:extLst>
                </a:gridCol>
                <a:gridCol w="8266288">
                  <a:extLst>
                    <a:ext uri="{9D8B030D-6E8A-4147-A177-3AD203B41FA5}">
                      <a16:colId xmlns:a16="http://schemas.microsoft.com/office/drawing/2014/main" val="20001"/>
                    </a:ext>
                  </a:extLst>
                </a:gridCol>
              </a:tblGrid>
              <a:tr h="37084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extLst>
                  <a:ext uri="{0D108BD9-81ED-4DB2-BD59-A6C34878D82A}">
                    <a16:rowId xmlns:a16="http://schemas.microsoft.com/office/drawing/2014/main" val="10000"/>
                  </a:ext>
                </a:extLst>
              </a:tr>
              <a:tr h="370840">
                <a:tc>
                  <a:txBody>
                    <a:bodyPr/>
                    <a:lstStyle/>
                    <a:p>
                      <a:pPr fontAlgn="t"/>
                      <a:r>
                        <a:rPr lang="en-US" dirty="0">
                          <a:effectLst/>
                        </a:rPr>
                        <a:t>15</a:t>
                      </a:r>
                    </a:p>
                  </a:txBody>
                  <a:tcPr marL="76200" marR="76200" marT="76200" marB="76200"/>
                </a:tc>
                <a:tc>
                  <a:txBody>
                    <a:bodyPr/>
                    <a:lstStyle/>
                    <a:p>
                      <a:pPr algn="just" fontAlgn="t"/>
                      <a:r>
                        <a:rPr lang="en-US" b="1">
                          <a:effectLst/>
                        </a:rPr>
                        <a:t>void setBufferSize(int size)</a:t>
                      </a:r>
                      <a:endParaRPr lang="en-US">
                        <a:solidFill>
                          <a:srgbClr val="000000"/>
                        </a:solidFill>
                        <a:effectLst/>
                      </a:endParaRPr>
                    </a:p>
                    <a:p>
                      <a:pPr algn="just" fontAlgn="t"/>
                      <a:r>
                        <a:rPr lang="en-US">
                          <a:solidFill>
                            <a:srgbClr val="000000"/>
                          </a:solidFill>
                          <a:effectLst/>
                        </a:rPr>
                        <a:t>Thiết lập kích cỡ buffer cho thân phản hồi</a:t>
                      </a:r>
                    </a:p>
                  </a:txBody>
                  <a:tcPr marL="76200" marR="76200" marT="76200" marB="76200"/>
                </a:tc>
                <a:extLst>
                  <a:ext uri="{0D108BD9-81ED-4DB2-BD59-A6C34878D82A}">
                    <a16:rowId xmlns:a16="http://schemas.microsoft.com/office/drawing/2014/main" val="10001"/>
                  </a:ext>
                </a:extLst>
              </a:tr>
              <a:tr h="370840">
                <a:tc>
                  <a:txBody>
                    <a:bodyPr/>
                    <a:lstStyle/>
                    <a:p>
                      <a:pPr fontAlgn="t"/>
                      <a:r>
                        <a:rPr lang="en-US">
                          <a:effectLst/>
                        </a:rPr>
                        <a:t>16</a:t>
                      </a:r>
                    </a:p>
                  </a:txBody>
                  <a:tcPr marL="76200" marR="76200" marT="76200" marB="76200"/>
                </a:tc>
                <a:tc>
                  <a:txBody>
                    <a:bodyPr/>
                    <a:lstStyle/>
                    <a:p>
                      <a:pPr algn="just" fontAlgn="t"/>
                      <a:r>
                        <a:rPr lang="vi-VN" b="1">
                          <a:effectLst/>
                        </a:rPr>
                        <a:t>void setCharacterEncoding(String charset)</a:t>
                      </a:r>
                      <a:endParaRPr lang="vi-VN">
                        <a:solidFill>
                          <a:srgbClr val="000000"/>
                        </a:solidFill>
                        <a:effectLst/>
                      </a:endParaRPr>
                    </a:p>
                    <a:p>
                      <a:pPr algn="just" fontAlgn="t"/>
                      <a:r>
                        <a:rPr lang="vi-VN">
                          <a:solidFill>
                            <a:srgbClr val="000000"/>
                          </a:solidFill>
                          <a:effectLst/>
                        </a:rPr>
                        <a:t>Thiết lập mã hóa ký tự (MIME Charset) của phản hồi đang được gửi tới Client, ví dụ, thiết lập là UTF-8</a:t>
                      </a:r>
                    </a:p>
                  </a:txBody>
                  <a:tcPr marL="76200" marR="76200" marT="76200" marB="76200"/>
                </a:tc>
                <a:extLst>
                  <a:ext uri="{0D108BD9-81ED-4DB2-BD59-A6C34878D82A}">
                    <a16:rowId xmlns:a16="http://schemas.microsoft.com/office/drawing/2014/main" val="10002"/>
                  </a:ext>
                </a:extLst>
              </a:tr>
              <a:tr h="370840">
                <a:tc>
                  <a:txBody>
                    <a:bodyPr/>
                    <a:lstStyle/>
                    <a:p>
                      <a:pPr fontAlgn="t"/>
                      <a:r>
                        <a:rPr lang="en-US">
                          <a:effectLst/>
                        </a:rPr>
                        <a:t>17</a:t>
                      </a:r>
                    </a:p>
                  </a:txBody>
                  <a:tcPr marL="76200" marR="76200" marT="76200" marB="76200"/>
                </a:tc>
                <a:tc>
                  <a:txBody>
                    <a:bodyPr/>
                    <a:lstStyle/>
                    <a:p>
                      <a:pPr algn="just" fontAlgn="t"/>
                      <a:r>
                        <a:rPr lang="vi-VN" b="1" dirty="0">
                          <a:effectLst/>
                        </a:rPr>
                        <a:t>void setContentLength(int len)</a:t>
                      </a:r>
                      <a:endParaRPr lang="vi-VN" dirty="0">
                        <a:solidFill>
                          <a:srgbClr val="000000"/>
                        </a:solidFill>
                        <a:effectLst/>
                      </a:endParaRPr>
                    </a:p>
                    <a:p>
                      <a:pPr algn="just" fontAlgn="t"/>
                      <a:r>
                        <a:rPr lang="vi-VN" dirty="0">
                          <a:solidFill>
                            <a:srgbClr val="000000"/>
                          </a:solidFill>
                          <a:effectLst/>
                        </a:rPr>
                        <a:t>Thiết lập độ dài nội dung của thân phản hồi trong HTTP Servlet, phương thức này thiết lập trường header là HTTP Content-Length</a:t>
                      </a:r>
                    </a:p>
                  </a:txBody>
                  <a:tcPr marL="76200" marR="76200" marT="76200" marB="76200"/>
                </a:tc>
                <a:extLst>
                  <a:ext uri="{0D108BD9-81ED-4DB2-BD59-A6C34878D82A}">
                    <a16:rowId xmlns:a16="http://schemas.microsoft.com/office/drawing/2014/main" val="10003"/>
                  </a:ext>
                </a:extLst>
              </a:tr>
              <a:tr h="370840">
                <a:tc>
                  <a:txBody>
                    <a:bodyPr/>
                    <a:lstStyle/>
                    <a:p>
                      <a:pPr fontAlgn="t"/>
                      <a:r>
                        <a:rPr lang="en-US">
                          <a:effectLst/>
                        </a:rPr>
                        <a:t>18</a:t>
                      </a:r>
                    </a:p>
                  </a:txBody>
                  <a:tcPr marL="76200" marR="76200" marT="76200" marB="76200"/>
                </a:tc>
                <a:tc>
                  <a:txBody>
                    <a:bodyPr/>
                    <a:lstStyle/>
                    <a:p>
                      <a:pPr algn="just" fontAlgn="t"/>
                      <a:r>
                        <a:rPr lang="vi-VN" b="1">
                          <a:effectLst/>
                        </a:rPr>
                        <a:t>void setContentType(String type)</a:t>
                      </a:r>
                      <a:endParaRPr lang="vi-VN">
                        <a:solidFill>
                          <a:srgbClr val="000000"/>
                        </a:solidFill>
                        <a:effectLst/>
                      </a:endParaRPr>
                    </a:p>
                    <a:p>
                      <a:pPr algn="just" fontAlgn="t"/>
                      <a:r>
                        <a:rPr lang="vi-VN">
                          <a:solidFill>
                            <a:srgbClr val="000000"/>
                          </a:solidFill>
                          <a:effectLst/>
                        </a:rPr>
                        <a:t>Thiết lập kiểu nội dung của phản hồi đang được gửi tới Client, nếu phản hồi vẫn chưa được commit</a:t>
                      </a:r>
                    </a:p>
                  </a:txBody>
                  <a:tcPr marL="76200" marR="76200" marT="76200" marB="76200"/>
                </a:tc>
                <a:extLst>
                  <a:ext uri="{0D108BD9-81ED-4DB2-BD59-A6C34878D82A}">
                    <a16:rowId xmlns:a16="http://schemas.microsoft.com/office/drawing/2014/main" val="10004"/>
                  </a:ext>
                </a:extLst>
              </a:tr>
              <a:tr h="370840">
                <a:tc>
                  <a:txBody>
                    <a:bodyPr/>
                    <a:lstStyle/>
                    <a:p>
                      <a:pPr fontAlgn="t"/>
                      <a:r>
                        <a:rPr lang="en-US">
                          <a:effectLst/>
                        </a:rPr>
                        <a:t>19</a:t>
                      </a:r>
                    </a:p>
                  </a:txBody>
                  <a:tcPr marL="76200" marR="76200" marT="76200" marB="76200"/>
                </a:tc>
                <a:tc>
                  <a:txBody>
                    <a:bodyPr/>
                    <a:lstStyle/>
                    <a:p>
                      <a:pPr algn="just" fontAlgn="t"/>
                      <a:r>
                        <a:rPr lang="vi-VN" b="1">
                          <a:effectLst/>
                        </a:rPr>
                        <a:t>void setDateHeader(String name, long date)</a:t>
                      </a:r>
                      <a:endParaRPr lang="vi-VN">
                        <a:solidFill>
                          <a:srgbClr val="000000"/>
                        </a:solidFill>
                        <a:effectLst/>
                      </a:endParaRPr>
                    </a:p>
                    <a:p>
                      <a:pPr algn="just" fontAlgn="t"/>
                      <a:r>
                        <a:rPr lang="vi-VN">
                          <a:solidFill>
                            <a:srgbClr val="000000"/>
                          </a:solidFill>
                          <a:effectLst/>
                        </a:rPr>
                        <a:t>Thiết lập một header phản hồi với tên và giá trị date đã cho</a:t>
                      </a:r>
                    </a:p>
                  </a:txBody>
                  <a:tcPr marL="76200" marR="76200" marT="76200" marB="76200"/>
                </a:tc>
                <a:extLst>
                  <a:ext uri="{0D108BD9-81ED-4DB2-BD59-A6C34878D82A}">
                    <a16:rowId xmlns:a16="http://schemas.microsoft.com/office/drawing/2014/main" val="10005"/>
                  </a:ext>
                </a:extLst>
              </a:tr>
              <a:tr h="370840">
                <a:tc>
                  <a:txBody>
                    <a:bodyPr/>
                    <a:lstStyle/>
                    <a:p>
                      <a:pPr fontAlgn="t"/>
                      <a:r>
                        <a:rPr lang="en-US">
                          <a:effectLst/>
                        </a:rPr>
                        <a:t>20</a:t>
                      </a:r>
                    </a:p>
                  </a:txBody>
                  <a:tcPr marL="76200" marR="76200" marT="76200" marB="76200"/>
                </a:tc>
                <a:tc>
                  <a:txBody>
                    <a:bodyPr/>
                    <a:lstStyle/>
                    <a:p>
                      <a:pPr algn="just" fontAlgn="t"/>
                      <a:r>
                        <a:rPr lang="vi-VN" b="1">
                          <a:effectLst/>
                        </a:rPr>
                        <a:t>void setHeader(String name, String value)</a:t>
                      </a:r>
                      <a:endParaRPr lang="vi-VN">
                        <a:solidFill>
                          <a:srgbClr val="000000"/>
                        </a:solidFill>
                        <a:effectLst/>
                      </a:endParaRPr>
                    </a:p>
                    <a:p>
                      <a:pPr algn="just" fontAlgn="t"/>
                      <a:r>
                        <a:rPr lang="vi-VN">
                          <a:solidFill>
                            <a:srgbClr val="000000"/>
                          </a:solidFill>
                          <a:effectLst/>
                        </a:rPr>
                        <a:t>Thiết lập một header phản hồi với tên và giá trị đã cho</a:t>
                      </a:r>
                    </a:p>
                  </a:txBody>
                  <a:tcPr marL="76200" marR="76200" marT="76200" marB="76200"/>
                </a:tc>
                <a:extLst>
                  <a:ext uri="{0D108BD9-81ED-4DB2-BD59-A6C34878D82A}">
                    <a16:rowId xmlns:a16="http://schemas.microsoft.com/office/drawing/2014/main" val="10006"/>
                  </a:ext>
                </a:extLst>
              </a:tr>
              <a:tr h="370840">
                <a:tc>
                  <a:txBody>
                    <a:bodyPr/>
                    <a:lstStyle/>
                    <a:p>
                      <a:pPr fontAlgn="t"/>
                      <a:r>
                        <a:rPr lang="en-US">
                          <a:effectLst/>
                        </a:rPr>
                        <a:t>21</a:t>
                      </a:r>
                    </a:p>
                  </a:txBody>
                  <a:tcPr marL="76200" marR="76200" marT="76200" marB="76200"/>
                </a:tc>
                <a:tc>
                  <a:txBody>
                    <a:bodyPr/>
                    <a:lstStyle/>
                    <a:p>
                      <a:pPr algn="just" fontAlgn="t"/>
                      <a:r>
                        <a:rPr lang="vi-VN" b="1" dirty="0">
                          <a:effectLst/>
                        </a:rPr>
                        <a:t>void setIntHeader(String name, int value)</a:t>
                      </a:r>
                      <a:endParaRPr lang="vi-VN" dirty="0">
                        <a:solidFill>
                          <a:srgbClr val="000000"/>
                        </a:solidFill>
                        <a:effectLst/>
                      </a:endParaRPr>
                    </a:p>
                    <a:p>
                      <a:pPr algn="just" fontAlgn="t"/>
                      <a:r>
                        <a:rPr lang="vi-VN" dirty="0">
                          <a:solidFill>
                            <a:srgbClr val="000000"/>
                          </a:solidFill>
                          <a:effectLst/>
                        </a:rPr>
                        <a:t>Thiết lập một header phản hồi với tên và giá trị integer đã cho</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98308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41091823"/>
              </p:ext>
            </p:extLst>
          </p:nvPr>
        </p:nvGraphicFramePr>
        <p:xfrm>
          <a:off x="228600" y="1371600"/>
          <a:ext cx="8763000" cy="1828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8077200">
                  <a:extLst>
                    <a:ext uri="{9D8B030D-6E8A-4147-A177-3AD203B41FA5}">
                      <a16:colId xmlns:a16="http://schemas.microsoft.com/office/drawing/2014/main" val="20001"/>
                    </a:ext>
                  </a:extLst>
                </a:gridCol>
              </a:tblGrid>
              <a:tr h="370840">
                <a:tc>
                  <a:txBody>
                    <a:bodyPr/>
                    <a:lstStyle/>
                    <a:p>
                      <a:pPr algn="l" fontAlgn="t"/>
                      <a:r>
                        <a:rPr lang="en-US" dirty="0">
                          <a:effectLst/>
                        </a:rPr>
                        <a:t>STT</a:t>
                      </a:r>
                    </a:p>
                  </a:txBody>
                  <a:tcPr marL="76200" marR="76200" marT="76200" marB="76200"/>
                </a:tc>
                <a:tc>
                  <a:txBody>
                    <a:bodyPr/>
                    <a:lstStyle/>
                    <a:p>
                      <a:pPr algn="l" fontAlgn="t"/>
                      <a:r>
                        <a:rPr lang="vi-VN" dirty="0">
                          <a:effectLst/>
                        </a:rPr>
                        <a:t>Phương thức và Miêu tả</a:t>
                      </a:r>
                    </a:p>
                  </a:txBody>
                  <a:tcPr marL="76200" marR="76200" marT="76200" marB="76200"/>
                </a:tc>
                <a:extLst>
                  <a:ext uri="{0D108BD9-81ED-4DB2-BD59-A6C34878D82A}">
                    <a16:rowId xmlns:a16="http://schemas.microsoft.com/office/drawing/2014/main" val="10000"/>
                  </a:ext>
                </a:extLst>
              </a:tr>
              <a:tr h="370840">
                <a:tc>
                  <a:txBody>
                    <a:bodyPr/>
                    <a:lstStyle/>
                    <a:p>
                      <a:pPr fontAlgn="t"/>
                      <a:r>
                        <a:rPr lang="en-US" dirty="0">
                          <a:effectLst/>
                        </a:rPr>
                        <a:t>22</a:t>
                      </a:r>
                    </a:p>
                  </a:txBody>
                  <a:tcPr marL="76200" marR="76200" marT="76200" marB="76200"/>
                </a:tc>
                <a:tc>
                  <a:txBody>
                    <a:bodyPr/>
                    <a:lstStyle/>
                    <a:p>
                      <a:pPr algn="just" fontAlgn="t"/>
                      <a:r>
                        <a:rPr lang="vi-VN" b="1">
                          <a:effectLst/>
                        </a:rPr>
                        <a:t>void setLocale(Locale loc)</a:t>
                      </a:r>
                      <a:endParaRPr lang="vi-VN">
                        <a:solidFill>
                          <a:srgbClr val="000000"/>
                        </a:solidFill>
                        <a:effectLst/>
                      </a:endParaRPr>
                    </a:p>
                    <a:p>
                      <a:pPr algn="just" fontAlgn="t"/>
                      <a:r>
                        <a:rPr lang="vi-VN">
                          <a:solidFill>
                            <a:srgbClr val="000000"/>
                          </a:solidFill>
                          <a:effectLst/>
                        </a:rPr>
                        <a:t>Thiết lập Locale của phản hồi, nếu phản hồi vẫn chưa được commit</a:t>
                      </a:r>
                    </a:p>
                  </a:txBody>
                  <a:tcPr marL="76200" marR="76200" marT="76200" marB="76200"/>
                </a:tc>
                <a:extLst>
                  <a:ext uri="{0D108BD9-81ED-4DB2-BD59-A6C34878D82A}">
                    <a16:rowId xmlns:a16="http://schemas.microsoft.com/office/drawing/2014/main" val="10001"/>
                  </a:ext>
                </a:extLst>
              </a:tr>
              <a:tr h="370840">
                <a:tc>
                  <a:txBody>
                    <a:bodyPr/>
                    <a:lstStyle/>
                    <a:p>
                      <a:pPr fontAlgn="t"/>
                      <a:r>
                        <a:rPr lang="en-US">
                          <a:effectLst/>
                        </a:rPr>
                        <a:t>23</a:t>
                      </a:r>
                    </a:p>
                  </a:txBody>
                  <a:tcPr marL="76200" marR="76200" marT="76200" marB="76200"/>
                </a:tc>
                <a:tc>
                  <a:txBody>
                    <a:bodyPr/>
                    <a:lstStyle/>
                    <a:p>
                      <a:pPr algn="just" fontAlgn="t"/>
                      <a:r>
                        <a:rPr lang="en-US" b="1" dirty="0">
                          <a:effectLst/>
                        </a:rPr>
                        <a:t>void </a:t>
                      </a:r>
                      <a:r>
                        <a:rPr lang="en-US" b="1" dirty="0" err="1">
                          <a:effectLst/>
                        </a:rPr>
                        <a:t>setStatus</a:t>
                      </a:r>
                      <a:r>
                        <a:rPr lang="en-US" b="1" dirty="0">
                          <a:effectLst/>
                        </a:rPr>
                        <a:t>(</a:t>
                      </a:r>
                      <a:r>
                        <a:rPr lang="en-US" b="1" dirty="0" err="1">
                          <a:effectLst/>
                        </a:rPr>
                        <a:t>int</a:t>
                      </a:r>
                      <a:r>
                        <a:rPr lang="en-US" b="1" dirty="0">
                          <a:effectLst/>
                        </a:rPr>
                        <a:t> </a:t>
                      </a:r>
                      <a:r>
                        <a:rPr lang="en-US" b="1" dirty="0" err="1">
                          <a:effectLst/>
                        </a:rPr>
                        <a:t>sc</a:t>
                      </a:r>
                      <a:r>
                        <a:rPr lang="en-US" b="1" dirty="0">
                          <a:effectLst/>
                        </a:rPr>
                        <a:t>)</a:t>
                      </a:r>
                      <a:endParaRPr lang="en-US" dirty="0">
                        <a:solidFill>
                          <a:srgbClr val="000000"/>
                        </a:solidFill>
                        <a:effectLst/>
                      </a:endParaRPr>
                    </a:p>
                    <a:p>
                      <a:pPr algn="just" fontAlgn="t"/>
                      <a:r>
                        <a:rPr lang="en-US" dirty="0" err="1">
                          <a:solidFill>
                            <a:srgbClr val="000000"/>
                          </a:solidFill>
                          <a:effectLst/>
                        </a:rPr>
                        <a:t>Thiết</a:t>
                      </a:r>
                      <a:r>
                        <a:rPr lang="en-US" dirty="0">
                          <a:solidFill>
                            <a:srgbClr val="000000"/>
                          </a:solidFill>
                          <a:effectLst/>
                        </a:rPr>
                        <a:t> </a:t>
                      </a:r>
                      <a:r>
                        <a:rPr lang="en-US" dirty="0" err="1">
                          <a:solidFill>
                            <a:srgbClr val="000000"/>
                          </a:solidFill>
                          <a:effectLst/>
                        </a:rPr>
                        <a:t>lập</a:t>
                      </a:r>
                      <a:r>
                        <a:rPr lang="en-US" dirty="0">
                          <a:solidFill>
                            <a:srgbClr val="000000"/>
                          </a:solidFill>
                          <a:effectLst/>
                        </a:rPr>
                        <a:t> Status code </a:t>
                      </a:r>
                      <a:r>
                        <a:rPr lang="en-US" dirty="0" err="1">
                          <a:solidFill>
                            <a:srgbClr val="000000"/>
                          </a:solidFill>
                          <a:effectLst/>
                        </a:rPr>
                        <a:t>cho</a:t>
                      </a:r>
                      <a:r>
                        <a:rPr lang="en-US" dirty="0">
                          <a:solidFill>
                            <a:srgbClr val="000000"/>
                          </a:solidFill>
                          <a:effectLst/>
                        </a:rPr>
                        <a:t> </a:t>
                      </a:r>
                      <a:r>
                        <a:rPr lang="en-US" dirty="0" err="1">
                          <a:solidFill>
                            <a:srgbClr val="000000"/>
                          </a:solidFill>
                          <a:effectLst/>
                        </a:rPr>
                        <a:t>phản</a:t>
                      </a:r>
                      <a:r>
                        <a:rPr lang="en-US" dirty="0">
                          <a:solidFill>
                            <a:srgbClr val="000000"/>
                          </a:solidFill>
                          <a:effectLst/>
                        </a:rPr>
                        <a:t> </a:t>
                      </a:r>
                      <a:r>
                        <a:rPr lang="en-US" dirty="0" err="1">
                          <a:solidFill>
                            <a:srgbClr val="000000"/>
                          </a:solidFill>
                          <a:effectLst/>
                        </a:rPr>
                        <a:t>hồi</a:t>
                      </a:r>
                      <a:r>
                        <a:rPr lang="en-US" dirty="0">
                          <a:solidFill>
                            <a:srgbClr val="000000"/>
                          </a:solidFill>
                          <a:effectLst/>
                        </a:rPr>
                        <a:t> </a:t>
                      </a:r>
                      <a:r>
                        <a:rPr lang="en-US" dirty="0" err="1">
                          <a:solidFill>
                            <a:srgbClr val="000000"/>
                          </a:solidFill>
                          <a:effectLst/>
                        </a:rPr>
                        <a:t>này</a:t>
                      </a:r>
                      <a:endParaRPr lang="en-US" dirty="0">
                        <a:solidFill>
                          <a:srgbClr val="000000"/>
                        </a:solidFill>
                        <a:effectLst/>
                      </a:endParaRPr>
                    </a:p>
                  </a:txBody>
                  <a:tcPr marL="76200" marR="76200" marT="76200" marB="762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2496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Forward (</a:t>
            </a:r>
            <a:r>
              <a:rPr lang="en-US" dirty="0" err="1"/>
              <a:t>Chuyển</a:t>
            </a:r>
            <a:r>
              <a:rPr lang="en-US" dirty="0"/>
              <a:t> </a:t>
            </a:r>
            <a:r>
              <a:rPr lang="en-US" dirty="0" err="1"/>
              <a:t>tiếp</a:t>
            </a:r>
            <a:r>
              <a:rPr lang="en-US" dirty="0"/>
              <a:t>)</a:t>
            </a:r>
            <a:br>
              <a:rPr lang="en-US" dirty="0"/>
            </a:br>
            <a:endParaRPr lang="en-US" dirty="0"/>
          </a:p>
        </p:txBody>
      </p:sp>
      <p:sp>
        <p:nvSpPr>
          <p:cNvPr id="3" name="Content Placeholder 2"/>
          <p:cNvSpPr>
            <a:spLocks noGrp="1"/>
          </p:cNvSpPr>
          <p:nvPr>
            <p:ph idx="1"/>
          </p:nvPr>
        </p:nvSpPr>
        <p:spPr>
          <a:xfrm>
            <a:off x="304800" y="1143000"/>
            <a:ext cx="8229600" cy="4525963"/>
          </a:xfrm>
        </p:spPr>
        <p:txBody>
          <a:bodyPr>
            <a:normAutofit fontScale="85000" lnSpcReduction="10000"/>
          </a:bodyPr>
          <a:lstStyle/>
          <a:p>
            <a:r>
              <a:rPr lang="vi-VN" dirty="0"/>
              <a:t>Khi một yêu cầu (request) của trình duyệt gửi tới một </a:t>
            </a:r>
            <a:r>
              <a:rPr lang="vi-VN" b="1" dirty="0"/>
              <a:t>Servlet</a:t>
            </a:r>
            <a:r>
              <a:rPr lang="vi-VN" dirty="0"/>
              <a:t>, nó có thể chuyển tiếp yêu cầu tới một trang khác (hoặc một servlet khác). </a:t>
            </a:r>
            <a:endParaRPr lang="en-US" dirty="0" smtClean="0"/>
          </a:p>
          <a:p>
            <a:r>
              <a:rPr lang="vi-VN" dirty="0" smtClean="0"/>
              <a:t>Địa </a:t>
            </a:r>
            <a:r>
              <a:rPr lang="vi-VN" dirty="0"/>
              <a:t>chỉ trên trình duyệt của người dùng vẫn là đường dẫn của trang đầu tiên, nhưng nội dung của trang do trang được chuyển tiếp tới tạo ra. </a:t>
            </a:r>
            <a:endParaRPr lang="en-US" dirty="0" smtClean="0"/>
          </a:p>
          <a:p>
            <a:r>
              <a:rPr lang="vi-VN" dirty="0" smtClean="0"/>
              <a:t>Trang được chuyển tiếp tới bắt buộc phải là môt trang (hoặc Servlet) nằm trong ứng dụng web</a:t>
            </a:r>
            <a:endParaRPr lang="en-US" dirty="0" smtClean="0"/>
          </a:p>
          <a:p>
            <a:r>
              <a:rPr lang="vi-VN" dirty="0" smtClean="0"/>
              <a:t>Với Forward có thể sử dụng request.setAttribute() để truyền dữ liệu từ trang 1 sang trang thứ 2.</a:t>
            </a:r>
            <a:endParaRPr lang="en-US" dirty="0"/>
          </a:p>
        </p:txBody>
      </p:sp>
    </p:spTree>
    <p:extLst>
      <p:ext uri="{BB962C8B-B14F-4D97-AF65-F5344CB8AC3E}">
        <p14:creationId xmlns:p14="http://schemas.microsoft.com/office/powerpoint/2010/main" val="229003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00200"/>
            <a:ext cx="46815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053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t>
            </a:r>
            <a:r>
              <a:rPr lang="en-US" dirty="0" err="1" smtClean="0"/>
              <a:t>Chuyển</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demo</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700213"/>
            <a:ext cx="80867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862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Redirect (Chuyển hướng)</a:t>
            </a:r>
            <a:endParaRPr lang="en-US" dirty="0"/>
          </a:p>
        </p:txBody>
      </p:sp>
      <p:sp>
        <p:nvSpPr>
          <p:cNvPr id="3" name="Content Placeholder 2"/>
          <p:cNvSpPr>
            <a:spLocks noGrp="1"/>
          </p:cNvSpPr>
          <p:nvPr>
            <p:ph idx="1"/>
          </p:nvPr>
        </p:nvSpPr>
        <p:spPr/>
        <p:txBody>
          <a:bodyPr>
            <a:normAutofit fontScale="85000" lnSpcReduction="10000"/>
          </a:bodyPr>
          <a:lstStyle/>
          <a:p>
            <a:r>
              <a:rPr lang="vi-VN" dirty="0"/>
              <a:t>Khi một yêu cầu (request) từ phía người dùng tới một Servlet (Trang A), servlet này có thể chuyển yêu cầu này tới một trang khác (Trang B), và kết thúc nhiệm vụ của </a:t>
            </a:r>
            <a:r>
              <a:rPr lang="vi-VN" dirty="0" smtClean="0"/>
              <a:t>nó</a:t>
            </a:r>
            <a:endParaRPr lang="en-US" dirty="0" smtClean="0"/>
          </a:p>
          <a:p>
            <a:r>
              <a:rPr lang="en-US" dirty="0" smtClean="0"/>
              <a:t>T</a:t>
            </a:r>
            <a:r>
              <a:rPr lang="vi-VN" dirty="0" smtClean="0"/>
              <a:t>rang </a:t>
            </a:r>
            <a:r>
              <a:rPr lang="vi-VN" dirty="0"/>
              <a:t>được chuyển hướng tới có thể là trang trong ứng </a:t>
            </a:r>
            <a:r>
              <a:rPr lang="vi-VN" dirty="0" smtClean="0"/>
              <a:t>dụng, </a:t>
            </a:r>
            <a:r>
              <a:rPr lang="vi-VN" dirty="0"/>
              <a:t>hoặc có thể là một trang bất kỳ</a:t>
            </a:r>
            <a:r>
              <a:rPr lang="vi-VN" dirty="0" smtClean="0"/>
              <a:t>.</a:t>
            </a:r>
            <a:endParaRPr lang="en-US" dirty="0" smtClean="0"/>
          </a:p>
          <a:p>
            <a:r>
              <a:rPr lang="vi-VN" dirty="0"/>
              <a:t>Địa chỉ trên trình duyệt của người </a:t>
            </a:r>
            <a:r>
              <a:rPr lang="vi-VN" dirty="0" smtClean="0"/>
              <a:t>sẽ </a:t>
            </a:r>
            <a:r>
              <a:rPr lang="vi-VN" dirty="0"/>
              <a:t>hiển thị đường dẫn của trang </a:t>
            </a:r>
            <a:r>
              <a:rPr lang="vi-VN" dirty="0" smtClean="0"/>
              <a:t>B</a:t>
            </a:r>
            <a:endParaRPr lang="en-US" dirty="0" smtClean="0"/>
          </a:p>
          <a:p>
            <a:r>
              <a:rPr lang="vi-VN" dirty="0"/>
              <a:t>Khác với chuyển tiếp (Forward). Với Redirect bạn không thể sử dụng </a:t>
            </a:r>
            <a:r>
              <a:rPr lang="vi-VN" b="1" i="1" dirty="0"/>
              <a:t>request.setAttribute(..)</a:t>
            </a:r>
            <a:r>
              <a:rPr lang="vi-VN" dirty="0"/>
              <a:t> để truyền dữ liệu từ trang A sang trang B.</a:t>
            </a:r>
            <a:endParaRPr lang="en-US" dirty="0"/>
          </a:p>
        </p:txBody>
      </p:sp>
    </p:spTree>
    <p:extLst>
      <p:ext uri="{BB962C8B-B14F-4D97-AF65-F5344CB8AC3E}">
        <p14:creationId xmlns:p14="http://schemas.microsoft.com/office/powerpoint/2010/main" val="3546497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Redirect (Chuyển hướng)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demo</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1700213"/>
            <a:ext cx="60388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291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70000" lnSpcReduction="20000"/>
          </a:bodyPr>
          <a:lstStyle/>
          <a:p>
            <a:r>
              <a:rPr lang="vi-VN" dirty="0" smtClean="0"/>
              <a:t>Cookie là các tập tin văn bản được lưu trữ trên client. Mục đích của cookie là để theo dõi các thông tin khác nhau. Ví dụ trường hợp remember login.</a:t>
            </a:r>
          </a:p>
          <a:p>
            <a:endParaRPr lang="vi-VN" dirty="0" smtClean="0"/>
          </a:p>
          <a:p>
            <a:r>
              <a:rPr lang="vi-VN" dirty="0" smtClean="0"/>
              <a:t>Có ba bước liên quan đến xác định người dùng cũ quay trở lại hệ thống:</a:t>
            </a:r>
          </a:p>
          <a:p>
            <a:endParaRPr lang="vi-VN" dirty="0" smtClean="0"/>
          </a:p>
          <a:p>
            <a:pPr lvl="1"/>
            <a:r>
              <a:rPr lang="vi-VN" dirty="0" smtClean="0"/>
              <a:t>Tập lệnh của máy chủ gửi một tập hợp các cookie đến trình duyệt. Ví dụ tên, tuổi, hoặc số nhận dạng vv.</a:t>
            </a:r>
            <a:r>
              <a:rPr lang="en-US" dirty="0" smtClean="0"/>
              <a:t>.</a:t>
            </a:r>
            <a:endParaRPr lang="vi-VN" dirty="0" smtClean="0"/>
          </a:p>
          <a:p>
            <a:pPr lvl="1"/>
            <a:r>
              <a:rPr lang="vi-VN" dirty="0" smtClean="0"/>
              <a:t>Trình duyệt lưu trữ thông tin này trên máy local để sử dụng trong tương lai.</a:t>
            </a:r>
          </a:p>
          <a:p>
            <a:pPr lvl="1"/>
            <a:r>
              <a:rPr lang="vi-VN" dirty="0" smtClean="0"/>
              <a:t>Trong lần truy cập tiếp theo, trình duyệt gửi yêu cầu tới web server, nó sẽ gửi những thông tin cookie tới máy chủ và máy chủ sử dụng thông tin đó để xác định người dùng.</a:t>
            </a:r>
            <a:endParaRPr lang="en-US" dirty="0"/>
          </a:p>
        </p:txBody>
      </p:sp>
    </p:spTree>
    <p:extLst>
      <p:ext uri="{BB962C8B-B14F-4D97-AF65-F5344CB8AC3E}">
        <p14:creationId xmlns:p14="http://schemas.microsoft.com/office/powerpoint/2010/main" val="31269464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r>
              <a:rPr lang="vi-VN" dirty="0" smtClean="0"/>
              <a:t>Các phương thức xử lý cookie trong servlet</a:t>
            </a:r>
          </a:p>
          <a:p>
            <a:r>
              <a:rPr lang="vi-VN" dirty="0" smtClean="0"/>
              <a:t>Tạo Cookie trong Servlet</a:t>
            </a:r>
          </a:p>
          <a:p>
            <a:r>
              <a:rPr lang="vi-VN" dirty="0" smtClean="0"/>
              <a:t>Đọc Cookie trong Servlet</a:t>
            </a:r>
          </a:p>
          <a:p>
            <a:r>
              <a:rPr lang="vi-VN" dirty="0" smtClean="0"/>
              <a:t>Xóa Cookie trong Servlet</a:t>
            </a:r>
            <a:endParaRPr lang="en-US" dirty="0"/>
          </a:p>
        </p:txBody>
      </p:sp>
    </p:spTree>
    <p:extLst>
      <p:ext uri="{BB962C8B-B14F-4D97-AF65-F5344CB8AC3E}">
        <p14:creationId xmlns:p14="http://schemas.microsoft.com/office/powerpoint/2010/main" val="671846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92500"/>
          </a:bodyPr>
          <a:lstStyle/>
          <a:p>
            <a:r>
              <a:rPr lang="vi-VN" dirty="0" smtClean="0"/>
              <a:t>Cookie thường được đặt trong HTTP Header</a:t>
            </a:r>
            <a:endParaRPr lang="en-US" dirty="0" smtClean="0"/>
          </a:p>
          <a:p>
            <a:pPr marL="457200" lvl="1" indent="0">
              <a:buNone/>
            </a:pPr>
            <a:r>
              <a:rPr lang="en-US" dirty="0" smtClean="0"/>
              <a:t>HTTP/1.1 200 OK</a:t>
            </a:r>
          </a:p>
          <a:p>
            <a:pPr marL="457200" lvl="1" indent="0">
              <a:buNone/>
            </a:pPr>
            <a:r>
              <a:rPr lang="en-US" dirty="0" smtClean="0"/>
              <a:t>Date: Fri, 13 Oct 2017 21:03:38 GMT</a:t>
            </a:r>
          </a:p>
          <a:p>
            <a:pPr marL="457200" lvl="1" indent="0">
              <a:buNone/>
            </a:pPr>
            <a:r>
              <a:rPr lang="en-US" dirty="0" smtClean="0"/>
              <a:t>Server: Apache/1.3.9 (UNIX) PHP/4.0b3</a:t>
            </a:r>
          </a:p>
          <a:p>
            <a:pPr marL="457200" lvl="1" indent="0">
              <a:buNone/>
            </a:pPr>
            <a:r>
              <a:rPr lang="en-US" dirty="0" smtClean="0"/>
              <a:t>Set-Cookie: name = xyz; expires = Friday, 13-Oct-2017 22:03:38 GMT; </a:t>
            </a:r>
          </a:p>
          <a:p>
            <a:pPr marL="457200" lvl="1" indent="0">
              <a:buNone/>
            </a:pPr>
            <a:r>
              <a:rPr lang="en-US" dirty="0" smtClean="0"/>
              <a:t>   path = /; domain = viettuts.vn</a:t>
            </a:r>
          </a:p>
          <a:p>
            <a:pPr marL="457200" lvl="1" indent="0">
              <a:buNone/>
            </a:pPr>
            <a:r>
              <a:rPr lang="en-US" dirty="0" smtClean="0"/>
              <a:t>Connection: close</a:t>
            </a:r>
          </a:p>
          <a:p>
            <a:pPr marL="457200" lvl="1" indent="0">
              <a:buNone/>
            </a:pPr>
            <a:r>
              <a:rPr lang="en-US" dirty="0" smtClean="0"/>
              <a:t>Content-Type: text/html</a:t>
            </a:r>
          </a:p>
          <a:p>
            <a:endParaRPr lang="en-US" dirty="0"/>
          </a:p>
        </p:txBody>
      </p:sp>
    </p:spTree>
    <p:extLst>
      <p:ext uri="{BB962C8B-B14F-4D97-AF65-F5344CB8AC3E}">
        <p14:creationId xmlns:p14="http://schemas.microsoft.com/office/powerpoint/2010/main" val="4214087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Một</a:t>
            </a:r>
            <a:r>
              <a:rPr lang="en-US" sz="3600" dirty="0" smtClean="0"/>
              <a:t> </a:t>
            </a:r>
            <a:r>
              <a:rPr lang="en-US" sz="3600" dirty="0" err="1" smtClean="0"/>
              <a:t>số</a:t>
            </a:r>
            <a:r>
              <a:rPr lang="en-US" sz="3600" dirty="0" smtClean="0"/>
              <a:t> </a:t>
            </a:r>
            <a:r>
              <a:rPr lang="vi-VN" sz="3600" dirty="0" smtClean="0"/>
              <a:t>phương thức xử lý cookie trong servlet</a:t>
            </a:r>
            <a:r>
              <a:rPr lang="en-US" dirty="0" smtClean="0"/>
              <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27641335"/>
              </p:ext>
            </p:extLst>
          </p:nvPr>
        </p:nvGraphicFramePr>
        <p:xfrm>
          <a:off x="304800" y="1295400"/>
          <a:ext cx="8534400" cy="51536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0010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effectLst/>
                          <a:latin typeface="times new roman"/>
                        </a:rPr>
                        <a:t>No.</a:t>
                      </a:r>
                    </a:p>
                  </a:txBody>
                  <a:tcPr marL="47625" marR="47625" marT="47625" marB="47625"/>
                </a:tc>
                <a:tc>
                  <a:txBody>
                    <a:bodyPr/>
                    <a:lstStyle/>
                    <a:p>
                      <a:pPr algn="l" fontAlgn="t"/>
                      <a:r>
                        <a:rPr lang="vi-VN" dirty="0">
                          <a:solidFill>
                            <a:srgbClr val="000000"/>
                          </a:solidFill>
                          <a:effectLst/>
                          <a:latin typeface="times new roman"/>
                        </a:rPr>
                        <a:t>Phương thức &amp; Mô tả</a:t>
                      </a:r>
                    </a:p>
                  </a:txBody>
                  <a:tcPr marL="47625" marR="47625" marT="47625" marB="47625"/>
                </a:tc>
                <a:extLst>
                  <a:ext uri="{0D108BD9-81ED-4DB2-BD59-A6C34878D82A}">
                    <a16:rowId xmlns:a16="http://schemas.microsoft.com/office/drawing/2014/main" val="10000"/>
                  </a:ext>
                </a:extLst>
              </a:tr>
              <a:tr h="370840">
                <a:tc>
                  <a:txBody>
                    <a:bodyPr/>
                    <a:lstStyle/>
                    <a:p>
                      <a:pPr algn="l" fontAlgn="t"/>
                      <a:r>
                        <a:rPr lang="en-US">
                          <a:effectLst/>
                        </a:rPr>
                        <a:t>1</a:t>
                      </a:r>
                    </a:p>
                  </a:txBody>
                  <a:tcPr marL="47625" marR="47625" marT="47625" marB="47625"/>
                </a:tc>
                <a:tc>
                  <a:txBody>
                    <a:bodyPr/>
                    <a:lstStyle/>
                    <a:p>
                      <a:pPr algn="l" fontAlgn="t"/>
                      <a:r>
                        <a:rPr lang="vi-VN" b="1" dirty="0">
                          <a:effectLst/>
                        </a:rPr>
                        <a:t>public void setDomain(String pattern)</a:t>
                      </a:r>
                      <a:r>
                        <a:rPr lang="vi-VN" dirty="0">
                          <a:effectLst/>
                        </a:rPr>
                        <a:t>Phương thức này thiết lập tên miền mà cookie áp dụng, ví dụ như tutorialspoint.com.</a:t>
                      </a:r>
                    </a:p>
                  </a:txBody>
                  <a:tcPr marL="47625" marR="47625" marT="47625" marB="47625"/>
                </a:tc>
                <a:extLst>
                  <a:ext uri="{0D108BD9-81ED-4DB2-BD59-A6C34878D82A}">
                    <a16:rowId xmlns:a16="http://schemas.microsoft.com/office/drawing/2014/main" val="10001"/>
                  </a:ext>
                </a:extLst>
              </a:tr>
              <a:tr h="370840">
                <a:tc>
                  <a:txBody>
                    <a:bodyPr/>
                    <a:lstStyle/>
                    <a:p>
                      <a:pPr algn="l" fontAlgn="t"/>
                      <a:r>
                        <a:rPr lang="en-US">
                          <a:effectLst/>
                        </a:rPr>
                        <a:t>2</a:t>
                      </a:r>
                    </a:p>
                  </a:txBody>
                  <a:tcPr marL="47625" marR="47625" marT="47625" marB="47625"/>
                </a:tc>
                <a:tc>
                  <a:txBody>
                    <a:bodyPr/>
                    <a:lstStyle/>
                    <a:p>
                      <a:pPr algn="l" fontAlgn="t"/>
                      <a:r>
                        <a:rPr lang="vi-VN" b="1">
                          <a:effectLst/>
                        </a:rPr>
                        <a:t>public String getDomain()</a:t>
                      </a:r>
                      <a:r>
                        <a:rPr lang="vi-VN">
                          <a:effectLst/>
                        </a:rPr>
                        <a:t>Phương thức này lấy tên miền mà cookie áp dụng, ví dụ như tutorialspoint.com.</a:t>
                      </a:r>
                    </a:p>
                  </a:txBody>
                  <a:tcPr marL="47625" marR="47625" marT="47625" marB="47625"/>
                </a:tc>
                <a:extLst>
                  <a:ext uri="{0D108BD9-81ED-4DB2-BD59-A6C34878D82A}">
                    <a16:rowId xmlns:a16="http://schemas.microsoft.com/office/drawing/2014/main" val="10002"/>
                  </a:ext>
                </a:extLst>
              </a:tr>
              <a:tr h="370840">
                <a:tc>
                  <a:txBody>
                    <a:bodyPr/>
                    <a:lstStyle/>
                    <a:p>
                      <a:pPr algn="l" fontAlgn="t"/>
                      <a:r>
                        <a:rPr lang="en-US">
                          <a:effectLst/>
                        </a:rPr>
                        <a:t>3</a:t>
                      </a:r>
                    </a:p>
                  </a:txBody>
                  <a:tcPr marL="47625" marR="47625" marT="47625" marB="47625"/>
                </a:tc>
                <a:tc>
                  <a:txBody>
                    <a:bodyPr/>
                    <a:lstStyle/>
                    <a:p>
                      <a:pPr algn="l" fontAlgn="t"/>
                      <a:r>
                        <a:rPr lang="vi-VN" b="1" dirty="0">
                          <a:effectLst/>
                        </a:rPr>
                        <a:t>public void setMaxAge(int expiry)</a:t>
                      </a:r>
                      <a:r>
                        <a:rPr lang="vi-VN" dirty="0">
                          <a:effectLst/>
                        </a:rPr>
                        <a:t>Phương thức này đặt khoảng thời gian(tính bằng giây) trước khi cookie hết hạn. Nếu bạn không đặt điều này, cookie sẽ chỉ kéo dài cho phiên hiện tại.</a:t>
                      </a:r>
                    </a:p>
                  </a:txBody>
                  <a:tcPr marL="47625" marR="47625" marT="47625" marB="47625"/>
                </a:tc>
                <a:extLst>
                  <a:ext uri="{0D108BD9-81ED-4DB2-BD59-A6C34878D82A}">
                    <a16:rowId xmlns:a16="http://schemas.microsoft.com/office/drawing/2014/main" val="10003"/>
                  </a:ext>
                </a:extLst>
              </a:tr>
              <a:tr h="370840">
                <a:tc>
                  <a:txBody>
                    <a:bodyPr/>
                    <a:lstStyle/>
                    <a:p>
                      <a:pPr algn="l" fontAlgn="t"/>
                      <a:r>
                        <a:rPr lang="en-US">
                          <a:effectLst/>
                        </a:rPr>
                        <a:t>4</a:t>
                      </a:r>
                    </a:p>
                  </a:txBody>
                  <a:tcPr marL="47625" marR="47625" marT="47625" marB="47625"/>
                </a:tc>
                <a:tc>
                  <a:txBody>
                    <a:bodyPr/>
                    <a:lstStyle/>
                    <a:p>
                      <a:pPr algn="l" fontAlgn="t"/>
                      <a:r>
                        <a:rPr lang="vi-VN" b="1">
                          <a:effectLst/>
                        </a:rPr>
                        <a:t>public getMaxAge int()</a:t>
                      </a:r>
                      <a:r>
                        <a:rPr lang="vi-VN">
                          <a:effectLst/>
                        </a:rPr>
                        <a:t>Phương thức này trả về độ tuổi tối đa của cookie, được chỉ định bằng giây, Theo mặc định, -1 cho biết cookie sẽ tồn tại cho đến khi trình duyệt tắt máy.</a:t>
                      </a:r>
                    </a:p>
                  </a:txBody>
                  <a:tcPr marL="47625" marR="47625" marT="47625" marB="47625"/>
                </a:tc>
                <a:extLst>
                  <a:ext uri="{0D108BD9-81ED-4DB2-BD59-A6C34878D82A}">
                    <a16:rowId xmlns:a16="http://schemas.microsoft.com/office/drawing/2014/main" val="10004"/>
                  </a:ext>
                </a:extLst>
              </a:tr>
              <a:tr h="370840">
                <a:tc>
                  <a:txBody>
                    <a:bodyPr/>
                    <a:lstStyle/>
                    <a:p>
                      <a:pPr algn="l" fontAlgn="t"/>
                      <a:r>
                        <a:rPr lang="en-US">
                          <a:effectLst/>
                        </a:rPr>
                        <a:t>5</a:t>
                      </a:r>
                    </a:p>
                  </a:txBody>
                  <a:tcPr marL="47625" marR="47625" marT="47625" marB="47625"/>
                </a:tc>
                <a:tc>
                  <a:txBody>
                    <a:bodyPr/>
                    <a:lstStyle/>
                    <a:p>
                      <a:pPr algn="l" fontAlgn="t"/>
                      <a:r>
                        <a:rPr lang="vi-VN" b="1">
                          <a:effectLst/>
                        </a:rPr>
                        <a:t>public String getName()</a:t>
                      </a:r>
                      <a:r>
                        <a:rPr lang="vi-VN">
                          <a:effectLst/>
                        </a:rPr>
                        <a:t>Phương thức này trả về tên của cookie. Không thể thay đổi tên sau khi tạo.</a:t>
                      </a:r>
                    </a:p>
                  </a:txBody>
                  <a:tcPr marL="47625" marR="47625" marT="47625" marB="47625"/>
                </a:tc>
                <a:extLst>
                  <a:ext uri="{0D108BD9-81ED-4DB2-BD59-A6C34878D82A}">
                    <a16:rowId xmlns:a16="http://schemas.microsoft.com/office/drawing/2014/main" val="10005"/>
                  </a:ext>
                </a:extLst>
              </a:tr>
              <a:tr h="370840">
                <a:tc>
                  <a:txBody>
                    <a:bodyPr/>
                    <a:lstStyle/>
                    <a:p>
                      <a:pPr algn="l" fontAlgn="t"/>
                      <a:r>
                        <a:rPr lang="en-US">
                          <a:effectLst/>
                        </a:rPr>
                        <a:t>6</a:t>
                      </a:r>
                    </a:p>
                  </a:txBody>
                  <a:tcPr marL="47625" marR="47625" marT="47625" marB="47625"/>
                </a:tc>
                <a:tc>
                  <a:txBody>
                    <a:bodyPr/>
                    <a:lstStyle/>
                    <a:p>
                      <a:pPr algn="l" fontAlgn="t"/>
                      <a:r>
                        <a:rPr lang="vi-VN" b="1">
                          <a:effectLst/>
                        </a:rPr>
                        <a:t>public void setValue(String newValue)</a:t>
                      </a:r>
                      <a:r>
                        <a:rPr lang="vi-VN">
                          <a:effectLst/>
                        </a:rPr>
                        <a:t>Phương thức này đặt giá trị kết hợp với cookie</a:t>
                      </a:r>
                    </a:p>
                  </a:txBody>
                  <a:tcPr marL="47625" marR="47625" marT="47625" marB="47625"/>
                </a:tc>
                <a:extLst>
                  <a:ext uri="{0D108BD9-81ED-4DB2-BD59-A6C34878D82A}">
                    <a16:rowId xmlns:a16="http://schemas.microsoft.com/office/drawing/2014/main" val="10006"/>
                  </a:ext>
                </a:extLst>
              </a:tr>
              <a:tr h="370840">
                <a:tc>
                  <a:txBody>
                    <a:bodyPr/>
                    <a:lstStyle/>
                    <a:p>
                      <a:pPr algn="l" fontAlgn="t"/>
                      <a:r>
                        <a:rPr lang="en-US">
                          <a:effectLst/>
                        </a:rPr>
                        <a:t>7</a:t>
                      </a:r>
                    </a:p>
                  </a:txBody>
                  <a:tcPr marL="47625" marR="47625" marT="47625" marB="47625"/>
                </a:tc>
                <a:tc>
                  <a:txBody>
                    <a:bodyPr/>
                    <a:lstStyle/>
                    <a:p>
                      <a:pPr algn="l" fontAlgn="t"/>
                      <a:r>
                        <a:rPr lang="vi-VN" b="1" dirty="0">
                          <a:effectLst/>
                        </a:rPr>
                        <a:t>công getValue String()</a:t>
                      </a:r>
                      <a:r>
                        <a:rPr lang="vi-VN" dirty="0">
                          <a:effectLst/>
                        </a:rPr>
                        <a:t>Phương thức này lấy giá trị kết hợp với cookie.</a:t>
                      </a:r>
                    </a:p>
                  </a:txBody>
                  <a:tcPr marL="47625" marR="47625" marT="47625" marB="476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24603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Một</a:t>
            </a:r>
            <a:r>
              <a:rPr lang="en-US" sz="3600" dirty="0" smtClean="0"/>
              <a:t> </a:t>
            </a:r>
            <a:r>
              <a:rPr lang="en-US" sz="3600" dirty="0" err="1" smtClean="0"/>
              <a:t>số</a:t>
            </a:r>
            <a:r>
              <a:rPr lang="en-US" sz="3600" dirty="0" smtClean="0"/>
              <a:t> </a:t>
            </a:r>
            <a:r>
              <a:rPr lang="vi-VN" sz="3600" dirty="0" smtClean="0"/>
              <a:t>phương thức xử lý cookie trong servlet</a:t>
            </a:r>
            <a:r>
              <a:rPr lang="en-US" dirty="0" smtClean="0"/>
              <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1374542"/>
              </p:ext>
            </p:extLst>
          </p:nvPr>
        </p:nvGraphicFramePr>
        <p:xfrm>
          <a:off x="152400" y="850900"/>
          <a:ext cx="8991600" cy="441325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4582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effectLst/>
                          <a:latin typeface="times new roman"/>
                        </a:rPr>
                        <a:t>No.</a:t>
                      </a:r>
                    </a:p>
                  </a:txBody>
                  <a:tcPr marL="47625" marR="47625" marT="47625" marB="47625"/>
                </a:tc>
                <a:tc>
                  <a:txBody>
                    <a:bodyPr/>
                    <a:lstStyle/>
                    <a:p>
                      <a:pPr algn="l" fontAlgn="t"/>
                      <a:r>
                        <a:rPr lang="vi-VN" dirty="0">
                          <a:solidFill>
                            <a:srgbClr val="000000"/>
                          </a:solidFill>
                          <a:effectLst/>
                          <a:latin typeface="times new roman"/>
                        </a:rPr>
                        <a:t>Phương thức &amp; Mô tả</a:t>
                      </a:r>
                    </a:p>
                  </a:txBody>
                  <a:tcPr marL="47625" marR="47625" marT="47625" marB="47625"/>
                </a:tc>
                <a:extLst>
                  <a:ext uri="{0D108BD9-81ED-4DB2-BD59-A6C34878D82A}">
                    <a16:rowId xmlns:a16="http://schemas.microsoft.com/office/drawing/2014/main" val="10000"/>
                  </a:ext>
                </a:extLst>
              </a:tr>
              <a:tr h="370840">
                <a:tc>
                  <a:txBody>
                    <a:bodyPr/>
                    <a:lstStyle/>
                    <a:p>
                      <a:pPr algn="l" fontAlgn="t"/>
                      <a:r>
                        <a:rPr lang="en-US" dirty="0" smtClean="0">
                          <a:effectLst/>
                        </a:rPr>
                        <a:t>8</a:t>
                      </a:r>
                      <a:endParaRPr lang="en-US" dirty="0">
                        <a:effectLst/>
                      </a:endParaRPr>
                    </a:p>
                  </a:txBody>
                  <a:tcPr marL="47625" marR="47625" marT="47625" marB="47625"/>
                </a:tc>
                <a:tc>
                  <a:txBody>
                    <a:bodyPr/>
                    <a:lstStyle/>
                    <a:p>
                      <a:pPr algn="l" fontAlgn="t"/>
                      <a:r>
                        <a:rPr lang="vi-VN" b="1" dirty="0">
                          <a:effectLst/>
                        </a:rPr>
                        <a:t>public void setPath(String uri)</a:t>
                      </a:r>
                      <a:r>
                        <a:rPr lang="vi-VN" dirty="0">
                          <a:effectLst/>
                        </a:rPr>
                        <a:t>Phương thức này đặt đường dẫn đến cookie này được áp dụng. Nếu bạn không chỉ định đường dẫn, cookie sẽ được trả về cho tất cả các URL trong cùng thư mục với trang hiện tại cũng như tất cả các thư mục con.</a:t>
                      </a:r>
                    </a:p>
                  </a:txBody>
                  <a:tcPr marL="47625" marR="47625" marT="47625" marB="47625"/>
                </a:tc>
                <a:extLst>
                  <a:ext uri="{0D108BD9-81ED-4DB2-BD59-A6C34878D82A}">
                    <a16:rowId xmlns:a16="http://schemas.microsoft.com/office/drawing/2014/main" val="10001"/>
                  </a:ext>
                </a:extLst>
              </a:tr>
              <a:tr h="370840">
                <a:tc>
                  <a:txBody>
                    <a:bodyPr/>
                    <a:lstStyle/>
                    <a:p>
                      <a:pPr algn="l" fontAlgn="t"/>
                      <a:r>
                        <a:rPr lang="en-US">
                          <a:effectLst/>
                        </a:rPr>
                        <a:t>9</a:t>
                      </a:r>
                    </a:p>
                  </a:txBody>
                  <a:tcPr marL="47625" marR="47625" marT="47625" marB="47625"/>
                </a:tc>
                <a:tc>
                  <a:txBody>
                    <a:bodyPr/>
                    <a:lstStyle/>
                    <a:p>
                      <a:pPr algn="l" fontAlgn="t"/>
                      <a:r>
                        <a:rPr lang="vi-VN" b="1" dirty="0">
                          <a:effectLst/>
                        </a:rPr>
                        <a:t>công getPath String()</a:t>
                      </a:r>
                      <a:r>
                        <a:rPr lang="vi-VN" dirty="0">
                          <a:effectLst/>
                        </a:rPr>
                        <a:t>Phương thức này là đường dẫn đến cookie này được áp dụng.</a:t>
                      </a:r>
                    </a:p>
                  </a:txBody>
                  <a:tcPr marL="47625" marR="47625" marT="47625" marB="47625"/>
                </a:tc>
                <a:extLst>
                  <a:ext uri="{0D108BD9-81ED-4DB2-BD59-A6C34878D82A}">
                    <a16:rowId xmlns:a16="http://schemas.microsoft.com/office/drawing/2014/main" val="10002"/>
                  </a:ext>
                </a:extLst>
              </a:tr>
              <a:tr h="370840">
                <a:tc>
                  <a:txBody>
                    <a:bodyPr/>
                    <a:lstStyle/>
                    <a:p>
                      <a:pPr algn="l" fontAlgn="t"/>
                      <a:r>
                        <a:rPr lang="en-US">
                          <a:effectLst/>
                        </a:rPr>
                        <a:t>10</a:t>
                      </a:r>
                    </a:p>
                  </a:txBody>
                  <a:tcPr marL="47625" marR="47625" marT="47625" marB="47625"/>
                </a:tc>
                <a:tc>
                  <a:txBody>
                    <a:bodyPr/>
                    <a:lstStyle/>
                    <a:p>
                      <a:pPr algn="l" fontAlgn="t"/>
                      <a:r>
                        <a:rPr lang="vi-VN" b="1" dirty="0">
                          <a:effectLst/>
                        </a:rPr>
                        <a:t>public void setSecure(boolean flag)</a:t>
                      </a:r>
                      <a:r>
                        <a:rPr lang="vi-VN" dirty="0">
                          <a:effectLst/>
                        </a:rPr>
                        <a:t>Phương thức này thiết lập giá trị boolean cho biết liệu cookie chỉ nên được gửi qua các kết nối được mật mã(tức là SSL).</a:t>
                      </a:r>
                    </a:p>
                  </a:txBody>
                  <a:tcPr marL="47625" marR="47625" marT="47625" marB="47625"/>
                </a:tc>
                <a:extLst>
                  <a:ext uri="{0D108BD9-81ED-4DB2-BD59-A6C34878D82A}">
                    <a16:rowId xmlns:a16="http://schemas.microsoft.com/office/drawing/2014/main" val="10003"/>
                  </a:ext>
                </a:extLst>
              </a:tr>
              <a:tr h="370840">
                <a:tc>
                  <a:txBody>
                    <a:bodyPr/>
                    <a:lstStyle/>
                    <a:p>
                      <a:pPr algn="l" fontAlgn="t"/>
                      <a:r>
                        <a:rPr lang="en-US">
                          <a:effectLst/>
                        </a:rPr>
                        <a:t>11</a:t>
                      </a:r>
                    </a:p>
                  </a:txBody>
                  <a:tcPr marL="47625" marR="47625" marT="47625" marB="47625"/>
                </a:tc>
                <a:tc>
                  <a:txBody>
                    <a:bodyPr/>
                    <a:lstStyle/>
                    <a:p>
                      <a:pPr algn="l" fontAlgn="t"/>
                      <a:r>
                        <a:rPr lang="vi-VN" b="1" dirty="0">
                          <a:effectLst/>
                        </a:rPr>
                        <a:t>public void setComment(String purpose)</a:t>
                      </a:r>
                      <a:r>
                        <a:rPr lang="vi-VN" dirty="0">
                          <a:effectLst/>
                        </a:rPr>
                        <a:t>Phương thức này xác định một comment mô tả mục đích của một cookie. comment này hữu ích nếu trình duyệt trình bày cookie cho người dùng.</a:t>
                      </a:r>
                    </a:p>
                  </a:txBody>
                  <a:tcPr marL="47625" marR="47625" marT="47625" marB="47625"/>
                </a:tc>
                <a:extLst>
                  <a:ext uri="{0D108BD9-81ED-4DB2-BD59-A6C34878D82A}">
                    <a16:rowId xmlns:a16="http://schemas.microsoft.com/office/drawing/2014/main" val="10004"/>
                  </a:ext>
                </a:extLst>
              </a:tr>
              <a:tr h="370840">
                <a:tc>
                  <a:txBody>
                    <a:bodyPr/>
                    <a:lstStyle/>
                    <a:p>
                      <a:pPr algn="l" fontAlgn="t"/>
                      <a:r>
                        <a:rPr lang="en-US">
                          <a:effectLst/>
                        </a:rPr>
                        <a:t>12</a:t>
                      </a:r>
                    </a:p>
                  </a:txBody>
                  <a:tcPr marL="47625" marR="47625" marT="47625" marB="47625"/>
                </a:tc>
                <a:tc>
                  <a:txBody>
                    <a:bodyPr/>
                    <a:lstStyle/>
                    <a:p>
                      <a:pPr algn="l" fontAlgn="t"/>
                      <a:r>
                        <a:rPr lang="vi-VN" b="1" dirty="0">
                          <a:effectLst/>
                        </a:rPr>
                        <a:t>public String getComment()</a:t>
                      </a:r>
                      <a:r>
                        <a:rPr lang="vi-VN" dirty="0">
                          <a:effectLst/>
                        </a:rPr>
                        <a:t>Phương thức này trả về comment mô tả mục đích của cookie này, hoặc không hợp lệ nếu cookie không có comment.</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78810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Tạo Cookie trong Servlet</a:t>
            </a:r>
            <a:br>
              <a:rPr lang="vi-VN" dirty="0" smtClean="0"/>
            </a:br>
            <a:endParaRPr lang="en-US" dirty="0"/>
          </a:p>
        </p:txBody>
      </p:sp>
      <p:sp>
        <p:nvSpPr>
          <p:cNvPr id="5" name="Content Placeholder 4"/>
          <p:cNvSpPr>
            <a:spLocks noGrp="1"/>
          </p:cNvSpPr>
          <p:nvPr>
            <p:ph idx="1"/>
          </p:nvPr>
        </p:nvSpPr>
        <p:spPr>
          <a:xfrm>
            <a:off x="533400" y="1143000"/>
            <a:ext cx="8229600" cy="5562600"/>
          </a:xfrm>
        </p:spPr>
        <p:txBody>
          <a:bodyPr>
            <a:normAutofit fontScale="55000" lnSpcReduction="20000"/>
          </a:bodyPr>
          <a:lstStyle/>
          <a:p>
            <a:r>
              <a:rPr lang="vi-VN" dirty="0" smtClean="0"/>
              <a:t>Việc tạo cookie trong servlet bao gồm 3 bước sau:</a:t>
            </a:r>
          </a:p>
          <a:p>
            <a:endParaRPr lang="vi-VN" dirty="0" smtClean="0"/>
          </a:p>
          <a:p>
            <a:r>
              <a:rPr lang="vi-VN" dirty="0" smtClean="0"/>
              <a:t>1. Tạo một đối tượng Cookie: gọi constructor Cookie với các tham số tên và giá trị của cookie, cả hai đều có kiểu là String.</a:t>
            </a:r>
          </a:p>
          <a:p>
            <a:endParaRPr lang="vi-VN" dirty="0" smtClean="0"/>
          </a:p>
          <a:p>
            <a:pPr marL="0" indent="0">
              <a:buNone/>
            </a:pPr>
            <a:r>
              <a:rPr lang="en-US" dirty="0" smtClean="0"/>
              <a:t>	</a:t>
            </a:r>
            <a:r>
              <a:rPr lang="vi-VN" dirty="0" smtClean="0"/>
              <a:t>Cookie cookie = new Cookie("key","value");</a:t>
            </a:r>
          </a:p>
          <a:p>
            <a:pPr marL="0" indent="0">
              <a:buNone/>
            </a:pPr>
            <a:r>
              <a:rPr lang="en-US" dirty="0" smtClean="0"/>
              <a:t>	</a:t>
            </a:r>
            <a:r>
              <a:rPr lang="vi-VN" dirty="0" smtClean="0"/>
              <a:t>Hãy ghi nhớ, tên và giá trị không nên chứa khoảng trắng hoặc bất kỳ </a:t>
            </a:r>
            <a:r>
              <a:rPr lang="en-US" dirty="0" smtClean="0"/>
              <a:t>	</a:t>
            </a:r>
            <a:r>
              <a:rPr lang="vi-VN" dirty="0" smtClean="0"/>
              <a:t>ký tự nào sau đây:</a:t>
            </a:r>
          </a:p>
          <a:p>
            <a:pPr marL="0" indent="0">
              <a:buNone/>
            </a:pPr>
            <a:r>
              <a:rPr lang="en-US" dirty="0" smtClean="0"/>
              <a:t>	</a:t>
            </a:r>
            <a:r>
              <a:rPr lang="vi-VN" dirty="0" smtClean="0"/>
              <a:t>[ ] ( ) = , " / ? @ : ;</a:t>
            </a:r>
            <a:endParaRPr lang="en-US" dirty="0" smtClean="0"/>
          </a:p>
          <a:p>
            <a:endParaRPr lang="vi-VN" dirty="0" smtClean="0"/>
          </a:p>
          <a:p>
            <a:r>
              <a:rPr lang="vi-VN" dirty="0" smtClean="0"/>
              <a:t>2. Thiết định thời gian tồn tại cho Cookie: sử dụng phương thức setMaxAge() để xác định cookie được sống trong thời gian bao lâu (tính bằng giây). Sau đây sẽ thiết lập một cookie sống trong 24 giờ.</a:t>
            </a:r>
          </a:p>
          <a:p>
            <a:endParaRPr lang="vi-VN" dirty="0" smtClean="0"/>
          </a:p>
          <a:p>
            <a:pPr marL="0" indent="0">
              <a:buNone/>
            </a:pPr>
            <a:r>
              <a:rPr lang="en-US" dirty="0" smtClean="0"/>
              <a:t>	</a:t>
            </a:r>
            <a:r>
              <a:rPr lang="vi-VN" dirty="0" smtClean="0"/>
              <a:t>cookie.setMaxAge(60 * 60 * 24); </a:t>
            </a:r>
          </a:p>
          <a:p>
            <a:r>
              <a:rPr lang="vi-VN" dirty="0" smtClean="0"/>
              <a:t>3. Đính kèm cookie vào HTTP response header: sử dụng phương thức response.addCookie() để thêm các cookie và HTTP response header như sau:</a:t>
            </a:r>
          </a:p>
          <a:p>
            <a:endParaRPr lang="vi-VN" dirty="0" smtClean="0"/>
          </a:p>
          <a:p>
            <a:pPr marL="0" indent="0">
              <a:buNone/>
            </a:pPr>
            <a:r>
              <a:rPr lang="en-US" dirty="0" smtClean="0"/>
              <a:t>	</a:t>
            </a:r>
            <a:r>
              <a:rPr lang="vi-VN" dirty="0" smtClean="0"/>
              <a:t>response.addCookie(cookie);</a:t>
            </a:r>
          </a:p>
          <a:p>
            <a:endParaRPr lang="en-US" dirty="0"/>
          </a:p>
        </p:txBody>
      </p:sp>
    </p:spTree>
    <p:extLst>
      <p:ext uri="{BB962C8B-B14F-4D97-AF65-F5344CB8AC3E}">
        <p14:creationId xmlns:p14="http://schemas.microsoft.com/office/powerpoint/2010/main" val="1981928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Phiên</a:t>
            </a:r>
            <a:r>
              <a:rPr lang="en-US" dirty="0"/>
              <a:t> </a:t>
            </a:r>
            <a:r>
              <a:rPr lang="en-US" dirty="0" err="1"/>
              <a:t>làm</a:t>
            </a:r>
            <a:r>
              <a:rPr lang="en-US" dirty="0"/>
              <a:t> </a:t>
            </a:r>
            <a:r>
              <a:rPr lang="en-US" dirty="0" err="1"/>
              <a:t>việc</a:t>
            </a:r>
            <a:r>
              <a:rPr lang="en-US" dirty="0"/>
              <a:t> (Session)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vi-VN" dirty="0"/>
              <a:t>Đối tượng </a:t>
            </a:r>
            <a:r>
              <a:rPr lang="vi-VN" b="1" dirty="0"/>
              <a:t>HttpSession</a:t>
            </a:r>
            <a:r>
              <a:rPr lang="vi-VN" dirty="0"/>
              <a:t> mô tả một phiên làm việc (session) của người </a:t>
            </a:r>
            <a:r>
              <a:rPr lang="vi-VN" dirty="0" smtClean="0"/>
              <a:t>dùng</a:t>
            </a:r>
            <a:endParaRPr lang="en-US" dirty="0" smtClean="0"/>
          </a:p>
          <a:p>
            <a:r>
              <a:rPr lang="vi-VN" dirty="0"/>
              <a:t>Một phiên làm việc của người dùng chứa nhiều thông tin người dùng, và xuyên suốt trên các yêu cầu (request) đã gửi tới HTTP server</a:t>
            </a:r>
            <a:r>
              <a:rPr lang="vi-VN" dirty="0" smtClean="0"/>
              <a:t>.</a:t>
            </a:r>
            <a:endParaRPr lang="en-US" dirty="0" smtClean="0"/>
          </a:p>
          <a:p>
            <a:r>
              <a:rPr lang="vi-VN" dirty="0"/>
              <a:t>Khi lần đầu tiên người dùng vào trang </a:t>
            </a:r>
            <a:r>
              <a:rPr lang="vi-VN" dirty="0" smtClean="0"/>
              <a:t>web, </a:t>
            </a:r>
            <a:r>
              <a:rPr lang="vi-VN" dirty="0"/>
              <a:t>người dùng sẽ nhận được một ID duy nhất phân biệt với các người dùng khác. ID này thường được lưu trữ trong </a:t>
            </a:r>
            <a:r>
              <a:rPr lang="vi-VN" b="1" dirty="0"/>
              <a:t>cookie</a:t>
            </a:r>
            <a:r>
              <a:rPr lang="vi-VN" dirty="0"/>
              <a:t> hoặc tham số của request.</a:t>
            </a:r>
            <a:endParaRPr lang="en-US" dirty="0"/>
          </a:p>
        </p:txBody>
      </p:sp>
    </p:spTree>
    <p:extLst>
      <p:ext uri="{BB962C8B-B14F-4D97-AF65-F5344CB8AC3E}">
        <p14:creationId xmlns:p14="http://schemas.microsoft.com/office/powerpoint/2010/main" val="336812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Vòng đời của Servlet</a:t>
            </a:r>
            <a:br>
              <a:rPr lang="vi-VN"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sz="2000" dirty="0" smtClean="0"/>
              <a:t>Tải lớp Servlet vào bộ nhớ.</a:t>
            </a:r>
          </a:p>
          <a:p>
            <a:pPr marL="514350" indent="-514350">
              <a:buFont typeface="+mj-lt"/>
              <a:buAutoNum type="arabicPeriod"/>
            </a:pPr>
            <a:r>
              <a:rPr lang="vi-VN" sz="2000" dirty="0" smtClean="0"/>
              <a:t>Tạo đối tượng Servlet.</a:t>
            </a:r>
          </a:p>
          <a:p>
            <a:pPr marL="514350" indent="-514350">
              <a:buFont typeface="+mj-lt"/>
              <a:buAutoNum type="arabicPeriod"/>
            </a:pPr>
            <a:r>
              <a:rPr lang="vi-VN" sz="2000" dirty="0" smtClean="0"/>
              <a:t>Gọi phương thức init() của Servlet.</a:t>
            </a:r>
          </a:p>
          <a:p>
            <a:pPr marL="514350" indent="-514350">
              <a:buFont typeface="+mj-lt"/>
              <a:buAutoNum type="arabicPeriod"/>
            </a:pPr>
            <a:r>
              <a:rPr lang="vi-VN" sz="2000" dirty="0" smtClean="0"/>
              <a:t>Gọi phương thức service() của Servlet.</a:t>
            </a:r>
          </a:p>
          <a:p>
            <a:pPr marL="514350" indent="-514350">
              <a:buFont typeface="+mj-lt"/>
              <a:buAutoNum type="arabicPeriod"/>
            </a:pPr>
            <a:r>
              <a:rPr lang="vi-VN" sz="2000" dirty="0" smtClean="0"/>
              <a:t>Gọi phương thức destroy() của Servlet</a:t>
            </a:r>
            <a:r>
              <a:rPr lang="vi-VN"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080" y="914399"/>
            <a:ext cx="33909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490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Phiên</a:t>
            </a:r>
            <a:r>
              <a:rPr lang="en-US" dirty="0" smtClean="0"/>
              <a:t> </a:t>
            </a:r>
            <a:r>
              <a:rPr lang="en-US" dirty="0" err="1" smtClean="0"/>
              <a:t>làm</a:t>
            </a:r>
            <a:r>
              <a:rPr lang="en-US" dirty="0" smtClean="0"/>
              <a:t> </a:t>
            </a:r>
            <a:r>
              <a:rPr lang="en-US" dirty="0" err="1" smtClean="0"/>
              <a:t>việc</a:t>
            </a:r>
            <a:r>
              <a:rPr lang="en-US" dirty="0" smtClean="0"/>
              <a:t> (Session)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t>
            </a:r>
            <a:r>
              <a:rPr lang="vi-VN" dirty="0" smtClean="0"/>
              <a:t>ó </a:t>
            </a:r>
            <a:r>
              <a:rPr lang="vi-VN" dirty="0"/>
              <a:t>thể lưu trữ các giá trị vào đối tượng session, và lấy chúng ra sau đó, có thể là tại một </a:t>
            </a:r>
            <a:r>
              <a:rPr lang="vi-VN" dirty="0" smtClean="0"/>
              <a:t>trang khác. </a:t>
            </a:r>
            <a:endParaRPr lang="en-US" dirty="0" smtClean="0"/>
          </a:p>
          <a:p>
            <a:pPr fontAlgn="base"/>
            <a:r>
              <a:rPr lang="vi-VN" dirty="0" smtClean="0"/>
              <a:t>Lấy </a:t>
            </a:r>
            <a:r>
              <a:rPr lang="vi-VN" dirty="0"/>
              <a:t>ra đối tượng HttpSession</a:t>
            </a:r>
          </a:p>
          <a:p>
            <a:pPr lvl="1" fontAlgn="base"/>
            <a:r>
              <a:rPr lang="vi-VN" dirty="0"/>
              <a:t>HttpSession session = request.getSession();</a:t>
            </a:r>
          </a:p>
          <a:p>
            <a:r>
              <a:rPr lang="en-US" dirty="0" smtClean="0"/>
              <a:t>VD:</a:t>
            </a:r>
          </a:p>
          <a:p>
            <a:pPr lvl="1"/>
            <a:r>
              <a:rPr lang="en-US" dirty="0" err="1" smtClean="0"/>
              <a:t>UserInfo</a:t>
            </a:r>
            <a:r>
              <a:rPr lang="en-US" dirty="0" smtClean="0"/>
              <a:t> User= new</a:t>
            </a:r>
            <a:r>
              <a:rPr lang="en-US" dirty="0"/>
              <a:t> </a:t>
            </a:r>
            <a:r>
              <a:rPr lang="en-US" dirty="0" smtClean="0"/>
              <a:t>User(“Tom", "USA", 5);</a:t>
            </a:r>
          </a:p>
          <a:p>
            <a:pPr lvl="1"/>
            <a:r>
              <a:rPr lang="en-US" dirty="0" err="1" smtClean="0"/>
              <a:t>session.setAttribute</a:t>
            </a:r>
            <a:r>
              <a:rPr lang="en-US" dirty="0" smtClean="0"/>
              <a:t>(“</a:t>
            </a:r>
            <a:r>
              <a:rPr lang="en-US" dirty="0" err="1" smtClean="0"/>
              <a:t>user”,user</a:t>
            </a:r>
            <a:r>
              <a:rPr lang="en-US" dirty="0" smtClean="0"/>
              <a:t>);</a:t>
            </a:r>
          </a:p>
          <a:p>
            <a:r>
              <a:rPr lang="en-US" dirty="0" err="1" smtClean="0"/>
              <a:t>Lấy</a:t>
            </a:r>
            <a:r>
              <a:rPr lang="en-US" dirty="0" smtClean="0"/>
              <a:t> </a:t>
            </a:r>
            <a:r>
              <a:rPr lang="en-US" dirty="0" err="1" smtClean="0"/>
              <a:t>thông</a:t>
            </a:r>
            <a:r>
              <a:rPr lang="en-US" dirty="0" smtClean="0"/>
              <a:t> tin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session</a:t>
            </a:r>
          </a:p>
          <a:p>
            <a:pPr lvl="1" fontAlgn="base"/>
            <a:r>
              <a:rPr lang="en-US" dirty="0" smtClean="0"/>
              <a:t>User </a:t>
            </a:r>
            <a:r>
              <a:rPr lang="en-US" dirty="0" err="1"/>
              <a:t>loginedInfo</a:t>
            </a:r>
            <a:r>
              <a:rPr lang="en-US" dirty="0"/>
              <a:t>  = (</a:t>
            </a:r>
            <a:r>
              <a:rPr lang="en-US" dirty="0" smtClean="0"/>
              <a:t>User) </a:t>
            </a:r>
            <a:r>
              <a:rPr lang="en-US" dirty="0" err="1"/>
              <a:t>session.getAttribute</a:t>
            </a:r>
            <a:r>
              <a:rPr lang="en-US" dirty="0" smtClean="0"/>
              <a:t>(“user”);</a:t>
            </a:r>
            <a:endParaRPr lang="en-US" dirty="0"/>
          </a:p>
          <a:p>
            <a:endParaRPr lang="en-US" dirty="0"/>
          </a:p>
        </p:txBody>
      </p:sp>
    </p:spTree>
    <p:extLst>
      <p:ext uri="{BB962C8B-B14F-4D97-AF65-F5344CB8AC3E}">
        <p14:creationId xmlns:p14="http://schemas.microsoft.com/office/powerpoint/2010/main" val="3324074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normAutofit fontScale="85000" lnSpcReduction="20000"/>
          </a:bodyPr>
          <a:lstStyle/>
          <a:p>
            <a:r>
              <a:rPr lang="vi-VN" dirty="0" smtClean="0"/>
              <a:t>Servlet Filter là các lớp trong Java có thể được sử dụng trong lập trình Servlet cho các mục đích sau:</a:t>
            </a:r>
          </a:p>
          <a:p>
            <a:endParaRPr lang="vi-VN" dirty="0" smtClean="0"/>
          </a:p>
          <a:p>
            <a:pPr lvl="1"/>
            <a:r>
              <a:rPr lang="vi-VN" dirty="0" smtClean="0"/>
              <a:t>Để chặn các yêu cầu từ một Client trước khi chúng truy cập một nguồn tại backend.</a:t>
            </a:r>
          </a:p>
          <a:p>
            <a:pPr lvl="1"/>
            <a:r>
              <a:rPr lang="vi-VN" dirty="0" smtClean="0"/>
              <a:t>Để thao tác các phản hồi từ Server trước khi chúng được gửi trở lại tới Client.</a:t>
            </a:r>
            <a:endParaRPr lang="en-US" dirty="0" smtClean="0"/>
          </a:p>
          <a:p>
            <a:pPr lvl="1"/>
            <a:r>
              <a:rPr lang="vi-VN" dirty="0" smtClean="0"/>
              <a:t>Hoặc </a:t>
            </a:r>
            <a:r>
              <a:rPr lang="vi-VN" dirty="0"/>
              <a:t>sử dụng để ghi lại các thông tin Log.</a:t>
            </a:r>
          </a:p>
          <a:p>
            <a:pPr lvl="1"/>
            <a:r>
              <a:rPr lang="en-US" dirty="0" err="1" smtClean="0"/>
              <a:t>Có</a:t>
            </a:r>
            <a:r>
              <a:rPr lang="en-US" dirty="0" smtClean="0"/>
              <a:t> </a:t>
            </a:r>
            <a:r>
              <a:rPr lang="vi-VN" dirty="0" smtClean="0"/>
              <a:t>thể </a:t>
            </a:r>
            <a:r>
              <a:rPr lang="vi-VN" dirty="0"/>
              <a:t>sử dụng để mã hóa (encoding) trang web. Ví dụ như sét đặt mã hóa </a:t>
            </a:r>
            <a:r>
              <a:rPr lang="vi-VN" b="1" dirty="0"/>
              <a:t>UTF-8</a:t>
            </a:r>
            <a:r>
              <a:rPr lang="vi-VN" dirty="0"/>
              <a:t> cho trang. </a:t>
            </a:r>
            <a:endParaRPr lang="en-US" dirty="0" smtClean="0"/>
          </a:p>
          <a:p>
            <a:pPr lvl="1"/>
            <a:r>
              <a:rPr lang="vi-VN" dirty="0" smtClean="0"/>
              <a:t>Mở </a:t>
            </a:r>
            <a:r>
              <a:rPr lang="vi-VN" dirty="0"/>
              <a:t>và đóng kết nối tới Database và chuẩn bị giao dịch JDBC (JDBC Transaction).</a:t>
            </a:r>
          </a:p>
          <a:p>
            <a:pPr lvl="1"/>
            <a:endParaRPr lang="en-US" dirty="0"/>
          </a:p>
        </p:txBody>
      </p:sp>
    </p:spTree>
    <p:extLst>
      <p:ext uri="{BB962C8B-B14F-4D97-AF65-F5344CB8AC3E}">
        <p14:creationId xmlns:p14="http://schemas.microsoft.com/office/powerpoint/2010/main" val="3921917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 y="1752600"/>
            <a:ext cx="885825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4956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85938"/>
            <a:ext cx="78486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387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 y="1343025"/>
            <a:ext cx="88582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209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sp>
        <p:nvSpPr>
          <p:cNvPr id="3" name="Content Placeholder 2"/>
          <p:cNvSpPr>
            <a:spLocks noGrp="1"/>
          </p:cNvSpPr>
          <p:nvPr>
            <p:ph idx="1"/>
          </p:nvPr>
        </p:nvSpPr>
        <p:spPr/>
        <p:txBody>
          <a:bodyPr/>
          <a:lstStyle/>
          <a:p>
            <a:r>
              <a:rPr lang="vi-VN" dirty="0"/>
              <a:t>đăng ký các đường dẫn phải đi qua bộ lọc ( </a:t>
            </a:r>
            <a:r>
              <a:rPr lang="vi-VN" b="1" dirty="0"/>
              <a:t>Filter</a:t>
            </a:r>
            <a:r>
              <a:rPr lang="vi-VN" dirty="0"/>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vi-VN" dirty="0"/>
              <a:t> </a:t>
            </a:r>
            <a:r>
              <a:rPr lang="vi-VN" b="1" i="1" dirty="0"/>
              <a:t>web.xml</a:t>
            </a:r>
            <a:r>
              <a:rPr lang="vi-VN" dirty="0"/>
              <a:t>:</a:t>
            </a:r>
          </a:p>
          <a:p>
            <a:r>
              <a:rPr lang="vi-VN" dirty="0"/>
              <a:t>Thêm vào đoạn cấu hình trong </a:t>
            </a:r>
            <a:r>
              <a:rPr lang="vi-VN" b="1" i="1" dirty="0"/>
              <a:t>web.xml</a:t>
            </a:r>
            <a:r>
              <a:rPr lang="vi-VN" dirty="0"/>
              <a:t>:</a:t>
            </a:r>
          </a:p>
          <a:p>
            <a:endParaRPr lang="en-US" dirty="0"/>
          </a:p>
        </p:txBody>
      </p:sp>
    </p:spTree>
    <p:extLst>
      <p:ext uri="{BB962C8B-B14F-4D97-AF65-F5344CB8AC3E}">
        <p14:creationId xmlns:p14="http://schemas.microsoft.com/office/powerpoint/2010/main" val="12021450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err="1" smtClean="0"/>
              <a:t>trong</a:t>
            </a:r>
            <a:r>
              <a:rPr lang="en-US" dirty="0" smtClean="0"/>
              <a:t> Servlet</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7696200" cy="471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322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
            <a:ext cx="8229600" cy="883920"/>
          </a:xfrm>
        </p:spPr>
        <p:txBody>
          <a:bodyPr/>
          <a:lstStyle/>
          <a:p>
            <a:r>
              <a:rPr lang="en-US" dirty="0" err="1" smtClean="0"/>
              <a:t>Cấu</a:t>
            </a:r>
            <a:r>
              <a:rPr lang="en-US" dirty="0" smtClean="0"/>
              <a:t> </a:t>
            </a:r>
            <a:r>
              <a:rPr lang="en-US" dirty="0" err="1"/>
              <a:t>hình</a:t>
            </a:r>
            <a:r>
              <a:rPr lang="en-US" dirty="0"/>
              <a:t> </a:t>
            </a:r>
            <a:r>
              <a:rPr lang="en-US" b="1" i="1" dirty="0" err="1"/>
              <a:t>url</a:t>
            </a:r>
            <a:r>
              <a:rPr lang="en-US" b="1" i="1" dirty="0"/>
              <a:t>-pattern</a:t>
            </a:r>
            <a:r>
              <a:rPr lang="en-US" dirty="0"/>
              <a:t> </a:t>
            </a:r>
            <a:r>
              <a:rPr lang="en-US" dirty="0" err="1"/>
              <a:t>cho</a:t>
            </a:r>
            <a:r>
              <a:rPr lang="en-US" dirty="0"/>
              <a:t> </a:t>
            </a:r>
            <a:r>
              <a:rPr lang="en-US" b="1" dirty="0"/>
              <a:t>Filter</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1170790373"/>
              </p:ext>
            </p:extLst>
          </p:nvPr>
        </p:nvGraphicFramePr>
        <p:xfrm>
          <a:off x="152400" y="914400"/>
          <a:ext cx="8839200" cy="4530725"/>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20000"/>
                    </a:ext>
                  </a:extLst>
                </a:gridCol>
                <a:gridCol w="6187440">
                  <a:extLst>
                    <a:ext uri="{9D8B030D-6E8A-4147-A177-3AD203B41FA5}">
                      <a16:colId xmlns:a16="http://schemas.microsoft.com/office/drawing/2014/main" val="20001"/>
                    </a:ext>
                  </a:extLst>
                </a:gridCol>
              </a:tblGrid>
              <a:tr h="644525">
                <a:tc>
                  <a:txBody>
                    <a:bodyPr/>
                    <a:lstStyle/>
                    <a:p>
                      <a:r>
                        <a:rPr lang="en-US" b="1" dirty="0"/>
                        <a:t>URL Pattern</a:t>
                      </a:r>
                      <a:endParaRPr lang="en-US" dirty="0"/>
                    </a:p>
                  </a:txBody>
                  <a:tcPr marL="47625" marR="47625" marT="47625" marB="47625" anchor="ctr"/>
                </a:tc>
                <a:tc>
                  <a:txBody>
                    <a:bodyPr/>
                    <a:lstStyle/>
                    <a:p>
                      <a:r>
                        <a:rPr lang="en-US" b="1"/>
                        <a:t>Ví dụ</a:t>
                      </a:r>
                      <a:endParaRPr lang="en-US"/>
                    </a:p>
                  </a:txBody>
                  <a:tcPr marL="47625" marR="47625" marT="47625" marB="47625" anchor="ctr"/>
                </a:tc>
                <a:extLst>
                  <a:ext uri="{0D108BD9-81ED-4DB2-BD59-A6C34878D82A}">
                    <a16:rowId xmlns:a16="http://schemas.microsoft.com/office/drawing/2014/main" val="10000"/>
                  </a:ext>
                </a:extLst>
              </a:tr>
              <a:tr h="422275">
                <a:tc rowSpan="2">
                  <a:txBody>
                    <a:bodyPr/>
                    <a:lstStyle/>
                    <a:p>
                      <a:pPr algn="l" fontAlgn="t"/>
                      <a:r>
                        <a:rPr lang="en-US">
                          <a:effectLst/>
                        </a:rPr>
                        <a:t>/*</a:t>
                      </a:r>
                    </a:p>
                  </a:txBody>
                  <a:tcPr marL="47625" marR="47625" marT="47625" marB="47625"/>
                </a:tc>
                <a:tc>
                  <a:txBody>
                    <a:bodyPr/>
                    <a:lstStyle/>
                    <a:p>
                      <a:pPr algn="l" fontAlgn="t"/>
                      <a:r>
                        <a:rPr lang="en-US" dirty="0">
                          <a:effectLst/>
                        </a:rPr>
                        <a:t>http://example.com/contextPath</a:t>
                      </a:r>
                    </a:p>
                  </a:txBody>
                  <a:tcPr marL="47625" marR="47625" marT="47625" marB="47625"/>
                </a:tc>
                <a:extLst>
                  <a:ext uri="{0D108BD9-81ED-4DB2-BD59-A6C34878D82A}">
                    <a16:rowId xmlns:a16="http://schemas.microsoft.com/office/drawing/2014/main" val="10001"/>
                  </a:ext>
                </a:extLst>
              </a:tr>
              <a:tr h="387350">
                <a:tc vMerge="1">
                  <a:txBody>
                    <a:bodyPr/>
                    <a:lstStyle/>
                    <a:p>
                      <a:endParaRPr lang="en-US"/>
                    </a:p>
                  </a:txBody>
                  <a:tcPr/>
                </a:tc>
                <a:tc>
                  <a:txBody>
                    <a:bodyPr/>
                    <a:lstStyle/>
                    <a:p>
                      <a:pPr algn="l" fontAlgn="t"/>
                      <a:r>
                        <a:rPr lang="en-US">
                          <a:effectLst/>
                        </a:rPr>
                        <a:t>http://example.com/contextPath/status/abc</a:t>
                      </a:r>
                    </a:p>
                  </a:txBody>
                  <a:tcPr marL="47625" marR="47625" marT="47625" marB="47625"/>
                </a:tc>
                <a:extLst>
                  <a:ext uri="{0D108BD9-81ED-4DB2-BD59-A6C34878D82A}">
                    <a16:rowId xmlns:a16="http://schemas.microsoft.com/office/drawing/2014/main" val="10002"/>
                  </a:ext>
                </a:extLst>
              </a:tr>
              <a:tr h="428625">
                <a:tc rowSpan="4">
                  <a:txBody>
                    <a:bodyPr/>
                    <a:lstStyle/>
                    <a:p>
                      <a:pPr algn="l" fontAlgn="t"/>
                      <a:r>
                        <a:rPr lang="en-US">
                          <a:effectLst/>
                        </a:rPr>
                        <a:t>/status/abc/*</a:t>
                      </a:r>
                    </a:p>
                  </a:txBody>
                  <a:tcPr marL="47625" marR="47625" marT="47625" marB="47625"/>
                </a:tc>
                <a:tc>
                  <a:txBody>
                    <a:bodyPr/>
                    <a:lstStyle/>
                    <a:p>
                      <a:pPr algn="l" fontAlgn="t"/>
                      <a:r>
                        <a:rPr lang="en-US">
                          <a:effectLst/>
                        </a:rPr>
                        <a:t>http://example.com/contextPath/status/abc</a:t>
                      </a:r>
                    </a:p>
                  </a:txBody>
                  <a:tcPr marL="47625" marR="47625" marT="47625" marB="47625"/>
                </a:tc>
                <a:extLst>
                  <a:ext uri="{0D108BD9-81ED-4DB2-BD59-A6C34878D82A}">
                    <a16:rowId xmlns:a16="http://schemas.microsoft.com/office/drawing/2014/main" val="10003"/>
                  </a:ext>
                </a:extLst>
              </a:tr>
              <a:tr h="393700">
                <a:tc vMerge="1">
                  <a:txBody>
                    <a:bodyPr/>
                    <a:lstStyle/>
                    <a:p>
                      <a:endParaRPr lang="en-US"/>
                    </a:p>
                  </a:txBody>
                  <a:tcPr/>
                </a:tc>
                <a:tc>
                  <a:txBody>
                    <a:bodyPr/>
                    <a:lstStyle/>
                    <a:p>
                      <a:pPr algn="l" fontAlgn="t"/>
                      <a:r>
                        <a:rPr lang="en-US">
                          <a:effectLst/>
                        </a:rPr>
                        <a:t>http://example.com/contextPath/status/abc/mnp</a:t>
                      </a:r>
                    </a:p>
                  </a:txBody>
                  <a:tcPr marL="47625" marR="47625" marT="47625" marB="47625"/>
                </a:tc>
                <a:extLst>
                  <a:ext uri="{0D108BD9-81ED-4DB2-BD59-A6C34878D82A}">
                    <a16:rowId xmlns:a16="http://schemas.microsoft.com/office/drawing/2014/main" val="10004"/>
                  </a:ext>
                </a:extLst>
              </a:tr>
              <a:tr h="434975">
                <a:tc vMerge="1">
                  <a:txBody>
                    <a:bodyPr/>
                    <a:lstStyle/>
                    <a:p>
                      <a:endParaRPr lang="en-US"/>
                    </a:p>
                  </a:txBody>
                  <a:tcPr/>
                </a:tc>
                <a:tc>
                  <a:txBody>
                    <a:bodyPr/>
                    <a:lstStyle/>
                    <a:p>
                      <a:pPr algn="l" fontAlgn="t"/>
                      <a:r>
                        <a:rPr lang="en-US" dirty="0">
                          <a:effectLst/>
                        </a:rPr>
                        <a:t>http://example.com/contextPath/status/abc/mnp?date=today</a:t>
                      </a:r>
                    </a:p>
                  </a:txBody>
                  <a:tcPr marL="47625" marR="47625" marT="47625" marB="47625"/>
                </a:tc>
                <a:extLst>
                  <a:ext uri="{0D108BD9-81ED-4DB2-BD59-A6C34878D82A}">
                    <a16:rowId xmlns:a16="http://schemas.microsoft.com/office/drawing/2014/main" val="10005"/>
                  </a:ext>
                </a:extLst>
              </a:tr>
              <a:tr h="412750">
                <a:tc vMerge="1">
                  <a:txBody>
                    <a:bodyPr/>
                    <a:lstStyle/>
                    <a:p>
                      <a:endParaRPr lang="en-US"/>
                    </a:p>
                  </a:txBody>
                  <a:tcPr/>
                </a:tc>
                <a:tc>
                  <a:txBody>
                    <a:bodyPr/>
                    <a:lstStyle/>
                    <a:p>
                      <a:pPr algn="l" fontAlgn="t"/>
                      <a:r>
                        <a:rPr lang="en-US" strike="sngStrike">
                          <a:effectLst/>
                        </a:rPr>
                        <a:t>http://example.com/contextPath/test/abc/mnp</a:t>
                      </a:r>
                      <a:endParaRPr lang="en-US">
                        <a:effectLst/>
                      </a:endParaRPr>
                    </a:p>
                  </a:txBody>
                  <a:tcPr marL="47625" marR="47625" marT="47625" marB="47625"/>
                </a:tc>
                <a:extLst>
                  <a:ext uri="{0D108BD9-81ED-4DB2-BD59-A6C34878D82A}">
                    <a16:rowId xmlns:a16="http://schemas.microsoft.com/office/drawing/2014/main" val="10006"/>
                  </a:ext>
                </a:extLst>
              </a:tr>
              <a:tr h="381000">
                <a:tc rowSpan="3">
                  <a:txBody>
                    <a:bodyPr/>
                    <a:lstStyle/>
                    <a:p>
                      <a:pPr algn="l" fontAlgn="t"/>
                      <a:r>
                        <a:rPr lang="en-US">
                          <a:effectLst/>
                        </a:rPr>
                        <a:t>*.map</a:t>
                      </a:r>
                    </a:p>
                  </a:txBody>
                  <a:tcPr marL="47625" marR="47625" marT="47625" marB="47625"/>
                </a:tc>
                <a:tc>
                  <a:txBody>
                    <a:bodyPr/>
                    <a:lstStyle/>
                    <a:p>
                      <a:pPr algn="l" fontAlgn="t"/>
                      <a:r>
                        <a:rPr lang="en-US">
                          <a:effectLst/>
                        </a:rPr>
                        <a:t>http://example.com/contextPath/status/abc.map</a:t>
                      </a:r>
                    </a:p>
                  </a:txBody>
                  <a:tcPr marL="47625" marR="47625" marT="47625" marB="47625"/>
                </a:tc>
                <a:extLst>
                  <a:ext uri="{0D108BD9-81ED-4DB2-BD59-A6C34878D82A}">
                    <a16:rowId xmlns:a16="http://schemas.microsoft.com/office/drawing/2014/main" val="10007"/>
                  </a:ext>
                </a:extLst>
              </a:tr>
              <a:tr h="381000">
                <a:tc vMerge="1">
                  <a:txBody>
                    <a:bodyPr/>
                    <a:lstStyle/>
                    <a:p>
                      <a:endParaRPr lang="en-US"/>
                    </a:p>
                  </a:txBody>
                  <a:tcPr/>
                </a:tc>
                <a:tc>
                  <a:txBody>
                    <a:bodyPr/>
                    <a:lstStyle/>
                    <a:p>
                      <a:pPr algn="l" fontAlgn="t"/>
                      <a:r>
                        <a:rPr lang="en-US">
                          <a:effectLst/>
                        </a:rPr>
                        <a:t>http://example.com/contextPath/status.map?date=today</a:t>
                      </a:r>
                    </a:p>
                  </a:txBody>
                  <a:tcPr marL="47625" marR="47625" marT="47625" marB="47625"/>
                </a:tc>
                <a:extLst>
                  <a:ext uri="{0D108BD9-81ED-4DB2-BD59-A6C34878D82A}">
                    <a16:rowId xmlns:a16="http://schemas.microsoft.com/office/drawing/2014/main" val="10008"/>
                  </a:ext>
                </a:extLst>
              </a:tr>
              <a:tr h="644525">
                <a:tc vMerge="1">
                  <a:txBody>
                    <a:bodyPr/>
                    <a:lstStyle/>
                    <a:p>
                      <a:endParaRPr lang="en-US"/>
                    </a:p>
                  </a:txBody>
                  <a:tcPr/>
                </a:tc>
                <a:tc>
                  <a:txBody>
                    <a:bodyPr/>
                    <a:lstStyle/>
                    <a:p>
                      <a:pPr algn="l" fontAlgn="t"/>
                      <a:r>
                        <a:rPr lang="en-US" strike="sngStrike" dirty="0">
                          <a:effectLst/>
                        </a:rPr>
                        <a:t>http://example.com/contextPath/status/abc.MAP</a:t>
                      </a:r>
                      <a:endParaRPr lang="en-US" dirty="0">
                        <a:effectLst/>
                      </a:endParaRPr>
                    </a:p>
                  </a:txBody>
                  <a:tcPr marL="47625" marR="47625" marT="47625" marB="476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21796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Servlet-Filter </a:t>
            </a:r>
            <a:r>
              <a:rPr lang="en-US" dirty="0" err="1" smtClean="0"/>
              <a:t>sử</a:t>
            </a:r>
            <a:r>
              <a:rPr lang="en-US" dirty="0" smtClean="0"/>
              <a:t> </a:t>
            </a:r>
            <a:r>
              <a:rPr lang="en-US" dirty="0" err="1" smtClean="0"/>
              <a:t>dụng</a:t>
            </a:r>
            <a:r>
              <a:rPr lang="en-US" dirty="0" smtClean="0"/>
              <a:t> Annotation</a:t>
            </a:r>
            <a:endParaRPr lang="en-US" dirty="0"/>
          </a:p>
        </p:txBody>
      </p:sp>
      <p:pic>
        <p:nvPicPr>
          <p:cNvPr id="266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251" t="26078" r="19750" b="67169"/>
          <a:stretch/>
        </p:blipFill>
        <p:spPr bwMode="auto">
          <a:xfrm>
            <a:off x="335280" y="1889760"/>
            <a:ext cx="7924800" cy="79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074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Kết</a:t>
            </a:r>
            <a:r>
              <a:rPr lang="en-US" dirty="0" smtClean="0"/>
              <a:t> </a:t>
            </a:r>
            <a:r>
              <a:rPr lang="en-US" dirty="0" err="1" smtClean="0"/>
              <a:t>nối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với</a:t>
            </a:r>
            <a:r>
              <a:rPr lang="en-US" dirty="0" smtClean="0"/>
              <a:t> Servlet </a:t>
            </a:r>
            <a:r>
              <a:rPr lang="en-US" dirty="0" err="1" smtClean="0"/>
              <a:t>sử</a:t>
            </a:r>
            <a:r>
              <a:rPr lang="en-US" dirty="0" smtClean="0"/>
              <a:t> </a:t>
            </a:r>
            <a:r>
              <a:rPr lang="en-US" dirty="0" err="1" smtClean="0"/>
              <a:t>dụng</a:t>
            </a:r>
            <a:r>
              <a:rPr lang="en-US" dirty="0" smtClean="0"/>
              <a:t> Filter</a:t>
            </a:r>
            <a:endParaRPr lang="en-US" dirty="0"/>
          </a:p>
        </p:txBody>
      </p:sp>
      <p:sp>
        <p:nvSpPr>
          <p:cNvPr id="3" name="Content Placeholder 2"/>
          <p:cNvSpPr>
            <a:spLocks noGrp="1"/>
          </p:cNvSpPr>
          <p:nvPr>
            <p:ph idx="1"/>
          </p:nvPr>
        </p:nvSpPr>
        <p:spPr/>
        <p:txBody>
          <a:bodyPr/>
          <a:lstStyle/>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676400"/>
            <a:ext cx="885825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907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
            <a:ext cx="8229600" cy="1143000"/>
          </a:xfrm>
        </p:spPr>
        <p:txBody>
          <a:bodyPr/>
          <a:lstStyle/>
          <a:p>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Servlet</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err="1"/>
              <a:t>Khi</a:t>
            </a:r>
            <a:r>
              <a:rPr lang="en-US" dirty="0"/>
              <a:t> </a:t>
            </a:r>
            <a:r>
              <a:rPr lang="en-US" dirty="0" err="1"/>
              <a:t>khai</a:t>
            </a:r>
            <a:r>
              <a:rPr lang="en-US" dirty="0"/>
              <a:t> </a:t>
            </a:r>
            <a:r>
              <a:rPr lang="en-US" dirty="0" err="1"/>
              <a:t>báo</a:t>
            </a:r>
            <a:r>
              <a:rPr lang="en-US" dirty="0"/>
              <a:t> </a:t>
            </a:r>
            <a:r>
              <a:rPr lang="en-US" b="1" dirty="0"/>
              <a:t>servlet</a:t>
            </a:r>
            <a:r>
              <a:rPr lang="en-US" dirty="0"/>
              <a:t> </a:t>
            </a:r>
            <a:r>
              <a:rPr lang="en-US" dirty="0" err="1"/>
              <a:t>trong</a:t>
            </a:r>
            <a:r>
              <a:rPr lang="en-US" dirty="0"/>
              <a:t> </a:t>
            </a:r>
            <a:r>
              <a:rPr lang="en-US" b="1" i="1" dirty="0"/>
              <a:t>web.xml</a:t>
            </a:r>
            <a:r>
              <a:rPr lang="en-US" dirty="0"/>
              <a:t> </a:t>
            </a:r>
            <a:r>
              <a:rPr lang="en-US" dirty="0" smtClean="0"/>
              <a:t> </a:t>
            </a:r>
            <a:r>
              <a:rPr lang="en-US" dirty="0" err="1"/>
              <a:t>có</a:t>
            </a:r>
            <a:r>
              <a:rPr lang="en-US" dirty="0"/>
              <a:t> </a:t>
            </a:r>
            <a:r>
              <a:rPr lang="en-US" dirty="0" err="1"/>
              <a:t>thể</a:t>
            </a:r>
            <a:r>
              <a:rPr lang="en-US" dirty="0"/>
              <a:t> </a:t>
            </a:r>
            <a:r>
              <a:rPr lang="en-US" dirty="0" err="1"/>
              <a:t>truyền</a:t>
            </a:r>
            <a:r>
              <a:rPr lang="en-US" dirty="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cho</a:t>
            </a:r>
            <a:r>
              <a:rPr lang="en-US" dirty="0" smtClean="0"/>
              <a:t> </a:t>
            </a:r>
            <a:r>
              <a:rPr lang="en-US" dirty="0" err="1" smtClean="0"/>
              <a:t>nó</a:t>
            </a:r>
            <a:r>
              <a:rPr lang="en-US" dirty="0" smtClean="0"/>
              <a:t>.</a:t>
            </a:r>
          </a:p>
          <a:p>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992" r="34406" b="29284"/>
          <a:stretch/>
        </p:blipFill>
        <p:spPr bwMode="auto">
          <a:xfrm>
            <a:off x="457200" y="2209800"/>
            <a:ext cx="8382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331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Servlet</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43" t="222" r="20592" b="21134"/>
          <a:stretch/>
        </p:blipFill>
        <p:spPr bwMode="auto">
          <a:xfrm>
            <a:off x="1143000" y="1219200"/>
            <a:ext cx="7067227" cy="539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797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Cấu</a:t>
            </a:r>
            <a:r>
              <a:rPr lang="en-US" dirty="0"/>
              <a:t> </a:t>
            </a:r>
            <a:r>
              <a:rPr lang="en-US" dirty="0" err="1"/>
              <a:t>hình</a:t>
            </a:r>
            <a:r>
              <a:rPr lang="en-US" dirty="0"/>
              <a:t> Servlet </a:t>
            </a:r>
            <a:r>
              <a:rPr lang="en-US" dirty="0" err="1"/>
              <a:t>sử</a:t>
            </a:r>
            <a:r>
              <a:rPr lang="en-US" dirty="0"/>
              <a:t> </a:t>
            </a:r>
            <a:r>
              <a:rPr lang="en-US" dirty="0" err="1"/>
              <a:t>dụng</a:t>
            </a:r>
            <a:r>
              <a:rPr lang="en-US" dirty="0"/>
              <a:t> Annotation</a:t>
            </a:r>
            <a:br>
              <a:rPr lang="en-US" dirty="0"/>
            </a:br>
            <a:endParaRPr lang="en-US" dirty="0"/>
          </a:p>
        </p:txBody>
      </p:sp>
      <p:sp>
        <p:nvSpPr>
          <p:cNvPr id="3" name="Content Placeholder 2"/>
          <p:cNvSpPr>
            <a:spLocks noGrp="1"/>
          </p:cNvSpPr>
          <p:nvPr>
            <p:ph idx="1"/>
          </p:nvPr>
        </p:nvSpPr>
        <p:spPr>
          <a:xfrm>
            <a:off x="457200" y="1143000"/>
            <a:ext cx="8229600" cy="4525963"/>
          </a:xfrm>
        </p:spPr>
        <p:txBody>
          <a:bodyPr/>
          <a:lstStyle/>
          <a:p>
            <a:r>
              <a:rPr lang="vi-VN" dirty="0" smtClean="0"/>
              <a:t>Với Servlet phiên bản 3.0 trở lên bạn có thể cấu hình Servlet sử dụng Annotation</a:t>
            </a:r>
            <a:endParaRPr lang="en-US" dirty="0"/>
          </a:p>
        </p:txBody>
      </p:sp>
    </p:spTree>
    <p:extLst>
      <p:ext uri="{BB962C8B-B14F-4D97-AF65-F5344CB8AC3E}">
        <p14:creationId xmlns:p14="http://schemas.microsoft.com/office/powerpoint/2010/main" val="4274990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Servlet </a:t>
            </a:r>
            <a:r>
              <a:rPr lang="en-US" dirty="0" err="1"/>
              <a:t>Url</a:t>
            </a:r>
            <a:r>
              <a:rPr lang="en-US" dirty="0"/>
              <a:t> Pattern</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vi-VN" sz="2800" dirty="0" smtClean="0"/>
              <a:t>Khi người dùng nhập vào một đường dẫn trên trình duyệt, nó sẽ được gửi tới WebContainer. WebContainer cần phải quyết định xem Servlet nào sẽ phục vụ yêu cầu này từ phía người dùng. </a:t>
            </a:r>
            <a:endParaRPr lang="en-US" sz="2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36321"/>
            <a:ext cx="7696200" cy="323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780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Servlet </a:t>
            </a:r>
            <a:r>
              <a:rPr lang="en-US" dirty="0" err="1" smtClean="0"/>
              <a:t>Url</a:t>
            </a:r>
            <a:r>
              <a:rPr lang="en-US" dirty="0" smtClean="0"/>
              <a:t> Pattern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676400"/>
            <a:ext cx="87820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172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7883</TotalTime>
  <Words>2921</Words>
  <Application>Microsoft Office PowerPoint</Application>
  <PresentationFormat>On-screen Show (4:3)</PresentationFormat>
  <Paragraphs>374</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times new roman</vt:lpstr>
      <vt:lpstr>Office Theme</vt:lpstr>
      <vt:lpstr>Servlets</vt:lpstr>
      <vt:lpstr>Servlets</vt:lpstr>
      <vt:lpstr>Servlets</vt:lpstr>
      <vt:lpstr>Vòng đời của Servlet </vt:lpstr>
      <vt:lpstr>Tham số khởi tạo Servlet</vt:lpstr>
      <vt:lpstr>Tham số khởi tạo Servlet</vt:lpstr>
      <vt:lpstr>Cấu hình Servlet sử dụng Annotation </vt:lpstr>
      <vt:lpstr>Servlet Url Pattern </vt:lpstr>
      <vt:lpstr>Servlet Url Pattern </vt:lpstr>
      <vt:lpstr>Servlet Url Pattern </vt:lpstr>
      <vt:lpstr>Servlet Url Pattern</vt:lpstr>
      <vt:lpstr>Lấy các thông tin cơ bản của Servlet</vt:lpstr>
      <vt:lpstr>Form Data trong Servlet </vt:lpstr>
      <vt:lpstr>Phương thức GET </vt:lpstr>
      <vt:lpstr>Phương thức GET</vt:lpstr>
      <vt:lpstr>Phương thức POST </vt:lpstr>
      <vt:lpstr>Client Request trong Servlet</vt:lpstr>
      <vt:lpstr>PowerPoint Presentation</vt:lpstr>
      <vt:lpstr>PowerPoint Presentation</vt:lpstr>
      <vt:lpstr>PowerPoint Presentation</vt:lpstr>
      <vt:lpstr>PowerPoint Presentation</vt:lpstr>
      <vt:lpstr>PowerPoint Presentation</vt:lpstr>
      <vt:lpstr>Server Response trong Servlet</vt:lpstr>
      <vt:lpstr>Server Response trong Servlet</vt:lpstr>
      <vt:lpstr>PowerPoint Presentation</vt:lpstr>
      <vt:lpstr>PowerPoint Presentation</vt:lpstr>
      <vt:lpstr>PowerPoint Presentation</vt:lpstr>
      <vt:lpstr>PowerPoint Presentation</vt:lpstr>
      <vt:lpstr>Forward (Chuyển tiếp) </vt:lpstr>
      <vt:lpstr>Forward (Chuyển tiếp)</vt:lpstr>
      <vt:lpstr>Redirect (Chuyển hướng)</vt:lpstr>
      <vt:lpstr>Redirect (Chuyển hướng)</vt:lpstr>
      <vt:lpstr>Cookie trong Servlet</vt:lpstr>
      <vt:lpstr>Cookie trong Servlet</vt:lpstr>
      <vt:lpstr>Cookie trong Servlet</vt:lpstr>
      <vt:lpstr>Một số phương thức xử lý cookie trong servlet </vt:lpstr>
      <vt:lpstr>Một số phương thức xử lý cookie trong servlet </vt:lpstr>
      <vt:lpstr>Tạo Cookie trong Servlet </vt:lpstr>
      <vt:lpstr>Phiên làm việc (Session) </vt:lpstr>
      <vt:lpstr>Phiên làm việc (Session)</vt:lpstr>
      <vt:lpstr>Filter trong Servlet</vt:lpstr>
      <vt:lpstr>Filter trong Servlet</vt:lpstr>
      <vt:lpstr>Filter trong Servlet</vt:lpstr>
      <vt:lpstr>Filter trong Servlet</vt:lpstr>
      <vt:lpstr>Filter trong Servlet</vt:lpstr>
      <vt:lpstr>Filter trong Servlet</vt:lpstr>
      <vt:lpstr>Cấu hình url-pattern cho Filter:</vt:lpstr>
      <vt:lpstr>Servlet-Filter sử dụng Annotation</vt:lpstr>
      <vt:lpstr>Kết nối cơ sở dữ liệu với Servlet sử dụng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Hiep</cp:lastModifiedBy>
  <cp:revision>44</cp:revision>
  <dcterms:created xsi:type="dcterms:W3CDTF">2019-08-15T13:08:37Z</dcterms:created>
  <dcterms:modified xsi:type="dcterms:W3CDTF">2019-10-17T17:23:15Z</dcterms:modified>
</cp:coreProperties>
</file>