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3" r:id="rId7"/>
    <p:sldId id="266" r:id="rId8"/>
    <p:sldId id="264" r:id="rId9"/>
    <p:sldId id="267" r:id="rId10"/>
    <p:sldId id="265" r:id="rId11"/>
    <p:sldId id="258" r:id="rId12"/>
    <p:sldId id="259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E5"/>
    <a:srgbClr val="2F3342"/>
    <a:srgbClr val="385723"/>
    <a:srgbClr val="03A1A4"/>
    <a:srgbClr val="EE9524"/>
    <a:srgbClr val="F25892"/>
    <a:srgbClr val="898989"/>
    <a:srgbClr val="00B0F0"/>
    <a:srgbClr val="3F3F3F"/>
    <a:srgbClr val="1C7C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 autoAdjust="0"/>
    <p:restoredTop sz="77497" autoAdjust="0"/>
  </p:normalViewPr>
  <p:slideViewPr>
    <p:cSldViewPr snapToGrid="0">
      <p:cViewPr varScale="1">
        <p:scale>
          <a:sx n="87" d="100"/>
          <a:sy n="87" d="100"/>
        </p:scale>
        <p:origin x="720" y="90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Biểu đồ thời gian sử dụng pin</a:t>
            </a:r>
            <a:endParaRPr lang="en-US" sz="24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Phát video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1</c:v>
                </c:pt>
                <c:pt idx="1">
                  <c:v>0.73</c:v>
                </c:pt>
                <c:pt idx="2">
                  <c:v>0.54</c:v>
                </c:pt>
                <c:pt idx="3">
                  <c:v>0.3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EA-44DE-A7EA-F85DDF23D8E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Chạy dưới nền</c:v>
                </c:pt>
              </c:strCache>
            </c:strRef>
          </c:tx>
          <c:spPr>
            <a:ln w="28575" cap="rnd">
              <a:solidFill>
                <a:schemeClr val="accent5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5">
                    <a:lumMod val="75000"/>
                    <a:lumOff val="25000"/>
                  </a:schemeClr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3.7696538025872701E-2"/>
                  <c:y val="2.7725336313638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D8EA-44DE-A7EA-F85DDF23D8EA}"/>
                </c:ext>
              </c:extLst>
            </c:dLbl>
            <c:dLbl>
              <c:idx val="2"/>
              <c:layout>
                <c:manualLayout>
                  <c:x val="-3.7528840859334799E-2"/>
                  <c:y val="2.3606331701701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8EA-44DE-A7EA-F85DDF23D8EA}"/>
                </c:ext>
              </c:extLst>
            </c:dLbl>
            <c:dLbl>
              <c:idx val="3"/>
              <c:layout>
                <c:manualLayout>
                  <c:x val="-3.58230271602707E-2"/>
                  <c:y val="2.8042542711514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8EA-44DE-A7EA-F85DDF23D8EA}"/>
                </c:ext>
              </c:extLst>
            </c:dLbl>
            <c:dLbl>
              <c:idx val="4"/>
              <c:layout>
                <c:manualLayout>
                  <c:x val="-3.5823012558202402E-2"/>
                  <c:y val="1.853572928040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D8EA-44DE-A7EA-F85DDF23D8EA}"/>
                </c:ext>
              </c:extLst>
            </c:dLbl>
            <c:dLbl>
              <c:idx val="5"/>
              <c:layout>
                <c:manualLayout>
                  <c:x val="-3.8721980363554301E-2"/>
                  <c:y val="2.5192176548659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D8EA-44DE-A7EA-F85DDF23D8EA}"/>
                </c:ext>
              </c:extLst>
            </c:dLbl>
            <c:dLbl>
              <c:idx val="6"/>
              <c:layout>
                <c:manualLayout>
                  <c:x val="-3.4117119513214202E-2"/>
                  <c:y val="3.9926086230734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8EA-44DE-A7EA-F85DDF23D8EA}"/>
                </c:ext>
              </c:extLst>
            </c:dLbl>
            <c:dLbl>
              <c:idx val="7"/>
              <c:layout>
                <c:manualLayout>
                  <c:x val="-2.4049746589382501E-2"/>
                  <c:y val="3.21615473234517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D8EA-44DE-A7EA-F85DDF23D8EA}"/>
                </c:ext>
              </c:extLst>
            </c:dLbl>
            <c:dLbl>
              <c:idx val="8"/>
              <c:layout>
                <c:manualLayout>
                  <c:x val="-4.77255801687831E-3"/>
                  <c:y val="3.089721314997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3-D8EA-44DE-A7EA-F85DDF23D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Sheet1!$C$2:$C$10</c:f>
              <c:numCache>
                <c:formatCode>0%</c:formatCode>
                <c:ptCount val="9"/>
                <c:pt idx="0">
                  <c:v>1</c:v>
                </c:pt>
                <c:pt idx="1">
                  <c:v>0.96</c:v>
                </c:pt>
                <c:pt idx="2">
                  <c:v>0.92</c:v>
                </c:pt>
                <c:pt idx="3">
                  <c:v>0.88</c:v>
                </c:pt>
                <c:pt idx="4">
                  <c:v>0.84</c:v>
                </c:pt>
                <c:pt idx="5">
                  <c:v>0.8</c:v>
                </c:pt>
                <c:pt idx="6">
                  <c:v>0.76</c:v>
                </c:pt>
                <c:pt idx="7">
                  <c:v>0.72</c:v>
                </c:pt>
                <c:pt idx="8">
                  <c:v>0.68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8EA-44DE-A7EA-F85DDF23D8E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Không cài đặt ứng dụng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rgbClr val="00B05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8EA-44DE-A7EA-F85DDF23D8EA}"/>
                </c:ext>
              </c:extLst>
            </c:dLbl>
            <c:dLbl>
              <c:idx val="1"/>
              <c:layout>
                <c:manualLayout>
                  <c:x val="-1.7058559756607101E-2"/>
                  <c:y val="-3.5172668823046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D8EA-44DE-A7EA-F85DDF23D8EA}"/>
                </c:ext>
              </c:extLst>
            </c:dLbl>
            <c:dLbl>
              <c:idx val="2"/>
              <c:layout>
                <c:manualLayout>
                  <c:x val="-1.0235117064365799E-2"/>
                  <c:y val="-3.897446703710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D8EA-44DE-A7EA-F85DDF23D8EA}"/>
                </c:ext>
              </c:extLst>
            </c:dLbl>
            <c:dLbl>
              <c:idx val="3"/>
              <c:layout>
                <c:manualLayout>
                  <c:x val="-1.74036307329061E-2"/>
                  <c:y val="-4.23027949345788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D8EA-44DE-A7EA-F85DDF23D8EA}"/>
                </c:ext>
              </c:extLst>
            </c:dLbl>
            <c:dLbl>
              <c:idx val="4"/>
              <c:layout>
                <c:manualLayout>
                  <c:x val="-1.31341642156418E-2"/>
                  <c:y val="-4.37278844447970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D8EA-44DE-A7EA-F85DDF23D8EA}"/>
                </c:ext>
              </c:extLst>
            </c:dLbl>
            <c:dLbl>
              <c:idx val="5"/>
              <c:layout>
                <c:manualLayout>
                  <c:x val="-1.36468384104864E-2"/>
                  <c:y val="-3.07364578132333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D8EA-44DE-A7EA-F85DDF23D8EA}"/>
                </c:ext>
              </c:extLst>
            </c:dLbl>
            <c:dLbl>
              <c:idx val="6"/>
              <c:layout>
                <c:manualLayout>
                  <c:x val="-8.1842323890026492E-3"/>
                  <c:y val="-3.548987522092159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D8EA-44DE-A7EA-F85DDF23D8EA}"/>
                </c:ext>
              </c:extLst>
            </c:dLbl>
            <c:dLbl>
              <c:idx val="7"/>
              <c:layout>
                <c:manualLayout>
                  <c:x val="-8.8742803936082693E-3"/>
                  <c:y val="-2.8359749109389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09272008419147E-2"/>
                      <c:h val="3.626824362532270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D8EA-44DE-A7EA-F85DDF23D8E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none" lIns="38100" tIns="19050" rIns="38100" bIns="19050" anchor="t" anchorCtr="0">
                <a:no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0 giờ</c:v>
                </c:pt>
                <c:pt idx="1">
                  <c:v>5 giờ</c:v>
                </c:pt>
                <c:pt idx="2">
                  <c:v>10 giờ</c:v>
                </c:pt>
                <c:pt idx="3">
                  <c:v>15 giờ</c:v>
                </c:pt>
                <c:pt idx="4">
                  <c:v>20 giờ</c:v>
                </c:pt>
                <c:pt idx="5">
                  <c:v>25 giờ</c:v>
                </c:pt>
                <c:pt idx="6">
                  <c:v>30 giờ</c:v>
                </c:pt>
                <c:pt idx="7">
                  <c:v>35 giờ</c:v>
                </c:pt>
                <c:pt idx="8">
                  <c:v>40 giờ</c:v>
                </c:pt>
              </c:strCache>
            </c:strRef>
          </c:cat>
          <c:val>
            <c:numRef>
              <c:f>Sheet1!$D$2:$D$10</c:f>
              <c:numCache>
                <c:formatCode>0%</c:formatCode>
                <c:ptCount val="9"/>
                <c:pt idx="0">
                  <c:v>1</c:v>
                </c:pt>
                <c:pt idx="1">
                  <c:v>0.97</c:v>
                </c:pt>
                <c:pt idx="2">
                  <c:v>0.93</c:v>
                </c:pt>
                <c:pt idx="3">
                  <c:v>0.9</c:v>
                </c:pt>
                <c:pt idx="4">
                  <c:v>0.86</c:v>
                </c:pt>
                <c:pt idx="5">
                  <c:v>0.83</c:v>
                </c:pt>
                <c:pt idx="6">
                  <c:v>0.79</c:v>
                </c:pt>
                <c:pt idx="7">
                  <c:v>0.75</c:v>
                </c:pt>
                <c:pt idx="8">
                  <c:v>0.72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8EA-44DE-A7EA-F85DDF23D8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805866608"/>
        <c:axId val="805530224"/>
      </c:lineChart>
      <c:catAx>
        <c:axId val="80586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530224"/>
        <c:crosses val="autoZero"/>
        <c:auto val="1"/>
        <c:lblAlgn val="ctr"/>
        <c:lblOffset val="100"/>
        <c:noMultiLvlLbl val="0"/>
      </c:catAx>
      <c:valAx>
        <c:axId val="8055302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866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baseline="0" smtClean="0">
                <a:latin typeface="Arial" panose="020B0604020202020204" pitchFamily="34" charset="0"/>
                <a:cs typeface="Arial" panose="020B0604020202020204" pitchFamily="34" charset="0"/>
              </a:rPr>
              <a:t> đồ sử dụng ram trên các thiết bị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517350172634197E-2"/>
          <c:y val="0.103207117174759"/>
          <c:w val="0.92687733759842506"/>
          <c:h val="0.669363701441700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3A1A4"/>
              </a:solidFill>
              <a:ln>
                <a:solidFill>
                  <a:srgbClr val="03A1A4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3C3-4969-8C9D-E11468D77F1A}"/>
              </c:ext>
            </c:extLst>
          </c:dPt>
          <c:dPt>
            <c:idx val="1"/>
            <c:invertIfNegative val="0"/>
            <c:bubble3D val="0"/>
            <c:spPr>
              <a:solidFill>
                <a:srgbClr val="EE952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3C3-4969-8C9D-E11468D77F1A}"/>
              </c:ext>
            </c:extLst>
          </c:dPt>
          <c:dPt>
            <c:idx val="2"/>
            <c:invertIfNegative val="0"/>
            <c:bubble3D val="0"/>
            <c:spPr>
              <a:solidFill>
                <a:srgbClr val="EF30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3C3-4969-8C9D-E11468D77F1A}"/>
              </c:ext>
            </c:extLst>
          </c:dPt>
          <c:dPt>
            <c:idx val="3"/>
            <c:invertIfNegative val="0"/>
            <c:bubble3D val="0"/>
            <c:spPr>
              <a:solidFill>
                <a:srgbClr val="1C7CB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83C3-4969-8C9D-E11468D77F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Galaxy s6</c:v>
                </c:pt>
                <c:pt idx="1">
                  <c:v>Galaxy s7</c:v>
                </c:pt>
                <c:pt idx="2">
                  <c:v>Galaxy A71</c:v>
                </c:pt>
                <c:pt idx="3">
                  <c:v>Note 10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7.3999999999999996E-2</c:v>
                </c:pt>
                <c:pt idx="1">
                  <c:v>6.0999999999999999E-2</c:v>
                </c:pt>
                <c:pt idx="2">
                  <c:v>5.6000000000000001E-2</c:v>
                </c:pt>
                <c:pt idx="3">
                  <c:v>4.8000000000000001E-2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C3-4969-8C9D-E11468D77F1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1129360"/>
        <c:axId val="771132112"/>
      </c:barChart>
      <c:catAx>
        <c:axId val="77112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132112"/>
        <c:crosses val="autoZero"/>
        <c:auto val="1"/>
        <c:lblAlgn val="ctr"/>
        <c:lblOffset val="100"/>
        <c:noMultiLvlLbl val="0"/>
      </c:catAx>
      <c:valAx>
        <c:axId val="771132112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77112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0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27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10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9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57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33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76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88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8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8192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400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4.883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6144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350	5.697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4096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250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6.104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3072	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230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	</a:t>
            </a:r>
            <a:r>
              <a:rPr lang="en-US" sz="4000" b="0" i="0" u="none" strike="noStrike" kern="1200" dirty="0" smtClean="0">
                <a:solidFill>
                  <a:schemeClr val="tx1"/>
                </a:solidFill>
                <a:effectLst/>
                <a:latin typeface="Bauhaus 93" panose="04030905020B02020C02" pitchFamily="82" charset="0"/>
                <a:ea typeface="+mn-ea"/>
                <a:cs typeface="Arial" panose="020B0604020202020204" pitchFamily="34" charset="0"/>
              </a:rPr>
              <a:t>7.487</a:t>
            </a:r>
            <a:r>
              <a:rPr lang="en-US" sz="4000" dirty="0" smtClean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endParaRPr lang="en-US" sz="4000" dirty="0">
              <a:latin typeface="Bauhaus 93" panose="04030905020B02020C02" pitchFamily="82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81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848746" y="6460135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848746" y="6446963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1629890" y="0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1597481" y="19556"/>
            <a:ext cx="501740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 smtClean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T15</a:t>
            </a: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Coding&#10;">
            <a:extLst>
              <a:ext uri="{FF2B5EF4-FFF2-40B4-BE49-F238E27FC236}">
                <a16:creationId xmlns:a16="http://schemas.microsoft.com/office/drawing/2014/main" id="{5F76566E-36EF-4E0C-8563-ABC2D2592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" b="182"/>
          <a:stretch>
            <a:fillRect/>
          </a:stretch>
        </p:blipFill>
        <p:spPr/>
      </p:pic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688" y="1257300"/>
            <a:ext cx="6272212" cy="1824638"/>
          </a:xfrm>
        </p:spPr>
        <p:txBody>
          <a:bodyPr>
            <a:noAutofit/>
          </a:bodyPr>
          <a:lstStyle/>
          <a:p>
            <a:pPr algn="ctr"/>
            <a:r>
              <a:rPr lang="en-US" sz="3600" b="1" smtClean="0">
                <a:solidFill>
                  <a:schemeClr val="bg2">
                    <a:lumMod val="25000"/>
                  </a:schemeClr>
                </a:solidFill>
              </a:rPr>
              <a:t>Track &amp; manage Samsung smartphone samples at retail shops</a:t>
            </a:r>
            <a:endParaRPr lang="en-US" sz="3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8271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00824" y="3281601"/>
            <a:ext cx="4667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 </a:t>
            </a:r>
            <a:r>
              <a:rPr lang="en-US" sz="280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Hiệp</a:t>
            </a:r>
          </a:p>
          <a:p>
            <a:r>
              <a:rPr lang="en-US" sz="280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KTPM – K14B</a:t>
            </a:r>
            <a:endParaRPr lang="en-US" sz="28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05587" y="4866258"/>
            <a:ext cx="46672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TS.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sz="28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Núi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417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599687" y="3240129"/>
            <a:ext cx="89925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T H A N K </a:t>
            </a: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S</a:t>
            </a:r>
          </a:p>
          <a:p>
            <a:pPr algn="ctr"/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F </a:t>
            </a: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O </a:t>
            </a:r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</a:t>
            </a:r>
          </a:p>
          <a:p>
            <a:pPr algn="ctr"/>
            <a:r>
              <a:rPr lang="en-US" sz="4400" b="1" dirty="0" smtClean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W </a:t>
            </a:r>
            <a:r>
              <a:rPr lang="en-US" sz="44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 T C H I N 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889" y="1624457"/>
            <a:ext cx="1244104" cy="124410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696" y="5735355"/>
            <a:ext cx="1434489" cy="190500"/>
            <a:chOff x="4679586" y="878988"/>
            <a:chExt cx="1434489" cy="1905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406092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5" r="10225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Block Arc 6"/>
          <p:cNvSpPr/>
          <p:nvPr/>
        </p:nvSpPr>
        <p:spPr>
          <a:xfrm>
            <a:off x="-775853" y="-397914"/>
            <a:ext cx="7878495" cy="7878495"/>
          </a:xfrm>
          <a:prstGeom prst="blockArc">
            <a:avLst>
              <a:gd name="adj1" fmla="val 18900000"/>
              <a:gd name="adj2" fmla="val 2700000"/>
              <a:gd name="adj3" fmla="val 274"/>
            </a:avLst>
          </a:prstGeom>
        </p:spPr>
        <p:style>
          <a:lnRef idx="2">
            <a:schemeClr val="accent3">
              <a:hueOff val="0"/>
              <a:satOff val="0"/>
              <a:lumOff val="0"/>
              <a:alphaOff val="0"/>
            </a:schemeClr>
          </a:lnRef>
          <a:fillRef idx="0">
            <a:schemeClr val="accent2">
              <a:tint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Freeform 7"/>
          <p:cNvSpPr/>
          <p:nvPr/>
        </p:nvSpPr>
        <p:spPr>
          <a:xfrm>
            <a:off x="6502410" y="1064413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F25892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</a:t>
            </a: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39554" y="951842"/>
            <a:ext cx="1125712" cy="1125712"/>
          </a:xfrm>
          <a:prstGeom prst="ellipse">
            <a:avLst/>
          </a:prstGeom>
          <a:ln>
            <a:solidFill>
              <a:srgbClr val="F25892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10"/>
          <p:cNvSpPr/>
          <p:nvPr/>
        </p:nvSpPr>
        <p:spPr>
          <a:xfrm>
            <a:off x="7018728" y="2415503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EE9524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4021767"/>
              <a:satOff val="-20011"/>
              <a:lumOff val="-1352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Phát video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55871" y="2302931"/>
            <a:ext cx="1125712" cy="1125712"/>
          </a:xfrm>
          <a:prstGeom prst="ellipse">
            <a:avLst/>
          </a:prstGeom>
          <a:ln>
            <a:solidFill>
              <a:srgbClr val="EE9524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>
            <a:off x="7018728" y="3766592"/>
            <a:ext cx="4084927" cy="900570"/>
          </a:xfrm>
          <a:custGeom>
            <a:avLst/>
            <a:gdLst>
              <a:gd name="connsiteX0" fmla="*/ 0 w 4084927"/>
              <a:gd name="connsiteY0" fmla="*/ 0 h 900570"/>
              <a:gd name="connsiteX1" fmla="*/ 4084927 w 4084927"/>
              <a:gd name="connsiteY1" fmla="*/ 0 h 900570"/>
              <a:gd name="connsiteX2" fmla="*/ 4084927 w 4084927"/>
              <a:gd name="connsiteY2" fmla="*/ 900570 h 900570"/>
              <a:gd name="connsiteX3" fmla="*/ 0 w 4084927"/>
              <a:gd name="connsiteY3" fmla="*/ 900570 h 900570"/>
              <a:gd name="connsiteX4" fmla="*/ 0 w 4084927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4927" h="900570">
                <a:moveTo>
                  <a:pt x="0" y="0"/>
                </a:moveTo>
                <a:lnTo>
                  <a:pt x="4084927" y="0"/>
                </a:lnTo>
                <a:lnTo>
                  <a:pt x="4084927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8043534"/>
              <a:satOff val="-40021"/>
              <a:lumOff val="-2705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lvl="0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Cài đặt thời gian phát video</a:t>
            </a:r>
            <a:endParaRPr lang="en-US" sz="27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455871" y="3654021"/>
            <a:ext cx="1125712" cy="1125712"/>
          </a:xfrm>
          <a:prstGeom prst="ellipse">
            <a:avLst/>
          </a:prstGeom>
          <a:ln>
            <a:solidFill>
              <a:srgbClr val="00B0F0"/>
            </a:solidFill>
          </a:ln>
        </p:spPr>
        <p:style>
          <a:lnRef idx="1">
            <a:scrgbClr r="0" g="0" b="0"/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Freeform 14"/>
          <p:cNvSpPr/>
          <p:nvPr/>
        </p:nvSpPr>
        <p:spPr>
          <a:xfrm>
            <a:off x="6502410" y="5117681"/>
            <a:ext cx="4601245" cy="900570"/>
          </a:xfrm>
          <a:custGeom>
            <a:avLst/>
            <a:gdLst>
              <a:gd name="connsiteX0" fmla="*/ 0 w 4601245"/>
              <a:gd name="connsiteY0" fmla="*/ 0 h 900570"/>
              <a:gd name="connsiteX1" fmla="*/ 4601245 w 4601245"/>
              <a:gd name="connsiteY1" fmla="*/ 0 h 900570"/>
              <a:gd name="connsiteX2" fmla="*/ 4601245 w 4601245"/>
              <a:gd name="connsiteY2" fmla="*/ 900570 h 900570"/>
              <a:gd name="connsiteX3" fmla="*/ 0 w 4601245"/>
              <a:gd name="connsiteY3" fmla="*/ 900570 h 900570"/>
              <a:gd name="connsiteX4" fmla="*/ 0 w 4601245"/>
              <a:gd name="connsiteY4" fmla="*/ 0 h 90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1245" h="900570">
                <a:moveTo>
                  <a:pt x="0" y="0"/>
                </a:moveTo>
                <a:lnTo>
                  <a:pt x="4601245" y="0"/>
                </a:lnTo>
                <a:lnTo>
                  <a:pt x="4601245" y="900570"/>
                </a:lnTo>
                <a:lnTo>
                  <a:pt x="0" y="900570"/>
                </a:lnTo>
                <a:lnTo>
                  <a:pt x="0" y="0"/>
                </a:lnTo>
                <a:close/>
              </a:path>
            </a:pathLst>
          </a:custGeom>
          <a:solidFill>
            <a:srgbClr val="898989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3">
            <a:schemeClr val="accent2">
              <a:hueOff val="12065300"/>
              <a:satOff val="-60032"/>
              <a:lumOff val="-4058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14828" tIns="68580" rIns="68580" bIns="68580" numCol="1" spcCol="1270" anchor="ctr" anchorCtr="0">
            <a:noAutofit/>
          </a:bodyPr>
          <a:lstStyle/>
          <a:p>
            <a:pPr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Kích hoạt và hủy kích hoạt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5939554" y="5005110"/>
            <a:ext cx="1125712" cy="1125712"/>
          </a:xfrm>
          <a:prstGeom prst="ellipse">
            <a:avLst/>
          </a:prstGeom>
          <a:solidFill>
            <a:schemeClr val="bg1"/>
          </a:solidFill>
          <a:ln>
            <a:solidFill>
              <a:srgbClr val="898989"/>
            </a:solidFill>
          </a:ln>
        </p:spPr>
        <p:style>
          <a:lnRef idx="1">
            <a:scrgbClr r="0" g="0" b="0"/>
          </a:lnRef>
          <a:fillRef idx="1">
            <a:scrgbClr r="0" g="0" b="0"/>
          </a:fillRef>
          <a:effectRef idx="2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173019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98377" y="494469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HỆ THỐNG BẢO VỆ VÀ CẢNH BÁO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3F4246-CEED-4D1E-87E9-AF831143E541}"/>
              </a:ext>
            </a:extLst>
          </p:cNvPr>
          <p:cNvGrpSpPr/>
          <p:nvPr/>
        </p:nvGrpSpPr>
        <p:grpSpPr>
          <a:xfrm>
            <a:off x="1273596" y="1947135"/>
            <a:ext cx="788220" cy="748307"/>
            <a:chOff x="1647030" y="3062208"/>
            <a:chExt cx="788220" cy="74830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2F08CF-D4D1-4A39-96BE-CB97F61D162B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2120691" y="3062208"/>
              <a:ext cx="314559" cy="748307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920BBA-8F71-4702-91A3-44392F84A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7030" y="3062208"/>
              <a:ext cx="471956" cy="0"/>
            </a:xfrm>
            <a:prstGeom prst="line">
              <a:avLst/>
            </a:prstGeom>
            <a:ln>
              <a:solidFill>
                <a:srgbClr val="EF30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06F0A7-DAC2-4C40-B732-014C20C2F6D5}"/>
              </a:ext>
            </a:extLst>
          </p:cNvPr>
          <p:cNvGrpSpPr/>
          <p:nvPr/>
        </p:nvGrpSpPr>
        <p:grpSpPr>
          <a:xfrm>
            <a:off x="-77020" y="1480465"/>
            <a:ext cx="1387320" cy="780682"/>
            <a:chOff x="345412" y="2411599"/>
            <a:chExt cx="1387320" cy="78068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ECAEFF9-14F9-420B-B81B-1A2D424B5A63}"/>
                </a:ext>
              </a:extLst>
            </p:cNvPr>
            <p:cNvSpPr txBox="1"/>
            <p:nvPr/>
          </p:nvSpPr>
          <p:spPr>
            <a:xfrm>
              <a:off x="1007919" y="2411599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Tw Cen MT" panose="020B0602020104020603" pitchFamily="34" charset="0"/>
                </a:rPr>
                <a:t>01</a:t>
              </a:r>
              <a:endParaRPr lang="en-US" sz="2400" dirty="0">
                <a:solidFill>
                  <a:srgbClr val="EF3078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E7256DD-6317-492A-853D-B93DE998E24A}"/>
                </a:ext>
              </a:extLst>
            </p:cNvPr>
            <p:cNvSpPr txBox="1"/>
            <p:nvPr/>
          </p:nvSpPr>
          <p:spPr>
            <a:xfrm>
              <a:off x="345412" y="2730616"/>
              <a:ext cx="1387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F307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Rút cáp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7FDAE-CE25-40E9-AFD7-49BA1463E3D5}"/>
              </a:ext>
            </a:extLst>
          </p:cNvPr>
          <p:cNvGrpSpPr/>
          <p:nvPr/>
        </p:nvGrpSpPr>
        <p:grpSpPr>
          <a:xfrm flipV="1">
            <a:off x="2366108" y="5300900"/>
            <a:ext cx="988771" cy="707135"/>
            <a:chOff x="1666080" y="3059827"/>
            <a:chExt cx="988771" cy="70713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3C8BAA-87B2-4130-A6CA-1525D506B1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655" y="3059827"/>
              <a:ext cx="519196" cy="707135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8D836A-5994-457C-AD4E-4304A9FBB1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66080" y="3062208"/>
              <a:ext cx="471956" cy="0"/>
            </a:xfrm>
            <a:prstGeom prst="line">
              <a:avLst/>
            </a:prstGeom>
            <a:ln>
              <a:solidFill>
                <a:srgbClr val="EE95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804901-3BC3-4B63-B57A-680C61064136}"/>
              </a:ext>
            </a:extLst>
          </p:cNvPr>
          <p:cNvGrpSpPr/>
          <p:nvPr/>
        </p:nvGrpSpPr>
        <p:grpSpPr>
          <a:xfrm>
            <a:off x="531594" y="5380903"/>
            <a:ext cx="1823281" cy="1519346"/>
            <a:chOff x="1441079" y="5072730"/>
            <a:chExt cx="1387320" cy="151934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D4F678F-40B7-4440-9805-D7FF30FB7FC8}"/>
                </a:ext>
              </a:extLst>
            </p:cNvPr>
            <p:cNvSpPr txBox="1"/>
            <p:nvPr/>
          </p:nvSpPr>
          <p:spPr>
            <a:xfrm>
              <a:off x="2103586" y="5072730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Tw Cen MT" panose="020B0602020104020603" pitchFamily="34" charset="0"/>
                </a:rPr>
                <a:t>02</a:t>
              </a:r>
              <a:endParaRPr lang="en-US" sz="2400" dirty="0">
                <a:solidFill>
                  <a:srgbClr val="EE952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3B5B3C4-08D7-4F80-905A-16D436C0F2EA}"/>
                </a:ext>
              </a:extLst>
            </p:cNvPr>
            <p:cNvSpPr txBox="1"/>
            <p:nvPr/>
          </p:nvSpPr>
          <p:spPr>
            <a:xfrm>
              <a:off x="1441079" y="5391747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EE952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Khóa và báo động</a:t>
              </a:r>
              <a:endParaRPr lang="en-US" sz="2400" dirty="0">
                <a:solidFill>
                  <a:srgbClr val="EE952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BFFE84-C695-4D53-9EB1-6E3F023237F6}"/>
              </a:ext>
            </a:extLst>
          </p:cNvPr>
          <p:cNvGrpSpPr/>
          <p:nvPr/>
        </p:nvGrpSpPr>
        <p:grpSpPr>
          <a:xfrm>
            <a:off x="4432701" y="2054542"/>
            <a:ext cx="988771" cy="707135"/>
            <a:chOff x="4432701" y="2054542"/>
            <a:chExt cx="988771" cy="70713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B6677B-8513-496A-A326-EDBAA2BA94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276" y="2054542"/>
              <a:ext cx="519196" cy="707135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003D7FC-94DB-4EDC-95C4-65A5F513B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2701" y="2056923"/>
              <a:ext cx="471956" cy="0"/>
            </a:xfrm>
            <a:prstGeom prst="line">
              <a:avLst/>
            </a:prstGeom>
            <a:ln>
              <a:solidFill>
                <a:srgbClr val="03A1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DD4B7F-8A71-49A3-BC05-44E26D841E62}"/>
              </a:ext>
            </a:extLst>
          </p:cNvPr>
          <p:cNvGrpSpPr/>
          <p:nvPr/>
        </p:nvGrpSpPr>
        <p:grpSpPr>
          <a:xfrm>
            <a:off x="3017283" y="1409141"/>
            <a:ext cx="1387320" cy="1150014"/>
            <a:chOff x="3045381" y="1552263"/>
            <a:chExt cx="1387320" cy="115001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359718-1C0E-45C6-99D0-A3CB1814E621}"/>
                </a:ext>
              </a:extLst>
            </p:cNvPr>
            <p:cNvSpPr txBox="1"/>
            <p:nvPr/>
          </p:nvSpPr>
          <p:spPr>
            <a:xfrm>
              <a:off x="3707888" y="1552263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Tw Cen MT" panose="020B0602020104020603" pitchFamily="34" charset="0"/>
                </a:rPr>
                <a:t>03</a:t>
              </a:r>
              <a:endParaRPr lang="en-US" sz="2400" dirty="0">
                <a:solidFill>
                  <a:srgbClr val="03A1A4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3347D2D-8F9E-424F-8379-EE81B97BB648}"/>
                </a:ext>
              </a:extLst>
            </p:cNvPr>
            <p:cNvSpPr txBox="1"/>
            <p:nvPr/>
          </p:nvSpPr>
          <p:spPr>
            <a:xfrm>
              <a:off x="3045381" y="1871280"/>
              <a:ext cx="13873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smtClean="0">
                  <a:solidFill>
                    <a:srgbClr val="03A1A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Kết nối cáp</a:t>
              </a:r>
              <a:endParaRPr lang="en-US" sz="2400" dirty="0">
                <a:solidFill>
                  <a:srgbClr val="03A1A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E9A218-B141-4BD3-841A-BAB462C9175B}"/>
              </a:ext>
            </a:extLst>
          </p:cNvPr>
          <p:cNvGrpSpPr/>
          <p:nvPr/>
        </p:nvGrpSpPr>
        <p:grpSpPr>
          <a:xfrm flipH="1" flipV="1">
            <a:off x="10110804" y="4528820"/>
            <a:ext cx="746350" cy="852083"/>
            <a:chOff x="562344" y="4421195"/>
            <a:chExt cx="746350" cy="85208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309261-EAF4-4065-B34C-74D63998B1F8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 flipV="1">
              <a:off x="1107696" y="4421195"/>
              <a:ext cx="200998" cy="852083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2BC3B5-DB71-4C84-AF89-1684458863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2344" y="4434917"/>
              <a:ext cx="545352" cy="12789"/>
            </a:xfrm>
            <a:prstGeom prst="line">
              <a:avLst/>
            </a:prstGeom>
            <a:ln>
              <a:solidFill>
                <a:srgbClr val="3F3F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48E0E04-F6AD-4204-A734-B8A0EC1E885D}"/>
              </a:ext>
            </a:extLst>
          </p:cNvPr>
          <p:cNvGrpSpPr/>
          <p:nvPr/>
        </p:nvGrpSpPr>
        <p:grpSpPr>
          <a:xfrm>
            <a:off x="10798729" y="4620853"/>
            <a:ext cx="1393271" cy="1520099"/>
            <a:chOff x="9999052" y="4076531"/>
            <a:chExt cx="1393271" cy="152009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DD90853-2F30-480A-A4BC-AF61CA243D4E}"/>
                </a:ext>
              </a:extLst>
            </p:cNvPr>
            <p:cNvSpPr txBox="1"/>
            <p:nvPr/>
          </p:nvSpPr>
          <p:spPr>
            <a:xfrm>
              <a:off x="9999052" y="4076531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Tw Cen MT" panose="020B0602020104020603" pitchFamily="34" charset="0"/>
                </a:rPr>
                <a:t>5</a:t>
              </a:r>
              <a:endParaRPr lang="en-US" sz="2400" dirty="0">
                <a:solidFill>
                  <a:srgbClr val="3F3F3F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3DF5F7D-8517-4858-B26A-117AEF6AD00D}"/>
                </a:ext>
              </a:extLst>
            </p:cNvPr>
            <p:cNvSpPr txBox="1"/>
            <p:nvPr/>
          </p:nvSpPr>
          <p:spPr>
            <a:xfrm>
              <a:off x="10005003" y="4396301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F3F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Mở khóa thành công</a:t>
              </a:r>
              <a:endParaRPr lang="en-US" sz="240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ACE9A5-0AAC-4005-87FD-533CB273E3AF}"/>
              </a:ext>
            </a:extLst>
          </p:cNvPr>
          <p:cNvGrpSpPr/>
          <p:nvPr/>
        </p:nvGrpSpPr>
        <p:grpSpPr>
          <a:xfrm flipH="1">
            <a:off x="7946714" y="2035391"/>
            <a:ext cx="803471" cy="1854469"/>
            <a:chOff x="1642109" y="2771960"/>
            <a:chExt cx="430045" cy="99257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BF1710-C0A2-443D-9E66-877BD8FA726A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H="1" flipV="1">
              <a:off x="1909334" y="2771960"/>
              <a:ext cx="162820" cy="99257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25F5471-E0F2-4736-A975-B0CD1D80AA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2109" y="2773093"/>
              <a:ext cx="267874" cy="0"/>
            </a:xfrm>
            <a:prstGeom prst="line">
              <a:avLst/>
            </a:prstGeom>
            <a:ln>
              <a:solidFill>
                <a:srgbClr val="385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33EF84-99D9-4E3D-98A7-243B4B204E8F}"/>
              </a:ext>
            </a:extLst>
          </p:cNvPr>
          <p:cNvGrpSpPr/>
          <p:nvPr/>
        </p:nvGrpSpPr>
        <p:grpSpPr>
          <a:xfrm>
            <a:off x="8732032" y="1333393"/>
            <a:ext cx="1839459" cy="1520099"/>
            <a:chOff x="8426780" y="1700156"/>
            <a:chExt cx="1393271" cy="152009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E41AE78-9E30-4CD4-9440-DE30C5519E6F}"/>
                </a:ext>
              </a:extLst>
            </p:cNvPr>
            <p:cNvSpPr txBox="1"/>
            <p:nvPr/>
          </p:nvSpPr>
          <p:spPr>
            <a:xfrm>
              <a:off x="8426780" y="1700156"/>
              <a:ext cx="724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Tw Cen MT" panose="020B0602020104020603" pitchFamily="34" charset="0"/>
                </a:rPr>
                <a:t>04</a:t>
              </a:r>
              <a:endParaRPr lang="en-US" sz="2400" dirty="0">
                <a:solidFill>
                  <a:srgbClr val="385723"/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BF60901-7459-4FFF-BFAB-332F5872E18A}"/>
                </a:ext>
              </a:extLst>
            </p:cNvPr>
            <p:cNvSpPr txBox="1"/>
            <p:nvPr/>
          </p:nvSpPr>
          <p:spPr>
            <a:xfrm>
              <a:off x="8432731" y="2019926"/>
              <a:ext cx="13873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385723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Yêu cầu mật khẩu</a:t>
              </a:r>
              <a:endParaRPr lang="en-US" sz="2400" dirty="0">
                <a:solidFill>
                  <a:srgbClr val="38572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048092" y="3889862"/>
            <a:ext cx="1797206" cy="1797206"/>
            <a:chOff x="6559593" y="3663215"/>
            <a:chExt cx="1151673" cy="115167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9F6674A-9F6A-4ECF-8B1A-B5CD331C63F8}"/>
                </a:ext>
              </a:extLst>
            </p:cNvPr>
            <p:cNvSpPr/>
            <p:nvPr/>
          </p:nvSpPr>
          <p:spPr>
            <a:xfrm>
              <a:off x="6559593" y="3663215"/>
              <a:ext cx="1151673" cy="1151673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857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307" y="3888292"/>
              <a:ext cx="467615" cy="774131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186746" y="2695442"/>
            <a:ext cx="1750139" cy="1750139"/>
            <a:chOff x="1186746" y="2695442"/>
            <a:chExt cx="1750139" cy="175013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22B37A-CCC7-4E5B-82F9-79A278CAA082}"/>
                </a:ext>
              </a:extLst>
            </p:cNvPr>
            <p:cNvSpPr/>
            <p:nvPr/>
          </p:nvSpPr>
          <p:spPr>
            <a:xfrm>
              <a:off x="1186746" y="2695442"/>
              <a:ext cx="1750139" cy="175013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2589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4709" y="2987746"/>
              <a:ext cx="1128643" cy="1370788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926499" y="2649873"/>
            <a:ext cx="1946175" cy="1946175"/>
            <a:chOff x="4926499" y="2649873"/>
            <a:chExt cx="1946175" cy="194617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C59DA09-2750-4F0C-898C-08F0F54C4ACB}"/>
                </a:ext>
              </a:extLst>
            </p:cNvPr>
            <p:cNvSpPr/>
            <p:nvPr/>
          </p:nvSpPr>
          <p:spPr>
            <a:xfrm>
              <a:off x="4926499" y="2649873"/>
              <a:ext cx="1946175" cy="19461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3A1A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417" y="2962625"/>
              <a:ext cx="1298836" cy="1577495"/>
            </a:xfrm>
            <a:prstGeom prst="rect">
              <a:avLst/>
            </a:prstGeom>
          </p:spPr>
        </p:pic>
      </p:grpSp>
      <p:grpSp>
        <p:nvGrpSpPr>
          <p:cNvPr id="20" name="Group 19"/>
          <p:cNvGrpSpPr/>
          <p:nvPr/>
        </p:nvGrpSpPr>
        <p:grpSpPr>
          <a:xfrm>
            <a:off x="3088595" y="3799715"/>
            <a:ext cx="1736932" cy="1736932"/>
            <a:chOff x="3088595" y="3799715"/>
            <a:chExt cx="1736932" cy="17369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8C3841-127A-479B-94BD-220B2EDCAB6E}"/>
                </a:ext>
              </a:extLst>
            </p:cNvPr>
            <p:cNvSpPr/>
            <p:nvPr/>
          </p:nvSpPr>
          <p:spPr>
            <a:xfrm>
              <a:off x="3088595" y="3799715"/>
              <a:ext cx="1736932" cy="173693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rgbClr val="EE952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383" y="4027030"/>
              <a:ext cx="1122794" cy="1406577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9152494" y="2612201"/>
            <a:ext cx="1916619" cy="1916619"/>
            <a:chOff x="9152494" y="2612201"/>
            <a:chExt cx="1916619" cy="191661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F5A07E2-72FE-479E-9CC4-3AE297809FA7}"/>
                </a:ext>
              </a:extLst>
            </p:cNvPr>
            <p:cNvSpPr/>
            <p:nvPr/>
          </p:nvSpPr>
          <p:spPr>
            <a:xfrm>
              <a:off x="9152494" y="2612201"/>
              <a:ext cx="1916619" cy="191661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3F3F3F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3474" y="2826904"/>
              <a:ext cx="1272685" cy="14143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4136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95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0"/>
                            </p:stCondLst>
                            <p:childTnLst>
                              <p:par>
                                <p:cTn id="6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98377" y="494469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VIDEO HỆ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THỐNG BẢO VỆ VÀ CẢNH BÁO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55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484" y="461021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PHÁT VIDEO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4913" y="1381684"/>
            <a:ext cx="1087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Thời lượng video(s): 50, 60, 40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913" y="4075136"/>
            <a:ext cx="1087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Thời gian phát của video = (Thời gian hệ thống % tổng thời gian video) </a:t>
            </a:r>
          </a:p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			-  thời gian đầu của video gần nhất – random(500ms)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913" y="5514196"/>
            <a:ext cx="1087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VD: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Thời gian hệ thống % tổng thời gian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video = 55s</a:t>
            </a:r>
          </a:p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thời gian phát video =  55000 – 50.000 – random(500ms) 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4913" y="2636077"/>
            <a:ext cx="108743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Mảng(ms): [0, 50.000, 110.000, 150.000] 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577627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484" y="461021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smtClean="0">
                <a:latin typeface="Arial" panose="020B0604020202020204" pitchFamily="34" charset="0"/>
                <a:cs typeface="Arial" panose="020B0604020202020204" pitchFamily="34" charset="0"/>
              </a:rPr>
              <a:t>VIDEO PHÁT VIDEO INTRO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00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484" y="461021"/>
            <a:ext cx="7278915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CÀI ĐẶT THỜI GIAN PHÁT VIDEO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C:\Users\duong\Desktop\Photos\Screenshot_20200504-103210_Security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484" y="1147955"/>
            <a:ext cx="2479040" cy="5511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Hiep\Downloads\pr_1\pr\Screenshot_20200505-085736_Security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84" y="1139700"/>
            <a:ext cx="2486025" cy="552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4340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Chart 57"/>
          <p:cNvGraphicFramePr/>
          <p:nvPr>
            <p:extLst/>
          </p:nvPr>
        </p:nvGraphicFramePr>
        <p:xfrm>
          <a:off x="773907" y="757238"/>
          <a:ext cx="10644187" cy="53435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8504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0"/>
                                        <p:tgtEl>
                                          <p:spTgt spid="5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5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8" grpId="0" uiExpand="1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1680224701"/>
              </p:ext>
            </p:extLst>
          </p:nvPr>
        </p:nvGraphicFramePr>
        <p:xfrm>
          <a:off x="1545772" y="1108778"/>
          <a:ext cx="910045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835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1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11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1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Chart bld="categoryEl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5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A53F52"/>
    </a:accent1>
    <a:accent2>
      <a:srgbClr val="E99757"/>
    </a:accent2>
    <a:accent3>
      <a:srgbClr val="2F3342"/>
    </a:accent3>
    <a:accent4>
      <a:srgbClr val="2C2153"/>
    </a:accent4>
    <a:accent5>
      <a:srgbClr val="01023B"/>
    </a:accent5>
    <a:accent6>
      <a:srgbClr val="7F7F7F"/>
    </a:accent6>
    <a:hlink>
      <a:srgbClr val="3A3838"/>
    </a:hlink>
    <a:folHlink>
      <a:srgbClr val="D0CECE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E71848-B78E-4D58-BFA5-D2D5918911CD}">
  <ds:schemaRefs>
    <ds:schemaRef ds:uri="http://schemas.microsoft.com/office/infopath/2007/PartnerControls"/>
    <ds:schemaRef ds:uri="http://schemas.microsoft.com/office/2006/metadata/properties"/>
    <ds:schemaRef ds:uri="http://purl.org/dc/elements/1.1/"/>
    <ds:schemaRef ds:uri="16c05727-aa75-4e4a-9b5f-8a80a1165891"/>
    <ds:schemaRef ds:uri="http://schemas.microsoft.com/office/2006/documentManagement/types"/>
    <ds:schemaRef ds:uri="http://purl.org/dc/dcmitype/"/>
    <ds:schemaRef ds:uri="71af3243-3dd4-4a8d-8c0d-dd76da1f02a5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203</Words>
  <Application>Microsoft Office PowerPoint</Application>
  <PresentationFormat>Widescreen</PresentationFormat>
  <Paragraphs>71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Bauhaus 93</vt:lpstr>
      <vt:lpstr>Bebas</vt:lpstr>
      <vt:lpstr>Calibri</vt:lpstr>
      <vt:lpstr>Calibri Light</vt:lpstr>
      <vt:lpstr>Gill Sans</vt:lpstr>
      <vt:lpstr>Tw Cen MT</vt:lpstr>
      <vt:lpstr>Office Theme</vt:lpstr>
      <vt:lpstr>Track &amp; manage Samsung smartphone samples at retail shops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2020-04-15T12:26:56Z</dcterms:created>
  <dcterms:modified xsi:type="dcterms:W3CDTF">2020-05-21T16:59:23Z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