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2" r:id="rId6"/>
    <p:sldId id="282" r:id="rId7"/>
    <p:sldId id="283" r:id="rId8"/>
    <p:sldId id="284" r:id="rId9"/>
    <p:sldId id="273" r:id="rId10"/>
    <p:sldId id="285" r:id="rId11"/>
    <p:sldId id="286" r:id="rId12"/>
    <p:sldId id="287" r:id="rId13"/>
    <p:sldId id="28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9BD"/>
    <a:srgbClr val="FEC630"/>
    <a:srgbClr val="52CBBE"/>
    <a:srgbClr val="FF5969"/>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3" autoAdjust="0"/>
    <p:restoredTop sz="94660"/>
  </p:normalViewPr>
  <p:slideViewPr>
    <p:cSldViewPr snapToGrid="0">
      <p:cViewPr>
        <p:scale>
          <a:sx n="120" d="100"/>
          <a:sy n="120" d="100"/>
        </p:scale>
        <p:origin x="-560" y="-4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03.04.19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03.04.19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03.04.19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03.04.19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03.04.19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03.04.19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03.04.19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03.04.19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03.04.19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03.04.19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03.04.19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03.04.19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942996" y="1338291"/>
            <a:ext cx="7920141" cy="523220"/>
          </a:xfrm>
          <a:prstGeom prst="rect">
            <a:avLst/>
          </a:prstGeom>
          <a:noFill/>
        </p:spPr>
        <p:txBody>
          <a:bodyPr wrap="square" rtlCol="0">
            <a:spAutoFit/>
          </a:bodyPr>
          <a:lstStyle/>
          <a:p>
            <a:pPr algn="ctr"/>
            <a:r>
              <a:rPr lang="en-US" sz="2800" dirty="0" smtClean="0">
                <a:solidFill>
                  <a:srgbClr val="FF5969"/>
                </a:solidFill>
                <a:latin typeface="Times New Roman" charset="0"/>
                <a:ea typeface="Times New Roman" charset="0"/>
                <a:cs typeface="Times New Roman" charset="0"/>
              </a:rPr>
              <a:t>BÁO CÁO THỰC TẬP CHUYÊN NGÀNH</a:t>
            </a:r>
            <a:endParaRPr lang="en-US" sz="2800" dirty="0">
              <a:solidFill>
                <a:srgbClr val="FF5969"/>
              </a:solidFill>
              <a:latin typeface="Times New Roman" charset="0"/>
              <a:ea typeface="Times New Roman" charset="0"/>
              <a:cs typeface="Times New Roman" charset="0"/>
            </a:endParaRP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832790" y="4639716"/>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Oval 52">
              <a:extLst>
                <a:ext uri="{FF2B5EF4-FFF2-40B4-BE49-F238E27FC236}">
                  <a16:creationId xmlns:a16="http://schemas.microsoft.com/office/drawing/2014/main" xmlns="" id="{39CA212B-3524-454E-9129-17FD0E8983F0}"/>
                </a:ext>
              </a:extLst>
            </p:cNvPr>
            <p:cNvSpPr/>
            <p:nvPr/>
          </p:nvSpPr>
          <p:spPr>
            <a:xfrm>
              <a:off x="5068400"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4" name="Oval 53">
              <a:extLst>
                <a:ext uri="{FF2B5EF4-FFF2-40B4-BE49-F238E27FC236}">
                  <a16:creationId xmlns:a16="http://schemas.microsoft.com/office/drawing/2014/main" xmlns="" id="{6487D07D-4424-43AA-9CF5-4A04A38B6C2D}"/>
                </a:ext>
              </a:extLst>
            </p:cNvPr>
            <p:cNvSpPr/>
            <p:nvPr/>
          </p:nvSpPr>
          <p:spPr>
            <a:xfrm>
              <a:off x="5457214"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56" name="Oval 55">
              <a:extLst>
                <a:ext uri="{FF2B5EF4-FFF2-40B4-BE49-F238E27FC236}">
                  <a16:creationId xmlns:a16="http://schemas.microsoft.com/office/drawing/2014/main" xmlns="" id="{85AD4D6E-2D38-486B-8F61-738D1E4773C2}"/>
                </a:ext>
              </a:extLst>
            </p:cNvPr>
            <p:cNvSpPr/>
            <p:nvPr/>
          </p:nvSpPr>
          <p:spPr>
            <a:xfrm>
              <a:off x="5846029"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3942996" y="2019573"/>
            <a:ext cx="7920141" cy="646331"/>
          </a:xfrm>
          <a:prstGeom prst="rect">
            <a:avLst/>
          </a:prstGeom>
          <a:noFill/>
        </p:spPr>
        <p:txBody>
          <a:bodyPr wrap="square" rtlCol="0">
            <a:spAutoFit/>
          </a:bodyPr>
          <a:lstStyle/>
          <a:p>
            <a:pPr algn="ctr"/>
            <a:r>
              <a:rPr lang="en-US" sz="3600" dirty="0" err="1" smtClean="0">
                <a:solidFill>
                  <a:srgbClr val="52CBBE"/>
                </a:solidFill>
                <a:latin typeface="Times New Roman" charset="0"/>
                <a:ea typeface="Times New Roman" charset="0"/>
                <a:cs typeface="Times New Roman" charset="0"/>
              </a:rPr>
              <a:t>Đề</a:t>
            </a:r>
            <a:r>
              <a:rPr lang="en-US" sz="3600" dirty="0" smtClean="0">
                <a:solidFill>
                  <a:srgbClr val="52CBBE"/>
                </a:solidFill>
                <a:latin typeface="Times New Roman" charset="0"/>
                <a:ea typeface="Times New Roman" charset="0"/>
                <a:cs typeface="Times New Roman" charset="0"/>
              </a:rPr>
              <a:t> </a:t>
            </a:r>
            <a:r>
              <a:rPr lang="en-US" sz="3600" dirty="0" err="1" smtClean="0">
                <a:solidFill>
                  <a:srgbClr val="52CBBE"/>
                </a:solidFill>
                <a:latin typeface="Times New Roman" charset="0"/>
                <a:ea typeface="Times New Roman" charset="0"/>
                <a:cs typeface="Times New Roman" charset="0"/>
              </a:rPr>
              <a:t>Tài</a:t>
            </a:r>
            <a:endParaRPr lang="en-US" sz="3600" dirty="0">
              <a:solidFill>
                <a:srgbClr val="52CBBE"/>
              </a:solidFill>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3942996" y="2823966"/>
            <a:ext cx="7920141" cy="830997"/>
          </a:xfrm>
          <a:prstGeom prst="rect">
            <a:avLst/>
          </a:prstGeom>
          <a:noFill/>
        </p:spPr>
        <p:txBody>
          <a:bodyPr wrap="square" rtlCol="0">
            <a:spAutoFit/>
          </a:bodyPr>
          <a:lstStyle/>
          <a:p>
            <a:pPr algn="ctr"/>
            <a:r>
              <a:rPr lang="en-US" sz="2400" dirty="0" err="1" smtClean="0">
                <a:solidFill>
                  <a:srgbClr val="5D7373"/>
                </a:solidFill>
                <a:latin typeface="Times New Roman" charset="0"/>
                <a:ea typeface="Times New Roman" charset="0"/>
                <a:cs typeface="Times New Roman" charset="0"/>
              </a:rPr>
              <a:t>Tìm</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hiểu</a:t>
            </a:r>
            <a:r>
              <a:rPr lang="en-US" sz="2400" dirty="0" smtClean="0">
                <a:solidFill>
                  <a:srgbClr val="5D7373"/>
                </a:solidFill>
                <a:latin typeface="Times New Roman" charset="0"/>
                <a:ea typeface="Times New Roman" charset="0"/>
                <a:cs typeface="Times New Roman" charset="0"/>
              </a:rPr>
              <a:t> React Native </a:t>
            </a:r>
            <a:r>
              <a:rPr lang="en-US" sz="2400" dirty="0" err="1" smtClean="0">
                <a:solidFill>
                  <a:srgbClr val="5D7373"/>
                </a:solidFill>
                <a:latin typeface="Times New Roman" charset="0"/>
                <a:ea typeface="Times New Roman" charset="0"/>
                <a:cs typeface="Times New Roman" charset="0"/>
              </a:rPr>
              <a:t>và</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xây</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dựng</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ứng</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dụng</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hỗ</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trợ</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xem</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lịch</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học</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cá</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nhân</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trên</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nền</a:t>
            </a:r>
            <a:r>
              <a:rPr lang="en-US" sz="2400" dirty="0" smtClean="0">
                <a:solidFill>
                  <a:srgbClr val="5D7373"/>
                </a:solidFill>
                <a:latin typeface="Times New Roman" charset="0"/>
                <a:ea typeface="Times New Roman" charset="0"/>
                <a:cs typeface="Times New Roman" charset="0"/>
              </a:rPr>
              <a:t> </a:t>
            </a:r>
            <a:r>
              <a:rPr lang="en-US" sz="2400" dirty="0" err="1" smtClean="0">
                <a:solidFill>
                  <a:srgbClr val="5D7373"/>
                </a:solidFill>
                <a:latin typeface="Times New Roman" charset="0"/>
                <a:ea typeface="Times New Roman" charset="0"/>
                <a:cs typeface="Times New Roman" charset="0"/>
              </a:rPr>
              <a:t>tảng</a:t>
            </a:r>
            <a:r>
              <a:rPr lang="en-US" sz="2400" dirty="0" smtClean="0">
                <a:solidFill>
                  <a:srgbClr val="5D7373"/>
                </a:solidFill>
                <a:latin typeface="Times New Roman" charset="0"/>
                <a:ea typeface="Times New Roman" charset="0"/>
                <a:cs typeface="Times New Roman" charset="0"/>
              </a:rPr>
              <a:t> IOS</a:t>
            </a:r>
            <a:endParaRPr lang="en-US" sz="2400" dirty="0">
              <a:solidFill>
                <a:srgbClr val="5D7373"/>
              </a:solidFill>
              <a:latin typeface="Times New Roman" charset="0"/>
              <a:ea typeface="Times New Roman" charset="0"/>
              <a:cs typeface="Times New Roman"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939170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Thông tin</a:t>
              </a:r>
              <a:endParaRPr lang="en-US" sz="2400" b="1" dirty="0">
                <a:solidFill>
                  <a:srgbClr val="F0EEF0"/>
                </a:solidFill>
                <a:latin typeface="Times New Roman" charset="0"/>
                <a:ea typeface="Times New Roman" charset="0"/>
                <a:cs typeface="Times New Roman"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887684"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Nội dung</a:t>
              </a:r>
              <a:endParaRPr lang="en-US" sz="2400" b="1" dirty="0">
                <a:solidFill>
                  <a:srgbClr val="F0EEF0"/>
                </a:solidFill>
                <a:latin typeface="Times New Roman" charset="0"/>
                <a:ea typeface="Times New Roman" charset="0"/>
                <a:cs typeface="Times New Roman"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9365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Lý do</a:t>
              </a:r>
              <a:endParaRPr lang="en-US" sz="2400" b="1" dirty="0">
                <a:solidFill>
                  <a:srgbClr val="F0EEF0"/>
                </a:solidFill>
                <a:latin typeface="Times New Roman" charset="0"/>
                <a:ea typeface="Times New Roman" charset="0"/>
                <a:cs typeface="Times New Roman"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192182" y="0"/>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React Native</a:t>
              </a:r>
              <a:endParaRPr lang="en-US" sz="2400" b="1" dirty="0">
                <a:solidFill>
                  <a:srgbClr val="F0EEF0"/>
                </a:solidFill>
                <a:latin typeface="Times New Roman" charset="0"/>
                <a:ea typeface="Times New Roman" charset="0"/>
                <a:cs typeface="Times New Roman"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8948721" y="0"/>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Ứng dụng</a:t>
              </a:r>
              <a:endParaRPr lang="en-US" sz="2400" b="1" dirty="0">
                <a:solidFill>
                  <a:srgbClr val="F0EEF0"/>
                </a:solidFill>
                <a:latin typeface="Times New Roman" charset="0"/>
                <a:ea typeface="Times New Roman" charset="0"/>
                <a:cs typeface="Times New Roman"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Thông tin</a:t>
              </a:r>
              <a:endParaRPr lang="en-US" sz="24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dung</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976699" y="670636"/>
            <a:ext cx="6912499" cy="629100"/>
            <a:chOff x="1007592" y="603120"/>
            <a:chExt cx="6912499" cy="629100"/>
          </a:xfrm>
        </p:grpSpPr>
        <p:grpSp>
          <p:nvGrpSpPr>
            <p:cNvPr id="66" name="Group 65">
              <a:extLst>
                <a:ext uri="{FF2B5EF4-FFF2-40B4-BE49-F238E27FC236}">
                  <a16:creationId xmlns:a16="http://schemas.microsoft.com/office/drawing/2014/main" xmlns="" id="{11FBA8A3-D6EF-42EC-AEC1-86283EED452E}"/>
                </a:ext>
              </a:extLst>
            </p:cNvPr>
            <p:cNvGrpSpPr/>
            <p:nvPr/>
          </p:nvGrpSpPr>
          <p:grpSpPr>
            <a:xfrm>
              <a:off x="1007592" y="603120"/>
              <a:ext cx="6912499" cy="629100"/>
              <a:chOff x="792862" y="2142394"/>
              <a:chExt cx="3024265" cy="629100"/>
            </a:xfrm>
          </p:grpSpPr>
          <p:sp>
            <p:nvSpPr>
              <p:cNvPr id="95" name="Oval 94">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Times New Roman" charset="0"/>
                    <a:ea typeface="Times New Roman" charset="0"/>
                    <a:cs typeface="Times New Roman" charset="0"/>
                  </a:rPr>
                  <a:t>Biểu đồ UC tổng quát</a:t>
                </a:r>
                <a:endParaRPr lang="en-US" sz="2400" dirty="0">
                  <a:solidFill>
                    <a:schemeClr val="tx1">
                      <a:lumMod val="75000"/>
                      <a:lumOff val="25000"/>
                    </a:schemeClr>
                  </a:solidFill>
                  <a:latin typeface="Times New Roman" charset="0"/>
                  <a:ea typeface="Times New Roman" charset="0"/>
                  <a:cs typeface="Times New Roman" charset="0"/>
                </a:endParaRPr>
              </a:p>
            </p:txBody>
          </p:sp>
        </p:grpSp>
        <p:pic>
          <p:nvPicPr>
            <p:cNvPr id="68" name="Picture 67"/>
            <p:cNvPicPr>
              <a:picLocks noChangeAspect="1"/>
            </p:cNvPicPr>
            <p:nvPr/>
          </p:nvPicPr>
          <p:blipFill>
            <a:blip r:embed="rId3"/>
            <a:stretch>
              <a:fillRect/>
            </a:stretch>
          </p:blipFill>
          <p:spPr>
            <a:xfrm>
              <a:off x="1130793" y="724652"/>
              <a:ext cx="399517" cy="399517"/>
            </a:xfrm>
            <a:prstGeom prst="rect">
              <a:avLst/>
            </a:prstGeom>
          </p:spPr>
        </p:pic>
      </p:grpSp>
      <p:pic>
        <p:nvPicPr>
          <p:cNvPr id="97" name="Picture 96"/>
          <p:cNvPicPr>
            <a:picLocks noChangeAspect="1"/>
          </p:cNvPicPr>
          <p:nvPr/>
        </p:nvPicPr>
        <p:blipFill>
          <a:blip r:embed="rId4"/>
          <a:stretch>
            <a:fillRect/>
          </a:stretch>
        </p:blipFill>
        <p:spPr>
          <a:xfrm>
            <a:off x="1593821" y="1580969"/>
            <a:ext cx="5935027" cy="4394203"/>
          </a:xfrm>
          <a:prstGeom prst="rect">
            <a:avLst/>
          </a:prstGeom>
        </p:spPr>
      </p:pic>
    </p:spTree>
    <p:extLst>
      <p:ext uri="{BB962C8B-B14F-4D97-AF65-F5344CB8AC3E}">
        <p14:creationId xmlns:p14="http://schemas.microsoft.com/office/powerpoint/2010/main" val="3288686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Thông tin</a:t>
              </a:r>
              <a:endParaRPr lang="en-US" sz="24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dung</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976699" y="670636"/>
            <a:ext cx="6912499" cy="629100"/>
            <a:chOff x="1007592" y="603120"/>
            <a:chExt cx="6912499" cy="629100"/>
          </a:xfrm>
        </p:grpSpPr>
        <p:grpSp>
          <p:nvGrpSpPr>
            <p:cNvPr id="34" name="Group 33">
              <a:extLst>
                <a:ext uri="{FF2B5EF4-FFF2-40B4-BE49-F238E27FC236}">
                  <a16:creationId xmlns:a16="http://schemas.microsoft.com/office/drawing/2014/main" xmlns="" id="{11FBA8A3-D6EF-42EC-AEC1-86283EED452E}"/>
                </a:ext>
              </a:extLst>
            </p:cNvPr>
            <p:cNvGrpSpPr/>
            <p:nvPr/>
          </p:nvGrpSpPr>
          <p:grpSpPr>
            <a:xfrm>
              <a:off x="1007592" y="603120"/>
              <a:ext cx="6912499" cy="629100"/>
              <a:chOff x="792862" y="2142394"/>
              <a:chExt cx="3024265" cy="629100"/>
            </a:xfrm>
          </p:grpSpPr>
          <p:sp>
            <p:nvSpPr>
              <p:cNvPr id="36" name="Oval 35">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Times New Roman" charset="0"/>
                    <a:ea typeface="Times New Roman" charset="0"/>
                    <a:cs typeface="Times New Roman" charset="0"/>
                  </a:rPr>
                  <a:t>Biểu đồ UC quản lý lịch học cá nhân</a:t>
                </a:r>
                <a:endParaRPr lang="en-US" sz="2400" dirty="0">
                  <a:solidFill>
                    <a:schemeClr val="tx1">
                      <a:lumMod val="75000"/>
                      <a:lumOff val="25000"/>
                    </a:schemeClr>
                  </a:solidFill>
                  <a:latin typeface="Times New Roman" charset="0"/>
                  <a:ea typeface="Times New Roman" charset="0"/>
                  <a:cs typeface="Times New Roman" charset="0"/>
                </a:endParaRPr>
              </a:p>
            </p:txBody>
          </p:sp>
        </p:grpSp>
        <p:pic>
          <p:nvPicPr>
            <p:cNvPr id="35" name="Picture 34"/>
            <p:cNvPicPr>
              <a:picLocks noChangeAspect="1"/>
            </p:cNvPicPr>
            <p:nvPr/>
          </p:nvPicPr>
          <p:blipFill>
            <a:blip r:embed="rId3"/>
            <a:stretch>
              <a:fillRect/>
            </a:stretch>
          </p:blipFill>
          <p:spPr>
            <a:xfrm>
              <a:off x="1130793" y="724652"/>
              <a:ext cx="399517" cy="399517"/>
            </a:xfrm>
            <a:prstGeom prst="rect">
              <a:avLst/>
            </a:prstGeom>
          </p:spPr>
        </p:pic>
      </p:grpSp>
      <p:pic>
        <p:nvPicPr>
          <p:cNvPr id="38" name="Picture 37"/>
          <p:cNvPicPr>
            <a:picLocks noChangeAspect="1"/>
          </p:cNvPicPr>
          <p:nvPr/>
        </p:nvPicPr>
        <p:blipFill>
          <a:blip r:embed="rId4"/>
          <a:stretch>
            <a:fillRect/>
          </a:stretch>
        </p:blipFill>
        <p:spPr>
          <a:xfrm>
            <a:off x="1008200" y="1892300"/>
            <a:ext cx="6908800" cy="3073400"/>
          </a:xfrm>
          <a:prstGeom prst="rect">
            <a:avLst/>
          </a:prstGeom>
        </p:spPr>
      </p:pic>
    </p:spTree>
    <p:extLst>
      <p:ext uri="{BB962C8B-B14F-4D97-AF65-F5344CB8AC3E}">
        <p14:creationId xmlns:p14="http://schemas.microsoft.com/office/powerpoint/2010/main" val="6945834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Thông tin</a:t>
              </a:r>
              <a:endParaRPr lang="en-US" sz="24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dung</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9" name="Group 38"/>
          <p:cNvGrpSpPr/>
          <p:nvPr/>
        </p:nvGrpSpPr>
        <p:grpSpPr>
          <a:xfrm>
            <a:off x="976699" y="670636"/>
            <a:ext cx="6912499" cy="629100"/>
            <a:chOff x="1007592" y="603120"/>
            <a:chExt cx="6912499" cy="629100"/>
          </a:xfrm>
        </p:grpSpPr>
        <p:grpSp>
          <p:nvGrpSpPr>
            <p:cNvPr id="40" name="Group 39">
              <a:extLst>
                <a:ext uri="{FF2B5EF4-FFF2-40B4-BE49-F238E27FC236}">
                  <a16:creationId xmlns:a16="http://schemas.microsoft.com/office/drawing/2014/main" xmlns="" id="{11FBA8A3-D6EF-42EC-AEC1-86283EED452E}"/>
                </a:ext>
              </a:extLst>
            </p:cNvPr>
            <p:cNvGrpSpPr/>
            <p:nvPr/>
          </p:nvGrpSpPr>
          <p:grpSpPr>
            <a:xfrm>
              <a:off x="1007592" y="603120"/>
              <a:ext cx="6912499" cy="629100"/>
              <a:chOff x="792862" y="2142394"/>
              <a:chExt cx="3024265" cy="629100"/>
            </a:xfrm>
          </p:grpSpPr>
          <p:sp>
            <p:nvSpPr>
              <p:cNvPr id="42" name="Oval 41">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Times New Roman" charset="0"/>
                    <a:ea typeface="Times New Roman" charset="0"/>
                    <a:cs typeface="Times New Roman" charset="0"/>
                  </a:rPr>
                  <a:t>Biểu đồ UC quản lý ghi chú</a:t>
                </a:r>
                <a:endParaRPr lang="en-US" sz="2400" dirty="0">
                  <a:solidFill>
                    <a:schemeClr val="tx1">
                      <a:lumMod val="75000"/>
                      <a:lumOff val="25000"/>
                    </a:schemeClr>
                  </a:solidFill>
                  <a:latin typeface="Times New Roman" charset="0"/>
                  <a:ea typeface="Times New Roman" charset="0"/>
                  <a:cs typeface="Times New Roman" charset="0"/>
                </a:endParaRPr>
              </a:p>
            </p:txBody>
          </p:sp>
        </p:grpSp>
        <p:pic>
          <p:nvPicPr>
            <p:cNvPr id="41" name="Picture 40"/>
            <p:cNvPicPr>
              <a:picLocks noChangeAspect="1"/>
            </p:cNvPicPr>
            <p:nvPr/>
          </p:nvPicPr>
          <p:blipFill>
            <a:blip r:embed="rId3"/>
            <a:stretch>
              <a:fillRect/>
            </a:stretch>
          </p:blipFill>
          <p:spPr>
            <a:xfrm>
              <a:off x="1130793" y="724652"/>
              <a:ext cx="399517" cy="399517"/>
            </a:xfrm>
            <a:prstGeom prst="rect">
              <a:avLst/>
            </a:prstGeom>
          </p:spPr>
        </p:pic>
      </p:grpSp>
      <p:pic>
        <p:nvPicPr>
          <p:cNvPr id="44" name="Picture 43"/>
          <p:cNvPicPr>
            <a:picLocks noChangeAspect="1"/>
          </p:cNvPicPr>
          <p:nvPr/>
        </p:nvPicPr>
        <p:blipFill>
          <a:blip r:embed="rId4"/>
          <a:stretch>
            <a:fillRect/>
          </a:stretch>
        </p:blipFill>
        <p:spPr>
          <a:xfrm>
            <a:off x="1109335" y="1946142"/>
            <a:ext cx="6868710" cy="2965716"/>
          </a:xfrm>
          <a:prstGeom prst="rect">
            <a:avLst/>
          </a:prstGeom>
        </p:spPr>
      </p:pic>
    </p:spTree>
    <p:extLst>
      <p:ext uri="{BB962C8B-B14F-4D97-AF65-F5344CB8AC3E}">
        <p14:creationId xmlns:p14="http://schemas.microsoft.com/office/powerpoint/2010/main" val="18901620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áº¿t quáº£ hÃ¬nh áº£nh cho slide chÃ 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00"/>
            <a:ext cx="12192000" cy="877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8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290920" y="-1"/>
            <a:ext cx="12482920" cy="6858000"/>
            <a:chOff x="-290920" y="-12032"/>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12032"/>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smtClean="0">
                  <a:solidFill>
                    <a:srgbClr val="F0EEF0"/>
                  </a:solidFill>
                  <a:latin typeface="Times New Roman" charset="0"/>
                  <a:ea typeface="Times New Roman" charset="0"/>
                  <a:cs typeface="Times New Roman" charset="0"/>
                </a:rPr>
                <a:t>Thông tin</a:t>
              </a:r>
              <a:endParaRPr lang="en-US" sz="2800" b="1" dirty="0">
                <a:solidFill>
                  <a:srgbClr val="F0EEF0"/>
                </a:solidFill>
                <a:latin typeface="Times New Roman" charset="0"/>
                <a:ea typeface="Times New Roman" charset="0"/>
                <a:cs typeface="Times New Roman" charset="0"/>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Nội dung</a:t>
              </a:r>
              <a:endParaRPr lang="en-US" sz="2400" b="1" dirty="0">
                <a:solidFill>
                  <a:srgbClr val="F0EEF0"/>
                </a:solidFill>
                <a:latin typeface="Times New Roman" charset="0"/>
                <a:ea typeface="Times New Roman" charset="0"/>
                <a:cs typeface="Times New Roman" charset="0"/>
              </a:endParaRP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Lý do</a:t>
              </a:r>
              <a:endParaRPr lang="en-US" sz="2400" b="1" dirty="0">
                <a:solidFill>
                  <a:srgbClr val="F0EEF0"/>
                </a:solidFill>
                <a:latin typeface="Times New Roman" charset="0"/>
                <a:ea typeface="Times New Roman" charset="0"/>
                <a:cs typeface="Times New Roman" charset="0"/>
              </a:endParaRP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103800" y="0"/>
            <a:ext cx="8692331" cy="6858000"/>
            <a:chOff x="718505" y="-1"/>
            <a:chExt cx="8692331"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React Natie</a:t>
              </a:r>
              <a:endParaRPr lang="en-US" sz="2400" b="1" dirty="0">
                <a:solidFill>
                  <a:srgbClr val="F0EEF0"/>
                </a:solidFill>
                <a:latin typeface="Times New Roman" charset="0"/>
                <a:ea typeface="Times New Roman" charset="0"/>
                <a:cs typeface="Times New Roman" charset="0"/>
              </a:endParaRP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C1D48DDF-B760-4AB3-A520-29238CC2C408}"/>
              </a:ext>
            </a:extLst>
          </p:cNvPr>
          <p:cNvGrpSpPr/>
          <p:nvPr/>
        </p:nvGrpSpPr>
        <p:grpSpPr>
          <a:xfrm>
            <a:off x="-8860339" y="0"/>
            <a:ext cx="9927504" cy="6858000"/>
            <a:chOff x="-9337032" y="-1"/>
            <a:chExt cx="9927504" cy="6858000"/>
          </a:xfrm>
        </p:grpSpPr>
        <p:sp>
          <p:nvSpPr>
            <p:cNvPr id="77" name="Rectangle 76">
              <a:extLst>
                <a:ext uri="{FF2B5EF4-FFF2-40B4-BE49-F238E27FC236}">
                  <a16:creationId xmlns:a16="http://schemas.microsoft.com/office/drawing/2014/main" xmlns=""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xmlns=""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xmlns=""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Ứng dụng</a:t>
              </a:r>
              <a:endParaRPr lang="en-US" sz="2400" b="1" dirty="0">
                <a:solidFill>
                  <a:srgbClr val="F0EEF0"/>
                </a:solidFill>
                <a:latin typeface="Times New Roman" charset="0"/>
                <a:ea typeface="Times New Roman" charset="0"/>
                <a:cs typeface="Times New Roman" charset="0"/>
              </a:endParaRPr>
            </a:p>
          </p:txBody>
        </p:sp>
        <p:pic>
          <p:nvPicPr>
            <p:cNvPr id="80" name="Picture 79">
              <a:extLst>
                <a:ext uri="{FF2B5EF4-FFF2-40B4-BE49-F238E27FC236}">
                  <a16:creationId xmlns:a16="http://schemas.microsoft.com/office/drawing/2014/main" xmlns=""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xmlns="" id="{A14E1B91-C212-4889-8705-49BCDB383225}"/>
              </a:ext>
            </a:extLst>
          </p:cNvPr>
          <p:cNvGrpSpPr/>
          <p:nvPr/>
        </p:nvGrpSpPr>
        <p:grpSpPr>
          <a:xfrm>
            <a:off x="3641368" y="2609385"/>
            <a:ext cx="6791601" cy="1639229"/>
            <a:chOff x="2795389" y="3930972"/>
            <a:chExt cx="6791601" cy="1639229"/>
          </a:xfrm>
        </p:grpSpPr>
        <p:sp>
          <p:nvSpPr>
            <p:cNvPr id="83" name="TextBox 82">
              <a:extLst>
                <a:ext uri="{FF2B5EF4-FFF2-40B4-BE49-F238E27FC236}">
                  <a16:creationId xmlns:a16="http://schemas.microsoft.com/office/drawing/2014/main" xmlns="" id="{A94C4F95-2EDE-46B0-8B26-C72D6D3C8DB3}"/>
                </a:ext>
              </a:extLst>
            </p:cNvPr>
            <p:cNvSpPr txBox="1"/>
            <p:nvPr/>
          </p:nvSpPr>
          <p:spPr>
            <a:xfrm>
              <a:off x="3692628" y="3930972"/>
              <a:ext cx="4882370" cy="584775"/>
            </a:xfrm>
            <a:prstGeom prst="rect">
              <a:avLst/>
            </a:prstGeom>
            <a:noFill/>
          </p:spPr>
          <p:txBody>
            <a:bodyPr wrap="square" rtlCol="0">
              <a:spAutoFit/>
            </a:bodyPr>
            <a:lstStyle/>
            <a:p>
              <a:pPr algn="ctr"/>
              <a:r>
                <a:rPr lang="en-US" sz="3200" smtClean="0">
                  <a:solidFill>
                    <a:srgbClr val="03A1A4"/>
                  </a:solidFill>
                  <a:latin typeface="Times New Roman" charset="0"/>
                  <a:ea typeface="Times New Roman" charset="0"/>
                  <a:cs typeface="Times New Roman" charset="0"/>
                </a:rPr>
                <a:t>SINH VIÊN THỰC HIỆN</a:t>
              </a:r>
              <a:endParaRPr lang="en-US" sz="3200" dirty="0">
                <a:solidFill>
                  <a:srgbClr val="03A1A4"/>
                </a:solidFill>
                <a:latin typeface="Times New Roman" charset="0"/>
                <a:ea typeface="Times New Roman" charset="0"/>
                <a:cs typeface="Times New Roman" charset="0"/>
              </a:endParaRPr>
            </a:p>
          </p:txBody>
        </p:sp>
        <p:sp>
          <p:nvSpPr>
            <p:cNvPr id="84" name="TextBox 83">
              <a:extLst>
                <a:ext uri="{FF2B5EF4-FFF2-40B4-BE49-F238E27FC236}">
                  <a16:creationId xmlns:a16="http://schemas.microsoft.com/office/drawing/2014/main" xmlns=""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r>
                <a:rPr lang="en-US" sz="2400" smtClean="0">
                  <a:solidFill>
                    <a:schemeClr val="bg1">
                      <a:lumMod val="65000"/>
                    </a:schemeClr>
                  </a:solidFill>
                  <a:latin typeface="Times New Roman" charset="0"/>
                  <a:ea typeface="Times New Roman" charset="0"/>
                  <a:cs typeface="Times New Roman" charset="0"/>
                </a:rPr>
                <a:t>TRẦN ĐẠI HIỆP</a:t>
              </a:r>
              <a:endParaRPr lang="en-US" sz="2400" dirty="0">
                <a:solidFill>
                  <a:schemeClr val="bg1">
                    <a:lumMod val="65000"/>
                  </a:schemeClr>
                </a:solidFill>
                <a:latin typeface="Times New Roman" charset="0"/>
                <a:ea typeface="Times New Roman" charset="0"/>
                <a:cs typeface="Times New Roman" charset="0"/>
              </a:endParaRPr>
            </a:p>
          </p:txBody>
        </p:sp>
        <p:sp>
          <p:nvSpPr>
            <p:cNvPr id="85" name="TextBox 84">
              <a:extLst>
                <a:ext uri="{FF2B5EF4-FFF2-40B4-BE49-F238E27FC236}">
                  <a16:creationId xmlns:a16="http://schemas.microsoft.com/office/drawing/2014/main" xmlns=""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r>
                <a:rPr lang="en-US" smtClean="0">
                  <a:solidFill>
                    <a:schemeClr val="bg1">
                      <a:lumMod val="65000"/>
                    </a:schemeClr>
                  </a:solidFill>
                  <a:latin typeface="Times New Roman" charset="0"/>
                  <a:ea typeface="Times New Roman" charset="0"/>
                  <a:cs typeface="Times New Roman" charset="0"/>
                </a:rPr>
                <a:t>KTPM </a:t>
              </a:r>
              <a:r>
                <a:rPr lang="mr-IN" smtClean="0">
                  <a:solidFill>
                    <a:schemeClr val="bg1">
                      <a:lumMod val="65000"/>
                    </a:schemeClr>
                  </a:solidFill>
                  <a:latin typeface="Times New Roman" charset="0"/>
                  <a:ea typeface="Times New Roman" charset="0"/>
                  <a:cs typeface="Times New Roman" charset="0"/>
                </a:rPr>
                <a:t>–</a:t>
              </a:r>
              <a:r>
                <a:rPr lang="en-US" smtClean="0">
                  <a:solidFill>
                    <a:schemeClr val="bg1">
                      <a:lumMod val="65000"/>
                    </a:schemeClr>
                  </a:solidFill>
                  <a:latin typeface="Times New Roman" charset="0"/>
                  <a:ea typeface="Times New Roman" charset="0"/>
                  <a:cs typeface="Times New Roman" charset="0"/>
                </a:rPr>
                <a:t> K14B</a:t>
              </a:r>
              <a:endParaRPr lang="en-US" dirty="0">
                <a:solidFill>
                  <a:schemeClr val="bg1">
                    <a:lumMod val="65000"/>
                  </a:schemeClr>
                </a:solidFill>
                <a:latin typeface="Times New Roman" charset="0"/>
                <a:ea typeface="Times New Roman" charset="0"/>
                <a:cs typeface="Times New Roman" charset="0"/>
              </a:endParaRPr>
            </a:p>
          </p:txBody>
        </p:sp>
        <p:sp>
          <p:nvSpPr>
            <p:cNvPr id="86" name="TextBox 85">
              <a:extLst>
                <a:ext uri="{FF2B5EF4-FFF2-40B4-BE49-F238E27FC236}">
                  <a16:creationId xmlns:a16="http://schemas.microsoft.com/office/drawing/2014/main" xmlns="" id="{944799B2-E7B9-4C01-A37D-BB60C6C75D12}"/>
                </a:ext>
              </a:extLst>
            </p:cNvPr>
            <p:cNvSpPr txBox="1"/>
            <p:nvPr/>
          </p:nvSpPr>
          <p:spPr>
            <a:xfrm>
              <a:off x="2795389" y="5200869"/>
              <a:ext cx="6791601" cy="369332"/>
            </a:xfrm>
            <a:prstGeom prst="rect">
              <a:avLst/>
            </a:prstGeom>
            <a:noFill/>
          </p:spPr>
          <p:txBody>
            <a:bodyPr wrap="square" rtlCol="0">
              <a:spAutoFit/>
            </a:bodyPr>
            <a:lstStyle/>
            <a:p>
              <a:pPr algn="ctr"/>
              <a:r>
                <a:rPr lang="en-US" smtClean="0">
                  <a:solidFill>
                    <a:schemeClr val="bg1">
                      <a:lumMod val="65000"/>
                    </a:schemeClr>
                  </a:solidFill>
                  <a:latin typeface="Times New Roman" charset="0"/>
                  <a:ea typeface="Times New Roman" charset="0"/>
                  <a:cs typeface="Times New Roman" charset="0"/>
                </a:rPr>
                <a:t>Giáo viên hướng dẫn :  TS.Nguyễn Văn Núi</a:t>
              </a:r>
              <a:endParaRPr lang="en-US" dirty="0">
                <a:solidFill>
                  <a:schemeClr val="bg1">
                    <a:lumMod val="65000"/>
                  </a:schemeClr>
                </a:solidFill>
                <a:latin typeface="Times New Roman" charset="0"/>
                <a:ea typeface="Times New Roman" charset="0"/>
                <a:cs typeface="Times New Roman"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250"/>
                                        <p:tgtEl>
                                          <p:spTgt spid="82"/>
                                        </p:tgtEl>
                                      </p:cBhvr>
                                    </p:animEffect>
                                    <p:anim calcmode="lin" valueType="num">
                                      <p:cBhvr>
                                        <p:cTn id="8" dur="1250" fill="hold"/>
                                        <p:tgtEl>
                                          <p:spTgt spid="82"/>
                                        </p:tgtEl>
                                        <p:attrNameLst>
                                          <p:attrName>ppt_x</p:attrName>
                                        </p:attrNameLst>
                                      </p:cBhvr>
                                      <p:tavLst>
                                        <p:tav tm="0">
                                          <p:val>
                                            <p:strVal val="#ppt_x"/>
                                          </p:val>
                                        </p:tav>
                                        <p:tav tm="100000">
                                          <p:val>
                                            <p:strVal val="#ppt_x"/>
                                          </p:val>
                                        </p:tav>
                                      </p:tavLst>
                                    </p:anim>
                                    <p:anim calcmode="lin" valueType="num">
                                      <p:cBhvr>
                                        <p:cTn id="9" dur="125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smtClean="0">
                  <a:solidFill>
                    <a:srgbClr val="F0EEF0"/>
                  </a:solidFill>
                  <a:latin typeface="Times New Roman" charset="0"/>
                  <a:ea typeface="Times New Roman" charset="0"/>
                  <a:cs typeface="Times New Roman" charset="0"/>
                </a:rPr>
                <a:t>Thông tin</a:t>
              </a:r>
              <a:endParaRPr lang="en-US" sz="3200" b="1" dirty="0">
                <a:solidFill>
                  <a:srgbClr val="F0EEF0"/>
                </a:solidFill>
                <a:latin typeface="Times New Roman" charset="0"/>
                <a:ea typeface="Times New Roman" charset="0"/>
                <a:cs typeface="Times New Roman" charset="0"/>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198322" y="0"/>
            <a:ext cx="11447501" cy="6858000"/>
            <a:chOff x="213096" y="0"/>
            <a:chExt cx="11447501"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smtClean="0">
                  <a:solidFill>
                    <a:srgbClr val="F0EEF0"/>
                  </a:solidFill>
                  <a:latin typeface="Times New Roman" charset="0"/>
                  <a:ea typeface="Times New Roman" charset="0"/>
                  <a:cs typeface="Times New Roman" charset="0"/>
                </a:rPr>
                <a:t>Nội dung </a:t>
              </a:r>
              <a:endParaRPr lang="en-US" sz="3200" b="1" dirty="0">
                <a:solidFill>
                  <a:srgbClr val="F0EEF0"/>
                </a:solidFill>
                <a:latin typeface="Times New Roman" charset="0"/>
                <a:ea typeface="Times New Roman" charset="0"/>
                <a:cs typeface="Times New Roman" charset="0"/>
              </a:endParaRP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Lý do</a:t>
              </a:r>
              <a:endParaRPr lang="en-US" sz="2400" b="1" dirty="0">
                <a:solidFill>
                  <a:srgbClr val="F0EEF0"/>
                </a:solidFill>
                <a:latin typeface="Times New Roman" charset="0"/>
                <a:ea typeface="Times New Roman" charset="0"/>
                <a:cs typeface="Times New Roman" charset="0"/>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135203" y="0"/>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React Native</a:t>
              </a:r>
              <a:endParaRPr lang="en-US" sz="2400" b="1" dirty="0">
                <a:solidFill>
                  <a:srgbClr val="F0EEF0"/>
                </a:solidFill>
                <a:latin typeface="Times New Roman" charset="0"/>
                <a:ea typeface="Times New Roman" charset="0"/>
                <a:cs typeface="Times New Roman" charset="0"/>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xmlns="" id="{2C48F6F2-7791-4D91-ADEC-77FE8FA739E3}"/>
              </a:ext>
            </a:extLst>
          </p:cNvPr>
          <p:cNvGrpSpPr/>
          <p:nvPr/>
        </p:nvGrpSpPr>
        <p:grpSpPr>
          <a:xfrm>
            <a:off x="-8891742" y="0"/>
            <a:ext cx="9927504" cy="6858000"/>
            <a:chOff x="-9337032" y="-1"/>
            <a:chExt cx="9927504" cy="6858000"/>
          </a:xfrm>
        </p:grpSpPr>
        <p:sp>
          <p:nvSpPr>
            <p:cNvPr id="91" name="Rectangle 90">
              <a:extLst>
                <a:ext uri="{FF2B5EF4-FFF2-40B4-BE49-F238E27FC236}">
                  <a16:creationId xmlns:a16="http://schemas.microsoft.com/office/drawing/2014/main" xmlns=""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92" name="Freeform: Shape 91">
              <a:extLst>
                <a:ext uri="{FF2B5EF4-FFF2-40B4-BE49-F238E27FC236}">
                  <a16:creationId xmlns:a16="http://schemas.microsoft.com/office/drawing/2014/main" xmlns=""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charset="0"/>
                <a:ea typeface="Times New Roman" charset="0"/>
                <a:cs typeface="Times New Roman" charset="0"/>
              </a:endParaRPr>
            </a:p>
          </p:txBody>
        </p:sp>
        <p:sp>
          <p:nvSpPr>
            <p:cNvPr id="93" name="TextBox 92">
              <a:extLst>
                <a:ext uri="{FF2B5EF4-FFF2-40B4-BE49-F238E27FC236}">
                  <a16:creationId xmlns:a16="http://schemas.microsoft.com/office/drawing/2014/main" xmlns="" id="{7CF05B7C-3B2D-4CAB-9132-7B756B44206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Ứng dụng</a:t>
              </a:r>
              <a:endParaRPr lang="en-US" sz="2400" b="1" dirty="0">
                <a:solidFill>
                  <a:srgbClr val="F0EEF0"/>
                </a:solidFill>
                <a:latin typeface="Times New Roman" charset="0"/>
                <a:ea typeface="Times New Roman" charset="0"/>
                <a:cs typeface="Times New Roman" charset="0"/>
              </a:endParaRPr>
            </a:p>
          </p:txBody>
        </p:sp>
        <p:pic>
          <p:nvPicPr>
            <p:cNvPr id="94" name="Picture 93">
              <a:extLst>
                <a:ext uri="{FF2B5EF4-FFF2-40B4-BE49-F238E27FC236}">
                  <a16:creationId xmlns:a16="http://schemas.microsoft.com/office/drawing/2014/main" xmlns=""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p:cNvGrpSpPr/>
          <p:nvPr/>
        </p:nvGrpSpPr>
        <p:grpSpPr>
          <a:xfrm>
            <a:off x="3089345" y="1381191"/>
            <a:ext cx="1777557" cy="4405995"/>
            <a:chOff x="3089345" y="1381191"/>
            <a:chExt cx="1777557" cy="4405995"/>
          </a:xfrm>
        </p:grpSpPr>
        <p:grpSp>
          <p:nvGrpSpPr>
            <p:cNvPr id="104" name="Group 103">
              <a:extLst>
                <a:ext uri="{FF2B5EF4-FFF2-40B4-BE49-F238E27FC236}">
                  <a16:creationId xmlns:a16="http://schemas.microsoft.com/office/drawing/2014/main" xmlns="" id="{A87830BE-EEF7-4034-8ABE-3212DB467DB4}"/>
                </a:ext>
              </a:extLst>
            </p:cNvPr>
            <p:cNvGrpSpPr/>
            <p:nvPr/>
          </p:nvGrpSpPr>
          <p:grpSpPr>
            <a:xfrm>
              <a:off x="3089345" y="1381191"/>
              <a:ext cx="1777557" cy="2004263"/>
              <a:chOff x="1494518" y="2209800"/>
              <a:chExt cx="1591582" cy="1866900"/>
            </a:xfrm>
          </p:grpSpPr>
          <p:sp>
            <p:nvSpPr>
              <p:cNvPr id="105"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7" name="TextBox 106">
                <a:extLst>
                  <a:ext uri="{FF2B5EF4-FFF2-40B4-BE49-F238E27FC236}">
                    <a16:creationId xmlns:a16="http://schemas.microsoft.com/office/drawing/2014/main" xmlns="" id="{236675CF-5B12-4D6B-8C03-F29656450255}"/>
                  </a:ext>
                </a:extLst>
              </p:cNvPr>
              <p:cNvSpPr txBox="1"/>
              <p:nvPr/>
            </p:nvSpPr>
            <p:spPr>
              <a:xfrm>
                <a:off x="1843092" y="2462376"/>
                <a:ext cx="894432" cy="946054"/>
              </a:xfrm>
              <a:prstGeom prst="rect">
                <a:avLst/>
              </a:prstGeom>
              <a:noFill/>
            </p:spPr>
            <p:txBody>
              <a:bodyPr wrap="square" rtlCol="0">
                <a:spAutoFit/>
              </a:bodyPr>
              <a:lstStyle/>
              <a:p>
                <a:pPr algn="ctr"/>
                <a:r>
                  <a:rPr lang="en-US" sz="6000" b="1" dirty="0">
                    <a:solidFill>
                      <a:srgbClr val="E6E7E9"/>
                    </a:solidFill>
                    <a:latin typeface="Times New Roman" charset="0"/>
                    <a:ea typeface="Times New Roman" charset="0"/>
                    <a:cs typeface="Times New Roman" charset="0"/>
                  </a:rPr>
                  <a:t>1</a:t>
                </a:r>
              </a:p>
            </p:txBody>
          </p:sp>
        </p:grpSp>
        <p:sp>
          <p:nvSpPr>
            <p:cNvPr id="108" name="Freeform: Shape 107">
              <a:extLst>
                <a:ext uri="{FF2B5EF4-FFF2-40B4-BE49-F238E27FC236}">
                  <a16:creationId xmlns:a16="http://schemas.microsoft.com/office/drawing/2014/main" xmlns="" id="{48958204-CE05-4E79-AC55-C76FBB79E37F}"/>
                </a:ext>
              </a:extLst>
            </p:cNvPr>
            <p:cNvSpPr/>
            <p:nvPr/>
          </p:nvSpPr>
          <p:spPr>
            <a:xfrm flipV="1">
              <a:off x="3089346" y="2452002"/>
              <a:ext cx="1777556" cy="333518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4" name="Group 3"/>
          <p:cNvGrpSpPr/>
          <p:nvPr/>
        </p:nvGrpSpPr>
        <p:grpSpPr>
          <a:xfrm>
            <a:off x="5586222" y="1381191"/>
            <a:ext cx="1791279" cy="4405996"/>
            <a:chOff x="5586222" y="1381191"/>
            <a:chExt cx="1791279" cy="4405996"/>
          </a:xfrm>
        </p:grpSpPr>
        <p:grpSp>
          <p:nvGrpSpPr>
            <p:cNvPr id="100" name="Group 99">
              <a:extLst>
                <a:ext uri="{FF2B5EF4-FFF2-40B4-BE49-F238E27FC236}">
                  <a16:creationId xmlns:a16="http://schemas.microsoft.com/office/drawing/2014/main" xmlns="" id="{12310FCA-56F2-4778-94B7-C1B5FD53AE20}"/>
                </a:ext>
              </a:extLst>
            </p:cNvPr>
            <p:cNvGrpSpPr/>
            <p:nvPr/>
          </p:nvGrpSpPr>
          <p:grpSpPr>
            <a:xfrm>
              <a:off x="5586222" y="1381191"/>
              <a:ext cx="1791279" cy="2004263"/>
              <a:chOff x="3991395" y="2209800"/>
              <a:chExt cx="1591582" cy="1866900"/>
            </a:xfrm>
          </p:grpSpPr>
          <p:sp>
            <p:nvSpPr>
              <p:cNvPr id="101" name="Rectangle: Top Corners Rounded 100">
                <a:extLst>
                  <a:ext uri="{FF2B5EF4-FFF2-40B4-BE49-F238E27FC236}">
                    <a16:creationId xmlns:a16="http://schemas.microsoft.com/office/drawing/2014/main" xmlns=""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TextBox 102">
                <a:extLst>
                  <a:ext uri="{FF2B5EF4-FFF2-40B4-BE49-F238E27FC236}">
                    <a16:creationId xmlns:a16="http://schemas.microsoft.com/office/drawing/2014/main" xmlns="" id="{FECB41C1-3E79-45AA-B100-38C9E092C776}"/>
                  </a:ext>
                </a:extLst>
              </p:cNvPr>
              <p:cNvSpPr txBox="1"/>
              <p:nvPr/>
            </p:nvSpPr>
            <p:spPr>
              <a:xfrm>
                <a:off x="4337655" y="2446881"/>
                <a:ext cx="894432" cy="946054"/>
              </a:xfrm>
              <a:prstGeom prst="rect">
                <a:avLst/>
              </a:prstGeom>
              <a:noFill/>
            </p:spPr>
            <p:txBody>
              <a:bodyPr wrap="square" rtlCol="0">
                <a:spAutoFit/>
              </a:bodyPr>
              <a:lstStyle/>
              <a:p>
                <a:pPr algn="ctr"/>
                <a:r>
                  <a:rPr lang="en-US" sz="6000" b="1" dirty="0">
                    <a:solidFill>
                      <a:srgbClr val="E6E7E9"/>
                    </a:solidFill>
                    <a:latin typeface="Times New Roman" charset="0"/>
                    <a:ea typeface="Times New Roman" charset="0"/>
                    <a:cs typeface="Times New Roman" charset="0"/>
                  </a:rPr>
                  <a:t>2</a:t>
                </a:r>
              </a:p>
            </p:txBody>
          </p:sp>
        </p:grpSp>
        <p:sp>
          <p:nvSpPr>
            <p:cNvPr id="109" name="Freeform: Shape 108">
              <a:extLst>
                <a:ext uri="{FF2B5EF4-FFF2-40B4-BE49-F238E27FC236}">
                  <a16:creationId xmlns:a16="http://schemas.microsoft.com/office/drawing/2014/main" xmlns="" id="{406A5A75-24F0-496A-82D6-E2B37B100BBD}"/>
                </a:ext>
              </a:extLst>
            </p:cNvPr>
            <p:cNvSpPr/>
            <p:nvPr/>
          </p:nvSpPr>
          <p:spPr>
            <a:xfrm flipV="1">
              <a:off x="5586223" y="2452002"/>
              <a:ext cx="1791278"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5" name="Group 4"/>
          <p:cNvGrpSpPr/>
          <p:nvPr/>
        </p:nvGrpSpPr>
        <p:grpSpPr>
          <a:xfrm>
            <a:off x="8083100" y="1381191"/>
            <a:ext cx="1717774" cy="4405997"/>
            <a:chOff x="8083100" y="1381191"/>
            <a:chExt cx="1717774" cy="4405997"/>
          </a:xfrm>
        </p:grpSpPr>
        <p:grpSp>
          <p:nvGrpSpPr>
            <p:cNvPr id="96" name="Group 95">
              <a:extLst>
                <a:ext uri="{FF2B5EF4-FFF2-40B4-BE49-F238E27FC236}">
                  <a16:creationId xmlns:a16="http://schemas.microsoft.com/office/drawing/2014/main" xmlns="" id="{183EA2CA-A17F-4A6A-AC3E-6F8757F77880}"/>
                </a:ext>
              </a:extLst>
            </p:cNvPr>
            <p:cNvGrpSpPr/>
            <p:nvPr/>
          </p:nvGrpSpPr>
          <p:grpSpPr>
            <a:xfrm>
              <a:off x="8083100" y="1381191"/>
              <a:ext cx="1717774" cy="2004263"/>
              <a:chOff x="6488272" y="2209800"/>
              <a:chExt cx="1591582" cy="1866900"/>
            </a:xfrm>
          </p:grpSpPr>
          <p:sp>
            <p:nvSpPr>
              <p:cNvPr id="97" name="Rectangle: Top Corners Rounded 96">
                <a:extLst>
                  <a:ext uri="{FF2B5EF4-FFF2-40B4-BE49-F238E27FC236}">
                    <a16:creationId xmlns:a16="http://schemas.microsoft.com/office/drawing/2014/main" xmlns=""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99" name="TextBox 98">
                <a:extLst>
                  <a:ext uri="{FF2B5EF4-FFF2-40B4-BE49-F238E27FC236}">
                    <a16:creationId xmlns:a16="http://schemas.microsoft.com/office/drawing/2014/main" xmlns="" id="{74F68486-5533-4B47-B6BA-92533CBB4036}"/>
                  </a:ext>
                </a:extLst>
              </p:cNvPr>
              <p:cNvSpPr txBox="1"/>
              <p:nvPr/>
            </p:nvSpPr>
            <p:spPr>
              <a:xfrm>
                <a:off x="6836847" y="2462376"/>
                <a:ext cx="894432" cy="946054"/>
              </a:xfrm>
              <a:prstGeom prst="rect">
                <a:avLst/>
              </a:prstGeom>
              <a:noFill/>
            </p:spPr>
            <p:txBody>
              <a:bodyPr wrap="square" rtlCol="0">
                <a:spAutoFit/>
              </a:bodyPr>
              <a:lstStyle/>
              <a:p>
                <a:pPr algn="ctr"/>
                <a:r>
                  <a:rPr lang="en-US" sz="6000" b="1" dirty="0">
                    <a:solidFill>
                      <a:srgbClr val="E6E7E9"/>
                    </a:solidFill>
                    <a:latin typeface="Times New Roman" charset="0"/>
                    <a:ea typeface="Times New Roman" charset="0"/>
                    <a:cs typeface="Times New Roman" charset="0"/>
                  </a:rPr>
                  <a:t>3</a:t>
                </a:r>
              </a:p>
            </p:txBody>
          </p:sp>
        </p:grpSp>
        <p:sp>
          <p:nvSpPr>
            <p:cNvPr id="110" name="Freeform: Shape 109">
              <a:extLst>
                <a:ext uri="{FF2B5EF4-FFF2-40B4-BE49-F238E27FC236}">
                  <a16:creationId xmlns:a16="http://schemas.microsoft.com/office/drawing/2014/main" xmlns="" id="{B8C3E14B-EBB2-49A7-9A4E-9C6AFAF9A364}"/>
                </a:ext>
              </a:extLst>
            </p:cNvPr>
            <p:cNvSpPr/>
            <p:nvPr/>
          </p:nvSpPr>
          <p:spPr>
            <a:xfrm flipV="1">
              <a:off x="8083100" y="2452003"/>
              <a:ext cx="1717774"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6" name="Group 5"/>
          <p:cNvGrpSpPr/>
          <p:nvPr/>
        </p:nvGrpSpPr>
        <p:grpSpPr>
          <a:xfrm>
            <a:off x="3083676" y="3146196"/>
            <a:ext cx="1783225" cy="2403756"/>
            <a:chOff x="3083676" y="3146196"/>
            <a:chExt cx="1783225" cy="2403756"/>
          </a:xfrm>
        </p:grpSpPr>
        <p:sp>
          <p:nvSpPr>
            <p:cNvPr id="115" name="TextBox 114">
              <a:extLst>
                <a:ext uri="{FF2B5EF4-FFF2-40B4-BE49-F238E27FC236}">
                  <a16:creationId xmlns:a16="http://schemas.microsoft.com/office/drawing/2014/main" xmlns="" id="{8721CE74-40AC-4223-B129-B3A270C7429B}"/>
                </a:ext>
              </a:extLst>
            </p:cNvPr>
            <p:cNvSpPr txBox="1"/>
            <p:nvPr/>
          </p:nvSpPr>
          <p:spPr>
            <a:xfrm>
              <a:off x="3083676" y="3146196"/>
              <a:ext cx="1783225" cy="646331"/>
            </a:xfrm>
            <a:prstGeom prst="rect">
              <a:avLst/>
            </a:prstGeom>
            <a:noFill/>
          </p:spPr>
          <p:txBody>
            <a:bodyPr wrap="square" rtlCol="0">
              <a:spAutoFit/>
            </a:bodyPr>
            <a:lstStyle/>
            <a:p>
              <a:pPr algn="ctr"/>
              <a:r>
                <a:rPr lang="en-US" b="1" smtClean="0">
                  <a:solidFill>
                    <a:srgbClr val="FF5969"/>
                  </a:solidFill>
                  <a:latin typeface="Times New Roman" charset="0"/>
                  <a:ea typeface="Times New Roman" charset="0"/>
                  <a:cs typeface="Times New Roman" charset="0"/>
                </a:rPr>
                <a:t>Lý do chọn đề tài</a:t>
              </a:r>
              <a:endParaRPr lang="en-US" b="1" dirty="0">
                <a:solidFill>
                  <a:srgbClr val="FF5969"/>
                </a:solidFill>
                <a:latin typeface="Times New Roman" charset="0"/>
                <a:ea typeface="Times New Roman" charset="0"/>
                <a:cs typeface="Times New Roman" charset="0"/>
              </a:endParaRPr>
            </a:p>
          </p:txBody>
        </p:sp>
        <p:pic>
          <p:nvPicPr>
            <p:cNvPr id="3" name="Picture 2">
              <a:extLst>
                <a:ext uri="{FF2B5EF4-FFF2-40B4-BE49-F238E27FC236}">
                  <a16:creationId xmlns:a16="http://schemas.microsoft.com/office/drawing/2014/main" xmlns=""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204" y="4655600"/>
              <a:ext cx="894354" cy="894352"/>
            </a:xfrm>
            <a:prstGeom prst="rect">
              <a:avLst/>
            </a:prstGeom>
          </p:spPr>
        </p:pic>
      </p:grpSp>
      <p:grpSp>
        <p:nvGrpSpPr>
          <p:cNvPr id="8" name="Group 7"/>
          <p:cNvGrpSpPr/>
          <p:nvPr/>
        </p:nvGrpSpPr>
        <p:grpSpPr>
          <a:xfrm>
            <a:off x="5572501" y="3146196"/>
            <a:ext cx="1792110" cy="2453191"/>
            <a:chOff x="5572501" y="3146196"/>
            <a:chExt cx="1792110" cy="2453191"/>
          </a:xfrm>
        </p:grpSpPr>
        <p:sp>
          <p:nvSpPr>
            <p:cNvPr id="118" name="TextBox 117">
              <a:extLst>
                <a:ext uri="{FF2B5EF4-FFF2-40B4-BE49-F238E27FC236}">
                  <a16:creationId xmlns:a16="http://schemas.microsoft.com/office/drawing/2014/main" xmlns="" id="{91705BAF-DCDA-4FDC-8DA1-1FBA870AE5C8}"/>
                </a:ext>
              </a:extLst>
            </p:cNvPr>
            <p:cNvSpPr txBox="1"/>
            <p:nvPr/>
          </p:nvSpPr>
          <p:spPr>
            <a:xfrm>
              <a:off x="5572501" y="3146196"/>
              <a:ext cx="1792110" cy="646331"/>
            </a:xfrm>
            <a:prstGeom prst="rect">
              <a:avLst/>
            </a:prstGeom>
            <a:noFill/>
          </p:spPr>
          <p:txBody>
            <a:bodyPr wrap="square" rtlCol="0">
              <a:spAutoFit/>
            </a:bodyPr>
            <a:lstStyle/>
            <a:p>
              <a:pPr algn="ctr"/>
              <a:r>
                <a:rPr lang="en-US" b="1" smtClean="0">
                  <a:solidFill>
                    <a:srgbClr val="52CBBE"/>
                  </a:solidFill>
                  <a:latin typeface="Times New Roman" charset="0"/>
                  <a:ea typeface="Times New Roman" charset="0"/>
                  <a:cs typeface="Times New Roman" charset="0"/>
                </a:rPr>
                <a:t>Giới thiệu về React Native</a:t>
              </a:r>
              <a:endParaRPr lang="en-US" b="1" dirty="0">
                <a:solidFill>
                  <a:srgbClr val="52CBBE"/>
                </a:solidFill>
                <a:latin typeface="Times New Roman" charset="0"/>
                <a:ea typeface="Times New Roman" charset="0"/>
                <a:cs typeface="Times New Roman" charset="0"/>
              </a:endParaRPr>
            </a:p>
          </p:txBody>
        </p:sp>
        <p:pic>
          <p:nvPicPr>
            <p:cNvPr id="7" name="Picture 6">
              <a:extLst>
                <a:ext uri="{FF2B5EF4-FFF2-40B4-BE49-F238E27FC236}">
                  <a16:creationId xmlns:a16="http://schemas.microsoft.com/office/drawing/2014/main" xmlns=""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683" y="4701531"/>
              <a:ext cx="897858" cy="897856"/>
            </a:xfrm>
            <a:prstGeom prst="rect">
              <a:avLst/>
            </a:prstGeom>
          </p:spPr>
        </p:pic>
      </p:grpSp>
      <p:grpSp>
        <p:nvGrpSpPr>
          <p:cNvPr id="10" name="Group 9"/>
          <p:cNvGrpSpPr/>
          <p:nvPr/>
        </p:nvGrpSpPr>
        <p:grpSpPr>
          <a:xfrm>
            <a:off x="8082518" y="2920728"/>
            <a:ext cx="1715472" cy="2642352"/>
            <a:chOff x="8082518" y="2920728"/>
            <a:chExt cx="1715472" cy="2642352"/>
          </a:xfrm>
        </p:grpSpPr>
        <p:sp>
          <p:nvSpPr>
            <p:cNvPr id="121" name="TextBox 120">
              <a:extLst>
                <a:ext uri="{FF2B5EF4-FFF2-40B4-BE49-F238E27FC236}">
                  <a16:creationId xmlns:a16="http://schemas.microsoft.com/office/drawing/2014/main" xmlns="" id="{D025EBC6-5731-4D97-B58C-0E0C20D47817}"/>
                </a:ext>
              </a:extLst>
            </p:cNvPr>
            <p:cNvSpPr txBox="1"/>
            <p:nvPr/>
          </p:nvSpPr>
          <p:spPr>
            <a:xfrm>
              <a:off x="8082518" y="2920728"/>
              <a:ext cx="1715472" cy="1200329"/>
            </a:xfrm>
            <a:prstGeom prst="rect">
              <a:avLst/>
            </a:prstGeom>
            <a:noFill/>
          </p:spPr>
          <p:txBody>
            <a:bodyPr wrap="square" rtlCol="0">
              <a:spAutoFit/>
            </a:bodyPr>
            <a:lstStyle/>
            <a:p>
              <a:pPr algn="ctr"/>
              <a:r>
                <a:rPr lang="en-US" b="1" smtClean="0">
                  <a:solidFill>
                    <a:srgbClr val="FEC630"/>
                  </a:solidFill>
                  <a:latin typeface="Times New Roman" charset="0"/>
                  <a:ea typeface="Times New Roman" charset="0"/>
                  <a:cs typeface="Times New Roman" charset="0"/>
                </a:rPr>
                <a:t>Xây dựng ứng dụng hỗ trợ xem lịch học cá nhân trên IOS</a:t>
              </a:r>
              <a:endParaRPr lang="en-US" b="1" dirty="0">
                <a:solidFill>
                  <a:srgbClr val="FEC630"/>
                </a:solidFill>
                <a:latin typeface="Times New Roman" charset="0"/>
                <a:ea typeface="Times New Roman" charset="0"/>
                <a:cs typeface="Times New Roman" charset="0"/>
              </a:endParaRPr>
            </a:p>
          </p:txBody>
        </p:sp>
        <p:pic>
          <p:nvPicPr>
            <p:cNvPr id="9" name="Picture 8">
              <a:extLst>
                <a:ext uri="{FF2B5EF4-FFF2-40B4-BE49-F238E27FC236}">
                  <a16:creationId xmlns:a16="http://schemas.microsoft.com/office/drawing/2014/main" xmlns=""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9313" y="4655600"/>
              <a:ext cx="907482" cy="907480"/>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250"/>
                                        <p:tgtEl>
                                          <p:spTgt spid="8"/>
                                        </p:tgtEl>
                                      </p:cBhvr>
                                    </p:animEffect>
                                    <p:anim calcmode="lin" valueType="num">
                                      <p:cBhvr>
                                        <p:cTn id="32" dur="1250" fill="hold"/>
                                        <p:tgtEl>
                                          <p:spTgt spid="8"/>
                                        </p:tgtEl>
                                        <p:attrNameLst>
                                          <p:attrName>ppt_x</p:attrName>
                                        </p:attrNameLst>
                                      </p:cBhvr>
                                      <p:tavLst>
                                        <p:tav tm="0">
                                          <p:val>
                                            <p:strVal val="#ppt_x"/>
                                          </p:val>
                                        </p:tav>
                                        <p:tav tm="100000">
                                          <p:val>
                                            <p:strVal val="#ppt_x"/>
                                          </p:val>
                                        </p:tav>
                                      </p:tavLst>
                                    </p:anim>
                                    <p:anim calcmode="lin" valueType="num">
                                      <p:cBhvr>
                                        <p:cTn id="33" dur="125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4750"/>
                            </p:stCondLst>
                            <p:childTnLst>
                              <p:par>
                                <p:cTn id="35" presetID="42"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5750"/>
                            </p:stCondLst>
                            <p:childTnLst>
                              <p:par>
                                <p:cTn id="41" presetID="42"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500"/>
                                        <p:tgtEl>
                                          <p:spTgt spid="10"/>
                                        </p:tgtEl>
                                      </p:cBhvr>
                                    </p:animEffect>
                                    <p:anim calcmode="lin" valueType="num">
                                      <p:cBhvr>
                                        <p:cTn id="44" dur="1500" fill="hold"/>
                                        <p:tgtEl>
                                          <p:spTgt spid="10"/>
                                        </p:tgtEl>
                                        <p:attrNameLst>
                                          <p:attrName>ppt_x</p:attrName>
                                        </p:attrNameLst>
                                      </p:cBhvr>
                                      <p:tavLst>
                                        <p:tav tm="0">
                                          <p:val>
                                            <p:strVal val="#ppt_x"/>
                                          </p:val>
                                        </p:tav>
                                        <p:tav tm="100000">
                                          <p:val>
                                            <p:strVal val="#ppt_x"/>
                                          </p:val>
                                        </p:tav>
                                      </p:tavLst>
                                    </p:anim>
                                    <p:anim calcmode="lin" valueType="num">
                                      <p:cBhvr>
                                        <p:cTn id="45"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xmlns=""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xmlns="" id="{FD36EBE0-2C84-494E-9C0B-54A6EFA86DA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smtClean="0">
                  <a:solidFill>
                    <a:srgbClr val="F0EEF0"/>
                  </a:solidFill>
                  <a:latin typeface="Times New Roman" charset="0"/>
                  <a:ea typeface="Times New Roman" charset="0"/>
                  <a:cs typeface="Times New Roman" charset="0"/>
                </a:rPr>
                <a:t>Thông tin</a:t>
              </a:r>
              <a:endParaRPr lang="en-US" sz="3200" b="1" dirty="0">
                <a:solidFill>
                  <a:srgbClr val="F0EEF0"/>
                </a:solidFill>
                <a:latin typeface="Times New Roman" charset="0"/>
                <a:ea typeface="Times New Roman" charset="0"/>
                <a:cs typeface="Times New Roman" charset="0"/>
              </a:endParaRPr>
            </a:p>
          </p:txBody>
        </p:sp>
        <p:pic>
          <p:nvPicPr>
            <p:cNvPr id="54" name="Picture 53">
              <a:extLst>
                <a:ext uri="{FF2B5EF4-FFF2-40B4-BE49-F238E27FC236}">
                  <a16:creationId xmlns:a16="http://schemas.microsoft.com/office/drawing/2014/main" xmlns=""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xmlns=""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xmlns="" id="{B40A12D7-9F13-43EC-95DE-B85ADBCAA6B6}"/>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smtClean="0">
                  <a:solidFill>
                    <a:srgbClr val="F0EEF0"/>
                  </a:solidFill>
                  <a:latin typeface="Times New Roman" charset="0"/>
                  <a:ea typeface="Times New Roman" charset="0"/>
                  <a:cs typeface="Times New Roman" charset="0"/>
                </a:rPr>
                <a:t>Nội dung</a:t>
              </a:r>
              <a:endParaRPr lang="en-US" sz="3200" b="1" dirty="0">
                <a:solidFill>
                  <a:srgbClr val="F0EEF0"/>
                </a:solidFill>
                <a:latin typeface="Times New Roman" charset="0"/>
                <a:ea typeface="Times New Roman" charset="0"/>
                <a:cs typeface="Times New Roman" charset="0"/>
              </a:endParaRPr>
            </a:p>
          </p:txBody>
        </p:sp>
        <p:pic>
          <p:nvPicPr>
            <p:cNvPr id="59" name="Picture 58">
              <a:extLst>
                <a:ext uri="{FF2B5EF4-FFF2-40B4-BE49-F238E27FC236}">
                  <a16:creationId xmlns:a16="http://schemas.microsoft.com/office/drawing/2014/main" xmlns=""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7728BA24-99D1-4E44-98AC-50745A94AD6C}"/>
              </a:ext>
            </a:extLst>
          </p:cNvPr>
          <p:cNvGrpSpPr/>
          <p:nvPr/>
        </p:nvGrpSpPr>
        <p:grpSpPr>
          <a:xfrm>
            <a:off x="1184133" y="-10291"/>
            <a:ext cx="9961092" cy="6858000"/>
            <a:chOff x="491575" y="0"/>
            <a:chExt cx="9961092" cy="6858000"/>
          </a:xfrm>
        </p:grpSpPr>
        <p:sp>
          <p:nvSpPr>
            <p:cNvPr id="61" name="Rectangle 60">
              <a:extLst>
                <a:ext uri="{FF2B5EF4-FFF2-40B4-BE49-F238E27FC236}">
                  <a16:creationId xmlns:a16="http://schemas.microsoft.com/office/drawing/2014/main" xmlns=""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xmlns=""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xmlns=""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smtClean="0">
                  <a:solidFill>
                    <a:srgbClr val="F0EEF0"/>
                  </a:solidFill>
                  <a:latin typeface="Times New Roman" charset="0"/>
                  <a:ea typeface="Times New Roman" charset="0"/>
                  <a:cs typeface="Times New Roman" charset="0"/>
                </a:rPr>
                <a:t>Lý do</a:t>
              </a:r>
              <a:endParaRPr lang="en-US" sz="3200" b="1" dirty="0">
                <a:solidFill>
                  <a:srgbClr val="F0EEF0"/>
                </a:solidFill>
                <a:latin typeface="Times New Roman" charset="0"/>
                <a:ea typeface="Times New Roman" charset="0"/>
                <a:cs typeface="Times New Roman" charset="0"/>
              </a:endParaRPr>
            </a:p>
          </p:txBody>
        </p:sp>
        <p:pic>
          <p:nvPicPr>
            <p:cNvPr id="64" name="Picture 63">
              <a:extLst>
                <a:ext uri="{FF2B5EF4-FFF2-40B4-BE49-F238E27FC236}">
                  <a16:creationId xmlns:a16="http://schemas.microsoft.com/office/drawing/2014/main" xmlns=""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pic>
        <p:nvPicPr>
          <p:cNvPr id="69" name="Picture 68">
            <a:extLst>
              <a:ext uri="{FF2B5EF4-FFF2-40B4-BE49-F238E27FC236}">
                <a16:creationId xmlns:a16="http://schemas.microsoft.com/office/drawing/2014/main" xmlns=""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5497" y="3247473"/>
            <a:ext cx="530600" cy="530600"/>
          </a:xfrm>
          <a:prstGeom prst="rect">
            <a:avLst/>
          </a:prstGeom>
        </p:spPr>
      </p:pic>
      <p:sp>
        <p:nvSpPr>
          <p:cNvPr id="70" name="Rectangle 69">
            <a:extLst>
              <a:ext uri="{FF2B5EF4-FFF2-40B4-BE49-F238E27FC236}">
                <a16:creationId xmlns:a16="http://schemas.microsoft.com/office/drawing/2014/main" xmlns=""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xmlns=""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xmlns=""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xmlns="" id="{6D3577A8-E9FC-43B7-B3E2-76EDDA51C160}"/>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React Native</a:t>
              </a:r>
              <a:endParaRPr lang="en-US" sz="2400" b="1" dirty="0">
                <a:solidFill>
                  <a:srgbClr val="F0EEF0"/>
                </a:solidFill>
                <a:latin typeface="Times New Roman" charset="0"/>
                <a:ea typeface="Times New Roman" charset="0"/>
                <a:cs typeface="Times New Roman" charset="0"/>
              </a:endParaRPr>
            </a:p>
          </p:txBody>
        </p:sp>
        <p:pic>
          <p:nvPicPr>
            <p:cNvPr id="75" name="Picture 74">
              <a:extLst>
                <a:ext uri="{FF2B5EF4-FFF2-40B4-BE49-F238E27FC236}">
                  <a16:creationId xmlns:a16="http://schemas.microsoft.com/office/drawing/2014/main" xmlns=""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xmlns=""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xmlns="" id="{37342E0B-2429-4B98-AF6A-1DB087CBDE8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Times New Roman" charset="0"/>
                  <a:ea typeface="Times New Roman" charset="0"/>
                  <a:cs typeface="Times New Roman" charset="0"/>
                </a:rPr>
                <a:t>ứng dụng</a:t>
              </a:r>
              <a:endParaRPr lang="en-US" sz="2400" b="1" dirty="0">
                <a:solidFill>
                  <a:srgbClr val="F0EEF0"/>
                </a:solidFill>
                <a:latin typeface="Times New Roman" charset="0"/>
                <a:ea typeface="Times New Roman" charset="0"/>
                <a:cs typeface="Times New Roman" charset="0"/>
              </a:endParaRPr>
            </a:p>
          </p:txBody>
        </p:sp>
        <p:pic>
          <p:nvPicPr>
            <p:cNvPr id="80" name="Picture 79">
              <a:extLst>
                <a:ext uri="{FF2B5EF4-FFF2-40B4-BE49-F238E27FC236}">
                  <a16:creationId xmlns:a16="http://schemas.microsoft.com/office/drawing/2014/main" xmlns=""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xmlns=""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xmlns=""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a16="http://schemas.microsoft.com/office/drawing/2014/main" xmlns=""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99" name="Oval 98">
              <a:extLst>
                <a:ext uri="{FF2B5EF4-FFF2-40B4-BE49-F238E27FC236}">
                  <a16:creationId xmlns:a16="http://schemas.microsoft.com/office/drawing/2014/main" xmlns=""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cxnSp>
        <p:nvCxnSpPr>
          <p:cNvPr id="100" name="Straight Connector 99">
            <a:extLst>
              <a:ext uri="{FF2B5EF4-FFF2-40B4-BE49-F238E27FC236}">
                <a16:creationId xmlns:a16="http://schemas.microsoft.com/office/drawing/2014/main" xmlns=""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xmlns=""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a16="http://schemas.microsoft.com/office/drawing/2014/main" xmlns=""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Oval 102">
              <a:extLst>
                <a:ext uri="{FF2B5EF4-FFF2-40B4-BE49-F238E27FC236}">
                  <a16:creationId xmlns:a16="http://schemas.microsoft.com/office/drawing/2014/main" xmlns=""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4" name="Group 103">
            <a:extLst>
              <a:ext uri="{FF2B5EF4-FFF2-40B4-BE49-F238E27FC236}">
                <a16:creationId xmlns:a16="http://schemas.microsoft.com/office/drawing/2014/main" xmlns=""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a16="http://schemas.microsoft.com/office/drawing/2014/main" xmlns=""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6" name="Oval 105">
              <a:extLst>
                <a:ext uri="{FF2B5EF4-FFF2-40B4-BE49-F238E27FC236}">
                  <a16:creationId xmlns:a16="http://schemas.microsoft.com/office/drawing/2014/main" xmlns=""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7" name="Group 106">
            <a:extLst>
              <a:ext uri="{FF2B5EF4-FFF2-40B4-BE49-F238E27FC236}">
                <a16:creationId xmlns:a16="http://schemas.microsoft.com/office/drawing/2014/main" xmlns="" id="{E9582EE9-5831-4F6F-B29E-0BEB719C4F1E}"/>
              </a:ext>
            </a:extLst>
          </p:cNvPr>
          <p:cNvGrpSpPr/>
          <p:nvPr/>
        </p:nvGrpSpPr>
        <p:grpSpPr>
          <a:xfrm>
            <a:off x="2594536" y="4142159"/>
            <a:ext cx="2289049" cy="1538184"/>
            <a:chOff x="1514240" y="4816886"/>
            <a:chExt cx="2289049" cy="540462"/>
          </a:xfrm>
        </p:grpSpPr>
        <p:sp>
          <p:nvSpPr>
            <p:cNvPr id="108" name="TextBox 107">
              <a:extLst>
                <a:ext uri="{FF2B5EF4-FFF2-40B4-BE49-F238E27FC236}">
                  <a16:creationId xmlns:a16="http://schemas.microsoft.com/office/drawing/2014/main" xmlns="" id="{895C2AE9-E6EE-4572-8B9B-0A1C8899D6FE}"/>
                </a:ext>
              </a:extLst>
            </p:cNvPr>
            <p:cNvSpPr txBox="1"/>
            <p:nvPr/>
          </p:nvSpPr>
          <p:spPr>
            <a:xfrm>
              <a:off x="1514240" y="4816886"/>
              <a:ext cx="2289049" cy="129770"/>
            </a:xfrm>
            <a:prstGeom prst="rect">
              <a:avLst/>
            </a:prstGeom>
            <a:noFill/>
          </p:spPr>
          <p:txBody>
            <a:bodyPr wrap="square" rtlCol="0">
              <a:spAutoFit/>
            </a:bodyPr>
            <a:lstStyle/>
            <a:p>
              <a:pPr algn="ctr"/>
              <a:r>
                <a:rPr lang="en-US" b="1" smtClean="0">
                  <a:solidFill>
                    <a:schemeClr val="tx1">
                      <a:lumMod val="75000"/>
                      <a:lumOff val="25000"/>
                    </a:schemeClr>
                  </a:solidFill>
                  <a:latin typeface="Times New Roman" charset="0"/>
                  <a:ea typeface="Times New Roman" charset="0"/>
                  <a:cs typeface="Times New Roman" charset="0"/>
                </a:rPr>
                <a:t>Cần thiết</a:t>
              </a:r>
              <a:endParaRPr lang="en-US" b="1" dirty="0">
                <a:solidFill>
                  <a:schemeClr val="tx1">
                    <a:lumMod val="75000"/>
                    <a:lumOff val="25000"/>
                  </a:schemeClr>
                </a:solidFill>
                <a:latin typeface="Times New Roman" charset="0"/>
                <a:ea typeface="Times New Roman" charset="0"/>
                <a:cs typeface="Times New Roman" charset="0"/>
              </a:endParaRPr>
            </a:p>
          </p:txBody>
        </p:sp>
        <p:sp>
          <p:nvSpPr>
            <p:cNvPr id="109" name="TextBox 108">
              <a:extLst>
                <a:ext uri="{FF2B5EF4-FFF2-40B4-BE49-F238E27FC236}">
                  <a16:creationId xmlns:a16="http://schemas.microsoft.com/office/drawing/2014/main" xmlns="" id="{8DC71A93-B148-4A8B-B0CA-4AD086FE8D7B}"/>
                </a:ext>
              </a:extLst>
            </p:cNvPr>
            <p:cNvSpPr txBox="1"/>
            <p:nvPr/>
          </p:nvSpPr>
          <p:spPr>
            <a:xfrm>
              <a:off x="1711076" y="5000481"/>
              <a:ext cx="1849733" cy="356867"/>
            </a:xfrm>
            <a:prstGeom prst="rect">
              <a:avLst/>
            </a:prstGeom>
            <a:noFill/>
          </p:spPr>
          <p:txBody>
            <a:bodyPr wrap="square" rtlCol="0">
              <a:spAutoFit/>
            </a:bodyPr>
            <a:lstStyle/>
            <a:p>
              <a:pPr algn="ctr"/>
              <a:r>
                <a:rPr lang="en-US" sz="1200" smtClean="0">
                  <a:solidFill>
                    <a:schemeClr val="tx1">
                      <a:lumMod val="75000"/>
                      <a:lumOff val="25000"/>
                    </a:schemeClr>
                  </a:solidFill>
                  <a:latin typeface="Times New Roman" charset="0"/>
                  <a:ea typeface="Times New Roman" charset="0"/>
                  <a:cs typeface="Times New Roman" charset="0"/>
                </a:rPr>
                <a:t>Đối với mỗi sinh viên lịch là thứ không thể thiếu, nó luôn cần được nhắc nhở xem và tra cứu một cách nhanh chóng và tiện lợi</a:t>
              </a:r>
              <a:endParaRPr lang="en-US" sz="1200" dirty="0">
                <a:solidFill>
                  <a:schemeClr val="tx1">
                    <a:lumMod val="75000"/>
                    <a:lumOff val="25000"/>
                  </a:schemeClr>
                </a:solidFill>
                <a:latin typeface="Times New Roman" charset="0"/>
                <a:ea typeface="Times New Roman" charset="0"/>
                <a:cs typeface="Times New Roman" charset="0"/>
              </a:endParaRPr>
            </a:p>
          </p:txBody>
        </p:sp>
      </p:grpSp>
      <p:sp>
        <p:nvSpPr>
          <p:cNvPr id="110" name="TextBox 109">
            <a:extLst>
              <a:ext uri="{FF2B5EF4-FFF2-40B4-BE49-F238E27FC236}">
                <a16:creationId xmlns:a16="http://schemas.microsoft.com/office/drawing/2014/main" xmlns=""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sz="2800" b="1" smtClean="0">
                <a:solidFill>
                  <a:srgbClr val="FF5969"/>
                </a:solidFill>
                <a:latin typeface="Times New Roman" charset="0"/>
                <a:ea typeface="Times New Roman" charset="0"/>
                <a:cs typeface="Times New Roman" charset="0"/>
              </a:rPr>
              <a:t>1</a:t>
            </a:r>
            <a:endParaRPr lang="en-US" sz="2800" b="1" dirty="0">
              <a:solidFill>
                <a:srgbClr val="FF5969"/>
              </a:solidFill>
              <a:latin typeface="Times New Roman" charset="0"/>
              <a:ea typeface="Times New Roman" charset="0"/>
              <a:cs typeface="Times New Roman" charset="0"/>
            </a:endParaRPr>
          </a:p>
        </p:txBody>
      </p:sp>
      <p:sp>
        <p:nvSpPr>
          <p:cNvPr id="114" name="TextBox 113">
            <a:extLst>
              <a:ext uri="{FF2B5EF4-FFF2-40B4-BE49-F238E27FC236}">
                <a16:creationId xmlns:a16="http://schemas.microsoft.com/office/drawing/2014/main" xmlns=""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sz="2800" b="1" smtClean="0">
                <a:solidFill>
                  <a:srgbClr val="52CBBE"/>
                </a:solidFill>
                <a:latin typeface="Times New Roman" charset="0"/>
                <a:ea typeface="Times New Roman" charset="0"/>
                <a:cs typeface="Times New Roman" charset="0"/>
              </a:rPr>
              <a:t>2</a:t>
            </a:r>
            <a:endParaRPr lang="en-US" sz="2800" b="1" dirty="0">
              <a:solidFill>
                <a:srgbClr val="52CBBE"/>
              </a:solidFill>
              <a:latin typeface="Times New Roman" charset="0"/>
              <a:ea typeface="Times New Roman" charset="0"/>
              <a:cs typeface="Times New Roman" charset="0"/>
            </a:endParaRPr>
          </a:p>
        </p:txBody>
      </p:sp>
      <p:sp>
        <p:nvSpPr>
          <p:cNvPr id="118" name="TextBox 117">
            <a:extLst>
              <a:ext uri="{FF2B5EF4-FFF2-40B4-BE49-F238E27FC236}">
                <a16:creationId xmlns:a16="http://schemas.microsoft.com/office/drawing/2014/main" xmlns="" id="{D8562F22-E78F-4DD5-9BBD-EEAB69C0B365}"/>
              </a:ext>
            </a:extLst>
          </p:cNvPr>
          <p:cNvSpPr txBox="1"/>
          <p:nvPr/>
        </p:nvSpPr>
        <p:spPr>
          <a:xfrm>
            <a:off x="6912585" y="3709155"/>
            <a:ext cx="2289049" cy="523220"/>
          </a:xfrm>
          <a:prstGeom prst="rect">
            <a:avLst/>
          </a:prstGeom>
          <a:noFill/>
        </p:spPr>
        <p:txBody>
          <a:bodyPr wrap="square" rtlCol="0">
            <a:spAutoFit/>
          </a:bodyPr>
          <a:lstStyle/>
          <a:p>
            <a:pPr algn="ctr"/>
            <a:r>
              <a:rPr lang="en-US" sz="2800" b="1" smtClean="0">
                <a:solidFill>
                  <a:srgbClr val="FEC630"/>
                </a:solidFill>
                <a:latin typeface="Times New Roman" charset="0"/>
                <a:ea typeface="Times New Roman" charset="0"/>
                <a:cs typeface="Times New Roman" charset="0"/>
              </a:rPr>
              <a:t>3</a:t>
            </a:r>
            <a:endParaRPr lang="en-US" sz="2800" b="1" dirty="0">
              <a:solidFill>
                <a:srgbClr val="FEC630"/>
              </a:solidFill>
              <a:latin typeface="Times New Roman" charset="0"/>
              <a:ea typeface="Times New Roman" charset="0"/>
              <a:cs typeface="Times New Roman" charset="0"/>
            </a:endParaRPr>
          </a:p>
        </p:txBody>
      </p:sp>
      <p:grpSp>
        <p:nvGrpSpPr>
          <p:cNvPr id="2" name="Group 1">
            <a:extLst>
              <a:ext uri="{FF2B5EF4-FFF2-40B4-BE49-F238E27FC236}">
                <a16:creationId xmlns:a16="http://schemas.microsoft.com/office/drawing/2014/main" xmlns=""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a16="http://schemas.microsoft.com/office/drawing/2014/main" xmlns=""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1" name="Oval 120">
              <a:extLst>
                <a:ext uri="{FF2B5EF4-FFF2-40B4-BE49-F238E27FC236}">
                  <a16:creationId xmlns:a16="http://schemas.microsoft.com/office/drawing/2014/main" xmlns=""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1" name="Picture 130">
              <a:extLst>
                <a:ext uri="{FF2B5EF4-FFF2-40B4-BE49-F238E27FC236}">
                  <a16:creationId xmlns:a16="http://schemas.microsoft.com/office/drawing/2014/main" xmlns=""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xmlns=""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a16="http://schemas.microsoft.com/office/drawing/2014/main" xmlns=""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5" name="Oval 124">
              <a:extLst>
                <a:ext uri="{FF2B5EF4-FFF2-40B4-BE49-F238E27FC236}">
                  <a16:creationId xmlns:a16="http://schemas.microsoft.com/office/drawing/2014/main" xmlns=""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2" name="Picture 131">
              <a:extLst>
                <a:ext uri="{FF2B5EF4-FFF2-40B4-BE49-F238E27FC236}">
                  <a16:creationId xmlns:a16="http://schemas.microsoft.com/office/drawing/2014/main" xmlns=""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xmlns=""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a16="http://schemas.microsoft.com/office/drawing/2014/main" xmlns=""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9" name="Oval 128">
              <a:extLst>
                <a:ext uri="{FF2B5EF4-FFF2-40B4-BE49-F238E27FC236}">
                  <a16:creationId xmlns:a16="http://schemas.microsoft.com/office/drawing/2014/main" xmlns=""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3" name="Picture 132">
              <a:extLst>
                <a:ext uri="{FF2B5EF4-FFF2-40B4-BE49-F238E27FC236}">
                  <a16:creationId xmlns:a16="http://schemas.microsoft.com/office/drawing/2014/main" xmlns=""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81" name="Group 80">
            <a:extLst>
              <a:ext uri="{FF2B5EF4-FFF2-40B4-BE49-F238E27FC236}">
                <a16:creationId xmlns:a16="http://schemas.microsoft.com/office/drawing/2014/main" xmlns="" id="{E9582EE9-5831-4F6F-B29E-0BEB719C4F1E}"/>
              </a:ext>
            </a:extLst>
          </p:cNvPr>
          <p:cNvGrpSpPr/>
          <p:nvPr/>
        </p:nvGrpSpPr>
        <p:grpSpPr>
          <a:xfrm>
            <a:off x="4768104" y="4157713"/>
            <a:ext cx="2289049" cy="1064256"/>
            <a:chOff x="1514240" y="4816886"/>
            <a:chExt cx="2289049" cy="324254"/>
          </a:xfrm>
        </p:grpSpPr>
        <p:sp>
          <p:nvSpPr>
            <p:cNvPr id="82" name="TextBox 81">
              <a:extLst>
                <a:ext uri="{FF2B5EF4-FFF2-40B4-BE49-F238E27FC236}">
                  <a16:creationId xmlns:a16="http://schemas.microsoft.com/office/drawing/2014/main" xmlns="" id="{895C2AE9-E6EE-4572-8B9B-0A1C8899D6FE}"/>
                </a:ext>
              </a:extLst>
            </p:cNvPr>
            <p:cNvSpPr txBox="1"/>
            <p:nvPr/>
          </p:nvSpPr>
          <p:spPr>
            <a:xfrm>
              <a:off x="1514240" y="4816886"/>
              <a:ext cx="2289049" cy="196922"/>
            </a:xfrm>
            <a:prstGeom prst="rect">
              <a:avLst/>
            </a:prstGeom>
            <a:noFill/>
          </p:spPr>
          <p:txBody>
            <a:bodyPr wrap="square" rtlCol="0">
              <a:spAutoFit/>
            </a:bodyPr>
            <a:lstStyle/>
            <a:p>
              <a:pPr algn="ctr"/>
              <a:r>
                <a:rPr lang="en-US" b="1" smtClean="0">
                  <a:solidFill>
                    <a:schemeClr val="tx1">
                      <a:lumMod val="75000"/>
                      <a:lumOff val="25000"/>
                    </a:schemeClr>
                  </a:solidFill>
                  <a:latin typeface="Times New Roman" charset="0"/>
                  <a:ea typeface="Times New Roman" charset="0"/>
                  <a:cs typeface="Times New Roman" charset="0"/>
                </a:rPr>
                <a:t>Kiến thức học trên trường</a:t>
              </a:r>
            </a:p>
          </p:txBody>
        </p:sp>
        <p:sp>
          <p:nvSpPr>
            <p:cNvPr id="83" name="TextBox 82">
              <a:extLst>
                <a:ext uri="{FF2B5EF4-FFF2-40B4-BE49-F238E27FC236}">
                  <a16:creationId xmlns:a16="http://schemas.microsoft.com/office/drawing/2014/main" xmlns="" id="{8DC71A93-B148-4A8B-B0CA-4AD086FE8D7B}"/>
                </a:ext>
              </a:extLst>
            </p:cNvPr>
            <p:cNvSpPr txBox="1"/>
            <p:nvPr/>
          </p:nvSpPr>
          <p:spPr>
            <a:xfrm>
              <a:off x="1711076" y="5000481"/>
              <a:ext cx="1878890" cy="140659"/>
            </a:xfrm>
            <a:prstGeom prst="rect">
              <a:avLst/>
            </a:prstGeom>
            <a:noFill/>
          </p:spPr>
          <p:txBody>
            <a:bodyPr wrap="square" rtlCol="0">
              <a:spAutoFit/>
            </a:bodyPr>
            <a:lstStyle/>
            <a:p>
              <a:pPr algn="ctr"/>
              <a:r>
                <a:rPr lang="en-US" sz="1200" smtClean="0">
                  <a:solidFill>
                    <a:schemeClr val="tx1">
                      <a:lumMod val="75000"/>
                      <a:lumOff val="25000"/>
                    </a:schemeClr>
                  </a:solidFill>
                  <a:latin typeface="Times New Roman" charset="0"/>
                  <a:ea typeface="Times New Roman" charset="0"/>
                  <a:cs typeface="Times New Roman" charset="0"/>
                </a:rPr>
                <a:t>Áp dụng các kiến thức được học trên trường lớp</a:t>
              </a:r>
              <a:endParaRPr lang="en-US" sz="1200" dirty="0">
                <a:solidFill>
                  <a:schemeClr val="tx1">
                    <a:lumMod val="75000"/>
                    <a:lumOff val="25000"/>
                  </a:schemeClr>
                </a:solidFill>
                <a:latin typeface="Times New Roman" charset="0"/>
                <a:ea typeface="Times New Roman" charset="0"/>
                <a:cs typeface="Times New Roman" charset="0"/>
              </a:endParaRPr>
            </a:p>
          </p:txBody>
        </p:sp>
      </p:grpSp>
      <p:grpSp>
        <p:nvGrpSpPr>
          <p:cNvPr id="84" name="Group 83">
            <a:extLst>
              <a:ext uri="{FF2B5EF4-FFF2-40B4-BE49-F238E27FC236}">
                <a16:creationId xmlns:a16="http://schemas.microsoft.com/office/drawing/2014/main" xmlns="" id="{E9582EE9-5831-4F6F-B29E-0BEB719C4F1E}"/>
              </a:ext>
            </a:extLst>
          </p:cNvPr>
          <p:cNvGrpSpPr/>
          <p:nvPr/>
        </p:nvGrpSpPr>
        <p:grpSpPr>
          <a:xfrm>
            <a:off x="6884522" y="4142158"/>
            <a:ext cx="2289049" cy="1434085"/>
            <a:chOff x="1514240" y="4816886"/>
            <a:chExt cx="2289049" cy="436572"/>
          </a:xfrm>
        </p:grpSpPr>
        <p:sp>
          <p:nvSpPr>
            <p:cNvPr id="85" name="TextBox 84">
              <a:extLst>
                <a:ext uri="{FF2B5EF4-FFF2-40B4-BE49-F238E27FC236}">
                  <a16:creationId xmlns:a16="http://schemas.microsoft.com/office/drawing/2014/main" xmlns="" id="{895C2AE9-E6EE-4572-8B9B-0A1C8899D6FE}"/>
                </a:ext>
              </a:extLst>
            </p:cNvPr>
            <p:cNvSpPr txBox="1"/>
            <p:nvPr/>
          </p:nvSpPr>
          <p:spPr>
            <a:xfrm>
              <a:off x="1514240" y="4816886"/>
              <a:ext cx="2289049" cy="112434"/>
            </a:xfrm>
            <a:prstGeom prst="rect">
              <a:avLst/>
            </a:prstGeom>
            <a:noFill/>
          </p:spPr>
          <p:txBody>
            <a:bodyPr wrap="square" rtlCol="0">
              <a:spAutoFit/>
            </a:bodyPr>
            <a:lstStyle/>
            <a:p>
              <a:pPr algn="ctr"/>
              <a:r>
                <a:rPr lang="en-US" b="1" smtClean="0">
                  <a:solidFill>
                    <a:schemeClr val="tx1">
                      <a:lumMod val="75000"/>
                      <a:lumOff val="25000"/>
                    </a:schemeClr>
                  </a:solidFill>
                  <a:latin typeface="Times New Roman" charset="0"/>
                  <a:ea typeface="Times New Roman" charset="0"/>
                  <a:cs typeface="Times New Roman" charset="0"/>
                </a:rPr>
                <a:t>Áp dụng</a:t>
              </a:r>
              <a:endParaRPr lang="en-US" b="1" dirty="0">
                <a:solidFill>
                  <a:schemeClr val="tx1">
                    <a:lumMod val="75000"/>
                    <a:lumOff val="25000"/>
                  </a:schemeClr>
                </a:solidFill>
                <a:latin typeface="Times New Roman" charset="0"/>
                <a:ea typeface="Times New Roman" charset="0"/>
                <a:cs typeface="Times New Roman" charset="0"/>
              </a:endParaRPr>
            </a:p>
          </p:txBody>
        </p:sp>
        <p:sp>
          <p:nvSpPr>
            <p:cNvPr id="86" name="TextBox 85">
              <a:extLst>
                <a:ext uri="{FF2B5EF4-FFF2-40B4-BE49-F238E27FC236}">
                  <a16:creationId xmlns:a16="http://schemas.microsoft.com/office/drawing/2014/main" xmlns="" id="{8DC71A93-B148-4A8B-B0CA-4AD086FE8D7B}"/>
                </a:ext>
              </a:extLst>
            </p:cNvPr>
            <p:cNvSpPr txBox="1"/>
            <p:nvPr/>
          </p:nvSpPr>
          <p:spPr>
            <a:xfrm>
              <a:off x="1711076" y="5000481"/>
              <a:ext cx="1849733" cy="252977"/>
            </a:xfrm>
            <a:prstGeom prst="rect">
              <a:avLst/>
            </a:prstGeom>
            <a:noFill/>
          </p:spPr>
          <p:txBody>
            <a:bodyPr wrap="square" rtlCol="0">
              <a:spAutoFit/>
            </a:bodyPr>
            <a:lstStyle/>
            <a:p>
              <a:pPr algn="ctr"/>
              <a:r>
                <a:rPr lang="en-US" sz="1200" smtClean="0">
                  <a:solidFill>
                    <a:schemeClr val="tx1">
                      <a:lumMod val="75000"/>
                      <a:lumOff val="25000"/>
                    </a:schemeClr>
                  </a:solidFill>
                  <a:latin typeface="Times New Roman" charset="0"/>
                  <a:ea typeface="Times New Roman" charset="0"/>
                  <a:cs typeface="Times New Roman" charset="0"/>
                </a:rPr>
                <a:t>Thực hành tạo ra ứng dụng bằng React Native và tìm hiểu về quy trình thiết kế ứng dụng</a:t>
              </a:r>
              <a:endParaRPr lang="en-US" sz="1200" dirty="0">
                <a:solidFill>
                  <a:schemeClr val="tx1">
                    <a:lumMod val="75000"/>
                    <a:lumOff val="25000"/>
                  </a:schemeClr>
                </a:solidFill>
                <a:latin typeface="Times New Roman" charset="0"/>
                <a:ea typeface="Times New Roman" charset="0"/>
                <a:cs typeface="Times New Roman" charset="0"/>
              </a:endParaRPr>
            </a:p>
          </p:txBody>
        </p:sp>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250"/>
                                        <p:tgtEl>
                                          <p:spTgt spid="107"/>
                                        </p:tgtEl>
                                      </p:cBhvr>
                                    </p:animEffect>
                                    <p:anim calcmode="lin" valueType="num">
                                      <p:cBhvr>
                                        <p:cTn id="26" dur="250" fill="hold"/>
                                        <p:tgtEl>
                                          <p:spTgt spid="107"/>
                                        </p:tgtEl>
                                        <p:attrNameLst>
                                          <p:attrName>ppt_x</p:attrName>
                                        </p:attrNameLst>
                                      </p:cBhvr>
                                      <p:tavLst>
                                        <p:tav tm="0">
                                          <p:val>
                                            <p:strVal val="#ppt_x"/>
                                          </p:val>
                                        </p:tav>
                                        <p:tav tm="100000">
                                          <p:val>
                                            <p:strVal val="#ppt_x"/>
                                          </p:val>
                                        </p:tav>
                                      </p:tavLst>
                                    </p:anim>
                                    <p:anim calcmode="lin" valueType="num">
                                      <p:cBhvr>
                                        <p:cTn id="27" dur="25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250"/>
                                  </p:stCondLst>
                                  <p:childTnLst>
                                    <p:set>
                                      <p:cBhvr>
                                        <p:cTn id="30" dur="1" fill="hold">
                                          <p:stCondLst>
                                            <p:cond delay="0"/>
                                          </p:stCondLst>
                                        </p:cTn>
                                        <p:tgtEl>
                                          <p:spTgt spid="96"/>
                                        </p:tgtEl>
                                        <p:attrNameLst>
                                          <p:attrName>style.visibility</p:attrName>
                                        </p:attrNameLst>
                                      </p:cBhvr>
                                      <p:to>
                                        <p:strVal val="visible"/>
                                      </p:to>
                                    </p:set>
                                    <p:animEffect transition="in" filter="wipe(left)">
                                      <p:cBhvr>
                                        <p:cTn id="31" dur="500"/>
                                        <p:tgtEl>
                                          <p:spTgt spid="96"/>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p:cTn id="35" dur="250" fill="hold"/>
                                        <p:tgtEl>
                                          <p:spTgt spid="101"/>
                                        </p:tgtEl>
                                        <p:attrNameLst>
                                          <p:attrName>ppt_w</p:attrName>
                                        </p:attrNameLst>
                                      </p:cBhvr>
                                      <p:tavLst>
                                        <p:tav tm="0">
                                          <p:val>
                                            <p:fltVal val="0"/>
                                          </p:val>
                                        </p:tav>
                                        <p:tav tm="100000">
                                          <p:val>
                                            <p:strVal val="#ppt_w"/>
                                          </p:val>
                                        </p:tav>
                                      </p:tavLst>
                                    </p:anim>
                                    <p:anim calcmode="lin" valueType="num">
                                      <p:cBhvr>
                                        <p:cTn id="36" dur="250" fill="hold"/>
                                        <p:tgtEl>
                                          <p:spTgt spid="101"/>
                                        </p:tgtEl>
                                        <p:attrNameLst>
                                          <p:attrName>ppt_h</p:attrName>
                                        </p:attrNameLst>
                                      </p:cBhvr>
                                      <p:tavLst>
                                        <p:tav tm="0">
                                          <p:val>
                                            <p:fltVal val="0"/>
                                          </p:val>
                                        </p:tav>
                                        <p:tav tm="100000">
                                          <p:val>
                                            <p:strVal val="#ppt_h"/>
                                          </p:val>
                                        </p:tav>
                                      </p:tavLst>
                                    </p:anim>
                                    <p:animEffect transition="in" filter="fade">
                                      <p:cBhvr>
                                        <p:cTn id="37" dur="250"/>
                                        <p:tgtEl>
                                          <p:spTgt spid="101"/>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250" fill="hold"/>
                                        <p:tgtEl>
                                          <p:spTgt spid="3"/>
                                        </p:tgtEl>
                                        <p:attrNameLst>
                                          <p:attrName>ppt_w</p:attrName>
                                        </p:attrNameLst>
                                      </p:cBhvr>
                                      <p:tavLst>
                                        <p:tav tm="0">
                                          <p:val>
                                            <p:fltVal val="0"/>
                                          </p:val>
                                        </p:tav>
                                        <p:tav tm="100000">
                                          <p:val>
                                            <p:strVal val="#ppt_w"/>
                                          </p:val>
                                        </p:tav>
                                      </p:tavLst>
                                    </p:anim>
                                    <p:anim calcmode="lin" valueType="num">
                                      <p:cBhvr>
                                        <p:cTn id="42" dur="250" fill="hold"/>
                                        <p:tgtEl>
                                          <p:spTgt spid="3"/>
                                        </p:tgtEl>
                                        <p:attrNameLst>
                                          <p:attrName>ppt_h</p:attrName>
                                        </p:attrNameLst>
                                      </p:cBhvr>
                                      <p:tavLst>
                                        <p:tav tm="0">
                                          <p:val>
                                            <p:fltVal val="0"/>
                                          </p:val>
                                        </p:tav>
                                        <p:tav tm="100000">
                                          <p:val>
                                            <p:strVal val="#ppt_h"/>
                                          </p:val>
                                        </p:tav>
                                      </p:tavLst>
                                    </p:anim>
                                    <p:animEffect transition="in" filter="fade">
                                      <p:cBhvr>
                                        <p:cTn id="43" dur="250"/>
                                        <p:tgtEl>
                                          <p:spTgt spid="3"/>
                                        </p:tgtEl>
                                      </p:cBhvr>
                                    </p:animEffect>
                                  </p:childTnLst>
                                </p:cTn>
                              </p:par>
                            </p:childTnLst>
                          </p:cTn>
                        </p:par>
                        <p:par>
                          <p:cTn id="44" fill="hold">
                            <p:stCondLst>
                              <p:cond delay="2250"/>
                            </p:stCondLst>
                            <p:childTnLst>
                              <p:par>
                                <p:cTn id="45" presetID="53" presetClass="entr" presetSubtype="16" fill="hold" grpId="0" nodeType="after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p:cTn id="47" dur="250" fill="hold"/>
                                        <p:tgtEl>
                                          <p:spTgt spid="114"/>
                                        </p:tgtEl>
                                        <p:attrNameLst>
                                          <p:attrName>ppt_w</p:attrName>
                                        </p:attrNameLst>
                                      </p:cBhvr>
                                      <p:tavLst>
                                        <p:tav tm="0">
                                          <p:val>
                                            <p:fltVal val="0"/>
                                          </p:val>
                                        </p:tav>
                                        <p:tav tm="100000">
                                          <p:val>
                                            <p:strVal val="#ppt_w"/>
                                          </p:val>
                                        </p:tav>
                                      </p:tavLst>
                                    </p:anim>
                                    <p:anim calcmode="lin" valueType="num">
                                      <p:cBhvr>
                                        <p:cTn id="48" dur="250" fill="hold"/>
                                        <p:tgtEl>
                                          <p:spTgt spid="114"/>
                                        </p:tgtEl>
                                        <p:attrNameLst>
                                          <p:attrName>ppt_h</p:attrName>
                                        </p:attrNameLst>
                                      </p:cBhvr>
                                      <p:tavLst>
                                        <p:tav tm="0">
                                          <p:val>
                                            <p:fltVal val="0"/>
                                          </p:val>
                                        </p:tav>
                                        <p:tav tm="100000">
                                          <p:val>
                                            <p:strVal val="#ppt_h"/>
                                          </p:val>
                                        </p:tav>
                                      </p:tavLst>
                                    </p:anim>
                                    <p:animEffect transition="in" filter="fade">
                                      <p:cBhvr>
                                        <p:cTn id="49" dur="250"/>
                                        <p:tgtEl>
                                          <p:spTgt spid="114"/>
                                        </p:tgtEl>
                                      </p:cBhvr>
                                    </p:animEffect>
                                  </p:childTnLst>
                                </p:cTn>
                              </p:par>
                            </p:childTnLst>
                          </p:cTn>
                        </p:par>
                        <p:par>
                          <p:cTn id="50" fill="hold">
                            <p:stCondLst>
                              <p:cond delay="2500"/>
                            </p:stCondLst>
                            <p:childTnLst>
                              <p:par>
                                <p:cTn id="51" presetID="22" presetClass="entr" presetSubtype="8" fill="hold" nodeType="afterEffect">
                                  <p:stCondLst>
                                    <p:cond delay="25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500"/>
                                        <p:tgtEl>
                                          <p:spTgt spid="100"/>
                                        </p:tgtEl>
                                      </p:cBhvr>
                                    </p:animEffect>
                                  </p:childTnLst>
                                </p:cTn>
                              </p:par>
                            </p:childTnLst>
                          </p:cTn>
                        </p:par>
                        <p:par>
                          <p:cTn id="54" fill="hold">
                            <p:stCondLst>
                              <p:cond delay="3250"/>
                            </p:stCondLst>
                            <p:childTnLst>
                              <p:par>
                                <p:cTn id="55" presetID="53" presetClass="entr" presetSubtype="16" fill="hold" nodeType="afterEffect">
                                  <p:stCondLst>
                                    <p:cond delay="0"/>
                                  </p:stCondLst>
                                  <p:childTnLst>
                                    <p:set>
                                      <p:cBhvr>
                                        <p:cTn id="56" dur="1" fill="hold">
                                          <p:stCondLst>
                                            <p:cond delay="0"/>
                                          </p:stCondLst>
                                        </p:cTn>
                                        <p:tgtEl>
                                          <p:spTgt spid="104"/>
                                        </p:tgtEl>
                                        <p:attrNameLst>
                                          <p:attrName>style.visibility</p:attrName>
                                        </p:attrNameLst>
                                      </p:cBhvr>
                                      <p:to>
                                        <p:strVal val="visible"/>
                                      </p:to>
                                    </p:set>
                                    <p:anim calcmode="lin" valueType="num">
                                      <p:cBhvr>
                                        <p:cTn id="57" dur="250" fill="hold"/>
                                        <p:tgtEl>
                                          <p:spTgt spid="104"/>
                                        </p:tgtEl>
                                        <p:attrNameLst>
                                          <p:attrName>ppt_w</p:attrName>
                                        </p:attrNameLst>
                                      </p:cBhvr>
                                      <p:tavLst>
                                        <p:tav tm="0">
                                          <p:val>
                                            <p:fltVal val="0"/>
                                          </p:val>
                                        </p:tav>
                                        <p:tav tm="100000">
                                          <p:val>
                                            <p:strVal val="#ppt_w"/>
                                          </p:val>
                                        </p:tav>
                                      </p:tavLst>
                                    </p:anim>
                                    <p:anim calcmode="lin" valueType="num">
                                      <p:cBhvr>
                                        <p:cTn id="58" dur="250" fill="hold"/>
                                        <p:tgtEl>
                                          <p:spTgt spid="104"/>
                                        </p:tgtEl>
                                        <p:attrNameLst>
                                          <p:attrName>ppt_h</p:attrName>
                                        </p:attrNameLst>
                                      </p:cBhvr>
                                      <p:tavLst>
                                        <p:tav tm="0">
                                          <p:val>
                                            <p:fltVal val="0"/>
                                          </p:val>
                                        </p:tav>
                                        <p:tav tm="100000">
                                          <p:val>
                                            <p:strVal val="#ppt_h"/>
                                          </p:val>
                                        </p:tav>
                                      </p:tavLst>
                                    </p:anim>
                                    <p:animEffect transition="in" filter="fade">
                                      <p:cBhvr>
                                        <p:cTn id="59" dur="250"/>
                                        <p:tgtEl>
                                          <p:spTgt spid="104"/>
                                        </p:tgtEl>
                                      </p:cBhvr>
                                    </p:animEffect>
                                  </p:childTnLst>
                                </p:cTn>
                              </p:par>
                            </p:childTnLst>
                          </p:cTn>
                        </p:par>
                        <p:par>
                          <p:cTn id="60" fill="hold">
                            <p:stCondLst>
                              <p:cond delay="3500"/>
                            </p:stCondLst>
                            <p:childTnLst>
                              <p:par>
                                <p:cTn id="61" presetID="53" presetClass="entr" presetSubtype="16" fill="hold" grpId="0" nodeType="afterEffect">
                                  <p:stCondLst>
                                    <p:cond delay="0"/>
                                  </p:stCondLst>
                                  <p:childTnLst>
                                    <p:set>
                                      <p:cBhvr>
                                        <p:cTn id="62" dur="1" fill="hold">
                                          <p:stCondLst>
                                            <p:cond delay="0"/>
                                          </p:stCondLst>
                                        </p:cTn>
                                        <p:tgtEl>
                                          <p:spTgt spid="118"/>
                                        </p:tgtEl>
                                        <p:attrNameLst>
                                          <p:attrName>style.visibility</p:attrName>
                                        </p:attrNameLst>
                                      </p:cBhvr>
                                      <p:to>
                                        <p:strVal val="visible"/>
                                      </p:to>
                                    </p:set>
                                    <p:anim calcmode="lin" valueType="num">
                                      <p:cBhvr>
                                        <p:cTn id="63" dur="250" fill="hold"/>
                                        <p:tgtEl>
                                          <p:spTgt spid="118"/>
                                        </p:tgtEl>
                                        <p:attrNameLst>
                                          <p:attrName>ppt_w</p:attrName>
                                        </p:attrNameLst>
                                      </p:cBhvr>
                                      <p:tavLst>
                                        <p:tav tm="0">
                                          <p:val>
                                            <p:fltVal val="0"/>
                                          </p:val>
                                        </p:tav>
                                        <p:tav tm="100000">
                                          <p:val>
                                            <p:strVal val="#ppt_w"/>
                                          </p:val>
                                        </p:tav>
                                      </p:tavLst>
                                    </p:anim>
                                    <p:anim calcmode="lin" valueType="num">
                                      <p:cBhvr>
                                        <p:cTn id="64" dur="250" fill="hold"/>
                                        <p:tgtEl>
                                          <p:spTgt spid="118"/>
                                        </p:tgtEl>
                                        <p:attrNameLst>
                                          <p:attrName>ppt_h</p:attrName>
                                        </p:attrNameLst>
                                      </p:cBhvr>
                                      <p:tavLst>
                                        <p:tav tm="0">
                                          <p:val>
                                            <p:fltVal val="0"/>
                                          </p:val>
                                        </p:tav>
                                        <p:tav tm="100000">
                                          <p:val>
                                            <p:strVal val="#ppt_h"/>
                                          </p:val>
                                        </p:tav>
                                      </p:tavLst>
                                    </p:anim>
                                    <p:animEffect transition="in" filter="fade">
                                      <p:cBhvr>
                                        <p:cTn id="65" dur="250"/>
                                        <p:tgtEl>
                                          <p:spTgt spid="118"/>
                                        </p:tgtEl>
                                      </p:cBhvr>
                                    </p:animEffect>
                                  </p:childTnLst>
                                </p:cTn>
                              </p:par>
                            </p:childTnLst>
                          </p:cTn>
                        </p:par>
                        <p:par>
                          <p:cTn id="66" fill="hold">
                            <p:stCondLst>
                              <p:cond delay="3750"/>
                            </p:stCondLst>
                            <p:childTnLst>
                              <p:par>
                                <p:cTn id="67" presetID="53" presetClass="entr" presetSubtype="16" fill="hold" nodeType="after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250" fill="hold"/>
                                        <p:tgtEl>
                                          <p:spTgt spid="4"/>
                                        </p:tgtEl>
                                        <p:attrNameLst>
                                          <p:attrName>ppt_w</p:attrName>
                                        </p:attrNameLst>
                                      </p:cBhvr>
                                      <p:tavLst>
                                        <p:tav tm="0">
                                          <p:val>
                                            <p:fltVal val="0"/>
                                          </p:val>
                                        </p:tav>
                                        <p:tav tm="100000">
                                          <p:val>
                                            <p:strVal val="#ppt_w"/>
                                          </p:val>
                                        </p:tav>
                                      </p:tavLst>
                                    </p:anim>
                                    <p:anim calcmode="lin" valueType="num">
                                      <p:cBhvr>
                                        <p:cTn id="70" dur="250" fill="hold"/>
                                        <p:tgtEl>
                                          <p:spTgt spid="4"/>
                                        </p:tgtEl>
                                        <p:attrNameLst>
                                          <p:attrName>ppt_h</p:attrName>
                                        </p:attrNameLst>
                                      </p:cBhvr>
                                      <p:tavLst>
                                        <p:tav tm="0">
                                          <p:val>
                                            <p:fltVal val="0"/>
                                          </p:val>
                                        </p:tav>
                                        <p:tav tm="100000">
                                          <p:val>
                                            <p:strVal val="#ppt_h"/>
                                          </p:val>
                                        </p:tav>
                                      </p:tavLst>
                                    </p:anim>
                                    <p:animEffect transition="in" filter="fade">
                                      <p:cBhvr>
                                        <p:cTn id="71" dur="250"/>
                                        <p:tgtEl>
                                          <p:spTgt spid="4"/>
                                        </p:tgtEl>
                                      </p:cBhvr>
                                    </p:animEffect>
                                  </p:childTnLst>
                                </p:cTn>
                              </p:par>
                            </p:childTnLst>
                          </p:cTn>
                        </p:par>
                        <p:par>
                          <p:cTn id="72" fill="hold">
                            <p:stCondLst>
                              <p:cond delay="4000"/>
                            </p:stCondLst>
                            <p:childTnLst>
                              <p:par>
                                <p:cTn id="73" presetID="42" presetClass="entr" presetSubtype="0" fill="hold" nodeType="after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fade">
                                      <p:cBhvr>
                                        <p:cTn id="75" dur="250"/>
                                        <p:tgtEl>
                                          <p:spTgt spid="81"/>
                                        </p:tgtEl>
                                      </p:cBhvr>
                                    </p:animEffect>
                                    <p:anim calcmode="lin" valueType="num">
                                      <p:cBhvr>
                                        <p:cTn id="76" dur="250" fill="hold"/>
                                        <p:tgtEl>
                                          <p:spTgt spid="81"/>
                                        </p:tgtEl>
                                        <p:attrNameLst>
                                          <p:attrName>ppt_x</p:attrName>
                                        </p:attrNameLst>
                                      </p:cBhvr>
                                      <p:tavLst>
                                        <p:tav tm="0">
                                          <p:val>
                                            <p:strVal val="#ppt_x"/>
                                          </p:val>
                                        </p:tav>
                                        <p:tav tm="100000">
                                          <p:val>
                                            <p:strVal val="#ppt_x"/>
                                          </p:val>
                                        </p:tav>
                                      </p:tavLst>
                                    </p:anim>
                                    <p:anim calcmode="lin" valueType="num">
                                      <p:cBhvr>
                                        <p:cTn id="77" dur="250" fill="hold"/>
                                        <p:tgtEl>
                                          <p:spTgt spid="81"/>
                                        </p:tgtEl>
                                        <p:attrNameLst>
                                          <p:attrName>ppt_y</p:attrName>
                                        </p:attrNameLst>
                                      </p:cBhvr>
                                      <p:tavLst>
                                        <p:tav tm="0">
                                          <p:val>
                                            <p:strVal val="#ppt_y+.1"/>
                                          </p:val>
                                        </p:tav>
                                        <p:tav tm="100000">
                                          <p:val>
                                            <p:strVal val="#ppt_y"/>
                                          </p:val>
                                        </p:tav>
                                      </p:tavLst>
                                    </p:anim>
                                  </p:childTnLst>
                                </p:cTn>
                              </p:par>
                            </p:childTnLst>
                          </p:cTn>
                        </p:par>
                        <p:par>
                          <p:cTn id="78" fill="hold">
                            <p:stCondLst>
                              <p:cond delay="4250"/>
                            </p:stCondLst>
                            <p:childTnLst>
                              <p:par>
                                <p:cTn id="79" presetID="42" presetClass="entr" presetSubtype="0" fill="hold" nodeType="after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250"/>
                                        <p:tgtEl>
                                          <p:spTgt spid="84"/>
                                        </p:tgtEl>
                                      </p:cBhvr>
                                    </p:animEffect>
                                    <p:anim calcmode="lin" valueType="num">
                                      <p:cBhvr>
                                        <p:cTn id="82" dur="250" fill="hold"/>
                                        <p:tgtEl>
                                          <p:spTgt spid="84"/>
                                        </p:tgtEl>
                                        <p:attrNameLst>
                                          <p:attrName>ppt_x</p:attrName>
                                        </p:attrNameLst>
                                      </p:cBhvr>
                                      <p:tavLst>
                                        <p:tav tm="0">
                                          <p:val>
                                            <p:strVal val="#ppt_x"/>
                                          </p:val>
                                        </p:tav>
                                        <p:tav tm="100000">
                                          <p:val>
                                            <p:strVal val="#ppt_x"/>
                                          </p:val>
                                        </p:tav>
                                      </p:tavLst>
                                    </p:anim>
                                    <p:anim calcmode="lin" valueType="num">
                                      <p:cBhvr>
                                        <p:cTn id="83" dur="25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smtClean="0">
                  <a:solidFill>
                    <a:srgbClr val="F0EEF0"/>
                  </a:solidFill>
                  <a:latin typeface="Arial Hebrew" charset="-79"/>
                  <a:ea typeface="Arial Hebrew" charset="-79"/>
                  <a:cs typeface="Arial Hebrew" charset="-79"/>
                </a:rPr>
                <a:t>Thông tin</a:t>
              </a:r>
              <a:endParaRPr lang="en-US" sz="32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dugn</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113690" y="0"/>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xmlns="" id="{9C5CB2E8-B3A7-4DE0-B2CC-736365263446}"/>
              </a:ext>
            </a:extLst>
          </p:cNvPr>
          <p:cNvGrpSpPr/>
          <p:nvPr/>
        </p:nvGrpSpPr>
        <p:grpSpPr>
          <a:xfrm>
            <a:off x="1890719" y="1691341"/>
            <a:ext cx="6454362" cy="662056"/>
            <a:chOff x="764723" y="3555165"/>
            <a:chExt cx="6454362" cy="662056"/>
          </a:xfrm>
        </p:grpSpPr>
        <p:sp>
          <p:nvSpPr>
            <p:cNvPr id="119" name="Oval 118">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121" name="TextBox 120">
              <a:extLst>
                <a:ext uri="{FF2B5EF4-FFF2-40B4-BE49-F238E27FC236}">
                  <a16:creationId xmlns:a16="http://schemas.microsoft.com/office/drawing/2014/main" xmlns="" id="{A120E0D6-EFA2-4A08-BFE2-DD70F47E6C48}"/>
                </a:ext>
              </a:extLst>
            </p:cNvPr>
            <p:cNvSpPr txBox="1"/>
            <p:nvPr/>
          </p:nvSpPr>
          <p:spPr>
            <a:xfrm>
              <a:off x="1414767" y="3655360"/>
              <a:ext cx="5804318" cy="369332"/>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là một framework </a:t>
              </a:r>
              <a:r>
                <a:rPr lang="en-US">
                  <a:latin typeface="Arial Hebrew" charset="-79"/>
                  <a:ea typeface="Arial Hebrew" charset="-79"/>
                  <a:cs typeface="Arial Hebrew" charset="-79"/>
                </a:rPr>
                <a:t>do </a:t>
              </a:r>
              <a:r>
                <a:rPr lang="en-US" smtClean="0">
                  <a:latin typeface="Arial Hebrew" charset="-79"/>
                  <a:ea typeface="Arial Hebrew" charset="-79"/>
                  <a:cs typeface="Arial Hebrew" charset="-79"/>
                </a:rPr>
                <a:t>facebook phát triển</a:t>
              </a:r>
              <a:endParaRPr lang="en-US" dirty="0">
                <a:solidFill>
                  <a:schemeClr val="tx1">
                    <a:lumMod val="75000"/>
                    <a:lumOff val="25000"/>
                  </a:schemeClr>
                </a:solidFill>
                <a:latin typeface="Arial Hebrew" charset="-79"/>
                <a:ea typeface="Arial Hebrew" charset="-79"/>
                <a:cs typeface="Arial Hebrew" charset="-79"/>
              </a:endParaRPr>
            </a:p>
          </p:txBody>
        </p:sp>
        <p:pic>
          <p:nvPicPr>
            <p:cNvPr id="122" name="Picture 121">
              <a:extLst>
                <a:ext uri="{FF2B5EF4-FFF2-40B4-BE49-F238E27FC236}">
                  <a16:creationId xmlns:a16="http://schemas.microsoft.com/office/drawing/2014/main" xmlns=""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4" name="Group 3"/>
          <p:cNvGrpSpPr/>
          <p:nvPr/>
        </p:nvGrpSpPr>
        <p:grpSpPr>
          <a:xfrm>
            <a:off x="1894915" y="477873"/>
            <a:ext cx="6912500" cy="629100"/>
            <a:chOff x="1894915" y="477873"/>
            <a:chExt cx="6912500" cy="629100"/>
          </a:xfrm>
        </p:grpSpPr>
        <p:grpSp>
          <p:nvGrpSpPr>
            <p:cNvPr id="66" name="Group 65">
              <a:extLst>
                <a:ext uri="{FF2B5EF4-FFF2-40B4-BE49-F238E27FC236}">
                  <a16:creationId xmlns:a16="http://schemas.microsoft.com/office/drawing/2014/main" xmlns="" id="{11FBA8A3-D6EF-42EC-AEC1-86283EED452E}"/>
                </a:ext>
              </a:extLst>
            </p:cNvPr>
            <p:cNvGrpSpPr/>
            <p:nvPr/>
          </p:nvGrpSpPr>
          <p:grpSpPr>
            <a:xfrm>
              <a:off x="1894915" y="477873"/>
              <a:ext cx="6912500" cy="629100"/>
              <a:chOff x="792862" y="2142394"/>
              <a:chExt cx="3024265" cy="629100"/>
            </a:xfrm>
          </p:grpSpPr>
          <p:sp>
            <p:nvSpPr>
              <p:cNvPr id="67" name="Oval 66">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69" name="TextBox 68">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Arial Hebrew" charset="-79"/>
                    <a:ea typeface="Arial Hebrew" charset="-79"/>
                    <a:cs typeface="Arial Hebrew" charset="-79"/>
                  </a:rPr>
                  <a:t>React native là gì ?</a:t>
                </a:r>
                <a:endParaRPr lang="en-US" sz="2400" dirty="0">
                  <a:solidFill>
                    <a:schemeClr val="tx1">
                      <a:lumMod val="75000"/>
                      <a:lumOff val="25000"/>
                    </a:schemeClr>
                  </a:solidFill>
                  <a:latin typeface="Arial Hebrew" charset="-79"/>
                  <a:ea typeface="Arial Hebrew" charset="-79"/>
                  <a:cs typeface="Arial Hebrew" charset="-79"/>
                </a:endParaRPr>
              </a:p>
            </p:txBody>
          </p:sp>
        </p:grpSp>
        <p:pic>
          <p:nvPicPr>
            <p:cNvPr id="3" name="Picture 2"/>
            <p:cNvPicPr>
              <a:picLocks noChangeAspect="1"/>
            </p:cNvPicPr>
            <p:nvPr/>
          </p:nvPicPr>
          <p:blipFill>
            <a:blip r:embed="rId4"/>
            <a:stretch>
              <a:fillRect/>
            </a:stretch>
          </p:blipFill>
          <p:spPr>
            <a:xfrm>
              <a:off x="2017612" y="592196"/>
              <a:ext cx="400454" cy="400454"/>
            </a:xfrm>
            <a:prstGeom prst="rect">
              <a:avLst/>
            </a:prstGeom>
          </p:spPr>
        </p:pic>
      </p:grpSp>
      <p:grpSp>
        <p:nvGrpSpPr>
          <p:cNvPr id="82" name="Group 81">
            <a:extLst>
              <a:ext uri="{FF2B5EF4-FFF2-40B4-BE49-F238E27FC236}">
                <a16:creationId xmlns:a16="http://schemas.microsoft.com/office/drawing/2014/main" xmlns="" id="{9C5CB2E8-B3A7-4DE0-B2CC-736365263446}"/>
              </a:ext>
            </a:extLst>
          </p:cNvPr>
          <p:cNvGrpSpPr/>
          <p:nvPr/>
        </p:nvGrpSpPr>
        <p:grpSpPr>
          <a:xfrm>
            <a:off x="1890719" y="2898507"/>
            <a:ext cx="6454362" cy="662058"/>
            <a:chOff x="764723" y="3555163"/>
            <a:chExt cx="6454362" cy="662058"/>
          </a:xfrm>
        </p:grpSpPr>
        <p:sp>
          <p:nvSpPr>
            <p:cNvPr id="83" name="Oval 82">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84" name="TextBox 83">
              <a:extLst>
                <a:ext uri="{FF2B5EF4-FFF2-40B4-BE49-F238E27FC236}">
                  <a16:creationId xmlns:a16="http://schemas.microsoft.com/office/drawing/2014/main" xmlns="" id="{A120E0D6-EFA2-4A08-BFE2-DD70F47E6C48}"/>
                </a:ext>
              </a:extLst>
            </p:cNvPr>
            <p:cNvSpPr txBox="1"/>
            <p:nvPr/>
          </p:nvSpPr>
          <p:spPr>
            <a:xfrm>
              <a:off x="1414767" y="3555163"/>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a:t>
              </a:r>
              <a:r>
                <a:rPr lang="en-US">
                  <a:latin typeface="Arial Hebrew" charset="-79"/>
                  <a:ea typeface="Arial Hebrew" charset="-79"/>
                  <a:cs typeface="Arial Hebrew" charset="-79"/>
                </a:rPr>
                <a:t>Native </a:t>
              </a:r>
              <a:r>
                <a:rPr lang="en-US" smtClean="0">
                  <a:latin typeface="Arial Hebrew" charset="-79"/>
                  <a:ea typeface="Arial Hebrew" charset="-79"/>
                  <a:cs typeface="Arial Hebrew" charset="-79"/>
                </a:rPr>
                <a:t>đang dần trở lên rất phổ biến, nó được sử trên rất nhiều ứng dụng lớn</a:t>
              </a:r>
              <a:endParaRPr lang="en-US" dirty="0">
                <a:solidFill>
                  <a:schemeClr val="tx1">
                    <a:lumMod val="75000"/>
                    <a:lumOff val="25000"/>
                  </a:schemeClr>
                </a:solidFill>
                <a:latin typeface="Arial Hebrew" charset="-79"/>
                <a:ea typeface="Arial Hebrew" charset="-79"/>
                <a:cs typeface="Arial Hebrew" charset="-79"/>
              </a:endParaRPr>
            </a:p>
          </p:txBody>
        </p:sp>
        <p:pic>
          <p:nvPicPr>
            <p:cNvPr id="85" name="Picture 84">
              <a:extLst>
                <a:ext uri="{FF2B5EF4-FFF2-40B4-BE49-F238E27FC236}">
                  <a16:creationId xmlns:a16="http://schemas.microsoft.com/office/drawing/2014/main" xmlns=""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86" name="Group 85">
            <a:extLst>
              <a:ext uri="{FF2B5EF4-FFF2-40B4-BE49-F238E27FC236}">
                <a16:creationId xmlns:a16="http://schemas.microsoft.com/office/drawing/2014/main" xmlns="" id="{9C5CB2E8-B3A7-4DE0-B2CC-736365263446}"/>
              </a:ext>
            </a:extLst>
          </p:cNvPr>
          <p:cNvGrpSpPr/>
          <p:nvPr/>
        </p:nvGrpSpPr>
        <p:grpSpPr>
          <a:xfrm>
            <a:off x="1890267" y="4036300"/>
            <a:ext cx="6454362" cy="746526"/>
            <a:chOff x="764723" y="3555165"/>
            <a:chExt cx="6454362" cy="746526"/>
          </a:xfrm>
        </p:grpSpPr>
        <p:sp>
          <p:nvSpPr>
            <p:cNvPr id="87" name="Oval 86">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88" name="TextBox 87">
              <a:extLst>
                <a:ext uri="{FF2B5EF4-FFF2-40B4-BE49-F238E27FC236}">
                  <a16:creationId xmlns:a16="http://schemas.microsoft.com/office/drawing/2014/main" xmlns=""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a:t>
              </a:r>
              <a:r>
                <a:rPr lang="en-US">
                  <a:latin typeface="Arial Hebrew" charset="-79"/>
                  <a:ea typeface="Arial Hebrew" charset="-79"/>
                  <a:cs typeface="Arial Hebrew" charset="-79"/>
                </a:rPr>
                <a:t>Native </a:t>
              </a:r>
              <a:r>
                <a:rPr lang="en-US" smtClean="0">
                  <a:latin typeface="Arial Hebrew" charset="-79"/>
                  <a:ea typeface="Arial Hebrew" charset="-79"/>
                  <a:cs typeface="Arial Hebrew" charset="-79"/>
                </a:rPr>
                <a:t>mở ra cơ hội việc làm rộng lớn, cộng đồng hỗ trợ phát triển mạnh mẽ</a:t>
              </a:r>
              <a:endParaRPr lang="en-US" dirty="0">
                <a:solidFill>
                  <a:schemeClr val="tx1">
                    <a:lumMod val="75000"/>
                    <a:lumOff val="25000"/>
                  </a:schemeClr>
                </a:solidFill>
                <a:latin typeface="Arial Hebrew" charset="-79"/>
                <a:ea typeface="Arial Hebrew" charset="-79"/>
                <a:cs typeface="Arial Hebrew" charset="-79"/>
              </a:endParaRPr>
            </a:p>
          </p:txBody>
        </p:sp>
        <p:pic>
          <p:nvPicPr>
            <p:cNvPr id="89" name="Picture 88">
              <a:extLst>
                <a:ext uri="{FF2B5EF4-FFF2-40B4-BE49-F238E27FC236}">
                  <a16:creationId xmlns:a16="http://schemas.microsoft.com/office/drawing/2014/main" xmlns=""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90" name="Group 89">
            <a:extLst>
              <a:ext uri="{FF2B5EF4-FFF2-40B4-BE49-F238E27FC236}">
                <a16:creationId xmlns:a16="http://schemas.microsoft.com/office/drawing/2014/main" xmlns="" id="{9C5CB2E8-B3A7-4DE0-B2CC-736365263446}"/>
              </a:ext>
            </a:extLst>
          </p:cNvPr>
          <p:cNvGrpSpPr/>
          <p:nvPr/>
        </p:nvGrpSpPr>
        <p:grpSpPr>
          <a:xfrm>
            <a:off x="1890267" y="5358756"/>
            <a:ext cx="6454362" cy="746526"/>
            <a:chOff x="764723" y="3555165"/>
            <a:chExt cx="6454362" cy="746526"/>
          </a:xfrm>
        </p:grpSpPr>
        <p:sp>
          <p:nvSpPr>
            <p:cNvPr id="91" name="Oval 90">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92" name="TextBox 91">
              <a:extLst>
                <a:ext uri="{FF2B5EF4-FFF2-40B4-BE49-F238E27FC236}">
                  <a16:creationId xmlns:a16="http://schemas.microsoft.com/office/drawing/2014/main" xmlns=""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a:t>
              </a:r>
              <a:r>
                <a:rPr lang="en-US" smtClean="0">
                  <a:latin typeface="Arial Hebrew" charset="-79"/>
                  <a:ea typeface="Arial Hebrew" charset="-79"/>
                  <a:cs typeface="Arial Hebrew" charset="-79"/>
                </a:rPr>
                <a:t>Native hỗ trợ truy cập trực tiếp đến toàn bộ APIs của ngôn ngữ Native</a:t>
              </a:r>
              <a:endParaRPr lang="en-US" dirty="0">
                <a:solidFill>
                  <a:schemeClr val="tx1">
                    <a:lumMod val="75000"/>
                    <a:lumOff val="25000"/>
                  </a:schemeClr>
                </a:solidFill>
                <a:latin typeface="Arial Hebrew" charset="-79"/>
                <a:ea typeface="Arial Hebrew" charset="-79"/>
                <a:cs typeface="Arial Hebrew" charset="-79"/>
              </a:endParaRPr>
            </a:p>
          </p:txBody>
        </p:sp>
        <p:pic>
          <p:nvPicPr>
            <p:cNvPr id="93" name="Picture 92">
              <a:extLst>
                <a:ext uri="{FF2B5EF4-FFF2-40B4-BE49-F238E27FC236}">
                  <a16:creationId xmlns:a16="http://schemas.microsoft.com/office/drawing/2014/main" xmlns=""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p:cTn id="13" dur="1000" fill="hold"/>
                                        <p:tgtEl>
                                          <p:spTgt spid="118"/>
                                        </p:tgtEl>
                                        <p:attrNameLst>
                                          <p:attrName>ppt_w</p:attrName>
                                        </p:attrNameLst>
                                      </p:cBhvr>
                                      <p:tavLst>
                                        <p:tav tm="0">
                                          <p:val>
                                            <p:fltVal val="0"/>
                                          </p:val>
                                        </p:tav>
                                        <p:tav tm="100000">
                                          <p:val>
                                            <p:strVal val="#ppt_w"/>
                                          </p:val>
                                        </p:tav>
                                      </p:tavLst>
                                    </p:anim>
                                    <p:anim calcmode="lin" valueType="num">
                                      <p:cBhvr>
                                        <p:cTn id="14" dur="1000" fill="hold"/>
                                        <p:tgtEl>
                                          <p:spTgt spid="118"/>
                                        </p:tgtEl>
                                        <p:attrNameLst>
                                          <p:attrName>ppt_h</p:attrName>
                                        </p:attrNameLst>
                                      </p:cBhvr>
                                      <p:tavLst>
                                        <p:tav tm="0">
                                          <p:val>
                                            <p:fltVal val="0"/>
                                          </p:val>
                                        </p:tav>
                                        <p:tav tm="100000">
                                          <p:val>
                                            <p:strVal val="#ppt_h"/>
                                          </p:val>
                                        </p:tav>
                                      </p:tavLst>
                                    </p:anim>
                                    <p:anim calcmode="lin" valueType="num">
                                      <p:cBhvr>
                                        <p:cTn id="15" dur="1000" fill="hold"/>
                                        <p:tgtEl>
                                          <p:spTgt spid="118"/>
                                        </p:tgtEl>
                                        <p:attrNameLst>
                                          <p:attrName>style.rotation</p:attrName>
                                        </p:attrNameLst>
                                      </p:cBhvr>
                                      <p:tavLst>
                                        <p:tav tm="0">
                                          <p:val>
                                            <p:fltVal val="90"/>
                                          </p:val>
                                        </p:tav>
                                        <p:tav tm="100000">
                                          <p:val>
                                            <p:fltVal val="0"/>
                                          </p:val>
                                        </p:tav>
                                      </p:tavLst>
                                    </p:anim>
                                    <p:animEffect transition="in" filter="fade">
                                      <p:cBhvr>
                                        <p:cTn id="16" dur="1000"/>
                                        <p:tgtEl>
                                          <p:spTgt spid="118"/>
                                        </p:tgtEl>
                                      </p:cBhvr>
                                    </p:animEffect>
                                  </p:childTnLst>
                                </p:cTn>
                              </p:par>
                            </p:childTnLst>
                          </p:cTn>
                        </p:par>
                        <p:par>
                          <p:cTn id="17" fill="hold">
                            <p:stCondLst>
                              <p:cond delay="1500"/>
                            </p:stCondLst>
                            <p:childTnLst>
                              <p:par>
                                <p:cTn id="18" presetID="31" presetClass="entr" presetSubtype="0" fill="hold" nodeType="afterEffect">
                                  <p:stCondLst>
                                    <p:cond delay="0"/>
                                  </p:stCondLst>
                                  <p:childTnLst>
                                    <p:set>
                                      <p:cBhvr>
                                        <p:cTn id="19" dur="1" fill="hold">
                                          <p:stCondLst>
                                            <p:cond delay="0"/>
                                          </p:stCondLst>
                                        </p:cTn>
                                        <p:tgtEl>
                                          <p:spTgt spid="82"/>
                                        </p:tgtEl>
                                        <p:attrNameLst>
                                          <p:attrName>style.visibility</p:attrName>
                                        </p:attrNameLst>
                                      </p:cBhvr>
                                      <p:to>
                                        <p:strVal val="visible"/>
                                      </p:to>
                                    </p:set>
                                    <p:anim calcmode="lin" valueType="num">
                                      <p:cBhvr>
                                        <p:cTn id="20" dur="1000" fill="hold"/>
                                        <p:tgtEl>
                                          <p:spTgt spid="82"/>
                                        </p:tgtEl>
                                        <p:attrNameLst>
                                          <p:attrName>ppt_w</p:attrName>
                                        </p:attrNameLst>
                                      </p:cBhvr>
                                      <p:tavLst>
                                        <p:tav tm="0">
                                          <p:val>
                                            <p:fltVal val="0"/>
                                          </p:val>
                                        </p:tav>
                                        <p:tav tm="100000">
                                          <p:val>
                                            <p:strVal val="#ppt_w"/>
                                          </p:val>
                                        </p:tav>
                                      </p:tavLst>
                                    </p:anim>
                                    <p:anim calcmode="lin" valueType="num">
                                      <p:cBhvr>
                                        <p:cTn id="21" dur="1000" fill="hold"/>
                                        <p:tgtEl>
                                          <p:spTgt spid="82"/>
                                        </p:tgtEl>
                                        <p:attrNameLst>
                                          <p:attrName>ppt_h</p:attrName>
                                        </p:attrNameLst>
                                      </p:cBhvr>
                                      <p:tavLst>
                                        <p:tav tm="0">
                                          <p:val>
                                            <p:fltVal val="0"/>
                                          </p:val>
                                        </p:tav>
                                        <p:tav tm="100000">
                                          <p:val>
                                            <p:strVal val="#ppt_h"/>
                                          </p:val>
                                        </p:tav>
                                      </p:tavLst>
                                    </p:anim>
                                    <p:anim calcmode="lin" valueType="num">
                                      <p:cBhvr>
                                        <p:cTn id="22" dur="1000" fill="hold"/>
                                        <p:tgtEl>
                                          <p:spTgt spid="82"/>
                                        </p:tgtEl>
                                        <p:attrNameLst>
                                          <p:attrName>style.rotation</p:attrName>
                                        </p:attrNameLst>
                                      </p:cBhvr>
                                      <p:tavLst>
                                        <p:tav tm="0">
                                          <p:val>
                                            <p:fltVal val="90"/>
                                          </p:val>
                                        </p:tav>
                                        <p:tav tm="100000">
                                          <p:val>
                                            <p:fltVal val="0"/>
                                          </p:val>
                                        </p:tav>
                                      </p:tavLst>
                                    </p:anim>
                                    <p:animEffect transition="in" filter="fade">
                                      <p:cBhvr>
                                        <p:cTn id="23" dur="1000"/>
                                        <p:tgtEl>
                                          <p:spTgt spid="82"/>
                                        </p:tgtEl>
                                      </p:cBhvr>
                                    </p:animEffect>
                                  </p:childTnLst>
                                </p:cTn>
                              </p:par>
                            </p:childTnLst>
                          </p:cTn>
                        </p:par>
                        <p:par>
                          <p:cTn id="24" fill="hold">
                            <p:stCondLst>
                              <p:cond delay="2500"/>
                            </p:stCondLst>
                            <p:childTnLst>
                              <p:par>
                                <p:cTn id="25" presetID="31" presetClass="entr" presetSubtype="0" fill="hold" nodeType="after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p:cTn id="27" dur="1250" fill="hold"/>
                                        <p:tgtEl>
                                          <p:spTgt spid="86"/>
                                        </p:tgtEl>
                                        <p:attrNameLst>
                                          <p:attrName>ppt_w</p:attrName>
                                        </p:attrNameLst>
                                      </p:cBhvr>
                                      <p:tavLst>
                                        <p:tav tm="0">
                                          <p:val>
                                            <p:fltVal val="0"/>
                                          </p:val>
                                        </p:tav>
                                        <p:tav tm="100000">
                                          <p:val>
                                            <p:strVal val="#ppt_w"/>
                                          </p:val>
                                        </p:tav>
                                      </p:tavLst>
                                    </p:anim>
                                    <p:anim calcmode="lin" valueType="num">
                                      <p:cBhvr>
                                        <p:cTn id="28" dur="1250" fill="hold"/>
                                        <p:tgtEl>
                                          <p:spTgt spid="86"/>
                                        </p:tgtEl>
                                        <p:attrNameLst>
                                          <p:attrName>ppt_h</p:attrName>
                                        </p:attrNameLst>
                                      </p:cBhvr>
                                      <p:tavLst>
                                        <p:tav tm="0">
                                          <p:val>
                                            <p:fltVal val="0"/>
                                          </p:val>
                                        </p:tav>
                                        <p:tav tm="100000">
                                          <p:val>
                                            <p:strVal val="#ppt_h"/>
                                          </p:val>
                                        </p:tav>
                                      </p:tavLst>
                                    </p:anim>
                                    <p:anim calcmode="lin" valueType="num">
                                      <p:cBhvr>
                                        <p:cTn id="29" dur="1250" fill="hold"/>
                                        <p:tgtEl>
                                          <p:spTgt spid="86"/>
                                        </p:tgtEl>
                                        <p:attrNameLst>
                                          <p:attrName>style.rotation</p:attrName>
                                        </p:attrNameLst>
                                      </p:cBhvr>
                                      <p:tavLst>
                                        <p:tav tm="0">
                                          <p:val>
                                            <p:fltVal val="90"/>
                                          </p:val>
                                        </p:tav>
                                        <p:tav tm="100000">
                                          <p:val>
                                            <p:fltVal val="0"/>
                                          </p:val>
                                        </p:tav>
                                      </p:tavLst>
                                    </p:anim>
                                    <p:animEffect transition="in" filter="fade">
                                      <p:cBhvr>
                                        <p:cTn id="30" dur="1250"/>
                                        <p:tgtEl>
                                          <p:spTgt spid="86"/>
                                        </p:tgtEl>
                                      </p:cBhvr>
                                    </p:animEffect>
                                  </p:childTnLst>
                                </p:cTn>
                              </p:par>
                            </p:childTnLst>
                          </p:cTn>
                        </p:par>
                        <p:par>
                          <p:cTn id="31" fill="hold">
                            <p:stCondLst>
                              <p:cond delay="3750"/>
                            </p:stCondLst>
                            <p:childTnLst>
                              <p:par>
                                <p:cTn id="32" presetID="31" presetClass="entr" presetSubtype="0" fill="hold" nodeType="after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p:cTn id="34" dur="1250" fill="hold"/>
                                        <p:tgtEl>
                                          <p:spTgt spid="90"/>
                                        </p:tgtEl>
                                        <p:attrNameLst>
                                          <p:attrName>ppt_w</p:attrName>
                                        </p:attrNameLst>
                                      </p:cBhvr>
                                      <p:tavLst>
                                        <p:tav tm="0">
                                          <p:val>
                                            <p:fltVal val="0"/>
                                          </p:val>
                                        </p:tav>
                                        <p:tav tm="100000">
                                          <p:val>
                                            <p:strVal val="#ppt_w"/>
                                          </p:val>
                                        </p:tav>
                                      </p:tavLst>
                                    </p:anim>
                                    <p:anim calcmode="lin" valueType="num">
                                      <p:cBhvr>
                                        <p:cTn id="35" dur="1250" fill="hold"/>
                                        <p:tgtEl>
                                          <p:spTgt spid="90"/>
                                        </p:tgtEl>
                                        <p:attrNameLst>
                                          <p:attrName>ppt_h</p:attrName>
                                        </p:attrNameLst>
                                      </p:cBhvr>
                                      <p:tavLst>
                                        <p:tav tm="0">
                                          <p:val>
                                            <p:fltVal val="0"/>
                                          </p:val>
                                        </p:tav>
                                        <p:tav tm="100000">
                                          <p:val>
                                            <p:strVal val="#ppt_h"/>
                                          </p:val>
                                        </p:tav>
                                      </p:tavLst>
                                    </p:anim>
                                    <p:anim calcmode="lin" valueType="num">
                                      <p:cBhvr>
                                        <p:cTn id="36" dur="1250" fill="hold"/>
                                        <p:tgtEl>
                                          <p:spTgt spid="90"/>
                                        </p:tgtEl>
                                        <p:attrNameLst>
                                          <p:attrName>style.rotation</p:attrName>
                                        </p:attrNameLst>
                                      </p:cBhvr>
                                      <p:tavLst>
                                        <p:tav tm="0">
                                          <p:val>
                                            <p:fltVal val="90"/>
                                          </p:val>
                                        </p:tav>
                                        <p:tav tm="100000">
                                          <p:val>
                                            <p:fltVal val="0"/>
                                          </p:val>
                                        </p:tav>
                                      </p:tavLst>
                                    </p:anim>
                                    <p:animEffect transition="in" filter="fade">
                                      <p:cBhvr>
                                        <p:cTn id="37"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smtClean="0">
                  <a:solidFill>
                    <a:srgbClr val="F0EEF0"/>
                  </a:solidFill>
                  <a:latin typeface="Arial Hebrew" charset="-79"/>
                  <a:ea typeface="Arial Hebrew" charset="-79"/>
                  <a:cs typeface="Arial Hebrew" charset="-79"/>
                </a:rPr>
                <a:t>Thông tin</a:t>
              </a:r>
              <a:endParaRPr lang="en-US" sz="32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dugn</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113690" y="0"/>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8" name="Group 67"/>
          <p:cNvGrpSpPr/>
          <p:nvPr/>
        </p:nvGrpSpPr>
        <p:grpSpPr>
          <a:xfrm>
            <a:off x="1957560" y="1770897"/>
            <a:ext cx="6468693" cy="662056"/>
            <a:chOff x="1410818" y="1691341"/>
            <a:chExt cx="6468693" cy="662056"/>
          </a:xfrm>
        </p:grpSpPr>
        <p:grpSp>
          <p:nvGrpSpPr>
            <p:cNvPr id="81" name="Group 80">
              <a:extLst>
                <a:ext uri="{FF2B5EF4-FFF2-40B4-BE49-F238E27FC236}">
                  <a16:creationId xmlns:a16="http://schemas.microsoft.com/office/drawing/2014/main" xmlns="" id="{9C5CB2E8-B3A7-4DE0-B2CC-736365263446}"/>
                </a:ext>
              </a:extLst>
            </p:cNvPr>
            <p:cNvGrpSpPr/>
            <p:nvPr/>
          </p:nvGrpSpPr>
          <p:grpSpPr>
            <a:xfrm>
              <a:off x="1410818" y="1691341"/>
              <a:ext cx="6468693" cy="662056"/>
              <a:chOff x="764723" y="3555165"/>
              <a:chExt cx="6468693" cy="662056"/>
            </a:xfrm>
          </p:grpSpPr>
          <p:sp>
            <p:nvSpPr>
              <p:cNvPr id="95" name="Oval 94">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6" name="TextBox 95">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smtClean="0"/>
                  <a:t>Dễ dàng học khi biết javascripts</a:t>
                </a:r>
                <a:endParaRPr lang="en-US" dirty="0">
                  <a:solidFill>
                    <a:schemeClr val="tx1">
                      <a:lumMod val="75000"/>
                      <a:lumOff val="25000"/>
                    </a:schemeClr>
                  </a:solidFill>
                  <a:latin typeface="Tw Cen MT" panose="020B0602020104020603" pitchFamily="34" charset="0"/>
                </a:endParaRPr>
              </a:p>
            </p:txBody>
          </p:sp>
        </p:grpSp>
        <p:pic>
          <p:nvPicPr>
            <p:cNvPr id="94" name="Picture 93">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7" name="Group 96"/>
          <p:cNvGrpSpPr/>
          <p:nvPr/>
        </p:nvGrpSpPr>
        <p:grpSpPr>
          <a:xfrm>
            <a:off x="1957560" y="2875971"/>
            <a:ext cx="6468693" cy="662056"/>
            <a:chOff x="1410818" y="2766941"/>
            <a:chExt cx="6468693" cy="662056"/>
          </a:xfrm>
        </p:grpSpPr>
        <p:grpSp>
          <p:nvGrpSpPr>
            <p:cNvPr id="98" name="Group 97">
              <a:extLst>
                <a:ext uri="{FF2B5EF4-FFF2-40B4-BE49-F238E27FC236}">
                  <a16:creationId xmlns:a16="http://schemas.microsoft.com/office/drawing/2014/main" xmlns="" id="{9C5CB2E8-B3A7-4DE0-B2CC-736365263446}"/>
                </a:ext>
              </a:extLst>
            </p:cNvPr>
            <p:cNvGrpSpPr/>
            <p:nvPr/>
          </p:nvGrpSpPr>
          <p:grpSpPr>
            <a:xfrm>
              <a:off x="1410818" y="2766941"/>
              <a:ext cx="6468693" cy="662056"/>
              <a:chOff x="764723" y="3555165"/>
              <a:chExt cx="6468693" cy="662056"/>
            </a:xfrm>
          </p:grpSpPr>
          <p:sp>
            <p:nvSpPr>
              <p:cNvPr id="100" name="Oval 99">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1" name="TextBox 100">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a:t>Hot reloading</a:t>
                </a:r>
                <a:r>
                  <a:rPr lang="en-US"/>
                  <a:t> </a:t>
                </a:r>
                <a:endParaRPr lang="en-US" dirty="0">
                  <a:solidFill>
                    <a:schemeClr val="tx1">
                      <a:lumMod val="75000"/>
                      <a:lumOff val="25000"/>
                    </a:schemeClr>
                  </a:solidFill>
                  <a:latin typeface="Tw Cen MT" panose="020B0602020104020603" pitchFamily="34" charset="0"/>
                </a:endParaRPr>
              </a:p>
            </p:txBody>
          </p:sp>
        </p:grpSp>
        <p:pic>
          <p:nvPicPr>
            <p:cNvPr id="99" name="Picture 98">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102" name="Group 101"/>
          <p:cNvGrpSpPr/>
          <p:nvPr/>
        </p:nvGrpSpPr>
        <p:grpSpPr>
          <a:xfrm>
            <a:off x="1957560" y="3972438"/>
            <a:ext cx="6481830" cy="670663"/>
            <a:chOff x="1410818" y="1682734"/>
            <a:chExt cx="6481830" cy="670663"/>
          </a:xfrm>
        </p:grpSpPr>
        <p:grpSp>
          <p:nvGrpSpPr>
            <p:cNvPr id="103" name="Group 102">
              <a:extLst>
                <a:ext uri="{FF2B5EF4-FFF2-40B4-BE49-F238E27FC236}">
                  <a16:creationId xmlns:a16="http://schemas.microsoft.com/office/drawing/2014/main" xmlns="" id="{9C5CB2E8-B3A7-4DE0-B2CC-736365263446}"/>
                </a:ext>
              </a:extLst>
            </p:cNvPr>
            <p:cNvGrpSpPr/>
            <p:nvPr/>
          </p:nvGrpSpPr>
          <p:grpSpPr>
            <a:xfrm>
              <a:off x="1410818" y="1682734"/>
              <a:ext cx="6481830" cy="670663"/>
              <a:chOff x="764723" y="3546558"/>
              <a:chExt cx="6481830" cy="670663"/>
            </a:xfrm>
          </p:grpSpPr>
          <p:sp>
            <p:nvSpPr>
              <p:cNvPr id="105" name="Oval 104">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6" name="TextBox 105">
                <a:extLst>
                  <a:ext uri="{FF2B5EF4-FFF2-40B4-BE49-F238E27FC236}">
                    <a16:creationId xmlns:a16="http://schemas.microsoft.com/office/drawing/2014/main" xmlns="" id="{A120E0D6-EFA2-4A08-BFE2-DD70F47E6C48}"/>
                  </a:ext>
                </a:extLst>
              </p:cNvPr>
              <p:cNvSpPr txBox="1"/>
              <p:nvPr/>
            </p:nvSpPr>
            <p:spPr>
              <a:xfrm>
                <a:off x="1442235" y="3546558"/>
                <a:ext cx="5804318" cy="646331"/>
              </a:xfrm>
              <a:prstGeom prst="rect">
                <a:avLst/>
              </a:prstGeom>
              <a:noFill/>
            </p:spPr>
            <p:txBody>
              <a:bodyPr wrap="square" rtlCol="0">
                <a:spAutoFit/>
              </a:bodyPr>
              <a:lstStyle/>
              <a:p>
                <a:pPr algn="just"/>
                <a:r>
                  <a:rPr lang="en-US"/>
                  <a:t>Chạy được đa nền tảng khi Bạn không cần biết Objective-C, Swift hay Java</a:t>
                </a:r>
                <a:r>
                  <a:rPr lang="en-US"/>
                  <a:t> </a:t>
                </a:r>
                <a:endParaRPr lang="en-US" dirty="0">
                  <a:solidFill>
                    <a:schemeClr val="tx1">
                      <a:lumMod val="75000"/>
                      <a:lumOff val="25000"/>
                    </a:schemeClr>
                  </a:solidFill>
                  <a:latin typeface="Tw Cen MT" panose="020B0602020104020603" pitchFamily="34" charset="0"/>
                </a:endParaRPr>
              </a:p>
            </p:txBody>
          </p:sp>
        </p:grpSp>
        <p:pic>
          <p:nvPicPr>
            <p:cNvPr id="104" name="Picture 103">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7" name="Group 106"/>
          <p:cNvGrpSpPr/>
          <p:nvPr/>
        </p:nvGrpSpPr>
        <p:grpSpPr>
          <a:xfrm>
            <a:off x="1957560" y="5086118"/>
            <a:ext cx="6468693" cy="662056"/>
            <a:chOff x="1410818" y="1691341"/>
            <a:chExt cx="6468693" cy="662056"/>
          </a:xfrm>
        </p:grpSpPr>
        <p:grpSp>
          <p:nvGrpSpPr>
            <p:cNvPr id="108" name="Group 107">
              <a:extLst>
                <a:ext uri="{FF2B5EF4-FFF2-40B4-BE49-F238E27FC236}">
                  <a16:creationId xmlns:a16="http://schemas.microsoft.com/office/drawing/2014/main" xmlns="" id="{9C5CB2E8-B3A7-4DE0-B2CC-736365263446}"/>
                </a:ext>
              </a:extLst>
            </p:cNvPr>
            <p:cNvGrpSpPr/>
            <p:nvPr/>
          </p:nvGrpSpPr>
          <p:grpSpPr>
            <a:xfrm>
              <a:off x="1410818" y="1691341"/>
              <a:ext cx="6468693" cy="662056"/>
              <a:chOff x="764723" y="3555165"/>
              <a:chExt cx="6468693" cy="662056"/>
            </a:xfrm>
          </p:grpSpPr>
          <p:sp>
            <p:nvSpPr>
              <p:cNvPr id="110" name="Oval 109">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1" name="TextBox 110">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smtClean="0"/>
                  <a:t>Cộng đồng hỗ trợ lớn</a:t>
                </a:r>
                <a:endParaRPr lang="en-US" dirty="0">
                  <a:solidFill>
                    <a:schemeClr val="tx1">
                      <a:lumMod val="75000"/>
                      <a:lumOff val="25000"/>
                    </a:schemeClr>
                  </a:solidFill>
                  <a:latin typeface="Tw Cen MT" panose="020B0602020104020603" pitchFamily="34" charset="0"/>
                </a:endParaRPr>
              </a:p>
            </p:txBody>
          </p:sp>
        </p:grpSp>
        <p:pic>
          <p:nvPicPr>
            <p:cNvPr id="109" name="Picture 108">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2" name="Group 1"/>
          <p:cNvGrpSpPr/>
          <p:nvPr/>
        </p:nvGrpSpPr>
        <p:grpSpPr>
          <a:xfrm>
            <a:off x="1957560" y="720996"/>
            <a:ext cx="6912499" cy="629100"/>
            <a:chOff x="1725166" y="621796"/>
            <a:chExt cx="6912499" cy="629100"/>
          </a:xfrm>
        </p:grpSpPr>
        <p:grpSp>
          <p:nvGrpSpPr>
            <p:cNvPr id="48" name="Group 47">
              <a:extLst>
                <a:ext uri="{FF2B5EF4-FFF2-40B4-BE49-F238E27FC236}">
                  <a16:creationId xmlns:a16="http://schemas.microsoft.com/office/drawing/2014/main" xmlns="" id="{11FBA8A3-D6EF-42EC-AEC1-86283EED452E}"/>
                </a:ext>
              </a:extLst>
            </p:cNvPr>
            <p:cNvGrpSpPr/>
            <p:nvPr/>
          </p:nvGrpSpPr>
          <p:grpSpPr>
            <a:xfrm>
              <a:off x="1725166" y="621796"/>
              <a:ext cx="6912499" cy="629100"/>
              <a:chOff x="792862" y="2142394"/>
              <a:chExt cx="3024265" cy="629100"/>
            </a:xfrm>
          </p:grpSpPr>
          <p:sp>
            <p:nvSpPr>
              <p:cNvPr id="49" name="Oval 48">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Times New Roman" charset="0"/>
                    <a:ea typeface="Times New Roman" charset="0"/>
                    <a:cs typeface="Times New Roman" charset="0"/>
                  </a:rPr>
                  <a:t>Ưu điểm</a:t>
                </a:r>
                <a:endParaRPr lang="en-US" sz="2400" dirty="0">
                  <a:solidFill>
                    <a:schemeClr val="tx1">
                      <a:lumMod val="75000"/>
                      <a:lumOff val="25000"/>
                    </a:schemeClr>
                  </a:solidFill>
                  <a:latin typeface="Times New Roman" charset="0"/>
                  <a:ea typeface="Times New Roman" charset="0"/>
                  <a:cs typeface="Times New Roman" charset="0"/>
                </a:endParaRPr>
              </a:p>
            </p:txBody>
          </p:sp>
        </p:grpSp>
        <p:pic>
          <p:nvPicPr>
            <p:cNvPr id="3" name="Picture 2"/>
            <p:cNvPicPr>
              <a:picLocks noChangeAspect="1"/>
            </p:cNvPicPr>
            <p:nvPr/>
          </p:nvPicPr>
          <p:blipFill>
            <a:blip r:embed="rId3"/>
            <a:stretch>
              <a:fillRect/>
            </a:stretch>
          </p:blipFill>
          <p:spPr>
            <a:xfrm>
              <a:off x="1869121" y="777329"/>
              <a:ext cx="400454" cy="400454"/>
            </a:xfrm>
            <a:prstGeom prst="rect">
              <a:avLst/>
            </a:prstGeom>
          </p:spPr>
        </p:pic>
      </p:grpSp>
    </p:spTree>
    <p:extLst>
      <p:ext uri="{BB962C8B-B14F-4D97-AF65-F5344CB8AC3E}">
        <p14:creationId xmlns:p14="http://schemas.microsoft.com/office/powerpoint/2010/main" val="7634710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smtClean="0">
                  <a:solidFill>
                    <a:srgbClr val="F0EEF0"/>
                  </a:solidFill>
                  <a:latin typeface="Arial Hebrew" charset="-79"/>
                  <a:ea typeface="Arial Hebrew" charset="-79"/>
                  <a:cs typeface="Arial Hebrew" charset="-79"/>
                </a:rPr>
                <a:t>Thông tin</a:t>
              </a:r>
              <a:endParaRPr lang="en-US" sz="32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dugn</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113690" y="0"/>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p:cNvGrpSpPr/>
          <p:nvPr/>
        </p:nvGrpSpPr>
        <p:grpSpPr>
          <a:xfrm>
            <a:off x="1889751" y="1830544"/>
            <a:ext cx="6468693" cy="662056"/>
            <a:chOff x="1410818" y="1691341"/>
            <a:chExt cx="6468693" cy="662056"/>
          </a:xfrm>
        </p:grpSpPr>
        <p:grpSp>
          <p:nvGrpSpPr>
            <p:cNvPr id="83" name="Group 82">
              <a:extLst>
                <a:ext uri="{FF2B5EF4-FFF2-40B4-BE49-F238E27FC236}">
                  <a16:creationId xmlns:a16="http://schemas.microsoft.com/office/drawing/2014/main" xmlns="" id="{9C5CB2E8-B3A7-4DE0-B2CC-736365263446}"/>
                </a:ext>
              </a:extLst>
            </p:cNvPr>
            <p:cNvGrpSpPr/>
            <p:nvPr/>
          </p:nvGrpSpPr>
          <p:grpSpPr>
            <a:xfrm>
              <a:off x="1410818" y="1691341"/>
              <a:ext cx="6468693" cy="662056"/>
              <a:chOff x="764723" y="3555165"/>
              <a:chExt cx="6468693" cy="662056"/>
            </a:xfrm>
          </p:grpSpPr>
          <p:sp>
            <p:nvSpPr>
              <p:cNvPr id="85" name="Oval 84">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86" name="TextBox 85">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smtClean="0"/>
                  <a:t>Hiệu Năng ổn định</a:t>
                </a:r>
                <a:endParaRPr lang="en-US" dirty="0">
                  <a:solidFill>
                    <a:schemeClr val="tx1">
                      <a:lumMod val="75000"/>
                      <a:lumOff val="25000"/>
                    </a:schemeClr>
                  </a:solidFill>
                  <a:latin typeface="Tw Cen MT" panose="020B0602020104020603" pitchFamily="34" charset="0"/>
                </a:endParaRPr>
              </a:p>
            </p:txBody>
          </p:sp>
        </p:grpSp>
        <p:pic>
          <p:nvPicPr>
            <p:cNvPr id="84" name="Picture 83">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7" name="Group 86"/>
          <p:cNvGrpSpPr/>
          <p:nvPr/>
        </p:nvGrpSpPr>
        <p:grpSpPr>
          <a:xfrm>
            <a:off x="1889751" y="2973048"/>
            <a:ext cx="6468693" cy="662056"/>
            <a:chOff x="1410818" y="2766941"/>
            <a:chExt cx="6468693" cy="662056"/>
          </a:xfrm>
        </p:grpSpPr>
        <p:grpSp>
          <p:nvGrpSpPr>
            <p:cNvPr id="88" name="Group 87">
              <a:extLst>
                <a:ext uri="{FF2B5EF4-FFF2-40B4-BE49-F238E27FC236}">
                  <a16:creationId xmlns:a16="http://schemas.microsoft.com/office/drawing/2014/main" xmlns="" id="{9C5CB2E8-B3A7-4DE0-B2CC-736365263446}"/>
                </a:ext>
              </a:extLst>
            </p:cNvPr>
            <p:cNvGrpSpPr/>
            <p:nvPr/>
          </p:nvGrpSpPr>
          <p:grpSpPr>
            <a:xfrm>
              <a:off x="1410818" y="2766941"/>
              <a:ext cx="6468693" cy="662056"/>
              <a:chOff x="764723" y="3555165"/>
              <a:chExt cx="6468693" cy="662056"/>
            </a:xfrm>
          </p:grpSpPr>
          <p:sp>
            <p:nvSpPr>
              <p:cNvPr id="90" name="Oval 89">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1" name="TextBox 90">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smtClean="0"/>
                  <a:t>Team phát triển nhỏ</a:t>
                </a:r>
                <a:endParaRPr lang="en-US" dirty="0">
                  <a:solidFill>
                    <a:schemeClr val="tx1">
                      <a:lumMod val="75000"/>
                      <a:lumOff val="25000"/>
                    </a:schemeClr>
                  </a:solidFill>
                  <a:latin typeface="Tw Cen MT" panose="020B0602020104020603" pitchFamily="34" charset="0"/>
                </a:endParaRPr>
              </a:p>
            </p:txBody>
          </p:sp>
        </p:grpSp>
        <p:pic>
          <p:nvPicPr>
            <p:cNvPr id="89" name="Picture 88">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92" name="Group 91"/>
          <p:cNvGrpSpPr/>
          <p:nvPr/>
        </p:nvGrpSpPr>
        <p:grpSpPr>
          <a:xfrm>
            <a:off x="1889751" y="4115552"/>
            <a:ext cx="6445427" cy="662056"/>
            <a:chOff x="1410818" y="1691341"/>
            <a:chExt cx="6445427" cy="662056"/>
          </a:xfrm>
        </p:grpSpPr>
        <p:grpSp>
          <p:nvGrpSpPr>
            <p:cNvPr id="93" name="Group 92">
              <a:extLst>
                <a:ext uri="{FF2B5EF4-FFF2-40B4-BE49-F238E27FC236}">
                  <a16:creationId xmlns:a16="http://schemas.microsoft.com/office/drawing/2014/main" xmlns="" id="{9C5CB2E8-B3A7-4DE0-B2CC-736365263446}"/>
                </a:ext>
              </a:extLst>
            </p:cNvPr>
            <p:cNvGrpSpPr/>
            <p:nvPr/>
          </p:nvGrpSpPr>
          <p:grpSpPr>
            <a:xfrm>
              <a:off x="1410818" y="1691341"/>
              <a:ext cx="6445427" cy="662056"/>
              <a:chOff x="764723" y="3555165"/>
              <a:chExt cx="6445427" cy="662056"/>
            </a:xfrm>
          </p:grpSpPr>
          <p:sp>
            <p:nvSpPr>
              <p:cNvPr id="113" name="Oval 112">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4" name="TextBox 113">
                <a:extLst>
                  <a:ext uri="{FF2B5EF4-FFF2-40B4-BE49-F238E27FC236}">
                    <a16:creationId xmlns:a16="http://schemas.microsoft.com/office/drawing/2014/main" xmlns="" id="{A120E0D6-EFA2-4A08-BFE2-DD70F47E6C48}"/>
                  </a:ext>
                </a:extLst>
              </p:cNvPr>
              <p:cNvSpPr txBox="1"/>
              <p:nvPr/>
            </p:nvSpPr>
            <p:spPr>
              <a:xfrm>
                <a:off x="1405832" y="3701527"/>
                <a:ext cx="5804318" cy="369332"/>
              </a:xfrm>
              <a:prstGeom prst="rect">
                <a:avLst/>
              </a:prstGeom>
              <a:noFill/>
            </p:spPr>
            <p:txBody>
              <a:bodyPr wrap="square" rtlCol="0">
                <a:spAutoFit/>
              </a:bodyPr>
              <a:lstStyle/>
              <a:p>
                <a:pPr algn="just"/>
                <a:r>
                  <a:rPr lang="en-US"/>
                  <a:t>Trải nghiệm người dùng tốt hơn là hybrid app</a:t>
                </a:r>
                <a:r>
                  <a:rPr lang="en-US"/>
                  <a:t> </a:t>
                </a:r>
                <a:endParaRPr lang="en-US" dirty="0">
                  <a:solidFill>
                    <a:schemeClr val="tx1">
                      <a:lumMod val="75000"/>
                      <a:lumOff val="25000"/>
                    </a:schemeClr>
                  </a:solidFill>
                  <a:latin typeface="Tw Cen MT" panose="020B0602020104020603" pitchFamily="34" charset="0"/>
                </a:endParaRPr>
              </a:p>
            </p:txBody>
          </p:sp>
        </p:grpSp>
        <p:pic>
          <p:nvPicPr>
            <p:cNvPr id="112" name="Picture 111">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15" name="Group 114"/>
          <p:cNvGrpSpPr/>
          <p:nvPr/>
        </p:nvGrpSpPr>
        <p:grpSpPr>
          <a:xfrm>
            <a:off x="1889751" y="5258055"/>
            <a:ext cx="6468693" cy="662056"/>
            <a:chOff x="1410818" y="1691341"/>
            <a:chExt cx="6468693" cy="662056"/>
          </a:xfrm>
        </p:grpSpPr>
        <p:grpSp>
          <p:nvGrpSpPr>
            <p:cNvPr id="116" name="Group 115">
              <a:extLst>
                <a:ext uri="{FF2B5EF4-FFF2-40B4-BE49-F238E27FC236}">
                  <a16:creationId xmlns:a16="http://schemas.microsoft.com/office/drawing/2014/main" xmlns="" id="{9C5CB2E8-B3A7-4DE0-B2CC-736365263446}"/>
                </a:ext>
              </a:extLst>
            </p:cNvPr>
            <p:cNvGrpSpPr/>
            <p:nvPr/>
          </p:nvGrpSpPr>
          <p:grpSpPr>
            <a:xfrm>
              <a:off x="1410818" y="1691341"/>
              <a:ext cx="6468693" cy="662056"/>
              <a:chOff x="764723" y="3555165"/>
              <a:chExt cx="6468693" cy="662056"/>
            </a:xfrm>
          </p:grpSpPr>
          <p:sp>
            <p:nvSpPr>
              <p:cNvPr id="118" name="Oval 117">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9" name="TextBox 118">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smtClean="0"/>
                  <a:t>Được phải triển bởi facebook</a:t>
                </a:r>
                <a:endParaRPr lang="en-US" dirty="0">
                  <a:solidFill>
                    <a:schemeClr val="tx1">
                      <a:lumMod val="75000"/>
                      <a:lumOff val="25000"/>
                    </a:schemeClr>
                  </a:solidFill>
                  <a:latin typeface="Tw Cen MT" panose="020B0602020104020603" pitchFamily="34" charset="0"/>
                </a:endParaRPr>
              </a:p>
            </p:txBody>
          </p:sp>
        </p:grpSp>
        <p:pic>
          <p:nvPicPr>
            <p:cNvPr id="117" name="Picture 116">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20" name="Group 119"/>
          <p:cNvGrpSpPr/>
          <p:nvPr/>
        </p:nvGrpSpPr>
        <p:grpSpPr>
          <a:xfrm>
            <a:off x="1889751" y="720996"/>
            <a:ext cx="6912499" cy="629100"/>
            <a:chOff x="1725166" y="621796"/>
            <a:chExt cx="6912499" cy="629100"/>
          </a:xfrm>
        </p:grpSpPr>
        <p:grpSp>
          <p:nvGrpSpPr>
            <p:cNvPr id="121" name="Group 120">
              <a:extLst>
                <a:ext uri="{FF2B5EF4-FFF2-40B4-BE49-F238E27FC236}">
                  <a16:creationId xmlns:a16="http://schemas.microsoft.com/office/drawing/2014/main" xmlns="" id="{11FBA8A3-D6EF-42EC-AEC1-86283EED452E}"/>
                </a:ext>
              </a:extLst>
            </p:cNvPr>
            <p:cNvGrpSpPr/>
            <p:nvPr/>
          </p:nvGrpSpPr>
          <p:grpSpPr>
            <a:xfrm>
              <a:off x="1725166" y="621796"/>
              <a:ext cx="6912499" cy="629100"/>
              <a:chOff x="792862" y="2142394"/>
              <a:chExt cx="3024265" cy="629100"/>
            </a:xfrm>
          </p:grpSpPr>
          <p:sp>
            <p:nvSpPr>
              <p:cNvPr id="123" name="Oval 122">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Times New Roman" charset="0"/>
                    <a:ea typeface="Times New Roman" charset="0"/>
                    <a:cs typeface="Times New Roman" charset="0"/>
                  </a:rPr>
                  <a:t>Ưu điểm</a:t>
                </a:r>
                <a:endParaRPr lang="en-US" sz="2400" dirty="0">
                  <a:solidFill>
                    <a:schemeClr val="tx1">
                      <a:lumMod val="75000"/>
                      <a:lumOff val="25000"/>
                    </a:schemeClr>
                  </a:solidFill>
                  <a:latin typeface="Times New Roman" charset="0"/>
                  <a:ea typeface="Times New Roman" charset="0"/>
                  <a:cs typeface="Times New Roman" charset="0"/>
                </a:endParaRPr>
              </a:p>
            </p:txBody>
          </p:sp>
        </p:grpSp>
        <p:pic>
          <p:nvPicPr>
            <p:cNvPr id="122" name="Picture 121"/>
            <p:cNvPicPr>
              <a:picLocks noChangeAspect="1"/>
            </p:cNvPicPr>
            <p:nvPr/>
          </p:nvPicPr>
          <p:blipFill>
            <a:blip r:embed="rId3"/>
            <a:stretch>
              <a:fillRect/>
            </a:stretch>
          </p:blipFill>
          <p:spPr>
            <a:xfrm>
              <a:off x="1857949" y="735017"/>
              <a:ext cx="400454" cy="400454"/>
            </a:xfrm>
            <a:prstGeom prst="rect">
              <a:avLst/>
            </a:prstGeom>
          </p:spPr>
        </p:pic>
      </p:grpSp>
    </p:spTree>
    <p:extLst>
      <p:ext uri="{BB962C8B-B14F-4D97-AF65-F5344CB8AC3E}">
        <p14:creationId xmlns:p14="http://schemas.microsoft.com/office/powerpoint/2010/main" val="12209268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smtClean="0">
                  <a:solidFill>
                    <a:srgbClr val="F0EEF0"/>
                  </a:solidFill>
                  <a:latin typeface="Arial Hebrew" charset="-79"/>
                  <a:ea typeface="Arial Hebrew" charset="-79"/>
                  <a:cs typeface="Arial Hebrew" charset="-79"/>
                </a:rPr>
                <a:t>Thông tin</a:t>
              </a:r>
              <a:endParaRPr lang="en-US" sz="32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dugn</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113690" y="0"/>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2241934" y="790183"/>
            <a:ext cx="6912499" cy="629100"/>
            <a:chOff x="1415014" y="517467"/>
            <a:chExt cx="6912499" cy="629100"/>
          </a:xfrm>
        </p:grpSpPr>
        <p:grpSp>
          <p:nvGrpSpPr>
            <p:cNvPr id="66" name="Group 65">
              <a:extLst>
                <a:ext uri="{FF2B5EF4-FFF2-40B4-BE49-F238E27FC236}">
                  <a16:creationId xmlns:a16="http://schemas.microsoft.com/office/drawing/2014/main" xmlns="" id="{11FBA8A3-D6EF-42EC-AEC1-86283EED452E}"/>
                </a:ext>
              </a:extLst>
            </p:cNvPr>
            <p:cNvGrpSpPr/>
            <p:nvPr/>
          </p:nvGrpSpPr>
          <p:grpSpPr>
            <a:xfrm>
              <a:off x="1415014" y="517467"/>
              <a:ext cx="6912499" cy="629100"/>
              <a:chOff x="792862" y="2142394"/>
              <a:chExt cx="3024265" cy="629100"/>
            </a:xfrm>
          </p:grpSpPr>
          <p:sp>
            <p:nvSpPr>
              <p:cNvPr id="68" name="Oval 67">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Times New Roman" charset="0"/>
                    <a:ea typeface="Times New Roman" charset="0"/>
                    <a:cs typeface="Times New Roman" charset="0"/>
                  </a:rPr>
                  <a:t>Nhược điểm</a:t>
                </a:r>
                <a:endParaRPr lang="en-US" sz="2400" dirty="0">
                  <a:solidFill>
                    <a:schemeClr val="tx1">
                      <a:lumMod val="75000"/>
                      <a:lumOff val="25000"/>
                    </a:schemeClr>
                  </a:solidFill>
                  <a:latin typeface="Times New Roman" charset="0"/>
                  <a:ea typeface="Times New Roman" charset="0"/>
                  <a:cs typeface="Times New Roman" charset="0"/>
                </a:endParaRPr>
              </a:p>
            </p:txBody>
          </p:sp>
        </p:grpSp>
        <p:pic>
          <p:nvPicPr>
            <p:cNvPr id="67" name="Picture 66"/>
            <p:cNvPicPr>
              <a:picLocks noChangeAspect="1"/>
            </p:cNvPicPr>
            <p:nvPr/>
          </p:nvPicPr>
          <p:blipFill>
            <a:blip r:embed="rId3"/>
            <a:stretch>
              <a:fillRect/>
            </a:stretch>
          </p:blipFill>
          <p:spPr>
            <a:xfrm>
              <a:off x="1537711" y="631790"/>
              <a:ext cx="400454" cy="400454"/>
            </a:xfrm>
            <a:prstGeom prst="rect">
              <a:avLst/>
            </a:prstGeom>
          </p:spPr>
        </p:pic>
      </p:grpSp>
      <p:grpSp>
        <p:nvGrpSpPr>
          <p:cNvPr id="81" name="Group 80"/>
          <p:cNvGrpSpPr/>
          <p:nvPr/>
        </p:nvGrpSpPr>
        <p:grpSpPr>
          <a:xfrm>
            <a:off x="2241934" y="1990961"/>
            <a:ext cx="6468693" cy="662056"/>
            <a:chOff x="1410818" y="1691341"/>
            <a:chExt cx="6468693" cy="662056"/>
          </a:xfrm>
        </p:grpSpPr>
        <p:grpSp>
          <p:nvGrpSpPr>
            <p:cNvPr id="94" name="Group 93">
              <a:extLst>
                <a:ext uri="{FF2B5EF4-FFF2-40B4-BE49-F238E27FC236}">
                  <a16:creationId xmlns:a16="http://schemas.microsoft.com/office/drawing/2014/main" xmlns="" id="{9C5CB2E8-B3A7-4DE0-B2CC-736365263446}"/>
                </a:ext>
              </a:extLst>
            </p:cNvPr>
            <p:cNvGrpSpPr/>
            <p:nvPr/>
          </p:nvGrpSpPr>
          <p:grpSpPr>
            <a:xfrm>
              <a:off x="1410818" y="1691341"/>
              <a:ext cx="6468693" cy="662056"/>
              <a:chOff x="764723" y="3555165"/>
              <a:chExt cx="6468693" cy="662056"/>
            </a:xfrm>
          </p:grpSpPr>
          <p:sp>
            <p:nvSpPr>
              <p:cNvPr id="96" name="Oval 95">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7" name="TextBox 96">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a:t>Vẫn đòi hỏi native code</a:t>
                </a:r>
                <a:r>
                  <a:rPr lang="en-US"/>
                  <a:t> </a:t>
                </a:r>
                <a:endParaRPr lang="en-US" dirty="0">
                  <a:solidFill>
                    <a:schemeClr val="tx1">
                      <a:lumMod val="75000"/>
                      <a:lumOff val="25000"/>
                    </a:schemeClr>
                  </a:solidFill>
                  <a:latin typeface="Tw Cen MT" panose="020B0602020104020603" pitchFamily="34" charset="0"/>
                </a:endParaRPr>
              </a:p>
            </p:txBody>
          </p:sp>
        </p:grpSp>
        <p:pic>
          <p:nvPicPr>
            <p:cNvPr id="95" name="Picture 9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8" name="Group 97"/>
          <p:cNvGrpSpPr/>
          <p:nvPr/>
        </p:nvGrpSpPr>
        <p:grpSpPr>
          <a:xfrm>
            <a:off x="2241934" y="3096035"/>
            <a:ext cx="6468693" cy="662056"/>
            <a:chOff x="1410818" y="2766941"/>
            <a:chExt cx="6468693" cy="662056"/>
          </a:xfrm>
        </p:grpSpPr>
        <p:grpSp>
          <p:nvGrpSpPr>
            <p:cNvPr id="99" name="Group 98">
              <a:extLst>
                <a:ext uri="{FF2B5EF4-FFF2-40B4-BE49-F238E27FC236}">
                  <a16:creationId xmlns:a16="http://schemas.microsoft.com/office/drawing/2014/main" xmlns="" id="{9C5CB2E8-B3A7-4DE0-B2CC-736365263446}"/>
                </a:ext>
              </a:extLst>
            </p:cNvPr>
            <p:cNvGrpSpPr/>
            <p:nvPr/>
          </p:nvGrpSpPr>
          <p:grpSpPr>
            <a:xfrm>
              <a:off x="1410818" y="2766941"/>
              <a:ext cx="6468693" cy="662056"/>
              <a:chOff x="764723" y="3555165"/>
              <a:chExt cx="6468693" cy="662056"/>
            </a:xfrm>
          </p:grpSpPr>
          <p:sp>
            <p:nvSpPr>
              <p:cNvPr id="101" name="Oval 100">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2" name="TextBox 101">
                <a:extLst>
                  <a:ext uri="{FF2B5EF4-FFF2-40B4-BE49-F238E27FC236}">
                    <a16:creationId xmlns:a16="http://schemas.microsoft.com/office/drawing/2014/main" xmlns="" id="{A120E0D6-EFA2-4A08-BFE2-DD70F47E6C48}"/>
                  </a:ext>
                </a:extLst>
              </p:cNvPr>
              <p:cNvSpPr txBox="1"/>
              <p:nvPr/>
            </p:nvSpPr>
            <p:spPr>
              <a:xfrm>
                <a:off x="1429098" y="3675667"/>
                <a:ext cx="5804318" cy="369332"/>
              </a:xfrm>
              <a:prstGeom prst="rect">
                <a:avLst/>
              </a:prstGeom>
              <a:noFill/>
            </p:spPr>
            <p:txBody>
              <a:bodyPr wrap="square" rtlCol="0">
                <a:spAutoFit/>
              </a:bodyPr>
              <a:lstStyle/>
              <a:p>
                <a:pPr lvl="0"/>
                <a:r>
                  <a:rPr lang="en-US"/>
                  <a:t>Hiệu năng sẽ thấp hơn với app thuần native code.</a:t>
                </a:r>
              </a:p>
            </p:txBody>
          </p:sp>
        </p:grpSp>
        <p:pic>
          <p:nvPicPr>
            <p:cNvPr id="100" name="Picture 99">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103" name="Group 102"/>
          <p:cNvGrpSpPr/>
          <p:nvPr/>
        </p:nvGrpSpPr>
        <p:grpSpPr>
          <a:xfrm>
            <a:off x="2241934" y="4201109"/>
            <a:ext cx="6445427" cy="662056"/>
            <a:chOff x="1410818" y="1691341"/>
            <a:chExt cx="6445427" cy="662056"/>
          </a:xfrm>
        </p:grpSpPr>
        <p:grpSp>
          <p:nvGrpSpPr>
            <p:cNvPr id="104" name="Group 103">
              <a:extLst>
                <a:ext uri="{FF2B5EF4-FFF2-40B4-BE49-F238E27FC236}">
                  <a16:creationId xmlns:a16="http://schemas.microsoft.com/office/drawing/2014/main" xmlns="" id="{9C5CB2E8-B3A7-4DE0-B2CC-736365263446}"/>
                </a:ext>
              </a:extLst>
            </p:cNvPr>
            <p:cNvGrpSpPr/>
            <p:nvPr/>
          </p:nvGrpSpPr>
          <p:grpSpPr>
            <a:xfrm>
              <a:off x="1410818" y="1691341"/>
              <a:ext cx="6445427" cy="662056"/>
              <a:chOff x="764723" y="3555165"/>
              <a:chExt cx="6445427" cy="662056"/>
            </a:xfrm>
          </p:grpSpPr>
          <p:sp>
            <p:nvSpPr>
              <p:cNvPr id="106" name="Oval 105">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7" name="TextBox 106">
                <a:extLst>
                  <a:ext uri="{FF2B5EF4-FFF2-40B4-BE49-F238E27FC236}">
                    <a16:creationId xmlns:a16="http://schemas.microsoft.com/office/drawing/2014/main" xmlns="" id="{A120E0D6-EFA2-4A08-BFE2-DD70F47E6C48}"/>
                  </a:ext>
                </a:extLst>
              </p:cNvPr>
              <p:cNvSpPr txBox="1"/>
              <p:nvPr/>
            </p:nvSpPr>
            <p:spPr>
              <a:xfrm>
                <a:off x="1405832" y="3701527"/>
                <a:ext cx="5804318" cy="369332"/>
              </a:xfrm>
              <a:prstGeom prst="rect">
                <a:avLst/>
              </a:prstGeom>
              <a:noFill/>
            </p:spPr>
            <p:txBody>
              <a:bodyPr wrap="square" rtlCol="0">
                <a:spAutoFit/>
              </a:bodyPr>
              <a:lstStyle/>
              <a:p>
                <a:pPr algn="just"/>
                <a:r>
                  <a:rPr lang="en-US"/>
                  <a:t>Bảo mật không cao do dựa trên JS</a:t>
                </a:r>
                <a:r>
                  <a:rPr lang="en-US"/>
                  <a:t> </a:t>
                </a:r>
                <a:endParaRPr lang="en-US" dirty="0">
                  <a:solidFill>
                    <a:schemeClr val="tx1">
                      <a:lumMod val="75000"/>
                      <a:lumOff val="25000"/>
                    </a:schemeClr>
                  </a:solidFill>
                  <a:latin typeface="Tw Cen MT" panose="020B0602020104020603" pitchFamily="34" charset="0"/>
                </a:endParaRPr>
              </a:p>
            </p:txBody>
          </p:sp>
        </p:grpSp>
        <p:pic>
          <p:nvPicPr>
            <p:cNvPr id="105" name="Picture 10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8" name="Group 107"/>
          <p:cNvGrpSpPr/>
          <p:nvPr/>
        </p:nvGrpSpPr>
        <p:grpSpPr>
          <a:xfrm>
            <a:off x="2241934" y="5306182"/>
            <a:ext cx="6484423" cy="662056"/>
            <a:chOff x="1410818" y="1691341"/>
            <a:chExt cx="6484423" cy="662056"/>
          </a:xfrm>
        </p:grpSpPr>
        <p:grpSp>
          <p:nvGrpSpPr>
            <p:cNvPr id="109" name="Group 108">
              <a:extLst>
                <a:ext uri="{FF2B5EF4-FFF2-40B4-BE49-F238E27FC236}">
                  <a16:creationId xmlns:a16="http://schemas.microsoft.com/office/drawing/2014/main" xmlns="" id="{9C5CB2E8-B3A7-4DE0-B2CC-736365263446}"/>
                </a:ext>
              </a:extLst>
            </p:cNvPr>
            <p:cNvGrpSpPr/>
            <p:nvPr/>
          </p:nvGrpSpPr>
          <p:grpSpPr>
            <a:xfrm>
              <a:off x="1410818" y="1691341"/>
              <a:ext cx="6484423" cy="662056"/>
              <a:chOff x="764723" y="3555165"/>
              <a:chExt cx="6484423" cy="662056"/>
            </a:xfrm>
          </p:grpSpPr>
          <p:sp>
            <p:nvSpPr>
              <p:cNvPr id="111" name="Oval 110">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25" name="TextBox 124">
                <a:extLst>
                  <a:ext uri="{FF2B5EF4-FFF2-40B4-BE49-F238E27FC236}">
                    <a16:creationId xmlns:a16="http://schemas.microsoft.com/office/drawing/2014/main" xmlns="" id="{A120E0D6-EFA2-4A08-BFE2-DD70F47E6C48}"/>
                  </a:ext>
                </a:extLst>
              </p:cNvPr>
              <p:cNvSpPr txBox="1"/>
              <p:nvPr/>
            </p:nvSpPr>
            <p:spPr>
              <a:xfrm>
                <a:off x="1444828" y="3563027"/>
                <a:ext cx="5804318" cy="646331"/>
              </a:xfrm>
              <a:prstGeom prst="rect">
                <a:avLst/>
              </a:prstGeom>
              <a:noFill/>
            </p:spPr>
            <p:txBody>
              <a:bodyPr wrap="square" rtlCol="0">
                <a:spAutoFit/>
              </a:bodyPr>
              <a:lstStyle/>
              <a:p>
                <a:pPr lvl="0"/>
                <a:r>
                  <a:rPr lang="en-US"/>
                  <a:t>Khả năng tùy biến cũng không thực sự tốt đối với một vài module</a:t>
                </a:r>
              </a:p>
            </p:txBody>
          </p:sp>
        </p:grpSp>
        <p:pic>
          <p:nvPicPr>
            <p:cNvPr id="110" name="Picture 109">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2578611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Thông tin</a:t>
              </a:r>
              <a:endParaRPr lang="en-US" sz="2400" b="1" dirty="0">
                <a:solidFill>
                  <a:srgbClr val="F0EEF0"/>
                </a:solidFill>
                <a:latin typeface="Arial Hebrew" charset="-79"/>
                <a:ea typeface="Arial Hebrew" charset="-79"/>
                <a:cs typeface="Arial Hebrew" charset="-79"/>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Nội dung</a:t>
              </a:r>
              <a:endParaRPr lang="en-US" sz="2400" b="1" dirty="0">
                <a:solidFill>
                  <a:srgbClr val="F0EEF0"/>
                </a:solidFill>
                <a:latin typeface="Arial Hebrew" charset="-79"/>
                <a:ea typeface="Arial Hebrew" charset="-79"/>
                <a:cs typeface="Arial Hebrew" charset="-79"/>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Lý do</a:t>
              </a:r>
              <a:endParaRPr lang="en-US" sz="2400" b="1" dirty="0">
                <a:solidFill>
                  <a:srgbClr val="F0EEF0"/>
                </a:solidFill>
                <a:latin typeface="Arial Hebrew" charset="-79"/>
                <a:ea typeface="Arial Hebrew" charset="-79"/>
                <a:cs typeface="Arial Hebrew" charset="-79"/>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React native</a:t>
              </a:r>
              <a:endParaRPr lang="en-US" sz="2400" b="1" dirty="0">
                <a:solidFill>
                  <a:srgbClr val="F0EEF0"/>
                </a:solidFill>
                <a:latin typeface="Arial Hebrew" charset="-79"/>
                <a:ea typeface="Arial Hebrew" charset="-79"/>
                <a:cs typeface="Arial Hebrew" charset="-79"/>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smtClean="0">
                  <a:solidFill>
                    <a:srgbClr val="F0EEF0"/>
                  </a:solidFill>
                  <a:latin typeface="Arial Hebrew" charset="-79"/>
                  <a:ea typeface="Arial Hebrew" charset="-79"/>
                  <a:cs typeface="Arial Hebrew" charset="-79"/>
                </a:rPr>
                <a:t>Ứng dụng</a:t>
              </a:r>
              <a:endParaRPr lang="en-US" sz="2400" b="1" dirty="0">
                <a:solidFill>
                  <a:srgbClr val="F0EEF0"/>
                </a:solidFill>
                <a:latin typeface="Arial Hebrew" charset="-79"/>
                <a:ea typeface="Arial Hebrew" charset="-79"/>
                <a:cs typeface="Arial Hebrew" charset="-79"/>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7" name="Group 66">
            <a:extLst>
              <a:ext uri="{FF2B5EF4-FFF2-40B4-BE49-F238E27FC236}">
                <a16:creationId xmlns:a16="http://schemas.microsoft.com/office/drawing/2014/main" xmlns="" id="{11FBA8A3-D6EF-42EC-AEC1-86283EED452E}"/>
              </a:ext>
            </a:extLst>
          </p:cNvPr>
          <p:cNvGrpSpPr/>
          <p:nvPr/>
        </p:nvGrpSpPr>
        <p:grpSpPr>
          <a:xfrm>
            <a:off x="1007592" y="603120"/>
            <a:ext cx="6912499" cy="629100"/>
            <a:chOff x="792862" y="2142394"/>
            <a:chExt cx="3024265" cy="629100"/>
          </a:xfrm>
        </p:grpSpPr>
        <p:sp>
          <p:nvSpPr>
            <p:cNvPr id="69" name="Oval 68">
              <a:extLst>
                <a:ext uri="{FF2B5EF4-FFF2-40B4-BE49-F238E27FC236}">
                  <a16:creationId xmlns:a16="http://schemas.microsoft.com/office/drawing/2014/main" xmlns=""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0" name="TextBox 69">
              <a:extLst>
                <a:ext uri="{FF2B5EF4-FFF2-40B4-BE49-F238E27FC236}">
                  <a16:creationId xmlns:a16="http://schemas.microsoft.com/office/drawing/2014/main" xmlns=""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smtClean="0">
                  <a:solidFill>
                    <a:schemeClr val="tx1">
                      <a:lumMod val="75000"/>
                      <a:lumOff val="25000"/>
                    </a:schemeClr>
                  </a:solidFill>
                  <a:latin typeface="Arial Hebrew" charset="-79"/>
                  <a:ea typeface="Arial Hebrew" charset="-79"/>
                  <a:cs typeface="Arial Hebrew" charset="-79"/>
                </a:rPr>
                <a:t>Mô tả bài toán</a:t>
              </a:r>
              <a:endParaRPr lang="en-US" sz="2400" dirty="0">
                <a:solidFill>
                  <a:schemeClr val="tx1">
                    <a:lumMod val="75000"/>
                    <a:lumOff val="25000"/>
                  </a:schemeClr>
                </a:solidFill>
                <a:latin typeface="Arial Hebrew" charset="-79"/>
                <a:ea typeface="Arial Hebrew" charset="-79"/>
                <a:cs typeface="Arial Hebrew" charset="-79"/>
              </a:endParaRPr>
            </a:p>
          </p:txBody>
        </p:sp>
      </p:grpSp>
      <p:pic>
        <p:nvPicPr>
          <p:cNvPr id="3" name="Picture 2"/>
          <p:cNvPicPr>
            <a:picLocks noChangeAspect="1"/>
          </p:cNvPicPr>
          <p:nvPr/>
        </p:nvPicPr>
        <p:blipFill>
          <a:blip r:embed="rId3"/>
          <a:stretch>
            <a:fillRect/>
          </a:stretch>
        </p:blipFill>
        <p:spPr>
          <a:xfrm>
            <a:off x="1178116" y="764168"/>
            <a:ext cx="304800" cy="304800"/>
          </a:xfrm>
          <a:prstGeom prst="rect">
            <a:avLst/>
          </a:prstGeom>
        </p:spPr>
      </p:pic>
      <p:grpSp>
        <p:nvGrpSpPr>
          <p:cNvPr id="81" name="Group 80"/>
          <p:cNvGrpSpPr/>
          <p:nvPr/>
        </p:nvGrpSpPr>
        <p:grpSpPr>
          <a:xfrm>
            <a:off x="1007592" y="1582817"/>
            <a:ext cx="6533411" cy="923330"/>
            <a:chOff x="1410818" y="1598775"/>
            <a:chExt cx="6533411" cy="923330"/>
          </a:xfrm>
        </p:grpSpPr>
        <p:grpSp>
          <p:nvGrpSpPr>
            <p:cNvPr id="82" name="Group 81">
              <a:extLst>
                <a:ext uri="{FF2B5EF4-FFF2-40B4-BE49-F238E27FC236}">
                  <a16:creationId xmlns:a16="http://schemas.microsoft.com/office/drawing/2014/main" xmlns="" id="{9C5CB2E8-B3A7-4DE0-B2CC-736365263446}"/>
                </a:ext>
              </a:extLst>
            </p:cNvPr>
            <p:cNvGrpSpPr/>
            <p:nvPr/>
          </p:nvGrpSpPr>
          <p:grpSpPr>
            <a:xfrm>
              <a:off x="1410818" y="1598775"/>
              <a:ext cx="6533411" cy="923330"/>
              <a:chOff x="764723" y="3462599"/>
              <a:chExt cx="6533411" cy="923330"/>
            </a:xfrm>
          </p:grpSpPr>
          <p:sp>
            <p:nvSpPr>
              <p:cNvPr id="84" name="Oval 83">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85" name="TextBox 84">
                <a:extLst>
                  <a:ext uri="{FF2B5EF4-FFF2-40B4-BE49-F238E27FC236}">
                    <a16:creationId xmlns:a16="http://schemas.microsoft.com/office/drawing/2014/main" xmlns="" id="{A120E0D6-EFA2-4A08-BFE2-DD70F47E6C48}"/>
                  </a:ext>
                </a:extLst>
              </p:cNvPr>
              <p:cNvSpPr txBox="1"/>
              <p:nvPr/>
            </p:nvSpPr>
            <p:spPr>
              <a:xfrm>
                <a:off x="1493816" y="3462599"/>
                <a:ext cx="5804318" cy="923330"/>
              </a:xfrm>
              <a:prstGeom prst="rect">
                <a:avLst/>
              </a:prstGeom>
              <a:noFill/>
            </p:spPr>
            <p:txBody>
              <a:bodyPr wrap="square" rtlCol="0">
                <a:spAutoFit/>
              </a:bodyPr>
              <a:lstStyle/>
              <a:p>
                <a:pPr algn="just"/>
                <a:r>
                  <a:rPr lang="en-US" smtClean="0">
                    <a:latin typeface="Arial Hebrew" charset="-79"/>
                    <a:ea typeface="Arial Hebrew" charset="-79"/>
                    <a:cs typeface="Arial Hebrew" charset="-79"/>
                  </a:rPr>
                  <a:t>Người dùng tải lên lịch học cá nhân của mình trên website, sau đó dùng mã sinh viên của mình để lấy lịch học cá nhân về điện thoại di động</a:t>
                </a:r>
                <a:endParaRPr lang="en-US" dirty="0">
                  <a:solidFill>
                    <a:schemeClr val="tx1">
                      <a:lumMod val="75000"/>
                      <a:lumOff val="25000"/>
                    </a:schemeClr>
                  </a:solidFill>
                  <a:latin typeface="Arial Hebrew" charset="-79"/>
                  <a:ea typeface="Arial Hebrew" charset="-79"/>
                  <a:cs typeface="Arial Hebrew" charset="-79"/>
                </a:endParaRPr>
              </a:p>
            </p:txBody>
          </p:sp>
        </p:grpSp>
        <p:pic>
          <p:nvPicPr>
            <p:cNvPr id="83" name="Picture 82">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6" name="Group 85"/>
          <p:cNvGrpSpPr/>
          <p:nvPr/>
        </p:nvGrpSpPr>
        <p:grpSpPr>
          <a:xfrm>
            <a:off x="1007592" y="2818919"/>
            <a:ext cx="6471720" cy="680054"/>
            <a:chOff x="1410818" y="1673343"/>
            <a:chExt cx="6471720" cy="680054"/>
          </a:xfrm>
        </p:grpSpPr>
        <p:grpSp>
          <p:nvGrpSpPr>
            <p:cNvPr id="87" name="Group 86">
              <a:extLst>
                <a:ext uri="{FF2B5EF4-FFF2-40B4-BE49-F238E27FC236}">
                  <a16:creationId xmlns:a16="http://schemas.microsoft.com/office/drawing/2014/main" xmlns="" id="{9C5CB2E8-B3A7-4DE0-B2CC-736365263446}"/>
                </a:ext>
              </a:extLst>
            </p:cNvPr>
            <p:cNvGrpSpPr/>
            <p:nvPr/>
          </p:nvGrpSpPr>
          <p:grpSpPr>
            <a:xfrm>
              <a:off x="1410818" y="1673343"/>
              <a:ext cx="6471720" cy="680054"/>
              <a:chOff x="764723" y="3537167"/>
              <a:chExt cx="6471720" cy="680054"/>
            </a:xfrm>
          </p:grpSpPr>
          <p:sp>
            <p:nvSpPr>
              <p:cNvPr id="89" name="Oval 88">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90" name="TextBox 89">
                <a:extLst>
                  <a:ext uri="{FF2B5EF4-FFF2-40B4-BE49-F238E27FC236}">
                    <a16:creationId xmlns:a16="http://schemas.microsoft.com/office/drawing/2014/main" xmlns="" id="{A120E0D6-EFA2-4A08-BFE2-DD70F47E6C48}"/>
                  </a:ext>
                </a:extLst>
              </p:cNvPr>
              <p:cNvSpPr txBox="1"/>
              <p:nvPr/>
            </p:nvSpPr>
            <p:spPr>
              <a:xfrm>
                <a:off x="1432125" y="3537167"/>
                <a:ext cx="5804318" cy="646331"/>
              </a:xfrm>
              <a:prstGeom prst="rect">
                <a:avLst/>
              </a:prstGeom>
              <a:noFill/>
            </p:spPr>
            <p:txBody>
              <a:bodyPr wrap="square" rtlCol="0">
                <a:spAutoFit/>
              </a:bodyPr>
              <a:lstStyle/>
              <a:p>
                <a:pPr algn="just"/>
                <a:r>
                  <a:rPr lang="en-US" smtClean="0">
                    <a:latin typeface="Arial Hebrew" charset="-79"/>
                    <a:ea typeface="Arial Hebrew" charset="-79"/>
                    <a:cs typeface="Arial Hebrew" charset="-79"/>
                  </a:rPr>
                  <a:t>Người dùng có thể thêm ghi vào lịch khi cần. Người dùng cũng có thể sửa hoặc xoá ghi chú</a:t>
                </a:r>
                <a:endParaRPr lang="en-US" dirty="0">
                  <a:solidFill>
                    <a:schemeClr val="tx1">
                      <a:lumMod val="75000"/>
                      <a:lumOff val="25000"/>
                    </a:schemeClr>
                  </a:solidFill>
                  <a:latin typeface="Arial Hebrew" charset="-79"/>
                  <a:ea typeface="Arial Hebrew" charset="-79"/>
                  <a:cs typeface="Arial Hebrew" charset="-79"/>
                </a:endParaRPr>
              </a:p>
            </p:txBody>
          </p:sp>
        </p:grpSp>
        <p:pic>
          <p:nvPicPr>
            <p:cNvPr id="88" name="Picture 87">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1" name="Group 90"/>
          <p:cNvGrpSpPr/>
          <p:nvPr/>
        </p:nvGrpSpPr>
        <p:grpSpPr>
          <a:xfrm>
            <a:off x="1007592" y="4001732"/>
            <a:ext cx="6458939" cy="662056"/>
            <a:chOff x="1410818" y="1691341"/>
            <a:chExt cx="6458939" cy="662056"/>
          </a:xfrm>
        </p:grpSpPr>
        <p:grpSp>
          <p:nvGrpSpPr>
            <p:cNvPr id="92" name="Group 91">
              <a:extLst>
                <a:ext uri="{FF2B5EF4-FFF2-40B4-BE49-F238E27FC236}">
                  <a16:creationId xmlns:a16="http://schemas.microsoft.com/office/drawing/2014/main" xmlns="" id="{9C5CB2E8-B3A7-4DE0-B2CC-736365263446}"/>
                </a:ext>
              </a:extLst>
            </p:cNvPr>
            <p:cNvGrpSpPr/>
            <p:nvPr/>
          </p:nvGrpSpPr>
          <p:grpSpPr>
            <a:xfrm>
              <a:off x="1410818" y="1691341"/>
              <a:ext cx="6458939" cy="662056"/>
              <a:chOff x="764723" y="3555165"/>
              <a:chExt cx="6458939" cy="662056"/>
            </a:xfrm>
          </p:grpSpPr>
          <p:sp>
            <p:nvSpPr>
              <p:cNvPr id="94" name="Oval 93">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100" name="TextBox 99">
                <a:extLst>
                  <a:ext uri="{FF2B5EF4-FFF2-40B4-BE49-F238E27FC236}">
                    <a16:creationId xmlns:a16="http://schemas.microsoft.com/office/drawing/2014/main" xmlns="" id="{A120E0D6-EFA2-4A08-BFE2-DD70F47E6C48}"/>
                  </a:ext>
                </a:extLst>
              </p:cNvPr>
              <p:cNvSpPr txBox="1"/>
              <p:nvPr/>
            </p:nvSpPr>
            <p:spPr>
              <a:xfrm>
                <a:off x="1419344" y="3563027"/>
                <a:ext cx="5804318" cy="646331"/>
              </a:xfrm>
              <a:prstGeom prst="rect">
                <a:avLst/>
              </a:prstGeom>
              <a:noFill/>
            </p:spPr>
            <p:txBody>
              <a:bodyPr wrap="square" rtlCol="0">
                <a:spAutoFit/>
              </a:bodyPr>
              <a:lstStyle/>
              <a:p>
                <a:pPr algn="just"/>
                <a:r>
                  <a:rPr lang="en-US" smtClean="0">
                    <a:latin typeface="Arial Hebrew" charset="-79"/>
                    <a:ea typeface="Arial Hebrew" charset="-79"/>
                    <a:cs typeface="Arial Hebrew" charset="-79"/>
                  </a:rPr>
                  <a:t>Ứng dụng còn có chức năng xem thời gian ra vào lớp, chức năng xem lịch âm lịch </a:t>
                </a:r>
                <a:endParaRPr lang="en-US" dirty="0">
                  <a:solidFill>
                    <a:schemeClr val="tx1">
                      <a:lumMod val="75000"/>
                      <a:lumOff val="25000"/>
                    </a:schemeClr>
                  </a:solidFill>
                  <a:latin typeface="Arial Hebrew" charset="-79"/>
                  <a:ea typeface="Arial Hebrew" charset="-79"/>
                  <a:cs typeface="Arial Hebrew" charset="-79"/>
                </a:endParaRPr>
              </a:p>
            </p:txBody>
          </p:sp>
        </p:grpSp>
        <p:pic>
          <p:nvPicPr>
            <p:cNvPr id="93" name="Picture 92">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1" name="Group 100"/>
          <p:cNvGrpSpPr/>
          <p:nvPr/>
        </p:nvGrpSpPr>
        <p:grpSpPr>
          <a:xfrm>
            <a:off x="1007592" y="5229971"/>
            <a:ext cx="6551391" cy="662056"/>
            <a:chOff x="1410818" y="1691341"/>
            <a:chExt cx="6551391" cy="662056"/>
          </a:xfrm>
        </p:grpSpPr>
        <p:grpSp>
          <p:nvGrpSpPr>
            <p:cNvPr id="102" name="Group 101">
              <a:extLst>
                <a:ext uri="{FF2B5EF4-FFF2-40B4-BE49-F238E27FC236}">
                  <a16:creationId xmlns:a16="http://schemas.microsoft.com/office/drawing/2014/main" xmlns="" id="{9C5CB2E8-B3A7-4DE0-B2CC-736365263446}"/>
                </a:ext>
              </a:extLst>
            </p:cNvPr>
            <p:cNvGrpSpPr/>
            <p:nvPr/>
          </p:nvGrpSpPr>
          <p:grpSpPr>
            <a:xfrm>
              <a:off x="1410818" y="1691341"/>
              <a:ext cx="6551391" cy="662056"/>
              <a:chOff x="764723" y="3555165"/>
              <a:chExt cx="6551391" cy="662056"/>
            </a:xfrm>
          </p:grpSpPr>
          <p:sp>
            <p:nvSpPr>
              <p:cNvPr id="104" name="Oval 103">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rial Hebrew" charset="-79"/>
                  <a:ea typeface="Arial Hebrew" charset="-79"/>
                  <a:cs typeface="Arial Hebrew" charset="-79"/>
                </a:endParaRPr>
              </a:p>
            </p:txBody>
          </p:sp>
          <p:sp>
            <p:nvSpPr>
              <p:cNvPr id="105" name="TextBox 104">
                <a:extLst>
                  <a:ext uri="{FF2B5EF4-FFF2-40B4-BE49-F238E27FC236}">
                    <a16:creationId xmlns:a16="http://schemas.microsoft.com/office/drawing/2014/main" xmlns="" id="{A120E0D6-EFA2-4A08-BFE2-DD70F47E6C48}"/>
                  </a:ext>
                </a:extLst>
              </p:cNvPr>
              <p:cNvSpPr txBox="1"/>
              <p:nvPr/>
            </p:nvSpPr>
            <p:spPr>
              <a:xfrm>
                <a:off x="1511796" y="3570890"/>
                <a:ext cx="5804318" cy="646331"/>
              </a:xfrm>
              <a:prstGeom prst="rect">
                <a:avLst/>
              </a:prstGeom>
              <a:noFill/>
            </p:spPr>
            <p:txBody>
              <a:bodyPr wrap="square" rtlCol="0">
                <a:spAutoFit/>
              </a:bodyPr>
              <a:lstStyle/>
              <a:p>
                <a:pPr algn="just"/>
                <a:r>
                  <a:rPr lang="en-US" smtClean="0">
                    <a:latin typeface="Arial Hebrew" charset="-79"/>
                    <a:ea typeface="Arial Hebrew" charset="-79"/>
                    <a:cs typeface="Arial Hebrew" charset="-79"/>
                  </a:rPr>
                  <a:t>Người dùng cần có giao diện dễ dàng sử dụng và tính ổn định cao</a:t>
                </a:r>
                <a:endParaRPr lang="en-US" dirty="0">
                  <a:solidFill>
                    <a:schemeClr val="tx1">
                      <a:lumMod val="75000"/>
                      <a:lumOff val="25000"/>
                    </a:schemeClr>
                  </a:solidFill>
                  <a:latin typeface="Arial Hebrew" charset="-79"/>
                  <a:ea typeface="Arial Hebrew" charset="-79"/>
                  <a:cs typeface="Arial Hebrew" charset="-79"/>
                </a:endParaRPr>
              </a:p>
            </p:txBody>
          </p:sp>
        </p:grpSp>
        <p:pic>
          <p:nvPicPr>
            <p:cNvPr id="103" name="Picture 102">
              <a:extLst>
                <a:ext uri="{FF2B5EF4-FFF2-40B4-BE49-F238E27FC236}">
                  <a16:creationId xmlns:a16="http://schemas.microsoft.com/office/drawing/2014/main" xmlns=""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536</Words>
  <Application>Microsoft Macintosh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Hebrew</vt:lpstr>
      <vt:lpstr>Calibri</vt:lpstr>
      <vt:lpstr>Calibri Light</vt:lpstr>
      <vt:lpstr>Times New Roman</vt:lpstr>
      <vt:lpstr>Tw Cen MT</vt:lpstr>
      <vt:lpstr>Arial</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Microsoft Office User</cp:lastModifiedBy>
  <cp:revision>56</cp:revision>
  <dcterms:created xsi:type="dcterms:W3CDTF">2017-01-05T13:17:27Z</dcterms:created>
  <dcterms:modified xsi:type="dcterms:W3CDTF">2019-04-03T18:06:10Z</dcterms:modified>
</cp:coreProperties>
</file>