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8" r:id="rId3"/>
    <p:sldId id="269" r:id="rId4"/>
    <p:sldId id="270" r:id="rId5"/>
    <p:sldId id="272" r:id="rId6"/>
    <p:sldId id="288" r:id="rId7"/>
    <p:sldId id="289" r:id="rId8"/>
    <p:sldId id="284" r:id="rId9"/>
    <p:sldId id="273" r:id="rId10"/>
    <p:sldId id="285" r:id="rId11"/>
    <p:sldId id="286" r:id="rId12"/>
    <p:sldId id="287" r:id="rId13"/>
    <p:sldId id="281" r:id="rId1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0A8"/>
    <a:srgbClr val="52C9BD"/>
    <a:srgbClr val="FEC630"/>
    <a:srgbClr val="52CBBE"/>
    <a:srgbClr val="FF5969"/>
    <a:srgbClr val="5D7373"/>
    <a:srgbClr val="F0EE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303" autoAdjust="0"/>
    <p:restoredTop sz="94660"/>
  </p:normalViewPr>
  <p:slideViewPr>
    <p:cSldViewPr snapToGrid="0">
      <p:cViewPr>
        <p:scale>
          <a:sx n="75" d="100"/>
          <a:sy n="75" d="100"/>
        </p:scale>
        <p:origin x="2628" y="846"/>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3FDFAF59-80FD-42F8-B77B-6179688B7234}" type="datetimeFigureOut">
              <a:rPr lang="de-DE" smtClean="0"/>
              <a:t>04.04.2019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460364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04.04.2019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646635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04.04.2019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947111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04.04.2019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874677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3FDFAF59-80FD-42F8-B77B-6179688B7234}" type="datetimeFigureOut">
              <a:rPr lang="de-DE" smtClean="0"/>
              <a:t>04.04.2019</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625361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3FDFAF59-80FD-42F8-B77B-6179688B7234}" type="datetimeFigureOut">
              <a:rPr lang="de-DE" smtClean="0"/>
              <a:t>04.04.2019</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794036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3FDFAF59-80FD-42F8-B77B-6179688B7234}" type="datetimeFigureOut">
              <a:rPr lang="de-DE" smtClean="0"/>
              <a:t>04.04.2019</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413770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3FDFAF59-80FD-42F8-B77B-6179688B7234}" type="datetimeFigureOut">
              <a:rPr lang="de-DE" smtClean="0"/>
              <a:t>04.04.2019</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440331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3FDFAF59-80FD-42F8-B77B-6179688B7234}" type="datetimeFigureOut">
              <a:rPr lang="de-DE" smtClean="0"/>
              <a:t>04.04.2019</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061956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FDFAF59-80FD-42F8-B77B-6179688B7234}" type="datetimeFigureOut">
              <a:rPr lang="de-DE" smtClean="0"/>
              <a:t>04.04.2019</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616004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FDFAF59-80FD-42F8-B77B-6179688B7234}" type="datetimeFigureOut">
              <a:rPr lang="de-DE" smtClean="0"/>
              <a:t>04.04.2019</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1126898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DFAF59-80FD-42F8-B77B-6179688B7234}" type="datetimeFigureOut">
              <a:rPr lang="de-DE" smtClean="0"/>
              <a:t>04.04.2019</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489FD0-501B-4C6F-9CB2-8996B7BF4EFE}" type="slidenum">
              <a:rPr lang="de-DE" smtClean="0"/>
              <a:t>‹#›</a:t>
            </a:fld>
            <a:endParaRPr lang="de-DE"/>
          </a:p>
        </p:txBody>
      </p:sp>
    </p:spTree>
    <p:extLst>
      <p:ext uri="{BB962C8B-B14F-4D97-AF65-F5344CB8AC3E}">
        <p14:creationId xmlns:p14="http://schemas.microsoft.com/office/powerpoint/2010/main" val="3731875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tiff"/></Relationships>
</file>

<file path=ppt/slides/_rels/slide6.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9EB0FD16-689C-476C-8309-C7173C257513}"/>
              </a:ext>
            </a:extLst>
          </p:cNvPr>
          <p:cNvSpPr txBox="1"/>
          <p:nvPr/>
        </p:nvSpPr>
        <p:spPr>
          <a:xfrm>
            <a:off x="3942996" y="1338291"/>
            <a:ext cx="7920141" cy="523220"/>
          </a:xfrm>
          <a:prstGeom prst="rect">
            <a:avLst/>
          </a:prstGeom>
          <a:noFill/>
        </p:spPr>
        <p:txBody>
          <a:bodyPr wrap="square" rtlCol="0">
            <a:spAutoFit/>
          </a:bodyPr>
          <a:lstStyle/>
          <a:p>
            <a:pPr algn="ctr"/>
            <a:r>
              <a:rPr lang="en-US" sz="2800">
                <a:solidFill>
                  <a:srgbClr val="FF5969"/>
                </a:solidFill>
                <a:latin typeface="Times New Roman" charset="0"/>
                <a:ea typeface="Times New Roman" charset="0"/>
                <a:cs typeface="Times New Roman" charset="0"/>
              </a:rPr>
              <a:t>BÁO CÁO THỰC TẬP CHUYÊN NGÀNH</a:t>
            </a:r>
          </a:p>
        </p:txBody>
      </p:sp>
      <p:grpSp>
        <p:nvGrpSpPr>
          <p:cNvPr id="51" name="Group 50">
            <a:extLst>
              <a:ext uri="{FF2B5EF4-FFF2-40B4-BE49-F238E27FC236}">
                <a16:creationId xmlns:a16="http://schemas.microsoft.com/office/drawing/2014/main" id="{312CB825-EAFB-4901-8C7E-D5477E0D31C8}"/>
              </a:ext>
            </a:extLst>
          </p:cNvPr>
          <p:cNvGrpSpPr/>
          <p:nvPr/>
        </p:nvGrpSpPr>
        <p:grpSpPr>
          <a:xfrm>
            <a:off x="5832790" y="4639716"/>
            <a:ext cx="4140553" cy="451824"/>
            <a:chOff x="4679586" y="878988"/>
            <a:chExt cx="1745757" cy="190500"/>
          </a:xfrm>
        </p:grpSpPr>
        <p:sp>
          <p:nvSpPr>
            <p:cNvPr id="52" name="Oval 51">
              <a:extLst>
                <a:ext uri="{FF2B5EF4-FFF2-40B4-BE49-F238E27FC236}">
                  <a16:creationId xmlns:a16="http://schemas.microsoft.com/office/drawing/2014/main" id="{A88C5CD2-8D88-4E1A-968C-C3E256B4316C}"/>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53" name="Oval 52">
              <a:extLst>
                <a:ext uri="{FF2B5EF4-FFF2-40B4-BE49-F238E27FC236}">
                  <a16:creationId xmlns:a16="http://schemas.microsoft.com/office/drawing/2014/main" id="{39CA212B-3524-454E-9129-17FD0E8983F0}"/>
                </a:ext>
              </a:extLst>
            </p:cNvPr>
            <p:cNvSpPr/>
            <p:nvPr/>
          </p:nvSpPr>
          <p:spPr>
            <a:xfrm>
              <a:off x="5068400"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54" name="Oval 53">
              <a:extLst>
                <a:ext uri="{FF2B5EF4-FFF2-40B4-BE49-F238E27FC236}">
                  <a16:creationId xmlns:a16="http://schemas.microsoft.com/office/drawing/2014/main" id="{6487D07D-4424-43AA-9CF5-4A04A38B6C2D}"/>
                </a:ext>
              </a:extLst>
            </p:cNvPr>
            <p:cNvSpPr/>
            <p:nvPr/>
          </p:nvSpPr>
          <p:spPr>
            <a:xfrm>
              <a:off x="5457214"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56" name="Oval 55">
              <a:extLst>
                <a:ext uri="{FF2B5EF4-FFF2-40B4-BE49-F238E27FC236}">
                  <a16:creationId xmlns:a16="http://schemas.microsoft.com/office/drawing/2014/main" id="{85AD4D6E-2D38-486B-8F61-738D1E4773C2}"/>
                </a:ext>
              </a:extLst>
            </p:cNvPr>
            <p:cNvSpPr/>
            <p:nvPr/>
          </p:nvSpPr>
          <p:spPr>
            <a:xfrm>
              <a:off x="5846029"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59" name="Oval 58">
              <a:extLst>
                <a:ext uri="{FF2B5EF4-FFF2-40B4-BE49-F238E27FC236}">
                  <a16:creationId xmlns:a16="http://schemas.microsoft.com/office/drawing/2014/main" id="{D88F111D-10A0-4CCB-B20B-B33508AA6193}"/>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grpSp>
      <p:sp>
        <p:nvSpPr>
          <p:cNvPr id="57" name="TextBox 56">
            <a:extLst>
              <a:ext uri="{FF2B5EF4-FFF2-40B4-BE49-F238E27FC236}">
                <a16:creationId xmlns:a16="http://schemas.microsoft.com/office/drawing/2014/main" id="{4F202974-31A3-4642-B671-F0DBBB7B4663}"/>
              </a:ext>
            </a:extLst>
          </p:cNvPr>
          <p:cNvSpPr txBox="1"/>
          <p:nvPr/>
        </p:nvSpPr>
        <p:spPr>
          <a:xfrm>
            <a:off x="3942996" y="2019573"/>
            <a:ext cx="7920141" cy="646331"/>
          </a:xfrm>
          <a:prstGeom prst="rect">
            <a:avLst/>
          </a:prstGeom>
          <a:noFill/>
        </p:spPr>
        <p:txBody>
          <a:bodyPr wrap="square" rtlCol="0">
            <a:spAutoFit/>
          </a:bodyPr>
          <a:lstStyle/>
          <a:p>
            <a:pPr algn="ctr"/>
            <a:r>
              <a:rPr lang="en-US" sz="3600" err="1">
                <a:solidFill>
                  <a:srgbClr val="52CBBE"/>
                </a:solidFill>
                <a:latin typeface="Times New Roman" charset="0"/>
                <a:ea typeface="Times New Roman" charset="0"/>
                <a:cs typeface="Times New Roman" charset="0"/>
              </a:rPr>
              <a:t>Đề</a:t>
            </a:r>
            <a:r>
              <a:rPr lang="en-US" sz="3600">
                <a:solidFill>
                  <a:srgbClr val="52CBBE"/>
                </a:solidFill>
                <a:latin typeface="Times New Roman" charset="0"/>
                <a:ea typeface="Times New Roman" charset="0"/>
                <a:cs typeface="Times New Roman" charset="0"/>
              </a:rPr>
              <a:t> </a:t>
            </a:r>
            <a:r>
              <a:rPr lang="en-US" sz="3600" err="1">
                <a:solidFill>
                  <a:srgbClr val="52CBBE"/>
                </a:solidFill>
                <a:latin typeface="Times New Roman" charset="0"/>
                <a:ea typeface="Times New Roman" charset="0"/>
                <a:cs typeface="Times New Roman" charset="0"/>
              </a:rPr>
              <a:t>Tài</a:t>
            </a:r>
            <a:endParaRPr lang="en-US" sz="3600">
              <a:solidFill>
                <a:srgbClr val="52CBBE"/>
              </a:solidFill>
              <a:latin typeface="Times New Roman" charset="0"/>
              <a:ea typeface="Times New Roman" charset="0"/>
              <a:cs typeface="Times New Roman" charset="0"/>
            </a:endParaRPr>
          </a:p>
        </p:txBody>
      </p:sp>
      <p:sp>
        <p:nvSpPr>
          <p:cNvPr id="58" name="TextBox 57">
            <a:extLst>
              <a:ext uri="{FF2B5EF4-FFF2-40B4-BE49-F238E27FC236}">
                <a16:creationId xmlns:a16="http://schemas.microsoft.com/office/drawing/2014/main" id="{79BCE1F0-A71E-4D4B-BE6A-A381604C28D2}"/>
              </a:ext>
            </a:extLst>
          </p:cNvPr>
          <p:cNvSpPr txBox="1"/>
          <p:nvPr/>
        </p:nvSpPr>
        <p:spPr>
          <a:xfrm>
            <a:off x="3942996" y="2823966"/>
            <a:ext cx="7920141" cy="830997"/>
          </a:xfrm>
          <a:prstGeom prst="rect">
            <a:avLst/>
          </a:prstGeom>
          <a:noFill/>
        </p:spPr>
        <p:txBody>
          <a:bodyPr wrap="square" rtlCol="0">
            <a:spAutoFit/>
          </a:bodyPr>
          <a:lstStyle/>
          <a:p>
            <a:pPr algn="ctr"/>
            <a:r>
              <a:rPr lang="en-US" sz="2400" err="1">
                <a:solidFill>
                  <a:srgbClr val="5D7373"/>
                </a:solidFill>
                <a:latin typeface="Times New Roman" charset="0"/>
                <a:ea typeface="Times New Roman" charset="0"/>
                <a:cs typeface="Times New Roman" charset="0"/>
              </a:rPr>
              <a:t>Tìm</a:t>
            </a:r>
            <a:r>
              <a:rPr lang="en-US" sz="2400">
                <a:solidFill>
                  <a:srgbClr val="5D7373"/>
                </a:solidFill>
                <a:latin typeface="Times New Roman" charset="0"/>
                <a:ea typeface="Times New Roman" charset="0"/>
                <a:cs typeface="Times New Roman" charset="0"/>
              </a:rPr>
              <a:t> </a:t>
            </a:r>
            <a:r>
              <a:rPr lang="en-US" sz="2400" err="1">
                <a:solidFill>
                  <a:srgbClr val="5D7373"/>
                </a:solidFill>
                <a:latin typeface="Times New Roman" charset="0"/>
                <a:ea typeface="Times New Roman" charset="0"/>
                <a:cs typeface="Times New Roman" charset="0"/>
              </a:rPr>
              <a:t>hiểu</a:t>
            </a:r>
            <a:r>
              <a:rPr lang="en-US" sz="2400">
                <a:solidFill>
                  <a:srgbClr val="5D7373"/>
                </a:solidFill>
                <a:latin typeface="Times New Roman" charset="0"/>
                <a:ea typeface="Times New Roman" charset="0"/>
                <a:cs typeface="Times New Roman" charset="0"/>
              </a:rPr>
              <a:t> React Native </a:t>
            </a:r>
            <a:r>
              <a:rPr lang="en-US" sz="2400" err="1">
                <a:solidFill>
                  <a:srgbClr val="5D7373"/>
                </a:solidFill>
                <a:latin typeface="Times New Roman" charset="0"/>
                <a:ea typeface="Times New Roman" charset="0"/>
                <a:cs typeface="Times New Roman" charset="0"/>
              </a:rPr>
              <a:t>và</a:t>
            </a:r>
            <a:r>
              <a:rPr lang="en-US" sz="2400">
                <a:solidFill>
                  <a:srgbClr val="5D7373"/>
                </a:solidFill>
                <a:latin typeface="Times New Roman" charset="0"/>
                <a:ea typeface="Times New Roman" charset="0"/>
                <a:cs typeface="Times New Roman" charset="0"/>
              </a:rPr>
              <a:t> </a:t>
            </a:r>
            <a:r>
              <a:rPr lang="en-US" sz="2400" err="1">
                <a:solidFill>
                  <a:srgbClr val="5D7373"/>
                </a:solidFill>
                <a:latin typeface="Times New Roman" charset="0"/>
                <a:ea typeface="Times New Roman" charset="0"/>
                <a:cs typeface="Times New Roman" charset="0"/>
              </a:rPr>
              <a:t>xây</a:t>
            </a:r>
            <a:r>
              <a:rPr lang="en-US" sz="2400">
                <a:solidFill>
                  <a:srgbClr val="5D7373"/>
                </a:solidFill>
                <a:latin typeface="Times New Roman" charset="0"/>
                <a:ea typeface="Times New Roman" charset="0"/>
                <a:cs typeface="Times New Roman" charset="0"/>
              </a:rPr>
              <a:t> </a:t>
            </a:r>
            <a:r>
              <a:rPr lang="en-US" sz="2400" err="1">
                <a:solidFill>
                  <a:srgbClr val="5D7373"/>
                </a:solidFill>
                <a:latin typeface="Times New Roman" charset="0"/>
                <a:ea typeface="Times New Roman" charset="0"/>
                <a:cs typeface="Times New Roman" charset="0"/>
              </a:rPr>
              <a:t>dựng</a:t>
            </a:r>
            <a:r>
              <a:rPr lang="en-US" sz="2400">
                <a:solidFill>
                  <a:srgbClr val="5D7373"/>
                </a:solidFill>
                <a:latin typeface="Times New Roman" charset="0"/>
                <a:ea typeface="Times New Roman" charset="0"/>
                <a:cs typeface="Times New Roman" charset="0"/>
              </a:rPr>
              <a:t> </a:t>
            </a:r>
            <a:r>
              <a:rPr lang="en-US" sz="2400" err="1">
                <a:solidFill>
                  <a:srgbClr val="5D7373"/>
                </a:solidFill>
                <a:latin typeface="Times New Roman" charset="0"/>
                <a:ea typeface="Times New Roman" charset="0"/>
                <a:cs typeface="Times New Roman" charset="0"/>
              </a:rPr>
              <a:t>ứng</a:t>
            </a:r>
            <a:r>
              <a:rPr lang="en-US" sz="2400">
                <a:solidFill>
                  <a:srgbClr val="5D7373"/>
                </a:solidFill>
                <a:latin typeface="Times New Roman" charset="0"/>
                <a:ea typeface="Times New Roman" charset="0"/>
                <a:cs typeface="Times New Roman" charset="0"/>
              </a:rPr>
              <a:t> </a:t>
            </a:r>
            <a:r>
              <a:rPr lang="en-US" sz="2400" err="1">
                <a:solidFill>
                  <a:srgbClr val="5D7373"/>
                </a:solidFill>
                <a:latin typeface="Times New Roman" charset="0"/>
                <a:ea typeface="Times New Roman" charset="0"/>
                <a:cs typeface="Times New Roman" charset="0"/>
              </a:rPr>
              <a:t>dụng</a:t>
            </a:r>
            <a:r>
              <a:rPr lang="en-US" sz="2400">
                <a:solidFill>
                  <a:srgbClr val="5D7373"/>
                </a:solidFill>
                <a:latin typeface="Times New Roman" charset="0"/>
                <a:ea typeface="Times New Roman" charset="0"/>
                <a:cs typeface="Times New Roman" charset="0"/>
              </a:rPr>
              <a:t> </a:t>
            </a:r>
            <a:r>
              <a:rPr lang="en-US" sz="2400" err="1">
                <a:solidFill>
                  <a:srgbClr val="5D7373"/>
                </a:solidFill>
                <a:latin typeface="Times New Roman" charset="0"/>
                <a:ea typeface="Times New Roman" charset="0"/>
                <a:cs typeface="Times New Roman" charset="0"/>
              </a:rPr>
              <a:t>hỗ</a:t>
            </a:r>
            <a:r>
              <a:rPr lang="en-US" sz="2400">
                <a:solidFill>
                  <a:srgbClr val="5D7373"/>
                </a:solidFill>
                <a:latin typeface="Times New Roman" charset="0"/>
                <a:ea typeface="Times New Roman" charset="0"/>
                <a:cs typeface="Times New Roman" charset="0"/>
              </a:rPr>
              <a:t> </a:t>
            </a:r>
            <a:r>
              <a:rPr lang="en-US" sz="2400" err="1">
                <a:solidFill>
                  <a:srgbClr val="5D7373"/>
                </a:solidFill>
                <a:latin typeface="Times New Roman" charset="0"/>
                <a:ea typeface="Times New Roman" charset="0"/>
                <a:cs typeface="Times New Roman" charset="0"/>
              </a:rPr>
              <a:t>trợ</a:t>
            </a:r>
            <a:r>
              <a:rPr lang="en-US" sz="2400">
                <a:solidFill>
                  <a:srgbClr val="5D7373"/>
                </a:solidFill>
                <a:latin typeface="Times New Roman" charset="0"/>
                <a:ea typeface="Times New Roman" charset="0"/>
                <a:cs typeface="Times New Roman" charset="0"/>
              </a:rPr>
              <a:t> </a:t>
            </a:r>
            <a:r>
              <a:rPr lang="en-US" sz="2400" err="1">
                <a:solidFill>
                  <a:srgbClr val="5D7373"/>
                </a:solidFill>
                <a:latin typeface="Times New Roman" charset="0"/>
                <a:ea typeface="Times New Roman" charset="0"/>
                <a:cs typeface="Times New Roman" charset="0"/>
              </a:rPr>
              <a:t>xem</a:t>
            </a:r>
            <a:r>
              <a:rPr lang="en-US" sz="2400">
                <a:solidFill>
                  <a:srgbClr val="5D7373"/>
                </a:solidFill>
                <a:latin typeface="Times New Roman" charset="0"/>
                <a:ea typeface="Times New Roman" charset="0"/>
                <a:cs typeface="Times New Roman" charset="0"/>
              </a:rPr>
              <a:t> </a:t>
            </a:r>
            <a:r>
              <a:rPr lang="en-US" sz="2400" err="1">
                <a:solidFill>
                  <a:srgbClr val="5D7373"/>
                </a:solidFill>
                <a:latin typeface="Times New Roman" charset="0"/>
                <a:ea typeface="Times New Roman" charset="0"/>
                <a:cs typeface="Times New Roman" charset="0"/>
              </a:rPr>
              <a:t>lịch</a:t>
            </a:r>
            <a:r>
              <a:rPr lang="en-US" sz="2400">
                <a:solidFill>
                  <a:srgbClr val="5D7373"/>
                </a:solidFill>
                <a:latin typeface="Times New Roman" charset="0"/>
                <a:ea typeface="Times New Roman" charset="0"/>
                <a:cs typeface="Times New Roman" charset="0"/>
              </a:rPr>
              <a:t> </a:t>
            </a:r>
            <a:r>
              <a:rPr lang="en-US" sz="2400" err="1">
                <a:solidFill>
                  <a:srgbClr val="5D7373"/>
                </a:solidFill>
                <a:latin typeface="Times New Roman" charset="0"/>
                <a:ea typeface="Times New Roman" charset="0"/>
                <a:cs typeface="Times New Roman" charset="0"/>
              </a:rPr>
              <a:t>học</a:t>
            </a:r>
            <a:r>
              <a:rPr lang="en-US" sz="2400">
                <a:solidFill>
                  <a:srgbClr val="5D7373"/>
                </a:solidFill>
                <a:latin typeface="Times New Roman" charset="0"/>
                <a:ea typeface="Times New Roman" charset="0"/>
                <a:cs typeface="Times New Roman" charset="0"/>
              </a:rPr>
              <a:t> </a:t>
            </a:r>
            <a:r>
              <a:rPr lang="en-US" sz="2400" err="1">
                <a:solidFill>
                  <a:srgbClr val="5D7373"/>
                </a:solidFill>
                <a:latin typeface="Times New Roman" charset="0"/>
                <a:ea typeface="Times New Roman" charset="0"/>
                <a:cs typeface="Times New Roman" charset="0"/>
              </a:rPr>
              <a:t>cá</a:t>
            </a:r>
            <a:r>
              <a:rPr lang="en-US" sz="2400">
                <a:solidFill>
                  <a:srgbClr val="5D7373"/>
                </a:solidFill>
                <a:latin typeface="Times New Roman" charset="0"/>
                <a:ea typeface="Times New Roman" charset="0"/>
                <a:cs typeface="Times New Roman" charset="0"/>
              </a:rPr>
              <a:t> </a:t>
            </a:r>
            <a:r>
              <a:rPr lang="en-US" sz="2400" err="1">
                <a:solidFill>
                  <a:srgbClr val="5D7373"/>
                </a:solidFill>
                <a:latin typeface="Times New Roman" charset="0"/>
                <a:ea typeface="Times New Roman" charset="0"/>
                <a:cs typeface="Times New Roman" charset="0"/>
              </a:rPr>
              <a:t>nhân</a:t>
            </a:r>
            <a:r>
              <a:rPr lang="en-US" sz="2400">
                <a:solidFill>
                  <a:srgbClr val="5D7373"/>
                </a:solidFill>
                <a:latin typeface="Times New Roman" charset="0"/>
                <a:ea typeface="Times New Roman" charset="0"/>
                <a:cs typeface="Times New Roman" charset="0"/>
              </a:rPr>
              <a:t> </a:t>
            </a:r>
            <a:r>
              <a:rPr lang="en-US" sz="2400" err="1">
                <a:solidFill>
                  <a:srgbClr val="5D7373"/>
                </a:solidFill>
                <a:latin typeface="Times New Roman" charset="0"/>
                <a:ea typeface="Times New Roman" charset="0"/>
                <a:cs typeface="Times New Roman" charset="0"/>
              </a:rPr>
              <a:t>trên</a:t>
            </a:r>
            <a:r>
              <a:rPr lang="en-US" sz="2400">
                <a:solidFill>
                  <a:srgbClr val="5D7373"/>
                </a:solidFill>
                <a:latin typeface="Times New Roman" charset="0"/>
                <a:ea typeface="Times New Roman" charset="0"/>
                <a:cs typeface="Times New Roman" charset="0"/>
              </a:rPr>
              <a:t> </a:t>
            </a:r>
            <a:r>
              <a:rPr lang="en-US" sz="2400" err="1">
                <a:solidFill>
                  <a:srgbClr val="5D7373"/>
                </a:solidFill>
                <a:latin typeface="Times New Roman" charset="0"/>
                <a:ea typeface="Times New Roman" charset="0"/>
                <a:cs typeface="Times New Roman" charset="0"/>
              </a:rPr>
              <a:t>nền</a:t>
            </a:r>
            <a:r>
              <a:rPr lang="en-US" sz="2400">
                <a:solidFill>
                  <a:srgbClr val="5D7373"/>
                </a:solidFill>
                <a:latin typeface="Times New Roman" charset="0"/>
                <a:ea typeface="Times New Roman" charset="0"/>
                <a:cs typeface="Times New Roman" charset="0"/>
              </a:rPr>
              <a:t> </a:t>
            </a:r>
            <a:r>
              <a:rPr lang="en-US" sz="2400" err="1">
                <a:solidFill>
                  <a:srgbClr val="5D7373"/>
                </a:solidFill>
                <a:latin typeface="Times New Roman" charset="0"/>
                <a:ea typeface="Times New Roman" charset="0"/>
                <a:cs typeface="Times New Roman" charset="0"/>
              </a:rPr>
              <a:t>tảng</a:t>
            </a:r>
            <a:r>
              <a:rPr lang="en-US" sz="2400">
                <a:solidFill>
                  <a:srgbClr val="5D7373"/>
                </a:solidFill>
                <a:latin typeface="Times New Roman" charset="0"/>
                <a:ea typeface="Times New Roman" charset="0"/>
                <a:cs typeface="Times New Roman" charset="0"/>
              </a:rPr>
              <a:t> IOS</a:t>
            </a:r>
          </a:p>
        </p:txBody>
      </p:sp>
      <p:grpSp>
        <p:nvGrpSpPr>
          <p:cNvPr id="19" name="Group 18">
            <a:extLst>
              <a:ext uri="{FF2B5EF4-FFF2-40B4-BE49-F238E27FC236}">
                <a16:creationId xmlns:a16="http://schemas.microsoft.com/office/drawing/2014/main" id="{C8A16B82-6A3C-46F5-8D32-072FDF89864A}"/>
              </a:ext>
            </a:extLst>
          </p:cNvPr>
          <p:cNvGrpSpPr/>
          <p:nvPr/>
        </p:nvGrpSpPr>
        <p:grpSpPr>
          <a:xfrm>
            <a:off x="-9391700" y="0"/>
            <a:ext cx="12482920" cy="6858000"/>
            <a:chOff x="-290920" y="0"/>
            <a:chExt cx="12482920"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charset="0"/>
                <a:ea typeface="Times New Roman" charset="0"/>
                <a:cs typeface="Times New Roman" charset="0"/>
              </a:endParaRPr>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charset="0"/>
                <a:ea typeface="Times New Roman" charset="0"/>
                <a:cs typeface="Times New Roman" charset="0"/>
              </a:endParaRPr>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872792" y="3287067"/>
              <a:ext cx="1992086" cy="461665"/>
            </a:xfrm>
            <a:prstGeom prst="rect">
              <a:avLst/>
            </a:prstGeom>
            <a:noFill/>
          </p:spPr>
          <p:txBody>
            <a:bodyPr wrap="square" rtlCol="0">
              <a:spAutoFit/>
            </a:bodyPr>
            <a:lstStyle/>
            <a:p>
              <a:pPr algn="ctr"/>
              <a:r>
                <a:rPr lang="en-US" sz="2400" b="1">
                  <a:solidFill>
                    <a:srgbClr val="F0EEF0"/>
                  </a:solidFill>
                  <a:latin typeface="Times New Roman" charset="0"/>
                  <a:ea typeface="Times New Roman" charset="0"/>
                  <a:cs typeface="Times New Roman" charset="0"/>
                </a:rPr>
                <a:t>Thông tin</a:t>
              </a: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id="{69A27401-3327-4871-86AC-B461CA62C3AC}"/>
              </a:ext>
            </a:extLst>
          </p:cNvPr>
          <p:cNvGrpSpPr/>
          <p:nvPr/>
        </p:nvGrpSpPr>
        <p:grpSpPr>
          <a:xfrm>
            <a:off x="-8887684" y="0"/>
            <a:ext cx="11447501" cy="6858000"/>
            <a:chOff x="213096" y="0"/>
            <a:chExt cx="11447501" cy="6858000"/>
          </a:xfrm>
        </p:grpSpPr>
        <p:sp>
          <p:nvSpPr>
            <p:cNvPr id="25" name="Rectangle 2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charset="0"/>
                <a:ea typeface="Times New Roman" charset="0"/>
                <a:cs typeface="Times New Roman" charset="0"/>
              </a:endParaRPr>
            </a:p>
          </p:txBody>
        </p:sp>
        <p:sp>
          <p:nvSpPr>
            <p:cNvPr id="2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charset="0"/>
                <a:ea typeface="Times New Roman" charset="0"/>
                <a:cs typeface="Times New Roman" charset="0"/>
              </a:endParaRPr>
            </a:p>
          </p:txBody>
        </p:sp>
        <p:sp>
          <p:nvSpPr>
            <p:cNvPr id="27" name="TextBox 26">
              <a:extLst>
                <a:ext uri="{FF2B5EF4-FFF2-40B4-BE49-F238E27FC236}">
                  <a16:creationId xmlns:a16="http://schemas.microsoft.com/office/drawing/2014/main" id="{3A728384-87ED-4E87-8F78-97EB653FDC67}"/>
                </a:ext>
              </a:extLst>
            </p:cNvPr>
            <p:cNvSpPr txBox="1"/>
            <p:nvPr/>
          </p:nvSpPr>
          <p:spPr>
            <a:xfrm rot="16200000">
              <a:off x="10341391" y="3198167"/>
              <a:ext cx="1992086" cy="461665"/>
            </a:xfrm>
            <a:prstGeom prst="rect">
              <a:avLst/>
            </a:prstGeom>
            <a:noFill/>
          </p:spPr>
          <p:txBody>
            <a:bodyPr wrap="square" rtlCol="0">
              <a:spAutoFit/>
            </a:bodyPr>
            <a:lstStyle/>
            <a:p>
              <a:pPr algn="ctr"/>
              <a:r>
                <a:rPr lang="en-US" sz="2400" b="1">
                  <a:solidFill>
                    <a:srgbClr val="F0EEF0"/>
                  </a:solidFill>
                  <a:latin typeface="Times New Roman" charset="0"/>
                  <a:ea typeface="Times New Roman" charset="0"/>
                  <a:cs typeface="Times New Roman" charset="0"/>
                </a:rPr>
                <a:t>Nội dung</a:t>
              </a:r>
            </a:p>
          </p:txBody>
        </p:sp>
        <p:pic>
          <p:nvPicPr>
            <p:cNvPr id="28" name="Picture 27">
              <a:extLst>
                <a:ext uri="{FF2B5EF4-FFF2-40B4-BE49-F238E27FC236}">
                  <a16:creationId xmlns:a16="http://schemas.microsoft.com/office/drawing/2014/main" id="{2B44F548-697F-412D-9B99-861C27246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a16="http://schemas.microsoft.com/office/drawing/2014/main" id="{C0099890-786A-4F87-960D-5DADE5168909}"/>
              </a:ext>
            </a:extLst>
          </p:cNvPr>
          <p:cNvGrpSpPr/>
          <p:nvPr/>
        </p:nvGrpSpPr>
        <p:grpSpPr>
          <a:xfrm>
            <a:off x="-7936539" y="0"/>
            <a:ext cx="9961092" cy="6858000"/>
            <a:chOff x="491575" y="0"/>
            <a:chExt cx="9961092" cy="6858000"/>
          </a:xfrm>
        </p:grpSpPr>
        <p:sp>
          <p:nvSpPr>
            <p:cNvPr id="30" name="Rectangle 2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charset="0"/>
                <a:ea typeface="Times New Roman" charset="0"/>
                <a:cs typeface="Times New Roman" charset="0"/>
              </a:endParaRPr>
            </a:p>
          </p:txBody>
        </p:sp>
        <p:sp>
          <p:nvSpPr>
            <p:cNvPr id="3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charset="0"/>
                <a:ea typeface="Times New Roman" charset="0"/>
                <a:cs typeface="Times New Roman" charset="0"/>
              </a:endParaRPr>
            </a:p>
          </p:txBody>
        </p:sp>
        <p:sp>
          <p:nvSpPr>
            <p:cNvPr id="32" name="TextBox 31">
              <a:extLst>
                <a:ext uri="{FF2B5EF4-FFF2-40B4-BE49-F238E27FC236}">
                  <a16:creationId xmlns:a16="http://schemas.microsoft.com/office/drawing/2014/main" id="{93EC5869-A976-4328-A864-2BB04E7E7BFC}"/>
                </a:ext>
              </a:extLst>
            </p:cNvPr>
            <p:cNvSpPr txBox="1"/>
            <p:nvPr/>
          </p:nvSpPr>
          <p:spPr>
            <a:xfrm rot="16200000">
              <a:off x="9117129" y="3281944"/>
              <a:ext cx="1992086" cy="461665"/>
            </a:xfrm>
            <a:prstGeom prst="rect">
              <a:avLst/>
            </a:prstGeom>
            <a:noFill/>
          </p:spPr>
          <p:txBody>
            <a:bodyPr wrap="square" rtlCol="0">
              <a:spAutoFit/>
            </a:bodyPr>
            <a:lstStyle/>
            <a:p>
              <a:pPr algn="ctr"/>
              <a:r>
                <a:rPr lang="en-US" sz="2400" b="1">
                  <a:solidFill>
                    <a:srgbClr val="F0EEF0"/>
                  </a:solidFill>
                  <a:latin typeface="Times New Roman" charset="0"/>
                  <a:ea typeface="Times New Roman" charset="0"/>
                  <a:cs typeface="Times New Roman" charset="0"/>
                </a:rPr>
                <a:t>Lý do</a:t>
              </a:r>
            </a:p>
          </p:txBody>
        </p:sp>
        <p:pic>
          <p:nvPicPr>
            <p:cNvPr id="33" name="Picture 32">
              <a:extLst>
                <a:ext uri="{FF2B5EF4-FFF2-40B4-BE49-F238E27FC236}">
                  <a16:creationId xmlns:a16="http://schemas.microsoft.com/office/drawing/2014/main" id="{7C8E4AB7-ADC0-4FEE-AE7A-994F5DAD3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39" name="Rectangle 38">
            <a:extLst>
              <a:ext uri="{FF2B5EF4-FFF2-40B4-BE49-F238E27FC236}">
                <a16:creationId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charset="0"/>
              <a:ea typeface="Times New Roman" charset="0"/>
              <a:cs typeface="Times New Roman" charset="0"/>
            </a:endParaRPr>
          </a:p>
        </p:txBody>
      </p:sp>
      <p:grpSp>
        <p:nvGrpSpPr>
          <p:cNvPr id="40" name="Group 39">
            <a:extLst>
              <a:ext uri="{FF2B5EF4-FFF2-40B4-BE49-F238E27FC236}">
                <a16:creationId xmlns:a16="http://schemas.microsoft.com/office/drawing/2014/main" id="{3FD3EE0D-FD02-4885-9AC0-03F414A9888F}"/>
              </a:ext>
            </a:extLst>
          </p:cNvPr>
          <p:cNvGrpSpPr/>
          <p:nvPr/>
        </p:nvGrpSpPr>
        <p:grpSpPr>
          <a:xfrm>
            <a:off x="-7192182" y="0"/>
            <a:ext cx="8692331" cy="6858000"/>
            <a:chOff x="718505" y="-1"/>
            <a:chExt cx="8692331" cy="6858000"/>
          </a:xfrm>
        </p:grpSpPr>
        <p:sp>
          <p:nvSpPr>
            <p:cNvPr id="41" name="Rectangle 40">
              <a:extLst>
                <a:ext uri="{FF2B5EF4-FFF2-40B4-BE49-F238E27FC236}">
                  <a16:creationId xmlns:a16="http://schemas.microsoft.com/office/drawing/2014/main"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charset="0"/>
                <a:ea typeface="Times New Roman" charset="0"/>
                <a:cs typeface="Times New Roman" charset="0"/>
              </a:endParaRPr>
            </a:p>
          </p:txBody>
        </p:sp>
        <p:sp>
          <p:nvSpPr>
            <p:cNvPr id="42" name="Freeform: Shape 41">
              <a:extLst>
                <a:ext uri="{FF2B5EF4-FFF2-40B4-BE49-F238E27FC236}">
                  <a16:creationId xmlns:a16="http://schemas.microsoft.com/office/drawing/2014/main" id="{DA27D1F1-923F-4591-A07A-39E775B734F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charset="0"/>
                <a:ea typeface="Times New Roman" charset="0"/>
                <a:cs typeface="Times New Roman" charset="0"/>
              </a:endParaRPr>
            </a:p>
          </p:txBody>
        </p:sp>
        <p:sp>
          <p:nvSpPr>
            <p:cNvPr id="43" name="TextBox 42">
              <a:extLst>
                <a:ext uri="{FF2B5EF4-FFF2-40B4-BE49-F238E27FC236}">
                  <a16:creationId xmlns:a16="http://schemas.microsoft.com/office/drawing/2014/main" id="{0E895421-2372-4C7F-93D2-3B0353A6E7BD}"/>
                </a:ext>
              </a:extLst>
            </p:cNvPr>
            <p:cNvSpPr txBox="1"/>
            <p:nvPr/>
          </p:nvSpPr>
          <p:spPr>
            <a:xfrm rot="16200000">
              <a:off x="8091629" y="3281941"/>
              <a:ext cx="1992086" cy="461665"/>
            </a:xfrm>
            <a:prstGeom prst="rect">
              <a:avLst/>
            </a:prstGeom>
            <a:noFill/>
          </p:spPr>
          <p:txBody>
            <a:bodyPr wrap="square" rtlCol="0">
              <a:spAutoFit/>
            </a:bodyPr>
            <a:lstStyle/>
            <a:p>
              <a:pPr algn="ctr"/>
              <a:r>
                <a:rPr lang="en-US" sz="2400" b="1">
                  <a:solidFill>
                    <a:srgbClr val="F0EEF0"/>
                  </a:solidFill>
                  <a:latin typeface="Times New Roman" charset="0"/>
                  <a:ea typeface="Times New Roman" charset="0"/>
                  <a:cs typeface="Times New Roman" charset="0"/>
                </a:rPr>
                <a:t>React Native</a:t>
              </a:r>
            </a:p>
          </p:txBody>
        </p:sp>
        <p:pic>
          <p:nvPicPr>
            <p:cNvPr id="44" name="Picture 43">
              <a:extLst>
                <a:ext uri="{FF2B5EF4-FFF2-40B4-BE49-F238E27FC236}">
                  <a16:creationId xmlns:a16="http://schemas.microsoft.com/office/drawing/2014/main" id="{1A9D6167-F7B8-4BFF-8BC5-2D13EF0CFF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45" name="Group 44">
            <a:extLst>
              <a:ext uri="{FF2B5EF4-FFF2-40B4-BE49-F238E27FC236}">
                <a16:creationId xmlns:a16="http://schemas.microsoft.com/office/drawing/2014/main" id="{76789F00-2688-429D-926C-15F83152FDBE}"/>
              </a:ext>
            </a:extLst>
          </p:cNvPr>
          <p:cNvGrpSpPr/>
          <p:nvPr/>
        </p:nvGrpSpPr>
        <p:grpSpPr>
          <a:xfrm>
            <a:off x="-8948721" y="0"/>
            <a:ext cx="9927504" cy="6858000"/>
            <a:chOff x="-9337032" y="-1"/>
            <a:chExt cx="9927504" cy="6858000"/>
          </a:xfrm>
        </p:grpSpPr>
        <p:sp>
          <p:nvSpPr>
            <p:cNvPr id="46" name="Rectangle 45">
              <a:extLst>
                <a:ext uri="{FF2B5EF4-FFF2-40B4-BE49-F238E27FC236}">
                  <a16:creationId xmlns:a16="http://schemas.microsoft.com/office/drawing/2014/main"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charset="0"/>
                <a:ea typeface="Times New Roman" charset="0"/>
                <a:cs typeface="Times New Roman" charset="0"/>
              </a:endParaRPr>
            </a:p>
          </p:txBody>
        </p:sp>
        <p:sp>
          <p:nvSpPr>
            <p:cNvPr id="47" name="Freeform: Shape 46">
              <a:extLst>
                <a:ext uri="{FF2B5EF4-FFF2-40B4-BE49-F238E27FC236}">
                  <a16:creationId xmlns:a16="http://schemas.microsoft.com/office/drawing/2014/main"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charset="0"/>
                <a:ea typeface="Times New Roman" charset="0"/>
                <a:cs typeface="Times New Roman" charset="0"/>
              </a:endParaRPr>
            </a:p>
          </p:txBody>
        </p:sp>
        <p:sp>
          <p:nvSpPr>
            <p:cNvPr id="48" name="TextBox 47">
              <a:extLst>
                <a:ext uri="{FF2B5EF4-FFF2-40B4-BE49-F238E27FC236}">
                  <a16:creationId xmlns:a16="http://schemas.microsoft.com/office/drawing/2014/main" id="{8A634BD7-1512-45B6-AFE4-1EEA636625CB}"/>
                </a:ext>
              </a:extLst>
            </p:cNvPr>
            <p:cNvSpPr txBox="1"/>
            <p:nvPr/>
          </p:nvSpPr>
          <p:spPr>
            <a:xfrm rot="16200000">
              <a:off x="-738260" y="3281941"/>
              <a:ext cx="1992086" cy="461665"/>
            </a:xfrm>
            <a:prstGeom prst="rect">
              <a:avLst/>
            </a:prstGeom>
            <a:noFill/>
          </p:spPr>
          <p:txBody>
            <a:bodyPr wrap="square" rtlCol="0">
              <a:spAutoFit/>
            </a:bodyPr>
            <a:lstStyle/>
            <a:p>
              <a:pPr algn="ctr"/>
              <a:r>
                <a:rPr lang="en-US" sz="2400" b="1">
                  <a:solidFill>
                    <a:srgbClr val="F0EEF0"/>
                  </a:solidFill>
                  <a:latin typeface="Times New Roman" charset="0"/>
                  <a:ea typeface="Times New Roman" charset="0"/>
                  <a:cs typeface="Times New Roman" charset="0"/>
                </a:rPr>
                <a:t>Ứng dụng</a:t>
              </a:r>
            </a:p>
          </p:txBody>
        </p:sp>
        <p:pic>
          <p:nvPicPr>
            <p:cNvPr id="49" name="Picture 48">
              <a:extLst>
                <a:ext uri="{FF2B5EF4-FFF2-40B4-BE49-F238E27FC236}">
                  <a16:creationId xmlns:a16="http://schemas.microsoft.com/office/drawing/2014/main" id="{F08704A4-CABE-4989-8BF7-C10A6BB40E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Tree>
    <p:extLst>
      <p:ext uri="{BB962C8B-B14F-4D97-AF65-F5344CB8AC3E}">
        <p14:creationId xmlns:p14="http://schemas.microsoft.com/office/powerpoint/2010/main" val="75866100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287067"/>
              <a:ext cx="1992086"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Thông tin</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98167"/>
              <a:ext cx="1992086"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Nội dung</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81803" y="3300028"/>
              <a:ext cx="1992086"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Lý do</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1237564" y="36250"/>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281941"/>
              <a:ext cx="1992086"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React native</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1243564" y="36251"/>
            <a:ext cx="11335017" cy="6858000"/>
            <a:chOff x="-10744545" y="-1"/>
            <a:chExt cx="11335017" cy="6858000"/>
          </a:xfrm>
        </p:grpSpPr>
        <p:sp>
          <p:nvSpPr>
            <p:cNvPr id="77" name="Rectangle 76">
              <a:extLst>
                <a:ext uri="{FF2B5EF4-FFF2-40B4-BE49-F238E27FC236}">
                  <a16:creationId xmlns:a16="http://schemas.microsoft.com/office/drawing/2014/main" id="{3A79A714-CB74-4EFD-9BC1-A7F2F993842A}"/>
                </a:ext>
              </a:extLst>
            </p:cNvPr>
            <p:cNvSpPr/>
            <p:nvPr/>
          </p:nvSpPr>
          <p:spPr>
            <a:xfrm>
              <a:off x="-10744545" y="-1"/>
              <a:ext cx="11331017"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281941"/>
              <a:ext cx="1992086"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Ứng dụng</a:t>
              </a: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65" name="Group 64"/>
          <p:cNvGrpSpPr/>
          <p:nvPr/>
        </p:nvGrpSpPr>
        <p:grpSpPr>
          <a:xfrm>
            <a:off x="976699" y="670636"/>
            <a:ext cx="6912499" cy="629100"/>
            <a:chOff x="1007592" y="603120"/>
            <a:chExt cx="6912499" cy="629100"/>
          </a:xfrm>
        </p:grpSpPr>
        <p:grpSp>
          <p:nvGrpSpPr>
            <p:cNvPr id="66" name="Group 65">
              <a:extLst>
                <a:ext uri="{FF2B5EF4-FFF2-40B4-BE49-F238E27FC236}">
                  <a16:creationId xmlns:a16="http://schemas.microsoft.com/office/drawing/2014/main" id="{11FBA8A3-D6EF-42EC-AEC1-86283EED452E}"/>
                </a:ext>
              </a:extLst>
            </p:cNvPr>
            <p:cNvGrpSpPr/>
            <p:nvPr/>
          </p:nvGrpSpPr>
          <p:grpSpPr>
            <a:xfrm>
              <a:off x="1007592" y="603120"/>
              <a:ext cx="6912499" cy="629100"/>
              <a:chOff x="792862" y="2142394"/>
              <a:chExt cx="3024265" cy="629100"/>
            </a:xfrm>
          </p:grpSpPr>
          <p:sp>
            <p:nvSpPr>
              <p:cNvPr id="95" name="Oval 94">
                <a:extLst>
                  <a:ext uri="{FF2B5EF4-FFF2-40B4-BE49-F238E27FC236}">
                    <a16:creationId xmlns:a16="http://schemas.microsoft.com/office/drawing/2014/main" id="{40F3CBE7-0B7F-4BBC-932B-F8A1336F5066}"/>
                  </a:ext>
                </a:extLst>
              </p:cNvPr>
              <p:cNvSpPr/>
              <p:nvPr/>
            </p:nvSpPr>
            <p:spPr>
              <a:xfrm>
                <a:off x="792862" y="2142394"/>
                <a:ext cx="282563" cy="6291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a:extLst>
                  <a:ext uri="{FF2B5EF4-FFF2-40B4-BE49-F238E27FC236}">
                    <a16:creationId xmlns:a16="http://schemas.microsoft.com/office/drawing/2014/main" id="{A5766AE2-8191-4DD7-9F8B-FB3901844BFC}"/>
                  </a:ext>
                </a:extLst>
              </p:cNvPr>
              <p:cNvSpPr txBox="1"/>
              <p:nvPr/>
            </p:nvSpPr>
            <p:spPr>
              <a:xfrm>
                <a:off x="1134518" y="2225010"/>
                <a:ext cx="2682609" cy="461665"/>
              </a:xfrm>
              <a:prstGeom prst="rect">
                <a:avLst/>
              </a:prstGeom>
              <a:noFill/>
            </p:spPr>
            <p:txBody>
              <a:bodyPr wrap="square" rtlCol="0">
                <a:spAutoFit/>
              </a:bodyPr>
              <a:lstStyle/>
              <a:p>
                <a:r>
                  <a:rPr lang="en-US" sz="2400">
                    <a:solidFill>
                      <a:schemeClr val="tx1">
                        <a:lumMod val="75000"/>
                        <a:lumOff val="25000"/>
                      </a:schemeClr>
                    </a:solidFill>
                    <a:latin typeface="Times New Roman" charset="0"/>
                    <a:ea typeface="Times New Roman" charset="0"/>
                    <a:cs typeface="Times New Roman" charset="0"/>
                  </a:rPr>
                  <a:t>Biểu đồ UC tổng quát</a:t>
                </a:r>
              </a:p>
            </p:txBody>
          </p:sp>
        </p:grpSp>
        <p:pic>
          <p:nvPicPr>
            <p:cNvPr id="68" name="Picture 67"/>
            <p:cNvPicPr>
              <a:picLocks noChangeAspect="1"/>
            </p:cNvPicPr>
            <p:nvPr/>
          </p:nvPicPr>
          <p:blipFill>
            <a:blip r:embed="rId3"/>
            <a:stretch>
              <a:fillRect/>
            </a:stretch>
          </p:blipFill>
          <p:spPr>
            <a:xfrm>
              <a:off x="1130793" y="724652"/>
              <a:ext cx="399517" cy="399517"/>
            </a:xfrm>
            <a:prstGeom prst="rect">
              <a:avLst/>
            </a:prstGeom>
          </p:spPr>
        </p:pic>
      </p:grpSp>
      <p:pic>
        <p:nvPicPr>
          <p:cNvPr id="97" name="Picture 96"/>
          <p:cNvPicPr>
            <a:picLocks noChangeAspect="1"/>
          </p:cNvPicPr>
          <p:nvPr/>
        </p:nvPicPr>
        <p:blipFill>
          <a:blip r:embed="rId4"/>
          <a:stretch>
            <a:fillRect/>
          </a:stretch>
        </p:blipFill>
        <p:spPr>
          <a:xfrm>
            <a:off x="1593821" y="1580969"/>
            <a:ext cx="5935027" cy="4394203"/>
          </a:xfrm>
          <a:prstGeom prst="rect">
            <a:avLst/>
          </a:prstGeom>
        </p:spPr>
      </p:pic>
    </p:spTree>
    <p:extLst>
      <p:ext uri="{BB962C8B-B14F-4D97-AF65-F5344CB8AC3E}">
        <p14:creationId xmlns:p14="http://schemas.microsoft.com/office/powerpoint/2010/main" val="32886860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287067"/>
              <a:ext cx="1992086"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Thông tin</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98167"/>
              <a:ext cx="1992086"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Nội dung</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81803" y="3300028"/>
              <a:ext cx="1992086"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Lý do</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1237564" y="36250"/>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281941"/>
              <a:ext cx="1992086"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React native</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1243564" y="36251"/>
            <a:ext cx="11335017" cy="6858000"/>
            <a:chOff x="-10744545" y="-1"/>
            <a:chExt cx="11335017" cy="6858000"/>
          </a:xfrm>
        </p:grpSpPr>
        <p:sp>
          <p:nvSpPr>
            <p:cNvPr id="77" name="Rectangle 76">
              <a:extLst>
                <a:ext uri="{FF2B5EF4-FFF2-40B4-BE49-F238E27FC236}">
                  <a16:creationId xmlns:a16="http://schemas.microsoft.com/office/drawing/2014/main" id="{3A79A714-CB74-4EFD-9BC1-A7F2F993842A}"/>
                </a:ext>
              </a:extLst>
            </p:cNvPr>
            <p:cNvSpPr/>
            <p:nvPr/>
          </p:nvSpPr>
          <p:spPr>
            <a:xfrm>
              <a:off x="-10744545" y="-1"/>
              <a:ext cx="11331017"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281941"/>
              <a:ext cx="1992086"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Ứng dụng</a:t>
              </a: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33" name="Group 32"/>
          <p:cNvGrpSpPr/>
          <p:nvPr/>
        </p:nvGrpSpPr>
        <p:grpSpPr>
          <a:xfrm>
            <a:off x="976699" y="670636"/>
            <a:ext cx="6912499" cy="629100"/>
            <a:chOff x="1007592" y="603120"/>
            <a:chExt cx="6912499" cy="629100"/>
          </a:xfrm>
        </p:grpSpPr>
        <p:grpSp>
          <p:nvGrpSpPr>
            <p:cNvPr id="34" name="Group 33">
              <a:extLst>
                <a:ext uri="{FF2B5EF4-FFF2-40B4-BE49-F238E27FC236}">
                  <a16:creationId xmlns:a16="http://schemas.microsoft.com/office/drawing/2014/main" id="{11FBA8A3-D6EF-42EC-AEC1-86283EED452E}"/>
                </a:ext>
              </a:extLst>
            </p:cNvPr>
            <p:cNvGrpSpPr/>
            <p:nvPr/>
          </p:nvGrpSpPr>
          <p:grpSpPr>
            <a:xfrm>
              <a:off x="1007592" y="603120"/>
              <a:ext cx="6912499" cy="629100"/>
              <a:chOff x="792862" y="2142394"/>
              <a:chExt cx="3024265" cy="629100"/>
            </a:xfrm>
          </p:grpSpPr>
          <p:sp>
            <p:nvSpPr>
              <p:cNvPr id="36" name="Oval 35">
                <a:extLst>
                  <a:ext uri="{FF2B5EF4-FFF2-40B4-BE49-F238E27FC236}">
                    <a16:creationId xmlns:a16="http://schemas.microsoft.com/office/drawing/2014/main" id="{40F3CBE7-0B7F-4BBC-932B-F8A1336F5066}"/>
                  </a:ext>
                </a:extLst>
              </p:cNvPr>
              <p:cNvSpPr/>
              <p:nvPr/>
            </p:nvSpPr>
            <p:spPr>
              <a:xfrm>
                <a:off x="792862" y="2142394"/>
                <a:ext cx="282563" cy="6291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A5766AE2-8191-4DD7-9F8B-FB3901844BFC}"/>
                  </a:ext>
                </a:extLst>
              </p:cNvPr>
              <p:cNvSpPr txBox="1"/>
              <p:nvPr/>
            </p:nvSpPr>
            <p:spPr>
              <a:xfrm>
                <a:off x="1134518" y="2225010"/>
                <a:ext cx="2682609" cy="461665"/>
              </a:xfrm>
              <a:prstGeom prst="rect">
                <a:avLst/>
              </a:prstGeom>
              <a:noFill/>
            </p:spPr>
            <p:txBody>
              <a:bodyPr wrap="square" rtlCol="0">
                <a:spAutoFit/>
              </a:bodyPr>
              <a:lstStyle/>
              <a:p>
                <a:r>
                  <a:rPr lang="en-US" sz="2400">
                    <a:solidFill>
                      <a:schemeClr val="tx1">
                        <a:lumMod val="75000"/>
                        <a:lumOff val="25000"/>
                      </a:schemeClr>
                    </a:solidFill>
                    <a:latin typeface="Times New Roman" charset="0"/>
                    <a:ea typeface="Times New Roman" charset="0"/>
                    <a:cs typeface="Times New Roman" charset="0"/>
                  </a:rPr>
                  <a:t>Biểu đồ UC quản lý lịch học cá nhân</a:t>
                </a:r>
              </a:p>
            </p:txBody>
          </p:sp>
        </p:grpSp>
        <p:pic>
          <p:nvPicPr>
            <p:cNvPr id="35" name="Picture 34"/>
            <p:cNvPicPr>
              <a:picLocks noChangeAspect="1"/>
            </p:cNvPicPr>
            <p:nvPr/>
          </p:nvPicPr>
          <p:blipFill>
            <a:blip r:embed="rId3"/>
            <a:stretch>
              <a:fillRect/>
            </a:stretch>
          </p:blipFill>
          <p:spPr>
            <a:xfrm>
              <a:off x="1130793" y="724652"/>
              <a:ext cx="399517" cy="399517"/>
            </a:xfrm>
            <a:prstGeom prst="rect">
              <a:avLst/>
            </a:prstGeom>
          </p:spPr>
        </p:pic>
      </p:grpSp>
      <p:pic>
        <p:nvPicPr>
          <p:cNvPr id="38" name="Picture 37"/>
          <p:cNvPicPr>
            <a:picLocks noChangeAspect="1"/>
          </p:cNvPicPr>
          <p:nvPr/>
        </p:nvPicPr>
        <p:blipFill>
          <a:blip r:embed="rId4"/>
          <a:stretch>
            <a:fillRect/>
          </a:stretch>
        </p:blipFill>
        <p:spPr>
          <a:xfrm>
            <a:off x="1008200" y="1892300"/>
            <a:ext cx="6908800" cy="3073400"/>
          </a:xfrm>
          <a:prstGeom prst="rect">
            <a:avLst/>
          </a:prstGeom>
        </p:spPr>
      </p:pic>
    </p:spTree>
    <p:extLst>
      <p:ext uri="{BB962C8B-B14F-4D97-AF65-F5344CB8AC3E}">
        <p14:creationId xmlns:p14="http://schemas.microsoft.com/office/powerpoint/2010/main" val="69458345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287067"/>
              <a:ext cx="1992086"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Thông tin</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98167"/>
              <a:ext cx="1992086"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Nội dung</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81803" y="3300028"/>
              <a:ext cx="1992086"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Lý do</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1237564" y="36250"/>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281941"/>
              <a:ext cx="1992086"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React native</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1243564" y="36251"/>
            <a:ext cx="11335017" cy="6858000"/>
            <a:chOff x="-10744545" y="-1"/>
            <a:chExt cx="11335017" cy="6858000"/>
          </a:xfrm>
        </p:grpSpPr>
        <p:sp>
          <p:nvSpPr>
            <p:cNvPr id="77" name="Rectangle 76">
              <a:extLst>
                <a:ext uri="{FF2B5EF4-FFF2-40B4-BE49-F238E27FC236}">
                  <a16:creationId xmlns:a16="http://schemas.microsoft.com/office/drawing/2014/main" id="{3A79A714-CB74-4EFD-9BC1-A7F2F993842A}"/>
                </a:ext>
              </a:extLst>
            </p:cNvPr>
            <p:cNvSpPr/>
            <p:nvPr/>
          </p:nvSpPr>
          <p:spPr>
            <a:xfrm>
              <a:off x="-10744545" y="-1"/>
              <a:ext cx="11331017"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281941"/>
              <a:ext cx="1992086"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Ứng dụng</a:t>
              </a: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39" name="Group 38"/>
          <p:cNvGrpSpPr/>
          <p:nvPr/>
        </p:nvGrpSpPr>
        <p:grpSpPr>
          <a:xfrm>
            <a:off x="976699" y="670636"/>
            <a:ext cx="6912499" cy="629100"/>
            <a:chOff x="1007592" y="603120"/>
            <a:chExt cx="6912499" cy="629100"/>
          </a:xfrm>
        </p:grpSpPr>
        <p:grpSp>
          <p:nvGrpSpPr>
            <p:cNvPr id="40" name="Group 39">
              <a:extLst>
                <a:ext uri="{FF2B5EF4-FFF2-40B4-BE49-F238E27FC236}">
                  <a16:creationId xmlns:a16="http://schemas.microsoft.com/office/drawing/2014/main" id="{11FBA8A3-D6EF-42EC-AEC1-86283EED452E}"/>
                </a:ext>
              </a:extLst>
            </p:cNvPr>
            <p:cNvGrpSpPr/>
            <p:nvPr/>
          </p:nvGrpSpPr>
          <p:grpSpPr>
            <a:xfrm>
              <a:off x="1007592" y="603120"/>
              <a:ext cx="6912499" cy="629100"/>
              <a:chOff x="792862" y="2142394"/>
              <a:chExt cx="3024265" cy="629100"/>
            </a:xfrm>
          </p:grpSpPr>
          <p:sp>
            <p:nvSpPr>
              <p:cNvPr id="42" name="Oval 41">
                <a:extLst>
                  <a:ext uri="{FF2B5EF4-FFF2-40B4-BE49-F238E27FC236}">
                    <a16:creationId xmlns:a16="http://schemas.microsoft.com/office/drawing/2014/main" id="{40F3CBE7-0B7F-4BBC-932B-F8A1336F5066}"/>
                  </a:ext>
                </a:extLst>
              </p:cNvPr>
              <p:cNvSpPr/>
              <p:nvPr/>
            </p:nvSpPr>
            <p:spPr>
              <a:xfrm>
                <a:off x="792862" y="2142394"/>
                <a:ext cx="282563" cy="6291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A5766AE2-8191-4DD7-9F8B-FB3901844BFC}"/>
                  </a:ext>
                </a:extLst>
              </p:cNvPr>
              <p:cNvSpPr txBox="1"/>
              <p:nvPr/>
            </p:nvSpPr>
            <p:spPr>
              <a:xfrm>
                <a:off x="1134518" y="2225010"/>
                <a:ext cx="2682609" cy="461665"/>
              </a:xfrm>
              <a:prstGeom prst="rect">
                <a:avLst/>
              </a:prstGeom>
              <a:noFill/>
            </p:spPr>
            <p:txBody>
              <a:bodyPr wrap="square" rtlCol="0">
                <a:spAutoFit/>
              </a:bodyPr>
              <a:lstStyle/>
              <a:p>
                <a:r>
                  <a:rPr lang="en-US" sz="2400">
                    <a:solidFill>
                      <a:schemeClr val="tx1">
                        <a:lumMod val="75000"/>
                        <a:lumOff val="25000"/>
                      </a:schemeClr>
                    </a:solidFill>
                    <a:latin typeface="Times New Roman" charset="0"/>
                    <a:ea typeface="Times New Roman" charset="0"/>
                    <a:cs typeface="Times New Roman" charset="0"/>
                  </a:rPr>
                  <a:t>Biểu đồ UC quản lý ghi chú</a:t>
                </a:r>
              </a:p>
            </p:txBody>
          </p:sp>
        </p:grpSp>
        <p:pic>
          <p:nvPicPr>
            <p:cNvPr id="41" name="Picture 40"/>
            <p:cNvPicPr>
              <a:picLocks noChangeAspect="1"/>
            </p:cNvPicPr>
            <p:nvPr/>
          </p:nvPicPr>
          <p:blipFill>
            <a:blip r:embed="rId3"/>
            <a:stretch>
              <a:fillRect/>
            </a:stretch>
          </p:blipFill>
          <p:spPr>
            <a:xfrm>
              <a:off x="1130793" y="724652"/>
              <a:ext cx="399517" cy="399517"/>
            </a:xfrm>
            <a:prstGeom prst="rect">
              <a:avLst/>
            </a:prstGeom>
          </p:spPr>
        </p:pic>
      </p:grpSp>
      <p:pic>
        <p:nvPicPr>
          <p:cNvPr id="44" name="Picture 43"/>
          <p:cNvPicPr>
            <a:picLocks noChangeAspect="1"/>
          </p:cNvPicPr>
          <p:nvPr/>
        </p:nvPicPr>
        <p:blipFill>
          <a:blip r:embed="rId4"/>
          <a:stretch>
            <a:fillRect/>
          </a:stretch>
        </p:blipFill>
        <p:spPr>
          <a:xfrm>
            <a:off x="1109335" y="1946142"/>
            <a:ext cx="6868710" cy="2965716"/>
          </a:xfrm>
          <a:prstGeom prst="rect">
            <a:avLst/>
          </a:prstGeom>
        </p:spPr>
      </p:pic>
    </p:spTree>
    <p:extLst>
      <p:ext uri="{BB962C8B-B14F-4D97-AF65-F5344CB8AC3E}">
        <p14:creationId xmlns:p14="http://schemas.microsoft.com/office/powerpoint/2010/main" val="189016201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áº¿t quáº£ hÃ¬nh áº£nh cho slide chÃ 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2500"/>
            <a:ext cx="12192000" cy="8778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098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1"/>
            <a:ext cx="12482920" cy="6858000"/>
            <a:chOff x="-290920" y="-12032"/>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12032"/>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a:solidFill>
                    <a:srgbClr val="F0EEF0"/>
                  </a:solidFill>
                  <a:latin typeface="Times New Roman" charset="0"/>
                  <a:ea typeface="Times New Roman" charset="0"/>
                  <a:cs typeface="Times New Roman" charset="0"/>
                </a:rPr>
                <a:t>Thông tin</a:t>
              </a: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150C247F-7990-4945-869D-5E2A900F477F}"/>
              </a:ext>
            </a:extLst>
          </p:cNvPr>
          <p:cNvGrpSpPr/>
          <p:nvPr/>
        </p:nvGrpSpPr>
        <p:grpSpPr>
          <a:xfrm>
            <a:off x="-8798784" y="0"/>
            <a:ext cx="11447501" cy="6858000"/>
            <a:chOff x="213096" y="0"/>
            <a:chExt cx="11447501" cy="6858000"/>
          </a:xfrm>
        </p:grpSpPr>
        <p:sp>
          <p:nvSpPr>
            <p:cNvPr id="56" name="Rectangle 55">
              <a:extLst>
                <a:ext uri="{FF2B5EF4-FFF2-40B4-BE49-F238E27FC236}">
                  <a16:creationId xmlns:a16="http://schemas.microsoft.com/office/drawing/2014/main" id="{6D2C93AC-EBE3-4E67-A867-76D5D6BEDB1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charset="0"/>
                <a:ea typeface="Times New Roman" charset="0"/>
                <a:cs typeface="Times New Roman" charset="0"/>
              </a:endParaRPr>
            </a:p>
          </p:txBody>
        </p:sp>
        <p:sp>
          <p:nvSpPr>
            <p:cNvPr id="57" name="Freeform: Shape 56">
              <a:extLst>
                <a:ext uri="{FF2B5EF4-FFF2-40B4-BE49-F238E27FC236}">
                  <a16:creationId xmlns:a16="http://schemas.microsoft.com/office/drawing/2014/main" id="{35DBD2B9-E73C-4AE9-91C9-698379867E98}"/>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charset="0"/>
                <a:ea typeface="Times New Roman" charset="0"/>
                <a:cs typeface="Times New Roman" charset="0"/>
              </a:endParaRPr>
            </a:p>
          </p:txBody>
        </p:sp>
        <p:sp>
          <p:nvSpPr>
            <p:cNvPr id="58" name="TextBox 57">
              <a:extLst>
                <a:ext uri="{FF2B5EF4-FFF2-40B4-BE49-F238E27FC236}">
                  <a16:creationId xmlns:a16="http://schemas.microsoft.com/office/drawing/2014/main" id="{CD6BDC4B-8313-4203-9F42-C28AC214EB64}"/>
                </a:ext>
              </a:extLst>
            </p:cNvPr>
            <p:cNvSpPr txBox="1"/>
            <p:nvPr/>
          </p:nvSpPr>
          <p:spPr>
            <a:xfrm rot="16200000">
              <a:off x="10341391" y="3198167"/>
              <a:ext cx="1992086" cy="461665"/>
            </a:xfrm>
            <a:prstGeom prst="rect">
              <a:avLst/>
            </a:prstGeom>
            <a:noFill/>
          </p:spPr>
          <p:txBody>
            <a:bodyPr wrap="square" rtlCol="0">
              <a:spAutoFit/>
            </a:bodyPr>
            <a:lstStyle/>
            <a:p>
              <a:pPr algn="ctr"/>
              <a:r>
                <a:rPr lang="en-US" sz="2400" b="1">
                  <a:solidFill>
                    <a:srgbClr val="F0EEF0"/>
                  </a:solidFill>
                  <a:latin typeface="Times New Roman" charset="0"/>
                  <a:ea typeface="Times New Roman" charset="0"/>
                  <a:cs typeface="Times New Roman" charset="0"/>
                </a:rPr>
                <a:t>Nội dung</a:t>
              </a:r>
            </a:p>
          </p:txBody>
        </p:sp>
        <p:pic>
          <p:nvPicPr>
            <p:cNvPr id="59" name="Picture 58">
              <a:extLst>
                <a:ext uri="{FF2B5EF4-FFF2-40B4-BE49-F238E27FC236}">
                  <a16:creationId xmlns:a16="http://schemas.microsoft.com/office/drawing/2014/main" id="{44037FC5-8E34-4772-9A87-813F2AD5E4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BC916508-F80D-434E-B066-812949E5DB94}"/>
              </a:ext>
            </a:extLst>
          </p:cNvPr>
          <p:cNvGrpSpPr/>
          <p:nvPr/>
        </p:nvGrpSpPr>
        <p:grpSpPr>
          <a:xfrm>
            <a:off x="-7847639" y="0"/>
            <a:ext cx="9961092" cy="6858000"/>
            <a:chOff x="491575" y="0"/>
            <a:chExt cx="9961092" cy="6858000"/>
          </a:xfrm>
        </p:grpSpPr>
        <p:sp>
          <p:nvSpPr>
            <p:cNvPr id="61" name="Rectangle 60">
              <a:extLst>
                <a:ext uri="{FF2B5EF4-FFF2-40B4-BE49-F238E27FC236}">
                  <a16:creationId xmlns:a16="http://schemas.microsoft.com/office/drawing/2014/main" id="{CE9E3B68-B936-49FB-94D8-7AC0076CF48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charset="0"/>
                <a:ea typeface="Times New Roman" charset="0"/>
                <a:cs typeface="Times New Roman" charset="0"/>
              </a:endParaRPr>
            </a:p>
          </p:txBody>
        </p:sp>
        <p:sp>
          <p:nvSpPr>
            <p:cNvPr id="62" name="Freeform: Shape 61">
              <a:extLst>
                <a:ext uri="{FF2B5EF4-FFF2-40B4-BE49-F238E27FC236}">
                  <a16:creationId xmlns:a16="http://schemas.microsoft.com/office/drawing/2014/main" id="{0D3F9516-66C4-44E6-9877-6C0374B5112C}"/>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charset="0"/>
                <a:ea typeface="Times New Roman" charset="0"/>
                <a:cs typeface="Times New Roman" charset="0"/>
              </a:endParaRPr>
            </a:p>
          </p:txBody>
        </p:sp>
        <p:sp>
          <p:nvSpPr>
            <p:cNvPr id="63" name="TextBox 62">
              <a:extLst>
                <a:ext uri="{FF2B5EF4-FFF2-40B4-BE49-F238E27FC236}">
                  <a16:creationId xmlns:a16="http://schemas.microsoft.com/office/drawing/2014/main" id="{32DF4D80-460D-4455-B80A-3BC0C6A12DA2}"/>
                </a:ext>
              </a:extLst>
            </p:cNvPr>
            <p:cNvSpPr txBox="1"/>
            <p:nvPr/>
          </p:nvSpPr>
          <p:spPr>
            <a:xfrm rot="16200000">
              <a:off x="9117129" y="3281944"/>
              <a:ext cx="1992086" cy="461665"/>
            </a:xfrm>
            <a:prstGeom prst="rect">
              <a:avLst/>
            </a:prstGeom>
            <a:noFill/>
          </p:spPr>
          <p:txBody>
            <a:bodyPr wrap="square" rtlCol="0">
              <a:spAutoFit/>
            </a:bodyPr>
            <a:lstStyle/>
            <a:p>
              <a:pPr algn="ctr"/>
              <a:r>
                <a:rPr lang="en-US" sz="2400" b="1">
                  <a:solidFill>
                    <a:srgbClr val="F0EEF0"/>
                  </a:solidFill>
                  <a:latin typeface="Times New Roman" charset="0"/>
                  <a:ea typeface="Times New Roman" charset="0"/>
                  <a:cs typeface="Times New Roman" charset="0"/>
                </a:rPr>
                <a:t>Lý do</a:t>
              </a:r>
            </a:p>
          </p:txBody>
        </p:sp>
        <p:pic>
          <p:nvPicPr>
            <p:cNvPr id="64" name="Picture 63">
              <a:extLst>
                <a:ext uri="{FF2B5EF4-FFF2-40B4-BE49-F238E27FC236}">
                  <a16:creationId xmlns:a16="http://schemas.microsoft.com/office/drawing/2014/main" id="{7AB39DAF-3109-4CEA-BD1D-C123179FF8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id="{371C6EE2-CCA6-4F94-870B-CB9D61CEBE1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charset="0"/>
              <a:ea typeface="Times New Roman" charset="0"/>
              <a:cs typeface="Times New Roman" charset="0"/>
            </a:endParaRPr>
          </a:p>
        </p:txBody>
      </p:sp>
      <p:grpSp>
        <p:nvGrpSpPr>
          <p:cNvPr id="71" name="Group 70">
            <a:extLst>
              <a:ext uri="{FF2B5EF4-FFF2-40B4-BE49-F238E27FC236}">
                <a16:creationId xmlns:a16="http://schemas.microsoft.com/office/drawing/2014/main" id="{20422D8F-B19E-425C-93A8-F750F60A06A7}"/>
              </a:ext>
            </a:extLst>
          </p:cNvPr>
          <p:cNvGrpSpPr/>
          <p:nvPr/>
        </p:nvGrpSpPr>
        <p:grpSpPr>
          <a:xfrm>
            <a:off x="-7103800" y="0"/>
            <a:ext cx="8692331" cy="6858000"/>
            <a:chOff x="718505" y="-1"/>
            <a:chExt cx="8692331" cy="6858000"/>
          </a:xfrm>
        </p:grpSpPr>
        <p:sp>
          <p:nvSpPr>
            <p:cNvPr id="72" name="Rectangle 71">
              <a:extLst>
                <a:ext uri="{FF2B5EF4-FFF2-40B4-BE49-F238E27FC236}">
                  <a16:creationId xmlns:a16="http://schemas.microsoft.com/office/drawing/2014/main" id="{3278AF09-2D0C-4E81-816C-BC1D04E40DC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charset="0"/>
                <a:ea typeface="Times New Roman" charset="0"/>
                <a:cs typeface="Times New Roman" charset="0"/>
              </a:endParaRPr>
            </a:p>
          </p:txBody>
        </p:sp>
        <p:sp>
          <p:nvSpPr>
            <p:cNvPr id="73" name="Freeform: Shape 72">
              <a:extLst>
                <a:ext uri="{FF2B5EF4-FFF2-40B4-BE49-F238E27FC236}">
                  <a16:creationId xmlns:a16="http://schemas.microsoft.com/office/drawing/2014/main" id="{AC2E1C67-7A8F-4EB5-AB00-3C754858084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charset="0"/>
                <a:ea typeface="Times New Roman" charset="0"/>
                <a:cs typeface="Times New Roman" charset="0"/>
              </a:endParaRPr>
            </a:p>
          </p:txBody>
        </p:sp>
        <p:sp>
          <p:nvSpPr>
            <p:cNvPr id="74" name="TextBox 73">
              <a:extLst>
                <a:ext uri="{FF2B5EF4-FFF2-40B4-BE49-F238E27FC236}">
                  <a16:creationId xmlns:a16="http://schemas.microsoft.com/office/drawing/2014/main" id="{67795C74-0308-4781-BEE6-B62AE6D17152}"/>
                </a:ext>
              </a:extLst>
            </p:cNvPr>
            <p:cNvSpPr txBox="1"/>
            <p:nvPr/>
          </p:nvSpPr>
          <p:spPr>
            <a:xfrm rot="16200000">
              <a:off x="8091629" y="3281942"/>
              <a:ext cx="1992086" cy="461665"/>
            </a:xfrm>
            <a:prstGeom prst="rect">
              <a:avLst/>
            </a:prstGeom>
            <a:noFill/>
          </p:spPr>
          <p:txBody>
            <a:bodyPr wrap="square" rtlCol="0">
              <a:spAutoFit/>
            </a:bodyPr>
            <a:lstStyle/>
            <a:p>
              <a:pPr algn="ctr"/>
              <a:r>
                <a:rPr lang="en-US" sz="2400" b="1">
                  <a:solidFill>
                    <a:srgbClr val="F0EEF0"/>
                  </a:solidFill>
                  <a:latin typeface="Times New Roman" charset="0"/>
                  <a:ea typeface="Times New Roman" charset="0"/>
                  <a:cs typeface="Times New Roman" charset="0"/>
                </a:rPr>
                <a:t>React Natie</a:t>
              </a:r>
            </a:p>
          </p:txBody>
        </p:sp>
        <p:pic>
          <p:nvPicPr>
            <p:cNvPr id="75" name="Picture 74">
              <a:extLst>
                <a:ext uri="{FF2B5EF4-FFF2-40B4-BE49-F238E27FC236}">
                  <a16:creationId xmlns:a16="http://schemas.microsoft.com/office/drawing/2014/main" id="{45C46027-B464-4ADA-A3B8-14FF4471BA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C1D48DDF-B760-4AB3-A520-29238CC2C408}"/>
              </a:ext>
            </a:extLst>
          </p:cNvPr>
          <p:cNvGrpSpPr/>
          <p:nvPr/>
        </p:nvGrpSpPr>
        <p:grpSpPr>
          <a:xfrm>
            <a:off x="-8860339" y="0"/>
            <a:ext cx="9927504" cy="6858000"/>
            <a:chOff x="-9337032" y="-1"/>
            <a:chExt cx="9927504" cy="6858000"/>
          </a:xfrm>
        </p:grpSpPr>
        <p:sp>
          <p:nvSpPr>
            <p:cNvPr id="77" name="Rectangle 76">
              <a:extLst>
                <a:ext uri="{FF2B5EF4-FFF2-40B4-BE49-F238E27FC236}">
                  <a16:creationId xmlns:a16="http://schemas.microsoft.com/office/drawing/2014/main" id="{FA696B4D-5BCF-47C3-8B8C-BE87154A63B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78" name="Freeform: Shape 77">
              <a:extLst>
                <a:ext uri="{FF2B5EF4-FFF2-40B4-BE49-F238E27FC236}">
                  <a16:creationId xmlns:a16="http://schemas.microsoft.com/office/drawing/2014/main" id="{BAAA7B45-7DAF-4C4D-A930-ABA45AC955DD}"/>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79" name="TextBox 78">
              <a:extLst>
                <a:ext uri="{FF2B5EF4-FFF2-40B4-BE49-F238E27FC236}">
                  <a16:creationId xmlns:a16="http://schemas.microsoft.com/office/drawing/2014/main" id="{701F5CFD-7EE1-475C-A36F-330184D5C6EC}"/>
                </a:ext>
              </a:extLst>
            </p:cNvPr>
            <p:cNvSpPr txBox="1"/>
            <p:nvPr/>
          </p:nvSpPr>
          <p:spPr>
            <a:xfrm rot="16200000">
              <a:off x="-738260" y="3281941"/>
              <a:ext cx="1992086" cy="461665"/>
            </a:xfrm>
            <a:prstGeom prst="rect">
              <a:avLst/>
            </a:prstGeom>
            <a:noFill/>
          </p:spPr>
          <p:txBody>
            <a:bodyPr wrap="square" rtlCol="0">
              <a:spAutoFit/>
            </a:bodyPr>
            <a:lstStyle/>
            <a:p>
              <a:pPr algn="ctr"/>
              <a:r>
                <a:rPr lang="en-US" sz="2400" b="1">
                  <a:solidFill>
                    <a:srgbClr val="F0EEF0"/>
                  </a:solidFill>
                  <a:latin typeface="Times New Roman" charset="0"/>
                  <a:ea typeface="Times New Roman" charset="0"/>
                  <a:cs typeface="Times New Roman" charset="0"/>
                </a:rPr>
                <a:t>Ứng dụng</a:t>
              </a:r>
            </a:p>
          </p:txBody>
        </p:sp>
        <p:pic>
          <p:nvPicPr>
            <p:cNvPr id="80" name="Picture 79">
              <a:extLst>
                <a:ext uri="{FF2B5EF4-FFF2-40B4-BE49-F238E27FC236}">
                  <a16:creationId xmlns:a16="http://schemas.microsoft.com/office/drawing/2014/main" id="{B9F42291-FBD0-4239-8D69-22035DCB4A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82" name="Group 81">
            <a:extLst>
              <a:ext uri="{FF2B5EF4-FFF2-40B4-BE49-F238E27FC236}">
                <a16:creationId xmlns:a16="http://schemas.microsoft.com/office/drawing/2014/main" id="{A14E1B91-C212-4889-8705-49BCDB383225}"/>
              </a:ext>
            </a:extLst>
          </p:cNvPr>
          <p:cNvGrpSpPr/>
          <p:nvPr/>
        </p:nvGrpSpPr>
        <p:grpSpPr>
          <a:xfrm>
            <a:off x="3641368" y="2609385"/>
            <a:ext cx="6791601" cy="1639229"/>
            <a:chOff x="2795389" y="3930972"/>
            <a:chExt cx="6791601" cy="1639229"/>
          </a:xfrm>
        </p:grpSpPr>
        <p:sp>
          <p:nvSpPr>
            <p:cNvPr id="83" name="TextBox 82">
              <a:extLst>
                <a:ext uri="{FF2B5EF4-FFF2-40B4-BE49-F238E27FC236}">
                  <a16:creationId xmlns:a16="http://schemas.microsoft.com/office/drawing/2014/main" id="{A94C4F95-2EDE-46B0-8B26-C72D6D3C8DB3}"/>
                </a:ext>
              </a:extLst>
            </p:cNvPr>
            <p:cNvSpPr txBox="1"/>
            <p:nvPr/>
          </p:nvSpPr>
          <p:spPr>
            <a:xfrm>
              <a:off x="3692628" y="3930972"/>
              <a:ext cx="4882370" cy="584775"/>
            </a:xfrm>
            <a:prstGeom prst="rect">
              <a:avLst/>
            </a:prstGeom>
            <a:noFill/>
          </p:spPr>
          <p:txBody>
            <a:bodyPr wrap="square" rtlCol="0">
              <a:spAutoFit/>
            </a:bodyPr>
            <a:lstStyle/>
            <a:p>
              <a:pPr algn="ctr"/>
              <a:r>
                <a:rPr lang="en-US" sz="3200">
                  <a:solidFill>
                    <a:srgbClr val="03A1A4"/>
                  </a:solidFill>
                  <a:latin typeface="Times New Roman" charset="0"/>
                  <a:ea typeface="Times New Roman" charset="0"/>
                  <a:cs typeface="Times New Roman" charset="0"/>
                </a:rPr>
                <a:t>SINH VIÊN THỰC HIỆN</a:t>
              </a:r>
            </a:p>
          </p:txBody>
        </p:sp>
        <p:sp>
          <p:nvSpPr>
            <p:cNvPr id="84" name="TextBox 83">
              <a:extLst>
                <a:ext uri="{FF2B5EF4-FFF2-40B4-BE49-F238E27FC236}">
                  <a16:creationId xmlns:a16="http://schemas.microsoft.com/office/drawing/2014/main" id="{7DC9F996-36A0-4A1D-8C4B-F6DAF0FDA7C8}"/>
                </a:ext>
              </a:extLst>
            </p:cNvPr>
            <p:cNvSpPr txBox="1"/>
            <p:nvPr/>
          </p:nvSpPr>
          <p:spPr>
            <a:xfrm>
              <a:off x="4868805" y="4379315"/>
              <a:ext cx="2644771" cy="461665"/>
            </a:xfrm>
            <a:prstGeom prst="rect">
              <a:avLst/>
            </a:prstGeom>
            <a:noFill/>
          </p:spPr>
          <p:txBody>
            <a:bodyPr wrap="square" rtlCol="0">
              <a:spAutoFit/>
            </a:bodyPr>
            <a:lstStyle/>
            <a:p>
              <a:pPr algn="ctr"/>
              <a:r>
                <a:rPr lang="en-US" sz="2400">
                  <a:solidFill>
                    <a:schemeClr val="bg1">
                      <a:lumMod val="65000"/>
                    </a:schemeClr>
                  </a:solidFill>
                  <a:latin typeface="Times New Roman" charset="0"/>
                  <a:ea typeface="Times New Roman" charset="0"/>
                  <a:cs typeface="Times New Roman" charset="0"/>
                </a:rPr>
                <a:t>TRẦN ĐẠI HIỆP</a:t>
              </a:r>
            </a:p>
          </p:txBody>
        </p:sp>
        <p:sp>
          <p:nvSpPr>
            <p:cNvPr id="85" name="TextBox 84">
              <a:extLst>
                <a:ext uri="{FF2B5EF4-FFF2-40B4-BE49-F238E27FC236}">
                  <a16:creationId xmlns:a16="http://schemas.microsoft.com/office/drawing/2014/main" id="{9EDE56FF-3E69-4484-9673-AC7FA14D3D89}"/>
                </a:ext>
              </a:extLst>
            </p:cNvPr>
            <p:cNvSpPr txBox="1"/>
            <p:nvPr/>
          </p:nvSpPr>
          <p:spPr>
            <a:xfrm>
              <a:off x="4868805" y="4816926"/>
              <a:ext cx="2644771" cy="369332"/>
            </a:xfrm>
            <a:prstGeom prst="rect">
              <a:avLst/>
            </a:prstGeom>
            <a:noFill/>
          </p:spPr>
          <p:txBody>
            <a:bodyPr wrap="square" rtlCol="0">
              <a:spAutoFit/>
            </a:bodyPr>
            <a:lstStyle/>
            <a:p>
              <a:pPr algn="ctr"/>
              <a:r>
                <a:rPr lang="en-US">
                  <a:solidFill>
                    <a:schemeClr val="bg1">
                      <a:lumMod val="65000"/>
                    </a:schemeClr>
                  </a:solidFill>
                  <a:latin typeface="Times New Roman" charset="0"/>
                  <a:ea typeface="Times New Roman" charset="0"/>
                  <a:cs typeface="Times New Roman" charset="0"/>
                </a:rPr>
                <a:t>KTPM </a:t>
              </a:r>
              <a:r>
                <a:rPr lang="mr-IN">
                  <a:solidFill>
                    <a:schemeClr val="bg1">
                      <a:lumMod val="65000"/>
                    </a:schemeClr>
                  </a:solidFill>
                  <a:latin typeface="Times New Roman" charset="0"/>
                  <a:ea typeface="Times New Roman" charset="0"/>
                  <a:cs typeface="Times New Roman" charset="0"/>
                </a:rPr>
                <a:t>–</a:t>
              </a:r>
              <a:r>
                <a:rPr lang="en-US">
                  <a:solidFill>
                    <a:schemeClr val="bg1">
                      <a:lumMod val="65000"/>
                    </a:schemeClr>
                  </a:solidFill>
                  <a:latin typeface="Times New Roman" charset="0"/>
                  <a:ea typeface="Times New Roman" charset="0"/>
                  <a:cs typeface="Times New Roman" charset="0"/>
                </a:rPr>
                <a:t> K14B</a:t>
              </a:r>
            </a:p>
          </p:txBody>
        </p:sp>
        <p:sp>
          <p:nvSpPr>
            <p:cNvPr id="86" name="TextBox 85">
              <a:extLst>
                <a:ext uri="{FF2B5EF4-FFF2-40B4-BE49-F238E27FC236}">
                  <a16:creationId xmlns:a16="http://schemas.microsoft.com/office/drawing/2014/main" id="{944799B2-E7B9-4C01-A37D-BB60C6C75D12}"/>
                </a:ext>
              </a:extLst>
            </p:cNvPr>
            <p:cNvSpPr txBox="1"/>
            <p:nvPr/>
          </p:nvSpPr>
          <p:spPr>
            <a:xfrm>
              <a:off x="2795389" y="5200869"/>
              <a:ext cx="6791601" cy="369332"/>
            </a:xfrm>
            <a:prstGeom prst="rect">
              <a:avLst/>
            </a:prstGeom>
            <a:noFill/>
          </p:spPr>
          <p:txBody>
            <a:bodyPr wrap="square" rtlCol="0">
              <a:spAutoFit/>
            </a:bodyPr>
            <a:lstStyle/>
            <a:p>
              <a:pPr algn="ctr"/>
              <a:r>
                <a:rPr lang="en-US">
                  <a:solidFill>
                    <a:schemeClr val="bg1">
                      <a:lumMod val="65000"/>
                    </a:schemeClr>
                  </a:solidFill>
                  <a:latin typeface="Times New Roman" charset="0"/>
                  <a:ea typeface="Times New Roman" charset="0"/>
                  <a:cs typeface="Times New Roman" charset="0"/>
                </a:rPr>
                <a:t>Giáo viên hướng dẫn :  TS.Nguyễn Văn Núi</a:t>
              </a:r>
            </a:p>
          </p:txBody>
        </p:sp>
      </p:grpSp>
    </p:spTree>
    <p:extLst>
      <p:ext uri="{BB962C8B-B14F-4D97-AF65-F5344CB8AC3E}">
        <p14:creationId xmlns:p14="http://schemas.microsoft.com/office/powerpoint/2010/main" val="200170612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1250"/>
                                        <p:tgtEl>
                                          <p:spTgt spid="82"/>
                                        </p:tgtEl>
                                      </p:cBhvr>
                                    </p:animEffect>
                                    <p:anim calcmode="lin" valueType="num">
                                      <p:cBhvr>
                                        <p:cTn id="8" dur="1250" fill="hold"/>
                                        <p:tgtEl>
                                          <p:spTgt spid="82"/>
                                        </p:tgtEl>
                                        <p:attrNameLst>
                                          <p:attrName>ppt_x</p:attrName>
                                        </p:attrNameLst>
                                      </p:cBhvr>
                                      <p:tavLst>
                                        <p:tav tm="0">
                                          <p:val>
                                            <p:strVal val="#ppt_x"/>
                                          </p:val>
                                        </p:tav>
                                        <p:tav tm="100000">
                                          <p:val>
                                            <p:strVal val="#ppt_x"/>
                                          </p:val>
                                        </p:tav>
                                      </p:tavLst>
                                    </p:anim>
                                    <p:anim calcmode="lin" valueType="num">
                                      <p:cBhvr>
                                        <p:cTn id="9" dur="1250" fill="hold"/>
                                        <p:tgtEl>
                                          <p:spTgt spid="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BC3001EC-9F33-4C39-B780-199714C83EA2}"/>
              </a:ext>
            </a:extLst>
          </p:cNvPr>
          <p:cNvGrpSpPr/>
          <p:nvPr/>
        </p:nvGrpSpPr>
        <p:grpSpPr>
          <a:xfrm>
            <a:off x="-290920" y="0"/>
            <a:ext cx="12482920" cy="6858000"/>
            <a:chOff x="-290920" y="0"/>
            <a:chExt cx="12482920" cy="6858000"/>
          </a:xfrm>
        </p:grpSpPr>
        <p:sp>
          <p:nvSpPr>
            <p:cNvPr id="34" name="Rectangle 33">
              <a:extLst>
                <a:ext uri="{FF2B5EF4-FFF2-40B4-BE49-F238E27FC236}">
                  <a16:creationId xmlns:a16="http://schemas.microsoft.com/office/drawing/2014/main" id="{129B5C97-F627-4A85-B003-5396A9D964D5}"/>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35" name="Freeform: Shape 34">
              <a:extLst>
                <a:ext uri="{FF2B5EF4-FFF2-40B4-BE49-F238E27FC236}">
                  <a16:creationId xmlns:a16="http://schemas.microsoft.com/office/drawing/2014/main" id="{A97C14D5-0388-44F5-AD76-F8BBAF179CD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36" name="TextBox 35">
              <a:extLst>
                <a:ext uri="{FF2B5EF4-FFF2-40B4-BE49-F238E27FC236}">
                  <a16:creationId xmlns:a16="http://schemas.microsoft.com/office/drawing/2014/main" id="{2151F346-69C6-4F86-BC1F-C57BA2384CC6}"/>
                </a:ext>
              </a:extLst>
            </p:cNvPr>
            <p:cNvSpPr txBox="1"/>
            <p:nvPr/>
          </p:nvSpPr>
          <p:spPr>
            <a:xfrm rot="16200000">
              <a:off x="10872792" y="3225512"/>
              <a:ext cx="1992086" cy="584775"/>
            </a:xfrm>
            <a:prstGeom prst="rect">
              <a:avLst/>
            </a:prstGeom>
            <a:noFill/>
          </p:spPr>
          <p:txBody>
            <a:bodyPr wrap="square" rtlCol="0">
              <a:spAutoFit/>
            </a:bodyPr>
            <a:lstStyle/>
            <a:p>
              <a:pPr algn="ctr"/>
              <a:r>
                <a:rPr lang="en-US" sz="3200" b="1">
                  <a:solidFill>
                    <a:srgbClr val="F0EEF0"/>
                  </a:solidFill>
                  <a:latin typeface="Times New Roman" charset="0"/>
                  <a:ea typeface="Times New Roman" charset="0"/>
                  <a:cs typeface="Times New Roman" charset="0"/>
                </a:rPr>
                <a:t>Thông tin</a:t>
              </a:r>
            </a:p>
          </p:txBody>
        </p:sp>
        <p:pic>
          <p:nvPicPr>
            <p:cNvPr id="37" name="Picture 36">
              <a:extLst>
                <a:ext uri="{FF2B5EF4-FFF2-40B4-BE49-F238E27FC236}">
                  <a16:creationId xmlns:a16="http://schemas.microsoft.com/office/drawing/2014/main" id="{52B367FE-8530-4052-AD96-2D6FBE490F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38" name="Group 37">
            <a:extLst>
              <a:ext uri="{FF2B5EF4-FFF2-40B4-BE49-F238E27FC236}">
                <a16:creationId xmlns:a16="http://schemas.microsoft.com/office/drawing/2014/main" id="{63E93C38-ECA5-4094-81E9-196A3BD19EBD}"/>
              </a:ext>
            </a:extLst>
          </p:cNvPr>
          <p:cNvGrpSpPr/>
          <p:nvPr/>
        </p:nvGrpSpPr>
        <p:grpSpPr>
          <a:xfrm>
            <a:off x="198322" y="0"/>
            <a:ext cx="11447501" cy="6858000"/>
            <a:chOff x="213096" y="0"/>
            <a:chExt cx="11447501" cy="6858000"/>
          </a:xfrm>
        </p:grpSpPr>
        <p:sp>
          <p:nvSpPr>
            <p:cNvPr id="39" name="Rectangle 38">
              <a:extLst>
                <a:ext uri="{FF2B5EF4-FFF2-40B4-BE49-F238E27FC236}">
                  <a16:creationId xmlns:a16="http://schemas.microsoft.com/office/drawing/2014/main" id="{5C85080E-7B66-43F0-AB4D-3A69B13C005A}"/>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40" name="Freeform: Shape 39">
              <a:extLst>
                <a:ext uri="{FF2B5EF4-FFF2-40B4-BE49-F238E27FC236}">
                  <a16:creationId xmlns:a16="http://schemas.microsoft.com/office/drawing/2014/main" id="{405DAC1A-9BF8-460E-8D8B-77BFB6B27FF9}"/>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41" name="TextBox 40">
              <a:extLst>
                <a:ext uri="{FF2B5EF4-FFF2-40B4-BE49-F238E27FC236}">
                  <a16:creationId xmlns:a16="http://schemas.microsoft.com/office/drawing/2014/main" id="{90DCA374-CD21-448B-8791-8A04A9A9A552}"/>
                </a:ext>
              </a:extLst>
            </p:cNvPr>
            <p:cNvSpPr txBox="1"/>
            <p:nvPr/>
          </p:nvSpPr>
          <p:spPr>
            <a:xfrm rot="16200000">
              <a:off x="10341391" y="3136612"/>
              <a:ext cx="1992086" cy="584775"/>
            </a:xfrm>
            <a:prstGeom prst="rect">
              <a:avLst/>
            </a:prstGeom>
            <a:noFill/>
          </p:spPr>
          <p:txBody>
            <a:bodyPr wrap="square" rtlCol="0">
              <a:spAutoFit/>
            </a:bodyPr>
            <a:lstStyle/>
            <a:p>
              <a:pPr algn="ctr"/>
              <a:r>
                <a:rPr lang="en-US" sz="3200" b="1">
                  <a:solidFill>
                    <a:srgbClr val="F0EEF0"/>
                  </a:solidFill>
                  <a:latin typeface="Times New Roman" charset="0"/>
                  <a:ea typeface="Times New Roman" charset="0"/>
                  <a:cs typeface="Times New Roman" charset="0"/>
                </a:rPr>
                <a:t>Nội dung </a:t>
              </a:r>
            </a:p>
          </p:txBody>
        </p:sp>
        <p:pic>
          <p:nvPicPr>
            <p:cNvPr id="42" name="Picture 41">
              <a:extLst>
                <a:ext uri="{FF2B5EF4-FFF2-40B4-BE49-F238E27FC236}">
                  <a16:creationId xmlns:a16="http://schemas.microsoft.com/office/drawing/2014/main" id="{83A620A7-5483-4447-9670-0F8D67F362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43" name="Group 42">
            <a:extLst>
              <a:ext uri="{FF2B5EF4-FFF2-40B4-BE49-F238E27FC236}">
                <a16:creationId xmlns:a16="http://schemas.microsoft.com/office/drawing/2014/main" id="{B02914A7-C65F-4EFB-8FF4-9BB283DC3935}"/>
              </a:ext>
            </a:extLst>
          </p:cNvPr>
          <p:cNvGrpSpPr/>
          <p:nvPr/>
        </p:nvGrpSpPr>
        <p:grpSpPr>
          <a:xfrm>
            <a:off x="-7847639" y="0"/>
            <a:ext cx="9961092" cy="6858000"/>
            <a:chOff x="491575" y="0"/>
            <a:chExt cx="9961092" cy="6858000"/>
          </a:xfrm>
        </p:grpSpPr>
        <p:sp>
          <p:nvSpPr>
            <p:cNvPr id="44" name="Rectangle 43">
              <a:extLst>
                <a:ext uri="{FF2B5EF4-FFF2-40B4-BE49-F238E27FC236}">
                  <a16:creationId xmlns:a16="http://schemas.microsoft.com/office/drawing/2014/main" id="{99DA66B2-8A11-4397-B997-59A37787FEF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charset="0"/>
                <a:ea typeface="Times New Roman" charset="0"/>
                <a:cs typeface="Times New Roman" charset="0"/>
              </a:endParaRPr>
            </a:p>
          </p:txBody>
        </p:sp>
        <p:sp>
          <p:nvSpPr>
            <p:cNvPr id="45" name="Freeform: Shape 44">
              <a:extLst>
                <a:ext uri="{FF2B5EF4-FFF2-40B4-BE49-F238E27FC236}">
                  <a16:creationId xmlns:a16="http://schemas.microsoft.com/office/drawing/2014/main" id="{71A8923D-952E-459F-92C0-CCE4C5E45F88}"/>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charset="0"/>
                <a:ea typeface="Times New Roman" charset="0"/>
                <a:cs typeface="Times New Roman" charset="0"/>
              </a:endParaRPr>
            </a:p>
          </p:txBody>
        </p:sp>
        <p:sp>
          <p:nvSpPr>
            <p:cNvPr id="46" name="TextBox 45">
              <a:extLst>
                <a:ext uri="{FF2B5EF4-FFF2-40B4-BE49-F238E27FC236}">
                  <a16:creationId xmlns:a16="http://schemas.microsoft.com/office/drawing/2014/main" id="{DD73F442-B2F9-477E-B4DE-956CBA09D9C3}"/>
                </a:ext>
              </a:extLst>
            </p:cNvPr>
            <p:cNvSpPr txBox="1"/>
            <p:nvPr/>
          </p:nvSpPr>
          <p:spPr>
            <a:xfrm rot="16200000">
              <a:off x="9117129" y="3281944"/>
              <a:ext cx="1992086" cy="461665"/>
            </a:xfrm>
            <a:prstGeom prst="rect">
              <a:avLst/>
            </a:prstGeom>
            <a:noFill/>
          </p:spPr>
          <p:txBody>
            <a:bodyPr wrap="square" rtlCol="0">
              <a:spAutoFit/>
            </a:bodyPr>
            <a:lstStyle/>
            <a:p>
              <a:pPr algn="ctr"/>
              <a:r>
                <a:rPr lang="en-US" sz="2400" b="1">
                  <a:solidFill>
                    <a:srgbClr val="F0EEF0"/>
                  </a:solidFill>
                  <a:latin typeface="Times New Roman" charset="0"/>
                  <a:ea typeface="Times New Roman" charset="0"/>
                  <a:cs typeface="Times New Roman" charset="0"/>
                </a:rPr>
                <a:t>Lý do</a:t>
              </a:r>
            </a:p>
          </p:txBody>
        </p:sp>
        <p:pic>
          <p:nvPicPr>
            <p:cNvPr id="47" name="Picture 46">
              <a:extLst>
                <a:ext uri="{FF2B5EF4-FFF2-40B4-BE49-F238E27FC236}">
                  <a16:creationId xmlns:a16="http://schemas.microsoft.com/office/drawing/2014/main" id="{7654DCD4-7920-4D83-8D7F-6D3A71A169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84" name="Rectangle 83">
            <a:extLst>
              <a:ext uri="{FF2B5EF4-FFF2-40B4-BE49-F238E27FC236}">
                <a16:creationId xmlns:a16="http://schemas.microsoft.com/office/drawing/2014/main" id="{3C6BBB46-3AAE-49B1-8F56-3535CC357FEB}"/>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charset="0"/>
              <a:ea typeface="Times New Roman" charset="0"/>
              <a:cs typeface="Times New Roman" charset="0"/>
            </a:endParaRPr>
          </a:p>
        </p:txBody>
      </p:sp>
      <p:grpSp>
        <p:nvGrpSpPr>
          <p:cNvPr id="85" name="Group 84">
            <a:extLst>
              <a:ext uri="{FF2B5EF4-FFF2-40B4-BE49-F238E27FC236}">
                <a16:creationId xmlns:a16="http://schemas.microsoft.com/office/drawing/2014/main" id="{FA452EB0-3109-45BB-9389-19F84818FE30}"/>
              </a:ext>
            </a:extLst>
          </p:cNvPr>
          <p:cNvGrpSpPr/>
          <p:nvPr/>
        </p:nvGrpSpPr>
        <p:grpSpPr>
          <a:xfrm>
            <a:off x="-7135203" y="0"/>
            <a:ext cx="8692331" cy="6858000"/>
            <a:chOff x="718505" y="-1"/>
            <a:chExt cx="8692331" cy="6858000"/>
          </a:xfrm>
        </p:grpSpPr>
        <p:sp>
          <p:nvSpPr>
            <p:cNvPr id="86" name="Rectangle 85">
              <a:extLst>
                <a:ext uri="{FF2B5EF4-FFF2-40B4-BE49-F238E27FC236}">
                  <a16:creationId xmlns:a16="http://schemas.microsoft.com/office/drawing/2014/main" id="{DF941D0C-24DA-4E77-BE08-34D6F94BD6FB}"/>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charset="0"/>
                <a:ea typeface="Times New Roman" charset="0"/>
                <a:cs typeface="Times New Roman" charset="0"/>
              </a:endParaRPr>
            </a:p>
          </p:txBody>
        </p:sp>
        <p:sp>
          <p:nvSpPr>
            <p:cNvPr id="87" name="Freeform: Shape 86">
              <a:extLst>
                <a:ext uri="{FF2B5EF4-FFF2-40B4-BE49-F238E27FC236}">
                  <a16:creationId xmlns:a16="http://schemas.microsoft.com/office/drawing/2014/main" id="{09747D82-077A-45F5-8822-6A7F978E7845}"/>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charset="0"/>
                <a:ea typeface="Times New Roman" charset="0"/>
                <a:cs typeface="Times New Roman" charset="0"/>
              </a:endParaRPr>
            </a:p>
          </p:txBody>
        </p:sp>
        <p:sp>
          <p:nvSpPr>
            <p:cNvPr id="88" name="TextBox 87">
              <a:extLst>
                <a:ext uri="{FF2B5EF4-FFF2-40B4-BE49-F238E27FC236}">
                  <a16:creationId xmlns:a16="http://schemas.microsoft.com/office/drawing/2014/main" id="{D0B26FA9-EA76-44C1-BA33-E4EBB060AC7E}"/>
                </a:ext>
              </a:extLst>
            </p:cNvPr>
            <p:cNvSpPr txBox="1"/>
            <p:nvPr/>
          </p:nvSpPr>
          <p:spPr>
            <a:xfrm rot="16200000">
              <a:off x="8091629" y="3281942"/>
              <a:ext cx="1992086" cy="461665"/>
            </a:xfrm>
            <a:prstGeom prst="rect">
              <a:avLst/>
            </a:prstGeom>
            <a:noFill/>
          </p:spPr>
          <p:txBody>
            <a:bodyPr wrap="square" rtlCol="0">
              <a:spAutoFit/>
            </a:bodyPr>
            <a:lstStyle/>
            <a:p>
              <a:pPr algn="ctr"/>
              <a:r>
                <a:rPr lang="en-US" sz="2400" b="1">
                  <a:solidFill>
                    <a:srgbClr val="F0EEF0"/>
                  </a:solidFill>
                  <a:latin typeface="Times New Roman" charset="0"/>
                  <a:ea typeface="Times New Roman" charset="0"/>
                  <a:cs typeface="Times New Roman" charset="0"/>
                </a:rPr>
                <a:t>React Native</a:t>
              </a:r>
            </a:p>
          </p:txBody>
        </p:sp>
        <p:pic>
          <p:nvPicPr>
            <p:cNvPr id="89" name="Picture 88">
              <a:extLst>
                <a:ext uri="{FF2B5EF4-FFF2-40B4-BE49-F238E27FC236}">
                  <a16:creationId xmlns:a16="http://schemas.microsoft.com/office/drawing/2014/main" id="{EF138C1A-5B68-42BE-B6B8-0EE1F47385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90" name="Group 89">
            <a:extLst>
              <a:ext uri="{FF2B5EF4-FFF2-40B4-BE49-F238E27FC236}">
                <a16:creationId xmlns:a16="http://schemas.microsoft.com/office/drawing/2014/main" id="{2C48F6F2-7791-4D91-ADEC-77FE8FA739E3}"/>
              </a:ext>
            </a:extLst>
          </p:cNvPr>
          <p:cNvGrpSpPr/>
          <p:nvPr/>
        </p:nvGrpSpPr>
        <p:grpSpPr>
          <a:xfrm>
            <a:off x="-8891742" y="0"/>
            <a:ext cx="9927504" cy="6858000"/>
            <a:chOff x="-9337032" y="-1"/>
            <a:chExt cx="9927504" cy="6858000"/>
          </a:xfrm>
        </p:grpSpPr>
        <p:sp>
          <p:nvSpPr>
            <p:cNvPr id="91" name="Rectangle 90">
              <a:extLst>
                <a:ext uri="{FF2B5EF4-FFF2-40B4-BE49-F238E27FC236}">
                  <a16:creationId xmlns:a16="http://schemas.microsoft.com/office/drawing/2014/main" id="{F8ED37E9-9873-442F-9B7C-7F4BC1A8F51E}"/>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charset="0"/>
                <a:ea typeface="Times New Roman" charset="0"/>
                <a:cs typeface="Times New Roman" charset="0"/>
              </a:endParaRPr>
            </a:p>
          </p:txBody>
        </p:sp>
        <p:sp>
          <p:nvSpPr>
            <p:cNvPr id="92" name="Freeform: Shape 91">
              <a:extLst>
                <a:ext uri="{FF2B5EF4-FFF2-40B4-BE49-F238E27FC236}">
                  <a16:creationId xmlns:a16="http://schemas.microsoft.com/office/drawing/2014/main" id="{F2E020DE-B46A-4F47-97AB-BB6C9038FA2E}"/>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charset="0"/>
                <a:ea typeface="Times New Roman" charset="0"/>
                <a:cs typeface="Times New Roman" charset="0"/>
              </a:endParaRPr>
            </a:p>
          </p:txBody>
        </p:sp>
        <p:sp>
          <p:nvSpPr>
            <p:cNvPr id="93" name="TextBox 92">
              <a:extLst>
                <a:ext uri="{FF2B5EF4-FFF2-40B4-BE49-F238E27FC236}">
                  <a16:creationId xmlns:a16="http://schemas.microsoft.com/office/drawing/2014/main" id="{7CF05B7C-3B2D-4CAB-9132-7B756B442063}"/>
                </a:ext>
              </a:extLst>
            </p:cNvPr>
            <p:cNvSpPr txBox="1"/>
            <p:nvPr/>
          </p:nvSpPr>
          <p:spPr>
            <a:xfrm rot="16200000">
              <a:off x="-738260" y="3281941"/>
              <a:ext cx="1992086" cy="461665"/>
            </a:xfrm>
            <a:prstGeom prst="rect">
              <a:avLst/>
            </a:prstGeom>
            <a:noFill/>
          </p:spPr>
          <p:txBody>
            <a:bodyPr wrap="square" rtlCol="0">
              <a:spAutoFit/>
            </a:bodyPr>
            <a:lstStyle/>
            <a:p>
              <a:pPr algn="ctr"/>
              <a:r>
                <a:rPr lang="en-US" sz="2400" b="1">
                  <a:solidFill>
                    <a:srgbClr val="F0EEF0"/>
                  </a:solidFill>
                  <a:latin typeface="Times New Roman" charset="0"/>
                  <a:ea typeface="Times New Roman" charset="0"/>
                  <a:cs typeface="Times New Roman" charset="0"/>
                </a:rPr>
                <a:t>Ứng dụng</a:t>
              </a:r>
            </a:p>
          </p:txBody>
        </p:sp>
        <p:pic>
          <p:nvPicPr>
            <p:cNvPr id="94" name="Picture 93">
              <a:extLst>
                <a:ext uri="{FF2B5EF4-FFF2-40B4-BE49-F238E27FC236}">
                  <a16:creationId xmlns:a16="http://schemas.microsoft.com/office/drawing/2014/main" id="{A04E2F48-2025-4003-B590-1DD9577106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2" name="Group 1"/>
          <p:cNvGrpSpPr/>
          <p:nvPr/>
        </p:nvGrpSpPr>
        <p:grpSpPr>
          <a:xfrm>
            <a:off x="3089345" y="1381191"/>
            <a:ext cx="1777557" cy="4405995"/>
            <a:chOff x="3089345" y="1381191"/>
            <a:chExt cx="1777557" cy="4405995"/>
          </a:xfrm>
        </p:grpSpPr>
        <p:grpSp>
          <p:nvGrpSpPr>
            <p:cNvPr id="104" name="Group 103">
              <a:extLst>
                <a:ext uri="{FF2B5EF4-FFF2-40B4-BE49-F238E27FC236}">
                  <a16:creationId xmlns:a16="http://schemas.microsoft.com/office/drawing/2014/main" id="{A87830BE-EEF7-4034-8ABE-3212DB467DB4}"/>
                </a:ext>
              </a:extLst>
            </p:cNvPr>
            <p:cNvGrpSpPr/>
            <p:nvPr/>
          </p:nvGrpSpPr>
          <p:grpSpPr>
            <a:xfrm>
              <a:off x="3089345" y="1381191"/>
              <a:ext cx="1777557" cy="2004263"/>
              <a:chOff x="1494518" y="2209800"/>
              <a:chExt cx="1591582" cy="1866900"/>
            </a:xfrm>
          </p:grpSpPr>
          <p:sp>
            <p:nvSpPr>
              <p:cNvPr id="105" name="Rectangle: Top Corners Rounded 104">
                <a:extLst>
                  <a:ext uri="{FF2B5EF4-FFF2-40B4-BE49-F238E27FC236}">
                    <a16:creationId xmlns:a16="http://schemas.microsoft.com/office/drawing/2014/main" id="{F1B87F23-BD02-4DB3-947D-2F61C5B87FEF}"/>
                  </a:ext>
                </a:extLst>
              </p:cNvPr>
              <p:cNvSpPr/>
              <p:nvPr/>
            </p:nvSpPr>
            <p:spPr>
              <a:xfrm>
                <a:off x="1494518" y="2209800"/>
                <a:ext cx="1591582" cy="1866900"/>
              </a:xfrm>
              <a:prstGeom prst="round2SameRect">
                <a:avLst>
                  <a:gd name="adj1" fmla="val 12063"/>
                  <a:gd name="adj2" fmla="val 0"/>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107" name="TextBox 106">
                <a:extLst>
                  <a:ext uri="{FF2B5EF4-FFF2-40B4-BE49-F238E27FC236}">
                    <a16:creationId xmlns:a16="http://schemas.microsoft.com/office/drawing/2014/main" id="{236675CF-5B12-4D6B-8C03-F29656450255}"/>
                  </a:ext>
                </a:extLst>
              </p:cNvPr>
              <p:cNvSpPr txBox="1"/>
              <p:nvPr/>
            </p:nvSpPr>
            <p:spPr>
              <a:xfrm>
                <a:off x="1843092" y="2462376"/>
                <a:ext cx="894432" cy="946054"/>
              </a:xfrm>
              <a:prstGeom prst="rect">
                <a:avLst/>
              </a:prstGeom>
              <a:noFill/>
            </p:spPr>
            <p:txBody>
              <a:bodyPr wrap="square" rtlCol="0">
                <a:spAutoFit/>
              </a:bodyPr>
              <a:lstStyle/>
              <a:p>
                <a:pPr algn="ctr"/>
                <a:r>
                  <a:rPr lang="en-US" sz="6000" b="1">
                    <a:solidFill>
                      <a:srgbClr val="E6E7E9"/>
                    </a:solidFill>
                    <a:latin typeface="Times New Roman" charset="0"/>
                    <a:ea typeface="Times New Roman" charset="0"/>
                    <a:cs typeface="Times New Roman" charset="0"/>
                  </a:rPr>
                  <a:t>1</a:t>
                </a:r>
              </a:p>
            </p:txBody>
          </p:sp>
        </p:grpSp>
        <p:sp>
          <p:nvSpPr>
            <p:cNvPr id="108" name="Freeform: Shape 107">
              <a:extLst>
                <a:ext uri="{FF2B5EF4-FFF2-40B4-BE49-F238E27FC236}">
                  <a16:creationId xmlns:a16="http://schemas.microsoft.com/office/drawing/2014/main" id="{48958204-CE05-4E79-AC55-C76FBB79E37F}"/>
                </a:ext>
              </a:extLst>
            </p:cNvPr>
            <p:cNvSpPr/>
            <p:nvPr/>
          </p:nvSpPr>
          <p:spPr>
            <a:xfrm flipV="1">
              <a:off x="3089346" y="2452002"/>
              <a:ext cx="1777556" cy="3335184"/>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grpSp>
      <p:grpSp>
        <p:nvGrpSpPr>
          <p:cNvPr id="4" name="Group 3"/>
          <p:cNvGrpSpPr/>
          <p:nvPr/>
        </p:nvGrpSpPr>
        <p:grpSpPr>
          <a:xfrm>
            <a:off x="5586222" y="1381191"/>
            <a:ext cx="1791279" cy="4405996"/>
            <a:chOff x="5586222" y="1381191"/>
            <a:chExt cx="1791279" cy="4405996"/>
          </a:xfrm>
        </p:grpSpPr>
        <p:grpSp>
          <p:nvGrpSpPr>
            <p:cNvPr id="100" name="Group 99">
              <a:extLst>
                <a:ext uri="{FF2B5EF4-FFF2-40B4-BE49-F238E27FC236}">
                  <a16:creationId xmlns:a16="http://schemas.microsoft.com/office/drawing/2014/main" id="{12310FCA-56F2-4778-94B7-C1B5FD53AE20}"/>
                </a:ext>
              </a:extLst>
            </p:cNvPr>
            <p:cNvGrpSpPr/>
            <p:nvPr/>
          </p:nvGrpSpPr>
          <p:grpSpPr>
            <a:xfrm>
              <a:off x="5586222" y="1381191"/>
              <a:ext cx="1791279" cy="2004263"/>
              <a:chOff x="3991395" y="2209800"/>
              <a:chExt cx="1591582" cy="1866900"/>
            </a:xfrm>
          </p:grpSpPr>
          <p:sp>
            <p:nvSpPr>
              <p:cNvPr id="101" name="Rectangle: Top Corners Rounded 100">
                <a:extLst>
                  <a:ext uri="{FF2B5EF4-FFF2-40B4-BE49-F238E27FC236}">
                    <a16:creationId xmlns:a16="http://schemas.microsoft.com/office/drawing/2014/main" id="{E792FABC-AA8F-4748-B8FA-DBB9112863AC}"/>
                  </a:ext>
                </a:extLst>
              </p:cNvPr>
              <p:cNvSpPr/>
              <p:nvPr/>
            </p:nvSpPr>
            <p:spPr>
              <a:xfrm>
                <a:off x="3991395" y="2209800"/>
                <a:ext cx="1591582" cy="1866900"/>
              </a:xfrm>
              <a:prstGeom prst="round2SameRect">
                <a:avLst>
                  <a:gd name="adj1" fmla="val 12063"/>
                  <a:gd name="adj2" fmla="val 0"/>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103" name="TextBox 102">
                <a:extLst>
                  <a:ext uri="{FF2B5EF4-FFF2-40B4-BE49-F238E27FC236}">
                    <a16:creationId xmlns:a16="http://schemas.microsoft.com/office/drawing/2014/main" id="{FECB41C1-3E79-45AA-B100-38C9E092C776}"/>
                  </a:ext>
                </a:extLst>
              </p:cNvPr>
              <p:cNvSpPr txBox="1"/>
              <p:nvPr/>
            </p:nvSpPr>
            <p:spPr>
              <a:xfrm>
                <a:off x="4337655" y="2446881"/>
                <a:ext cx="894432" cy="946054"/>
              </a:xfrm>
              <a:prstGeom prst="rect">
                <a:avLst/>
              </a:prstGeom>
              <a:noFill/>
            </p:spPr>
            <p:txBody>
              <a:bodyPr wrap="square" rtlCol="0">
                <a:spAutoFit/>
              </a:bodyPr>
              <a:lstStyle/>
              <a:p>
                <a:pPr algn="ctr"/>
                <a:r>
                  <a:rPr lang="en-US" sz="6000" b="1">
                    <a:solidFill>
                      <a:srgbClr val="E6E7E9"/>
                    </a:solidFill>
                    <a:latin typeface="Times New Roman" charset="0"/>
                    <a:ea typeface="Times New Roman" charset="0"/>
                    <a:cs typeface="Times New Roman" charset="0"/>
                  </a:rPr>
                  <a:t>2</a:t>
                </a:r>
              </a:p>
            </p:txBody>
          </p:sp>
        </p:grpSp>
        <p:sp>
          <p:nvSpPr>
            <p:cNvPr id="109" name="Freeform: Shape 108">
              <a:extLst>
                <a:ext uri="{FF2B5EF4-FFF2-40B4-BE49-F238E27FC236}">
                  <a16:creationId xmlns:a16="http://schemas.microsoft.com/office/drawing/2014/main" id="{406A5A75-24F0-496A-82D6-E2B37B100BBD}"/>
                </a:ext>
              </a:extLst>
            </p:cNvPr>
            <p:cNvSpPr/>
            <p:nvPr/>
          </p:nvSpPr>
          <p:spPr>
            <a:xfrm flipV="1">
              <a:off x="5586223" y="2452002"/>
              <a:ext cx="1791278" cy="3335185"/>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grpSp>
      <p:grpSp>
        <p:nvGrpSpPr>
          <p:cNvPr id="5" name="Group 4"/>
          <p:cNvGrpSpPr/>
          <p:nvPr/>
        </p:nvGrpSpPr>
        <p:grpSpPr>
          <a:xfrm>
            <a:off x="8083100" y="1381191"/>
            <a:ext cx="1717774" cy="4405997"/>
            <a:chOff x="8083100" y="1381191"/>
            <a:chExt cx="1717774" cy="4405997"/>
          </a:xfrm>
        </p:grpSpPr>
        <p:grpSp>
          <p:nvGrpSpPr>
            <p:cNvPr id="96" name="Group 95">
              <a:extLst>
                <a:ext uri="{FF2B5EF4-FFF2-40B4-BE49-F238E27FC236}">
                  <a16:creationId xmlns:a16="http://schemas.microsoft.com/office/drawing/2014/main" id="{183EA2CA-A17F-4A6A-AC3E-6F8757F77880}"/>
                </a:ext>
              </a:extLst>
            </p:cNvPr>
            <p:cNvGrpSpPr/>
            <p:nvPr/>
          </p:nvGrpSpPr>
          <p:grpSpPr>
            <a:xfrm>
              <a:off x="8083100" y="1381191"/>
              <a:ext cx="1717774" cy="2004263"/>
              <a:chOff x="6488272" y="2209800"/>
              <a:chExt cx="1591582" cy="1866900"/>
            </a:xfrm>
          </p:grpSpPr>
          <p:sp>
            <p:nvSpPr>
              <p:cNvPr id="97" name="Rectangle: Top Corners Rounded 96">
                <a:extLst>
                  <a:ext uri="{FF2B5EF4-FFF2-40B4-BE49-F238E27FC236}">
                    <a16:creationId xmlns:a16="http://schemas.microsoft.com/office/drawing/2014/main" id="{225A95EB-3596-4C52-91EE-39023E85BE2D}"/>
                  </a:ext>
                </a:extLst>
              </p:cNvPr>
              <p:cNvSpPr/>
              <p:nvPr/>
            </p:nvSpPr>
            <p:spPr>
              <a:xfrm>
                <a:off x="6488272" y="2209800"/>
                <a:ext cx="1591582" cy="1866900"/>
              </a:xfrm>
              <a:prstGeom prst="round2SameRect">
                <a:avLst>
                  <a:gd name="adj1" fmla="val 12063"/>
                  <a:gd name="adj2" fmla="val 0"/>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99" name="TextBox 98">
                <a:extLst>
                  <a:ext uri="{FF2B5EF4-FFF2-40B4-BE49-F238E27FC236}">
                    <a16:creationId xmlns:a16="http://schemas.microsoft.com/office/drawing/2014/main" id="{74F68486-5533-4B47-B6BA-92533CBB4036}"/>
                  </a:ext>
                </a:extLst>
              </p:cNvPr>
              <p:cNvSpPr txBox="1"/>
              <p:nvPr/>
            </p:nvSpPr>
            <p:spPr>
              <a:xfrm>
                <a:off x="6836847" y="2462376"/>
                <a:ext cx="894432" cy="946054"/>
              </a:xfrm>
              <a:prstGeom prst="rect">
                <a:avLst/>
              </a:prstGeom>
              <a:noFill/>
            </p:spPr>
            <p:txBody>
              <a:bodyPr wrap="square" rtlCol="0">
                <a:spAutoFit/>
              </a:bodyPr>
              <a:lstStyle/>
              <a:p>
                <a:pPr algn="ctr"/>
                <a:r>
                  <a:rPr lang="en-US" sz="6000" b="1">
                    <a:solidFill>
                      <a:srgbClr val="E6E7E9"/>
                    </a:solidFill>
                    <a:latin typeface="Times New Roman" charset="0"/>
                    <a:ea typeface="Times New Roman" charset="0"/>
                    <a:cs typeface="Times New Roman" charset="0"/>
                  </a:rPr>
                  <a:t>3</a:t>
                </a:r>
              </a:p>
            </p:txBody>
          </p:sp>
        </p:grpSp>
        <p:sp>
          <p:nvSpPr>
            <p:cNvPr id="110" name="Freeform: Shape 109">
              <a:extLst>
                <a:ext uri="{FF2B5EF4-FFF2-40B4-BE49-F238E27FC236}">
                  <a16:creationId xmlns:a16="http://schemas.microsoft.com/office/drawing/2014/main" id="{B8C3E14B-EBB2-49A7-9A4E-9C6AFAF9A364}"/>
                </a:ext>
              </a:extLst>
            </p:cNvPr>
            <p:cNvSpPr/>
            <p:nvPr/>
          </p:nvSpPr>
          <p:spPr>
            <a:xfrm flipV="1">
              <a:off x="8083100" y="2452003"/>
              <a:ext cx="1717774" cy="3335185"/>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grpSp>
      <p:grpSp>
        <p:nvGrpSpPr>
          <p:cNvPr id="6" name="Group 5"/>
          <p:cNvGrpSpPr/>
          <p:nvPr/>
        </p:nvGrpSpPr>
        <p:grpSpPr>
          <a:xfrm>
            <a:off x="3083676" y="3146196"/>
            <a:ext cx="1783225" cy="2403756"/>
            <a:chOff x="3083676" y="3146196"/>
            <a:chExt cx="1783225" cy="2403756"/>
          </a:xfrm>
        </p:grpSpPr>
        <p:sp>
          <p:nvSpPr>
            <p:cNvPr id="115" name="TextBox 114">
              <a:extLst>
                <a:ext uri="{FF2B5EF4-FFF2-40B4-BE49-F238E27FC236}">
                  <a16:creationId xmlns:a16="http://schemas.microsoft.com/office/drawing/2014/main" id="{8721CE74-40AC-4223-B129-B3A270C7429B}"/>
                </a:ext>
              </a:extLst>
            </p:cNvPr>
            <p:cNvSpPr txBox="1"/>
            <p:nvPr/>
          </p:nvSpPr>
          <p:spPr>
            <a:xfrm>
              <a:off x="3083676" y="3146196"/>
              <a:ext cx="1783225" cy="646331"/>
            </a:xfrm>
            <a:prstGeom prst="rect">
              <a:avLst/>
            </a:prstGeom>
            <a:noFill/>
          </p:spPr>
          <p:txBody>
            <a:bodyPr wrap="square" rtlCol="0">
              <a:spAutoFit/>
            </a:bodyPr>
            <a:lstStyle/>
            <a:p>
              <a:pPr algn="ctr"/>
              <a:r>
                <a:rPr lang="en-US" b="1">
                  <a:solidFill>
                    <a:srgbClr val="FF5969"/>
                  </a:solidFill>
                  <a:latin typeface="Times New Roman" charset="0"/>
                  <a:ea typeface="Times New Roman" charset="0"/>
                  <a:cs typeface="Times New Roman" charset="0"/>
                </a:rPr>
                <a:t>Lý do chọn đề tài</a:t>
              </a:r>
            </a:p>
          </p:txBody>
        </p:sp>
        <p:pic>
          <p:nvPicPr>
            <p:cNvPr id="3" name="Picture 2">
              <a:extLst>
                <a:ext uri="{FF2B5EF4-FFF2-40B4-BE49-F238E27FC236}">
                  <a16:creationId xmlns:a16="http://schemas.microsoft.com/office/drawing/2014/main" id="{D1E1EB09-3B7F-4AD1-85F5-A963B8B7D4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2204" y="4655600"/>
              <a:ext cx="894354" cy="894352"/>
            </a:xfrm>
            <a:prstGeom prst="rect">
              <a:avLst/>
            </a:prstGeom>
          </p:spPr>
        </p:pic>
      </p:grpSp>
      <p:grpSp>
        <p:nvGrpSpPr>
          <p:cNvPr id="8" name="Group 7"/>
          <p:cNvGrpSpPr/>
          <p:nvPr/>
        </p:nvGrpSpPr>
        <p:grpSpPr>
          <a:xfrm>
            <a:off x="5572501" y="3146196"/>
            <a:ext cx="1792110" cy="2453191"/>
            <a:chOff x="5572501" y="3146196"/>
            <a:chExt cx="1792110" cy="2453191"/>
          </a:xfrm>
        </p:grpSpPr>
        <p:sp>
          <p:nvSpPr>
            <p:cNvPr id="118" name="TextBox 117">
              <a:extLst>
                <a:ext uri="{FF2B5EF4-FFF2-40B4-BE49-F238E27FC236}">
                  <a16:creationId xmlns:a16="http://schemas.microsoft.com/office/drawing/2014/main" id="{91705BAF-DCDA-4FDC-8DA1-1FBA870AE5C8}"/>
                </a:ext>
              </a:extLst>
            </p:cNvPr>
            <p:cNvSpPr txBox="1"/>
            <p:nvPr/>
          </p:nvSpPr>
          <p:spPr>
            <a:xfrm>
              <a:off x="5572501" y="3146196"/>
              <a:ext cx="1792110" cy="646331"/>
            </a:xfrm>
            <a:prstGeom prst="rect">
              <a:avLst/>
            </a:prstGeom>
            <a:noFill/>
          </p:spPr>
          <p:txBody>
            <a:bodyPr wrap="square" rtlCol="0">
              <a:spAutoFit/>
            </a:bodyPr>
            <a:lstStyle/>
            <a:p>
              <a:pPr algn="ctr"/>
              <a:r>
                <a:rPr lang="en-US" b="1">
                  <a:solidFill>
                    <a:srgbClr val="52CBBE"/>
                  </a:solidFill>
                  <a:latin typeface="Times New Roman" charset="0"/>
                  <a:ea typeface="Times New Roman" charset="0"/>
                  <a:cs typeface="Times New Roman" charset="0"/>
                </a:rPr>
                <a:t>Giới thiệu về React Native</a:t>
              </a:r>
            </a:p>
          </p:txBody>
        </p:sp>
        <p:pic>
          <p:nvPicPr>
            <p:cNvPr id="7" name="Picture 6">
              <a:extLst>
                <a:ext uri="{FF2B5EF4-FFF2-40B4-BE49-F238E27FC236}">
                  <a16:creationId xmlns:a16="http://schemas.microsoft.com/office/drawing/2014/main" id="{14331A99-A934-4099-9190-67078252B1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62683" y="4701531"/>
              <a:ext cx="897858" cy="897856"/>
            </a:xfrm>
            <a:prstGeom prst="rect">
              <a:avLst/>
            </a:prstGeom>
          </p:spPr>
        </p:pic>
      </p:grpSp>
      <p:grpSp>
        <p:nvGrpSpPr>
          <p:cNvPr id="10" name="Group 9"/>
          <p:cNvGrpSpPr/>
          <p:nvPr/>
        </p:nvGrpSpPr>
        <p:grpSpPr>
          <a:xfrm>
            <a:off x="8082518" y="2920728"/>
            <a:ext cx="1715472" cy="2642352"/>
            <a:chOff x="8082518" y="2920728"/>
            <a:chExt cx="1715472" cy="2642352"/>
          </a:xfrm>
        </p:grpSpPr>
        <p:sp>
          <p:nvSpPr>
            <p:cNvPr id="121" name="TextBox 120">
              <a:extLst>
                <a:ext uri="{FF2B5EF4-FFF2-40B4-BE49-F238E27FC236}">
                  <a16:creationId xmlns:a16="http://schemas.microsoft.com/office/drawing/2014/main" id="{D025EBC6-5731-4D97-B58C-0E0C20D47817}"/>
                </a:ext>
              </a:extLst>
            </p:cNvPr>
            <p:cNvSpPr txBox="1"/>
            <p:nvPr/>
          </p:nvSpPr>
          <p:spPr>
            <a:xfrm>
              <a:off x="8082518" y="2920728"/>
              <a:ext cx="1715472" cy="1200329"/>
            </a:xfrm>
            <a:prstGeom prst="rect">
              <a:avLst/>
            </a:prstGeom>
            <a:noFill/>
          </p:spPr>
          <p:txBody>
            <a:bodyPr wrap="square" rtlCol="0">
              <a:spAutoFit/>
            </a:bodyPr>
            <a:lstStyle/>
            <a:p>
              <a:pPr algn="ctr"/>
              <a:r>
                <a:rPr lang="en-US" b="1">
                  <a:solidFill>
                    <a:srgbClr val="FEC630"/>
                  </a:solidFill>
                  <a:latin typeface="Times New Roman" charset="0"/>
                  <a:ea typeface="Times New Roman" charset="0"/>
                  <a:cs typeface="Times New Roman" charset="0"/>
                </a:rPr>
                <a:t>Xây dựng ứng dụng hỗ trợ xem lịch học cá nhân trên IOS</a:t>
              </a:r>
            </a:p>
          </p:txBody>
        </p:sp>
        <p:pic>
          <p:nvPicPr>
            <p:cNvPr id="9" name="Picture 8">
              <a:extLst>
                <a:ext uri="{FF2B5EF4-FFF2-40B4-BE49-F238E27FC236}">
                  <a16:creationId xmlns:a16="http://schemas.microsoft.com/office/drawing/2014/main" id="{F5285DFE-7CB0-4F85-899B-F151E785F8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59313" y="4655600"/>
              <a:ext cx="907482" cy="907480"/>
            </a:xfrm>
            <a:prstGeom prst="rect">
              <a:avLst/>
            </a:prstGeom>
          </p:spPr>
        </p:pic>
      </p:grpSp>
    </p:spTree>
    <p:extLst>
      <p:ext uri="{BB962C8B-B14F-4D97-AF65-F5344CB8AC3E}">
        <p14:creationId xmlns:p14="http://schemas.microsoft.com/office/powerpoint/2010/main" val="139694856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ppt_w</p:attrName>
                                        </p:attrNameLst>
                                      </p:cBhvr>
                                      <p:tavLst>
                                        <p:tav tm="0">
                                          <p:val>
                                            <p:fltVal val="0"/>
                                          </p:val>
                                        </p:tav>
                                        <p:tav tm="100000">
                                          <p:val>
                                            <p:strVal val="#ppt_w"/>
                                          </p:val>
                                        </p:tav>
                                      </p:tavLst>
                                    </p:anim>
                                    <p:anim calcmode="lin" valueType="num">
                                      <p:cBhvr>
                                        <p:cTn id="8" dur="500" fill="hold"/>
                                        <p:tgtEl>
                                          <p:spTgt spid="38"/>
                                        </p:tgtEl>
                                        <p:attrNameLst>
                                          <p:attrName>ppt_h</p:attrName>
                                        </p:attrNameLst>
                                      </p:cBhvr>
                                      <p:tavLst>
                                        <p:tav tm="0">
                                          <p:val>
                                            <p:fltVal val="0"/>
                                          </p:val>
                                        </p:tav>
                                        <p:tav tm="100000">
                                          <p:val>
                                            <p:strVal val="#ppt_h"/>
                                          </p:val>
                                        </p:tav>
                                      </p:tavLst>
                                    </p:anim>
                                    <p:animEffect transition="in" filter="fade">
                                      <p:cBhvr>
                                        <p:cTn id="9" dur="500"/>
                                        <p:tgtEl>
                                          <p:spTgt spid="38"/>
                                        </p:tgtEl>
                                      </p:cBhvr>
                                    </p:animEffect>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42"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par>
                          <p:cTn id="22" fill="hold">
                            <p:stCondLst>
                              <p:cond delay="2500"/>
                            </p:stCondLst>
                            <p:childTnLst>
                              <p:par>
                                <p:cTn id="23" presetID="42" presetClass="entr" presetSubtype="0"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1000"/>
                                        <p:tgtEl>
                                          <p:spTgt spid="4"/>
                                        </p:tgtEl>
                                      </p:cBhvr>
                                    </p:animEffect>
                                    <p:anim calcmode="lin" valueType="num">
                                      <p:cBhvr>
                                        <p:cTn id="26" dur="1000" fill="hold"/>
                                        <p:tgtEl>
                                          <p:spTgt spid="4"/>
                                        </p:tgtEl>
                                        <p:attrNameLst>
                                          <p:attrName>ppt_x</p:attrName>
                                        </p:attrNameLst>
                                      </p:cBhvr>
                                      <p:tavLst>
                                        <p:tav tm="0">
                                          <p:val>
                                            <p:strVal val="#ppt_x"/>
                                          </p:val>
                                        </p:tav>
                                        <p:tav tm="100000">
                                          <p:val>
                                            <p:strVal val="#ppt_x"/>
                                          </p:val>
                                        </p:tav>
                                      </p:tavLst>
                                    </p:anim>
                                    <p:anim calcmode="lin" valueType="num">
                                      <p:cBhvr>
                                        <p:cTn id="27" dur="1000" fill="hold"/>
                                        <p:tgtEl>
                                          <p:spTgt spid="4"/>
                                        </p:tgtEl>
                                        <p:attrNameLst>
                                          <p:attrName>ppt_y</p:attrName>
                                        </p:attrNameLst>
                                      </p:cBhvr>
                                      <p:tavLst>
                                        <p:tav tm="0">
                                          <p:val>
                                            <p:strVal val="#ppt_y+.1"/>
                                          </p:val>
                                        </p:tav>
                                        <p:tav tm="100000">
                                          <p:val>
                                            <p:strVal val="#ppt_y"/>
                                          </p:val>
                                        </p:tav>
                                      </p:tavLst>
                                    </p:anim>
                                  </p:childTnLst>
                                </p:cTn>
                              </p:par>
                            </p:childTnLst>
                          </p:cTn>
                        </p:par>
                        <p:par>
                          <p:cTn id="28" fill="hold">
                            <p:stCondLst>
                              <p:cond delay="3500"/>
                            </p:stCondLst>
                            <p:childTnLst>
                              <p:par>
                                <p:cTn id="29" presetID="42" presetClass="entr" presetSubtype="0" fill="hold"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1250"/>
                                        <p:tgtEl>
                                          <p:spTgt spid="8"/>
                                        </p:tgtEl>
                                      </p:cBhvr>
                                    </p:animEffect>
                                    <p:anim calcmode="lin" valueType="num">
                                      <p:cBhvr>
                                        <p:cTn id="32" dur="1250" fill="hold"/>
                                        <p:tgtEl>
                                          <p:spTgt spid="8"/>
                                        </p:tgtEl>
                                        <p:attrNameLst>
                                          <p:attrName>ppt_x</p:attrName>
                                        </p:attrNameLst>
                                      </p:cBhvr>
                                      <p:tavLst>
                                        <p:tav tm="0">
                                          <p:val>
                                            <p:strVal val="#ppt_x"/>
                                          </p:val>
                                        </p:tav>
                                        <p:tav tm="100000">
                                          <p:val>
                                            <p:strVal val="#ppt_x"/>
                                          </p:val>
                                        </p:tav>
                                      </p:tavLst>
                                    </p:anim>
                                    <p:anim calcmode="lin" valueType="num">
                                      <p:cBhvr>
                                        <p:cTn id="33" dur="1250" fill="hold"/>
                                        <p:tgtEl>
                                          <p:spTgt spid="8"/>
                                        </p:tgtEl>
                                        <p:attrNameLst>
                                          <p:attrName>ppt_y</p:attrName>
                                        </p:attrNameLst>
                                      </p:cBhvr>
                                      <p:tavLst>
                                        <p:tav tm="0">
                                          <p:val>
                                            <p:strVal val="#ppt_y+.1"/>
                                          </p:val>
                                        </p:tav>
                                        <p:tav tm="100000">
                                          <p:val>
                                            <p:strVal val="#ppt_y"/>
                                          </p:val>
                                        </p:tav>
                                      </p:tavLst>
                                    </p:anim>
                                  </p:childTnLst>
                                </p:cTn>
                              </p:par>
                            </p:childTnLst>
                          </p:cTn>
                        </p:par>
                        <p:par>
                          <p:cTn id="34" fill="hold">
                            <p:stCondLst>
                              <p:cond delay="4750"/>
                            </p:stCondLst>
                            <p:childTnLst>
                              <p:par>
                                <p:cTn id="35" presetID="42" presetClass="entr" presetSubtype="0" fill="hold" nodeType="after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1000"/>
                                        <p:tgtEl>
                                          <p:spTgt spid="5"/>
                                        </p:tgtEl>
                                      </p:cBhvr>
                                    </p:animEffect>
                                    <p:anim calcmode="lin" valueType="num">
                                      <p:cBhvr>
                                        <p:cTn id="38" dur="1000" fill="hold"/>
                                        <p:tgtEl>
                                          <p:spTgt spid="5"/>
                                        </p:tgtEl>
                                        <p:attrNameLst>
                                          <p:attrName>ppt_x</p:attrName>
                                        </p:attrNameLst>
                                      </p:cBhvr>
                                      <p:tavLst>
                                        <p:tav tm="0">
                                          <p:val>
                                            <p:strVal val="#ppt_x"/>
                                          </p:val>
                                        </p:tav>
                                        <p:tav tm="100000">
                                          <p:val>
                                            <p:strVal val="#ppt_x"/>
                                          </p:val>
                                        </p:tav>
                                      </p:tavLst>
                                    </p:anim>
                                    <p:anim calcmode="lin" valueType="num">
                                      <p:cBhvr>
                                        <p:cTn id="39" dur="1000" fill="hold"/>
                                        <p:tgtEl>
                                          <p:spTgt spid="5"/>
                                        </p:tgtEl>
                                        <p:attrNameLst>
                                          <p:attrName>ppt_y</p:attrName>
                                        </p:attrNameLst>
                                      </p:cBhvr>
                                      <p:tavLst>
                                        <p:tav tm="0">
                                          <p:val>
                                            <p:strVal val="#ppt_y+.1"/>
                                          </p:val>
                                        </p:tav>
                                        <p:tav tm="100000">
                                          <p:val>
                                            <p:strVal val="#ppt_y"/>
                                          </p:val>
                                        </p:tav>
                                      </p:tavLst>
                                    </p:anim>
                                  </p:childTnLst>
                                </p:cTn>
                              </p:par>
                            </p:childTnLst>
                          </p:cTn>
                        </p:par>
                        <p:par>
                          <p:cTn id="40" fill="hold">
                            <p:stCondLst>
                              <p:cond delay="5750"/>
                            </p:stCondLst>
                            <p:childTnLst>
                              <p:par>
                                <p:cTn id="41" presetID="42" presetClass="entr" presetSubtype="0" fill="hold"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1500"/>
                                        <p:tgtEl>
                                          <p:spTgt spid="10"/>
                                        </p:tgtEl>
                                      </p:cBhvr>
                                    </p:animEffect>
                                    <p:anim calcmode="lin" valueType="num">
                                      <p:cBhvr>
                                        <p:cTn id="44" dur="1500" fill="hold"/>
                                        <p:tgtEl>
                                          <p:spTgt spid="10"/>
                                        </p:tgtEl>
                                        <p:attrNameLst>
                                          <p:attrName>ppt_x</p:attrName>
                                        </p:attrNameLst>
                                      </p:cBhvr>
                                      <p:tavLst>
                                        <p:tav tm="0">
                                          <p:val>
                                            <p:strVal val="#ppt_x"/>
                                          </p:val>
                                        </p:tav>
                                        <p:tav tm="100000">
                                          <p:val>
                                            <p:strVal val="#ppt_x"/>
                                          </p:val>
                                        </p:tav>
                                      </p:tavLst>
                                    </p:anim>
                                    <p:anim calcmode="lin" valueType="num">
                                      <p:cBhvr>
                                        <p:cTn id="45" dur="1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38E6734-F7ED-4197-AE1C-DE222063D26D}"/>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B7FF06C6-EDB2-4E2A-B33F-9667DAB48738}"/>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52" name="Freeform: Shape 51">
              <a:extLst>
                <a:ext uri="{FF2B5EF4-FFF2-40B4-BE49-F238E27FC236}">
                  <a16:creationId xmlns:a16="http://schemas.microsoft.com/office/drawing/2014/main" id="{DD389168-73D4-4CCF-B806-15F4C9CFBC65}"/>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53" name="TextBox 52">
              <a:extLst>
                <a:ext uri="{FF2B5EF4-FFF2-40B4-BE49-F238E27FC236}">
                  <a16:creationId xmlns:a16="http://schemas.microsoft.com/office/drawing/2014/main" id="{FD36EBE0-2C84-494E-9C0B-54A6EFA86DA6}"/>
                </a:ext>
              </a:extLst>
            </p:cNvPr>
            <p:cNvSpPr txBox="1"/>
            <p:nvPr/>
          </p:nvSpPr>
          <p:spPr>
            <a:xfrm rot="16200000">
              <a:off x="10872792" y="3225512"/>
              <a:ext cx="1992086" cy="584775"/>
            </a:xfrm>
            <a:prstGeom prst="rect">
              <a:avLst/>
            </a:prstGeom>
            <a:noFill/>
          </p:spPr>
          <p:txBody>
            <a:bodyPr wrap="square" rtlCol="0">
              <a:spAutoFit/>
            </a:bodyPr>
            <a:lstStyle/>
            <a:p>
              <a:pPr algn="ctr"/>
              <a:r>
                <a:rPr lang="en-US" sz="3200" b="1">
                  <a:solidFill>
                    <a:srgbClr val="F0EEF0"/>
                  </a:solidFill>
                  <a:latin typeface="Times New Roman" charset="0"/>
                  <a:ea typeface="Times New Roman" charset="0"/>
                  <a:cs typeface="Times New Roman" charset="0"/>
                </a:rPr>
                <a:t>Thông tin</a:t>
              </a:r>
            </a:p>
          </p:txBody>
        </p:sp>
        <p:pic>
          <p:nvPicPr>
            <p:cNvPr id="54" name="Picture 53">
              <a:extLst>
                <a:ext uri="{FF2B5EF4-FFF2-40B4-BE49-F238E27FC236}">
                  <a16:creationId xmlns:a16="http://schemas.microsoft.com/office/drawing/2014/main" id="{FE3F6E56-804E-434E-AD42-D62A42CB30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208D727C-49D3-4C59-91D3-816C0DD22E21}"/>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id="{A369AF8C-7DC3-4D77-B3F1-5B8A444D2822}"/>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57" name="Freeform: Shape 56">
              <a:extLst>
                <a:ext uri="{FF2B5EF4-FFF2-40B4-BE49-F238E27FC236}">
                  <a16:creationId xmlns:a16="http://schemas.microsoft.com/office/drawing/2014/main" id="{6A173B44-EE6F-4236-9AB2-49524EA553D7}"/>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58" name="TextBox 57">
              <a:extLst>
                <a:ext uri="{FF2B5EF4-FFF2-40B4-BE49-F238E27FC236}">
                  <a16:creationId xmlns:a16="http://schemas.microsoft.com/office/drawing/2014/main" id="{B40A12D7-9F13-43EC-95DE-B85ADBCAA6B6}"/>
                </a:ext>
              </a:extLst>
            </p:cNvPr>
            <p:cNvSpPr txBox="1"/>
            <p:nvPr/>
          </p:nvSpPr>
          <p:spPr>
            <a:xfrm rot="16200000">
              <a:off x="10341391" y="3136612"/>
              <a:ext cx="1992086" cy="584775"/>
            </a:xfrm>
            <a:prstGeom prst="rect">
              <a:avLst/>
            </a:prstGeom>
            <a:noFill/>
          </p:spPr>
          <p:txBody>
            <a:bodyPr wrap="square" rtlCol="0">
              <a:spAutoFit/>
            </a:bodyPr>
            <a:lstStyle/>
            <a:p>
              <a:pPr algn="ctr"/>
              <a:r>
                <a:rPr lang="en-US" sz="3200" b="1">
                  <a:solidFill>
                    <a:srgbClr val="F0EEF0"/>
                  </a:solidFill>
                  <a:latin typeface="Times New Roman" charset="0"/>
                  <a:ea typeface="Times New Roman" charset="0"/>
                  <a:cs typeface="Times New Roman" charset="0"/>
                </a:rPr>
                <a:t>Nội dung</a:t>
              </a:r>
            </a:p>
          </p:txBody>
        </p:sp>
        <p:pic>
          <p:nvPicPr>
            <p:cNvPr id="59" name="Picture 58">
              <a:extLst>
                <a:ext uri="{FF2B5EF4-FFF2-40B4-BE49-F238E27FC236}">
                  <a16:creationId xmlns:a16="http://schemas.microsoft.com/office/drawing/2014/main" id="{BA271034-9DEF-432C-A1F3-B6470D2555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7728BA24-99D1-4E44-98AC-50745A94AD6C}"/>
              </a:ext>
            </a:extLst>
          </p:cNvPr>
          <p:cNvGrpSpPr/>
          <p:nvPr/>
        </p:nvGrpSpPr>
        <p:grpSpPr>
          <a:xfrm>
            <a:off x="1184133" y="-10291"/>
            <a:ext cx="9961092" cy="6858000"/>
            <a:chOff x="491575" y="0"/>
            <a:chExt cx="9961092" cy="6858000"/>
          </a:xfrm>
        </p:grpSpPr>
        <p:sp>
          <p:nvSpPr>
            <p:cNvPr id="61" name="Rectangle 60">
              <a:extLst>
                <a:ext uri="{FF2B5EF4-FFF2-40B4-BE49-F238E27FC236}">
                  <a16:creationId xmlns:a16="http://schemas.microsoft.com/office/drawing/2014/main" id="{1079FD4E-778D-428A-B08F-1B97893971C7}"/>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62" name="Freeform: Shape 61">
              <a:extLst>
                <a:ext uri="{FF2B5EF4-FFF2-40B4-BE49-F238E27FC236}">
                  <a16:creationId xmlns:a16="http://schemas.microsoft.com/office/drawing/2014/main" id="{67DB4514-65BA-420D-BBB3-CCF0A5B397C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63" name="TextBox 62">
              <a:extLst>
                <a:ext uri="{FF2B5EF4-FFF2-40B4-BE49-F238E27FC236}">
                  <a16:creationId xmlns:a16="http://schemas.microsoft.com/office/drawing/2014/main" id="{F86CE46E-7143-4535-BF09-36D36B082851}"/>
                </a:ext>
              </a:extLst>
            </p:cNvPr>
            <p:cNvSpPr txBox="1"/>
            <p:nvPr/>
          </p:nvSpPr>
          <p:spPr>
            <a:xfrm rot="16200000">
              <a:off x="9117129" y="3220389"/>
              <a:ext cx="1992086" cy="584775"/>
            </a:xfrm>
            <a:prstGeom prst="rect">
              <a:avLst/>
            </a:prstGeom>
            <a:noFill/>
          </p:spPr>
          <p:txBody>
            <a:bodyPr wrap="square" rtlCol="0">
              <a:spAutoFit/>
            </a:bodyPr>
            <a:lstStyle/>
            <a:p>
              <a:pPr algn="ctr"/>
              <a:r>
                <a:rPr lang="en-US" sz="3200" b="1">
                  <a:solidFill>
                    <a:srgbClr val="F0EEF0"/>
                  </a:solidFill>
                  <a:latin typeface="Times New Roman" charset="0"/>
                  <a:ea typeface="Times New Roman" charset="0"/>
                  <a:cs typeface="Times New Roman" charset="0"/>
                </a:rPr>
                <a:t>Lý do</a:t>
              </a:r>
            </a:p>
          </p:txBody>
        </p:sp>
        <p:pic>
          <p:nvPicPr>
            <p:cNvPr id="64" name="Picture 63">
              <a:extLst>
                <a:ext uri="{FF2B5EF4-FFF2-40B4-BE49-F238E27FC236}">
                  <a16:creationId xmlns:a16="http://schemas.microsoft.com/office/drawing/2014/main" id="{4E9D2CC3-AE8C-4CF7-AC14-0BF3748D63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pic>
        <p:nvPicPr>
          <p:cNvPr id="69" name="Picture 68">
            <a:extLst>
              <a:ext uri="{FF2B5EF4-FFF2-40B4-BE49-F238E27FC236}">
                <a16:creationId xmlns:a16="http://schemas.microsoft.com/office/drawing/2014/main" id="{05E43CA3-886C-4010-B3E2-837CCC6F51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515497" y="3247473"/>
            <a:ext cx="530600" cy="530600"/>
          </a:xfrm>
          <a:prstGeom prst="rect">
            <a:avLst/>
          </a:prstGeom>
        </p:spPr>
      </p:pic>
      <p:sp>
        <p:nvSpPr>
          <p:cNvPr id="70" name="Rectangle 69">
            <a:extLst>
              <a:ext uri="{FF2B5EF4-FFF2-40B4-BE49-F238E27FC236}">
                <a16:creationId xmlns:a16="http://schemas.microsoft.com/office/drawing/2014/main" id="{87E322DA-3D39-4A36-A521-33E75DDBFF71}"/>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grpSp>
        <p:nvGrpSpPr>
          <p:cNvPr id="71" name="Group 70">
            <a:extLst>
              <a:ext uri="{FF2B5EF4-FFF2-40B4-BE49-F238E27FC236}">
                <a16:creationId xmlns:a16="http://schemas.microsoft.com/office/drawing/2014/main" id="{831F8BD9-F71B-4D2D-8A60-61BABDC384BB}"/>
              </a:ext>
            </a:extLst>
          </p:cNvPr>
          <p:cNvGrpSpPr/>
          <p:nvPr/>
        </p:nvGrpSpPr>
        <p:grpSpPr>
          <a:xfrm>
            <a:off x="-7638543" y="-1"/>
            <a:ext cx="8692331" cy="6858000"/>
            <a:chOff x="718505" y="-1"/>
            <a:chExt cx="8692331" cy="6858000"/>
          </a:xfrm>
        </p:grpSpPr>
        <p:sp>
          <p:nvSpPr>
            <p:cNvPr id="72" name="Rectangle 71">
              <a:extLst>
                <a:ext uri="{FF2B5EF4-FFF2-40B4-BE49-F238E27FC236}">
                  <a16:creationId xmlns:a16="http://schemas.microsoft.com/office/drawing/2014/main" id="{B470067C-2D0B-4A65-B940-C052473E942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73" name="Freeform: Shape 72">
              <a:extLst>
                <a:ext uri="{FF2B5EF4-FFF2-40B4-BE49-F238E27FC236}">
                  <a16:creationId xmlns:a16="http://schemas.microsoft.com/office/drawing/2014/main" id="{66B5D93C-8112-48DA-975B-9DDD27DEADD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74" name="TextBox 73">
              <a:extLst>
                <a:ext uri="{FF2B5EF4-FFF2-40B4-BE49-F238E27FC236}">
                  <a16:creationId xmlns:a16="http://schemas.microsoft.com/office/drawing/2014/main" id="{6D3577A8-E9FC-43B7-B3E2-76EDDA51C160}"/>
                </a:ext>
              </a:extLst>
            </p:cNvPr>
            <p:cNvSpPr txBox="1"/>
            <p:nvPr/>
          </p:nvSpPr>
          <p:spPr>
            <a:xfrm rot="16200000">
              <a:off x="8091629" y="3281941"/>
              <a:ext cx="1992086" cy="461665"/>
            </a:xfrm>
            <a:prstGeom prst="rect">
              <a:avLst/>
            </a:prstGeom>
            <a:noFill/>
          </p:spPr>
          <p:txBody>
            <a:bodyPr wrap="square" rtlCol="0">
              <a:spAutoFit/>
            </a:bodyPr>
            <a:lstStyle/>
            <a:p>
              <a:pPr algn="ctr"/>
              <a:r>
                <a:rPr lang="en-US" sz="2400" b="1">
                  <a:solidFill>
                    <a:srgbClr val="F0EEF0"/>
                  </a:solidFill>
                  <a:latin typeface="Times New Roman" charset="0"/>
                  <a:ea typeface="Times New Roman" charset="0"/>
                  <a:cs typeface="Times New Roman" charset="0"/>
                </a:rPr>
                <a:t>React Native</a:t>
              </a:r>
            </a:p>
          </p:txBody>
        </p:sp>
        <p:pic>
          <p:nvPicPr>
            <p:cNvPr id="75" name="Picture 74">
              <a:extLst>
                <a:ext uri="{FF2B5EF4-FFF2-40B4-BE49-F238E27FC236}">
                  <a16:creationId xmlns:a16="http://schemas.microsoft.com/office/drawing/2014/main" id="{36FD3106-E967-44D6-AB4D-A0DA183F7C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3E930874-288B-4537-8AA6-A601044D9580}"/>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225CDF0F-0FD1-40B0-BD29-F7D200A3A066}"/>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78" name="Freeform: Shape 77">
              <a:extLst>
                <a:ext uri="{FF2B5EF4-FFF2-40B4-BE49-F238E27FC236}">
                  <a16:creationId xmlns:a16="http://schemas.microsoft.com/office/drawing/2014/main" id="{A02216B9-43DC-4135-9F3E-7EFEAD2EB420}"/>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79" name="TextBox 78">
              <a:extLst>
                <a:ext uri="{FF2B5EF4-FFF2-40B4-BE49-F238E27FC236}">
                  <a16:creationId xmlns:a16="http://schemas.microsoft.com/office/drawing/2014/main" id="{37342E0B-2429-4B98-AF6A-1DB087CBDE83}"/>
                </a:ext>
              </a:extLst>
            </p:cNvPr>
            <p:cNvSpPr txBox="1"/>
            <p:nvPr/>
          </p:nvSpPr>
          <p:spPr>
            <a:xfrm rot="16200000">
              <a:off x="-738260" y="3281941"/>
              <a:ext cx="1992086" cy="461665"/>
            </a:xfrm>
            <a:prstGeom prst="rect">
              <a:avLst/>
            </a:prstGeom>
            <a:noFill/>
          </p:spPr>
          <p:txBody>
            <a:bodyPr wrap="square" rtlCol="0">
              <a:spAutoFit/>
            </a:bodyPr>
            <a:lstStyle/>
            <a:p>
              <a:pPr algn="ctr"/>
              <a:r>
                <a:rPr lang="en-US" sz="2400" b="1">
                  <a:solidFill>
                    <a:srgbClr val="F0EEF0"/>
                  </a:solidFill>
                  <a:latin typeface="Times New Roman" charset="0"/>
                  <a:ea typeface="Times New Roman" charset="0"/>
                  <a:cs typeface="Times New Roman" charset="0"/>
                </a:rPr>
                <a:t>ứng dụng</a:t>
              </a:r>
            </a:p>
          </p:txBody>
        </p:sp>
        <p:pic>
          <p:nvPicPr>
            <p:cNvPr id="80" name="Picture 79">
              <a:extLst>
                <a:ext uri="{FF2B5EF4-FFF2-40B4-BE49-F238E27FC236}">
                  <a16:creationId xmlns:a16="http://schemas.microsoft.com/office/drawing/2014/main" id="{29879508-5AD7-4FE2-AD55-8AF69ECDBE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cxnSp>
        <p:nvCxnSpPr>
          <p:cNvPr id="96" name="Straight Connector 95">
            <a:extLst>
              <a:ext uri="{FF2B5EF4-FFF2-40B4-BE49-F238E27FC236}">
                <a16:creationId xmlns:a16="http://schemas.microsoft.com/office/drawing/2014/main" id="{7277CEC9-24C9-4B1D-964A-A216786A7724}"/>
              </a:ext>
            </a:extLst>
          </p:cNvPr>
          <p:cNvCxnSpPr/>
          <p:nvPr/>
        </p:nvCxnSpPr>
        <p:spPr>
          <a:xfrm>
            <a:off x="3850016" y="3623253"/>
            <a:ext cx="196691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97" name="Group 96">
            <a:extLst>
              <a:ext uri="{FF2B5EF4-FFF2-40B4-BE49-F238E27FC236}">
                <a16:creationId xmlns:a16="http://schemas.microsoft.com/office/drawing/2014/main" id="{F1840EDE-DF70-433F-86FE-A402BC5C2DDE}"/>
              </a:ext>
            </a:extLst>
          </p:cNvPr>
          <p:cNvGrpSpPr/>
          <p:nvPr/>
        </p:nvGrpSpPr>
        <p:grpSpPr>
          <a:xfrm>
            <a:off x="3638922" y="3517706"/>
            <a:ext cx="211094" cy="211094"/>
            <a:chOff x="1677812" y="4248152"/>
            <a:chExt cx="211094" cy="211094"/>
          </a:xfrm>
        </p:grpSpPr>
        <p:sp>
          <p:nvSpPr>
            <p:cNvPr id="98" name="Oval 97">
              <a:extLst>
                <a:ext uri="{FF2B5EF4-FFF2-40B4-BE49-F238E27FC236}">
                  <a16:creationId xmlns:a16="http://schemas.microsoft.com/office/drawing/2014/main" id="{43B84625-CD81-4477-AFEA-2D657FFA16C5}"/>
                </a:ext>
              </a:extLst>
            </p:cNvPr>
            <p:cNvSpPr/>
            <p:nvPr/>
          </p:nvSpPr>
          <p:spPr>
            <a:xfrm>
              <a:off x="1677812" y="4248152"/>
              <a:ext cx="211094" cy="2110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99" name="Oval 98">
              <a:extLst>
                <a:ext uri="{FF2B5EF4-FFF2-40B4-BE49-F238E27FC236}">
                  <a16:creationId xmlns:a16="http://schemas.microsoft.com/office/drawing/2014/main" id="{90BB5737-FB23-4CC2-81BC-52D57E7FB8E9}"/>
                </a:ext>
              </a:extLst>
            </p:cNvPr>
            <p:cNvSpPr/>
            <p:nvPr/>
          </p:nvSpPr>
          <p:spPr>
            <a:xfrm>
              <a:off x="1708100" y="4278440"/>
              <a:ext cx="150518" cy="150518"/>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grpSp>
      <p:cxnSp>
        <p:nvCxnSpPr>
          <p:cNvPr id="100" name="Straight Connector 99">
            <a:extLst>
              <a:ext uri="{FF2B5EF4-FFF2-40B4-BE49-F238E27FC236}">
                <a16:creationId xmlns:a16="http://schemas.microsoft.com/office/drawing/2014/main" id="{D5DAD85F-381F-4EA0-9781-3C23F8D9AC73}"/>
              </a:ext>
            </a:extLst>
          </p:cNvPr>
          <p:cNvCxnSpPr/>
          <p:nvPr/>
        </p:nvCxnSpPr>
        <p:spPr>
          <a:xfrm>
            <a:off x="5997735" y="3623253"/>
            <a:ext cx="1966913"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01" name="Group 100">
            <a:extLst>
              <a:ext uri="{FF2B5EF4-FFF2-40B4-BE49-F238E27FC236}">
                <a16:creationId xmlns:a16="http://schemas.microsoft.com/office/drawing/2014/main" id="{E76B67BC-401F-4EA8-8CBE-EEB8DFAA45A7}"/>
              </a:ext>
            </a:extLst>
          </p:cNvPr>
          <p:cNvGrpSpPr/>
          <p:nvPr/>
        </p:nvGrpSpPr>
        <p:grpSpPr>
          <a:xfrm>
            <a:off x="5816929" y="3517706"/>
            <a:ext cx="211094" cy="211094"/>
            <a:chOff x="3855819" y="4248152"/>
            <a:chExt cx="211094" cy="211094"/>
          </a:xfrm>
        </p:grpSpPr>
        <p:sp>
          <p:nvSpPr>
            <p:cNvPr id="102" name="Oval 101">
              <a:extLst>
                <a:ext uri="{FF2B5EF4-FFF2-40B4-BE49-F238E27FC236}">
                  <a16:creationId xmlns:a16="http://schemas.microsoft.com/office/drawing/2014/main" id="{A399A27A-C7E8-457C-9D90-A66A1BF1F76F}"/>
                </a:ext>
              </a:extLst>
            </p:cNvPr>
            <p:cNvSpPr/>
            <p:nvPr/>
          </p:nvSpPr>
          <p:spPr>
            <a:xfrm>
              <a:off x="3855819" y="4248152"/>
              <a:ext cx="211094" cy="2110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103" name="Oval 102">
              <a:extLst>
                <a:ext uri="{FF2B5EF4-FFF2-40B4-BE49-F238E27FC236}">
                  <a16:creationId xmlns:a16="http://schemas.microsoft.com/office/drawing/2014/main" id="{C4008114-54A1-42C2-9000-1CC3AE1D8927}"/>
                </a:ext>
              </a:extLst>
            </p:cNvPr>
            <p:cNvSpPr/>
            <p:nvPr/>
          </p:nvSpPr>
          <p:spPr>
            <a:xfrm>
              <a:off x="3886107" y="4278440"/>
              <a:ext cx="150518" cy="150518"/>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grpSp>
      <p:grpSp>
        <p:nvGrpSpPr>
          <p:cNvPr id="104" name="Group 103">
            <a:extLst>
              <a:ext uri="{FF2B5EF4-FFF2-40B4-BE49-F238E27FC236}">
                <a16:creationId xmlns:a16="http://schemas.microsoft.com/office/drawing/2014/main" id="{590AD362-84BB-49C7-8C91-CDB895729924}"/>
              </a:ext>
            </a:extLst>
          </p:cNvPr>
          <p:cNvGrpSpPr/>
          <p:nvPr/>
        </p:nvGrpSpPr>
        <p:grpSpPr>
          <a:xfrm>
            <a:off x="7934360" y="3517706"/>
            <a:ext cx="211094" cy="211094"/>
            <a:chOff x="5973250" y="4248152"/>
            <a:chExt cx="211094" cy="211094"/>
          </a:xfrm>
        </p:grpSpPr>
        <p:sp>
          <p:nvSpPr>
            <p:cNvPr id="105" name="Oval 104">
              <a:extLst>
                <a:ext uri="{FF2B5EF4-FFF2-40B4-BE49-F238E27FC236}">
                  <a16:creationId xmlns:a16="http://schemas.microsoft.com/office/drawing/2014/main" id="{A32FB427-F316-4459-B06D-2A2B27FC7053}"/>
                </a:ext>
              </a:extLst>
            </p:cNvPr>
            <p:cNvSpPr/>
            <p:nvPr/>
          </p:nvSpPr>
          <p:spPr>
            <a:xfrm>
              <a:off x="5973250" y="4248152"/>
              <a:ext cx="211094" cy="21109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106" name="Oval 105">
              <a:extLst>
                <a:ext uri="{FF2B5EF4-FFF2-40B4-BE49-F238E27FC236}">
                  <a16:creationId xmlns:a16="http://schemas.microsoft.com/office/drawing/2014/main" id="{C35EF795-8B2D-4CD0-87FF-5756B089D921}"/>
                </a:ext>
              </a:extLst>
            </p:cNvPr>
            <p:cNvSpPr/>
            <p:nvPr/>
          </p:nvSpPr>
          <p:spPr>
            <a:xfrm>
              <a:off x="6003538" y="4278440"/>
              <a:ext cx="150518" cy="150518"/>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grpSp>
      <p:grpSp>
        <p:nvGrpSpPr>
          <p:cNvPr id="107" name="Group 106">
            <a:extLst>
              <a:ext uri="{FF2B5EF4-FFF2-40B4-BE49-F238E27FC236}">
                <a16:creationId xmlns:a16="http://schemas.microsoft.com/office/drawing/2014/main" id="{E9582EE9-5831-4F6F-B29E-0BEB719C4F1E}"/>
              </a:ext>
            </a:extLst>
          </p:cNvPr>
          <p:cNvGrpSpPr/>
          <p:nvPr/>
        </p:nvGrpSpPr>
        <p:grpSpPr>
          <a:xfrm>
            <a:off x="2594536" y="4142159"/>
            <a:ext cx="2289049" cy="1538184"/>
            <a:chOff x="1514240" y="4816886"/>
            <a:chExt cx="2289049" cy="540462"/>
          </a:xfrm>
        </p:grpSpPr>
        <p:sp>
          <p:nvSpPr>
            <p:cNvPr id="108" name="TextBox 107">
              <a:extLst>
                <a:ext uri="{FF2B5EF4-FFF2-40B4-BE49-F238E27FC236}">
                  <a16:creationId xmlns:a16="http://schemas.microsoft.com/office/drawing/2014/main" id="{895C2AE9-E6EE-4572-8B9B-0A1C8899D6FE}"/>
                </a:ext>
              </a:extLst>
            </p:cNvPr>
            <p:cNvSpPr txBox="1"/>
            <p:nvPr/>
          </p:nvSpPr>
          <p:spPr>
            <a:xfrm>
              <a:off x="1514240" y="4816886"/>
              <a:ext cx="2289049" cy="129770"/>
            </a:xfrm>
            <a:prstGeom prst="rect">
              <a:avLst/>
            </a:prstGeom>
            <a:noFill/>
          </p:spPr>
          <p:txBody>
            <a:bodyPr wrap="square" rtlCol="0">
              <a:spAutoFit/>
            </a:bodyPr>
            <a:lstStyle/>
            <a:p>
              <a:pPr algn="ctr"/>
              <a:r>
                <a:rPr lang="en-US" b="1">
                  <a:solidFill>
                    <a:schemeClr val="tx1">
                      <a:lumMod val="75000"/>
                      <a:lumOff val="25000"/>
                    </a:schemeClr>
                  </a:solidFill>
                  <a:latin typeface="Times New Roman" charset="0"/>
                  <a:ea typeface="Times New Roman" charset="0"/>
                  <a:cs typeface="Times New Roman" charset="0"/>
                </a:rPr>
                <a:t>Cần thiết</a:t>
              </a:r>
            </a:p>
          </p:txBody>
        </p:sp>
        <p:sp>
          <p:nvSpPr>
            <p:cNvPr id="109" name="TextBox 108">
              <a:extLst>
                <a:ext uri="{FF2B5EF4-FFF2-40B4-BE49-F238E27FC236}">
                  <a16:creationId xmlns:a16="http://schemas.microsoft.com/office/drawing/2014/main" id="{8DC71A93-B148-4A8B-B0CA-4AD086FE8D7B}"/>
                </a:ext>
              </a:extLst>
            </p:cNvPr>
            <p:cNvSpPr txBox="1"/>
            <p:nvPr/>
          </p:nvSpPr>
          <p:spPr>
            <a:xfrm>
              <a:off x="1711076" y="5000481"/>
              <a:ext cx="1849733" cy="356867"/>
            </a:xfrm>
            <a:prstGeom prst="rect">
              <a:avLst/>
            </a:prstGeom>
            <a:noFill/>
          </p:spPr>
          <p:txBody>
            <a:bodyPr wrap="square" rtlCol="0">
              <a:spAutoFit/>
            </a:bodyPr>
            <a:lstStyle/>
            <a:p>
              <a:pPr algn="ctr"/>
              <a:r>
                <a:rPr lang="en-US" sz="1200">
                  <a:solidFill>
                    <a:schemeClr val="tx1">
                      <a:lumMod val="75000"/>
                      <a:lumOff val="25000"/>
                    </a:schemeClr>
                  </a:solidFill>
                  <a:latin typeface="Times New Roman" charset="0"/>
                  <a:ea typeface="Times New Roman" charset="0"/>
                  <a:cs typeface="Times New Roman" charset="0"/>
                </a:rPr>
                <a:t>Đối với mỗi sinh viên lịch là thứ không thể thiếu, nó luôn cần được nhắc nhở xem và tra cứu một cách nhanh chóng và tiện lợi</a:t>
              </a:r>
            </a:p>
          </p:txBody>
        </p:sp>
      </p:grpSp>
      <p:sp>
        <p:nvSpPr>
          <p:cNvPr id="110" name="TextBox 109">
            <a:extLst>
              <a:ext uri="{FF2B5EF4-FFF2-40B4-BE49-F238E27FC236}">
                <a16:creationId xmlns:a16="http://schemas.microsoft.com/office/drawing/2014/main" id="{70B20FE2-BC47-4EB2-B7EA-CBE6F5B390D3}"/>
              </a:ext>
            </a:extLst>
          </p:cNvPr>
          <p:cNvSpPr txBox="1"/>
          <p:nvPr/>
        </p:nvSpPr>
        <p:spPr>
          <a:xfrm>
            <a:off x="2594536" y="3709155"/>
            <a:ext cx="2289049" cy="523220"/>
          </a:xfrm>
          <a:prstGeom prst="rect">
            <a:avLst/>
          </a:prstGeom>
          <a:noFill/>
        </p:spPr>
        <p:txBody>
          <a:bodyPr wrap="square" rtlCol="0">
            <a:spAutoFit/>
          </a:bodyPr>
          <a:lstStyle/>
          <a:p>
            <a:pPr algn="ctr"/>
            <a:r>
              <a:rPr lang="en-US" sz="2800" b="1">
                <a:solidFill>
                  <a:srgbClr val="FF5969"/>
                </a:solidFill>
                <a:latin typeface="Times New Roman" charset="0"/>
                <a:ea typeface="Times New Roman" charset="0"/>
                <a:cs typeface="Times New Roman" charset="0"/>
              </a:rPr>
              <a:t>1</a:t>
            </a:r>
          </a:p>
        </p:txBody>
      </p:sp>
      <p:sp>
        <p:nvSpPr>
          <p:cNvPr id="114" name="TextBox 113">
            <a:extLst>
              <a:ext uri="{FF2B5EF4-FFF2-40B4-BE49-F238E27FC236}">
                <a16:creationId xmlns:a16="http://schemas.microsoft.com/office/drawing/2014/main" id="{B58D17C2-3595-44AD-9D77-27C29A8030BC}"/>
              </a:ext>
            </a:extLst>
          </p:cNvPr>
          <p:cNvSpPr txBox="1"/>
          <p:nvPr/>
        </p:nvSpPr>
        <p:spPr>
          <a:xfrm>
            <a:off x="4783446" y="3709155"/>
            <a:ext cx="2289049" cy="523220"/>
          </a:xfrm>
          <a:prstGeom prst="rect">
            <a:avLst/>
          </a:prstGeom>
          <a:noFill/>
        </p:spPr>
        <p:txBody>
          <a:bodyPr wrap="square" rtlCol="0">
            <a:spAutoFit/>
          </a:bodyPr>
          <a:lstStyle/>
          <a:p>
            <a:pPr algn="ctr"/>
            <a:r>
              <a:rPr lang="en-US" sz="2800" b="1">
                <a:solidFill>
                  <a:srgbClr val="52CBBE"/>
                </a:solidFill>
                <a:latin typeface="Times New Roman" charset="0"/>
                <a:ea typeface="Times New Roman" charset="0"/>
                <a:cs typeface="Times New Roman" charset="0"/>
              </a:rPr>
              <a:t>2</a:t>
            </a:r>
          </a:p>
        </p:txBody>
      </p:sp>
      <p:sp>
        <p:nvSpPr>
          <p:cNvPr id="118" name="TextBox 117">
            <a:extLst>
              <a:ext uri="{FF2B5EF4-FFF2-40B4-BE49-F238E27FC236}">
                <a16:creationId xmlns:a16="http://schemas.microsoft.com/office/drawing/2014/main" id="{D8562F22-E78F-4DD5-9BBD-EEAB69C0B365}"/>
              </a:ext>
            </a:extLst>
          </p:cNvPr>
          <p:cNvSpPr txBox="1"/>
          <p:nvPr/>
        </p:nvSpPr>
        <p:spPr>
          <a:xfrm>
            <a:off x="6912585" y="3709155"/>
            <a:ext cx="2289049" cy="523220"/>
          </a:xfrm>
          <a:prstGeom prst="rect">
            <a:avLst/>
          </a:prstGeom>
          <a:noFill/>
        </p:spPr>
        <p:txBody>
          <a:bodyPr wrap="square" rtlCol="0">
            <a:spAutoFit/>
          </a:bodyPr>
          <a:lstStyle/>
          <a:p>
            <a:pPr algn="ctr"/>
            <a:r>
              <a:rPr lang="en-US" sz="2800" b="1">
                <a:solidFill>
                  <a:srgbClr val="FEC630"/>
                </a:solidFill>
                <a:latin typeface="Times New Roman" charset="0"/>
                <a:ea typeface="Times New Roman" charset="0"/>
                <a:cs typeface="Times New Roman" charset="0"/>
              </a:rPr>
              <a:t>3</a:t>
            </a:r>
          </a:p>
        </p:txBody>
      </p:sp>
      <p:grpSp>
        <p:nvGrpSpPr>
          <p:cNvPr id="2" name="Group 1">
            <a:extLst>
              <a:ext uri="{FF2B5EF4-FFF2-40B4-BE49-F238E27FC236}">
                <a16:creationId xmlns:a16="http://schemas.microsoft.com/office/drawing/2014/main" id="{711450F4-A7BD-494E-BD71-C6C5EB8D03D1}"/>
              </a:ext>
            </a:extLst>
          </p:cNvPr>
          <p:cNvGrpSpPr/>
          <p:nvPr/>
        </p:nvGrpSpPr>
        <p:grpSpPr>
          <a:xfrm>
            <a:off x="3101220" y="1755914"/>
            <a:ext cx="1275682" cy="1275682"/>
            <a:chOff x="3063120" y="1755914"/>
            <a:chExt cx="1275682" cy="1275682"/>
          </a:xfrm>
        </p:grpSpPr>
        <p:sp>
          <p:nvSpPr>
            <p:cNvPr id="120" name="Teardrop 119">
              <a:extLst>
                <a:ext uri="{FF2B5EF4-FFF2-40B4-BE49-F238E27FC236}">
                  <a16:creationId xmlns:a16="http://schemas.microsoft.com/office/drawing/2014/main" id="{5E489B47-B2BB-4EFB-8EC4-21C10615E463}"/>
                </a:ext>
              </a:extLst>
            </p:cNvPr>
            <p:cNvSpPr/>
            <p:nvPr/>
          </p:nvSpPr>
          <p:spPr>
            <a:xfrm rot="8100000">
              <a:off x="3063120" y="1755914"/>
              <a:ext cx="1275682" cy="1275682"/>
            </a:xfrm>
            <a:prstGeom prst="teardrop">
              <a:avLst>
                <a:gd name="adj" fmla="val 109962"/>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121" name="Oval 120">
              <a:extLst>
                <a:ext uri="{FF2B5EF4-FFF2-40B4-BE49-F238E27FC236}">
                  <a16:creationId xmlns:a16="http://schemas.microsoft.com/office/drawing/2014/main" id="{862B435C-D1B2-4C1C-B995-8D888E87C5D7}"/>
                </a:ext>
              </a:extLst>
            </p:cNvPr>
            <p:cNvSpPr/>
            <p:nvPr/>
          </p:nvSpPr>
          <p:spPr>
            <a:xfrm>
              <a:off x="3257469"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pic>
          <p:nvPicPr>
            <p:cNvPr id="131" name="Picture 130">
              <a:extLst>
                <a:ext uri="{FF2B5EF4-FFF2-40B4-BE49-F238E27FC236}">
                  <a16:creationId xmlns:a16="http://schemas.microsoft.com/office/drawing/2014/main" id="{262C0D94-FE17-421D-AA32-BD4AFE13E6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6696" y="2066644"/>
              <a:ext cx="627392" cy="627390"/>
            </a:xfrm>
            <a:prstGeom prst="rect">
              <a:avLst/>
            </a:prstGeom>
          </p:spPr>
        </p:pic>
      </p:grpSp>
      <p:grpSp>
        <p:nvGrpSpPr>
          <p:cNvPr id="3" name="Group 2">
            <a:extLst>
              <a:ext uri="{FF2B5EF4-FFF2-40B4-BE49-F238E27FC236}">
                <a16:creationId xmlns:a16="http://schemas.microsoft.com/office/drawing/2014/main" id="{191C1607-C8B7-4B99-9DC5-3321A9E92D49}"/>
              </a:ext>
            </a:extLst>
          </p:cNvPr>
          <p:cNvGrpSpPr/>
          <p:nvPr/>
        </p:nvGrpSpPr>
        <p:grpSpPr>
          <a:xfrm>
            <a:off x="5280540" y="1755914"/>
            <a:ext cx="1275682" cy="1275682"/>
            <a:chOff x="5242440" y="1755914"/>
            <a:chExt cx="1275682" cy="1275682"/>
          </a:xfrm>
        </p:grpSpPr>
        <p:sp>
          <p:nvSpPr>
            <p:cNvPr id="124" name="Teardrop 123">
              <a:extLst>
                <a:ext uri="{FF2B5EF4-FFF2-40B4-BE49-F238E27FC236}">
                  <a16:creationId xmlns:a16="http://schemas.microsoft.com/office/drawing/2014/main" id="{A44D7BEA-70F0-4773-A72C-A5B9951D3536}"/>
                </a:ext>
              </a:extLst>
            </p:cNvPr>
            <p:cNvSpPr/>
            <p:nvPr/>
          </p:nvSpPr>
          <p:spPr>
            <a:xfrm rot="8100000">
              <a:off x="5242440" y="1755914"/>
              <a:ext cx="1275682" cy="1275682"/>
            </a:xfrm>
            <a:prstGeom prst="teardrop">
              <a:avLst>
                <a:gd name="adj" fmla="val 109962"/>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125" name="Oval 124">
              <a:extLst>
                <a:ext uri="{FF2B5EF4-FFF2-40B4-BE49-F238E27FC236}">
                  <a16:creationId xmlns:a16="http://schemas.microsoft.com/office/drawing/2014/main" id="{1431DABB-47B8-4640-BD39-9CC7E2CDA115}"/>
                </a:ext>
              </a:extLst>
            </p:cNvPr>
            <p:cNvSpPr/>
            <p:nvPr/>
          </p:nvSpPr>
          <p:spPr>
            <a:xfrm>
              <a:off x="5436789"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pic>
          <p:nvPicPr>
            <p:cNvPr id="132" name="Picture 131">
              <a:extLst>
                <a:ext uri="{FF2B5EF4-FFF2-40B4-BE49-F238E27FC236}">
                  <a16:creationId xmlns:a16="http://schemas.microsoft.com/office/drawing/2014/main" id="{B5EEDA48-5891-495E-A9A5-8AEE839470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5681" y="2061164"/>
              <a:ext cx="659146" cy="659144"/>
            </a:xfrm>
            <a:prstGeom prst="rect">
              <a:avLst/>
            </a:prstGeom>
          </p:spPr>
        </p:pic>
      </p:grpSp>
      <p:grpSp>
        <p:nvGrpSpPr>
          <p:cNvPr id="4" name="Group 3">
            <a:extLst>
              <a:ext uri="{FF2B5EF4-FFF2-40B4-BE49-F238E27FC236}">
                <a16:creationId xmlns:a16="http://schemas.microsoft.com/office/drawing/2014/main" id="{FA807BE1-996E-4364-AC05-CAC8C826377C}"/>
              </a:ext>
            </a:extLst>
          </p:cNvPr>
          <p:cNvGrpSpPr/>
          <p:nvPr/>
        </p:nvGrpSpPr>
        <p:grpSpPr>
          <a:xfrm>
            <a:off x="7391281" y="1755914"/>
            <a:ext cx="1275682" cy="1275682"/>
            <a:chOff x="7353181" y="1755914"/>
            <a:chExt cx="1275682" cy="1275682"/>
          </a:xfrm>
        </p:grpSpPr>
        <p:sp>
          <p:nvSpPr>
            <p:cNvPr id="128" name="Teardrop 127">
              <a:extLst>
                <a:ext uri="{FF2B5EF4-FFF2-40B4-BE49-F238E27FC236}">
                  <a16:creationId xmlns:a16="http://schemas.microsoft.com/office/drawing/2014/main" id="{76257F1B-992C-4717-A6A2-EDE25A4F31C3}"/>
                </a:ext>
              </a:extLst>
            </p:cNvPr>
            <p:cNvSpPr/>
            <p:nvPr/>
          </p:nvSpPr>
          <p:spPr>
            <a:xfrm rot="8100000">
              <a:off x="7353181" y="1755914"/>
              <a:ext cx="1275682" cy="1275682"/>
            </a:xfrm>
            <a:prstGeom prst="teardrop">
              <a:avLst>
                <a:gd name="adj" fmla="val 109962"/>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sp>
          <p:nvSpPr>
            <p:cNvPr id="129" name="Oval 128">
              <a:extLst>
                <a:ext uri="{FF2B5EF4-FFF2-40B4-BE49-F238E27FC236}">
                  <a16:creationId xmlns:a16="http://schemas.microsoft.com/office/drawing/2014/main" id="{CBB174F9-BA66-486F-BC62-F2720CED100C}"/>
                </a:ext>
              </a:extLst>
            </p:cNvPr>
            <p:cNvSpPr/>
            <p:nvPr/>
          </p:nvSpPr>
          <p:spPr>
            <a:xfrm>
              <a:off x="7547530" y="1948912"/>
              <a:ext cx="889686" cy="88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charset="0"/>
                <a:ea typeface="Times New Roman" charset="0"/>
                <a:cs typeface="Times New Roman" charset="0"/>
              </a:endParaRPr>
            </a:p>
          </p:txBody>
        </p:sp>
        <p:pic>
          <p:nvPicPr>
            <p:cNvPr id="133" name="Picture 132">
              <a:extLst>
                <a:ext uri="{FF2B5EF4-FFF2-40B4-BE49-F238E27FC236}">
                  <a16:creationId xmlns:a16="http://schemas.microsoft.com/office/drawing/2014/main" id="{58BE45EE-A44E-41D8-8C13-099C1F70EF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48666" y="2048456"/>
              <a:ext cx="684562" cy="684560"/>
            </a:xfrm>
            <a:prstGeom prst="rect">
              <a:avLst/>
            </a:prstGeom>
          </p:spPr>
        </p:pic>
      </p:grpSp>
      <p:grpSp>
        <p:nvGrpSpPr>
          <p:cNvPr id="81" name="Group 80">
            <a:extLst>
              <a:ext uri="{FF2B5EF4-FFF2-40B4-BE49-F238E27FC236}">
                <a16:creationId xmlns:a16="http://schemas.microsoft.com/office/drawing/2014/main" id="{E9582EE9-5831-4F6F-B29E-0BEB719C4F1E}"/>
              </a:ext>
            </a:extLst>
          </p:cNvPr>
          <p:cNvGrpSpPr/>
          <p:nvPr/>
        </p:nvGrpSpPr>
        <p:grpSpPr>
          <a:xfrm>
            <a:off x="4768104" y="4157713"/>
            <a:ext cx="2289049" cy="1064256"/>
            <a:chOff x="1514240" y="4816886"/>
            <a:chExt cx="2289049" cy="324254"/>
          </a:xfrm>
        </p:grpSpPr>
        <p:sp>
          <p:nvSpPr>
            <p:cNvPr id="82" name="TextBox 81">
              <a:extLst>
                <a:ext uri="{FF2B5EF4-FFF2-40B4-BE49-F238E27FC236}">
                  <a16:creationId xmlns:a16="http://schemas.microsoft.com/office/drawing/2014/main" id="{895C2AE9-E6EE-4572-8B9B-0A1C8899D6FE}"/>
                </a:ext>
              </a:extLst>
            </p:cNvPr>
            <p:cNvSpPr txBox="1"/>
            <p:nvPr/>
          </p:nvSpPr>
          <p:spPr>
            <a:xfrm>
              <a:off x="1514240" y="4816886"/>
              <a:ext cx="2289049" cy="196922"/>
            </a:xfrm>
            <a:prstGeom prst="rect">
              <a:avLst/>
            </a:prstGeom>
            <a:noFill/>
          </p:spPr>
          <p:txBody>
            <a:bodyPr wrap="square" rtlCol="0">
              <a:spAutoFit/>
            </a:bodyPr>
            <a:lstStyle/>
            <a:p>
              <a:pPr algn="ctr"/>
              <a:r>
                <a:rPr lang="en-US" b="1">
                  <a:solidFill>
                    <a:schemeClr val="tx1">
                      <a:lumMod val="75000"/>
                      <a:lumOff val="25000"/>
                    </a:schemeClr>
                  </a:solidFill>
                  <a:latin typeface="Times New Roman" charset="0"/>
                  <a:ea typeface="Times New Roman" charset="0"/>
                  <a:cs typeface="Times New Roman" charset="0"/>
                </a:rPr>
                <a:t>Kiến thức học trên trường</a:t>
              </a:r>
            </a:p>
          </p:txBody>
        </p:sp>
        <p:sp>
          <p:nvSpPr>
            <p:cNvPr id="83" name="TextBox 82">
              <a:extLst>
                <a:ext uri="{FF2B5EF4-FFF2-40B4-BE49-F238E27FC236}">
                  <a16:creationId xmlns:a16="http://schemas.microsoft.com/office/drawing/2014/main" id="{8DC71A93-B148-4A8B-B0CA-4AD086FE8D7B}"/>
                </a:ext>
              </a:extLst>
            </p:cNvPr>
            <p:cNvSpPr txBox="1"/>
            <p:nvPr/>
          </p:nvSpPr>
          <p:spPr>
            <a:xfrm>
              <a:off x="1711076" y="5000481"/>
              <a:ext cx="1878890" cy="140659"/>
            </a:xfrm>
            <a:prstGeom prst="rect">
              <a:avLst/>
            </a:prstGeom>
            <a:noFill/>
          </p:spPr>
          <p:txBody>
            <a:bodyPr wrap="square" rtlCol="0">
              <a:spAutoFit/>
            </a:bodyPr>
            <a:lstStyle/>
            <a:p>
              <a:pPr algn="ctr"/>
              <a:r>
                <a:rPr lang="en-US" sz="1200">
                  <a:solidFill>
                    <a:schemeClr val="tx1">
                      <a:lumMod val="75000"/>
                      <a:lumOff val="25000"/>
                    </a:schemeClr>
                  </a:solidFill>
                  <a:latin typeface="Times New Roman" charset="0"/>
                  <a:ea typeface="Times New Roman" charset="0"/>
                  <a:cs typeface="Times New Roman" charset="0"/>
                </a:rPr>
                <a:t>Áp dụng các kiến thức được học trên trường lớp</a:t>
              </a:r>
            </a:p>
          </p:txBody>
        </p:sp>
      </p:grpSp>
      <p:grpSp>
        <p:nvGrpSpPr>
          <p:cNvPr id="84" name="Group 83">
            <a:extLst>
              <a:ext uri="{FF2B5EF4-FFF2-40B4-BE49-F238E27FC236}">
                <a16:creationId xmlns:a16="http://schemas.microsoft.com/office/drawing/2014/main" id="{E9582EE9-5831-4F6F-B29E-0BEB719C4F1E}"/>
              </a:ext>
            </a:extLst>
          </p:cNvPr>
          <p:cNvGrpSpPr/>
          <p:nvPr/>
        </p:nvGrpSpPr>
        <p:grpSpPr>
          <a:xfrm>
            <a:off x="6884522" y="4142158"/>
            <a:ext cx="2289049" cy="1434085"/>
            <a:chOff x="1514240" y="4816886"/>
            <a:chExt cx="2289049" cy="436572"/>
          </a:xfrm>
        </p:grpSpPr>
        <p:sp>
          <p:nvSpPr>
            <p:cNvPr id="85" name="TextBox 84">
              <a:extLst>
                <a:ext uri="{FF2B5EF4-FFF2-40B4-BE49-F238E27FC236}">
                  <a16:creationId xmlns:a16="http://schemas.microsoft.com/office/drawing/2014/main" id="{895C2AE9-E6EE-4572-8B9B-0A1C8899D6FE}"/>
                </a:ext>
              </a:extLst>
            </p:cNvPr>
            <p:cNvSpPr txBox="1"/>
            <p:nvPr/>
          </p:nvSpPr>
          <p:spPr>
            <a:xfrm>
              <a:off x="1514240" y="4816886"/>
              <a:ext cx="2289049" cy="112434"/>
            </a:xfrm>
            <a:prstGeom prst="rect">
              <a:avLst/>
            </a:prstGeom>
            <a:noFill/>
          </p:spPr>
          <p:txBody>
            <a:bodyPr wrap="square" rtlCol="0">
              <a:spAutoFit/>
            </a:bodyPr>
            <a:lstStyle/>
            <a:p>
              <a:pPr algn="ctr"/>
              <a:r>
                <a:rPr lang="en-US" b="1">
                  <a:solidFill>
                    <a:schemeClr val="tx1">
                      <a:lumMod val="75000"/>
                      <a:lumOff val="25000"/>
                    </a:schemeClr>
                  </a:solidFill>
                  <a:latin typeface="Times New Roman" charset="0"/>
                  <a:ea typeface="Times New Roman" charset="0"/>
                  <a:cs typeface="Times New Roman" charset="0"/>
                </a:rPr>
                <a:t>Áp dụng</a:t>
              </a:r>
            </a:p>
          </p:txBody>
        </p:sp>
        <p:sp>
          <p:nvSpPr>
            <p:cNvPr id="86" name="TextBox 85">
              <a:extLst>
                <a:ext uri="{FF2B5EF4-FFF2-40B4-BE49-F238E27FC236}">
                  <a16:creationId xmlns:a16="http://schemas.microsoft.com/office/drawing/2014/main" id="{8DC71A93-B148-4A8B-B0CA-4AD086FE8D7B}"/>
                </a:ext>
              </a:extLst>
            </p:cNvPr>
            <p:cNvSpPr txBox="1"/>
            <p:nvPr/>
          </p:nvSpPr>
          <p:spPr>
            <a:xfrm>
              <a:off x="1711076" y="5000481"/>
              <a:ext cx="1849733" cy="252977"/>
            </a:xfrm>
            <a:prstGeom prst="rect">
              <a:avLst/>
            </a:prstGeom>
            <a:noFill/>
          </p:spPr>
          <p:txBody>
            <a:bodyPr wrap="square" rtlCol="0">
              <a:spAutoFit/>
            </a:bodyPr>
            <a:lstStyle/>
            <a:p>
              <a:pPr algn="ctr"/>
              <a:r>
                <a:rPr lang="en-US" sz="1200">
                  <a:solidFill>
                    <a:schemeClr val="tx1">
                      <a:lumMod val="75000"/>
                      <a:lumOff val="25000"/>
                    </a:schemeClr>
                  </a:solidFill>
                  <a:latin typeface="Times New Roman" charset="0"/>
                  <a:ea typeface="Times New Roman" charset="0"/>
                  <a:cs typeface="Times New Roman" charset="0"/>
                </a:rPr>
                <a:t>Thực hành tạo ra ứng dụng bằng React Native và tìm hiểu về quy trình thiết kế ứng dụng</a:t>
              </a:r>
            </a:p>
          </p:txBody>
        </p:sp>
      </p:grpSp>
    </p:spTree>
    <p:extLst>
      <p:ext uri="{BB962C8B-B14F-4D97-AF65-F5344CB8AC3E}">
        <p14:creationId xmlns:p14="http://schemas.microsoft.com/office/powerpoint/2010/main" val="262449921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 calcmode="lin" valueType="num">
                                      <p:cBhvr>
                                        <p:cTn id="7" dur="250" fill="hold"/>
                                        <p:tgtEl>
                                          <p:spTgt spid="97"/>
                                        </p:tgtEl>
                                        <p:attrNameLst>
                                          <p:attrName>ppt_w</p:attrName>
                                        </p:attrNameLst>
                                      </p:cBhvr>
                                      <p:tavLst>
                                        <p:tav tm="0">
                                          <p:val>
                                            <p:fltVal val="0"/>
                                          </p:val>
                                        </p:tav>
                                        <p:tav tm="100000">
                                          <p:val>
                                            <p:strVal val="#ppt_w"/>
                                          </p:val>
                                        </p:tav>
                                      </p:tavLst>
                                    </p:anim>
                                    <p:anim calcmode="lin" valueType="num">
                                      <p:cBhvr>
                                        <p:cTn id="8" dur="250" fill="hold"/>
                                        <p:tgtEl>
                                          <p:spTgt spid="97"/>
                                        </p:tgtEl>
                                        <p:attrNameLst>
                                          <p:attrName>ppt_h</p:attrName>
                                        </p:attrNameLst>
                                      </p:cBhvr>
                                      <p:tavLst>
                                        <p:tav tm="0">
                                          <p:val>
                                            <p:fltVal val="0"/>
                                          </p:val>
                                        </p:tav>
                                        <p:tav tm="100000">
                                          <p:val>
                                            <p:strVal val="#ppt_h"/>
                                          </p:val>
                                        </p:tav>
                                      </p:tavLst>
                                    </p:anim>
                                    <p:animEffect transition="in" filter="fade">
                                      <p:cBhvr>
                                        <p:cTn id="9" dur="250"/>
                                        <p:tgtEl>
                                          <p:spTgt spid="97"/>
                                        </p:tgtEl>
                                      </p:cBhvr>
                                    </p:animEffect>
                                  </p:childTnLst>
                                </p:cTn>
                              </p:par>
                            </p:childTnLst>
                          </p:cTn>
                        </p:par>
                        <p:par>
                          <p:cTn id="10" fill="hold">
                            <p:stCondLst>
                              <p:cond delay="250"/>
                            </p:stCondLst>
                            <p:childTnLst>
                              <p:par>
                                <p:cTn id="11" presetID="53" presetClass="entr" presetSubtype="16" fill="hold" grpId="0" nodeType="afterEffect">
                                  <p:stCondLst>
                                    <p:cond delay="0"/>
                                  </p:stCondLst>
                                  <p:childTnLst>
                                    <p:set>
                                      <p:cBhvr>
                                        <p:cTn id="12" dur="1" fill="hold">
                                          <p:stCondLst>
                                            <p:cond delay="0"/>
                                          </p:stCondLst>
                                        </p:cTn>
                                        <p:tgtEl>
                                          <p:spTgt spid="110"/>
                                        </p:tgtEl>
                                        <p:attrNameLst>
                                          <p:attrName>style.visibility</p:attrName>
                                        </p:attrNameLst>
                                      </p:cBhvr>
                                      <p:to>
                                        <p:strVal val="visible"/>
                                      </p:to>
                                    </p:set>
                                    <p:anim calcmode="lin" valueType="num">
                                      <p:cBhvr>
                                        <p:cTn id="13" dur="250" fill="hold"/>
                                        <p:tgtEl>
                                          <p:spTgt spid="110"/>
                                        </p:tgtEl>
                                        <p:attrNameLst>
                                          <p:attrName>ppt_w</p:attrName>
                                        </p:attrNameLst>
                                      </p:cBhvr>
                                      <p:tavLst>
                                        <p:tav tm="0">
                                          <p:val>
                                            <p:fltVal val="0"/>
                                          </p:val>
                                        </p:tav>
                                        <p:tav tm="100000">
                                          <p:val>
                                            <p:strVal val="#ppt_w"/>
                                          </p:val>
                                        </p:tav>
                                      </p:tavLst>
                                    </p:anim>
                                    <p:anim calcmode="lin" valueType="num">
                                      <p:cBhvr>
                                        <p:cTn id="14" dur="250" fill="hold"/>
                                        <p:tgtEl>
                                          <p:spTgt spid="110"/>
                                        </p:tgtEl>
                                        <p:attrNameLst>
                                          <p:attrName>ppt_h</p:attrName>
                                        </p:attrNameLst>
                                      </p:cBhvr>
                                      <p:tavLst>
                                        <p:tav tm="0">
                                          <p:val>
                                            <p:fltVal val="0"/>
                                          </p:val>
                                        </p:tav>
                                        <p:tav tm="100000">
                                          <p:val>
                                            <p:strVal val="#ppt_h"/>
                                          </p:val>
                                        </p:tav>
                                      </p:tavLst>
                                    </p:anim>
                                    <p:animEffect transition="in" filter="fade">
                                      <p:cBhvr>
                                        <p:cTn id="15" dur="250"/>
                                        <p:tgtEl>
                                          <p:spTgt spid="110"/>
                                        </p:tgtEl>
                                      </p:cBhvr>
                                    </p:animEffect>
                                  </p:childTnLst>
                                </p:cTn>
                              </p:par>
                            </p:childTnLst>
                          </p:cTn>
                        </p:par>
                        <p:par>
                          <p:cTn id="16" fill="hold">
                            <p:stCondLst>
                              <p:cond delay="500"/>
                            </p:stCondLst>
                            <p:childTnLst>
                              <p:par>
                                <p:cTn id="17" presetID="53" presetClass="entr" presetSubtype="16"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250" fill="hold"/>
                                        <p:tgtEl>
                                          <p:spTgt spid="2"/>
                                        </p:tgtEl>
                                        <p:attrNameLst>
                                          <p:attrName>ppt_w</p:attrName>
                                        </p:attrNameLst>
                                      </p:cBhvr>
                                      <p:tavLst>
                                        <p:tav tm="0">
                                          <p:val>
                                            <p:fltVal val="0"/>
                                          </p:val>
                                        </p:tav>
                                        <p:tav tm="100000">
                                          <p:val>
                                            <p:strVal val="#ppt_w"/>
                                          </p:val>
                                        </p:tav>
                                      </p:tavLst>
                                    </p:anim>
                                    <p:anim calcmode="lin" valueType="num">
                                      <p:cBhvr>
                                        <p:cTn id="20" dur="250" fill="hold"/>
                                        <p:tgtEl>
                                          <p:spTgt spid="2"/>
                                        </p:tgtEl>
                                        <p:attrNameLst>
                                          <p:attrName>ppt_h</p:attrName>
                                        </p:attrNameLst>
                                      </p:cBhvr>
                                      <p:tavLst>
                                        <p:tav tm="0">
                                          <p:val>
                                            <p:fltVal val="0"/>
                                          </p:val>
                                        </p:tav>
                                        <p:tav tm="100000">
                                          <p:val>
                                            <p:strVal val="#ppt_h"/>
                                          </p:val>
                                        </p:tav>
                                      </p:tavLst>
                                    </p:anim>
                                    <p:animEffect transition="in" filter="fade">
                                      <p:cBhvr>
                                        <p:cTn id="21" dur="250"/>
                                        <p:tgtEl>
                                          <p:spTgt spid="2"/>
                                        </p:tgtEl>
                                      </p:cBhvr>
                                    </p:animEffect>
                                  </p:childTnLst>
                                </p:cTn>
                              </p:par>
                            </p:childTnLst>
                          </p:cTn>
                        </p:par>
                        <p:par>
                          <p:cTn id="22" fill="hold">
                            <p:stCondLst>
                              <p:cond delay="750"/>
                            </p:stCondLst>
                            <p:childTnLst>
                              <p:par>
                                <p:cTn id="23" presetID="42" presetClass="entr" presetSubtype="0" fill="hold" nodeType="afterEffect">
                                  <p:stCondLst>
                                    <p:cond delay="0"/>
                                  </p:stCondLst>
                                  <p:childTnLst>
                                    <p:set>
                                      <p:cBhvr>
                                        <p:cTn id="24" dur="1" fill="hold">
                                          <p:stCondLst>
                                            <p:cond delay="0"/>
                                          </p:stCondLst>
                                        </p:cTn>
                                        <p:tgtEl>
                                          <p:spTgt spid="107"/>
                                        </p:tgtEl>
                                        <p:attrNameLst>
                                          <p:attrName>style.visibility</p:attrName>
                                        </p:attrNameLst>
                                      </p:cBhvr>
                                      <p:to>
                                        <p:strVal val="visible"/>
                                      </p:to>
                                    </p:set>
                                    <p:animEffect transition="in" filter="fade">
                                      <p:cBhvr>
                                        <p:cTn id="25" dur="1000"/>
                                        <p:tgtEl>
                                          <p:spTgt spid="107"/>
                                        </p:tgtEl>
                                      </p:cBhvr>
                                    </p:animEffect>
                                    <p:anim calcmode="lin" valueType="num">
                                      <p:cBhvr>
                                        <p:cTn id="26" dur="1000" fill="hold"/>
                                        <p:tgtEl>
                                          <p:spTgt spid="107"/>
                                        </p:tgtEl>
                                        <p:attrNameLst>
                                          <p:attrName>ppt_x</p:attrName>
                                        </p:attrNameLst>
                                      </p:cBhvr>
                                      <p:tavLst>
                                        <p:tav tm="0">
                                          <p:val>
                                            <p:strVal val="#ppt_x"/>
                                          </p:val>
                                        </p:tav>
                                        <p:tav tm="100000">
                                          <p:val>
                                            <p:strVal val="#ppt_x"/>
                                          </p:val>
                                        </p:tav>
                                      </p:tavLst>
                                    </p:anim>
                                    <p:anim calcmode="lin" valueType="num">
                                      <p:cBhvr>
                                        <p:cTn id="27" dur="1000" fill="hold"/>
                                        <p:tgtEl>
                                          <p:spTgt spid="107"/>
                                        </p:tgtEl>
                                        <p:attrNameLst>
                                          <p:attrName>ppt_y</p:attrName>
                                        </p:attrNameLst>
                                      </p:cBhvr>
                                      <p:tavLst>
                                        <p:tav tm="0">
                                          <p:val>
                                            <p:strVal val="#ppt_y+.1"/>
                                          </p:val>
                                        </p:tav>
                                        <p:tav tm="100000">
                                          <p:val>
                                            <p:strVal val="#ppt_y"/>
                                          </p:val>
                                        </p:tav>
                                      </p:tavLst>
                                    </p:anim>
                                  </p:childTnLst>
                                </p:cTn>
                              </p:par>
                            </p:childTnLst>
                          </p:cTn>
                        </p:par>
                        <p:par>
                          <p:cTn id="28" fill="hold">
                            <p:stCondLst>
                              <p:cond delay="1750"/>
                            </p:stCondLst>
                            <p:childTnLst>
                              <p:par>
                                <p:cTn id="29" presetID="42" presetClass="entr" presetSubtype="0" fill="hold" nodeType="afterEffect">
                                  <p:stCondLst>
                                    <p:cond delay="0"/>
                                  </p:stCondLst>
                                  <p:childTnLst>
                                    <p:set>
                                      <p:cBhvr>
                                        <p:cTn id="30" dur="1" fill="hold">
                                          <p:stCondLst>
                                            <p:cond delay="0"/>
                                          </p:stCondLst>
                                        </p:cTn>
                                        <p:tgtEl>
                                          <p:spTgt spid="81"/>
                                        </p:tgtEl>
                                        <p:attrNameLst>
                                          <p:attrName>style.visibility</p:attrName>
                                        </p:attrNameLst>
                                      </p:cBhvr>
                                      <p:to>
                                        <p:strVal val="visible"/>
                                      </p:to>
                                    </p:set>
                                    <p:animEffect transition="in" filter="fade">
                                      <p:cBhvr>
                                        <p:cTn id="31" dur="250"/>
                                        <p:tgtEl>
                                          <p:spTgt spid="81"/>
                                        </p:tgtEl>
                                      </p:cBhvr>
                                    </p:animEffect>
                                    <p:anim calcmode="lin" valueType="num">
                                      <p:cBhvr>
                                        <p:cTn id="32" dur="250" fill="hold"/>
                                        <p:tgtEl>
                                          <p:spTgt spid="81"/>
                                        </p:tgtEl>
                                        <p:attrNameLst>
                                          <p:attrName>ppt_x</p:attrName>
                                        </p:attrNameLst>
                                      </p:cBhvr>
                                      <p:tavLst>
                                        <p:tav tm="0">
                                          <p:val>
                                            <p:strVal val="#ppt_x"/>
                                          </p:val>
                                        </p:tav>
                                        <p:tav tm="100000">
                                          <p:val>
                                            <p:strVal val="#ppt_x"/>
                                          </p:val>
                                        </p:tav>
                                      </p:tavLst>
                                    </p:anim>
                                    <p:anim calcmode="lin" valueType="num">
                                      <p:cBhvr>
                                        <p:cTn id="33" dur="250" fill="hold"/>
                                        <p:tgtEl>
                                          <p:spTgt spid="81"/>
                                        </p:tgtEl>
                                        <p:attrNameLst>
                                          <p:attrName>ppt_y</p:attrName>
                                        </p:attrNameLst>
                                      </p:cBhvr>
                                      <p:tavLst>
                                        <p:tav tm="0">
                                          <p:val>
                                            <p:strVal val="#ppt_y+.1"/>
                                          </p:val>
                                        </p:tav>
                                        <p:tav tm="100000">
                                          <p:val>
                                            <p:strVal val="#ppt_y"/>
                                          </p:val>
                                        </p:tav>
                                      </p:tavLst>
                                    </p:anim>
                                  </p:childTnLst>
                                </p:cTn>
                              </p:par>
                            </p:childTnLst>
                          </p:cTn>
                        </p:par>
                        <p:par>
                          <p:cTn id="34" fill="hold">
                            <p:stCondLst>
                              <p:cond delay="2000"/>
                            </p:stCondLst>
                            <p:childTnLst>
                              <p:par>
                                <p:cTn id="35" presetID="22" presetClass="entr" presetSubtype="8" fill="hold" nodeType="afterEffect">
                                  <p:stCondLst>
                                    <p:cond delay="250"/>
                                  </p:stCondLst>
                                  <p:childTnLst>
                                    <p:set>
                                      <p:cBhvr>
                                        <p:cTn id="36" dur="1" fill="hold">
                                          <p:stCondLst>
                                            <p:cond delay="0"/>
                                          </p:stCondLst>
                                        </p:cTn>
                                        <p:tgtEl>
                                          <p:spTgt spid="96"/>
                                        </p:tgtEl>
                                        <p:attrNameLst>
                                          <p:attrName>style.visibility</p:attrName>
                                        </p:attrNameLst>
                                      </p:cBhvr>
                                      <p:to>
                                        <p:strVal val="visible"/>
                                      </p:to>
                                    </p:set>
                                    <p:animEffect transition="in" filter="wipe(left)">
                                      <p:cBhvr>
                                        <p:cTn id="37" dur="500"/>
                                        <p:tgtEl>
                                          <p:spTgt spid="96"/>
                                        </p:tgtEl>
                                      </p:cBhvr>
                                    </p:animEffect>
                                  </p:childTnLst>
                                </p:cTn>
                              </p:par>
                            </p:childTnLst>
                          </p:cTn>
                        </p:par>
                        <p:par>
                          <p:cTn id="38" fill="hold">
                            <p:stCondLst>
                              <p:cond delay="2750"/>
                            </p:stCondLst>
                            <p:childTnLst>
                              <p:par>
                                <p:cTn id="39" presetID="53" presetClass="entr" presetSubtype="16" fill="hold" nodeType="afterEffect">
                                  <p:stCondLst>
                                    <p:cond delay="0"/>
                                  </p:stCondLst>
                                  <p:childTnLst>
                                    <p:set>
                                      <p:cBhvr>
                                        <p:cTn id="40" dur="1" fill="hold">
                                          <p:stCondLst>
                                            <p:cond delay="0"/>
                                          </p:stCondLst>
                                        </p:cTn>
                                        <p:tgtEl>
                                          <p:spTgt spid="101"/>
                                        </p:tgtEl>
                                        <p:attrNameLst>
                                          <p:attrName>style.visibility</p:attrName>
                                        </p:attrNameLst>
                                      </p:cBhvr>
                                      <p:to>
                                        <p:strVal val="visible"/>
                                      </p:to>
                                    </p:set>
                                    <p:anim calcmode="lin" valueType="num">
                                      <p:cBhvr>
                                        <p:cTn id="41" dur="250" fill="hold"/>
                                        <p:tgtEl>
                                          <p:spTgt spid="101"/>
                                        </p:tgtEl>
                                        <p:attrNameLst>
                                          <p:attrName>ppt_w</p:attrName>
                                        </p:attrNameLst>
                                      </p:cBhvr>
                                      <p:tavLst>
                                        <p:tav tm="0">
                                          <p:val>
                                            <p:fltVal val="0"/>
                                          </p:val>
                                        </p:tav>
                                        <p:tav tm="100000">
                                          <p:val>
                                            <p:strVal val="#ppt_w"/>
                                          </p:val>
                                        </p:tav>
                                      </p:tavLst>
                                    </p:anim>
                                    <p:anim calcmode="lin" valueType="num">
                                      <p:cBhvr>
                                        <p:cTn id="42" dur="250" fill="hold"/>
                                        <p:tgtEl>
                                          <p:spTgt spid="101"/>
                                        </p:tgtEl>
                                        <p:attrNameLst>
                                          <p:attrName>ppt_h</p:attrName>
                                        </p:attrNameLst>
                                      </p:cBhvr>
                                      <p:tavLst>
                                        <p:tav tm="0">
                                          <p:val>
                                            <p:fltVal val="0"/>
                                          </p:val>
                                        </p:tav>
                                        <p:tav tm="100000">
                                          <p:val>
                                            <p:strVal val="#ppt_h"/>
                                          </p:val>
                                        </p:tav>
                                      </p:tavLst>
                                    </p:anim>
                                    <p:animEffect transition="in" filter="fade">
                                      <p:cBhvr>
                                        <p:cTn id="43" dur="250"/>
                                        <p:tgtEl>
                                          <p:spTgt spid="101"/>
                                        </p:tgtEl>
                                      </p:cBhvr>
                                    </p:animEffect>
                                  </p:childTnLst>
                                </p:cTn>
                              </p:par>
                            </p:childTnLst>
                          </p:cTn>
                        </p:par>
                        <p:par>
                          <p:cTn id="44" fill="hold">
                            <p:stCondLst>
                              <p:cond delay="3000"/>
                            </p:stCondLst>
                            <p:childTnLst>
                              <p:par>
                                <p:cTn id="45" presetID="53" presetClass="entr" presetSubtype="16" fill="hold" nodeType="afterEffect">
                                  <p:stCondLst>
                                    <p:cond delay="0"/>
                                  </p:stCondLst>
                                  <p:childTnLst>
                                    <p:set>
                                      <p:cBhvr>
                                        <p:cTn id="46" dur="1" fill="hold">
                                          <p:stCondLst>
                                            <p:cond delay="0"/>
                                          </p:stCondLst>
                                        </p:cTn>
                                        <p:tgtEl>
                                          <p:spTgt spid="3"/>
                                        </p:tgtEl>
                                        <p:attrNameLst>
                                          <p:attrName>style.visibility</p:attrName>
                                        </p:attrNameLst>
                                      </p:cBhvr>
                                      <p:to>
                                        <p:strVal val="visible"/>
                                      </p:to>
                                    </p:set>
                                    <p:anim calcmode="lin" valueType="num">
                                      <p:cBhvr>
                                        <p:cTn id="47" dur="250" fill="hold"/>
                                        <p:tgtEl>
                                          <p:spTgt spid="3"/>
                                        </p:tgtEl>
                                        <p:attrNameLst>
                                          <p:attrName>ppt_w</p:attrName>
                                        </p:attrNameLst>
                                      </p:cBhvr>
                                      <p:tavLst>
                                        <p:tav tm="0">
                                          <p:val>
                                            <p:fltVal val="0"/>
                                          </p:val>
                                        </p:tav>
                                        <p:tav tm="100000">
                                          <p:val>
                                            <p:strVal val="#ppt_w"/>
                                          </p:val>
                                        </p:tav>
                                      </p:tavLst>
                                    </p:anim>
                                    <p:anim calcmode="lin" valueType="num">
                                      <p:cBhvr>
                                        <p:cTn id="48" dur="250" fill="hold"/>
                                        <p:tgtEl>
                                          <p:spTgt spid="3"/>
                                        </p:tgtEl>
                                        <p:attrNameLst>
                                          <p:attrName>ppt_h</p:attrName>
                                        </p:attrNameLst>
                                      </p:cBhvr>
                                      <p:tavLst>
                                        <p:tav tm="0">
                                          <p:val>
                                            <p:fltVal val="0"/>
                                          </p:val>
                                        </p:tav>
                                        <p:tav tm="100000">
                                          <p:val>
                                            <p:strVal val="#ppt_h"/>
                                          </p:val>
                                        </p:tav>
                                      </p:tavLst>
                                    </p:anim>
                                    <p:animEffect transition="in" filter="fade">
                                      <p:cBhvr>
                                        <p:cTn id="49" dur="250"/>
                                        <p:tgtEl>
                                          <p:spTgt spid="3"/>
                                        </p:tgtEl>
                                      </p:cBhvr>
                                    </p:animEffect>
                                  </p:childTnLst>
                                </p:cTn>
                              </p:par>
                            </p:childTnLst>
                          </p:cTn>
                        </p:par>
                        <p:par>
                          <p:cTn id="50" fill="hold">
                            <p:stCondLst>
                              <p:cond delay="3250"/>
                            </p:stCondLst>
                            <p:childTnLst>
                              <p:par>
                                <p:cTn id="51" presetID="53" presetClass="entr" presetSubtype="16" fill="hold" grpId="0" nodeType="afterEffect">
                                  <p:stCondLst>
                                    <p:cond delay="0"/>
                                  </p:stCondLst>
                                  <p:childTnLst>
                                    <p:set>
                                      <p:cBhvr>
                                        <p:cTn id="52" dur="1" fill="hold">
                                          <p:stCondLst>
                                            <p:cond delay="0"/>
                                          </p:stCondLst>
                                        </p:cTn>
                                        <p:tgtEl>
                                          <p:spTgt spid="114"/>
                                        </p:tgtEl>
                                        <p:attrNameLst>
                                          <p:attrName>style.visibility</p:attrName>
                                        </p:attrNameLst>
                                      </p:cBhvr>
                                      <p:to>
                                        <p:strVal val="visible"/>
                                      </p:to>
                                    </p:set>
                                    <p:anim calcmode="lin" valueType="num">
                                      <p:cBhvr>
                                        <p:cTn id="53" dur="250" fill="hold"/>
                                        <p:tgtEl>
                                          <p:spTgt spid="114"/>
                                        </p:tgtEl>
                                        <p:attrNameLst>
                                          <p:attrName>ppt_w</p:attrName>
                                        </p:attrNameLst>
                                      </p:cBhvr>
                                      <p:tavLst>
                                        <p:tav tm="0">
                                          <p:val>
                                            <p:fltVal val="0"/>
                                          </p:val>
                                        </p:tav>
                                        <p:tav tm="100000">
                                          <p:val>
                                            <p:strVal val="#ppt_w"/>
                                          </p:val>
                                        </p:tav>
                                      </p:tavLst>
                                    </p:anim>
                                    <p:anim calcmode="lin" valueType="num">
                                      <p:cBhvr>
                                        <p:cTn id="54" dur="250" fill="hold"/>
                                        <p:tgtEl>
                                          <p:spTgt spid="114"/>
                                        </p:tgtEl>
                                        <p:attrNameLst>
                                          <p:attrName>ppt_h</p:attrName>
                                        </p:attrNameLst>
                                      </p:cBhvr>
                                      <p:tavLst>
                                        <p:tav tm="0">
                                          <p:val>
                                            <p:fltVal val="0"/>
                                          </p:val>
                                        </p:tav>
                                        <p:tav tm="100000">
                                          <p:val>
                                            <p:strVal val="#ppt_h"/>
                                          </p:val>
                                        </p:tav>
                                      </p:tavLst>
                                    </p:anim>
                                    <p:animEffect transition="in" filter="fade">
                                      <p:cBhvr>
                                        <p:cTn id="55" dur="250"/>
                                        <p:tgtEl>
                                          <p:spTgt spid="114"/>
                                        </p:tgtEl>
                                      </p:cBhvr>
                                    </p:animEffect>
                                  </p:childTnLst>
                                </p:cTn>
                              </p:par>
                            </p:childTnLst>
                          </p:cTn>
                        </p:par>
                        <p:par>
                          <p:cTn id="56" fill="hold">
                            <p:stCondLst>
                              <p:cond delay="3500"/>
                            </p:stCondLst>
                            <p:childTnLst>
                              <p:par>
                                <p:cTn id="57" presetID="22" presetClass="entr" presetSubtype="8" fill="hold" nodeType="afterEffect">
                                  <p:stCondLst>
                                    <p:cond delay="250"/>
                                  </p:stCondLst>
                                  <p:childTnLst>
                                    <p:set>
                                      <p:cBhvr>
                                        <p:cTn id="58" dur="1" fill="hold">
                                          <p:stCondLst>
                                            <p:cond delay="0"/>
                                          </p:stCondLst>
                                        </p:cTn>
                                        <p:tgtEl>
                                          <p:spTgt spid="100"/>
                                        </p:tgtEl>
                                        <p:attrNameLst>
                                          <p:attrName>style.visibility</p:attrName>
                                        </p:attrNameLst>
                                      </p:cBhvr>
                                      <p:to>
                                        <p:strVal val="visible"/>
                                      </p:to>
                                    </p:set>
                                    <p:animEffect transition="in" filter="wipe(left)">
                                      <p:cBhvr>
                                        <p:cTn id="59" dur="500"/>
                                        <p:tgtEl>
                                          <p:spTgt spid="100"/>
                                        </p:tgtEl>
                                      </p:cBhvr>
                                    </p:animEffect>
                                  </p:childTnLst>
                                </p:cTn>
                              </p:par>
                            </p:childTnLst>
                          </p:cTn>
                        </p:par>
                        <p:par>
                          <p:cTn id="60" fill="hold">
                            <p:stCondLst>
                              <p:cond delay="4250"/>
                            </p:stCondLst>
                            <p:childTnLst>
                              <p:par>
                                <p:cTn id="61" presetID="53" presetClass="entr" presetSubtype="16" fill="hold" nodeType="afterEffect">
                                  <p:stCondLst>
                                    <p:cond delay="0"/>
                                  </p:stCondLst>
                                  <p:childTnLst>
                                    <p:set>
                                      <p:cBhvr>
                                        <p:cTn id="62" dur="1" fill="hold">
                                          <p:stCondLst>
                                            <p:cond delay="0"/>
                                          </p:stCondLst>
                                        </p:cTn>
                                        <p:tgtEl>
                                          <p:spTgt spid="104"/>
                                        </p:tgtEl>
                                        <p:attrNameLst>
                                          <p:attrName>style.visibility</p:attrName>
                                        </p:attrNameLst>
                                      </p:cBhvr>
                                      <p:to>
                                        <p:strVal val="visible"/>
                                      </p:to>
                                    </p:set>
                                    <p:anim calcmode="lin" valueType="num">
                                      <p:cBhvr>
                                        <p:cTn id="63" dur="250" fill="hold"/>
                                        <p:tgtEl>
                                          <p:spTgt spid="104"/>
                                        </p:tgtEl>
                                        <p:attrNameLst>
                                          <p:attrName>ppt_w</p:attrName>
                                        </p:attrNameLst>
                                      </p:cBhvr>
                                      <p:tavLst>
                                        <p:tav tm="0">
                                          <p:val>
                                            <p:fltVal val="0"/>
                                          </p:val>
                                        </p:tav>
                                        <p:tav tm="100000">
                                          <p:val>
                                            <p:strVal val="#ppt_w"/>
                                          </p:val>
                                        </p:tav>
                                      </p:tavLst>
                                    </p:anim>
                                    <p:anim calcmode="lin" valueType="num">
                                      <p:cBhvr>
                                        <p:cTn id="64" dur="250" fill="hold"/>
                                        <p:tgtEl>
                                          <p:spTgt spid="104"/>
                                        </p:tgtEl>
                                        <p:attrNameLst>
                                          <p:attrName>ppt_h</p:attrName>
                                        </p:attrNameLst>
                                      </p:cBhvr>
                                      <p:tavLst>
                                        <p:tav tm="0">
                                          <p:val>
                                            <p:fltVal val="0"/>
                                          </p:val>
                                        </p:tav>
                                        <p:tav tm="100000">
                                          <p:val>
                                            <p:strVal val="#ppt_h"/>
                                          </p:val>
                                        </p:tav>
                                      </p:tavLst>
                                    </p:anim>
                                    <p:animEffect transition="in" filter="fade">
                                      <p:cBhvr>
                                        <p:cTn id="65" dur="250"/>
                                        <p:tgtEl>
                                          <p:spTgt spid="104"/>
                                        </p:tgtEl>
                                      </p:cBhvr>
                                    </p:animEffect>
                                  </p:childTnLst>
                                </p:cTn>
                              </p:par>
                            </p:childTnLst>
                          </p:cTn>
                        </p:par>
                        <p:par>
                          <p:cTn id="66" fill="hold">
                            <p:stCondLst>
                              <p:cond delay="4500"/>
                            </p:stCondLst>
                            <p:childTnLst>
                              <p:par>
                                <p:cTn id="67" presetID="53" presetClass="entr" presetSubtype="16" fill="hold" grpId="0" nodeType="afterEffect">
                                  <p:stCondLst>
                                    <p:cond delay="0"/>
                                  </p:stCondLst>
                                  <p:childTnLst>
                                    <p:set>
                                      <p:cBhvr>
                                        <p:cTn id="68" dur="1" fill="hold">
                                          <p:stCondLst>
                                            <p:cond delay="0"/>
                                          </p:stCondLst>
                                        </p:cTn>
                                        <p:tgtEl>
                                          <p:spTgt spid="118"/>
                                        </p:tgtEl>
                                        <p:attrNameLst>
                                          <p:attrName>style.visibility</p:attrName>
                                        </p:attrNameLst>
                                      </p:cBhvr>
                                      <p:to>
                                        <p:strVal val="visible"/>
                                      </p:to>
                                    </p:set>
                                    <p:anim calcmode="lin" valueType="num">
                                      <p:cBhvr>
                                        <p:cTn id="69" dur="250" fill="hold"/>
                                        <p:tgtEl>
                                          <p:spTgt spid="118"/>
                                        </p:tgtEl>
                                        <p:attrNameLst>
                                          <p:attrName>ppt_w</p:attrName>
                                        </p:attrNameLst>
                                      </p:cBhvr>
                                      <p:tavLst>
                                        <p:tav tm="0">
                                          <p:val>
                                            <p:fltVal val="0"/>
                                          </p:val>
                                        </p:tav>
                                        <p:tav tm="100000">
                                          <p:val>
                                            <p:strVal val="#ppt_w"/>
                                          </p:val>
                                        </p:tav>
                                      </p:tavLst>
                                    </p:anim>
                                    <p:anim calcmode="lin" valueType="num">
                                      <p:cBhvr>
                                        <p:cTn id="70" dur="250" fill="hold"/>
                                        <p:tgtEl>
                                          <p:spTgt spid="118"/>
                                        </p:tgtEl>
                                        <p:attrNameLst>
                                          <p:attrName>ppt_h</p:attrName>
                                        </p:attrNameLst>
                                      </p:cBhvr>
                                      <p:tavLst>
                                        <p:tav tm="0">
                                          <p:val>
                                            <p:fltVal val="0"/>
                                          </p:val>
                                        </p:tav>
                                        <p:tav tm="100000">
                                          <p:val>
                                            <p:strVal val="#ppt_h"/>
                                          </p:val>
                                        </p:tav>
                                      </p:tavLst>
                                    </p:anim>
                                    <p:animEffect transition="in" filter="fade">
                                      <p:cBhvr>
                                        <p:cTn id="71" dur="250"/>
                                        <p:tgtEl>
                                          <p:spTgt spid="118"/>
                                        </p:tgtEl>
                                      </p:cBhvr>
                                    </p:animEffect>
                                  </p:childTnLst>
                                </p:cTn>
                              </p:par>
                            </p:childTnLst>
                          </p:cTn>
                        </p:par>
                        <p:par>
                          <p:cTn id="72" fill="hold">
                            <p:stCondLst>
                              <p:cond delay="4750"/>
                            </p:stCondLst>
                            <p:childTnLst>
                              <p:par>
                                <p:cTn id="73" presetID="53" presetClass="entr" presetSubtype="16" fill="hold" nodeType="afterEffect">
                                  <p:stCondLst>
                                    <p:cond delay="0"/>
                                  </p:stCondLst>
                                  <p:childTnLst>
                                    <p:set>
                                      <p:cBhvr>
                                        <p:cTn id="74" dur="1" fill="hold">
                                          <p:stCondLst>
                                            <p:cond delay="0"/>
                                          </p:stCondLst>
                                        </p:cTn>
                                        <p:tgtEl>
                                          <p:spTgt spid="4"/>
                                        </p:tgtEl>
                                        <p:attrNameLst>
                                          <p:attrName>style.visibility</p:attrName>
                                        </p:attrNameLst>
                                      </p:cBhvr>
                                      <p:to>
                                        <p:strVal val="visible"/>
                                      </p:to>
                                    </p:set>
                                    <p:anim calcmode="lin" valueType="num">
                                      <p:cBhvr>
                                        <p:cTn id="75" dur="250" fill="hold"/>
                                        <p:tgtEl>
                                          <p:spTgt spid="4"/>
                                        </p:tgtEl>
                                        <p:attrNameLst>
                                          <p:attrName>ppt_w</p:attrName>
                                        </p:attrNameLst>
                                      </p:cBhvr>
                                      <p:tavLst>
                                        <p:tav tm="0">
                                          <p:val>
                                            <p:fltVal val="0"/>
                                          </p:val>
                                        </p:tav>
                                        <p:tav tm="100000">
                                          <p:val>
                                            <p:strVal val="#ppt_w"/>
                                          </p:val>
                                        </p:tav>
                                      </p:tavLst>
                                    </p:anim>
                                    <p:anim calcmode="lin" valueType="num">
                                      <p:cBhvr>
                                        <p:cTn id="76" dur="250" fill="hold"/>
                                        <p:tgtEl>
                                          <p:spTgt spid="4"/>
                                        </p:tgtEl>
                                        <p:attrNameLst>
                                          <p:attrName>ppt_h</p:attrName>
                                        </p:attrNameLst>
                                      </p:cBhvr>
                                      <p:tavLst>
                                        <p:tav tm="0">
                                          <p:val>
                                            <p:fltVal val="0"/>
                                          </p:val>
                                        </p:tav>
                                        <p:tav tm="100000">
                                          <p:val>
                                            <p:strVal val="#ppt_h"/>
                                          </p:val>
                                        </p:tav>
                                      </p:tavLst>
                                    </p:anim>
                                    <p:animEffect transition="in" filter="fade">
                                      <p:cBhvr>
                                        <p:cTn id="77" dur="250"/>
                                        <p:tgtEl>
                                          <p:spTgt spid="4"/>
                                        </p:tgtEl>
                                      </p:cBhvr>
                                    </p:animEffect>
                                  </p:childTnLst>
                                </p:cTn>
                              </p:par>
                            </p:childTnLst>
                          </p:cTn>
                        </p:par>
                        <p:par>
                          <p:cTn id="78" fill="hold">
                            <p:stCondLst>
                              <p:cond delay="5000"/>
                            </p:stCondLst>
                            <p:childTnLst>
                              <p:par>
                                <p:cTn id="79" presetID="42" presetClass="entr" presetSubtype="0" fill="hold" nodeType="afterEffect">
                                  <p:stCondLst>
                                    <p:cond delay="0"/>
                                  </p:stCondLst>
                                  <p:childTnLst>
                                    <p:set>
                                      <p:cBhvr>
                                        <p:cTn id="80" dur="1" fill="hold">
                                          <p:stCondLst>
                                            <p:cond delay="0"/>
                                          </p:stCondLst>
                                        </p:cTn>
                                        <p:tgtEl>
                                          <p:spTgt spid="84"/>
                                        </p:tgtEl>
                                        <p:attrNameLst>
                                          <p:attrName>style.visibility</p:attrName>
                                        </p:attrNameLst>
                                      </p:cBhvr>
                                      <p:to>
                                        <p:strVal val="visible"/>
                                      </p:to>
                                    </p:set>
                                    <p:animEffect transition="in" filter="fade">
                                      <p:cBhvr>
                                        <p:cTn id="81" dur="250"/>
                                        <p:tgtEl>
                                          <p:spTgt spid="84"/>
                                        </p:tgtEl>
                                      </p:cBhvr>
                                    </p:animEffect>
                                    <p:anim calcmode="lin" valueType="num">
                                      <p:cBhvr>
                                        <p:cTn id="82" dur="250" fill="hold"/>
                                        <p:tgtEl>
                                          <p:spTgt spid="84"/>
                                        </p:tgtEl>
                                        <p:attrNameLst>
                                          <p:attrName>ppt_x</p:attrName>
                                        </p:attrNameLst>
                                      </p:cBhvr>
                                      <p:tavLst>
                                        <p:tav tm="0">
                                          <p:val>
                                            <p:strVal val="#ppt_x"/>
                                          </p:val>
                                        </p:tav>
                                        <p:tav tm="100000">
                                          <p:val>
                                            <p:strVal val="#ppt_x"/>
                                          </p:val>
                                        </p:tav>
                                      </p:tavLst>
                                    </p:anim>
                                    <p:anim calcmode="lin" valueType="num">
                                      <p:cBhvr>
                                        <p:cTn id="83" dur="250" fill="hold"/>
                                        <p:tgtEl>
                                          <p:spTgt spid="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p:bldP spid="114" grpId="0"/>
      <p:bldP spid="1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Hebrew" charset="-79"/>
                <a:ea typeface="Arial Hebrew" charset="-79"/>
                <a:cs typeface="Arial Hebrew" charset="-79"/>
              </a:endParaRPr>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Hebrew" charset="-79"/>
                <a:ea typeface="Arial Hebrew" charset="-79"/>
                <a:cs typeface="Arial Hebrew" charset="-79"/>
              </a:endParaRPr>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225512"/>
              <a:ext cx="1992086" cy="584775"/>
            </a:xfrm>
            <a:prstGeom prst="rect">
              <a:avLst/>
            </a:prstGeom>
            <a:noFill/>
          </p:spPr>
          <p:txBody>
            <a:bodyPr wrap="square" rtlCol="0">
              <a:spAutoFit/>
            </a:bodyPr>
            <a:lstStyle/>
            <a:p>
              <a:pPr algn="ctr"/>
              <a:r>
                <a:rPr lang="en-US" sz="3200" b="1">
                  <a:solidFill>
                    <a:srgbClr val="F0EEF0"/>
                  </a:solidFill>
                  <a:latin typeface="Arial Hebrew" charset="-79"/>
                  <a:ea typeface="Arial Hebrew" charset="-79"/>
                  <a:cs typeface="Arial Hebrew" charset="-79"/>
                </a:rPr>
                <a:t>Thông tin</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98166"/>
              <a:ext cx="1992086"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Nội dugn</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281943"/>
              <a:ext cx="1992086"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Lý do</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1239097" y="0"/>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75873" y="3297696"/>
              <a:ext cx="2023601"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React Native</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8748570" y="-4"/>
            <a:ext cx="9927504" cy="6858000"/>
            <a:chOff x="-9337032" y="-1"/>
            <a:chExt cx="9927504" cy="6858000"/>
          </a:xfrm>
        </p:grpSpPr>
        <p:sp>
          <p:nvSpPr>
            <p:cNvPr id="77" name="Rectangle 76">
              <a:extLst>
                <a:ext uri="{FF2B5EF4-FFF2-40B4-BE49-F238E27FC236}">
                  <a16:creationId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Hebrew" charset="-79"/>
                <a:ea typeface="Arial Hebrew" charset="-79"/>
                <a:cs typeface="Arial Hebrew" charset="-79"/>
              </a:endParaRPr>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Hebrew" charset="-79"/>
                <a:ea typeface="Arial Hebrew" charset="-79"/>
                <a:cs typeface="Arial Hebrew" charset="-79"/>
              </a:endParaRPr>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281940"/>
              <a:ext cx="1992086"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Ứng dụng</a:t>
              </a: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118" name="Group 117">
            <a:extLst>
              <a:ext uri="{FF2B5EF4-FFF2-40B4-BE49-F238E27FC236}">
                <a16:creationId xmlns:a16="http://schemas.microsoft.com/office/drawing/2014/main" id="{9C5CB2E8-B3A7-4DE0-B2CC-736365263446}"/>
              </a:ext>
            </a:extLst>
          </p:cNvPr>
          <p:cNvGrpSpPr/>
          <p:nvPr/>
        </p:nvGrpSpPr>
        <p:grpSpPr>
          <a:xfrm>
            <a:off x="1890719" y="1691341"/>
            <a:ext cx="6454362" cy="662056"/>
            <a:chOff x="764723" y="3555165"/>
            <a:chExt cx="6454362" cy="662056"/>
          </a:xfrm>
        </p:grpSpPr>
        <p:sp>
          <p:nvSpPr>
            <p:cNvPr id="119" name="Oval 118">
              <a:extLst>
                <a:ext uri="{FF2B5EF4-FFF2-40B4-BE49-F238E27FC236}">
                  <a16:creationId xmlns:a16="http://schemas.microsoft.com/office/drawing/2014/main" id="{4CD8841C-D453-44E7-9CE2-70317BC917D2}"/>
                </a:ext>
              </a:extLst>
            </p:cNvPr>
            <p:cNvSpPr/>
            <p:nvPr/>
          </p:nvSpPr>
          <p:spPr>
            <a:xfrm>
              <a:off x="764723" y="3555165"/>
              <a:ext cx="662056" cy="662056"/>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latin typeface="Arial Hebrew" charset="-79"/>
                <a:ea typeface="Arial Hebrew" charset="-79"/>
                <a:cs typeface="Arial Hebrew" charset="-79"/>
              </a:endParaRPr>
            </a:p>
          </p:txBody>
        </p:sp>
        <p:sp>
          <p:nvSpPr>
            <p:cNvPr id="121" name="TextBox 120">
              <a:extLst>
                <a:ext uri="{FF2B5EF4-FFF2-40B4-BE49-F238E27FC236}">
                  <a16:creationId xmlns:a16="http://schemas.microsoft.com/office/drawing/2014/main" id="{A120E0D6-EFA2-4A08-BFE2-DD70F47E6C48}"/>
                </a:ext>
              </a:extLst>
            </p:cNvPr>
            <p:cNvSpPr txBox="1"/>
            <p:nvPr/>
          </p:nvSpPr>
          <p:spPr>
            <a:xfrm>
              <a:off x="1414767" y="3655360"/>
              <a:ext cx="5804318" cy="369332"/>
            </a:xfrm>
            <a:prstGeom prst="rect">
              <a:avLst/>
            </a:prstGeom>
            <a:noFill/>
          </p:spPr>
          <p:txBody>
            <a:bodyPr wrap="square" rtlCol="0">
              <a:spAutoFit/>
            </a:bodyPr>
            <a:lstStyle/>
            <a:p>
              <a:pPr algn="just"/>
              <a:r>
                <a:rPr lang="en-US">
                  <a:latin typeface="Arial Hebrew" charset="-79"/>
                  <a:ea typeface="Arial Hebrew" charset="-79"/>
                  <a:cs typeface="Arial Hebrew" charset="-79"/>
                </a:rPr>
                <a:t>React Native là một framework do facebook phát triển</a:t>
              </a:r>
              <a:endParaRPr lang="en-US">
                <a:solidFill>
                  <a:schemeClr val="tx1">
                    <a:lumMod val="75000"/>
                    <a:lumOff val="25000"/>
                  </a:schemeClr>
                </a:solidFill>
                <a:latin typeface="Arial Hebrew" charset="-79"/>
                <a:ea typeface="Arial Hebrew" charset="-79"/>
                <a:cs typeface="Arial Hebrew" charset="-79"/>
              </a:endParaRPr>
            </a:p>
          </p:txBody>
        </p:sp>
        <p:pic>
          <p:nvPicPr>
            <p:cNvPr id="122" name="Picture 121">
              <a:extLst>
                <a:ext uri="{FF2B5EF4-FFF2-40B4-BE49-F238E27FC236}">
                  <a16:creationId xmlns:a16="http://schemas.microsoft.com/office/drawing/2014/main" id="{CC4EB96D-DFD9-40AE-890E-7DA16AF167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748" y="3713190"/>
              <a:ext cx="346006" cy="346006"/>
            </a:xfrm>
            <a:prstGeom prst="rect">
              <a:avLst/>
            </a:prstGeom>
          </p:spPr>
        </p:pic>
      </p:grpSp>
      <p:grpSp>
        <p:nvGrpSpPr>
          <p:cNvPr id="4" name="Group 3"/>
          <p:cNvGrpSpPr/>
          <p:nvPr/>
        </p:nvGrpSpPr>
        <p:grpSpPr>
          <a:xfrm>
            <a:off x="1894915" y="477873"/>
            <a:ext cx="6912500" cy="629100"/>
            <a:chOff x="1894915" y="477873"/>
            <a:chExt cx="6912500" cy="629100"/>
          </a:xfrm>
        </p:grpSpPr>
        <p:grpSp>
          <p:nvGrpSpPr>
            <p:cNvPr id="66" name="Group 65">
              <a:extLst>
                <a:ext uri="{FF2B5EF4-FFF2-40B4-BE49-F238E27FC236}">
                  <a16:creationId xmlns:a16="http://schemas.microsoft.com/office/drawing/2014/main" id="{11FBA8A3-D6EF-42EC-AEC1-86283EED452E}"/>
                </a:ext>
              </a:extLst>
            </p:cNvPr>
            <p:cNvGrpSpPr/>
            <p:nvPr/>
          </p:nvGrpSpPr>
          <p:grpSpPr>
            <a:xfrm>
              <a:off x="1894915" y="477873"/>
              <a:ext cx="6912500" cy="629100"/>
              <a:chOff x="792862" y="2142394"/>
              <a:chExt cx="3024265" cy="629100"/>
            </a:xfrm>
          </p:grpSpPr>
          <p:sp>
            <p:nvSpPr>
              <p:cNvPr id="67" name="Oval 66">
                <a:extLst>
                  <a:ext uri="{FF2B5EF4-FFF2-40B4-BE49-F238E27FC236}">
                    <a16:creationId xmlns:a16="http://schemas.microsoft.com/office/drawing/2014/main" id="{40F3CBE7-0B7F-4BBC-932B-F8A1336F5066}"/>
                  </a:ext>
                </a:extLst>
              </p:cNvPr>
              <p:cNvSpPr/>
              <p:nvPr/>
            </p:nvSpPr>
            <p:spPr>
              <a:xfrm>
                <a:off x="792862" y="2142394"/>
                <a:ext cx="282563" cy="6291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Hebrew" charset="-79"/>
                  <a:ea typeface="Arial Hebrew" charset="-79"/>
                  <a:cs typeface="Arial Hebrew" charset="-79"/>
                </a:endParaRPr>
              </a:p>
            </p:txBody>
          </p:sp>
          <p:sp>
            <p:nvSpPr>
              <p:cNvPr id="69" name="TextBox 68">
                <a:extLst>
                  <a:ext uri="{FF2B5EF4-FFF2-40B4-BE49-F238E27FC236}">
                    <a16:creationId xmlns:a16="http://schemas.microsoft.com/office/drawing/2014/main" id="{A5766AE2-8191-4DD7-9F8B-FB3901844BFC}"/>
                  </a:ext>
                </a:extLst>
              </p:cNvPr>
              <p:cNvSpPr txBox="1"/>
              <p:nvPr/>
            </p:nvSpPr>
            <p:spPr>
              <a:xfrm>
                <a:off x="1134518" y="2225010"/>
                <a:ext cx="2682609" cy="461665"/>
              </a:xfrm>
              <a:prstGeom prst="rect">
                <a:avLst/>
              </a:prstGeom>
              <a:noFill/>
            </p:spPr>
            <p:txBody>
              <a:bodyPr wrap="square" rtlCol="0">
                <a:spAutoFit/>
              </a:bodyPr>
              <a:lstStyle/>
              <a:p>
                <a:r>
                  <a:rPr lang="en-US" sz="2400">
                    <a:solidFill>
                      <a:schemeClr val="tx1">
                        <a:lumMod val="75000"/>
                        <a:lumOff val="25000"/>
                      </a:schemeClr>
                    </a:solidFill>
                    <a:latin typeface="Arial Hebrew" charset="-79"/>
                    <a:ea typeface="Arial Hebrew" charset="-79"/>
                    <a:cs typeface="Arial Hebrew" charset="-79"/>
                  </a:rPr>
                  <a:t>React native là gì ?</a:t>
                </a:r>
              </a:p>
            </p:txBody>
          </p:sp>
        </p:grpSp>
        <p:pic>
          <p:nvPicPr>
            <p:cNvPr id="3" name="Picture 2"/>
            <p:cNvPicPr>
              <a:picLocks noChangeAspect="1"/>
            </p:cNvPicPr>
            <p:nvPr/>
          </p:nvPicPr>
          <p:blipFill>
            <a:blip r:embed="rId4"/>
            <a:stretch>
              <a:fillRect/>
            </a:stretch>
          </p:blipFill>
          <p:spPr>
            <a:xfrm>
              <a:off x="2017612" y="592196"/>
              <a:ext cx="400454" cy="400454"/>
            </a:xfrm>
            <a:prstGeom prst="rect">
              <a:avLst/>
            </a:prstGeom>
          </p:spPr>
        </p:pic>
      </p:grpSp>
      <p:grpSp>
        <p:nvGrpSpPr>
          <p:cNvPr id="82" name="Group 81">
            <a:extLst>
              <a:ext uri="{FF2B5EF4-FFF2-40B4-BE49-F238E27FC236}">
                <a16:creationId xmlns:a16="http://schemas.microsoft.com/office/drawing/2014/main" id="{9C5CB2E8-B3A7-4DE0-B2CC-736365263446}"/>
              </a:ext>
            </a:extLst>
          </p:cNvPr>
          <p:cNvGrpSpPr/>
          <p:nvPr/>
        </p:nvGrpSpPr>
        <p:grpSpPr>
          <a:xfrm>
            <a:off x="1890719" y="2898507"/>
            <a:ext cx="6454362" cy="662058"/>
            <a:chOff x="764723" y="3555163"/>
            <a:chExt cx="6454362" cy="662058"/>
          </a:xfrm>
        </p:grpSpPr>
        <p:sp>
          <p:nvSpPr>
            <p:cNvPr id="83" name="Oval 82">
              <a:extLst>
                <a:ext uri="{FF2B5EF4-FFF2-40B4-BE49-F238E27FC236}">
                  <a16:creationId xmlns:a16="http://schemas.microsoft.com/office/drawing/2014/main" id="{4CD8841C-D453-44E7-9CE2-70317BC917D2}"/>
                </a:ext>
              </a:extLst>
            </p:cNvPr>
            <p:cNvSpPr/>
            <p:nvPr/>
          </p:nvSpPr>
          <p:spPr>
            <a:xfrm>
              <a:off x="764723" y="3555165"/>
              <a:ext cx="662056" cy="662056"/>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latin typeface="Arial Hebrew" charset="-79"/>
                <a:ea typeface="Arial Hebrew" charset="-79"/>
                <a:cs typeface="Arial Hebrew" charset="-79"/>
              </a:endParaRPr>
            </a:p>
          </p:txBody>
        </p:sp>
        <p:sp>
          <p:nvSpPr>
            <p:cNvPr id="84" name="TextBox 83">
              <a:extLst>
                <a:ext uri="{FF2B5EF4-FFF2-40B4-BE49-F238E27FC236}">
                  <a16:creationId xmlns:a16="http://schemas.microsoft.com/office/drawing/2014/main" id="{A120E0D6-EFA2-4A08-BFE2-DD70F47E6C48}"/>
                </a:ext>
              </a:extLst>
            </p:cNvPr>
            <p:cNvSpPr txBox="1"/>
            <p:nvPr/>
          </p:nvSpPr>
          <p:spPr>
            <a:xfrm>
              <a:off x="1414767" y="3555163"/>
              <a:ext cx="5804318" cy="646331"/>
            </a:xfrm>
            <a:prstGeom prst="rect">
              <a:avLst/>
            </a:prstGeom>
            <a:noFill/>
          </p:spPr>
          <p:txBody>
            <a:bodyPr wrap="square" rtlCol="0">
              <a:spAutoFit/>
            </a:bodyPr>
            <a:lstStyle/>
            <a:p>
              <a:pPr algn="just"/>
              <a:r>
                <a:rPr lang="en-US">
                  <a:latin typeface="Arial Hebrew" charset="-79"/>
                  <a:ea typeface="Arial Hebrew" charset="-79"/>
                  <a:cs typeface="Arial Hebrew" charset="-79"/>
                </a:rPr>
                <a:t>React Native đang dần trở lên rất phổ biến, nó được sử trên rất nhiều ứng dụng lớn</a:t>
              </a:r>
              <a:endParaRPr lang="en-US">
                <a:solidFill>
                  <a:schemeClr val="tx1">
                    <a:lumMod val="75000"/>
                    <a:lumOff val="25000"/>
                  </a:schemeClr>
                </a:solidFill>
                <a:latin typeface="Arial Hebrew" charset="-79"/>
                <a:ea typeface="Arial Hebrew" charset="-79"/>
                <a:cs typeface="Arial Hebrew" charset="-79"/>
              </a:endParaRPr>
            </a:p>
          </p:txBody>
        </p:sp>
        <p:pic>
          <p:nvPicPr>
            <p:cNvPr id="85" name="Picture 84">
              <a:extLst>
                <a:ext uri="{FF2B5EF4-FFF2-40B4-BE49-F238E27FC236}">
                  <a16:creationId xmlns:a16="http://schemas.microsoft.com/office/drawing/2014/main" id="{CC4EB96D-DFD9-40AE-890E-7DA16AF167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748" y="3713190"/>
              <a:ext cx="346006" cy="346006"/>
            </a:xfrm>
            <a:prstGeom prst="rect">
              <a:avLst/>
            </a:prstGeom>
          </p:spPr>
        </p:pic>
      </p:grpSp>
      <p:grpSp>
        <p:nvGrpSpPr>
          <p:cNvPr id="86" name="Group 85">
            <a:extLst>
              <a:ext uri="{FF2B5EF4-FFF2-40B4-BE49-F238E27FC236}">
                <a16:creationId xmlns:a16="http://schemas.microsoft.com/office/drawing/2014/main" id="{9C5CB2E8-B3A7-4DE0-B2CC-736365263446}"/>
              </a:ext>
            </a:extLst>
          </p:cNvPr>
          <p:cNvGrpSpPr/>
          <p:nvPr/>
        </p:nvGrpSpPr>
        <p:grpSpPr>
          <a:xfrm>
            <a:off x="1890267" y="4036300"/>
            <a:ext cx="6454362" cy="746526"/>
            <a:chOff x="764723" y="3555165"/>
            <a:chExt cx="6454362" cy="746526"/>
          </a:xfrm>
        </p:grpSpPr>
        <p:sp>
          <p:nvSpPr>
            <p:cNvPr id="87" name="Oval 86">
              <a:extLst>
                <a:ext uri="{FF2B5EF4-FFF2-40B4-BE49-F238E27FC236}">
                  <a16:creationId xmlns:a16="http://schemas.microsoft.com/office/drawing/2014/main" id="{4CD8841C-D453-44E7-9CE2-70317BC917D2}"/>
                </a:ext>
              </a:extLst>
            </p:cNvPr>
            <p:cNvSpPr/>
            <p:nvPr/>
          </p:nvSpPr>
          <p:spPr>
            <a:xfrm>
              <a:off x="764723" y="3555165"/>
              <a:ext cx="662056" cy="662056"/>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latin typeface="Arial Hebrew" charset="-79"/>
                <a:ea typeface="Arial Hebrew" charset="-79"/>
                <a:cs typeface="Arial Hebrew" charset="-79"/>
              </a:endParaRPr>
            </a:p>
          </p:txBody>
        </p:sp>
        <p:sp>
          <p:nvSpPr>
            <p:cNvPr id="88" name="TextBox 87">
              <a:extLst>
                <a:ext uri="{FF2B5EF4-FFF2-40B4-BE49-F238E27FC236}">
                  <a16:creationId xmlns:a16="http://schemas.microsoft.com/office/drawing/2014/main" id="{A120E0D6-EFA2-4A08-BFE2-DD70F47E6C48}"/>
                </a:ext>
              </a:extLst>
            </p:cNvPr>
            <p:cNvSpPr txBox="1"/>
            <p:nvPr/>
          </p:nvSpPr>
          <p:spPr>
            <a:xfrm>
              <a:off x="1414767" y="3655360"/>
              <a:ext cx="5804318" cy="646331"/>
            </a:xfrm>
            <a:prstGeom prst="rect">
              <a:avLst/>
            </a:prstGeom>
            <a:noFill/>
          </p:spPr>
          <p:txBody>
            <a:bodyPr wrap="square" rtlCol="0">
              <a:spAutoFit/>
            </a:bodyPr>
            <a:lstStyle/>
            <a:p>
              <a:pPr algn="just"/>
              <a:r>
                <a:rPr lang="en-US">
                  <a:latin typeface="Arial Hebrew" charset="-79"/>
                  <a:ea typeface="Arial Hebrew" charset="-79"/>
                  <a:cs typeface="Arial Hebrew" charset="-79"/>
                </a:rPr>
                <a:t>React Native mở ra cơ hội việc làm rộng lớn, cộng đồng hỗ trợ phát triển mạnh mẽ</a:t>
              </a:r>
              <a:endParaRPr lang="en-US">
                <a:solidFill>
                  <a:schemeClr val="tx1">
                    <a:lumMod val="75000"/>
                    <a:lumOff val="25000"/>
                  </a:schemeClr>
                </a:solidFill>
                <a:latin typeface="Arial Hebrew" charset="-79"/>
                <a:ea typeface="Arial Hebrew" charset="-79"/>
                <a:cs typeface="Arial Hebrew" charset="-79"/>
              </a:endParaRPr>
            </a:p>
          </p:txBody>
        </p:sp>
        <p:pic>
          <p:nvPicPr>
            <p:cNvPr id="89" name="Picture 88">
              <a:extLst>
                <a:ext uri="{FF2B5EF4-FFF2-40B4-BE49-F238E27FC236}">
                  <a16:creationId xmlns:a16="http://schemas.microsoft.com/office/drawing/2014/main" id="{CC4EB96D-DFD9-40AE-890E-7DA16AF167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748" y="3713190"/>
              <a:ext cx="346006" cy="346006"/>
            </a:xfrm>
            <a:prstGeom prst="rect">
              <a:avLst/>
            </a:prstGeom>
          </p:spPr>
        </p:pic>
      </p:grpSp>
      <p:grpSp>
        <p:nvGrpSpPr>
          <p:cNvPr id="90" name="Group 89">
            <a:extLst>
              <a:ext uri="{FF2B5EF4-FFF2-40B4-BE49-F238E27FC236}">
                <a16:creationId xmlns:a16="http://schemas.microsoft.com/office/drawing/2014/main" id="{9C5CB2E8-B3A7-4DE0-B2CC-736365263446}"/>
              </a:ext>
            </a:extLst>
          </p:cNvPr>
          <p:cNvGrpSpPr/>
          <p:nvPr/>
        </p:nvGrpSpPr>
        <p:grpSpPr>
          <a:xfrm>
            <a:off x="1890267" y="5358756"/>
            <a:ext cx="6454362" cy="746526"/>
            <a:chOff x="764723" y="3555165"/>
            <a:chExt cx="6454362" cy="746526"/>
          </a:xfrm>
        </p:grpSpPr>
        <p:sp>
          <p:nvSpPr>
            <p:cNvPr id="91" name="Oval 90">
              <a:extLst>
                <a:ext uri="{FF2B5EF4-FFF2-40B4-BE49-F238E27FC236}">
                  <a16:creationId xmlns:a16="http://schemas.microsoft.com/office/drawing/2014/main" id="{4CD8841C-D453-44E7-9CE2-70317BC917D2}"/>
                </a:ext>
              </a:extLst>
            </p:cNvPr>
            <p:cNvSpPr/>
            <p:nvPr/>
          </p:nvSpPr>
          <p:spPr>
            <a:xfrm>
              <a:off x="764723" y="3555165"/>
              <a:ext cx="662056" cy="662056"/>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latin typeface="Arial Hebrew" charset="-79"/>
                <a:ea typeface="Arial Hebrew" charset="-79"/>
                <a:cs typeface="Arial Hebrew" charset="-79"/>
              </a:endParaRPr>
            </a:p>
          </p:txBody>
        </p:sp>
        <p:sp>
          <p:nvSpPr>
            <p:cNvPr id="92" name="TextBox 91">
              <a:extLst>
                <a:ext uri="{FF2B5EF4-FFF2-40B4-BE49-F238E27FC236}">
                  <a16:creationId xmlns:a16="http://schemas.microsoft.com/office/drawing/2014/main" id="{A120E0D6-EFA2-4A08-BFE2-DD70F47E6C48}"/>
                </a:ext>
              </a:extLst>
            </p:cNvPr>
            <p:cNvSpPr txBox="1"/>
            <p:nvPr/>
          </p:nvSpPr>
          <p:spPr>
            <a:xfrm>
              <a:off x="1414767" y="3655360"/>
              <a:ext cx="5804318" cy="646331"/>
            </a:xfrm>
            <a:prstGeom prst="rect">
              <a:avLst/>
            </a:prstGeom>
            <a:noFill/>
          </p:spPr>
          <p:txBody>
            <a:bodyPr wrap="square" rtlCol="0">
              <a:spAutoFit/>
            </a:bodyPr>
            <a:lstStyle/>
            <a:p>
              <a:pPr algn="just"/>
              <a:r>
                <a:rPr lang="en-US">
                  <a:latin typeface="Arial Hebrew" charset="-79"/>
                  <a:ea typeface="Arial Hebrew" charset="-79"/>
                  <a:cs typeface="Arial Hebrew" charset="-79"/>
                </a:rPr>
                <a:t>React Native hỗ trợ truy cập trực tiếp đến toàn bộ APIs của ngôn ngữ Native</a:t>
              </a:r>
              <a:endParaRPr lang="en-US">
                <a:solidFill>
                  <a:schemeClr val="tx1">
                    <a:lumMod val="75000"/>
                    <a:lumOff val="25000"/>
                  </a:schemeClr>
                </a:solidFill>
                <a:latin typeface="Arial Hebrew" charset="-79"/>
                <a:ea typeface="Arial Hebrew" charset="-79"/>
                <a:cs typeface="Arial Hebrew" charset="-79"/>
              </a:endParaRPr>
            </a:p>
          </p:txBody>
        </p:sp>
        <p:pic>
          <p:nvPicPr>
            <p:cNvPr id="93" name="Picture 92">
              <a:extLst>
                <a:ext uri="{FF2B5EF4-FFF2-40B4-BE49-F238E27FC236}">
                  <a16:creationId xmlns:a16="http://schemas.microsoft.com/office/drawing/2014/main" id="{CC4EB96D-DFD9-40AE-890E-7DA16AF167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748" y="3713190"/>
              <a:ext cx="346006" cy="346006"/>
            </a:xfrm>
            <a:prstGeom prst="rect">
              <a:avLst/>
            </a:prstGeom>
          </p:spPr>
        </p:pic>
      </p:grpSp>
    </p:spTree>
    <p:extLst>
      <p:ext uri="{BB962C8B-B14F-4D97-AF65-F5344CB8AC3E}">
        <p14:creationId xmlns:p14="http://schemas.microsoft.com/office/powerpoint/2010/main" val="355795959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1"/>
                                        </p:tgtEl>
                                        <p:attrNameLst>
                                          <p:attrName>style.visibility</p:attrName>
                                        </p:attrNameLst>
                                      </p:cBhvr>
                                      <p:to>
                                        <p:strVal val="visible"/>
                                      </p:to>
                                    </p:set>
                                    <p:anim calcmode="lin" valueType="num">
                                      <p:cBhvr>
                                        <p:cTn id="7" dur="500" fill="hold"/>
                                        <p:tgtEl>
                                          <p:spTgt spid="71"/>
                                        </p:tgtEl>
                                        <p:attrNameLst>
                                          <p:attrName>ppt_w</p:attrName>
                                        </p:attrNameLst>
                                      </p:cBhvr>
                                      <p:tavLst>
                                        <p:tav tm="0">
                                          <p:val>
                                            <p:fltVal val="0"/>
                                          </p:val>
                                        </p:tav>
                                        <p:tav tm="100000">
                                          <p:val>
                                            <p:strVal val="#ppt_w"/>
                                          </p:val>
                                        </p:tav>
                                      </p:tavLst>
                                    </p:anim>
                                    <p:anim calcmode="lin" valueType="num">
                                      <p:cBhvr>
                                        <p:cTn id="8" dur="500" fill="hold"/>
                                        <p:tgtEl>
                                          <p:spTgt spid="71"/>
                                        </p:tgtEl>
                                        <p:attrNameLst>
                                          <p:attrName>ppt_h</p:attrName>
                                        </p:attrNameLst>
                                      </p:cBhvr>
                                      <p:tavLst>
                                        <p:tav tm="0">
                                          <p:val>
                                            <p:fltVal val="0"/>
                                          </p:val>
                                        </p:tav>
                                        <p:tav tm="100000">
                                          <p:val>
                                            <p:strVal val="#ppt_h"/>
                                          </p:val>
                                        </p:tav>
                                      </p:tavLst>
                                    </p:anim>
                                    <p:animEffect transition="in" filter="fade">
                                      <p:cBhvr>
                                        <p:cTn id="9" dur="500"/>
                                        <p:tgtEl>
                                          <p:spTgt spid="71"/>
                                        </p:tgtEl>
                                      </p:cBhvr>
                                    </p:animEffect>
                                  </p:childTnLst>
                                </p:cTn>
                              </p:par>
                            </p:childTnLst>
                          </p:cTn>
                        </p:par>
                        <p:par>
                          <p:cTn id="10" fill="hold">
                            <p:stCondLst>
                              <p:cond delay="500"/>
                            </p:stCondLst>
                            <p:childTnLst>
                              <p:par>
                                <p:cTn id="11" presetID="31" presetClass="entr" presetSubtype="0" fill="hold" nodeType="afterEffect">
                                  <p:stCondLst>
                                    <p:cond delay="0"/>
                                  </p:stCondLst>
                                  <p:childTnLst>
                                    <p:set>
                                      <p:cBhvr>
                                        <p:cTn id="12" dur="1" fill="hold">
                                          <p:stCondLst>
                                            <p:cond delay="0"/>
                                          </p:stCondLst>
                                        </p:cTn>
                                        <p:tgtEl>
                                          <p:spTgt spid="118"/>
                                        </p:tgtEl>
                                        <p:attrNameLst>
                                          <p:attrName>style.visibility</p:attrName>
                                        </p:attrNameLst>
                                      </p:cBhvr>
                                      <p:to>
                                        <p:strVal val="visible"/>
                                      </p:to>
                                    </p:set>
                                    <p:anim calcmode="lin" valueType="num">
                                      <p:cBhvr>
                                        <p:cTn id="13" dur="1000" fill="hold"/>
                                        <p:tgtEl>
                                          <p:spTgt spid="118"/>
                                        </p:tgtEl>
                                        <p:attrNameLst>
                                          <p:attrName>ppt_w</p:attrName>
                                        </p:attrNameLst>
                                      </p:cBhvr>
                                      <p:tavLst>
                                        <p:tav tm="0">
                                          <p:val>
                                            <p:fltVal val="0"/>
                                          </p:val>
                                        </p:tav>
                                        <p:tav tm="100000">
                                          <p:val>
                                            <p:strVal val="#ppt_w"/>
                                          </p:val>
                                        </p:tav>
                                      </p:tavLst>
                                    </p:anim>
                                    <p:anim calcmode="lin" valueType="num">
                                      <p:cBhvr>
                                        <p:cTn id="14" dur="1000" fill="hold"/>
                                        <p:tgtEl>
                                          <p:spTgt spid="118"/>
                                        </p:tgtEl>
                                        <p:attrNameLst>
                                          <p:attrName>ppt_h</p:attrName>
                                        </p:attrNameLst>
                                      </p:cBhvr>
                                      <p:tavLst>
                                        <p:tav tm="0">
                                          <p:val>
                                            <p:fltVal val="0"/>
                                          </p:val>
                                        </p:tav>
                                        <p:tav tm="100000">
                                          <p:val>
                                            <p:strVal val="#ppt_h"/>
                                          </p:val>
                                        </p:tav>
                                      </p:tavLst>
                                    </p:anim>
                                    <p:anim calcmode="lin" valueType="num">
                                      <p:cBhvr>
                                        <p:cTn id="15" dur="1000" fill="hold"/>
                                        <p:tgtEl>
                                          <p:spTgt spid="118"/>
                                        </p:tgtEl>
                                        <p:attrNameLst>
                                          <p:attrName>style.rotation</p:attrName>
                                        </p:attrNameLst>
                                      </p:cBhvr>
                                      <p:tavLst>
                                        <p:tav tm="0">
                                          <p:val>
                                            <p:fltVal val="90"/>
                                          </p:val>
                                        </p:tav>
                                        <p:tav tm="100000">
                                          <p:val>
                                            <p:fltVal val="0"/>
                                          </p:val>
                                        </p:tav>
                                      </p:tavLst>
                                    </p:anim>
                                    <p:animEffect transition="in" filter="fade">
                                      <p:cBhvr>
                                        <p:cTn id="16" dur="1000"/>
                                        <p:tgtEl>
                                          <p:spTgt spid="118"/>
                                        </p:tgtEl>
                                      </p:cBhvr>
                                    </p:animEffect>
                                  </p:childTnLst>
                                </p:cTn>
                              </p:par>
                            </p:childTnLst>
                          </p:cTn>
                        </p:par>
                        <p:par>
                          <p:cTn id="17" fill="hold">
                            <p:stCondLst>
                              <p:cond delay="1500"/>
                            </p:stCondLst>
                            <p:childTnLst>
                              <p:par>
                                <p:cTn id="18" presetID="31" presetClass="entr" presetSubtype="0" fill="hold" nodeType="afterEffect">
                                  <p:stCondLst>
                                    <p:cond delay="0"/>
                                  </p:stCondLst>
                                  <p:childTnLst>
                                    <p:set>
                                      <p:cBhvr>
                                        <p:cTn id="19" dur="1" fill="hold">
                                          <p:stCondLst>
                                            <p:cond delay="0"/>
                                          </p:stCondLst>
                                        </p:cTn>
                                        <p:tgtEl>
                                          <p:spTgt spid="82"/>
                                        </p:tgtEl>
                                        <p:attrNameLst>
                                          <p:attrName>style.visibility</p:attrName>
                                        </p:attrNameLst>
                                      </p:cBhvr>
                                      <p:to>
                                        <p:strVal val="visible"/>
                                      </p:to>
                                    </p:set>
                                    <p:anim calcmode="lin" valueType="num">
                                      <p:cBhvr>
                                        <p:cTn id="20" dur="1000" fill="hold"/>
                                        <p:tgtEl>
                                          <p:spTgt spid="82"/>
                                        </p:tgtEl>
                                        <p:attrNameLst>
                                          <p:attrName>ppt_w</p:attrName>
                                        </p:attrNameLst>
                                      </p:cBhvr>
                                      <p:tavLst>
                                        <p:tav tm="0">
                                          <p:val>
                                            <p:fltVal val="0"/>
                                          </p:val>
                                        </p:tav>
                                        <p:tav tm="100000">
                                          <p:val>
                                            <p:strVal val="#ppt_w"/>
                                          </p:val>
                                        </p:tav>
                                      </p:tavLst>
                                    </p:anim>
                                    <p:anim calcmode="lin" valueType="num">
                                      <p:cBhvr>
                                        <p:cTn id="21" dur="1000" fill="hold"/>
                                        <p:tgtEl>
                                          <p:spTgt spid="82"/>
                                        </p:tgtEl>
                                        <p:attrNameLst>
                                          <p:attrName>ppt_h</p:attrName>
                                        </p:attrNameLst>
                                      </p:cBhvr>
                                      <p:tavLst>
                                        <p:tav tm="0">
                                          <p:val>
                                            <p:fltVal val="0"/>
                                          </p:val>
                                        </p:tav>
                                        <p:tav tm="100000">
                                          <p:val>
                                            <p:strVal val="#ppt_h"/>
                                          </p:val>
                                        </p:tav>
                                      </p:tavLst>
                                    </p:anim>
                                    <p:anim calcmode="lin" valueType="num">
                                      <p:cBhvr>
                                        <p:cTn id="22" dur="1000" fill="hold"/>
                                        <p:tgtEl>
                                          <p:spTgt spid="82"/>
                                        </p:tgtEl>
                                        <p:attrNameLst>
                                          <p:attrName>style.rotation</p:attrName>
                                        </p:attrNameLst>
                                      </p:cBhvr>
                                      <p:tavLst>
                                        <p:tav tm="0">
                                          <p:val>
                                            <p:fltVal val="90"/>
                                          </p:val>
                                        </p:tav>
                                        <p:tav tm="100000">
                                          <p:val>
                                            <p:fltVal val="0"/>
                                          </p:val>
                                        </p:tav>
                                      </p:tavLst>
                                    </p:anim>
                                    <p:animEffect transition="in" filter="fade">
                                      <p:cBhvr>
                                        <p:cTn id="23" dur="1000"/>
                                        <p:tgtEl>
                                          <p:spTgt spid="82"/>
                                        </p:tgtEl>
                                      </p:cBhvr>
                                    </p:animEffect>
                                  </p:childTnLst>
                                </p:cTn>
                              </p:par>
                            </p:childTnLst>
                          </p:cTn>
                        </p:par>
                        <p:par>
                          <p:cTn id="24" fill="hold">
                            <p:stCondLst>
                              <p:cond delay="2500"/>
                            </p:stCondLst>
                            <p:childTnLst>
                              <p:par>
                                <p:cTn id="25" presetID="31" presetClass="entr" presetSubtype="0" fill="hold" nodeType="afterEffect">
                                  <p:stCondLst>
                                    <p:cond delay="0"/>
                                  </p:stCondLst>
                                  <p:childTnLst>
                                    <p:set>
                                      <p:cBhvr>
                                        <p:cTn id="26" dur="1" fill="hold">
                                          <p:stCondLst>
                                            <p:cond delay="0"/>
                                          </p:stCondLst>
                                        </p:cTn>
                                        <p:tgtEl>
                                          <p:spTgt spid="86"/>
                                        </p:tgtEl>
                                        <p:attrNameLst>
                                          <p:attrName>style.visibility</p:attrName>
                                        </p:attrNameLst>
                                      </p:cBhvr>
                                      <p:to>
                                        <p:strVal val="visible"/>
                                      </p:to>
                                    </p:set>
                                    <p:anim calcmode="lin" valueType="num">
                                      <p:cBhvr>
                                        <p:cTn id="27" dur="1250" fill="hold"/>
                                        <p:tgtEl>
                                          <p:spTgt spid="86"/>
                                        </p:tgtEl>
                                        <p:attrNameLst>
                                          <p:attrName>ppt_w</p:attrName>
                                        </p:attrNameLst>
                                      </p:cBhvr>
                                      <p:tavLst>
                                        <p:tav tm="0">
                                          <p:val>
                                            <p:fltVal val="0"/>
                                          </p:val>
                                        </p:tav>
                                        <p:tav tm="100000">
                                          <p:val>
                                            <p:strVal val="#ppt_w"/>
                                          </p:val>
                                        </p:tav>
                                      </p:tavLst>
                                    </p:anim>
                                    <p:anim calcmode="lin" valueType="num">
                                      <p:cBhvr>
                                        <p:cTn id="28" dur="1250" fill="hold"/>
                                        <p:tgtEl>
                                          <p:spTgt spid="86"/>
                                        </p:tgtEl>
                                        <p:attrNameLst>
                                          <p:attrName>ppt_h</p:attrName>
                                        </p:attrNameLst>
                                      </p:cBhvr>
                                      <p:tavLst>
                                        <p:tav tm="0">
                                          <p:val>
                                            <p:fltVal val="0"/>
                                          </p:val>
                                        </p:tav>
                                        <p:tav tm="100000">
                                          <p:val>
                                            <p:strVal val="#ppt_h"/>
                                          </p:val>
                                        </p:tav>
                                      </p:tavLst>
                                    </p:anim>
                                    <p:anim calcmode="lin" valueType="num">
                                      <p:cBhvr>
                                        <p:cTn id="29" dur="1250" fill="hold"/>
                                        <p:tgtEl>
                                          <p:spTgt spid="86"/>
                                        </p:tgtEl>
                                        <p:attrNameLst>
                                          <p:attrName>style.rotation</p:attrName>
                                        </p:attrNameLst>
                                      </p:cBhvr>
                                      <p:tavLst>
                                        <p:tav tm="0">
                                          <p:val>
                                            <p:fltVal val="90"/>
                                          </p:val>
                                        </p:tav>
                                        <p:tav tm="100000">
                                          <p:val>
                                            <p:fltVal val="0"/>
                                          </p:val>
                                        </p:tav>
                                      </p:tavLst>
                                    </p:anim>
                                    <p:animEffect transition="in" filter="fade">
                                      <p:cBhvr>
                                        <p:cTn id="30" dur="1250"/>
                                        <p:tgtEl>
                                          <p:spTgt spid="86"/>
                                        </p:tgtEl>
                                      </p:cBhvr>
                                    </p:animEffect>
                                  </p:childTnLst>
                                </p:cTn>
                              </p:par>
                            </p:childTnLst>
                          </p:cTn>
                        </p:par>
                        <p:par>
                          <p:cTn id="31" fill="hold">
                            <p:stCondLst>
                              <p:cond delay="3750"/>
                            </p:stCondLst>
                            <p:childTnLst>
                              <p:par>
                                <p:cTn id="32" presetID="31" presetClass="entr" presetSubtype="0" fill="hold" nodeType="afterEffect">
                                  <p:stCondLst>
                                    <p:cond delay="0"/>
                                  </p:stCondLst>
                                  <p:childTnLst>
                                    <p:set>
                                      <p:cBhvr>
                                        <p:cTn id="33" dur="1" fill="hold">
                                          <p:stCondLst>
                                            <p:cond delay="0"/>
                                          </p:stCondLst>
                                        </p:cTn>
                                        <p:tgtEl>
                                          <p:spTgt spid="90"/>
                                        </p:tgtEl>
                                        <p:attrNameLst>
                                          <p:attrName>style.visibility</p:attrName>
                                        </p:attrNameLst>
                                      </p:cBhvr>
                                      <p:to>
                                        <p:strVal val="visible"/>
                                      </p:to>
                                    </p:set>
                                    <p:anim calcmode="lin" valueType="num">
                                      <p:cBhvr>
                                        <p:cTn id="34" dur="1250" fill="hold"/>
                                        <p:tgtEl>
                                          <p:spTgt spid="90"/>
                                        </p:tgtEl>
                                        <p:attrNameLst>
                                          <p:attrName>ppt_w</p:attrName>
                                        </p:attrNameLst>
                                      </p:cBhvr>
                                      <p:tavLst>
                                        <p:tav tm="0">
                                          <p:val>
                                            <p:fltVal val="0"/>
                                          </p:val>
                                        </p:tav>
                                        <p:tav tm="100000">
                                          <p:val>
                                            <p:strVal val="#ppt_w"/>
                                          </p:val>
                                        </p:tav>
                                      </p:tavLst>
                                    </p:anim>
                                    <p:anim calcmode="lin" valueType="num">
                                      <p:cBhvr>
                                        <p:cTn id="35" dur="1250" fill="hold"/>
                                        <p:tgtEl>
                                          <p:spTgt spid="90"/>
                                        </p:tgtEl>
                                        <p:attrNameLst>
                                          <p:attrName>ppt_h</p:attrName>
                                        </p:attrNameLst>
                                      </p:cBhvr>
                                      <p:tavLst>
                                        <p:tav tm="0">
                                          <p:val>
                                            <p:fltVal val="0"/>
                                          </p:val>
                                        </p:tav>
                                        <p:tav tm="100000">
                                          <p:val>
                                            <p:strVal val="#ppt_h"/>
                                          </p:val>
                                        </p:tav>
                                      </p:tavLst>
                                    </p:anim>
                                    <p:anim calcmode="lin" valueType="num">
                                      <p:cBhvr>
                                        <p:cTn id="36" dur="1250" fill="hold"/>
                                        <p:tgtEl>
                                          <p:spTgt spid="90"/>
                                        </p:tgtEl>
                                        <p:attrNameLst>
                                          <p:attrName>style.rotation</p:attrName>
                                        </p:attrNameLst>
                                      </p:cBhvr>
                                      <p:tavLst>
                                        <p:tav tm="0">
                                          <p:val>
                                            <p:fltVal val="90"/>
                                          </p:val>
                                        </p:tav>
                                        <p:tav tm="100000">
                                          <p:val>
                                            <p:fltVal val="0"/>
                                          </p:val>
                                        </p:tav>
                                      </p:tavLst>
                                    </p:anim>
                                    <p:animEffect transition="in" filter="fade">
                                      <p:cBhvr>
                                        <p:cTn id="37" dur="125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Hebrew" charset="-79"/>
                <a:ea typeface="Arial Hebrew" charset="-79"/>
                <a:cs typeface="Arial Hebrew" charset="-79"/>
              </a:endParaRPr>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Hebrew" charset="-79"/>
                <a:ea typeface="Arial Hebrew" charset="-79"/>
                <a:cs typeface="Arial Hebrew" charset="-79"/>
              </a:endParaRPr>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225512"/>
              <a:ext cx="1992086" cy="584775"/>
            </a:xfrm>
            <a:prstGeom prst="rect">
              <a:avLst/>
            </a:prstGeom>
            <a:noFill/>
          </p:spPr>
          <p:txBody>
            <a:bodyPr wrap="square" rtlCol="0">
              <a:spAutoFit/>
            </a:bodyPr>
            <a:lstStyle/>
            <a:p>
              <a:pPr algn="ctr"/>
              <a:r>
                <a:rPr lang="en-US" sz="3200" b="1">
                  <a:solidFill>
                    <a:srgbClr val="F0EEF0"/>
                  </a:solidFill>
                  <a:latin typeface="Arial Hebrew" charset="-79"/>
                  <a:ea typeface="Arial Hebrew" charset="-79"/>
                  <a:cs typeface="Arial Hebrew" charset="-79"/>
                </a:rPr>
                <a:t>Thông tin</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98166"/>
              <a:ext cx="1992086"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Nội dugn</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281943"/>
              <a:ext cx="1992086"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Lý do</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1239097" y="0"/>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75873" y="3297696"/>
              <a:ext cx="2023601"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React Native</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8748570" y="-4"/>
            <a:ext cx="9927504" cy="6858000"/>
            <a:chOff x="-9337032" y="-1"/>
            <a:chExt cx="9927504" cy="6858000"/>
          </a:xfrm>
        </p:grpSpPr>
        <p:sp>
          <p:nvSpPr>
            <p:cNvPr id="77" name="Rectangle 76">
              <a:extLst>
                <a:ext uri="{FF2B5EF4-FFF2-40B4-BE49-F238E27FC236}">
                  <a16:creationId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Hebrew" charset="-79"/>
                <a:ea typeface="Arial Hebrew" charset="-79"/>
                <a:cs typeface="Arial Hebrew" charset="-79"/>
              </a:endParaRPr>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Hebrew" charset="-79"/>
                <a:ea typeface="Arial Hebrew" charset="-79"/>
                <a:cs typeface="Arial Hebrew" charset="-79"/>
              </a:endParaRPr>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281940"/>
              <a:ext cx="1992086"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Ứng dụng</a:t>
              </a: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48" name="Group 47">
            <a:extLst>
              <a:ext uri="{FF2B5EF4-FFF2-40B4-BE49-F238E27FC236}">
                <a16:creationId xmlns:a16="http://schemas.microsoft.com/office/drawing/2014/main" id="{B23110E2-14CC-4119-8A0A-E2F12B9BF869}"/>
              </a:ext>
            </a:extLst>
          </p:cNvPr>
          <p:cNvGrpSpPr/>
          <p:nvPr/>
        </p:nvGrpSpPr>
        <p:grpSpPr>
          <a:xfrm>
            <a:off x="1957560" y="1785408"/>
            <a:ext cx="6468693" cy="662056"/>
            <a:chOff x="1410818" y="1691341"/>
            <a:chExt cx="6468693" cy="662056"/>
          </a:xfrm>
        </p:grpSpPr>
        <p:grpSp>
          <p:nvGrpSpPr>
            <p:cNvPr id="49" name="Group 48">
              <a:extLst>
                <a:ext uri="{FF2B5EF4-FFF2-40B4-BE49-F238E27FC236}">
                  <a16:creationId xmlns:a16="http://schemas.microsoft.com/office/drawing/2014/main" id="{1AA95164-4FAA-43AE-AEF0-96A7DE130751}"/>
                </a:ext>
              </a:extLst>
            </p:cNvPr>
            <p:cNvGrpSpPr/>
            <p:nvPr/>
          </p:nvGrpSpPr>
          <p:grpSpPr>
            <a:xfrm>
              <a:off x="1410818" y="1691341"/>
              <a:ext cx="6468693" cy="662056"/>
              <a:chOff x="764723" y="3555165"/>
              <a:chExt cx="6468693" cy="662056"/>
            </a:xfrm>
          </p:grpSpPr>
          <p:sp>
            <p:nvSpPr>
              <p:cNvPr id="68" name="Oval 67">
                <a:extLst>
                  <a:ext uri="{FF2B5EF4-FFF2-40B4-BE49-F238E27FC236}">
                    <a16:creationId xmlns:a16="http://schemas.microsoft.com/office/drawing/2014/main" id="{7A386C7C-F355-450D-B13F-F49FA0FF6B87}"/>
                  </a:ext>
                </a:extLst>
              </p:cNvPr>
              <p:cNvSpPr/>
              <p:nvPr/>
            </p:nvSpPr>
            <p:spPr>
              <a:xfrm>
                <a:off x="764723" y="3555165"/>
                <a:ext cx="662056" cy="662056"/>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70" name="TextBox 69">
                <a:extLst>
                  <a:ext uri="{FF2B5EF4-FFF2-40B4-BE49-F238E27FC236}">
                    <a16:creationId xmlns:a16="http://schemas.microsoft.com/office/drawing/2014/main" id="{C555985E-47BA-45D1-A7E2-FDD647439037}"/>
                  </a:ext>
                </a:extLst>
              </p:cNvPr>
              <p:cNvSpPr txBox="1"/>
              <p:nvPr/>
            </p:nvSpPr>
            <p:spPr>
              <a:xfrm>
                <a:off x="1429098" y="3675667"/>
                <a:ext cx="5804318" cy="369332"/>
              </a:xfrm>
              <a:prstGeom prst="rect">
                <a:avLst/>
              </a:prstGeom>
              <a:noFill/>
            </p:spPr>
            <p:txBody>
              <a:bodyPr wrap="square" rtlCol="0">
                <a:spAutoFit/>
              </a:bodyPr>
              <a:lstStyle/>
              <a:p>
                <a:pPr algn="just"/>
                <a:r>
                  <a:rPr lang="en-US"/>
                  <a:t>Dễ dàng học khi biết javascripts</a:t>
                </a:r>
                <a:endParaRPr lang="en-US">
                  <a:solidFill>
                    <a:schemeClr val="tx1">
                      <a:lumMod val="75000"/>
                      <a:lumOff val="25000"/>
                    </a:schemeClr>
                  </a:solidFill>
                  <a:latin typeface="Tw Cen MT" panose="020B0602020104020603" pitchFamily="34" charset="0"/>
                </a:endParaRPr>
              </a:p>
            </p:txBody>
          </p:sp>
        </p:grpSp>
        <p:pic>
          <p:nvPicPr>
            <p:cNvPr id="65" name="Picture 64">
              <a:extLst>
                <a:ext uri="{FF2B5EF4-FFF2-40B4-BE49-F238E27FC236}">
                  <a16:creationId xmlns:a16="http://schemas.microsoft.com/office/drawing/2014/main" id="{B4BFD4FF-C338-4071-BE21-BFA2D27B71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103" y="1770674"/>
              <a:ext cx="451670" cy="451670"/>
            </a:xfrm>
            <a:prstGeom prst="rect">
              <a:avLst/>
            </a:prstGeom>
          </p:spPr>
        </p:pic>
      </p:grpSp>
      <p:grpSp>
        <p:nvGrpSpPr>
          <p:cNvPr id="81" name="Group 80">
            <a:extLst>
              <a:ext uri="{FF2B5EF4-FFF2-40B4-BE49-F238E27FC236}">
                <a16:creationId xmlns:a16="http://schemas.microsoft.com/office/drawing/2014/main" id="{61A284E6-E1AF-466D-B25C-28AC36F95745}"/>
              </a:ext>
            </a:extLst>
          </p:cNvPr>
          <p:cNvGrpSpPr/>
          <p:nvPr/>
        </p:nvGrpSpPr>
        <p:grpSpPr>
          <a:xfrm>
            <a:off x="1957560" y="2882776"/>
            <a:ext cx="6468693" cy="662056"/>
            <a:chOff x="1410818" y="2766941"/>
            <a:chExt cx="6468693" cy="662056"/>
          </a:xfrm>
        </p:grpSpPr>
        <p:grpSp>
          <p:nvGrpSpPr>
            <p:cNvPr id="94" name="Group 93">
              <a:extLst>
                <a:ext uri="{FF2B5EF4-FFF2-40B4-BE49-F238E27FC236}">
                  <a16:creationId xmlns:a16="http://schemas.microsoft.com/office/drawing/2014/main" id="{428734D6-CB19-4805-87D5-4771EE08C446}"/>
                </a:ext>
              </a:extLst>
            </p:cNvPr>
            <p:cNvGrpSpPr/>
            <p:nvPr/>
          </p:nvGrpSpPr>
          <p:grpSpPr>
            <a:xfrm>
              <a:off x="1410818" y="2766941"/>
              <a:ext cx="6468693" cy="662056"/>
              <a:chOff x="764723" y="3555165"/>
              <a:chExt cx="6468693" cy="662056"/>
            </a:xfrm>
          </p:grpSpPr>
          <p:sp>
            <p:nvSpPr>
              <p:cNvPr id="96" name="Oval 95">
                <a:extLst>
                  <a:ext uri="{FF2B5EF4-FFF2-40B4-BE49-F238E27FC236}">
                    <a16:creationId xmlns:a16="http://schemas.microsoft.com/office/drawing/2014/main" id="{102B2BF9-DD53-472F-B159-60F7CC3C1B9E}"/>
                  </a:ext>
                </a:extLst>
              </p:cNvPr>
              <p:cNvSpPr/>
              <p:nvPr/>
            </p:nvSpPr>
            <p:spPr>
              <a:xfrm>
                <a:off x="764723" y="3555165"/>
                <a:ext cx="662056" cy="662056"/>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7" name="TextBox 96">
                <a:extLst>
                  <a:ext uri="{FF2B5EF4-FFF2-40B4-BE49-F238E27FC236}">
                    <a16:creationId xmlns:a16="http://schemas.microsoft.com/office/drawing/2014/main" id="{1135D70B-653D-41D6-96BE-044C4A6EAEAC}"/>
                  </a:ext>
                </a:extLst>
              </p:cNvPr>
              <p:cNvSpPr txBox="1"/>
              <p:nvPr/>
            </p:nvSpPr>
            <p:spPr>
              <a:xfrm>
                <a:off x="1429098" y="3675667"/>
                <a:ext cx="5804318" cy="369332"/>
              </a:xfrm>
              <a:prstGeom prst="rect">
                <a:avLst/>
              </a:prstGeom>
              <a:noFill/>
            </p:spPr>
            <p:txBody>
              <a:bodyPr wrap="square" rtlCol="0">
                <a:spAutoFit/>
              </a:bodyPr>
              <a:lstStyle/>
              <a:p>
                <a:pPr algn="just"/>
                <a:r>
                  <a:rPr lang="en-US"/>
                  <a:t>Hot reloading </a:t>
                </a:r>
                <a:endParaRPr lang="en-US">
                  <a:solidFill>
                    <a:schemeClr val="tx1">
                      <a:lumMod val="75000"/>
                      <a:lumOff val="25000"/>
                    </a:schemeClr>
                  </a:solidFill>
                  <a:latin typeface="Tw Cen MT" panose="020B0602020104020603" pitchFamily="34" charset="0"/>
                </a:endParaRPr>
              </a:p>
            </p:txBody>
          </p:sp>
        </p:grpSp>
        <p:pic>
          <p:nvPicPr>
            <p:cNvPr id="95" name="Picture 94">
              <a:extLst>
                <a:ext uri="{FF2B5EF4-FFF2-40B4-BE49-F238E27FC236}">
                  <a16:creationId xmlns:a16="http://schemas.microsoft.com/office/drawing/2014/main" id="{C5D6C9ED-F56D-4FB8-875F-B1FB7ABAF5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103" y="2887443"/>
              <a:ext cx="451670" cy="451670"/>
            </a:xfrm>
            <a:prstGeom prst="rect">
              <a:avLst/>
            </a:prstGeom>
          </p:spPr>
        </p:pic>
      </p:grpSp>
      <p:grpSp>
        <p:nvGrpSpPr>
          <p:cNvPr id="98" name="Group 97">
            <a:extLst>
              <a:ext uri="{FF2B5EF4-FFF2-40B4-BE49-F238E27FC236}">
                <a16:creationId xmlns:a16="http://schemas.microsoft.com/office/drawing/2014/main" id="{67657473-20BF-456F-BC9A-5B9EC002216D}"/>
              </a:ext>
            </a:extLst>
          </p:cNvPr>
          <p:cNvGrpSpPr/>
          <p:nvPr/>
        </p:nvGrpSpPr>
        <p:grpSpPr>
          <a:xfrm>
            <a:off x="1957560" y="3980144"/>
            <a:ext cx="6481830" cy="670663"/>
            <a:chOff x="1410818" y="1682734"/>
            <a:chExt cx="6481830" cy="670663"/>
          </a:xfrm>
        </p:grpSpPr>
        <p:grpSp>
          <p:nvGrpSpPr>
            <p:cNvPr id="99" name="Group 98">
              <a:extLst>
                <a:ext uri="{FF2B5EF4-FFF2-40B4-BE49-F238E27FC236}">
                  <a16:creationId xmlns:a16="http://schemas.microsoft.com/office/drawing/2014/main" id="{35A3D1C5-CFE0-4649-A7DD-EE0A7B528735}"/>
                </a:ext>
              </a:extLst>
            </p:cNvPr>
            <p:cNvGrpSpPr/>
            <p:nvPr/>
          </p:nvGrpSpPr>
          <p:grpSpPr>
            <a:xfrm>
              <a:off x="1410818" y="1682734"/>
              <a:ext cx="6481830" cy="670663"/>
              <a:chOff x="764723" y="3546558"/>
              <a:chExt cx="6481830" cy="670663"/>
            </a:xfrm>
          </p:grpSpPr>
          <p:sp>
            <p:nvSpPr>
              <p:cNvPr id="101" name="Oval 100">
                <a:extLst>
                  <a:ext uri="{FF2B5EF4-FFF2-40B4-BE49-F238E27FC236}">
                    <a16:creationId xmlns:a16="http://schemas.microsoft.com/office/drawing/2014/main" id="{6C1485C7-27CA-4564-9A85-6321666172D4}"/>
                  </a:ext>
                </a:extLst>
              </p:cNvPr>
              <p:cNvSpPr/>
              <p:nvPr/>
            </p:nvSpPr>
            <p:spPr>
              <a:xfrm>
                <a:off x="764723" y="3555165"/>
                <a:ext cx="662056" cy="662056"/>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102" name="TextBox 101">
                <a:extLst>
                  <a:ext uri="{FF2B5EF4-FFF2-40B4-BE49-F238E27FC236}">
                    <a16:creationId xmlns:a16="http://schemas.microsoft.com/office/drawing/2014/main" id="{648F3E9C-CD20-4674-B543-589152748FDA}"/>
                  </a:ext>
                </a:extLst>
              </p:cNvPr>
              <p:cNvSpPr txBox="1"/>
              <p:nvPr/>
            </p:nvSpPr>
            <p:spPr>
              <a:xfrm>
                <a:off x="1442235" y="3546558"/>
                <a:ext cx="5804318" cy="646331"/>
              </a:xfrm>
              <a:prstGeom prst="rect">
                <a:avLst/>
              </a:prstGeom>
              <a:noFill/>
            </p:spPr>
            <p:txBody>
              <a:bodyPr wrap="square" rtlCol="0">
                <a:spAutoFit/>
              </a:bodyPr>
              <a:lstStyle/>
              <a:p>
                <a:pPr algn="just"/>
                <a:r>
                  <a:rPr lang="en-US"/>
                  <a:t>Chạy được đa nền tảng khi Bạn không cần biết Objective-C, Swift hay Java </a:t>
                </a:r>
                <a:endParaRPr lang="en-US">
                  <a:solidFill>
                    <a:schemeClr val="tx1">
                      <a:lumMod val="75000"/>
                      <a:lumOff val="25000"/>
                    </a:schemeClr>
                  </a:solidFill>
                  <a:latin typeface="Tw Cen MT" panose="020B0602020104020603" pitchFamily="34" charset="0"/>
                </a:endParaRPr>
              </a:p>
            </p:txBody>
          </p:sp>
        </p:grpSp>
        <p:pic>
          <p:nvPicPr>
            <p:cNvPr id="100" name="Picture 99">
              <a:extLst>
                <a:ext uri="{FF2B5EF4-FFF2-40B4-BE49-F238E27FC236}">
                  <a16:creationId xmlns:a16="http://schemas.microsoft.com/office/drawing/2014/main" id="{15B57615-DEB0-4FBF-AD9A-BBC3B5723F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103" y="1770674"/>
              <a:ext cx="451670" cy="451670"/>
            </a:xfrm>
            <a:prstGeom prst="rect">
              <a:avLst/>
            </a:prstGeom>
          </p:spPr>
        </p:pic>
      </p:grpSp>
      <p:grpSp>
        <p:nvGrpSpPr>
          <p:cNvPr id="103" name="Group 102">
            <a:extLst>
              <a:ext uri="{FF2B5EF4-FFF2-40B4-BE49-F238E27FC236}">
                <a16:creationId xmlns:a16="http://schemas.microsoft.com/office/drawing/2014/main" id="{6F356CD7-B059-4DE2-AB95-BFAE75B553F7}"/>
              </a:ext>
            </a:extLst>
          </p:cNvPr>
          <p:cNvGrpSpPr/>
          <p:nvPr/>
        </p:nvGrpSpPr>
        <p:grpSpPr>
          <a:xfrm>
            <a:off x="1957560" y="5086118"/>
            <a:ext cx="6468693" cy="662056"/>
            <a:chOff x="1410818" y="1691341"/>
            <a:chExt cx="6468693" cy="662056"/>
          </a:xfrm>
        </p:grpSpPr>
        <p:grpSp>
          <p:nvGrpSpPr>
            <p:cNvPr id="104" name="Group 103">
              <a:extLst>
                <a:ext uri="{FF2B5EF4-FFF2-40B4-BE49-F238E27FC236}">
                  <a16:creationId xmlns:a16="http://schemas.microsoft.com/office/drawing/2014/main" id="{1F5A540F-7F6C-47C4-B4DD-60EE324C114D}"/>
                </a:ext>
              </a:extLst>
            </p:cNvPr>
            <p:cNvGrpSpPr/>
            <p:nvPr/>
          </p:nvGrpSpPr>
          <p:grpSpPr>
            <a:xfrm>
              <a:off x="1410818" y="1691341"/>
              <a:ext cx="6468693" cy="662056"/>
              <a:chOff x="764723" y="3555165"/>
              <a:chExt cx="6468693" cy="662056"/>
            </a:xfrm>
          </p:grpSpPr>
          <p:sp>
            <p:nvSpPr>
              <p:cNvPr id="106" name="Oval 105">
                <a:extLst>
                  <a:ext uri="{FF2B5EF4-FFF2-40B4-BE49-F238E27FC236}">
                    <a16:creationId xmlns:a16="http://schemas.microsoft.com/office/drawing/2014/main" id="{A317F911-56ED-4501-B90D-366CA87CEB3C}"/>
                  </a:ext>
                </a:extLst>
              </p:cNvPr>
              <p:cNvSpPr/>
              <p:nvPr/>
            </p:nvSpPr>
            <p:spPr>
              <a:xfrm>
                <a:off x="764723" y="3555165"/>
                <a:ext cx="662056" cy="662056"/>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107" name="TextBox 106">
                <a:extLst>
                  <a:ext uri="{FF2B5EF4-FFF2-40B4-BE49-F238E27FC236}">
                    <a16:creationId xmlns:a16="http://schemas.microsoft.com/office/drawing/2014/main" id="{6A70DD84-F67F-4E12-A612-B0823D6EE155}"/>
                  </a:ext>
                </a:extLst>
              </p:cNvPr>
              <p:cNvSpPr txBox="1"/>
              <p:nvPr/>
            </p:nvSpPr>
            <p:spPr>
              <a:xfrm>
                <a:off x="1429098" y="3675667"/>
                <a:ext cx="5804318" cy="369332"/>
              </a:xfrm>
              <a:prstGeom prst="rect">
                <a:avLst/>
              </a:prstGeom>
              <a:noFill/>
            </p:spPr>
            <p:txBody>
              <a:bodyPr wrap="square" rtlCol="0">
                <a:spAutoFit/>
              </a:bodyPr>
              <a:lstStyle/>
              <a:p>
                <a:pPr algn="just"/>
                <a:r>
                  <a:rPr lang="en-US"/>
                  <a:t>Cộng đồng hỗ trợ lớn</a:t>
                </a:r>
                <a:endParaRPr lang="en-US">
                  <a:solidFill>
                    <a:schemeClr val="tx1">
                      <a:lumMod val="75000"/>
                      <a:lumOff val="25000"/>
                    </a:schemeClr>
                  </a:solidFill>
                  <a:latin typeface="Tw Cen MT" panose="020B0602020104020603" pitchFamily="34" charset="0"/>
                </a:endParaRPr>
              </a:p>
            </p:txBody>
          </p:sp>
        </p:grpSp>
        <p:pic>
          <p:nvPicPr>
            <p:cNvPr id="105" name="Picture 104">
              <a:extLst>
                <a:ext uri="{FF2B5EF4-FFF2-40B4-BE49-F238E27FC236}">
                  <a16:creationId xmlns:a16="http://schemas.microsoft.com/office/drawing/2014/main" id="{3A76B10C-52C9-43EC-9B62-01B5E8FB4C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103" y="1770674"/>
              <a:ext cx="451670" cy="451670"/>
            </a:xfrm>
            <a:prstGeom prst="rect">
              <a:avLst/>
            </a:prstGeom>
          </p:spPr>
        </p:pic>
      </p:grpSp>
      <p:grpSp>
        <p:nvGrpSpPr>
          <p:cNvPr id="108" name="Group 107">
            <a:extLst>
              <a:ext uri="{FF2B5EF4-FFF2-40B4-BE49-F238E27FC236}">
                <a16:creationId xmlns:a16="http://schemas.microsoft.com/office/drawing/2014/main" id="{4AC5CF88-E2DA-484A-B88E-8CD573521185}"/>
              </a:ext>
            </a:extLst>
          </p:cNvPr>
          <p:cNvGrpSpPr/>
          <p:nvPr/>
        </p:nvGrpSpPr>
        <p:grpSpPr>
          <a:xfrm>
            <a:off x="1957560" y="720996"/>
            <a:ext cx="6912499" cy="629100"/>
            <a:chOff x="1725166" y="621796"/>
            <a:chExt cx="6912499" cy="629100"/>
          </a:xfrm>
        </p:grpSpPr>
        <p:grpSp>
          <p:nvGrpSpPr>
            <p:cNvPr id="109" name="Group 108">
              <a:extLst>
                <a:ext uri="{FF2B5EF4-FFF2-40B4-BE49-F238E27FC236}">
                  <a16:creationId xmlns:a16="http://schemas.microsoft.com/office/drawing/2014/main" id="{DC1DA1A6-AE5D-4D59-A0A3-7AEDB048505A}"/>
                </a:ext>
              </a:extLst>
            </p:cNvPr>
            <p:cNvGrpSpPr/>
            <p:nvPr/>
          </p:nvGrpSpPr>
          <p:grpSpPr>
            <a:xfrm>
              <a:off x="1725166" y="621796"/>
              <a:ext cx="6912499" cy="629100"/>
              <a:chOff x="792862" y="2142394"/>
              <a:chExt cx="3024265" cy="629100"/>
            </a:xfrm>
          </p:grpSpPr>
          <p:sp>
            <p:nvSpPr>
              <p:cNvPr id="111" name="Oval 110">
                <a:extLst>
                  <a:ext uri="{FF2B5EF4-FFF2-40B4-BE49-F238E27FC236}">
                    <a16:creationId xmlns:a16="http://schemas.microsoft.com/office/drawing/2014/main" id="{81E9182A-84EA-41C6-8E8A-0AE0A4968D82}"/>
                  </a:ext>
                </a:extLst>
              </p:cNvPr>
              <p:cNvSpPr/>
              <p:nvPr/>
            </p:nvSpPr>
            <p:spPr>
              <a:xfrm>
                <a:off x="792862" y="2142394"/>
                <a:ext cx="282563" cy="6291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TextBox 111">
                <a:extLst>
                  <a:ext uri="{FF2B5EF4-FFF2-40B4-BE49-F238E27FC236}">
                    <a16:creationId xmlns:a16="http://schemas.microsoft.com/office/drawing/2014/main" id="{07AF600D-7019-439E-BD33-F54E487D560F}"/>
                  </a:ext>
                </a:extLst>
              </p:cNvPr>
              <p:cNvSpPr txBox="1"/>
              <p:nvPr/>
            </p:nvSpPr>
            <p:spPr>
              <a:xfrm>
                <a:off x="1134518" y="2225010"/>
                <a:ext cx="2682609" cy="461665"/>
              </a:xfrm>
              <a:prstGeom prst="rect">
                <a:avLst/>
              </a:prstGeom>
              <a:noFill/>
            </p:spPr>
            <p:txBody>
              <a:bodyPr wrap="square" rtlCol="0">
                <a:spAutoFit/>
              </a:bodyPr>
              <a:lstStyle/>
              <a:p>
                <a:r>
                  <a:rPr lang="en-US" sz="2400">
                    <a:solidFill>
                      <a:schemeClr val="tx1">
                        <a:lumMod val="75000"/>
                        <a:lumOff val="25000"/>
                      </a:schemeClr>
                    </a:solidFill>
                    <a:latin typeface="Times New Roman" charset="0"/>
                    <a:ea typeface="Times New Roman" charset="0"/>
                    <a:cs typeface="Times New Roman" charset="0"/>
                  </a:rPr>
                  <a:t>Ưu điểm</a:t>
                </a:r>
              </a:p>
            </p:txBody>
          </p:sp>
        </p:grpSp>
        <p:pic>
          <p:nvPicPr>
            <p:cNvPr id="110" name="Picture 109">
              <a:extLst>
                <a:ext uri="{FF2B5EF4-FFF2-40B4-BE49-F238E27FC236}">
                  <a16:creationId xmlns:a16="http://schemas.microsoft.com/office/drawing/2014/main" id="{0EA68196-67DD-4B03-8D8F-7DAC823CCC61}"/>
                </a:ext>
              </a:extLst>
            </p:cNvPr>
            <p:cNvPicPr>
              <a:picLocks noChangeAspect="1"/>
            </p:cNvPicPr>
            <p:nvPr/>
          </p:nvPicPr>
          <p:blipFill>
            <a:blip r:embed="rId3"/>
            <a:stretch>
              <a:fillRect/>
            </a:stretch>
          </p:blipFill>
          <p:spPr>
            <a:xfrm>
              <a:off x="1869121" y="777329"/>
              <a:ext cx="400454" cy="400454"/>
            </a:xfrm>
            <a:prstGeom prst="rect">
              <a:avLst/>
            </a:prstGeom>
          </p:spPr>
        </p:pic>
      </p:grpSp>
    </p:spTree>
    <p:extLst>
      <p:ext uri="{BB962C8B-B14F-4D97-AF65-F5344CB8AC3E}">
        <p14:creationId xmlns:p14="http://schemas.microsoft.com/office/powerpoint/2010/main" val="55577929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08"/>
                                        </p:tgtEl>
                                        <p:attrNameLst>
                                          <p:attrName>style.visibility</p:attrName>
                                        </p:attrNameLst>
                                      </p:cBhvr>
                                      <p:to>
                                        <p:strVal val="visible"/>
                                      </p:to>
                                    </p:set>
                                    <p:anim calcmode="lin" valueType="num">
                                      <p:cBhvr>
                                        <p:cTn id="7" dur="1000" fill="hold"/>
                                        <p:tgtEl>
                                          <p:spTgt spid="108"/>
                                        </p:tgtEl>
                                        <p:attrNameLst>
                                          <p:attrName>ppt_w</p:attrName>
                                        </p:attrNameLst>
                                      </p:cBhvr>
                                      <p:tavLst>
                                        <p:tav tm="0">
                                          <p:val>
                                            <p:fltVal val="0"/>
                                          </p:val>
                                        </p:tav>
                                        <p:tav tm="100000">
                                          <p:val>
                                            <p:strVal val="#ppt_w"/>
                                          </p:val>
                                        </p:tav>
                                      </p:tavLst>
                                    </p:anim>
                                    <p:anim calcmode="lin" valueType="num">
                                      <p:cBhvr>
                                        <p:cTn id="8" dur="1000" fill="hold"/>
                                        <p:tgtEl>
                                          <p:spTgt spid="108"/>
                                        </p:tgtEl>
                                        <p:attrNameLst>
                                          <p:attrName>ppt_h</p:attrName>
                                        </p:attrNameLst>
                                      </p:cBhvr>
                                      <p:tavLst>
                                        <p:tav tm="0">
                                          <p:val>
                                            <p:fltVal val="0"/>
                                          </p:val>
                                        </p:tav>
                                        <p:tav tm="100000">
                                          <p:val>
                                            <p:strVal val="#ppt_h"/>
                                          </p:val>
                                        </p:tav>
                                      </p:tavLst>
                                    </p:anim>
                                    <p:anim calcmode="lin" valueType="num">
                                      <p:cBhvr>
                                        <p:cTn id="9" dur="1000" fill="hold"/>
                                        <p:tgtEl>
                                          <p:spTgt spid="108"/>
                                        </p:tgtEl>
                                        <p:attrNameLst>
                                          <p:attrName>style.rotation</p:attrName>
                                        </p:attrNameLst>
                                      </p:cBhvr>
                                      <p:tavLst>
                                        <p:tav tm="0">
                                          <p:val>
                                            <p:fltVal val="90"/>
                                          </p:val>
                                        </p:tav>
                                        <p:tav tm="100000">
                                          <p:val>
                                            <p:fltVal val="0"/>
                                          </p:val>
                                        </p:tav>
                                      </p:tavLst>
                                    </p:anim>
                                    <p:animEffect transition="in" filter="fade">
                                      <p:cBhvr>
                                        <p:cTn id="10" dur="1000"/>
                                        <p:tgtEl>
                                          <p:spTgt spid="108"/>
                                        </p:tgtEl>
                                      </p:cBhvr>
                                    </p:animEffect>
                                  </p:childTnLst>
                                </p:cTn>
                              </p:par>
                            </p:childTnLst>
                          </p:cTn>
                        </p:par>
                        <p:par>
                          <p:cTn id="11" fill="hold">
                            <p:stCondLst>
                              <p:cond delay="1000"/>
                            </p:stCondLst>
                            <p:childTnLst>
                              <p:par>
                                <p:cTn id="12" presetID="22" presetClass="entr" presetSubtype="4" fill="hold" nodeType="afterEffect">
                                  <p:stCondLst>
                                    <p:cond delay="0"/>
                                  </p:stCondLst>
                                  <p:childTnLst>
                                    <p:set>
                                      <p:cBhvr>
                                        <p:cTn id="13" dur="1" fill="hold">
                                          <p:stCondLst>
                                            <p:cond delay="0"/>
                                          </p:stCondLst>
                                        </p:cTn>
                                        <p:tgtEl>
                                          <p:spTgt spid="48"/>
                                        </p:tgtEl>
                                        <p:attrNameLst>
                                          <p:attrName>style.visibility</p:attrName>
                                        </p:attrNameLst>
                                      </p:cBhvr>
                                      <p:to>
                                        <p:strVal val="visible"/>
                                      </p:to>
                                    </p:set>
                                    <p:animEffect transition="in" filter="wipe(down)">
                                      <p:cBhvr>
                                        <p:cTn id="14" dur="500"/>
                                        <p:tgtEl>
                                          <p:spTgt spid="48"/>
                                        </p:tgtEl>
                                      </p:cBhvr>
                                    </p:animEffect>
                                  </p:childTnLst>
                                </p:cTn>
                              </p:par>
                            </p:childTnLst>
                          </p:cTn>
                        </p:par>
                        <p:par>
                          <p:cTn id="15" fill="hold">
                            <p:stCondLst>
                              <p:cond delay="1500"/>
                            </p:stCondLst>
                            <p:childTnLst>
                              <p:par>
                                <p:cTn id="16" presetID="22" presetClass="entr" presetSubtype="4" fill="hold" nodeType="afterEffect">
                                  <p:stCondLst>
                                    <p:cond delay="0"/>
                                  </p:stCondLst>
                                  <p:childTnLst>
                                    <p:set>
                                      <p:cBhvr>
                                        <p:cTn id="17" dur="1" fill="hold">
                                          <p:stCondLst>
                                            <p:cond delay="0"/>
                                          </p:stCondLst>
                                        </p:cTn>
                                        <p:tgtEl>
                                          <p:spTgt spid="81"/>
                                        </p:tgtEl>
                                        <p:attrNameLst>
                                          <p:attrName>style.visibility</p:attrName>
                                        </p:attrNameLst>
                                      </p:cBhvr>
                                      <p:to>
                                        <p:strVal val="visible"/>
                                      </p:to>
                                    </p:set>
                                    <p:animEffect transition="in" filter="wipe(down)">
                                      <p:cBhvr>
                                        <p:cTn id="18" dur="500"/>
                                        <p:tgtEl>
                                          <p:spTgt spid="81"/>
                                        </p:tgtEl>
                                      </p:cBhvr>
                                    </p:animEffect>
                                  </p:childTnLst>
                                </p:cTn>
                              </p:par>
                            </p:childTnLst>
                          </p:cTn>
                        </p:par>
                        <p:par>
                          <p:cTn id="19" fill="hold">
                            <p:stCondLst>
                              <p:cond delay="2000"/>
                            </p:stCondLst>
                            <p:childTnLst>
                              <p:par>
                                <p:cTn id="20" presetID="22" presetClass="entr" presetSubtype="4" fill="hold" nodeType="afterEffect">
                                  <p:stCondLst>
                                    <p:cond delay="0"/>
                                  </p:stCondLst>
                                  <p:childTnLst>
                                    <p:set>
                                      <p:cBhvr>
                                        <p:cTn id="21" dur="1" fill="hold">
                                          <p:stCondLst>
                                            <p:cond delay="0"/>
                                          </p:stCondLst>
                                        </p:cTn>
                                        <p:tgtEl>
                                          <p:spTgt spid="98"/>
                                        </p:tgtEl>
                                        <p:attrNameLst>
                                          <p:attrName>style.visibility</p:attrName>
                                        </p:attrNameLst>
                                      </p:cBhvr>
                                      <p:to>
                                        <p:strVal val="visible"/>
                                      </p:to>
                                    </p:set>
                                    <p:animEffect transition="in" filter="wipe(down)">
                                      <p:cBhvr>
                                        <p:cTn id="22" dur="500"/>
                                        <p:tgtEl>
                                          <p:spTgt spid="98"/>
                                        </p:tgtEl>
                                      </p:cBhvr>
                                    </p:animEffect>
                                  </p:childTnLst>
                                </p:cTn>
                              </p:par>
                            </p:childTnLst>
                          </p:cTn>
                        </p:par>
                        <p:par>
                          <p:cTn id="23" fill="hold">
                            <p:stCondLst>
                              <p:cond delay="2500"/>
                            </p:stCondLst>
                            <p:childTnLst>
                              <p:par>
                                <p:cTn id="24" presetID="22" presetClass="entr" presetSubtype="4" fill="hold" nodeType="afterEffect">
                                  <p:stCondLst>
                                    <p:cond delay="0"/>
                                  </p:stCondLst>
                                  <p:childTnLst>
                                    <p:set>
                                      <p:cBhvr>
                                        <p:cTn id="25" dur="1" fill="hold">
                                          <p:stCondLst>
                                            <p:cond delay="0"/>
                                          </p:stCondLst>
                                        </p:cTn>
                                        <p:tgtEl>
                                          <p:spTgt spid="103"/>
                                        </p:tgtEl>
                                        <p:attrNameLst>
                                          <p:attrName>style.visibility</p:attrName>
                                        </p:attrNameLst>
                                      </p:cBhvr>
                                      <p:to>
                                        <p:strVal val="visible"/>
                                      </p:to>
                                    </p:set>
                                    <p:animEffect transition="in" filter="wipe(down)">
                                      <p:cBhvr>
                                        <p:cTn id="26"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Hebrew" charset="-79"/>
                <a:ea typeface="Arial Hebrew" charset="-79"/>
                <a:cs typeface="Arial Hebrew" charset="-79"/>
              </a:endParaRPr>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Hebrew" charset="-79"/>
                <a:ea typeface="Arial Hebrew" charset="-79"/>
                <a:cs typeface="Arial Hebrew" charset="-79"/>
              </a:endParaRPr>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225512"/>
              <a:ext cx="1992086" cy="584775"/>
            </a:xfrm>
            <a:prstGeom prst="rect">
              <a:avLst/>
            </a:prstGeom>
            <a:noFill/>
          </p:spPr>
          <p:txBody>
            <a:bodyPr wrap="square" rtlCol="0">
              <a:spAutoFit/>
            </a:bodyPr>
            <a:lstStyle/>
            <a:p>
              <a:pPr algn="ctr"/>
              <a:r>
                <a:rPr lang="en-US" sz="3200" b="1">
                  <a:solidFill>
                    <a:srgbClr val="F0EEF0"/>
                  </a:solidFill>
                  <a:latin typeface="Arial Hebrew" charset="-79"/>
                  <a:ea typeface="Arial Hebrew" charset="-79"/>
                  <a:cs typeface="Arial Hebrew" charset="-79"/>
                </a:rPr>
                <a:t>Thông tin</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98166"/>
              <a:ext cx="1992086"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Nội dugn</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281943"/>
              <a:ext cx="1992086"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Lý do</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1239097" y="0"/>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75873" y="3297696"/>
              <a:ext cx="2023601"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React Native</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8748570" y="-4"/>
            <a:ext cx="9927504" cy="6858000"/>
            <a:chOff x="-9337032" y="-1"/>
            <a:chExt cx="9927504" cy="6858000"/>
          </a:xfrm>
        </p:grpSpPr>
        <p:sp>
          <p:nvSpPr>
            <p:cNvPr id="77" name="Rectangle 76">
              <a:extLst>
                <a:ext uri="{FF2B5EF4-FFF2-40B4-BE49-F238E27FC236}">
                  <a16:creationId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Hebrew" charset="-79"/>
                <a:ea typeface="Arial Hebrew" charset="-79"/>
                <a:cs typeface="Arial Hebrew" charset="-79"/>
              </a:endParaRPr>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Hebrew" charset="-79"/>
                <a:ea typeface="Arial Hebrew" charset="-79"/>
                <a:cs typeface="Arial Hebrew" charset="-79"/>
              </a:endParaRPr>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281940"/>
              <a:ext cx="1992086"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Ứng dụng</a:t>
              </a: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66" name="Group 65">
            <a:extLst>
              <a:ext uri="{FF2B5EF4-FFF2-40B4-BE49-F238E27FC236}">
                <a16:creationId xmlns:a16="http://schemas.microsoft.com/office/drawing/2014/main" id="{B04E78C5-FD93-4710-970D-64E95A8F8CFE}"/>
              </a:ext>
            </a:extLst>
          </p:cNvPr>
          <p:cNvGrpSpPr/>
          <p:nvPr/>
        </p:nvGrpSpPr>
        <p:grpSpPr>
          <a:xfrm>
            <a:off x="1889751" y="1830544"/>
            <a:ext cx="6468693" cy="662056"/>
            <a:chOff x="1410818" y="1691341"/>
            <a:chExt cx="6468693" cy="662056"/>
          </a:xfrm>
        </p:grpSpPr>
        <p:grpSp>
          <p:nvGrpSpPr>
            <p:cNvPr id="67" name="Group 66">
              <a:extLst>
                <a:ext uri="{FF2B5EF4-FFF2-40B4-BE49-F238E27FC236}">
                  <a16:creationId xmlns:a16="http://schemas.microsoft.com/office/drawing/2014/main" id="{153E8C30-9153-4C02-9DF8-ADCF52538C49}"/>
                </a:ext>
              </a:extLst>
            </p:cNvPr>
            <p:cNvGrpSpPr/>
            <p:nvPr/>
          </p:nvGrpSpPr>
          <p:grpSpPr>
            <a:xfrm>
              <a:off x="1410818" y="1691341"/>
              <a:ext cx="6468693" cy="662056"/>
              <a:chOff x="764723" y="3555165"/>
              <a:chExt cx="6468693" cy="662056"/>
            </a:xfrm>
          </p:grpSpPr>
          <p:sp>
            <p:nvSpPr>
              <p:cNvPr id="82" name="Oval 81">
                <a:extLst>
                  <a:ext uri="{FF2B5EF4-FFF2-40B4-BE49-F238E27FC236}">
                    <a16:creationId xmlns:a16="http://schemas.microsoft.com/office/drawing/2014/main" id="{2F103CE1-A4BA-4FBD-9488-EA336BCA395B}"/>
                  </a:ext>
                </a:extLst>
              </p:cNvPr>
              <p:cNvSpPr/>
              <p:nvPr/>
            </p:nvSpPr>
            <p:spPr>
              <a:xfrm>
                <a:off x="764723" y="3555165"/>
                <a:ext cx="662056" cy="662056"/>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3" name="TextBox 82">
                <a:extLst>
                  <a:ext uri="{FF2B5EF4-FFF2-40B4-BE49-F238E27FC236}">
                    <a16:creationId xmlns:a16="http://schemas.microsoft.com/office/drawing/2014/main" id="{E829EE27-EC91-45F2-A012-581AF06DBBE9}"/>
                  </a:ext>
                </a:extLst>
              </p:cNvPr>
              <p:cNvSpPr txBox="1"/>
              <p:nvPr/>
            </p:nvSpPr>
            <p:spPr>
              <a:xfrm>
                <a:off x="1429098" y="3675667"/>
                <a:ext cx="5804318" cy="369332"/>
              </a:xfrm>
              <a:prstGeom prst="rect">
                <a:avLst/>
              </a:prstGeom>
              <a:noFill/>
            </p:spPr>
            <p:txBody>
              <a:bodyPr wrap="square" rtlCol="0">
                <a:spAutoFit/>
              </a:bodyPr>
              <a:lstStyle/>
              <a:p>
                <a:pPr algn="just"/>
                <a:r>
                  <a:rPr lang="en-US"/>
                  <a:t>Hiệu Năng ổn định</a:t>
                </a:r>
                <a:endParaRPr lang="en-US">
                  <a:solidFill>
                    <a:schemeClr val="tx1">
                      <a:lumMod val="75000"/>
                      <a:lumOff val="25000"/>
                    </a:schemeClr>
                  </a:solidFill>
                  <a:latin typeface="Tw Cen MT" panose="020B0602020104020603" pitchFamily="34" charset="0"/>
                </a:endParaRPr>
              </a:p>
            </p:txBody>
          </p:sp>
        </p:grpSp>
        <p:pic>
          <p:nvPicPr>
            <p:cNvPr id="69" name="Picture 68">
              <a:extLst>
                <a:ext uri="{FF2B5EF4-FFF2-40B4-BE49-F238E27FC236}">
                  <a16:creationId xmlns:a16="http://schemas.microsoft.com/office/drawing/2014/main" id="{A2BCBC5B-9966-4D4E-BD9D-FDC2150032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103" y="1770674"/>
              <a:ext cx="451670" cy="451670"/>
            </a:xfrm>
            <a:prstGeom prst="rect">
              <a:avLst/>
            </a:prstGeom>
          </p:spPr>
        </p:pic>
      </p:grpSp>
      <p:grpSp>
        <p:nvGrpSpPr>
          <p:cNvPr id="84" name="Group 83">
            <a:extLst>
              <a:ext uri="{FF2B5EF4-FFF2-40B4-BE49-F238E27FC236}">
                <a16:creationId xmlns:a16="http://schemas.microsoft.com/office/drawing/2014/main" id="{1D34A5F4-900F-4A12-B66C-C86EA4F21C8D}"/>
              </a:ext>
            </a:extLst>
          </p:cNvPr>
          <p:cNvGrpSpPr/>
          <p:nvPr/>
        </p:nvGrpSpPr>
        <p:grpSpPr>
          <a:xfrm>
            <a:off x="1889751" y="2973048"/>
            <a:ext cx="6468693" cy="662056"/>
            <a:chOff x="1410818" y="2766941"/>
            <a:chExt cx="6468693" cy="662056"/>
          </a:xfrm>
        </p:grpSpPr>
        <p:grpSp>
          <p:nvGrpSpPr>
            <p:cNvPr id="85" name="Group 84">
              <a:extLst>
                <a:ext uri="{FF2B5EF4-FFF2-40B4-BE49-F238E27FC236}">
                  <a16:creationId xmlns:a16="http://schemas.microsoft.com/office/drawing/2014/main" id="{931BE987-0BA6-4091-A153-ED4481C7CEB5}"/>
                </a:ext>
              </a:extLst>
            </p:cNvPr>
            <p:cNvGrpSpPr/>
            <p:nvPr/>
          </p:nvGrpSpPr>
          <p:grpSpPr>
            <a:xfrm>
              <a:off x="1410818" y="2766941"/>
              <a:ext cx="6468693" cy="662056"/>
              <a:chOff x="764723" y="3555165"/>
              <a:chExt cx="6468693" cy="662056"/>
            </a:xfrm>
          </p:grpSpPr>
          <p:sp>
            <p:nvSpPr>
              <p:cNvPr id="87" name="Oval 86">
                <a:extLst>
                  <a:ext uri="{FF2B5EF4-FFF2-40B4-BE49-F238E27FC236}">
                    <a16:creationId xmlns:a16="http://schemas.microsoft.com/office/drawing/2014/main" id="{BEF4D408-9A2E-41F1-BBE4-9AE1FD471B79}"/>
                  </a:ext>
                </a:extLst>
              </p:cNvPr>
              <p:cNvSpPr/>
              <p:nvPr/>
            </p:nvSpPr>
            <p:spPr>
              <a:xfrm>
                <a:off x="764723" y="3555165"/>
                <a:ext cx="662056" cy="662056"/>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8" name="TextBox 87">
                <a:extLst>
                  <a:ext uri="{FF2B5EF4-FFF2-40B4-BE49-F238E27FC236}">
                    <a16:creationId xmlns:a16="http://schemas.microsoft.com/office/drawing/2014/main" id="{E1313924-30A3-4EA2-9199-D3D3A47E3EFA}"/>
                  </a:ext>
                </a:extLst>
              </p:cNvPr>
              <p:cNvSpPr txBox="1"/>
              <p:nvPr/>
            </p:nvSpPr>
            <p:spPr>
              <a:xfrm>
                <a:off x="1429098" y="3675667"/>
                <a:ext cx="5804318" cy="369332"/>
              </a:xfrm>
              <a:prstGeom prst="rect">
                <a:avLst/>
              </a:prstGeom>
              <a:noFill/>
            </p:spPr>
            <p:txBody>
              <a:bodyPr wrap="square" rtlCol="0">
                <a:spAutoFit/>
              </a:bodyPr>
              <a:lstStyle/>
              <a:p>
                <a:pPr algn="just"/>
                <a:r>
                  <a:rPr lang="en-US"/>
                  <a:t>Team phát triển nhỏ</a:t>
                </a:r>
                <a:endParaRPr lang="en-US">
                  <a:solidFill>
                    <a:schemeClr val="tx1">
                      <a:lumMod val="75000"/>
                      <a:lumOff val="25000"/>
                    </a:schemeClr>
                  </a:solidFill>
                  <a:latin typeface="Tw Cen MT" panose="020B0602020104020603" pitchFamily="34" charset="0"/>
                </a:endParaRPr>
              </a:p>
            </p:txBody>
          </p:sp>
        </p:grpSp>
        <p:pic>
          <p:nvPicPr>
            <p:cNvPr id="86" name="Picture 85">
              <a:extLst>
                <a:ext uri="{FF2B5EF4-FFF2-40B4-BE49-F238E27FC236}">
                  <a16:creationId xmlns:a16="http://schemas.microsoft.com/office/drawing/2014/main" id="{074F6BBB-65E3-41B8-9BF6-450D171D86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103" y="2887443"/>
              <a:ext cx="451670" cy="451670"/>
            </a:xfrm>
            <a:prstGeom prst="rect">
              <a:avLst/>
            </a:prstGeom>
          </p:spPr>
        </p:pic>
      </p:grpSp>
      <p:grpSp>
        <p:nvGrpSpPr>
          <p:cNvPr id="89" name="Group 88">
            <a:extLst>
              <a:ext uri="{FF2B5EF4-FFF2-40B4-BE49-F238E27FC236}">
                <a16:creationId xmlns:a16="http://schemas.microsoft.com/office/drawing/2014/main" id="{5054271C-B43F-41A4-B24E-6927853D637E}"/>
              </a:ext>
            </a:extLst>
          </p:cNvPr>
          <p:cNvGrpSpPr/>
          <p:nvPr/>
        </p:nvGrpSpPr>
        <p:grpSpPr>
          <a:xfrm>
            <a:off x="1889751" y="4115552"/>
            <a:ext cx="6445427" cy="662056"/>
            <a:chOff x="1410818" y="1691341"/>
            <a:chExt cx="6445427" cy="662056"/>
          </a:xfrm>
        </p:grpSpPr>
        <p:grpSp>
          <p:nvGrpSpPr>
            <p:cNvPr id="90" name="Group 89">
              <a:extLst>
                <a:ext uri="{FF2B5EF4-FFF2-40B4-BE49-F238E27FC236}">
                  <a16:creationId xmlns:a16="http://schemas.microsoft.com/office/drawing/2014/main" id="{8B99615A-A502-4974-971B-C8CD14F50FF1}"/>
                </a:ext>
              </a:extLst>
            </p:cNvPr>
            <p:cNvGrpSpPr/>
            <p:nvPr/>
          </p:nvGrpSpPr>
          <p:grpSpPr>
            <a:xfrm>
              <a:off x="1410818" y="1691341"/>
              <a:ext cx="6445427" cy="662056"/>
              <a:chOff x="764723" y="3555165"/>
              <a:chExt cx="6445427" cy="662056"/>
            </a:xfrm>
          </p:grpSpPr>
          <p:sp>
            <p:nvSpPr>
              <p:cNvPr id="92" name="Oval 91">
                <a:extLst>
                  <a:ext uri="{FF2B5EF4-FFF2-40B4-BE49-F238E27FC236}">
                    <a16:creationId xmlns:a16="http://schemas.microsoft.com/office/drawing/2014/main" id="{24AC89F4-A6CA-44E3-BC71-8BABA74CA0B7}"/>
                  </a:ext>
                </a:extLst>
              </p:cNvPr>
              <p:cNvSpPr/>
              <p:nvPr/>
            </p:nvSpPr>
            <p:spPr>
              <a:xfrm>
                <a:off x="764723" y="3555165"/>
                <a:ext cx="662056" cy="662056"/>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3" name="TextBox 92">
                <a:extLst>
                  <a:ext uri="{FF2B5EF4-FFF2-40B4-BE49-F238E27FC236}">
                    <a16:creationId xmlns:a16="http://schemas.microsoft.com/office/drawing/2014/main" id="{FC35E444-FC47-45C1-96A4-485F730E66FB}"/>
                  </a:ext>
                </a:extLst>
              </p:cNvPr>
              <p:cNvSpPr txBox="1"/>
              <p:nvPr/>
            </p:nvSpPr>
            <p:spPr>
              <a:xfrm>
                <a:off x="1405832" y="3701527"/>
                <a:ext cx="5804318" cy="369332"/>
              </a:xfrm>
              <a:prstGeom prst="rect">
                <a:avLst/>
              </a:prstGeom>
              <a:noFill/>
            </p:spPr>
            <p:txBody>
              <a:bodyPr wrap="square" rtlCol="0">
                <a:spAutoFit/>
              </a:bodyPr>
              <a:lstStyle/>
              <a:p>
                <a:pPr algn="just"/>
                <a:r>
                  <a:rPr lang="en-US"/>
                  <a:t>Trải nghiệm người dùng tốt hơn là hybrid app </a:t>
                </a:r>
                <a:endParaRPr lang="en-US">
                  <a:solidFill>
                    <a:schemeClr val="tx1">
                      <a:lumMod val="75000"/>
                      <a:lumOff val="25000"/>
                    </a:schemeClr>
                  </a:solidFill>
                  <a:latin typeface="Tw Cen MT" panose="020B0602020104020603" pitchFamily="34" charset="0"/>
                </a:endParaRPr>
              </a:p>
            </p:txBody>
          </p:sp>
        </p:grpSp>
        <p:pic>
          <p:nvPicPr>
            <p:cNvPr id="91" name="Picture 90">
              <a:extLst>
                <a:ext uri="{FF2B5EF4-FFF2-40B4-BE49-F238E27FC236}">
                  <a16:creationId xmlns:a16="http://schemas.microsoft.com/office/drawing/2014/main" id="{71ACDA46-32AD-451D-89AD-4938811429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103" y="1770674"/>
              <a:ext cx="451670" cy="451670"/>
            </a:xfrm>
            <a:prstGeom prst="rect">
              <a:avLst/>
            </a:prstGeom>
          </p:spPr>
        </p:pic>
      </p:grpSp>
      <p:grpSp>
        <p:nvGrpSpPr>
          <p:cNvPr id="113" name="Group 112">
            <a:extLst>
              <a:ext uri="{FF2B5EF4-FFF2-40B4-BE49-F238E27FC236}">
                <a16:creationId xmlns:a16="http://schemas.microsoft.com/office/drawing/2014/main" id="{06FFE3FA-B2CD-4DC2-8489-6D971465FE15}"/>
              </a:ext>
            </a:extLst>
          </p:cNvPr>
          <p:cNvGrpSpPr/>
          <p:nvPr/>
        </p:nvGrpSpPr>
        <p:grpSpPr>
          <a:xfrm>
            <a:off x="1889751" y="5258055"/>
            <a:ext cx="6468693" cy="662056"/>
            <a:chOff x="1410818" y="1691341"/>
            <a:chExt cx="6468693" cy="662056"/>
          </a:xfrm>
        </p:grpSpPr>
        <p:grpSp>
          <p:nvGrpSpPr>
            <p:cNvPr id="114" name="Group 113">
              <a:extLst>
                <a:ext uri="{FF2B5EF4-FFF2-40B4-BE49-F238E27FC236}">
                  <a16:creationId xmlns:a16="http://schemas.microsoft.com/office/drawing/2014/main" id="{315D813E-7DC8-495B-986E-E8F67E531375}"/>
                </a:ext>
              </a:extLst>
            </p:cNvPr>
            <p:cNvGrpSpPr/>
            <p:nvPr/>
          </p:nvGrpSpPr>
          <p:grpSpPr>
            <a:xfrm>
              <a:off x="1410818" y="1691341"/>
              <a:ext cx="6468693" cy="662056"/>
              <a:chOff x="764723" y="3555165"/>
              <a:chExt cx="6468693" cy="662056"/>
            </a:xfrm>
          </p:grpSpPr>
          <p:sp>
            <p:nvSpPr>
              <p:cNvPr id="116" name="Oval 115">
                <a:extLst>
                  <a:ext uri="{FF2B5EF4-FFF2-40B4-BE49-F238E27FC236}">
                    <a16:creationId xmlns:a16="http://schemas.microsoft.com/office/drawing/2014/main" id="{00279657-300F-45A0-8D96-A7F45D1D800C}"/>
                  </a:ext>
                </a:extLst>
              </p:cNvPr>
              <p:cNvSpPr/>
              <p:nvPr/>
            </p:nvSpPr>
            <p:spPr>
              <a:xfrm>
                <a:off x="764723" y="3555165"/>
                <a:ext cx="662056" cy="662056"/>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117" name="TextBox 116">
                <a:extLst>
                  <a:ext uri="{FF2B5EF4-FFF2-40B4-BE49-F238E27FC236}">
                    <a16:creationId xmlns:a16="http://schemas.microsoft.com/office/drawing/2014/main" id="{03B245C8-0F15-4FA0-933D-851E73FDE8DC}"/>
                  </a:ext>
                </a:extLst>
              </p:cNvPr>
              <p:cNvSpPr txBox="1"/>
              <p:nvPr/>
            </p:nvSpPr>
            <p:spPr>
              <a:xfrm>
                <a:off x="1429098" y="3675667"/>
                <a:ext cx="5804318" cy="369332"/>
              </a:xfrm>
              <a:prstGeom prst="rect">
                <a:avLst/>
              </a:prstGeom>
              <a:noFill/>
            </p:spPr>
            <p:txBody>
              <a:bodyPr wrap="square" rtlCol="0">
                <a:spAutoFit/>
              </a:bodyPr>
              <a:lstStyle/>
              <a:p>
                <a:pPr algn="just"/>
                <a:r>
                  <a:rPr lang="en-US"/>
                  <a:t>Được phải triển bởi facebook</a:t>
                </a:r>
                <a:endParaRPr lang="en-US">
                  <a:solidFill>
                    <a:schemeClr val="tx1">
                      <a:lumMod val="75000"/>
                      <a:lumOff val="25000"/>
                    </a:schemeClr>
                  </a:solidFill>
                  <a:latin typeface="Tw Cen MT" panose="020B0602020104020603" pitchFamily="34" charset="0"/>
                </a:endParaRPr>
              </a:p>
            </p:txBody>
          </p:sp>
        </p:grpSp>
        <p:pic>
          <p:nvPicPr>
            <p:cNvPr id="115" name="Picture 114">
              <a:extLst>
                <a:ext uri="{FF2B5EF4-FFF2-40B4-BE49-F238E27FC236}">
                  <a16:creationId xmlns:a16="http://schemas.microsoft.com/office/drawing/2014/main" id="{A8B7C12A-CA47-4E39-8758-126093ADB9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103" y="1770674"/>
              <a:ext cx="451670" cy="451670"/>
            </a:xfrm>
            <a:prstGeom prst="rect">
              <a:avLst/>
            </a:prstGeom>
          </p:spPr>
        </p:pic>
      </p:grpSp>
      <p:grpSp>
        <p:nvGrpSpPr>
          <p:cNvPr id="118" name="Group 117">
            <a:extLst>
              <a:ext uri="{FF2B5EF4-FFF2-40B4-BE49-F238E27FC236}">
                <a16:creationId xmlns:a16="http://schemas.microsoft.com/office/drawing/2014/main" id="{B611910D-09F1-46E7-9DA4-4A60696CE0EE}"/>
              </a:ext>
            </a:extLst>
          </p:cNvPr>
          <p:cNvGrpSpPr/>
          <p:nvPr/>
        </p:nvGrpSpPr>
        <p:grpSpPr>
          <a:xfrm>
            <a:off x="1889751" y="720996"/>
            <a:ext cx="6912499" cy="629100"/>
            <a:chOff x="1725166" y="621796"/>
            <a:chExt cx="6912499" cy="629100"/>
          </a:xfrm>
        </p:grpSpPr>
        <p:grpSp>
          <p:nvGrpSpPr>
            <p:cNvPr id="119" name="Group 118">
              <a:extLst>
                <a:ext uri="{FF2B5EF4-FFF2-40B4-BE49-F238E27FC236}">
                  <a16:creationId xmlns:a16="http://schemas.microsoft.com/office/drawing/2014/main" id="{DBDB2D90-816E-4212-933E-B1368C3E049A}"/>
                </a:ext>
              </a:extLst>
            </p:cNvPr>
            <p:cNvGrpSpPr/>
            <p:nvPr/>
          </p:nvGrpSpPr>
          <p:grpSpPr>
            <a:xfrm>
              <a:off x="1725166" y="621796"/>
              <a:ext cx="6912499" cy="629100"/>
              <a:chOff x="792862" y="2142394"/>
              <a:chExt cx="3024265" cy="629100"/>
            </a:xfrm>
          </p:grpSpPr>
          <p:sp>
            <p:nvSpPr>
              <p:cNvPr id="121" name="Oval 120">
                <a:extLst>
                  <a:ext uri="{FF2B5EF4-FFF2-40B4-BE49-F238E27FC236}">
                    <a16:creationId xmlns:a16="http://schemas.microsoft.com/office/drawing/2014/main" id="{B2953030-A391-412D-B32D-F4F46D1BDD07}"/>
                  </a:ext>
                </a:extLst>
              </p:cNvPr>
              <p:cNvSpPr/>
              <p:nvPr/>
            </p:nvSpPr>
            <p:spPr>
              <a:xfrm>
                <a:off x="792862" y="2142394"/>
                <a:ext cx="282563" cy="6291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extBox 121">
                <a:extLst>
                  <a:ext uri="{FF2B5EF4-FFF2-40B4-BE49-F238E27FC236}">
                    <a16:creationId xmlns:a16="http://schemas.microsoft.com/office/drawing/2014/main" id="{0CC32DAA-EC4D-476E-BA61-9CE6D15E4846}"/>
                  </a:ext>
                </a:extLst>
              </p:cNvPr>
              <p:cNvSpPr txBox="1"/>
              <p:nvPr/>
            </p:nvSpPr>
            <p:spPr>
              <a:xfrm>
                <a:off x="1134518" y="2225010"/>
                <a:ext cx="2682609" cy="461665"/>
              </a:xfrm>
              <a:prstGeom prst="rect">
                <a:avLst/>
              </a:prstGeom>
              <a:noFill/>
            </p:spPr>
            <p:txBody>
              <a:bodyPr wrap="square" rtlCol="0">
                <a:spAutoFit/>
              </a:bodyPr>
              <a:lstStyle/>
              <a:p>
                <a:r>
                  <a:rPr lang="en-US" sz="2400">
                    <a:solidFill>
                      <a:schemeClr val="tx1">
                        <a:lumMod val="75000"/>
                        <a:lumOff val="25000"/>
                      </a:schemeClr>
                    </a:solidFill>
                    <a:latin typeface="Times New Roman" charset="0"/>
                    <a:ea typeface="Times New Roman" charset="0"/>
                    <a:cs typeface="Times New Roman" charset="0"/>
                  </a:rPr>
                  <a:t>Ưu điểm</a:t>
                </a:r>
              </a:p>
            </p:txBody>
          </p:sp>
        </p:grpSp>
        <p:pic>
          <p:nvPicPr>
            <p:cNvPr id="120" name="Picture 119">
              <a:extLst>
                <a:ext uri="{FF2B5EF4-FFF2-40B4-BE49-F238E27FC236}">
                  <a16:creationId xmlns:a16="http://schemas.microsoft.com/office/drawing/2014/main" id="{2D39808B-5F21-4DB3-AC95-48639544A9FA}"/>
                </a:ext>
              </a:extLst>
            </p:cNvPr>
            <p:cNvPicPr>
              <a:picLocks noChangeAspect="1"/>
            </p:cNvPicPr>
            <p:nvPr/>
          </p:nvPicPr>
          <p:blipFill>
            <a:blip r:embed="rId3"/>
            <a:stretch>
              <a:fillRect/>
            </a:stretch>
          </p:blipFill>
          <p:spPr>
            <a:xfrm>
              <a:off x="1857949" y="735017"/>
              <a:ext cx="400454" cy="400454"/>
            </a:xfrm>
            <a:prstGeom prst="rect">
              <a:avLst/>
            </a:prstGeom>
          </p:spPr>
        </p:pic>
      </p:grpSp>
    </p:spTree>
    <p:extLst>
      <p:ext uri="{BB962C8B-B14F-4D97-AF65-F5344CB8AC3E}">
        <p14:creationId xmlns:p14="http://schemas.microsoft.com/office/powerpoint/2010/main" val="261950697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Hebrew" charset="-79"/>
                <a:ea typeface="Arial Hebrew" charset="-79"/>
                <a:cs typeface="Arial Hebrew" charset="-79"/>
              </a:endParaRPr>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Hebrew" charset="-79"/>
                <a:ea typeface="Arial Hebrew" charset="-79"/>
                <a:cs typeface="Arial Hebrew" charset="-79"/>
              </a:endParaRPr>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225512"/>
              <a:ext cx="1992086" cy="584775"/>
            </a:xfrm>
            <a:prstGeom prst="rect">
              <a:avLst/>
            </a:prstGeom>
            <a:noFill/>
          </p:spPr>
          <p:txBody>
            <a:bodyPr wrap="square" rtlCol="0">
              <a:spAutoFit/>
            </a:bodyPr>
            <a:lstStyle/>
            <a:p>
              <a:pPr algn="ctr"/>
              <a:r>
                <a:rPr lang="en-US" sz="3200" b="1">
                  <a:solidFill>
                    <a:srgbClr val="F0EEF0"/>
                  </a:solidFill>
                  <a:latin typeface="Arial Hebrew" charset="-79"/>
                  <a:ea typeface="Arial Hebrew" charset="-79"/>
                  <a:cs typeface="Arial Hebrew" charset="-79"/>
                </a:rPr>
                <a:t>Thông tin</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98166"/>
              <a:ext cx="1992086"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Nội dugn</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281943"/>
              <a:ext cx="1992086"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Lý do</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Hebrew" charset="-79"/>
              <a:ea typeface="Arial Hebrew" charset="-79"/>
              <a:cs typeface="Arial Hebrew" charset="-79"/>
            </a:endParaRPr>
          </a:p>
        </p:txBody>
      </p:sp>
      <p:grpSp>
        <p:nvGrpSpPr>
          <p:cNvPr id="71" name="Group 70">
            <a:extLst>
              <a:ext uri="{FF2B5EF4-FFF2-40B4-BE49-F238E27FC236}">
                <a16:creationId xmlns:a16="http://schemas.microsoft.com/office/drawing/2014/main" id="{E7044FAB-DB4A-4E59-B111-8CA4168E7FA4}"/>
              </a:ext>
            </a:extLst>
          </p:cNvPr>
          <p:cNvGrpSpPr/>
          <p:nvPr/>
        </p:nvGrpSpPr>
        <p:grpSpPr>
          <a:xfrm>
            <a:off x="-1239097" y="0"/>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50514" y="3323057"/>
              <a:ext cx="2074318"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React Native</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9113690" y="0"/>
            <a:ext cx="9927504" cy="6858000"/>
            <a:chOff x="-9337032" y="-1"/>
            <a:chExt cx="9927504" cy="6858000"/>
          </a:xfrm>
        </p:grpSpPr>
        <p:sp>
          <p:nvSpPr>
            <p:cNvPr id="77" name="Rectangle 76">
              <a:extLst>
                <a:ext uri="{FF2B5EF4-FFF2-40B4-BE49-F238E27FC236}">
                  <a16:creationId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Hebrew" charset="-79"/>
                <a:ea typeface="Arial Hebrew" charset="-79"/>
                <a:cs typeface="Arial Hebrew" charset="-79"/>
              </a:endParaRPr>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Hebrew" charset="-79"/>
                <a:ea typeface="Arial Hebrew" charset="-79"/>
                <a:cs typeface="Arial Hebrew" charset="-79"/>
              </a:endParaRPr>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281940"/>
              <a:ext cx="1992086"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Ứng dụng</a:t>
              </a: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65" name="Group 64"/>
          <p:cNvGrpSpPr/>
          <p:nvPr/>
        </p:nvGrpSpPr>
        <p:grpSpPr>
          <a:xfrm>
            <a:off x="2241934" y="790183"/>
            <a:ext cx="6912499" cy="629100"/>
            <a:chOff x="1415014" y="517467"/>
            <a:chExt cx="6912499" cy="629100"/>
          </a:xfrm>
        </p:grpSpPr>
        <p:grpSp>
          <p:nvGrpSpPr>
            <p:cNvPr id="66" name="Group 65">
              <a:extLst>
                <a:ext uri="{FF2B5EF4-FFF2-40B4-BE49-F238E27FC236}">
                  <a16:creationId xmlns:a16="http://schemas.microsoft.com/office/drawing/2014/main" id="{11FBA8A3-D6EF-42EC-AEC1-86283EED452E}"/>
                </a:ext>
              </a:extLst>
            </p:cNvPr>
            <p:cNvGrpSpPr/>
            <p:nvPr/>
          </p:nvGrpSpPr>
          <p:grpSpPr>
            <a:xfrm>
              <a:off x="1415014" y="517467"/>
              <a:ext cx="6912499" cy="629100"/>
              <a:chOff x="792862" y="2142394"/>
              <a:chExt cx="3024265" cy="629100"/>
            </a:xfrm>
          </p:grpSpPr>
          <p:sp>
            <p:nvSpPr>
              <p:cNvPr id="68" name="Oval 67">
                <a:extLst>
                  <a:ext uri="{FF2B5EF4-FFF2-40B4-BE49-F238E27FC236}">
                    <a16:creationId xmlns:a16="http://schemas.microsoft.com/office/drawing/2014/main" id="{40F3CBE7-0B7F-4BBC-932B-F8A1336F5066}"/>
                  </a:ext>
                </a:extLst>
              </p:cNvPr>
              <p:cNvSpPr/>
              <p:nvPr/>
            </p:nvSpPr>
            <p:spPr>
              <a:xfrm>
                <a:off x="792862" y="2142394"/>
                <a:ext cx="282563" cy="6291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A5766AE2-8191-4DD7-9F8B-FB3901844BFC}"/>
                  </a:ext>
                </a:extLst>
              </p:cNvPr>
              <p:cNvSpPr txBox="1"/>
              <p:nvPr/>
            </p:nvSpPr>
            <p:spPr>
              <a:xfrm>
                <a:off x="1134518" y="2225010"/>
                <a:ext cx="2682609" cy="461665"/>
              </a:xfrm>
              <a:prstGeom prst="rect">
                <a:avLst/>
              </a:prstGeom>
              <a:noFill/>
            </p:spPr>
            <p:txBody>
              <a:bodyPr wrap="square" rtlCol="0">
                <a:spAutoFit/>
              </a:bodyPr>
              <a:lstStyle/>
              <a:p>
                <a:r>
                  <a:rPr lang="en-US" sz="2400">
                    <a:solidFill>
                      <a:schemeClr val="tx1">
                        <a:lumMod val="75000"/>
                        <a:lumOff val="25000"/>
                      </a:schemeClr>
                    </a:solidFill>
                    <a:latin typeface="Times New Roman" charset="0"/>
                    <a:ea typeface="Times New Roman" charset="0"/>
                    <a:cs typeface="Times New Roman" charset="0"/>
                  </a:rPr>
                  <a:t>Nhược điểm</a:t>
                </a:r>
              </a:p>
            </p:txBody>
          </p:sp>
        </p:grpSp>
        <p:pic>
          <p:nvPicPr>
            <p:cNvPr id="67" name="Picture 66"/>
            <p:cNvPicPr>
              <a:picLocks noChangeAspect="1"/>
            </p:cNvPicPr>
            <p:nvPr/>
          </p:nvPicPr>
          <p:blipFill>
            <a:blip r:embed="rId3"/>
            <a:stretch>
              <a:fillRect/>
            </a:stretch>
          </p:blipFill>
          <p:spPr>
            <a:xfrm>
              <a:off x="1537711" y="631790"/>
              <a:ext cx="400454" cy="400454"/>
            </a:xfrm>
            <a:prstGeom prst="rect">
              <a:avLst/>
            </a:prstGeom>
          </p:spPr>
        </p:pic>
      </p:grpSp>
      <p:grpSp>
        <p:nvGrpSpPr>
          <p:cNvPr id="81" name="Group 80"/>
          <p:cNvGrpSpPr/>
          <p:nvPr/>
        </p:nvGrpSpPr>
        <p:grpSpPr>
          <a:xfrm>
            <a:off x="2241934" y="1990961"/>
            <a:ext cx="6468693" cy="662056"/>
            <a:chOff x="1410818" y="1691341"/>
            <a:chExt cx="6468693" cy="662056"/>
          </a:xfrm>
        </p:grpSpPr>
        <p:grpSp>
          <p:nvGrpSpPr>
            <p:cNvPr id="94" name="Group 93">
              <a:extLst>
                <a:ext uri="{FF2B5EF4-FFF2-40B4-BE49-F238E27FC236}">
                  <a16:creationId xmlns:a16="http://schemas.microsoft.com/office/drawing/2014/main" id="{9C5CB2E8-B3A7-4DE0-B2CC-736365263446}"/>
                </a:ext>
              </a:extLst>
            </p:cNvPr>
            <p:cNvGrpSpPr/>
            <p:nvPr/>
          </p:nvGrpSpPr>
          <p:grpSpPr>
            <a:xfrm>
              <a:off x="1410818" y="1691341"/>
              <a:ext cx="6468693" cy="662056"/>
              <a:chOff x="764723" y="3555165"/>
              <a:chExt cx="6468693" cy="662056"/>
            </a:xfrm>
          </p:grpSpPr>
          <p:sp>
            <p:nvSpPr>
              <p:cNvPr id="96" name="Oval 95">
                <a:extLst>
                  <a:ext uri="{FF2B5EF4-FFF2-40B4-BE49-F238E27FC236}">
                    <a16:creationId xmlns:a16="http://schemas.microsoft.com/office/drawing/2014/main" id="{4CD8841C-D453-44E7-9CE2-70317BC917D2}"/>
                  </a:ext>
                </a:extLst>
              </p:cNvPr>
              <p:cNvSpPr/>
              <p:nvPr/>
            </p:nvSpPr>
            <p:spPr>
              <a:xfrm>
                <a:off x="764723" y="3555165"/>
                <a:ext cx="662056" cy="662056"/>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7" name="TextBox 96">
                <a:extLst>
                  <a:ext uri="{FF2B5EF4-FFF2-40B4-BE49-F238E27FC236}">
                    <a16:creationId xmlns:a16="http://schemas.microsoft.com/office/drawing/2014/main" id="{A120E0D6-EFA2-4A08-BFE2-DD70F47E6C48}"/>
                  </a:ext>
                </a:extLst>
              </p:cNvPr>
              <p:cNvSpPr txBox="1"/>
              <p:nvPr/>
            </p:nvSpPr>
            <p:spPr>
              <a:xfrm>
                <a:off x="1429098" y="3675667"/>
                <a:ext cx="5804318" cy="369332"/>
              </a:xfrm>
              <a:prstGeom prst="rect">
                <a:avLst/>
              </a:prstGeom>
              <a:noFill/>
            </p:spPr>
            <p:txBody>
              <a:bodyPr wrap="square" rtlCol="0">
                <a:spAutoFit/>
              </a:bodyPr>
              <a:lstStyle/>
              <a:p>
                <a:pPr algn="just"/>
                <a:r>
                  <a:rPr lang="en-US"/>
                  <a:t>Vẫn đòi hỏi native code </a:t>
                </a:r>
                <a:endParaRPr lang="en-US">
                  <a:solidFill>
                    <a:schemeClr val="tx1">
                      <a:lumMod val="75000"/>
                      <a:lumOff val="25000"/>
                    </a:schemeClr>
                  </a:solidFill>
                  <a:latin typeface="Tw Cen MT" panose="020B0602020104020603" pitchFamily="34" charset="0"/>
                </a:endParaRPr>
              </a:p>
            </p:txBody>
          </p:sp>
        </p:grpSp>
        <p:pic>
          <p:nvPicPr>
            <p:cNvPr id="95" name="Picture 9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103" y="1770674"/>
              <a:ext cx="451670" cy="451670"/>
            </a:xfrm>
            <a:prstGeom prst="rect">
              <a:avLst/>
            </a:prstGeom>
          </p:spPr>
        </p:pic>
      </p:grpSp>
      <p:grpSp>
        <p:nvGrpSpPr>
          <p:cNvPr id="98" name="Group 97"/>
          <p:cNvGrpSpPr/>
          <p:nvPr/>
        </p:nvGrpSpPr>
        <p:grpSpPr>
          <a:xfrm>
            <a:off x="2241934" y="3096035"/>
            <a:ext cx="6468693" cy="662056"/>
            <a:chOff x="1410818" y="2766941"/>
            <a:chExt cx="6468693" cy="662056"/>
          </a:xfrm>
        </p:grpSpPr>
        <p:grpSp>
          <p:nvGrpSpPr>
            <p:cNvPr id="99" name="Group 98">
              <a:extLst>
                <a:ext uri="{FF2B5EF4-FFF2-40B4-BE49-F238E27FC236}">
                  <a16:creationId xmlns:a16="http://schemas.microsoft.com/office/drawing/2014/main" id="{9C5CB2E8-B3A7-4DE0-B2CC-736365263446}"/>
                </a:ext>
              </a:extLst>
            </p:cNvPr>
            <p:cNvGrpSpPr/>
            <p:nvPr/>
          </p:nvGrpSpPr>
          <p:grpSpPr>
            <a:xfrm>
              <a:off x="1410818" y="2766941"/>
              <a:ext cx="6468693" cy="662056"/>
              <a:chOff x="764723" y="3555165"/>
              <a:chExt cx="6468693" cy="662056"/>
            </a:xfrm>
          </p:grpSpPr>
          <p:sp>
            <p:nvSpPr>
              <p:cNvPr id="101" name="Oval 100">
                <a:extLst>
                  <a:ext uri="{FF2B5EF4-FFF2-40B4-BE49-F238E27FC236}">
                    <a16:creationId xmlns:a16="http://schemas.microsoft.com/office/drawing/2014/main" id="{4CD8841C-D453-44E7-9CE2-70317BC917D2}"/>
                  </a:ext>
                </a:extLst>
              </p:cNvPr>
              <p:cNvSpPr/>
              <p:nvPr/>
            </p:nvSpPr>
            <p:spPr>
              <a:xfrm>
                <a:off x="764723" y="3555165"/>
                <a:ext cx="662056" cy="662056"/>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102" name="TextBox 101">
                <a:extLst>
                  <a:ext uri="{FF2B5EF4-FFF2-40B4-BE49-F238E27FC236}">
                    <a16:creationId xmlns:a16="http://schemas.microsoft.com/office/drawing/2014/main" id="{A120E0D6-EFA2-4A08-BFE2-DD70F47E6C48}"/>
                  </a:ext>
                </a:extLst>
              </p:cNvPr>
              <p:cNvSpPr txBox="1"/>
              <p:nvPr/>
            </p:nvSpPr>
            <p:spPr>
              <a:xfrm>
                <a:off x="1429098" y="3675667"/>
                <a:ext cx="5804318" cy="369332"/>
              </a:xfrm>
              <a:prstGeom prst="rect">
                <a:avLst/>
              </a:prstGeom>
              <a:noFill/>
            </p:spPr>
            <p:txBody>
              <a:bodyPr wrap="square" rtlCol="0">
                <a:spAutoFit/>
              </a:bodyPr>
              <a:lstStyle/>
              <a:p>
                <a:pPr lvl="0"/>
                <a:r>
                  <a:rPr lang="en-US"/>
                  <a:t>Hiệu năng sẽ thấp hơn với app thuần native code.</a:t>
                </a:r>
              </a:p>
            </p:txBody>
          </p:sp>
        </p:grpSp>
        <p:pic>
          <p:nvPicPr>
            <p:cNvPr id="100" name="Picture 99">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103" y="2887443"/>
              <a:ext cx="451670" cy="451670"/>
            </a:xfrm>
            <a:prstGeom prst="rect">
              <a:avLst/>
            </a:prstGeom>
          </p:spPr>
        </p:pic>
      </p:grpSp>
      <p:grpSp>
        <p:nvGrpSpPr>
          <p:cNvPr id="103" name="Group 102"/>
          <p:cNvGrpSpPr/>
          <p:nvPr/>
        </p:nvGrpSpPr>
        <p:grpSpPr>
          <a:xfrm>
            <a:off x="2241934" y="4201109"/>
            <a:ext cx="6445427" cy="662056"/>
            <a:chOff x="1410818" y="1691341"/>
            <a:chExt cx="6445427" cy="662056"/>
          </a:xfrm>
        </p:grpSpPr>
        <p:grpSp>
          <p:nvGrpSpPr>
            <p:cNvPr id="104" name="Group 103">
              <a:extLst>
                <a:ext uri="{FF2B5EF4-FFF2-40B4-BE49-F238E27FC236}">
                  <a16:creationId xmlns:a16="http://schemas.microsoft.com/office/drawing/2014/main" id="{9C5CB2E8-B3A7-4DE0-B2CC-736365263446}"/>
                </a:ext>
              </a:extLst>
            </p:cNvPr>
            <p:cNvGrpSpPr/>
            <p:nvPr/>
          </p:nvGrpSpPr>
          <p:grpSpPr>
            <a:xfrm>
              <a:off x="1410818" y="1691341"/>
              <a:ext cx="6445427" cy="662056"/>
              <a:chOff x="764723" y="3555165"/>
              <a:chExt cx="6445427" cy="662056"/>
            </a:xfrm>
          </p:grpSpPr>
          <p:sp>
            <p:nvSpPr>
              <p:cNvPr id="106" name="Oval 105">
                <a:extLst>
                  <a:ext uri="{FF2B5EF4-FFF2-40B4-BE49-F238E27FC236}">
                    <a16:creationId xmlns:a16="http://schemas.microsoft.com/office/drawing/2014/main" id="{4CD8841C-D453-44E7-9CE2-70317BC917D2}"/>
                  </a:ext>
                </a:extLst>
              </p:cNvPr>
              <p:cNvSpPr/>
              <p:nvPr/>
            </p:nvSpPr>
            <p:spPr>
              <a:xfrm>
                <a:off x="764723" y="3555165"/>
                <a:ext cx="662056" cy="662056"/>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107" name="TextBox 106">
                <a:extLst>
                  <a:ext uri="{FF2B5EF4-FFF2-40B4-BE49-F238E27FC236}">
                    <a16:creationId xmlns:a16="http://schemas.microsoft.com/office/drawing/2014/main" id="{A120E0D6-EFA2-4A08-BFE2-DD70F47E6C48}"/>
                  </a:ext>
                </a:extLst>
              </p:cNvPr>
              <p:cNvSpPr txBox="1"/>
              <p:nvPr/>
            </p:nvSpPr>
            <p:spPr>
              <a:xfrm>
                <a:off x="1405832" y="3701527"/>
                <a:ext cx="5804318" cy="369332"/>
              </a:xfrm>
              <a:prstGeom prst="rect">
                <a:avLst/>
              </a:prstGeom>
              <a:noFill/>
            </p:spPr>
            <p:txBody>
              <a:bodyPr wrap="square" rtlCol="0">
                <a:spAutoFit/>
              </a:bodyPr>
              <a:lstStyle/>
              <a:p>
                <a:pPr algn="just"/>
                <a:r>
                  <a:rPr lang="en-US"/>
                  <a:t>Bảo mật không cao do dựa trên JS </a:t>
                </a:r>
                <a:endParaRPr lang="en-US">
                  <a:solidFill>
                    <a:schemeClr val="tx1">
                      <a:lumMod val="75000"/>
                      <a:lumOff val="25000"/>
                    </a:schemeClr>
                  </a:solidFill>
                  <a:latin typeface="Tw Cen MT" panose="020B0602020104020603" pitchFamily="34" charset="0"/>
                </a:endParaRPr>
              </a:p>
            </p:txBody>
          </p:sp>
        </p:grpSp>
        <p:pic>
          <p:nvPicPr>
            <p:cNvPr id="105" name="Picture 10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103" y="1770674"/>
              <a:ext cx="451670" cy="451670"/>
            </a:xfrm>
            <a:prstGeom prst="rect">
              <a:avLst/>
            </a:prstGeom>
          </p:spPr>
        </p:pic>
      </p:grpSp>
      <p:grpSp>
        <p:nvGrpSpPr>
          <p:cNvPr id="108" name="Group 107"/>
          <p:cNvGrpSpPr/>
          <p:nvPr/>
        </p:nvGrpSpPr>
        <p:grpSpPr>
          <a:xfrm>
            <a:off x="2241934" y="5306182"/>
            <a:ext cx="6484423" cy="662056"/>
            <a:chOff x="1410818" y="1691341"/>
            <a:chExt cx="6484423" cy="662056"/>
          </a:xfrm>
        </p:grpSpPr>
        <p:grpSp>
          <p:nvGrpSpPr>
            <p:cNvPr id="109" name="Group 108">
              <a:extLst>
                <a:ext uri="{FF2B5EF4-FFF2-40B4-BE49-F238E27FC236}">
                  <a16:creationId xmlns:a16="http://schemas.microsoft.com/office/drawing/2014/main" id="{9C5CB2E8-B3A7-4DE0-B2CC-736365263446}"/>
                </a:ext>
              </a:extLst>
            </p:cNvPr>
            <p:cNvGrpSpPr/>
            <p:nvPr/>
          </p:nvGrpSpPr>
          <p:grpSpPr>
            <a:xfrm>
              <a:off x="1410818" y="1691341"/>
              <a:ext cx="6484423" cy="662056"/>
              <a:chOff x="764723" y="3555165"/>
              <a:chExt cx="6484423" cy="662056"/>
            </a:xfrm>
          </p:grpSpPr>
          <p:sp>
            <p:nvSpPr>
              <p:cNvPr id="111" name="Oval 110">
                <a:extLst>
                  <a:ext uri="{FF2B5EF4-FFF2-40B4-BE49-F238E27FC236}">
                    <a16:creationId xmlns:a16="http://schemas.microsoft.com/office/drawing/2014/main" id="{4CD8841C-D453-44E7-9CE2-70317BC917D2}"/>
                  </a:ext>
                </a:extLst>
              </p:cNvPr>
              <p:cNvSpPr/>
              <p:nvPr/>
            </p:nvSpPr>
            <p:spPr>
              <a:xfrm>
                <a:off x="764723" y="3555165"/>
                <a:ext cx="662056" cy="662056"/>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125" name="TextBox 124">
                <a:extLst>
                  <a:ext uri="{FF2B5EF4-FFF2-40B4-BE49-F238E27FC236}">
                    <a16:creationId xmlns:a16="http://schemas.microsoft.com/office/drawing/2014/main" id="{A120E0D6-EFA2-4A08-BFE2-DD70F47E6C48}"/>
                  </a:ext>
                </a:extLst>
              </p:cNvPr>
              <p:cNvSpPr txBox="1"/>
              <p:nvPr/>
            </p:nvSpPr>
            <p:spPr>
              <a:xfrm>
                <a:off x="1444828" y="3563027"/>
                <a:ext cx="5804318" cy="646331"/>
              </a:xfrm>
              <a:prstGeom prst="rect">
                <a:avLst/>
              </a:prstGeom>
              <a:noFill/>
            </p:spPr>
            <p:txBody>
              <a:bodyPr wrap="square" rtlCol="0">
                <a:spAutoFit/>
              </a:bodyPr>
              <a:lstStyle/>
              <a:p>
                <a:pPr lvl="0"/>
                <a:r>
                  <a:rPr lang="en-US"/>
                  <a:t>Khả năng tùy biến cũng không thực sự tốt đối với một vài module</a:t>
                </a:r>
              </a:p>
            </p:txBody>
          </p:sp>
        </p:grpSp>
        <p:pic>
          <p:nvPicPr>
            <p:cNvPr id="110" name="Picture 109">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103" y="1770674"/>
              <a:ext cx="451670" cy="451670"/>
            </a:xfrm>
            <a:prstGeom prst="rect">
              <a:avLst/>
            </a:prstGeom>
          </p:spPr>
        </p:pic>
      </p:grpSp>
    </p:spTree>
    <p:extLst>
      <p:ext uri="{BB962C8B-B14F-4D97-AF65-F5344CB8AC3E}">
        <p14:creationId xmlns:p14="http://schemas.microsoft.com/office/powerpoint/2010/main" val="25786113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287067"/>
              <a:ext cx="1992086"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Thông tin</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98167"/>
              <a:ext cx="1992086"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Nội dung</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81803" y="3300028"/>
              <a:ext cx="1992086"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Lý do</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1237564" y="36250"/>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281941"/>
              <a:ext cx="1992086"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React native</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1243564" y="36251"/>
            <a:ext cx="11335017" cy="6858000"/>
            <a:chOff x="-10744545" y="-1"/>
            <a:chExt cx="11335017" cy="6858000"/>
          </a:xfrm>
        </p:grpSpPr>
        <p:sp>
          <p:nvSpPr>
            <p:cNvPr id="77" name="Rectangle 76">
              <a:extLst>
                <a:ext uri="{FF2B5EF4-FFF2-40B4-BE49-F238E27FC236}">
                  <a16:creationId xmlns:a16="http://schemas.microsoft.com/office/drawing/2014/main" id="{3A79A714-CB74-4EFD-9BC1-A7F2F993842A}"/>
                </a:ext>
              </a:extLst>
            </p:cNvPr>
            <p:cNvSpPr/>
            <p:nvPr/>
          </p:nvSpPr>
          <p:spPr>
            <a:xfrm>
              <a:off x="-10744545" y="-1"/>
              <a:ext cx="11331017"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Hebrew" charset="-79"/>
                <a:ea typeface="Arial Hebrew" charset="-79"/>
                <a:cs typeface="Arial Hebrew" charset="-79"/>
              </a:endParaRPr>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281941"/>
              <a:ext cx="1992086" cy="461665"/>
            </a:xfrm>
            <a:prstGeom prst="rect">
              <a:avLst/>
            </a:prstGeom>
            <a:noFill/>
          </p:spPr>
          <p:txBody>
            <a:bodyPr wrap="square" rtlCol="0">
              <a:spAutoFit/>
            </a:bodyPr>
            <a:lstStyle/>
            <a:p>
              <a:pPr algn="ctr"/>
              <a:r>
                <a:rPr lang="en-US" sz="2400" b="1">
                  <a:solidFill>
                    <a:srgbClr val="F0EEF0"/>
                  </a:solidFill>
                  <a:latin typeface="Arial Hebrew" charset="-79"/>
                  <a:ea typeface="Arial Hebrew" charset="-79"/>
                  <a:cs typeface="Arial Hebrew" charset="-79"/>
                </a:rPr>
                <a:t>Ứng dụng</a:t>
              </a: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67" name="Group 66">
            <a:extLst>
              <a:ext uri="{FF2B5EF4-FFF2-40B4-BE49-F238E27FC236}">
                <a16:creationId xmlns:a16="http://schemas.microsoft.com/office/drawing/2014/main" id="{11FBA8A3-D6EF-42EC-AEC1-86283EED452E}"/>
              </a:ext>
            </a:extLst>
          </p:cNvPr>
          <p:cNvGrpSpPr/>
          <p:nvPr/>
        </p:nvGrpSpPr>
        <p:grpSpPr>
          <a:xfrm>
            <a:off x="1007592" y="603120"/>
            <a:ext cx="6912499" cy="629100"/>
            <a:chOff x="792862" y="2142394"/>
            <a:chExt cx="3024265" cy="629100"/>
          </a:xfrm>
        </p:grpSpPr>
        <p:sp>
          <p:nvSpPr>
            <p:cNvPr id="69" name="Oval 68">
              <a:extLst>
                <a:ext uri="{FF2B5EF4-FFF2-40B4-BE49-F238E27FC236}">
                  <a16:creationId xmlns:a16="http://schemas.microsoft.com/office/drawing/2014/main" id="{40F3CBE7-0B7F-4BBC-932B-F8A1336F5066}"/>
                </a:ext>
              </a:extLst>
            </p:cNvPr>
            <p:cNvSpPr/>
            <p:nvPr/>
          </p:nvSpPr>
          <p:spPr>
            <a:xfrm>
              <a:off x="792862" y="2142394"/>
              <a:ext cx="282563" cy="6291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Hebrew" charset="-79"/>
                <a:ea typeface="Arial Hebrew" charset="-79"/>
                <a:cs typeface="Arial Hebrew" charset="-79"/>
              </a:endParaRPr>
            </a:p>
          </p:txBody>
        </p:sp>
        <p:sp>
          <p:nvSpPr>
            <p:cNvPr id="70" name="TextBox 69">
              <a:extLst>
                <a:ext uri="{FF2B5EF4-FFF2-40B4-BE49-F238E27FC236}">
                  <a16:creationId xmlns:a16="http://schemas.microsoft.com/office/drawing/2014/main" id="{A5766AE2-8191-4DD7-9F8B-FB3901844BFC}"/>
                </a:ext>
              </a:extLst>
            </p:cNvPr>
            <p:cNvSpPr txBox="1"/>
            <p:nvPr/>
          </p:nvSpPr>
          <p:spPr>
            <a:xfrm>
              <a:off x="1134518" y="2225010"/>
              <a:ext cx="2682609" cy="461665"/>
            </a:xfrm>
            <a:prstGeom prst="rect">
              <a:avLst/>
            </a:prstGeom>
            <a:noFill/>
          </p:spPr>
          <p:txBody>
            <a:bodyPr wrap="square" rtlCol="0">
              <a:spAutoFit/>
            </a:bodyPr>
            <a:lstStyle/>
            <a:p>
              <a:r>
                <a:rPr lang="en-US" sz="2400">
                  <a:solidFill>
                    <a:schemeClr val="tx1">
                      <a:lumMod val="75000"/>
                      <a:lumOff val="25000"/>
                    </a:schemeClr>
                  </a:solidFill>
                  <a:latin typeface="Arial Hebrew" charset="-79"/>
                  <a:ea typeface="Arial Hebrew" charset="-79"/>
                  <a:cs typeface="Arial Hebrew" charset="-79"/>
                </a:rPr>
                <a:t>Mô tả bài toán</a:t>
              </a:r>
            </a:p>
          </p:txBody>
        </p:sp>
      </p:grpSp>
      <p:pic>
        <p:nvPicPr>
          <p:cNvPr id="3" name="Picture 2"/>
          <p:cNvPicPr>
            <a:picLocks noChangeAspect="1"/>
          </p:cNvPicPr>
          <p:nvPr/>
        </p:nvPicPr>
        <p:blipFill>
          <a:blip r:embed="rId3"/>
          <a:stretch>
            <a:fillRect/>
          </a:stretch>
        </p:blipFill>
        <p:spPr>
          <a:xfrm>
            <a:off x="1178116" y="764168"/>
            <a:ext cx="304800" cy="304800"/>
          </a:xfrm>
          <a:prstGeom prst="rect">
            <a:avLst/>
          </a:prstGeom>
        </p:spPr>
      </p:pic>
      <p:grpSp>
        <p:nvGrpSpPr>
          <p:cNvPr id="81" name="Group 80"/>
          <p:cNvGrpSpPr/>
          <p:nvPr/>
        </p:nvGrpSpPr>
        <p:grpSpPr>
          <a:xfrm>
            <a:off x="1007592" y="1582817"/>
            <a:ext cx="6533411" cy="923330"/>
            <a:chOff x="1410818" y="1598775"/>
            <a:chExt cx="6533411" cy="923330"/>
          </a:xfrm>
        </p:grpSpPr>
        <p:grpSp>
          <p:nvGrpSpPr>
            <p:cNvPr id="82" name="Group 81">
              <a:extLst>
                <a:ext uri="{FF2B5EF4-FFF2-40B4-BE49-F238E27FC236}">
                  <a16:creationId xmlns:a16="http://schemas.microsoft.com/office/drawing/2014/main" id="{9C5CB2E8-B3A7-4DE0-B2CC-736365263446}"/>
                </a:ext>
              </a:extLst>
            </p:cNvPr>
            <p:cNvGrpSpPr/>
            <p:nvPr/>
          </p:nvGrpSpPr>
          <p:grpSpPr>
            <a:xfrm>
              <a:off x="1410818" y="1598775"/>
              <a:ext cx="6533411" cy="923330"/>
              <a:chOff x="764723" y="3462599"/>
              <a:chExt cx="6533411" cy="923330"/>
            </a:xfrm>
          </p:grpSpPr>
          <p:sp>
            <p:nvSpPr>
              <p:cNvPr id="84" name="Oval 83">
                <a:extLst>
                  <a:ext uri="{FF2B5EF4-FFF2-40B4-BE49-F238E27FC236}">
                    <a16:creationId xmlns:a16="http://schemas.microsoft.com/office/drawing/2014/main" id="{4CD8841C-D453-44E7-9CE2-70317BC917D2}"/>
                  </a:ext>
                </a:extLst>
              </p:cNvPr>
              <p:cNvSpPr/>
              <p:nvPr/>
            </p:nvSpPr>
            <p:spPr>
              <a:xfrm>
                <a:off x="764723" y="3555165"/>
                <a:ext cx="662056" cy="6620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latin typeface="Arial Hebrew" charset="-79"/>
                  <a:ea typeface="Arial Hebrew" charset="-79"/>
                  <a:cs typeface="Arial Hebrew" charset="-79"/>
                </a:endParaRPr>
              </a:p>
            </p:txBody>
          </p:sp>
          <p:sp>
            <p:nvSpPr>
              <p:cNvPr id="85" name="TextBox 84">
                <a:extLst>
                  <a:ext uri="{FF2B5EF4-FFF2-40B4-BE49-F238E27FC236}">
                    <a16:creationId xmlns:a16="http://schemas.microsoft.com/office/drawing/2014/main" id="{A120E0D6-EFA2-4A08-BFE2-DD70F47E6C48}"/>
                  </a:ext>
                </a:extLst>
              </p:cNvPr>
              <p:cNvSpPr txBox="1"/>
              <p:nvPr/>
            </p:nvSpPr>
            <p:spPr>
              <a:xfrm>
                <a:off x="1493816" y="3462599"/>
                <a:ext cx="5804318" cy="923330"/>
              </a:xfrm>
              <a:prstGeom prst="rect">
                <a:avLst/>
              </a:prstGeom>
              <a:noFill/>
            </p:spPr>
            <p:txBody>
              <a:bodyPr wrap="square" rtlCol="0">
                <a:spAutoFit/>
              </a:bodyPr>
              <a:lstStyle/>
              <a:p>
                <a:pPr algn="just"/>
                <a:r>
                  <a:rPr lang="en-US">
                    <a:latin typeface="Arial Hebrew" charset="-79"/>
                    <a:ea typeface="Arial Hebrew" charset="-79"/>
                    <a:cs typeface="Arial Hebrew" charset="-79"/>
                  </a:rPr>
                  <a:t>Người dùng tải lên lịch học cá nhân của mình trên website, sau đó dùng mã sinh viên của mình để lấy lịch học cá nhân về điện thoại di động</a:t>
                </a:r>
                <a:endParaRPr lang="en-US">
                  <a:solidFill>
                    <a:schemeClr val="tx1">
                      <a:lumMod val="75000"/>
                      <a:lumOff val="25000"/>
                    </a:schemeClr>
                  </a:solidFill>
                  <a:latin typeface="Arial Hebrew" charset="-79"/>
                  <a:ea typeface="Arial Hebrew" charset="-79"/>
                  <a:cs typeface="Arial Hebrew" charset="-79"/>
                </a:endParaRPr>
              </a:p>
            </p:txBody>
          </p:sp>
        </p:grpSp>
        <p:pic>
          <p:nvPicPr>
            <p:cNvPr id="83" name="Picture 82">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103" y="1770674"/>
              <a:ext cx="451670" cy="451670"/>
            </a:xfrm>
            <a:prstGeom prst="rect">
              <a:avLst/>
            </a:prstGeom>
          </p:spPr>
        </p:pic>
      </p:grpSp>
      <p:grpSp>
        <p:nvGrpSpPr>
          <p:cNvPr id="86" name="Group 85"/>
          <p:cNvGrpSpPr/>
          <p:nvPr/>
        </p:nvGrpSpPr>
        <p:grpSpPr>
          <a:xfrm>
            <a:off x="1007592" y="2818919"/>
            <a:ext cx="6471720" cy="680054"/>
            <a:chOff x="1410818" y="1673343"/>
            <a:chExt cx="6471720" cy="680054"/>
          </a:xfrm>
        </p:grpSpPr>
        <p:grpSp>
          <p:nvGrpSpPr>
            <p:cNvPr id="87" name="Group 86">
              <a:extLst>
                <a:ext uri="{FF2B5EF4-FFF2-40B4-BE49-F238E27FC236}">
                  <a16:creationId xmlns:a16="http://schemas.microsoft.com/office/drawing/2014/main" id="{9C5CB2E8-B3A7-4DE0-B2CC-736365263446}"/>
                </a:ext>
              </a:extLst>
            </p:cNvPr>
            <p:cNvGrpSpPr/>
            <p:nvPr/>
          </p:nvGrpSpPr>
          <p:grpSpPr>
            <a:xfrm>
              <a:off x="1410818" y="1673343"/>
              <a:ext cx="6471720" cy="680054"/>
              <a:chOff x="764723" y="3537167"/>
              <a:chExt cx="6471720" cy="680054"/>
            </a:xfrm>
          </p:grpSpPr>
          <p:sp>
            <p:nvSpPr>
              <p:cNvPr id="89" name="Oval 88">
                <a:extLst>
                  <a:ext uri="{FF2B5EF4-FFF2-40B4-BE49-F238E27FC236}">
                    <a16:creationId xmlns:a16="http://schemas.microsoft.com/office/drawing/2014/main" id="{4CD8841C-D453-44E7-9CE2-70317BC917D2}"/>
                  </a:ext>
                </a:extLst>
              </p:cNvPr>
              <p:cNvSpPr/>
              <p:nvPr/>
            </p:nvSpPr>
            <p:spPr>
              <a:xfrm>
                <a:off x="764723" y="3555165"/>
                <a:ext cx="662056" cy="6620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latin typeface="Arial Hebrew" charset="-79"/>
                  <a:ea typeface="Arial Hebrew" charset="-79"/>
                  <a:cs typeface="Arial Hebrew" charset="-79"/>
                </a:endParaRPr>
              </a:p>
            </p:txBody>
          </p:sp>
          <p:sp>
            <p:nvSpPr>
              <p:cNvPr id="90" name="TextBox 89">
                <a:extLst>
                  <a:ext uri="{FF2B5EF4-FFF2-40B4-BE49-F238E27FC236}">
                    <a16:creationId xmlns:a16="http://schemas.microsoft.com/office/drawing/2014/main" id="{A120E0D6-EFA2-4A08-BFE2-DD70F47E6C48}"/>
                  </a:ext>
                </a:extLst>
              </p:cNvPr>
              <p:cNvSpPr txBox="1"/>
              <p:nvPr/>
            </p:nvSpPr>
            <p:spPr>
              <a:xfrm>
                <a:off x="1432125" y="3537167"/>
                <a:ext cx="5804318" cy="646331"/>
              </a:xfrm>
              <a:prstGeom prst="rect">
                <a:avLst/>
              </a:prstGeom>
              <a:noFill/>
            </p:spPr>
            <p:txBody>
              <a:bodyPr wrap="square" rtlCol="0">
                <a:spAutoFit/>
              </a:bodyPr>
              <a:lstStyle/>
              <a:p>
                <a:pPr algn="just"/>
                <a:r>
                  <a:rPr lang="en-US">
                    <a:latin typeface="Arial Hebrew" charset="-79"/>
                    <a:ea typeface="Arial Hebrew" charset="-79"/>
                    <a:cs typeface="Arial Hebrew" charset="-79"/>
                  </a:rPr>
                  <a:t>Người dùng có thể thêm ghi vào lịch khi cần. Người dùng cũng có thể sửa hoặc xoá ghi chú</a:t>
                </a:r>
                <a:endParaRPr lang="en-US">
                  <a:solidFill>
                    <a:schemeClr val="tx1">
                      <a:lumMod val="75000"/>
                      <a:lumOff val="25000"/>
                    </a:schemeClr>
                  </a:solidFill>
                  <a:latin typeface="Arial Hebrew" charset="-79"/>
                  <a:ea typeface="Arial Hebrew" charset="-79"/>
                  <a:cs typeface="Arial Hebrew" charset="-79"/>
                </a:endParaRPr>
              </a:p>
            </p:txBody>
          </p:sp>
        </p:grpSp>
        <p:pic>
          <p:nvPicPr>
            <p:cNvPr id="88" name="Picture 87">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103" y="1770674"/>
              <a:ext cx="451670" cy="451670"/>
            </a:xfrm>
            <a:prstGeom prst="rect">
              <a:avLst/>
            </a:prstGeom>
          </p:spPr>
        </p:pic>
      </p:grpSp>
      <p:grpSp>
        <p:nvGrpSpPr>
          <p:cNvPr id="91" name="Group 90"/>
          <p:cNvGrpSpPr/>
          <p:nvPr/>
        </p:nvGrpSpPr>
        <p:grpSpPr>
          <a:xfrm>
            <a:off x="1007592" y="4001732"/>
            <a:ext cx="6458939" cy="662056"/>
            <a:chOff x="1410818" y="1691341"/>
            <a:chExt cx="6458939" cy="662056"/>
          </a:xfrm>
        </p:grpSpPr>
        <p:grpSp>
          <p:nvGrpSpPr>
            <p:cNvPr id="92" name="Group 91">
              <a:extLst>
                <a:ext uri="{FF2B5EF4-FFF2-40B4-BE49-F238E27FC236}">
                  <a16:creationId xmlns:a16="http://schemas.microsoft.com/office/drawing/2014/main" id="{9C5CB2E8-B3A7-4DE0-B2CC-736365263446}"/>
                </a:ext>
              </a:extLst>
            </p:cNvPr>
            <p:cNvGrpSpPr/>
            <p:nvPr/>
          </p:nvGrpSpPr>
          <p:grpSpPr>
            <a:xfrm>
              <a:off x="1410818" y="1691341"/>
              <a:ext cx="6458939" cy="662056"/>
              <a:chOff x="764723" y="3555165"/>
              <a:chExt cx="6458939" cy="662056"/>
            </a:xfrm>
          </p:grpSpPr>
          <p:sp>
            <p:nvSpPr>
              <p:cNvPr id="94" name="Oval 93">
                <a:extLst>
                  <a:ext uri="{FF2B5EF4-FFF2-40B4-BE49-F238E27FC236}">
                    <a16:creationId xmlns:a16="http://schemas.microsoft.com/office/drawing/2014/main" id="{4CD8841C-D453-44E7-9CE2-70317BC917D2}"/>
                  </a:ext>
                </a:extLst>
              </p:cNvPr>
              <p:cNvSpPr/>
              <p:nvPr/>
            </p:nvSpPr>
            <p:spPr>
              <a:xfrm>
                <a:off x="764723" y="3555165"/>
                <a:ext cx="662056" cy="6620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latin typeface="Arial Hebrew" charset="-79"/>
                  <a:ea typeface="Arial Hebrew" charset="-79"/>
                  <a:cs typeface="Arial Hebrew" charset="-79"/>
                </a:endParaRPr>
              </a:p>
            </p:txBody>
          </p:sp>
          <p:sp>
            <p:nvSpPr>
              <p:cNvPr id="100" name="TextBox 99">
                <a:extLst>
                  <a:ext uri="{FF2B5EF4-FFF2-40B4-BE49-F238E27FC236}">
                    <a16:creationId xmlns:a16="http://schemas.microsoft.com/office/drawing/2014/main" id="{A120E0D6-EFA2-4A08-BFE2-DD70F47E6C48}"/>
                  </a:ext>
                </a:extLst>
              </p:cNvPr>
              <p:cNvSpPr txBox="1"/>
              <p:nvPr/>
            </p:nvSpPr>
            <p:spPr>
              <a:xfrm>
                <a:off x="1419344" y="3563027"/>
                <a:ext cx="5804318" cy="646331"/>
              </a:xfrm>
              <a:prstGeom prst="rect">
                <a:avLst/>
              </a:prstGeom>
              <a:noFill/>
            </p:spPr>
            <p:txBody>
              <a:bodyPr wrap="square" rtlCol="0">
                <a:spAutoFit/>
              </a:bodyPr>
              <a:lstStyle/>
              <a:p>
                <a:pPr algn="just"/>
                <a:r>
                  <a:rPr lang="en-US">
                    <a:latin typeface="Arial Hebrew" charset="-79"/>
                    <a:ea typeface="Arial Hebrew" charset="-79"/>
                    <a:cs typeface="Arial Hebrew" charset="-79"/>
                  </a:rPr>
                  <a:t>Ứng dụng còn có chức năng xem thời gian ra vào lớp, chức năng xem lịch âm lịch </a:t>
                </a:r>
                <a:endParaRPr lang="en-US">
                  <a:solidFill>
                    <a:schemeClr val="tx1">
                      <a:lumMod val="75000"/>
                      <a:lumOff val="25000"/>
                    </a:schemeClr>
                  </a:solidFill>
                  <a:latin typeface="Arial Hebrew" charset="-79"/>
                  <a:ea typeface="Arial Hebrew" charset="-79"/>
                  <a:cs typeface="Arial Hebrew" charset="-79"/>
                </a:endParaRPr>
              </a:p>
            </p:txBody>
          </p:sp>
        </p:grpSp>
        <p:pic>
          <p:nvPicPr>
            <p:cNvPr id="93" name="Picture 92">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103" y="1770674"/>
              <a:ext cx="451670" cy="451670"/>
            </a:xfrm>
            <a:prstGeom prst="rect">
              <a:avLst/>
            </a:prstGeom>
          </p:spPr>
        </p:pic>
      </p:grpSp>
      <p:grpSp>
        <p:nvGrpSpPr>
          <p:cNvPr id="101" name="Group 100"/>
          <p:cNvGrpSpPr/>
          <p:nvPr/>
        </p:nvGrpSpPr>
        <p:grpSpPr>
          <a:xfrm>
            <a:off x="1007592" y="5229971"/>
            <a:ext cx="6551391" cy="662056"/>
            <a:chOff x="1410818" y="1691341"/>
            <a:chExt cx="6551391" cy="662056"/>
          </a:xfrm>
        </p:grpSpPr>
        <p:grpSp>
          <p:nvGrpSpPr>
            <p:cNvPr id="102" name="Group 101">
              <a:extLst>
                <a:ext uri="{FF2B5EF4-FFF2-40B4-BE49-F238E27FC236}">
                  <a16:creationId xmlns:a16="http://schemas.microsoft.com/office/drawing/2014/main" id="{9C5CB2E8-B3A7-4DE0-B2CC-736365263446}"/>
                </a:ext>
              </a:extLst>
            </p:cNvPr>
            <p:cNvGrpSpPr/>
            <p:nvPr/>
          </p:nvGrpSpPr>
          <p:grpSpPr>
            <a:xfrm>
              <a:off x="1410818" y="1691341"/>
              <a:ext cx="6551391" cy="662056"/>
              <a:chOff x="764723" y="3555165"/>
              <a:chExt cx="6551391" cy="662056"/>
            </a:xfrm>
          </p:grpSpPr>
          <p:sp>
            <p:nvSpPr>
              <p:cNvPr id="104" name="Oval 103">
                <a:extLst>
                  <a:ext uri="{FF2B5EF4-FFF2-40B4-BE49-F238E27FC236}">
                    <a16:creationId xmlns:a16="http://schemas.microsoft.com/office/drawing/2014/main" id="{4CD8841C-D453-44E7-9CE2-70317BC917D2}"/>
                  </a:ext>
                </a:extLst>
              </p:cNvPr>
              <p:cNvSpPr/>
              <p:nvPr/>
            </p:nvSpPr>
            <p:spPr>
              <a:xfrm>
                <a:off x="764723" y="3555165"/>
                <a:ext cx="662056" cy="6620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latin typeface="Arial Hebrew" charset="-79"/>
                  <a:ea typeface="Arial Hebrew" charset="-79"/>
                  <a:cs typeface="Arial Hebrew" charset="-79"/>
                </a:endParaRPr>
              </a:p>
            </p:txBody>
          </p:sp>
          <p:sp>
            <p:nvSpPr>
              <p:cNvPr id="105" name="TextBox 104">
                <a:extLst>
                  <a:ext uri="{FF2B5EF4-FFF2-40B4-BE49-F238E27FC236}">
                    <a16:creationId xmlns:a16="http://schemas.microsoft.com/office/drawing/2014/main" id="{A120E0D6-EFA2-4A08-BFE2-DD70F47E6C48}"/>
                  </a:ext>
                </a:extLst>
              </p:cNvPr>
              <p:cNvSpPr txBox="1"/>
              <p:nvPr/>
            </p:nvSpPr>
            <p:spPr>
              <a:xfrm>
                <a:off x="1511796" y="3570890"/>
                <a:ext cx="5804318" cy="646331"/>
              </a:xfrm>
              <a:prstGeom prst="rect">
                <a:avLst/>
              </a:prstGeom>
              <a:noFill/>
            </p:spPr>
            <p:txBody>
              <a:bodyPr wrap="square" rtlCol="0">
                <a:spAutoFit/>
              </a:bodyPr>
              <a:lstStyle/>
              <a:p>
                <a:pPr algn="just"/>
                <a:r>
                  <a:rPr lang="en-US">
                    <a:latin typeface="Arial Hebrew" charset="-79"/>
                    <a:ea typeface="Arial Hebrew" charset="-79"/>
                    <a:cs typeface="Arial Hebrew" charset="-79"/>
                  </a:rPr>
                  <a:t>Người dùng cần có giao diện dễ dàng sử dụng và tính ổn định cao</a:t>
                </a:r>
                <a:endParaRPr lang="en-US">
                  <a:solidFill>
                    <a:schemeClr val="tx1">
                      <a:lumMod val="75000"/>
                      <a:lumOff val="25000"/>
                    </a:schemeClr>
                  </a:solidFill>
                  <a:latin typeface="Arial Hebrew" charset="-79"/>
                  <a:ea typeface="Arial Hebrew" charset="-79"/>
                  <a:cs typeface="Arial Hebrew" charset="-79"/>
                </a:endParaRPr>
              </a:p>
            </p:txBody>
          </p:sp>
        </p:grpSp>
        <p:pic>
          <p:nvPicPr>
            <p:cNvPr id="103" name="Picture 102">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103" y="1770674"/>
              <a:ext cx="451670" cy="451670"/>
            </a:xfrm>
            <a:prstGeom prst="rect">
              <a:avLst/>
            </a:prstGeom>
          </p:spPr>
        </p:pic>
      </p:grpSp>
    </p:spTree>
    <p:extLst>
      <p:ext uri="{BB962C8B-B14F-4D97-AF65-F5344CB8AC3E}">
        <p14:creationId xmlns:p14="http://schemas.microsoft.com/office/powerpoint/2010/main" val="132723948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921</TotalTime>
  <Words>538</Words>
  <Application>Microsoft Office PowerPoint</Application>
  <PresentationFormat>Widescreen</PresentationFormat>
  <Paragraphs>110</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 Hebrew</vt:lpstr>
      <vt:lpstr>Calibri</vt:lpstr>
      <vt:lpstr>Calibri Light</vt:lpstr>
      <vt:lpstr>Times New Roman</vt:lpstr>
      <vt:lpstr>Tw Cen MT</vt:lpstr>
      <vt:lpstr>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Zähringer</dc:creator>
  <cp:lastModifiedBy>Hiep</cp:lastModifiedBy>
  <cp:revision>64</cp:revision>
  <dcterms:created xsi:type="dcterms:W3CDTF">2017-01-05T13:17:27Z</dcterms:created>
  <dcterms:modified xsi:type="dcterms:W3CDTF">2019-04-04T06:30:15Z</dcterms:modified>
</cp:coreProperties>
</file>