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4"/>
  </p:notesMasterIdLst>
  <p:sldIdLst>
    <p:sldId id="256" r:id="rId3"/>
    <p:sldId id="257" r:id="rId4"/>
    <p:sldId id="258" r:id="rId5"/>
    <p:sldId id="259" r:id="rId6"/>
    <p:sldId id="260" r:id="rId7"/>
    <p:sldId id="266" r:id="rId8"/>
    <p:sldId id="261" r:id="rId9"/>
    <p:sldId id="267" r:id="rId10"/>
    <p:sldId id="265" r:id="rId11"/>
    <p:sldId id="268" r:id="rId12"/>
    <p:sldId id="270" r:id="rId13"/>
    <p:sldId id="271" r:id="rId14"/>
    <p:sldId id="273" r:id="rId15"/>
    <p:sldId id="272" r:id="rId16"/>
    <p:sldId id="269"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5"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8891" autoAdjust="0"/>
  </p:normalViewPr>
  <p:slideViewPr>
    <p:cSldViewPr snapToGrid="0">
      <p:cViewPr varScale="1">
        <p:scale>
          <a:sx n="70" d="100"/>
          <a:sy n="70" d="100"/>
        </p:scale>
        <p:origin x="-139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F706246-0EB5-48D1-8AF8-0F25EE3EE66B}" type="datetimeFigureOut">
              <a:rPr lang="en-US" smtClean="0"/>
              <a:t>3/28/2019</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E3123D-2282-4E28-AFDD-3012F97AB3C3}" type="slidenum">
              <a:rPr lang="en-US" smtClean="0"/>
              <a:t>‹#›</a:t>
            </a:fld>
            <a:endParaRPr lang="en-US"/>
          </a:p>
        </p:txBody>
      </p:sp>
    </p:spTree>
    <p:extLst>
      <p:ext uri="{BB962C8B-B14F-4D97-AF65-F5344CB8AC3E}">
        <p14:creationId xmlns:p14="http://schemas.microsoft.com/office/powerpoint/2010/main" val="182810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Cách phát hiện dựa vào các điểm bất thường được chia thành 2 giai đoạn:</a:t>
            </a:r>
          </a:p>
          <a:p>
            <a:r>
              <a:rPr lang="vi-VN" dirty="0" smtClean="0"/>
              <a:t>-  Giai đoạn Training  Learning: các detector sẽ cố gắng học những trạng thái </a:t>
            </a:r>
          </a:p>
          <a:p>
            <a:r>
              <a:rPr lang="vi-VN" dirty="0" smtClean="0"/>
              <a:t>bình thường. Có thể học các trạng thái từ các host, PUI…</a:t>
            </a:r>
          </a:p>
          <a:p>
            <a:r>
              <a:rPr lang="vi-VN" dirty="0" smtClean="0"/>
              <a:t>-  Giai đoạn Detection    Monitoring: dựa vào các  trạng thái bình thường đã được </a:t>
            </a:r>
          </a:p>
          <a:p>
            <a:r>
              <a:rPr lang="vi-VN" dirty="0" smtClean="0"/>
              <a:t>học, các detector sẽ xác định được trạng thái bất thường và đưa ra cảnh báo.</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7</a:t>
            </a:fld>
            <a:endParaRPr lang="en-US"/>
          </a:p>
        </p:txBody>
      </p:sp>
    </p:spTree>
    <p:extLst>
      <p:ext uri="{BB962C8B-B14F-4D97-AF65-F5344CB8AC3E}">
        <p14:creationId xmlns:p14="http://schemas.microsoft.com/office/powerpoint/2010/main" val="1184147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19</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20</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21</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22</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23</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24</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25</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26</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27</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28</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cơ bản, Checksummers là kỹ thuật phát hiện đối tượng mã độc trên cơ sở</a:t>
            </a:r>
          </a:p>
          <a:p>
            <a:r>
              <a:rPr lang="vi-VN" dirty="0" smtClean="0"/>
              <a:t>tính toàn vẹn của chương trình. Mỗi chương trình sau khi được xác định chắc chắn </a:t>
            </a:r>
          </a:p>
          <a:p>
            <a:r>
              <a:rPr lang="vi-VN" dirty="0" smtClean="0"/>
              <a:t>là mã độc sẽ được sử dụng để tạo ra mẫu mã hash (MD5, SHA, CRC…) tương ứng </a:t>
            </a:r>
          </a:p>
          <a:p>
            <a:r>
              <a:rPr lang="vi-VN" dirty="0" smtClean="0"/>
              <a:t>với loại mã độc đó. Do tính chất của mã hash nên một loại mã độc chỉ tương ứng với </a:t>
            </a:r>
          </a:p>
          <a:p>
            <a:r>
              <a:rPr lang="vi-VN" dirty="0" smtClean="0"/>
              <a:t>một mã hash nhận dạng (Xác suất trùng lặp là rất thấp). Sau đó, cập nhật mẫu đó vào </a:t>
            </a:r>
          </a:p>
          <a:p>
            <a:r>
              <a:rPr lang="vi-VN" dirty="0" smtClean="0"/>
              <a:t>cơ sở dữ liệu của chương trình Antivirus. Khi Antivirus quét tập tin để kiểm tra, nếu </a:t>
            </a:r>
          </a:p>
          <a:p>
            <a:r>
              <a:rPr lang="vi-VN" dirty="0" smtClean="0"/>
              <a:t>trùng mã hash trong cơ sở dữ liệu mẫu, thì đó là mã độc. Ngược lại là không</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10</a:t>
            </a:fld>
            <a:endParaRPr lang="en-US"/>
          </a:p>
        </p:txBody>
      </p:sp>
    </p:spTree>
    <p:extLst>
      <p:ext uri="{BB962C8B-B14F-4D97-AF65-F5344CB8AC3E}">
        <p14:creationId xmlns:p14="http://schemas.microsoft.com/office/powerpoint/2010/main" val="1314801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29</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30</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31</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32</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33</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34</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35</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36</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37</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38</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Để  cải tiến nhược điểm dựa vào mã hash của kỹ  thuật Checksummers, các nhà </a:t>
            </a:r>
          </a:p>
          <a:p>
            <a:r>
              <a:rPr lang="vi-VN" dirty="0" smtClean="0"/>
              <a:t>khoa học đã tìm ra một kỹ thuật khác có tên là Fuzzy Hashing. Kỹ thuật mới này về</a:t>
            </a:r>
          </a:p>
          <a:p>
            <a:r>
              <a:rPr lang="vi-VN" dirty="0" smtClean="0"/>
              <a:t>cơ bản vẫn là nhận dạng chương trình mã độc qua mã hash nhưng đã được bổ sung </a:t>
            </a:r>
          </a:p>
          <a:p>
            <a:r>
              <a:rPr lang="vi-VN" dirty="0" smtClean="0"/>
              <a:t>thêm các phân tích và tính toán để  từ  một mã hash của mã độc, có thể  nhận ra các </a:t>
            </a:r>
          </a:p>
          <a:p>
            <a:r>
              <a:rPr lang="vi-VN" dirty="0" smtClean="0"/>
              <a:t>mã hash “họ hàng”, nâng cao khả năng phát hiện chương trình mã độc.</a:t>
            </a:r>
            <a:endParaRPr lang="en-US" dirty="0" smtClean="0"/>
          </a:p>
          <a:p>
            <a:r>
              <a:rPr lang="vi-VN" dirty="0" smtClean="0"/>
              <a:t>Khi Rolling Hash tạo ra giá trị  cụ  thể  cho từng vị  trí, nó sẽ  tính toán giá trị</a:t>
            </a:r>
          </a:p>
          <a:p>
            <a:r>
              <a:rPr lang="vi-VN" dirty="0" smtClean="0"/>
              <a:t>hash mã hóa của từng khối đoan tin từ  điểm bắt đó cho đến vị trí đã xác định. Tiếp </a:t>
            </a:r>
          </a:p>
          <a:p>
            <a:r>
              <a:rPr lang="vi-VN" dirty="0" smtClean="0"/>
              <a:t>đó là tạo ra mã hash cho toàn bộ  đoạn tin bằng cách ghép từng mã hash của từng khối </a:t>
            </a:r>
          </a:p>
          <a:p>
            <a:r>
              <a:rPr lang="vi-VN" dirty="0" smtClean="0"/>
              <a:t>đoạn tin. Ngoài những đoạn tin giống nhau có mã hash giống nhau, còn có thể  xác </a:t>
            </a:r>
          </a:p>
          <a:p>
            <a:r>
              <a:rPr lang="vi-VN" dirty="0" smtClean="0"/>
              <a:t>định những đoạn tin tương tự nhau.</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11</a:t>
            </a:fld>
            <a:endParaRPr lang="en-US"/>
          </a:p>
        </p:txBody>
      </p:sp>
    </p:spTree>
    <p:extLst>
      <p:ext uri="{BB962C8B-B14F-4D97-AF65-F5344CB8AC3E}">
        <p14:creationId xmlns:p14="http://schemas.microsoft.com/office/powerpoint/2010/main" val="265402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39</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40</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41</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với virus Stoned, dấu hiệu nhận dạng là 16 bytes opcode 0400  B801 </a:t>
            </a:r>
          </a:p>
          <a:p>
            <a:r>
              <a:rPr lang="vi-VN" dirty="0" smtClean="0"/>
              <a:t>020E 07BB 0002 33C9 8BD1 419C (đã được công bố trong tạp chí Virus Bulletin)</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12</a:t>
            </a:fld>
            <a:endParaRPr lang="en-US"/>
          </a:p>
        </p:txBody>
      </p:sp>
    </p:spTree>
    <p:extLst>
      <p:ext uri="{BB962C8B-B14F-4D97-AF65-F5344CB8AC3E}">
        <p14:creationId xmlns:p14="http://schemas.microsoft.com/office/powerpoint/2010/main" val="140859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nay, kỹ  thuật này được sử  dụng kết  hợp rộng rãi với các kỹ  thuật phân </a:t>
            </a:r>
          </a:p>
          <a:p>
            <a:r>
              <a:rPr lang="vi-VN" dirty="0" smtClean="0"/>
              <a:t>tích khác. Cùng với đó, kỹ  thuật này đã trở  thành một thành phần quan trọng trong </a:t>
            </a:r>
          </a:p>
          <a:p>
            <a:r>
              <a:rPr lang="vi-VN" dirty="0" smtClean="0"/>
              <a:t>công nghệ Sandbox để phát hiện mã độc.</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13</a:t>
            </a:fld>
            <a:endParaRPr lang="en-US"/>
          </a:p>
        </p:txBody>
      </p:sp>
    </p:spTree>
    <p:extLst>
      <p:ext uri="{BB962C8B-B14F-4D97-AF65-F5344CB8AC3E}">
        <p14:creationId xmlns:p14="http://schemas.microsoft.com/office/powerpoint/2010/main" val="12113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Những nỗ lực mở, xem, sửa đổi hoặc xóa bỏ các tệp tin.</a:t>
            </a:r>
          </a:p>
          <a:p>
            <a:r>
              <a:rPr lang="vi-VN" dirty="0" smtClean="0"/>
              <a:t>-  Những nỗ lực fomat ổ đĩa hay vùng hoạt động không thể khôi phục khác.</a:t>
            </a:r>
          </a:p>
          <a:p>
            <a:r>
              <a:rPr lang="vi-VN" dirty="0" smtClean="0"/>
              <a:t>-  Sửa đổi các thiết lập của tệp tin thực thi và hệ  thống như: thiết lập khởi động…</a:t>
            </a:r>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15</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16</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17</a:t>
            </a:fld>
            <a:endParaRPr lang="en-US"/>
          </a:p>
        </p:txBody>
      </p:sp>
    </p:spTree>
    <p:extLst>
      <p:ext uri="{BB962C8B-B14F-4D97-AF65-F5344CB8AC3E}">
        <p14:creationId xmlns:p14="http://schemas.microsoft.com/office/powerpoint/2010/main" val="4264153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3123D-2282-4E28-AFDD-3012F97AB3C3}" type="slidenum">
              <a:rPr lang="en-US" smtClean="0"/>
              <a:t>18</a:t>
            </a:fld>
            <a:endParaRPr lang="en-US"/>
          </a:p>
        </p:txBody>
      </p:sp>
    </p:spTree>
    <p:extLst>
      <p:ext uri="{BB962C8B-B14F-4D97-AF65-F5344CB8AC3E}">
        <p14:creationId xmlns:p14="http://schemas.microsoft.com/office/powerpoint/2010/main" val="42641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4" name="Picture 33"/>
          <p:cNvPicPr/>
          <p:nvPr/>
        </p:nvPicPr>
        <p:blipFill>
          <a:blip r:embed="rId2"/>
          <a:stretch/>
        </p:blipFill>
        <p:spPr>
          <a:xfrm>
            <a:off x="2079360" y="1604160"/>
            <a:ext cx="4984200" cy="3976920"/>
          </a:xfrm>
          <a:prstGeom prst="rect">
            <a:avLst/>
          </a:prstGeom>
          <a:ln>
            <a:noFill/>
          </a:ln>
        </p:spPr>
      </p:pic>
      <p:pic>
        <p:nvPicPr>
          <p:cNvPr id="35" name="Picture 34"/>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70" name="Picture 69"/>
          <p:cNvPicPr/>
          <p:nvPr/>
        </p:nvPicPr>
        <p:blipFill>
          <a:blip r:embed="rId2"/>
          <a:stretch/>
        </p:blipFill>
        <p:spPr>
          <a:xfrm>
            <a:off x="2079360" y="1604160"/>
            <a:ext cx="4984200" cy="3976920"/>
          </a:xfrm>
          <a:prstGeom prst="rect">
            <a:avLst/>
          </a:prstGeom>
          <a:ln>
            <a:noFill/>
          </a:ln>
        </p:spPr>
      </p:pic>
      <p:pic>
        <p:nvPicPr>
          <p:cNvPr id="71" name="Picture 70"/>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3"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37"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22960" y="1199880"/>
            <a:ext cx="7770240" cy="117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200" b="1" spc="-1" dirty="0" smtClean="0">
                <a:solidFill>
                  <a:srgbClr val="000000"/>
                </a:solidFill>
                <a:uFill>
                  <a:solidFill>
                    <a:srgbClr val="FFFFFF"/>
                  </a:solidFill>
                </a:uFill>
                <a:latin typeface="Arial"/>
              </a:rPr>
              <a:t>KỸ THUẬT PHÁT HIỆN MÃ ĐỘC</a:t>
            </a:r>
            <a:endParaRPr dirty="0"/>
          </a:p>
          <a:p>
            <a:pPr algn="ctr">
              <a:lnSpc>
                <a:spcPct val="100000"/>
              </a:lnSpc>
            </a:pPr>
            <a:endParaRPr dirty="0"/>
          </a:p>
        </p:txBody>
      </p:sp>
      <p:sp>
        <p:nvSpPr>
          <p:cNvPr id="73" name="CustomShape 2"/>
          <p:cNvSpPr/>
          <p:nvPr/>
        </p:nvSpPr>
        <p:spPr>
          <a:xfrm>
            <a:off x="4014720" y="2771640"/>
            <a:ext cx="4441320" cy="269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i="1" strike="noStrike" spc="-1">
                <a:solidFill>
                  <a:srgbClr val="000000"/>
                </a:solidFill>
                <a:uFill>
                  <a:solidFill>
                    <a:srgbClr val="FFFFFF"/>
                  </a:solidFill>
                </a:uFill>
                <a:latin typeface="Arial"/>
                <a:ea typeface="DejaVu Sans"/>
              </a:rPr>
              <a:t>Người trình bày: Vũ Việt Dũng</a:t>
            </a:r>
            <a:endParaRPr/>
          </a:p>
        </p:txBody>
      </p:sp>
      <p:sp>
        <p:nvSpPr>
          <p:cNvPr id="75" name="CustomShape 4"/>
          <p:cNvSpPr/>
          <p:nvPr/>
        </p:nvSpPr>
        <p:spPr>
          <a:xfrm>
            <a:off x="679320" y="4816080"/>
            <a:ext cx="333360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72" y="2824650"/>
            <a:ext cx="3430457" cy="249797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smtClean="0"/>
              <a:t>1.  CHECKSUMMERS</a:t>
            </a:r>
          </a:p>
        </p:txBody>
      </p:sp>
      <p:sp>
        <p:nvSpPr>
          <p:cNvPr id="6" name="Content Placeholder 2"/>
          <p:cNvSpPr txBox="1">
            <a:spLocks/>
          </p:cNvSpPr>
          <p:nvPr/>
        </p:nvSpPr>
        <p:spPr>
          <a:xfrm>
            <a:off x="330200" y="1558910"/>
            <a:ext cx="8737600" cy="7401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smtClean="0"/>
              <a:t>Checksummers</a:t>
            </a:r>
            <a:r>
              <a:rPr lang="en-US" sz="1700" dirty="0" smtClean="0"/>
              <a:t>: </a:t>
            </a:r>
            <a:r>
              <a:rPr lang="en-US" sz="1700" dirty="0" err="1" smtClean="0"/>
              <a:t>là</a:t>
            </a:r>
            <a:r>
              <a:rPr lang="en-US" sz="1700" dirty="0" smtClean="0"/>
              <a:t> </a:t>
            </a:r>
            <a:r>
              <a:rPr lang="en-US" sz="1700" dirty="0" err="1" smtClean="0"/>
              <a:t>kỹ</a:t>
            </a:r>
            <a:r>
              <a:rPr lang="en-US" sz="1700" dirty="0" smtClean="0"/>
              <a:t> </a:t>
            </a:r>
            <a:r>
              <a:rPr lang="en-US" sz="1700" dirty="0" err="1" smtClean="0"/>
              <a:t>thuật</a:t>
            </a:r>
            <a:r>
              <a:rPr lang="en-US" sz="1700" dirty="0" smtClean="0"/>
              <a:t> </a:t>
            </a:r>
            <a:r>
              <a:rPr lang="en-US" sz="1700" dirty="0" err="1" smtClean="0"/>
              <a:t>phát</a:t>
            </a:r>
            <a:r>
              <a:rPr lang="en-US" sz="1700" dirty="0" smtClean="0"/>
              <a:t> </a:t>
            </a:r>
            <a:r>
              <a:rPr lang="en-US" sz="1700" dirty="0" err="1" smtClean="0"/>
              <a:t>hiện</a:t>
            </a:r>
            <a:r>
              <a:rPr lang="en-US" sz="1700" dirty="0" smtClean="0"/>
              <a:t> </a:t>
            </a:r>
            <a:r>
              <a:rPr lang="en-US" sz="1700" dirty="0" err="1" smtClean="0"/>
              <a:t>đối</a:t>
            </a:r>
            <a:r>
              <a:rPr lang="en-US" sz="1700" dirty="0" smtClean="0"/>
              <a:t> </a:t>
            </a:r>
            <a:r>
              <a:rPr lang="en-US" sz="1700" dirty="0" err="1" smtClean="0"/>
              <a:t>tượng</a:t>
            </a:r>
            <a:r>
              <a:rPr lang="en-US" sz="1700" dirty="0" smtClean="0"/>
              <a:t> </a:t>
            </a:r>
            <a:r>
              <a:rPr lang="en-US" sz="1700" dirty="0" err="1" smtClean="0"/>
              <a:t>mã</a:t>
            </a:r>
            <a:r>
              <a:rPr lang="en-US" sz="1700" dirty="0" smtClean="0"/>
              <a:t> </a:t>
            </a:r>
            <a:r>
              <a:rPr lang="en-US" sz="1700" dirty="0" err="1" smtClean="0"/>
              <a:t>độc</a:t>
            </a:r>
            <a:r>
              <a:rPr lang="en-US" sz="1700" dirty="0" smtClean="0"/>
              <a:t> </a:t>
            </a:r>
            <a:r>
              <a:rPr lang="en-US" sz="1700" dirty="0" err="1" smtClean="0"/>
              <a:t>trên</a:t>
            </a:r>
            <a:r>
              <a:rPr lang="en-US" sz="1700" dirty="0" smtClean="0"/>
              <a:t> </a:t>
            </a:r>
            <a:r>
              <a:rPr lang="en-US" sz="1700" dirty="0" err="1" smtClean="0"/>
              <a:t>cơ</a:t>
            </a:r>
            <a:r>
              <a:rPr lang="en-US" sz="1700" dirty="0" smtClean="0"/>
              <a:t> </a:t>
            </a:r>
            <a:r>
              <a:rPr lang="en-US" sz="1700" dirty="0" err="1" smtClean="0"/>
              <a:t>sở</a:t>
            </a:r>
            <a:r>
              <a:rPr lang="en-US" sz="1700" dirty="0" smtClean="0"/>
              <a:t> </a:t>
            </a:r>
            <a:r>
              <a:rPr lang="en-US" sz="1700" b="1" dirty="0" err="1" smtClean="0"/>
              <a:t>tính</a:t>
            </a:r>
            <a:r>
              <a:rPr lang="en-US" sz="1700" b="1" dirty="0" smtClean="0"/>
              <a:t> </a:t>
            </a:r>
            <a:r>
              <a:rPr lang="en-US" sz="1700" b="1" dirty="0" err="1" smtClean="0"/>
              <a:t>toàn</a:t>
            </a:r>
            <a:r>
              <a:rPr lang="en-US" sz="1700" b="1" dirty="0" smtClean="0"/>
              <a:t> </a:t>
            </a:r>
            <a:r>
              <a:rPr lang="en-US" sz="1700" b="1" dirty="0" err="1" smtClean="0"/>
              <a:t>vẹn</a:t>
            </a:r>
            <a:r>
              <a:rPr lang="en-US" sz="1700" b="1" dirty="0" smtClean="0"/>
              <a:t> </a:t>
            </a:r>
            <a:r>
              <a:rPr lang="en-US" sz="1700" dirty="0" err="1" smtClean="0"/>
              <a:t>của</a:t>
            </a:r>
            <a:r>
              <a:rPr lang="en-US" sz="1700" dirty="0" smtClean="0"/>
              <a:t> </a:t>
            </a:r>
            <a:r>
              <a:rPr lang="en-US" sz="1700" dirty="0" err="1" smtClean="0"/>
              <a:t>chương</a:t>
            </a:r>
            <a:r>
              <a:rPr lang="en-US" sz="1700" dirty="0" smtClean="0"/>
              <a:t> </a:t>
            </a:r>
            <a:r>
              <a:rPr lang="en-US" sz="1700" dirty="0" err="1" smtClean="0"/>
              <a:t>trình</a:t>
            </a:r>
            <a:r>
              <a:rPr lang="en-US" sz="1700" dirty="0" smtClean="0"/>
              <a:t>.</a:t>
            </a:r>
            <a:endParaRPr lang="en-US" sz="1700" dirty="0"/>
          </a:p>
        </p:txBody>
      </p:sp>
      <p:pic>
        <p:nvPicPr>
          <p:cNvPr id="3" name="Picture 2"/>
          <p:cNvPicPr>
            <a:picLocks noChangeAspect="1"/>
          </p:cNvPicPr>
          <p:nvPr/>
        </p:nvPicPr>
        <p:blipFill>
          <a:blip r:embed="rId4"/>
          <a:stretch>
            <a:fillRect/>
          </a:stretch>
        </p:blipFill>
        <p:spPr>
          <a:xfrm>
            <a:off x="4965700" y="2489201"/>
            <a:ext cx="4178300" cy="3391180"/>
          </a:xfrm>
          <a:prstGeom prst="rect">
            <a:avLst/>
          </a:prstGeom>
        </p:spPr>
      </p:pic>
      <p:sp>
        <p:nvSpPr>
          <p:cNvPr id="8" name="Rectangle 7"/>
          <p:cNvSpPr/>
          <p:nvPr/>
        </p:nvSpPr>
        <p:spPr>
          <a:xfrm>
            <a:off x="92831" y="2156284"/>
            <a:ext cx="4872869" cy="3490956"/>
          </a:xfrm>
          <a:prstGeom prst="rect">
            <a:avLst/>
          </a:prstGeom>
        </p:spPr>
        <p:txBody>
          <a:bodyPr wrap="square">
            <a:spAutoFit/>
          </a:bodyPr>
          <a:lstStyle/>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Ưu điểm:</a:t>
            </a:r>
          </a:p>
          <a:p>
            <a:pPr marL="342900" lvl="0" indent="-342900" algn="just">
              <a:lnSpc>
                <a:spcPct val="150000"/>
              </a:lnSpc>
              <a:spcAft>
                <a:spcPts val="80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Độ </a:t>
            </a:r>
            <a:r>
              <a:rPr lang="en-US" sz="1700" dirty="0">
                <a:ea typeface="Calibri" panose="020F0502020204030204" pitchFamily="34" charset="0"/>
                <a:cs typeface="Times New Roman" panose="02020603050405020304" pitchFamily="18" charset="0"/>
              </a:rPr>
              <a:t>chính xác gần như </a:t>
            </a:r>
            <a:r>
              <a:rPr lang="en-US" sz="1700" b="1" dirty="0">
                <a:ea typeface="Calibri" panose="020F0502020204030204" pitchFamily="34" charset="0"/>
                <a:cs typeface="Times New Roman" panose="02020603050405020304" pitchFamily="18" charset="0"/>
              </a:rPr>
              <a:t>tuyệt </a:t>
            </a:r>
            <a:r>
              <a:rPr lang="en-US" sz="1700" b="1" dirty="0" smtClean="0">
                <a:ea typeface="Calibri" panose="020F0502020204030204" pitchFamily="34" charset="0"/>
                <a:cs typeface="Times New Roman" panose="02020603050405020304" pitchFamily="18" charset="0"/>
              </a:rPr>
              <a:t>đối.</a:t>
            </a:r>
          </a:p>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Nhược điểm:</a:t>
            </a: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Nhận </a:t>
            </a:r>
            <a:r>
              <a:rPr lang="en-US" sz="1700" dirty="0">
                <a:ea typeface="Calibri" panose="020F0502020204030204" pitchFamily="34" charset="0"/>
                <a:cs typeface="Times New Roman" panose="02020603050405020304" pitchFamily="18" charset="0"/>
              </a:rPr>
              <a:t>dạng </a:t>
            </a:r>
            <a:r>
              <a:rPr lang="en-US" sz="1700" b="1" dirty="0">
                <a:ea typeface="Calibri" panose="020F0502020204030204" pitchFamily="34" charset="0"/>
                <a:cs typeface="Times New Roman" panose="02020603050405020304" pitchFamily="18" charset="0"/>
              </a:rPr>
              <a:t>thiếu</a:t>
            </a:r>
            <a:r>
              <a:rPr lang="en-US" sz="1700" dirty="0">
                <a:ea typeface="Calibri" panose="020F0502020204030204" pitchFamily="34" charset="0"/>
                <a:cs typeface="Times New Roman" panose="02020603050405020304" pitchFamily="18" charset="0"/>
              </a:rPr>
              <a:t>. Quá trình nhận dạng lâu nếu cơ sở dữ liệu mẫu </a:t>
            </a:r>
            <a:r>
              <a:rPr lang="en-US" sz="1700" dirty="0" smtClean="0">
                <a:ea typeface="Calibri" panose="020F0502020204030204" pitchFamily="34" charset="0"/>
                <a:cs typeface="Times New Roman" panose="02020603050405020304" pitchFamily="18" charset="0"/>
              </a:rPr>
              <a:t>lớn.</a:t>
            </a: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Quá </a:t>
            </a:r>
            <a:r>
              <a:rPr lang="en-US" sz="1700" dirty="0">
                <a:ea typeface="Calibri" panose="020F0502020204030204" pitchFamily="34" charset="0"/>
                <a:cs typeface="Times New Roman" panose="02020603050405020304" pitchFamily="18" charset="0"/>
              </a:rPr>
              <a:t>trình xây dựng cơ sở dữ liệu mẫu </a:t>
            </a:r>
            <a:r>
              <a:rPr lang="en-US" sz="1700" b="1" dirty="0">
                <a:ea typeface="Calibri" panose="020F0502020204030204" pitchFamily="34" charset="0"/>
                <a:cs typeface="Times New Roman" panose="02020603050405020304" pitchFamily="18" charset="0"/>
              </a:rPr>
              <a:t>khó khăn, phức tạp</a:t>
            </a:r>
            <a:r>
              <a:rPr lang="en-US" sz="1700" dirty="0">
                <a:ea typeface="Calibri" panose="020F0502020204030204" pitchFamily="34" charset="0"/>
                <a:cs typeface="Times New Roman" panose="02020603050405020304" pitchFamily="18" charset="0"/>
              </a:rPr>
              <a:t>. Mã độc có thể </a:t>
            </a:r>
            <a:r>
              <a:rPr lang="en-US" sz="1700" b="1" dirty="0">
                <a:ea typeface="Calibri" panose="020F0502020204030204" pitchFamily="34" charset="0"/>
                <a:cs typeface="Times New Roman" panose="02020603050405020304" pitchFamily="18" charset="0"/>
              </a:rPr>
              <a:t>dễ dàng</a:t>
            </a:r>
            <a:r>
              <a:rPr lang="en-US" sz="1700" dirty="0">
                <a:ea typeface="Calibri" panose="020F0502020204030204" pitchFamily="34" charset="0"/>
                <a:cs typeface="Times New Roman" panose="02020603050405020304" pitchFamily="18" charset="0"/>
              </a:rPr>
              <a:t> vượt qua nếu nhận dạng bằng mã hash.</a:t>
            </a:r>
            <a:endParaRPr lang="en-US"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36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a:t>2</a:t>
            </a:r>
            <a:r>
              <a:rPr lang="en-US" dirty="0" smtClean="0"/>
              <a:t>.  Fuzzy hashing</a:t>
            </a:r>
          </a:p>
        </p:txBody>
      </p:sp>
      <p:sp>
        <p:nvSpPr>
          <p:cNvPr id="4" name="Content Placeholder 2"/>
          <p:cNvSpPr txBox="1">
            <a:spLocks/>
          </p:cNvSpPr>
          <p:nvPr/>
        </p:nvSpPr>
        <p:spPr>
          <a:xfrm>
            <a:off x="449706" y="1553012"/>
            <a:ext cx="8516494" cy="10098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Font typeface="Arial" panose="020B0604020202020204" pitchFamily="34" charset="0"/>
              <a:buNone/>
              <a:tabLst>
                <a:tab pos="1544638" algn="l"/>
              </a:tabLst>
            </a:pPr>
            <a:r>
              <a:rPr lang="en-US" sz="1700" b="1" dirty="0" smtClean="0"/>
              <a:t>Fuzzy hashing</a:t>
            </a:r>
            <a:r>
              <a:rPr lang="en-US" sz="1700" dirty="0" smtClean="0"/>
              <a:t>: </a:t>
            </a:r>
            <a:r>
              <a:rPr lang="en-US" sz="1700" dirty="0" err="1" smtClean="0"/>
              <a:t>vẫn</a:t>
            </a:r>
            <a:r>
              <a:rPr lang="en-US" sz="1700" dirty="0" smtClean="0"/>
              <a:t> </a:t>
            </a:r>
            <a:r>
              <a:rPr lang="en-US" sz="1700" dirty="0" err="1" smtClean="0"/>
              <a:t>là</a:t>
            </a:r>
            <a:r>
              <a:rPr lang="en-US" sz="1700" dirty="0" smtClean="0"/>
              <a:t> </a:t>
            </a:r>
            <a:r>
              <a:rPr lang="en-US" sz="1700" dirty="0" err="1" smtClean="0"/>
              <a:t>nhận</a:t>
            </a:r>
            <a:r>
              <a:rPr lang="en-US" sz="1700" dirty="0" smtClean="0"/>
              <a:t> </a:t>
            </a:r>
            <a:r>
              <a:rPr lang="en-US" sz="1700" dirty="0" err="1" smtClean="0"/>
              <a:t>dạng</a:t>
            </a:r>
            <a:r>
              <a:rPr lang="en-US" sz="1700" dirty="0" smtClean="0"/>
              <a:t> </a:t>
            </a:r>
            <a:r>
              <a:rPr lang="en-US" sz="1700" dirty="0" err="1" smtClean="0"/>
              <a:t>mã</a:t>
            </a:r>
            <a:r>
              <a:rPr lang="en-US" sz="1700" dirty="0" smtClean="0"/>
              <a:t> </a:t>
            </a:r>
            <a:r>
              <a:rPr lang="en-US" sz="1700" dirty="0" err="1" smtClean="0"/>
              <a:t>độc</a:t>
            </a:r>
            <a:r>
              <a:rPr lang="en-US" sz="1700" dirty="0" smtClean="0"/>
              <a:t> qua </a:t>
            </a:r>
            <a:r>
              <a:rPr lang="en-US" sz="1700" dirty="0" err="1" smtClean="0"/>
              <a:t>mã</a:t>
            </a:r>
            <a:r>
              <a:rPr lang="en-US" sz="1700" dirty="0" smtClean="0"/>
              <a:t> hash </a:t>
            </a:r>
            <a:r>
              <a:rPr lang="en-US" sz="1700" dirty="0" err="1" smtClean="0"/>
              <a:t>nhưng</a:t>
            </a:r>
            <a:r>
              <a:rPr lang="en-US" sz="1700" dirty="0" smtClean="0"/>
              <a:t> </a:t>
            </a:r>
            <a:r>
              <a:rPr lang="en-US" sz="1700" dirty="0" err="1" smtClean="0"/>
              <a:t>đã</a:t>
            </a:r>
            <a:r>
              <a:rPr lang="en-US" sz="1700" dirty="0" smtClean="0"/>
              <a:t> </a:t>
            </a:r>
            <a:r>
              <a:rPr lang="en-US" sz="1700" dirty="0" err="1" smtClean="0"/>
              <a:t>được</a:t>
            </a:r>
            <a:r>
              <a:rPr lang="en-US" sz="1700" dirty="0" smtClean="0"/>
              <a:t> </a:t>
            </a:r>
            <a:r>
              <a:rPr lang="en-US" sz="1700" b="1" dirty="0" err="1" smtClean="0"/>
              <a:t>bổ</a:t>
            </a:r>
            <a:r>
              <a:rPr lang="en-US" sz="1700" b="1" dirty="0" smtClean="0"/>
              <a:t> sung </a:t>
            </a:r>
            <a:r>
              <a:rPr lang="en-US" sz="1700" dirty="0" err="1" smtClean="0"/>
              <a:t>thêm</a:t>
            </a:r>
            <a:r>
              <a:rPr lang="en-US" sz="1700" dirty="0" smtClean="0"/>
              <a:t> </a:t>
            </a:r>
            <a:r>
              <a:rPr lang="en-US" sz="1700" dirty="0" err="1" smtClean="0"/>
              <a:t>các</a:t>
            </a:r>
            <a:r>
              <a:rPr lang="en-US" sz="1700" dirty="0" smtClean="0"/>
              <a:t> </a:t>
            </a:r>
            <a:r>
              <a:rPr lang="en-US" sz="1700" dirty="0" err="1" smtClean="0"/>
              <a:t>phân</a:t>
            </a:r>
            <a:r>
              <a:rPr lang="en-US" sz="1700" dirty="0" smtClean="0"/>
              <a:t> </a:t>
            </a:r>
            <a:r>
              <a:rPr lang="en-US" sz="1700" dirty="0" err="1" smtClean="0"/>
              <a:t>tích</a:t>
            </a:r>
            <a:r>
              <a:rPr lang="en-US" sz="1700" dirty="0" smtClean="0"/>
              <a:t> </a:t>
            </a:r>
            <a:r>
              <a:rPr lang="en-US" sz="1700" dirty="0" err="1" smtClean="0"/>
              <a:t>và</a:t>
            </a:r>
            <a:r>
              <a:rPr lang="en-US" sz="1700" dirty="0" smtClean="0"/>
              <a:t> </a:t>
            </a:r>
            <a:r>
              <a:rPr lang="en-US" sz="1700" dirty="0" err="1" smtClean="0"/>
              <a:t>tính</a:t>
            </a:r>
            <a:r>
              <a:rPr lang="en-US" sz="1700" dirty="0" smtClean="0"/>
              <a:t> </a:t>
            </a:r>
            <a:r>
              <a:rPr lang="en-US" sz="1700" dirty="0" err="1" smtClean="0"/>
              <a:t>toán</a:t>
            </a:r>
            <a:r>
              <a:rPr lang="en-US" sz="1700" dirty="0" smtClean="0"/>
              <a:t> </a:t>
            </a:r>
            <a:r>
              <a:rPr lang="en-US" sz="1700" dirty="0" err="1" smtClean="0"/>
              <a:t>để</a:t>
            </a:r>
            <a:r>
              <a:rPr lang="en-US" sz="1700" dirty="0" smtClean="0"/>
              <a:t> 	</a:t>
            </a:r>
            <a:r>
              <a:rPr lang="en-US" sz="1700" dirty="0" err="1" smtClean="0"/>
              <a:t>từ</a:t>
            </a:r>
            <a:r>
              <a:rPr lang="en-US" sz="1700" dirty="0" smtClean="0"/>
              <a:t> </a:t>
            </a:r>
            <a:r>
              <a:rPr lang="en-US" sz="1700" dirty="0" err="1" smtClean="0"/>
              <a:t>một</a:t>
            </a:r>
            <a:r>
              <a:rPr lang="en-US" sz="1700" dirty="0" smtClean="0"/>
              <a:t> </a:t>
            </a:r>
            <a:r>
              <a:rPr lang="en-US" sz="1700" dirty="0" err="1" smtClean="0"/>
              <a:t>mã</a:t>
            </a:r>
            <a:r>
              <a:rPr lang="en-US" sz="1700" dirty="0" smtClean="0"/>
              <a:t> hash </a:t>
            </a:r>
            <a:r>
              <a:rPr lang="en-US" sz="1700" dirty="0" err="1" smtClean="0"/>
              <a:t>của</a:t>
            </a:r>
            <a:r>
              <a:rPr lang="en-US" sz="1700" dirty="0" smtClean="0"/>
              <a:t> </a:t>
            </a:r>
            <a:r>
              <a:rPr lang="en-US" sz="1700" dirty="0" err="1" smtClean="0"/>
              <a:t>mã</a:t>
            </a:r>
            <a:r>
              <a:rPr lang="en-US" sz="1700" dirty="0" smtClean="0"/>
              <a:t> </a:t>
            </a:r>
            <a:r>
              <a:rPr lang="en-US" sz="1700" dirty="0" err="1" smtClean="0"/>
              <a:t>độc</a:t>
            </a:r>
            <a:r>
              <a:rPr lang="en-US" sz="1700" dirty="0" smtClean="0"/>
              <a:t>, </a:t>
            </a:r>
            <a:r>
              <a:rPr lang="en-US" sz="1700" dirty="0" err="1" smtClean="0"/>
              <a:t>có</a:t>
            </a:r>
            <a:r>
              <a:rPr lang="en-US" sz="1700" dirty="0" smtClean="0"/>
              <a:t> </a:t>
            </a:r>
            <a:r>
              <a:rPr lang="en-US" sz="1700" dirty="0" err="1" smtClean="0"/>
              <a:t>thể</a:t>
            </a:r>
            <a:r>
              <a:rPr lang="en-US" sz="1700" dirty="0" smtClean="0"/>
              <a:t> </a:t>
            </a:r>
            <a:r>
              <a:rPr lang="en-US" sz="1700" dirty="0" err="1" smtClean="0"/>
              <a:t>nhận</a:t>
            </a:r>
            <a:r>
              <a:rPr lang="en-US" sz="1700" dirty="0" smtClean="0"/>
              <a:t> </a:t>
            </a:r>
            <a:r>
              <a:rPr lang="en-US" sz="1700" dirty="0" err="1" smtClean="0"/>
              <a:t>ra</a:t>
            </a:r>
            <a:r>
              <a:rPr lang="en-US" sz="1700" dirty="0" smtClean="0"/>
              <a:t> </a:t>
            </a:r>
            <a:r>
              <a:rPr lang="en-US" sz="1700" dirty="0" err="1" smtClean="0"/>
              <a:t>các</a:t>
            </a:r>
            <a:r>
              <a:rPr lang="en-US" sz="1700" dirty="0" smtClean="0"/>
              <a:t> </a:t>
            </a:r>
            <a:r>
              <a:rPr lang="en-US" sz="1700" dirty="0" err="1" smtClean="0"/>
              <a:t>mã</a:t>
            </a:r>
            <a:r>
              <a:rPr lang="en-US" sz="1700" dirty="0" smtClean="0"/>
              <a:t> hash </a:t>
            </a:r>
            <a:r>
              <a:rPr lang="en-US" sz="1700" b="1" dirty="0" smtClean="0"/>
              <a:t>“</a:t>
            </a:r>
            <a:r>
              <a:rPr lang="en-US" sz="1700" b="1" dirty="0" err="1" smtClean="0"/>
              <a:t>họ</a:t>
            </a:r>
            <a:r>
              <a:rPr lang="en-US" sz="1700" b="1" dirty="0" smtClean="0"/>
              <a:t> </a:t>
            </a:r>
            <a:r>
              <a:rPr lang="en-US" sz="1700" b="1" dirty="0" err="1" smtClean="0"/>
              <a:t>hàng</a:t>
            </a:r>
            <a:r>
              <a:rPr lang="en-US" sz="1700" b="1" dirty="0" smtClean="0"/>
              <a:t>”, </a:t>
            </a:r>
            <a:r>
              <a:rPr lang="en-US" sz="1700" dirty="0" err="1" smtClean="0"/>
              <a:t>nâng</a:t>
            </a:r>
            <a:r>
              <a:rPr lang="en-US" sz="1700" dirty="0" smtClean="0"/>
              <a:t> </a:t>
            </a:r>
            <a:r>
              <a:rPr lang="en-US" sz="1700" dirty="0" err="1" smtClean="0"/>
              <a:t>cao</a:t>
            </a:r>
            <a:r>
              <a:rPr lang="en-US" sz="1700" dirty="0" smtClean="0"/>
              <a:t> </a:t>
            </a:r>
            <a:r>
              <a:rPr lang="en-US" sz="1700" dirty="0" err="1" smtClean="0"/>
              <a:t>khả</a:t>
            </a:r>
            <a:r>
              <a:rPr lang="en-US" sz="1700" dirty="0" smtClean="0"/>
              <a:t> </a:t>
            </a:r>
            <a:r>
              <a:rPr lang="en-US" sz="1700" dirty="0" err="1" smtClean="0"/>
              <a:t>năng</a:t>
            </a:r>
            <a:r>
              <a:rPr lang="en-US" sz="1700" dirty="0" smtClean="0"/>
              <a:t> </a:t>
            </a:r>
            <a:r>
              <a:rPr lang="en-US" sz="1700" dirty="0" err="1" smtClean="0"/>
              <a:t>phát</a:t>
            </a:r>
            <a:r>
              <a:rPr lang="en-US" sz="1700" dirty="0" smtClean="0"/>
              <a:t> </a:t>
            </a:r>
            <a:r>
              <a:rPr lang="en-US" sz="1700" dirty="0" err="1" smtClean="0"/>
              <a:t>hiện</a:t>
            </a:r>
            <a:r>
              <a:rPr lang="en-US" sz="1700" dirty="0" smtClean="0"/>
              <a:t>.</a:t>
            </a:r>
            <a:endParaRPr lang="en-US" sz="1700" dirty="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0" y="2715008"/>
            <a:ext cx="4051300" cy="2073348"/>
          </a:xfrm>
          <a:prstGeom prst="rect">
            <a:avLst/>
          </a:prstGeom>
          <a:noFill/>
          <a:ln>
            <a:noFill/>
          </a:ln>
        </p:spPr>
      </p:pic>
      <p:sp>
        <p:nvSpPr>
          <p:cNvPr id="7" name="Rectangle 6"/>
          <p:cNvSpPr/>
          <p:nvPr/>
        </p:nvSpPr>
        <p:spPr>
          <a:xfrm>
            <a:off x="0" y="4940474"/>
            <a:ext cx="4572000" cy="646331"/>
          </a:xfrm>
          <a:prstGeom prst="rect">
            <a:avLst/>
          </a:prstGeom>
        </p:spPr>
        <p:txBody>
          <a:bodyPr>
            <a:spAutoFit/>
          </a:bodyPr>
          <a:lstStyle/>
          <a:p>
            <a:r>
              <a:rPr lang="en-US" i="1" dirty="0" smtClean="0"/>
              <a:t>Fuzzy hashing = Piecewise hashing + Rolling hashing</a:t>
            </a:r>
            <a:endParaRPr lang="en-US" i="1" dirty="0"/>
          </a:p>
        </p:txBody>
      </p:sp>
      <p:sp>
        <p:nvSpPr>
          <p:cNvPr id="10" name="Rectangle 9"/>
          <p:cNvSpPr/>
          <p:nvPr/>
        </p:nvSpPr>
        <p:spPr>
          <a:xfrm>
            <a:off x="4311336" y="2371652"/>
            <a:ext cx="4887744" cy="3285771"/>
          </a:xfrm>
          <a:prstGeom prst="rect">
            <a:avLst/>
          </a:prstGeom>
        </p:spPr>
        <p:txBody>
          <a:bodyPr wrap="square">
            <a:spAutoFit/>
          </a:bodyPr>
          <a:lstStyle/>
          <a:p>
            <a:pPr lvl="0" algn="just">
              <a:lnSpc>
                <a:spcPct val="150000"/>
              </a:lnSpc>
              <a:spcAft>
                <a:spcPts val="0"/>
              </a:spcAft>
            </a:pPr>
            <a:r>
              <a:rPr lang="en-US" sz="1700" b="1" dirty="0" smtClean="0">
                <a:ea typeface="Calibri" panose="020F0502020204030204" pitchFamily="34" charset="0"/>
                <a:cs typeface="Times New Roman" panose="02020603050405020304" pitchFamily="18" charset="0"/>
              </a:rPr>
              <a:t>Ưu điểm:</a:t>
            </a:r>
          </a:p>
          <a:p>
            <a:pPr marL="342900" lvl="0" indent="-342900" algn="just">
              <a:lnSpc>
                <a:spcPct val="150000"/>
              </a:lnSpc>
              <a:spcAft>
                <a:spcPts val="0"/>
              </a:spcAft>
              <a:buFont typeface="Arial" panose="020B0604020202020204" pitchFamily="34" charset="0"/>
              <a:buChar char="•"/>
            </a:pPr>
            <a:r>
              <a:rPr lang="en-US" sz="1700" b="1" dirty="0" smtClean="0">
                <a:ea typeface="Calibri" panose="020F0502020204030204" pitchFamily="34" charset="0"/>
                <a:cs typeface="Times New Roman" panose="02020603050405020304" pitchFamily="18" charset="0"/>
              </a:rPr>
              <a:t>Cải thiện hơn </a:t>
            </a:r>
            <a:r>
              <a:rPr lang="en-US" sz="1700" dirty="0" smtClean="0">
                <a:ea typeface="Calibri" panose="020F0502020204030204" pitchFamily="34" charset="0"/>
                <a:cs typeface="Times New Roman" panose="02020603050405020304" pitchFamily="18" charset="0"/>
              </a:rPr>
              <a:t>kỹ thuật </a:t>
            </a:r>
            <a:r>
              <a:rPr lang="en-US" sz="1700" dirty="0" err="1" smtClean="0">
                <a:ea typeface="Calibri" panose="020F0502020204030204" pitchFamily="34" charset="0"/>
                <a:cs typeface="Times New Roman" panose="02020603050405020304" pitchFamily="18" charset="0"/>
              </a:rPr>
              <a:t>Checksummers</a:t>
            </a:r>
            <a:r>
              <a:rPr lang="en-US" sz="1700" dirty="0" smtClean="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Nâng cao khả năng phát hiện mã độc với </a:t>
            </a:r>
            <a:r>
              <a:rPr lang="en-US" sz="1700" b="1" dirty="0" smtClean="0">
                <a:ea typeface="Calibri" panose="020F0502020204030204" pitchFamily="34" charset="0"/>
                <a:cs typeface="Times New Roman" panose="02020603050405020304" pitchFamily="18" charset="0"/>
              </a:rPr>
              <a:t>cơ sở dữ liệu mẫu bị hạn chế</a:t>
            </a:r>
            <a:r>
              <a:rPr lang="en-US" sz="1700" dirty="0" smtClean="0">
                <a:ea typeface="Calibri" panose="020F0502020204030204" pitchFamily="34" charset="0"/>
                <a:cs typeface="Times New Roman" panose="02020603050405020304" pitchFamily="18" charset="0"/>
              </a:rPr>
              <a:t>.</a:t>
            </a:r>
          </a:p>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Nhược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0"/>
              </a:spcAft>
              <a:buFont typeface="Arial" panose="020B0604020202020204" pitchFamily="34" charset="0"/>
              <a:buChar char="•"/>
            </a:pPr>
            <a:r>
              <a:rPr lang="en-US" sz="1700" dirty="0">
                <a:ea typeface="Calibri" panose="020F0502020204030204" pitchFamily="34" charset="0"/>
                <a:cs typeface="Times New Roman" panose="02020603050405020304" pitchFamily="18" charset="0"/>
              </a:rPr>
              <a:t>Việc </a:t>
            </a:r>
            <a:r>
              <a:rPr lang="en-US" sz="1700" b="1" dirty="0">
                <a:ea typeface="Calibri" panose="020F0502020204030204" pitchFamily="34" charset="0"/>
                <a:cs typeface="Times New Roman" panose="02020603050405020304" pitchFamily="18" charset="0"/>
              </a:rPr>
              <a:t>xây dựng</a:t>
            </a:r>
            <a:r>
              <a:rPr lang="en-US" sz="1700" dirty="0">
                <a:ea typeface="Calibri" panose="020F0502020204030204" pitchFamily="34" charset="0"/>
                <a:cs typeface="Times New Roman" panose="02020603050405020304" pitchFamily="18" charset="0"/>
              </a:rPr>
              <a:t> </a:t>
            </a:r>
            <a:r>
              <a:rPr lang="en-US" sz="1700" b="1" dirty="0">
                <a:ea typeface="Calibri" panose="020F0502020204030204" pitchFamily="34" charset="0"/>
                <a:cs typeface="Times New Roman" panose="02020603050405020304" pitchFamily="18" charset="0"/>
              </a:rPr>
              <a:t>thuật toán </a:t>
            </a:r>
            <a:r>
              <a:rPr lang="en-US" sz="1700" dirty="0">
                <a:ea typeface="Calibri" panose="020F0502020204030204" pitchFamily="34" charset="0"/>
                <a:cs typeface="Times New Roman" panose="02020603050405020304" pitchFamily="18" charset="0"/>
              </a:rPr>
              <a:t>và </a:t>
            </a:r>
            <a:r>
              <a:rPr lang="en-US" sz="1700" b="1" dirty="0">
                <a:ea typeface="Calibri" panose="020F0502020204030204" pitchFamily="34" charset="0"/>
                <a:cs typeface="Times New Roman" panose="02020603050405020304" pitchFamily="18" charset="0"/>
              </a:rPr>
              <a:t>lựa chọn độ dài ký tự phù hợp</a:t>
            </a:r>
            <a:r>
              <a:rPr lang="en-US" sz="1700" dirty="0">
                <a:ea typeface="Calibri" panose="020F0502020204030204" pitchFamily="34" charset="0"/>
                <a:cs typeface="Times New Roman" panose="02020603050405020304" pitchFamily="18" charset="0"/>
              </a:rPr>
              <a:t> là </a:t>
            </a:r>
            <a:r>
              <a:rPr lang="en-US" sz="1700" b="1" dirty="0">
                <a:ea typeface="Calibri" panose="020F0502020204030204" pitchFamily="34" charset="0"/>
                <a:cs typeface="Times New Roman" panose="02020603050405020304" pitchFamily="18" charset="0"/>
              </a:rPr>
              <a:t>khó khăn. </a:t>
            </a:r>
            <a:endParaRPr lang="en-US" sz="1700" b="1" dirty="0" smtClean="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Có </a:t>
            </a:r>
            <a:r>
              <a:rPr lang="en-US" sz="1700" dirty="0">
                <a:ea typeface="Calibri" panose="020F0502020204030204" pitchFamily="34" charset="0"/>
                <a:cs typeface="Times New Roman" panose="02020603050405020304" pitchFamily="18" charset="0"/>
              </a:rPr>
              <a:t>thể xảy ra cảnh bảo giả (</a:t>
            </a:r>
            <a:r>
              <a:rPr lang="en-US" sz="1700" b="1" dirty="0">
                <a:ea typeface="Calibri" panose="020F0502020204030204" pitchFamily="34" charset="0"/>
                <a:cs typeface="Times New Roman" panose="02020603050405020304" pitchFamily="18" charset="0"/>
              </a:rPr>
              <a:t>cảnh báo sai</a:t>
            </a:r>
            <a:r>
              <a:rPr lang="en-US" sz="1700" dirty="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295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a:t>3</a:t>
            </a:r>
            <a:r>
              <a:rPr lang="en-US" dirty="0" smtClean="0"/>
              <a:t>.  SCAN STRING</a:t>
            </a:r>
          </a:p>
        </p:txBody>
      </p:sp>
      <p:sp>
        <p:nvSpPr>
          <p:cNvPr id="3" name="Rectangle 2"/>
          <p:cNvSpPr/>
          <p:nvPr/>
        </p:nvSpPr>
        <p:spPr>
          <a:xfrm>
            <a:off x="482600" y="1553012"/>
            <a:ext cx="8661400" cy="877163"/>
          </a:xfrm>
          <a:prstGeom prst="rect">
            <a:avLst/>
          </a:prstGeom>
        </p:spPr>
        <p:txBody>
          <a:bodyPr wrap="square">
            <a:spAutoFit/>
          </a:bodyPr>
          <a:lstStyle/>
          <a:p>
            <a:pPr marL="0" lvl="1" indent="0">
              <a:lnSpc>
                <a:spcPct val="100000"/>
              </a:lnSpc>
              <a:buNone/>
              <a:tabLst>
                <a:tab pos="1312863" algn="l"/>
              </a:tabLst>
            </a:pPr>
            <a:r>
              <a:rPr lang="en-US" sz="1700" b="1" dirty="0"/>
              <a:t>Scan string</a:t>
            </a:r>
            <a:r>
              <a:rPr lang="en-US" sz="1700" dirty="0"/>
              <a:t>: </a:t>
            </a:r>
            <a:r>
              <a:rPr lang="en-US" sz="1700" dirty="0" err="1"/>
              <a:t>kỹ</a:t>
            </a:r>
            <a:r>
              <a:rPr lang="en-US" sz="1700" dirty="0"/>
              <a:t> </a:t>
            </a:r>
            <a:r>
              <a:rPr lang="en-US" sz="1700" dirty="0" err="1"/>
              <a:t>thuật</a:t>
            </a:r>
            <a:r>
              <a:rPr lang="en-US" sz="1700" dirty="0"/>
              <a:t> </a:t>
            </a:r>
            <a:r>
              <a:rPr lang="en-US" sz="1700" dirty="0" err="1"/>
              <a:t>sử</a:t>
            </a:r>
            <a:r>
              <a:rPr lang="en-US" sz="1700" dirty="0"/>
              <a:t> </a:t>
            </a:r>
            <a:r>
              <a:rPr lang="en-US" sz="1700" dirty="0" err="1"/>
              <a:t>dụng</a:t>
            </a:r>
            <a:r>
              <a:rPr lang="en-US" sz="1700" dirty="0"/>
              <a:t> </a:t>
            </a:r>
            <a:r>
              <a:rPr lang="en-US" sz="1700" dirty="0" err="1"/>
              <a:t>một</a:t>
            </a:r>
            <a:r>
              <a:rPr lang="en-US" sz="1700" dirty="0"/>
              <a:t> </a:t>
            </a:r>
            <a:r>
              <a:rPr lang="en-US" sz="1700" b="1" dirty="0" err="1"/>
              <a:t>chuỗi</a:t>
            </a:r>
            <a:r>
              <a:rPr lang="en-US" sz="1700" b="1" dirty="0"/>
              <a:t> </a:t>
            </a:r>
            <a:r>
              <a:rPr lang="en-US" sz="1700" b="1" dirty="0" err="1"/>
              <a:t>trích</a:t>
            </a:r>
            <a:r>
              <a:rPr lang="en-US" sz="1700" b="1" dirty="0"/>
              <a:t> </a:t>
            </a:r>
            <a:r>
              <a:rPr lang="en-US" sz="1700" b="1" dirty="0" err="1"/>
              <a:t>ngang</a:t>
            </a:r>
            <a:r>
              <a:rPr lang="en-US" sz="1700" dirty="0"/>
              <a:t> (</a:t>
            </a:r>
            <a:r>
              <a:rPr lang="en-US" sz="1700" dirty="0" err="1"/>
              <a:t>chuỗi</a:t>
            </a:r>
            <a:r>
              <a:rPr lang="en-US" sz="1700" dirty="0"/>
              <a:t> bytes) </a:t>
            </a:r>
            <a:r>
              <a:rPr lang="en-US" sz="1700" dirty="0" err="1"/>
              <a:t>là</a:t>
            </a:r>
            <a:r>
              <a:rPr lang="en-US" sz="1700" dirty="0"/>
              <a:t> </a:t>
            </a:r>
            <a:r>
              <a:rPr lang="en-US" sz="1700" dirty="0" err="1"/>
              <a:t>đặc</a:t>
            </a:r>
            <a:r>
              <a:rPr lang="en-US" sz="1700" dirty="0"/>
              <a:t> </a:t>
            </a:r>
            <a:r>
              <a:rPr lang="en-US" sz="1700" dirty="0" err="1"/>
              <a:t>trưng</a:t>
            </a:r>
            <a:r>
              <a:rPr lang="en-US" sz="1700" dirty="0"/>
              <a:t> </a:t>
            </a:r>
            <a:r>
              <a:rPr lang="en-US" sz="1700" dirty="0" err="1"/>
              <a:t>của</a:t>
            </a:r>
            <a:r>
              <a:rPr lang="en-US" sz="1700" dirty="0"/>
              <a:t> </a:t>
            </a:r>
            <a:r>
              <a:rPr lang="en-US" sz="1700" dirty="0" err="1"/>
              <a:t>tập</a:t>
            </a:r>
            <a:r>
              <a:rPr lang="en-US" sz="1700" dirty="0"/>
              <a:t> tin </a:t>
            </a:r>
            <a:r>
              <a:rPr lang="en-US" sz="1700" dirty="0" err="1"/>
              <a:t>mã</a:t>
            </a:r>
            <a:r>
              <a:rPr lang="en-US" sz="1700" dirty="0"/>
              <a:t> </a:t>
            </a:r>
            <a:r>
              <a:rPr lang="en-US" sz="1700" dirty="0" err="1"/>
              <a:t>độc</a:t>
            </a:r>
            <a:r>
              <a:rPr lang="en-US" sz="1700" dirty="0"/>
              <a:t> </a:t>
            </a:r>
            <a:r>
              <a:rPr lang="en-US" sz="1700" dirty="0" err="1"/>
              <a:t>và</a:t>
            </a:r>
            <a:r>
              <a:rPr lang="en-US" sz="1700" dirty="0"/>
              <a:t> </a:t>
            </a:r>
            <a:r>
              <a:rPr lang="en-US" sz="1700" dirty="0" err="1" smtClean="0"/>
              <a:t>không</a:t>
            </a:r>
            <a:r>
              <a:rPr lang="en-US" sz="1700" dirty="0" smtClean="0"/>
              <a:t> </a:t>
            </a:r>
            <a:r>
              <a:rPr lang="en-US" sz="1700" dirty="0" err="1"/>
              <a:t>tồn</a:t>
            </a:r>
            <a:r>
              <a:rPr lang="en-US" sz="1700" dirty="0"/>
              <a:t> </a:t>
            </a:r>
            <a:r>
              <a:rPr lang="en-US" sz="1700" dirty="0" err="1"/>
              <a:t>tại</a:t>
            </a:r>
            <a:r>
              <a:rPr lang="en-US" sz="1700" dirty="0"/>
              <a:t> trong </a:t>
            </a:r>
            <a:r>
              <a:rPr lang="en-US" sz="1700" dirty="0" err="1"/>
              <a:t>các</a:t>
            </a:r>
            <a:r>
              <a:rPr lang="en-US" sz="1700" dirty="0"/>
              <a:t> </a:t>
            </a:r>
            <a:r>
              <a:rPr lang="en-US" sz="1700" dirty="0" err="1"/>
              <a:t>tập</a:t>
            </a:r>
            <a:r>
              <a:rPr lang="en-US" sz="1700" dirty="0"/>
              <a:t> tin </a:t>
            </a:r>
            <a:r>
              <a:rPr lang="en-US" sz="1700" dirty="0" err="1"/>
              <a:t>sạch</a:t>
            </a:r>
            <a:r>
              <a:rPr lang="en-US" sz="1700" dirty="0"/>
              <a:t> </a:t>
            </a:r>
            <a:r>
              <a:rPr lang="en-US" sz="1700" dirty="0" err="1"/>
              <a:t>để</a:t>
            </a:r>
            <a:r>
              <a:rPr lang="en-US" sz="1700" dirty="0"/>
              <a:t> </a:t>
            </a:r>
            <a:r>
              <a:rPr lang="en-US" sz="1700" dirty="0" err="1"/>
              <a:t>làm</a:t>
            </a:r>
            <a:r>
              <a:rPr lang="en-US" sz="1700" b="1" dirty="0"/>
              <a:t> </a:t>
            </a:r>
            <a:r>
              <a:rPr lang="en-US" sz="1700" b="1" dirty="0" err="1"/>
              <a:t>cơ</a:t>
            </a:r>
            <a:r>
              <a:rPr lang="en-US" sz="1700" b="1" dirty="0"/>
              <a:t> </a:t>
            </a:r>
            <a:r>
              <a:rPr lang="en-US" sz="1700" b="1" dirty="0" err="1"/>
              <a:t>sở</a:t>
            </a:r>
            <a:r>
              <a:rPr lang="en-US" sz="1700" b="1" dirty="0"/>
              <a:t> </a:t>
            </a:r>
            <a:r>
              <a:rPr lang="en-US" sz="1700" b="1" dirty="0" err="1"/>
              <a:t>dữ</a:t>
            </a:r>
            <a:r>
              <a:rPr lang="en-US" sz="1700" b="1" dirty="0"/>
              <a:t> </a:t>
            </a:r>
            <a:r>
              <a:rPr lang="en-US" sz="1700" b="1" dirty="0" err="1"/>
              <a:t>liệu</a:t>
            </a:r>
            <a:r>
              <a:rPr lang="en-US" sz="1700" b="1" dirty="0"/>
              <a:t> </a:t>
            </a:r>
            <a:r>
              <a:rPr lang="en-US" sz="1700" b="1" dirty="0" err="1"/>
              <a:t>mẫu</a:t>
            </a:r>
            <a:r>
              <a:rPr lang="en-US" sz="1700" b="1" dirty="0"/>
              <a:t> </a:t>
            </a:r>
            <a:r>
              <a:rPr lang="en-US" sz="1700" dirty="0" err="1"/>
              <a:t>dùng</a:t>
            </a:r>
            <a:r>
              <a:rPr lang="en-US" sz="1700" dirty="0"/>
              <a:t> </a:t>
            </a:r>
            <a:r>
              <a:rPr lang="en-US" sz="1700" dirty="0" err="1"/>
              <a:t>để</a:t>
            </a:r>
            <a:r>
              <a:rPr lang="en-US" sz="1700" dirty="0"/>
              <a:t> </a:t>
            </a:r>
            <a:r>
              <a:rPr lang="en-US" sz="1700" dirty="0" err="1"/>
              <a:t>nhận</a:t>
            </a:r>
            <a:r>
              <a:rPr lang="en-US" sz="1700" dirty="0"/>
              <a:t> </a:t>
            </a:r>
            <a:r>
              <a:rPr lang="en-US" sz="1700" dirty="0" err="1"/>
              <a:t>dạng</a:t>
            </a:r>
            <a:r>
              <a:rPr lang="en-US" sz="1700" dirty="0"/>
              <a:t> </a:t>
            </a:r>
            <a:r>
              <a:rPr lang="en-US" sz="1700" dirty="0" err="1"/>
              <a:t>mã</a:t>
            </a:r>
            <a:r>
              <a:rPr lang="en-US" sz="1700" dirty="0"/>
              <a:t> </a:t>
            </a:r>
            <a:r>
              <a:rPr lang="en-US" sz="1700" dirty="0" err="1"/>
              <a:t>độc</a:t>
            </a:r>
            <a:r>
              <a:rPr lang="en-US" sz="1700" dirty="0"/>
              <a:t>.</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0" y="2733159"/>
            <a:ext cx="3807755" cy="2804042"/>
          </a:xfrm>
          <a:prstGeom prst="rect">
            <a:avLst/>
          </a:prstGeom>
          <a:noFill/>
          <a:ln>
            <a:noFill/>
          </a:ln>
        </p:spPr>
      </p:pic>
      <p:sp>
        <p:nvSpPr>
          <p:cNvPr id="6" name="Rectangle 5"/>
          <p:cNvSpPr/>
          <p:nvPr/>
        </p:nvSpPr>
        <p:spPr>
          <a:xfrm>
            <a:off x="3879675" y="2411651"/>
            <a:ext cx="5192405" cy="3780779"/>
          </a:xfrm>
          <a:prstGeom prst="rect">
            <a:avLst/>
          </a:prstGeom>
        </p:spPr>
        <p:txBody>
          <a:bodyPr wrap="square">
            <a:spAutoFit/>
          </a:bodyPr>
          <a:lstStyle/>
          <a:p>
            <a:pPr lvl="0">
              <a:lnSpc>
                <a:spcPct val="150000"/>
              </a:lnSpc>
              <a:spcAft>
                <a:spcPts val="0"/>
              </a:spcAft>
            </a:pPr>
            <a:r>
              <a:rPr lang="en-US" sz="1700" b="1" dirty="0" smtClean="0">
                <a:ea typeface="Calibri" panose="020F0502020204030204" pitchFamily="34" charset="0"/>
                <a:cs typeface="Times New Roman" panose="02020603050405020304" pitchFamily="18" charset="0"/>
              </a:rPr>
              <a:t>Ưu điểm:</a:t>
            </a:r>
          </a:p>
          <a:p>
            <a:pPr marL="342900" lvl="0" indent="-342900">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Nhận </a:t>
            </a:r>
            <a:r>
              <a:rPr lang="en-US" sz="1700" dirty="0">
                <a:ea typeface="Calibri" panose="020F0502020204030204" pitchFamily="34" charset="0"/>
                <a:cs typeface="Times New Roman" panose="02020603050405020304" pitchFamily="18" charset="0"/>
              </a:rPr>
              <a:t>dạng </a:t>
            </a:r>
            <a:r>
              <a:rPr lang="en-US" sz="1700" b="1" dirty="0">
                <a:ea typeface="Calibri" panose="020F0502020204030204" pitchFamily="34" charset="0"/>
                <a:cs typeface="Times New Roman" panose="02020603050405020304" pitchFamily="18" charset="0"/>
              </a:rPr>
              <a:t>chính </a:t>
            </a:r>
            <a:r>
              <a:rPr lang="en-US" sz="1700" b="1" dirty="0" smtClean="0">
                <a:ea typeface="Calibri" panose="020F0502020204030204" pitchFamily="34" charset="0"/>
                <a:cs typeface="Times New Roman" panose="02020603050405020304" pitchFamily="18" charset="0"/>
              </a:rPr>
              <a:t>xác.</a:t>
            </a:r>
            <a:endParaRPr lang="en-US" sz="1700" b="1" dirty="0">
              <a:ea typeface="Calibri" panose="020F050202020403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pPr>
            <a:r>
              <a:rPr lang="en-US" sz="1700" b="1" dirty="0" smtClean="0">
                <a:ea typeface="Calibri" panose="020F0502020204030204" pitchFamily="34" charset="0"/>
                <a:cs typeface="Times New Roman" panose="02020603050405020304" pitchFamily="18" charset="0"/>
              </a:rPr>
              <a:t>Tốc </a:t>
            </a:r>
            <a:r>
              <a:rPr lang="en-US" sz="1700" b="1" dirty="0">
                <a:ea typeface="Calibri" panose="020F0502020204030204" pitchFamily="34" charset="0"/>
                <a:cs typeface="Times New Roman" panose="02020603050405020304" pitchFamily="18" charset="0"/>
              </a:rPr>
              <a:t>độ </a:t>
            </a:r>
            <a:r>
              <a:rPr lang="en-US" sz="1700" dirty="0">
                <a:ea typeface="Calibri" panose="020F0502020204030204" pitchFamily="34" charset="0"/>
                <a:cs typeface="Times New Roman" panose="02020603050405020304" pitchFamily="18" charset="0"/>
              </a:rPr>
              <a:t>nhận dạng </a:t>
            </a:r>
            <a:r>
              <a:rPr lang="en-US" sz="1700" b="1" dirty="0">
                <a:ea typeface="Calibri" panose="020F0502020204030204" pitchFamily="34" charset="0"/>
                <a:cs typeface="Times New Roman" panose="02020603050405020304" pitchFamily="18" charset="0"/>
              </a:rPr>
              <a:t>nhanh</a:t>
            </a:r>
            <a:r>
              <a:rPr lang="en-US" sz="1700" dirty="0">
                <a:ea typeface="Calibri" panose="020F0502020204030204" pitchFamily="34" charset="0"/>
                <a:cs typeface="Times New Roman" panose="02020603050405020304" pitchFamily="18" charset="0"/>
              </a:rPr>
              <a:t> hơn so với kỹ thuật </a:t>
            </a:r>
            <a:r>
              <a:rPr lang="en-US" sz="1700" dirty="0" err="1" smtClean="0">
                <a:ea typeface="Calibri" panose="020F0502020204030204" pitchFamily="34" charset="0"/>
                <a:cs typeface="Times New Roman" panose="02020603050405020304" pitchFamily="18" charset="0"/>
              </a:rPr>
              <a:t>Checksummers</a:t>
            </a:r>
            <a:r>
              <a:rPr lang="en-US" sz="1700" dirty="0" smtClean="0">
                <a:ea typeface="Calibri" panose="020F0502020204030204" pitchFamily="34" charset="0"/>
                <a:cs typeface="Times New Roman" panose="02020603050405020304" pitchFamily="18" charset="0"/>
              </a:rPr>
              <a:t>.</a:t>
            </a:r>
          </a:p>
          <a:p>
            <a:pPr lvl="0">
              <a:lnSpc>
                <a:spcPct val="150000"/>
              </a:lnSpc>
              <a:spcAft>
                <a:spcPts val="800"/>
              </a:spcAft>
            </a:pPr>
            <a:r>
              <a:rPr lang="en-US" sz="1700" b="1" dirty="0" smtClean="0">
                <a:ea typeface="Calibri" panose="020F0502020204030204" pitchFamily="34" charset="0"/>
                <a:cs typeface="Times New Roman" panose="02020603050405020304" pitchFamily="18" charset="0"/>
              </a:rPr>
              <a:t>Nhược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800"/>
              </a:spcAft>
              <a:buFont typeface="Arial" panose="020B0604020202020204" pitchFamily="34" charset="0"/>
              <a:buChar char="•"/>
            </a:pPr>
            <a:r>
              <a:rPr lang="en-US" sz="1700" dirty="0">
                <a:ea typeface="Calibri" panose="020F0502020204030204" pitchFamily="34" charset="0"/>
                <a:cs typeface="Times New Roman" panose="02020603050405020304" pitchFamily="18" charset="0"/>
              </a:rPr>
              <a:t>Quá trình xây dựng và cập nhật cơ sở dữ liệu </a:t>
            </a:r>
            <a:r>
              <a:rPr lang="en-US" sz="1700" b="1" dirty="0">
                <a:ea typeface="Calibri" panose="020F0502020204030204" pitchFamily="34" charset="0"/>
                <a:cs typeface="Times New Roman" panose="02020603050405020304" pitchFamily="18" charset="0"/>
              </a:rPr>
              <a:t>phức </a:t>
            </a:r>
            <a:r>
              <a:rPr lang="en-US" sz="1700" b="1" dirty="0" smtClean="0">
                <a:ea typeface="Calibri" panose="020F0502020204030204" pitchFamily="34" charset="0"/>
                <a:cs typeface="Times New Roman" panose="02020603050405020304" pitchFamily="18" charset="0"/>
              </a:rPr>
              <a:t>tạp.</a:t>
            </a:r>
          </a:p>
          <a:p>
            <a:pPr marL="342900" lvl="0" indent="-342900" algn="just">
              <a:lnSpc>
                <a:spcPct val="150000"/>
              </a:lnSpc>
              <a:spcAft>
                <a:spcPts val="800"/>
              </a:spcAft>
              <a:buFont typeface="Arial" panose="020B0604020202020204" pitchFamily="34" charset="0"/>
              <a:buChar char="•"/>
            </a:pPr>
            <a:r>
              <a:rPr lang="en-US" sz="1700" dirty="0" smtClean="0">
                <a:ea typeface="Calibri" panose="020F0502020204030204" pitchFamily="34" charset="0"/>
              </a:rPr>
              <a:t>Nhận </a:t>
            </a:r>
            <a:r>
              <a:rPr lang="en-US" sz="1700" dirty="0">
                <a:ea typeface="Calibri" panose="020F0502020204030204" pitchFamily="34" charset="0"/>
              </a:rPr>
              <a:t>dạng </a:t>
            </a:r>
            <a:r>
              <a:rPr lang="en-US" sz="1700" b="1" dirty="0">
                <a:ea typeface="Calibri" panose="020F0502020204030204" pitchFamily="34" charset="0"/>
              </a:rPr>
              <a:t>bị động</a:t>
            </a:r>
            <a:r>
              <a:rPr lang="en-US" sz="1700" dirty="0">
                <a:ea typeface="Calibri" panose="020F0502020204030204" pitchFamily="34" charset="0"/>
              </a:rPr>
              <a:t>, không phát hiện được khi mã chương trình bị thay đổi.</a:t>
            </a:r>
            <a:endParaRPr lang="en-US" sz="1700" dirty="0"/>
          </a:p>
        </p:txBody>
      </p:sp>
    </p:spTree>
    <p:extLst>
      <p:ext uri="{BB962C8B-B14F-4D97-AF65-F5344CB8AC3E}">
        <p14:creationId xmlns:p14="http://schemas.microsoft.com/office/powerpoint/2010/main" val="219271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a:t>4</a:t>
            </a:r>
            <a:r>
              <a:rPr lang="en-US" dirty="0" smtClean="0"/>
              <a:t>.  CODE EMULATION</a:t>
            </a:r>
          </a:p>
        </p:txBody>
      </p:sp>
      <p:sp>
        <p:nvSpPr>
          <p:cNvPr id="3" name="Rectangle 2"/>
          <p:cNvSpPr/>
          <p:nvPr/>
        </p:nvSpPr>
        <p:spPr>
          <a:xfrm>
            <a:off x="469900" y="1553012"/>
            <a:ext cx="8674100" cy="877163"/>
          </a:xfrm>
          <a:prstGeom prst="rect">
            <a:avLst/>
          </a:prstGeom>
        </p:spPr>
        <p:txBody>
          <a:bodyPr wrap="square">
            <a:spAutoFit/>
          </a:bodyPr>
          <a:lstStyle/>
          <a:p>
            <a:pPr marL="0" lvl="1" indent="0">
              <a:lnSpc>
                <a:spcPct val="100000"/>
              </a:lnSpc>
              <a:buNone/>
              <a:tabLst>
                <a:tab pos="1768475" algn="l"/>
              </a:tabLst>
            </a:pPr>
            <a:r>
              <a:rPr lang="en-US" sz="1700" b="1" dirty="0"/>
              <a:t>Code emulation</a:t>
            </a:r>
            <a:r>
              <a:rPr lang="en-US" sz="1700" dirty="0"/>
              <a:t>: </a:t>
            </a:r>
            <a:r>
              <a:rPr lang="en-US" sz="1700" dirty="0" err="1"/>
              <a:t>là</a:t>
            </a:r>
            <a:r>
              <a:rPr lang="en-US" sz="1700" dirty="0"/>
              <a:t> </a:t>
            </a:r>
            <a:r>
              <a:rPr lang="en-US" sz="1700" dirty="0" err="1"/>
              <a:t>một</a:t>
            </a:r>
            <a:r>
              <a:rPr lang="en-US" sz="1700" dirty="0"/>
              <a:t> </a:t>
            </a:r>
            <a:r>
              <a:rPr lang="en-US" sz="1700" dirty="0" err="1"/>
              <a:t>kỹ</a:t>
            </a:r>
            <a:r>
              <a:rPr lang="en-US" sz="1700" dirty="0"/>
              <a:t> </a:t>
            </a:r>
            <a:r>
              <a:rPr lang="en-US" sz="1700" dirty="0" err="1"/>
              <a:t>thuật</a:t>
            </a:r>
            <a:r>
              <a:rPr lang="en-US" sz="1700" dirty="0"/>
              <a:t> </a:t>
            </a:r>
            <a:r>
              <a:rPr lang="en-US" sz="1700" dirty="0" err="1"/>
              <a:t>phát</a:t>
            </a:r>
            <a:r>
              <a:rPr lang="en-US" sz="1700" dirty="0"/>
              <a:t> </a:t>
            </a:r>
            <a:r>
              <a:rPr lang="en-US" sz="1700" dirty="0" err="1"/>
              <a:t>hiện</a:t>
            </a:r>
            <a:r>
              <a:rPr lang="en-US" sz="1700" dirty="0"/>
              <a:t> </a:t>
            </a:r>
            <a:r>
              <a:rPr lang="en-US" sz="1700" dirty="0" err="1"/>
              <a:t>mã</a:t>
            </a:r>
            <a:r>
              <a:rPr lang="en-US" sz="1700" dirty="0"/>
              <a:t> </a:t>
            </a:r>
            <a:r>
              <a:rPr lang="en-US" sz="1700" dirty="0" err="1"/>
              <a:t>độc</a:t>
            </a:r>
            <a:r>
              <a:rPr lang="en-US" sz="1700" dirty="0"/>
              <a:t> </a:t>
            </a:r>
            <a:r>
              <a:rPr lang="en-US" sz="1700" dirty="0" err="1"/>
              <a:t>được</a:t>
            </a:r>
            <a:r>
              <a:rPr lang="en-US" sz="1700" dirty="0"/>
              <a:t> </a:t>
            </a:r>
            <a:r>
              <a:rPr lang="en-US" sz="1700" dirty="0" err="1"/>
              <a:t>đánh</a:t>
            </a:r>
            <a:r>
              <a:rPr lang="en-US" sz="1700" dirty="0"/>
              <a:t> </a:t>
            </a:r>
            <a:r>
              <a:rPr lang="en-US" sz="1700" dirty="0" err="1"/>
              <a:t>giá</a:t>
            </a:r>
            <a:r>
              <a:rPr lang="en-US" sz="1700" dirty="0"/>
              <a:t> </a:t>
            </a:r>
            <a:r>
              <a:rPr lang="en-US" sz="1700" dirty="0" err="1"/>
              <a:t>cao</a:t>
            </a:r>
            <a:r>
              <a:rPr lang="en-US" sz="1700" dirty="0"/>
              <a:t>. </a:t>
            </a:r>
            <a:r>
              <a:rPr lang="en-US" sz="1700" dirty="0" err="1"/>
              <a:t>Bằng</a:t>
            </a:r>
            <a:r>
              <a:rPr lang="en-US" sz="1700" dirty="0"/>
              <a:t> </a:t>
            </a:r>
            <a:r>
              <a:rPr lang="en-US" sz="1700" dirty="0" err="1"/>
              <a:t>việc</a:t>
            </a:r>
            <a:r>
              <a:rPr lang="en-US" sz="1700" dirty="0"/>
              <a:t> </a:t>
            </a:r>
            <a:r>
              <a:rPr lang="en-US" sz="1700" b="1" dirty="0" err="1"/>
              <a:t>mô</a:t>
            </a:r>
            <a:r>
              <a:rPr lang="en-US" sz="1700" b="1" dirty="0"/>
              <a:t> </a:t>
            </a:r>
            <a:r>
              <a:rPr lang="en-US" sz="1700" b="1" dirty="0" err="1"/>
              <a:t>phỏng</a:t>
            </a:r>
            <a:r>
              <a:rPr lang="en-US" sz="1700" b="1" dirty="0"/>
              <a:t> </a:t>
            </a:r>
            <a:r>
              <a:rPr lang="en-US" sz="1700" dirty="0" err="1"/>
              <a:t>lại</a:t>
            </a:r>
            <a:r>
              <a:rPr lang="en-US" sz="1700" dirty="0"/>
              <a:t> </a:t>
            </a:r>
            <a:r>
              <a:rPr lang="en-US" sz="1700" b="1" dirty="0" err="1"/>
              <a:t>hệ</a:t>
            </a:r>
            <a:r>
              <a:rPr lang="en-US" sz="1700" b="1" dirty="0"/>
              <a:t> </a:t>
            </a:r>
            <a:r>
              <a:rPr lang="en-US" sz="1700" b="1" dirty="0" err="1"/>
              <a:t>thống</a:t>
            </a:r>
            <a:r>
              <a:rPr lang="en-US" sz="1700" b="1" dirty="0"/>
              <a:t> </a:t>
            </a:r>
            <a:r>
              <a:rPr lang="en-US" sz="1700" dirty="0"/>
              <a:t>CPU, </a:t>
            </a:r>
            <a:r>
              <a:rPr lang="en-US" sz="1700" dirty="0" err="1" smtClean="0"/>
              <a:t>hệ</a:t>
            </a:r>
            <a:r>
              <a:rPr lang="en-US" sz="1700" dirty="0" smtClean="0"/>
              <a:t> </a:t>
            </a:r>
            <a:r>
              <a:rPr lang="en-US" sz="1700" dirty="0" err="1"/>
              <a:t>thống</a:t>
            </a:r>
            <a:r>
              <a:rPr lang="en-US" sz="1700" dirty="0"/>
              <a:t> </a:t>
            </a:r>
            <a:r>
              <a:rPr lang="en-US" sz="1700" dirty="0" err="1"/>
              <a:t>quản</a:t>
            </a:r>
            <a:r>
              <a:rPr lang="en-US" sz="1700" dirty="0"/>
              <a:t> </a:t>
            </a:r>
            <a:r>
              <a:rPr lang="en-US" sz="1700" dirty="0" err="1"/>
              <a:t>lý</a:t>
            </a:r>
            <a:r>
              <a:rPr lang="en-US" sz="1700" dirty="0"/>
              <a:t> </a:t>
            </a:r>
            <a:r>
              <a:rPr lang="en-US" sz="1700" dirty="0" err="1"/>
              <a:t>bộ</a:t>
            </a:r>
            <a:r>
              <a:rPr lang="en-US" sz="1700" dirty="0"/>
              <a:t> </a:t>
            </a:r>
            <a:r>
              <a:rPr lang="en-US" sz="1700" dirty="0" err="1"/>
              <a:t>nhớ</a:t>
            </a:r>
            <a:r>
              <a:rPr lang="en-US" sz="1700" dirty="0"/>
              <a:t>, </a:t>
            </a:r>
            <a:r>
              <a:rPr lang="en-US" sz="1700" dirty="0" err="1"/>
              <a:t>các</a:t>
            </a:r>
            <a:r>
              <a:rPr lang="en-US" sz="1700" dirty="0"/>
              <a:t> </a:t>
            </a:r>
            <a:r>
              <a:rPr lang="en-US" sz="1700" dirty="0" err="1"/>
              <a:t>chỉ</a:t>
            </a:r>
            <a:r>
              <a:rPr lang="en-US" sz="1700" dirty="0"/>
              <a:t> </a:t>
            </a:r>
            <a:r>
              <a:rPr lang="en-US" sz="1700" dirty="0" err="1"/>
              <a:t>thị</a:t>
            </a:r>
            <a:r>
              <a:rPr lang="en-US" sz="1700" dirty="0"/>
              <a:t> </a:t>
            </a:r>
            <a:r>
              <a:rPr lang="en-US" sz="1700" dirty="0" err="1"/>
              <a:t>máy</a:t>
            </a:r>
            <a:r>
              <a:rPr lang="en-US" sz="1700" dirty="0"/>
              <a:t> ở </a:t>
            </a:r>
            <a:r>
              <a:rPr lang="en-US" sz="1700" dirty="0" err="1" smtClean="0"/>
              <a:t>cấp</a:t>
            </a:r>
            <a:r>
              <a:rPr lang="en-US" sz="1700" dirty="0" smtClean="0"/>
              <a:t> </a:t>
            </a:r>
            <a:r>
              <a:rPr lang="en-US" sz="1700" dirty="0" err="1" smtClean="0"/>
              <a:t>thấp</a:t>
            </a:r>
            <a:r>
              <a:rPr lang="en-US" sz="1700" dirty="0"/>
              <a:t>… </a:t>
            </a:r>
            <a:r>
              <a:rPr lang="en-US" sz="1700" dirty="0" err="1"/>
              <a:t>giống</a:t>
            </a:r>
            <a:r>
              <a:rPr lang="en-US" sz="1700" dirty="0"/>
              <a:t> </a:t>
            </a:r>
            <a:r>
              <a:rPr lang="en-US" sz="1700" dirty="0" err="1"/>
              <a:t>như</a:t>
            </a:r>
            <a:r>
              <a:rPr lang="en-US" sz="1700" dirty="0"/>
              <a:t> </a:t>
            </a:r>
            <a:r>
              <a:rPr lang="en-US" sz="1700" dirty="0" err="1"/>
              <a:t>máy</a:t>
            </a:r>
            <a:r>
              <a:rPr lang="en-US" sz="1700" dirty="0"/>
              <a:t> </a:t>
            </a:r>
            <a:r>
              <a:rPr lang="en-US" sz="1700" dirty="0" err="1"/>
              <a:t>quét</a:t>
            </a:r>
            <a:r>
              <a:rPr lang="en-US" sz="1700" dirty="0"/>
              <a:t> </a:t>
            </a:r>
            <a:r>
              <a:rPr lang="en-US" sz="1700" dirty="0" err="1"/>
              <a:t>thực</a:t>
            </a:r>
            <a:r>
              <a:rPr lang="en-US" sz="1700" dirty="0"/>
              <a:t> </a:t>
            </a:r>
            <a:r>
              <a:rPr lang="en-US" sz="1700" dirty="0" err="1"/>
              <a:t>tế</a:t>
            </a:r>
            <a:r>
              <a:rPr lang="en-US" sz="1700" dirty="0"/>
              <a:t>.</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451319" y="2845674"/>
            <a:ext cx="3692681" cy="2359962"/>
          </a:xfrm>
          <a:prstGeom prst="rect">
            <a:avLst/>
          </a:prstGeom>
          <a:noFill/>
          <a:ln>
            <a:noFill/>
          </a:ln>
        </p:spPr>
      </p:pic>
      <p:sp>
        <p:nvSpPr>
          <p:cNvPr id="6" name="Rectangle 5"/>
          <p:cNvSpPr/>
          <p:nvPr/>
        </p:nvSpPr>
        <p:spPr>
          <a:xfrm>
            <a:off x="105059" y="2476342"/>
            <a:ext cx="5346260" cy="3490956"/>
          </a:xfrm>
          <a:prstGeom prst="rect">
            <a:avLst/>
          </a:prstGeom>
        </p:spPr>
        <p:txBody>
          <a:bodyPr wrap="square">
            <a:spAutoFit/>
          </a:bodyPr>
          <a:lstStyle/>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Ưu điểm:</a:t>
            </a:r>
          </a:p>
          <a:p>
            <a:pPr marL="342900" lvl="0" indent="-342900" algn="just">
              <a:lnSpc>
                <a:spcPct val="150000"/>
              </a:lnSpc>
              <a:spcAft>
                <a:spcPts val="80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Mã </a:t>
            </a:r>
            <a:r>
              <a:rPr lang="en-US" sz="1700" dirty="0">
                <a:ea typeface="Calibri" panose="020F0502020204030204" pitchFamily="34" charset="0"/>
                <a:cs typeface="Times New Roman" panose="02020603050405020304" pitchFamily="18" charset="0"/>
              </a:rPr>
              <a:t>độc hoạt động độc lập, </a:t>
            </a:r>
            <a:r>
              <a:rPr lang="en-US" sz="1700" b="1" dirty="0">
                <a:ea typeface="Calibri" panose="020F0502020204030204" pitchFamily="34" charset="0"/>
                <a:cs typeface="Times New Roman" panose="02020603050405020304" pitchFamily="18" charset="0"/>
              </a:rPr>
              <a:t>không ảnh hưởng </a:t>
            </a:r>
            <a:r>
              <a:rPr lang="en-US" sz="1700" dirty="0">
                <a:ea typeface="Calibri" panose="020F0502020204030204" pitchFamily="34" charset="0"/>
                <a:cs typeface="Times New Roman" panose="02020603050405020304" pitchFamily="18" charset="0"/>
              </a:rPr>
              <a:t>đến hệ thống máy </a:t>
            </a:r>
            <a:r>
              <a:rPr lang="en-US" sz="1700" dirty="0" smtClean="0">
                <a:ea typeface="Calibri" panose="020F0502020204030204" pitchFamily="34" charset="0"/>
                <a:cs typeface="Times New Roman" panose="02020603050405020304" pitchFamily="18" charset="0"/>
              </a:rPr>
              <a:t>thật.</a:t>
            </a:r>
            <a:endParaRPr lang="en-US" sz="1700" dirty="0">
              <a:ea typeface="Calibri" panose="020F0502020204030204" pitchFamily="34" charset="0"/>
              <a:cs typeface="Times New Roman" panose="02020603050405020304" pitchFamily="18" charset="0"/>
            </a:endParaRPr>
          </a:p>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Nhược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0"/>
              </a:spcAft>
              <a:buFont typeface="Arial" panose="020B0604020202020204" pitchFamily="34" charset="0"/>
              <a:buChar char="•"/>
            </a:pPr>
            <a:r>
              <a:rPr lang="en-US" sz="1700" dirty="0">
                <a:ea typeface="Calibri" panose="020F0502020204030204" pitchFamily="34" charset="0"/>
                <a:cs typeface="Times New Roman" panose="02020603050405020304" pitchFamily="18" charset="0"/>
              </a:rPr>
              <a:t>Mô phỏng lại các thông tin hệ thống CPU, bộ nhớ… là rất </a:t>
            </a:r>
            <a:r>
              <a:rPr lang="en-US" sz="1700" b="1" dirty="0">
                <a:ea typeface="Calibri" panose="020F0502020204030204" pitchFamily="34" charset="0"/>
                <a:cs typeface="Times New Roman" panose="02020603050405020304" pitchFamily="18" charset="0"/>
              </a:rPr>
              <a:t>khó </a:t>
            </a:r>
            <a:r>
              <a:rPr lang="en-US" sz="1700" b="1" dirty="0" smtClean="0">
                <a:ea typeface="Calibri" panose="020F0502020204030204" pitchFamily="34" charset="0"/>
                <a:cs typeface="Times New Roman" panose="02020603050405020304" pitchFamily="18" charset="0"/>
              </a:rPr>
              <a:t>khăn.</a:t>
            </a: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Cập </a:t>
            </a:r>
            <a:r>
              <a:rPr lang="en-US" sz="1700" dirty="0">
                <a:ea typeface="Calibri" panose="020F0502020204030204" pitchFamily="34" charset="0"/>
                <a:cs typeface="Times New Roman" panose="02020603050405020304" pitchFamily="18" charset="0"/>
              </a:rPr>
              <a:t>nhật và vận hành hệ thống mô phỏng </a:t>
            </a:r>
            <a:r>
              <a:rPr lang="en-US" sz="1700" b="1" dirty="0">
                <a:ea typeface="Calibri" panose="020F0502020204030204" pitchFamily="34" charset="0"/>
                <a:cs typeface="Times New Roman" panose="02020603050405020304" pitchFamily="18" charset="0"/>
              </a:rPr>
              <a:t>yêu cầu </a:t>
            </a:r>
            <a:r>
              <a:rPr lang="en-US" sz="1700" dirty="0">
                <a:ea typeface="Calibri" panose="020F0502020204030204" pitchFamily="34" charset="0"/>
                <a:cs typeface="Times New Roman" panose="02020603050405020304" pitchFamily="18" charset="0"/>
              </a:rPr>
              <a:t>tính kỹ thuật </a:t>
            </a:r>
            <a:r>
              <a:rPr lang="en-US" sz="1700" b="1" dirty="0">
                <a:ea typeface="Calibri" panose="020F0502020204030204" pitchFamily="34" charset="0"/>
                <a:cs typeface="Times New Roman" panose="02020603050405020304" pitchFamily="18" charset="0"/>
              </a:rPr>
              <a:t>cao</a:t>
            </a:r>
            <a:r>
              <a:rPr lang="en-US" sz="1700" dirty="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75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a:t>5</a:t>
            </a:r>
            <a:r>
              <a:rPr lang="en-US" dirty="0" smtClean="0"/>
              <a:t>.  STATIC HEURISTIC ANALYSIS</a:t>
            </a:r>
          </a:p>
        </p:txBody>
      </p:sp>
      <p:sp>
        <p:nvSpPr>
          <p:cNvPr id="3" name="Rectangle 2"/>
          <p:cNvSpPr/>
          <p:nvPr/>
        </p:nvSpPr>
        <p:spPr>
          <a:xfrm>
            <a:off x="628560" y="1553012"/>
            <a:ext cx="8515440" cy="1138773"/>
          </a:xfrm>
          <a:prstGeom prst="rect">
            <a:avLst/>
          </a:prstGeom>
        </p:spPr>
        <p:txBody>
          <a:bodyPr wrap="square">
            <a:spAutoFit/>
          </a:bodyPr>
          <a:lstStyle/>
          <a:p>
            <a:pPr marL="0" lvl="1" indent="0">
              <a:lnSpc>
                <a:spcPct val="100000"/>
              </a:lnSpc>
              <a:buNone/>
              <a:tabLst>
                <a:tab pos="2625725" algn="l"/>
              </a:tabLst>
            </a:pPr>
            <a:r>
              <a:rPr lang="en-US" sz="1700" b="1" dirty="0"/>
              <a:t>Static Heuristic Analysis</a:t>
            </a:r>
            <a:r>
              <a:rPr lang="en-US" sz="1700" dirty="0"/>
              <a:t>: </a:t>
            </a:r>
            <a:r>
              <a:rPr lang="en-US" sz="1700" dirty="0" err="1"/>
              <a:t>kỹ</a:t>
            </a:r>
            <a:r>
              <a:rPr lang="en-US" sz="1700" dirty="0"/>
              <a:t> </a:t>
            </a:r>
            <a:r>
              <a:rPr lang="en-US" sz="1700" dirty="0" err="1"/>
              <a:t>thuật</a:t>
            </a:r>
            <a:r>
              <a:rPr lang="en-US" sz="1700" dirty="0"/>
              <a:t> </a:t>
            </a:r>
            <a:r>
              <a:rPr lang="en-US" sz="1700" dirty="0" err="1"/>
              <a:t>này</a:t>
            </a:r>
            <a:r>
              <a:rPr lang="en-US" sz="1700" dirty="0"/>
              <a:t> </a:t>
            </a:r>
            <a:r>
              <a:rPr lang="en-US" sz="1700" dirty="0" err="1"/>
              <a:t>phân</a:t>
            </a:r>
            <a:r>
              <a:rPr lang="en-US" sz="1700" dirty="0"/>
              <a:t> </a:t>
            </a:r>
            <a:r>
              <a:rPr lang="en-US" sz="1700" dirty="0" err="1"/>
              <a:t>tích</a:t>
            </a:r>
            <a:r>
              <a:rPr lang="en-US" sz="1700" dirty="0"/>
              <a:t>, </a:t>
            </a:r>
            <a:r>
              <a:rPr lang="en-US" sz="1700" dirty="0" err="1"/>
              <a:t>tính</a:t>
            </a:r>
            <a:r>
              <a:rPr lang="en-US" sz="1700" dirty="0"/>
              <a:t> </a:t>
            </a:r>
            <a:r>
              <a:rPr lang="en-US" sz="1700" dirty="0" err="1"/>
              <a:t>toán</a:t>
            </a:r>
            <a:r>
              <a:rPr lang="en-US" sz="1700" dirty="0"/>
              <a:t> </a:t>
            </a:r>
            <a:r>
              <a:rPr lang="en-US" sz="1700" b="1" dirty="0" err="1"/>
              <a:t>những</a:t>
            </a:r>
            <a:r>
              <a:rPr lang="en-US" sz="1700" b="1" dirty="0"/>
              <a:t> </a:t>
            </a:r>
            <a:r>
              <a:rPr lang="en-US" sz="1700" b="1" dirty="0" err="1"/>
              <a:t>thông</a:t>
            </a:r>
            <a:r>
              <a:rPr lang="en-US" sz="1700" b="1" dirty="0"/>
              <a:t> tin </a:t>
            </a:r>
            <a:r>
              <a:rPr lang="en-US" sz="1700" dirty="0" err="1"/>
              <a:t>từ</a:t>
            </a:r>
            <a:r>
              <a:rPr lang="en-US" sz="1700" dirty="0"/>
              <a:t> </a:t>
            </a:r>
            <a:r>
              <a:rPr lang="en-US" sz="1700" dirty="0" err="1"/>
              <a:t>chương</a:t>
            </a:r>
            <a:r>
              <a:rPr lang="en-US" sz="1700" dirty="0"/>
              <a:t> </a:t>
            </a:r>
            <a:r>
              <a:rPr lang="en-US" sz="1700" dirty="0" err="1"/>
              <a:t>trình</a:t>
            </a:r>
            <a:r>
              <a:rPr lang="en-US" sz="1700" dirty="0"/>
              <a:t> </a:t>
            </a:r>
            <a:r>
              <a:rPr lang="en-US" sz="1700" dirty="0" err="1"/>
              <a:t>như</a:t>
            </a:r>
            <a:r>
              <a:rPr lang="en-US" sz="1700" dirty="0"/>
              <a:t>: PE Header, </a:t>
            </a:r>
            <a:r>
              <a:rPr lang="en-US" sz="1700" dirty="0" smtClean="0"/>
              <a:t>Section</a:t>
            </a:r>
            <a:r>
              <a:rPr lang="en-US" sz="1700" dirty="0"/>
              <a:t>, </a:t>
            </a:r>
            <a:r>
              <a:rPr lang="en-US" sz="1700" dirty="0" err="1"/>
              <a:t>các</a:t>
            </a:r>
            <a:r>
              <a:rPr lang="en-US" sz="1700" dirty="0"/>
              <a:t> </a:t>
            </a:r>
            <a:r>
              <a:rPr lang="en-US" sz="1700" dirty="0" err="1"/>
              <a:t>hàm</a:t>
            </a:r>
            <a:r>
              <a:rPr lang="en-US" sz="1700" dirty="0"/>
              <a:t> API </a:t>
            </a:r>
            <a:r>
              <a:rPr lang="en-US" sz="1700" dirty="0" err="1"/>
              <a:t>được</a:t>
            </a:r>
            <a:r>
              <a:rPr lang="en-US" sz="1700" dirty="0"/>
              <a:t> Import… hay </a:t>
            </a:r>
            <a:r>
              <a:rPr lang="en-US" sz="1700" dirty="0" err="1"/>
              <a:t>những</a:t>
            </a:r>
            <a:r>
              <a:rPr lang="en-US" sz="1700" dirty="0"/>
              <a:t> </a:t>
            </a:r>
            <a:r>
              <a:rPr lang="en-US" sz="1700" b="1" dirty="0" err="1"/>
              <a:t>dấu</a:t>
            </a:r>
            <a:r>
              <a:rPr lang="en-US" sz="1700" b="1" dirty="0"/>
              <a:t> </a:t>
            </a:r>
            <a:r>
              <a:rPr lang="en-US" sz="1700" b="1" dirty="0" err="1"/>
              <a:t>hiệu</a:t>
            </a:r>
            <a:r>
              <a:rPr lang="en-US" sz="1700" b="1" dirty="0"/>
              <a:t> </a:t>
            </a:r>
            <a:r>
              <a:rPr lang="en-US" sz="1700" b="1" dirty="0" err="1"/>
              <a:t>đáng</a:t>
            </a:r>
            <a:r>
              <a:rPr lang="en-US" sz="1700" b="1" dirty="0"/>
              <a:t> </a:t>
            </a:r>
            <a:r>
              <a:rPr lang="en-US" sz="1700" b="1" dirty="0" err="1"/>
              <a:t>nghi</a:t>
            </a:r>
            <a:r>
              <a:rPr lang="en-US" sz="1700" b="1" dirty="0"/>
              <a:t> </a:t>
            </a:r>
            <a:r>
              <a:rPr lang="en-US" sz="1700" b="1" dirty="0" err="1"/>
              <a:t>ngờ</a:t>
            </a:r>
            <a:r>
              <a:rPr lang="en-US" sz="1700" b="1" dirty="0"/>
              <a:t> </a:t>
            </a:r>
            <a:r>
              <a:rPr lang="en-US" sz="1700" dirty="0" err="1"/>
              <a:t>như</a:t>
            </a:r>
            <a:r>
              <a:rPr lang="en-US" sz="1700" dirty="0"/>
              <a:t>: </a:t>
            </a:r>
            <a:r>
              <a:rPr lang="en-US" sz="1700" dirty="0" err="1"/>
              <a:t>kích</a:t>
            </a:r>
            <a:r>
              <a:rPr lang="en-US" sz="1700" dirty="0"/>
              <a:t> </a:t>
            </a:r>
            <a:r>
              <a:rPr lang="en-US" sz="1700" dirty="0" err="1" smtClean="0"/>
              <a:t>thước</a:t>
            </a:r>
            <a:r>
              <a:rPr lang="en-US" sz="1700" dirty="0" smtClean="0"/>
              <a:t> </a:t>
            </a:r>
            <a:r>
              <a:rPr lang="en-US" sz="1700" dirty="0" err="1"/>
              <a:t>của</a:t>
            </a:r>
            <a:r>
              <a:rPr lang="en-US" sz="1700" dirty="0"/>
              <a:t> </a:t>
            </a:r>
            <a:r>
              <a:rPr lang="en-US" sz="1700" dirty="0" err="1"/>
              <a:t>một</a:t>
            </a:r>
            <a:r>
              <a:rPr lang="en-US" sz="1700" dirty="0"/>
              <a:t> </a:t>
            </a:r>
            <a:r>
              <a:rPr lang="en-US" sz="1700" dirty="0" err="1"/>
              <a:t>số</a:t>
            </a:r>
            <a:r>
              <a:rPr lang="en-US" sz="1700" dirty="0"/>
              <a:t> </a:t>
            </a:r>
            <a:r>
              <a:rPr lang="en-US" sz="1700" dirty="0" err="1"/>
              <a:t>trường</a:t>
            </a:r>
            <a:r>
              <a:rPr lang="en-US" sz="1700" dirty="0"/>
              <a:t> </a:t>
            </a:r>
            <a:r>
              <a:rPr lang="en-US" sz="1700" dirty="0" err="1"/>
              <a:t>không</a:t>
            </a:r>
            <a:r>
              <a:rPr lang="en-US" sz="1700" dirty="0"/>
              <a:t> </a:t>
            </a:r>
            <a:r>
              <a:rPr lang="en-US" sz="1700" dirty="0" err="1"/>
              <a:t>chính</a:t>
            </a:r>
            <a:r>
              <a:rPr lang="en-US" sz="1700" dirty="0"/>
              <a:t> </a:t>
            </a:r>
            <a:r>
              <a:rPr lang="en-US" sz="1700" dirty="0" err="1"/>
              <a:t>xác</a:t>
            </a:r>
            <a:r>
              <a:rPr lang="en-US" sz="1700" dirty="0"/>
              <a:t>, </a:t>
            </a:r>
            <a:r>
              <a:rPr lang="en-US" sz="1700" dirty="0" err="1"/>
              <a:t>mã</a:t>
            </a:r>
            <a:r>
              <a:rPr lang="en-US" sz="1700" dirty="0"/>
              <a:t> </a:t>
            </a:r>
            <a:r>
              <a:rPr lang="en-US" sz="1700" dirty="0" err="1"/>
              <a:t>điều</a:t>
            </a:r>
            <a:r>
              <a:rPr lang="en-US" sz="1700" dirty="0"/>
              <a:t> </a:t>
            </a:r>
            <a:r>
              <a:rPr lang="en-US" sz="1700" dirty="0" err="1"/>
              <a:t>hướng</a:t>
            </a:r>
            <a:r>
              <a:rPr lang="en-US" sz="1700" dirty="0"/>
              <a:t>, </a:t>
            </a:r>
            <a:r>
              <a:rPr lang="en-US" sz="1700" dirty="0" err="1"/>
              <a:t>tổ</a:t>
            </a:r>
            <a:r>
              <a:rPr lang="en-US" sz="1700" dirty="0"/>
              <a:t> </a:t>
            </a:r>
            <a:r>
              <a:rPr lang="en-US" sz="1700" dirty="0" err="1"/>
              <a:t>hợp</a:t>
            </a:r>
            <a:r>
              <a:rPr lang="en-US" sz="1700" dirty="0"/>
              <a:t> </a:t>
            </a:r>
            <a:r>
              <a:rPr lang="en-US" sz="1700" dirty="0" err="1"/>
              <a:t>các</a:t>
            </a:r>
            <a:r>
              <a:rPr lang="en-US" sz="1700" dirty="0"/>
              <a:t> Flag…</a:t>
            </a:r>
          </a:p>
        </p:txBody>
      </p:sp>
      <p:sp>
        <p:nvSpPr>
          <p:cNvPr id="6" name="Rectangle 5"/>
          <p:cNvSpPr/>
          <p:nvPr/>
        </p:nvSpPr>
        <p:spPr>
          <a:xfrm>
            <a:off x="60303" y="2762793"/>
            <a:ext cx="6088077" cy="3285771"/>
          </a:xfrm>
          <a:prstGeom prst="rect">
            <a:avLst/>
          </a:prstGeom>
        </p:spPr>
        <p:txBody>
          <a:bodyPr wrap="square">
            <a:spAutoFit/>
          </a:bodyPr>
          <a:lstStyle/>
          <a:p>
            <a:pPr lvl="0" algn="just">
              <a:lnSpc>
                <a:spcPct val="150000"/>
              </a:lnSpc>
              <a:spcAft>
                <a:spcPts val="0"/>
              </a:spcAft>
            </a:pPr>
            <a:r>
              <a:rPr lang="en-US" sz="1700" b="1" dirty="0" smtClean="0">
                <a:ea typeface="Calibri" panose="020F0502020204030204" pitchFamily="34" charset="0"/>
                <a:cs typeface="Times New Roman" panose="02020603050405020304" pitchFamily="18" charset="0"/>
              </a:rPr>
              <a:t>Ưu điểm:</a:t>
            </a:r>
          </a:p>
          <a:p>
            <a:pPr marL="342900" lvl="0" indent="-342900" algn="just">
              <a:lnSpc>
                <a:spcPct val="150000"/>
              </a:lnSpc>
              <a:spcAft>
                <a:spcPts val="0"/>
              </a:spcAft>
              <a:buFont typeface="Arial" panose="020B0604020202020204" pitchFamily="34" charset="0"/>
              <a:buChar char="•"/>
            </a:pPr>
            <a:r>
              <a:rPr lang="en-US" sz="1700" b="1" dirty="0" smtClean="0">
                <a:ea typeface="Calibri" panose="020F0502020204030204" pitchFamily="34" charset="0"/>
                <a:cs typeface="Times New Roman" panose="02020603050405020304" pitchFamily="18" charset="0"/>
              </a:rPr>
              <a:t>Chủ </a:t>
            </a:r>
            <a:r>
              <a:rPr lang="en-US" sz="1700" b="1" dirty="0">
                <a:ea typeface="Calibri" panose="020F0502020204030204" pitchFamily="34" charset="0"/>
                <a:cs typeface="Times New Roman" panose="02020603050405020304" pitchFamily="18" charset="0"/>
              </a:rPr>
              <a:t>động </a:t>
            </a:r>
            <a:r>
              <a:rPr lang="en-US" sz="1700" dirty="0">
                <a:ea typeface="Calibri" panose="020F0502020204030204" pitchFamily="34" charset="0"/>
                <a:cs typeface="Times New Roman" panose="02020603050405020304" pitchFamily="18" charset="0"/>
              </a:rPr>
              <a:t>trong việc xây dựng cơ sở dữ liệu </a:t>
            </a:r>
            <a:r>
              <a:rPr lang="en-US" sz="1700" dirty="0" smtClean="0">
                <a:ea typeface="Calibri" panose="020F0502020204030204" pitchFamily="34" charset="0"/>
                <a:cs typeface="Times New Roman" panose="02020603050405020304" pitchFamily="18" charset="0"/>
              </a:rPr>
              <a:t>mẫu.</a:t>
            </a: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Nâng </a:t>
            </a:r>
            <a:r>
              <a:rPr lang="en-US" sz="1700" dirty="0">
                <a:ea typeface="Calibri" panose="020F0502020204030204" pitchFamily="34" charset="0"/>
                <a:cs typeface="Times New Roman" panose="02020603050405020304" pitchFamily="18" charset="0"/>
              </a:rPr>
              <a:t>cao khả năng nhận dạng mã độc (bao gồm cả những loại mã độc </a:t>
            </a:r>
            <a:r>
              <a:rPr lang="en-US" sz="1700" b="1" dirty="0">
                <a:ea typeface="Calibri" panose="020F0502020204030204" pitchFamily="34" charset="0"/>
                <a:cs typeface="Times New Roman" panose="02020603050405020304" pitchFamily="18" charset="0"/>
              </a:rPr>
              <a:t>chưa có </a:t>
            </a:r>
            <a:r>
              <a:rPr lang="en-US" sz="1700" dirty="0">
                <a:ea typeface="Calibri" panose="020F0502020204030204" pitchFamily="34" charset="0"/>
                <a:cs typeface="Times New Roman" panose="02020603050405020304" pitchFamily="18" charset="0"/>
              </a:rPr>
              <a:t>trong cơ sở dữ liệu </a:t>
            </a:r>
            <a:r>
              <a:rPr lang="en-US" sz="1700" dirty="0" smtClean="0">
                <a:ea typeface="Calibri" panose="020F0502020204030204" pitchFamily="34" charset="0"/>
                <a:cs typeface="Times New Roman" panose="02020603050405020304" pitchFamily="18" charset="0"/>
              </a:rPr>
              <a:t>mẫu)</a:t>
            </a:r>
          </a:p>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Nhược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0"/>
              </a:spcAft>
              <a:buFont typeface="Arial" panose="020B0604020202020204" pitchFamily="34" charset="0"/>
              <a:buChar char="•"/>
            </a:pPr>
            <a:r>
              <a:rPr lang="en-US" sz="1700" b="1" dirty="0">
                <a:ea typeface="Calibri" panose="020F0502020204030204" pitchFamily="34" charset="0"/>
                <a:cs typeface="Times New Roman" panose="02020603050405020304" pitchFamily="18" charset="0"/>
              </a:rPr>
              <a:t>Khó khăn </a:t>
            </a:r>
            <a:r>
              <a:rPr lang="en-US" sz="1700" dirty="0">
                <a:ea typeface="Calibri" panose="020F0502020204030204" pitchFamily="34" charset="0"/>
                <a:cs typeface="Times New Roman" panose="02020603050405020304" pitchFamily="18" charset="0"/>
              </a:rPr>
              <a:t>trong việc lựa chọn các đặc trưng để sử dụng cho việc </a:t>
            </a:r>
            <a:r>
              <a:rPr lang="en-US" sz="1700" b="1" dirty="0">
                <a:ea typeface="Calibri" panose="020F0502020204030204" pitchFamily="34" charset="0"/>
                <a:cs typeface="Times New Roman" panose="02020603050405020304" pitchFamily="18" charset="0"/>
              </a:rPr>
              <a:t>phân loại ngưỡng </a:t>
            </a:r>
            <a:r>
              <a:rPr lang="en-US" sz="1700" dirty="0">
                <a:ea typeface="Calibri" panose="020F0502020204030204" pitchFamily="34" charset="0"/>
                <a:cs typeface="Times New Roman" panose="02020603050405020304" pitchFamily="18" charset="0"/>
              </a:rPr>
              <a:t>lây </a:t>
            </a:r>
            <a:r>
              <a:rPr lang="en-US" sz="1700" dirty="0" smtClean="0">
                <a:ea typeface="Calibri" panose="020F0502020204030204" pitchFamily="34" charset="0"/>
                <a:cs typeface="Times New Roman" panose="02020603050405020304" pitchFamily="18" charset="0"/>
              </a:rPr>
              <a:t>nhiễm.</a:t>
            </a:r>
            <a:endParaRPr lang="en-US" sz="1700" dirty="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Có </a:t>
            </a:r>
            <a:r>
              <a:rPr lang="en-US" sz="1700" dirty="0">
                <a:ea typeface="Calibri" panose="020F0502020204030204" pitchFamily="34" charset="0"/>
                <a:cs typeface="Times New Roman" panose="02020603050405020304" pitchFamily="18" charset="0"/>
              </a:rPr>
              <a:t>thể xảy ra cảnh báo giả (</a:t>
            </a:r>
            <a:r>
              <a:rPr lang="en-US" sz="1700" b="1" dirty="0">
                <a:ea typeface="Calibri" panose="020F0502020204030204" pitchFamily="34" charset="0"/>
                <a:cs typeface="Times New Roman" panose="02020603050405020304" pitchFamily="18" charset="0"/>
              </a:rPr>
              <a:t>cảnh báo sai</a:t>
            </a:r>
            <a:r>
              <a:rPr lang="en-US" sz="1700" dirty="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48380" y="2961564"/>
            <a:ext cx="2995620" cy="2975212"/>
          </a:xfrm>
          <a:prstGeom prst="rect">
            <a:avLst/>
          </a:prstGeom>
        </p:spPr>
      </p:pic>
    </p:spTree>
    <p:extLst>
      <p:ext uri="{BB962C8B-B14F-4D97-AF65-F5344CB8AC3E}">
        <p14:creationId xmlns:p14="http://schemas.microsoft.com/office/powerpoint/2010/main" val="129203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2" name="TextBox 1"/>
          <p:cNvSpPr txBox="1"/>
          <p:nvPr/>
        </p:nvSpPr>
        <p:spPr>
          <a:xfrm>
            <a:off x="330200" y="1183680"/>
            <a:ext cx="8407400" cy="369332"/>
          </a:xfrm>
          <a:prstGeom prst="rect">
            <a:avLst/>
          </a:prstGeom>
          <a:noFill/>
        </p:spPr>
        <p:txBody>
          <a:bodyPr wrap="square" rtlCol="0">
            <a:spAutoFit/>
          </a:bodyPr>
          <a:lstStyle/>
          <a:p>
            <a:r>
              <a:rPr lang="en-US" dirty="0"/>
              <a:t>6</a:t>
            </a:r>
            <a:r>
              <a:rPr lang="en-US" dirty="0" smtClean="0"/>
              <a:t>.  BEHAVIOR BLOCKING</a:t>
            </a:r>
          </a:p>
        </p:txBody>
      </p:sp>
      <p:sp>
        <p:nvSpPr>
          <p:cNvPr id="3" name="Rectangle 2"/>
          <p:cNvSpPr/>
          <p:nvPr/>
        </p:nvSpPr>
        <p:spPr>
          <a:xfrm>
            <a:off x="628560" y="1553012"/>
            <a:ext cx="8426540" cy="615553"/>
          </a:xfrm>
          <a:prstGeom prst="rect">
            <a:avLst/>
          </a:prstGeom>
        </p:spPr>
        <p:txBody>
          <a:bodyPr wrap="square">
            <a:spAutoFit/>
          </a:bodyPr>
          <a:lstStyle/>
          <a:p>
            <a:pPr>
              <a:tabLst>
                <a:tab pos="2065338" algn="l"/>
              </a:tabLst>
            </a:pPr>
            <a:r>
              <a:rPr lang="en-US" sz="1700" b="1" dirty="0"/>
              <a:t>Behavior Blocking</a:t>
            </a:r>
            <a:r>
              <a:rPr lang="en-US" sz="1700" dirty="0"/>
              <a:t>: </a:t>
            </a:r>
            <a:r>
              <a:rPr lang="en-US" sz="1700" dirty="0" err="1"/>
              <a:t>là</a:t>
            </a:r>
            <a:r>
              <a:rPr lang="en-US" sz="1700" dirty="0"/>
              <a:t> </a:t>
            </a:r>
            <a:r>
              <a:rPr lang="en-US" sz="1700" dirty="0" err="1"/>
              <a:t>kỹ</a:t>
            </a:r>
            <a:r>
              <a:rPr lang="en-US" sz="1700" dirty="0"/>
              <a:t> </a:t>
            </a:r>
            <a:r>
              <a:rPr lang="en-US" sz="1700" dirty="0" err="1"/>
              <a:t>thuật</a:t>
            </a:r>
            <a:r>
              <a:rPr lang="en-US" sz="1700" dirty="0"/>
              <a:t> cho </a:t>
            </a:r>
            <a:r>
              <a:rPr lang="en-US" sz="1700" dirty="0" err="1"/>
              <a:t>phép</a:t>
            </a:r>
            <a:r>
              <a:rPr lang="en-US" sz="1700" dirty="0"/>
              <a:t> </a:t>
            </a:r>
            <a:r>
              <a:rPr lang="en-US" sz="1700" b="1" dirty="0" err="1"/>
              <a:t>ngăn</a:t>
            </a:r>
            <a:r>
              <a:rPr lang="en-US" sz="1700" b="1" dirty="0"/>
              <a:t> </a:t>
            </a:r>
            <a:r>
              <a:rPr lang="en-US" sz="1700" b="1" dirty="0" err="1"/>
              <a:t>chặn</a:t>
            </a:r>
            <a:r>
              <a:rPr lang="en-US" sz="1700" b="1" dirty="0"/>
              <a:t> </a:t>
            </a:r>
            <a:r>
              <a:rPr lang="en-US" sz="1700" dirty="0" err="1"/>
              <a:t>các</a:t>
            </a:r>
            <a:r>
              <a:rPr lang="en-US" sz="1700" dirty="0"/>
              <a:t> </a:t>
            </a:r>
            <a:r>
              <a:rPr lang="en-US" sz="1700" dirty="0" err="1"/>
              <a:t>hành</a:t>
            </a:r>
            <a:r>
              <a:rPr lang="en-US" sz="1700" dirty="0"/>
              <a:t> vi, </a:t>
            </a:r>
            <a:r>
              <a:rPr lang="en-US" sz="1700" dirty="0" err="1"/>
              <a:t>các</a:t>
            </a:r>
            <a:r>
              <a:rPr lang="en-US" sz="1700" dirty="0"/>
              <a:t> </a:t>
            </a:r>
            <a:r>
              <a:rPr lang="en-US" sz="1700" dirty="0" err="1"/>
              <a:t>khối</a:t>
            </a:r>
            <a:r>
              <a:rPr lang="en-US" sz="1700" dirty="0"/>
              <a:t> </a:t>
            </a:r>
            <a:r>
              <a:rPr lang="en-US" sz="1700" dirty="0" err="1"/>
              <a:t>lệnh</a:t>
            </a:r>
            <a:r>
              <a:rPr lang="en-US" sz="1700" dirty="0"/>
              <a:t> </a:t>
            </a:r>
            <a:r>
              <a:rPr lang="en-US" sz="1700" dirty="0" err="1"/>
              <a:t>bị</a:t>
            </a:r>
            <a:r>
              <a:rPr lang="en-US" sz="1700" dirty="0"/>
              <a:t> </a:t>
            </a:r>
            <a:r>
              <a:rPr lang="en-US" sz="1700" dirty="0" err="1"/>
              <a:t>nghi</a:t>
            </a:r>
            <a:r>
              <a:rPr lang="en-US" sz="1700" dirty="0"/>
              <a:t> </a:t>
            </a:r>
            <a:r>
              <a:rPr lang="en-US" sz="1700" dirty="0" err="1"/>
              <a:t>ngờ</a:t>
            </a:r>
            <a:r>
              <a:rPr lang="en-US" sz="1700" dirty="0"/>
              <a:t> </a:t>
            </a:r>
            <a:r>
              <a:rPr lang="en-US" sz="1700" dirty="0" err="1"/>
              <a:t>là</a:t>
            </a:r>
            <a:r>
              <a:rPr lang="en-US" sz="1700" dirty="0"/>
              <a:t> </a:t>
            </a:r>
            <a:r>
              <a:rPr lang="en-US" sz="1700" dirty="0" err="1"/>
              <a:t>mã</a:t>
            </a:r>
            <a:r>
              <a:rPr lang="en-US" sz="1700" dirty="0"/>
              <a:t> </a:t>
            </a:r>
            <a:r>
              <a:rPr lang="en-US" sz="1700" dirty="0" err="1"/>
              <a:t>độc</a:t>
            </a:r>
            <a:r>
              <a:rPr lang="en-US" sz="1700" dirty="0"/>
              <a:t> </a:t>
            </a:r>
            <a:r>
              <a:rPr lang="en-US" sz="1700" dirty="0" err="1" smtClean="0"/>
              <a:t>trước</a:t>
            </a:r>
            <a:r>
              <a:rPr lang="en-US" sz="1700" dirty="0" smtClean="0"/>
              <a:t> </a:t>
            </a:r>
            <a:r>
              <a:rPr lang="en-US" sz="1700" dirty="0" err="1"/>
              <a:t>khi</a:t>
            </a:r>
            <a:r>
              <a:rPr lang="en-US" sz="1700" dirty="0"/>
              <a:t> </a:t>
            </a:r>
            <a:r>
              <a:rPr lang="en-US" sz="1700" dirty="0" err="1"/>
              <a:t>chúng</a:t>
            </a:r>
            <a:r>
              <a:rPr lang="en-US" sz="1700" dirty="0"/>
              <a:t> </a:t>
            </a:r>
            <a:r>
              <a:rPr lang="en-US" sz="1700" dirty="0" err="1"/>
              <a:t>có</a:t>
            </a:r>
            <a:r>
              <a:rPr lang="en-US" sz="1700" dirty="0"/>
              <a:t> </a:t>
            </a:r>
            <a:r>
              <a:rPr lang="en-US" sz="1700" dirty="0" err="1"/>
              <a:t>cơ</a:t>
            </a:r>
            <a:r>
              <a:rPr lang="en-US" sz="1700" dirty="0"/>
              <a:t> </a:t>
            </a:r>
            <a:r>
              <a:rPr lang="en-US" sz="1700" dirty="0" err="1"/>
              <a:t>hội</a:t>
            </a:r>
            <a:r>
              <a:rPr lang="en-US" sz="1700" dirty="0"/>
              <a:t> </a:t>
            </a:r>
            <a:r>
              <a:rPr lang="en-US" sz="1700" dirty="0" err="1"/>
              <a:t>ảnh</a:t>
            </a:r>
            <a:r>
              <a:rPr lang="en-US" sz="1700" dirty="0"/>
              <a:t> </a:t>
            </a:r>
            <a:r>
              <a:rPr lang="en-US" sz="1700" dirty="0" err="1"/>
              <a:t>hưởng</a:t>
            </a:r>
            <a:r>
              <a:rPr lang="en-US" sz="1700" dirty="0"/>
              <a:t> </a:t>
            </a:r>
            <a:r>
              <a:rPr lang="en-US" sz="1700" dirty="0" err="1"/>
              <a:t>đến</a:t>
            </a:r>
            <a:r>
              <a:rPr lang="en-US" sz="1700" dirty="0"/>
              <a:t> </a:t>
            </a:r>
            <a:r>
              <a:rPr lang="en-US" sz="1700" dirty="0" err="1"/>
              <a:t>hệ</a:t>
            </a:r>
            <a:r>
              <a:rPr lang="en-US" sz="1700" dirty="0"/>
              <a:t> </a:t>
            </a:r>
            <a:r>
              <a:rPr lang="en-US" sz="1700" dirty="0" err="1"/>
              <a:t>thống</a:t>
            </a:r>
            <a:r>
              <a:rPr lang="en-US" sz="1700" dirty="0"/>
              <a:t>.</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27825" y="2468081"/>
            <a:ext cx="3136076" cy="2980219"/>
          </a:xfrm>
          <a:prstGeom prst="rect">
            <a:avLst/>
          </a:prstGeom>
          <a:noFill/>
          <a:ln>
            <a:noFill/>
          </a:ln>
        </p:spPr>
      </p:pic>
      <p:sp>
        <p:nvSpPr>
          <p:cNvPr id="6" name="Rectangle 5"/>
          <p:cNvSpPr/>
          <p:nvPr/>
        </p:nvSpPr>
        <p:spPr>
          <a:xfrm>
            <a:off x="3263901" y="2355704"/>
            <a:ext cx="5913837" cy="3921586"/>
          </a:xfrm>
          <a:prstGeom prst="rect">
            <a:avLst/>
          </a:prstGeom>
        </p:spPr>
        <p:txBody>
          <a:bodyPr wrap="square">
            <a:spAutoFit/>
          </a:bodyPr>
          <a:lstStyle/>
          <a:p>
            <a:pPr algn="just">
              <a:lnSpc>
                <a:spcPct val="150000"/>
              </a:lnSpc>
              <a:spcAft>
                <a:spcPts val="800"/>
              </a:spcAft>
              <a:tabLst>
                <a:tab pos="457200" algn="l"/>
                <a:tab pos="914400" algn="l"/>
                <a:tab pos="1476375" algn="l"/>
              </a:tabLst>
            </a:pPr>
            <a:r>
              <a:rPr lang="en-US" sz="1700" b="1" dirty="0" smtClean="0">
                <a:ea typeface="Calibri" panose="020F0502020204030204" pitchFamily="34" charset="0"/>
                <a:cs typeface="Times New Roman" panose="02020603050405020304" pitchFamily="18" charset="0"/>
              </a:rPr>
              <a:t>Ưu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0"/>
              </a:spcAft>
              <a:buFont typeface="Arial" panose="020B0604020202020204" pitchFamily="34" charset="0"/>
              <a:buChar char="•"/>
            </a:pPr>
            <a:r>
              <a:rPr lang="en-US" sz="1700" dirty="0">
                <a:ea typeface="Calibri" panose="020F0502020204030204" pitchFamily="34" charset="0"/>
                <a:cs typeface="Times New Roman" panose="02020603050405020304" pitchFamily="18" charset="0"/>
              </a:rPr>
              <a:t>Có khả năng </a:t>
            </a:r>
            <a:r>
              <a:rPr lang="en-US" sz="1700" b="1" dirty="0">
                <a:ea typeface="Calibri" panose="020F0502020204030204" pitchFamily="34" charset="0"/>
                <a:cs typeface="Times New Roman" panose="02020603050405020304" pitchFamily="18" charset="0"/>
              </a:rPr>
              <a:t>ngăn chặn </a:t>
            </a:r>
            <a:r>
              <a:rPr lang="en-US" sz="1700" dirty="0">
                <a:ea typeface="Calibri" panose="020F0502020204030204" pitchFamily="34" charset="0"/>
                <a:cs typeface="Times New Roman" panose="02020603050405020304" pitchFamily="18" charset="0"/>
              </a:rPr>
              <a:t>sự ảnh hưởng của chương trình mã độc lên hệ </a:t>
            </a:r>
            <a:r>
              <a:rPr lang="en-US" sz="1700" dirty="0" smtClean="0">
                <a:ea typeface="Calibri" panose="020F0502020204030204" pitchFamily="34" charset="0"/>
                <a:cs typeface="Times New Roman" panose="02020603050405020304" pitchFamily="18" charset="0"/>
              </a:rPr>
              <a:t>thống.</a:t>
            </a:r>
            <a:endParaRPr lang="en-US" sz="1700" dirty="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Tùy </a:t>
            </a:r>
            <a:r>
              <a:rPr lang="en-US" sz="1700" dirty="0">
                <a:ea typeface="Calibri" panose="020F0502020204030204" pitchFamily="34" charset="0"/>
                <a:cs typeface="Times New Roman" panose="02020603050405020304" pitchFamily="18" charset="0"/>
              </a:rPr>
              <a:t>theo </a:t>
            </a:r>
            <a:r>
              <a:rPr lang="en-US" sz="1700" b="1" dirty="0">
                <a:ea typeface="Calibri" panose="020F0502020204030204" pitchFamily="34" charset="0"/>
                <a:cs typeface="Times New Roman" panose="02020603050405020304" pitchFamily="18" charset="0"/>
              </a:rPr>
              <a:t>năng lực phân tích </a:t>
            </a:r>
            <a:r>
              <a:rPr lang="en-US" sz="1700" dirty="0">
                <a:ea typeface="Calibri" panose="020F0502020204030204" pitchFamily="34" charset="0"/>
                <a:cs typeface="Times New Roman" panose="02020603050405020304" pitchFamily="18" charset="0"/>
              </a:rPr>
              <a:t>để tùy chỉnh ảnh hưởng của mã </a:t>
            </a:r>
            <a:r>
              <a:rPr lang="en-US" sz="1700" dirty="0" smtClean="0">
                <a:ea typeface="Calibri" panose="020F0502020204030204" pitchFamily="34" charset="0"/>
                <a:cs typeface="Times New Roman" panose="02020603050405020304" pitchFamily="18" charset="0"/>
              </a:rPr>
              <a:t>độc.</a:t>
            </a:r>
          </a:p>
          <a:p>
            <a:pPr lvl="0" algn="just">
              <a:lnSpc>
                <a:spcPct val="150000"/>
              </a:lnSpc>
              <a:spcAft>
                <a:spcPts val="800"/>
              </a:spcAft>
            </a:pPr>
            <a:r>
              <a:rPr lang="en-US" sz="1700" b="1" dirty="0" smtClean="0">
                <a:ea typeface="Calibri" panose="020F0502020204030204" pitchFamily="34" charset="0"/>
                <a:cs typeface="Times New Roman" panose="02020603050405020304" pitchFamily="18" charset="0"/>
              </a:rPr>
              <a:t>Nhược </a:t>
            </a:r>
            <a:r>
              <a:rPr lang="en-US" sz="1700" b="1" dirty="0">
                <a:ea typeface="Calibri" panose="020F0502020204030204" pitchFamily="34" charset="0"/>
                <a:cs typeface="Times New Roman" panose="02020603050405020304" pitchFamily="18" charset="0"/>
              </a:rPr>
              <a:t>điểm:</a:t>
            </a:r>
          </a:p>
          <a:p>
            <a:pPr marL="342900" lvl="0" indent="-342900" algn="just">
              <a:lnSpc>
                <a:spcPct val="150000"/>
              </a:lnSpc>
              <a:spcAft>
                <a:spcPts val="0"/>
              </a:spcAft>
              <a:buFont typeface="Arial" panose="020B0604020202020204" pitchFamily="34" charset="0"/>
              <a:buChar char="•"/>
            </a:pPr>
            <a:r>
              <a:rPr lang="en-US" sz="1700" dirty="0">
                <a:ea typeface="Calibri" panose="020F0502020204030204" pitchFamily="34" charset="0"/>
                <a:cs typeface="Times New Roman" panose="02020603050405020304" pitchFamily="18" charset="0"/>
              </a:rPr>
              <a:t>Yêu cầu người (hệ thống) phân tích phải có tính </a:t>
            </a:r>
            <a:r>
              <a:rPr lang="en-US" sz="1700" b="1" dirty="0">
                <a:ea typeface="Calibri" panose="020F0502020204030204" pitchFamily="34" charset="0"/>
                <a:cs typeface="Times New Roman" panose="02020603050405020304" pitchFamily="18" charset="0"/>
              </a:rPr>
              <a:t>chuyên môn </a:t>
            </a:r>
            <a:r>
              <a:rPr lang="en-US" sz="1700" b="1" dirty="0" smtClean="0">
                <a:ea typeface="Calibri" panose="020F0502020204030204" pitchFamily="34" charset="0"/>
                <a:cs typeface="Times New Roman" panose="02020603050405020304" pitchFamily="18" charset="0"/>
              </a:rPr>
              <a:t>cao.</a:t>
            </a:r>
          </a:p>
          <a:p>
            <a:pPr marL="342900" lvl="0" indent="-342900" algn="just">
              <a:lnSpc>
                <a:spcPct val="150000"/>
              </a:lnSpc>
              <a:spcAft>
                <a:spcPts val="0"/>
              </a:spcAft>
              <a:buFont typeface="Arial" panose="020B0604020202020204" pitchFamily="34" charset="0"/>
              <a:buChar char="•"/>
            </a:pPr>
            <a:r>
              <a:rPr lang="en-US" sz="1700" dirty="0" smtClean="0">
                <a:ea typeface="Calibri" panose="020F0502020204030204" pitchFamily="34" charset="0"/>
                <a:cs typeface="Times New Roman" panose="02020603050405020304" pitchFamily="18" charset="0"/>
              </a:rPr>
              <a:t>Có </a:t>
            </a:r>
            <a:r>
              <a:rPr lang="en-US" sz="1700" dirty="0">
                <a:ea typeface="Calibri" panose="020F0502020204030204" pitchFamily="34" charset="0"/>
                <a:cs typeface="Times New Roman" panose="02020603050405020304" pitchFamily="18" charset="0"/>
              </a:rPr>
              <a:t>thể xảy ra cảnh báo giả (</a:t>
            </a:r>
            <a:r>
              <a:rPr lang="en-US" sz="1700" b="1" dirty="0">
                <a:ea typeface="Calibri" panose="020F0502020204030204" pitchFamily="34" charset="0"/>
                <a:cs typeface="Times New Roman" panose="02020603050405020304" pitchFamily="18" charset="0"/>
              </a:rPr>
              <a:t>cảnh báo sai</a:t>
            </a:r>
            <a:r>
              <a:rPr lang="en-US" sz="1700" dirty="0">
                <a:ea typeface="Calibri" panose="020F0502020204030204" pitchFamily="34" charset="0"/>
                <a:cs typeface="Times New Roman" panose="02020603050405020304" pitchFamily="18" charset="0"/>
              </a:rPr>
              <a:t>).</a:t>
            </a:r>
            <a:endParaRPr lang="en-US"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5599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Tree>
    <p:extLst>
      <p:ext uri="{BB962C8B-B14F-4D97-AF65-F5344CB8AC3E}">
        <p14:creationId xmlns:p14="http://schemas.microsoft.com/office/powerpoint/2010/main" val="1317291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3970318"/>
          </a:xfrm>
          <a:prstGeom prst="rect">
            <a:avLst/>
          </a:prstGeom>
          <a:noFill/>
        </p:spPr>
        <p:txBody>
          <a:bodyPr wrap="square" rtlCol="0">
            <a:spAutoFit/>
          </a:bodyPr>
          <a:lstStyle/>
          <a:p>
            <a:pPr>
              <a:lnSpc>
                <a:spcPct val="200000"/>
              </a:lnSpc>
            </a:pPr>
            <a:r>
              <a:rPr lang="en-US" dirty="0" err="1" smtClean="0"/>
              <a:t>Gồm</a:t>
            </a:r>
            <a:r>
              <a:rPr lang="en-US" dirty="0" smtClean="0"/>
              <a:t> 6 </a:t>
            </a:r>
            <a:r>
              <a:rPr lang="en-US" dirty="0" err="1" smtClean="0"/>
              <a:t>bước</a:t>
            </a:r>
            <a:r>
              <a:rPr lang="en-US" dirty="0" smtClean="0"/>
              <a:t>:</a:t>
            </a:r>
            <a:endParaRPr lang="en-US" dirty="0"/>
          </a:p>
          <a:p>
            <a:pPr marL="342900" indent="-342900">
              <a:lnSpc>
                <a:spcPct val="200000"/>
              </a:lnSpc>
              <a:buFont typeface="+mj-lt"/>
              <a:buAutoNum type="arabicPeriod"/>
            </a:pPr>
            <a:r>
              <a:rPr lang="en-US" dirty="0" err="1" smtClean="0"/>
              <a:t>Nhận</a:t>
            </a:r>
            <a:r>
              <a:rPr lang="en-US" dirty="0" smtClean="0"/>
              <a:t> </a:t>
            </a:r>
            <a:r>
              <a:rPr lang="en-US" dirty="0" err="1" smtClean="0"/>
              <a:t>diện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bị</a:t>
            </a:r>
            <a:r>
              <a:rPr lang="en-US" dirty="0" smtClean="0"/>
              <a:t> </a:t>
            </a:r>
            <a:r>
              <a:rPr lang="en-US" dirty="0" err="1" smtClean="0"/>
              <a:t>nhiễm</a:t>
            </a:r>
            <a:endParaRPr lang="en-US" dirty="0" smtClean="0"/>
          </a:p>
          <a:p>
            <a:pPr marL="342900" indent="-342900">
              <a:lnSpc>
                <a:spcPct val="200000"/>
              </a:lnSpc>
              <a:buFont typeface="+mj-lt"/>
              <a:buAutoNum type="arabicPeriod"/>
            </a:pPr>
            <a:r>
              <a:rPr lang="en-US" dirty="0" smtClean="0"/>
              <a:t>Thu </a:t>
            </a:r>
            <a:r>
              <a:rPr lang="en-US" dirty="0" err="1" smtClean="0"/>
              <a:t>thập</a:t>
            </a:r>
            <a:r>
              <a:rPr lang="en-US" dirty="0" smtClean="0"/>
              <a:t> </a:t>
            </a:r>
            <a:r>
              <a:rPr lang="en-US" dirty="0" err="1" smtClean="0"/>
              <a:t>mã</a:t>
            </a:r>
            <a:r>
              <a:rPr lang="en-US" dirty="0" smtClean="0"/>
              <a:t> </a:t>
            </a:r>
            <a:r>
              <a:rPr lang="en-US" dirty="0" err="1" smtClean="0"/>
              <a:t>độc</a:t>
            </a:r>
            <a:r>
              <a:rPr lang="en-US" dirty="0" smtClean="0"/>
              <a:t> </a:t>
            </a:r>
            <a:r>
              <a:rPr lang="en-US" dirty="0" err="1" smtClean="0"/>
              <a:t>và</a:t>
            </a:r>
            <a:r>
              <a:rPr lang="en-US" dirty="0" smtClean="0"/>
              <a:t> </a:t>
            </a:r>
            <a:r>
              <a:rPr lang="en-US" dirty="0" err="1" smtClean="0"/>
              <a:t>phân</a:t>
            </a:r>
            <a:r>
              <a:rPr lang="en-US" dirty="0" smtClean="0"/>
              <a:t> </a:t>
            </a:r>
            <a:r>
              <a:rPr lang="en-US" dirty="0" err="1" smtClean="0"/>
              <a:t>loại</a:t>
            </a:r>
            <a:endParaRPr lang="en-US" dirty="0" smtClean="0"/>
          </a:p>
          <a:p>
            <a:pPr marL="342900" indent="-342900">
              <a:lnSpc>
                <a:spcPct val="200000"/>
              </a:lnSpc>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thông</a:t>
            </a:r>
            <a:r>
              <a:rPr lang="en-US" dirty="0" smtClean="0"/>
              <a:t> tin </a:t>
            </a:r>
            <a:r>
              <a:rPr lang="en-US" dirty="0" err="1" smtClean="0"/>
              <a:t>sơ</a:t>
            </a:r>
            <a:r>
              <a:rPr lang="en-US" dirty="0" smtClean="0"/>
              <a:t> </a:t>
            </a:r>
            <a:r>
              <a:rPr lang="en-US" dirty="0" err="1" smtClean="0"/>
              <a:t>lược</a:t>
            </a:r>
            <a:endParaRPr lang="en-US" dirty="0" smtClean="0"/>
          </a:p>
          <a:p>
            <a:pPr marL="342900" indent="-342900">
              <a:lnSpc>
                <a:spcPct val="200000"/>
              </a:lnSpc>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động</a:t>
            </a:r>
            <a:r>
              <a:rPr lang="en-US" dirty="0" smtClean="0"/>
              <a:t> </a:t>
            </a:r>
            <a:r>
              <a:rPr lang="en-US" dirty="0" err="1" smtClean="0"/>
              <a:t>hành</a:t>
            </a:r>
            <a:r>
              <a:rPr lang="en-US" dirty="0" smtClean="0"/>
              <a:t> vi</a:t>
            </a:r>
          </a:p>
          <a:p>
            <a:pPr marL="342900" indent="-342900">
              <a:lnSpc>
                <a:spcPct val="200000"/>
              </a:lnSpc>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mã</a:t>
            </a:r>
            <a:r>
              <a:rPr lang="en-US" dirty="0" smtClean="0"/>
              <a:t> </a:t>
            </a:r>
            <a:r>
              <a:rPr lang="en-US" dirty="0" err="1" smtClean="0"/>
              <a:t>thực</a:t>
            </a:r>
            <a:r>
              <a:rPr lang="en-US" dirty="0" smtClean="0"/>
              <a:t> </a:t>
            </a:r>
            <a:r>
              <a:rPr lang="en-US" dirty="0" err="1" smtClean="0"/>
              <a:t>thi</a:t>
            </a:r>
            <a:endParaRPr lang="en-US" dirty="0" smtClean="0"/>
          </a:p>
          <a:p>
            <a:pPr marL="342900" indent="-342900">
              <a:lnSpc>
                <a:spcPct val="200000"/>
              </a:lnSpc>
              <a:buFont typeface="+mj-lt"/>
              <a:buAutoNum type="arabicPeriod"/>
            </a:pPr>
            <a:r>
              <a:rPr lang="en-US" dirty="0" err="1" smtClean="0"/>
              <a:t>Viết</a:t>
            </a:r>
            <a:r>
              <a:rPr lang="en-US" dirty="0" smtClean="0"/>
              <a:t> </a:t>
            </a:r>
            <a:r>
              <a:rPr lang="en-US" dirty="0" err="1" smtClean="0"/>
              <a:t>cáo</a:t>
            </a:r>
            <a:r>
              <a:rPr lang="en-US" dirty="0" smtClean="0"/>
              <a:t> </a:t>
            </a:r>
            <a:r>
              <a:rPr lang="en-US" dirty="0" err="1" smtClean="0"/>
              <a:t>cáo</a:t>
            </a:r>
            <a:endParaRPr lang="en-US" dirty="0" smtClean="0"/>
          </a:p>
        </p:txBody>
      </p:sp>
    </p:spTree>
    <p:extLst>
      <p:ext uri="{BB962C8B-B14F-4D97-AF65-F5344CB8AC3E}">
        <p14:creationId xmlns:p14="http://schemas.microsoft.com/office/powerpoint/2010/main" val="2880516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6463308"/>
          </a:xfrm>
          <a:prstGeom prst="rect">
            <a:avLst/>
          </a:prstGeom>
          <a:noFill/>
        </p:spPr>
        <p:txBody>
          <a:bodyPr wrap="square" rtlCol="0">
            <a:spAutoFit/>
          </a:bodyPr>
          <a:lstStyle/>
          <a:p>
            <a:pPr marL="342900" indent="-342900">
              <a:lnSpc>
                <a:spcPct val="150000"/>
              </a:lnSpc>
              <a:buFont typeface="+mj-lt"/>
              <a:buAutoNum type="arabicPeriod"/>
            </a:pPr>
            <a:r>
              <a:rPr lang="en-US" dirty="0" err="1" smtClean="0"/>
              <a:t>Nhận</a:t>
            </a:r>
            <a:r>
              <a:rPr lang="en-US" dirty="0" smtClean="0"/>
              <a:t> </a:t>
            </a:r>
            <a:r>
              <a:rPr lang="en-US" dirty="0" err="1" smtClean="0"/>
              <a:t>diện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bị</a:t>
            </a:r>
            <a:r>
              <a:rPr lang="en-US" dirty="0" smtClean="0"/>
              <a:t> </a:t>
            </a:r>
            <a:r>
              <a:rPr lang="en-US" dirty="0" err="1" smtClean="0"/>
              <a:t>nhiễm</a:t>
            </a:r>
            <a:endParaRPr lang="en-US" dirty="0" smtClean="0"/>
          </a:p>
          <a:p>
            <a:pPr marL="342900" indent="-342900">
              <a:lnSpc>
                <a:spcPct val="150000"/>
              </a:lnSpc>
              <a:buAutoNum type="alphaLcPeriod"/>
            </a:pPr>
            <a:r>
              <a:rPr lang="vi-VN" dirty="0" smtClean="0"/>
              <a:t>Phát </a:t>
            </a:r>
            <a:r>
              <a:rPr lang="vi-VN" dirty="0"/>
              <a:t>hiện sự cố mã </a:t>
            </a:r>
            <a:r>
              <a:rPr lang="vi-VN" dirty="0" smtClean="0"/>
              <a:t>độc</a:t>
            </a:r>
            <a:endParaRPr lang="en-US" dirty="0" smtClean="0"/>
          </a:p>
          <a:p>
            <a:pPr>
              <a:lnSpc>
                <a:spcPct val="150000"/>
              </a:lnSpc>
            </a:pPr>
            <a:r>
              <a:rPr lang="en-US" dirty="0" err="1"/>
              <a:t>Phát</a:t>
            </a:r>
            <a:r>
              <a:rPr lang="en-US" dirty="0"/>
              <a:t> </a:t>
            </a:r>
            <a:r>
              <a:rPr lang="en-US" dirty="0" err="1"/>
              <a:t>hiện</a:t>
            </a:r>
            <a:r>
              <a:rPr lang="en-US" dirty="0"/>
              <a:t> </a:t>
            </a:r>
            <a:r>
              <a:rPr lang="en-US" dirty="0" err="1"/>
              <a:t>ra</a:t>
            </a:r>
            <a:r>
              <a:rPr lang="en-US" dirty="0"/>
              <a:t> </a:t>
            </a:r>
            <a:r>
              <a:rPr lang="en-US" dirty="0" err="1"/>
              <a:t>sự</a:t>
            </a:r>
            <a:r>
              <a:rPr lang="en-US" dirty="0"/>
              <a:t> </a:t>
            </a:r>
            <a:r>
              <a:rPr lang="en-US" dirty="0" err="1"/>
              <a:t>cố</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là</a:t>
            </a:r>
            <a:r>
              <a:rPr lang="en-US" dirty="0"/>
              <a:t> </a:t>
            </a:r>
            <a:r>
              <a:rPr lang="en-US" dirty="0" err="1"/>
              <a:t>bước</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trong</a:t>
            </a:r>
            <a:r>
              <a:rPr lang="en-US" dirty="0"/>
              <a:t> </a:t>
            </a:r>
            <a:r>
              <a:rPr lang="en-US" dirty="0" err="1"/>
              <a:t>quy</a:t>
            </a:r>
            <a:r>
              <a:rPr lang="en-US" dirty="0"/>
              <a:t> </a:t>
            </a:r>
            <a:r>
              <a:rPr lang="en-US" dirty="0" err="1"/>
              <a:t>trình</a:t>
            </a:r>
            <a:r>
              <a:rPr lang="en-US" dirty="0"/>
              <a:t> </a:t>
            </a:r>
            <a:r>
              <a:rPr lang="en-US" dirty="0" err="1"/>
              <a:t>xử</a:t>
            </a:r>
            <a:r>
              <a:rPr lang="en-US" dirty="0"/>
              <a:t> </a:t>
            </a:r>
            <a:r>
              <a:rPr lang="en-US" dirty="0" err="1"/>
              <a:t>lý.Có</a:t>
            </a:r>
            <a:r>
              <a:rPr lang="en-US" dirty="0"/>
              <a:t> </a:t>
            </a:r>
            <a:r>
              <a:rPr lang="en-US" dirty="0" err="1"/>
              <a:t>rất</a:t>
            </a:r>
            <a:r>
              <a:rPr lang="en-US" dirty="0"/>
              <a:t> </a:t>
            </a:r>
            <a:r>
              <a:rPr lang="en-US" dirty="0" err="1"/>
              <a:t>nhiều</a:t>
            </a:r>
            <a:r>
              <a:rPr lang="en-US" dirty="0"/>
              <a:t> </a:t>
            </a:r>
            <a:r>
              <a:rPr lang="en-US" dirty="0" err="1"/>
              <a:t>dấu</a:t>
            </a:r>
            <a:r>
              <a:rPr lang="en-US" dirty="0"/>
              <a:t> </a:t>
            </a:r>
            <a:r>
              <a:rPr lang="en-US" dirty="0" err="1"/>
              <a:t>hiệu</a:t>
            </a:r>
            <a:r>
              <a:rPr lang="en-US" dirty="0"/>
              <a:t> </a:t>
            </a:r>
            <a:r>
              <a:rPr lang="en-US" dirty="0" err="1"/>
              <a:t>cho</a:t>
            </a:r>
            <a:r>
              <a:rPr lang="en-US" dirty="0"/>
              <a:t> </a:t>
            </a:r>
            <a:r>
              <a:rPr lang="en-US" dirty="0" err="1"/>
              <a:t>biết</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phần</a:t>
            </a:r>
            <a:r>
              <a:rPr lang="en-US" dirty="0"/>
              <a:t> </a:t>
            </a:r>
            <a:r>
              <a:rPr lang="en-US" dirty="0" err="1"/>
              <a:t>dưới</a:t>
            </a:r>
            <a:r>
              <a:rPr lang="en-US" dirty="0"/>
              <a:t> </a:t>
            </a:r>
            <a:r>
              <a:rPr lang="en-US" dirty="0" err="1"/>
              <a:t>đây</a:t>
            </a:r>
            <a:r>
              <a:rPr lang="en-US" dirty="0"/>
              <a:t> </a:t>
            </a:r>
            <a:r>
              <a:rPr lang="en-US" dirty="0" err="1"/>
              <a:t>liệt</a:t>
            </a:r>
            <a:r>
              <a:rPr lang="en-US" dirty="0"/>
              <a:t> </a:t>
            </a:r>
            <a:r>
              <a:rPr lang="en-US" dirty="0" err="1"/>
              <a:t>kê</a:t>
            </a:r>
            <a:r>
              <a:rPr lang="en-US" dirty="0"/>
              <a:t> </a:t>
            </a:r>
            <a:r>
              <a:rPr lang="en-US" dirty="0" err="1"/>
              <a:t>một</a:t>
            </a:r>
            <a:r>
              <a:rPr lang="en-US" dirty="0"/>
              <a:t> </a:t>
            </a:r>
            <a:r>
              <a:rPr lang="en-US" dirty="0" err="1"/>
              <a:t>số</a:t>
            </a:r>
            <a:r>
              <a:rPr lang="en-US" dirty="0"/>
              <a:t> </a:t>
            </a:r>
            <a:r>
              <a:rPr lang="en-US" dirty="0" err="1"/>
              <a:t>dấu</a:t>
            </a:r>
            <a:r>
              <a:rPr lang="en-US" dirty="0"/>
              <a:t> </a:t>
            </a:r>
            <a:r>
              <a:rPr lang="en-US" dirty="0" err="1"/>
              <a:t>hiệu</a:t>
            </a:r>
            <a:r>
              <a:rPr lang="en-US" dirty="0"/>
              <a:t> </a:t>
            </a:r>
            <a:r>
              <a:rPr lang="en-US" dirty="0" err="1"/>
              <a:t>thường</a:t>
            </a:r>
            <a:r>
              <a:rPr lang="en-US" dirty="0"/>
              <a:t> </a:t>
            </a:r>
            <a:r>
              <a:rPr lang="en-US" dirty="0" err="1"/>
              <a:t>thấy</a:t>
            </a:r>
            <a:r>
              <a:rPr lang="en-US" dirty="0" smtClean="0"/>
              <a:t>:</a:t>
            </a:r>
          </a:p>
          <a:p>
            <a:pPr>
              <a:lnSpc>
                <a:spcPct val="150000"/>
              </a:lnSpc>
            </a:pPr>
            <a:r>
              <a:rPr lang="vi-VN" dirty="0"/>
              <a:t>Hệ thống tự động tắt hoặc đăng xuất đột ngột.</a:t>
            </a:r>
            <a:br>
              <a:rPr lang="vi-VN" dirty="0"/>
            </a:br>
            <a:r>
              <a:rPr lang="vi-VN" dirty="0"/>
              <a:t>- Hệ thống hoạt động với bộ nhớ nhiều hơn bình </a:t>
            </a:r>
            <a:r>
              <a:rPr lang="en-US" dirty="0" err="1" smtClean="0"/>
              <a:t>thường</a:t>
            </a:r>
            <a:r>
              <a:rPr lang="vi-VN" dirty="0"/>
              <a:t/>
            </a:r>
            <a:br>
              <a:rPr lang="vi-VN" dirty="0"/>
            </a:br>
            <a:r>
              <a:rPr lang="vi-VN" dirty="0"/>
              <a:t>- Tên một ổ đĩa bị thay đổi, không có thể truy cập đƣợc vào.</a:t>
            </a:r>
            <a:br>
              <a:rPr lang="vi-VN" dirty="0"/>
            </a:br>
            <a:r>
              <a:rPr lang="vi-VN" dirty="0"/>
              <a:t>- Các </a:t>
            </a:r>
            <a:r>
              <a:rPr lang="vi-VN" dirty="0" smtClean="0"/>
              <a:t>ch</a:t>
            </a:r>
            <a:r>
              <a:rPr lang="en-US" dirty="0" err="1" smtClean="0"/>
              <a:t>ương</a:t>
            </a:r>
            <a:r>
              <a:rPr lang="vi-VN" dirty="0" smtClean="0"/>
              <a:t> </a:t>
            </a:r>
            <a:r>
              <a:rPr lang="vi-VN" dirty="0"/>
              <a:t>trình và các file đột nhiên không truy cập đƣợc vào (ví dụ</a:t>
            </a:r>
            <a:br>
              <a:rPr lang="vi-VN" dirty="0"/>
            </a:br>
            <a:r>
              <a:rPr lang="vi-VN" dirty="0"/>
              <a:t>Task manager, Registry Editor, Folder Options).</a:t>
            </a:r>
            <a:br>
              <a:rPr lang="vi-VN" dirty="0"/>
            </a:br>
            <a:r>
              <a:rPr lang="vi-VN" dirty="0"/>
              <a:t>- Các </a:t>
            </a:r>
            <a:r>
              <a:rPr lang="vi-VN" dirty="0" smtClean="0"/>
              <a:t>c</a:t>
            </a:r>
            <a:r>
              <a:rPr lang="en-US" dirty="0" err="1" smtClean="0"/>
              <a:t>hương</a:t>
            </a:r>
            <a:r>
              <a:rPr lang="vi-VN" dirty="0" smtClean="0"/>
              <a:t> </a:t>
            </a:r>
            <a:r>
              <a:rPr lang="vi-VN" dirty="0"/>
              <a:t>trình hoặc tệp </a:t>
            </a:r>
            <a:r>
              <a:rPr lang="vi-VN" dirty="0" smtClean="0"/>
              <a:t>lạ</a:t>
            </a:r>
            <a:r>
              <a:rPr lang="en-US" dirty="0" smtClean="0"/>
              <a:t> </a:t>
            </a:r>
            <a:r>
              <a:rPr lang="en-US" dirty="0" err="1" smtClean="0"/>
              <a:t>được</a:t>
            </a:r>
            <a:r>
              <a:rPr lang="vi-VN" dirty="0" smtClean="0"/>
              <a:t> </a:t>
            </a:r>
            <a:r>
              <a:rPr lang="vi-VN" dirty="0"/>
              <a:t>tạo ra.</a:t>
            </a:r>
            <a:br>
              <a:rPr lang="vi-VN" dirty="0"/>
            </a:br>
            <a:r>
              <a:rPr lang="vi-VN" dirty="0"/>
              <a:t>- </a:t>
            </a:r>
            <a:r>
              <a:rPr lang="en-US" dirty="0" err="1" smtClean="0"/>
              <a:t>Lưu</a:t>
            </a:r>
            <a:r>
              <a:rPr lang="en-US" dirty="0" smtClean="0"/>
              <a:t> </a:t>
            </a:r>
            <a:r>
              <a:rPr lang="en-US" dirty="0" err="1" smtClean="0"/>
              <a:t>lượng</a:t>
            </a:r>
            <a:r>
              <a:rPr lang="en-US" dirty="0" smtClean="0"/>
              <a:t> </a:t>
            </a:r>
            <a:r>
              <a:rPr lang="vi-VN" dirty="0" smtClean="0"/>
              <a:t>mạng </a:t>
            </a:r>
            <a:r>
              <a:rPr lang="vi-VN" dirty="0"/>
              <a:t>trong hệ thống tăng cao</a:t>
            </a:r>
            <a:r>
              <a:rPr lang="vi-VN" dirty="0" smtClean="0"/>
              <a:t>.</a:t>
            </a:r>
            <a:r>
              <a:rPr lang="vi-VN" dirty="0"/>
              <a:t/>
            </a:r>
            <a:br>
              <a:rPr lang="vi-VN" dirty="0"/>
            </a:b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3858818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6463308"/>
          </a:xfrm>
          <a:prstGeom prst="rect">
            <a:avLst/>
          </a:prstGeom>
          <a:noFill/>
        </p:spPr>
        <p:txBody>
          <a:bodyPr wrap="square" rtlCol="0">
            <a:spAutoFit/>
          </a:bodyPr>
          <a:lstStyle/>
          <a:p>
            <a:pPr>
              <a:lnSpc>
                <a:spcPct val="150000"/>
              </a:lnSpc>
            </a:pPr>
            <a:r>
              <a:rPr lang="vi-VN" dirty="0" smtClean="0"/>
              <a:t>- </a:t>
            </a:r>
            <a:r>
              <a:rPr lang="vi-VN" dirty="0"/>
              <a:t>Chức năng chuột trái, chuột phải bị hoán đổi vị trí lẫn nhau.</a:t>
            </a:r>
            <a:br>
              <a:rPr lang="vi-VN" dirty="0"/>
            </a:br>
            <a:r>
              <a:rPr lang="vi-VN" dirty="0"/>
              <a:t>- Con trỏ chuột không xuất hiện, tự di chuyển</a:t>
            </a:r>
            <a:br>
              <a:rPr lang="vi-VN" dirty="0"/>
            </a:br>
            <a:r>
              <a:rPr lang="vi-VN" dirty="0"/>
              <a:t>- Nút Windows Start không xuất hiện.</a:t>
            </a:r>
            <a:br>
              <a:rPr lang="vi-VN" dirty="0"/>
            </a:br>
            <a:r>
              <a:rPr lang="vi-VN" dirty="0"/>
              <a:t>- Thanh Taskbar không xuất hiện.</a:t>
            </a:r>
            <a:br>
              <a:rPr lang="vi-VN" dirty="0"/>
            </a:br>
            <a:r>
              <a:rPr lang="vi-VN" dirty="0"/>
              <a:t>- Trang web mặc định tự động thay đổi.</a:t>
            </a:r>
            <a:br>
              <a:rPr lang="vi-VN" dirty="0"/>
            </a:br>
            <a:r>
              <a:rPr lang="vi-VN" dirty="0"/>
              <a:t>- T</a:t>
            </a:r>
            <a:r>
              <a:rPr lang="en-US" dirty="0" err="1"/>
              <a:t>ường</a:t>
            </a:r>
            <a:r>
              <a:rPr lang="vi-VN" dirty="0"/>
              <a:t> lửa và các chƣơng trình Anti-Virus tự động tắt.</a:t>
            </a:r>
            <a:br>
              <a:rPr lang="vi-VN" dirty="0"/>
            </a:br>
            <a:r>
              <a:rPr lang="vi-VN" dirty="0"/>
              <a:t>- Không thể tắt đƣợc hết các popup windows nhảy ra.</a:t>
            </a:r>
            <a:br>
              <a:rPr lang="vi-VN" dirty="0"/>
            </a:br>
            <a:r>
              <a:rPr lang="vi-VN" dirty="0"/>
              <a:t>- Xuất hiện c</a:t>
            </a:r>
            <a:r>
              <a:rPr lang="en-US" dirty="0" err="1"/>
              <a:t>hương</a:t>
            </a:r>
            <a:r>
              <a:rPr lang="vi-VN" dirty="0"/>
              <a:t> trình mới tự động trong mục Add/remove Program của</a:t>
            </a:r>
            <a:br>
              <a:rPr lang="vi-VN" dirty="0"/>
            </a:br>
            <a:r>
              <a:rPr lang="vi-VN" dirty="0"/>
              <a:t>hệ điều hành Windows.</a:t>
            </a:r>
            <a:br>
              <a:rPr lang="vi-VN" dirty="0"/>
            </a:br>
            <a:r>
              <a:rPr lang="vi-VN" dirty="0"/>
              <a:t>- Có một số Icon và Shortcuts lạ nằm trên thanh Taskbar của bạn, System</a:t>
            </a:r>
            <a:br>
              <a:rPr lang="vi-VN" dirty="0"/>
            </a:br>
            <a:r>
              <a:rPr lang="vi-VN" dirty="0"/>
              <a:t>tray hoặc trên Desktop của bạn.</a:t>
            </a:r>
            <a:br>
              <a:rPr lang="vi-VN" dirty="0"/>
            </a:br>
            <a:r>
              <a:rPr lang="vi-VN" dirty="0"/>
              <a:t/>
            </a:r>
            <a:br>
              <a:rPr lang="vi-VN" dirty="0"/>
            </a:b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2887258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628560" y="122220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2800" spc="-1" dirty="0" smtClean="0">
                <a:solidFill>
                  <a:srgbClr val="000000"/>
                </a:solidFill>
                <a:uFill>
                  <a:solidFill>
                    <a:srgbClr val="FFFFFF"/>
                  </a:solidFill>
                </a:uFill>
                <a:latin typeface="Arial"/>
              </a:rPr>
              <a:t>NỘI DUNG</a:t>
            </a:r>
            <a:endParaRPr sz="2800" dirty="0"/>
          </a:p>
        </p:txBody>
      </p:sp>
      <p:sp>
        <p:nvSpPr>
          <p:cNvPr id="78" name="CustomShape 2"/>
          <p:cNvSpPr/>
          <p:nvPr/>
        </p:nvSpPr>
        <p:spPr>
          <a:xfrm>
            <a:off x="628560" y="2042640"/>
            <a:ext cx="7884720" cy="40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71500" indent="-571500">
              <a:lnSpc>
                <a:spcPct val="150000"/>
              </a:lnSpc>
              <a:buFont typeface="+mj-lt"/>
              <a:buAutoNum type="romanUcPeriod"/>
            </a:pPr>
            <a:r>
              <a:rPr lang="en-US" sz="2000" spc="-1" dirty="0" err="1" smtClean="0">
                <a:solidFill>
                  <a:srgbClr val="000000"/>
                </a:solidFill>
                <a:uFill>
                  <a:solidFill>
                    <a:srgbClr val="FFFFFF"/>
                  </a:solidFill>
                </a:uFill>
                <a:latin typeface="Arial"/>
              </a:rPr>
              <a:t>Nguyên</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lý</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phát</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hiện</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mã</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độc</a:t>
            </a:r>
            <a:endParaRPr lang="en-US" sz="2000" spc="-1" dirty="0" smtClean="0">
              <a:solidFill>
                <a:srgbClr val="000000"/>
              </a:solidFill>
              <a:uFill>
                <a:solidFill>
                  <a:srgbClr val="FFFFFF"/>
                </a:solidFill>
              </a:uFill>
              <a:latin typeface="Arial"/>
            </a:endParaRPr>
          </a:p>
          <a:p>
            <a:pPr marL="400050" indent="-400050">
              <a:lnSpc>
                <a:spcPct val="150000"/>
              </a:lnSpc>
              <a:buFont typeface="+mj-lt"/>
              <a:buAutoNum type="romanUcPeriod"/>
            </a:pPr>
            <a:r>
              <a:rPr lang="en-US" sz="2000" spc="-1" dirty="0" err="1" smtClean="0">
                <a:solidFill>
                  <a:srgbClr val="000000"/>
                </a:solidFill>
                <a:uFill>
                  <a:solidFill>
                    <a:srgbClr val="FFFFFF"/>
                  </a:solidFill>
                </a:uFill>
                <a:latin typeface="Arial"/>
              </a:rPr>
              <a:t>Các</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kỹ</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thuật</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phát</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hiện</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mã</a:t>
            </a:r>
            <a:r>
              <a:rPr lang="en-US" sz="2000" spc="-1" dirty="0" smtClean="0">
                <a:solidFill>
                  <a:srgbClr val="000000"/>
                </a:solidFill>
                <a:uFill>
                  <a:solidFill>
                    <a:srgbClr val="FFFFFF"/>
                  </a:solidFill>
                </a:uFill>
                <a:latin typeface="Arial"/>
              </a:rPr>
              <a:t> </a:t>
            </a:r>
            <a:r>
              <a:rPr lang="en-US" sz="2000" spc="-1" dirty="0" err="1" smtClean="0">
                <a:solidFill>
                  <a:srgbClr val="000000"/>
                </a:solidFill>
                <a:uFill>
                  <a:solidFill>
                    <a:srgbClr val="FFFFFF"/>
                  </a:solidFill>
                </a:uFill>
                <a:latin typeface="Arial"/>
              </a:rPr>
              <a:t>độc</a:t>
            </a:r>
            <a:endParaRPr sz="2000" dirty="0"/>
          </a:p>
          <a:p>
            <a:pPr>
              <a:lnSpc>
                <a:spcPct val="100000"/>
              </a:lnSpc>
            </a:pPr>
            <a:endParaRPr sz="2000" dirty="0"/>
          </a:p>
          <a:p>
            <a:pPr>
              <a:lnSpc>
                <a:spcPct val="100000"/>
              </a:lnSpc>
            </a:pPr>
            <a:endParaRPr sz="2000" dirty="0"/>
          </a:p>
        </p:txBody>
      </p:sp>
      <p:sp>
        <p:nvSpPr>
          <p:cNvPr id="79" name="CustomShape 3"/>
          <p:cNvSpPr/>
          <p:nvPr/>
        </p:nvSpPr>
        <p:spPr>
          <a:xfrm>
            <a:off x="426600" y="2070000"/>
            <a:ext cx="178920" cy="485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216813"/>
          </a:xfrm>
          <a:prstGeom prst="rect">
            <a:avLst/>
          </a:prstGeom>
          <a:noFill/>
        </p:spPr>
        <p:txBody>
          <a:bodyPr wrap="square" rtlCol="0">
            <a:spAutoFit/>
          </a:bodyPr>
          <a:lstStyle/>
          <a:p>
            <a:pPr>
              <a:lnSpc>
                <a:spcPct val="150000"/>
              </a:lnSpc>
            </a:pPr>
            <a:r>
              <a:rPr lang="vi-VN" dirty="0"/>
              <a:t>- N</a:t>
            </a:r>
            <a:r>
              <a:rPr lang="en-US" dirty="0" err="1"/>
              <a:t>gười</a:t>
            </a:r>
            <a:r>
              <a:rPr lang="vi-VN" dirty="0"/>
              <a:t> dùng vào một trang Web thông th</a:t>
            </a:r>
            <a:r>
              <a:rPr lang="en-US" dirty="0" err="1"/>
              <a:t>ường</a:t>
            </a:r>
            <a:r>
              <a:rPr lang="vi-VN" dirty="0"/>
              <a:t> tự động chuyển tới một</a:t>
            </a:r>
            <a:br>
              <a:rPr lang="vi-VN" dirty="0"/>
            </a:br>
            <a:r>
              <a:rPr lang="vi-VN" dirty="0"/>
              <a:t>trang Web lạ.</a:t>
            </a:r>
            <a:br>
              <a:rPr lang="vi-VN" dirty="0"/>
            </a:br>
            <a:r>
              <a:rPr lang="vi-VN" dirty="0"/>
              <a:t>- </a:t>
            </a:r>
            <a:r>
              <a:rPr lang="vi-VN" dirty="0" smtClean="0"/>
              <a:t>N</a:t>
            </a:r>
            <a:r>
              <a:rPr lang="en-US" dirty="0" err="1" smtClean="0"/>
              <a:t>gười</a:t>
            </a:r>
            <a:r>
              <a:rPr lang="vi-VN" dirty="0" smtClean="0"/>
              <a:t> </a:t>
            </a:r>
            <a:r>
              <a:rPr lang="vi-VN" dirty="0"/>
              <a:t>dùng nhận đƣợc cảnh báo liên tục từ t</a:t>
            </a:r>
            <a:r>
              <a:rPr lang="en-US" dirty="0" err="1"/>
              <a:t>ường</a:t>
            </a:r>
            <a:r>
              <a:rPr lang="vi-VN" dirty="0"/>
              <a:t> lửa về một ch</a:t>
            </a:r>
            <a:r>
              <a:rPr lang="en-US" dirty="0" err="1"/>
              <a:t>ương</a:t>
            </a:r>
            <a:r>
              <a:rPr lang="vi-VN" dirty="0"/>
              <a:t/>
            </a:r>
            <a:br>
              <a:rPr lang="vi-VN" dirty="0"/>
            </a:br>
            <a:r>
              <a:rPr lang="vi-VN" dirty="0"/>
              <a:t>trình không rõ ràng hoặc một tiến trình nào đó cố gắng truy cập ra Internet.</a:t>
            </a:r>
            <a:br>
              <a:rPr lang="vi-VN" dirty="0"/>
            </a:br>
            <a:r>
              <a:rPr lang="vi-VN" dirty="0"/>
              <a:t>- </a:t>
            </a:r>
            <a:r>
              <a:rPr lang="vi-VN" dirty="0" smtClean="0"/>
              <a:t>N</a:t>
            </a:r>
            <a:r>
              <a:rPr lang="en-US" dirty="0" err="1" smtClean="0"/>
              <a:t>gười</a:t>
            </a:r>
            <a:r>
              <a:rPr lang="vi-VN" dirty="0" smtClean="0"/>
              <a:t> </a:t>
            </a:r>
            <a:r>
              <a:rPr lang="vi-VN" dirty="0"/>
              <a:t>dùng nhận </a:t>
            </a:r>
            <a:r>
              <a:rPr lang="vi-VN" dirty="0" smtClean="0"/>
              <a:t>đ</a:t>
            </a:r>
            <a:r>
              <a:rPr lang="en-US" dirty="0" err="1" smtClean="0"/>
              <a:t>ược</a:t>
            </a:r>
            <a:r>
              <a:rPr lang="vi-VN" dirty="0" smtClean="0"/>
              <a:t> </a:t>
            </a:r>
            <a:r>
              <a:rPr lang="vi-VN" dirty="0"/>
              <a:t>một số email quay trở lại hoặc nhìn thấy có một số</a:t>
            </a:r>
            <a:r>
              <a:rPr lang="en-US" dirty="0"/>
              <a:t> </a:t>
            </a:r>
            <a:r>
              <a:rPr lang="vi-VN" dirty="0"/>
              <a:t>email tự động gửi đi.</a:t>
            </a:r>
            <a:br>
              <a:rPr lang="vi-VN" dirty="0"/>
            </a:br>
            <a:r>
              <a:rPr lang="vi-VN" dirty="0"/>
              <a:t>- </a:t>
            </a:r>
            <a:r>
              <a:rPr lang="vi-VN" dirty="0" smtClean="0"/>
              <a:t>Trình</a:t>
            </a:r>
            <a:r>
              <a:rPr lang="en-US" dirty="0" smtClean="0"/>
              <a:t> </a:t>
            </a:r>
            <a:r>
              <a:rPr lang="vi-VN" dirty="0" smtClean="0"/>
              <a:t>duyệt </a:t>
            </a:r>
            <a:r>
              <a:rPr lang="vi-VN" dirty="0"/>
              <a:t>Web chạy chậm hơn so với bình </a:t>
            </a:r>
            <a:r>
              <a:rPr lang="vi-VN" dirty="0" smtClean="0"/>
              <a:t>t</a:t>
            </a:r>
            <a:r>
              <a:rPr lang="en-US" dirty="0" err="1" smtClean="0"/>
              <a:t>hường</a:t>
            </a:r>
            <a:r>
              <a:rPr lang="vi-VN" dirty="0" smtClean="0"/>
              <a:t>.</a:t>
            </a:r>
            <a:r>
              <a:rPr lang="vi-VN" dirty="0"/>
              <a:t/>
            </a:r>
            <a:br>
              <a:rPr lang="vi-VN" dirty="0"/>
            </a:br>
            <a:r>
              <a:rPr lang="vi-VN" dirty="0"/>
              <a:t>- Có thanh Toolbar xuất hiện lạ th</a:t>
            </a:r>
            <a:r>
              <a:rPr lang="en-US" dirty="0" err="1"/>
              <a:t>ường</a:t>
            </a:r>
            <a:r>
              <a:rPr lang="vi-VN" dirty="0"/>
              <a:t> trên </a:t>
            </a:r>
            <a:r>
              <a:rPr lang="vi-VN" dirty="0" smtClean="0"/>
              <a:t>trình</a:t>
            </a:r>
            <a:r>
              <a:rPr lang="en-US" dirty="0" smtClean="0"/>
              <a:t> </a:t>
            </a:r>
            <a:r>
              <a:rPr lang="vi-VN" dirty="0" smtClean="0"/>
              <a:t>duyệt</a:t>
            </a:r>
            <a:r>
              <a:rPr lang="en-US" dirty="0" smtClean="0"/>
              <a:t> </a:t>
            </a:r>
            <a:r>
              <a:rPr lang="vi-VN" dirty="0" smtClean="0"/>
              <a:t>Web</a:t>
            </a:r>
            <a:r>
              <a:rPr lang="vi-VN" dirty="0"/>
              <a:t>.</a:t>
            </a:r>
            <a:br>
              <a:rPr lang="vi-VN" dirty="0"/>
            </a:br>
            <a:r>
              <a:rPr lang="vi-VN" dirty="0"/>
              <a:t/>
            </a:r>
            <a:br>
              <a:rPr lang="vi-VN" dirty="0"/>
            </a:b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871567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632311"/>
          </a:xfrm>
          <a:prstGeom prst="rect">
            <a:avLst/>
          </a:prstGeom>
          <a:noFill/>
        </p:spPr>
        <p:txBody>
          <a:bodyPr wrap="square" rtlCol="0">
            <a:spAutoFit/>
          </a:bodyPr>
          <a:lstStyle/>
          <a:p>
            <a:pPr marL="342900" indent="-342900">
              <a:lnSpc>
                <a:spcPct val="150000"/>
              </a:lnSpc>
              <a:buFont typeface="+mj-lt"/>
              <a:buAutoNum type="arabicPeriod"/>
            </a:pPr>
            <a:r>
              <a:rPr lang="en-US" dirty="0" err="1" smtClean="0"/>
              <a:t>Nhận</a:t>
            </a:r>
            <a:r>
              <a:rPr lang="en-US" dirty="0" smtClean="0"/>
              <a:t> </a:t>
            </a:r>
            <a:r>
              <a:rPr lang="en-US" dirty="0" err="1" smtClean="0"/>
              <a:t>diện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bị</a:t>
            </a:r>
            <a:r>
              <a:rPr lang="en-US" dirty="0" smtClean="0"/>
              <a:t> </a:t>
            </a:r>
            <a:r>
              <a:rPr lang="en-US" dirty="0" err="1" smtClean="0"/>
              <a:t>nhiễm</a:t>
            </a:r>
            <a:endParaRPr lang="en-US" dirty="0" smtClean="0"/>
          </a:p>
          <a:p>
            <a:pPr>
              <a:lnSpc>
                <a:spcPct val="150000"/>
              </a:lnSpc>
            </a:pPr>
            <a:r>
              <a:rPr lang="en-US" dirty="0"/>
              <a:t>b. </a:t>
            </a:r>
            <a:r>
              <a:rPr lang="en-US" dirty="0" err="1"/>
              <a:t>Xác</a:t>
            </a:r>
            <a:r>
              <a:rPr lang="en-US" dirty="0"/>
              <a:t> </a:t>
            </a:r>
            <a:r>
              <a:rPr lang="en-US" dirty="0" err="1"/>
              <a:t>định</a:t>
            </a:r>
            <a:r>
              <a:rPr lang="en-US" dirty="0"/>
              <a:t> </a:t>
            </a:r>
            <a:r>
              <a:rPr lang="en-US" dirty="0" err="1"/>
              <a:t>nguồn</a:t>
            </a:r>
            <a:r>
              <a:rPr lang="en-US" dirty="0"/>
              <a:t> </a:t>
            </a:r>
            <a:r>
              <a:rPr lang="en-US" dirty="0" err="1"/>
              <a:t>lây</a:t>
            </a:r>
            <a:r>
              <a:rPr lang="en-US" dirty="0"/>
              <a:t> </a:t>
            </a:r>
            <a:r>
              <a:rPr lang="en-US" dirty="0" err="1"/>
              <a:t>nhiễm</a:t>
            </a:r>
            <a:endParaRPr lang="en-US" dirty="0"/>
          </a:p>
          <a:p>
            <a:pPr>
              <a:lnSpc>
                <a:spcPct val="150000"/>
              </a:lnSpc>
            </a:pPr>
            <a:r>
              <a:rPr lang="en-US" dirty="0" err="1"/>
              <a:t>Sau</a:t>
            </a:r>
            <a:r>
              <a:rPr lang="en-US" dirty="0"/>
              <a:t> </a:t>
            </a:r>
            <a:r>
              <a:rPr lang="en-US" dirty="0" err="1"/>
              <a:t>khi</a:t>
            </a:r>
            <a:r>
              <a:rPr lang="en-US" dirty="0"/>
              <a:t> </a:t>
            </a:r>
            <a:r>
              <a:rPr lang="en-US" dirty="0" err="1"/>
              <a:t>nhận</a:t>
            </a:r>
            <a:r>
              <a:rPr lang="en-US" dirty="0"/>
              <a:t> </a:t>
            </a:r>
            <a:r>
              <a:rPr lang="en-US" dirty="0" err="1"/>
              <a:t>diện</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như</a:t>
            </a:r>
            <a:r>
              <a:rPr lang="en-US" dirty="0"/>
              <a:t> </a:t>
            </a:r>
            <a:r>
              <a:rPr lang="en-US" dirty="0" err="1"/>
              <a:t>sau</a:t>
            </a:r>
            <a:r>
              <a:rPr lang="en-US" dirty="0"/>
              <a:t>:</a:t>
            </a:r>
          </a:p>
          <a:p>
            <a:pPr marL="285750" lvl="0" indent="-285750">
              <a:lnSpc>
                <a:spcPct val="150000"/>
              </a:lnSpc>
              <a:buFont typeface="Arial" pitchFamily="34" charset="0"/>
              <a:buChar char="•"/>
            </a:pPr>
            <a:r>
              <a:rPr lang="en-US" dirty="0" err="1"/>
              <a:t>Khoanh</a:t>
            </a:r>
            <a:r>
              <a:rPr lang="en-US" dirty="0"/>
              <a:t> </a:t>
            </a:r>
            <a:r>
              <a:rPr lang="en-US" dirty="0" err="1"/>
              <a:t>vùng</a:t>
            </a:r>
            <a:r>
              <a:rPr lang="en-US" dirty="0"/>
              <a:t> </a:t>
            </a:r>
            <a:r>
              <a:rPr lang="en-US" dirty="0" err="1"/>
              <a:t>xử</a:t>
            </a:r>
            <a:r>
              <a:rPr lang="en-US" dirty="0"/>
              <a:t> </a:t>
            </a:r>
            <a:r>
              <a:rPr lang="en-US" dirty="0" err="1"/>
              <a:t>lý</a:t>
            </a:r>
            <a:r>
              <a:rPr lang="en-US" dirty="0"/>
              <a:t> hay </a:t>
            </a:r>
            <a:r>
              <a:rPr lang="en-US" dirty="0" err="1"/>
              <a:t>cách</a:t>
            </a:r>
            <a:r>
              <a:rPr lang="en-US" dirty="0"/>
              <a:t> </a:t>
            </a:r>
            <a:r>
              <a:rPr lang="en-US" dirty="0" err="1"/>
              <a:t>ly</a:t>
            </a:r>
            <a:r>
              <a:rPr lang="en-US" dirty="0"/>
              <a:t> </a:t>
            </a:r>
            <a:r>
              <a:rPr lang="en-US" dirty="0" err="1"/>
              <a:t>các</a:t>
            </a:r>
            <a:r>
              <a:rPr lang="en-US" dirty="0"/>
              <a:t> </a:t>
            </a:r>
            <a:r>
              <a:rPr lang="en-US" dirty="0" err="1"/>
              <a:t>máy</a:t>
            </a:r>
            <a:r>
              <a:rPr lang="en-US" dirty="0"/>
              <a:t> </a:t>
            </a:r>
            <a:r>
              <a:rPr lang="en-US" dirty="0" err="1"/>
              <a:t>có</a:t>
            </a:r>
            <a:r>
              <a:rPr lang="en-US" dirty="0"/>
              <a:t> </a:t>
            </a:r>
            <a:r>
              <a:rPr lang="en-US" dirty="0" err="1"/>
              <a:t>dấu</a:t>
            </a:r>
            <a:r>
              <a:rPr lang="en-US" dirty="0"/>
              <a:t> </a:t>
            </a:r>
            <a:r>
              <a:rPr lang="en-US" dirty="0" err="1"/>
              <a:t>hiệu</a:t>
            </a:r>
            <a:r>
              <a:rPr lang="en-US" dirty="0"/>
              <a:t> </a:t>
            </a:r>
            <a:r>
              <a:rPr lang="en-US" dirty="0" err="1"/>
              <a:t>nghi</a:t>
            </a:r>
            <a:r>
              <a:rPr lang="en-US" dirty="0"/>
              <a:t> </a:t>
            </a:r>
            <a:r>
              <a:rPr lang="en-US" dirty="0" err="1"/>
              <a:t>ngờ</a:t>
            </a:r>
            <a:r>
              <a:rPr lang="en-US" dirty="0"/>
              <a:t> </a:t>
            </a:r>
            <a:r>
              <a:rPr lang="en-US" dirty="0" err="1"/>
              <a:t>nhiễm</a:t>
            </a:r>
            <a:r>
              <a:rPr lang="en-US" dirty="0"/>
              <a:t> </a:t>
            </a:r>
            <a:r>
              <a:rPr lang="en-US" dirty="0" err="1"/>
              <a:t>mã</a:t>
            </a:r>
            <a:r>
              <a:rPr lang="en-US" dirty="0"/>
              <a:t> </a:t>
            </a:r>
            <a:r>
              <a:rPr lang="en-US" dirty="0" err="1"/>
              <a:t>độc</a:t>
            </a:r>
            <a:r>
              <a:rPr lang="en-US" dirty="0"/>
              <a:t>.</a:t>
            </a:r>
          </a:p>
          <a:p>
            <a:pPr marL="285750" lvl="0" indent="-285750">
              <a:lnSpc>
                <a:spcPct val="150000"/>
              </a:lnSpc>
              <a:buFont typeface="Arial" pitchFamily="34" charset="0"/>
              <a:buChar char="•"/>
            </a:pPr>
            <a:r>
              <a:rPr lang="en-US" dirty="0" err="1"/>
              <a:t>Ghi</a:t>
            </a:r>
            <a:r>
              <a:rPr lang="en-US" dirty="0"/>
              <a:t> </a:t>
            </a:r>
            <a:r>
              <a:rPr lang="en-US" dirty="0" err="1"/>
              <a:t>lại</a:t>
            </a:r>
            <a:r>
              <a:rPr lang="en-US" dirty="0"/>
              <a:t> </a:t>
            </a:r>
            <a:r>
              <a:rPr lang="en-US" dirty="0" err="1"/>
              <a:t>ngày</a:t>
            </a:r>
            <a:r>
              <a:rPr lang="en-US" dirty="0"/>
              <a:t> </a:t>
            </a:r>
            <a:r>
              <a:rPr lang="en-US" dirty="0" err="1"/>
              <a:t>giờ</a:t>
            </a:r>
            <a:r>
              <a:rPr lang="en-US" dirty="0"/>
              <a:t> </a:t>
            </a:r>
            <a:r>
              <a:rPr lang="en-US" dirty="0" err="1"/>
              <a:t>phát</a:t>
            </a:r>
            <a:r>
              <a:rPr lang="en-US" dirty="0"/>
              <a:t> </a:t>
            </a:r>
            <a:r>
              <a:rPr lang="en-US" dirty="0" err="1"/>
              <a:t>hiện</a:t>
            </a:r>
            <a:r>
              <a:rPr lang="en-US" dirty="0"/>
              <a:t> </a:t>
            </a:r>
            <a:r>
              <a:rPr lang="en-US" dirty="0" err="1"/>
              <a:t>mã</a:t>
            </a:r>
            <a:r>
              <a:rPr lang="en-US" dirty="0"/>
              <a:t> </a:t>
            </a:r>
            <a:r>
              <a:rPr lang="en-US" dirty="0" err="1"/>
              <a:t>độc</a:t>
            </a:r>
            <a:r>
              <a:rPr lang="en-US" dirty="0"/>
              <a:t> </a:t>
            </a:r>
            <a:r>
              <a:rPr lang="en-US" dirty="0" err="1"/>
              <a:t>hại</a:t>
            </a:r>
            <a:r>
              <a:rPr lang="en-US" dirty="0"/>
              <a:t> </a:t>
            </a:r>
            <a:r>
              <a:rPr lang="en-US" dirty="0" err="1"/>
              <a:t>và</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a:t>
            </a:r>
          </a:p>
          <a:p>
            <a:pPr marL="285750" lvl="0" indent="-285750">
              <a:lnSpc>
                <a:spcPct val="150000"/>
              </a:lnSpc>
              <a:buFont typeface="Arial" pitchFamily="34" charset="0"/>
              <a:buChar char="•"/>
            </a:pPr>
            <a:r>
              <a:rPr lang="en-US" dirty="0" err="1"/>
              <a:t>Để</a:t>
            </a:r>
            <a:r>
              <a:rPr lang="en-US" dirty="0"/>
              <a:t> </a:t>
            </a:r>
            <a:r>
              <a:rPr lang="en-US" dirty="0" err="1"/>
              <a:t>nguyên</a:t>
            </a:r>
            <a:r>
              <a:rPr lang="en-US" dirty="0"/>
              <a:t> </a:t>
            </a:r>
            <a:r>
              <a:rPr lang="en-US" dirty="0" err="1"/>
              <a:t>tình</a:t>
            </a:r>
            <a:r>
              <a:rPr lang="en-US" dirty="0"/>
              <a:t> </a:t>
            </a:r>
            <a:r>
              <a:rPr lang="en-US" dirty="0" err="1"/>
              <a:t>trạng</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nhiễm</a:t>
            </a:r>
            <a:r>
              <a:rPr lang="en-US" dirty="0"/>
              <a:t>.</a:t>
            </a:r>
          </a:p>
          <a:p>
            <a:pPr>
              <a:lnSpc>
                <a:spcPct val="150000"/>
              </a:lnSpc>
            </a:pPr>
            <a:r>
              <a:rPr lang="vi-VN" dirty="0"/>
              <a:t/>
            </a:r>
            <a:br>
              <a:rPr lang="vi-VN" dirty="0"/>
            </a:b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3861029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29360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069376"/>
            <a:ext cx="7884720" cy="7294305"/>
          </a:xfrm>
          <a:prstGeom prst="rect">
            <a:avLst/>
          </a:prstGeom>
          <a:noFill/>
        </p:spPr>
        <p:txBody>
          <a:bodyPr wrap="square" rtlCol="0">
            <a:spAutoFit/>
          </a:bodyPr>
          <a:lstStyle/>
          <a:p>
            <a:pPr lvl="0">
              <a:lnSpc>
                <a:spcPct val="150000"/>
              </a:lnSpc>
            </a:pPr>
            <a:r>
              <a:rPr lang="en-US" dirty="0" err="1"/>
              <a:t>Xác</a:t>
            </a:r>
            <a:r>
              <a:rPr lang="en-US" dirty="0"/>
              <a:t> </a:t>
            </a:r>
            <a:r>
              <a:rPr lang="en-US" dirty="0" err="1"/>
              <a:t>định</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hại</a:t>
            </a:r>
            <a:r>
              <a:rPr lang="en-US" dirty="0"/>
              <a:t> :</a:t>
            </a:r>
          </a:p>
          <a:p>
            <a:pPr marL="285750" indent="-285750">
              <a:lnSpc>
                <a:spcPct val="150000"/>
              </a:lnSpc>
              <a:buFont typeface="Arial" pitchFamily="34" charset="0"/>
              <a:buChar char="•"/>
            </a:pPr>
            <a:r>
              <a:rPr lang="en-US" dirty="0" err="1" smtClean="0"/>
              <a:t>Thông</a:t>
            </a:r>
            <a:r>
              <a:rPr lang="en-US" dirty="0" smtClean="0"/>
              <a:t> </a:t>
            </a:r>
            <a:r>
              <a:rPr lang="en-US" dirty="0"/>
              <a:t>tin </a:t>
            </a:r>
            <a:r>
              <a:rPr lang="en-US" dirty="0" err="1"/>
              <a:t>về</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đang</a:t>
            </a:r>
            <a:r>
              <a:rPr lang="en-US" dirty="0"/>
              <a:t> </a:t>
            </a:r>
            <a:r>
              <a:rPr lang="en-US" dirty="0" err="1"/>
              <a:t>sử</a:t>
            </a:r>
            <a:r>
              <a:rPr lang="en-US" dirty="0"/>
              <a:t> </a:t>
            </a:r>
            <a:r>
              <a:rPr lang="en-US" dirty="0" err="1"/>
              <a:t>dụng</a:t>
            </a:r>
            <a:r>
              <a:rPr lang="en-US" dirty="0"/>
              <a:t>.</a:t>
            </a:r>
          </a:p>
          <a:p>
            <a:pPr marL="285750" indent="-285750">
              <a:lnSpc>
                <a:spcPct val="150000"/>
              </a:lnSpc>
              <a:buFont typeface="Arial" pitchFamily="34" charset="0"/>
              <a:buChar char="•"/>
            </a:pPr>
            <a:r>
              <a:rPr lang="en-US" dirty="0" err="1" smtClean="0"/>
              <a:t>Trình</a:t>
            </a:r>
            <a:r>
              <a:rPr lang="en-US" dirty="0" smtClean="0"/>
              <a:t> </a:t>
            </a:r>
            <a:r>
              <a:rPr lang="en-US" dirty="0" err="1"/>
              <a:t>duyệt</a:t>
            </a:r>
            <a:r>
              <a:rPr lang="en-US" dirty="0"/>
              <a:t> Web </a:t>
            </a:r>
            <a:r>
              <a:rPr lang="en-US" dirty="0" err="1"/>
              <a:t>sử</a:t>
            </a:r>
            <a:r>
              <a:rPr lang="en-US" dirty="0"/>
              <a:t> </a:t>
            </a:r>
            <a:r>
              <a:rPr lang="en-US" dirty="0" err="1"/>
              <a:t>dụng</a:t>
            </a:r>
            <a:r>
              <a:rPr lang="en-US" dirty="0"/>
              <a:t>.</a:t>
            </a:r>
          </a:p>
          <a:p>
            <a:pPr marL="285750" indent="-285750">
              <a:lnSpc>
                <a:spcPct val="150000"/>
              </a:lnSpc>
              <a:buFont typeface="Arial" pitchFamily="34" charset="0"/>
              <a:buChar char="•"/>
            </a:pPr>
            <a:r>
              <a:rPr lang="en-US" dirty="0" err="1" smtClean="0"/>
              <a:t>Tường</a:t>
            </a:r>
            <a:r>
              <a:rPr lang="en-US" dirty="0" smtClean="0"/>
              <a:t> </a:t>
            </a:r>
            <a:r>
              <a:rPr lang="en-US" dirty="0" err="1"/>
              <a:t>lửa</a:t>
            </a:r>
            <a:r>
              <a:rPr lang="en-US" dirty="0"/>
              <a:t> </a:t>
            </a:r>
            <a:r>
              <a:rPr lang="en-US" dirty="0" err="1"/>
              <a:t>sử</a:t>
            </a:r>
            <a:r>
              <a:rPr lang="en-US" dirty="0"/>
              <a:t> </a:t>
            </a:r>
            <a:r>
              <a:rPr lang="en-US" dirty="0" err="1"/>
              <a:t>dụng</a:t>
            </a:r>
            <a:r>
              <a:rPr lang="en-US" dirty="0"/>
              <a:t>.</a:t>
            </a:r>
          </a:p>
          <a:p>
            <a:pPr marL="285750" indent="-285750">
              <a:lnSpc>
                <a:spcPct val="150000"/>
              </a:lnSpc>
              <a:buFont typeface="Arial" pitchFamily="34" charset="0"/>
              <a:buChar char="•"/>
            </a:pPr>
            <a:r>
              <a:rPr lang="en-US" dirty="0" err="1" smtClean="0"/>
              <a:t>Các</a:t>
            </a:r>
            <a:r>
              <a:rPr lang="en-US" dirty="0" smtClean="0"/>
              <a:t> </a:t>
            </a:r>
            <a:r>
              <a:rPr lang="en-US" dirty="0" err="1"/>
              <a:t>chương</a:t>
            </a:r>
            <a:r>
              <a:rPr lang="en-US" dirty="0"/>
              <a:t> </a:t>
            </a:r>
            <a:r>
              <a:rPr lang="en-US" dirty="0" err="1"/>
              <a:t>trình</a:t>
            </a:r>
            <a:r>
              <a:rPr lang="en-US" dirty="0"/>
              <a:t> </a:t>
            </a:r>
            <a:r>
              <a:rPr lang="en-US" dirty="0" err="1"/>
              <a:t>đang</a:t>
            </a:r>
            <a:r>
              <a:rPr lang="en-US" dirty="0"/>
              <a:t> </a:t>
            </a:r>
            <a:r>
              <a:rPr lang="en-US" dirty="0" err="1"/>
              <a:t>cài</a:t>
            </a:r>
            <a:r>
              <a:rPr lang="en-US" dirty="0"/>
              <a:t> </a:t>
            </a:r>
            <a:r>
              <a:rPr lang="en-US" dirty="0" err="1"/>
              <a:t>đặt</a:t>
            </a:r>
            <a:r>
              <a:rPr lang="en-US" dirty="0"/>
              <a:t> </a:t>
            </a:r>
            <a:r>
              <a:rPr lang="en-US" dirty="0" err="1"/>
              <a:t>trên</a:t>
            </a:r>
            <a:r>
              <a:rPr lang="en-US" dirty="0"/>
              <a:t> </a:t>
            </a:r>
            <a:r>
              <a:rPr lang="en-US" dirty="0" err="1"/>
              <a:t>máy</a:t>
            </a:r>
            <a:r>
              <a:rPr lang="en-US" dirty="0"/>
              <a:t> </a:t>
            </a:r>
            <a:r>
              <a:rPr lang="en-US" dirty="0" err="1"/>
              <a:t>tính</a:t>
            </a:r>
            <a:r>
              <a:rPr lang="en-US" dirty="0"/>
              <a:t>.</a:t>
            </a:r>
          </a:p>
          <a:p>
            <a:pPr marL="285750" indent="-285750">
              <a:lnSpc>
                <a:spcPct val="150000"/>
              </a:lnSpc>
              <a:buFont typeface="Arial" pitchFamily="34" charset="0"/>
              <a:buChar char="•"/>
            </a:pPr>
            <a:r>
              <a:rPr lang="en-US" dirty="0" err="1" smtClean="0"/>
              <a:t>Các</a:t>
            </a:r>
            <a:r>
              <a:rPr lang="en-US" dirty="0" smtClean="0"/>
              <a:t> </a:t>
            </a:r>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a:t>
            </a:r>
            <a:r>
              <a:rPr lang="en-US" dirty="0" err="1"/>
              <a:t>thông</a:t>
            </a:r>
            <a:r>
              <a:rPr lang="en-US" dirty="0"/>
              <a:t> </a:t>
            </a:r>
            <a:r>
              <a:rPr lang="en-US" dirty="0" err="1"/>
              <a:t>thường</a:t>
            </a:r>
            <a:r>
              <a:rPr lang="en-US" dirty="0"/>
              <a:t>, </a:t>
            </a:r>
            <a:r>
              <a:rPr lang="en-US" dirty="0" err="1"/>
              <a:t>chạy</a:t>
            </a:r>
            <a:r>
              <a:rPr lang="en-US" dirty="0"/>
              <a:t> </a:t>
            </a:r>
            <a:r>
              <a:rPr lang="en-US" dirty="0" err="1"/>
              <a:t>ngầm</a:t>
            </a:r>
            <a:r>
              <a:rPr lang="en-US" dirty="0"/>
              <a:t>.</a:t>
            </a:r>
          </a:p>
          <a:p>
            <a:pPr marL="285750" indent="-285750">
              <a:lnSpc>
                <a:spcPct val="150000"/>
              </a:lnSpc>
              <a:buFont typeface="Arial" pitchFamily="34" charset="0"/>
              <a:buChar char="•"/>
            </a:pPr>
            <a:r>
              <a:rPr lang="en-US" dirty="0" err="1" smtClean="0"/>
              <a:t>Các</a:t>
            </a:r>
            <a:r>
              <a:rPr lang="en-US" dirty="0" smtClean="0"/>
              <a:t> </a:t>
            </a:r>
            <a:r>
              <a:rPr lang="en-US" dirty="0" err="1"/>
              <a:t>chương</a:t>
            </a:r>
            <a:r>
              <a:rPr lang="en-US" dirty="0"/>
              <a:t> </a:t>
            </a:r>
            <a:r>
              <a:rPr lang="en-US" dirty="0" err="1"/>
              <a:t>trình</a:t>
            </a:r>
            <a:r>
              <a:rPr lang="en-US" dirty="0"/>
              <a:t> </a:t>
            </a:r>
            <a:r>
              <a:rPr lang="en-US" dirty="0" err="1"/>
              <a:t>bảo</a:t>
            </a:r>
            <a:r>
              <a:rPr lang="en-US" dirty="0"/>
              <a:t> </a:t>
            </a:r>
            <a:r>
              <a:rPr lang="en-US" dirty="0" err="1"/>
              <a:t>vệ</a:t>
            </a:r>
            <a:r>
              <a:rPr lang="en-US" dirty="0"/>
              <a:t> </a:t>
            </a:r>
            <a:r>
              <a:rPr lang="en-US" dirty="0" err="1"/>
              <a:t>máy</a:t>
            </a:r>
            <a:r>
              <a:rPr lang="en-US" dirty="0"/>
              <a:t> </a:t>
            </a:r>
            <a:r>
              <a:rPr lang="en-US" dirty="0" err="1"/>
              <a:t>hiện</a:t>
            </a:r>
            <a:r>
              <a:rPr lang="en-US" dirty="0"/>
              <a:t> </a:t>
            </a:r>
            <a:r>
              <a:rPr lang="en-US" dirty="0" err="1"/>
              <a:t>thời</a:t>
            </a:r>
            <a:r>
              <a:rPr lang="en-US" dirty="0"/>
              <a:t> </a:t>
            </a:r>
            <a:r>
              <a:rPr lang="en-US" dirty="0" err="1"/>
              <a:t>đã</a:t>
            </a:r>
            <a:r>
              <a:rPr lang="en-US" dirty="0"/>
              <a:t> </a:t>
            </a:r>
            <a:r>
              <a:rPr lang="en-US" dirty="0" err="1"/>
              <a:t>có</a:t>
            </a:r>
            <a:r>
              <a:rPr lang="en-US" dirty="0"/>
              <a:t>.</a:t>
            </a:r>
          </a:p>
          <a:p>
            <a:pPr algn="just">
              <a:lnSpc>
                <a:spcPct val="150000"/>
              </a:lnSpc>
            </a:pPr>
            <a:r>
              <a:rPr lang="en-US" dirty="0" err="1"/>
              <a:t>Từ</a:t>
            </a:r>
            <a:r>
              <a:rPr lang="en-US" dirty="0"/>
              <a:t> </a:t>
            </a:r>
            <a:r>
              <a:rPr lang="en-US" dirty="0" err="1"/>
              <a:t>đó</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các</a:t>
            </a:r>
            <a:r>
              <a:rPr lang="en-US" dirty="0"/>
              <a:t> modules, </a:t>
            </a:r>
            <a:r>
              <a:rPr lang="en-US" dirty="0" err="1"/>
              <a:t>các</a:t>
            </a:r>
            <a:r>
              <a:rPr lang="en-US" dirty="0"/>
              <a:t> </a:t>
            </a:r>
            <a:r>
              <a:rPr lang="en-US" dirty="0" err="1"/>
              <a:t>tiến</a:t>
            </a:r>
            <a:r>
              <a:rPr lang="en-US" dirty="0"/>
              <a:t> </a:t>
            </a:r>
            <a:r>
              <a:rPr lang="en-US" dirty="0" err="1"/>
              <a:t>trình</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các</a:t>
            </a:r>
            <a:r>
              <a:rPr lang="en-US" dirty="0"/>
              <a:t> drivers, </a:t>
            </a:r>
            <a:r>
              <a:rPr lang="en-US" dirty="0" err="1"/>
              <a:t>các</a:t>
            </a:r>
            <a:r>
              <a:rPr lang="en-US" dirty="0"/>
              <a:t> </a:t>
            </a:r>
            <a:r>
              <a:rPr lang="en-US" dirty="0" smtClean="0"/>
              <a:t>add-on - plugin </a:t>
            </a:r>
            <a:r>
              <a:rPr lang="en-US" dirty="0" err="1"/>
              <a:t>của</a:t>
            </a:r>
            <a:r>
              <a:rPr lang="en-US" dirty="0"/>
              <a:t> </a:t>
            </a:r>
            <a:r>
              <a:rPr lang="en-US" dirty="0" err="1"/>
              <a:t>trình</a:t>
            </a:r>
            <a:r>
              <a:rPr lang="en-US" dirty="0"/>
              <a:t> </a:t>
            </a:r>
            <a:r>
              <a:rPr lang="en-US" dirty="0" err="1"/>
              <a:t>duyệt</a:t>
            </a:r>
            <a:r>
              <a:rPr lang="en-US" dirty="0"/>
              <a:t>, </a:t>
            </a:r>
            <a:r>
              <a:rPr lang="en-US" dirty="0" err="1"/>
              <a:t>phiên</a:t>
            </a:r>
            <a:r>
              <a:rPr lang="en-US" dirty="0"/>
              <a:t> </a:t>
            </a:r>
            <a:r>
              <a:rPr lang="en-US" dirty="0" err="1"/>
              <a:t>bản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mã</a:t>
            </a:r>
            <a:r>
              <a:rPr lang="en-US" dirty="0"/>
              <a:t> </a:t>
            </a:r>
            <a:r>
              <a:rPr lang="en-US" dirty="0" err="1"/>
              <a:t>độc</a:t>
            </a:r>
            <a:r>
              <a:rPr lang="en-US" dirty="0"/>
              <a:t>. </a:t>
            </a:r>
            <a:r>
              <a:rPr lang="en-US" dirty="0" err="1"/>
              <a:t>Mục</a:t>
            </a:r>
            <a:r>
              <a:rPr lang="en-US" dirty="0"/>
              <a:t> </a:t>
            </a:r>
            <a:r>
              <a:rPr lang="en-US" dirty="0" err="1"/>
              <a:t>đích</a:t>
            </a:r>
            <a:r>
              <a:rPr lang="en-US" dirty="0"/>
              <a:t> </a:t>
            </a:r>
            <a:r>
              <a:rPr lang="en-US" dirty="0" err="1"/>
              <a:t>thu</a:t>
            </a:r>
            <a:r>
              <a:rPr lang="en-US" dirty="0"/>
              <a:t> </a:t>
            </a:r>
            <a:r>
              <a:rPr lang="en-US" dirty="0" err="1"/>
              <a:t>thập</a:t>
            </a:r>
            <a:r>
              <a:rPr lang="en-US" dirty="0"/>
              <a:t> </a:t>
            </a:r>
            <a:r>
              <a:rPr lang="en-US" dirty="0" err="1"/>
              <a:t>các</a:t>
            </a:r>
            <a:r>
              <a:rPr lang="en-US" dirty="0"/>
              <a:t> </a:t>
            </a:r>
            <a:r>
              <a:rPr lang="en-US" dirty="0" err="1"/>
              <a:t>thông</a:t>
            </a:r>
            <a:r>
              <a:rPr lang="en-US" dirty="0"/>
              <a:t> tin </a:t>
            </a:r>
            <a:r>
              <a:rPr lang="en-US" dirty="0" err="1"/>
              <a:t>này</a:t>
            </a:r>
            <a:r>
              <a:rPr lang="en-US" dirty="0"/>
              <a:t> </a:t>
            </a:r>
            <a:r>
              <a:rPr lang="en-US" dirty="0" err="1"/>
              <a:t>là</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xác</a:t>
            </a:r>
            <a:r>
              <a:rPr lang="en-US" dirty="0"/>
              <a:t> </a:t>
            </a:r>
            <a:r>
              <a:rPr lang="en-US" dirty="0" err="1"/>
              <a:t>định</a:t>
            </a:r>
            <a:r>
              <a:rPr lang="en-US" dirty="0"/>
              <a:t> </a:t>
            </a:r>
            <a:r>
              <a:rPr lang="en-US" dirty="0" err="1"/>
              <a:t>nguồn</a:t>
            </a:r>
            <a:r>
              <a:rPr lang="en-US" dirty="0"/>
              <a:t> </a:t>
            </a:r>
            <a:r>
              <a:rPr lang="en-US" dirty="0" err="1"/>
              <a:t>gốc</a:t>
            </a:r>
            <a:r>
              <a:rPr lang="en-US" dirty="0"/>
              <a:t> </a:t>
            </a:r>
            <a:r>
              <a:rPr lang="en-US" dirty="0" err="1"/>
              <a:t>lây</a:t>
            </a:r>
            <a:r>
              <a:rPr lang="en-US" dirty="0"/>
              <a:t> </a:t>
            </a:r>
            <a:r>
              <a:rPr lang="en-US" dirty="0" err="1"/>
              <a:t>lan</a:t>
            </a:r>
            <a:r>
              <a:rPr lang="en-US" dirty="0"/>
              <a:t> </a:t>
            </a:r>
            <a:r>
              <a:rPr lang="en-US" dirty="0" err="1"/>
              <a:t>và</a:t>
            </a:r>
            <a:r>
              <a:rPr lang="en-US" dirty="0"/>
              <a:t> </a:t>
            </a:r>
            <a:r>
              <a:rPr lang="en-US" dirty="0" err="1"/>
              <a:t>tìm</a:t>
            </a:r>
            <a:r>
              <a:rPr lang="en-US" dirty="0"/>
              <a:t> </a:t>
            </a:r>
            <a:r>
              <a:rPr lang="en-US" dirty="0" err="1"/>
              <a:t>ra</a:t>
            </a:r>
            <a:r>
              <a:rPr lang="en-US" dirty="0"/>
              <a:t> </a:t>
            </a:r>
            <a:r>
              <a:rPr lang="en-US" dirty="0" err="1"/>
              <a:t>nguyên</a:t>
            </a:r>
            <a:r>
              <a:rPr lang="en-US" dirty="0"/>
              <a:t> </a:t>
            </a:r>
            <a:r>
              <a:rPr lang="en-US" dirty="0" err="1"/>
              <a:t>nhân</a:t>
            </a:r>
            <a:r>
              <a:rPr lang="en-US" dirty="0"/>
              <a:t> </a:t>
            </a:r>
            <a:r>
              <a:rPr lang="en-US" dirty="0" err="1"/>
              <a:t>tại</a:t>
            </a:r>
            <a:r>
              <a:rPr lang="en-US" dirty="0"/>
              <a:t> </a:t>
            </a:r>
            <a:r>
              <a:rPr lang="en-US" dirty="0" err="1"/>
              <a:t>sao</a:t>
            </a:r>
            <a:r>
              <a:rPr lang="en-US" dirty="0"/>
              <a:t> </a:t>
            </a:r>
            <a:r>
              <a:rPr lang="en-US" dirty="0" err="1"/>
              <a:t>máy</a:t>
            </a:r>
            <a:r>
              <a:rPr lang="en-US" dirty="0"/>
              <a:t> </a:t>
            </a:r>
            <a:r>
              <a:rPr lang="en-US" dirty="0" err="1"/>
              <a:t>tính</a:t>
            </a:r>
            <a:r>
              <a:rPr lang="en-US" dirty="0"/>
              <a:t> </a:t>
            </a:r>
            <a:r>
              <a:rPr lang="en-US" dirty="0" err="1"/>
              <a:t>lại</a:t>
            </a:r>
            <a:r>
              <a:rPr lang="en-US" dirty="0"/>
              <a:t> </a:t>
            </a:r>
            <a:r>
              <a:rPr lang="en-US" dirty="0" err="1"/>
              <a:t>bị</a:t>
            </a:r>
            <a:r>
              <a:rPr lang="en-US" dirty="0"/>
              <a:t> </a:t>
            </a:r>
            <a:r>
              <a:rPr lang="en-US" dirty="0" err="1"/>
              <a:t>lây</a:t>
            </a:r>
            <a:r>
              <a:rPr lang="en-US" dirty="0"/>
              <a:t> </a:t>
            </a:r>
            <a:r>
              <a:rPr lang="en-US" dirty="0" err="1"/>
              <a:t>nhiễm</a:t>
            </a:r>
            <a:r>
              <a:rPr lang="en-US" dirty="0"/>
              <a:t> ? </a:t>
            </a:r>
            <a:r>
              <a:rPr lang="en-US" dirty="0" err="1"/>
              <a:t>Đồng</a:t>
            </a:r>
            <a:r>
              <a:rPr lang="en-US" dirty="0"/>
              <a:t> </a:t>
            </a:r>
            <a:r>
              <a:rPr lang="en-US" dirty="0" err="1"/>
              <a:t>thời</a:t>
            </a:r>
            <a:r>
              <a:rPr lang="en-US" dirty="0"/>
              <a:t> </a:t>
            </a:r>
            <a:r>
              <a:rPr lang="en-US" dirty="0" err="1"/>
              <a:t>thực</a:t>
            </a:r>
            <a:r>
              <a:rPr lang="en-US" dirty="0"/>
              <a:t> </a:t>
            </a:r>
            <a:r>
              <a:rPr lang="en-US" dirty="0" err="1"/>
              <a:t>hiện</a:t>
            </a:r>
            <a:r>
              <a:rPr lang="en-US" dirty="0"/>
              <a:t> </a:t>
            </a:r>
            <a:r>
              <a:rPr lang="en-US" dirty="0" err="1"/>
              <a:t>rà</a:t>
            </a:r>
            <a:r>
              <a:rPr lang="en-US" dirty="0"/>
              <a:t> </a:t>
            </a:r>
            <a:r>
              <a:rPr lang="en-US" dirty="0" err="1"/>
              <a:t>soát</a:t>
            </a:r>
            <a:r>
              <a:rPr lang="en-US" dirty="0"/>
              <a:t> </a:t>
            </a:r>
            <a:r>
              <a:rPr lang="en-US" dirty="0" err="1"/>
              <a:t>lại</a:t>
            </a:r>
            <a:r>
              <a:rPr lang="en-US" dirty="0"/>
              <a:t> </a:t>
            </a:r>
            <a:r>
              <a:rPr lang="en-US" dirty="0" err="1"/>
              <a:t>xem</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bị</a:t>
            </a:r>
            <a:r>
              <a:rPr lang="en-US" dirty="0"/>
              <a:t> </a:t>
            </a:r>
            <a:r>
              <a:rPr lang="en-US" dirty="0" err="1"/>
              <a:t>lỗi</a:t>
            </a:r>
            <a:r>
              <a:rPr lang="en-US" dirty="0"/>
              <a:t> </a:t>
            </a:r>
            <a:r>
              <a:rPr lang="en-US" dirty="0" err="1"/>
              <a:t>bảo</a:t>
            </a:r>
            <a:r>
              <a:rPr lang="en-US" dirty="0"/>
              <a:t> </a:t>
            </a:r>
            <a:r>
              <a:rPr lang="en-US" dirty="0" err="1"/>
              <a:t>mật</a:t>
            </a:r>
            <a:r>
              <a:rPr lang="en-US" dirty="0"/>
              <a:t> </a:t>
            </a:r>
            <a:r>
              <a:rPr lang="en-US" dirty="0" err="1"/>
              <a:t>nào</a:t>
            </a:r>
            <a:r>
              <a:rPr lang="en-US" dirty="0"/>
              <a:t> </a:t>
            </a:r>
            <a:r>
              <a:rPr lang="en-US" dirty="0" err="1"/>
              <a:t>không</a:t>
            </a:r>
            <a:r>
              <a:rPr lang="en-US" dirty="0"/>
              <a:t> ?</a:t>
            </a:r>
          </a:p>
          <a:p>
            <a:pPr>
              <a:lnSpc>
                <a:spcPct val="150000"/>
              </a:lnSpc>
            </a:pPr>
            <a:r>
              <a:rPr lang="vi-VN" dirty="0"/>
              <a:t/>
            </a:r>
            <a:br>
              <a:rPr lang="vi-VN" dirty="0"/>
            </a:b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916875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7017306"/>
          </a:xfrm>
          <a:prstGeom prst="rect">
            <a:avLst/>
          </a:prstGeom>
          <a:noFill/>
        </p:spPr>
        <p:txBody>
          <a:bodyPr wrap="square" rtlCol="0">
            <a:spAutoFit/>
          </a:bodyPr>
          <a:lstStyle/>
          <a:p>
            <a:pPr marL="342900" indent="-342900">
              <a:lnSpc>
                <a:spcPct val="200000"/>
              </a:lnSpc>
              <a:buFont typeface="+mj-lt"/>
              <a:buAutoNum type="arabicPeriod" startAt="2"/>
            </a:pPr>
            <a:r>
              <a:rPr lang="en-US" dirty="0"/>
              <a:t>Thu </a:t>
            </a:r>
            <a:r>
              <a:rPr lang="en-US" dirty="0" err="1"/>
              <a:t>thập</a:t>
            </a:r>
            <a:r>
              <a:rPr lang="en-US" dirty="0"/>
              <a:t> </a:t>
            </a:r>
            <a:r>
              <a:rPr lang="en-US" dirty="0" err="1"/>
              <a:t>mẫu</a:t>
            </a:r>
            <a:r>
              <a:rPr lang="en-US" dirty="0"/>
              <a:t> </a:t>
            </a:r>
            <a:r>
              <a:rPr lang="en-US" dirty="0" err="1"/>
              <a:t>mã</a:t>
            </a:r>
            <a:r>
              <a:rPr lang="en-US" dirty="0"/>
              <a:t> </a:t>
            </a:r>
            <a:r>
              <a:rPr lang="en-US" dirty="0" err="1" smtClean="0"/>
              <a:t>độc</a:t>
            </a:r>
            <a:r>
              <a:rPr lang="en-US" dirty="0" smtClean="0"/>
              <a:t> </a:t>
            </a:r>
            <a:r>
              <a:rPr lang="en-US" dirty="0" err="1" smtClean="0"/>
              <a:t>và</a:t>
            </a:r>
            <a:r>
              <a:rPr lang="en-US" dirty="0" smtClean="0"/>
              <a:t> </a:t>
            </a:r>
            <a:r>
              <a:rPr lang="en-US" dirty="0" err="1" smtClean="0"/>
              <a:t>phân</a:t>
            </a:r>
            <a:r>
              <a:rPr lang="en-US" dirty="0" smtClean="0"/>
              <a:t> </a:t>
            </a:r>
            <a:r>
              <a:rPr lang="en-US" dirty="0" err="1" smtClean="0"/>
              <a:t>loại</a:t>
            </a:r>
            <a:endParaRPr lang="en-US" dirty="0"/>
          </a:p>
          <a:p>
            <a:pPr>
              <a:lnSpc>
                <a:spcPct val="200000"/>
              </a:lnSpc>
            </a:pPr>
            <a:r>
              <a:rPr lang="en-US" dirty="0" err="1" smtClean="0"/>
              <a:t>a.Thu</a:t>
            </a:r>
            <a:r>
              <a:rPr lang="en-US" dirty="0" smtClean="0"/>
              <a:t> </a:t>
            </a:r>
            <a:r>
              <a:rPr lang="en-US" dirty="0" err="1" smtClean="0"/>
              <a:t>thập</a:t>
            </a:r>
            <a:r>
              <a:rPr lang="en-US" dirty="0" smtClean="0"/>
              <a:t> </a:t>
            </a:r>
            <a:r>
              <a:rPr lang="en-US" dirty="0" err="1" smtClean="0"/>
              <a:t>mẫu</a:t>
            </a:r>
            <a:r>
              <a:rPr lang="en-US" dirty="0" smtClean="0"/>
              <a:t> </a:t>
            </a:r>
            <a:r>
              <a:rPr lang="en-US" dirty="0" err="1" smtClean="0"/>
              <a:t>mã</a:t>
            </a:r>
            <a:r>
              <a:rPr lang="en-US" dirty="0" smtClean="0"/>
              <a:t> </a:t>
            </a:r>
            <a:r>
              <a:rPr lang="en-US" dirty="0" err="1" smtClean="0"/>
              <a:t>độc</a:t>
            </a:r>
            <a:endParaRPr lang="en-US" dirty="0"/>
          </a:p>
          <a:p>
            <a:pPr algn="just">
              <a:lnSpc>
                <a:spcPct val="150000"/>
              </a:lnSpc>
            </a:pPr>
            <a:r>
              <a:rPr lang="en-US" dirty="0" smtClean="0"/>
              <a:t>Thu </a:t>
            </a:r>
            <a:r>
              <a:rPr lang="en-US" dirty="0" err="1"/>
              <a:t>thập</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tìm</a:t>
            </a:r>
            <a:r>
              <a:rPr lang="en-US" dirty="0"/>
              <a:t> </a:t>
            </a:r>
            <a:r>
              <a:rPr lang="en-US" dirty="0" err="1"/>
              <a:t>ra</a:t>
            </a:r>
            <a:r>
              <a:rPr lang="en-US" dirty="0"/>
              <a:t> </a:t>
            </a:r>
            <a:r>
              <a:rPr lang="en-US" dirty="0" err="1"/>
              <a:t>các</a:t>
            </a:r>
            <a:r>
              <a:rPr lang="en-US" dirty="0"/>
              <a:t> </a:t>
            </a:r>
            <a:r>
              <a:rPr lang="en-US" dirty="0" err="1"/>
              <a:t>tệp</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các</a:t>
            </a:r>
            <a:r>
              <a:rPr lang="en-US" dirty="0"/>
              <a:t> </a:t>
            </a:r>
            <a:r>
              <a:rPr lang="en-US" dirty="0" err="1"/>
              <a:t>tệp</a:t>
            </a:r>
            <a:r>
              <a:rPr lang="en-US" dirty="0"/>
              <a:t> </a:t>
            </a:r>
            <a:r>
              <a:rPr lang="en-US" dirty="0" err="1"/>
              <a:t>nghi</a:t>
            </a:r>
            <a:r>
              <a:rPr lang="en-US" dirty="0"/>
              <a:t> </a:t>
            </a:r>
            <a:r>
              <a:rPr lang="en-US" dirty="0" err="1"/>
              <a:t>ngờ</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nhằm</a:t>
            </a:r>
            <a:r>
              <a:rPr lang="en-US" dirty="0"/>
              <a:t> </a:t>
            </a:r>
            <a:r>
              <a:rPr lang="en-US" dirty="0" err="1"/>
              <a:t>mục</a:t>
            </a:r>
            <a:r>
              <a:rPr lang="en-US" dirty="0"/>
              <a:t> </a:t>
            </a:r>
            <a:r>
              <a:rPr lang="en-US" dirty="0" err="1"/>
              <a:t>đích</a:t>
            </a:r>
            <a:r>
              <a:rPr lang="en-US" dirty="0"/>
              <a:t> </a:t>
            </a:r>
            <a:r>
              <a:rPr lang="en-US" dirty="0" err="1"/>
              <a:t>nghiên</a:t>
            </a:r>
            <a:r>
              <a:rPr lang="en-US" dirty="0"/>
              <a:t> </a:t>
            </a:r>
            <a:r>
              <a:rPr lang="en-US" dirty="0" err="1"/>
              <a:t>cứu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cách</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thu</a:t>
            </a:r>
            <a:r>
              <a:rPr lang="en-US" dirty="0"/>
              <a:t> </a:t>
            </a:r>
            <a:r>
              <a:rPr lang="en-US" dirty="0" err="1"/>
              <a:t>thập</a:t>
            </a:r>
            <a:r>
              <a:rPr lang="en-US" dirty="0"/>
              <a:t> </a:t>
            </a:r>
            <a:r>
              <a:rPr lang="en-US" dirty="0" err="1"/>
              <a:t>mẫu</a:t>
            </a:r>
            <a:r>
              <a:rPr lang="en-US" dirty="0"/>
              <a:t>, </a:t>
            </a:r>
            <a:r>
              <a:rPr lang="en-US" dirty="0" err="1" smtClean="0"/>
              <a:t>các</a:t>
            </a:r>
            <a:r>
              <a:rPr lang="en-US" dirty="0" smtClean="0"/>
              <a:t> </a:t>
            </a:r>
            <a:r>
              <a:rPr lang="en-US" dirty="0" err="1"/>
              <a:t>phương</a:t>
            </a:r>
            <a:r>
              <a:rPr lang="en-US" dirty="0"/>
              <a:t> </a:t>
            </a:r>
            <a:r>
              <a:rPr lang="en-US" dirty="0" err="1"/>
              <a:t>pháp</a:t>
            </a:r>
            <a:r>
              <a:rPr lang="en-US" dirty="0"/>
              <a:t> </a:t>
            </a:r>
            <a:r>
              <a:rPr lang="en-US" dirty="0" err="1"/>
              <a:t>cụ</a:t>
            </a:r>
            <a:r>
              <a:rPr lang="en-US" dirty="0"/>
              <a:t> </a:t>
            </a:r>
            <a:r>
              <a:rPr lang="en-US" dirty="0" err="1"/>
              <a:t>thể</a:t>
            </a:r>
            <a:r>
              <a:rPr lang="en-US" dirty="0"/>
              <a:t> </a:t>
            </a:r>
            <a:r>
              <a:rPr lang="en-US" dirty="0" err="1"/>
              <a:t>để</a:t>
            </a:r>
            <a:r>
              <a:rPr lang="en-US" dirty="0"/>
              <a:t> </a:t>
            </a:r>
            <a:r>
              <a:rPr lang="en-US" dirty="0" err="1"/>
              <a:t>lấy</a:t>
            </a:r>
            <a:r>
              <a:rPr lang="en-US" dirty="0"/>
              <a:t> </a:t>
            </a:r>
            <a:r>
              <a:rPr lang="en-US" dirty="0" err="1"/>
              <a:t>được</a:t>
            </a:r>
            <a:r>
              <a:rPr lang="en-US" dirty="0"/>
              <a:t> </a:t>
            </a:r>
            <a:r>
              <a:rPr lang="en-US" dirty="0" err="1"/>
              <a:t>mã</a:t>
            </a:r>
            <a:r>
              <a:rPr lang="en-US" dirty="0"/>
              <a:t> </a:t>
            </a:r>
            <a:r>
              <a:rPr lang="en-US" dirty="0" err="1"/>
              <a:t>độc</a:t>
            </a:r>
            <a:r>
              <a:rPr lang="en-US" dirty="0"/>
              <a:t> </a:t>
            </a:r>
            <a:r>
              <a:rPr lang="en-US" dirty="0" err="1"/>
              <a:t>giống</a:t>
            </a:r>
            <a:r>
              <a:rPr lang="en-US" dirty="0"/>
              <a:t> </a:t>
            </a:r>
            <a:r>
              <a:rPr lang="en-US" dirty="0" err="1"/>
              <a:t>như</a:t>
            </a:r>
            <a:r>
              <a:rPr lang="en-US" dirty="0"/>
              <a:t> </a:t>
            </a:r>
            <a:r>
              <a:rPr lang="en-US" dirty="0" err="1"/>
              <a:t>các</a:t>
            </a:r>
            <a:r>
              <a:rPr lang="en-US" dirty="0"/>
              <a:t> </a:t>
            </a:r>
            <a:r>
              <a:rPr lang="en-US" dirty="0" err="1"/>
              <a:t>hãng</a:t>
            </a:r>
            <a:r>
              <a:rPr lang="en-US" dirty="0"/>
              <a:t> </a:t>
            </a:r>
            <a:r>
              <a:rPr lang="en-US" dirty="0" err="1"/>
              <a:t>phần</a:t>
            </a:r>
            <a:r>
              <a:rPr lang="en-US" dirty="0"/>
              <a:t> </a:t>
            </a:r>
            <a:r>
              <a:rPr lang="en-US" dirty="0" err="1"/>
              <a:t>mềm</a:t>
            </a:r>
            <a:r>
              <a:rPr lang="en-US" dirty="0"/>
              <a:t> Anti-Virus, </a:t>
            </a:r>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Honeypot </a:t>
            </a:r>
            <a:r>
              <a:rPr lang="en-US" dirty="0" err="1"/>
              <a:t>hoặc</a:t>
            </a:r>
            <a:r>
              <a:rPr lang="en-US" dirty="0"/>
              <a:t> </a:t>
            </a:r>
            <a:r>
              <a:rPr lang="en-US" dirty="0" err="1"/>
              <a:t>lấy</a:t>
            </a:r>
            <a:r>
              <a:rPr lang="en-US" dirty="0"/>
              <a:t> </a:t>
            </a:r>
            <a:r>
              <a:rPr lang="en-US" dirty="0" err="1"/>
              <a:t>mẫu</a:t>
            </a:r>
            <a:r>
              <a:rPr lang="en-US" dirty="0"/>
              <a:t> </a:t>
            </a:r>
            <a:r>
              <a:rPr lang="en-US" dirty="0" err="1"/>
              <a:t>từ</a:t>
            </a:r>
            <a:r>
              <a:rPr lang="en-US" dirty="0"/>
              <a:t> </a:t>
            </a:r>
            <a:r>
              <a:rPr lang="en-US" dirty="0" err="1"/>
              <a:t>khách</a:t>
            </a:r>
            <a:r>
              <a:rPr lang="en-US" dirty="0"/>
              <a:t> </a:t>
            </a:r>
            <a:r>
              <a:rPr lang="en-US" dirty="0" err="1"/>
              <a:t>hàng</a:t>
            </a:r>
            <a:r>
              <a:rPr lang="en-US" dirty="0"/>
              <a:t> </a:t>
            </a:r>
            <a:r>
              <a:rPr lang="en-US" dirty="0" err="1"/>
              <a:t>tự</a:t>
            </a:r>
            <a:r>
              <a:rPr lang="en-US" dirty="0"/>
              <a:t> </a:t>
            </a:r>
            <a:r>
              <a:rPr lang="en-US" dirty="0" err="1"/>
              <a:t>gửi</a:t>
            </a:r>
            <a:r>
              <a:rPr lang="en-US" dirty="0"/>
              <a:t> </a:t>
            </a:r>
            <a:r>
              <a:rPr lang="en-US" dirty="0" err="1"/>
              <a:t>đến</a:t>
            </a:r>
            <a:r>
              <a:rPr lang="en-US" dirty="0"/>
              <a:t>, </a:t>
            </a:r>
            <a:r>
              <a:rPr lang="en-US" dirty="0" err="1"/>
              <a:t>từ</a:t>
            </a:r>
            <a:r>
              <a:rPr lang="en-US" dirty="0"/>
              <a:t> </a:t>
            </a:r>
            <a:r>
              <a:rPr lang="en-US" dirty="0" err="1"/>
              <a:t>các</a:t>
            </a:r>
            <a:r>
              <a:rPr lang="en-US" dirty="0"/>
              <a:t> </a:t>
            </a:r>
            <a:r>
              <a:rPr lang="en-US" dirty="0" err="1"/>
              <a:t>nguồn</a:t>
            </a:r>
            <a:r>
              <a:rPr lang="en-US" dirty="0"/>
              <a:t> chia </a:t>
            </a:r>
            <a:r>
              <a:rPr lang="en-US" dirty="0" err="1" smtClean="0"/>
              <a:t>sẻ</a:t>
            </a:r>
            <a:r>
              <a:rPr lang="en-US" dirty="0" smtClean="0"/>
              <a:t> </a:t>
            </a:r>
            <a:r>
              <a:rPr lang="en-US" dirty="0" err="1"/>
              <a:t>trên</a:t>
            </a:r>
            <a:r>
              <a:rPr lang="en-US" dirty="0"/>
              <a:t> </a:t>
            </a:r>
            <a:r>
              <a:rPr lang="en-US" dirty="0" err="1"/>
              <a:t>mạng</a:t>
            </a:r>
            <a:r>
              <a:rPr lang="en-US" dirty="0"/>
              <a:t>, </a:t>
            </a:r>
            <a:r>
              <a:rPr lang="en-US" dirty="0" err="1"/>
              <a:t>mua</a:t>
            </a:r>
            <a:r>
              <a:rPr lang="en-US" dirty="0"/>
              <a:t> </a:t>
            </a:r>
            <a:r>
              <a:rPr lang="en-US" dirty="0" err="1"/>
              <a:t>từ</a:t>
            </a:r>
            <a:r>
              <a:rPr lang="en-US" dirty="0"/>
              <a:t> </a:t>
            </a:r>
            <a:r>
              <a:rPr lang="en-US" dirty="0" err="1"/>
              <a:t>các</a:t>
            </a:r>
            <a:r>
              <a:rPr lang="en-US" dirty="0"/>
              <a:t> </a:t>
            </a:r>
            <a:r>
              <a:rPr lang="en-US" dirty="0" err="1"/>
              <a:t>hãng</a:t>
            </a:r>
            <a:r>
              <a:rPr lang="en-US" dirty="0"/>
              <a:t> </a:t>
            </a:r>
            <a:r>
              <a:rPr lang="en-US" dirty="0" err="1"/>
              <a:t>nghiên</a:t>
            </a:r>
            <a:r>
              <a:rPr lang="en-US" dirty="0"/>
              <a:t> </a:t>
            </a:r>
            <a:r>
              <a:rPr lang="en-US" dirty="0" err="1"/>
              <a:t>cứu</a:t>
            </a:r>
            <a:r>
              <a:rPr lang="en-US" dirty="0"/>
              <a:t> </a:t>
            </a:r>
            <a:r>
              <a:rPr lang="en-US" dirty="0" err="1"/>
              <a:t>bảo</a:t>
            </a:r>
            <a:r>
              <a:rPr lang="en-US" dirty="0"/>
              <a:t> </a:t>
            </a:r>
            <a:r>
              <a:rPr lang="en-US" dirty="0" err="1"/>
              <a:t>mật</a:t>
            </a:r>
            <a:r>
              <a:rPr lang="en-US" dirty="0"/>
              <a:t>. </a:t>
            </a:r>
            <a:endParaRPr lang="en-US" dirty="0" smtClean="0"/>
          </a:p>
          <a:p>
            <a:pPr algn="just">
              <a:lnSpc>
                <a:spcPct val="150000"/>
              </a:lnSpc>
            </a:pPr>
            <a:r>
              <a:rPr lang="en-US" i="1" dirty="0" smtClean="0"/>
              <a:t>http://www.honeyclient.org/trac</a:t>
            </a:r>
            <a:endParaRPr lang="en-US" i="1" dirty="0"/>
          </a:p>
          <a:p>
            <a:pPr algn="just">
              <a:lnSpc>
                <a:spcPct val="150000"/>
              </a:lnSpc>
            </a:pPr>
            <a:r>
              <a:rPr lang="en-US" i="1" dirty="0" smtClean="0"/>
              <a:t>http://</a:t>
            </a:r>
            <a:r>
              <a:rPr lang="en-US" i="1" dirty="0"/>
              <a:t>nepenthes.carnivore.it/</a:t>
            </a:r>
          </a:p>
          <a:p>
            <a:pPr algn="just">
              <a:lnSpc>
                <a:spcPct val="150000"/>
              </a:lnSpc>
            </a:pPr>
            <a:r>
              <a:rPr lang="en-US" i="1" dirty="0" smtClean="0"/>
              <a:t>http://sourceforge.net/projects/amunhoney</a:t>
            </a:r>
            <a:r>
              <a:rPr lang="en-US" i="1" dirty="0"/>
              <a:t>/</a:t>
            </a:r>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2709282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909310"/>
          </a:xfrm>
          <a:prstGeom prst="rect">
            <a:avLst/>
          </a:prstGeom>
          <a:noFill/>
        </p:spPr>
        <p:txBody>
          <a:bodyPr wrap="square" rtlCol="0">
            <a:spAutoFit/>
          </a:bodyPr>
          <a:lstStyle/>
          <a:p>
            <a:pPr algn="just">
              <a:lnSpc>
                <a:spcPct val="150000"/>
              </a:lnSpc>
            </a:pPr>
            <a:r>
              <a:rPr lang="vi-VN" dirty="0"/>
              <a:t>Một cách phổ biến để thu thập mẫu mã độc là thực hiện trên các máy tính bị nhiễm. </a:t>
            </a:r>
            <a:endParaRPr lang="en-US" dirty="0" smtClean="0"/>
          </a:p>
          <a:p>
            <a:pPr algn="just">
              <a:lnSpc>
                <a:spcPct val="150000"/>
              </a:lnSpc>
            </a:pPr>
            <a:r>
              <a:rPr lang="vi-VN" dirty="0" smtClean="0"/>
              <a:t>Tuy </a:t>
            </a:r>
            <a:r>
              <a:rPr lang="vi-VN" dirty="0"/>
              <a:t>nhiên để đảm bảo các máy tính này nguyên vẹn để điều tra rõ hơn sự cố sau này thì người phân tích thường sẽ sao lưu ổ cứng bị nhiễm ra một nơi và phân tích trên bản sao ổ cứng đó. </a:t>
            </a:r>
            <a:endParaRPr lang="en-US" dirty="0" smtClean="0"/>
          </a:p>
          <a:p>
            <a:pPr algn="just">
              <a:lnSpc>
                <a:spcPct val="150000"/>
              </a:lnSpc>
            </a:pPr>
            <a:r>
              <a:rPr lang="vi-VN" dirty="0" smtClean="0"/>
              <a:t>Để </a:t>
            </a:r>
            <a:r>
              <a:rPr lang="vi-VN" dirty="0"/>
              <a:t>tiếp tục công việc, người phân tích phải quan sát và tìm kiếm các tệp thực thi lạ trên hệ thống, sau đó thực hiện phân tích, hoặc sử dụng một số công cụ giám sát hệ thống như xem xét các tiến trình, kiểm tra xem có tiến trình lạ không để xác định nguyên nhân tạo ra tiến trình lạ, xác định tiến trình đó được tạo từ ở đâu, thực hiện nén mẫu và mang đi </a:t>
            </a:r>
            <a:r>
              <a:rPr lang="vi-VN" dirty="0" smtClean="0"/>
              <a:t>phân</a:t>
            </a:r>
            <a:r>
              <a:rPr lang="en-US" dirty="0" smtClean="0"/>
              <a:t> </a:t>
            </a:r>
            <a:r>
              <a:rPr lang="en-US" dirty="0" err="1" smtClean="0"/>
              <a:t>tích</a:t>
            </a:r>
            <a:r>
              <a:rPr lang="en-US" dirty="0"/>
              <a:t>.</a:t>
            </a:r>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1997497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3970318"/>
          </a:xfrm>
          <a:prstGeom prst="rect">
            <a:avLst/>
          </a:prstGeom>
          <a:noFill/>
        </p:spPr>
        <p:txBody>
          <a:bodyPr wrap="square" rtlCol="0">
            <a:spAutoFit/>
          </a:bodyPr>
          <a:lstStyle/>
          <a:p>
            <a:pPr algn="just">
              <a:lnSpc>
                <a:spcPct val="150000"/>
              </a:lnSpc>
            </a:pPr>
            <a:r>
              <a:rPr lang="vi-VN" i="1" dirty="0" smtClean="0"/>
              <a:t>Ví </a:t>
            </a:r>
            <a:r>
              <a:rPr lang="vi-VN" i="1" dirty="0"/>
              <a:t>dụ: </a:t>
            </a:r>
            <a:endParaRPr lang="en-US" i="1" dirty="0" smtClean="0"/>
          </a:p>
          <a:p>
            <a:pPr algn="just">
              <a:lnSpc>
                <a:spcPct val="150000"/>
              </a:lnSpc>
            </a:pPr>
            <a:r>
              <a:rPr lang="vi-VN" dirty="0" smtClean="0"/>
              <a:t>Một </a:t>
            </a:r>
            <a:r>
              <a:rPr lang="vi-VN" dirty="0"/>
              <a:t>mẫu mã độc có tên là Rbot, thường sử dụng trong các cuộc tấn công DDoS, mẫu này khi thực thi sẽ tự động mở một cổng trên máy nạn nhân, tham gia vào một kênh </a:t>
            </a:r>
            <a:r>
              <a:rPr lang="en-US" dirty="0"/>
              <a:t>chat </a:t>
            </a:r>
            <a:r>
              <a:rPr lang="vi-VN" dirty="0"/>
              <a:t>IRC và nghe lệnh từ kẻ tấn công. </a:t>
            </a:r>
            <a:endParaRPr lang="en-US" dirty="0" smtClean="0"/>
          </a:p>
          <a:p>
            <a:pPr>
              <a:lnSpc>
                <a:spcPct val="150000"/>
              </a:lnSpc>
            </a:pPr>
            <a:r>
              <a:rPr lang="vi-VN" dirty="0"/>
              <a:t>Từ dấu hiệu lưu lượng mạng tăng bất thường, người phân tích dùng một số phần mềm kiểm tra tiến trình và cố gắng xác định Rbot đó nằm ở đâu, sau đó lấy mẫu</a:t>
            </a:r>
            <a:r>
              <a:rPr lang="en-US" dirty="0"/>
              <a:t> </a:t>
            </a:r>
            <a:r>
              <a:rPr lang="vi-VN" dirty="0"/>
              <a:t>và </a:t>
            </a:r>
            <a:r>
              <a:rPr lang="vi-VN" dirty="0" smtClean="0"/>
              <a:t>phântích</a:t>
            </a: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130557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493812"/>
          </a:xfrm>
          <a:prstGeom prst="rect">
            <a:avLst/>
          </a:prstGeom>
          <a:noFill/>
        </p:spPr>
        <p:txBody>
          <a:bodyPr wrap="square" rtlCol="0">
            <a:spAutoFit/>
          </a:bodyPr>
          <a:lstStyle/>
          <a:p>
            <a:pPr>
              <a:lnSpc>
                <a:spcPct val="150000"/>
              </a:lnSpc>
            </a:pPr>
            <a:r>
              <a:rPr lang="en-US" dirty="0"/>
              <a:t>b. </a:t>
            </a:r>
            <a:r>
              <a:rPr lang="en-US" dirty="0" err="1"/>
              <a:t>Gửi</a:t>
            </a:r>
            <a:r>
              <a:rPr lang="en-US" dirty="0"/>
              <a:t> </a:t>
            </a:r>
            <a:r>
              <a:rPr lang="en-US" dirty="0" err="1"/>
              <a:t>mẫu</a:t>
            </a:r>
            <a:r>
              <a:rPr lang="en-US" dirty="0"/>
              <a:t> </a:t>
            </a:r>
            <a:r>
              <a:rPr lang="en-US" dirty="0" err="1"/>
              <a:t>đến</a:t>
            </a:r>
            <a:r>
              <a:rPr lang="en-US" dirty="0"/>
              <a:t> </a:t>
            </a:r>
            <a:r>
              <a:rPr lang="en-US" dirty="0" err="1"/>
              <a:t>các</a:t>
            </a:r>
            <a:r>
              <a:rPr lang="en-US" dirty="0"/>
              <a:t> </a:t>
            </a:r>
            <a:r>
              <a:rPr lang="en-US" dirty="0" err="1"/>
              <a:t>hãng</a:t>
            </a:r>
            <a:r>
              <a:rPr lang="en-US" dirty="0"/>
              <a:t> Anti-virus</a:t>
            </a:r>
          </a:p>
          <a:p>
            <a:pPr algn="just">
              <a:lnSpc>
                <a:spcPct val="150000"/>
              </a:lnSpc>
            </a:pPr>
            <a:r>
              <a:rPr lang="en-US" dirty="0" err="1"/>
              <a:t>Sau</a:t>
            </a:r>
            <a:r>
              <a:rPr lang="en-US" dirty="0"/>
              <a:t> </a:t>
            </a:r>
            <a:r>
              <a:rPr lang="en-US" dirty="0" err="1"/>
              <a:t>khi</a:t>
            </a:r>
            <a:r>
              <a:rPr lang="en-US" dirty="0"/>
              <a:t> </a:t>
            </a:r>
            <a:r>
              <a:rPr lang="en-US" dirty="0" err="1"/>
              <a:t>thu</a:t>
            </a:r>
            <a:r>
              <a:rPr lang="en-US" dirty="0"/>
              <a:t> </a:t>
            </a:r>
            <a:r>
              <a:rPr lang="en-US" dirty="0" err="1"/>
              <a:t>thập</a:t>
            </a:r>
            <a:r>
              <a:rPr lang="en-US" dirty="0"/>
              <a:t> </a:t>
            </a:r>
            <a:r>
              <a:rPr lang="en-US" dirty="0" err="1"/>
              <a:t>được</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ngoài</a:t>
            </a:r>
            <a:r>
              <a:rPr lang="en-US" dirty="0"/>
              <a:t> </a:t>
            </a:r>
            <a:r>
              <a:rPr lang="en-US" dirty="0" err="1"/>
              <a:t>việc</a:t>
            </a:r>
            <a:r>
              <a:rPr lang="en-US" dirty="0"/>
              <a:t> </a:t>
            </a:r>
            <a:r>
              <a:rPr lang="en-US" dirty="0" err="1"/>
              <a:t>tự</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đó</a:t>
            </a:r>
            <a:r>
              <a:rPr lang="en-US" dirty="0"/>
              <a:t> </a:t>
            </a:r>
            <a:r>
              <a:rPr lang="en-US" dirty="0" err="1"/>
              <a:t>cho</a:t>
            </a:r>
            <a:r>
              <a:rPr lang="en-US" dirty="0"/>
              <a:t> </a:t>
            </a:r>
            <a:r>
              <a:rPr lang="en-US" dirty="0" err="1"/>
              <a:t>các</a:t>
            </a:r>
            <a:r>
              <a:rPr lang="en-US" dirty="0"/>
              <a:t> </a:t>
            </a:r>
            <a:r>
              <a:rPr lang="en-US" dirty="0" err="1"/>
              <a:t>hãng</a:t>
            </a:r>
            <a:r>
              <a:rPr lang="en-US" dirty="0"/>
              <a:t> Anti-virus (</a:t>
            </a:r>
            <a:r>
              <a:rPr lang="en-US" dirty="0" err="1"/>
              <a:t>ví</a:t>
            </a:r>
            <a:r>
              <a:rPr lang="en-US" dirty="0"/>
              <a:t> </a:t>
            </a:r>
            <a:r>
              <a:rPr lang="en-US" dirty="0" err="1"/>
              <a:t>dụ</a:t>
            </a:r>
            <a:r>
              <a:rPr lang="en-US" dirty="0"/>
              <a:t>: </a:t>
            </a:r>
            <a:r>
              <a:rPr lang="en-US" dirty="0" err="1"/>
              <a:t>Hãng</a:t>
            </a:r>
            <a:r>
              <a:rPr lang="en-US" dirty="0"/>
              <a:t> </a:t>
            </a:r>
            <a:r>
              <a:rPr lang="en-US" dirty="0" err="1"/>
              <a:t>Symatec</a:t>
            </a:r>
            <a:r>
              <a:rPr lang="en-US" dirty="0"/>
              <a:t>, </a:t>
            </a:r>
            <a:r>
              <a:rPr lang="fr-FR" dirty="0" err="1"/>
              <a:t>McAffee</a:t>
            </a:r>
            <a:r>
              <a:rPr lang="fr-FR" dirty="0"/>
              <a:t>) </a:t>
            </a:r>
            <a:r>
              <a:rPr lang="en-US" dirty="0" err="1"/>
              <a:t>để</a:t>
            </a:r>
            <a:r>
              <a:rPr lang="en-US" dirty="0"/>
              <a:t> </a:t>
            </a:r>
            <a:r>
              <a:rPr lang="en-US" dirty="0" err="1"/>
              <a:t>giúp</a:t>
            </a:r>
            <a:r>
              <a:rPr lang="en-US" dirty="0"/>
              <a:t> </a:t>
            </a:r>
            <a:r>
              <a:rPr lang="en-US" dirty="0" err="1"/>
              <a:t>các</a:t>
            </a:r>
            <a:r>
              <a:rPr lang="en-US" dirty="0"/>
              <a:t> </a:t>
            </a:r>
            <a:r>
              <a:rPr lang="en-US" dirty="0" err="1"/>
              <a:t>hãng</a:t>
            </a:r>
            <a:r>
              <a:rPr lang="en-US" dirty="0"/>
              <a:t>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được</a:t>
            </a:r>
            <a:r>
              <a:rPr lang="en-US" dirty="0"/>
              <a:t> </a:t>
            </a:r>
            <a:r>
              <a:rPr lang="en-US" dirty="0" err="1"/>
              <a:t>mẫu</a:t>
            </a:r>
            <a:r>
              <a:rPr lang="en-US" dirty="0"/>
              <a:t> </a:t>
            </a:r>
            <a:r>
              <a:rPr lang="en-US" dirty="0" err="1"/>
              <a:t>mới</a:t>
            </a:r>
            <a:r>
              <a:rPr lang="en-US" dirty="0"/>
              <a:t>. </a:t>
            </a:r>
            <a:endParaRPr lang="en-US" dirty="0" smtClean="0"/>
          </a:p>
          <a:p>
            <a:pPr algn="just">
              <a:lnSpc>
                <a:spcPct val="150000"/>
              </a:lnSpc>
            </a:pPr>
            <a:r>
              <a:rPr lang="en-US" dirty="0" err="1" smtClean="0"/>
              <a:t>Hầu</a:t>
            </a:r>
            <a:r>
              <a:rPr lang="en-US" dirty="0" smtClean="0"/>
              <a:t> </a:t>
            </a:r>
            <a:r>
              <a:rPr lang="en-US" dirty="0" err="1"/>
              <a:t>hết</a:t>
            </a:r>
            <a:r>
              <a:rPr lang="en-US" dirty="0"/>
              <a:t> </a:t>
            </a:r>
            <a:r>
              <a:rPr lang="en-US" dirty="0" err="1"/>
              <a:t>các</a:t>
            </a:r>
            <a:r>
              <a:rPr lang="en-US" dirty="0"/>
              <a:t> </a:t>
            </a:r>
            <a:r>
              <a:rPr lang="en-US" dirty="0" err="1"/>
              <a:t>hãng</a:t>
            </a:r>
            <a:r>
              <a:rPr lang="en-US" dirty="0"/>
              <a:t> </a:t>
            </a:r>
            <a:r>
              <a:rPr lang="fr-FR" dirty="0"/>
              <a:t>Antivirus </a:t>
            </a:r>
            <a:r>
              <a:rPr lang="en-US" dirty="0" err="1"/>
              <a:t>đều</a:t>
            </a:r>
            <a:r>
              <a:rPr lang="en-US" dirty="0"/>
              <a:t> </a:t>
            </a:r>
            <a:r>
              <a:rPr lang="en-US" dirty="0" err="1"/>
              <a:t>có</a:t>
            </a:r>
            <a:r>
              <a:rPr lang="en-US" dirty="0"/>
              <a:t> </a:t>
            </a:r>
            <a:r>
              <a:rPr lang="en-US" dirty="0" err="1"/>
              <a:t>cổng</a:t>
            </a:r>
            <a:r>
              <a:rPr lang="en-US" dirty="0"/>
              <a:t> </a:t>
            </a:r>
            <a:r>
              <a:rPr lang="en-US" dirty="0" err="1"/>
              <a:t>thông</a:t>
            </a:r>
            <a:r>
              <a:rPr lang="en-US" dirty="0"/>
              <a:t> tin </a:t>
            </a:r>
            <a:r>
              <a:rPr lang="fr-FR" dirty="0"/>
              <a:t>(</a:t>
            </a:r>
            <a:r>
              <a:rPr lang="fr-FR" dirty="0" err="1"/>
              <a:t>Website</a:t>
            </a:r>
            <a:r>
              <a:rPr lang="fr-FR" dirty="0"/>
              <a:t>) </a:t>
            </a:r>
            <a:r>
              <a:rPr lang="en-US" dirty="0" err="1"/>
              <a:t>cho</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mẫu</a:t>
            </a:r>
            <a:r>
              <a:rPr lang="en-US" dirty="0"/>
              <a:t> </a:t>
            </a:r>
            <a:r>
              <a:rPr lang="en-US" dirty="0" err="1"/>
              <a:t>đến</a:t>
            </a:r>
            <a:r>
              <a:rPr lang="en-US" dirty="0"/>
              <a:t>, </a:t>
            </a:r>
            <a:r>
              <a:rPr lang="en-US" dirty="0" err="1"/>
              <a:t>ngoài</a:t>
            </a:r>
            <a:r>
              <a:rPr lang="en-US" dirty="0"/>
              <a:t> </a:t>
            </a:r>
            <a:r>
              <a:rPr lang="en-US" dirty="0" err="1"/>
              <a:t>ra</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các</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thông</a:t>
            </a:r>
            <a:r>
              <a:rPr lang="en-US" dirty="0"/>
              <a:t> qua </a:t>
            </a:r>
            <a:r>
              <a:rPr lang="en-US" dirty="0" smtClean="0"/>
              <a:t>email.</a:t>
            </a: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1693906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0"/>
            <a:ext cx="72866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976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6324808"/>
          </a:xfrm>
          <a:prstGeom prst="rect">
            <a:avLst/>
          </a:prstGeom>
          <a:noFill/>
        </p:spPr>
        <p:txBody>
          <a:bodyPr wrap="square" rtlCol="0">
            <a:spAutoFit/>
          </a:bodyPr>
          <a:lstStyle/>
          <a:p>
            <a:pPr>
              <a:lnSpc>
                <a:spcPct val="150000"/>
              </a:lnSpc>
            </a:pPr>
            <a:r>
              <a:rPr lang="en-US" dirty="0" err="1"/>
              <a:t>Bước</a:t>
            </a:r>
            <a:r>
              <a:rPr lang="en-US" dirty="0"/>
              <a:t> 1: </a:t>
            </a:r>
            <a:r>
              <a:rPr lang="en-US" dirty="0" err="1"/>
              <a:t>Phân</a:t>
            </a:r>
            <a:r>
              <a:rPr lang="en-US" dirty="0"/>
              <a:t> </a:t>
            </a:r>
            <a:r>
              <a:rPr lang="en-US" dirty="0" err="1"/>
              <a:t>tích</a:t>
            </a:r>
            <a:r>
              <a:rPr lang="en-US" dirty="0"/>
              <a:t> </a:t>
            </a:r>
            <a:r>
              <a:rPr lang="en-US" dirty="0" err="1"/>
              <a:t>đặc</a:t>
            </a:r>
            <a:r>
              <a:rPr lang="en-US" dirty="0"/>
              <a:t> </a:t>
            </a:r>
            <a:r>
              <a:rPr lang="en-US" dirty="0" err="1"/>
              <a:t>trưng</a:t>
            </a:r>
            <a:r>
              <a:rPr lang="en-US" dirty="0"/>
              <a:t> </a:t>
            </a:r>
            <a:r>
              <a:rPr lang="en-US" dirty="0" err="1"/>
              <a:t>kiểm</a:t>
            </a:r>
            <a:r>
              <a:rPr lang="en-US" dirty="0"/>
              <a:t> </a:t>
            </a:r>
            <a:r>
              <a:rPr lang="en-US" dirty="0" err="1"/>
              <a:t>tra</a:t>
            </a:r>
            <a:r>
              <a:rPr lang="en-US" dirty="0"/>
              <a:t> </a:t>
            </a:r>
            <a:r>
              <a:rPr lang="en-US" dirty="0" err="1"/>
              <a:t>đặc</a:t>
            </a:r>
            <a:r>
              <a:rPr lang="en-US" dirty="0"/>
              <a:t> </a:t>
            </a:r>
            <a:r>
              <a:rPr lang="en-US" dirty="0" err="1"/>
              <a:t>điểm</a:t>
            </a:r>
            <a:r>
              <a:rPr lang="en-US" dirty="0"/>
              <a:t> </a:t>
            </a:r>
            <a:r>
              <a:rPr lang="en-US" dirty="0" err="1"/>
              <a:t>tệp</a:t>
            </a:r>
            <a:r>
              <a:rPr lang="en-US" dirty="0"/>
              <a:t> tin, </a:t>
            </a:r>
            <a:r>
              <a:rPr lang="en-US" dirty="0" err="1"/>
              <a:t>giá</a:t>
            </a:r>
            <a:r>
              <a:rPr lang="en-US" dirty="0"/>
              <a:t> </a:t>
            </a:r>
            <a:r>
              <a:rPr lang="en-US" dirty="0" err="1"/>
              <a:t>trị</a:t>
            </a:r>
            <a:r>
              <a:rPr lang="en-US" dirty="0"/>
              <a:t> </a:t>
            </a:r>
            <a:r>
              <a:rPr lang="en-US" dirty="0" err="1"/>
              <a:t>băm</a:t>
            </a:r>
            <a:r>
              <a:rPr lang="en-US" dirty="0"/>
              <a:t>, </a:t>
            </a:r>
            <a:r>
              <a:rPr lang="en-US" dirty="0" err="1"/>
              <a:t>các</a:t>
            </a:r>
            <a:r>
              <a:rPr lang="en-US" dirty="0"/>
              <a:t> </a:t>
            </a:r>
            <a:r>
              <a:rPr lang="en-US" dirty="0" err="1"/>
              <a:t>chuỗi</a:t>
            </a:r>
            <a:r>
              <a:rPr lang="en-US" dirty="0"/>
              <a:t> </a:t>
            </a:r>
            <a:r>
              <a:rPr lang="en-US" dirty="0" err="1"/>
              <a:t>ký</a:t>
            </a:r>
            <a:r>
              <a:rPr lang="en-US" dirty="0"/>
              <a:t> </a:t>
            </a:r>
            <a:r>
              <a:rPr lang="en-US" dirty="0" err="1"/>
              <a:t>tự</a:t>
            </a:r>
            <a:r>
              <a:rPr lang="en-US" dirty="0"/>
              <a:t>.</a:t>
            </a:r>
          </a:p>
          <a:p>
            <a:pPr>
              <a:lnSpc>
                <a:spcPct val="150000"/>
              </a:lnSpc>
            </a:pPr>
            <a:r>
              <a:rPr lang="en-US" dirty="0" err="1"/>
              <a:t>Bước</a:t>
            </a:r>
            <a:r>
              <a:rPr lang="en-US" dirty="0"/>
              <a:t> 2: </a:t>
            </a:r>
            <a:r>
              <a:rPr lang="en-US" dirty="0" err="1"/>
              <a:t>Phân</a:t>
            </a:r>
            <a:r>
              <a:rPr lang="en-US" dirty="0"/>
              <a:t> </a:t>
            </a:r>
            <a:r>
              <a:rPr lang="en-US" dirty="0" err="1"/>
              <a:t>tích</a:t>
            </a:r>
            <a:r>
              <a:rPr lang="en-US" dirty="0"/>
              <a:t> file </a:t>
            </a:r>
            <a:r>
              <a:rPr lang="en-US" dirty="0" err="1"/>
              <a:t>nén</a:t>
            </a:r>
            <a:r>
              <a:rPr lang="en-US" dirty="0"/>
              <a:t>, </a:t>
            </a:r>
            <a:r>
              <a:rPr lang="en-US" dirty="0" err="1"/>
              <a:t>bước</a:t>
            </a:r>
            <a:r>
              <a:rPr lang="en-US" dirty="0"/>
              <a:t> </a:t>
            </a:r>
            <a:r>
              <a:rPr lang="en-US" dirty="0" err="1"/>
              <a:t>này</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tệp</a:t>
            </a:r>
            <a:r>
              <a:rPr lang="en-US" dirty="0"/>
              <a:t> tin </a:t>
            </a:r>
            <a:r>
              <a:rPr lang="en-US" dirty="0" err="1"/>
              <a:t>có</a:t>
            </a:r>
            <a:r>
              <a:rPr lang="en-US" dirty="0"/>
              <a:t> </a:t>
            </a:r>
            <a:r>
              <a:rPr lang="en-US" dirty="0" err="1"/>
              <a:t>bị</a:t>
            </a:r>
            <a:r>
              <a:rPr lang="en-US" dirty="0"/>
              <a:t> </a:t>
            </a:r>
            <a:r>
              <a:rPr lang="en-US" dirty="0" err="1"/>
              <a:t>nén</a:t>
            </a:r>
            <a:r>
              <a:rPr lang="en-US" dirty="0"/>
              <a:t> </a:t>
            </a:r>
            <a:r>
              <a:rPr lang="en-US" dirty="0" err="1"/>
              <a:t>không</a:t>
            </a:r>
            <a:r>
              <a:rPr lang="en-US" dirty="0"/>
              <a:t> ? </a:t>
            </a:r>
            <a:r>
              <a:rPr lang="en-US" dirty="0" err="1"/>
              <a:t>Nếu</a:t>
            </a:r>
            <a:r>
              <a:rPr lang="en-US" dirty="0"/>
              <a:t> </a:t>
            </a:r>
            <a:r>
              <a:rPr lang="en-US" dirty="0" err="1"/>
              <a:t>có</a:t>
            </a:r>
            <a:r>
              <a:rPr lang="en-US" dirty="0"/>
              <a:t> </a:t>
            </a:r>
            <a:r>
              <a:rPr lang="en-US" dirty="0" err="1"/>
              <a:t>bị</a:t>
            </a:r>
            <a:r>
              <a:rPr lang="en-US" dirty="0"/>
              <a:t> </a:t>
            </a:r>
            <a:r>
              <a:rPr lang="en-US" dirty="0" err="1"/>
              <a:t>nén</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giải</a:t>
            </a:r>
            <a:r>
              <a:rPr lang="en-US" dirty="0"/>
              <a:t> </a:t>
            </a:r>
            <a:r>
              <a:rPr lang="en-US" dirty="0" err="1"/>
              <a:t>nén</a:t>
            </a:r>
            <a:r>
              <a:rPr lang="en-US" dirty="0"/>
              <a:t> </a:t>
            </a:r>
            <a:r>
              <a:rPr lang="en-US" dirty="0" err="1"/>
              <a:t>sau</a:t>
            </a:r>
            <a:r>
              <a:rPr lang="en-US" dirty="0"/>
              <a:t> </a:t>
            </a:r>
            <a:r>
              <a:rPr lang="en-US" dirty="0" err="1"/>
              <a:t>đó</a:t>
            </a:r>
            <a:r>
              <a:rPr lang="en-US" dirty="0"/>
              <a:t> quay </a:t>
            </a:r>
            <a:r>
              <a:rPr lang="en-US" dirty="0" err="1"/>
              <a:t>trở</a:t>
            </a:r>
            <a:r>
              <a:rPr lang="en-US" dirty="0"/>
              <a:t> </a:t>
            </a:r>
            <a:r>
              <a:rPr lang="en-US" dirty="0" err="1"/>
              <a:t>lại</a:t>
            </a:r>
            <a:r>
              <a:rPr lang="en-US" dirty="0"/>
              <a:t> </a:t>
            </a:r>
            <a:r>
              <a:rPr lang="en-US" dirty="0" err="1"/>
              <a:t>bước</a:t>
            </a:r>
            <a:r>
              <a:rPr lang="en-US" dirty="0"/>
              <a:t> 1, </a:t>
            </a:r>
            <a:r>
              <a:rPr lang="en-US" dirty="0" err="1"/>
              <a:t>hoặc</a:t>
            </a:r>
            <a:r>
              <a:rPr lang="en-US" dirty="0"/>
              <a:t> </a:t>
            </a:r>
            <a:r>
              <a:rPr lang="en-US" dirty="0" err="1"/>
              <a:t>nếu</a:t>
            </a:r>
            <a:r>
              <a:rPr lang="en-US" dirty="0"/>
              <a:t> </a:t>
            </a:r>
            <a:r>
              <a:rPr lang="en-US" dirty="0" err="1"/>
              <a:t>không</a:t>
            </a:r>
            <a:r>
              <a:rPr lang="en-US" dirty="0"/>
              <a:t> </a:t>
            </a:r>
            <a:r>
              <a:rPr lang="en-US" dirty="0" err="1"/>
              <a:t>giải</a:t>
            </a:r>
            <a:r>
              <a:rPr lang="en-US" dirty="0"/>
              <a:t> </a:t>
            </a:r>
            <a:r>
              <a:rPr lang="en-US" dirty="0" err="1"/>
              <a:t>nén</a:t>
            </a:r>
            <a:r>
              <a:rPr lang="en-US" dirty="0"/>
              <a:t> </a:t>
            </a:r>
            <a:r>
              <a:rPr lang="en-US" dirty="0" err="1"/>
              <a:t>được</a:t>
            </a:r>
            <a:r>
              <a:rPr lang="en-US" dirty="0"/>
              <a:t> </a:t>
            </a:r>
            <a:r>
              <a:rPr lang="en-US" dirty="0" err="1"/>
              <a:t>thì</a:t>
            </a:r>
            <a:r>
              <a:rPr lang="en-US" dirty="0"/>
              <a:t> sang </a:t>
            </a:r>
            <a:r>
              <a:rPr lang="en-US" dirty="0" err="1"/>
              <a:t>bước</a:t>
            </a:r>
            <a:r>
              <a:rPr lang="en-US" dirty="0"/>
              <a:t> 3.</a:t>
            </a:r>
          </a:p>
          <a:p>
            <a:pPr>
              <a:lnSpc>
                <a:spcPct val="150000"/>
              </a:lnSpc>
            </a:pPr>
            <a:r>
              <a:rPr lang="en-US" dirty="0" err="1"/>
              <a:t>Bước</a:t>
            </a:r>
            <a:r>
              <a:rPr lang="en-US" dirty="0"/>
              <a:t> 3: </a:t>
            </a:r>
            <a:r>
              <a:rPr lang="en-US" dirty="0" err="1"/>
              <a:t>Tương</a:t>
            </a:r>
            <a:r>
              <a:rPr lang="en-US" dirty="0"/>
              <a:t> </a:t>
            </a:r>
            <a:r>
              <a:rPr lang="en-US" dirty="0" err="1"/>
              <a:t>quan</a:t>
            </a:r>
            <a:r>
              <a:rPr lang="en-US" dirty="0"/>
              <a:t> </a:t>
            </a:r>
            <a:r>
              <a:rPr lang="en-US" dirty="0" err="1"/>
              <a:t>kết</a:t>
            </a:r>
            <a:r>
              <a:rPr lang="en-US" dirty="0"/>
              <a:t> </a:t>
            </a:r>
            <a:r>
              <a:rPr lang="en-US" dirty="0" err="1"/>
              <a:t>quả</a:t>
            </a:r>
            <a:r>
              <a:rPr lang="en-US" dirty="0"/>
              <a:t>, </a:t>
            </a:r>
            <a:r>
              <a:rPr lang="en-US" dirty="0" err="1"/>
              <a:t>tại</a:t>
            </a:r>
            <a:r>
              <a:rPr lang="en-US" dirty="0"/>
              <a:t> </a:t>
            </a:r>
            <a:r>
              <a:rPr lang="en-US" dirty="0" err="1"/>
              <a:t>đây</a:t>
            </a:r>
            <a:r>
              <a:rPr lang="en-US" dirty="0"/>
              <a:t> </a:t>
            </a:r>
            <a:r>
              <a:rPr lang="en-US" dirty="0" err="1"/>
              <a:t>thu</a:t>
            </a:r>
            <a:r>
              <a:rPr lang="en-US" dirty="0"/>
              <a:t> </a:t>
            </a:r>
            <a:r>
              <a:rPr lang="en-US" dirty="0" err="1"/>
              <a:t>nhận</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băm</a:t>
            </a:r>
            <a:r>
              <a:rPr lang="en-US" dirty="0"/>
              <a:t> </a:t>
            </a:r>
            <a:r>
              <a:rPr lang="en-US" dirty="0" err="1"/>
              <a:t>của</a:t>
            </a:r>
            <a:r>
              <a:rPr lang="en-US" dirty="0"/>
              <a:t> </a:t>
            </a:r>
            <a:r>
              <a:rPr lang="en-US" dirty="0" err="1"/>
              <a:t>tệp</a:t>
            </a:r>
            <a:r>
              <a:rPr lang="en-US" dirty="0"/>
              <a:t> tin </a:t>
            </a:r>
            <a:r>
              <a:rPr lang="en-US" dirty="0" err="1"/>
              <a:t>phân</a:t>
            </a:r>
            <a:r>
              <a:rPr lang="en-US" dirty="0"/>
              <a:t> </a:t>
            </a:r>
            <a:r>
              <a:rPr lang="en-US" dirty="0" err="1"/>
              <a:t>tích</a:t>
            </a:r>
            <a:r>
              <a:rPr lang="en-US" dirty="0"/>
              <a:t>, </a:t>
            </a:r>
            <a:r>
              <a:rPr lang="en-US" dirty="0" err="1"/>
              <a:t>gửi</a:t>
            </a:r>
            <a:r>
              <a:rPr lang="en-US" dirty="0"/>
              <a:t> </a:t>
            </a:r>
            <a:r>
              <a:rPr lang="en-US" dirty="0" err="1"/>
              <a:t>lên</a:t>
            </a:r>
            <a:r>
              <a:rPr lang="en-US" dirty="0"/>
              <a:t> </a:t>
            </a:r>
            <a:r>
              <a:rPr lang="en-US" dirty="0" err="1"/>
              <a:t>trang</a:t>
            </a:r>
            <a:r>
              <a:rPr lang="en-US" dirty="0"/>
              <a:t> </a:t>
            </a:r>
            <a:r>
              <a:rPr lang="de-DE" dirty="0"/>
              <a:t>Virustotal </a:t>
            </a:r>
            <a:r>
              <a:rPr lang="en-US" dirty="0" err="1"/>
              <a:t>để</a:t>
            </a:r>
            <a:r>
              <a:rPr lang="en-US" dirty="0"/>
              <a:t> </a:t>
            </a:r>
            <a:r>
              <a:rPr lang="en-US" dirty="0" err="1"/>
              <a:t>xem</a:t>
            </a:r>
            <a:r>
              <a:rPr lang="en-US" dirty="0"/>
              <a:t> </a:t>
            </a:r>
            <a:r>
              <a:rPr lang="en-US" dirty="0" err="1"/>
              <a:t>mẫu</a:t>
            </a:r>
            <a:r>
              <a:rPr lang="en-US" dirty="0"/>
              <a:t> </a:t>
            </a:r>
            <a:r>
              <a:rPr lang="en-US" dirty="0" err="1"/>
              <a:t>này</a:t>
            </a:r>
            <a:r>
              <a:rPr lang="en-US" dirty="0"/>
              <a:t> </a:t>
            </a:r>
            <a:r>
              <a:rPr lang="en-US" dirty="0" err="1"/>
              <a:t>đã</a:t>
            </a:r>
            <a:r>
              <a:rPr lang="en-US" dirty="0"/>
              <a:t> </a:t>
            </a:r>
            <a:r>
              <a:rPr lang="en-US" dirty="0" err="1"/>
              <a:t>được</a:t>
            </a:r>
            <a:r>
              <a:rPr lang="en-US" dirty="0"/>
              <a:t> </a:t>
            </a:r>
            <a:r>
              <a:rPr lang="en-US" dirty="0" err="1"/>
              <a:t>phân</a:t>
            </a:r>
            <a:r>
              <a:rPr lang="en-US" dirty="0"/>
              <a:t> </a:t>
            </a:r>
            <a:r>
              <a:rPr lang="en-US" dirty="0" err="1"/>
              <a:t>tích</a:t>
            </a:r>
            <a:r>
              <a:rPr lang="en-US" dirty="0"/>
              <a:t> hay </a:t>
            </a:r>
            <a:r>
              <a:rPr lang="en-US" dirty="0" err="1"/>
              <a:t>chưa</a:t>
            </a:r>
            <a:r>
              <a:rPr lang="en-US" dirty="0"/>
              <a:t> ? </a:t>
            </a:r>
            <a:r>
              <a:rPr lang="en-US" dirty="0" err="1"/>
              <a:t>Nếu</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phân</a:t>
            </a:r>
            <a:r>
              <a:rPr lang="en-US" dirty="0"/>
              <a:t> </a:t>
            </a:r>
            <a:r>
              <a:rPr lang="en-US" dirty="0" err="1"/>
              <a:t>tích</a:t>
            </a:r>
            <a:r>
              <a:rPr lang="en-US" dirty="0"/>
              <a:t> </a:t>
            </a:r>
            <a:r>
              <a:rPr lang="en-US" dirty="0" err="1"/>
              <a:t>rồi</a:t>
            </a:r>
            <a:r>
              <a:rPr lang="en-US" dirty="0"/>
              <a:t> </a:t>
            </a:r>
            <a:r>
              <a:rPr lang="en-US" dirty="0" err="1"/>
              <a:t>lưu</a:t>
            </a:r>
            <a:r>
              <a:rPr lang="en-US" dirty="0"/>
              <a:t> </a:t>
            </a:r>
            <a:r>
              <a:rPr lang="en-US" dirty="0" err="1"/>
              <a:t>lại</a:t>
            </a:r>
            <a:r>
              <a:rPr lang="en-US" dirty="0"/>
              <a:t> </a:t>
            </a:r>
            <a:r>
              <a:rPr lang="en-US" dirty="0" err="1"/>
              <a:t>làm</a:t>
            </a:r>
            <a:r>
              <a:rPr lang="en-US" dirty="0"/>
              <a:t> </a:t>
            </a:r>
            <a:r>
              <a:rPr lang="en-US" dirty="0" err="1"/>
              <a:t>tài</a:t>
            </a:r>
            <a:r>
              <a:rPr lang="en-US" dirty="0"/>
              <a:t> </a:t>
            </a:r>
            <a:r>
              <a:rPr lang="en-US" dirty="0" err="1"/>
              <a:t>liệu</a:t>
            </a:r>
            <a:r>
              <a:rPr lang="en-US" dirty="0"/>
              <a:t> </a:t>
            </a:r>
            <a:r>
              <a:rPr lang="en-US" dirty="0" err="1"/>
              <a:t>để</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phân</a:t>
            </a:r>
            <a:r>
              <a:rPr lang="en-US" dirty="0"/>
              <a:t> </a:t>
            </a:r>
            <a:r>
              <a:rPr lang="en-US" dirty="0" err="1"/>
              <a:t>tích</a:t>
            </a:r>
            <a:r>
              <a:rPr lang="en-US" dirty="0"/>
              <a:t> </a:t>
            </a:r>
            <a:r>
              <a:rPr lang="en-US" dirty="0" err="1"/>
              <a:t>sau</a:t>
            </a:r>
            <a:r>
              <a:rPr lang="en-US" dirty="0"/>
              <a:t> </a:t>
            </a:r>
            <a:r>
              <a:rPr lang="en-US" dirty="0" err="1"/>
              <a:t>này</a:t>
            </a:r>
            <a:r>
              <a:rPr lang="en-US" dirty="0"/>
              <a:t>.</a:t>
            </a:r>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488922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7571303"/>
          </a:xfrm>
          <a:prstGeom prst="rect">
            <a:avLst/>
          </a:prstGeom>
          <a:noFill/>
        </p:spPr>
        <p:txBody>
          <a:bodyPr wrap="square" rtlCol="0">
            <a:spAutoFit/>
          </a:bodyPr>
          <a:lstStyle/>
          <a:p>
            <a:pPr algn="just">
              <a:lnSpc>
                <a:spcPct val="150000"/>
              </a:lnSpc>
            </a:pPr>
            <a:r>
              <a:rPr lang="en-US" dirty="0" err="1"/>
              <a:t>Dưới</a:t>
            </a:r>
            <a:r>
              <a:rPr lang="en-US" dirty="0"/>
              <a:t> </a:t>
            </a:r>
            <a:r>
              <a:rPr lang="en-US" dirty="0" err="1"/>
              <a:t>đây</a:t>
            </a:r>
            <a:r>
              <a:rPr lang="en-US" dirty="0"/>
              <a:t> </a:t>
            </a:r>
            <a:r>
              <a:rPr lang="en-US" dirty="0" err="1"/>
              <a:t>là</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a:t>
            </a:r>
            <a:r>
              <a:rPr lang="en-US" dirty="0"/>
              <a:t> </a:t>
            </a:r>
            <a:r>
              <a:rPr lang="en-US" dirty="0" err="1"/>
              <a:t>thông</a:t>
            </a:r>
            <a:r>
              <a:rPr lang="en-US" dirty="0"/>
              <a:t> tin </a:t>
            </a:r>
            <a:r>
              <a:rPr lang="en-US" dirty="0" err="1"/>
              <a:t>thu</a:t>
            </a:r>
            <a:r>
              <a:rPr lang="en-US" dirty="0"/>
              <a:t> </a:t>
            </a:r>
            <a:r>
              <a:rPr lang="en-US" dirty="0" err="1"/>
              <a:t>được</a:t>
            </a:r>
            <a:r>
              <a:rPr lang="en-US" dirty="0"/>
              <a:t> </a:t>
            </a:r>
            <a:r>
              <a:rPr lang="en-US" dirty="0" err="1"/>
              <a:t>từ</a:t>
            </a:r>
            <a:r>
              <a:rPr lang="en-US" dirty="0"/>
              <a:t> </a:t>
            </a:r>
            <a:r>
              <a:rPr lang="en-US" dirty="0" err="1"/>
              <a:t>trang</a:t>
            </a:r>
            <a:r>
              <a:rPr lang="en-US" dirty="0"/>
              <a:t> Virustotal.com </a:t>
            </a:r>
            <a:r>
              <a:rPr lang="en-US" dirty="0" err="1"/>
              <a:t>khi</a:t>
            </a:r>
            <a:r>
              <a:rPr lang="en-US" dirty="0"/>
              <a:t> </a:t>
            </a:r>
            <a:r>
              <a:rPr lang="en-US" dirty="0" err="1"/>
              <a:t>gửi</a:t>
            </a:r>
            <a:r>
              <a:rPr lang="en-US" dirty="0"/>
              <a:t> </a:t>
            </a:r>
            <a:r>
              <a:rPr lang="en-US" dirty="0" err="1"/>
              <a:t>một</a:t>
            </a:r>
            <a:r>
              <a:rPr lang="en-US" dirty="0"/>
              <a:t> </a:t>
            </a:r>
            <a:r>
              <a:rPr lang="en-US" dirty="0" err="1"/>
              <a:t>tệp</a:t>
            </a:r>
            <a:r>
              <a:rPr lang="en-US" dirty="0"/>
              <a:t> </a:t>
            </a:r>
            <a:r>
              <a:rPr lang="en-US" dirty="0" err="1"/>
              <a:t>mã</a:t>
            </a:r>
            <a:r>
              <a:rPr lang="en-US" dirty="0"/>
              <a:t> </a:t>
            </a:r>
            <a:r>
              <a:rPr lang="en-US" dirty="0" err="1"/>
              <a:t>độc</a:t>
            </a:r>
            <a:r>
              <a:rPr lang="en-US" dirty="0"/>
              <a:t> </a:t>
            </a:r>
            <a:r>
              <a:rPr lang="en-US" dirty="0" err="1"/>
              <a:t>đến</a:t>
            </a:r>
            <a:r>
              <a:rPr lang="en-US" dirty="0"/>
              <a:t>:</a:t>
            </a:r>
          </a:p>
          <a:p>
            <a:pPr algn="just">
              <a:lnSpc>
                <a:spcPct val="150000"/>
              </a:lnSpc>
            </a:pPr>
            <a:r>
              <a:rPr lang="vi-VN" b="1" dirty="0" smtClean="0"/>
              <a:t>SHA256:</a:t>
            </a:r>
            <a:r>
              <a:rPr lang="en-US" dirty="0" smtClean="0"/>
              <a:t>C5161323d4639739f7d6f848825b590a6ce9b887e0fe6525fd801122a3db50</a:t>
            </a:r>
            <a:endParaRPr lang="en-US" dirty="0"/>
          </a:p>
          <a:p>
            <a:pPr>
              <a:lnSpc>
                <a:spcPct val="150000"/>
              </a:lnSpc>
            </a:pPr>
            <a:r>
              <a:rPr lang="en-US" b="1" dirty="0" smtClean="0"/>
              <a:t>Filename:</a:t>
            </a:r>
            <a:r>
              <a:rPr lang="en-US" dirty="0" smtClean="0"/>
              <a:t>Ppt_c5161323d4639739f7d6f848825b590a6ce9b887e0fe6525fd801122a</a:t>
            </a:r>
            <a:endParaRPr lang="en-US" dirty="0"/>
          </a:p>
          <a:p>
            <a:pPr algn="just">
              <a:lnSpc>
                <a:spcPct val="150000"/>
              </a:lnSpc>
            </a:pPr>
            <a:r>
              <a:rPr lang="en-US" b="1" dirty="0" err="1"/>
              <a:t>Detectionratio</a:t>
            </a:r>
            <a:r>
              <a:rPr lang="en-US" b="1" dirty="0"/>
              <a:t>: </a:t>
            </a:r>
            <a:r>
              <a:rPr lang="en-US" dirty="0" smtClean="0"/>
              <a:t>24/47</a:t>
            </a:r>
            <a:endParaRPr lang="en-US" b="1" dirty="0"/>
          </a:p>
          <a:p>
            <a:pPr algn="just">
              <a:lnSpc>
                <a:spcPct val="150000"/>
              </a:lnSpc>
            </a:pPr>
            <a:r>
              <a:rPr lang="en-US" b="1" dirty="0"/>
              <a:t>Analysis date: </a:t>
            </a:r>
            <a:r>
              <a:rPr lang="en-US" dirty="0" smtClean="0"/>
              <a:t>2018-11-14 </a:t>
            </a:r>
            <a:r>
              <a:rPr lang="en-US" dirty="0"/>
              <a:t>10:56:07 UTC ( 1 month ago )</a:t>
            </a:r>
          </a:p>
          <a:p>
            <a:pPr algn="just">
              <a:lnSpc>
                <a:spcPct val="150000"/>
              </a:lnSpc>
            </a:pPr>
            <a:r>
              <a:rPr lang="en-US" dirty="0" err="1"/>
              <a:t>Các</a:t>
            </a:r>
            <a:r>
              <a:rPr lang="en-US" dirty="0"/>
              <a:t> </a:t>
            </a:r>
            <a:r>
              <a:rPr lang="en-US" dirty="0" err="1"/>
              <a:t>thông</a:t>
            </a:r>
            <a:r>
              <a:rPr lang="en-US" dirty="0"/>
              <a:t> tin </a:t>
            </a:r>
            <a:r>
              <a:rPr lang="en-US" dirty="0" err="1"/>
              <a:t>trên</a:t>
            </a:r>
            <a:r>
              <a:rPr lang="en-US" dirty="0"/>
              <a:t> </a:t>
            </a:r>
            <a:r>
              <a:rPr lang="en-US" dirty="0" err="1"/>
              <a:t>cho</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biết</a:t>
            </a:r>
            <a:r>
              <a:rPr lang="en-US" dirty="0"/>
              <a:t> </a:t>
            </a:r>
            <a:r>
              <a:rPr lang="en-US" dirty="0" err="1"/>
              <a:t>một</a:t>
            </a:r>
            <a:r>
              <a:rPr lang="en-US" dirty="0"/>
              <a:t> </a:t>
            </a:r>
            <a:r>
              <a:rPr lang="en-US" dirty="0" err="1"/>
              <a:t>số</a:t>
            </a:r>
            <a:r>
              <a:rPr lang="en-US" dirty="0"/>
              <a:t> </a:t>
            </a:r>
            <a:r>
              <a:rPr lang="en-US" dirty="0" err="1"/>
              <a:t>yếu</a:t>
            </a:r>
            <a:r>
              <a:rPr lang="en-US" dirty="0"/>
              <a:t> </a:t>
            </a:r>
            <a:r>
              <a:rPr lang="en-US" dirty="0" err="1"/>
              <a:t>tố</a:t>
            </a:r>
            <a:r>
              <a:rPr lang="en-US" dirty="0"/>
              <a:t> </a:t>
            </a:r>
            <a:r>
              <a:rPr lang="en-US" dirty="0" err="1"/>
              <a:t>như</a:t>
            </a:r>
            <a:r>
              <a:rPr lang="en-US" dirty="0"/>
              <a:t>: </a:t>
            </a:r>
            <a:r>
              <a:rPr lang="en-US" dirty="0" err="1"/>
              <a:t>giá</a:t>
            </a:r>
            <a:r>
              <a:rPr lang="en-US" dirty="0"/>
              <a:t> </a:t>
            </a:r>
            <a:r>
              <a:rPr lang="en-US" dirty="0" err="1"/>
              <a:t>trị</a:t>
            </a:r>
            <a:r>
              <a:rPr lang="en-US" dirty="0"/>
              <a:t> </a:t>
            </a:r>
            <a:r>
              <a:rPr lang="en-US" dirty="0" err="1"/>
              <a:t>băm</a:t>
            </a:r>
            <a:r>
              <a:rPr lang="en-US" dirty="0"/>
              <a:t> SHA256 </a:t>
            </a:r>
            <a:r>
              <a:rPr lang="en-US" dirty="0" err="1"/>
              <a:t>của</a:t>
            </a:r>
            <a:r>
              <a:rPr lang="en-US" dirty="0"/>
              <a:t> </a:t>
            </a:r>
            <a:r>
              <a:rPr lang="en-US" dirty="0" err="1"/>
              <a:t>mẫu</a:t>
            </a:r>
            <a:r>
              <a:rPr lang="en-US" dirty="0"/>
              <a:t> </a:t>
            </a:r>
            <a:r>
              <a:rPr lang="en-US" dirty="0" err="1"/>
              <a:t>gửi</a:t>
            </a:r>
            <a:r>
              <a:rPr lang="en-US" dirty="0"/>
              <a:t> </a:t>
            </a:r>
            <a:r>
              <a:rPr lang="en-US" dirty="0" err="1"/>
              <a:t>lên</a:t>
            </a:r>
            <a:r>
              <a:rPr lang="en-US" dirty="0"/>
              <a:t>, </a:t>
            </a:r>
            <a:r>
              <a:rPr lang="en-US" dirty="0" err="1"/>
              <a:t>tên</a:t>
            </a:r>
            <a:r>
              <a:rPr lang="en-US" dirty="0"/>
              <a:t> </a:t>
            </a:r>
            <a:r>
              <a:rPr lang="en-US" dirty="0" err="1"/>
              <a:t>mẫu</a:t>
            </a:r>
            <a:r>
              <a:rPr lang="en-US" dirty="0"/>
              <a:t>, </a:t>
            </a:r>
            <a:r>
              <a:rPr lang="en-US" dirty="0" err="1"/>
              <a:t>có</a:t>
            </a:r>
            <a:r>
              <a:rPr lang="en-US" dirty="0"/>
              <a:t> 24/47 </a:t>
            </a:r>
            <a:r>
              <a:rPr lang="en-US" dirty="0" err="1"/>
              <a:t>hãng</a:t>
            </a:r>
            <a:r>
              <a:rPr lang="en-US" dirty="0"/>
              <a:t> Anti-Virus </a:t>
            </a:r>
            <a:r>
              <a:rPr lang="en-US" dirty="0" err="1"/>
              <a:t>nhận</a:t>
            </a:r>
            <a:r>
              <a:rPr lang="en-US" dirty="0"/>
              <a:t> </a:t>
            </a:r>
            <a:r>
              <a:rPr lang="en-US" dirty="0" err="1"/>
              <a:t>dạng</a:t>
            </a:r>
            <a:r>
              <a:rPr lang="en-US" dirty="0"/>
              <a:t> </a:t>
            </a:r>
            <a:r>
              <a:rPr lang="en-US" dirty="0" err="1"/>
              <a:t>ra</a:t>
            </a:r>
            <a:r>
              <a:rPr lang="en-US" dirty="0"/>
              <a:t> </a:t>
            </a:r>
            <a:r>
              <a:rPr lang="en-US" dirty="0" err="1"/>
              <a:t>được</a:t>
            </a:r>
            <a:r>
              <a:rPr lang="en-US" dirty="0"/>
              <a:t> </a:t>
            </a:r>
            <a:r>
              <a:rPr lang="en-US" dirty="0" err="1"/>
              <a:t>mẫu</a:t>
            </a:r>
            <a:r>
              <a:rPr lang="en-US" dirty="0"/>
              <a:t> </a:t>
            </a:r>
            <a:r>
              <a:rPr lang="en-US" dirty="0" err="1"/>
              <a:t>này</a:t>
            </a:r>
            <a:r>
              <a:rPr lang="en-US" dirty="0"/>
              <a:t>, </a:t>
            </a:r>
            <a:r>
              <a:rPr lang="en-US" dirty="0" err="1"/>
              <a:t>mẫu</a:t>
            </a:r>
            <a:r>
              <a:rPr lang="en-US" dirty="0"/>
              <a:t> </a:t>
            </a:r>
            <a:r>
              <a:rPr lang="en-US" dirty="0" err="1"/>
              <a:t>này</a:t>
            </a:r>
            <a:r>
              <a:rPr lang="en-US" dirty="0"/>
              <a:t> </a:t>
            </a:r>
            <a:r>
              <a:rPr lang="en-US" dirty="0" err="1"/>
              <a:t>đã</a:t>
            </a:r>
            <a:r>
              <a:rPr lang="en-US" dirty="0"/>
              <a:t> </a:t>
            </a:r>
            <a:r>
              <a:rPr lang="en-US" dirty="0" err="1"/>
              <a:t>từng</a:t>
            </a:r>
            <a:r>
              <a:rPr lang="en-US" dirty="0"/>
              <a:t> </a:t>
            </a:r>
            <a:r>
              <a:rPr lang="en-US" dirty="0" err="1"/>
              <a:t>được</a:t>
            </a:r>
            <a:r>
              <a:rPr lang="en-US" dirty="0"/>
              <a:t> </a:t>
            </a:r>
            <a:r>
              <a:rPr lang="en-US" dirty="0" err="1"/>
              <a:t>gửi</a:t>
            </a:r>
            <a:r>
              <a:rPr lang="en-US" dirty="0"/>
              <a:t> </a:t>
            </a:r>
            <a:r>
              <a:rPr lang="en-US" dirty="0" err="1"/>
              <a:t>đến</a:t>
            </a:r>
            <a:r>
              <a:rPr lang="en-US" dirty="0"/>
              <a:t> </a:t>
            </a:r>
            <a:r>
              <a:rPr lang="en-US" dirty="0" err="1"/>
              <a:t>trang</a:t>
            </a:r>
            <a:r>
              <a:rPr lang="en-US" dirty="0"/>
              <a:t> </a:t>
            </a:r>
            <a:r>
              <a:rPr lang="en-US" dirty="0" err="1"/>
              <a:t>Virustotal</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cách</a:t>
            </a:r>
            <a:r>
              <a:rPr lang="en-US" dirty="0"/>
              <a:t> </a:t>
            </a:r>
            <a:r>
              <a:rPr lang="en-US" dirty="0" err="1"/>
              <a:t>đây</a:t>
            </a:r>
            <a:r>
              <a:rPr lang="en-US" dirty="0"/>
              <a:t> 1 </a:t>
            </a:r>
            <a:r>
              <a:rPr lang="en-US" dirty="0" err="1"/>
              <a:t>tháng</a:t>
            </a:r>
            <a:r>
              <a:rPr lang="en-US" dirty="0"/>
              <a:t>.</a:t>
            </a:r>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179496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smtClean="0">
                <a:solidFill>
                  <a:srgbClr val="000000"/>
                </a:solidFill>
                <a:uFill>
                  <a:solidFill>
                    <a:srgbClr val="FFFFFF"/>
                  </a:solidFill>
                </a:uFill>
                <a:latin typeface="Arial"/>
                <a:ea typeface="DejaVu Sans"/>
              </a:rPr>
              <a:t>1.  PHÂN TÍCH MÃ ĐỘC LÀ GÌ?</a:t>
            </a:r>
          </a:p>
          <a:p>
            <a:pPr>
              <a:lnSpc>
                <a:spcPct val="100000"/>
              </a:lnSpc>
            </a:pPr>
            <a:endParaRPr sz="2400" dirty="0"/>
          </a:p>
          <a:p>
            <a:pPr>
              <a:lnSpc>
                <a:spcPct val="100000"/>
              </a:lnSpc>
            </a:pPr>
            <a:endParaRPr dirty="0"/>
          </a:p>
          <a:p>
            <a:pPr>
              <a:lnSpc>
                <a:spcPct val="100000"/>
              </a:lnSpc>
            </a:pPr>
            <a:endParaRPr dirty="0"/>
          </a:p>
          <a:p>
            <a:pPr>
              <a:lnSpc>
                <a:spcPct val="100000"/>
              </a:lnSpc>
            </a:pP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612" y="2002320"/>
            <a:ext cx="5123224" cy="433835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6324808"/>
          </a:xfrm>
          <a:prstGeom prst="rect">
            <a:avLst/>
          </a:prstGeom>
          <a:noFill/>
        </p:spPr>
        <p:txBody>
          <a:bodyPr wrap="square" rtlCol="0">
            <a:spAutoFit/>
          </a:bodyPr>
          <a:lstStyle/>
          <a:p>
            <a:pPr>
              <a:lnSpc>
                <a:spcPct val="150000"/>
              </a:lnSpc>
            </a:pPr>
            <a:r>
              <a:rPr lang="en-US" dirty="0"/>
              <a:t>4</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động</a:t>
            </a:r>
            <a:endParaRPr lang="en-US" dirty="0"/>
          </a:p>
          <a:p>
            <a:pPr algn="just">
              <a:lnSpc>
                <a:spcPct val="150000"/>
              </a:lnSpc>
            </a:pPr>
            <a:r>
              <a:rPr lang="en-US" dirty="0" err="1"/>
              <a:t>Phân</a:t>
            </a:r>
            <a:r>
              <a:rPr lang="en-US" dirty="0"/>
              <a:t> </a:t>
            </a:r>
            <a:r>
              <a:rPr lang="en-US" dirty="0" err="1"/>
              <a:t>tích</a:t>
            </a:r>
            <a:r>
              <a:rPr lang="en-US" dirty="0"/>
              <a:t> </a:t>
            </a:r>
            <a:r>
              <a:rPr lang="en-US" dirty="0" err="1"/>
              <a:t>hoạt</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động</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sẽ</a:t>
            </a:r>
            <a:r>
              <a:rPr lang="en-US" dirty="0"/>
              <a:t> </a:t>
            </a:r>
            <a:r>
              <a:rPr lang="en-US" dirty="0" err="1"/>
              <a:t>xây</a:t>
            </a:r>
            <a:r>
              <a:rPr lang="en-US" dirty="0"/>
              <a:t> </a:t>
            </a:r>
            <a:r>
              <a:rPr lang="en-US" dirty="0" err="1"/>
              <a:t>dựng</a:t>
            </a:r>
            <a:r>
              <a:rPr lang="en-US" dirty="0"/>
              <a:t> </a:t>
            </a:r>
            <a:r>
              <a:rPr lang="en-US" dirty="0" err="1"/>
              <a:t>môi</a:t>
            </a:r>
            <a:r>
              <a:rPr lang="en-US" dirty="0"/>
              <a:t> </a:t>
            </a:r>
            <a:r>
              <a:rPr lang="en-US" dirty="0" err="1"/>
              <a:t>trường</a:t>
            </a:r>
            <a:r>
              <a:rPr lang="en-US" dirty="0"/>
              <a:t> </a:t>
            </a:r>
            <a:r>
              <a:rPr lang="en-US" dirty="0" err="1"/>
              <a:t>phân</a:t>
            </a:r>
            <a:r>
              <a:rPr lang="en-US" dirty="0"/>
              <a:t> </a:t>
            </a:r>
            <a:r>
              <a:rPr lang="en-US" dirty="0" err="1"/>
              <a:t>tích</a:t>
            </a:r>
            <a:r>
              <a:rPr lang="en-US" dirty="0"/>
              <a:t> </a:t>
            </a:r>
            <a:r>
              <a:rPr lang="en-US" dirty="0" err="1"/>
              <a:t>cách</a:t>
            </a:r>
            <a:r>
              <a:rPr lang="en-US" dirty="0"/>
              <a:t> </a:t>
            </a:r>
            <a:r>
              <a:rPr lang="en-US" dirty="0" err="1"/>
              <a:t>ly</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thật</a:t>
            </a:r>
            <a:r>
              <a:rPr lang="en-US" dirty="0"/>
              <a:t>. </a:t>
            </a:r>
            <a:endParaRPr lang="en-US" dirty="0" smtClean="0"/>
          </a:p>
          <a:p>
            <a:pPr algn="just">
              <a:lnSpc>
                <a:spcPct val="150000"/>
              </a:lnSpc>
            </a:pPr>
            <a:r>
              <a:rPr lang="en-US" dirty="0" err="1" smtClean="0"/>
              <a:t>Môi</a:t>
            </a:r>
            <a:r>
              <a:rPr lang="en-US" dirty="0" smtClean="0"/>
              <a:t> </a:t>
            </a:r>
            <a:r>
              <a:rPr lang="en-US" dirty="0" err="1"/>
              <a:t>trường</a:t>
            </a:r>
            <a:r>
              <a:rPr lang="en-US" dirty="0"/>
              <a:t> </a:t>
            </a:r>
            <a:r>
              <a:rPr lang="en-US" dirty="0" err="1"/>
              <a:t>đó</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mô</a:t>
            </a:r>
            <a:r>
              <a:rPr lang="en-US" dirty="0"/>
              <a:t> </a:t>
            </a:r>
            <a:r>
              <a:rPr lang="en-US" dirty="0" err="1"/>
              <a:t>phỏng</a:t>
            </a:r>
            <a:r>
              <a:rPr lang="en-US" dirty="0"/>
              <a:t> </a:t>
            </a:r>
            <a:r>
              <a:rPr lang="en-US" dirty="0" err="1"/>
              <a:t>các</a:t>
            </a:r>
            <a:r>
              <a:rPr lang="en-US" dirty="0"/>
              <a:t> </a:t>
            </a:r>
            <a:r>
              <a:rPr lang="en-US" dirty="0" err="1"/>
              <a:t>dịch</a:t>
            </a:r>
            <a:r>
              <a:rPr lang="en-US" dirty="0"/>
              <a:t> </a:t>
            </a:r>
            <a:r>
              <a:rPr lang="en-US" dirty="0" err="1"/>
              <a:t>vụ</a:t>
            </a:r>
            <a:r>
              <a:rPr lang="en-US" dirty="0"/>
              <a:t> Internet </a:t>
            </a:r>
            <a:r>
              <a:rPr lang="en-US" dirty="0" err="1"/>
              <a:t>và</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mã</a:t>
            </a:r>
            <a:r>
              <a:rPr lang="en-US" dirty="0"/>
              <a:t> </a:t>
            </a:r>
            <a:r>
              <a:rPr lang="en-US" dirty="0" err="1"/>
              <a:t>độc</a:t>
            </a: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được</a:t>
            </a:r>
            <a:r>
              <a:rPr lang="en-US" dirty="0"/>
              <a:t>. Cho </a:t>
            </a:r>
            <a:r>
              <a:rPr lang="en-US" dirty="0" err="1"/>
              <a:t>phép</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quan</a:t>
            </a:r>
            <a:r>
              <a:rPr lang="en-US" dirty="0"/>
              <a:t> </a:t>
            </a:r>
            <a:r>
              <a:rPr lang="en-US" dirty="0" err="1"/>
              <a:t>sát</a:t>
            </a:r>
            <a:r>
              <a:rPr lang="en-US" dirty="0"/>
              <a:t> </a:t>
            </a:r>
            <a:r>
              <a:rPr lang="en-US" dirty="0" err="1"/>
              <a:t>xem</a:t>
            </a:r>
            <a:r>
              <a:rPr lang="en-US" dirty="0"/>
              <a:t> </a:t>
            </a:r>
            <a:r>
              <a:rPr lang="en-US" dirty="0" err="1"/>
              <a:t>một</a:t>
            </a:r>
            <a:r>
              <a:rPr lang="en-US" dirty="0"/>
              <a:t> </a:t>
            </a:r>
            <a:r>
              <a:rPr lang="en-US" dirty="0" err="1"/>
              <a:t>tệp</a:t>
            </a:r>
            <a:r>
              <a:rPr lang="en-US" dirty="0"/>
              <a:t> </a:t>
            </a:r>
            <a:r>
              <a:rPr lang="en-US" dirty="0" err="1"/>
              <a:t>mẫu</a:t>
            </a:r>
            <a:r>
              <a:rPr lang="en-US" dirty="0"/>
              <a:t> </a:t>
            </a:r>
            <a:r>
              <a:rPr lang="en-US" dirty="0" err="1"/>
              <a:t>nghi</a:t>
            </a:r>
            <a:r>
              <a:rPr lang="en-US" dirty="0"/>
              <a:t> </a:t>
            </a:r>
            <a:r>
              <a:rPr lang="en-US" dirty="0" err="1"/>
              <a:t>ngờ</a:t>
            </a:r>
            <a:r>
              <a:rPr lang="en-US" dirty="0"/>
              <a:t> </a:t>
            </a:r>
            <a:r>
              <a:rPr lang="en-US" dirty="0" err="1"/>
              <a:t>khi</a:t>
            </a:r>
            <a:r>
              <a:rPr lang="en-US" dirty="0"/>
              <a:t> </a:t>
            </a:r>
            <a:r>
              <a:rPr lang="en-US" dirty="0" err="1"/>
              <a:t>thực</a:t>
            </a:r>
            <a:r>
              <a:rPr lang="en-US" dirty="0"/>
              <a:t> </a:t>
            </a:r>
            <a:r>
              <a:rPr lang="en-US" dirty="0" err="1"/>
              <a:t>thi</a:t>
            </a:r>
            <a:r>
              <a:rPr lang="en-US" dirty="0"/>
              <a:t> </a:t>
            </a:r>
            <a:r>
              <a:rPr lang="en-US" dirty="0" err="1"/>
              <a:t>sẽ</a:t>
            </a:r>
            <a:r>
              <a:rPr lang="en-US" dirty="0"/>
              <a:t> </a:t>
            </a:r>
            <a:r>
              <a:rPr lang="en-US" dirty="0" err="1"/>
              <a:t>làm</a:t>
            </a:r>
            <a:r>
              <a:rPr lang="en-US" dirty="0"/>
              <a:t> </a:t>
            </a:r>
            <a:r>
              <a:rPr lang="en-US" dirty="0" err="1"/>
              <a:t>những</a:t>
            </a:r>
            <a:r>
              <a:rPr lang="en-US" dirty="0"/>
              <a:t> </a:t>
            </a:r>
            <a:r>
              <a:rPr lang="en-US" dirty="0" err="1" smtClean="0"/>
              <a:t>gì</a:t>
            </a:r>
            <a:r>
              <a:rPr lang="en-US" dirty="0" smtClean="0"/>
              <a:t>?, </a:t>
            </a:r>
            <a:r>
              <a:rPr lang="en-US" dirty="0" err="1" smtClean="0"/>
              <a:t>chạy</a:t>
            </a:r>
            <a:r>
              <a:rPr lang="en-US" dirty="0" smtClean="0"/>
              <a:t> </a:t>
            </a:r>
            <a:r>
              <a:rPr lang="en-US" dirty="0" err="1"/>
              <a:t>như</a:t>
            </a:r>
            <a:r>
              <a:rPr lang="en-US" dirty="0"/>
              <a:t> </a:t>
            </a:r>
            <a:r>
              <a:rPr lang="en-US" dirty="0" err="1"/>
              <a:t>thế</a:t>
            </a:r>
            <a:r>
              <a:rPr lang="en-US" dirty="0"/>
              <a:t> </a:t>
            </a:r>
            <a:r>
              <a:rPr lang="en-US" dirty="0" err="1"/>
              <a:t>nào</a:t>
            </a:r>
            <a:r>
              <a:rPr lang="en-US" dirty="0"/>
              <a:t> ?, </a:t>
            </a:r>
            <a:r>
              <a:rPr lang="en-US" dirty="0" err="1"/>
              <a:t>thực</a:t>
            </a:r>
            <a:r>
              <a:rPr lang="en-US" dirty="0"/>
              <a:t> </a:t>
            </a:r>
            <a:r>
              <a:rPr lang="en-US" dirty="0" err="1"/>
              <a:t>hiện</a:t>
            </a:r>
            <a:r>
              <a:rPr lang="en-US" dirty="0"/>
              <a:t> </a:t>
            </a:r>
            <a:r>
              <a:rPr lang="en-US" dirty="0" err="1"/>
              <a:t>những</a:t>
            </a:r>
            <a:r>
              <a:rPr lang="en-US" dirty="0"/>
              <a:t> </a:t>
            </a:r>
            <a:r>
              <a:rPr lang="en-US" dirty="0" err="1"/>
              <a:t>hành</a:t>
            </a:r>
            <a:r>
              <a:rPr lang="en-US" dirty="0"/>
              <a:t> </a:t>
            </a:r>
            <a:r>
              <a:rPr lang="en-US" dirty="0" err="1"/>
              <a:t>động</a:t>
            </a:r>
            <a:r>
              <a:rPr lang="en-US" dirty="0"/>
              <a:t> </a:t>
            </a:r>
            <a:r>
              <a:rPr lang="en-US" dirty="0" err="1"/>
              <a:t>gì</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hoặc</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mạng</a:t>
            </a:r>
            <a:r>
              <a:rPr lang="en-US" dirty="0"/>
              <a:t> </a:t>
            </a:r>
            <a:r>
              <a:rPr lang="en-US" dirty="0" err="1"/>
              <a:t>thông</a:t>
            </a:r>
            <a:r>
              <a:rPr lang="en-US" dirty="0"/>
              <a:t> qua </a:t>
            </a:r>
            <a:r>
              <a:rPr lang="en-US" dirty="0" err="1"/>
              <a:t>các</a:t>
            </a:r>
            <a:r>
              <a:rPr lang="en-US" dirty="0"/>
              <a:t> </a:t>
            </a:r>
            <a:r>
              <a:rPr lang="en-US" dirty="0" err="1"/>
              <a:t>công</a:t>
            </a:r>
            <a:r>
              <a:rPr lang="en-US" dirty="0"/>
              <a:t> </a:t>
            </a:r>
            <a:r>
              <a:rPr lang="en-US" dirty="0" err="1"/>
              <a:t>cụ</a:t>
            </a:r>
            <a:r>
              <a:rPr lang="en-US" dirty="0"/>
              <a:t> </a:t>
            </a:r>
            <a:r>
              <a:rPr lang="en-US" dirty="0" err="1"/>
              <a:t>theo</a:t>
            </a:r>
            <a:r>
              <a:rPr lang="en-US" dirty="0"/>
              <a:t> </a:t>
            </a:r>
            <a:r>
              <a:rPr lang="en-US" dirty="0" err="1"/>
              <a:t>dõi</a:t>
            </a:r>
            <a:r>
              <a:rPr lang="en-US" dirty="0"/>
              <a:t>.</a:t>
            </a:r>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1359947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7155805"/>
          </a:xfrm>
          <a:prstGeom prst="rect">
            <a:avLst/>
          </a:prstGeom>
          <a:noFill/>
        </p:spPr>
        <p:txBody>
          <a:bodyPr wrap="square" rtlCol="0">
            <a:spAutoFit/>
          </a:bodyPr>
          <a:lstStyle/>
          <a:p>
            <a:pPr>
              <a:lnSpc>
                <a:spcPct val="150000"/>
              </a:lnSpc>
            </a:pPr>
            <a:r>
              <a:rPr lang="en-US" dirty="0"/>
              <a:t>5</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tĩnh</a:t>
            </a:r>
            <a:endParaRPr lang="en-US" dirty="0"/>
          </a:p>
          <a:p>
            <a:pPr algn="just">
              <a:lnSpc>
                <a:spcPct val="150000"/>
              </a:lnSpc>
            </a:pPr>
            <a:r>
              <a:rPr lang="en-US" dirty="0" err="1"/>
              <a:t>Phân</a:t>
            </a:r>
            <a:r>
              <a:rPr lang="en-US" dirty="0"/>
              <a:t> </a:t>
            </a:r>
            <a:r>
              <a:rPr lang="en-US" dirty="0" err="1"/>
              <a:t>tích</a:t>
            </a:r>
            <a:r>
              <a:rPr lang="en-US" dirty="0"/>
              <a:t> </a:t>
            </a:r>
            <a:r>
              <a:rPr lang="en-US" dirty="0" err="1"/>
              <a:t>tĩnh</a:t>
            </a:r>
            <a:r>
              <a:rPr lang="en-US" dirty="0"/>
              <a:t> </a:t>
            </a:r>
            <a:r>
              <a:rPr lang="en-US" dirty="0" err="1"/>
              <a:t>là</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bằng</a:t>
            </a:r>
            <a:r>
              <a:rPr lang="en-US" dirty="0"/>
              <a:t> </a:t>
            </a:r>
            <a:r>
              <a:rPr lang="en-US" dirty="0" err="1"/>
              <a:t>cách</a:t>
            </a:r>
            <a:r>
              <a:rPr lang="en-US" dirty="0"/>
              <a:t> </a:t>
            </a:r>
            <a:r>
              <a:rPr lang="en-US" dirty="0" err="1"/>
              <a:t>đọc</a:t>
            </a:r>
            <a:r>
              <a:rPr lang="en-US" dirty="0"/>
              <a:t> </a:t>
            </a:r>
            <a:r>
              <a:rPr lang="en-US" dirty="0" err="1"/>
              <a:t>mã</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mã</a:t>
            </a:r>
            <a:r>
              <a:rPr lang="en-US" dirty="0"/>
              <a:t> </a:t>
            </a:r>
            <a:r>
              <a:rPr lang="en-US" dirty="0" err="1"/>
              <a:t>độc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bộ</a:t>
            </a:r>
            <a:r>
              <a:rPr lang="en-US" dirty="0"/>
              <a:t> </a:t>
            </a:r>
            <a:r>
              <a:rPr lang="en-US" dirty="0" err="1"/>
              <a:t>phân</a:t>
            </a:r>
            <a:r>
              <a:rPr lang="en-US" dirty="0"/>
              <a:t> </a:t>
            </a:r>
            <a:r>
              <a:rPr lang="en-US" dirty="0" err="1"/>
              <a:t>tích</a:t>
            </a:r>
            <a:r>
              <a:rPr lang="en-US" dirty="0"/>
              <a:t> (Disassembler) </a:t>
            </a:r>
            <a:r>
              <a:rPr lang="en-US" dirty="0" err="1"/>
              <a:t>để</a:t>
            </a:r>
            <a:r>
              <a:rPr lang="en-US" dirty="0"/>
              <a:t> </a:t>
            </a:r>
            <a:r>
              <a:rPr lang="en-US" dirty="0" err="1"/>
              <a:t>dịch</a:t>
            </a:r>
            <a:r>
              <a:rPr lang="en-US" dirty="0"/>
              <a:t> </a:t>
            </a:r>
            <a:r>
              <a:rPr lang="en-US" dirty="0" err="1"/>
              <a:t>ngược</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mã</a:t>
            </a:r>
            <a:r>
              <a:rPr lang="en-US" dirty="0"/>
              <a:t> </a:t>
            </a:r>
            <a:r>
              <a:rPr lang="en-US" dirty="0" err="1"/>
              <a:t>độc</a:t>
            </a:r>
            <a:r>
              <a:rPr lang="en-US" dirty="0"/>
              <a:t> </a:t>
            </a:r>
            <a:r>
              <a:rPr lang="en-US" dirty="0" err="1"/>
              <a:t>thành</a:t>
            </a:r>
            <a:r>
              <a:rPr lang="en-US" dirty="0"/>
              <a:t> </a:t>
            </a:r>
            <a:r>
              <a:rPr lang="en-US" dirty="0" err="1"/>
              <a:t>dạng</a:t>
            </a:r>
            <a:r>
              <a:rPr lang="en-US" dirty="0"/>
              <a:t> </a:t>
            </a:r>
            <a:r>
              <a:rPr lang="en-US" dirty="0" err="1"/>
              <a:t>hợp</a:t>
            </a:r>
            <a:r>
              <a:rPr lang="en-US" dirty="0"/>
              <a:t> </a:t>
            </a:r>
            <a:r>
              <a:rPr lang="en-US" dirty="0" err="1"/>
              <a:t>ngữ</a:t>
            </a:r>
            <a:r>
              <a:rPr lang="en-US" dirty="0"/>
              <a:t>, </a:t>
            </a:r>
            <a:r>
              <a:rPr lang="en-US" dirty="0" err="1"/>
              <a:t>từ</a:t>
            </a:r>
            <a:r>
              <a:rPr lang="en-US" dirty="0"/>
              <a:t> </a:t>
            </a:r>
            <a:r>
              <a:rPr lang="en-US" dirty="0" err="1"/>
              <a:t>đó</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chỉ</a:t>
            </a:r>
            <a:r>
              <a:rPr lang="en-US" dirty="0"/>
              <a:t> </a:t>
            </a:r>
            <a:r>
              <a:rPr lang="en-US" dirty="0" err="1"/>
              <a:t>lệnh</a:t>
            </a:r>
            <a:r>
              <a:rPr lang="en-US" dirty="0"/>
              <a:t> </a:t>
            </a:r>
            <a:r>
              <a:rPr lang="en-US" dirty="0" err="1"/>
              <a:t>nhằm</a:t>
            </a:r>
            <a:r>
              <a:rPr lang="en-US" dirty="0"/>
              <a:t> </a:t>
            </a:r>
            <a:r>
              <a:rPr lang="en-US" dirty="0" err="1"/>
              <a:t>biết</a:t>
            </a:r>
            <a:r>
              <a:rPr lang="en-US" dirty="0"/>
              <a:t> </a:t>
            </a:r>
            <a:r>
              <a:rPr lang="en-US" dirty="0" err="1"/>
              <a:t>chính</a:t>
            </a:r>
            <a:r>
              <a:rPr lang="en-US" dirty="0"/>
              <a:t> </a:t>
            </a:r>
            <a:r>
              <a:rPr lang="en-US" dirty="0" err="1"/>
              <a:t>xác</a:t>
            </a:r>
            <a:r>
              <a:rPr lang="en-US" dirty="0"/>
              <a:t> </a:t>
            </a:r>
            <a:r>
              <a:rPr lang="en-US" dirty="0" err="1"/>
              <a:t>chương</a:t>
            </a:r>
            <a:r>
              <a:rPr lang="en-US" dirty="0"/>
              <a:t> </a:t>
            </a:r>
            <a:r>
              <a:rPr lang="en-US" dirty="0" err="1"/>
              <a:t>trình</a:t>
            </a:r>
            <a:r>
              <a:rPr lang="en-US" dirty="0"/>
              <a:t> </a:t>
            </a:r>
            <a:r>
              <a:rPr lang="en-US" dirty="0" err="1"/>
              <a:t>mã</a:t>
            </a:r>
            <a:r>
              <a:rPr lang="en-US" dirty="0"/>
              <a:t> </a:t>
            </a:r>
            <a:r>
              <a:rPr lang="en-US" dirty="0" err="1"/>
              <a:t>độc</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những</a:t>
            </a:r>
            <a:r>
              <a:rPr lang="en-US" dirty="0"/>
              <a:t> </a:t>
            </a:r>
            <a:r>
              <a:rPr lang="en-US" dirty="0" err="1"/>
              <a:t>việc</a:t>
            </a:r>
            <a:r>
              <a:rPr lang="en-US" dirty="0"/>
              <a:t> </a:t>
            </a:r>
            <a:r>
              <a:rPr lang="en-US" dirty="0" err="1"/>
              <a:t>gì</a:t>
            </a:r>
            <a:r>
              <a:rPr lang="en-US" dirty="0"/>
              <a:t>. </a:t>
            </a:r>
            <a:endParaRPr lang="en-US" dirty="0" smtClean="0"/>
          </a:p>
          <a:p>
            <a:pPr algn="just">
              <a:lnSpc>
                <a:spcPct val="150000"/>
              </a:lnSpc>
            </a:pPr>
            <a:r>
              <a:rPr lang="en-US" dirty="0" err="1" smtClean="0"/>
              <a:t>Những</a:t>
            </a:r>
            <a:r>
              <a:rPr lang="en-US" dirty="0" smtClean="0"/>
              <a:t> </a:t>
            </a:r>
            <a:r>
              <a:rPr lang="en-US" dirty="0" err="1"/>
              <a:t>chỉ</a:t>
            </a:r>
            <a:r>
              <a:rPr lang="en-US" dirty="0"/>
              <a:t> </a:t>
            </a:r>
            <a:r>
              <a:rPr lang="en-US" dirty="0" err="1"/>
              <a:t>lệnh</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bởi</a:t>
            </a:r>
            <a:r>
              <a:rPr lang="en-US" dirty="0"/>
              <a:t> CPU, do </a:t>
            </a:r>
            <a:r>
              <a:rPr lang="en-US" dirty="0" err="1"/>
              <a:t>vậy</a:t>
            </a:r>
            <a:r>
              <a:rPr lang="en-US" dirty="0"/>
              <a:t> </a:t>
            </a:r>
            <a:r>
              <a:rPr lang="en-US" dirty="0" err="1"/>
              <a:t>những</a:t>
            </a:r>
            <a:r>
              <a:rPr lang="en-US" dirty="0"/>
              <a:t> </a:t>
            </a:r>
            <a:r>
              <a:rPr lang="en-US" dirty="0" err="1"/>
              <a:t>chỉ</a:t>
            </a:r>
            <a:r>
              <a:rPr lang="en-US" dirty="0"/>
              <a:t> </a:t>
            </a:r>
            <a:r>
              <a:rPr lang="en-US" dirty="0" err="1"/>
              <a:t>lệnh</a:t>
            </a:r>
            <a:r>
              <a:rPr lang="en-US" dirty="0"/>
              <a:t> </a:t>
            </a:r>
            <a:r>
              <a:rPr lang="en-US" dirty="0" err="1"/>
              <a:t>này</a:t>
            </a:r>
            <a:r>
              <a:rPr lang="en-US" dirty="0"/>
              <a:t> </a:t>
            </a:r>
            <a:r>
              <a:rPr lang="en-US" dirty="0" err="1"/>
              <a:t>sẽ</a:t>
            </a:r>
            <a:r>
              <a:rPr lang="en-US" dirty="0"/>
              <a:t> </a:t>
            </a:r>
            <a:r>
              <a:rPr lang="en-US" dirty="0" err="1"/>
              <a:t>cho</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biết</a:t>
            </a:r>
            <a:r>
              <a:rPr lang="en-US" dirty="0"/>
              <a:t> </a:t>
            </a:r>
            <a:r>
              <a:rPr lang="en-US" dirty="0" err="1"/>
              <a:t>chính</a:t>
            </a:r>
            <a:r>
              <a:rPr lang="en-US" dirty="0"/>
              <a:t> </a:t>
            </a:r>
            <a:r>
              <a:rPr lang="en-US" dirty="0" err="1"/>
              <a:t>xác</a:t>
            </a:r>
            <a:r>
              <a:rPr lang="en-US" dirty="0"/>
              <a:t> </a:t>
            </a:r>
            <a:r>
              <a:rPr lang="en-US" dirty="0" err="1"/>
              <a:t>những</a:t>
            </a:r>
            <a:r>
              <a:rPr lang="en-US" dirty="0"/>
              <a:t> </a:t>
            </a:r>
            <a:r>
              <a:rPr lang="en-US" dirty="0" err="1"/>
              <a:t>gì</a:t>
            </a:r>
            <a:r>
              <a:rPr lang="en-US" dirty="0"/>
              <a:t> </a:t>
            </a:r>
            <a:r>
              <a:rPr lang="en-US" dirty="0" err="1"/>
              <a:t>chương</a:t>
            </a:r>
            <a:r>
              <a:rPr lang="en-US" dirty="0"/>
              <a:t> </a:t>
            </a:r>
            <a:r>
              <a:rPr lang="en-US" dirty="0" err="1"/>
              <a:t>trình</a:t>
            </a:r>
            <a:r>
              <a:rPr lang="en-US" dirty="0"/>
              <a:t> </a:t>
            </a:r>
            <a:r>
              <a:rPr lang="en-US" dirty="0" err="1"/>
              <a:t>mã</a:t>
            </a:r>
            <a:r>
              <a:rPr lang="en-US" dirty="0"/>
              <a:t> </a:t>
            </a:r>
            <a:r>
              <a:rPr lang="en-US" dirty="0" err="1"/>
              <a:t>độc</a:t>
            </a:r>
            <a:r>
              <a:rPr lang="en-US" dirty="0"/>
              <a:t> </a:t>
            </a:r>
            <a:r>
              <a:rPr lang="en-US" dirty="0" err="1"/>
              <a:t>thực</a:t>
            </a:r>
            <a:r>
              <a:rPr lang="en-US" dirty="0"/>
              <a:t> </a:t>
            </a:r>
            <a:r>
              <a:rPr lang="en-US" dirty="0" err="1"/>
              <a:t>hiện</a:t>
            </a:r>
            <a:r>
              <a:rPr lang="en-US" dirty="0"/>
              <a:t>. </a:t>
            </a:r>
            <a:r>
              <a:rPr lang="en-US" dirty="0" err="1"/>
              <a:t>Tuy</a:t>
            </a:r>
            <a:r>
              <a:rPr lang="en-US" dirty="0"/>
              <a:t> </a:t>
            </a:r>
            <a:r>
              <a:rPr lang="en-US" dirty="0" err="1"/>
              <a:t>nhiên</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được</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tĩnh</a:t>
            </a:r>
            <a:r>
              <a:rPr lang="en-US" dirty="0"/>
              <a:t>, </a:t>
            </a:r>
            <a:r>
              <a:rPr lang="en-US" dirty="0" err="1"/>
              <a:t>đòi</a:t>
            </a:r>
            <a:r>
              <a:rPr lang="en-US" dirty="0"/>
              <a:t> </a:t>
            </a:r>
            <a:r>
              <a:rPr lang="en-US" dirty="0" err="1"/>
              <a:t>hỏi</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phải</a:t>
            </a:r>
            <a:r>
              <a:rPr lang="en-US" dirty="0"/>
              <a:t> am </a:t>
            </a:r>
            <a:r>
              <a:rPr lang="en-US" dirty="0" err="1"/>
              <a:t>hiểu</a:t>
            </a:r>
            <a:r>
              <a:rPr lang="en-US" dirty="0"/>
              <a:t> </a:t>
            </a:r>
            <a:r>
              <a:rPr lang="en-US" dirty="0" err="1"/>
              <a:t>sâu</a:t>
            </a:r>
            <a:r>
              <a:rPr lang="en-US" dirty="0"/>
              <a:t> </a:t>
            </a:r>
            <a:r>
              <a:rPr lang="en-US" dirty="0" err="1"/>
              <a:t>về</a:t>
            </a:r>
            <a:r>
              <a:rPr lang="en-US" dirty="0"/>
              <a:t> </a:t>
            </a:r>
            <a:r>
              <a:rPr lang="en-US" dirty="0" err="1"/>
              <a:t>hợp</a:t>
            </a:r>
            <a:r>
              <a:rPr lang="en-US" dirty="0"/>
              <a:t> </a:t>
            </a:r>
            <a:r>
              <a:rPr lang="en-US" dirty="0" err="1"/>
              <a:t>ngữ</a:t>
            </a:r>
            <a:r>
              <a:rPr lang="en-US" dirty="0"/>
              <a:t>, </a:t>
            </a:r>
            <a:r>
              <a:rPr lang="en-US" dirty="0" err="1"/>
              <a:t>về</a:t>
            </a:r>
            <a:r>
              <a:rPr lang="en-US" dirty="0"/>
              <a:t> </a:t>
            </a:r>
            <a:r>
              <a:rPr lang="en-US" dirty="0" err="1"/>
              <a:t>các</a:t>
            </a:r>
            <a:r>
              <a:rPr lang="en-US" dirty="0"/>
              <a:t> </a:t>
            </a:r>
            <a:r>
              <a:rPr lang="en-US" dirty="0" err="1"/>
              <a:t>mã</a:t>
            </a:r>
            <a:r>
              <a:rPr lang="en-US" dirty="0"/>
              <a:t> </a:t>
            </a:r>
            <a:r>
              <a:rPr lang="en-US" dirty="0" err="1"/>
              <a:t>chỉ</a:t>
            </a:r>
            <a:r>
              <a:rPr lang="en-US" dirty="0"/>
              <a:t> </a:t>
            </a:r>
            <a:r>
              <a:rPr lang="en-US" dirty="0" err="1"/>
              <a:t>dẫn</a:t>
            </a:r>
            <a:r>
              <a:rPr lang="en-US" dirty="0"/>
              <a:t> </a:t>
            </a:r>
            <a:r>
              <a:rPr lang="en-US" dirty="0" err="1"/>
              <a:t>lệnh</a:t>
            </a:r>
            <a:r>
              <a:rPr lang="en-US" dirty="0"/>
              <a:t> </a:t>
            </a:r>
            <a:r>
              <a:rPr lang="en-US" dirty="0" err="1"/>
              <a:t>và</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các</a:t>
            </a:r>
            <a:r>
              <a:rPr lang="en-US" dirty="0"/>
              <a:t> </a:t>
            </a:r>
            <a:r>
              <a:rPr lang="en-US" dirty="0" err="1"/>
              <a:t>hàm</a:t>
            </a:r>
            <a:r>
              <a:rPr lang="en-US" dirty="0"/>
              <a:t> API </a:t>
            </a:r>
            <a:r>
              <a:rPr lang="en-US" dirty="0" err="1"/>
              <a:t>trong</a:t>
            </a:r>
            <a:r>
              <a:rPr lang="en-US" dirty="0"/>
              <a:t> </a:t>
            </a:r>
            <a:r>
              <a:rPr lang="en-US" dirty="0" err="1"/>
              <a:t>hệ</a:t>
            </a:r>
            <a:r>
              <a:rPr lang="en-US" dirty="0"/>
              <a:t> </a:t>
            </a:r>
            <a:r>
              <a:rPr lang="en-US" dirty="0" err="1"/>
              <a:t>điều</a:t>
            </a:r>
            <a:r>
              <a:rPr lang="en-US" dirty="0"/>
              <a:t> </a:t>
            </a:r>
            <a:r>
              <a:rPr lang="en-US" dirty="0" err="1"/>
              <a:t>hành</a:t>
            </a:r>
            <a:r>
              <a:rPr lang="en-US" dirty="0"/>
              <a:t>.</a:t>
            </a:r>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501233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4247317"/>
          </a:xfrm>
          <a:prstGeom prst="rect">
            <a:avLst/>
          </a:prstGeom>
          <a:noFill/>
        </p:spPr>
        <p:txBody>
          <a:bodyPr wrap="square" rtlCol="0">
            <a:spAutoFit/>
          </a:bodyPr>
          <a:lstStyle/>
          <a:p>
            <a:pPr>
              <a:lnSpc>
                <a:spcPct val="150000"/>
              </a:lnSpc>
            </a:pPr>
            <a:r>
              <a:rPr lang="en-US" dirty="0" err="1" smtClean="0"/>
              <a:t>Cả</a:t>
            </a:r>
            <a:r>
              <a:rPr lang="en-US" dirty="0" smtClean="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tĩnh</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động</a:t>
            </a:r>
            <a:r>
              <a:rPr lang="en-US" dirty="0"/>
              <a:t> </a:t>
            </a:r>
            <a:r>
              <a:rPr lang="en-US" dirty="0" err="1"/>
              <a:t>đều</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giúp</a:t>
            </a:r>
            <a:r>
              <a:rPr lang="en-US" dirty="0"/>
              <a:t> </a:t>
            </a:r>
            <a:r>
              <a:rPr lang="en-US" dirty="0" err="1"/>
              <a:t>tìm</a:t>
            </a:r>
            <a:r>
              <a:rPr lang="en-US" dirty="0"/>
              <a:t> </a:t>
            </a:r>
            <a:r>
              <a:rPr lang="en-US" dirty="0" err="1"/>
              <a:t>ra</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mã</a:t>
            </a:r>
            <a:r>
              <a:rPr lang="en-US" dirty="0"/>
              <a:t> </a:t>
            </a:r>
            <a:r>
              <a:rPr lang="en-US" dirty="0" err="1"/>
              <a:t>độc</a:t>
            </a:r>
            <a:r>
              <a:rPr lang="en-US" dirty="0"/>
              <a:t>, </a:t>
            </a:r>
            <a:r>
              <a:rPr lang="en-US" dirty="0" err="1"/>
              <a:t>tuy</a:t>
            </a:r>
            <a:r>
              <a:rPr lang="en-US" dirty="0"/>
              <a:t> </a:t>
            </a:r>
            <a:r>
              <a:rPr lang="en-US" dirty="0" err="1"/>
              <a:t>nhiên</a:t>
            </a:r>
            <a:r>
              <a:rPr lang="en-US" dirty="0"/>
              <a:t> </a:t>
            </a:r>
            <a:r>
              <a:rPr lang="en-US" dirty="0" err="1"/>
              <a:t>mỗi</a:t>
            </a:r>
            <a:r>
              <a:rPr lang="en-US" dirty="0"/>
              <a:t> </a:t>
            </a:r>
            <a:r>
              <a:rPr lang="en-US" dirty="0" err="1"/>
              <a:t>phương</a:t>
            </a:r>
            <a:r>
              <a:rPr lang="en-US" dirty="0"/>
              <a:t> </a:t>
            </a:r>
            <a:r>
              <a:rPr lang="en-US" dirty="0" err="1"/>
              <a:t>pháp</a:t>
            </a:r>
            <a:r>
              <a:rPr lang="en-US" dirty="0"/>
              <a:t> </a:t>
            </a:r>
            <a:r>
              <a:rPr lang="en-US" dirty="0" err="1"/>
              <a:t>đều</a:t>
            </a:r>
            <a:r>
              <a:rPr lang="en-US" dirty="0"/>
              <a:t> </a:t>
            </a:r>
            <a:r>
              <a:rPr lang="en-US" dirty="0" err="1"/>
              <a:t>có</a:t>
            </a:r>
            <a:r>
              <a:rPr lang="en-US" dirty="0"/>
              <a:t> </a:t>
            </a:r>
            <a:r>
              <a:rPr lang="en-US" dirty="0" err="1"/>
              <a:t>những</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riêng</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cần</a:t>
            </a:r>
            <a:r>
              <a:rPr lang="en-US" dirty="0"/>
              <a:t> </a:t>
            </a:r>
            <a:r>
              <a:rPr lang="en-US" dirty="0" err="1"/>
              <a:t>hiểu</a:t>
            </a:r>
            <a:r>
              <a:rPr lang="en-US" dirty="0"/>
              <a:t> </a:t>
            </a:r>
            <a:r>
              <a:rPr lang="en-US" dirty="0" err="1"/>
              <a:t>rõ</a:t>
            </a:r>
            <a:r>
              <a:rPr lang="en-US" dirty="0"/>
              <a:t> </a:t>
            </a:r>
            <a:r>
              <a:rPr lang="en-US" dirty="0" err="1"/>
              <a:t>để</a:t>
            </a:r>
            <a:r>
              <a:rPr lang="en-US" dirty="0"/>
              <a:t> </a:t>
            </a:r>
            <a:r>
              <a:rPr lang="en-US" dirty="0" err="1"/>
              <a:t>vận</a:t>
            </a:r>
            <a:r>
              <a:rPr lang="en-US" dirty="0"/>
              <a:t> </a:t>
            </a:r>
            <a:r>
              <a:rPr lang="en-US" dirty="0" err="1"/>
              <a:t>dụng</a:t>
            </a:r>
            <a:r>
              <a:rPr lang="en-US" dirty="0"/>
              <a:t> </a:t>
            </a:r>
            <a:r>
              <a:rPr lang="en-US" dirty="0" err="1"/>
              <a:t>linh</a:t>
            </a:r>
            <a:r>
              <a:rPr lang="en-US" dirty="0"/>
              <a:t> </a:t>
            </a:r>
            <a:r>
              <a:rPr lang="en-US" dirty="0" err="1"/>
              <a:t>hoạt</a:t>
            </a:r>
            <a:r>
              <a:rPr lang="en-US" dirty="0"/>
              <a:t>.</a:t>
            </a:r>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spTree>
    <p:extLst>
      <p:ext uri="{BB962C8B-B14F-4D97-AF65-F5344CB8AC3E}">
        <p14:creationId xmlns:p14="http://schemas.microsoft.com/office/powerpoint/2010/main" val="2061642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078313"/>
          </a:xfrm>
          <a:prstGeom prst="rect">
            <a:avLst/>
          </a:prstGeom>
          <a:noFill/>
        </p:spPr>
        <p:txBody>
          <a:bodyPr wrap="square" rtlCol="0">
            <a:spAutoFit/>
          </a:bodyPr>
          <a:lstStyle/>
          <a:p>
            <a:pPr>
              <a:lnSpc>
                <a:spcPct val="150000"/>
              </a:lnSpc>
            </a:pPr>
            <a:r>
              <a:rPr lang="en-US" dirty="0"/>
              <a:t>6</a:t>
            </a:r>
            <a:r>
              <a:rPr lang="en-US" dirty="0" smtClean="0"/>
              <a:t>. </a:t>
            </a:r>
            <a:r>
              <a:rPr lang="en-US" dirty="0" err="1" smtClean="0"/>
              <a:t>Viết</a:t>
            </a:r>
            <a:r>
              <a:rPr lang="en-US" dirty="0" smtClean="0"/>
              <a:t> </a:t>
            </a:r>
            <a:r>
              <a:rPr lang="en-US" dirty="0" err="1" smtClean="0"/>
              <a:t>báo</a:t>
            </a:r>
            <a:r>
              <a:rPr lang="en-US" dirty="0" smtClean="0"/>
              <a:t> </a:t>
            </a:r>
            <a:r>
              <a:rPr lang="en-US" dirty="0" err="1" smtClean="0"/>
              <a:t>cáo</a:t>
            </a:r>
            <a:endParaRPr lang="en-US" dirty="0"/>
          </a:p>
          <a:p>
            <a:pPr algn="just">
              <a:lnSpc>
                <a:spcPct val="150000"/>
              </a:lnSpc>
            </a:pPr>
            <a:r>
              <a:rPr lang="en-US" dirty="0" err="1"/>
              <a:t>Sau</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xong</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cần</a:t>
            </a:r>
            <a:r>
              <a:rPr lang="en-US" dirty="0"/>
              <a:t> </a:t>
            </a:r>
            <a:r>
              <a:rPr lang="en-US" dirty="0" err="1"/>
              <a:t>tổng</a:t>
            </a:r>
            <a:r>
              <a:rPr lang="en-US" dirty="0"/>
              <a:t> </a:t>
            </a:r>
            <a:r>
              <a:rPr lang="en-US" dirty="0" err="1"/>
              <a:t>hợp</a:t>
            </a:r>
            <a:r>
              <a:rPr lang="en-US" dirty="0"/>
              <a:t> </a:t>
            </a:r>
            <a:r>
              <a:rPr lang="en-US" dirty="0" err="1"/>
              <a:t>thành</a:t>
            </a:r>
            <a:r>
              <a:rPr lang="en-US" dirty="0"/>
              <a:t> </a:t>
            </a:r>
            <a:r>
              <a:rPr lang="en-US" dirty="0" err="1"/>
              <a:t>một</a:t>
            </a:r>
            <a:r>
              <a:rPr lang="en-US" dirty="0"/>
              <a:t> </a:t>
            </a:r>
            <a:r>
              <a:rPr lang="en-US" dirty="0" err="1"/>
              <a:t>báo</a:t>
            </a:r>
            <a:r>
              <a:rPr lang="en-US" dirty="0"/>
              <a:t> </a:t>
            </a:r>
            <a:r>
              <a:rPr lang="en-US" dirty="0" err="1"/>
              <a:t>cáo</a:t>
            </a:r>
            <a:r>
              <a:rPr lang="en-US" dirty="0"/>
              <a:t> </a:t>
            </a:r>
            <a:r>
              <a:rPr lang="en-US" dirty="0" err="1"/>
              <a:t>hành</a:t>
            </a:r>
            <a:r>
              <a:rPr lang="en-US" dirty="0"/>
              <a:t> vi </a:t>
            </a:r>
            <a:r>
              <a:rPr lang="en-US" dirty="0" err="1"/>
              <a:t>hoạt</a:t>
            </a:r>
            <a:r>
              <a:rPr lang="en-US" dirty="0"/>
              <a:t> </a:t>
            </a:r>
            <a:r>
              <a:rPr lang="en-US" dirty="0" err="1"/>
              <a:t>động</a:t>
            </a:r>
            <a:r>
              <a:rPr lang="en-US" dirty="0"/>
              <a:t> </a:t>
            </a:r>
            <a:r>
              <a:rPr lang="en-US" dirty="0" err="1"/>
              <a:t>của</a:t>
            </a:r>
            <a:r>
              <a:rPr lang="en-US" dirty="0"/>
              <a:t> </a:t>
            </a:r>
            <a:r>
              <a:rPr lang="en-US" dirty="0" err="1"/>
              <a:t>mã</a:t>
            </a:r>
            <a:r>
              <a:rPr lang="en-US" dirty="0"/>
              <a:t> </a:t>
            </a:r>
            <a:r>
              <a:rPr lang="en-US" dirty="0" err="1"/>
              <a:t>độc</a:t>
            </a:r>
            <a:r>
              <a:rPr lang="en-US" dirty="0"/>
              <a:t>. </a:t>
            </a:r>
            <a:endParaRPr lang="en-US" dirty="0" smtClean="0"/>
          </a:p>
          <a:p>
            <a:pPr algn="just">
              <a:lnSpc>
                <a:spcPct val="150000"/>
              </a:lnSpc>
            </a:pPr>
            <a:r>
              <a:rPr lang="en-US" dirty="0" err="1" smtClean="0"/>
              <a:t>Dưới</a:t>
            </a:r>
            <a:r>
              <a:rPr lang="en-US" dirty="0" smtClean="0"/>
              <a:t> </a:t>
            </a:r>
            <a:r>
              <a:rPr lang="en-US" dirty="0" err="1"/>
              <a:t>đây</a:t>
            </a:r>
            <a:r>
              <a:rPr lang="en-US" dirty="0"/>
              <a:t>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báo</a:t>
            </a:r>
            <a:r>
              <a:rPr lang="en-US" dirty="0"/>
              <a:t> </a:t>
            </a:r>
            <a:r>
              <a:rPr lang="en-US" dirty="0" err="1"/>
              <a:t>cáo</a:t>
            </a:r>
            <a:r>
              <a:rPr lang="en-US" dirty="0"/>
              <a:t> </a:t>
            </a:r>
            <a:r>
              <a:rPr lang="en-US" dirty="0" err="1"/>
              <a:t>tổng</a:t>
            </a:r>
            <a:r>
              <a:rPr lang="en-US" dirty="0"/>
              <a:t> </a:t>
            </a:r>
            <a:r>
              <a:rPr lang="en-US" dirty="0" err="1"/>
              <a:t>hợp</a:t>
            </a:r>
            <a:r>
              <a:rPr lang="en-US" dirty="0"/>
              <a:t> </a:t>
            </a:r>
            <a:r>
              <a:rPr lang="en-US" dirty="0" err="1"/>
              <a:t>lại</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a:t>
            </a:r>
            <a:r>
              <a:rPr lang="en-US" dirty="0" err="1"/>
              <a:t>phân</a:t>
            </a:r>
            <a:r>
              <a:rPr lang="en-US" dirty="0"/>
              <a:t> </a:t>
            </a:r>
            <a:r>
              <a:rPr lang="en-US" dirty="0" err="1"/>
              <a:t>tích</a:t>
            </a:r>
            <a:r>
              <a:rPr lang="en-US" dirty="0"/>
              <a:t> </a:t>
            </a:r>
            <a:r>
              <a:rPr lang="en-US" dirty="0" err="1"/>
              <a:t>một</a:t>
            </a:r>
            <a:r>
              <a:rPr lang="en-US" dirty="0"/>
              <a:t> </a:t>
            </a:r>
            <a:r>
              <a:rPr lang="en-US" dirty="0" err="1"/>
              <a:t>mẫu</a:t>
            </a:r>
            <a:r>
              <a:rPr lang="en-US" dirty="0"/>
              <a:t> </a:t>
            </a:r>
            <a:r>
              <a:rPr lang="en-US" dirty="0" err="1"/>
              <a:t>mã</a:t>
            </a:r>
            <a:r>
              <a:rPr lang="en-US" dirty="0"/>
              <a:t> </a:t>
            </a:r>
            <a:r>
              <a:rPr lang="en-US" dirty="0" err="1"/>
              <a:t>độc</a:t>
            </a:r>
            <a:r>
              <a:rPr lang="en-US" dirty="0"/>
              <a:t> </a:t>
            </a:r>
            <a:r>
              <a:rPr lang="en-US" dirty="0" err="1"/>
              <a:t>của</a:t>
            </a:r>
            <a:r>
              <a:rPr lang="en-US" dirty="0"/>
              <a:t> </a:t>
            </a:r>
            <a:r>
              <a:rPr lang="en-US" dirty="0" err="1"/>
              <a:t>hãng</a:t>
            </a:r>
            <a:r>
              <a:rPr lang="en-US" dirty="0"/>
              <a:t> McAfee.</a:t>
            </a:r>
          </a:p>
          <a:p>
            <a:pPr algn="just">
              <a:lnSpc>
                <a:spcPct val="150000"/>
              </a:lnSpc>
            </a:pPr>
            <a:r>
              <a:rPr lang="en-US" dirty="0" err="1"/>
              <a:t>Báo</a:t>
            </a:r>
            <a:r>
              <a:rPr lang="en-US" dirty="0"/>
              <a:t> </a:t>
            </a:r>
            <a:r>
              <a:rPr lang="en-US" dirty="0" err="1"/>
              <a:t>cáo</a:t>
            </a:r>
            <a:r>
              <a:rPr lang="en-US" dirty="0"/>
              <a:t> </a:t>
            </a:r>
            <a:r>
              <a:rPr lang="en-US" dirty="0" err="1"/>
              <a:t>kết</a:t>
            </a:r>
            <a:r>
              <a:rPr lang="en-US" dirty="0"/>
              <a:t> </a:t>
            </a:r>
            <a:r>
              <a:rPr lang="en-US" dirty="0" err="1"/>
              <a:t>quả</a:t>
            </a:r>
            <a:r>
              <a:rPr lang="en-US" dirty="0"/>
              <a:t> </a:t>
            </a:r>
            <a:r>
              <a:rPr lang="en-US" dirty="0" err="1"/>
              <a:t>phân</a:t>
            </a:r>
            <a:r>
              <a:rPr lang="en-US" dirty="0"/>
              <a:t> </a:t>
            </a:r>
            <a:r>
              <a:rPr lang="en-US" dirty="0" err="1"/>
              <a:t>tích</a:t>
            </a:r>
            <a:r>
              <a:rPr lang="en-US" dirty="0"/>
              <a:t> </a:t>
            </a:r>
            <a:r>
              <a:rPr lang="en-US" dirty="0" err="1"/>
              <a:t>mẫu</a:t>
            </a:r>
            <a:r>
              <a:rPr lang="en-US" dirty="0"/>
              <a:t> W32/</a:t>
            </a:r>
            <a:r>
              <a:rPr lang="en-US" dirty="0" err="1"/>
              <a:t>Espace.worm</a:t>
            </a:r>
            <a:endParaRPr lang="en-US" dirty="0"/>
          </a:p>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4282160024"/>
              </p:ext>
            </p:extLst>
          </p:nvPr>
        </p:nvGraphicFramePr>
        <p:xfrm>
          <a:off x="628560" y="4137183"/>
          <a:ext cx="7601040" cy="1877855"/>
        </p:xfrm>
        <a:graphic>
          <a:graphicData uri="http://schemas.openxmlformats.org/drawingml/2006/table">
            <a:tbl>
              <a:tblPr>
                <a:tableStyleId>{5C22544A-7EE6-4342-B048-85BDC9FD1C3A}</a:tableStyleId>
              </a:tblPr>
              <a:tblGrid>
                <a:gridCol w="2554992"/>
                <a:gridCol w="5046048"/>
              </a:tblGrid>
              <a:tr h="374446">
                <a:tc>
                  <a:txBody>
                    <a:bodyPr/>
                    <a:lstStyle/>
                    <a:p>
                      <a:pPr marL="0" marR="0" algn="ctr">
                        <a:lnSpc>
                          <a:spcPts val="1300"/>
                        </a:lnSpc>
                        <a:spcBef>
                          <a:spcPts val="0"/>
                        </a:spcBef>
                        <a:spcAft>
                          <a:spcPts val="0"/>
                        </a:spcAft>
                      </a:pPr>
                      <a:r>
                        <a:rPr lang="en-US" sz="1600" b="1" dirty="0" err="1">
                          <a:effectLst/>
                        </a:rPr>
                        <a:t>Đặc</a:t>
                      </a:r>
                      <a:r>
                        <a:rPr lang="en-US" sz="1600" b="1" dirty="0">
                          <a:effectLst/>
                        </a:rPr>
                        <a:t> </a:t>
                      </a:r>
                      <a:r>
                        <a:rPr lang="en-US" sz="1600" b="1" spc="150" dirty="0" err="1">
                          <a:effectLst/>
                        </a:rPr>
                        <a:t>điểm</a:t>
                      </a:r>
                      <a:r>
                        <a:rPr lang="en-US" sz="1600" b="1" spc="150" dirty="0">
                          <a:effectLst/>
                        </a:rPr>
                        <a:t> </a:t>
                      </a:r>
                      <a:r>
                        <a:rPr lang="en-US" sz="1600" b="1" spc="150" dirty="0" err="1">
                          <a:effectLst/>
                        </a:rPr>
                        <a:t>mẫu</a:t>
                      </a:r>
                      <a:endParaRPr lang="en-US" sz="1600" b="1" dirty="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b="1" spc="150" dirty="0" err="1">
                          <a:effectLst/>
                        </a:rPr>
                        <a:t>Giá</a:t>
                      </a:r>
                      <a:r>
                        <a:rPr lang="en-US" sz="1600" b="1" spc="150" dirty="0">
                          <a:effectLst/>
                        </a:rPr>
                        <a:t> </a:t>
                      </a:r>
                      <a:r>
                        <a:rPr lang="en-US" sz="1600" b="1" spc="150" dirty="0" err="1">
                          <a:effectLst/>
                        </a:rPr>
                        <a:t>trị</a:t>
                      </a:r>
                      <a:endParaRPr lang="en-US" sz="1600" b="1" dirty="0">
                        <a:effectLst/>
                        <a:latin typeface="Times New Roman"/>
                        <a:ea typeface="Arial Unicode MS"/>
                        <a:cs typeface="Times New Roman"/>
                      </a:endParaRPr>
                    </a:p>
                  </a:txBody>
                  <a:tcPr marL="0" marR="0" marT="0" marB="0" anchor="ctr"/>
                </a:tc>
              </a:tr>
              <a:tr h="362393">
                <a:tc>
                  <a:txBody>
                    <a:bodyPr/>
                    <a:lstStyle/>
                    <a:p>
                      <a:pPr marL="0" marR="0" algn="ctr">
                        <a:lnSpc>
                          <a:spcPts val="1300"/>
                        </a:lnSpc>
                        <a:spcBef>
                          <a:spcPts val="0"/>
                        </a:spcBef>
                        <a:spcAft>
                          <a:spcPts val="0"/>
                        </a:spcAft>
                      </a:pPr>
                      <a:r>
                        <a:rPr lang="en-US" sz="1600">
                          <a:effectLst/>
                        </a:rPr>
                        <a:t>McAfee Detection</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W32/Espace.worm</a:t>
                      </a:r>
                      <a:endParaRPr lang="en-US" sz="1600">
                        <a:effectLst/>
                        <a:latin typeface="Times New Roman"/>
                        <a:ea typeface="Arial Unicode MS"/>
                        <a:cs typeface="Times New Roman"/>
                      </a:endParaRPr>
                    </a:p>
                  </a:txBody>
                  <a:tcPr marL="0" marR="0" marT="0" marB="0" anchor="ctr"/>
                </a:tc>
              </a:tr>
              <a:tr h="377660">
                <a:tc>
                  <a:txBody>
                    <a:bodyPr/>
                    <a:lstStyle/>
                    <a:p>
                      <a:pPr marL="0" marR="0" algn="ctr">
                        <a:lnSpc>
                          <a:spcPts val="1300"/>
                        </a:lnSpc>
                        <a:spcBef>
                          <a:spcPts val="0"/>
                        </a:spcBef>
                        <a:spcAft>
                          <a:spcPts val="0"/>
                        </a:spcAft>
                      </a:pPr>
                      <a:r>
                        <a:rPr lang="en-US" sz="1600">
                          <a:effectLst/>
                        </a:rPr>
                        <a:t>Length</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58880 bytes</a:t>
                      </a:r>
                      <a:endParaRPr lang="en-US" sz="1600">
                        <a:effectLst/>
                        <a:latin typeface="Times New Roman"/>
                        <a:ea typeface="Arial Unicode MS"/>
                        <a:cs typeface="Times New Roman"/>
                      </a:endParaRPr>
                    </a:p>
                  </a:txBody>
                  <a:tcPr marL="0" marR="0" marT="0" marB="0" anchor="ctr"/>
                </a:tc>
              </a:tr>
              <a:tr h="366411">
                <a:tc>
                  <a:txBody>
                    <a:bodyPr/>
                    <a:lstStyle/>
                    <a:p>
                      <a:pPr marL="0" marR="0" algn="ctr">
                        <a:lnSpc>
                          <a:spcPts val="1300"/>
                        </a:lnSpc>
                        <a:spcBef>
                          <a:spcPts val="0"/>
                        </a:spcBef>
                        <a:spcAft>
                          <a:spcPts val="0"/>
                        </a:spcAft>
                      </a:pPr>
                      <a:r>
                        <a:rPr lang="en-US" sz="1600">
                          <a:effectLst/>
                        </a:rPr>
                        <a:t>MD5</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bd8282316060c2ee4bb64b7cab986aae</a:t>
                      </a:r>
                      <a:endParaRPr lang="en-US" sz="1600">
                        <a:effectLst/>
                        <a:latin typeface="Times New Roman"/>
                        <a:ea typeface="Arial Unicode MS"/>
                        <a:cs typeface="Times New Roman"/>
                      </a:endParaRPr>
                    </a:p>
                  </a:txBody>
                  <a:tcPr marL="0" marR="0" marT="0" marB="0" anchor="ctr"/>
                </a:tc>
              </a:tr>
              <a:tr h="396945">
                <a:tc>
                  <a:txBody>
                    <a:bodyPr/>
                    <a:lstStyle/>
                    <a:p>
                      <a:pPr marL="0" marR="0" algn="ctr">
                        <a:lnSpc>
                          <a:spcPts val="1300"/>
                        </a:lnSpc>
                        <a:spcBef>
                          <a:spcPts val="0"/>
                        </a:spcBef>
                        <a:spcAft>
                          <a:spcPts val="0"/>
                        </a:spcAft>
                      </a:pPr>
                      <a:r>
                        <a:rPr lang="en-US" sz="1600">
                          <a:effectLst/>
                        </a:rPr>
                        <a:t>SHA1</a:t>
                      </a:r>
                      <a:endParaRPr lang="en-US" sz="1600">
                        <a:effectLst/>
                        <a:latin typeface="Times New Roman"/>
                        <a:ea typeface="Arial Unicode MS"/>
                        <a:cs typeface="Times New Roman"/>
                      </a:endParaRPr>
                    </a:p>
                  </a:txBody>
                  <a:tcPr marL="0" marR="0" marT="0" marB="0" anchor="ctr"/>
                </a:tc>
                <a:tc>
                  <a:txBody>
                    <a:bodyPr/>
                    <a:lstStyle/>
                    <a:p>
                      <a:pPr marL="228600" marR="0">
                        <a:lnSpc>
                          <a:spcPts val="1300"/>
                        </a:lnSpc>
                        <a:spcBef>
                          <a:spcPts val="0"/>
                        </a:spcBef>
                        <a:spcAft>
                          <a:spcPts val="0"/>
                        </a:spcAft>
                      </a:pPr>
                      <a:r>
                        <a:rPr lang="en-US" sz="1600" dirty="0">
                          <a:effectLst/>
                        </a:rPr>
                        <a:t>8e0c3b4175c983144a8d64944f16a79f9d59fc3b</a:t>
                      </a:r>
                      <a:endParaRPr lang="en-US" sz="1600" dirty="0">
                        <a:effectLst/>
                        <a:latin typeface="Times New Roman"/>
                        <a:ea typeface="Arial Unicode MS"/>
                        <a:cs typeface="Times New Roman"/>
                      </a:endParaRPr>
                    </a:p>
                  </a:txBody>
                  <a:tcPr marL="0" marR="0" marT="0" marB="0" anchor="ctr"/>
                </a:tc>
              </a:tr>
            </a:tbl>
          </a:graphicData>
        </a:graphic>
      </p:graphicFrame>
    </p:spTree>
    <p:extLst>
      <p:ext uri="{BB962C8B-B14F-4D97-AF65-F5344CB8AC3E}">
        <p14:creationId xmlns:p14="http://schemas.microsoft.com/office/powerpoint/2010/main" val="3461445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2585323"/>
          </a:xfrm>
          <a:prstGeom prst="rect">
            <a:avLst/>
          </a:prstGeom>
          <a:noFill/>
        </p:spPr>
        <p:txBody>
          <a:bodyPr wrap="square" rtlCol="0">
            <a:spAutoFit/>
          </a:bodyPr>
          <a:lstStyle/>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15989757"/>
              </p:ext>
            </p:extLst>
          </p:nvPr>
        </p:nvGraphicFramePr>
        <p:xfrm>
          <a:off x="199935" y="1300161"/>
          <a:ext cx="8501153" cy="5000629"/>
        </p:xfrm>
        <a:graphic>
          <a:graphicData uri="http://schemas.openxmlformats.org/drawingml/2006/table">
            <a:tbl>
              <a:tblPr>
                <a:tableStyleId>{5C22544A-7EE6-4342-B048-85BDC9FD1C3A}</a:tableStyleId>
              </a:tblPr>
              <a:tblGrid>
                <a:gridCol w="2623046"/>
                <a:gridCol w="5878107"/>
              </a:tblGrid>
              <a:tr h="465866">
                <a:tc>
                  <a:txBody>
                    <a:bodyPr/>
                    <a:lstStyle/>
                    <a:p>
                      <a:pPr marL="0" marR="0" algn="ctr">
                        <a:lnSpc>
                          <a:spcPts val="1300"/>
                        </a:lnSpc>
                        <a:spcBef>
                          <a:spcPts val="0"/>
                        </a:spcBef>
                        <a:spcAft>
                          <a:spcPts val="0"/>
                        </a:spcAft>
                      </a:pPr>
                      <a:r>
                        <a:rPr lang="en-US" sz="1600" b="1" spc="150" dirty="0" err="1">
                          <a:effectLst/>
                        </a:rPr>
                        <a:t>Tên</a:t>
                      </a:r>
                      <a:r>
                        <a:rPr lang="en-US" sz="1600" b="1" spc="150" dirty="0">
                          <a:effectLst/>
                        </a:rPr>
                        <a:t> </a:t>
                      </a:r>
                      <a:r>
                        <a:rPr lang="en-US" sz="1600" b="1" spc="150" dirty="0" err="1">
                          <a:effectLst/>
                        </a:rPr>
                        <a:t>hãng</a:t>
                      </a:r>
                      <a:endParaRPr lang="en-US" sz="1600" b="1" dirty="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b="1" spc="150" dirty="0" err="1">
                          <a:effectLst/>
                        </a:rPr>
                        <a:t>Tên</a:t>
                      </a:r>
                      <a:r>
                        <a:rPr lang="en-US" sz="1600" b="1" spc="150" dirty="0">
                          <a:effectLst/>
                        </a:rPr>
                        <a:t> </a:t>
                      </a:r>
                      <a:r>
                        <a:rPr lang="en-US" sz="1600" b="1" spc="150" dirty="0" err="1">
                          <a:effectLst/>
                        </a:rPr>
                        <a:t>mẫu</a:t>
                      </a:r>
                      <a:r>
                        <a:rPr lang="en-US" sz="1600" b="1" spc="150" dirty="0">
                          <a:effectLst/>
                        </a:rPr>
                        <a:t> </a:t>
                      </a:r>
                      <a:r>
                        <a:rPr lang="en-US" sz="1600" b="1" spc="150" dirty="0" err="1">
                          <a:effectLst/>
                        </a:rPr>
                        <a:t>mã</a:t>
                      </a:r>
                      <a:r>
                        <a:rPr lang="en-US" sz="1600" b="1" spc="150" dirty="0">
                          <a:effectLst/>
                        </a:rPr>
                        <a:t> </a:t>
                      </a:r>
                      <a:r>
                        <a:rPr lang="en-US" sz="1600" b="1" spc="150" dirty="0" err="1">
                          <a:effectLst/>
                        </a:rPr>
                        <a:t>độc</a:t>
                      </a:r>
                      <a:r>
                        <a:rPr lang="en-US" sz="1600" b="1" spc="150" dirty="0">
                          <a:effectLst/>
                        </a:rPr>
                        <a:t> </a:t>
                      </a:r>
                      <a:r>
                        <a:rPr lang="en-US" sz="1600" b="1" spc="150" dirty="0" err="1">
                          <a:effectLst/>
                        </a:rPr>
                        <a:t>theo</a:t>
                      </a:r>
                      <a:r>
                        <a:rPr lang="en-US" sz="1600" b="1" spc="150" dirty="0">
                          <a:effectLst/>
                        </a:rPr>
                        <a:t> </a:t>
                      </a:r>
                      <a:r>
                        <a:rPr lang="en-US" sz="1600" b="1" spc="150" dirty="0" err="1">
                          <a:effectLst/>
                        </a:rPr>
                        <a:t>các</a:t>
                      </a:r>
                      <a:r>
                        <a:rPr lang="en-US" sz="1600" b="1" spc="150" dirty="0">
                          <a:effectLst/>
                        </a:rPr>
                        <a:t> </a:t>
                      </a:r>
                      <a:r>
                        <a:rPr lang="en-US" sz="1600" b="1" spc="150" dirty="0" err="1">
                          <a:effectLst/>
                        </a:rPr>
                        <a:t>hãng</a:t>
                      </a:r>
                      <a:endParaRPr lang="en-US" sz="1600" b="1" dirty="0">
                        <a:effectLst/>
                        <a:latin typeface="Times New Roman"/>
                        <a:ea typeface="Arial Unicode MS"/>
                        <a:cs typeface="Times New Roman"/>
                      </a:endParaRPr>
                    </a:p>
                  </a:txBody>
                  <a:tcPr marL="0" marR="0" marT="0" marB="0" anchor="ctr"/>
                </a:tc>
              </a:tr>
              <a:tr h="442077">
                <a:tc>
                  <a:txBody>
                    <a:bodyPr/>
                    <a:lstStyle/>
                    <a:p>
                      <a:pPr marL="0" marR="0" algn="ctr">
                        <a:lnSpc>
                          <a:spcPts val="1300"/>
                        </a:lnSpc>
                        <a:spcBef>
                          <a:spcPts val="0"/>
                        </a:spcBef>
                        <a:spcAft>
                          <a:spcPts val="0"/>
                        </a:spcAft>
                      </a:pPr>
                      <a:r>
                        <a:rPr lang="en-US" sz="1600">
                          <a:effectLst/>
                        </a:rPr>
                        <a:t>Ahnlab</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Win-Trojan/Seint.58880.C</a:t>
                      </a:r>
                      <a:endParaRPr lang="en-US" sz="1600">
                        <a:effectLst/>
                        <a:latin typeface="Times New Roman"/>
                        <a:ea typeface="Arial Unicode MS"/>
                        <a:cs typeface="Times New Roman"/>
                      </a:endParaRPr>
                    </a:p>
                  </a:txBody>
                  <a:tcPr marL="0" marR="0" marT="0" marB="0" anchor="ctr"/>
                </a:tc>
              </a:tr>
              <a:tr h="451990">
                <a:tc>
                  <a:txBody>
                    <a:bodyPr/>
                    <a:lstStyle/>
                    <a:p>
                      <a:pPr marL="0" marR="0" algn="ctr">
                        <a:lnSpc>
                          <a:spcPts val="1300"/>
                        </a:lnSpc>
                        <a:spcBef>
                          <a:spcPts val="0"/>
                        </a:spcBef>
                        <a:spcAft>
                          <a:spcPts val="0"/>
                        </a:spcAft>
                      </a:pPr>
                      <a:r>
                        <a:rPr lang="en-US" sz="1600">
                          <a:effectLst/>
                        </a:rPr>
                        <a:t>Avast</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Win32:T roj an-gen</a:t>
                      </a:r>
                      <a:endParaRPr lang="en-US" sz="1600">
                        <a:effectLst/>
                        <a:latin typeface="Times New Roman"/>
                        <a:ea typeface="Arial Unicode MS"/>
                        <a:cs typeface="Times New Roman"/>
                      </a:endParaRPr>
                    </a:p>
                  </a:txBody>
                  <a:tcPr marL="0" marR="0" marT="0" marB="0" anchor="ctr"/>
                </a:tc>
              </a:tr>
              <a:tr h="461901">
                <a:tc>
                  <a:txBody>
                    <a:bodyPr/>
                    <a:lstStyle/>
                    <a:p>
                      <a:pPr marL="0" marR="0" algn="ctr">
                        <a:lnSpc>
                          <a:spcPts val="1300"/>
                        </a:lnSpc>
                        <a:spcBef>
                          <a:spcPts val="0"/>
                        </a:spcBef>
                        <a:spcAft>
                          <a:spcPts val="0"/>
                        </a:spcAft>
                      </a:pPr>
                      <a:r>
                        <a:rPr lang="en-US" sz="1600">
                          <a:effectLst/>
                        </a:rPr>
                        <a:t>AVG (GriSoft)</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SHeur3.BCQZ</a:t>
                      </a:r>
                      <a:endParaRPr lang="en-US" sz="1600">
                        <a:effectLst/>
                        <a:latin typeface="Times New Roman"/>
                        <a:ea typeface="Arial Unicode MS"/>
                        <a:cs typeface="Times New Roman"/>
                      </a:endParaRPr>
                    </a:p>
                  </a:txBody>
                  <a:tcPr marL="0" marR="0" marT="0" marB="0" anchor="ctr"/>
                </a:tc>
              </a:tr>
              <a:tr h="451990">
                <a:tc>
                  <a:txBody>
                    <a:bodyPr/>
                    <a:lstStyle/>
                    <a:p>
                      <a:pPr marL="0" marR="0" algn="ctr">
                        <a:lnSpc>
                          <a:spcPts val="1300"/>
                        </a:lnSpc>
                        <a:spcBef>
                          <a:spcPts val="0"/>
                        </a:spcBef>
                        <a:spcAft>
                          <a:spcPts val="0"/>
                        </a:spcAft>
                      </a:pPr>
                      <a:r>
                        <a:rPr lang="en-US" sz="1600">
                          <a:effectLst/>
                        </a:rPr>
                        <a:t>Avira</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dirty="0">
                          <a:effectLst/>
                        </a:rPr>
                        <a:t>Worm/</a:t>
                      </a:r>
                      <a:r>
                        <a:rPr lang="en-US" sz="1600" dirty="0" err="1">
                          <a:effectLst/>
                        </a:rPr>
                        <a:t>Koobface.J</a:t>
                      </a:r>
                      <a:r>
                        <a:rPr lang="en-US" sz="1600" dirty="0">
                          <a:effectLst/>
                        </a:rPr>
                        <a:t>. 1</a:t>
                      </a:r>
                      <a:endParaRPr lang="en-US" sz="1600" dirty="0">
                        <a:effectLst/>
                        <a:latin typeface="Times New Roman"/>
                        <a:ea typeface="Arial Unicode MS"/>
                        <a:cs typeface="Times New Roman"/>
                      </a:endParaRPr>
                    </a:p>
                  </a:txBody>
                  <a:tcPr marL="0" marR="0" marT="0" marB="0" anchor="ctr"/>
                </a:tc>
              </a:tr>
              <a:tr h="451990">
                <a:tc>
                  <a:txBody>
                    <a:bodyPr/>
                    <a:lstStyle/>
                    <a:p>
                      <a:pPr marL="0" marR="0" algn="ctr">
                        <a:lnSpc>
                          <a:spcPts val="1300"/>
                        </a:lnSpc>
                        <a:spcBef>
                          <a:spcPts val="0"/>
                        </a:spcBef>
                        <a:spcAft>
                          <a:spcPts val="0"/>
                        </a:spcAft>
                      </a:pPr>
                      <a:r>
                        <a:rPr lang="en-US" sz="1600">
                          <a:effectLst/>
                        </a:rPr>
                        <a:t>Kaspersky</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Trojan.Win32.Agent.fkda</a:t>
                      </a:r>
                      <a:endParaRPr lang="en-US" sz="1600">
                        <a:effectLst/>
                        <a:latin typeface="Times New Roman"/>
                        <a:ea typeface="Arial Unicode MS"/>
                        <a:cs typeface="Times New Roman"/>
                      </a:endParaRPr>
                    </a:p>
                  </a:txBody>
                  <a:tcPr marL="0" marR="0" marT="0" marB="0" anchor="ctr"/>
                </a:tc>
              </a:tr>
              <a:tr h="447033">
                <a:tc>
                  <a:txBody>
                    <a:bodyPr/>
                    <a:lstStyle/>
                    <a:p>
                      <a:pPr marL="0" marR="0" algn="ctr">
                        <a:lnSpc>
                          <a:spcPts val="1300"/>
                        </a:lnSpc>
                        <a:spcBef>
                          <a:spcPts val="0"/>
                        </a:spcBef>
                        <a:spcAft>
                          <a:spcPts val="0"/>
                        </a:spcAft>
                      </a:pPr>
                      <a:r>
                        <a:rPr lang="en-US" sz="1600">
                          <a:effectLst/>
                        </a:rPr>
                        <a:t>BitDefender</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dirty="0" err="1" smtClean="0">
                          <a:effectLst/>
                        </a:rPr>
                        <a:t>Troj</a:t>
                      </a:r>
                      <a:r>
                        <a:rPr lang="en-US" sz="1600" dirty="0" smtClean="0">
                          <a:effectLst/>
                        </a:rPr>
                        <a:t> </a:t>
                      </a:r>
                      <a:r>
                        <a:rPr lang="en-US" sz="1600" dirty="0">
                          <a:effectLst/>
                        </a:rPr>
                        <a:t>an.Generic.KDV.43997</a:t>
                      </a:r>
                      <a:endParaRPr lang="en-US" sz="1600" dirty="0">
                        <a:effectLst/>
                        <a:latin typeface="Times New Roman"/>
                        <a:ea typeface="Arial Unicode MS"/>
                        <a:cs typeface="Times New Roman"/>
                      </a:endParaRPr>
                    </a:p>
                  </a:txBody>
                  <a:tcPr marL="0" marR="0" marT="0" marB="0" anchor="ctr"/>
                </a:tc>
              </a:tr>
              <a:tr h="451990">
                <a:tc>
                  <a:txBody>
                    <a:bodyPr/>
                    <a:lstStyle/>
                    <a:p>
                      <a:pPr marL="0" marR="0" algn="ctr">
                        <a:lnSpc>
                          <a:spcPts val="1300"/>
                        </a:lnSpc>
                        <a:spcBef>
                          <a:spcPts val="0"/>
                        </a:spcBef>
                        <a:spcAft>
                          <a:spcPts val="0"/>
                        </a:spcAft>
                      </a:pPr>
                      <a:r>
                        <a:rPr lang="en-US" sz="1600">
                          <a:effectLst/>
                        </a:rPr>
                        <a:t>Dr.Web</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dirty="0" err="1" smtClean="0">
                          <a:effectLst/>
                        </a:rPr>
                        <a:t>Troj</a:t>
                      </a:r>
                      <a:r>
                        <a:rPr lang="en-US" sz="1600" dirty="0" smtClean="0">
                          <a:effectLst/>
                        </a:rPr>
                        <a:t> </a:t>
                      </a:r>
                      <a:r>
                        <a:rPr lang="en-US" sz="1600" dirty="0">
                          <a:effectLst/>
                        </a:rPr>
                        <a:t>an.DownLoader1.23816</a:t>
                      </a:r>
                      <a:endParaRPr lang="en-US" sz="1600" dirty="0">
                        <a:effectLst/>
                        <a:latin typeface="Times New Roman"/>
                        <a:ea typeface="Arial Unicode MS"/>
                        <a:cs typeface="Times New Roman"/>
                      </a:endParaRPr>
                    </a:p>
                  </a:txBody>
                  <a:tcPr marL="0" marR="0" marT="0" marB="0" anchor="ctr"/>
                </a:tc>
              </a:tr>
              <a:tr h="461901">
                <a:tc>
                  <a:txBody>
                    <a:bodyPr/>
                    <a:lstStyle/>
                    <a:p>
                      <a:pPr marL="0" marR="0" algn="ctr">
                        <a:lnSpc>
                          <a:spcPts val="1300"/>
                        </a:lnSpc>
                        <a:spcBef>
                          <a:spcPts val="0"/>
                        </a:spcBef>
                        <a:spcAft>
                          <a:spcPts val="0"/>
                        </a:spcAft>
                      </a:pPr>
                      <a:r>
                        <a:rPr lang="en-US" sz="1600">
                          <a:effectLst/>
                        </a:rPr>
                        <a:t>eSafe (Alladin)</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Suspicious file</a:t>
                      </a:r>
                      <a:endParaRPr lang="en-US" sz="1600">
                        <a:effectLst/>
                        <a:latin typeface="Times New Roman"/>
                        <a:ea typeface="Arial Unicode MS"/>
                        <a:cs typeface="Times New Roman"/>
                      </a:endParaRPr>
                    </a:p>
                  </a:txBody>
                  <a:tcPr marL="0" marR="0" marT="0" marB="0" anchor="ctr"/>
                </a:tc>
              </a:tr>
              <a:tr h="451990">
                <a:tc>
                  <a:txBody>
                    <a:bodyPr/>
                    <a:lstStyle/>
                    <a:p>
                      <a:pPr marL="0" marR="0" algn="ctr">
                        <a:lnSpc>
                          <a:spcPts val="1300"/>
                        </a:lnSpc>
                        <a:spcBef>
                          <a:spcPts val="0"/>
                        </a:spcBef>
                        <a:spcAft>
                          <a:spcPts val="0"/>
                        </a:spcAft>
                      </a:pPr>
                      <a:r>
                        <a:rPr lang="en-US" sz="1600">
                          <a:effectLst/>
                        </a:rPr>
                        <a:t>F-Prot</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a:effectLst/>
                        </a:rPr>
                        <a:t>W32/Agent.JHO</a:t>
                      </a:r>
                      <a:endParaRPr lang="en-US" sz="1600">
                        <a:effectLst/>
                        <a:latin typeface="Times New Roman"/>
                        <a:ea typeface="Arial Unicode MS"/>
                        <a:cs typeface="Times New Roman"/>
                      </a:endParaRPr>
                    </a:p>
                  </a:txBody>
                  <a:tcPr marL="0" marR="0" marT="0" marB="0" anchor="ctr"/>
                </a:tc>
              </a:tr>
              <a:tr h="461901">
                <a:tc>
                  <a:txBody>
                    <a:bodyPr/>
                    <a:lstStyle/>
                    <a:p>
                      <a:pPr marL="0" marR="0" algn="ctr">
                        <a:lnSpc>
                          <a:spcPts val="1300"/>
                        </a:lnSpc>
                        <a:spcBef>
                          <a:spcPts val="0"/>
                        </a:spcBef>
                        <a:spcAft>
                          <a:spcPts val="0"/>
                        </a:spcAft>
                      </a:pPr>
                      <a:r>
                        <a:rPr lang="en-US" sz="1600">
                          <a:effectLst/>
                        </a:rPr>
                        <a:t>FortiNet</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600" dirty="0">
                          <a:effectLst/>
                        </a:rPr>
                        <a:t>W32/</a:t>
                      </a:r>
                      <a:r>
                        <a:rPr lang="en-US" sz="1600" dirty="0" err="1">
                          <a:effectLst/>
                        </a:rPr>
                        <a:t>Agent.FKDA</a:t>
                      </a:r>
                      <a:r>
                        <a:rPr lang="en-US" sz="1600" dirty="0">
                          <a:effectLst/>
                        </a:rPr>
                        <a:t> !</a:t>
                      </a:r>
                      <a:r>
                        <a:rPr lang="en-US" sz="1600" dirty="0" err="1">
                          <a:effectLst/>
                        </a:rPr>
                        <a:t>tr</a:t>
                      </a:r>
                      <a:endParaRPr lang="en-US" sz="1600" dirty="0">
                        <a:effectLst/>
                        <a:latin typeface="Times New Roman"/>
                        <a:ea typeface="Arial Unicode MS"/>
                        <a:cs typeface="Times New Roman"/>
                      </a:endParaRPr>
                    </a:p>
                  </a:txBody>
                  <a:tcPr marL="0" marR="0" marT="0" marB="0" anchor="ctr"/>
                </a:tc>
              </a:tr>
            </a:tbl>
          </a:graphicData>
        </a:graphic>
      </p:graphicFrame>
    </p:spTree>
    <p:extLst>
      <p:ext uri="{BB962C8B-B14F-4D97-AF65-F5344CB8AC3E}">
        <p14:creationId xmlns:p14="http://schemas.microsoft.com/office/powerpoint/2010/main" val="1545652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2585323"/>
          </a:xfrm>
          <a:prstGeom prst="rect">
            <a:avLst/>
          </a:prstGeom>
          <a:noFill/>
        </p:spPr>
        <p:txBody>
          <a:bodyPr wrap="square" rtlCol="0">
            <a:spAutoFit/>
          </a:bodyPr>
          <a:lstStyle/>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3238914559"/>
              </p:ext>
            </p:extLst>
          </p:nvPr>
        </p:nvGraphicFramePr>
        <p:xfrm>
          <a:off x="628560" y="1183680"/>
          <a:ext cx="8115390" cy="5117110"/>
        </p:xfrm>
        <a:graphic>
          <a:graphicData uri="http://schemas.openxmlformats.org/drawingml/2006/table">
            <a:tbl>
              <a:tblPr>
                <a:tableStyleId>{5C22544A-7EE6-4342-B048-85BDC9FD1C3A}</a:tableStyleId>
              </a:tblPr>
              <a:tblGrid>
                <a:gridCol w="6236092"/>
                <a:gridCol w="1879298"/>
              </a:tblGrid>
              <a:tr h="580664">
                <a:tc>
                  <a:txBody>
                    <a:bodyPr/>
                    <a:lstStyle/>
                    <a:p>
                      <a:pPr marL="0" marR="0" algn="l">
                        <a:lnSpc>
                          <a:spcPts val="1300"/>
                        </a:lnSpc>
                        <a:spcBef>
                          <a:spcPts val="0"/>
                        </a:spcBef>
                        <a:spcAft>
                          <a:spcPts val="0"/>
                        </a:spcAft>
                      </a:pPr>
                      <a:r>
                        <a:rPr lang="en-US" sz="1600" b="1" spc="150" dirty="0" err="1">
                          <a:effectLst/>
                        </a:rPr>
                        <a:t>Hoạt</a:t>
                      </a:r>
                      <a:r>
                        <a:rPr lang="en-US" sz="1600" b="1" spc="150" dirty="0">
                          <a:effectLst/>
                        </a:rPr>
                        <a:t> </a:t>
                      </a:r>
                      <a:r>
                        <a:rPr lang="en-US" sz="1600" b="1" spc="150" dirty="0" err="1">
                          <a:effectLst/>
                        </a:rPr>
                        <a:t>động</a:t>
                      </a:r>
                      <a:endParaRPr lang="en-US" sz="1600" b="1" dirty="0">
                        <a:effectLst/>
                        <a:latin typeface="Times New Roman"/>
                        <a:ea typeface="Arial Unicode MS"/>
                        <a:cs typeface="Times New Roman"/>
                      </a:endParaRPr>
                    </a:p>
                  </a:txBody>
                  <a:tcPr marL="0" marR="0" marT="0" marB="0" anchor="ctr"/>
                </a:tc>
                <a:tc>
                  <a:txBody>
                    <a:bodyPr/>
                    <a:lstStyle/>
                    <a:p>
                      <a:pPr marL="279400" marR="0">
                        <a:lnSpc>
                          <a:spcPts val="1300"/>
                        </a:lnSpc>
                        <a:spcBef>
                          <a:spcPts val="0"/>
                        </a:spcBef>
                        <a:spcAft>
                          <a:spcPts val="0"/>
                        </a:spcAft>
                      </a:pPr>
                      <a:r>
                        <a:rPr lang="en-US" sz="1300" b="1" spc="150" dirty="0">
                          <a:effectLst/>
                        </a:rPr>
                        <a:t>MỨC ĐỘ</a:t>
                      </a:r>
                      <a:endParaRPr lang="en-US" sz="1300" b="1" dirty="0">
                        <a:effectLst/>
                        <a:latin typeface="Times New Roman"/>
                        <a:ea typeface="Arial Unicode MS"/>
                        <a:cs typeface="Times New Roman"/>
                      </a:endParaRPr>
                    </a:p>
                  </a:txBody>
                  <a:tcPr marL="0" marR="0" marT="0" marB="0" anchor="ctr"/>
                </a:tc>
              </a:tr>
              <a:tr h="559770">
                <a:tc>
                  <a:txBody>
                    <a:bodyPr/>
                    <a:lstStyle/>
                    <a:p>
                      <a:pPr marL="0" marR="0" algn="l">
                        <a:lnSpc>
                          <a:spcPts val="1300"/>
                        </a:lnSpc>
                        <a:spcBef>
                          <a:spcPts val="0"/>
                        </a:spcBef>
                        <a:spcAft>
                          <a:spcPts val="0"/>
                        </a:spcAft>
                      </a:pPr>
                      <a:r>
                        <a:rPr lang="en-US" sz="1600">
                          <a:effectLst/>
                        </a:rPr>
                        <a:t>Ghi vào vùng nhớ của một tiến trình</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Cao</a:t>
                      </a:r>
                      <a:endParaRPr lang="en-US" sz="1300">
                        <a:effectLst/>
                        <a:latin typeface="Times New Roman"/>
                        <a:ea typeface="Arial Unicode MS"/>
                        <a:cs typeface="Times New Roman"/>
                      </a:endParaRPr>
                    </a:p>
                  </a:txBody>
                  <a:tcPr marL="0" marR="0" marT="0" marB="0" anchor="ctr"/>
                </a:tc>
              </a:tr>
              <a:tr h="565269">
                <a:tc>
                  <a:txBody>
                    <a:bodyPr/>
                    <a:lstStyle/>
                    <a:p>
                      <a:pPr marL="0" marR="0" algn="l">
                        <a:lnSpc>
                          <a:spcPts val="1300"/>
                        </a:lnSpc>
                        <a:spcBef>
                          <a:spcPts val="0"/>
                        </a:spcBef>
                        <a:spcAft>
                          <a:spcPts val="0"/>
                        </a:spcAft>
                      </a:pPr>
                      <a:r>
                        <a:rPr lang="en-US" sz="1600">
                          <a:effectLst/>
                        </a:rPr>
                        <a:t>Ghi vào vùng nhớ của tiến trình hệ thống Windows</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Cao</a:t>
                      </a:r>
                      <a:endParaRPr lang="en-US" sz="1300">
                        <a:effectLst/>
                        <a:latin typeface="Times New Roman"/>
                        <a:ea typeface="Arial Unicode MS"/>
                        <a:cs typeface="Times New Roman"/>
                      </a:endParaRPr>
                    </a:p>
                  </a:txBody>
                  <a:tcPr marL="0" marR="0" marT="0" marB="0" anchor="ctr"/>
                </a:tc>
              </a:tr>
              <a:tr h="565269">
                <a:tc>
                  <a:txBody>
                    <a:bodyPr/>
                    <a:lstStyle/>
                    <a:p>
                      <a:pPr marL="88900" marR="0" algn="l">
                        <a:lnSpc>
                          <a:spcPts val="1300"/>
                        </a:lnSpc>
                        <a:spcBef>
                          <a:spcPts val="0"/>
                        </a:spcBef>
                        <a:spcAft>
                          <a:spcPts val="0"/>
                        </a:spcAft>
                      </a:pPr>
                      <a:r>
                        <a:rPr lang="en-US" sz="1600" dirty="0" err="1">
                          <a:effectLst/>
                        </a:rPr>
                        <a:t>Ghi</a:t>
                      </a:r>
                      <a:r>
                        <a:rPr lang="en-US" sz="1600" dirty="0">
                          <a:effectLst/>
                        </a:rPr>
                        <a:t> </a:t>
                      </a:r>
                      <a:r>
                        <a:rPr lang="en-US" sz="1600" dirty="0" err="1">
                          <a:effectLst/>
                        </a:rPr>
                        <a:t>vào</a:t>
                      </a:r>
                      <a:r>
                        <a:rPr lang="en-US" sz="1600" dirty="0">
                          <a:effectLst/>
                        </a:rPr>
                        <a:t> </a:t>
                      </a:r>
                      <a:r>
                        <a:rPr lang="en-US" sz="1600" dirty="0" err="1">
                          <a:effectLst/>
                        </a:rPr>
                        <a:t>vùng</a:t>
                      </a:r>
                      <a:r>
                        <a:rPr lang="en-US" sz="1600" dirty="0">
                          <a:effectLst/>
                        </a:rPr>
                        <a:t> </a:t>
                      </a:r>
                      <a:r>
                        <a:rPr lang="en-US" sz="1600" dirty="0" err="1">
                          <a:effectLst/>
                        </a:rPr>
                        <a:t>nhớ</a:t>
                      </a:r>
                      <a:r>
                        <a:rPr lang="en-US" sz="1600" dirty="0">
                          <a:effectLst/>
                        </a:rPr>
                        <a:t> </a:t>
                      </a:r>
                      <a:r>
                        <a:rPr lang="en-US" sz="1600" dirty="0" err="1">
                          <a:effectLst/>
                        </a:rPr>
                        <a:t>của</a:t>
                      </a:r>
                      <a:r>
                        <a:rPr lang="en-US" sz="1600" dirty="0">
                          <a:effectLst/>
                        </a:rPr>
                        <a:t> </a:t>
                      </a:r>
                      <a:r>
                        <a:rPr lang="en-US" sz="1600" dirty="0" err="1">
                          <a:effectLst/>
                        </a:rPr>
                        <a:t>một</a:t>
                      </a:r>
                      <a:r>
                        <a:rPr lang="en-US" sz="1600" dirty="0">
                          <a:effectLst/>
                        </a:rPr>
                        <a:t> </a:t>
                      </a:r>
                      <a:r>
                        <a:rPr lang="en-US" sz="1600" dirty="0" err="1">
                          <a:effectLst/>
                        </a:rPr>
                        <a:t>tiến</a:t>
                      </a:r>
                      <a:r>
                        <a:rPr lang="en-US" sz="1600" dirty="0">
                          <a:effectLst/>
                        </a:rPr>
                        <a:t> </a:t>
                      </a:r>
                      <a:r>
                        <a:rPr lang="en-US" sz="1600" dirty="0" err="1">
                          <a:effectLst/>
                        </a:rPr>
                        <a:t>trình</a:t>
                      </a:r>
                      <a:r>
                        <a:rPr lang="en-US" sz="1600" dirty="0">
                          <a:effectLst/>
                        </a:rPr>
                        <a:t> </a:t>
                      </a:r>
                      <a:r>
                        <a:rPr lang="en-US" sz="1600" dirty="0" err="1">
                          <a:effectLst/>
                        </a:rPr>
                        <a:t>đã</a:t>
                      </a:r>
                      <a:r>
                        <a:rPr lang="en-US" sz="1600" dirty="0">
                          <a:effectLst/>
                        </a:rPr>
                        <a:t> </a:t>
                      </a:r>
                      <a:r>
                        <a:rPr lang="en-US" sz="1600" dirty="0" err="1">
                          <a:effectLst/>
                        </a:rPr>
                        <a:t>được</a:t>
                      </a:r>
                      <a:r>
                        <a:rPr lang="en-US" sz="1600" dirty="0">
                          <a:effectLst/>
                        </a:rPr>
                        <a:t> </a:t>
                      </a:r>
                      <a:r>
                        <a:rPr lang="en-US" sz="1600" dirty="0" err="1">
                          <a:effectLst/>
                        </a:rPr>
                        <a:t>chạy</a:t>
                      </a:r>
                      <a:r>
                        <a:rPr lang="en-US" sz="1600" dirty="0">
                          <a:effectLst/>
                        </a:rPr>
                        <a:t> </a:t>
                      </a:r>
                      <a:r>
                        <a:rPr lang="en-US" sz="1600" dirty="0" err="1">
                          <a:effectLst/>
                        </a:rPr>
                        <a:t>từ</a:t>
                      </a:r>
                      <a:r>
                        <a:rPr lang="en-US" sz="1600" dirty="0">
                          <a:effectLst/>
                        </a:rPr>
                        <a:t> </a:t>
                      </a:r>
                      <a:r>
                        <a:rPr lang="en-US" sz="1600" dirty="0" err="1">
                          <a:effectLst/>
                        </a:rPr>
                        <a:t>trước</a:t>
                      </a:r>
                      <a:r>
                        <a:rPr lang="en-US" sz="1600" dirty="0">
                          <a:effectLst/>
                        </a:rPr>
                        <a:t> </a:t>
                      </a:r>
                      <a:r>
                        <a:rPr lang="en-US" sz="1600" dirty="0" err="1">
                          <a:effectLst/>
                        </a:rPr>
                        <a:t>đó</a:t>
                      </a:r>
                      <a:endParaRPr lang="en-US" sz="1600" dirty="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Bình thường</a:t>
                      </a:r>
                      <a:endParaRPr lang="en-US" sz="1300">
                        <a:effectLst/>
                        <a:latin typeface="Times New Roman"/>
                        <a:ea typeface="Arial Unicode MS"/>
                        <a:cs typeface="Times New Roman"/>
                      </a:endParaRPr>
                    </a:p>
                  </a:txBody>
                  <a:tcPr marL="0" marR="0" marT="0" marB="0" anchor="ctr"/>
                </a:tc>
              </a:tr>
              <a:tr h="569667">
                <a:tc>
                  <a:txBody>
                    <a:bodyPr/>
                    <a:lstStyle/>
                    <a:p>
                      <a:pPr marL="0" marR="0" algn="l">
                        <a:lnSpc>
                          <a:spcPts val="1300"/>
                        </a:lnSpc>
                        <a:spcBef>
                          <a:spcPts val="0"/>
                        </a:spcBef>
                        <a:spcAft>
                          <a:spcPts val="0"/>
                        </a:spcAft>
                      </a:pPr>
                      <a:r>
                        <a:rPr lang="en-US" sz="1600">
                          <a:effectLst/>
                        </a:rPr>
                        <a:t>Chỉnh sửa cấu hình tường lửa Windows.</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Bình thường</a:t>
                      </a:r>
                      <a:endParaRPr lang="en-US" sz="1300">
                        <a:effectLst/>
                        <a:latin typeface="Times New Roman"/>
                        <a:ea typeface="Arial Unicode MS"/>
                        <a:cs typeface="Times New Roman"/>
                      </a:endParaRPr>
                    </a:p>
                  </a:txBody>
                  <a:tcPr marL="0" marR="0" marT="0" marB="0" anchor="ctr"/>
                </a:tc>
              </a:tr>
              <a:tr h="565269">
                <a:tc>
                  <a:txBody>
                    <a:bodyPr/>
                    <a:lstStyle/>
                    <a:p>
                      <a:pPr marL="0" marR="0" algn="l">
                        <a:lnSpc>
                          <a:spcPts val="1300"/>
                        </a:lnSpc>
                        <a:spcBef>
                          <a:spcPts val="0"/>
                        </a:spcBef>
                        <a:spcAft>
                          <a:spcPts val="0"/>
                        </a:spcAft>
                      </a:pPr>
                      <a:r>
                        <a:rPr lang="en-US" sz="1600">
                          <a:effectLst/>
                        </a:rPr>
                        <a:t>Chạy thêm một thể hiện Windows Explorer</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Thấp</a:t>
                      </a:r>
                      <a:endParaRPr lang="en-US" sz="1300">
                        <a:effectLst/>
                        <a:latin typeface="Times New Roman"/>
                        <a:ea typeface="Arial Unicode MS"/>
                        <a:cs typeface="Times New Roman"/>
                      </a:endParaRPr>
                    </a:p>
                  </a:txBody>
                  <a:tcPr marL="0" marR="0" marT="0" marB="0" anchor="ctr"/>
                </a:tc>
              </a:tr>
              <a:tr h="565269">
                <a:tc>
                  <a:txBody>
                    <a:bodyPr/>
                    <a:lstStyle/>
                    <a:p>
                      <a:pPr marL="0" marR="0" algn="l">
                        <a:lnSpc>
                          <a:spcPts val="1300"/>
                        </a:lnSpc>
                        <a:spcBef>
                          <a:spcPts val="0"/>
                        </a:spcBef>
                        <a:spcAft>
                          <a:spcPts val="0"/>
                        </a:spcAft>
                      </a:pPr>
                      <a:r>
                        <a:rPr lang="en-US" sz="1600" dirty="0">
                          <a:effectLst/>
                        </a:rPr>
                        <a:t>Thu </a:t>
                      </a:r>
                      <a:r>
                        <a:rPr lang="en-US" sz="1600" dirty="0" err="1">
                          <a:effectLst/>
                        </a:rPr>
                        <a:t>thập</a:t>
                      </a:r>
                      <a:r>
                        <a:rPr lang="en-US" sz="1600" dirty="0">
                          <a:effectLst/>
                        </a:rPr>
                        <a:t> </a:t>
                      </a:r>
                      <a:r>
                        <a:rPr lang="en-US" sz="1600" dirty="0" err="1">
                          <a:effectLst/>
                        </a:rPr>
                        <a:t>thông</a:t>
                      </a:r>
                      <a:r>
                        <a:rPr lang="en-US" sz="1600" dirty="0">
                          <a:effectLst/>
                        </a:rPr>
                        <a:t> tin </a:t>
                      </a:r>
                      <a:r>
                        <a:rPr lang="en-US" sz="1600" dirty="0" err="1">
                          <a:effectLst/>
                        </a:rPr>
                        <a:t>các</a:t>
                      </a:r>
                      <a:r>
                        <a:rPr lang="en-US" sz="1600" dirty="0">
                          <a:effectLst/>
                        </a:rPr>
                        <a:t> </a:t>
                      </a:r>
                      <a:r>
                        <a:rPr lang="en-US" sz="1600" dirty="0" err="1">
                          <a:effectLst/>
                        </a:rPr>
                        <a:t>tệp</a:t>
                      </a:r>
                      <a:r>
                        <a:rPr lang="en-US" sz="1600" dirty="0">
                          <a:effectLst/>
                        </a:rPr>
                        <a:t> tin </a:t>
                      </a:r>
                      <a:r>
                        <a:rPr lang="en-US" sz="1600" dirty="0" err="1">
                          <a:effectLst/>
                        </a:rPr>
                        <a:t>hệ</a:t>
                      </a:r>
                      <a:r>
                        <a:rPr lang="en-US" sz="1600" dirty="0">
                          <a:effectLst/>
                        </a:rPr>
                        <a:t> </a:t>
                      </a:r>
                      <a:r>
                        <a:rPr lang="en-US" sz="1600" dirty="0" err="1">
                          <a:effectLst/>
                        </a:rPr>
                        <a:t>thống</a:t>
                      </a:r>
                      <a:r>
                        <a:rPr lang="en-US" sz="1600" dirty="0">
                          <a:effectLst/>
                        </a:rPr>
                        <a:t> </a:t>
                      </a:r>
                      <a:r>
                        <a:rPr lang="en-US" sz="1600" dirty="0" err="1">
                          <a:effectLst/>
                        </a:rPr>
                        <a:t>và</a:t>
                      </a:r>
                      <a:r>
                        <a:rPr lang="en-US" sz="1600" dirty="0">
                          <a:effectLst/>
                        </a:rPr>
                        <a:t> </a:t>
                      </a:r>
                      <a:r>
                        <a:rPr lang="en-US" sz="1600" dirty="0" err="1">
                          <a:effectLst/>
                        </a:rPr>
                        <a:t>các</a:t>
                      </a:r>
                      <a:r>
                        <a:rPr lang="en-US" sz="1600" dirty="0">
                          <a:effectLst/>
                        </a:rPr>
                        <a:t> </a:t>
                      </a:r>
                      <a:r>
                        <a:rPr lang="en-US" sz="1600" dirty="0" err="1">
                          <a:effectLst/>
                        </a:rPr>
                        <a:t>thư</a:t>
                      </a:r>
                      <a:r>
                        <a:rPr lang="en-US" sz="1600" dirty="0">
                          <a:effectLst/>
                        </a:rPr>
                        <a:t> </a:t>
                      </a:r>
                      <a:r>
                        <a:rPr lang="en-US" sz="1600" dirty="0" err="1">
                          <a:effectLst/>
                        </a:rPr>
                        <a:t>mục</a:t>
                      </a:r>
                      <a:endParaRPr lang="en-US" sz="1600" dirty="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Thấp</a:t>
                      </a:r>
                      <a:endParaRPr lang="en-US" sz="1300">
                        <a:effectLst/>
                        <a:latin typeface="Times New Roman"/>
                        <a:ea typeface="Arial Unicode MS"/>
                        <a:cs typeface="Times New Roman"/>
                      </a:endParaRPr>
                    </a:p>
                  </a:txBody>
                  <a:tcPr marL="0" marR="0" marT="0" marB="0" anchor="ctr"/>
                </a:tc>
              </a:tr>
              <a:tr h="565269">
                <a:tc>
                  <a:txBody>
                    <a:bodyPr/>
                    <a:lstStyle/>
                    <a:p>
                      <a:pPr marL="0" marR="0" algn="l">
                        <a:lnSpc>
                          <a:spcPts val="1300"/>
                        </a:lnSpc>
                        <a:spcBef>
                          <a:spcPts val="0"/>
                        </a:spcBef>
                        <a:spcAft>
                          <a:spcPts val="0"/>
                        </a:spcAft>
                      </a:pPr>
                      <a:r>
                        <a:rPr lang="en-US" sz="1600">
                          <a:effectLst/>
                        </a:rPr>
                        <a:t>Thu thập thông tin các tiến trình</a:t>
                      </a:r>
                      <a:endParaRPr lang="en-US" sz="160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a:effectLst/>
                        </a:rPr>
                        <a:t>Thấp</a:t>
                      </a:r>
                      <a:endParaRPr lang="en-US" sz="1300">
                        <a:effectLst/>
                        <a:latin typeface="Times New Roman"/>
                        <a:ea typeface="Arial Unicode MS"/>
                        <a:cs typeface="Times New Roman"/>
                      </a:endParaRPr>
                    </a:p>
                  </a:txBody>
                  <a:tcPr marL="0" marR="0" marT="0" marB="0" anchor="ctr"/>
                </a:tc>
              </a:tr>
              <a:tr h="580664">
                <a:tc>
                  <a:txBody>
                    <a:bodyPr/>
                    <a:lstStyle/>
                    <a:p>
                      <a:pPr marL="241300" marR="0" algn="l">
                        <a:lnSpc>
                          <a:spcPts val="1300"/>
                        </a:lnSpc>
                        <a:spcBef>
                          <a:spcPts val="0"/>
                        </a:spcBef>
                        <a:spcAft>
                          <a:spcPts val="0"/>
                        </a:spcAft>
                      </a:pPr>
                      <a:r>
                        <a:rPr lang="en-US" sz="1600" dirty="0" err="1">
                          <a:effectLst/>
                        </a:rPr>
                        <a:t>Thêm</a:t>
                      </a:r>
                      <a:r>
                        <a:rPr lang="en-US" sz="1600" dirty="0">
                          <a:effectLst/>
                        </a:rPr>
                        <a:t> </a:t>
                      </a:r>
                      <a:r>
                        <a:rPr lang="en-US" sz="1600" dirty="0" err="1">
                          <a:effectLst/>
                        </a:rPr>
                        <a:t>và</a:t>
                      </a:r>
                      <a:r>
                        <a:rPr lang="en-US" sz="1600" dirty="0">
                          <a:effectLst/>
                        </a:rPr>
                        <a:t> </a:t>
                      </a:r>
                      <a:r>
                        <a:rPr lang="en-US" sz="1600" dirty="0" err="1">
                          <a:effectLst/>
                        </a:rPr>
                        <a:t>chỉnh</a:t>
                      </a:r>
                      <a:r>
                        <a:rPr lang="en-US" sz="1600" dirty="0">
                          <a:effectLst/>
                        </a:rPr>
                        <a:t> </a:t>
                      </a:r>
                      <a:r>
                        <a:rPr lang="en-US" sz="1600" dirty="0" err="1">
                          <a:effectLst/>
                        </a:rPr>
                        <a:t>sửa</a:t>
                      </a:r>
                      <a:r>
                        <a:rPr lang="en-US" sz="1600" dirty="0">
                          <a:effectLst/>
                        </a:rPr>
                        <a:t> </a:t>
                      </a:r>
                      <a:r>
                        <a:rPr lang="en-US" sz="1600" dirty="0" err="1">
                          <a:effectLst/>
                        </a:rPr>
                        <a:t>thông</a:t>
                      </a:r>
                      <a:r>
                        <a:rPr lang="en-US" sz="1600" dirty="0">
                          <a:effectLst/>
                        </a:rPr>
                        <a:t> tin Cookie </a:t>
                      </a:r>
                      <a:r>
                        <a:rPr lang="en-US" sz="1600" dirty="0" err="1">
                          <a:effectLst/>
                        </a:rPr>
                        <a:t>trên</a:t>
                      </a:r>
                      <a:r>
                        <a:rPr lang="en-US" sz="1600" dirty="0">
                          <a:effectLst/>
                        </a:rPr>
                        <a:t> </a:t>
                      </a:r>
                      <a:r>
                        <a:rPr lang="en-US" sz="1600" dirty="0" err="1">
                          <a:effectLst/>
                        </a:rPr>
                        <a:t>trình</a:t>
                      </a:r>
                      <a:r>
                        <a:rPr lang="en-US" sz="1600" dirty="0">
                          <a:effectLst/>
                        </a:rPr>
                        <a:t> </a:t>
                      </a:r>
                      <a:r>
                        <a:rPr lang="en-US" sz="1600" dirty="0" err="1">
                          <a:effectLst/>
                        </a:rPr>
                        <a:t>duyệt</a:t>
                      </a:r>
                      <a:r>
                        <a:rPr lang="en-US" sz="1600" dirty="0">
                          <a:effectLst/>
                        </a:rPr>
                        <a:t> Web</a:t>
                      </a:r>
                      <a:endParaRPr lang="en-US" sz="1600" dirty="0">
                        <a:effectLst/>
                        <a:latin typeface="Times New Roman"/>
                        <a:ea typeface="Arial Unicode MS"/>
                        <a:cs typeface="Times New Roman"/>
                      </a:endParaRPr>
                    </a:p>
                  </a:txBody>
                  <a:tcPr marL="0" marR="0" marT="0" marB="0" anchor="ctr"/>
                </a:tc>
                <a:tc>
                  <a:txBody>
                    <a:bodyPr/>
                    <a:lstStyle/>
                    <a:p>
                      <a:pPr marL="0" marR="0" algn="ctr">
                        <a:lnSpc>
                          <a:spcPts val="1300"/>
                        </a:lnSpc>
                        <a:spcBef>
                          <a:spcPts val="0"/>
                        </a:spcBef>
                        <a:spcAft>
                          <a:spcPts val="0"/>
                        </a:spcAft>
                      </a:pPr>
                      <a:r>
                        <a:rPr lang="en-US" sz="1300" dirty="0" err="1">
                          <a:effectLst/>
                        </a:rPr>
                        <a:t>Thấp</a:t>
                      </a:r>
                      <a:endParaRPr lang="en-US" sz="1300" dirty="0">
                        <a:effectLst/>
                        <a:latin typeface="Times New Roman"/>
                        <a:ea typeface="Arial Unicode MS"/>
                        <a:cs typeface="Times New Roman"/>
                      </a:endParaRPr>
                    </a:p>
                  </a:txBody>
                  <a:tcPr marL="0" marR="0" marT="0" marB="0" anchor="ctr"/>
                </a:tc>
              </a:tr>
            </a:tbl>
          </a:graphicData>
        </a:graphic>
      </p:graphicFrame>
    </p:spTree>
    <p:extLst>
      <p:ext uri="{BB962C8B-B14F-4D97-AF65-F5344CB8AC3E}">
        <p14:creationId xmlns:p14="http://schemas.microsoft.com/office/powerpoint/2010/main" val="4257337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2585323"/>
          </a:xfrm>
          <a:prstGeom prst="rect">
            <a:avLst/>
          </a:prstGeom>
          <a:noFill/>
        </p:spPr>
        <p:txBody>
          <a:bodyPr wrap="square" rtlCol="0">
            <a:spAutoFit/>
          </a:bodyPr>
          <a:lstStyle/>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099181882"/>
              </p:ext>
            </p:extLst>
          </p:nvPr>
        </p:nvGraphicFramePr>
        <p:xfrm>
          <a:off x="271463" y="1600200"/>
          <a:ext cx="7972425" cy="2793841"/>
        </p:xfrm>
        <a:graphic>
          <a:graphicData uri="http://schemas.openxmlformats.org/drawingml/2006/table">
            <a:tbl>
              <a:tblPr>
                <a:tableStyleId>{5C22544A-7EE6-4342-B048-85BDC9FD1C3A}</a:tableStyleId>
              </a:tblPr>
              <a:tblGrid>
                <a:gridCol w="6126233"/>
                <a:gridCol w="1846192"/>
              </a:tblGrid>
              <a:tr h="715212">
                <a:tc>
                  <a:txBody>
                    <a:bodyPr/>
                    <a:lstStyle/>
                    <a:p>
                      <a:pPr marL="0" marR="0" algn="ctr">
                        <a:lnSpc>
                          <a:spcPts val="1300"/>
                        </a:lnSpc>
                        <a:spcBef>
                          <a:spcPts val="0"/>
                        </a:spcBef>
                        <a:spcAft>
                          <a:spcPts val="0"/>
                        </a:spcAft>
                      </a:pPr>
                      <a:r>
                        <a:rPr lang="en-US" sz="1600" b="1" spc="150" dirty="0" err="1">
                          <a:effectLst/>
                        </a:rPr>
                        <a:t>Phần</a:t>
                      </a:r>
                      <a:r>
                        <a:rPr lang="en-US" sz="1600" b="1" spc="150" dirty="0">
                          <a:effectLst/>
                        </a:rPr>
                        <a:t> </a:t>
                      </a:r>
                      <a:r>
                        <a:rPr lang="en-US" sz="1600" b="1" spc="150" dirty="0" err="1">
                          <a:effectLst/>
                        </a:rPr>
                        <a:t>mềm</a:t>
                      </a:r>
                      <a:r>
                        <a:rPr lang="en-US" sz="1600" b="1" spc="150" dirty="0">
                          <a:effectLst/>
                        </a:rPr>
                        <a:t> </a:t>
                      </a:r>
                      <a:r>
                        <a:rPr lang="en-US" sz="1600" b="1" spc="150" dirty="0" err="1">
                          <a:effectLst/>
                        </a:rPr>
                        <a:t>quét</a:t>
                      </a:r>
                      <a:r>
                        <a:rPr lang="en-US" sz="1600" b="1" spc="150" dirty="0">
                          <a:effectLst/>
                        </a:rPr>
                        <a:t> McAfee Scans</a:t>
                      </a:r>
                      <a:endParaRPr lang="en-US" sz="1600" b="1" dirty="0">
                        <a:effectLst/>
                        <a:latin typeface="Times New Roman"/>
                        <a:ea typeface="Arial Unicode MS"/>
                        <a:cs typeface="Times New Roman"/>
                      </a:endParaRPr>
                    </a:p>
                  </a:txBody>
                  <a:tcPr marL="0" marR="0" marT="0" marB="0" anchor="ctr"/>
                </a:tc>
                <a:tc>
                  <a:txBody>
                    <a:bodyPr/>
                    <a:lstStyle/>
                    <a:p>
                      <a:pPr marL="342900" marR="0">
                        <a:lnSpc>
                          <a:spcPts val="400"/>
                        </a:lnSpc>
                        <a:spcBef>
                          <a:spcPts val="0"/>
                        </a:spcBef>
                        <a:spcAft>
                          <a:spcPts val="0"/>
                        </a:spcAft>
                      </a:pPr>
                      <a:endParaRPr lang="en-US" sz="1600" b="1" dirty="0">
                        <a:effectLst/>
                      </a:endParaRPr>
                    </a:p>
                    <a:p>
                      <a:pPr marL="0" marR="0" algn="ctr">
                        <a:lnSpc>
                          <a:spcPts val="1300"/>
                        </a:lnSpc>
                        <a:spcBef>
                          <a:spcPts val="0"/>
                        </a:spcBef>
                        <a:spcAft>
                          <a:spcPts val="0"/>
                        </a:spcAft>
                      </a:pPr>
                      <a:r>
                        <a:rPr lang="en-US" sz="1600" b="1" spc="150" dirty="0" err="1">
                          <a:effectLst/>
                        </a:rPr>
                        <a:t>Tên</a:t>
                      </a:r>
                      <a:r>
                        <a:rPr lang="en-US" sz="1600" b="1" spc="150" dirty="0">
                          <a:effectLst/>
                        </a:rPr>
                        <a:t> </a:t>
                      </a:r>
                      <a:r>
                        <a:rPr lang="en-US" sz="1600" b="1" spc="150" dirty="0" err="1">
                          <a:effectLst/>
                        </a:rPr>
                        <a:t>mã</a:t>
                      </a:r>
                      <a:endParaRPr lang="en-US" sz="1600" b="1" dirty="0">
                        <a:effectLst/>
                        <a:latin typeface="Times New Roman"/>
                        <a:ea typeface="Arial Unicode MS"/>
                        <a:cs typeface="Times New Roman"/>
                      </a:endParaRPr>
                    </a:p>
                  </a:txBody>
                  <a:tcPr marL="0" marR="0" marT="0" marB="0" anchor="ctr"/>
                </a:tc>
              </a:tr>
              <a:tr h="708375">
                <a:tc>
                  <a:txBody>
                    <a:bodyPr/>
                    <a:lstStyle/>
                    <a:p>
                      <a:pPr marL="0" marR="0" algn="ctr">
                        <a:lnSpc>
                          <a:spcPts val="1300"/>
                        </a:lnSpc>
                        <a:spcBef>
                          <a:spcPts val="0"/>
                        </a:spcBef>
                        <a:spcAft>
                          <a:spcPts val="0"/>
                        </a:spcAft>
                      </a:pPr>
                      <a:r>
                        <a:rPr lang="en-US" sz="1600" dirty="0">
                          <a:effectLst/>
                        </a:rPr>
                        <a:t>McAfee Beta</a:t>
                      </a:r>
                      <a:endParaRPr lang="en-US" sz="1600" dirty="0">
                        <a:effectLst/>
                        <a:latin typeface="Times New Roman"/>
                        <a:ea typeface="Arial Unicode MS"/>
                        <a:cs typeface="Times New Roman"/>
                      </a:endParaRPr>
                    </a:p>
                  </a:txBody>
                  <a:tcPr marL="0" marR="0" marT="0" marB="0" anchor="ctr"/>
                </a:tc>
                <a:tc rowSpan="2">
                  <a:txBody>
                    <a:bodyPr/>
                    <a:lstStyle/>
                    <a:p>
                      <a:pPr marL="0" marR="0">
                        <a:lnSpc>
                          <a:spcPts val="1300"/>
                        </a:lnSpc>
                        <a:spcBef>
                          <a:spcPts val="0"/>
                        </a:spcBef>
                        <a:spcAft>
                          <a:spcPts val="1200"/>
                        </a:spcAft>
                      </a:pPr>
                      <a:r>
                        <a:rPr lang="de-DE" sz="1600" dirty="0" smtClean="0">
                          <a:effectLst/>
                        </a:rPr>
                        <a:t>W32/Espace.worm</a:t>
                      </a:r>
                      <a:endParaRPr lang="en-US" sz="1600" dirty="0">
                        <a:effectLst/>
                      </a:endParaRPr>
                    </a:p>
                  </a:txBody>
                  <a:tcPr marL="0" marR="0" marT="0" marB="0" anchor="ctr"/>
                </a:tc>
              </a:tr>
              <a:tr h="1370254">
                <a:tc>
                  <a:txBody>
                    <a:bodyPr/>
                    <a:lstStyle/>
                    <a:p>
                      <a:pPr marL="0" marR="0" algn="ctr">
                        <a:lnSpc>
                          <a:spcPts val="1300"/>
                        </a:lnSpc>
                        <a:spcBef>
                          <a:spcPts val="0"/>
                        </a:spcBef>
                        <a:spcAft>
                          <a:spcPts val="0"/>
                        </a:spcAft>
                      </a:pPr>
                      <a:r>
                        <a:rPr lang="en-US" sz="1600" dirty="0">
                          <a:effectLst/>
                        </a:rPr>
                        <a:t>McAfee Supported</a:t>
                      </a:r>
                      <a:endParaRPr lang="en-US" sz="1600" dirty="0">
                        <a:effectLst/>
                        <a:latin typeface="Times New Roman"/>
                        <a:ea typeface="Arial Unicode MS"/>
                        <a:cs typeface="Times New Roman"/>
                      </a:endParaRPr>
                    </a:p>
                  </a:txBody>
                  <a:tcPr marL="0" marR="0" marT="0" marB="0" anchor="ctr"/>
                </a:tc>
                <a:tc vMerge="1">
                  <a:txBody>
                    <a:bodyPr/>
                    <a:lstStyle/>
                    <a:p>
                      <a:endParaRPr lang="en-US"/>
                    </a:p>
                  </a:txBody>
                  <a:tcPr/>
                </a:tc>
              </a:tr>
            </a:tbl>
          </a:graphicData>
        </a:graphic>
      </p:graphicFrame>
    </p:spTree>
    <p:extLst>
      <p:ext uri="{BB962C8B-B14F-4D97-AF65-F5344CB8AC3E}">
        <p14:creationId xmlns:p14="http://schemas.microsoft.com/office/powerpoint/2010/main" val="1341679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2585323"/>
          </a:xfrm>
          <a:prstGeom prst="rect">
            <a:avLst/>
          </a:prstGeom>
          <a:noFill/>
        </p:spPr>
        <p:txBody>
          <a:bodyPr wrap="square" rtlCol="0">
            <a:spAutoFit/>
          </a:bodyPr>
          <a:lstStyle/>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1" y="1183679"/>
            <a:ext cx="7261192" cy="484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261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2585323"/>
          </a:xfrm>
          <a:prstGeom prst="rect">
            <a:avLst/>
          </a:prstGeom>
          <a:noFill/>
        </p:spPr>
        <p:txBody>
          <a:bodyPr wrap="square" rtlCol="0">
            <a:spAutoFit/>
          </a:bodyPr>
          <a:lstStyle/>
          <a:p>
            <a:pPr algn="just">
              <a:lnSpc>
                <a:spcPct val="150000"/>
              </a:lnSpc>
            </a:pPr>
            <a:endParaRPr lang="en-US" dirty="0"/>
          </a:p>
          <a:p>
            <a:pPr algn="just">
              <a:lnSpc>
                <a:spcPct val="150000"/>
              </a:lnSpc>
            </a:pPr>
            <a:endParaRPr lang="en-US" dirty="0"/>
          </a:p>
          <a:p>
            <a:pPr>
              <a:lnSpc>
                <a:spcPct val="200000"/>
              </a:lnSpc>
            </a:pPr>
            <a:r>
              <a:rPr lang="vi-VN" dirty="0"/>
              <a:t/>
            </a:r>
            <a:br>
              <a:rPr lang="vi-VN" dirty="0"/>
            </a:br>
            <a:endParaRPr lang="en-US" dirty="0"/>
          </a:p>
          <a:p>
            <a:pPr>
              <a:lnSpc>
                <a:spcPct val="200000"/>
              </a:lnSpc>
            </a:pPr>
            <a:endParaRPr lang="en-US" dirty="0" smtClean="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76" y="1023937"/>
            <a:ext cx="7296150" cy="525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849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3139321"/>
          </a:xfrm>
          <a:prstGeom prst="rect">
            <a:avLst/>
          </a:prstGeom>
          <a:noFill/>
        </p:spPr>
        <p:txBody>
          <a:bodyPr wrap="square" rtlCol="0">
            <a:spAutoFit/>
          </a:bodyPr>
          <a:lstStyle/>
          <a:p>
            <a:r>
              <a:rPr lang="en-US" b="1" dirty="0" err="1"/>
              <a:t>Phương</a:t>
            </a:r>
            <a:r>
              <a:rPr lang="en-US" b="1" dirty="0"/>
              <a:t> </a:t>
            </a:r>
            <a:r>
              <a:rPr lang="es-ES_tradnl" b="1" dirty="0" err="1"/>
              <a:t>pháp</a:t>
            </a:r>
            <a:r>
              <a:rPr lang="es-ES_tradnl" b="1" dirty="0"/>
              <a:t> </a:t>
            </a:r>
            <a:r>
              <a:rPr lang="fr-FR" b="1" dirty="0" err="1"/>
              <a:t>lây</a:t>
            </a:r>
            <a:r>
              <a:rPr lang="fr-FR" b="1" dirty="0"/>
              <a:t> </a:t>
            </a:r>
            <a:r>
              <a:rPr lang="en-US" b="1" dirty="0" err="1"/>
              <a:t>nhiễm</a:t>
            </a:r>
            <a:endParaRPr lang="en-US" b="1" dirty="0"/>
          </a:p>
          <a:p>
            <a:pPr algn="just">
              <a:lnSpc>
                <a:spcPct val="200000"/>
              </a:lnSpc>
            </a:pPr>
            <a:r>
              <a:rPr lang="en-US" dirty="0" err="1"/>
              <a:t>Mẫu</a:t>
            </a:r>
            <a:r>
              <a:rPr lang="en-US" dirty="0"/>
              <a:t> </a:t>
            </a:r>
            <a:r>
              <a:rPr lang="en-US" dirty="0" err="1"/>
              <a:t>mã</a:t>
            </a:r>
            <a:r>
              <a:rPr lang="en-US" dirty="0"/>
              <a:t> </a:t>
            </a:r>
            <a:r>
              <a:rPr lang="en-US" dirty="0" err="1"/>
              <a:t>độc</a:t>
            </a:r>
            <a:r>
              <a:rPr lang="en-US" dirty="0"/>
              <a:t> </a:t>
            </a:r>
            <a:r>
              <a:rPr lang="en-US" dirty="0" err="1"/>
              <a:t>này</a:t>
            </a:r>
            <a:r>
              <a:rPr lang="en-US" dirty="0"/>
              <a:t> </a:t>
            </a:r>
            <a:r>
              <a:rPr lang="en-US" dirty="0" err="1"/>
              <a:t>là</a:t>
            </a:r>
            <a:r>
              <a:rPr lang="en-US" dirty="0"/>
              <a:t> virus </a:t>
            </a:r>
            <a:r>
              <a:rPr lang="en-US" dirty="0" err="1"/>
              <a:t>lây</a:t>
            </a:r>
            <a:r>
              <a:rPr lang="en-US" dirty="0"/>
              <a:t> </a:t>
            </a:r>
            <a:r>
              <a:rPr lang="en-US" dirty="0" err="1"/>
              <a:t>tệp</a:t>
            </a:r>
            <a:r>
              <a:rPr lang="en-US" dirty="0"/>
              <a:t> tin. </a:t>
            </a:r>
            <a:r>
              <a:rPr lang="en-US" dirty="0" err="1"/>
              <a:t>Mẫu</a:t>
            </a:r>
            <a:r>
              <a:rPr lang="en-US" dirty="0"/>
              <a:t> </a:t>
            </a:r>
            <a:r>
              <a:rPr lang="en-US" dirty="0" err="1"/>
              <a:t>này</a:t>
            </a:r>
            <a:r>
              <a:rPr lang="en-US" dirty="0"/>
              <a:t> </a:t>
            </a:r>
            <a:r>
              <a:rPr lang="en-US" dirty="0" err="1"/>
              <a:t>lây</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mạng</a:t>
            </a:r>
            <a:r>
              <a:rPr lang="en-US" dirty="0"/>
              <a:t> </a:t>
            </a:r>
            <a:r>
              <a:rPr lang="en-US" dirty="0" err="1"/>
              <a:t>lây</a:t>
            </a:r>
            <a:r>
              <a:rPr lang="en-US" dirty="0"/>
              <a:t> </a:t>
            </a:r>
            <a:r>
              <a:rPr lang="en-US" dirty="0" err="1"/>
              <a:t>lan</a:t>
            </a:r>
            <a:r>
              <a:rPr lang="en-US" dirty="0"/>
              <a:t> </a:t>
            </a:r>
            <a:r>
              <a:rPr lang="en-US" dirty="0" err="1"/>
              <a:t>tới</a:t>
            </a:r>
            <a:r>
              <a:rPr lang="en-US" dirty="0"/>
              <a:t> </a:t>
            </a:r>
            <a:r>
              <a:rPr lang="en-US" dirty="0" err="1"/>
              <a:t>các</a:t>
            </a:r>
            <a:r>
              <a:rPr lang="en-US" dirty="0"/>
              <a:t> ổ </a:t>
            </a:r>
            <a:r>
              <a:rPr lang="en-US" dirty="0" err="1"/>
              <a:t>đĩa</a:t>
            </a:r>
            <a:r>
              <a:rPr lang="en-US" dirty="0"/>
              <a:t> </a:t>
            </a:r>
            <a:r>
              <a:rPr lang="en-US" dirty="0" err="1"/>
              <a:t>như</a:t>
            </a:r>
            <a:r>
              <a:rPr lang="en-US" dirty="0"/>
              <a:t> USB, </a:t>
            </a:r>
            <a:r>
              <a:rPr lang="en-US" dirty="0" err="1"/>
              <a:t>đĩa</a:t>
            </a:r>
            <a:r>
              <a:rPr lang="en-US" dirty="0"/>
              <a:t> CD. Virus </a:t>
            </a:r>
            <a:r>
              <a:rPr lang="en-US" dirty="0" err="1"/>
              <a:t>này</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lây</a:t>
            </a:r>
            <a:r>
              <a:rPr lang="en-US" dirty="0"/>
              <a:t> </a:t>
            </a:r>
            <a:r>
              <a:rPr lang="en-US" dirty="0" err="1"/>
              <a:t>bằng</a:t>
            </a:r>
            <a:r>
              <a:rPr lang="en-US" dirty="0"/>
              <a:t> </a:t>
            </a:r>
            <a:r>
              <a:rPr lang="en-US" dirty="0" err="1"/>
              <a:t>cách</a:t>
            </a:r>
            <a:r>
              <a:rPr lang="en-US" dirty="0"/>
              <a:t> </a:t>
            </a:r>
            <a:r>
              <a:rPr lang="en-US" dirty="0" err="1"/>
              <a:t>nhiễm</a:t>
            </a:r>
            <a:r>
              <a:rPr lang="en-US" dirty="0"/>
              <a:t> </a:t>
            </a:r>
            <a:r>
              <a:rPr lang="en-US" dirty="0" err="1"/>
              <a:t>vào</a:t>
            </a:r>
            <a:r>
              <a:rPr lang="en-US" dirty="0"/>
              <a:t> </a:t>
            </a:r>
            <a:r>
              <a:rPr lang="en-US" dirty="0" err="1"/>
              <a:t>một</a:t>
            </a:r>
            <a:r>
              <a:rPr lang="en-US" dirty="0"/>
              <a:t> </a:t>
            </a:r>
            <a:r>
              <a:rPr lang="en-US" dirty="0" err="1"/>
              <a:t>tệp</a:t>
            </a:r>
            <a:r>
              <a:rPr lang="en-US" dirty="0"/>
              <a:t> tin </a:t>
            </a:r>
            <a:r>
              <a:rPr lang="en-US" dirty="0" err="1"/>
              <a:t>mạng</a:t>
            </a:r>
            <a:r>
              <a:rPr lang="en-US" dirty="0"/>
              <a:t> </a:t>
            </a:r>
            <a:r>
              <a:rPr lang="en-US" dirty="0" err="1"/>
              <a:t>hoặc</a:t>
            </a:r>
            <a:r>
              <a:rPr lang="en-US" dirty="0"/>
              <a:t> </a:t>
            </a:r>
            <a:r>
              <a:rPr lang="en-US" dirty="0" err="1"/>
              <a:t>một</a:t>
            </a:r>
            <a:r>
              <a:rPr lang="en-US" dirty="0"/>
              <a:t> </a:t>
            </a:r>
            <a:r>
              <a:rPr lang="en-US" dirty="0" err="1"/>
              <a:t>tệp</a:t>
            </a:r>
            <a:r>
              <a:rPr lang="en-US" dirty="0"/>
              <a:t> tin </a:t>
            </a:r>
            <a:r>
              <a:rPr lang="en-US" dirty="0" err="1"/>
              <a:t>được</a:t>
            </a:r>
            <a:r>
              <a:rPr lang="en-US" dirty="0"/>
              <a:t> </a:t>
            </a:r>
            <a:r>
              <a:rPr lang="fr-FR" dirty="0"/>
              <a:t>chia </a:t>
            </a:r>
            <a:r>
              <a:rPr lang="en-US" dirty="0"/>
              <a:t>s </a:t>
            </a:r>
            <a:r>
              <a:rPr lang="en-US" dirty="0" err="1"/>
              <a:t>bởi</a:t>
            </a:r>
            <a:r>
              <a:rPr lang="en-US" dirty="0"/>
              <a:t> </a:t>
            </a:r>
            <a:r>
              <a:rPr lang="en-US" dirty="0" err="1"/>
              <a:t>một</a:t>
            </a:r>
            <a:r>
              <a:rPr lang="en-US" dirty="0"/>
              <a:t> </a:t>
            </a:r>
            <a:r>
              <a:rPr lang="en-US" dirty="0" err="1"/>
              <a:t>máy</a:t>
            </a:r>
            <a:r>
              <a:rPr lang="en-US" dirty="0"/>
              <a:t> </a:t>
            </a:r>
            <a:r>
              <a:rPr lang="en-US" dirty="0" err="1"/>
              <a:t>tính</a:t>
            </a:r>
            <a:r>
              <a:rPr lang="en-US" dirty="0"/>
              <a:t> </a:t>
            </a:r>
            <a:r>
              <a:rPr lang="en-US" dirty="0" err="1"/>
              <a:t>khác</a:t>
            </a:r>
            <a:endParaRPr lang="en-US" dirty="0"/>
          </a:p>
          <a:p>
            <a:pPr>
              <a:lnSpc>
                <a:spcPct val="200000"/>
              </a:lnSpc>
            </a:pPr>
            <a:endParaRPr lang="en-US" dirty="0" smtClean="0"/>
          </a:p>
        </p:txBody>
      </p:sp>
    </p:spTree>
    <p:extLst>
      <p:ext uri="{BB962C8B-B14F-4D97-AF65-F5344CB8AC3E}">
        <p14:creationId xmlns:p14="http://schemas.microsoft.com/office/powerpoint/2010/main" val="32499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smtClean="0">
                <a:solidFill>
                  <a:srgbClr val="000000"/>
                </a:solidFill>
                <a:uFill>
                  <a:solidFill>
                    <a:srgbClr val="FFFFFF"/>
                  </a:solidFill>
                </a:uFill>
                <a:latin typeface="Arial"/>
                <a:ea typeface="DejaVu Sans"/>
              </a:rPr>
              <a:t>2.  NGUYÊN LÝ PHÁT HIỆN MÃ ĐỘC</a:t>
            </a:r>
          </a:p>
          <a:p>
            <a:pPr>
              <a:lnSpc>
                <a:spcPct val="100000"/>
              </a:lnSpc>
            </a:pPr>
            <a:endParaRPr sz="2400" dirty="0"/>
          </a:p>
          <a:p>
            <a:pPr>
              <a:lnSpc>
                <a:spcPct val="100000"/>
              </a:lnSpc>
            </a:pPr>
            <a:endParaRPr dirty="0"/>
          </a:p>
          <a:p>
            <a:pPr>
              <a:lnSpc>
                <a:spcPct val="100000"/>
              </a:lnSpc>
            </a:pPr>
            <a:endParaRPr dirty="0"/>
          </a:p>
          <a:p>
            <a:pPr>
              <a:lnSpc>
                <a:spcPct val="100000"/>
              </a:lnSpc>
            </a:pPr>
            <a:endParaRPr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35793" y="3039622"/>
            <a:ext cx="4380282" cy="3135098"/>
          </a:xfrm>
          <a:prstGeom prst="rect">
            <a:avLst/>
          </a:prstGeom>
          <a:noFill/>
          <a:ln>
            <a:noFill/>
          </a:ln>
        </p:spPr>
      </p:pic>
      <p:sp>
        <p:nvSpPr>
          <p:cNvPr id="2" name="TextBox 1"/>
          <p:cNvSpPr txBox="1"/>
          <p:nvPr/>
        </p:nvSpPr>
        <p:spPr>
          <a:xfrm>
            <a:off x="0" y="2002320"/>
            <a:ext cx="706954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dấu</a:t>
            </a:r>
            <a:r>
              <a:rPr lang="en-US" dirty="0" smtClean="0"/>
              <a:t> </a:t>
            </a:r>
            <a:r>
              <a:rPr lang="en-US" dirty="0" err="1" smtClean="0"/>
              <a:t>hiệu</a:t>
            </a:r>
            <a:r>
              <a:rPr lang="en-US" dirty="0" smtClean="0"/>
              <a:t> </a:t>
            </a:r>
            <a:r>
              <a:rPr lang="en-US" b="1" dirty="0" err="1" smtClean="0"/>
              <a:t>đặc</a:t>
            </a:r>
            <a:r>
              <a:rPr lang="en-US" b="1" dirty="0" smtClean="0"/>
              <a:t> </a:t>
            </a:r>
            <a:r>
              <a:rPr lang="en-US" b="1" dirty="0" err="1" smtClean="0"/>
              <a:t>trưng</a:t>
            </a:r>
            <a:r>
              <a:rPr lang="en-US" dirty="0" smtClean="0"/>
              <a:t> (Signature - based)</a:t>
            </a:r>
          </a:p>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đặc</a:t>
            </a:r>
            <a:r>
              <a:rPr lang="en-US" dirty="0" smtClean="0"/>
              <a:t> </a:t>
            </a:r>
            <a:r>
              <a:rPr lang="en-US" dirty="0" err="1" smtClean="0"/>
              <a:t>điểm</a:t>
            </a:r>
            <a:r>
              <a:rPr lang="en-US" dirty="0" smtClean="0"/>
              <a:t> </a:t>
            </a:r>
            <a:r>
              <a:rPr lang="en-US" b="1" dirty="0" err="1" smtClean="0"/>
              <a:t>bất</a:t>
            </a:r>
            <a:r>
              <a:rPr lang="en-US" b="1" dirty="0" smtClean="0"/>
              <a:t> </a:t>
            </a:r>
            <a:r>
              <a:rPr lang="en-US" b="1" dirty="0" err="1" smtClean="0"/>
              <a:t>thường</a:t>
            </a:r>
            <a:r>
              <a:rPr lang="en-US" b="1" dirty="0" smtClean="0"/>
              <a:t> </a:t>
            </a:r>
            <a:r>
              <a:rPr lang="en-US" dirty="0" smtClean="0"/>
              <a:t>(Anomaly - based)</a:t>
            </a:r>
          </a:p>
          <a:p>
            <a:pPr>
              <a:lnSpc>
                <a:spcPct val="150000"/>
              </a:lnSpc>
            </a:pPr>
            <a:endParaRPr lang="en-US" dirty="0"/>
          </a:p>
          <a:p>
            <a:pPr>
              <a:lnSpc>
                <a:spcPct val="150000"/>
              </a:lnSpc>
            </a:pPr>
            <a:endParaRPr lang="en-US" dirty="0" smtClean="0"/>
          </a:p>
          <a:p>
            <a:pPr>
              <a:lnSpc>
                <a:spcPct val="150000"/>
              </a:lnSpc>
            </a:pPr>
            <a:r>
              <a:rPr lang="en-US" b="1" dirty="0" smtClean="0"/>
              <a:t>      </a:t>
            </a:r>
            <a:r>
              <a:rPr lang="en-US" b="1" dirty="0" err="1" smtClean="0"/>
              <a:t>Các</a:t>
            </a:r>
            <a:r>
              <a:rPr lang="en-US" b="1" dirty="0" smtClean="0"/>
              <a:t> </a:t>
            </a:r>
            <a:r>
              <a:rPr lang="en-US" b="1" dirty="0" err="1" smtClean="0"/>
              <a:t>kỹ</a:t>
            </a:r>
            <a:r>
              <a:rPr lang="en-US" b="1" dirty="0" smtClean="0"/>
              <a:t> </a:t>
            </a:r>
            <a:r>
              <a:rPr lang="en-US" b="1" dirty="0" err="1" smtClean="0"/>
              <a:t>thuật</a:t>
            </a:r>
            <a:r>
              <a:rPr lang="en-US" b="1" dirty="0" smtClean="0"/>
              <a:t> </a:t>
            </a:r>
            <a:r>
              <a:rPr lang="en-US" b="1" dirty="0" err="1" smtClean="0"/>
              <a:t>phân</a:t>
            </a:r>
            <a:r>
              <a:rPr lang="en-US" b="1" dirty="0" smtClean="0"/>
              <a:t> </a:t>
            </a:r>
            <a:r>
              <a:rPr lang="en-US" b="1" dirty="0" err="1" smtClean="0"/>
              <a:t>tích</a:t>
            </a:r>
            <a:r>
              <a:rPr lang="en-US" b="1" dirty="0" smtClean="0"/>
              <a:t>:</a:t>
            </a:r>
          </a:p>
          <a:p>
            <a:pPr>
              <a:lnSpc>
                <a:spcPct val="150000"/>
              </a:lnSpc>
            </a:pPr>
            <a:r>
              <a:rPr lang="en-US" dirty="0"/>
              <a:t>	</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tĩnh</a:t>
            </a:r>
            <a:r>
              <a:rPr lang="en-US" dirty="0" smtClean="0"/>
              <a:t> (Static)</a:t>
            </a:r>
          </a:p>
          <a:p>
            <a:pPr>
              <a:lnSpc>
                <a:spcPct val="150000"/>
              </a:lnSpc>
            </a:pPr>
            <a:r>
              <a:rPr lang="en-US" dirty="0"/>
              <a:t>	</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động</a:t>
            </a:r>
            <a:r>
              <a:rPr lang="en-US" dirty="0" smtClean="0"/>
              <a:t> (Dynamic)</a:t>
            </a:r>
          </a:p>
          <a:p>
            <a:pPr>
              <a:lnSpc>
                <a:spcPct val="150000"/>
              </a:lnSpc>
            </a:pPr>
            <a:r>
              <a:rPr lang="en-US" dirty="0"/>
              <a:t>	</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lai</a:t>
            </a:r>
            <a:r>
              <a:rPr lang="en-US" dirty="0" smtClean="0"/>
              <a:t> (Hybrid)</a:t>
            </a:r>
          </a:p>
          <a:p>
            <a:endParaRPr lang="en-US" dirty="0"/>
          </a:p>
        </p:txBody>
      </p:sp>
    </p:spTree>
    <p:extLst>
      <p:ext uri="{BB962C8B-B14F-4D97-AF65-F5344CB8AC3E}">
        <p14:creationId xmlns:p14="http://schemas.microsoft.com/office/powerpoint/2010/main" val="319686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5909310"/>
          </a:xfrm>
          <a:prstGeom prst="rect">
            <a:avLst/>
          </a:prstGeom>
          <a:noFill/>
        </p:spPr>
        <p:txBody>
          <a:bodyPr wrap="square" rtlCol="0">
            <a:spAutoFit/>
          </a:bodyPr>
          <a:lstStyle/>
          <a:p>
            <a:r>
              <a:rPr lang="en-US" b="1" dirty="0" err="1"/>
              <a:t>Phương</a:t>
            </a:r>
            <a:r>
              <a:rPr lang="en-US" b="1" dirty="0"/>
              <a:t> </a:t>
            </a:r>
            <a:r>
              <a:rPr lang="en-US" b="1" dirty="0" err="1" smtClean="0"/>
              <a:t>án</a:t>
            </a:r>
            <a:r>
              <a:rPr lang="en-US" b="1" dirty="0" smtClean="0"/>
              <a:t> </a:t>
            </a:r>
            <a:r>
              <a:rPr lang="en-US" b="1" dirty="0" err="1" smtClean="0"/>
              <a:t>xử</a:t>
            </a:r>
            <a:r>
              <a:rPr lang="en-US" b="1" dirty="0" smtClean="0"/>
              <a:t> </a:t>
            </a:r>
            <a:r>
              <a:rPr lang="en-US" b="1" dirty="0" err="1" smtClean="0"/>
              <a:t>lý</a:t>
            </a:r>
            <a:endParaRPr lang="en-US" b="1" dirty="0"/>
          </a:p>
          <a:p>
            <a:pPr>
              <a:lnSpc>
                <a:spcPct val="150000"/>
              </a:lnSpc>
            </a:pPr>
            <a:r>
              <a:rPr lang="en-US" dirty="0" err="1"/>
              <a:t>Áp</a:t>
            </a:r>
            <a:r>
              <a:rPr lang="en-US" dirty="0"/>
              <a:t> </a:t>
            </a:r>
            <a:r>
              <a:rPr lang="en-US" dirty="0" err="1"/>
              <a:t>dụng</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phiên</a:t>
            </a:r>
            <a:r>
              <a:rPr lang="en-US" dirty="0"/>
              <a:t> </a:t>
            </a:r>
            <a:r>
              <a:rPr lang="en-US" dirty="0" err="1"/>
              <a:t>bản</a:t>
            </a:r>
            <a:r>
              <a:rPr lang="en-US" dirty="0"/>
              <a:t> Windows.</a:t>
            </a:r>
          </a:p>
          <a:p>
            <a:pPr>
              <a:lnSpc>
                <a:spcPct val="150000"/>
              </a:lnSpc>
            </a:pP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bước</a:t>
            </a:r>
            <a:r>
              <a:rPr lang="en-US" dirty="0"/>
              <a:t> </a:t>
            </a:r>
            <a:r>
              <a:rPr lang="en-US" dirty="0" err="1"/>
              <a:t>như</a:t>
            </a:r>
            <a:r>
              <a:rPr lang="en-US" dirty="0"/>
              <a:t> </a:t>
            </a:r>
            <a:r>
              <a:rPr lang="en-US" dirty="0" err="1"/>
              <a:t>sau</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mã</a:t>
            </a:r>
            <a:r>
              <a:rPr lang="en-US" dirty="0"/>
              <a:t> </a:t>
            </a:r>
            <a:r>
              <a:rPr lang="en-US" dirty="0" err="1"/>
              <a:t>độc</a:t>
            </a:r>
            <a:endParaRPr lang="en-US" dirty="0"/>
          </a:p>
          <a:p>
            <a:pPr lvl="0">
              <a:lnSpc>
                <a:spcPct val="150000"/>
              </a:lnSpc>
            </a:pPr>
            <a:r>
              <a:rPr lang="en-US" dirty="0" err="1"/>
              <a:t>Tắt</a:t>
            </a:r>
            <a:r>
              <a:rPr lang="en-US" dirty="0"/>
              <a:t> </a:t>
            </a:r>
            <a:r>
              <a:rPr lang="en-US" dirty="0" err="1"/>
              <a:t>hệ</a:t>
            </a:r>
            <a:r>
              <a:rPr lang="en-US" dirty="0"/>
              <a:t> </a:t>
            </a:r>
            <a:r>
              <a:rPr lang="en-US" dirty="0" err="1"/>
              <a:t>thống</a:t>
            </a:r>
            <a:r>
              <a:rPr lang="en-US" dirty="0"/>
              <a:t> System Restore</a:t>
            </a:r>
          </a:p>
          <a:p>
            <a:pPr lvl="0">
              <a:lnSpc>
                <a:spcPct val="150000"/>
              </a:lnSpc>
            </a:pPr>
            <a:r>
              <a:rPr lang="en-US" dirty="0" err="1"/>
              <a:t>Cập</a:t>
            </a:r>
            <a:r>
              <a:rPr lang="en-US" dirty="0"/>
              <a:t> </a:t>
            </a:r>
            <a:r>
              <a:rPr lang="en-US" dirty="0" err="1"/>
              <a:t>nhật</a:t>
            </a:r>
            <a:r>
              <a:rPr lang="en-US" dirty="0"/>
              <a:t> </a:t>
            </a:r>
            <a:r>
              <a:rPr lang="en-US" dirty="0" err="1"/>
              <a:t>chương</a:t>
            </a:r>
            <a:r>
              <a:rPr lang="en-US" dirty="0"/>
              <a:t> </a:t>
            </a:r>
            <a:r>
              <a:rPr lang="en-US" dirty="0" err="1"/>
              <a:t>trình</a:t>
            </a:r>
            <a:r>
              <a:rPr lang="en-US" dirty="0"/>
              <a:t> </a:t>
            </a:r>
            <a:r>
              <a:rPr lang="fr-FR" dirty="0" err="1"/>
              <a:t>Mcafee</a:t>
            </a:r>
            <a:r>
              <a:rPr lang="fr-FR" dirty="0"/>
              <a:t> </a:t>
            </a:r>
            <a:r>
              <a:rPr lang="en-US" dirty="0" err="1"/>
              <a:t>kèm</a:t>
            </a:r>
            <a:r>
              <a:rPr lang="en-US" dirty="0"/>
              <a:t> </a:t>
            </a:r>
            <a:r>
              <a:rPr lang="en-US" dirty="0" err="1"/>
              <a:t>mẫu</a:t>
            </a:r>
            <a:r>
              <a:rPr lang="en-US" dirty="0"/>
              <a:t> </a:t>
            </a:r>
            <a:r>
              <a:rPr lang="en-US" dirty="0" err="1"/>
              <a:t>nhận</a:t>
            </a:r>
            <a:r>
              <a:rPr lang="en-US" dirty="0"/>
              <a:t> </a:t>
            </a:r>
            <a:r>
              <a:rPr lang="en-US" dirty="0" err="1"/>
              <a:t>dạng</a:t>
            </a:r>
            <a:r>
              <a:rPr lang="en-US" dirty="0"/>
              <a:t> .</a:t>
            </a:r>
            <a:r>
              <a:rPr lang="en-US" dirty="0" err="1"/>
              <a:t>dat</a:t>
            </a:r>
            <a:r>
              <a:rPr lang="en-US" dirty="0"/>
              <a:t> 3.Quét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en-US" dirty="0"/>
          </a:p>
          <a:p>
            <a:pPr>
              <a:lnSpc>
                <a:spcPct val="150000"/>
              </a:lnSpc>
            </a:pPr>
            <a:r>
              <a:rPr lang="en-US" dirty="0" err="1"/>
              <a:t>Phục</a:t>
            </a:r>
            <a:r>
              <a:rPr lang="en-US" dirty="0"/>
              <a:t> </a:t>
            </a:r>
            <a:r>
              <a:rPr lang="en-US" dirty="0" err="1"/>
              <a:t>hồi</a:t>
            </a:r>
            <a:r>
              <a:rPr lang="en-US" dirty="0"/>
              <a:t> </a:t>
            </a:r>
            <a:r>
              <a:rPr lang="en-US" dirty="0" err="1"/>
              <a:t>hệ</a:t>
            </a:r>
            <a:r>
              <a:rPr lang="en-US" dirty="0"/>
              <a:t> </a:t>
            </a:r>
            <a:r>
              <a:rPr lang="en-US" dirty="0" err="1"/>
              <a:t>thống</a:t>
            </a:r>
            <a:r>
              <a:rPr lang="en-US" dirty="0"/>
              <a:t> </a:t>
            </a:r>
            <a:r>
              <a:rPr lang="en-US" dirty="0" err="1"/>
              <a:t>sau</a:t>
            </a:r>
            <a:r>
              <a:rPr lang="en-US" dirty="0"/>
              <a:t> </a:t>
            </a:r>
            <a:r>
              <a:rPr lang="en-US" dirty="0" err="1"/>
              <a:t>khi</a:t>
            </a:r>
            <a:r>
              <a:rPr lang="en-US" dirty="0"/>
              <a:t> </a:t>
            </a:r>
            <a:r>
              <a:rPr lang="en-US" dirty="0" err="1"/>
              <a:t>quét</a:t>
            </a:r>
            <a:r>
              <a:rPr lang="en-US" dirty="0"/>
              <a:t>:</a:t>
            </a:r>
          </a:p>
          <a:p>
            <a:pPr>
              <a:lnSpc>
                <a:spcPct val="150000"/>
              </a:lnSpc>
            </a:pPr>
            <a:r>
              <a:rPr lang="en-US" dirty="0" err="1"/>
              <a:t>Vào</a:t>
            </a:r>
            <a:r>
              <a:rPr lang="en-US" dirty="0"/>
              <a:t> </a:t>
            </a:r>
            <a:r>
              <a:rPr lang="en-US" dirty="0" err="1"/>
              <a:t>chế</a:t>
            </a:r>
            <a:r>
              <a:rPr lang="en-US" dirty="0"/>
              <a:t> </a:t>
            </a:r>
            <a:r>
              <a:rPr lang="en-US" dirty="0" err="1"/>
              <a:t>độ</a:t>
            </a:r>
            <a:r>
              <a:rPr lang="en-US" dirty="0"/>
              <a:t> Microsoft Recovery Console </a:t>
            </a:r>
            <a:r>
              <a:rPr lang="en-US" dirty="0" err="1"/>
              <a:t>và</a:t>
            </a:r>
            <a:r>
              <a:rPr lang="en-US" dirty="0"/>
              <a:t> </a:t>
            </a:r>
            <a:r>
              <a:rPr lang="en-US" dirty="0" err="1"/>
              <a:t>khởi</a:t>
            </a:r>
            <a:r>
              <a:rPr lang="en-US" dirty="0"/>
              <a:t> </a:t>
            </a:r>
            <a:r>
              <a:rPr lang="en-US" dirty="0" err="1"/>
              <a:t>tạo</a:t>
            </a:r>
            <a:r>
              <a:rPr lang="en-US" dirty="0"/>
              <a:t> </a:t>
            </a:r>
            <a:r>
              <a:rPr lang="en-US" dirty="0" err="1"/>
              <a:t>lại</a:t>
            </a:r>
            <a:r>
              <a:rPr lang="en-US" dirty="0"/>
              <a:t> MRB </a:t>
            </a:r>
            <a:r>
              <a:rPr lang="en-US" dirty="0" err="1"/>
              <a:t>sạch</a:t>
            </a:r>
            <a:endParaRPr lang="en-US" dirty="0"/>
          </a:p>
          <a:p>
            <a:pPr>
              <a:lnSpc>
                <a:spcPct val="150000"/>
              </a:lnSpc>
            </a:pPr>
            <a:r>
              <a:rPr lang="en-US" dirty="0"/>
              <a:t>-</a:t>
            </a:r>
            <a:r>
              <a:rPr lang="en-US" dirty="0" err="1"/>
              <a:t>Trên</a:t>
            </a:r>
            <a:r>
              <a:rPr lang="en-US" dirty="0"/>
              <a:t> </a:t>
            </a:r>
            <a:r>
              <a:rPr lang="en-US" dirty="0" err="1"/>
              <a:t>Vào</a:t>
            </a:r>
            <a:r>
              <a:rPr lang="en-US" dirty="0"/>
              <a:t> Windows </a:t>
            </a:r>
            <a:r>
              <a:rPr lang="en-US" dirty="0" err="1"/>
              <a:t>Xp</a:t>
            </a:r>
            <a:r>
              <a:rPr lang="en-US" dirty="0"/>
              <a:t> </a:t>
            </a:r>
            <a:r>
              <a:rPr lang="en-US" dirty="0" err="1"/>
              <a:t>đưa</a:t>
            </a:r>
            <a:r>
              <a:rPr lang="en-US" dirty="0"/>
              <a:t> </a:t>
            </a:r>
            <a:r>
              <a:rPr lang="en-US" dirty="0" err="1"/>
              <a:t>đĩa</a:t>
            </a:r>
            <a:r>
              <a:rPr lang="en-US" dirty="0"/>
              <a:t> CD </a:t>
            </a:r>
            <a:r>
              <a:rPr lang="en-US" dirty="0" err="1"/>
              <a:t>vào</a:t>
            </a:r>
            <a:r>
              <a:rPr lang="en-US" dirty="0"/>
              <a:t> </a:t>
            </a:r>
            <a:r>
              <a:rPr lang="en-US" dirty="0" err="1"/>
              <a:t>và</a:t>
            </a:r>
            <a:r>
              <a:rPr lang="en-US" dirty="0"/>
              <a:t> </a:t>
            </a:r>
            <a:r>
              <a:rPr lang="en-US" dirty="0" err="1"/>
              <a:t>khởi</a:t>
            </a:r>
            <a:r>
              <a:rPr lang="en-US" dirty="0"/>
              <a:t> </a:t>
            </a:r>
            <a:r>
              <a:rPr lang="en-US" dirty="0" err="1"/>
              <a:t>động</a:t>
            </a:r>
            <a:r>
              <a:rPr lang="en-US" dirty="0"/>
              <a:t> </a:t>
            </a:r>
            <a:r>
              <a:rPr lang="en-US" dirty="0" err="1"/>
              <a:t>lại</a:t>
            </a:r>
            <a:r>
              <a:rPr lang="en-US" dirty="0"/>
              <a:t> </a:t>
            </a:r>
            <a:r>
              <a:rPr lang="en-US" dirty="0" err="1"/>
              <a:t>máy</a:t>
            </a:r>
            <a:r>
              <a:rPr lang="en-US" dirty="0"/>
              <a:t> </a:t>
            </a:r>
            <a:r>
              <a:rPr lang="en-US" dirty="0" err="1"/>
              <a:t>tính</a:t>
            </a:r>
            <a:r>
              <a:rPr lang="en-US" dirty="0"/>
              <a:t>. </a:t>
            </a:r>
            <a:r>
              <a:rPr lang="fr-FR" dirty="0"/>
              <a:t>Khi </a:t>
            </a:r>
            <a:r>
              <a:rPr lang="en-US" dirty="0" err="1"/>
              <a:t>màn</a:t>
            </a:r>
            <a:r>
              <a:rPr lang="en-US" dirty="0"/>
              <a:t> </a:t>
            </a:r>
            <a:r>
              <a:rPr lang="en-US" dirty="0" err="1"/>
              <a:t>hình</a:t>
            </a:r>
            <a:r>
              <a:rPr lang="en-US" dirty="0"/>
              <a:t> </a:t>
            </a:r>
            <a:r>
              <a:rPr lang="en-US" dirty="0" err="1"/>
              <a:t>hiện</a:t>
            </a:r>
            <a:r>
              <a:rPr lang="en-US" dirty="0"/>
              <a:t> </a:t>
            </a:r>
            <a:r>
              <a:rPr lang="en-US" dirty="0" err="1"/>
              <a:t>chữ</a:t>
            </a:r>
            <a:r>
              <a:rPr lang="en-US" dirty="0"/>
              <a:t> Welcome to setup, </a:t>
            </a:r>
            <a:r>
              <a:rPr lang="en-US" dirty="0" err="1"/>
              <a:t>nhấn</a:t>
            </a:r>
            <a:r>
              <a:rPr lang="en-US" dirty="0"/>
              <a:t> R </a:t>
            </a:r>
            <a:r>
              <a:rPr lang="en-US" dirty="0" err="1"/>
              <a:t>để</a:t>
            </a:r>
            <a:r>
              <a:rPr lang="en-US" dirty="0"/>
              <a:t> </a:t>
            </a:r>
            <a:r>
              <a:rPr lang="en-US" dirty="0" err="1"/>
              <a:t>vào</a:t>
            </a:r>
            <a:r>
              <a:rPr lang="en-US" dirty="0"/>
              <a:t> </a:t>
            </a:r>
            <a:r>
              <a:rPr lang="en-US" dirty="0" err="1"/>
              <a:t>màn</a:t>
            </a:r>
            <a:r>
              <a:rPr lang="en-US" dirty="0"/>
              <a:t> </a:t>
            </a:r>
            <a:r>
              <a:rPr lang="en-US" dirty="0" err="1"/>
              <a:t>hình</a:t>
            </a:r>
            <a:r>
              <a:rPr lang="en-US" dirty="0"/>
              <a:t> Recovery Console. </a:t>
            </a:r>
            <a:r>
              <a:rPr lang="en-US" dirty="0" err="1"/>
              <a:t>Lựa</a:t>
            </a:r>
            <a:r>
              <a:rPr lang="en-US" dirty="0"/>
              <a:t> </a:t>
            </a:r>
            <a:r>
              <a:rPr lang="en-US" dirty="0" err="1"/>
              <a:t>chọn</a:t>
            </a:r>
            <a:r>
              <a:rPr lang="en-US" dirty="0"/>
              <a:t> Windows installation </a:t>
            </a:r>
            <a:r>
              <a:rPr lang="en-US" dirty="0" err="1"/>
              <a:t>cung</a:t>
            </a:r>
            <a:r>
              <a:rPr lang="en-US" dirty="0"/>
              <a:t> </a:t>
            </a:r>
            <a:r>
              <a:rPr lang="en-US" dirty="0" err="1"/>
              <a:t>cấp</a:t>
            </a:r>
            <a:r>
              <a:rPr lang="en-US" dirty="0"/>
              <a:t> </a:t>
            </a:r>
            <a:r>
              <a:rPr lang="en-US" dirty="0" err="1"/>
              <a:t>mật</a:t>
            </a:r>
            <a:r>
              <a:rPr lang="en-US" dirty="0"/>
              <a:t> </a:t>
            </a:r>
            <a:r>
              <a:rPr lang="en-US" dirty="0" err="1"/>
              <a:t>khẩu</a:t>
            </a:r>
            <a:r>
              <a:rPr lang="en-US" dirty="0"/>
              <a:t> Administrator, </a:t>
            </a:r>
            <a:r>
              <a:rPr lang="en-US" dirty="0" err="1"/>
              <a:t>sau</a:t>
            </a:r>
            <a:r>
              <a:rPr lang="en-US" dirty="0"/>
              <a:t> </a:t>
            </a:r>
            <a:r>
              <a:rPr lang="en-US" dirty="0" err="1"/>
              <a:t>đó</a:t>
            </a:r>
            <a:r>
              <a:rPr lang="en-US" dirty="0"/>
              <a:t> </a:t>
            </a:r>
            <a:r>
              <a:rPr lang="en-US" dirty="0" err="1"/>
              <a:t>gõ</a:t>
            </a:r>
            <a:r>
              <a:rPr lang="en-US" dirty="0"/>
              <a:t> </a:t>
            </a:r>
            <a:r>
              <a:rPr lang="en-US" dirty="0" err="1"/>
              <a:t>lệnh</a:t>
            </a:r>
            <a:r>
              <a:rPr lang="en-US" dirty="0"/>
              <a:t> </a:t>
            </a:r>
            <a:r>
              <a:rPr lang="fr-FR" dirty="0" err="1"/>
              <a:t>fixmbr</a:t>
            </a:r>
            <a:r>
              <a:rPr lang="fr-FR" dirty="0"/>
              <a:t> </a:t>
            </a:r>
            <a:r>
              <a:rPr lang="en-US" dirty="0" err="1"/>
              <a:t>để</a:t>
            </a:r>
            <a:r>
              <a:rPr lang="en-US" dirty="0"/>
              <a:t> </a:t>
            </a:r>
            <a:r>
              <a:rPr lang="en-US" dirty="0" err="1"/>
              <a:t>lấy</a:t>
            </a:r>
            <a:r>
              <a:rPr lang="en-US" dirty="0"/>
              <a:t> </a:t>
            </a:r>
            <a:r>
              <a:rPr lang="en-US" dirty="0" err="1"/>
              <a:t>lại</a:t>
            </a:r>
            <a:r>
              <a:rPr lang="en-US" dirty="0"/>
              <a:t> </a:t>
            </a:r>
            <a:r>
              <a:rPr lang="fr-FR" dirty="0"/>
              <a:t>Master </a:t>
            </a:r>
            <a:r>
              <a:rPr lang="en-US" dirty="0"/>
              <a:t>Boot Record. </a:t>
            </a:r>
            <a:r>
              <a:rPr lang="en-US" dirty="0" err="1"/>
              <a:t>Sau</a:t>
            </a:r>
            <a:r>
              <a:rPr lang="en-US" dirty="0"/>
              <a:t> </a:t>
            </a:r>
            <a:r>
              <a:rPr lang="en-US" dirty="0" err="1"/>
              <a:t>đó</a:t>
            </a:r>
            <a:r>
              <a:rPr lang="en-US" dirty="0"/>
              <a:t> </a:t>
            </a:r>
            <a:r>
              <a:rPr lang="en-US" dirty="0" err="1"/>
              <a:t>lấy</a:t>
            </a:r>
            <a:r>
              <a:rPr lang="en-US" dirty="0"/>
              <a:t> </a:t>
            </a:r>
            <a:r>
              <a:rPr lang="en-US" dirty="0" err="1"/>
              <a:t>đĩa</a:t>
            </a:r>
            <a:r>
              <a:rPr lang="en-US" dirty="0"/>
              <a:t> </a:t>
            </a:r>
            <a:r>
              <a:rPr lang="de-DE" dirty="0"/>
              <a:t>CD </a:t>
            </a:r>
            <a:r>
              <a:rPr lang="en-US" dirty="0" err="1"/>
              <a:t>và</a:t>
            </a:r>
            <a:r>
              <a:rPr lang="en-US" dirty="0"/>
              <a:t> </a:t>
            </a:r>
            <a:r>
              <a:rPr lang="en-US" dirty="0" err="1"/>
              <a:t>khởi</a:t>
            </a:r>
            <a:r>
              <a:rPr lang="en-US" dirty="0"/>
              <a:t> </a:t>
            </a:r>
            <a:r>
              <a:rPr lang="en-US" dirty="0" err="1"/>
              <a:t>động</a:t>
            </a:r>
            <a:r>
              <a:rPr lang="en-US" dirty="0"/>
              <a:t> </a:t>
            </a:r>
            <a:r>
              <a:rPr lang="en-US" dirty="0" err="1"/>
              <a:t>lại</a:t>
            </a:r>
            <a:r>
              <a:rPr lang="en-US" dirty="0"/>
              <a:t> </a:t>
            </a:r>
            <a:r>
              <a:rPr lang="en-US" dirty="0" err="1"/>
              <a:t>máy</a:t>
            </a:r>
            <a:r>
              <a:rPr lang="en-US" dirty="0"/>
              <a:t>.</a:t>
            </a:r>
          </a:p>
          <a:p>
            <a:pPr>
              <a:lnSpc>
                <a:spcPct val="200000"/>
              </a:lnSpc>
            </a:pPr>
            <a:endParaRPr lang="en-US" dirty="0" smtClean="0"/>
          </a:p>
        </p:txBody>
      </p:sp>
    </p:spTree>
    <p:extLst>
      <p:ext uri="{BB962C8B-B14F-4D97-AF65-F5344CB8AC3E}">
        <p14:creationId xmlns:p14="http://schemas.microsoft.com/office/powerpoint/2010/main" val="872959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3200" dirty="0" smtClean="0"/>
              <a:t>QUY TRÌNH PHÂN TÍCH MÃ ĐỘC</a:t>
            </a:r>
            <a:endParaRPr sz="3200" dirty="0"/>
          </a:p>
        </p:txBody>
      </p:sp>
      <p:sp>
        <p:nvSpPr>
          <p:cNvPr id="2" name="TextBox 1"/>
          <p:cNvSpPr txBox="1"/>
          <p:nvPr/>
        </p:nvSpPr>
        <p:spPr>
          <a:xfrm>
            <a:off x="471398" y="1183680"/>
            <a:ext cx="7884720" cy="3000821"/>
          </a:xfrm>
          <a:prstGeom prst="rect">
            <a:avLst/>
          </a:prstGeom>
          <a:noFill/>
        </p:spPr>
        <p:txBody>
          <a:bodyPr wrap="square" rtlCol="0">
            <a:spAutoFit/>
          </a:bodyPr>
          <a:lstStyle/>
          <a:p>
            <a:r>
              <a:rPr lang="en-US" b="1" dirty="0" err="1"/>
              <a:t>Phương</a:t>
            </a:r>
            <a:r>
              <a:rPr lang="en-US" b="1" dirty="0"/>
              <a:t> </a:t>
            </a:r>
            <a:r>
              <a:rPr lang="en-US" b="1" dirty="0" err="1" smtClean="0"/>
              <a:t>án</a:t>
            </a:r>
            <a:r>
              <a:rPr lang="en-US" b="1" dirty="0" smtClean="0"/>
              <a:t> </a:t>
            </a:r>
            <a:r>
              <a:rPr lang="en-US" b="1" dirty="0" err="1" smtClean="0"/>
              <a:t>xử</a:t>
            </a:r>
            <a:r>
              <a:rPr lang="en-US" b="1" dirty="0" smtClean="0"/>
              <a:t> </a:t>
            </a:r>
            <a:r>
              <a:rPr lang="en-US" b="1" dirty="0" err="1" smtClean="0"/>
              <a:t>lý</a:t>
            </a:r>
            <a:endParaRPr lang="en-US" b="1" dirty="0"/>
          </a:p>
          <a:p>
            <a:pPr>
              <a:lnSpc>
                <a:spcPct val="150000"/>
              </a:lnSpc>
            </a:pPr>
            <a:r>
              <a:rPr lang="en-US" dirty="0"/>
              <a:t>-</a:t>
            </a:r>
            <a:r>
              <a:rPr lang="en-US" dirty="0" err="1"/>
              <a:t>Trên</a:t>
            </a:r>
            <a:r>
              <a:rPr lang="en-US" dirty="0"/>
              <a:t> Windows Vista, Windows 7 </a:t>
            </a:r>
            <a:r>
              <a:rPr lang="en-US" dirty="0" err="1"/>
              <a:t>đưa</a:t>
            </a:r>
            <a:r>
              <a:rPr lang="en-US" dirty="0"/>
              <a:t> </a:t>
            </a:r>
            <a:r>
              <a:rPr lang="en-US" dirty="0" err="1"/>
              <a:t>đĩa</a:t>
            </a:r>
            <a:r>
              <a:rPr lang="en-US" dirty="0"/>
              <a:t> CD </a:t>
            </a:r>
            <a:r>
              <a:rPr lang="en-US" dirty="0" err="1"/>
              <a:t>vào</a:t>
            </a:r>
            <a:r>
              <a:rPr lang="en-US" dirty="0"/>
              <a:t> </a:t>
            </a:r>
            <a:r>
              <a:rPr lang="en-US" dirty="0" err="1"/>
              <a:t>và</a:t>
            </a:r>
            <a:r>
              <a:rPr lang="en-US" dirty="0"/>
              <a:t> </a:t>
            </a:r>
            <a:r>
              <a:rPr lang="en-US" dirty="0" err="1"/>
              <a:t>khởi</a:t>
            </a:r>
            <a:r>
              <a:rPr lang="en-US" dirty="0"/>
              <a:t> </a:t>
            </a:r>
            <a:r>
              <a:rPr lang="en-US" dirty="0" err="1"/>
              <a:t>động</a:t>
            </a:r>
            <a:r>
              <a:rPr lang="en-US" dirty="0"/>
              <a:t> </a:t>
            </a:r>
            <a:r>
              <a:rPr lang="en-US" dirty="0" err="1"/>
              <a:t>lại</a:t>
            </a:r>
            <a:r>
              <a:rPr lang="en-US" dirty="0"/>
              <a:t> </a:t>
            </a:r>
            <a:r>
              <a:rPr lang="en-US" dirty="0" err="1"/>
              <a:t>máy</a:t>
            </a:r>
            <a:r>
              <a:rPr lang="en-US" dirty="0"/>
              <a:t> </a:t>
            </a:r>
            <a:r>
              <a:rPr lang="en-US" dirty="0" err="1"/>
              <a:t>tính</a:t>
            </a:r>
            <a:r>
              <a:rPr lang="en-US" dirty="0"/>
              <a:t>. </a:t>
            </a:r>
            <a:r>
              <a:rPr lang="en-US" dirty="0" err="1"/>
              <a:t>Nhấp</a:t>
            </a:r>
            <a:r>
              <a:rPr lang="en-US" dirty="0"/>
              <a:t> </a:t>
            </a:r>
            <a:r>
              <a:rPr lang="en-US" dirty="0" err="1"/>
              <a:t>chọn</a:t>
            </a:r>
            <a:r>
              <a:rPr lang="en-US" dirty="0"/>
              <a:t> Repair your Computer. </a:t>
            </a:r>
            <a:r>
              <a:rPr lang="fr-FR" dirty="0"/>
              <a:t>Khi </a:t>
            </a:r>
            <a:r>
              <a:rPr lang="en-US" dirty="0" err="1"/>
              <a:t>của</a:t>
            </a:r>
            <a:r>
              <a:rPr lang="en-US" dirty="0"/>
              <a:t> </a:t>
            </a:r>
            <a:r>
              <a:rPr lang="en-US" dirty="0" err="1"/>
              <a:t>sổ</a:t>
            </a:r>
            <a:r>
              <a:rPr lang="en-US" dirty="0"/>
              <a:t> </a:t>
            </a:r>
            <a:r>
              <a:rPr lang="en-US" dirty="0" err="1"/>
              <a:t>hiển</a:t>
            </a:r>
            <a:r>
              <a:rPr lang="en-US" dirty="0"/>
              <a:t> </a:t>
            </a:r>
            <a:r>
              <a:rPr lang="en-US" dirty="0" err="1"/>
              <a:t>thị</a:t>
            </a:r>
            <a:r>
              <a:rPr lang="en-US" dirty="0"/>
              <a:t> System Recovery Options, </a:t>
            </a:r>
            <a:r>
              <a:rPr lang="en-US" dirty="0" err="1"/>
              <a:t>chọn</a:t>
            </a:r>
            <a:r>
              <a:rPr lang="en-US" dirty="0"/>
              <a:t> </a:t>
            </a:r>
            <a:r>
              <a:rPr lang="en-US" dirty="0" err="1"/>
              <a:t>phần</a:t>
            </a:r>
            <a:r>
              <a:rPr lang="en-US" dirty="0"/>
              <a:t> Command Prompt.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bootec</a:t>
            </a:r>
            <a:r>
              <a:rPr lang="en-US" dirty="0"/>
              <a:t> /</a:t>
            </a:r>
            <a:r>
              <a:rPr lang="en-US" dirty="0" err="1"/>
              <a:t>fixmbr</a:t>
            </a:r>
            <a:r>
              <a:rPr lang="en-US" dirty="0"/>
              <a:t>” </a:t>
            </a:r>
            <a:r>
              <a:rPr lang="en-US" dirty="0" err="1"/>
              <a:t>để</a:t>
            </a:r>
            <a:r>
              <a:rPr lang="en-US" dirty="0"/>
              <a:t> </a:t>
            </a:r>
            <a:r>
              <a:rPr lang="en-US" dirty="0" err="1"/>
              <a:t>khởi</a:t>
            </a:r>
            <a:r>
              <a:rPr lang="en-US" dirty="0"/>
              <a:t> </a:t>
            </a:r>
            <a:r>
              <a:rPr lang="en-US" dirty="0" err="1"/>
              <a:t>tạo</a:t>
            </a:r>
            <a:r>
              <a:rPr lang="en-US" dirty="0"/>
              <a:t> </a:t>
            </a:r>
            <a:r>
              <a:rPr lang="en-US" dirty="0" err="1"/>
              <a:t>lại</a:t>
            </a:r>
            <a:r>
              <a:rPr lang="en-US" dirty="0"/>
              <a:t> Master Boot Record.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và</a:t>
            </a:r>
            <a:r>
              <a:rPr lang="en-US" dirty="0"/>
              <a:t> </a:t>
            </a:r>
            <a:r>
              <a:rPr lang="en-US" dirty="0" err="1"/>
              <a:t>bỏ</a:t>
            </a:r>
            <a:r>
              <a:rPr lang="en-US" dirty="0"/>
              <a:t> </a:t>
            </a:r>
            <a:r>
              <a:rPr lang="en-US" dirty="0" err="1"/>
              <a:t>đĩa</a:t>
            </a:r>
            <a:r>
              <a:rPr lang="en-US" dirty="0"/>
              <a:t> </a:t>
            </a:r>
            <a:r>
              <a:rPr lang="de-DE" dirty="0"/>
              <a:t>CD </a:t>
            </a:r>
            <a:r>
              <a:rPr lang="en-US" dirty="0" err="1"/>
              <a:t>khỏi</a:t>
            </a:r>
            <a:r>
              <a:rPr lang="en-US" dirty="0"/>
              <a:t> </a:t>
            </a:r>
            <a:r>
              <a:rPr lang="en-US" dirty="0" err="1"/>
              <a:t>máy</a:t>
            </a:r>
            <a:r>
              <a:rPr lang="en-US" dirty="0"/>
              <a:t> </a:t>
            </a:r>
            <a:r>
              <a:rPr lang="en-US" dirty="0" err="1"/>
              <a:t>tính</a:t>
            </a:r>
            <a:r>
              <a:rPr lang="en-US" dirty="0"/>
              <a:t>.</a:t>
            </a:r>
          </a:p>
          <a:p>
            <a:pPr>
              <a:lnSpc>
                <a:spcPct val="200000"/>
              </a:lnSpc>
            </a:pPr>
            <a:endParaRPr lang="en-US" b="1" dirty="0" smtClean="0"/>
          </a:p>
        </p:txBody>
      </p:sp>
    </p:spTree>
    <p:extLst>
      <p:ext uri="{BB962C8B-B14F-4D97-AF65-F5344CB8AC3E}">
        <p14:creationId xmlns:p14="http://schemas.microsoft.com/office/powerpoint/2010/main" val="2321859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spc="-1" dirty="0" smtClean="0">
                <a:solidFill>
                  <a:srgbClr val="000000"/>
                </a:solidFill>
                <a:uFill>
                  <a:solidFill>
                    <a:srgbClr val="FFFFFF"/>
                  </a:solidFill>
                </a:uFill>
                <a:latin typeface="Arial"/>
                <a:ea typeface="DejaVu Sans"/>
              </a:rPr>
              <a:t>2.  NGUYÊN LÝ PHÁT HIỆN MÃ ĐỘC</a:t>
            </a:r>
          </a:p>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dấu</a:t>
            </a:r>
            <a:r>
              <a:rPr lang="en-US" dirty="0" smtClean="0"/>
              <a:t> </a:t>
            </a:r>
            <a:r>
              <a:rPr lang="en-US" dirty="0" err="1" smtClean="0"/>
              <a:t>hiệu</a:t>
            </a:r>
            <a:r>
              <a:rPr lang="en-US" dirty="0" smtClean="0"/>
              <a:t> </a:t>
            </a:r>
            <a:r>
              <a:rPr lang="en-US" b="1" dirty="0" err="1" smtClean="0"/>
              <a:t>đặc</a:t>
            </a:r>
            <a:r>
              <a:rPr lang="en-US" b="1" dirty="0" smtClean="0"/>
              <a:t> </a:t>
            </a:r>
            <a:r>
              <a:rPr lang="en-US" b="1" dirty="0" err="1" smtClean="0"/>
              <a:t>trưng</a:t>
            </a:r>
            <a:r>
              <a:rPr lang="en-US" dirty="0" smtClean="0"/>
              <a:t> (Signature - based)</a:t>
            </a:r>
          </a:p>
          <a:p>
            <a:pPr>
              <a:lnSpc>
                <a:spcPct val="100000"/>
              </a:lnSpc>
            </a:pPr>
            <a:endParaRPr sz="2400" dirty="0"/>
          </a:p>
          <a:p>
            <a:pPr>
              <a:lnSpc>
                <a:spcPct val="100000"/>
              </a:lnSpc>
            </a:pPr>
            <a:endParaRPr dirty="0"/>
          </a:p>
          <a:p>
            <a:pPr>
              <a:lnSpc>
                <a:spcPct val="100000"/>
              </a:lnSpc>
            </a:pPr>
            <a:endParaRPr dirty="0"/>
          </a:p>
          <a:p>
            <a:pPr>
              <a:lnSpc>
                <a:spcPct val="100000"/>
              </a:lnSpc>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0" y="2613675"/>
            <a:ext cx="3464329" cy="2722582"/>
          </a:xfrm>
          <a:prstGeom prst="rect">
            <a:avLst/>
          </a:prstGeom>
          <a:noFill/>
          <a:ln>
            <a:noFill/>
          </a:ln>
        </p:spPr>
      </p:pic>
      <p:sp>
        <p:nvSpPr>
          <p:cNvPr id="5" name="Rectangle 4"/>
          <p:cNvSpPr/>
          <p:nvPr/>
        </p:nvSpPr>
        <p:spPr>
          <a:xfrm>
            <a:off x="3464329" y="2250569"/>
            <a:ext cx="5590771" cy="3924151"/>
          </a:xfrm>
          <a:prstGeom prst="rect">
            <a:avLst/>
          </a:prstGeom>
        </p:spPr>
        <p:txBody>
          <a:bodyPr wrap="square">
            <a:spAutoFit/>
          </a:bodyPr>
          <a:lstStyle/>
          <a:p>
            <a:pPr lvl="0" algn="just">
              <a:spcAft>
                <a:spcPts val="800"/>
              </a:spcAft>
            </a:pPr>
            <a:r>
              <a:rPr lang="en-US" sz="2000" b="1" dirty="0" smtClean="0">
                <a:ea typeface="Calibri" panose="020F0502020204030204" pitchFamily="34" charset="0"/>
                <a:cs typeface="Times New Roman" panose="02020603050405020304" pitchFamily="18" charset="0"/>
              </a:rPr>
              <a:t>Ưu thế:</a:t>
            </a:r>
          </a:p>
          <a:p>
            <a:pPr marL="342900" lvl="0" indent="-342900" algn="just">
              <a:lnSpc>
                <a:spcPct val="150000"/>
              </a:lnSpc>
              <a:spcAft>
                <a:spcPts val="80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Phát </a:t>
            </a:r>
            <a:r>
              <a:rPr lang="en-US" dirty="0">
                <a:ea typeface="Calibri" panose="020F0502020204030204" pitchFamily="34" charset="0"/>
                <a:cs typeface="Times New Roman" panose="02020603050405020304" pitchFamily="18" charset="0"/>
              </a:rPr>
              <a:t>hiện chính xác các mã độc nếu </a:t>
            </a:r>
            <a:r>
              <a:rPr lang="en-US" b="1" dirty="0" smtClean="0">
                <a:ea typeface="Calibri" panose="020F0502020204030204" pitchFamily="34" charset="0"/>
                <a:cs typeface="Times New Roman" panose="02020603050405020304" pitchFamily="18" charset="0"/>
              </a:rPr>
              <a:t>signature</a:t>
            </a:r>
            <a:r>
              <a:rPr lang="en-US" dirty="0" smtClean="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trùng khớp với các mẫu trong tập mẫu </a:t>
            </a:r>
            <a:r>
              <a:rPr lang="en-US" b="1" dirty="0">
                <a:ea typeface="Calibri" panose="020F0502020204030204" pitchFamily="34" charset="0"/>
                <a:cs typeface="Times New Roman" panose="02020603050405020304" pitchFamily="18" charset="0"/>
              </a:rPr>
              <a:t>nhận </a:t>
            </a:r>
            <a:r>
              <a:rPr lang="en-US" b="1" dirty="0" smtClean="0">
                <a:ea typeface="Calibri" panose="020F0502020204030204" pitchFamily="34" charset="0"/>
                <a:cs typeface="Times New Roman" panose="02020603050405020304" pitchFamily="18" charset="0"/>
              </a:rPr>
              <a:t>dạng</a:t>
            </a:r>
          </a:p>
          <a:p>
            <a:pPr lvl="0" algn="just">
              <a:spcAft>
                <a:spcPts val="800"/>
              </a:spcAft>
            </a:pPr>
            <a:r>
              <a:rPr lang="en-US" sz="2000" b="1" dirty="0" smtClean="0">
                <a:ea typeface="Calibri" panose="020F0502020204030204" pitchFamily="34" charset="0"/>
                <a:cs typeface="Times New Roman" panose="02020603050405020304" pitchFamily="18" charset="0"/>
              </a:rPr>
              <a:t>Hạn </a:t>
            </a:r>
            <a:r>
              <a:rPr lang="en-US" sz="2000" b="1" dirty="0">
                <a:ea typeface="Calibri" panose="020F0502020204030204" pitchFamily="34" charset="0"/>
                <a:cs typeface="Times New Roman" panose="02020603050405020304" pitchFamily="18" charset="0"/>
              </a:rPr>
              <a:t>chế:</a:t>
            </a:r>
          </a:p>
          <a:p>
            <a:pPr marL="342900" lvl="0" indent="-342900" algn="just">
              <a:lnSpc>
                <a:spcPct val="150000"/>
              </a:lnSpc>
              <a:spcAft>
                <a:spcPts val="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Xây </a:t>
            </a:r>
            <a:r>
              <a:rPr lang="en-US" dirty="0">
                <a:ea typeface="Calibri" panose="020F0502020204030204" pitchFamily="34" charset="0"/>
                <a:cs typeface="Times New Roman" panose="02020603050405020304" pitchFamily="18" charset="0"/>
              </a:rPr>
              <a:t>dựng tập các signature </a:t>
            </a:r>
            <a:r>
              <a:rPr lang="en-US" dirty="0" smtClean="0">
                <a:ea typeface="Calibri" panose="020F0502020204030204" pitchFamily="34" charset="0"/>
                <a:cs typeface="Times New Roman" panose="02020603050405020304" pitchFamily="18" charset="0"/>
              </a:rPr>
              <a:t>là vô </a:t>
            </a:r>
            <a:r>
              <a:rPr lang="en-US" dirty="0">
                <a:ea typeface="Calibri" panose="020F0502020204030204" pitchFamily="34" charset="0"/>
                <a:cs typeface="Times New Roman" panose="02020603050405020304" pitchFamily="18" charset="0"/>
              </a:rPr>
              <a:t>cùng </a:t>
            </a:r>
            <a:r>
              <a:rPr lang="en-US" b="1" dirty="0">
                <a:ea typeface="Calibri" panose="020F0502020204030204" pitchFamily="34" charset="0"/>
                <a:cs typeface="Times New Roman" panose="02020603050405020304" pitchFamily="18" charset="0"/>
              </a:rPr>
              <a:t>khó </a:t>
            </a:r>
            <a:r>
              <a:rPr lang="en-US" b="1" dirty="0" smtClean="0">
                <a:ea typeface="Calibri" panose="020F0502020204030204" pitchFamily="34" charset="0"/>
                <a:cs typeface="Times New Roman" panose="02020603050405020304" pitchFamily="18" charset="0"/>
              </a:rPr>
              <a:t>khăn</a:t>
            </a:r>
            <a:r>
              <a:rPr lang="en-US" dirty="0" smtClean="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Arial" panose="020B0604020202020204" pitchFamily="34" charset="0"/>
              <a:buChar char="•"/>
            </a:pPr>
            <a:r>
              <a:rPr lang="en-US" b="1" dirty="0" smtClean="0">
                <a:ea typeface="Calibri" panose="020F0502020204030204" pitchFamily="34" charset="0"/>
                <a:cs typeface="Times New Roman" panose="02020603050405020304" pitchFamily="18" charset="0"/>
              </a:rPr>
              <a:t>Không </a:t>
            </a:r>
            <a:r>
              <a:rPr lang="en-US" b="1" dirty="0">
                <a:ea typeface="Calibri" panose="020F0502020204030204" pitchFamily="34" charset="0"/>
                <a:cs typeface="Times New Roman" panose="02020603050405020304" pitchFamily="18" charset="0"/>
              </a:rPr>
              <a:t>phát hiện được </a:t>
            </a:r>
            <a:r>
              <a:rPr lang="en-US" dirty="0">
                <a:ea typeface="Calibri" panose="020F0502020204030204" pitchFamily="34" charset="0"/>
                <a:cs typeface="Times New Roman" panose="02020603050405020304" pitchFamily="18" charset="0"/>
              </a:rPr>
              <a:t>các </a:t>
            </a:r>
            <a:r>
              <a:rPr lang="en-US" b="1" dirty="0">
                <a:ea typeface="Calibri" panose="020F0502020204030204" pitchFamily="34" charset="0"/>
                <a:cs typeface="Times New Roman" panose="02020603050405020304" pitchFamily="18" charset="0"/>
              </a:rPr>
              <a:t>mã độc mới</a:t>
            </a:r>
            <a:r>
              <a:rPr lang="en-US" dirty="0">
                <a:ea typeface="Calibri" panose="020F0502020204030204" pitchFamily="34" charset="0"/>
                <a:cs typeface="Times New Roman" panose="02020603050405020304" pitchFamily="18" charset="0"/>
              </a:rPr>
              <a:t>, </a:t>
            </a:r>
            <a:endParaRPr lang="en-US" dirty="0" smtClean="0">
              <a:ea typeface="Calibri" panose="020F0502020204030204" pitchFamily="34" charset="0"/>
              <a:cs typeface="Times New Roman" panose="02020603050405020304" pitchFamily="18" charset="0"/>
            </a:endParaRPr>
          </a:p>
          <a:p>
            <a:pPr lvl="0" algn="just">
              <a:lnSpc>
                <a:spcPct val="150000"/>
              </a:lnSpc>
              <a:spcAft>
                <a:spcPts val="0"/>
              </a:spcAft>
            </a:pPr>
            <a:r>
              <a:rPr lang="en-US" dirty="0" smtClean="0">
                <a:ea typeface="Calibri" panose="020F0502020204030204" pitchFamily="34" charset="0"/>
                <a:cs typeface="Times New Roman" panose="02020603050405020304" pitchFamily="18" charset="0"/>
              </a:rPr>
              <a:t>     các zero-days.</a:t>
            </a:r>
          </a:p>
          <a:p>
            <a:pPr marL="342900" lvl="0" indent="-342900" algn="just">
              <a:lnSpc>
                <a:spcPct val="150000"/>
              </a:lnSpc>
              <a:spcAft>
                <a:spcPts val="80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Việc </a:t>
            </a:r>
            <a:r>
              <a:rPr lang="en-US" dirty="0">
                <a:ea typeface="Calibri" panose="020F0502020204030204" pitchFamily="34" charset="0"/>
                <a:cs typeface="Times New Roman" panose="02020603050405020304" pitchFamily="18" charset="0"/>
              </a:rPr>
              <a:t>lưu trữ và đối chiếu </a:t>
            </a:r>
            <a:r>
              <a:rPr lang="en-US" dirty="0" smtClean="0">
                <a:ea typeface="Calibri" panose="020F0502020204030204" pitchFamily="34" charset="0"/>
                <a:cs typeface="Times New Roman" panose="02020603050405020304" pitchFamily="18" charset="0"/>
              </a:rPr>
              <a:t>signature gặp </a:t>
            </a:r>
            <a:r>
              <a:rPr lang="en-US" dirty="0">
                <a:ea typeface="Calibri" panose="020F0502020204030204" pitchFamily="34" charset="0"/>
                <a:cs typeface="Times New Roman" panose="02020603050405020304" pitchFamily="18" charset="0"/>
              </a:rPr>
              <a:t>khó khăn</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14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spc="-1" dirty="0" smtClean="0">
                <a:solidFill>
                  <a:srgbClr val="000000"/>
                </a:solidFill>
                <a:uFill>
                  <a:solidFill>
                    <a:srgbClr val="FFFFFF"/>
                  </a:solidFill>
                </a:uFill>
                <a:latin typeface="Arial"/>
                <a:ea typeface="DejaVu Sans"/>
              </a:rPr>
              <a:t>2.  NGUYÊN LÝ PHÁT HIỆN MÃ ĐỘC</a:t>
            </a:r>
          </a:p>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dấu</a:t>
            </a:r>
            <a:r>
              <a:rPr lang="en-US" dirty="0" smtClean="0"/>
              <a:t> </a:t>
            </a:r>
            <a:r>
              <a:rPr lang="en-US" dirty="0" err="1" smtClean="0"/>
              <a:t>hiệu</a:t>
            </a:r>
            <a:r>
              <a:rPr lang="en-US" dirty="0" smtClean="0"/>
              <a:t> </a:t>
            </a:r>
            <a:r>
              <a:rPr lang="en-US" b="1" dirty="0" err="1" smtClean="0"/>
              <a:t>đặc</a:t>
            </a:r>
            <a:r>
              <a:rPr lang="en-US" b="1" dirty="0" smtClean="0"/>
              <a:t> </a:t>
            </a:r>
            <a:r>
              <a:rPr lang="en-US" b="1" dirty="0" err="1" smtClean="0"/>
              <a:t>trưng</a:t>
            </a:r>
            <a:r>
              <a:rPr lang="en-US" dirty="0" smtClean="0"/>
              <a:t> (Signature - based)</a:t>
            </a:r>
          </a:p>
          <a:p>
            <a:pPr>
              <a:lnSpc>
                <a:spcPct val="100000"/>
              </a:lnSpc>
            </a:pPr>
            <a:endParaRPr sz="2400" dirty="0"/>
          </a:p>
          <a:p>
            <a:pPr>
              <a:lnSpc>
                <a:spcPct val="100000"/>
              </a:lnSpc>
            </a:pPr>
            <a:endParaRPr dirty="0"/>
          </a:p>
          <a:p>
            <a:pPr>
              <a:lnSpc>
                <a:spcPct val="100000"/>
              </a:lnSpc>
            </a:pPr>
            <a:endParaRPr dirty="0"/>
          </a:p>
          <a:p>
            <a:pPr>
              <a:lnSpc>
                <a:spcPct val="100000"/>
              </a:lnSpc>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145335583"/>
              </p:ext>
            </p:extLst>
          </p:nvPr>
        </p:nvGraphicFramePr>
        <p:xfrm>
          <a:off x="107860" y="2260600"/>
          <a:ext cx="8921840" cy="4013200"/>
        </p:xfrm>
        <a:graphic>
          <a:graphicData uri="http://schemas.openxmlformats.org/drawingml/2006/table">
            <a:tbl>
              <a:tblPr firstRow="1" bandRow="1">
                <a:tableStyleId>{073A0DAA-6AF3-43AB-8588-CEC1D06C72B9}</a:tableStyleId>
              </a:tblPr>
              <a:tblGrid>
                <a:gridCol w="1322616"/>
                <a:gridCol w="7599224"/>
              </a:tblGrid>
              <a:tr h="612269">
                <a:tc>
                  <a:txBody>
                    <a:bodyPr/>
                    <a:lstStyle/>
                    <a:p>
                      <a:pPr algn="ctr">
                        <a:lnSpc>
                          <a:spcPct val="200000"/>
                        </a:lnSpc>
                      </a:pPr>
                      <a:r>
                        <a:rPr lang="en-US" sz="1600" dirty="0" smtClean="0"/>
                        <a:t>KỸ</a:t>
                      </a:r>
                      <a:r>
                        <a:rPr lang="en-US" sz="1600" baseline="0" dirty="0" smtClean="0"/>
                        <a:t> THUẬT</a:t>
                      </a:r>
                      <a:endParaRPr lang="en-US" sz="1600" dirty="0"/>
                    </a:p>
                  </a:txBody>
                  <a:tcPr/>
                </a:tc>
                <a:tc>
                  <a:txBody>
                    <a:bodyPr/>
                    <a:lstStyle/>
                    <a:p>
                      <a:pPr algn="ctr">
                        <a:lnSpc>
                          <a:spcPct val="200000"/>
                        </a:lnSpc>
                      </a:pPr>
                      <a:r>
                        <a:rPr lang="en-US" sz="1600" i="0" dirty="0" smtClean="0"/>
                        <a:t>NỘI</a:t>
                      </a:r>
                      <a:r>
                        <a:rPr lang="en-US" sz="1600" i="0" baseline="0" dirty="0" smtClean="0"/>
                        <a:t> DUNG</a:t>
                      </a:r>
                      <a:endParaRPr lang="en-US" sz="1600" i="0" dirty="0"/>
                    </a:p>
                  </a:txBody>
                  <a:tcPr/>
                </a:tc>
              </a:tr>
              <a:tr h="1282607">
                <a:tc>
                  <a:txBody>
                    <a:bodyPr/>
                    <a:lstStyle/>
                    <a:p>
                      <a:pPr>
                        <a:lnSpc>
                          <a:spcPct val="250000"/>
                        </a:lnSpc>
                      </a:pPr>
                      <a:r>
                        <a:rPr lang="en-US" dirty="0" smtClean="0"/>
                        <a:t>Static</a:t>
                      </a:r>
                      <a:endParaRPr lang="en-US" dirty="0"/>
                    </a:p>
                  </a:txBody>
                  <a:tcPr/>
                </a:tc>
                <a:tc>
                  <a:txBody>
                    <a:bodyPr/>
                    <a:lstStyle/>
                    <a:p>
                      <a:r>
                        <a:rPr lang="en-US" dirty="0" err="1" smtClean="0"/>
                        <a:t>Bằng</a:t>
                      </a:r>
                      <a:r>
                        <a:rPr lang="en-US" baseline="0" dirty="0" smtClean="0"/>
                        <a:t> </a:t>
                      </a:r>
                      <a:r>
                        <a:rPr lang="en-US" baseline="0" dirty="0" err="1" smtClean="0"/>
                        <a:t>việc</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các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đối</a:t>
                      </a:r>
                      <a:r>
                        <a:rPr lang="en-US" baseline="0" dirty="0" smtClean="0"/>
                        <a:t> </a:t>
                      </a:r>
                      <a:r>
                        <a:rPr lang="en-US" baseline="0" dirty="0" err="1" smtClean="0"/>
                        <a:t>chiếu</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mã</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có</a:t>
                      </a:r>
                      <a:r>
                        <a:rPr lang="en-US" baseline="0" dirty="0" smtClean="0"/>
                        <a:t> </a:t>
                      </a:r>
                      <a:r>
                        <a:rPr lang="en-US" baseline="0" dirty="0" err="1" smtClean="0"/>
                        <a:t>chứa</a:t>
                      </a:r>
                      <a:r>
                        <a:rPr lang="en-US" baseline="0" dirty="0" smtClean="0"/>
                        <a:t> </a:t>
                      </a:r>
                      <a:r>
                        <a:rPr lang="en-US" baseline="0" dirty="0" err="1" smtClean="0"/>
                        <a:t>mã</a:t>
                      </a:r>
                      <a:r>
                        <a:rPr lang="en-US" baseline="0" dirty="0" smtClean="0"/>
                        <a:t> </a:t>
                      </a:r>
                      <a:r>
                        <a:rPr lang="en-US" baseline="0" dirty="0" err="1" smtClean="0"/>
                        <a:t>độc</a:t>
                      </a:r>
                      <a:r>
                        <a:rPr lang="en-US" baseline="0" dirty="0" smtClean="0"/>
                        <a:t> hay </a:t>
                      </a:r>
                      <a:r>
                        <a:rPr lang="en-US" baseline="0" dirty="0" err="1" smtClean="0"/>
                        <a:t>có</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mã</a:t>
                      </a:r>
                      <a:r>
                        <a:rPr lang="en-US" baseline="0" dirty="0" smtClean="0"/>
                        <a:t> </a:t>
                      </a:r>
                      <a:r>
                        <a:rPr lang="en-US" baseline="0" dirty="0" err="1" smtClean="0"/>
                        <a:t>độc</a:t>
                      </a:r>
                      <a:r>
                        <a:rPr lang="en-US" baseline="0" dirty="0" smtClean="0"/>
                        <a:t> hay </a:t>
                      </a:r>
                      <a:r>
                        <a:rPr lang="en-US" baseline="0" dirty="0" err="1" smtClean="0"/>
                        <a:t>không</a:t>
                      </a:r>
                      <a:r>
                        <a:rPr lang="en-US" baseline="0" dirty="0" smtClean="0"/>
                        <a:t>.</a:t>
                      </a:r>
                    </a:p>
                    <a:p>
                      <a:r>
                        <a:rPr lang="en-US" baseline="0" dirty="0" err="1" smtClean="0"/>
                        <a:t>Xác</a:t>
                      </a:r>
                      <a:r>
                        <a:rPr lang="en-US" baseline="0" dirty="0" smtClean="0"/>
                        <a:t> </a:t>
                      </a:r>
                      <a:r>
                        <a:rPr lang="en-US" baseline="0" dirty="0" err="1" smtClean="0"/>
                        <a:t>xuất</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gần</a:t>
                      </a:r>
                      <a:r>
                        <a:rPr lang="en-US" baseline="0" dirty="0" smtClean="0"/>
                        <a:t> </a:t>
                      </a:r>
                      <a:r>
                        <a:rPr lang="en-US" baseline="0" dirty="0" err="1" smtClean="0"/>
                        <a:t>như</a:t>
                      </a:r>
                      <a:r>
                        <a:rPr lang="en-US" baseline="0" dirty="0" smtClean="0"/>
                        <a:t> </a:t>
                      </a:r>
                      <a:r>
                        <a:rPr lang="en-US" baseline="0" dirty="0" err="1" smtClean="0"/>
                        <a:t>tuyệt</a:t>
                      </a:r>
                      <a:r>
                        <a:rPr lang="en-US" baseline="0" dirty="0" smtClean="0"/>
                        <a:t> </a:t>
                      </a:r>
                      <a:r>
                        <a:rPr lang="en-US" baseline="0" dirty="0" err="1" smtClean="0"/>
                        <a:t>đối</a:t>
                      </a:r>
                      <a:r>
                        <a:rPr lang="en-US" baseline="0" dirty="0" smtClean="0"/>
                        <a:t> </a:t>
                      </a:r>
                      <a:r>
                        <a:rPr lang="en-US" baseline="0" dirty="0" err="1" smtClean="0"/>
                        <a:t>và</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nhưng</a:t>
                      </a:r>
                      <a:r>
                        <a:rPr lang="en-US" baseline="0" dirty="0" smtClean="0"/>
                        <a:t> </a:t>
                      </a:r>
                      <a:r>
                        <a:rPr lang="en-US" baseline="0" dirty="0" err="1" smtClean="0"/>
                        <a:t>lại</a:t>
                      </a:r>
                      <a:r>
                        <a:rPr lang="en-US" baseline="0" dirty="0" smtClean="0"/>
                        <a:t> </a:t>
                      </a:r>
                      <a:r>
                        <a:rPr lang="en-US" baseline="0" dirty="0" err="1" smtClean="0"/>
                        <a:t>mất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a:t>
                      </a:r>
                      <a:endParaRPr lang="en-US" dirty="0"/>
                    </a:p>
                  </a:txBody>
                  <a:tcPr/>
                </a:tc>
              </a:tr>
              <a:tr h="1059162">
                <a:tc>
                  <a:txBody>
                    <a:bodyPr/>
                    <a:lstStyle/>
                    <a:p>
                      <a:pPr>
                        <a:lnSpc>
                          <a:spcPct val="250000"/>
                        </a:lnSpc>
                      </a:pPr>
                      <a:r>
                        <a:rPr lang="en-US" dirty="0" smtClean="0"/>
                        <a:t>Dynamic</a:t>
                      </a:r>
                      <a:endParaRPr lang="en-US" dirty="0"/>
                    </a:p>
                  </a:txBody>
                  <a:tcPr/>
                </a:tc>
                <a:tc>
                  <a:txBody>
                    <a:bodyPr/>
                    <a:lstStyle/>
                    <a:p>
                      <a:r>
                        <a:rPr lang="vi-VN" dirty="0" smtClean="0"/>
                        <a:t>Xác định chính xác mã độc bằng việc chỉ sử dụng các thông tin thu</a:t>
                      </a:r>
                      <a:r>
                        <a:rPr lang="en-US" baseline="0" dirty="0" smtClean="0"/>
                        <a:t> </a:t>
                      </a:r>
                      <a:r>
                        <a:rPr lang="vi-VN" dirty="0" smtClean="0"/>
                        <a:t>thập được từ các chương trình có quyền kiểm tra (Program</a:t>
                      </a:r>
                      <a:r>
                        <a:rPr lang="en-US" dirty="0" smtClean="0"/>
                        <a:t>s</a:t>
                      </a:r>
                      <a:r>
                        <a:rPr lang="vi-VN" dirty="0" smtClean="0"/>
                        <a:t> Under Inspection  –  PUI) và được đối chiếu với các tập mẫu.</a:t>
                      </a:r>
                      <a:endParaRPr lang="en-US" dirty="0"/>
                    </a:p>
                  </a:txBody>
                  <a:tcPr/>
                </a:tc>
              </a:tr>
              <a:tr h="1059162">
                <a:tc>
                  <a:txBody>
                    <a:bodyPr/>
                    <a:lstStyle/>
                    <a:p>
                      <a:pPr>
                        <a:lnSpc>
                          <a:spcPct val="250000"/>
                        </a:lnSpc>
                      </a:pPr>
                      <a:r>
                        <a:rPr lang="en-US" dirty="0" smtClean="0"/>
                        <a:t>Hybrid</a:t>
                      </a:r>
                      <a:endParaRPr lang="en-US" dirty="0"/>
                    </a:p>
                  </a:txBody>
                  <a:tcPr/>
                </a:tc>
                <a:tc>
                  <a:txBody>
                    <a:bodyPr/>
                    <a:lstStyle/>
                    <a:p>
                      <a:r>
                        <a:rPr lang="en-US" dirty="0" err="1" smtClean="0"/>
                        <a:t>Cách</a:t>
                      </a:r>
                      <a:r>
                        <a:rPr lang="en-US" dirty="0" smtClean="0"/>
                        <a:t> </a:t>
                      </a:r>
                      <a:r>
                        <a:rPr lang="en-US" dirty="0" err="1" smtClean="0"/>
                        <a:t>thức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cả</a:t>
                      </a:r>
                      <a:r>
                        <a:rPr lang="en-US" dirty="0" smtClean="0"/>
                        <a:t> 2 </a:t>
                      </a:r>
                      <a:r>
                        <a:rPr lang="en-US" dirty="0" err="1" smtClean="0"/>
                        <a:t>hình</a:t>
                      </a:r>
                      <a:r>
                        <a:rPr lang="en-US" dirty="0" smtClean="0"/>
                        <a:t> </a:t>
                      </a:r>
                      <a:r>
                        <a:rPr lang="en-US" dirty="0" err="1" smtClean="0"/>
                        <a:t>thức</a:t>
                      </a:r>
                      <a:r>
                        <a:rPr lang="en-US" dirty="0" smtClean="0"/>
                        <a:t> Dynamic </a:t>
                      </a:r>
                      <a:r>
                        <a:rPr lang="en-US" dirty="0" err="1" smtClean="0"/>
                        <a:t>và</a:t>
                      </a:r>
                      <a:r>
                        <a:rPr lang="en-US" dirty="0" smtClean="0"/>
                        <a:t> Static.</a:t>
                      </a:r>
                      <a:endParaRPr lang="en-US" dirty="0"/>
                    </a:p>
                  </a:txBody>
                  <a:tcPr/>
                </a:tc>
              </a:tr>
            </a:tbl>
          </a:graphicData>
        </a:graphic>
      </p:graphicFrame>
    </p:spTree>
    <p:extLst>
      <p:ext uri="{BB962C8B-B14F-4D97-AF65-F5344CB8AC3E}">
        <p14:creationId xmlns:p14="http://schemas.microsoft.com/office/powerpoint/2010/main" val="224331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smtClean="0">
                <a:solidFill>
                  <a:srgbClr val="000000"/>
                </a:solidFill>
                <a:uFill>
                  <a:solidFill>
                    <a:srgbClr val="FFFFFF"/>
                  </a:solidFill>
                </a:uFill>
                <a:latin typeface="Arial"/>
              </a:rPr>
              <a:t>2.  NGUYÊN LÝ PHÁT HIỆN MÃ ĐỘC</a:t>
            </a:r>
            <a:endParaRPr sz="2400" dirty="0"/>
          </a:p>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đặc</a:t>
            </a:r>
            <a:r>
              <a:rPr lang="en-US" dirty="0" smtClean="0"/>
              <a:t> </a:t>
            </a:r>
            <a:r>
              <a:rPr lang="en-US" dirty="0" err="1" smtClean="0"/>
              <a:t>điểm</a:t>
            </a:r>
            <a:r>
              <a:rPr lang="en-US" dirty="0" smtClean="0"/>
              <a:t> </a:t>
            </a:r>
            <a:r>
              <a:rPr lang="en-US" b="1" dirty="0" err="1" smtClean="0"/>
              <a:t>bất</a:t>
            </a:r>
            <a:r>
              <a:rPr lang="en-US" b="1" dirty="0" smtClean="0"/>
              <a:t> </a:t>
            </a:r>
            <a:r>
              <a:rPr lang="en-US" b="1" dirty="0" err="1" smtClean="0"/>
              <a:t>thường</a:t>
            </a:r>
            <a:r>
              <a:rPr lang="en-US" b="1" dirty="0" smtClean="0"/>
              <a:t> </a:t>
            </a:r>
            <a:r>
              <a:rPr lang="en-US" dirty="0" smtClean="0"/>
              <a:t>(Anomaly - based)</a:t>
            </a:r>
          </a:p>
          <a:p>
            <a:pPr>
              <a:lnSpc>
                <a:spcPct val="100000"/>
              </a:lnSpc>
            </a:pPr>
            <a:endParaRPr dirty="0" smtClean="0"/>
          </a:p>
          <a:p>
            <a:pPr>
              <a:lnSpc>
                <a:spcPct val="100000"/>
              </a:lnSpc>
            </a:pPr>
            <a:endParaRPr dirty="0"/>
          </a:p>
          <a:p>
            <a:pPr>
              <a:lnSpc>
                <a:spcPct val="100000"/>
              </a:lnSpc>
            </a:pPr>
            <a:endParaRPr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0" y="2275364"/>
            <a:ext cx="3423268" cy="3216620"/>
          </a:xfrm>
          <a:prstGeom prst="rect">
            <a:avLst/>
          </a:prstGeom>
          <a:noFill/>
          <a:ln>
            <a:noFill/>
          </a:ln>
        </p:spPr>
      </p:pic>
      <p:sp>
        <p:nvSpPr>
          <p:cNvPr id="6" name="Rectangle 5"/>
          <p:cNvSpPr/>
          <p:nvPr/>
        </p:nvSpPr>
        <p:spPr>
          <a:xfrm>
            <a:off x="3556000" y="2183209"/>
            <a:ext cx="5849089" cy="2985433"/>
          </a:xfrm>
          <a:prstGeom prst="rect">
            <a:avLst/>
          </a:prstGeom>
        </p:spPr>
        <p:txBody>
          <a:bodyPr wrap="square">
            <a:spAutoFit/>
          </a:bodyPr>
          <a:lstStyle/>
          <a:p>
            <a:pPr lvl="0">
              <a:lnSpc>
                <a:spcPct val="150000"/>
              </a:lnSpc>
              <a:spcAft>
                <a:spcPts val="800"/>
              </a:spcAft>
            </a:pPr>
            <a:r>
              <a:rPr lang="en-US" sz="2000" b="1" dirty="0" smtClean="0">
                <a:ea typeface="Calibri" panose="020F0502020204030204" pitchFamily="34" charset="0"/>
                <a:cs typeface="Times New Roman" panose="02020603050405020304" pitchFamily="18" charset="0"/>
              </a:rPr>
              <a:t>Ưu thế:</a:t>
            </a:r>
          </a:p>
          <a:p>
            <a:pPr marL="342900" lvl="0" indent="-342900">
              <a:lnSpc>
                <a:spcPct val="150000"/>
              </a:lnSpc>
              <a:spcAft>
                <a:spcPts val="80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Là </a:t>
            </a:r>
            <a:r>
              <a:rPr lang="en-US" dirty="0">
                <a:ea typeface="Calibri" panose="020F0502020204030204" pitchFamily="34" charset="0"/>
                <a:cs typeface="Times New Roman" panose="02020603050405020304" pitchFamily="18" charset="0"/>
              </a:rPr>
              <a:t>chìa khóa để có thể phát hiện ra các khai thác </a:t>
            </a:r>
            <a:r>
              <a:rPr lang="en-US" b="1" dirty="0">
                <a:ea typeface="Calibri" panose="020F0502020204030204" pitchFamily="34" charset="0"/>
                <a:cs typeface="Times New Roman" panose="02020603050405020304" pitchFamily="18" charset="0"/>
              </a:rPr>
              <a:t>zero-day</a:t>
            </a:r>
            <a:r>
              <a:rPr lang="en-US" dirty="0">
                <a:ea typeface="Calibri" panose="020F0502020204030204" pitchFamily="34" charset="0"/>
                <a:cs typeface="Times New Roman" panose="02020603050405020304" pitchFamily="18" charset="0"/>
              </a:rPr>
              <a:t> hay </a:t>
            </a:r>
            <a:r>
              <a:rPr lang="en-US" b="1" dirty="0" smtClean="0">
                <a:ea typeface="Calibri" panose="020F0502020204030204" pitchFamily="34" charset="0"/>
                <a:cs typeface="Times New Roman" panose="02020603050405020304" pitchFamily="18" charset="0"/>
              </a:rPr>
              <a:t>zero-attack</a:t>
            </a:r>
            <a:r>
              <a:rPr lang="en-US" dirty="0" smtClean="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lvl="0">
              <a:lnSpc>
                <a:spcPct val="150000"/>
              </a:lnSpc>
              <a:spcAft>
                <a:spcPts val="800"/>
              </a:spcAft>
            </a:pPr>
            <a:r>
              <a:rPr lang="en-US" sz="2000" b="1" dirty="0" smtClean="0">
                <a:ea typeface="Calibri" panose="020F0502020204030204" pitchFamily="34" charset="0"/>
                <a:cs typeface="Times New Roman" panose="02020603050405020304" pitchFamily="18" charset="0"/>
              </a:rPr>
              <a:t>Hạn </a:t>
            </a:r>
            <a:r>
              <a:rPr lang="en-US" sz="2000" b="1" dirty="0">
                <a:ea typeface="Calibri" panose="020F0502020204030204" pitchFamily="34" charset="0"/>
                <a:cs typeface="Times New Roman" panose="02020603050405020304" pitchFamily="18" charset="0"/>
              </a:rPr>
              <a:t>chế:</a:t>
            </a:r>
          </a:p>
          <a:p>
            <a:pPr marL="342900" lvl="0" indent="-342900">
              <a:lnSpc>
                <a:spcPct val="150000"/>
              </a:lnSpc>
              <a:spcAft>
                <a:spcPts val="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Sai số </a:t>
            </a:r>
            <a:r>
              <a:rPr lang="en-US" dirty="0">
                <a:ea typeface="Calibri" panose="020F0502020204030204" pitchFamily="34" charset="0"/>
                <a:cs typeface="Times New Roman" panose="02020603050405020304" pitchFamily="18" charset="0"/>
              </a:rPr>
              <a:t>giữa trạng thái bình thường và bất </a:t>
            </a:r>
            <a:r>
              <a:rPr lang="en-US" dirty="0" smtClean="0">
                <a:ea typeface="Calibri" panose="020F0502020204030204" pitchFamily="34" charset="0"/>
                <a:cs typeface="Times New Roman" panose="02020603050405020304" pitchFamily="18" charset="0"/>
              </a:rPr>
              <a:t>thường</a:t>
            </a:r>
          </a:p>
          <a:p>
            <a:pPr marL="342900" lvl="0" indent="-342900">
              <a:lnSpc>
                <a:spcPct val="150000"/>
              </a:lnSpc>
              <a:spcAft>
                <a:spcPts val="0"/>
              </a:spcAft>
              <a:buFont typeface="Arial" panose="020B0604020202020204" pitchFamily="34" charset="0"/>
              <a:buChar char="•"/>
            </a:pPr>
            <a:r>
              <a:rPr lang="en-US" dirty="0" smtClean="0">
                <a:ea typeface="Calibri" panose="020F0502020204030204" pitchFamily="34" charset="0"/>
                <a:cs typeface="Times New Roman" panose="02020603050405020304" pitchFamily="18" charset="0"/>
              </a:rPr>
              <a:t>Sự </a:t>
            </a:r>
            <a:r>
              <a:rPr lang="en-US" b="1" dirty="0">
                <a:ea typeface="Calibri" panose="020F0502020204030204" pitchFamily="34" charset="0"/>
                <a:cs typeface="Times New Roman" panose="02020603050405020304" pitchFamily="18" charset="0"/>
              </a:rPr>
              <a:t>phức tạp</a:t>
            </a:r>
            <a:r>
              <a:rPr lang="en-US" dirty="0">
                <a:ea typeface="Calibri" panose="020F0502020204030204" pitchFamily="34" charset="0"/>
                <a:cs typeface="Times New Roman" panose="02020603050405020304" pitchFamily="18" charset="0"/>
              </a:rPr>
              <a:t>, rắc rối khi xác định những </a:t>
            </a:r>
            <a:r>
              <a:rPr lang="en-US" dirty="0" err="1">
                <a:ea typeface="Calibri" panose="020F0502020204030204" pitchFamily="34" charset="0"/>
                <a:cs typeface="Times New Roman" panose="02020603050405020304" pitchFamily="18" charset="0"/>
              </a:rPr>
              <a:t>trạng</a:t>
            </a:r>
            <a:r>
              <a:rPr lang="en-US" dirty="0">
                <a:ea typeface="Calibri" panose="020F0502020204030204" pitchFamily="34" charset="0"/>
                <a:cs typeface="Times New Roman" panose="02020603050405020304" pitchFamily="18" charset="0"/>
              </a:rPr>
              <a:t> </a:t>
            </a:r>
            <a:r>
              <a:rPr lang="en-US" dirty="0" err="1" smtClean="0">
                <a:ea typeface="Calibri" panose="020F0502020204030204" pitchFamily="34" charset="0"/>
                <a:cs typeface="Times New Roman" panose="02020603050405020304" pitchFamily="18" charset="0"/>
              </a:rPr>
              <a:t>thái</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006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 NGUYÊN LÝ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smtClean="0">
                <a:solidFill>
                  <a:srgbClr val="000000"/>
                </a:solidFill>
                <a:uFill>
                  <a:solidFill>
                    <a:srgbClr val="FFFFFF"/>
                  </a:solidFill>
                </a:uFill>
                <a:latin typeface="Arial"/>
              </a:rPr>
              <a:t>2.  NGUYÊN LÝ PHÁT HIỆN MÃ ĐỘC</a:t>
            </a:r>
            <a:endParaRPr sz="2400" dirty="0"/>
          </a:p>
          <a:p>
            <a:pPr marL="285750" indent="-285750">
              <a:lnSpc>
                <a:spcPct val="150000"/>
              </a:lnSpc>
              <a:buFont typeface="Arial" panose="020B0604020202020204" pitchFamily="34" charset="0"/>
              <a:buChar char="•"/>
            </a:pPr>
            <a:r>
              <a:rPr lang="en-US" dirty="0" err="1" smtClean="0"/>
              <a:t>Dựa</a:t>
            </a:r>
            <a:r>
              <a:rPr lang="en-US" dirty="0" smtClean="0"/>
              <a:t> </a:t>
            </a:r>
            <a:r>
              <a:rPr lang="en-US" dirty="0" err="1" smtClean="0"/>
              <a:t>vào</a:t>
            </a:r>
            <a:r>
              <a:rPr lang="en-US" dirty="0" smtClean="0"/>
              <a:t> </a:t>
            </a:r>
            <a:r>
              <a:rPr lang="en-US" dirty="0" err="1" smtClean="0"/>
              <a:t>đặc</a:t>
            </a:r>
            <a:r>
              <a:rPr lang="en-US" dirty="0" smtClean="0"/>
              <a:t> </a:t>
            </a:r>
            <a:r>
              <a:rPr lang="en-US" dirty="0" err="1" smtClean="0"/>
              <a:t>điểm</a:t>
            </a:r>
            <a:r>
              <a:rPr lang="en-US" dirty="0" smtClean="0"/>
              <a:t> </a:t>
            </a:r>
            <a:r>
              <a:rPr lang="en-US" b="1" dirty="0" err="1" smtClean="0"/>
              <a:t>bất</a:t>
            </a:r>
            <a:r>
              <a:rPr lang="en-US" b="1" dirty="0" smtClean="0"/>
              <a:t> </a:t>
            </a:r>
            <a:r>
              <a:rPr lang="en-US" b="1" dirty="0" err="1" smtClean="0"/>
              <a:t>thường</a:t>
            </a:r>
            <a:r>
              <a:rPr lang="en-US" b="1" dirty="0" smtClean="0"/>
              <a:t> </a:t>
            </a:r>
            <a:r>
              <a:rPr lang="en-US" dirty="0" smtClean="0"/>
              <a:t>(Anomaly - based)</a:t>
            </a:r>
          </a:p>
          <a:p>
            <a:pPr>
              <a:lnSpc>
                <a:spcPct val="100000"/>
              </a:lnSpc>
            </a:pPr>
            <a:endParaRPr dirty="0" smtClean="0"/>
          </a:p>
          <a:p>
            <a:pPr>
              <a:lnSpc>
                <a:spcPct val="100000"/>
              </a:lnSpc>
            </a:pPr>
            <a:endParaRPr dirty="0"/>
          </a:p>
          <a:p>
            <a:pPr>
              <a:lnSpc>
                <a:spcPct val="100000"/>
              </a:lnSpc>
            </a:pPr>
            <a:endParaRPr dirty="0"/>
          </a:p>
        </p:txBody>
      </p:sp>
      <p:graphicFrame>
        <p:nvGraphicFramePr>
          <p:cNvPr id="7" name="Table 6"/>
          <p:cNvGraphicFramePr>
            <a:graphicFrameLocks noGrp="1"/>
          </p:cNvGraphicFramePr>
          <p:nvPr>
            <p:extLst>
              <p:ext uri="{D42A27DB-BD31-4B8C-83A1-F6EECF244321}">
                <p14:modId xmlns:p14="http://schemas.microsoft.com/office/powerpoint/2010/main" val="3731596533"/>
              </p:ext>
            </p:extLst>
          </p:nvPr>
        </p:nvGraphicFramePr>
        <p:xfrm>
          <a:off x="107860" y="2110475"/>
          <a:ext cx="8921840" cy="4333831"/>
        </p:xfrm>
        <a:graphic>
          <a:graphicData uri="http://schemas.openxmlformats.org/drawingml/2006/table">
            <a:tbl>
              <a:tblPr firstRow="1" bandRow="1">
                <a:tableStyleId>{073A0DAA-6AF3-43AB-8588-CEC1D06C72B9}</a:tableStyleId>
              </a:tblPr>
              <a:tblGrid>
                <a:gridCol w="1322616"/>
                <a:gridCol w="7599224"/>
              </a:tblGrid>
              <a:tr h="595015">
                <a:tc>
                  <a:txBody>
                    <a:bodyPr/>
                    <a:lstStyle/>
                    <a:p>
                      <a:pPr algn="ctr">
                        <a:lnSpc>
                          <a:spcPct val="200000"/>
                        </a:lnSpc>
                      </a:pPr>
                      <a:r>
                        <a:rPr lang="en-US" sz="1600" dirty="0" smtClean="0"/>
                        <a:t>KỸ</a:t>
                      </a:r>
                      <a:r>
                        <a:rPr lang="en-US" sz="1600" baseline="0" dirty="0" smtClean="0"/>
                        <a:t> THUẬT</a:t>
                      </a:r>
                      <a:endParaRPr lang="en-US" sz="1600" dirty="0"/>
                    </a:p>
                  </a:txBody>
                  <a:tcPr/>
                </a:tc>
                <a:tc>
                  <a:txBody>
                    <a:bodyPr/>
                    <a:lstStyle/>
                    <a:p>
                      <a:pPr algn="ctr">
                        <a:lnSpc>
                          <a:spcPct val="200000"/>
                        </a:lnSpc>
                      </a:pPr>
                      <a:r>
                        <a:rPr lang="en-US" sz="1600" i="0" dirty="0" smtClean="0"/>
                        <a:t>NỘI</a:t>
                      </a:r>
                      <a:r>
                        <a:rPr lang="en-US" sz="1600" i="0" baseline="0" dirty="0" smtClean="0"/>
                        <a:t> DUNG</a:t>
                      </a:r>
                      <a:endParaRPr lang="en-US" sz="1600" i="0" dirty="0"/>
                    </a:p>
                  </a:txBody>
                  <a:tcPr/>
                </a:tc>
              </a:tr>
              <a:tr h="1246462">
                <a:tc>
                  <a:txBody>
                    <a:bodyPr/>
                    <a:lstStyle/>
                    <a:p>
                      <a:pPr>
                        <a:lnSpc>
                          <a:spcPct val="250000"/>
                        </a:lnSpc>
                      </a:pPr>
                      <a:r>
                        <a:rPr lang="en-US" dirty="0" smtClean="0"/>
                        <a:t>Static</a:t>
                      </a:r>
                      <a:endParaRPr lang="en-US" dirty="0"/>
                    </a:p>
                  </a:txBody>
                  <a:tcPr/>
                </a:tc>
                <a:tc>
                  <a:txBody>
                    <a:bodyPr/>
                    <a:lstStyle/>
                    <a:p>
                      <a:r>
                        <a:rPr lang="vi-VN" dirty="0" smtClean="0"/>
                        <a:t>Các đặc trưng về cấu trúc tệp tin của chương trình sẽ được dùng để kiểm tra và xác định có phải là mã độc hay không.</a:t>
                      </a:r>
                      <a:r>
                        <a:rPr lang="en-US" baseline="0" dirty="0" smtClean="0"/>
                        <a:t> </a:t>
                      </a:r>
                      <a:r>
                        <a:rPr lang="vi-VN" dirty="0" smtClean="0"/>
                        <a:t>Đặc điểm nổi bật của cách này là có thể phát hiện mã độc nhưng không cho chương trình mã độc thực thi</a:t>
                      </a:r>
                      <a:r>
                        <a:rPr lang="en-US" baseline="0" dirty="0" smtClean="0"/>
                        <a:t>.</a:t>
                      </a:r>
                      <a:endParaRPr lang="en-US" dirty="0"/>
                    </a:p>
                  </a:txBody>
                  <a:tcPr/>
                </a:tc>
              </a:tr>
              <a:tr h="1421810">
                <a:tc>
                  <a:txBody>
                    <a:bodyPr/>
                    <a:lstStyle/>
                    <a:p>
                      <a:pPr>
                        <a:lnSpc>
                          <a:spcPct val="250000"/>
                        </a:lnSpc>
                      </a:pPr>
                      <a:r>
                        <a:rPr lang="en-US" dirty="0" smtClean="0"/>
                        <a:t>Dynamic</a:t>
                      </a:r>
                      <a:endParaRPr lang="en-US" dirty="0"/>
                    </a:p>
                  </a:txBody>
                  <a:tcPr/>
                </a:tc>
                <a:tc>
                  <a:txBody>
                    <a:bodyPr/>
                    <a:lstStyle/>
                    <a:p>
                      <a:r>
                        <a:rPr lang="vi-VN" dirty="0" smtClean="0"/>
                        <a:t>Các thông tin thu được từ việc thực thi chương trình sẽ được sử dụng để phát hiện mã độc.</a:t>
                      </a:r>
                      <a:r>
                        <a:rPr lang="en-US" baseline="0" dirty="0" smtClean="0"/>
                        <a:t> </a:t>
                      </a:r>
                      <a:r>
                        <a:rPr lang="vi-VN" dirty="0" smtClean="0"/>
                        <a:t>Ở giai đoạn </a:t>
                      </a:r>
                      <a:r>
                        <a:rPr lang="en-US" dirty="0" err="1" smtClean="0"/>
                        <a:t>phát</a:t>
                      </a:r>
                      <a:r>
                        <a:rPr lang="en-US" baseline="0" dirty="0" smtClean="0"/>
                        <a:t> </a:t>
                      </a:r>
                      <a:r>
                        <a:rPr lang="en-US" baseline="0" dirty="0" err="1" smtClean="0"/>
                        <a:t>hiện</a:t>
                      </a:r>
                      <a:r>
                        <a:rPr lang="vi-VN" dirty="0" smtClean="0"/>
                        <a:t>,</a:t>
                      </a:r>
                      <a:r>
                        <a:rPr lang="en-US" baseline="0" dirty="0" smtClean="0"/>
                        <a:t> </a:t>
                      </a:r>
                      <a:r>
                        <a:rPr lang="en-US" baseline="0" dirty="0" err="1" smtClean="0"/>
                        <a:t>người</a:t>
                      </a:r>
                      <a:r>
                        <a:rPr lang="vi-VN" dirty="0" smtClean="0"/>
                        <a:t> thực hiện liên tục việc đối chiếu giữa các trạng thái mới với các trạng thái đã học</a:t>
                      </a:r>
                      <a:r>
                        <a:rPr lang="en-US" baseline="0" dirty="0" smtClean="0"/>
                        <a:t> </a:t>
                      </a:r>
                      <a:r>
                        <a:rPr lang="vi-VN" dirty="0" smtClean="0"/>
                        <a:t>được. Và giai đoạn </a:t>
                      </a:r>
                      <a:r>
                        <a:rPr lang="en-US" dirty="0" err="1" smtClean="0"/>
                        <a:t>phát</a:t>
                      </a:r>
                      <a:r>
                        <a:rPr lang="en-US" baseline="0" dirty="0" smtClean="0"/>
                        <a:t> </a:t>
                      </a:r>
                      <a:r>
                        <a:rPr lang="en-US" baseline="0" dirty="0" err="1" smtClean="0"/>
                        <a:t>hiện</a:t>
                      </a:r>
                      <a:r>
                        <a:rPr lang="vi-VN" dirty="0" smtClean="0"/>
                        <a:t> được triển khai trong suốt quá trình chương trình được thực thi.</a:t>
                      </a:r>
                      <a:endParaRPr lang="en-US" dirty="0"/>
                    </a:p>
                  </a:txBody>
                  <a:tcPr/>
                </a:tc>
              </a:tr>
              <a:tr h="1029314">
                <a:tc>
                  <a:txBody>
                    <a:bodyPr/>
                    <a:lstStyle/>
                    <a:p>
                      <a:pPr>
                        <a:lnSpc>
                          <a:spcPct val="250000"/>
                        </a:lnSpc>
                      </a:pPr>
                      <a:r>
                        <a:rPr lang="en-US" dirty="0" smtClean="0"/>
                        <a:t>Hybrid</a:t>
                      </a:r>
                      <a:endParaRPr lang="en-US" dirty="0"/>
                    </a:p>
                  </a:txBody>
                  <a:tcPr/>
                </a:tc>
                <a:tc>
                  <a:txBody>
                    <a:bodyPr/>
                    <a:lstStyle/>
                    <a:p>
                      <a:r>
                        <a:rPr lang="vi-VN" dirty="0" smtClean="0"/>
                        <a:t>Sử dụng một môi trường giả lập có cấu trúc giống với máy thật, có thể  gọi đó là máy ảo để sử dụng phối hợp 2 kỹ thuật phân tích trên mà</a:t>
                      </a:r>
                      <a:r>
                        <a:rPr lang="en-US" baseline="0" dirty="0" smtClean="0"/>
                        <a:t> </a:t>
                      </a:r>
                      <a:r>
                        <a:rPr lang="vi-VN" dirty="0" smtClean="0"/>
                        <a:t>không làm ảnh hưởng đến máy thật.</a:t>
                      </a:r>
                      <a:endParaRPr lang="en-US" dirty="0"/>
                    </a:p>
                  </a:txBody>
                  <a:tcPr/>
                </a:tc>
              </a:tr>
            </a:tbl>
          </a:graphicData>
        </a:graphic>
      </p:graphicFrame>
    </p:spTree>
    <p:extLst>
      <p:ext uri="{BB962C8B-B14F-4D97-AF65-F5344CB8AC3E}">
        <p14:creationId xmlns:p14="http://schemas.microsoft.com/office/powerpoint/2010/main" val="1200119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628560" y="365040"/>
            <a:ext cx="7884720" cy="8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3200" dirty="0" smtClean="0"/>
              <a:t>II. CÁC KỸ THUẬT PHÁT HIỆN MÃ ĐỘC</a:t>
            </a:r>
            <a:endParaRPr sz="3200" dirty="0"/>
          </a:p>
        </p:txBody>
      </p:sp>
      <p:sp>
        <p:nvSpPr>
          <p:cNvPr id="81" name="CustomShape 2"/>
          <p:cNvSpPr/>
          <p:nvPr/>
        </p:nvSpPr>
        <p:spPr>
          <a:xfrm>
            <a:off x="423081" y="1183680"/>
            <a:ext cx="8393373" cy="49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2400" b="1" i="1" dirty="0"/>
          </a:p>
          <a:p>
            <a:pPr>
              <a:lnSpc>
                <a:spcPct val="100000"/>
              </a:lnSpc>
            </a:pPr>
            <a:r>
              <a:rPr lang="en-US" sz="2400" i="1" dirty="0" err="1" smtClean="0"/>
              <a:t>Các</a:t>
            </a:r>
            <a:r>
              <a:rPr lang="en-US" sz="2400" i="1" dirty="0" smtClean="0"/>
              <a:t> </a:t>
            </a:r>
            <a:r>
              <a:rPr lang="en-US" sz="2400" i="1" dirty="0" err="1" smtClean="0"/>
              <a:t>kỹ</a:t>
            </a:r>
            <a:r>
              <a:rPr lang="en-US" sz="2400" i="1" dirty="0" smtClean="0"/>
              <a:t> </a:t>
            </a:r>
            <a:r>
              <a:rPr lang="en-US" sz="2400" i="1" dirty="0" err="1" smtClean="0"/>
              <a:t>thuật</a:t>
            </a:r>
            <a:r>
              <a:rPr lang="en-US" sz="2400" i="1" dirty="0" smtClean="0"/>
              <a:t> </a:t>
            </a:r>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mã</a:t>
            </a:r>
            <a:r>
              <a:rPr lang="en-US" sz="2400" i="1" dirty="0" smtClean="0"/>
              <a:t> </a:t>
            </a:r>
            <a:r>
              <a:rPr lang="en-US" sz="2400" i="1" dirty="0" err="1" smtClean="0"/>
              <a:t>độc</a:t>
            </a:r>
            <a:r>
              <a:rPr lang="en-US" sz="2400" i="1" dirty="0" smtClean="0"/>
              <a:t>:</a:t>
            </a:r>
          </a:p>
          <a:p>
            <a:pPr>
              <a:lnSpc>
                <a:spcPct val="100000"/>
              </a:lnSpc>
            </a:pPr>
            <a:endParaRPr sz="2400" b="1" i="1" dirty="0"/>
          </a:p>
          <a:p>
            <a:pPr>
              <a:lnSpc>
                <a:spcPct val="100000"/>
              </a:lnSpc>
            </a:pPr>
            <a:endParaRPr dirty="0"/>
          </a:p>
          <a:p>
            <a:pPr>
              <a:lnSpc>
                <a:spcPct val="100000"/>
              </a:lnSpc>
            </a:pPr>
            <a:endParaRPr dirty="0"/>
          </a:p>
          <a:p>
            <a:pPr>
              <a:lnSpc>
                <a:spcPct val="100000"/>
              </a:lnSpc>
            </a:pPr>
            <a:endParaRPr dirty="0"/>
          </a:p>
        </p:txBody>
      </p:sp>
      <p:sp>
        <p:nvSpPr>
          <p:cNvPr id="4" name="Content Placeholder 2"/>
          <p:cNvSpPr txBox="1">
            <a:spLocks/>
          </p:cNvSpPr>
          <p:nvPr/>
        </p:nvSpPr>
        <p:spPr>
          <a:xfrm>
            <a:off x="996072" y="2187576"/>
            <a:ext cx="4167753" cy="31591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200" dirty="0" err="1" smtClean="0"/>
              <a:t>Checksummers</a:t>
            </a:r>
            <a:r>
              <a:rPr lang="en-US" sz="2200" dirty="0" smtClean="0"/>
              <a:t>.</a:t>
            </a:r>
          </a:p>
          <a:p>
            <a:pPr marL="342900" indent="-342900">
              <a:lnSpc>
                <a:spcPct val="100000"/>
              </a:lnSpc>
              <a:buFont typeface="+mj-lt"/>
              <a:buAutoNum type="arabicPeriod"/>
            </a:pPr>
            <a:r>
              <a:rPr lang="en-US" sz="2200" dirty="0" smtClean="0"/>
              <a:t>Fuzzy hashing</a:t>
            </a:r>
          </a:p>
          <a:p>
            <a:pPr marL="342900" indent="-342900">
              <a:lnSpc>
                <a:spcPct val="100000"/>
              </a:lnSpc>
              <a:buFont typeface="+mj-lt"/>
              <a:buAutoNum type="arabicPeriod"/>
            </a:pPr>
            <a:r>
              <a:rPr lang="en-US" sz="2200" dirty="0" smtClean="0"/>
              <a:t>Scan string</a:t>
            </a:r>
          </a:p>
          <a:p>
            <a:pPr marL="342900" indent="-342900">
              <a:lnSpc>
                <a:spcPct val="100000"/>
              </a:lnSpc>
              <a:buFont typeface="+mj-lt"/>
              <a:buAutoNum type="arabicPeriod"/>
            </a:pPr>
            <a:r>
              <a:rPr lang="en-US" sz="2200" dirty="0" smtClean="0"/>
              <a:t>Code emulation</a:t>
            </a:r>
          </a:p>
          <a:p>
            <a:pPr marL="342900" indent="-342900">
              <a:lnSpc>
                <a:spcPct val="100000"/>
              </a:lnSpc>
              <a:buFont typeface="+mj-lt"/>
              <a:buAutoNum type="arabicPeriod"/>
            </a:pPr>
            <a:r>
              <a:rPr lang="en-US" sz="2200" dirty="0" smtClean="0"/>
              <a:t>Static </a:t>
            </a:r>
            <a:r>
              <a:rPr lang="en-US" sz="2200" dirty="0" err="1" smtClean="0"/>
              <a:t>heuricstic</a:t>
            </a:r>
            <a:endParaRPr lang="en-US" sz="2200" dirty="0" smtClean="0"/>
          </a:p>
          <a:p>
            <a:pPr marL="342900" indent="-342900">
              <a:lnSpc>
                <a:spcPct val="100000"/>
              </a:lnSpc>
              <a:buFont typeface="+mj-lt"/>
              <a:buAutoNum type="arabicPeriod"/>
            </a:pPr>
            <a:r>
              <a:rPr lang="en-US" sz="2200" dirty="0" smtClean="0"/>
              <a:t>Behavior blocking</a:t>
            </a:r>
            <a:endParaRPr lang="en-US" sz="2200" dirty="0"/>
          </a:p>
        </p:txBody>
      </p:sp>
    </p:spTree>
    <p:extLst>
      <p:ext uri="{BB962C8B-B14F-4D97-AF65-F5344CB8AC3E}">
        <p14:creationId xmlns:p14="http://schemas.microsoft.com/office/powerpoint/2010/main" val="427776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2519</TotalTime>
  <Words>3928</Words>
  <Application>Microsoft Office PowerPoint</Application>
  <PresentationFormat>On-screen Show (4:3)</PresentationFormat>
  <Paragraphs>389</Paragraphs>
  <Slides>41</Slides>
  <Notes>32</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Nguyen</dc:creator>
  <cp:lastModifiedBy>vietdung</cp:lastModifiedBy>
  <cp:revision>150</cp:revision>
  <dcterms:created xsi:type="dcterms:W3CDTF">2014-12-10T03:35:55Z</dcterms:created>
  <dcterms:modified xsi:type="dcterms:W3CDTF">2019-03-28T10:30:31Z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