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0"/>
  </p:notesMasterIdLst>
  <p:sldIdLst>
    <p:sldId id="256" r:id="rId3"/>
    <p:sldId id="257" r:id="rId4"/>
    <p:sldId id="258" r:id="rId5"/>
    <p:sldId id="271" r:id="rId6"/>
    <p:sldId id="273" r:id="rId7"/>
    <p:sldId id="272" r:id="rId8"/>
    <p:sldId id="274" r:id="rId9"/>
    <p:sldId id="275" r:id="rId10"/>
    <p:sldId id="276" r:id="rId11"/>
    <p:sldId id="277" r:id="rId12"/>
    <p:sldId id="279" r:id="rId13"/>
    <p:sldId id="281" r:id="rId14"/>
    <p:sldId id="282" r:id="rId15"/>
    <p:sldId id="283" r:id="rId16"/>
    <p:sldId id="284" r:id="rId17"/>
    <p:sldId id="285" r:id="rId18"/>
    <p:sldId id="286" r:id="rId19"/>
    <p:sldId id="287" r:id="rId20"/>
    <p:sldId id="288" r:id="rId21"/>
    <p:sldId id="289" r:id="rId22"/>
    <p:sldId id="291" r:id="rId23"/>
    <p:sldId id="290" r:id="rId24"/>
    <p:sldId id="292" r:id="rId25"/>
    <p:sldId id="293" r:id="rId26"/>
    <p:sldId id="306"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16" autoAdjust="0"/>
  </p:normalViewPr>
  <p:slideViewPr>
    <p:cSldViewPr snapToGrid="0">
      <p:cViewPr>
        <p:scale>
          <a:sx n="69" d="100"/>
          <a:sy n="69" d="100"/>
        </p:scale>
        <p:origin x="-144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2903D83-E79C-4B2F-BD7F-8C5A86FB6243}" type="datetimeFigureOut">
              <a:rPr lang="en-GB" smtClean="0"/>
              <a:t>14/02/2019</a:t>
            </a:fld>
            <a:endParaRPr lang="en-GB"/>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D00571D-23F0-42D5-8811-4E01EC14D9B4}" type="slidenum">
              <a:rPr lang="en-GB" smtClean="0"/>
              <a:t>‹#›</a:t>
            </a:fld>
            <a:endParaRPr lang="en-GB"/>
          </a:p>
        </p:txBody>
      </p:sp>
    </p:spTree>
    <p:extLst>
      <p:ext uri="{BB962C8B-B14F-4D97-AF65-F5344CB8AC3E}">
        <p14:creationId xmlns:p14="http://schemas.microsoft.com/office/powerpoint/2010/main" val="1651304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D00571D-23F0-42D5-8811-4E01EC14D9B4}" type="slidenum">
              <a:rPr lang="en-GB" smtClean="0"/>
              <a:t>25</a:t>
            </a:fld>
            <a:endParaRPr lang="en-GB"/>
          </a:p>
        </p:txBody>
      </p:sp>
    </p:spTree>
    <p:extLst>
      <p:ext uri="{BB962C8B-B14F-4D97-AF65-F5344CB8AC3E}">
        <p14:creationId xmlns:p14="http://schemas.microsoft.com/office/powerpoint/2010/main" val="3024912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28560" y="365040"/>
            <a:ext cx="7886520" cy="1325160"/>
          </a:xfrm>
          <a:prstGeom prst="rect">
            <a:avLst/>
          </a:prstGeom>
        </p:spPr>
        <p:txBody>
          <a:bodyPr lIns="0" tIns="0" rIns="0" bIns="0" anchor="ctr"/>
          <a:lstStyle/>
          <a:p>
            <a:endParaRPr/>
          </a:p>
        </p:txBody>
      </p:sp>
      <p:sp>
        <p:nvSpPr>
          <p:cNvPr id="28" name="PlaceHolder 2"/>
          <p:cNvSpPr>
            <a:spLocks noGrp="1"/>
          </p:cNvSpPr>
          <p:nvPr>
            <p:ph type="body"/>
          </p:nvPr>
        </p:nvSpPr>
        <p:spPr>
          <a:xfrm>
            <a:off x="628560" y="1825560"/>
            <a:ext cx="7886520" cy="2075040"/>
          </a:xfrm>
          <a:prstGeom prst="rect">
            <a:avLst/>
          </a:prstGeom>
        </p:spPr>
        <p:txBody>
          <a:bodyPr lIns="0" tIns="0" rIns="0" bIns="0"/>
          <a:lstStyle/>
          <a:p>
            <a:endParaRPr/>
          </a:p>
        </p:txBody>
      </p:sp>
      <p:sp>
        <p:nvSpPr>
          <p:cNvPr id="29" name="PlaceHolder 3"/>
          <p:cNvSpPr>
            <a:spLocks noGrp="1"/>
          </p:cNvSpPr>
          <p:nvPr>
            <p:ph type="body"/>
          </p:nvPr>
        </p:nvSpPr>
        <p:spPr>
          <a:xfrm>
            <a:off x="628560" y="4098240"/>
            <a:ext cx="7886520" cy="20750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28560" y="365040"/>
            <a:ext cx="7886520" cy="1325160"/>
          </a:xfrm>
          <a:prstGeom prst="rect">
            <a:avLst/>
          </a:prstGeom>
        </p:spPr>
        <p:txBody>
          <a:bodyPr lIns="0" tIns="0" rIns="0" bIns="0" anchor="ctr"/>
          <a:lstStyle/>
          <a:p>
            <a:endParaRPr/>
          </a:p>
        </p:txBody>
      </p:sp>
      <p:sp>
        <p:nvSpPr>
          <p:cNvPr id="31" name="PlaceHolder 2"/>
          <p:cNvSpPr>
            <a:spLocks noGrp="1"/>
          </p:cNvSpPr>
          <p:nvPr>
            <p:ph type="body"/>
          </p:nvPr>
        </p:nvSpPr>
        <p:spPr>
          <a:xfrm>
            <a:off x="628560" y="1825560"/>
            <a:ext cx="3848400" cy="2075040"/>
          </a:xfrm>
          <a:prstGeom prst="rect">
            <a:avLst/>
          </a:prstGeom>
        </p:spPr>
        <p:txBody>
          <a:bodyPr lIns="0" tIns="0" rIns="0" bIns="0"/>
          <a:lstStyle/>
          <a:p>
            <a:endParaRPr/>
          </a:p>
        </p:txBody>
      </p:sp>
      <p:sp>
        <p:nvSpPr>
          <p:cNvPr id="32" name="PlaceHolder 3"/>
          <p:cNvSpPr>
            <a:spLocks noGrp="1"/>
          </p:cNvSpPr>
          <p:nvPr>
            <p:ph type="body"/>
          </p:nvPr>
        </p:nvSpPr>
        <p:spPr>
          <a:xfrm>
            <a:off x="4669920" y="1825560"/>
            <a:ext cx="3848400" cy="2075040"/>
          </a:xfrm>
          <a:prstGeom prst="rect">
            <a:avLst/>
          </a:prstGeom>
        </p:spPr>
        <p:txBody>
          <a:bodyPr lIns="0" tIns="0" rIns="0" bIns="0"/>
          <a:lstStyle/>
          <a:p>
            <a:endParaRPr/>
          </a:p>
        </p:txBody>
      </p:sp>
      <p:sp>
        <p:nvSpPr>
          <p:cNvPr id="33" name="PlaceHolder 4"/>
          <p:cNvSpPr>
            <a:spLocks noGrp="1"/>
          </p:cNvSpPr>
          <p:nvPr>
            <p:ph type="body"/>
          </p:nvPr>
        </p:nvSpPr>
        <p:spPr>
          <a:xfrm>
            <a:off x="4669920" y="4098240"/>
            <a:ext cx="3848400" cy="2075040"/>
          </a:xfrm>
          <a:prstGeom prst="rect">
            <a:avLst/>
          </a:prstGeom>
        </p:spPr>
        <p:txBody>
          <a:bodyPr lIns="0" tIns="0" rIns="0" bIns="0"/>
          <a:lstStyle/>
          <a:p>
            <a:endParaRPr/>
          </a:p>
        </p:txBody>
      </p:sp>
      <p:sp>
        <p:nvSpPr>
          <p:cNvPr id="34" name="PlaceHolder 5"/>
          <p:cNvSpPr>
            <a:spLocks noGrp="1"/>
          </p:cNvSpPr>
          <p:nvPr>
            <p:ph type="body"/>
          </p:nvPr>
        </p:nvSpPr>
        <p:spPr>
          <a:xfrm>
            <a:off x="628560" y="4098240"/>
            <a:ext cx="3848400" cy="20750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28560" y="365040"/>
            <a:ext cx="7886520" cy="1325160"/>
          </a:xfrm>
          <a:prstGeom prst="rect">
            <a:avLst/>
          </a:prstGeom>
        </p:spPr>
        <p:txBody>
          <a:bodyPr lIns="0" tIns="0" rIns="0" bIns="0" anchor="ctr"/>
          <a:lstStyle/>
          <a:p>
            <a:endParaRPr/>
          </a:p>
        </p:txBody>
      </p:sp>
      <p:sp>
        <p:nvSpPr>
          <p:cNvPr id="36" name="PlaceHolder 2"/>
          <p:cNvSpPr>
            <a:spLocks noGrp="1"/>
          </p:cNvSpPr>
          <p:nvPr>
            <p:ph type="body"/>
          </p:nvPr>
        </p:nvSpPr>
        <p:spPr>
          <a:xfrm>
            <a:off x="628560" y="1825560"/>
            <a:ext cx="7886520" cy="4350960"/>
          </a:xfrm>
          <a:prstGeom prst="rect">
            <a:avLst/>
          </a:prstGeom>
        </p:spPr>
        <p:txBody>
          <a:bodyPr lIns="0" tIns="0" rIns="0" bIns="0"/>
          <a:lstStyle/>
          <a:p>
            <a:endParaRPr/>
          </a:p>
        </p:txBody>
      </p:sp>
      <p:sp>
        <p:nvSpPr>
          <p:cNvPr id="37" name="PlaceHolder 3"/>
          <p:cNvSpPr>
            <a:spLocks noGrp="1"/>
          </p:cNvSpPr>
          <p:nvPr>
            <p:ph type="body"/>
          </p:nvPr>
        </p:nvSpPr>
        <p:spPr>
          <a:xfrm>
            <a:off x="628560" y="1825560"/>
            <a:ext cx="7886520" cy="4350960"/>
          </a:xfrm>
          <a:prstGeom prst="rect">
            <a:avLst/>
          </a:prstGeom>
        </p:spPr>
        <p:txBody>
          <a:bodyPr lIns="0" tIns="0" rIns="0" bIns="0"/>
          <a:lstStyle/>
          <a:p>
            <a:endParaRPr/>
          </a:p>
        </p:txBody>
      </p:sp>
      <p:pic>
        <p:nvPicPr>
          <p:cNvPr id="38" name="Picture 37"/>
          <p:cNvPicPr/>
          <p:nvPr/>
        </p:nvPicPr>
        <p:blipFill>
          <a:blip r:embed="rId2"/>
          <a:stretch/>
        </p:blipFill>
        <p:spPr>
          <a:xfrm>
            <a:off x="1845000" y="1825560"/>
            <a:ext cx="5452920" cy="4350960"/>
          </a:xfrm>
          <a:prstGeom prst="rect">
            <a:avLst/>
          </a:prstGeom>
          <a:ln>
            <a:noFill/>
          </a:ln>
        </p:spPr>
      </p:pic>
      <p:pic>
        <p:nvPicPr>
          <p:cNvPr id="39" name="Picture 38"/>
          <p:cNvPicPr/>
          <p:nvPr/>
        </p:nvPicPr>
        <p:blipFill>
          <a:blip r:embed="rId2"/>
          <a:stretch/>
        </p:blipFill>
        <p:spPr>
          <a:xfrm>
            <a:off x="1845000" y="1825560"/>
            <a:ext cx="5452920" cy="435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28560" y="365040"/>
            <a:ext cx="7886520" cy="1325160"/>
          </a:xfrm>
          <a:prstGeom prst="rect">
            <a:avLst/>
          </a:prstGeom>
        </p:spPr>
        <p:txBody>
          <a:bodyPr lIns="0" tIns="0" rIns="0" bIns="0" anchor="ctr"/>
          <a:lstStyle/>
          <a:p>
            <a:endParaRPr/>
          </a:p>
        </p:txBody>
      </p:sp>
      <p:sp>
        <p:nvSpPr>
          <p:cNvPr id="46" name="PlaceHolder 2"/>
          <p:cNvSpPr>
            <a:spLocks noGrp="1"/>
          </p:cNvSpPr>
          <p:nvPr>
            <p:ph type="subTitle"/>
          </p:nvPr>
        </p:nvSpPr>
        <p:spPr>
          <a:xfrm>
            <a:off x="628560" y="1825560"/>
            <a:ext cx="7886520" cy="435096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28560" y="365040"/>
            <a:ext cx="7886520" cy="1325160"/>
          </a:xfrm>
          <a:prstGeom prst="rect">
            <a:avLst/>
          </a:prstGeom>
        </p:spPr>
        <p:txBody>
          <a:bodyPr lIns="0" tIns="0" rIns="0" bIns="0" anchor="ctr"/>
          <a:lstStyle/>
          <a:p>
            <a:endParaRPr/>
          </a:p>
        </p:txBody>
      </p:sp>
      <p:sp>
        <p:nvSpPr>
          <p:cNvPr id="48" name="PlaceHolder 2"/>
          <p:cNvSpPr>
            <a:spLocks noGrp="1"/>
          </p:cNvSpPr>
          <p:nvPr>
            <p:ph type="body"/>
          </p:nvPr>
        </p:nvSpPr>
        <p:spPr>
          <a:xfrm>
            <a:off x="628560" y="1825560"/>
            <a:ext cx="7886520" cy="435096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28560" y="365040"/>
            <a:ext cx="7886520" cy="1325160"/>
          </a:xfrm>
          <a:prstGeom prst="rect">
            <a:avLst/>
          </a:prstGeom>
        </p:spPr>
        <p:txBody>
          <a:bodyPr lIns="0" tIns="0" rIns="0" bIns="0" anchor="ctr"/>
          <a:lstStyle/>
          <a:p>
            <a:endParaRPr/>
          </a:p>
        </p:txBody>
      </p:sp>
      <p:sp>
        <p:nvSpPr>
          <p:cNvPr id="50" name="PlaceHolder 2"/>
          <p:cNvSpPr>
            <a:spLocks noGrp="1"/>
          </p:cNvSpPr>
          <p:nvPr>
            <p:ph type="body"/>
          </p:nvPr>
        </p:nvSpPr>
        <p:spPr>
          <a:xfrm>
            <a:off x="628560" y="1825560"/>
            <a:ext cx="3848400" cy="4350960"/>
          </a:xfrm>
          <a:prstGeom prst="rect">
            <a:avLst/>
          </a:prstGeom>
        </p:spPr>
        <p:txBody>
          <a:bodyPr lIns="0" tIns="0" rIns="0" bIns="0"/>
          <a:lstStyle/>
          <a:p>
            <a:endParaRPr/>
          </a:p>
        </p:txBody>
      </p:sp>
      <p:sp>
        <p:nvSpPr>
          <p:cNvPr id="51" name="PlaceHolder 3"/>
          <p:cNvSpPr>
            <a:spLocks noGrp="1"/>
          </p:cNvSpPr>
          <p:nvPr>
            <p:ph type="body"/>
          </p:nvPr>
        </p:nvSpPr>
        <p:spPr>
          <a:xfrm>
            <a:off x="4669920" y="1825560"/>
            <a:ext cx="3848400" cy="43509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28560" y="365040"/>
            <a:ext cx="7886520" cy="13251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28560" y="365040"/>
            <a:ext cx="7886520" cy="61441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28560" y="365040"/>
            <a:ext cx="7886520" cy="1325160"/>
          </a:xfrm>
          <a:prstGeom prst="rect">
            <a:avLst/>
          </a:prstGeom>
        </p:spPr>
        <p:txBody>
          <a:bodyPr lIns="0" tIns="0" rIns="0" bIns="0" anchor="ctr"/>
          <a:lstStyle/>
          <a:p>
            <a:endParaRPr/>
          </a:p>
        </p:txBody>
      </p:sp>
      <p:sp>
        <p:nvSpPr>
          <p:cNvPr id="55" name="PlaceHolder 2"/>
          <p:cNvSpPr>
            <a:spLocks noGrp="1"/>
          </p:cNvSpPr>
          <p:nvPr>
            <p:ph type="body"/>
          </p:nvPr>
        </p:nvSpPr>
        <p:spPr>
          <a:xfrm>
            <a:off x="628560" y="1825560"/>
            <a:ext cx="3848400" cy="2075040"/>
          </a:xfrm>
          <a:prstGeom prst="rect">
            <a:avLst/>
          </a:prstGeom>
        </p:spPr>
        <p:txBody>
          <a:bodyPr lIns="0" tIns="0" rIns="0" bIns="0"/>
          <a:lstStyle/>
          <a:p>
            <a:endParaRPr/>
          </a:p>
        </p:txBody>
      </p:sp>
      <p:sp>
        <p:nvSpPr>
          <p:cNvPr id="56" name="PlaceHolder 3"/>
          <p:cNvSpPr>
            <a:spLocks noGrp="1"/>
          </p:cNvSpPr>
          <p:nvPr>
            <p:ph type="body"/>
          </p:nvPr>
        </p:nvSpPr>
        <p:spPr>
          <a:xfrm>
            <a:off x="628560" y="4098240"/>
            <a:ext cx="3848400" cy="2075040"/>
          </a:xfrm>
          <a:prstGeom prst="rect">
            <a:avLst/>
          </a:prstGeom>
        </p:spPr>
        <p:txBody>
          <a:bodyPr lIns="0" tIns="0" rIns="0" bIns="0"/>
          <a:lstStyle/>
          <a:p>
            <a:endParaRPr/>
          </a:p>
        </p:txBody>
      </p:sp>
      <p:sp>
        <p:nvSpPr>
          <p:cNvPr id="57" name="PlaceHolder 4"/>
          <p:cNvSpPr>
            <a:spLocks noGrp="1"/>
          </p:cNvSpPr>
          <p:nvPr>
            <p:ph type="body"/>
          </p:nvPr>
        </p:nvSpPr>
        <p:spPr>
          <a:xfrm>
            <a:off x="4669920" y="1825560"/>
            <a:ext cx="3848400" cy="435096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28560" y="365040"/>
            <a:ext cx="7886520" cy="1325160"/>
          </a:xfrm>
          <a:prstGeom prst="rect">
            <a:avLst/>
          </a:prstGeom>
        </p:spPr>
        <p:txBody>
          <a:bodyPr lIns="0" tIns="0" rIns="0" bIns="0" anchor="ctr"/>
          <a:lstStyle/>
          <a:p>
            <a:endParaRPr/>
          </a:p>
        </p:txBody>
      </p:sp>
      <p:sp>
        <p:nvSpPr>
          <p:cNvPr id="7" name="PlaceHolder 2"/>
          <p:cNvSpPr>
            <a:spLocks noGrp="1"/>
          </p:cNvSpPr>
          <p:nvPr>
            <p:ph type="subTitle"/>
          </p:nvPr>
        </p:nvSpPr>
        <p:spPr>
          <a:xfrm>
            <a:off x="628560" y="1825560"/>
            <a:ext cx="7886520" cy="435096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28560" y="365040"/>
            <a:ext cx="7886520" cy="1325160"/>
          </a:xfrm>
          <a:prstGeom prst="rect">
            <a:avLst/>
          </a:prstGeom>
        </p:spPr>
        <p:txBody>
          <a:bodyPr lIns="0" tIns="0" rIns="0" bIns="0" anchor="ctr"/>
          <a:lstStyle/>
          <a:p>
            <a:endParaRPr/>
          </a:p>
        </p:txBody>
      </p:sp>
      <p:sp>
        <p:nvSpPr>
          <p:cNvPr id="59" name="PlaceHolder 2"/>
          <p:cNvSpPr>
            <a:spLocks noGrp="1"/>
          </p:cNvSpPr>
          <p:nvPr>
            <p:ph type="body"/>
          </p:nvPr>
        </p:nvSpPr>
        <p:spPr>
          <a:xfrm>
            <a:off x="628560" y="1825560"/>
            <a:ext cx="3848400" cy="4350960"/>
          </a:xfrm>
          <a:prstGeom prst="rect">
            <a:avLst/>
          </a:prstGeom>
        </p:spPr>
        <p:txBody>
          <a:bodyPr lIns="0" tIns="0" rIns="0" bIns="0"/>
          <a:lstStyle/>
          <a:p>
            <a:endParaRPr/>
          </a:p>
        </p:txBody>
      </p:sp>
      <p:sp>
        <p:nvSpPr>
          <p:cNvPr id="60" name="PlaceHolder 3"/>
          <p:cNvSpPr>
            <a:spLocks noGrp="1"/>
          </p:cNvSpPr>
          <p:nvPr>
            <p:ph type="body"/>
          </p:nvPr>
        </p:nvSpPr>
        <p:spPr>
          <a:xfrm>
            <a:off x="4669920" y="1825560"/>
            <a:ext cx="3848400" cy="2075040"/>
          </a:xfrm>
          <a:prstGeom prst="rect">
            <a:avLst/>
          </a:prstGeom>
        </p:spPr>
        <p:txBody>
          <a:bodyPr lIns="0" tIns="0" rIns="0" bIns="0"/>
          <a:lstStyle/>
          <a:p>
            <a:endParaRPr/>
          </a:p>
        </p:txBody>
      </p:sp>
      <p:sp>
        <p:nvSpPr>
          <p:cNvPr id="61" name="PlaceHolder 4"/>
          <p:cNvSpPr>
            <a:spLocks noGrp="1"/>
          </p:cNvSpPr>
          <p:nvPr>
            <p:ph type="body"/>
          </p:nvPr>
        </p:nvSpPr>
        <p:spPr>
          <a:xfrm>
            <a:off x="4669920" y="4098240"/>
            <a:ext cx="3848400" cy="20750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28560" y="365040"/>
            <a:ext cx="7886520" cy="1325160"/>
          </a:xfrm>
          <a:prstGeom prst="rect">
            <a:avLst/>
          </a:prstGeom>
        </p:spPr>
        <p:txBody>
          <a:bodyPr lIns="0" tIns="0" rIns="0" bIns="0" anchor="ctr"/>
          <a:lstStyle/>
          <a:p>
            <a:endParaRPr/>
          </a:p>
        </p:txBody>
      </p:sp>
      <p:sp>
        <p:nvSpPr>
          <p:cNvPr id="63" name="PlaceHolder 2"/>
          <p:cNvSpPr>
            <a:spLocks noGrp="1"/>
          </p:cNvSpPr>
          <p:nvPr>
            <p:ph type="body"/>
          </p:nvPr>
        </p:nvSpPr>
        <p:spPr>
          <a:xfrm>
            <a:off x="628560" y="1825560"/>
            <a:ext cx="3848400" cy="2075040"/>
          </a:xfrm>
          <a:prstGeom prst="rect">
            <a:avLst/>
          </a:prstGeom>
        </p:spPr>
        <p:txBody>
          <a:bodyPr lIns="0" tIns="0" rIns="0" bIns="0"/>
          <a:lstStyle/>
          <a:p>
            <a:endParaRPr/>
          </a:p>
        </p:txBody>
      </p:sp>
      <p:sp>
        <p:nvSpPr>
          <p:cNvPr id="64" name="PlaceHolder 3"/>
          <p:cNvSpPr>
            <a:spLocks noGrp="1"/>
          </p:cNvSpPr>
          <p:nvPr>
            <p:ph type="body"/>
          </p:nvPr>
        </p:nvSpPr>
        <p:spPr>
          <a:xfrm>
            <a:off x="4669920" y="1825560"/>
            <a:ext cx="3848400" cy="2075040"/>
          </a:xfrm>
          <a:prstGeom prst="rect">
            <a:avLst/>
          </a:prstGeom>
        </p:spPr>
        <p:txBody>
          <a:bodyPr lIns="0" tIns="0" rIns="0" bIns="0"/>
          <a:lstStyle/>
          <a:p>
            <a:endParaRPr/>
          </a:p>
        </p:txBody>
      </p:sp>
      <p:sp>
        <p:nvSpPr>
          <p:cNvPr id="65" name="PlaceHolder 4"/>
          <p:cNvSpPr>
            <a:spLocks noGrp="1"/>
          </p:cNvSpPr>
          <p:nvPr>
            <p:ph type="body"/>
          </p:nvPr>
        </p:nvSpPr>
        <p:spPr>
          <a:xfrm>
            <a:off x="628560" y="4098240"/>
            <a:ext cx="7886520" cy="20750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28560" y="365040"/>
            <a:ext cx="7886520" cy="1325160"/>
          </a:xfrm>
          <a:prstGeom prst="rect">
            <a:avLst/>
          </a:prstGeom>
        </p:spPr>
        <p:txBody>
          <a:bodyPr lIns="0" tIns="0" rIns="0" bIns="0" anchor="ctr"/>
          <a:lstStyle/>
          <a:p>
            <a:endParaRPr/>
          </a:p>
        </p:txBody>
      </p:sp>
      <p:sp>
        <p:nvSpPr>
          <p:cNvPr id="67" name="PlaceHolder 2"/>
          <p:cNvSpPr>
            <a:spLocks noGrp="1"/>
          </p:cNvSpPr>
          <p:nvPr>
            <p:ph type="body"/>
          </p:nvPr>
        </p:nvSpPr>
        <p:spPr>
          <a:xfrm>
            <a:off x="628560" y="1825560"/>
            <a:ext cx="7886520" cy="2075040"/>
          </a:xfrm>
          <a:prstGeom prst="rect">
            <a:avLst/>
          </a:prstGeom>
        </p:spPr>
        <p:txBody>
          <a:bodyPr lIns="0" tIns="0" rIns="0" bIns="0"/>
          <a:lstStyle/>
          <a:p>
            <a:endParaRPr/>
          </a:p>
        </p:txBody>
      </p:sp>
      <p:sp>
        <p:nvSpPr>
          <p:cNvPr id="68" name="PlaceHolder 3"/>
          <p:cNvSpPr>
            <a:spLocks noGrp="1"/>
          </p:cNvSpPr>
          <p:nvPr>
            <p:ph type="body"/>
          </p:nvPr>
        </p:nvSpPr>
        <p:spPr>
          <a:xfrm>
            <a:off x="628560" y="4098240"/>
            <a:ext cx="7886520" cy="20750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28560" y="365040"/>
            <a:ext cx="7886520" cy="1325160"/>
          </a:xfrm>
          <a:prstGeom prst="rect">
            <a:avLst/>
          </a:prstGeom>
        </p:spPr>
        <p:txBody>
          <a:bodyPr lIns="0" tIns="0" rIns="0" bIns="0" anchor="ctr"/>
          <a:lstStyle/>
          <a:p>
            <a:endParaRPr/>
          </a:p>
        </p:txBody>
      </p:sp>
      <p:sp>
        <p:nvSpPr>
          <p:cNvPr id="70" name="PlaceHolder 2"/>
          <p:cNvSpPr>
            <a:spLocks noGrp="1"/>
          </p:cNvSpPr>
          <p:nvPr>
            <p:ph type="body"/>
          </p:nvPr>
        </p:nvSpPr>
        <p:spPr>
          <a:xfrm>
            <a:off x="628560" y="1825560"/>
            <a:ext cx="3848400" cy="2075040"/>
          </a:xfrm>
          <a:prstGeom prst="rect">
            <a:avLst/>
          </a:prstGeom>
        </p:spPr>
        <p:txBody>
          <a:bodyPr lIns="0" tIns="0" rIns="0" bIns="0"/>
          <a:lstStyle/>
          <a:p>
            <a:endParaRPr/>
          </a:p>
        </p:txBody>
      </p:sp>
      <p:sp>
        <p:nvSpPr>
          <p:cNvPr id="71" name="PlaceHolder 3"/>
          <p:cNvSpPr>
            <a:spLocks noGrp="1"/>
          </p:cNvSpPr>
          <p:nvPr>
            <p:ph type="body"/>
          </p:nvPr>
        </p:nvSpPr>
        <p:spPr>
          <a:xfrm>
            <a:off x="4669920" y="1825560"/>
            <a:ext cx="3848400" cy="2075040"/>
          </a:xfrm>
          <a:prstGeom prst="rect">
            <a:avLst/>
          </a:prstGeom>
        </p:spPr>
        <p:txBody>
          <a:bodyPr lIns="0" tIns="0" rIns="0" bIns="0"/>
          <a:lstStyle/>
          <a:p>
            <a:endParaRPr/>
          </a:p>
        </p:txBody>
      </p:sp>
      <p:sp>
        <p:nvSpPr>
          <p:cNvPr id="72" name="PlaceHolder 4"/>
          <p:cNvSpPr>
            <a:spLocks noGrp="1"/>
          </p:cNvSpPr>
          <p:nvPr>
            <p:ph type="body"/>
          </p:nvPr>
        </p:nvSpPr>
        <p:spPr>
          <a:xfrm>
            <a:off x="4669920" y="4098240"/>
            <a:ext cx="3848400" cy="2075040"/>
          </a:xfrm>
          <a:prstGeom prst="rect">
            <a:avLst/>
          </a:prstGeom>
        </p:spPr>
        <p:txBody>
          <a:bodyPr lIns="0" tIns="0" rIns="0" bIns="0"/>
          <a:lstStyle/>
          <a:p>
            <a:endParaRPr/>
          </a:p>
        </p:txBody>
      </p:sp>
      <p:sp>
        <p:nvSpPr>
          <p:cNvPr id="73" name="PlaceHolder 5"/>
          <p:cNvSpPr>
            <a:spLocks noGrp="1"/>
          </p:cNvSpPr>
          <p:nvPr>
            <p:ph type="body"/>
          </p:nvPr>
        </p:nvSpPr>
        <p:spPr>
          <a:xfrm>
            <a:off x="628560" y="4098240"/>
            <a:ext cx="3848400" cy="20750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28560" y="365040"/>
            <a:ext cx="7886520" cy="1325160"/>
          </a:xfrm>
          <a:prstGeom prst="rect">
            <a:avLst/>
          </a:prstGeom>
        </p:spPr>
        <p:txBody>
          <a:bodyPr lIns="0" tIns="0" rIns="0" bIns="0" anchor="ctr"/>
          <a:lstStyle/>
          <a:p>
            <a:endParaRPr/>
          </a:p>
        </p:txBody>
      </p:sp>
      <p:sp>
        <p:nvSpPr>
          <p:cNvPr id="75" name="PlaceHolder 2"/>
          <p:cNvSpPr>
            <a:spLocks noGrp="1"/>
          </p:cNvSpPr>
          <p:nvPr>
            <p:ph type="body"/>
          </p:nvPr>
        </p:nvSpPr>
        <p:spPr>
          <a:xfrm>
            <a:off x="628560" y="1825560"/>
            <a:ext cx="7886520" cy="4350960"/>
          </a:xfrm>
          <a:prstGeom prst="rect">
            <a:avLst/>
          </a:prstGeom>
        </p:spPr>
        <p:txBody>
          <a:bodyPr lIns="0" tIns="0" rIns="0" bIns="0"/>
          <a:lstStyle/>
          <a:p>
            <a:endParaRPr/>
          </a:p>
        </p:txBody>
      </p:sp>
      <p:sp>
        <p:nvSpPr>
          <p:cNvPr id="76" name="PlaceHolder 3"/>
          <p:cNvSpPr>
            <a:spLocks noGrp="1"/>
          </p:cNvSpPr>
          <p:nvPr>
            <p:ph type="body"/>
          </p:nvPr>
        </p:nvSpPr>
        <p:spPr>
          <a:xfrm>
            <a:off x="628560" y="1825560"/>
            <a:ext cx="7886520" cy="4350960"/>
          </a:xfrm>
          <a:prstGeom prst="rect">
            <a:avLst/>
          </a:prstGeom>
        </p:spPr>
        <p:txBody>
          <a:bodyPr lIns="0" tIns="0" rIns="0" bIns="0"/>
          <a:lstStyle/>
          <a:p>
            <a:endParaRPr/>
          </a:p>
        </p:txBody>
      </p:sp>
      <p:pic>
        <p:nvPicPr>
          <p:cNvPr id="77" name="Picture 76"/>
          <p:cNvPicPr/>
          <p:nvPr/>
        </p:nvPicPr>
        <p:blipFill>
          <a:blip r:embed="rId2"/>
          <a:stretch/>
        </p:blipFill>
        <p:spPr>
          <a:xfrm>
            <a:off x="1845000" y="1825560"/>
            <a:ext cx="5452920" cy="4350960"/>
          </a:xfrm>
          <a:prstGeom prst="rect">
            <a:avLst/>
          </a:prstGeom>
          <a:ln>
            <a:noFill/>
          </a:ln>
        </p:spPr>
      </p:pic>
      <p:pic>
        <p:nvPicPr>
          <p:cNvPr id="78" name="Picture 77"/>
          <p:cNvPicPr/>
          <p:nvPr/>
        </p:nvPicPr>
        <p:blipFill>
          <a:blip r:embed="rId2"/>
          <a:stretch/>
        </p:blipFill>
        <p:spPr>
          <a:xfrm>
            <a:off x="1845000" y="1825560"/>
            <a:ext cx="5452920" cy="4350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365040"/>
            <a:ext cx="7886520" cy="1325160"/>
          </a:xfrm>
          <a:prstGeom prst="rect">
            <a:avLst/>
          </a:prstGeom>
        </p:spPr>
        <p:txBody>
          <a:bodyPr lIns="0" tIns="0" rIns="0" bIns="0" anchor="ctr"/>
          <a:lstStyle/>
          <a:p>
            <a:endParaRPr/>
          </a:p>
        </p:txBody>
      </p:sp>
      <p:sp>
        <p:nvSpPr>
          <p:cNvPr id="9" name="PlaceHolder 2"/>
          <p:cNvSpPr>
            <a:spLocks noGrp="1"/>
          </p:cNvSpPr>
          <p:nvPr>
            <p:ph type="body"/>
          </p:nvPr>
        </p:nvSpPr>
        <p:spPr>
          <a:xfrm>
            <a:off x="628560" y="1825560"/>
            <a:ext cx="7886520" cy="43509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28560" y="365040"/>
            <a:ext cx="7886520" cy="1325160"/>
          </a:xfrm>
          <a:prstGeom prst="rect">
            <a:avLst/>
          </a:prstGeom>
        </p:spPr>
        <p:txBody>
          <a:bodyPr lIns="0" tIns="0" rIns="0" bIns="0" anchor="ctr"/>
          <a:lstStyle/>
          <a:p>
            <a:endParaRPr/>
          </a:p>
        </p:txBody>
      </p:sp>
      <p:sp>
        <p:nvSpPr>
          <p:cNvPr id="11" name="PlaceHolder 2"/>
          <p:cNvSpPr>
            <a:spLocks noGrp="1"/>
          </p:cNvSpPr>
          <p:nvPr>
            <p:ph type="body"/>
          </p:nvPr>
        </p:nvSpPr>
        <p:spPr>
          <a:xfrm>
            <a:off x="628560" y="1825560"/>
            <a:ext cx="3848400" cy="4350960"/>
          </a:xfrm>
          <a:prstGeom prst="rect">
            <a:avLst/>
          </a:prstGeom>
        </p:spPr>
        <p:txBody>
          <a:bodyPr lIns="0" tIns="0" rIns="0" bIns="0"/>
          <a:lstStyle/>
          <a:p>
            <a:endParaRPr/>
          </a:p>
        </p:txBody>
      </p:sp>
      <p:sp>
        <p:nvSpPr>
          <p:cNvPr id="12" name="PlaceHolder 3"/>
          <p:cNvSpPr>
            <a:spLocks noGrp="1"/>
          </p:cNvSpPr>
          <p:nvPr>
            <p:ph type="body"/>
          </p:nvPr>
        </p:nvSpPr>
        <p:spPr>
          <a:xfrm>
            <a:off x="4669920" y="1825560"/>
            <a:ext cx="3848400" cy="43509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28560" y="365040"/>
            <a:ext cx="7886520" cy="13251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28560" y="365040"/>
            <a:ext cx="7886520" cy="61441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28560" y="365040"/>
            <a:ext cx="7886520" cy="1325160"/>
          </a:xfrm>
          <a:prstGeom prst="rect">
            <a:avLst/>
          </a:prstGeom>
        </p:spPr>
        <p:txBody>
          <a:bodyPr lIns="0" tIns="0" rIns="0" bIns="0" anchor="ctr"/>
          <a:lstStyle/>
          <a:p>
            <a:endParaRPr/>
          </a:p>
        </p:txBody>
      </p:sp>
      <p:sp>
        <p:nvSpPr>
          <p:cNvPr id="16" name="PlaceHolder 2"/>
          <p:cNvSpPr>
            <a:spLocks noGrp="1"/>
          </p:cNvSpPr>
          <p:nvPr>
            <p:ph type="body"/>
          </p:nvPr>
        </p:nvSpPr>
        <p:spPr>
          <a:xfrm>
            <a:off x="628560" y="1825560"/>
            <a:ext cx="3848400" cy="2075040"/>
          </a:xfrm>
          <a:prstGeom prst="rect">
            <a:avLst/>
          </a:prstGeom>
        </p:spPr>
        <p:txBody>
          <a:bodyPr lIns="0" tIns="0" rIns="0" bIns="0"/>
          <a:lstStyle/>
          <a:p>
            <a:endParaRPr/>
          </a:p>
        </p:txBody>
      </p:sp>
      <p:sp>
        <p:nvSpPr>
          <p:cNvPr id="17" name="PlaceHolder 3"/>
          <p:cNvSpPr>
            <a:spLocks noGrp="1"/>
          </p:cNvSpPr>
          <p:nvPr>
            <p:ph type="body"/>
          </p:nvPr>
        </p:nvSpPr>
        <p:spPr>
          <a:xfrm>
            <a:off x="628560" y="4098240"/>
            <a:ext cx="3848400" cy="2075040"/>
          </a:xfrm>
          <a:prstGeom prst="rect">
            <a:avLst/>
          </a:prstGeom>
        </p:spPr>
        <p:txBody>
          <a:bodyPr lIns="0" tIns="0" rIns="0" bIns="0"/>
          <a:lstStyle/>
          <a:p>
            <a:endParaRPr/>
          </a:p>
        </p:txBody>
      </p:sp>
      <p:sp>
        <p:nvSpPr>
          <p:cNvPr id="18" name="PlaceHolder 4"/>
          <p:cNvSpPr>
            <a:spLocks noGrp="1"/>
          </p:cNvSpPr>
          <p:nvPr>
            <p:ph type="body"/>
          </p:nvPr>
        </p:nvSpPr>
        <p:spPr>
          <a:xfrm>
            <a:off x="4669920" y="1825560"/>
            <a:ext cx="3848400" cy="43509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28560" y="365040"/>
            <a:ext cx="7886520" cy="1325160"/>
          </a:xfrm>
          <a:prstGeom prst="rect">
            <a:avLst/>
          </a:prstGeom>
        </p:spPr>
        <p:txBody>
          <a:bodyPr lIns="0" tIns="0" rIns="0" bIns="0" anchor="ctr"/>
          <a:lstStyle/>
          <a:p>
            <a:endParaRPr/>
          </a:p>
        </p:txBody>
      </p:sp>
      <p:sp>
        <p:nvSpPr>
          <p:cNvPr id="20" name="PlaceHolder 2"/>
          <p:cNvSpPr>
            <a:spLocks noGrp="1"/>
          </p:cNvSpPr>
          <p:nvPr>
            <p:ph type="body"/>
          </p:nvPr>
        </p:nvSpPr>
        <p:spPr>
          <a:xfrm>
            <a:off x="628560" y="1825560"/>
            <a:ext cx="3848400" cy="4350960"/>
          </a:xfrm>
          <a:prstGeom prst="rect">
            <a:avLst/>
          </a:prstGeom>
        </p:spPr>
        <p:txBody>
          <a:bodyPr lIns="0" tIns="0" rIns="0" bIns="0"/>
          <a:lstStyle/>
          <a:p>
            <a:endParaRPr/>
          </a:p>
        </p:txBody>
      </p:sp>
      <p:sp>
        <p:nvSpPr>
          <p:cNvPr id="21" name="PlaceHolder 3"/>
          <p:cNvSpPr>
            <a:spLocks noGrp="1"/>
          </p:cNvSpPr>
          <p:nvPr>
            <p:ph type="body"/>
          </p:nvPr>
        </p:nvSpPr>
        <p:spPr>
          <a:xfrm>
            <a:off x="4669920" y="1825560"/>
            <a:ext cx="3848400" cy="2075040"/>
          </a:xfrm>
          <a:prstGeom prst="rect">
            <a:avLst/>
          </a:prstGeom>
        </p:spPr>
        <p:txBody>
          <a:bodyPr lIns="0" tIns="0" rIns="0" bIns="0"/>
          <a:lstStyle/>
          <a:p>
            <a:endParaRPr/>
          </a:p>
        </p:txBody>
      </p:sp>
      <p:sp>
        <p:nvSpPr>
          <p:cNvPr id="22" name="PlaceHolder 4"/>
          <p:cNvSpPr>
            <a:spLocks noGrp="1"/>
          </p:cNvSpPr>
          <p:nvPr>
            <p:ph type="body"/>
          </p:nvPr>
        </p:nvSpPr>
        <p:spPr>
          <a:xfrm>
            <a:off x="4669920" y="4098240"/>
            <a:ext cx="3848400" cy="20750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28560" y="365040"/>
            <a:ext cx="7886520" cy="1325160"/>
          </a:xfrm>
          <a:prstGeom prst="rect">
            <a:avLst/>
          </a:prstGeom>
        </p:spPr>
        <p:txBody>
          <a:bodyPr lIns="0" tIns="0" rIns="0" bIns="0" anchor="ctr"/>
          <a:lstStyle/>
          <a:p>
            <a:endParaRPr/>
          </a:p>
        </p:txBody>
      </p:sp>
      <p:sp>
        <p:nvSpPr>
          <p:cNvPr id="24" name="PlaceHolder 2"/>
          <p:cNvSpPr>
            <a:spLocks noGrp="1"/>
          </p:cNvSpPr>
          <p:nvPr>
            <p:ph type="body"/>
          </p:nvPr>
        </p:nvSpPr>
        <p:spPr>
          <a:xfrm>
            <a:off x="628560" y="1825560"/>
            <a:ext cx="3848400" cy="2075040"/>
          </a:xfrm>
          <a:prstGeom prst="rect">
            <a:avLst/>
          </a:prstGeom>
        </p:spPr>
        <p:txBody>
          <a:bodyPr lIns="0" tIns="0" rIns="0" bIns="0"/>
          <a:lstStyle/>
          <a:p>
            <a:endParaRPr/>
          </a:p>
        </p:txBody>
      </p:sp>
      <p:sp>
        <p:nvSpPr>
          <p:cNvPr id="25" name="PlaceHolder 3"/>
          <p:cNvSpPr>
            <a:spLocks noGrp="1"/>
          </p:cNvSpPr>
          <p:nvPr>
            <p:ph type="body"/>
          </p:nvPr>
        </p:nvSpPr>
        <p:spPr>
          <a:xfrm>
            <a:off x="4669920" y="1825560"/>
            <a:ext cx="3848400" cy="2075040"/>
          </a:xfrm>
          <a:prstGeom prst="rect">
            <a:avLst/>
          </a:prstGeom>
        </p:spPr>
        <p:txBody>
          <a:bodyPr lIns="0" tIns="0" rIns="0" bIns="0"/>
          <a:lstStyle/>
          <a:p>
            <a:endParaRPr/>
          </a:p>
        </p:txBody>
      </p:sp>
      <p:sp>
        <p:nvSpPr>
          <p:cNvPr id="26" name="PlaceHolder 4"/>
          <p:cNvSpPr>
            <a:spLocks noGrp="1"/>
          </p:cNvSpPr>
          <p:nvPr>
            <p:ph type="body"/>
          </p:nvPr>
        </p:nvSpPr>
        <p:spPr>
          <a:xfrm>
            <a:off x="628560" y="4098240"/>
            <a:ext cx="7886520" cy="20750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3FC32-8449-4541-939D-6BB1C2C73F38}" type="datetimeFigureOut">
              <a:rPr lang="en-US" smtClean="0"/>
              <a:t>2/14/2019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E5D10-D4BD-42C8-B04B-478656D2DF0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628560" y="365040"/>
            <a:ext cx="7886520" cy="1325160"/>
          </a:xfrm>
          <a:prstGeom prst="rect">
            <a:avLst/>
          </a:prstGeom>
        </p:spPr>
        <p:txBody>
          <a:bodyPr anchor="ctr"/>
          <a:lstStyle/>
          <a:p>
            <a:pPr>
              <a:lnSpc>
                <a:spcPct val="90000"/>
              </a:lnSpc>
            </a:pPr>
            <a:r>
              <a:rPr lang="en-US" sz="4400" strike="noStrike" spc="-1">
                <a:solidFill>
                  <a:srgbClr val="000000"/>
                </a:solidFill>
                <a:uFill>
                  <a:solidFill>
                    <a:srgbClr val="FFFFFF"/>
                  </a:solidFill>
                </a:uFill>
                <a:latin typeface="Calibri Light"/>
              </a:rPr>
              <a:t>Click to edit Master title style</a:t>
            </a:r>
            <a:endParaRPr/>
          </a:p>
        </p:txBody>
      </p:sp>
      <p:sp>
        <p:nvSpPr>
          <p:cNvPr id="41" name="PlaceHolder 2"/>
          <p:cNvSpPr>
            <a:spLocks noGrp="1"/>
          </p:cNvSpPr>
          <p:nvPr>
            <p:ph type="body"/>
          </p:nvPr>
        </p:nvSpPr>
        <p:spPr>
          <a:xfrm>
            <a:off x="628560" y="1825560"/>
            <a:ext cx="7886520" cy="4350960"/>
          </a:xfrm>
          <a:prstGeom prst="rect">
            <a:avLst/>
          </a:prstGeom>
        </p:spPr>
        <p:txBody>
          <a:bodyPr/>
          <a:lstStyle/>
          <a:p>
            <a:pPr marL="432000" indent="-324000">
              <a:buClr>
                <a:srgbClr val="FFFFFF"/>
              </a:buClr>
              <a:buSzPct val="45000"/>
              <a:buFont typeface="StarSymbol"/>
              <a:buChar char=""/>
            </a:pPr>
            <a:r>
              <a:rPr lang="en-US" sz="2800" strike="noStrike" spc="-1">
                <a:solidFill>
                  <a:srgbClr val="000000"/>
                </a:solidFill>
                <a:uFill>
                  <a:solidFill>
                    <a:srgbClr val="FFFFFF"/>
                  </a:solidFill>
                </a:uFill>
                <a:latin typeface="Calibri"/>
              </a:rPr>
              <a:t>Click to edit the outline text format</a:t>
            </a:r>
            <a:endParaRPr/>
          </a:p>
          <a:p>
            <a:pPr marL="864000" lvl="1" indent="-324000">
              <a:buClr>
                <a:srgbClr val="FFFFFF"/>
              </a:buClr>
              <a:buSzPct val="75000"/>
              <a:buFont typeface="StarSymbol"/>
              <a:buChar char=""/>
            </a:pPr>
            <a:r>
              <a:rPr lang="en-US" sz="2800" strike="noStrike" spc="-1">
                <a:solidFill>
                  <a:srgbClr val="000000"/>
                </a:solidFill>
                <a:uFill>
                  <a:solidFill>
                    <a:srgbClr val="FFFFFF"/>
                  </a:solidFill>
                </a:uFill>
                <a:latin typeface="Calibri"/>
              </a:rPr>
              <a:t>Second Outline Level</a:t>
            </a:r>
            <a:endParaRPr/>
          </a:p>
          <a:p>
            <a:pPr marL="1296000" lvl="2" indent="-288000">
              <a:buClr>
                <a:srgbClr val="FFFFFF"/>
              </a:buClr>
              <a:buSzPct val="45000"/>
              <a:buFont typeface="StarSymbol"/>
              <a:buChar char=""/>
            </a:pPr>
            <a:r>
              <a:rPr lang="en-US" sz="2800" strike="noStrike" spc="-1">
                <a:solidFill>
                  <a:srgbClr val="000000"/>
                </a:solidFill>
                <a:uFill>
                  <a:solidFill>
                    <a:srgbClr val="FFFFFF"/>
                  </a:solidFill>
                </a:uFill>
                <a:latin typeface="Calibri"/>
              </a:rPr>
              <a:t>Third Outline Level</a:t>
            </a:r>
            <a:endParaRPr/>
          </a:p>
          <a:p>
            <a:pPr marL="1728000" lvl="3" indent="-216000">
              <a:buClr>
                <a:srgbClr val="FFFFFF"/>
              </a:buClr>
              <a:buSzPct val="75000"/>
              <a:buFont typeface="StarSymbol"/>
              <a:buChar char=""/>
            </a:pPr>
            <a:r>
              <a:rPr lang="en-US" sz="2800" strike="noStrike" spc="-1">
                <a:solidFill>
                  <a:srgbClr val="000000"/>
                </a:solidFill>
                <a:uFill>
                  <a:solidFill>
                    <a:srgbClr val="FFFFFF"/>
                  </a:solidFill>
                </a:uFill>
                <a:latin typeface="Calibri"/>
              </a:rPr>
              <a:t>Fourth Outline Level</a:t>
            </a:r>
            <a:endParaRPr/>
          </a:p>
          <a:p>
            <a:pPr marL="2160000" lvl="4" indent="-216000">
              <a:buClr>
                <a:srgbClr val="FFFFFF"/>
              </a:buClr>
              <a:buSzPct val="45000"/>
              <a:buFont typeface="StarSymbol"/>
              <a:buChar char=""/>
            </a:pPr>
            <a:r>
              <a:rPr lang="en-US" sz="2800" strike="noStrike" spc="-1">
                <a:solidFill>
                  <a:srgbClr val="000000"/>
                </a:solidFill>
                <a:uFill>
                  <a:solidFill>
                    <a:srgbClr val="FFFFFF"/>
                  </a:solidFill>
                </a:uFill>
                <a:latin typeface="Calibri"/>
              </a:rPr>
              <a:t>Fifth Outline Level</a:t>
            </a:r>
            <a:endParaRPr/>
          </a:p>
          <a:p>
            <a:pPr marL="2592000" lvl="5" indent="-216000">
              <a:buClr>
                <a:srgbClr val="FFFFFF"/>
              </a:buClr>
              <a:buSzPct val="45000"/>
              <a:buFont typeface="StarSymbol"/>
              <a:buChar char=""/>
            </a:pPr>
            <a:r>
              <a:rPr lang="en-US" sz="2800" strike="noStrike" spc="-1">
                <a:solidFill>
                  <a:srgbClr val="000000"/>
                </a:solidFill>
                <a:uFill>
                  <a:solidFill>
                    <a:srgbClr val="FFFFFF"/>
                  </a:solidFill>
                </a:uFill>
                <a:latin typeface="Calibri"/>
              </a:rPr>
              <a:t>Sixth Outline Level</a:t>
            </a:r>
            <a:endParaRPr/>
          </a:p>
          <a:p>
            <a:pPr marL="228600" indent="-228240">
              <a:lnSpc>
                <a:spcPct val="100000"/>
              </a:lnSpc>
              <a:buFont typeface="Arial"/>
              <a:buChar char="•"/>
            </a:pPr>
            <a:r>
              <a:rPr lang="en-US" sz="2800" strike="noStrike" spc="-1">
                <a:solidFill>
                  <a:srgbClr val="000000"/>
                </a:solidFill>
                <a:uFill>
                  <a:solidFill>
                    <a:srgbClr val="FFFFFF"/>
                  </a:solidFill>
                </a:uFill>
                <a:latin typeface="Calibri"/>
              </a:rPr>
              <a:t>Seventh Outline LevelClick to edit Master text styles</a:t>
            </a:r>
            <a:endParaRPr/>
          </a:p>
          <a:p>
            <a:pPr marL="685800" lvl="1" indent="-228240">
              <a:lnSpc>
                <a:spcPct val="100000"/>
              </a:lnSpc>
              <a:buFont typeface="Arial"/>
              <a:buChar char="•"/>
            </a:pPr>
            <a:r>
              <a:rPr lang="en-US" sz="2400" strike="noStrike" spc="-1">
                <a:solidFill>
                  <a:srgbClr val="000000"/>
                </a:solidFill>
                <a:uFill>
                  <a:solidFill>
                    <a:srgbClr val="FFFFFF"/>
                  </a:solidFill>
                </a:uFill>
                <a:latin typeface="Calibri"/>
              </a:rPr>
              <a:t>Second level</a:t>
            </a:r>
            <a:endParaRPr/>
          </a:p>
          <a:p>
            <a:pPr marL="1143000" lvl="2" indent="-228240">
              <a:lnSpc>
                <a:spcPct val="100000"/>
              </a:lnSpc>
              <a:buFont typeface="Arial"/>
              <a:buChar char="•"/>
            </a:pPr>
            <a:r>
              <a:rPr lang="en-US" sz="2000" strike="noStrike" spc="-1">
                <a:solidFill>
                  <a:srgbClr val="000000"/>
                </a:solidFill>
                <a:uFill>
                  <a:solidFill>
                    <a:srgbClr val="FFFFFF"/>
                  </a:solidFill>
                </a:uFill>
                <a:latin typeface="Calibri"/>
              </a:rPr>
              <a:t>Third level</a:t>
            </a:r>
            <a:endParaRPr/>
          </a:p>
          <a:p>
            <a:pPr marL="1600200" lvl="3" indent="-228240">
              <a:lnSpc>
                <a:spcPct val="100000"/>
              </a:lnSpc>
              <a:buFont typeface="Arial"/>
              <a:buChar char="•"/>
            </a:pPr>
            <a:r>
              <a:rPr lang="en-US" sz="1800" strike="noStrike" spc="-1">
                <a:solidFill>
                  <a:srgbClr val="000000"/>
                </a:solidFill>
                <a:uFill>
                  <a:solidFill>
                    <a:srgbClr val="FFFFFF"/>
                  </a:solidFill>
                </a:uFill>
                <a:latin typeface="Calibri"/>
              </a:rPr>
              <a:t>Fourth level</a:t>
            </a:r>
            <a:endParaRPr/>
          </a:p>
          <a:p>
            <a:pPr marL="2057400" lvl="4" indent="-228240">
              <a:lnSpc>
                <a:spcPct val="100000"/>
              </a:lnSpc>
              <a:buFont typeface="Arial"/>
              <a:buChar char="•"/>
            </a:pPr>
            <a:r>
              <a:rPr lang="en-US" sz="1800" strike="noStrike" spc="-1">
                <a:solidFill>
                  <a:srgbClr val="000000"/>
                </a:solidFill>
                <a:uFill>
                  <a:solidFill>
                    <a:srgbClr val="FFFFFF"/>
                  </a:solidFill>
                </a:uFill>
                <a:latin typeface="Calibri"/>
              </a:rPr>
              <a:t>Fifth level</a:t>
            </a:r>
            <a:endParaRPr/>
          </a:p>
        </p:txBody>
      </p:sp>
      <p:sp>
        <p:nvSpPr>
          <p:cNvPr id="42" name="PlaceHolder 3"/>
          <p:cNvSpPr>
            <a:spLocks noGrp="1"/>
          </p:cNvSpPr>
          <p:nvPr>
            <p:ph type="dt"/>
          </p:nvPr>
        </p:nvSpPr>
        <p:spPr>
          <a:xfrm>
            <a:off x="628560" y="6356520"/>
            <a:ext cx="2057040" cy="364680"/>
          </a:xfrm>
          <a:prstGeom prst="rect">
            <a:avLst/>
          </a:prstGeom>
        </p:spPr>
        <p:txBody>
          <a:bodyPr anchor="ctr"/>
          <a:lstStyle/>
          <a:p>
            <a:pPr>
              <a:lnSpc>
                <a:spcPct val="100000"/>
              </a:lnSpc>
            </a:pPr>
            <a:r>
              <a:rPr lang="en-US" sz="1200" strike="noStrike" spc="-1">
                <a:solidFill>
                  <a:srgbClr val="8B8B8B"/>
                </a:solidFill>
                <a:uFill>
                  <a:solidFill>
                    <a:srgbClr val="FFFFFF"/>
                  </a:solidFill>
                </a:uFill>
                <a:latin typeface="Calibri"/>
              </a:rPr>
              <a:t>10/6/15</a:t>
            </a:r>
            <a:endParaRPr/>
          </a:p>
        </p:txBody>
      </p:sp>
      <p:sp>
        <p:nvSpPr>
          <p:cNvPr id="43" name="PlaceHolder 4"/>
          <p:cNvSpPr>
            <a:spLocks noGrp="1"/>
          </p:cNvSpPr>
          <p:nvPr>
            <p:ph type="ftr"/>
          </p:nvPr>
        </p:nvSpPr>
        <p:spPr>
          <a:xfrm>
            <a:off x="3029040" y="6356520"/>
            <a:ext cx="3085920" cy="364680"/>
          </a:xfrm>
          <a:prstGeom prst="rect">
            <a:avLst/>
          </a:prstGeom>
        </p:spPr>
        <p:txBody>
          <a:bodyPr anchor="ctr"/>
          <a:lstStyle/>
          <a:p>
            <a:endParaRPr/>
          </a:p>
        </p:txBody>
      </p:sp>
      <p:sp>
        <p:nvSpPr>
          <p:cNvPr id="44" name="PlaceHolder 5"/>
          <p:cNvSpPr>
            <a:spLocks noGrp="1"/>
          </p:cNvSpPr>
          <p:nvPr>
            <p:ph type="sldNum"/>
          </p:nvPr>
        </p:nvSpPr>
        <p:spPr>
          <a:xfrm>
            <a:off x="6458040" y="6356520"/>
            <a:ext cx="2057040" cy="364680"/>
          </a:xfrm>
          <a:prstGeom prst="rect">
            <a:avLst/>
          </a:prstGeom>
        </p:spPr>
        <p:txBody>
          <a:bodyPr anchor="ctr"/>
          <a:lstStyle/>
          <a:p>
            <a:pPr algn="r">
              <a:lnSpc>
                <a:spcPct val="100000"/>
              </a:lnSpc>
            </a:pPr>
            <a:fld id="{EA8CD8AB-92EE-42EE-8ECC-FE64FE288AD8}" type="slidenum">
              <a:rPr lang="en-US" sz="1200" strike="noStrike" spc="-1">
                <a:solidFill>
                  <a:srgbClr val="8B8B8B"/>
                </a:solidFill>
                <a:uFill>
                  <a:solidFill>
                    <a:srgbClr val="FFFFFF"/>
                  </a:solidFill>
                </a:uFill>
                <a:latin typeface="Calibri"/>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vdung@ictu.edu.vn"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79" name="TextShape 1"/>
          <p:cNvSpPr txBox="1"/>
          <p:nvPr/>
        </p:nvSpPr>
        <p:spPr>
          <a:xfrm>
            <a:off x="541421" y="862578"/>
            <a:ext cx="8034328" cy="1126023"/>
          </a:xfrm>
          <a:prstGeom prst="rect">
            <a:avLst/>
          </a:prstGeom>
          <a:noFill/>
          <a:ln>
            <a:noFill/>
          </a:ln>
        </p:spPr>
        <p:txBody>
          <a:bodyPr anchor="b"/>
          <a:lstStyle/>
          <a:p>
            <a:pPr algn="ctr">
              <a:lnSpc>
                <a:spcPct val="100000"/>
              </a:lnSpc>
            </a:pPr>
            <a:r>
              <a:rPr lang="en-US" sz="2600" b="1" spc="-1" smtClean="0">
                <a:solidFill>
                  <a:srgbClr val="000000"/>
                </a:solidFill>
                <a:uFill>
                  <a:solidFill>
                    <a:srgbClr val="FFFFFF"/>
                  </a:solidFill>
                </a:uFill>
                <a:latin typeface="Arial" panose="020B0604020202020204" pitchFamily="34" charset="0"/>
                <a:cs typeface="Arial" panose="020B0604020202020204" pitchFamily="34" charset="0"/>
              </a:rPr>
              <a:t>Malware – Mã độc</a:t>
            </a:r>
            <a:endParaRPr sz="2600">
              <a:latin typeface="Arial" panose="020B0604020202020204" pitchFamily="34" charset="0"/>
              <a:cs typeface="Arial" panose="020B0604020202020204" pitchFamily="34" charset="0"/>
            </a:endParaRPr>
          </a:p>
        </p:txBody>
      </p:sp>
      <p:sp>
        <p:nvSpPr>
          <p:cNvPr id="80" name="TextShape 2"/>
          <p:cNvSpPr txBox="1"/>
          <p:nvPr/>
        </p:nvSpPr>
        <p:spPr>
          <a:xfrm>
            <a:off x="3880837" y="2714759"/>
            <a:ext cx="4694911" cy="2837901"/>
          </a:xfrm>
          <a:prstGeom prst="rect">
            <a:avLst/>
          </a:prstGeom>
          <a:noFill/>
          <a:ln>
            <a:noFill/>
          </a:ln>
        </p:spPr>
        <p:txBody>
          <a:bodyPr/>
          <a:lstStyle/>
          <a:p>
            <a:pPr>
              <a:lnSpc>
                <a:spcPct val="150000"/>
              </a:lnSpc>
            </a:pPr>
            <a:r>
              <a:rPr lang="en-US" sz="2200" i="1" dirty="0" err="1" smtClean="0">
                <a:latin typeface="Arial" panose="020B0604020202020204" pitchFamily="34" charset="0"/>
                <a:cs typeface="Arial" panose="020B0604020202020204" pitchFamily="34" charset="0"/>
              </a:rPr>
              <a:t>Vũ</a:t>
            </a:r>
            <a:r>
              <a:rPr lang="en-US" sz="2200" i="1" dirty="0" smtClean="0">
                <a:latin typeface="Arial" panose="020B0604020202020204" pitchFamily="34" charset="0"/>
                <a:cs typeface="Arial" panose="020B0604020202020204" pitchFamily="34" charset="0"/>
              </a:rPr>
              <a:t> </a:t>
            </a:r>
            <a:r>
              <a:rPr lang="en-US" sz="2200" i="1" dirty="0" err="1" smtClean="0">
                <a:latin typeface="Arial" panose="020B0604020202020204" pitchFamily="34" charset="0"/>
                <a:cs typeface="Arial" panose="020B0604020202020204" pitchFamily="34" charset="0"/>
              </a:rPr>
              <a:t>Việt</a:t>
            </a:r>
            <a:r>
              <a:rPr lang="en-US" sz="2200" i="1" dirty="0" smtClean="0">
                <a:latin typeface="Arial" panose="020B0604020202020204" pitchFamily="34" charset="0"/>
                <a:cs typeface="Arial" panose="020B0604020202020204" pitchFamily="34" charset="0"/>
              </a:rPr>
              <a:t> </a:t>
            </a:r>
            <a:r>
              <a:rPr lang="en-US" sz="2200" i="1" dirty="0" err="1" smtClean="0">
                <a:latin typeface="Arial" panose="020B0604020202020204" pitchFamily="34" charset="0"/>
                <a:cs typeface="Arial" panose="020B0604020202020204" pitchFamily="34" charset="0"/>
              </a:rPr>
              <a:t>Dũng</a:t>
            </a:r>
            <a:endParaRPr lang="en-US" sz="2200" i="1" dirty="0" smtClean="0">
              <a:latin typeface="Arial" panose="020B0604020202020204" pitchFamily="34" charset="0"/>
              <a:cs typeface="Arial" panose="020B0604020202020204" pitchFamily="34" charset="0"/>
            </a:endParaRPr>
          </a:p>
          <a:p>
            <a:pPr>
              <a:lnSpc>
                <a:spcPct val="150000"/>
              </a:lnSpc>
            </a:pPr>
            <a:r>
              <a:rPr lang="en-US" sz="2200" i="1" dirty="0" smtClean="0">
                <a:latin typeface="Arial" panose="020B0604020202020204" pitchFamily="34" charset="0"/>
                <a:cs typeface="Arial" panose="020B0604020202020204" pitchFamily="34" charset="0"/>
                <a:hlinkClick r:id="rId3"/>
              </a:rPr>
              <a:t>vvdung@ictu.edu.vn</a:t>
            </a:r>
            <a:endParaRPr lang="en-US" sz="2200" i="1" dirty="0" smtClean="0">
              <a:latin typeface="Arial" panose="020B0604020202020204" pitchFamily="34" charset="0"/>
              <a:cs typeface="Arial" panose="020B0604020202020204" pitchFamily="34" charset="0"/>
            </a:endParaRPr>
          </a:p>
          <a:p>
            <a:pPr>
              <a:lnSpc>
                <a:spcPct val="150000"/>
              </a:lnSpc>
            </a:pPr>
            <a:r>
              <a:rPr lang="en-US" sz="2200" i="1" dirty="0" smtClean="0">
                <a:latin typeface="Arial" panose="020B0604020202020204" pitchFamily="34" charset="0"/>
                <a:cs typeface="Arial" panose="020B0604020202020204" pitchFamily="34" charset="0"/>
              </a:rPr>
              <a:t>0392 273 280</a:t>
            </a:r>
          </a:p>
          <a:p>
            <a:pPr>
              <a:lnSpc>
                <a:spcPct val="150000"/>
              </a:lnSpc>
            </a:pPr>
            <a:r>
              <a:rPr lang="en-US" sz="2200" i="1" dirty="0" smtClean="0">
                <a:latin typeface="Arial" panose="020B0604020202020204" pitchFamily="34" charset="0"/>
                <a:cs typeface="Arial" panose="020B0604020202020204" pitchFamily="34" charset="0"/>
              </a:rPr>
              <a:t>BM An </a:t>
            </a:r>
            <a:r>
              <a:rPr lang="en-US" sz="2200" i="1" dirty="0" err="1" smtClean="0">
                <a:latin typeface="Arial" panose="020B0604020202020204" pitchFamily="34" charset="0"/>
                <a:cs typeface="Arial" panose="020B0604020202020204" pitchFamily="34" charset="0"/>
              </a:rPr>
              <a:t>toàn</a:t>
            </a:r>
            <a:r>
              <a:rPr lang="en-US" sz="2200" i="1" dirty="0" smtClean="0">
                <a:latin typeface="Arial" panose="020B0604020202020204" pitchFamily="34" charset="0"/>
                <a:cs typeface="Arial" panose="020B0604020202020204" pitchFamily="34" charset="0"/>
              </a:rPr>
              <a:t> </a:t>
            </a:r>
            <a:r>
              <a:rPr lang="en-US" sz="2200" i="1" dirty="0" err="1" smtClean="0">
                <a:latin typeface="Arial" panose="020B0604020202020204" pitchFamily="34" charset="0"/>
                <a:cs typeface="Arial" panose="020B0604020202020204" pitchFamily="34" charset="0"/>
              </a:rPr>
              <a:t>Hệ</a:t>
            </a:r>
            <a:r>
              <a:rPr lang="en-US" sz="2200" i="1" dirty="0" smtClean="0">
                <a:latin typeface="Arial" panose="020B0604020202020204" pitchFamily="34" charset="0"/>
                <a:cs typeface="Arial" panose="020B0604020202020204" pitchFamily="34" charset="0"/>
              </a:rPr>
              <a:t> </a:t>
            </a:r>
            <a:r>
              <a:rPr lang="en-US" sz="2200" i="1" dirty="0" err="1" smtClean="0">
                <a:latin typeface="Arial" panose="020B0604020202020204" pitchFamily="34" charset="0"/>
                <a:cs typeface="Arial" panose="020B0604020202020204" pitchFamily="34" charset="0"/>
              </a:rPr>
              <a:t>thống</a:t>
            </a:r>
            <a:r>
              <a:rPr lang="en-US" sz="2200" i="1" dirty="0" smtClean="0">
                <a:latin typeface="Arial" panose="020B0604020202020204" pitchFamily="34" charset="0"/>
                <a:cs typeface="Arial" panose="020B0604020202020204" pitchFamily="34" charset="0"/>
              </a:rPr>
              <a:t> </a:t>
            </a:r>
            <a:r>
              <a:rPr lang="en-US" sz="2200" i="1" dirty="0" err="1" smtClean="0">
                <a:latin typeface="Arial" panose="020B0604020202020204" pitchFamily="34" charset="0"/>
                <a:cs typeface="Arial" panose="020B0604020202020204" pitchFamily="34" charset="0"/>
              </a:rPr>
              <a:t>thông</a:t>
            </a:r>
            <a:r>
              <a:rPr lang="en-US" sz="2200" i="1" dirty="0" smtClean="0">
                <a:latin typeface="Arial" panose="020B0604020202020204" pitchFamily="34" charset="0"/>
                <a:cs typeface="Arial" panose="020B0604020202020204" pitchFamily="34" charset="0"/>
              </a:rPr>
              <a:t> tin</a:t>
            </a:r>
          </a:p>
        </p:txBody>
      </p:sp>
      <p:sp>
        <p:nvSpPr>
          <p:cNvPr id="81" name="CustomShape 3"/>
          <p:cNvSpPr/>
          <p:nvPr/>
        </p:nvSpPr>
        <p:spPr>
          <a:xfrm>
            <a:off x="1257480" y="2714760"/>
            <a:ext cx="1871280" cy="1871280"/>
          </a:xfrm>
          <a:prstGeom prst="ellipse">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strike="noStrike" spc="-1">
                <a:solidFill>
                  <a:srgbClr val="FFFFFF"/>
                </a:solidFill>
                <a:uFill>
                  <a:solidFill>
                    <a:srgbClr val="FFFFFF"/>
                  </a:solidFill>
                </a:uFill>
                <a:latin typeface="Segoe UI"/>
              </a:rPr>
              <a:t>LOGO</a:t>
            </a:r>
            <a:endParaRPr/>
          </a:p>
        </p:txBody>
      </p:sp>
      <p:sp>
        <p:nvSpPr>
          <p:cNvPr id="82" name="CustomShape 4"/>
          <p:cNvSpPr/>
          <p:nvPr/>
        </p:nvSpPr>
        <p:spPr>
          <a:xfrm>
            <a:off x="679320" y="4816080"/>
            <a:ext cx="33354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i="1" strike="noStrike" spc="-1" dirty="0">
                <a:solidFill>
                  <a:srgbClr val="000000"/>
                </a:solidFill>
                <a:uFill>
                  <a:solidFill>
                    <a:srgbClr val="FFFFFF"/>
                  </a:solidFill>
                </a:uFill>
                <a:latin typeface="Arial"/>
              </a:rPr>
              <a:t> </a:t>
            </a:r>
            <a:r>
              <a:rPr lang="en-US" sz="1800" i="1" strike="noStrike" spc="-1" dirty="0" err="1">
                <a:solidFill>
                  <a:srgbClr val="000000"/>
                </a:solidFill>
                <a:uFill>
                  <a:solidFill>
                    <a:srgbClr val="FFFFFF"/>
                  </a:solidFill>
                </a:uFill>
                <a:latin typeface="Arial"/>
              </a:rPr>
              <a:t>Ngày</a:t>
            </a:r>
            <a:r>
              <a:rPr lang="en-US" sz="1800" i="1" strike="noStrike" spc="-1" dirty="0">
                <a:solidFill>
                  <a:srgbClr val="000000"/>
                </a:solidFill>
                <a:uFill>
                  <a:solidFill>
                    <a:srgbClr val="FFFFFF"/>
                  </a:solidFill>
                </a:uFill>
                <a:latin typeface="Arial"/>
              </a:rPr>
              <a:t> , </a:t>
            </a:r>
            <a:r>
              <a:rPr lang="en-US" sz="1800" i="1" strike="noStrike" spc="-1" dirty="0" err="1">
                <a:solidFill>
                  <a:srgbClr val="000000"/>
                </a:solidFill>
                <a:uFill>
                  <a:solidFill>
                    <a:srgbClr val="FFFFFF"/>
                  </a:solidFill>
                </a:uFill>
                <a:latin typeface="Arial"/>
              </a:rPr>
              <a:t>tháng</a:t>
            </a:r>
            <a:r>
              <a:rPr lang="en-US" sz="1800" i="1" strike="noStrike" spc="-1" dirty="0">
                <a:solidFill>
                  <a:srgbClr val="000000"/>
                </a:solidFill>
                <a:uFill>
                  <a:solidFill>
                    <a:srgbClr val="FFFFFF"/>
                  </a:solidFill>
                </a:uFill>
                <a:latin typeface="Arial"/>
              </a:rPr>
              <a:t> , </a:t>
            </a:r>
            <a:r>
              <a:rPr lang="en-US" sz="1800" i="1" strike="noStrike" spc="-1" dirty="0" err="1" smtClean="0">
                <a:solidFill>
                  <a:srgbClr val="000000"/>
                </a:solidFill>
                <a:uFill>
                  <a:solidFill>
                    <a:srgbClr val="FFFFFF"/>
                  </a:solidFill>
                </a:uFill>
                <a:latin typeface="Arial"/>
              </a:rPr>
              <a:t>năm</a:t>
            </a:r>
            <a:endParaRPr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537" y="2714760"/>
            <a:ext cx="2834965" cy="1956255"/>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a:t>Chương 1: Tổng quan về mã độc máy tính và lây nhiễm hệ file</a:t>
            </a:r>
            <a:endParaRPr lang="en-US" sz="2000" b="1"/>
          </a:p>
        </p:txBody>
      </p:sp>
      <p:sp>
        <p:nvSpPr>
          <p:cNvPr id="87" name="TextShape 2"/>
          <p:cNvSpPr txBox="1"/>
          <p:nvPr/>
        </p:nvSpPr>
        <p:spPr>
          <a:xfrm>
            <a:off x="628560" y="1401740"/>
            <a:ext cx="8261440" cy="4762080"/>
          </a:xfrm>
          <a:prstGeom prst="rect">
            <a:avLst/>
          </a:prstGeom>
          <a:noFill/>
          <a:ln>
            <a:noFill/>
          </a:ln>
        </p:spPr>
        <p:txBody>
          <a:bodyPr/>
          <a:lstStyle/>
          <a:p>
            <a:r>
              <a:rPr lang="en-US" b="1" smtClean="0"/>
              <a:t>A. Các loại virus chính </a:t>
            </a:r>
            <a:endParaRPr lang="en-US" b="1"/>
          </a:p>
          <a:p>
            <a:pPr marL="285750" lvl="0" indent="-285750" algn="just">
              <a:lnSpc>
                <a:spcPct val="150000"/>
              </a:lnSpc>
              <a:buFont typeface="Wingdings" panose="05000000000000000000" pitchFamily="2" charset="2"/>
              <a:buChar char="ü"/>
            </a:pPr>
            <a:r>
              <a:rPr lang="vi-VN"/>
              <a:t>Virus thường trú (Memory - resident virus): Cư trú trong bộ nhớ chính như là một phần của chương trình hệ thống. Theo đó virus sẽ gây ảnh hưởng mỗi khi chương trình được thực thi</a:t>
            </a:r>
            <a:r>
              <a:rPr lang="vi-VN" smtClean="0"/>
              <a:t>.</a:t>
            </a:r>
            <a:endParaRPr lang="en-US" smtClean="0"/>
          </a:p>
          <a:p>
            <a:pPr marL="285750" lvl="0" indent="-285750" algn="just">
              <a:lnSpc>
                <a:spcPct val="150000"/>
              </a:lnSpc>
              <a:buFont typeface="Wingdings" panose="05000000000000000000" pitchFamily="2" charset="2"/>
              <a:buChar char="ü"/>
            </a:pPr>
            <a:r>
              <a:rPr lang="vi-VN"/>
              <a:t>Virus tệp chương trình (Program fíle virus): Gây ảnh hưởng đến các tệp chương trình như exe/com/sys</a:t>
            </a:r>
            <a:r>
              <a:rPr lang="vi-VN" smtClean="0"/>
              <a:t>.</a:t>
            </a:r>
            <a:endParaRPr lang="en-US" smtClean="0"/>
          </a:p>
          <a:p>
            <a:pPr marL="285750" lvl="0" indent="-285750" algn="just">
              <a:lnSpc>
                <a:spcPct val="150000"/>
              </a:lnSpc>
              <a:buFont typeface="Wingdings" panose="05000000000000000000" pitchFamily="2" charset="2"/>
              <a:buChar char="ü"/>
            </a:pPr>
            <a:r>
              <a:rPr lang="vi-VN"/>
              <a:t>Virus đa hình (Polymorphic yirus): Loại virus này tự thay đổi hình thức của nó, gây khó khăn cho các chương trinh Anti-virus. Virus “Tequilla” là loại virus đa hình đầu tiên xuất hiện năm 1991.</a:t>
            </a:r>
            <a:endParaRPr lang="en-US"/>
          </a:p>
        </p:txBody>
      </p:sp>
    </p:spTree>
    <p:extLst>
      <p:ext uri="{BB962C8B-B14F-4D97-AF65-F5344CB8AC3E}">
        <p14:creationId xmlns:p14="http://schemas.microsoft.com/office/powerpoint/2010/main" val="399483626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a:t>Chương 1: Tổng quan về mã độc máy tính và lây nhiễm hệ file</a:t>
            </a:r>
            <a:endParaRPr lang="en-US" sz="2000" b="1"/>
          </a:p>
        </p:txBody>
      </p:sp>
      <p:sp>
        <p:nvSpPr>
          <p:cNvPr id="87" name="TextShape 2"/>
          <p:cNvSpPr txBox="1"/>
          <p:nvPr/>
        </p:nvSpPr>
        <p:spPr>
          <a:xfrm>
            <a:off x="628560" y="1401740"/>
            <a:ext cx="8261440" cy="4762080"/>
          </a:xfrm>
          <a:prstGeom prst="rect">
            <a:avLst/>
          </a:prstGeom>
          <a:noFill/>
          <a:ln>
            <a:noFill/>
          </a:ln>
        </p:spPr>
        <p:txBody>
          <a:bodyPr/>
          <a:lstStyle/>
          <a:p>
            <a:pPr marL="342900" indent="-342900">
              <a:buAutoNum type="alphaUcPeriod"/>
            </a:pPr>
            <a:r>
              <a:rPr lang="en-US" b="1" dirty="0" err="1" smtClean="0"/>
              <a:t>Các</a:t>
            </a:r>
            <a:r>
              <a:rPr lang="en-US" b="1" dirty="0" smtClean="0"/>
              <a:t> </a:t>
            </a:r>
            <a:r>
              <a:rPr lang="en-US" b="1" dirty="0" err="1" smtClean="0"/>
              <a:t>loại</a:t>
            </a:r>
            <a:r>
              <a:rPr lang="en-US" b="1" dirty="0" smtClean="0"/>
              <a:t> virus </a:t>
            </a:r>
            <a:r>
              <a:rPr lang="en-US" b="1" dirty="0" err="1" smtClean="0"/>
              <a:t>chính</a:t>
            </a:r>
            <a:r>
              <a:rPr lang="en-US" b="1" dirty="0" smtClean="0"/>
              <a:t> </a:t>
            </a:r>
          </a:p>
          <a:p>
            <a:pPr marL="342900" indent="-342900">
              <a:buAutoNum type="alphaUcPeriod"/>
            </a:pPr>
            <a:endParaRPr lang="en-US" b="1" dirty="0" smtClean="0"/>
          </a:p>
          <a:p>
            <a:pPr marL="285750" lvl="0" indent="-285750" algn="just">
              <a:lnSpc>
                <a:spcPct val="150000"/>
              </a:lnSpc>
              <a:buFont typeface="Wingdings" panose="05000000000000000000" pitchFamily="2" charset="2"/>
              <a:buChar char="ü"/>
            </a:pPr>
            <a:r>
              <a:rPr lang="vi-VN" dirty="0" smtClean="0"/>
              <a:t>Virus </a:t>
            </a:r>
            <a:r>
              <a:rPr lang="vi-VN" dirty="0"/>
              <a:t>Boot (Boot Sector virus): Là loại virus đầu tiên trên thế giới được phổ biến rộng rãi và được viết vào năm 1986. Virus Boot lợi dụng tiến trình khôi động của máy tính để thực hiện việc kích hoạt mình. Khi máy tính được khởi động, nó luôn tìm đến master boot record </a:t>
            </a:r>
            <a:r>
              <a:rPr lang="en-US" dirty="0" err="1" smtClean="0"/>
              <a:t>để</a:t>
            </a:r>
            <a:r>
              <a:rPr lang="en-US" dirty="0" smtClean="0"/>
              <a:t> </a:t>
            </a:r>
            <a:r>
              <a:rPr lang="en-US" dirty="0" err="1" smtClean="0"/>
              <a:t>tấn</a:t>
            </a:r>
            <a:r>
              <a:rPr lang="en-US" dirty="0" smtClean="0"/>
              <a:t> </a:t>
            </a:r>
            <a:r>
              <a:rPr lang="en-US" dirty="0" err="1" smtClean="0"/>
              <a:t>công</a:t>
            </a:r>
            <a:r>
              <a:rPr lang="en-US" dirty="0" smtClean="0"/>
              <a:t>.</a:t>
            </a:r>
          </a:p>
          <a:p>
            <a:pPr marL="285750" lvl="0" indent="-285750" algn="just">
              <a:lnSpc>
                <a:spcPct val="150000"/>
              </a:lnSpc>
              <a:buFont typeface="Wingdings" panose="05000000000000000000" pitchFamily="2" charset="2"/>
              <a:buChar char="ü"/>
            </a:pPr>
            <a:r>
              <a:rPr lang="vi-VN" dirty="0" smtClean="0"/>
              <a:t>Virus </a:t>
            </a:r>
            <a:r>
              <a:rPr lang="vi-VN" dirty="0"/>
              <a:t>Stealth: Đây là loại virus có khả năng tự che giấu không để cho hệ điều hành và phần mềm Anti-virus biết. Nó nằm trong bộ nhớ để ngăn chặn sử dụng hệ điều hành và che giấu những thay đổi về kích thước các tập tin. </a:t>
            </a:r>
            <a:endParaRPr lang="en-US" dirty="0"/>
          </a:p>
        </p:txBody>
      </p:sp>
    </p:spTree>
    <p:extLst>
      <p:ext uri="{BB962C8B-B14F-4D97-AF65-F5344CB8AC3E}">
        <p14:creationId xmlns:p14="http://schemas.microsoft.com/office/powerpoint/2010/main" val="79124247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a:t>Chương 1: Tổng quan về mã độc máy tính và lây nhiễm hệ file</a:t>
            </a:r>
            <a:endParaRPr lang="en-US" sz="2000" b="1"/>
          </a:p>
        </p:txBody>
      </p:sp>
      <p:sp>
        <p:nvSpPr>
          <p:cNvPr id="87" name="TextShape 2"/>
          <p:cNvSpPr txBox="1"/>
          <p:nvPr/>
        </p:nvSpPr>
        <p:spPr>
          <a:xfrm>
            <a:off x="628560" y="1401740"/>
            <a:ext cx="8261440" cy="4762080"/>
          </a:xfrm>
          <a:prstGeom prst="rect">
            <a:avLst/>
          </a:prstGeom>
          <a:noFill/>
          <a:ln>
            <a:noFill/>
          </a:ln>
        </p:spPr>
        <p:txBody>
          <a:bodyPr/>
          <a:lstStyle/>
          <a:p>
            <a:pPr marL="342900" indent="-342900">
              <a:buAutoNum type="alphaUcPeriod"/>
            </a:pPr>
            <a:r>
              <a:rPr lang="en-US" b="1" dirty="0" err="1" smtClean="0"/>
              <a:t>Các</a:t>
            </a:r>
            <a:r>
              <a:rPr lang="en-US" b="1" dirty="0" smtClean="0"/>
              <a:t> </a:t>
            </a:r>
            <a:r>
              <a:rPr lang="en-US" b="1" dirty="0" err="1" smtClean="0"/>
              <a:t>loại</a:t>
            </a:r>
            <a:r>
              <a:rPr lang="en-US" b="1" dirty="0" smtClean="0"/>
              <a:t> virus </a:t>
            </a:r>
            <a:r>
              <a:rPr lang="en-US" b="1" dirty="0" err="1" smtClean="0"/>
              <a:t>chính</a:t>
            </a:r>
            <a:r>
              <a:rPr lang="en-US" b="1" dirty="0" smtClean="0"/>
              <a:t> </a:t>
            </a:r>
          </a:p>
          <a:p>
            <a:pPr marL="342900" indent="-342900">
              <a:buAutoNum type="alphaUcPeriod"/>
            </a:pPr>
            <a:endParaRPr lang="en-US" b="1" dirty="0" smtClean="0"/>
          </a:p>
          <a:p>
            <a:pPr marL="285750" indent="-285750" algn="just">
              <a:lnSpc>
                <a:spcPct val="150000"/>
              </a:lnSpc>
              <a:buFont typeface="Wingdings" panose="05000000000000000000" pitchFamily="2" charset="2"/>
              <a:buChar char="ü"/>
            </a:pPr>
            <a:r>
              <a:rPr lang="en-US" dirty="0"/>
              <a:t>Virus Macro: </a:t>
            </a:r>
            <a:r>
              <a:rPr lang="en-US" dirty="0" err="1"/>
              <a:t>Là</a:t>
            </a:r>
            <a:r>
              <a:rPr lang="en-US" dirty="0"/>
              <a:t> </a:t>
            </a:r>
            <a:r>
              <a:rPr lang="en-US" dirty="0" err="1"/>
              <a:t>tập</a:t>
            </a:r>
            <a:r>
              <a:rPr lang="en-US" dirty="0"/>
              <a:t> </a:t>
            </a:r>
            <a:r>
              <a:rPr lang="en-US" dirty="0" err="1"/>
              <a:t>lệnh</a:t>
            </a:r>
            <a:r>
              <a:rPr lang="en-US" dirty="0"/>
              <a:t> </a:t>
            </a:r>
            <a:r>
              <a:rPr lang="en-US" dirty="0" err="1"/>
              <a:t>được</a:t>
            </a:r>
            <a:r>
              <a:rPr lang="en-US" dirty="0"/>
              <a:t> </a:t>
            </a:r>
            <a:r>
              <a:rPr lang="en-US" dirty="0" err="1"/>
              <a:t>thực</a:t>
            </a:r>
            <a:r>
              <a:rPr lang="en-US" dirty="0"/>
              <a:t> </a:t>
            </a:r>
            <a:r>
              <a:rPr lang="en-US" dirty="0" err="1"/>
              <a:t>thi</a:t>
            </a:r>
            <a:r>
              <a:rPr lang="en-US" dirty="0"/>
              <a:t> </a:t>
            </a:r>
            <a:r>
              <a:rPr lang="en-US" dirty="0" err="1"/>
              <a:t>bởi</a:t>
            </a:r>
            <a:r>
              <a:rPr lang="en-US" dirty="0"/>
              <a:t> </a:t>
            </a:r>
            <a:r>
              <a:rPr lang="en-US" dirty="0" err="1"/>
              <a:t>một</a:t>
            </a:r>
            <a:r>
              <a:rPr lang="en-US" dirty="0"/>
              <a:t> </a:t>
            </a:r>
            <a:r>
              <a:rPr lang="en-US" dirty="0" err="1"/>
              <a:t>ứng</a:t>
            </a:r>
            <a:r>
              <a:rPr lang="en-US" dirty="0"/>
              <a:t> </a:t>
            </a:r>
            <a:r>
              <a:rPr lang="en-US" dirty="0" err="1"/>
              <a:t>dụng</a:t>
            </a:r>
            <a:r>
              <a:rPr lang="en-US" dirty="0"/>
              <a:t> </a:t>
            </a:r>
            <a:r>
              <a:rPr lang="en-US" dirty="0" err="1"/>
              <a:t>văn</a:t>
            </a:r>
            <a:r>
              <a:rPr lang="en-US" dirty="0"/>
              <a:t> </a:t>
            </a:r>
            <a:r>
              <a:rPr lang="en-US" dirty="0" err="1"/>
              <a:t>phòng</a:t>
            </a:r>
            <a:r>
              <a:rPr lang="en-US" dirty="0"/>
              <a:t>. Virus Macro </a:t>
            </a:r>
            <a:r>
              <a:rPr lang="en-US" dirty="0" err="1"/>
              <a:t>phổ</a:t>
            </a:r>
            <a:r>
              <a:rPr lang="en-US" dirty="0"/>
              <a:t> </a:t>
            </a:r>
            <a:r>
              <a:rPr lang="en-US" dirty="0" err="1"/>
              <a:t>biến</a:t>
            </a:r>
            <a:r>
              <a:rPr lang="en-US" dirty="0"/>
              <a:t> </a:t>
            </a:r>
            <a:r>
              <a:rPr lang="en-US" dirty="0" err="1"/>
              <a:t>trong</a:t>
            </a:r>
            <a:r>
              <a:rPr lang="en-US" dirty="0"/>
              <a:t> </a:t>
            </a:r>
            <a:r>
              <a:rPr lang="en-US" dirty="0" err="1"/>
              <a:t>các</a:t>
            </a:r>
            <a:r>
              <a:rPr lang="en-US" dirty="0"/>
              <a:t> </a:t>
            </a:r>
            <a:r>
              <a:rPr lang="en-US" dirty="0" err="1"/>
              <a:t>ứng</a:t>
            </a:r>
            <a:r>
              <a:rPr lang="en-US" dirty="0"/>
              <a:t> </a:t>
            </a:r>
            <a:r>
              <a:rPr lang="en-US" dirty="0" err="1"/>
              <a:t>dụng</a:t>
            </a:r>
            <a:r>
              <a:rPr lang="en-US" dirty="0"/>
              <a:t> Microsoft Office </a:t>
            </a:r>
            <a:r>
              <a:rPr lang="en-US" dirty="0" err="1"/>
              <a:t>khi</a:t>
            </a:r>
            <a:r>
              <a:rPr lang="en-US" dirty="0"/>
              <a:t> </a:t>
            </a:r>
            <a:r>
              <a:rPr lang="en-US" dirty="0" err="1"/>
              <a:t>tận</a:t>
            </a:r>
            <a:r>
              <a:rPr lang="en-US" dirty="0"/>
              <a:t> </a:t>
            </a:r>
            <a:r>
              <a:rPr lang="en-US" dirty="0" err="1"/>
              <a:t>dụng</a:t>
            </a:r>
            <a:r>
              <a:rPr lang="en-US" dirty="0"/>
              <a:t> </a:t>
            </a:r>
            <a:r>
              <a:rPr lang="en-US" dirty="0" err="1"/>
              <a:t>khả</a:t>
            </a:r>
            <a:r>
              <a:rPr lang="en-US" dirty="0"/>
              <a:t> </a:t>
            </a:r>
            <a:r>
              <a:rPr lang="en-US" dirty="0" err="1"/>
              <a:t>năng</a:t>
            </a:r>
            <a:r>
              <a:rPr lang="en-US" dirty="0"/>
              <a:t> </a:t>
            </a:r>
            <a:r>
              <a:rPr lang="en-US" dirty="0" err="1"/>
              <a:t>kiểm</a:t>
            </a:r>
            <a:r>
              <a:rPr lang="en-US" dirty="0"/>
              <a:t> </a:t>
            </a:r>
            <a:r>
              <a:rPr lang="en-US" dirty="0" err="1"/>
              <a:t>soát</a:t>
            </a:r>
            <a:r>
              <a:rPr lang="en-US" dirty="0"/>
              <a:t> </a:t>
            </a:r>
            <a:r>
              <a:rPr lang="en-US" dirty="0" err="1"/>
              <a:t>việc</a:t>
            </a:r>
            <a:r>
              <a:rPr lang="en-US" dirty="0"/>
              <a:t> </a:t>
            </a:r>
            <a:r>
              <a:rPr lang="en-US" dirty="0" err="1"/>
              <a:t>tạo</a:t>
            </a:r>
            <a:r>
              <a:rPr lang="en-US" dirty="0"/>
              <a:t> </a:t>
            </a:r>
            <a:r>
              <a:rPr lang="en-US" dirty="0" err="1"/>
              <a:t>và</a:t>
            </a:r>
            <a:r>
              <a:rPr lang="en-US" dirty="0"/>
              <a:t> </a:t>
            </a:r>
            <a:r>
              <a:rPr lang="en-US" dirty="0" err="1"/>
              <a:t>mở</a:t>
            </a:r>
            <a:r>
              <a:rPr lang="en-US" dirty="0"/>
              <a:t> </a:t>
            </a:r>
            <a:r>
              <a:rPr lang="en-US" dirty="0" err="1"/>
              <a:t>tệp</a:t>
            </a:r>
            <a:r>
              <a:rPr lang="en-US" dirty="0"/>
              <a:t> </a:t>
            </a:r>
            <a:r>
              <a:rPr lang="en-US" dirty="0" err="1"/>
              <a:t>để</a:t>
            </a:r>
            <a:r>
              <a:rPr lang="en-US" dirty="0"/>
              <a:t> </a:t>
            </a:r>
            <a:r>
              <a:rPr lang="en-US" dirty="0" err="1"/>
              <a:t>thực</a:t>
            </a:r>
            <a:r>
              <a:rPr lang="en-US" dirty="0"/>
              <a:t> </a:t>
            </a:r>
            <a:r>
              <a:rPr lang="en-US" dirty="0" err="1"/>
              <a:t>thi</a:t>
            </a:r>
            <a:r>
              <a:rPr lang="en-US" dirty="0"/>
              <a:t> </a:t>
            </a:r>
            <a:r>
              <a:rPr lang="en-US" dirty="0" err="1"/>
              <a:t>và</a:t>
            </a:r>
            <a:r>
              <a:rPr lang="en-US" dirty="0"/>
              <a:t> </a:t>
            </a:r>
            <a:r>
              <a:rPr lang="en-US" dirty="0" err="1"/>
              <a:t>lây</a:t>
            </a:r>
            <a:r>
              <a:rPr lang="en-US" dirty="0"/>
              <a:t> </a:t>
            </a:r>
            <a:r>
              <a:rPr lang="en-US" dirty="0" err="1"/>
              <a:t>nhiễm</a:t>
            </a:r>
            <a:r>
              <a:rPr lang="en-US" dirty="0"/>
              <a:t>. </a:t>
            </a:r>
            <a:endParaRPr lang="en-US" dirty="0" smtClean="0"/>
          </a:p>
          <a:p>
            <a:pPr marL="285750" indent="-285750" algn="just">
              <a:lnSpc>
                <a:spcPct val="150000"/>
              </a:lnSpc>
              <a:buFont typeface="Wingdings" panose="05000000000000000000" pitchFamily="2" charset="2"/>
              <a:buChar char="ü"/>
            </a:pPr>
            <a:r>
              <a:rPr lang="en-US" dirty="0" smtClean="0"/>
              <a:t>Virus </a:t>
            </a:r>
            <a:r>
              <a:rPr lang="en-US" dirty="0"/>
              <a:t>Email: </a:t>
            </a:r>
            <a:r>
              <a:rPr lang="en-US" dirty="0" err="1"/>
              <a:t>Là</a:t>
            </a:r>
            <a:r>
              <a:rPr lang="en-US" dirty="0"/>
              <a:t> </a:t>
            </a:r>
            <a:r>
              <a:rPr lang="en-US" dirty="0" err="1"/>
              <a:t>những</a:t>
            </a:r>
            <a:r>
              <a:rPr lang="en-US" dirty="0"/>
              <a:t> virus </a:t>
            </a:r>
            <a:r>
              <a:rPr lang="en-US" dirty="0" err="1"/>
              <a:t>được</a:t>
            </a:r>
            <a:r>
              <a:rPr lang="en-US" dirty="0"/>
              <a:t> </a:t>
            </a:r>
            <a:r>
              <a:rPr lang="en-US" dirty="0" err="1"/>
              <a:t>phát</a:t>
            </a:r>
            <a:r>
              <a:rPr lang="en-US" dirty="0"/>
              <a:t> </a:t>
            </a:r>
            <a:r>
              <a:rPr lang="en-US" dirty="0" err="1"/>
              <a:t>tán</a:t>
            </a:r>
            <a:r>
              <a:rPr lang="en-US" dirty="0"/>
              <a:t> qua </a:t>
            </a:r>
            <a:r>
              <a:rPr lang="en-US" dirty="0" err="1"/>
              <a:t>thư</a:t>
            </a:r>
            <a:r>
              <a:rPr lang="en-US" dirty="0"/>
              <a:t> </a:t>
            </a:r>
            <a:r>
              <a:rPr lang="en-US" dirty="0" err="1"/>
              <a:t>điện</a:t>
            </a:r>
            <a:r>
              <a:rPr lang="en-US" dirty="0"/>
              <a:t> </a:t>
            </a:r>
            <a:r>
              <a:rPr lang="en-US" dirty="0" err="1"/>
              <a:t>tử</a:t>
            </a:r>
            <a:r>
              <a:rPr lang="en-US" dirty="0"/>
              <a:t>. </a:t>
            </a:r>
            <a:r>
              <a:rPr lang="en-US" dirty="0" err="1"/>
              <a:t>Ví</a:t>
            </a:r>
            <a:r>
              <a:rPr lang="en-US" dirty="0"/>
              <a:t> </a:t>
            </a:r>
            <a:r>
              <a:rPr lang="en-US" dirty="0" err="1"/>
              <a:t>dụ</a:t>
            </a:r>
            <a:r>
              <a:rPr lang="en-US" dirty="0"/>
              <a:t> virus Melissa </a:t>
            </a:r>
            <a:r>
              <a:rPr lang="en-US" dirty="0" err="1"/>
              <a:t>được</a:t>
            </a:r>
            <a:r>
              <a:rPr lang="en-US" dirty="0"/>
              <a:t> </a:t>
            </a:r>
            <a:r>
              <a:rPr lang="en-US" dirty="0" err="1"/>
              <a:t>đính</a:t>
            </a:r>
            <a:r>
              <a:rPr lang="en-US" dirty="0"/>
              <a:t> </a:t>
            </a:r>
            <a:r>
              <a:rPr lang="en-US" dirty="0" err="1"/>
              <a:t>kèm</a:t>
            </a:r>
            <a:r>
              <a:rPr lang="en-US" dirty="0"/>
              <a:t> </a:t>
            </a:r>
            <a:r>
              <a:rPr lang="en-US" dirty="0" err="1"/>
              <a:t>trong</a:t>
            </a:r>
            <a:r>
              <a:rPr lang="en-US" dirty="0"/>
              <a:t> </a:t>
            </a:r>
            <a:r>
              <a:rPr lang="en-US" dirty="0" err="1"/>
              <a:t>thư</a:t>
            </a:r>
            <a:r>
              <a:rPr lang="en-US" dirty="0"/>
              <a:t> </a:t>
            </a:r>
            <a:r>
              <a:rPr lang="en-US" dirty="0" err="1"/>
              <a:t>điện</a:t>
            </a:r>
            <a:r>
              <a:rPr lang="en-US" dirty="0"/>
              <a:t> </a:t>
            </a:r>
            <a:r>
              <a:rPr lang="en-US" dirty="0" err="1"/>
              <a:t>tử</a:t>
            </a:r>
            <a:r>
              <a:rPr lang="en-US" dirty="0"/>
              <a:t>. </a:t>
            </a:r>
            <a:r>
              <a:rPr lang="en-US" dirty="0" err="1"/>
              <a:t>Nếu</a:t>
            </a:r>
            <a:r>
              <a:rPr lang="en-US" dirty="0"/>
              <a:t> </a:t>
            </a:r>
            <a:r>
              <a:rPr lang="en-US" dirty="0" err="1"/>
              <a:t>người</a:t>
            </a:r>
            <a:r>
              <a:rPr lang="en-US" dirty="0"/>
              <a:t> </a:t>
            </a:r>
            <a:r>
              <a:rPr lang="en-US" dirty="0" err="1"/>
              <a:t>dùng</a:t>
            </a:r>
            <a:r>
              <a:rPr lang="en-US" dirty="0"/>
              <a:t> </a:t>
            </a:r>
            <a:r>
              <a:rPr lang="en-US" dirty="0" err="1"/>
              <a:t>mở</a:t>
            </a:r>
            <a:r>
              <a:rPr lang="en-US" dirty="0"/>
              <a:t> </a:t>
            </a:r>
            <a:r>
              <a:rPr lang="en-US" dirty="0" err="1"/>
              <a:t>tệp</a:t>
            </a:r>
            <a:r>
              <a:rPr lang="en-US" dirty="0"/>
              <a:t> </a:t>
            </a:r>
            <a:r>
              <a:rPr lang="en-US" dirty="0" err="1"/>
              <a:t>đính</a:t>
            </a:r>
            <a:r>
              <a:rPr lang="en-US" dirty="0"/>
              <a:t> </a:t>
            </a:r>
            <a:r>
              <a:rPr lang="en-US" dirty="0" err="1"/>
              <a:t>kèm</a:t>
            </a:r>
            <a:r>
              <a:rPr lang="en-US" dirty="0"/>
              <a:t> Macro </a:t>
            </a:r>
            <a:r>
              <a:rPr lang="en-US" dirty="0" err="1"/>
              <a:t>được</a:t>
            </a:r>
            <a:r>
              <a:rPr lang="en-US" dirty="0"/>
              <a:t> </a:t>
            </a:r>
            <a:r>
              <a:rPr lang="en-US" dirty="0" err="1"/>
              <a:t>kích</a:t>
            </a:r>
            <a:r>
              <a:rPr lang="en-US" dirty="0"/>
              <a:t> </a:t>
            </a:r>
            <a:r>
              <a:rPr lang="en-US" dirty="0" err="1"/>
              <a:t>hoạt</a:t>
            </a:r>
            <a:r>
              <a:rPr lang="en-US" dirty="0"/>
              <a:t> </a:t>
            </a:r>
            <a:r>
              <a:rPr lang="en-US" dirty="0" err="1"/>
              <a:t>sau</a:t>
            </a:r>
            <a:r>
              <a:rPr lang="en-US" dirty="0"/>
              <a:t> </a:t>
            </a:r>
            <a:r>
              <a:rPr lang="en-US" dirty="0" err="1"/>
              <a:t>đó</a:t>
            </a:r>
            <a:r>
              <a:rPr lang="en-US" dirty="0"/>
              <a:t> virus </a:t>
            </a:r>
            <a:r>
              <a:rPr lang="en-US" dirty="0" err="1"/>
              <a:t>tự</a:t>
            </a:r>
            <a:r>
              <a:rPr lang="en-US" dirty="0"/>
              <a:t> </a:t>
            </a:r>
            <a:r>
              <a:rPr lang="en-US" dirty="0" err="1"/>
              <a:t>động</a:t>
            </a:r>
            <a:r>
              <a:rPr lang="en-US" dirty="0"/>
              <a:t> </a:t>
            </a:r>
            <a:r>
              <a:rPr lang="en-US" dirty="0" err="1"/>
              <a:t>gửi</a:t>
            </a:r>
            <a:r>
              <a:rPr lang="en-US" dirty="0"/>
              <a:t> </a:t>
            </a:r>
            <a:r>
              <a:rPr lang="en-US" dirty="0" err="1"/>
              <a:t>chính</a:t>
            </a:r>
            <a:r>
              <a:rPr lang="en-US" dirty="0"/>
              <a:t> </a:t>
            </a:r>
            <a:r>
              <a:rPr lang="en-US" dirty="0" err="1"/>
              <a:t>nó</a:t>
            </a:r>
            <a:r>
              <a:rPr lang="en-US" dirty="0"/>
              <a:t> </a:t>
            </a:r>
            <a:r>
              <a:rPr lang="en-US" dirty="0" err="1"/>
              <a:t>tới</a:t>
            </a:r>
            <a:r>
              <a:rPr lang="en-US" dirty="0"/>
              <a:t> </a:t>
            </a:r>
            <a:r>
              <a:rPr lang="en-US" dirty="0" err="1"/>
              <a:t>tất</a:t>
            </a:r>
            <a:r>
              <a:rPr lang="en-US" dirty="0"/>
              <a:t> </a:t>
            </a:r>
            <a:r>
              <a:rPr lang="en-US" dirty="0" err="1"/>
              <a:t>cả</a:t>
            </a:r>
            <a:r>
              <a:rPr lang="en-US" dirty="0"/>
              <a:t> </a:t>
            </a:r>
            <a:r>
              <a:rPr lang="en-US" dirty="0" err="1"/>
              <a:t>những</a:t>
            </a:r>
            <a:r>
              <a:rPr lang="en-US" dirty="0"/>
              <a:t> </a:t>
            </a:r>
            <a:r>
              <a:rPr lang="en-US" dirty="0" err="1"/>
              <a:t>hòm</a:t>
            </a:r>
            <a:r>
              <a:rPr lang="en-US" dirty="0"/>
              <a:t> </a:t>
            </a:r>
            <a:r>
              <a:rPr lang="en-US" dirty="0" err="1"/>
              <a:t>thư</a:t>
            </a:r>
            <a:r>
              <a:rPr lang="en-US" dirty="0"/>
              <a:t> </a:t>
            </a:r>
            <a:r>
              <a:rPr lang="en-US" dirty="0" err="1"/>
              <a:t>có</a:t>
            </a:r>
            <a:r>
              <a:rPr lang="en-US" dirty="0"/>
              <a:t> </a:t>
            </a:r>
            <a:r>
              <a:rPr lang="en-US" dirty="0" err="1"/>
              <a:t>trong</a:t>
            </a:r>
            <a:r>
              <a:rPr lang="en-US" dirty="0"/>
              <a:t> </a:t>
            </a:r>
            <a:r>
              <a:rPr lang="en-US" dirty="0" err="1"/>
              <a:t>danh</a:t>
            </a:r>
            <a:r>
              <a:rPr lang="en-US" dirty="0"/>
              <a:t> </a:t>
            </a:r>
            <a:r>
              <a:rPr lang="en-US" dirty="0" err="1"/>
              <a:t>sách</a:t>
            </a:r>
            <a:r>
              <a:rPr lang="en-US" dirty="0"/>
              <a:t> </a:t>
            </a:r>
            <a:r>
              <a:rPr lang="en-US" dirty="0" err="1"/>
              <a:t>thư</a:t>
            </a:r>
            <a:r>
              <a:rPr lang="en-US" dirty="0"/>
              <a:t> </a:t>
            </a:r>
            <a:r>
              <a:rPr lang="en-US" dirty="0" err="1"/>
              <a:t>của</a:t>
            </a:r>
            <a:r>
              <a:rPr lang="en-US" dirty="0"/>
              <a:t> </a:t>
            </a:r>
            <a:r>
              <a:rPr lang="en-US" dirty="0" err="1"/>
              <a:t>người</a:t>
            </a:r>
            <a:r>
              <a:rPr lang="en-US" dirty="0"/>
              <a:t> </a:t>
            </a:r>
            <a:r>
              <a:rPr lang="en-US" dirty="0" err="1"/>
              <a:t>đó</a:t>
            </a:r>
            <a:r>
              <a:rPr lang="en-US" dirty="0"/>
              <a:t>.</a:t>
            </a:r>
          </a:p>
        </p:txBody>
      </p:sp>
    </p:spTree>
    <p:extLst>
      <p:ext uri="{BB962C8B-B14F-4D97-AF65-F5344CB8AC3E}">
        <p14:creationId xmlns:p14="http://schemas.microsoft.com/office/powerpoint/2010/main" val="370653734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a:t>Chương 1: Tổng quan về mã độc máy tính và lây nhiễm hệ file</a:t>
            </a:r>
            <a:endParaRPr lang="en-US" sz="2000" b="1"/>
          </a:p>
        </p:txBody>
      </p:sp>
      <p:sp>
        <p:nvSpPr>
          <p:cNvPr id="87" name="TextShape 2"/>
          <p:cNvSpPr txBox="1"/>
          <p:nvPr/>
        </p:nvSpPr>
        <p:spPr>
          <a:xfrm>
            <a:off x="628560" y="1401740"/>
            <a:ext cx="8261440" cy="4762080"/>
          </a:xfrm>
          <a:prstGeom prst="rect">
            <a:avLst/>
          </a:prstGeom>
          <a:noFill/>
          <a:ln>
            <a:noFill/>
          </a:ln>
        </p:spPr>
        <p:txBody>
          <a:bodyPr/>
          <a:lstStyle/>
          <a:p>
            <a:pPr marL="342900" indent="-342900">
              <a:buFont typeface="+mj-lt"/>
              <a:buAutoNum type="alphaUcPeriod" startAt="2"/>
            </a:pPr>
            <a:r>
              <a:rPr lang="en-US" b="1" smtClean="0"/>
              <a:t>Sâu </a:t>
            </a:r>
            <a:r>
              <a:rPr lang="en-US" b="1"/>
              <a:t>Máy Tính (Worm)</a:t>
            </a:r>
          </a:p>
          <a:p>
            <a:pPr marL="285750" indent="-285750" algn="just">
              <a:lnSpc>
                <a:spcPct val="150000"/>
              </a:lnSpc>
              <a:buFontTx/>
              <a:buChar char="-"/>
            </a:pPr>
            <a:r>
              <a:rPr lang="vi-VN" smtClean="0"/>
              <a:t>Worm </a:t>
            </a:r>
            <a:r>
              <a:rPr lang="vi-VN"/>
              <a:t>là chương trình độc hại có khả năng tự nhân bản và tự lây nhiễm trong hệ thống mà không cần tệp chủ để mang nó. Như vậy Worm không bám vào một tệp hoặc một vùng nào đó trên đĩa cứng, vì vậy không thể dùng các chương trình quét tệp để phát hiện và loại bỏ Worm. </a:t>
            </a:r>
            <a:endParaRPr lang="en-US" smtClean="0"/>
          </a:p>
          <a:p>
            <a:pPr marL="285750" indent="-285750" algn="just">
              <a:lnSpc>
                <a:spcPct val="150000"/>
              </a:lnSpc>
              <a:buFontTx/>
              <a:buChar char="-"/>
            </a:pPr>
            <a:r>
              <a:rPr lang="vi-VN" smtClean="0"/>
              <a:t>Mục </a:t>
            </a:r>
            <a:r>
              <a:rPr lang="vi-VN"/>
              <a:t>tiêu của Worm là làm lãng phí băng thông của mạng, phá hoại hệ thống như xóa tệp, tạo ra cửa sau cho phép tin tặc kiểm soát máy tính của nạn nhân. Sự tấn công của Worm có đặc trưng là lan rộng cực kỳ nhanh chóng do không cần tác động của con người (như khởi động máy, copy tệp hay đóng/mở tệp). Worm có thể chia làm 2 loại:</a:t>
            </a:r>
            <a:endParaRPr lang="en-US" smtClean="0"/>
          </a:p>
        </p:txBody>
      </p:sp>
    </p:spTree>
    <p:extLst>
      <p:ext uri="{BB962C8B-B14F-4D97-AF65-F5344CB8AC3E}">
        <p14:creationId xmlns:p14="http://schemas.microsoft.com/office/powerpoint/2010/main" val="19672058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a:t>Chương 1: Tổng quan về mã độc máy tính và lây nhiễm hệ file</a:t>
            </a:r>
            <a:endParaRPr lang="en-US" sz="2000" b="1"/>
          </a:p>
        </p:txBody>
      </p:sp>
      <p:sp>
        <p:nvSpPr>
          <p:cNvPr id="87" name="TextShape 2"/>
          <p:cNvSpPr txBox="1"/>
          <p:nvPr/>
        </p:nvSpPr>
        <p:spPr>
          <a:xfrm>
            <a:off x="628560" y="1401740"/>
            <a:ext cx="8261440" cy="4762080"/>
          </a:xfrm>
          <a:prstGeom prst="rect">
            <a:avLst/>
          </a:prstGeom>
          <a:noFill/>
          <a:ln>
            <a:noFill/>
          </a:ln>
        </p:spPr>
        <p:txBody>
          <a:bodyPr/>
          <a:lstStyle/>
          <a:p>
            <a:pPr marL="342900" indent="-342900">
              <a:buFont typeface="+mj-lt"/>
              <a:buAutoNum type="alphaUcPeriod" startAt="2"/>
            </a:pPr>
            <a:r>
              <a:rPr lang="en-US" b="1" smtClean="0"/>
              <a:t>Sâu </a:t>
            </a:r>
            <a:r>
              <a:rPr lang="en-US" b="1"/>
              <a:t>Máy Tính (Worm)</a:t>
            </a:r>
          </a:p>
          <a:p>
            <a:pPr marL="285750" indent="-285750" algn="just">
              <a:lnSpc>
                <a:spcPct val="150000"/>
              </a:lnSpc>
              <a:buFontTx/>
              <a:buChar char="-"/>
            </a:pPr>
            <a:r>
              <a:rPr lang="en-US" smtClean="0"/>
              <a:t>Dạng thứ nhất:</a:t>
            </a:r>
          </a:p>
          <a:p>
            <a:pPr marL="285750" indent="-285750" algn="just">
              <a:lnSpc>
                <a:spcPct val="150000"/>
              </a:lnSpc>
              <a:buFont typeface="Wingdings" panose="05000000000000000000" pitchFamily="2" charset="2"/>
              <a:buChar char="ü"/>
            </a:pPr>
            <a:r>
              <a:rPr lang="en-US"/>
              <a:t>Worm dịch vụ mạng (Network Service Worm) lan truyền bằng cách lợi dụng các lỗ hổng bảo mật của mạng, của hệ điều hành hoặc của ứng dụng. Ví dụ: Sasser (W32.Sasser.Worm) bắt đầu lây lan trên mạng vào ngày 1/5/2004 có thể tự động lây lan bất cứ máy tính nào kết nối Internet. Nó lợi dụng lỗ hổng bảo mật của dịch vụ LSASS (Local Security Authority Subsystem Service), lỗ hổng này đã được Microsoft công bố. và phát hành bản sửa lỗi ngày 13-4-2004, để thực hiện tấn công các máy cài Windows 2000/ XP/ Server 2003.</a:t>
            </a:r>
          </a:p>
          <a:p>
            <a:pPr marL="285750" indent="-285750" algn="just">
              <a:lnSpc>
                <a:spcPct val="150000"/>
              </a:lnSpc>
              <a:buFontTx/>
              <a:buChar char="-"/>
            </a:pPr>
            <a:endParaRPr lang="en-US" smtClean="0"/>
          </a:p>
        </p:txBody>
      </p:sp>
    </p:spTree>
    <p:extLst>
      <p:ext uri="{BB962C8B-B14F-4D97-AF65-F5344CB8AC3E}">
        <p14:creationId xmlns:p14="http://schemas.microsoft.com/office/powerpoint/2010/main" val="305153614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a:t>Chương 1: Tổng quan về mã độc máy tính và lây nhiễm hệ file</a:t>
            </a:r>
            <a:endParaRPr lang="en-US" sz="2000" b="1"/>
          </a:p>
        </p:txBody>
      </p:sp>
      <p:sp>
        <p:nvSpPr>
          <p:cNvPr id="87" name="TextShape 2"/>
          <p:cNvSpPr txBox="1"/>
          <p:nvPr/>
        </p:nvSpPr>
        <p:spPr>
          <a:xfrm>
            <a:off x="628560" y="1401740"/>
            <a:ext cx="8261440" cy="4762080"/>
          </a:xfrm>
          <a:prstGeom prst="rect">
            <a:avLst/>
          </a:prstGeom>
          <a:noFill/>
          <a:ln>
            <a:noFill/>
          </a:ln>
        </p:spPr>
        <p:txBody>
          <a:bodyPr/>
          <a:lstStyle/>
          <a:p>
            <a:pPr marL="342900" indent="-342900">
              <a:buFont typeface="+mj-lt"/>
              <a:buAutoNum type="alphaUcPeriod" startAt="2"/>
            </a:pPr>
            <a:r>
              <a:rPr lang="en-US" b="1" dirty="0" err="1" smtClean="0"/>
              <a:t>Sâu</a:t>
            </a:r>
            <a:r>
              <a:rPr lang="en-US" b="1" dirty="0" smtClean="0"/>
              <a:t> </a:t>
            </a:r>
            <a:r>
              <a:rPr lang="en-US" b="1" dirty="0" err="1"/>
              <a:t>Máy</a:t>
            </a:r>
            <a:r>
              <a:rPr lang="en-US" b="1" dirty="0"/>
              <a:t> </a:t>
            </a:r>
            <a:r>
              <a:rPr lang="en-US" b="1" dirty="0" err="1"/>
              <a:t>Tính</a:t>
            </a:r>
            <a:r>
              <a:rPr lang="en-US" b="1" dirty="0"/>
              <a:t> (Worm)</a:t>
            </a:r>
          </a:p>
          <a:p>
            <a:pPr marL="285750" indent="-285750" algn="just">
              <a:lnSpc>
                <a:spcPct val="150000"/>
              </a:lnSpc>
              <a:buFontTx/>
              <a:buChar char="-"/>
            </a:pPr>
            <a:r>
              <a:rPr lang="en-US" dirty="0" err="1" smtClean="0"/>
              <a:t>Dạng</a:t>
            </a:r>
            <a:r>
              <a:rPr lang="en-US" dirty="0" smtClean="0"/>
              <a:t> </a:t>
            </a:r>
            <a:r>
              <a:rPr lang="en-US" dirty="0" err="1" smtClean="0"/>
              <a:t>thứ</a:t>
            </a:r>
            <a:r>
              <a:rPr lang="en-US" dirty="0" smtClean="0"/>
              <a:t> </a:t>
            </a:r>
            <a:r>
              <a:rPr lang="en-US" dirty="0" err="1" smtClean="0"/>
              <a:t>hai</a:t>
            </a:r>
            <a:r>
              <a:rPr lang="en-US" dirty="0" smtClean="0"/>
              <a:t>:</a:t>
            </a:r>
          </a:p>
          <a:p>
            <a:pPr marL="285750" indent="-285750" algn="just">
              <a:lnSpc>
                <a:spcPct val="150000"/>
              </a:lnSpc>
              <a:buFont typeface="Wingdings" panose="05000000000000000000" pitchFamily="2" charset="2"/>
              <a:buChar char="ü"/>
            </a:pPr>
            <a:r>
              <a:rPr lang="vi-VN" dirty="0"/>
              <a:t>Worm gửi thư hàng loạt (Mass Mailing Worm) là một dạng tấn công qụa dịch vụ thư điện tử, tuy nhiên nó tự đóng gói để tấn công và lây nhiễm chứ không bám vào vật chủ là các thư điện tử. Khi sâu này lây nhiễm vào hệ thống, nó thường cố gắng tìm kiếm sổ địa chỉ và tự gửi bản thân nó đến các địa chỉ trong sổ địa chỉ. Việc gửi đồng thời cho toàn bộ các địa chỉ thường gây quá tải cho mạng hoặc cho máy chủ thư điện tử, Ví dụ Mydoom là một trong những loại Worm khiến nhiều hệ thống máy tính bị tê liệt và gây thiệt hại hàng triệu </a:t>
            </a:r>
            <a:r>
              <a:rPr lang="en-US" dirty="0" smtClean="0"/>
              <a:t>$.</a:t>
            </a:r>
          </a:p>
        </p:txBody>
      </p:sp>
    </p:spTree>
    <p:extLst>
      <p:ext uri="{BB962C8B-B14F-4D97-AF65-F5344CB8AC3E}">
        <p14:creationId xmlns:p14="http://schemas.microsoft.com/office/powerpoint/2010/main" val="407751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a:t>Chương 1: Tổng quan về mã độc máy tính và lây nhiễm hệ file</a:t>
            </a:r>
            <a:endParaRPr lang="en-US" sz="2000" b="1"/>
          </a:p>
        </p:txBody>
      </p:sp>
      <p:sp>
        <p:nvSpPr>
          <p:cNvPr id="87" name="TextShape 2"/>
          <p:cNvSpPr txBox="1"/>
          <p:nvPr/>
        </p:nvSpPr>
        <p:spPr>
          <a:xfrm>
            <a:off x="628560" y="1401740"/>
            <a:ext cx="8261440" cy="4762080"/>
          </a:xfrm>
          <a:prstGeom prst="rect">
            <a:avLst/>
          </a:prstGeom>
          <a:noFill/>
          <a:ln>
            <a:noFill/>
          </a:ln>
        </p:spPr>
        <p:txBody>
          <a:bodyPr/>
          <a:lstStyle/>
          <a:p>
            <a:pPr marL="342900" indent="-342900">
              <a:buFont typeface="+mj-lt"/>
              <a:buAutoNum type="alphaUcPeriod" startAt="2"/>
            </a:pPr>
            <a:r>
              <a:rPr lang="en-US" b="1" dirty="0" err="1" smtClean="0"/>
              <a:t>Sâu</a:t>
            </a:r>
            <a:r>
              <a:rPr lang="en-US" b="1" dirty="0" smtClean="0"/>
              <a:t> </a:t>
            </a:r>
            <a:r>
              <a:rPr lang="en-US" b="1" dirty="0" err="1" smtClean="0"/>
              <a:t>Máy</a:t>
            </a:r>
            <a:r>
              <a:rPr lang="en-US" b="1" dirty="0" smtClean="0"/>
              <a:t> </a:t>
            </a:r>
            <a:r>
              <a:rPr lang="en-US" b="1" dirty="0" err="1" smtClean="0"/>
              <a:t>Tính</a:t>
            </a:r>
            <a:r>
              <a:rPr lang="en-US" b="1" dirty="0" smtClean="0"/>
              <a:t> (Worm)</a:t>
            </a:r>
          </a:p>
          <a:p>
            <a:pPr lvl="0"/>
            <a:r>
              <a:rPr lang="en-US" dirty="0" smtClean="0"/>
              <a:t>- </a:t>
            </a:r>
            <a:r>
              <a:rPr lang="en-US" dirty="0" err="1" smtClean="0"/>
              <a:t>Cơ</a:t>
            </a:r>
            <a:r>
              <a:rPr lang="en-US" dirty="0" smtClean="0"/>
              <a:t> </a:t>
            </a:r>
            <a:r>
              <a:rPr lang="en-US" dirty="0" err="1" smtClean="0"/>
              <a:t>chế</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sâu</a:t>
            </a:r>
            <a:r>
              <a:rPr lang="en-US" dirty="0" smtClean="0"/>
              <a:t> </a:t>
            </a:r>
            <a:r>
              <a:rPr lang="en-US" dirty="0" err="1" smtClean="0"/>
              <a:t>máy</a:t>
            </a:r>
            <a:r>
              <a:rPr lang="en-US" dirty="0" smtClean="0"/>
              <a:t> </a:t>
            </a:r>
            <a:r>
              <a:rPr lang="en-US" dirty="0" err="1" smtClean="0"/>
              <a:t>tính</a:t>
            </a:r>
            <a:r>
              <a:rPr lang="en-US" dirty="0" smtClean="0"/>
              <a:t>:</a:t>
            </a:r>
          </a:p>
          <a:p>
            <a:pPr marL="285750" indent="-285750" algn="just">
              <a:lnSpc>
                <a:spcPct val="150000"/>
              </a:lnSpc>
              <a:buFont typeface="Wingdings" panose="05000000000000000000" pitchFamily="2" charset="2"/>
              <a:buChar char="ü"/>
            </a:pPr>
            <a:r>
              <a:rPr lang="en-US" dirty="0" err="1" smtClean="0"/>
              <a:t>Tìm</a:t>
            </a:r>
            <a:r>
              <a:rPr lang="en-US" dirty="0" smtClean="0"/>
              <a:t> </a:t>
            </a:r>
            <a:r>
              <a:rPr lang="en-US" dirty="0" err="1" smtClean="0"/>
              <a:t>kiếm</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phù</a:t>
            </a:r>
            <a:r>
              <a:rPr lang="en-US" dirty="0" smtClean="0"/>
              <a:t> </a:t>
            </a:r>
            <a:r>
              <a:rPr lang="en-US" dirty="0" err="1" smtClean="0"/>
              <a:t>hợp</a:t>
            </a:r>
            <a:r>
              <a:rPr lang="en-US" dirty="0" smtClean="0"/>
              <a:t>, </a:t>
            </a:r>
            <a:r>
              <a:rPr lang="vi-VN" dirty="0"/>
              <a:t>thông qua đoạn mã khai thác các lỗ hổng của hệ </a:t>
            </a:r>
            <a:r>
              <a:rPr lang="vi-VN" dirty="0" smtClean="0"/>
              <a:t>đi</a:t>
            </a:r>
            <a:r>
              <a:rPr lang="en-US" dirty="0" err="1" smtClean="0"/>
              <a:t>ều</a:t>
            </a:r>
            <a:r>
              <a:rPr lang="vi-VN" dirty="0" smtClean="0"/>
              <a:t> </a:t>
            </a:r>
            <a:r>
              <a:rPr lang="vi-VN" dirty="0"/>
              <a:t>hành hay các ứng dụng như thư điện tử, gửi tin nhắn hay chia </a:t>
            </a:r>
            <a:r>
              <a:rPr lang="vi-VN" dirty="0" smtClean="0"/>
              <a:t>s</a:t>
            </a:r>
            <a:r>
              <a:rPr lang="en-US" dirty="0"/>
              <a:t>ẻ</a:t>
            </a:r>
            <a:r>
              <a:rPr lang="vi-VN" dirty="0" smtClean="0"/>
              <a:t> </a:t>
            </a:r>
            <a:r>
              <a:rPr lang="vi-VN" dirty="0"/>
              <a:t>tệp đố </a:t>
            </a:r>
            <a:r>
              <a:rPr lang="vi-VN" dirty="0" smtClean="0"/>
              <a:t>ti</a:t>
            </a:r>
            <a:r>
              <a:rPr lang="en-US" dirty="0" smtClean="0"/>
              <a:t>ế</a:t>
            </a:r>
            <a:r>
              <a:rPr lang="vi-VN" dirty="0" smtClean="0"/>
              <a:t>n </a:t>
            </a:r>
            <a:r>
              <a:rPr lang="vi-VN" dirty="0"/>
              <a:t>hành lây nhiễm lên các máy tính cài hệ điều hành hay ứng dụng tồn tại lỗ hổng. </a:t>
            </a:r>
            <a:endParaRPr lang="en-US" dirty="0" smtClean="0"/>
          </a:p>
          <a:p>
            <a:pPr marL="285750" indent="-285750" algn="just">
              <a:lnSpc>
                <a:spcPct val="150000"/>
              </a:lnSpc>
              <a:buFont typeface="Wingdings" panose="05000000000000000000" pitchFamily="2" charset="2"/>
              <a:buChar char="ü"/>
            </a:pPr>
            <a:r>
              <a:rPr lang="vi-VN" dirty="0"/>
              <a:t>Khi </a:t>
            </a:r>
            <a:r>
              <a:rPr lang="vi-VN" dirty="0" smtClean="0"/>
              <a:t>đ</a:t>
            </a:r>
            <a:r>
              <a:rPr lang="en-US" dirty="0"/>
              <a:t>ã</a:t>
            </a:r>
            <a:r>
              <a:rPr lang="vi-VN" dirty="0" smtClean="0"/>
              <a:t> </a:t>
            </a:r>
            <a:r>
              <a:rPr lang="vi-VN" dirty="0"/>
              <a:t>lây nhiễm lên đối tượng, sâu thường tự sao chép bản thân nó vào các thư mục hệ thống đồng thời ghi thông tin khởi động vào hệ thống. </a:t>
            </a:r>
            <a:endParaRPr lang="en-US" dirty="0" smtClean="0"/>
          </a:p>
        </p:txBody>
      </p:sp>
    </p:spTree>
    <p:extLst>
      <p:ext uri="{BB962C8B-B14F-4D97-AF65-F5344CB8AC3E}">
        <p14:creationId xmlns:p14="http://schemas.microsoft.com/office/powerpoint/2010/main" val="574089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a:t>Chương 1: Tổng quan về mã độc máy tính và lây nhiễm hệ file</a:t>
            </a:r>
            <a:endParaRPr lang="en-US" sz="2000" b="1"/>
          </a:p>
        </p:txBody>
      </p:sp>
      <p:sp>
        <p:nvSpPr>
          <p:cNvPr id="87" name="TextShape 2"/>
          <p:cNvSpPr txBox="1"/>
          <p:nvPr/>
        </p:nvSpPr>
        <p:spPr>
          <a:xfrm>
            <a:off x="628560" y="1401740"/>
            <a:ext cx="8261440" cy="4762080"/>
          </a:xfrm>
          <a:prstGeom prst="rect">
            <a:avLst/>
          </a:prstGeom>
          <a:noFill/>
          <a:ln>
            <a:noFill/>
          </a:ln>
        </p:spPr>
        <p:txBody>
          <a:bodyPr/>
          <a:lstStyle/>
          <a:p>
            <a:pPr marL="342900" indent="-342900">
              <a:buFont typeface="+mj-lt"/>
              <a:buAutoNum type="alphaUcPeriod" startAt="2"/>
            </a:pPr>
            <a:r>
              <a:rPr lang="en-US" b="1" dirty="0" err="1" smtClean="0"/>
              <a:t>Sâu</a:t>
            </a:r>
            <a:r>
              <a:rPr lang="en-US" b="1" dirty="0" smtClean="0"/>
              <a:t> </a:t>
            </a:r>
            <a:r>
              <a:rPr lang="en-US" b="1" dirty="0" err="1" smtClean="0"/>
              <a:t>Máy</a:t>
            </a:r>
            <a:r>
              <a:rPr lang="en-US" b="1" dirty="0" smtClean="0"/>
              <a:t> </a:t>
            </a:r>
            <a:r>
              <a:rPr lang="en-US" b="1" dirty="0" err="1" smtClean="0"/>
              <a:t>Tính</a:t>
            </a:r>
            <a:r>
              <a:rPr lang="en-US" b="1" dirty="0" smtClean="0"/>
              <a:t> (Worm)</a:t>
            </a:r>
          </a:p>
          <a:p>
            <a:pPr marL="285750" lvl="0" indent="-285750">
              <a:buFont typeface="Wingdings" panose="05000000000000000000" pitchFamily="2" charset="2"/>
              <a:buChar char="§"/>
            </a:pPr>
            <a:r>
              <a:rPr lang="vi-VN" dirty="0" smtClean="0"/>
              <a:t>Phương pháp tìm đối tượng lây nhiễm</a:t>
            </a:r>
            <a:endParaRPr lang="en-US" dirty="0" smtClean="0"/>
          </a:p>
          <a:p>
            <a:pPr marL="285750" lvl="0" indent="-285750" algn="just">
              <a:lnSpc>
                <a:spcPct val="150000"/>
              </a:lnSpc>
              <a:buFont typeface="Wingdings" panose="05000000000000000000" pitchFamily="2" charset="2"/>
              <a:buChar char="ü"/>
            </a:pPr>
            <a:r>
              <a:rPr lang="vi-VN" dirty="0" smtClean="0"/>
              <a:t>Có ba phương pháp tìm kiếm đối tượng lây nhiễm, tìm kiếm ngẫu nhiên (blind), tìm kiếm thụ động (passive), phương pháp sử dụng danh sách quan trọng (hit-list). Sâu có thể sử dụng một hoặc kết hợp cả ba phương pháp trên trong quả trình thực hiện lây nhiễm.</a:t>
            </a:r>
            <a:endParaRPr lang="en-US" dirty="0" smtClean="0"/>
          </a:p>
          <a:p>
            <a:pPr marL="285750" lvl="0" indent="-285750" algn="just">
              <a:lnSpc>
                <a:spcPct val="150000"/>
              </a:lnSpc>
              <a:buFont typeface="Wingdings" panose="05000000000000000000" pitchFamily="2" charset="2"/>
              <a:buChar char="Ø"/>
            </a:pPr>
            <a:r>
              <a:rPr lang="vi-VN" dirty="0" smtClean="0"/>
              <a:t>Phương pháp tìm kiếm ngẫu nhiên: đây là phương pháp mà sâu sẽ dò quét ngẫu nhiên giải địa chi IP để tìm đối tượng lây nhiễm. Để thực hiện phương pháp này, sâu máy tính thường sử dụng các kỹ thuật dò quét như: dò quét đơn giản (Uniform Scanning), dò quét tuần tự (Sequ</a:t>
            </a:r>
            <a:r>
              <a:rPr lang="en-US" dirty="0" smtClean="0"/>
              <a:t>e</a:t>
            </a:r>
            <a:r>
              <a:rPr lang="vi-VN" dirty="0" smtClean="0"/>
              <a:t>ntial scarning), dò quét tham chiếu cục bộ (Local preferenee scanning) và dò quét hoán vị (Permutation scanning).</a:t>
            </a:r>
            <a:endParaRPr lang="en-US" dirty="0" smtClean="0"/>
          </a:p>
        </p:txBody>
      </p:sp>
    </p:spTree>
    <p:extLst>
      <p:ext uri="{BB962C8B-B14F-4D97-AF65-F5344CB8AC3E}">
        <p14:creationId xmlns:p14="http://schemas.microsoft.com/office/powerpoint/2010/main" val="6160988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a:t>Chương 1: Tổng quan về mã độc máy tính và lây nhiễm hệ file</a:t>
            </a:r>
            <a:endParaRPr lang="en-US" sz="2000" b="1"/>
          </a:p>
        </p:txBody>
      </p:sp>
      <p:sp>
        <p:nvSpPr>
          <p:cNvPr id="87" name="TextShape 2"/>
          <p:cNvSpPr txBox="1"/>
          <p:nvPr/>
        </p:nvSpPr>
        <p:spPr>
          <a:xfrm>
            <a:off x="628560" y="1401740"/>
            <a:ext cx="8261440" cy="4762080"/>
          </a:xfrm>
          <a:prstGeom prst="rect">
            <a:avLst/>
          </a:prstGeom>
          <a:noFill/>
          <a:ln>
            <a:noFill/>
          </a:ln>
        </p:spPr>
        <p:txBody>
          <a:bodyPr/>
          <a:lstStyle/>
          <a:p>
            <a:pPr marL="342900" indent="-342900">
              <a:buFont typeface="+mj-lt"/>
              <a:buAutoNum type="alphaUcPeriod" startAt="2"/>
            </a:pPr>
            <a:r>
              <a:rPr lang="en-US" b="1" smtClean="0"/>
              <a:t>Sâu Máy Tính (Worm)</a:t>
            </a:r>
          </a:p>
          <a:p>
            <a:pPr marL="285750" lvl="0" indent="-285750">
              <a:buFont typeface="Wingdings" panose="05000000000000000000" pitchFamily="2" charset="2"/>
              <a:buChar char="§"/>
            </a:pPr>
            <a:r>
              <a:rPr lang="vi-VN" smtClean="0"/>
              <a:t>Phương pháp tìm đối tượng lây nhiễm</a:t>
            </a:r>
            <a:endParaRPr lang="en-US" smtClean="0"/>
          </a:p>
          <a:p>
            <a:pPr marL="285750" lvl="0" indent="-285750" algn="just">
              <a:lnSpc>
                <a:spcPct val="150000"/>
              </a:lnSpc>
              <a:buFont typeface="Wingdings" panose="05000000000000000000" pitchFamily="2" charset="2"/>
              <a:buChar char="Ø"/>
            </a:pPr>
            <a:r>
              <a:rPr lang="vi-VN"/>
              <a:t>Phương pháp tìm kiếm thụ động: Phương pháp tim kiếm thụ động không nỗ lực tìm đối tượng lây nhiễm bằng việc dò quét địa chỉ IP mà thay vào đó nó thụ động chờ đợi máy nạn nhân kết nối vào mạng khi đó nó sẽ lây nhiễm vào máy nạn nhân. </a:t>
            </a:r>
            <a:endParaRPr lang="en-US" smtClean="0"/>
          </a:p>
          <a:p>
            <a:pPr marL="285750" lvl="0" indent="-285750" algn="just">
              <a:lnSpc>
                <a:spcPct val="150000"/>
              </a:lnSpc>
              <a:buFont typeface="Wingdings" panose="05000000000000000000" pitchFamily="2" charset="2"/>
              <a:buChar char="Ø"/>
            </a:pPr>
            <a:r>
              <a:rPr lang="vi-VN" smtClean="0"/>
              <a:t>Mặc </a:t>
            </a:r>
            <a:r>
              <a:rPr lang="vi-VN"/>
              <a:t>dù chiến lược này rất mất thời gian tuy nhiên các sâu sử dụng chiến lược này rất khó phát hiện vì chúng không gây ra sự bất thường nào đối với lưu lượng mạng trong quá trình tìm đối tượng </a:t>
            </a:r>
            <a:r>
              <a:rPr lang="vi-VN" smtClean="0"/>
              <a:t>lây</a:t>
            </a:r>
            <a:r>
              <a:rPr lang="en-US" smtClean="0"/>
              <a:t> nhiễm.</a:t>
            </a:r>
          </a:p>
        </p:txBody>
      </p:sp>
    </p:spTree>
    <p:extLst>
      <p:ext uri="{BB962C8B-B14F-4D97-AF65-F5344CB8AC3E}">
        <p14:creationId xmlns:p14="http://schemas.microsoft.com/office/powerpoint/2010/main" val="202070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a:t>Chương 1: Tổng quan về mã độc máy tính và lây nhiễm hệ file</a:t>
            </a:r>
            <a:endParaRPr lang="en-US" sz="2000" b="1"/>
          </a:p>
        </p:txBody>
      </p:sp>
      <p:sp>
        <p:nvSpPr>
          <p:cNvPr id="87" name="TextShape 2"/>
          <p:cNvSpPr txBox="1"/>
          <p:nvPr/>
        </p:nvSpPr>
        <p:spPr>
          <a:xfrm>
            <a:off x="628560" y="1401740"/>
            <a:ext cx="8261440" cy="4762080"/>
          </a:xfrm>
          <a:prstGeom prst="rect">
            <a:avLst/>
          </a:prstGeom>
          <a:noFill/>
          <a:ln>
            <a:noFill/>
          </a:ln>
        </p:spPr>
        <p:txBody>
          <a:bodyPr/>
          <a:lstStyle/>
          <a:p>
            <a:pPr marL="342900" indent="-342900">
              <a:buFont typeface="+mj-lt"/>
              <a:buAutoNum type="alphaUcPeriod" startAt="2"/>
            </a:pPr>
            <a:r>
              <a:rPr lang="en-US" b="1" smtClean="0"/>
              <a:t>Sâu Máy Tính (Worm)</a:t>
            </a:r>
          </a:p>
          <a:p>
            <a:pPr marL="285750" lvl="0" indent="-285750">
              <a:buFont typeface="Wingdings" panose="05000000000000000000" pitchFamily="2" charset="2"/>
              <a:buChar char="§"/>
            </a:pPr>
            <a:r>
              <a:rPr lang="vi-VN" smtClean="0"/>
              <a:t>Phương pháp tìm đối tượng lây nhiễm</a:t>
            </a:r>
            <a:endParaRPr lang="en-US" smtClean="0"/>
          </a:p>
          <a:p>
            <a:pPr marL="285750" lvl="0" indent="-285750" algn="just">
              <a:lnSpc>
                <a:spcPct val="150000"/>
              </a:lnSpc>
              <a:buFont typeface="Wingdings" panose="05000000000000000000" pitchFamily="2" charset="2"/>
              <a:buChar char="Ø"/>
            </a:pPr>
            <a:r>
              <a:rPr lang="vi-VN"/>
              <a:t>Phương pháp sử dụng danh sách quan trọng: Phương pháp này thực hiện tìm kiếm trong một danh sách các địa chỉ IP đã biết trước, các danh sách có được tạo ra trước khi sâu </a:t>
            </a:r>
            <a:r>
              <a:rPr lang="vi-VN" smtClean="0"/>
              <a:t>đ</a:t>
            </a:r>
            <a:r>
              <a:rPr lang="en-US" smtClean="0"/>
              <a:t>ược</a:t>
            </a:r>
            <a:r>
              <a:rPr lang="vi-VN" smtClean="0"/>
              <a:t> </a:t>
            </a:r>
            <a:r>
              <a:rPr lang="vi-VN"/>
              <a:t>phát tán (danh sách tĩnh) và cũng có thể tạo ra trong quá trình kết nối mạng (danh sách động).</a:t>
            </a:r>
            <a:endParaRPr lang="en-US" smtClean="0"/>
          </a:p>
        </p:txBody>
      </p:sp>
    </p:spTree>
    <p:extLst>
      <p:ext uri="{BB962C8B-B14F-4D97-AF65-F5344CB8AC3E}">
        <p14:creationId xmlns:p14="http://schemas.microsoft.com/office/powerpoint/2010/main" val="17332277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4" name="TextShape 1"/>
          <p:cNvSpPr txBox="1"/>
          <p:nvPr/>
        </p:nvSpPr>
        <p:spPr>
          <a:xfrm>
            <a:off x="628560" y="1222200"/>
            <a:ext cx="7886520" cy="820440"/>
          </a:xfrm>
          <a:prstGeom prst="rect">
            <a:avLst/>
          </a:prstGeom>
          <a:noFill/>
          <a:ln>
            <a:noFill/>
          </a:ln>
        </p:spPr>
        <p:txBody>
          <a:bodyPr anchor="ctr"/>
          <a:lstStyle/>
          <a:p>
            <a:pPr>
              <a:lnSpc>
                <a:spcPct val="90000"/>
              </a:lnSpc>
            </a:pPr>
            <a:r>
              <a:rPr lang="en-US" sz="3000" b="1" strike="noStrike" spc="-1" smtClean="0">
                <a:solidFill>
                  <a:srgbClr val="000000"/>
                </a:solidFill>
                <a:uFill>
                  <a:solidFill>
                    <a:srgbClr val="FFFFFF"/>
                  </a:solidFill>
                </a:uFill>
                <a:latin typeface="Arial"/>
              </a:rPr>
              <a:t>NỘI DUNG:</a:t>
            </a:r>
            <a:endParaRPr sz="3000" b="1"/>
          </a:p>
        </p:txBody>
      </p:sp>
      <p:sp>
        <p:nvSpPr>
          <p:cNvPr id="85" name="TextShape 2"/>
          <p:cNvSpPr txBox="1"/>
          <p:nvPr/>
        </p:nvSpPr>
        <p:spPr>
          <a:xfrm>
            <a:off x="628560" y="2043000"/>
            <a:ext cx="7886520" cy="4061880"/>
          </a:xfrm>
          <a:prstGeom prst="rect">
            <a:avLst/>
          </a:prstGeom>
          <a:noFill/>
          <a:ln>
            <a:noFill/>
          </a:ln>
        </p:spPr>
        <p:txBody>
          <a:bodyPr/>
          <a:lstStyle/>
          <a:p>
            <a:pPr marL="285750" indent="-285750">
              <a:lnSpc>
                <a:spcPct val="250000"/>
              </a:lnSpc>
              <a:buFont typeface="Wingdings" panose="05000000000000000000" pitchFamily="2" charset="2"/>
              <a:buChar char="v"/>
            </a:pPr>
            <a:r>
              <a:rPr lang="vi-VN" b="1"/>
              <a:t>Chương 1: Tổng quan về mã độc máy tính và lây nhiễm hệ </a:t>
            </a:r>
            <a:r>
              <a:rPr lang="vi-VN" b="1" smtClean="0"/>
              <a:t>file</a:t>
            </a:r>
            <a:endParaRPr lang="en-US" b="1" smtClean="0"/>
          </a:p>
          <a:p>
            <a:pPr marL="285750" indent="-285750">
              <a:lnSpc>
                <a:spcPct val="250000"/>
              </a:lnSpc>
              <a:buFont typeface="Wingdings" panose="05000000000000000000" pitchFamily="2" charset="2"/>
              <a:buChar char="v"/>
            </a:pPr>
            <a:r>
              <a:rPr lang="vi-VN" b="1"/>
              <a:t>Chương 2: Tổng quan về phân tích mã </a:t>
            </a:r>
            <a:r>
              <a:rPr lang="vi-VN" b="1" smtClean="0"/>
              <a:t>độc</a:t>
            </a:r>
            <a:endParaRPr lang="en-US" b="1" smtClean="0"/>
          </a:p>
          <a:p>
            <a:pPr marL="285750" indent="-285750">
              <a:lnSpc>
                <a:spcPct val="250000"/>
              </a:lnSpc>
              <a:buFont typeface="Wingdings" panose="05000000000000000000" pitchFamily="2" charset="2"/>
              <a:buChar char="v"/>
            </a:pPr>
            <a:r>
              <a:rPr lang="it-IT" b="1"/>
              <a:t>Chương 3: Phân tích tĩnh</a:t>
            </a:r>
            <a:endParaRPr lang="en-US"/>
          </a:p>
          <a:p>
            <a:pPr marL="285750" indent="-285750">
              <a:lnSpc>
                <a:spcPct val="250000"/>
              </a:lnSpc>
              <a:buFont typeface="Wingdings" panose="05000000000000000000" pitchFamily="2" charset="2"/>
              <a:buChar char="v"/>
            </a:pPr>
            <a:r>
              <a:rPr lang="it-IT" b="1"/>
              <a:t>Chương 4: Phân tích động</a:t>
            </a:r>
            <a:endParaRPr lang="en-US"/>
          </a:p>
          <a:p>
            <a:pPr marL="285750" indent="-285750">
              <a:lnSpc>
                <a:spcPct val="250000"/>
              </a:lnSpc>
              <a:buFont typeface="Wingdings" panose="05000000000000000000" pitchFamily="2" charset="2"/>
              <a:buChar char="v"/>
            </a:pPr>
            <a:r>
              <a:rPr lang="it-IT" b="1"/>
              <a:t>Chương 5: Phòng chống và xử lý sự cố mã độc</a:t>
            </a:r>
            <a:endParaRPr lang="en-US"/>
          </a:p>
          <a:p>
            <a:pPr marL="285750" indent="-285750">
              <a:lnSpc>
                <a:spcPct val="250000"/>
              </a:lnSpc>
              <a:buFont typeface="Wingdings" panose="05000000000000000000" pitchFamily="2" charset="2"/>
              <a:buChar char="v"/>
            </a:pPr>
            <a:endParaRPr b="1"/>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a:t>Chương 1: Tổng quan về mã độc máy tính và lây nhiễm hệ file</a:t>
            </a:r>
            <a:endParaRPr lang="en-US" sz="2000" b="1"/>
          </a:p>
        </p:txBody>
      </p:sp>
      <p:sp>
        <p:nvSpPr>
          <p:cNvPr id="87" name="TextShape 2"/>
          <p:cNvSpPr txBox="1"/>
          <p:nvPr/>
        </p:nvSpPr>
        <p:spPr>
          <a:xfrm>
            <a:off x="628560" y="1401740"/>
            <a:ext cx="8261440" cy="4762080"/>
          </a:xfrm>
          <a:prstGeom prst="rect">
            <a:avLst/>
          </a:prstGeom>
          <a:noFill/>
          <a:ln>
            <a:noFill/>
          </a:ln>
        </p:spPr>
        <p:txBody>
          <a:bodyPr/>
          <a:lstStyle/>
          <a:p>
            <a:pPr marL="342900" lvl="0" indent="-342900">
              <a:buFont typeface="+mj-lt"/>
              <a:buAutoNum type="alphaUcPeriod" startAt="3"/>
            </a:pPr>
            <a:r>
              <a:rPr lang="en-US" b="1" smtClean="0"/>
              <a:t>Trapdoor</a:t>
            </a:r>
          </a:p>
          <a:p>
            <a:pPr marL="285750" lvl="0" indent="-285750" algn="just">
              <a:lnSpc>
                <a:spcPct val="150000"/>
              </a:lnSpc>
              <a:buFont typeface="Wingdings" panose="05000000000000000000" pitchFamily="2" charset="2"/>
              <a:buChar char="§"/>
            </a:pPr>
            <a:r>
              <a:rPr lang="vi-VN"/>
              <a:t>Trong lĩnh vực máy tính Trapdoor hay còn gọi là Back door là một chức năng bí mật trong một chương trình. Chức năng này cho phép nhà sản xuất chương trình có thể truy cập lại hệ thống mà không phải vượt qua các hàng rào an ninh như việc truy cập thông thường. </a:t>
            </a:r>
            <a:endParaRPr lang="en-US"/>
          </a:p>
        </p:txBody>
      </p:sp>
    </p:spTree>
    <p:extLst>
      <p:ext uri="{BB962C8B-B14F-4D97-AF65-F5344CB8AC3E}">
        <p14:creationId xmlns:p14="http://schemas.microsoft.com/office/powerpoint/2010/main" val="35763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a:t>Chương 1: Tổng quan về mã độc máy tính và lây nhiễm hệ file</a:t>
            </a:r>
            <a:endParaRPr lang="en-US" sz="2000" b="1"/>
          </a:p>
        </p:txBody>
      </p:sp>
      <p:sp>
        <p:nvSpPr>
          <p:cNvPr id="87" name="TextShape 2"/>
          <p:cNvSpPr txBox="1"/>
          <p:nvPr/>
        </p:nvSpPr>
        <p:spPr>
          <a:xfrm>
            <a:off x="628560" y="1401740"/>
            <a:ext cx="8261440" cy="4762080"/>
          </a:xfrm>
          <a:prstGeom prst="rect">
            <a:avLst/>
          </a:prstGeom>
          <a:noFill/>
          <a:ln>
            <a:noFill/>
          </a:ln>
        </p:spPr>
        <p:txBody>
          <a:bodyPr/>
          <a:lstStyle/>
          <a:p>
            <a:pPr marL="342900" lvl="0" indent="-342900">
              <a:buFont typeface="+mj-lt"/>
              <a:buAutoNum type="alphaUcPeriod" startAt="4"/>
            </a:pPr>
            <a:r>
              <a:rPr lang="en-US" b="1" smtClean="0"/>
              <a:t>Logic bomb</a:t>
            </a:r>
          </a:p>
          <a:p>
            <a:pPr marL="285750" lvl="0" indent="-285750" algn="just">
              <a:lnSpc>
                <a:spcPct val="150000"/>
              </a:lnSpc>
              <a:buFont typeface="Wingdings" panose="05000000000000000000" pitchFamily="2" charset="2"/>
              <a:buChar char="§"/>
            </a:pPr>
            <a:r>
              <a:rPr lang="vi-VN"/>
              <a:t>Logic bomb là đoạn mã độc được nhúng vào một chương trình hợp pháp và có thể thực thi khi có một sự kiện nào đó xảy ra. Các đoạn mã thường được chèn vào các ứng dụng hoặc các hệ điều hành để thực hiện việc phá hủy hệ thông hoặc phá hủy các chức nàng an toàn của hệ thống</a:t>
            </a:r>
            <a:r>
              <a:rPr lang="vi-VN" smtClean="0"/>
              <a:t>.</a:t>
            </a:r>
            <a:endParaRPr lang="en-US" smtClean="0"/>
          </a:p>
          <a:p>
            <a:pPr marL="285750" lvl="0" indent="-285750" algn="just">
              <a:lnSpc>
                <a:spcPct val="150000"/>
              </a:lnSpc>
              <a:buFont typeface="Wingdings" panose="05000000000000000000" pitchFamily="2" charset="2"/>
              <a:buChar char="§"/>
            </a:pPr>
            <a:r>
              <a:rPr lang="vi-VN"/>
              <a:t>Logic bomb có thể gửi thông báo tới kẻ tấn công khi người dùng truy nhập Internet và, sử dụng một chương trinh đặc biệt nào đó như bộ xử lý văn bản. Từ đó kẻ tấn công có thề chuấn bị cho các cuộc tấn công (chẳng hạn kết hợp với các máy tính khác bị nhiễm đế bắt đầu một cuộc tấn công từ chối dịch vụ). </a:t>
            </a:r>
            <a:endParaRPr lang="en-US"/>
          </a:p>
        </p:txBody>
      </p:sp>
    </p:spTree>
    <p:extLst>
      <p:ext uri="{BB962C8B-B14F-4D97-AF65-F5344CB8AC3E}">
        <p14:creationId xmlns:p14="http://schemas.microsoft.com/office/powerpoint/2010/main" val="27447314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a:t>Chương 1: Tổng quan về mã độc máy tính và lây nhiễm hệ file</a:t>
            </a:r>
            <a:endParaRPr lang="en-US" sz="2000" b="1"/>
          </a:p>
        </p:txBody>
      </p:sp>
      <p:sp>
        <p:nvSpPr>
          <p:cNvPr id="87" name="TextShape 2"/>
          <p:cNvSpPr txBox="1"/>
          <p:nvPr/>
        </p:nvSpPr>
        <p:spPr>
          <a:xfrm>
            <a:off x="628560" y="1401740"/>
            <a:ext cx="8261440" cy="4762080"/>
          </a:xfrm>
          <a:prstGeom prst="rect">
            <a:avLst/>
          </a:prstGeom>
          <a:noFill/>
          <a:ln>
            <a:noFill/>
          </a:ln>
        </p:spPr>
        <p:txBody>
          <a:bodyPr/>
          <a:lstStyle/>
          <a:p>
            <a:pPr marL="342900" lvl="0" indent="-342900">
              <a:buFont typeface="+mj-lt"/>
              <a:buAutoNum type="alphaUcPeriod" startAt="4"/>
            </a:pPr>
            <a:r>
              <a:rPr lang="en-US" b="1" smtClean="0"/>
              <a:t>Logic bomb</a:t>
            </a:r>
          </a:p>
          <a:p>
            <a:pPr lvl="0"/>
            <a:endParaRPr lang="en-US" b="1" smtClean="0"/>
          </a:p>
          <a:p>
            <a:pPr lvl="0"/>
            <a:endParaRPr lang="en-US" b="1"/>
          </a:p>
          <a:p>
            <a:pPr lvl="0"/>
            <a:endParaRPr lang="en-US" b="1" smtClean="0"/>
          </a:p>
          <a:p>
            <a:pPr lvl="0"/>
            <a:endParaRPr lang="en-US" b="1"/>
          </a:p>
          <a:p>
            <a:pPr lvl="0"/>
            <a:endParaRPr lang="en-US" b="1" smtClean="0"/>
          </a:p>
          <a:p>
            <a:pPr lvl="0"/>
            <a:endParaRPr lang="en-US" b="1"/>
          </a:p>
          <a:p>
            <a:pPr lvl="0"/>
            <a:endParaRPr lang="en-US" b="1" smtClean="0"/>
          </a:p>
          <a:p>
            <a:pPr lvl="0"/>
            <a:endParaRPr lang="en-US" b="1"/>
          </a:p>
          <a:p>
            <a:pPr>
              <a:lnSpc>
                <a:spcPct val="150000"/>
              </a:lnSpc>
            </a:pPr>
            <a:r>
              <a:rPr lang="en-US" i="1"/>
              <a:t>Bước 1. Kẻ tấn công đưa Logic bom vào máy nạn nhân thông qua một chương trình ứng dụng nào đó.</a:t>
            </a:r>
          </a:p>
          <a:p>
            <a:pPr>
              <a:lnSpc>
                <a:spcPct val="150000"/>
              </a:lnSpc>
            </a:pPr>
            <a:r>
              <a:rPr lang="en-US" i="1"/>
              <a:t>Bước 2. Máy nạn nhân cài đặt chương trình ứng dụng.</a:t>
            </a:r>
          </a:p>
          <a:p>
            <a:pPr>
              <a:lnSpc>
                <a:spcPct val="150000"/>
              </a:lnSpc>
            </a:pPr>
            <a:r>
              <a:rPr lang="en-US" i="1"/>
              <a:t>Bước 3. Kẻ tấn công gửi thông điệp tấn công.</a:t>
            </a:r>
          </a:p>
          <a:p>
            <a:pPr>
              <a:lnSpc>
                <a:spcPct val="150000"/>
              </a:lnSpc>
            </a:pPr>
            <a:r>
              <a:rPr lang="en-US" i="1"/>
              <a:t>Bước 4. Logic bom thực hiện tấn công</a:t>
            </a:r>
          </a:p>
          <a:p>
            <a:pPr lvl="0"/>
            <a:endParaRPr lang="en-US" b="1" smtClean="0"/>
          </a:p>
        </p:txBody>
      </p:sp>
      <p:pic>
        <p:nvPicPr>
          <p:cNvPr id="2" name="Picture 1"/>
          <p:cNvPicPr>
            <a:picLocks noChangeAspect="1"/>
          </p:cNvPicPr>
          <p:nvPr/>
        </p:nvPicPr>
        <p:blipFill>
          <a:blip r:embed="rId3"/>
          <a:stretch>
            <a:fillRect/>
          </a:stretch>
        </p:blipFill>
        <p:spPr>
          <a:xfrm>
            <a:off x="1707356" y="1813498"/>
            <a:ext cx="6018158" cy="1963371"/>
          </a:xfrm>
          <a:prstGeom prst="rect">
            <a:avLst/>
          </a:prstGeom>
        </p:spPr>
      </p:pic>
    </p:spTree>
    <p:extLst>
      <p:ext uri="{BB962C8B-B14F-4D97-AF65-F5344CB8AC3E}">
        <p14:creationId xmlns:p14="http://schemas.microsoft.com/office/powerpoint/2010/main" val="222172036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a:t>Chương 1: Tổng quan về mã độc máy tính và lây nhiễm hệ file</a:t>
            </a:r>
            <a:endParaRPr lang="en-US" sz="2000" b="1"/>
          </a:p>
        </p:txBody>
      </p:sp>
      <p:sp>
        <p:nvSpPr>
          <p:cNvPr id="87" name="TextShape 2"/>
          <p:cNvSpPr txBox="1"/>
          <p:nvPr/>
        </p:nvSpPr>
        <p:spPr>
          <a:xfrm>
            <a:off x="628559" y="1468000"/>
            <a:ext cx="8261440" cy="4762080"/>
          </a:xfrm>
          <a:prstGeom prst="rect">
            <a:avLst/>
          </a:prstGeom>
          <a:noFill/>
          <a:ln>
            <a:noFill/>
          </a:ln>
        </p:spPr>
        <p:txBody>
          <a:bodyPr/>
          <a:lstStyle/>
          <a:p>
            <a:pPr marL="342900" lvl="0" indent="-342900">
              <a:buFont typeface="+mj-lt"/>
              <a:buAutoNum type="alphaUcPeriod" startAt="5"/>
            </a:pPr>
            <a:r>
              <a:rPr lang="en-US" b="1" smtClean="0"/>
              <a:t>Trojanhorse</a:t>
            </a:r>
          </a:p>
          <a:p>
            <a:pPr marL="285750" lvl="0" indent="-285750" algn="just">
              <a:lnSpc>
                <a:spcPct val="150000"/>
              </a:lnSpc>
              <a:buFont typeface="Wingdings" panose="05000000000000000000" pitchFamily="2" charset="2"/>
              <a:buChar char="§"/>
            </a:pPr>
            <a:r>
              <a:rPr lang="vi-VN" smtClean="0"/>
              <a:t>TrojanHorse là loại mã độc được đặt theo sự tích “Con ngựa thành Troy”</a:t>
            </a:r>
            <a:r>
              <a:rPr lang="en-US"/>
              <a:t>,</a:t>
            </a:r>
            <a:r>
              <a:rPr lang="vi-VN" smtClean="0"/>
              <a:t> không có khả năng tự nhân bản, ẩn chứa các đoạn mã với mục đích gây hại. Trojan có thể gây hại theo ba cách sau:</a:t>
            </a:r>
            <a:endParaRPr lang="en-US" smtClean="0"/>
          </a:p>
          <a:p>
            <a:pPr marL="285750" lvl="0" indent="-285750" algn="just">
              <a:lnSpc>
                <a:spcPct val="150000"/>
              </a:lnSpc>
              <a:buFont typeface="Wingdings" panose="05000000000000000000" pitchFamily="2" charset="2"/>
              <a:buChar char="ü"/>
            </a:pPr>
            <a:r>
              <a:rPr lang="vi-VN" smtClean="0"/>
              <a:t>Thực </a:t>
            </a:r>
            <a:r>
              <a:rPr lang="vi-VN"/>
              <a:t>hiện các chức năng của chương trình chủ một cách bình thường, đồng thời thực thi các hoạt động gây hại một cách riêng biệt (ví dụ: như gửi một trò chơi dụ cho người dùng sử </a:t>
            </a:r>
            <a:r>
              <a:rPr lang="vi-VN" smtClean="0"/>
              <a:t>dụng</a:t>
            </a:r>
            <a:r>
              <a:rPr lang="en-US" smtClean="0"/>
              <a:t>)</a:t>
            </a:r>
          </a:p>
          <a:p>
            <a:pPr marL="285750" lvl="0" indent="-285750" algn="just">
              <a:lnSpc>
                <a:spcPct val="150000"/>
              </a:lnSpc>
              <a:buFont typeface="Wingdings" panose="05000000000000000000" pitchFamily="2" charset="2"/>
              <a:buChar char="ü"/>
            </a:pPr>
            <a:r>
              <a:rPr lang="vi-VN" smtClean="0"/>
              <a:t>Thực </a:t>
            </a:r>
            <a:r>
              <a:rPr lang="vi-VN"/>
              <a:t>thi các chức năng của chương trình chủ, nhưng sửa đổi một số chức năng để gây hại (ví dụ như một Trojan giả lập một cửa sổ login để lấy password) hoặc che giấu các hành động phá hoại khác (ví dụ: như Trojan che giấu cho các tiến trình độc hại khác bằng cách tắt các hiển thị của hệ thống).</a:t>
            </a:r>
            <a:endParaRPr lang="en-US" smtClean="0"/>
          </a:p>
          <a:p>
            <a:pPr marL="285750" lvl="0" indent="-285750" algn="just">
              <a:lnSpc>
                <a:spcPct val="150000"/>
              </a:lnSpc>
              <a:buFont typeface="Wingdings" panose="05000000000000000000" pitchFamily="2" charset="2"/>
              <a:buChar char="§"/>
            </a:pPr>
            <a:endParaRPr lang="en-US" smtClean="0"/>
          </a:p>
        </p:txBody>
      </p:sp>
    </p:spTree>
    <p:extLst>
      <p:ext uri="{BB962C8B-B14F-4D97-AF65-F5344CB8AC3E}">
        <p14:creationId xmlns:p14="http://schemas.microsoft.com/office/powerpoint/2010/main" val="141610347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dirty="0" smtClean="0"/>
              <a:t>Chương 1: Tổng quan về mã độc máy tính và lây nhiễm hệ file</a:t>
            </a:r>
            <a:endParaRPr lang="en-US" sz="2000" b="1" dirty="0"/>
          </a:p>
        </p:txBody>
      </p:sp>
      <p:sp>
        <p:nvSpPr>
          <p:cNvPr id="87" name="TextShape 2"/>
          <p:cNvSpPr txBox="1"/>
          <p:nvPr/>
        </p:nvSpPr>
        <p:spPr>
          <a:xfrm>
            <a:off x="628559" y="1468000"/>
            <a:ext cx="8261440" cy="4762080"/>
          </a:xfrm>
          <a:prstGeom prst="rect">
            <a:avLst/>
          </a:prstGeom>
          <a:noFill/>
          <a:ln>
            <a:noFill/>
          </a:ln>
        </p:spPr>
        <p:txBody>
          <a:bodyPr/>
          <a:lstStyle/>
          <a:p>
            <a:pPr lvl="0"/>
            <a:r>
              <a:rPr lang="en-US" b="1" dirty="0" smtClean="0"/>
              <a:t>1.3.3 </a:t>
            </a:r>
            <a:r>
              <a:rPr lang="en-US" b="1" dirty="0" err="1" smtClean="0"/>
              <a:t>Cơ</a:t>
            </a:r>
            <a:r>
              <a:rPr lang="en-US" b="1" dirty="0" smtClean="0"/>
              <a:t> </a:t>
            </a:r>
            <a:r>
              <a:rPr lang="en-US" b="1" dirty="0" err="1" smtClean="0"/>
              <a:t>chế</a:t>
            </a:r>
            <a:r>
              <a:rPr lang="en-US" b="1" dirty="0" smtClean="0"/>
              <a:t> </a:t>
            </a:r>
            <a:r>
              <a:rPr lang="en-US" b="1" dirty="0" err="1" smtClean="0"/>
              <a:t>hoạt</a:t>
            </a:r>
            <a:r>
              <a:rPr lang="en-US" b="1" dirty="0" smtClean="0"/>
              <a:t> </a:t>
            </a:r>
            <a:r>
              <a:rPr lang="en-US" b="1" dirty="0" err="1" smtClean="0"/>
              <a:t>động</a:t>
            </a:r>
            <a:r>
              <a:rPr lang="en-US" b="1" dirty="0" smtClean="0"/>
              <a:t> </a:t>
            </a:r>
            <a:r>
              <a:rPr lang="en-US" b="1" dirty="0" err="1" smtClean="0"/>
              <a:t>cửa</a:t>
            </a:r>
            <a:r>
              <a:rPr lang="en-US" b="1" dirty="0" smtClean="0"/>
              <a:t> virus boot</a:t>
            </a:r>
          </a:p>
          <a:p>
            <a:pPr marL="285750" lvl="0" indent="-285750" algn="just">
              <a:lnSpc>
                <a:spcPct val="150000"/>
              </a:lnSpc>
              <a:buFont typeface="Wingdings" panose="05000000000000000000" pitchFamily="2" charset="2"/>
              <a:buChar char="§"/>
            </a:pPr>
            <a:r>
              <a:rPr lang="en-US" dirty="0" smtClean="0"/>
              <a:t>Start – </a:t>
            </a:r>
            <a:r>
              <a:rPr lang="en-US" dirty="0" err="1" smtClean="0"/>
              <a:t>thanh</a:t>
            </a:r>
            <a:r>
              <a:rPr lang="en-US" dirty="0" smtClean="0"/>
              <a:t> </a:t>
            </a:r>
            <a:r>
              <a:rPr lang="en-US" dirty="0" err="1" smtClean="0"/>
              <a:t>ghi</a:t>
            </a:r>
            <a:r>
              <a:rPr lang="en-US" dirty="0" smtClean="0"/>
              <a:t> </a:t>
            </a:r>
            <a:r>
              <a:rPr lang="en-US" dirty="0" err="1" smtClean="0"/>
              <a:t>xóa</a:t>
            </a:r>
            <a:r>
              <a:rPr lang="en-US" dirty="0" smtClean="0"/>
              <a:t> </a:t>
            </a:r>
            <a:r>
              <a:rPr lang="en-US" dirty="0" err="1" smtClean="0"/>
              <a:t>về</a:t>
            </a:r>
            <a:r>
              <a:rPr lang="en-US" dirty="0" smtClean="0"/>
              <a:t> 0x00; </a:t>
            </a:r>
            <a:r>
              <a:rPr lang="en-US" dirty="0" err="1" smtClean="0"/>
              <a:t>giá</a:t>
            </a:r>
            <a:r>
              <a:rPr lang="en-US" dirty="0" smtClean="0"/>
              <a:t> </a:t>
            </a:r>
            <a:r>
              <a:rPr lang="en-US" dirty="0" err="1" smtClean="0"/>
              <a:t>trị</a:t>
            </a:r>
            <a:r>
              <a:rPr lang="en-US" dirty="0" smtClean="0"/>
              <a:t> </a:t>
            </a:r>
            <a:r>
              <a:rPr lang="en-US" dirty="0" err="1" smtClean="0"/>
              <a:t>các</a:t>
            </a:r>
            <a:r>
              <a:rPr lang="en-US" dirty="0" smtClean="0"/>
              <a:t> </a:t>
            </a:r>
            <a:r>
              <a:rPr lang="en-US" dirty="0" err="1" smtClean="0"/>
              <a:t>thanh</a:t>
            </a:r>
            <a:r>
              <a:rPr lang="en-US" dirty="0" smtClean="0"/>
              <a:t> </a:t>
            </a:r>
            <a:r>
              <a:rPr lang="en-US" dirty="0" err="1" smtClean="0"/>
              <a:t>ghi</a:t>
            </a:r>
            <a:r>
              <a:rPr lang="en-US" dirty="0" smtClean="0"/>
              <a:t> </a:t>
            </a:r>
            <a:r>
              <a:rPr lang="en-US" dirty="0" err="1" smtClean="0"/>
              <a:t>đoạn</a:t>
            </a:r>
            <a:r>
              <a:rPr lang="en-US" dirty="0" smtClean="0"/>
              <a:t> </a:t>
            </a:r>
            <a:r>
              <a:rPr lang="en-US" dirty="0" err="1" smtClean="0"/>
              <a:t>là</a:t>
            </a:r>
            <a:r>
              <a:rPr lang="en-US" dirty="0" smtClean="0"/>
              <a:t>  0xffff – con </a:t>
            </a:r>
            <a:r>
              <a:rPr lang="en-US" dirty="0" err="1" smtClean="0"/>
              <a:t>trỏ</a:t>
            </a:r>
            <a:r>
              <a:rPr lang="en-US" dirty="0" smtClean="0"/>
              <a:t> </a:t>
            </a:r>
            <a:r>
              <a:rPr lang="en-US" dirty="0" err="1" smtClean="0"/>
              <a:t>lệnh</a:t>
            </a:r>
            <a:r>
              <a:rPr lang="en-US" dirty="0" smtClean="0"/>
              <a:t> </a:t>
            </a:r>
            <a:r>
              <a:rPr lang="en-US" dirty="0" err="1" smtClean="0"/>
              <a:t>đến</a:t>
            </a:r>
            <a:r>
              <a:rPr lang="en-US" dirty="0" smtClean="0"/>
              <a:t> 0xffff:0000; </a:t>
            </a:r>
            <a:r>
              <a:rPr lang="en-US" dirty="0" err="1" smtClean="0"/>
              <a:t>thực</a:t>
            </a:r>
            <a:r>
              <a:rPr lang="en-US" dirty="0" smtClean="0"/>
              <a:t> </a:t>
            </a:r>
            <a:r>
              <a:rPr lang="en-US" dirty="0" err="1" smtClean="0"/>
              <a:t>hiện</a:t>
            </a:r>
            <a:r>
              <a:rPr lang="en-US" dirty="0" smtClean="0"/>
              <a:t> </a:t>
            </a:r>
            <a:r>
              <a:rPr lang="en-US" dirty="0" err="1" smtClean="0"/>
              <a:t>lệnh</a:t>
            </a:r>
            <a:r>
              <a:rPr lang="en-US" dirty="0" smtClean="0"/>
              <a:t> </a:t>
            </a:r>
            <a:r>
              <a:rPr lang="en-US" dirty="0" err="1" smtClean="0"/>
              <a:t>nhảy</a:t>
            </a:r>
            <a:r>
              <a:rPr lang="en-US" dirty="0" smtClean="0"/>
              <a:t> </a:t>
            </a:r>
            <a:r>
              <a:rPr lang="en-US" dirty="0" err="1" smtClean="0"/>
              <a:t>đến</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trong</a:t>
            </a:r>
            <a:r>
              <a:rPr lang="en-US" dirty="0" smtClean="0"/>
              <a:t> ROM.</a:t>
            </a:r>
          </a:p>
          <a:p>
            <a:pPr marL="285750" lvl="0" indent="-285750" algn="just">
              <a:lnSpc>
                <a:spcPct val="150000"/>
              </a:lnSpc>
              <a:buFont typeface="Wingdings" panose="05000000000000000000" pitchFamily="2" charset="2"/>
              <a:buChar char="§"/>
            </a:pPr>
            <a:r>
              <a:rPr lang="en-US" dirty="0" err="1" smtClean="0"/>
              <a:t>Chương</a:t>
            </a:r>
            <a:r>
              <a:rPr lang="en-US" dirty="0" smtClean="0"/>
              <a:t> </a:t>
            </a:r>
            <a:r>
              <a:rPr lang="en-US" dirty="0" err="1" smtClean="0"/>
              <a:t>trình</a:t>
            </a:r>
            <a:r>
              <a:rPr lang="en-US" dirty="0" smtClean="0"/>
              <a:t> </a:t>
            </a:r>
            <a:r>
              <a:rPr lang="en-US" dirty="0" err="1" smtClean="0"/>
              <a:t>trong</a:t>
            </a:r>
            <a:r>
              <a:rPr lang="en-US" dirty="0" smtClean="0"/>
              <a:t> ROM </a:t>
            </a:r>
            <a:r>
              <a:rPr lang="en-US" dirty="0" err="1" smtClean="0"/>
              <a:t>kiểm</a:t>
            </a:r>
            <a:r>
              <a:rPr lang="en-US" dirty="0" smtClean="0"/>
              <a:t> </a:t>
            </a:r>
            <a:r>
              <a:rPr lang="en-US" dirty="0" err="1" smtClean="0"/>
              <a:t>tra</a:t>
            </a:r>
            <a:r>
              <a:rPr lang="en-US" dirty="0" smtClean="0"/>
              <a:t> </a:t>
            </a:r>
            <a:r>
              <a:rPr lang="en-US" dirty="0" err="1" smtClean="0"/>
              <a:t>thanh</a:t>
            </a:r>
            <a:r>
              <a:rPr lang="en-US" dirty="0" smtClean="0"/>
              <a:t> </a:t>
            </a:r>
            <a:r>
              <a:rPr lang="en-US" dirty="0" err="1" smtClean="0"/>
              <a:t>ghi</a:t>
            </a:r>
            <a:r>
              <a:rPr lang="en-US" dirty="0" smtClean="0"/>
              <a:t>, </a:t>
            </a:r>
            <a:r>
              <a:rPr lang="en-US" dirty="0" err="1" smtClean="0"/>
              <a:t>bộ</a:t>
            </a:r>
            <a:r>
              <a:rPr lang="en-US" dirty="0" smtClean="0"/>
              <a:t> </a:t>
            </a:r>
            <a:r>
              <a:rPr lang="en-US" dirty="0" err="1" smtClean="0"/>
              <a:t>nhớ</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ngoại</a:t>
            </a:r>
            <a:r>
              <a:rPr lang="en-US" dirty="0" smtClean="0"/>
              <a:t> vi…</a:t>
            </a:r>
          </a:p>
          <a:p>
            <a:pPr marL="285750" lvl="0" indent="-285750" algn="just">
              <a:lnSpc>
                <a:spcPct val="150000"/>
              </a:lnSpc>
              <a:buFont typeface="Wingdings" panose="05000000000000000000" pitchFamily="2" charset="2"/>
              <a:buChar char="§"/>
            </a:pPr>
            <a:r>
              <a:rPr lang="en-US" dirty="0" err="1" smtClean="0"/>
              <a:t>Kiểm</a:t>
            </a:r>
            <a:r>
              <a:rPr lang="en-US" dirty="0" smtClean="0"/>
              <a:t> </a:t>
            </a:r>
            <a:r>
              <a:rPr lang="en-US" dirty="0" err="1" smtClean="0"/>
              <a:t>tra</a:t>
            </a:r>
            <a:r>
              <a:rPr lang="en-US" dirty="0" smtClean="0"/>
              <a:t> </a:t>
            </a:r>
            <a:r>
              <a:rPr lang="en-US" dirty="0" err="1" smtClean="0"/>
              <a:t>sự</a:t>
            </a:r>
            <a:r>
              <a:rPr lang="en-US" dirty="0"/>
              <a:t> </a:t>
            </a:r>
            <a:r>
              <a:rPr lang="en-US" dirty="0" err="1" smtClean="0"/>
              <a:t>hợp</a:t>
            </a:r>
            <a:r>
              <a:rPr lang="en-US" dirty="0" smtClean="0"/>
              <a:t> </a:t>
            </a:r>
            <a:r>
              <a:rPr lang="en-US" dirty="0" err="1" smtClean="0"/>
              <a:t>lệ</a:t>
            </a:r>
            <a:r>
              <a:rPr lang="en-US" dirty="0" smtClean="0"/>
              <a:t> </a:t>
            </a:r>
            <a:r>
              <a:rPr lang="en-US" dirty="0" err="1" smtClean="0"/>
              <a:t>của</a:t>
            </a:r>
            <a:r>
              <a:rPr lang="en-US" dirty="0" smtClean="0"/>
              <a:t> (MBR) </a:t>
            </a:r>
            <a:r>
              <a:rPr lang="en-US" dirty="0" err="1" smtClean="0"/>
              <a:t>hoặc</a:t>
            </a:r>
            <a:r>
              <a:rPr lang="en-US" dirty="0" smtClean="0"/>
              <a:t> Boot Sector; </a:t>
            </a:r>
            <a:r>
              <a:rPr lang="en-US" dirty="0" err="1" smtClean="0"/>
              <a:t>trao</a:t>
            </a:r>
            <a:r>
              <a:rPr lang="en-US" dirty="0" smtClean="0"/>
              <a:t> </a:t>
            </a:r>
            <a:r>
              <a:rPr lang="en-US" dirty="0" err="1" smtClean="0"/>
              <a:t>quyền</a:t>
            </a:r>
            <a:r>
              <a:rPr lang="en-US" dirty="0" smtClean="0"/>
              <a:t> </a:t>
            </a:r>
            <a:r>
              <a:rPr lang="en-US" dirty="0" err="1" smtClean="0"/>
              <a:t>điều</a:t>
            </a:r>
            <a:r>
              <a:rPr lang="en-US" dirty="0" smtClean="0"/>
              <a:t> </a:t>
            </a:r>
            <a:r>
              <a:rPr lang="en-US" dirty="0" err="1" smtClean="0"/>
              <a:t>khiển</a:t>
            </a:r>
            <a:r>
              <a:rPr lang="en-US" dirty="0" smtClean="0"/>
              <a:t>;</a:t>
            </a:r>
          </a:p>
          <a:p>
            <a:pPr marL="285750" lvl="0" indent="-285750" algn="just">
              <a:lnSpc>
                <a:spcPct val="150000"/>
              </a:lnSpc>
              <a:buFont typeface="Wingdings" panose="05000000000000000000" pitchFamily="2" charset="2"/>
              <a:buChar char="§"/>
            </a:pPr>
            <a:r>
              <a:rPr lang="en-US" dirty="0" smtClean="0"/>
              <a:t>Master Boot </a:t>
            </a:r>
            <a:r>
              <a:rPr lang="en-US" dirty="0" err="1" smtClean="0"/>
              <a:t>chứa</a:t>
            </a:r>
            <a:r>
              <a:rPr lang="en-US" dirty="0" smtClean="0"/>
              <a:t> </a:t>
            </a:r>
            <a:r>
              <a:rPr lang="en-US" dirty="0" err="1" smtClean="0"/>
              <a:t>bất</a:t>
            </a:r>
            <a:r>
              <a:rPr lang="en-US" dirty="0" smtClean="0"/>
              <a:t> </a:t>
            </a:r>
            <a:r>
              <a:rPr lang="en-US" dirty="0" err="1" smtClean="0"/>
              <a:t>kỳ</a:t>
            </a:r>
            <a:r>
              <a:rPr lang="en-US" dirty="0" smtClean="0"/>
              <a:t> </a:t>
            </a:r>
            <a:r>
              <a:rPr lang="en-US" dirty="0" err="1" smtClean="0"/>
              <a:t>đoạn</a:t>
            </a:r>
            <a:r>
              <a:rPr lang="en-US" dirty="0" smtClean="0"/>
              <a:t> </a:t>
            </a:r>
            <a:r>
              <a:rPr lang="en-US" dirty="0" err="1" smtClean="0"/>
              <a:t>mã</a:t>
            </a:r>
            <a:r>
              <a:rPr lang="en-US" dirty="0" smtClean="0"/>
              <a:t> </a:t>
            </a:r>
            <a:r>
              <a:rPr lang="en-US" dirty="0" err="1" smtClean="0"/>
              <a:t>nào</a:t>
            </a:r>
            <a:r>
              <a:rPr lang="en-US" dirty="0" smtClean="0"/>
              <a:t> </a:t>
            </a:r>
            <a:r>
              <a:rPr lang="en-US" dirty="0" err="1" smtClean="0"/>
              <a:t>thì</a:t>
            </a:r>
            <a:r>
              <a:rPr lang="en-US" dirty="0" smtClean="0"/>
              <a:t> </a:t>
            </a:r>
            <a:r>
              <a:rPr lang="en-US" dirty="0" err="1" smtClean="0"/>
              <a:t>vẫn</a:t>
            </a:r>
            <a:r>
              <a:rPr lang="en-US" dirty="0" smtClean="0"/>
              <a:t> </a:t>
            </a:r>
            <a:r>
              <a:rPr lang="en-US" dirty="0" err="1" smtClean="0"/>
              <a:t>được</a:t>
            </a:r>
            <a:r>
              <a:rPr lang="en-US" dirty="0" smtClean="0"/>
              <a:t> </a:t>
            </a:r>
            <a:r>
              <a:rPr lang="en-US" dirty="0" err="1" smtClean="0"/>
              <a:t>trao</a:t>
            </a:r>
            <a:r>
              <a:rPr lang="en-US" dirty="0" smtClean="0"/>
              <a:t>; </a:t>
            </a:r>
            <a:r>
              <a:rPr lang="en-US" dirty="0" err="1" smtClean="0"/>
              <a:t>đoạn</a:t>
            </a:r>
            <a:r>
              <a:rPr lang="en-US" dirty="0" smtClean="0"/>
              <a:t> </a:t>
            </a:r>
            <a:r>
              <a:rPr lang="en-US" dirty="0" err="1" smtClean="0"/>
              <a:t>mã</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a:t>
            </a:r>
            <a:r>
              <a:rPr lang="en-US" dirty="0" smtClean="0"/>
              <a:t> virus;</a:t>
            </a:r>
          </a:p>
          <a:p>
            <a:pPr marL="285750" lvl="0" indent="-285750" algn="just">
              <a:lnSpc>
                <a:spcPct val="150000"/>
              </a:lnSpc>
              <a:buFont typeface="Wingdings" panose="05000000000000000000" pitchFamily="2" charset="2"/>
              <a:buChar char="§"/>
            </a:pPr>
            <a:endParaRPr lang="en-US" dirty="0" smtClean="0"/>
          </a:p>
        </p:txBody>
      </p:sp>
    </p:spTree>
    <p:extLst>
      <p:ext uri="{BB962C8B-B14F-4D97-AF65-F5344CB8AC3E}">
        <p14:creationId xmlns:p14="http://schemas.microsoft.com/office/powerpoint/2010/main" val="233836335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dirty="0" smtClean="0"/>
              <a:t>Chương 1: Tổng quan về mã độc máy tính và lây nhiễm hệ file</a:t>
            </a:r>
            <a:endParaRPr lang="en-US" sz="2000" b="1" dirty="0"/>
          </a:p>
        </p:txBody>
      </p:sp>
      <p:sp>
        <p:nvSpPr>
          <p:cNvPr id="87" name="TextShape 2"/>
          <p:cNvSpPr txBox="1"/>
          <p:nvPr/>
        </p:nvSpPr>
        <p:spPr>
          <a:xfrm>
            <a:off x="628559" y="1468000"/>
            <a:ext cx="8261440" cy="4762080"/>
          </a:xfrm>
          <a:prstGeom prst="rect">
            <a:avLst/>
          </a:prstGeom>
          <a:noFill/>
          <a:ln>
            <a:noFill/>
          </a:ln>
        </p:spPr>
        <p:txBody>
          <a:bodyPr/>
          <a:lstStyle/>
          <a:p>
            <a:pPr lvl="0"/>
            <a:r>
              <a:rPr lang="en-US" b="1" dirty="0" smtClean="0"/>
              <a:t>1.3.3 </a:t>
            </a:r>
            <a:r>
              <a:rPr lang="en-US" b="1" dirty="0" err="1" smtClean="0"/>
              <a:t>Cơ</a:t>
            </a:r>
            <a:r>
              <a:rPr lang="en-US" b="1" dirty="0" smtClean="0"/>
              <a:t> </a:t>
            </a:r>
            <a:r>
              <a:rPr lang="en-US" b="1" dirty="0" err="1" smtClean="0"/>
              <a:t>chế</a:t>
            </a:r>
            <a:r>
              <a:rPr lang="en-US" b="1" dirty="0" smtClean="0"/>
              <a:t> </a:t>
            </a:r>
            <a:r>
              <a:rPr lang="en-US" b="1" dirty="0" err="1" smtClean="0"/>
              <a:t>hoạt</a:t>
            </a:r>
            <a:r>
              <a:rPr lang="en-US" b="1" dirty="0" smtClean="0"/>
              <a:t> </a:t>
            </a:r>
            <a:r>
              <a:rPr lang="en-US" b="1" dirty="0" err="1" smtClean="0"/>
              <a:t>động</a:t>
            </a:r>
            <a:r>
              <a:rPr lang="en-US" b="1" dirty="0" smtClean="0"/>
              <a:t> </a:t>
            </a:r>
            <a:r>
              <a:rPr lang="en-US" b="1" dirty="0" err="1" smtClean="0"/>
              <a:t>cửa</a:t>
            </a:r>
            <a:r>
              <a:rPr lang="en-US" b="1" dirty="0" smtClean="0"/>
              <a:t> virus boot</a:t>
            </a:r>
          </a:p>
          <a:p>
            <a:pPr lvl="0"/>
            <a:endParaRPr lang="en-US" b="1" dirty="0"/>
          </a:p>
          <a:p>
            <a:pPr lvl="0"/>
            <a:endParaRPr lang="en-US" b="1" dirty="0" smtClean="0"/>
          </a:p>
          <a:p>
            <a:pPr lvl="0"/>
            <a:endParaRPr lang="en-US" b="1" dirty="0"/>
          </a:p>
          <a:p>
            <a:pPr lvl="0"/>
            <a:endParaRPr lang="en-US" b="1" dirty="0" smtClean="0"/>
          </a:p>
          <a:p>
            <a:pPr lvl="0"/>
            <a:endParaRPr lang="en-US" b="1" dirty="0"/>
          </a:p>
          <a:p>
            <a:pPr lvl="0"/>
            <a:endParaRPr lang="en-US" b="1" dirty="0" smtClean="0"/>
          </a:p>
          <a:p>
            <a:pPr lvl="0"/>
            <a:endParaRPr lang="en-US" b="1" dirty="0"/>
          </a:p>
          <a:p>
            <a:pPr lvl="0"/>
            <a:endParaRPr lang="en-US" b="1" dirty="0" smtClean="0"/>
          </a:p>
          <a:p>
            <a:pPr lvl="0"/>
            <a:endParaRPr lang="en-US" b="1" dirty="0"/>
          </a:p>
          <a:p>
            <a:pPr lvl="0"/>
            <a:endParaRPr lang="en-US" b="1" dirty="0" smtClean="0"/>
          </a:p>
          <a:p>
            <a:pPr lvl="0"/>
            <a:endParaRPr lang="en-US" b="1" dirty="0"/>
          </a:p>
          <a:p>
            <a:pPr lvl="0"/>
            <a:endParaRPr lang="en-US" b="1" dirty="0" smtClean="0"/>
          </a:p>
          <a:p>
            <a:pPr lvl="0"/>
            <a:endParaRPr lang="en-US" b="1" dirty="0"/>
          </a:p>
          <a:p>
            <a:pPr lvl="0"/>
            <a:endParaRPr lang="en-US" b="1" dirty="0" smtClean="0"/>
          </a:p>
          <a:p>
            <a:pPr lvl="0" algn="ctr"/>
            <a:r>
              <a:rPr lang="en-US" i="1" dirty="0" err="1" smtClean="0"/>
              <a:t>Hình</a:t>
            </a:r>
            <a:r>
              <a:rPr lang="en-US" i="1" dirty="0" smtClean="0"/>
              <a:t> minh </a:t>
            </a:r>
            <a:r>
              <a:rPr lang="en-US" i="1" dirty="0" err="1" smtClean="0"/>
              <a:t>họa</a:t>
            </a:r>
            <a:r>
              <a:rPr lang="en-US" i="1" dirty="0" smtClean="0"/>
              <a:t> virus boot</a:t>
            </a:r>
          </a:p>
        </p:txBody>
      </p:sp>
      <p:pic>
        <p:nvPicPr>
          <p:cNvPr id="2" name="Picture 1"/>
          <p:cNvPicPr>
            <a:picLocks noChangeAspect="1"/>
          </p:cNvPicPr>
          <p:nvPr/>
        </p:nvPicPr>
        <p:blipFill>
          <a:blip r:embed="rId4"/>
          <a:stretch>
            <a:fillRect/>
          </a:stretch>
        </p:blipFill>
        <p:spPr>
          <a:xfrm>
            <a:off x="739221" y="2119004"/>
            <a:ext cx="8223003" cy="3380647"/>
          </a:xfrm>
          <a:prstGeom prst="rect">
            <a:avLst/>
          </a:prstGeom>
        </p:spPr>
      </p:pic>
    </p:spTree>
    <p:extLst>
      <p:ext uri="{BB962C8B-B14F-4D97-AF65-F5344CB8AC3E}">
        <p14:creationId xmlns:p14="http://schemas.microsoft.com/office/powerpoint/2010/main" val="5864969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dirty="0" smtClean="0"/>
              <a:t>Chương 1: Tổng quan về mã độc máy tính và lây nhiễm hệ file</a:t>
            </a:r>
            <a:endParaRPr lang="en-US" sz="2000" b="1" dirty="0"/>
          </a:p>
        </p:txBody>
      </p:sp>
      <p:sp>
        <p:nvSpPr>
          <p:cNvPr id="87" name="TextShape 2"/>
          <p:cNvSpPr txBox="1"/>
          <p:nvPr/>
        </p:nvSpPr>
        <p:spPr>
          <a:xfrm>
            <a:off x="628559" y="1468000"/>
            <a:ext cx="8261440" cy="4762080"/>
          </a:xfrm>
          <a:prstGeom prst="rect">
            <a:avLst/>
          </a:prstGeom>
          <a:noFill/>
          <a:ln>
            <a:noFill/>
          </a:ln>
        </p:spPr>
        <p:txBody>
          <a:bodyPr/>
          <a:lstStyle/>
          <a:p>
            <a:pPr lvl="0"/>
            <a:r>
              <a:rPr lang="en-US" b="1" dirty="0" smtClean="0"/>
              <a:t>1.3.4 </a:t>
            </a:r>
            <a:r>
              <a:rPr lang="en-US" b="1" dirty="0" err="1" smtClean="0"/>
              <a:t>Cơ</a:t>
            </a:r>
            <a:r>
              <a:rPr lang="en-US" b="1" dirty="0" smtClean="0"/>
              <a:t> </a:t>
            </a:r>
            <a:r>
              <a:rPr lang="en-US" b="1" dirty="0" err="1" smtClean="0"/>
              <a:t>chế</a:t>
            </a:r>
            <a:r>
              <a:rPr lang="en-US" b="1" dirty="0" smtClean="0"/>
              <a:t> </a:t>
            </a:r>
            <a:r>
              <a:rPr lang="en-US" b="1" dirty="0" err="1" smtClean="0"/>
              <a:t>hoạt</a:t>
            </a:r>
            <a:r>
              <a:rPr lang="en-US" b="1" dirty="0" smtClean="0"/>
              <a:t> </a:t>
            </a:r>
            <a:r>
              <a:rPr lang="en-US" b="1" dirty="0" err="1" smtClean="0"/>
              <a:t>động</a:t>
            </a:r>
            <a:r>
              <a:rPr lang="en-US" b="1" dirty="0" smtClean="0"/>
              <a:t> </a:t>
            </a:r>
            <a:r>
              <a:rPr lang="en-US" b="1" dirty="0" err="1" smtClean="0"/>
              <a:t>cửa</a:t>
            </a:r>
            <a:r>
              <a:rPr lang="en-US" b="1" dirty="0" smtClean="0"/>
              <a:t> virus </a:t>
            </a:r>
            <a:r>
              <a:rPr lang="en-US" b="1" dirty="0" err="1" smtClean="0"/>
              <a:t>tệp</a:t>
            </a:r>
            <a:endParaRPr lang="en-US" b="1" dirty="0" smtClean="0"/>
          </a:p>
          <a:p>
            <a:pPr marL="285750" lvl="0" indent="-285750" algn="just">
              <a:lnSpc>
                <a:spcPct val="150000"/>
              </a:lnSpc>
              <a:buFont typeface="Arial" panose="020B0604020202020204" pitchFamily="34" charset="0"/>
              <a:buChar char="•"/>
            </a:pPr>
            <a:r>
              <a:rPr lang="en-US" dirty="0" err="1" smtClean="0"/>
              <a:t>Thực</a:t>
            </a:r>
            <a:r>
              <a:rPr lang="en-US" dirty="0" smtClean="0"/>
              <a:t> </a:t>
            </a:r>
            <a:r>
              <a:rPr lang="en-US" dirty="0" err="1" smtClean="0"/>
              <a:t>thi</a:t>
            </a:r>
            <a:r>
              <a:rPr lang="en-US" dirty="0" smtClean="0"/>
              <a:t> </a:t>
            </a:r>
            <a:r>
              <a:rPr lang="en-US" dirty="0" err="1" smtClean="0"/>
              <a:t>các</a:t>
            </a:r>
            <a:r>
              <a:rPr lang="en-US" dirty="0" smtClean="0"/>
              <a:t> </a:t>
            </a:r>
            <a:r>
              <a:rPr lang="en-US" dirty="0" err="1" smtClean="0"/>
              <a:t>tệp</a:t>
            </a:r>
            <a:r>
              <a:rPr lang="en-US" dirty="0" smtClean="0"/>
              <a:t> (.exe, .com….) OS </a:t>
            </a:r>
            <a:r>
              <a:rPr lang="en-US" dirty="0" err="1" smtClean="0"/>
              <a:t>cung</a:t>
            </a:r>
            <a:r>
              <a:rPr lang="en-US" dirty="0" smtClean="0"/>
              <a:t> </a:t>
            </a:r>
            <a:r>
              <a:rPr lang="en-US" dirty="0" err="1" smtClean="0"/>
              <a:t>cấp</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cho</a:t>
            </a:r>
            <a:r>
              <a:rPr lang="en-US" dirty="0" smtClean="0"/>
              <a:t> </a:t>
            </a:r>
            <a:r>
              <a:rPr lang="en-US" dirty="0" err="1" smtClean="0"/>
              <a:t>các</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tải</a:t>
            </a:r>
            <a:r>
              <a:rPr lang="en-US" dirty="0" smtClean="0"/>
              <a:t> </a:t>
            </a:r>
            <a:r>
              <a:rPr lang="en-US" dirty="0" err="1" smtClean="0"/>
              <a:t>tệp</a:t>
            </a:r>
            <a:r>
              <a:rPr lang="en-US" dirty="0" smtClean="0"/>
              <a:t> </a:t>
            </a:r>
            <a:r>
              <a:rPr lang="en-US" dirty="0" err="1" smtClean="0"/>
              <a:t>cùng</a:t>
            </a:r>
            <a:r>
              <a:rPr lang="en-US" dirty="0" smtClean="0"/>
              <a:t> </a:t>
            </a:r>
            <a:r>
              <a:rPr lang="en-US" dirty="0" err="1" smtClean="0"/>
              <a:t>các</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trao</a:t>
            </a:r>
            <a:r>
              <a:rPr lang="en-US" dirty="0" smtClean="0"/>
              <a:t> </a:t>
            </a:r>
            <a:r>
              <a:rPr lang="en-US" dirty="0" err="1" smtClean="0"/>
              <a:t>quyền</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cho</a:t>
            </a:r>
            <a:r>
              <a:rPr lang="en-US" dirty="0" smtClean="0"/>
              <a:t> </a:t>
            </a:r>
            <a:r>
              <a:rPr lang="en-US" dirty="0" err="1" smtClean="0"/>
              <a:t>chương</a:t>
            </a:r>
            <a:r>
              <a:rPr lang="en-US" dirty="0" smtClean="0"/>
              <a:t> </a:t>
            </a:r>
            <a:r>
              <a:rPr lang="en-US" dirty="0" err="1" smtClean="0"/>
              <a:t>trình</a:t>
            </a:r>
            <a:r>
              <a:rPr lang="en-US" dirty="0" smtClean="0"/>
              <a:t>;</a:t>
            </a:r>
          </a:p>
          <a:p>
            <a:pPr marL="285750" lvl="0" indent="-285750" algn="just">
              <a:lnSpc>
                <a:spcPct val="150000"/>
              </a:lnSpc>
              <a:buFont typeface="Arial" panose="020B0604020202020204" pitchFamily="34" charset="0"/>
              <a:buChar char="•"/>
            </a:pPr>
            <a:r>
              <a:rPr lang="en-US" dirty="0" smtClean="0"/>
              <a:t>Virus </a:t>
            </a:r>
            <a:r>
              <a:rPr lang="en-US" dirty="0" err="1" smtClean="0"/>
              <a:t>lợi</a:t>
            </a:r>
            <a:r>
              <a:rPr lang="en-US" dirty="0" smtClean="0"/>
              <a:t> </a:t>
            </a:r>
            <a:r>
              <a:rPr lang="en-US" dirty="0" err="1" smtClean="0"/>
              <a:t>dụng</a:t>
            </a:r>
            <a:r>
              <a:rPr lang="en-US" dirty="0" smtClean="0"/>
              <a:t>, </a:t>
            </a:r>
            <a:r>
              <a:rPr lang="en-US" dirty="0" err="1" smtClean="0"/>
              <a:t>chèn</a:t>
            </a:r>
            <a:r>
              <a:rPr lang="en-US" dirty="0" smtClean="0"/>
              <a:t> </a:t>
            </a:r>
            <a:r>
              <a:rPr lang="en-US" dirty="0" err="1" smtClean="0"/>
              <a:t>đoạn</a:t>
            </a:r>
            <a:r>
              <a:rPr lang="en-US" dirty="0"/>
              <a:t> </a:t>
            </a:r>
            <a:r>
              <a:rPr lang="en-US" dirty="0" err="1" smtClean="0"/>
              <a:t>mã</a:t>
            </a:r>
            <a:r>
              <a:rPr lang="en-US" dirty="0" smtClean="0"/>
              <a:t> </a:t>
            </a:r>
            <a:r>
              <a:rPr lang="en-US" dirty="0" err="1" smtClean="0"/>
              <a:t>vào</a:t>
            </a:r>
            <a:r>
              <a:rPr lang="en-US" dirty="0" smtClean="0"/>
              <a:t> </a:t>
            </a:r>
            <a:r>
              <a:rPr lang="en-US" dirty="0" err="1" smtClean="0"/>
              <a:t>tệp</a:t>
            </a:r>
            <a:r>
              <a:rPr lang="en-US" dirty="0" smtClean="0"/>
              <a:t> </a:t>
            </a:r>
            <a:r>
              <a:rPr lang="en-US" dirty="0" err="1" smtClean="0"/>
              <a:t>đúng</a:t>
            </a:r>
            <a:r>
              <a:rPr lang="en-US" dirty="0" smtClean="0"/>
              <a:t> </a:t>
            </a:r>
            <a:r>
              <a:rPr lang="en-US" dirty="0" err="1" smtClean="0"/>
              <a:t>vị</a:t>
            </a:r>
            <a:r>
              <a:rPr lang="en-US" dirty="0" smtClean="0"/>
              <a:t> </a:t>
            </a:r>
            <a:r>
              <a:rPr lang="en-US" dirty="0" err="1" smtClean="0"/>
              <a:t>trí</a:t>
            </a:r>
            <a:r>
              <a:rPr lang="en-US" dirty="0" smtClean="0"/>
              <a:t> </a:t>
            </a:r>
            <a:r>
              <a:rPr lang="en-US" dirty="0" err="1" smtClean="0"/>
              <a:t>mà</a:t>
            </a:r>
            <a:r>
              <a:rPr lang="en-US" dirty="0" smtClean="0"/>
              <a:t> OS </a:t>
            </a:r>
            <a:r>
              <a:rPr lang="en-US" dirty="0" err="1" smtClean="0"/>
              <a:t>trao</a:t>
            </a:r>
            <a:r>
              <a:rPr lang="en-US" dirty="0" smtClean="0"/>
              <a:t> </a:t>
            </a:r>
            <a:r>
              <a:rPr lang="en-US" dirty="0" err="1" smtClean="0"/>
              <a:t>quyền</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cho</a:t>
            </a:r>
            <a:r>
              <a:rPr lang="en-US" dirty="0" smtClean="0"/>
              <a:t> </a:t>
            </a:r>
            <a:r>
              <a:rPr lang="en-US" dirty="0" err="1" smtClean="0"/>
              <a:t>tệp</a:t>
            </a:r>
            <a:r>
              <a:rPr lang="en-US" dirty="0" smtClean="0"/>
              <a:t> </a:t>
            </a:r>
            <a:r>
              <a:rPr lang="en-US" dirty="0" err="1" smtClean="0"/>
              <a:t>trên</a:t>
            </a:r>
            <a:r>
              <a:rPr lang="en-US" dirty="0" smtClean="0"/>
              <a:t> </a:t>
            </a:r>
            <a:r>
              <a:rPr lang="en-US" dirty="0" err="1" smtClean="0"/>
              <a:t>vùng</a:t>
            </a:r>
            <a:r>
              <a:rPr lang="en-US" dirty="0" smtClean="0"/>
              <a:t> </a:t>
            </a:r>
            <a:r>
              <a:rPr lang="en-US" dirty="0" err="1" smtClean="0"/>
              <a:t>nhớ</a:t>
            </a:r>
            <a:r>
              <a:rPr lang="en-US" dirty="0" smtClean="0"/>
              <a:t>;</a:t>
            </a:r>
          </a:p>
          <a:p>
            <a:pPr marL="285750" lvl="0" indent="-285750" algn="just">
              <a:lnSpc>
                <a:spcPct val="150000"/>
              </a:lnSpc>
              <a:buFont typeface="Arial" panose="020B0604020202020204" pitchFamily="34" charset="0"/>
              <a:buChar char="•"/>
            </a:pPr>
            <a:r>
              <a:rPr lang="en-US" dirty="0" err="1" smtClean="0"/>
              <a:t>Sau</a:t>
            </a:r>
            <a:r>
              <a:rPr lang="en-US" dirty="0" smtClean="0"/>
              <a:t> </a:t>
            </a:r>
            <a:r>
              <a:rPr lang="en-US" dirty="0" err="1" smtClean="0"/>
              <a:t>khi</a:t>
            </a:r>
            <a:r>
              <a:rPr lang="en-US" dirty="0" smtClean="0"/>
              <a:t> </a:t>
            </a:r>
            <a:r>
              <a:rPr lang="en-US" dirty="0" err="1" smtClean="0"/>
              <a:t>tiến</a:t>
            </a:r>
            <a:r>
              <a:rPr lang="en-US" dirty="0" smtClean="0"/>
              <a:t> </a:t>
            </a:r>
            <a:r>
              <a:rPr lang="en-US" dirty="0" err="1" smtClean="0"/>
              <a:t>hành</a:t>
            </a:r>
            <a:r>
              <a:rPr lang="en-US" dirty="0" smtClean="0"/>
              <a:t> </a:t>
            </a:r>
            <a:r>
              <a:rPr lang="en-US" dirty="0" err="1" smtClean="0"/>
              <a:t>xong</a:t>
            </a:r>
            <a:r>
              <a:rPr lang="en-US" dirty="0" smtClean="0"/>
              <a:t> </a:t>
            </a:r>
            <a:r>
              <a:rPr lang="en-US" dirty="0" err="1" smtClean="0"/>
              <a:t>thì</a:t>
            </a:r>
            <a:r>
              <a:rPr lang="en-US" dirty="0" smtClean="0"/>
              <a:t> </a:t>
            </a:r>
            <a:r>
              <a:rPr lang="en-US" dirty="0" err="1" smtClean="0"/>
              <a:t>mới</a:t>
            </a:r>
            <a:r>
              <a:rPr lang="en-US" dirty="0" smtClean="0"/>
              <a:t> </a:t>
            </a:r>
            <a:r>
              <a:rPr lang="en-US" dirty="0" err="1" smtClean="0"/>
              <a:t>trả</a:t>
            </a:r>
            <a:r>
              <a:rPr lang="en-US" dirty="0" smtClean="0"/>
              <a:t> </a:t>
            </a:r>
            <a:r>
              <a:rPr lang="en-US" dirty="0" err="1" smtClean="0"/>
              <a:t>lại</a:t>
            </a:r>
            <a:r>
              <a:rPr lang="en-US" dirty="0" smtClean="0"/>
              <a:t> </a:t>
            </a:r>
            <a:r>
              <a:rPr lang="en-US" dirty="0" err="1" smtClean="0"/>
              <a:t>quyền</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cho</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người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không</a:t>
            </a:r>
            <a:r>
              <a:rPr lang="en-US" dirty="0" smtClean="0"/>
              <a:t> </a:t>
            </a:r>
            <a:r>
              <a:rPr lang="en-US" dirty="0" err="1" smtClean="0"/>
              <a:t>hề</a:t>
            </a:r>
            <a:r>
              <a:rPr lang="en-US" dirty="0" smtClean="0"/>
              <a:t> hay </a:t>
            </a:r>
            <a:r>
              <a:rPr lang="en-US" dirty="0" err="1" smtClean="0"/>
              <a:t>biết</a:t>
            </a:r>
            <a:r>
              <a:rPr lang="en-US" dirty="0" smtClean="0"/>
              <a:t>;</a:t>
            </a:r>
          </a:p>
          <a:p>
            <a:pPr marL="285750" lvl="0" indent="-285750" algn="just">
              <a:lnSpc>
                <a:spcPct val="150000"/>
              </a:lnSpc>
              <a:buFont typeface="Arial" panose="020B0604020202020204" pitchFamily="34" charset="0"/>
              <a:buChar char="•"/>
            </a:pPr>
            <a:r>
              <a:rPr lang="en-US" dirty="0" smtClean="0"/>
              <a:t>Virus </a:t>
            </a:r>
            <a:r>
              <a:rPr lang="en-US" dirty="0" err="1" smtClean="0"/>
              <a:t>có</a:t>
            </a:r>
            <a:r>
              <a:rPr lang="en-US" dirty="0" smtClean="0"/>
              <a:t> </a:t>
            </a:r>
            <a:r>
              <a:rPr lang="en-US" dirty="0" err="1" smtClean="0"/>
              <a:t>thể</a:t>
            </a:r>
            <a:r>
              <a:rPr lang="en-US" dirty="0" smtClean="0"/>
              <a:t> </a:t>
            </a:r>
            <a:r>
              <a:rPr lang="en-US" dirty="0" err="1" smtClean="0"/>
              <a:t>lây</a:t>
            </a:r>
            <a:r>
              <a:rPr lang="en-US" dirty="0" smtClean="0"/>
              <a:t> </a:t>
            </a:r>
            <a:r>
              <a:rPr lang="en-US" dirty="0" err="1" smtClean="0"/>
              <a:t>nhiễm</a:t>
            </a:r>
            <a:r>
              <a:rPr lang="en-US" dirty="0" smtClean="0"/>
              <a:t> </a:t>
            </a:r>
            <a:r>
              <a:rPr lang="en-US" dirty="0" err="1" smtClean="0"/>
              <a:t>vào</a:t>
            </a:r>
            <a:r>
              <a:rPr lang="en-US" dirty="0" smtClean="0"/>
              <a:t> </a:t>
            </a:r>
            <a:r>
              <a:rPr lang="en-US" dirty="0" err="1" smtClean="0"/>
              <a:t>tệp</a:t>
            </a:r>
            <a:r>
              <a:rPr lang="en-US" dirty="0" smtClean="0"/>
              <a:t> </a:t>
            </a:r>
            <a:r>
              <a:rPr lang="en-US" dirty="0" err="1" smtClean="0"/>
              <a:t>hoặc</a:t>
            </a:r>
            <a:r>
              <a:rPr lang="en-US" dirty="0" smtClean="0"/>
              <a:t> </a:t>
            </a:r>
            <a:r>
              <a:rPr lang="en-US" dirty="0" err="1" smtClean="0"/>
              <a:t>nhiều</a:t>
            </a:r>
            <a:r>
              <a:rPr lang="en-US" dirty="0" smtClean="0"/>
              <a:t> </a:t>
            </a:r>
            <a:r>
              <a:rPr lang="en-US" dirty="0" err="1" smtClean="0"/>
              <a:t>kiểu</a:t>
            </a:r>
            <a:r>
              <a:rPr lang="en-US" dirty="0" smtClean="0"/>
              <a:t> </a:t>
            </a:r>
            <a:r>
              <a:rPr lang="en-US" dirty="0" err="1" smtClean="0"/>
              <a:t>tệp</a:t>
            </a:r>
            <a:r>
              <a:rPr lang="en-US" dirty="0" smtClean="0"/>
              <a:t> </a:t>
            </a:r>
            <a:r>
              <a:rPr lang="en-US" dirty="0" err="1" smtClean="0"/>
              <a:t>khác</a:t>
            </a:r>
            <a:r>
              <a:rPr lang="en-US" dirty="0" smtClean="0"/>
              <a:t> </a:t>
            </a:r>
            <a:r>
              <a:rPr lang="en-US" dirty="0" err="1" smtClean="0"/>
              <a:t>nhau</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thi</a:t>
            </a:r>
            <a:endParaRPr lang="en-US" dirty="0" smtClean="0"/>
          </a:p>
        </p:txBody>
      </p:sp>
    </p:spTree>
    <p:extLst>
      <p:ext uri="{BB962C8B-B14F-4D97-AF65-F5344CB8AC3E}">
        <p14:creationId xmlns:p14="http://schemas.microsoft.com/office/powerpoint/2010/main" val="241922069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dirty="0" smtClean="0"/>
              <a:t>Chương 1: Tổng quan về mã độc máy tính và lây nhiễm hệ file</a:t>
            </a:r>
            <a:endParaRPr lang="en-US" sz="2000" b="1" dirty="0"/>
          </a:p>
        </p:txBody>
      </p:sp>
      <p:sp>
        <p:nvSpPr>
          <p:cNvPr id="87" name="TextShape 2"/>
          <p:cNvSpPr txBox="1"/>
          <p:nvPr/>
        </p:nvSpPr>
        <p:spPr>
          <a:xfrm>
            <a:off x="628559" y="1468000"/>
            <a:ext cx="8261440" cy="4762080"/>
          </a:xfrm>
          <a:prstGeom prst="rect">
            <a:avLst/>
          </a:prstGeom>
          <a:noFill/>
          <a:ln>
            <a:noFill/>
          </a:ln>
        </p:spPr>
        <p:txBody>
          <a:bodyPr/>
          <a:lstStyle/>
          <a:p>
            <a:pPr lvl="0"/>
            <a:r>
              <a:rPr lang="en-US" b="1" dirty="0" smtClean="0"/>
              <a:t>1.3.4 </a:t>
            </a:r>
            <a:r>
              <a:rPr lang="en-US" b="1" dirty="0" err="1" smtClean="0"/>
              <a:t>Cơ</a:t>
            </a:r>
            <a:r>
              <a:rPr lang="en-US" b="1" dirty="0" smtClean="0"/>
              <a:t> </a:t>
            </a:r>
            <a:r>
              <a:rPr lang="en-US" b="1" dirty="0" err="1" smtClean="0"/>
              <a:t>chế</a:t>
            </a:r>
            <a:r>
              <a:rPr lang="en-US" b="1" dirty="0" smtClean="0"/>
              <a:t> </a:t>
            </a:r>
            <a:r>
              <a:rPr lang="en-US" b="1" dirty="0" err="1" smtClean="0"/>
              <a:t>hoạt</a:t>
            </a:r>
            <a:r>
              <a:rPr lang="en-US" b="1" dirty="0" smtClean="0"/>
              <a:t> </a:t>
            </a:r>
            <a:r>
              <a:rPr lang="en-US" b="1" dirty="0" err="1" smtClean="0"/>
              <a:t>động</a:t>
            </a:r>
            <a:r>
              <a:rPr lang="en-US" b="1" dirty="0" smtClean="0"/>
              <a:t> </a:t>
            </a:r>
            <a:r>
              <a:rPr lang="en-US" b="1" dirty="0" err="1" smtClean="0"/>
              <a:t>cửa</a:t>
            </a:r>
            <a:r>
              <a:rPr lang="en-US" b="1" dirty="0" smtClean="0"/>
              <a:t> virus </a:t>
            </a:r>
            <a:r>
              <a:rPr lang="en-US" b="1" dirty="0" err="1" smtClean="0"/>
              <a:t>tệp</a:t>
            </a:r>
            <a:endParaRPr lang="en-US" b="1" dirty="0" smtClean="0"/>
          </a:p>
          <a:p>
            <a:pPr algn="just">
              <a:lnSpc>
                <a:spcPct val="150000"/>
              </a:lnSpc>
            </a:pPr>
            <a:r>
              <a:rPr lang="it-IT" dirty="0" smtClean="0"/>
              <a:t>Để </a:t>
            </a:r>
            <a:r>
              <a:rPr lang="it-IT" dirty="0"/>
              <a:t>tiến hành lây nhiễm thì Virus tệp phải tiến hành một số bước như sau:</a:t>
            </a:r>
            <a:endParaRPr lang="en-GB" dirty="0"/>
          </a:p>
          <a:p>
            <a:pPr marL="342900" lvl="0" indent="-342900" algn="just">
              <a:lnSpc>
                <a:spcPct val="150000"/>
              </a:lnSpc>
              <a:buFont typeface="+mj-lt"/>
              <a:buAutoNum type="alphaLcParenR"/>
            </a:pPr>
            <a:r>
              <a:rPr lang="it-IT" dirty="0"/>
              <a:t>Tìm kiếm các tệp thực thi để lây nhiễm.</a:t>
            </a:r>
            <a:endParaRPr lang="en-GB" dirty="0"/>
          </a:p>
          <a:p>
            <a:pPr marL="342900" lvl="0" indent="-342900" algn="just">
              <a:lnSpc>
                <a:spcPct val="150000"/>
              </a:lnSpc>
              <a:buFont typeface="+mj-lt"/>
              <a:buAutoNum type="alphaLcParenR"/>
            </a:pPr>
            <a:r>
              <a:rPr lang="it-IT" dirty="0"/>
              <a:t>Thực hiện lây nhiễm vào các tệp tìm được.</a:t>
            </a:r>
            <a:endParaRPr lang="en-GB" dirty="0"/>
          </a:p>
          <a:p>
            <a:pPr marL="342900" lvl="0" indent="-342900" algn="just">
              <a:lnSpc>
                <a:spcPct val="150000"/>
              </a:lnSpc>
              <a:buFont typeface="+mj-lt"/>
              <a:buAutoNum type="alphaLcParenR"/>
            </a:pPr>
            <a:r>
              <a:rPr lang="it-IT" dirty="0"/>
              <a:t>Thực hiện kỹ thuật đảm bảo tính tồn tại duy nhất.</a:t>
            </a:r>
            <a:endParaRPr lang="en-GB" dirty="0"/>
          </a:p>
        </p:txBody>
      </p:sp>
    </p:spTree>
    <p:extLst>
      <p:ext uri="{BB962C8B-B14F-4D97-AF65-F5344CB8AC3E}">
        <p14:creationId xmlns:p14="http://schemas.microsoft.com/office/powerpoint/2010/main" val="6290894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dirty="0" smtClean="0"/>
              <a:t>Chương 1: Tổng quan về mã độc máy tính và lây nhiễm hệ file</a:t>
            </a:r>
            <a:endParaRPr lang="en-US" sz="2000" b="1" dirty="0"/>
          </a:p>
        </p:txBody>
      </p:sp>
      <p:sp>
        <p:nvSpPr>
          <p:cNvPr id="87" name="TextShape 2"/>
          <p:cNvSpPr txBox="1"/>
          <p:nvPr/>
        </p:nvSpPr>
        <p:spPr>
          <a:xfrm>
            <a:off x="628559" y="1468000"/>
            <a:ext cx="8261440" cy="4762080"/>
          </a:xfrm>
          <a:prstGeom prst="rect">
            <a:avLst/>
          </a:prstGeom>
          <a:noFill/>
          <a:ln>
            <a:noFill/>
          </a:ln>
        </p:spPr>
        <p:txBody>
          <a:bodyPr/>
          <a:lstStyle/>
          <a:p>
            <a:pPr marL="342900" lvl="0" indent="-342900">
              <a:lnSpc>
                <a:spcPct val="150000"/>
              </a:lnSpc>
              <a:buFont typeface="+mj-lt"/>
              <a:buAutoNum type="alphaLcParenR"/>
            </a:pPr>
            <a:r>
              <a:rPr lang="it-IT" b="1" dirty="0" smtClean="0"/>
              <a:t>Tìm </a:t>
            </a:r>
            <a:r>
              <a:rPr lang="it-IT" b="1" dirty="0"/>
              <a:t>kiếm các tệp thực thi để lây nhiễm</a:t>
            </a:r>
            <a:r>
              <a:rPr lang="it-IT" b="1" dirty="0" smtClean="0"/>
              <a:t>.</a:t>
            </a:r>
          </a:p>
          <a:p>
            <a:pPr marL="285750" lvl="0" indent="-285750">
              <a:lnSpc>
                <a:spcPct val="150000"/>
              </a:lnSpc>
              <a:buFont typeface="Wingdings" panose="05000000000000000000" pitchFamily="2" charset="2"/>
              <a:buChar char="Ø"/>
            </a:pPr>
            <a:r>
              <a:rPr lang="en-US" dirty="0" err="1" smtClean="0"/>
              <a:t>Tìm</a:t>
            </a:r>
            <a:r>
              <a:rPr lang="en-US" dirty="0" smtClean="0"/>
              <a:t> </a:t>
            </a:r>
            <a:r>
              <a:rPr lang="en-US" dirty="0" err="1" smtClean="0"/>
              <a:t>kiếm</a:t>
            </a:r>
            <a:r>
              <a:rPr lang="en-US" dirty="0" smtClean="0"/>
              <a:t> </a:t>
            </a:r>
            <a:r>
              <a:rPr lang="en-US" dirty="0" err="1" smtClean="0"/>
              <a:t>trong</a:t>
            </a:r>
            <a:r>
              <a:rPr lang="en-US" dirty="0" smtClean="0"/>
              <a:t> </a:t>
            </a:r>
            <a:r>
              <a:rPr lang="en-US" dirty="0" err="1" smtClean="0"/>
              <a:t>thư</a:t>
            </a:r>
            <a:r>
              <a:rPr lang="en-US" dirty="0" smtClean="0"/>
              <a:t> </a:t>
            </a:r>
            <a:r>
              <a:rPr lang="en-US" dirty="0" err="1" smtClean="0"/>
              <a:t>mục</a:t>
            </a:r>
            <a:r>
              <a:rPr lang="en-US" dirty="0" smtClean="0"/>
              <a:t> </a:t>
            </a:r>
            <a:r>
              <a:rPr lang="en-US" dirty="0" err="1" smtClean="0"/>
              <a:t>hiện</a:t>
            </a:r>
            <a:r>
              <a:rPr lang="en-US" dirty="0" smtClean="0"/>
              <a:t> </a:t>
            </a:r>
            <a:r>
              <a:rPr lang="en-US" dirty="0" err="1" smtClean="0"/>
              <a:t>hành</a:t>
            </a:r>
            <a:r>
              <a:rPr lang="en-US" dirty="0" smtClean="0"/>
              <a:t>;</a:t>
            </a:r>
          </a:p>
          <a:p>
            <a:pPr marL="285750" lvl="0" indent="-285750">
              <a:lnSpc>
                <a:spcPct val="150000"/>
              </a:lnSpc>
              <a:buFont typeface="Wingdings" panose="05000000000000000000" pitchFamily="2" charset="2"/>
              <a:buChar char="Ø"/>
            </a:pPr>
            <a:r>
              <a:rPr lang="en-US" dirty="0" err="1" smtClean="0"/>
              <a:t>Tìm</a:t>
            </a:r>
            <a:r>
              <a:rPr lang="en-US" dirty="0" smtClean="0"/>
              <a:t> </a:t>
            </a:r>
            <a:r>
              <a:rPr lang="en-US" err="1" smtClean="0"/>
              <a:t>kiếm</a:t>
            </a:r>
            <a:r>
              <a:rPr lang="en-US" smtClean="0"/>
              <a:t> trog </a:t>
            </a:r>
            <a:r>
              <a:rPr lang="en-US" dirty="0" err="1" smtClean="0"/>
              <a:t>các</a:t>
            </a:r>
            <a:r>
              <a:rPr lang="en-US" dirty="0" smtClean="0"/>
              <a:t> </a:t>
            </a:r>
            <a:r>
              <a:rPr lang="en-US" dirty="0" err="1" smtClean="0"/>
              <a:t>thư</a:t>
            </a:r>
            <a:r>
              <a:rPr lang="en-US" dirty="0" smtClean="0"/>
              <a:t> </a:t>
            </a:r>
            <a:r>
              <a:rPr lang="en-US" dirty="0" err="1" smtClean="0"/>
              <a:t>mục</a:t>
            </a:r>
            <a:r>
              <a:rPr lang="en-US" dirty="0" smtClean="0"/>
              <a:t> </a:t>
            </a:r>
            <a:r>
              <a:rPr lang="en-US" dirty="0" err="1" smtClean="0"/>
              <a:t>đặc</a:t>
            </a:r>
            <a:r>
              <a:rPr lang="en-US" dirty="0" smtClean="0"/>
              <a:t> </a:t>
            </a:r>
            <a:r>
              <a:rPr lang="en-US" dirty="0" err="1" smtClean="0"/>
              <a:t>biệt</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(Windows, system32, user)</a:t>
            </a:r>
            <a:endParaRPr lang="it-IT" dirty="0"/>
          </a:p>
        </p:txBody>
      </p:sp>
    </p:spTree>
    <p:extLst>
      <p:ext uri="{BB962C8B-B14F-4D97-AF65-F5344CB8AC3E}">
        <p14:creationId xmlns:p14="http://schemas.microsoft.com/office/powerpoint/2010/main" val="276437927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dirty="0" smtClean="0"/>
              <a:t>Chương 1: Tổng quan về mã độc máy tính và lây nhiễm hệ file</a:t>
            </a:r>
            <a:endParaRPr lang="en-US" sz="2000" b="1" dirty="0"/>
          </a:p>
        </p:txBody>
      </p:sp>
      <p:sp>
        <p:nvSpPr>
          <p:cNvPr id="87" name="TextShape 2"/>
          <p:cNvSpPr txBox="1"/>
          <p:nvPr/>
        </p:nvSpPr>
        <p:spPr>
          <a:xfrm>
            <a:off x="628559" y="1468000"/>
            <a:ext cx="8261440" cy="4762080"/>
          </a:xfrm>
          <a:prstGeom prst="rect">
            <a:avLst/>
          </a:prstGeom>
          <a:noFill/>
          <a:ln>
            <a:noFill/>
          </a:ln>
        </p:spPr>
        <p:txBody>
          <a:bodyPr/>
          <a:lstStyle/>
          <a:p>
            <a:pPr marL="342900" lvl="0" indent="-342900">
              <a:lnSpc>
                <a:spcPct val="150000"/>
              </a:lnSpc>
              <a:buFont typeface="+mj-lt"/>
              <a:buAutoNum type="alphaLcParenR" startAt="2"/>
            </a:pPr>
            <a:r>
              <a:rPr lang="it-IT" b="1" dirty="0" smtClean="0"/>
              <a:t>Thực hiện các kỹ thuật lây nhiễm</a:t>
            </a:r>
          </a:p>
          <a:p>
            <a:pPr marL="285750" lvl="0" indent="-285750" algn="just">
              <a:lnSpc>
                <a:spcPct val="150000"/>
              </a:lnSpc>
              <a:buFontTx/>
              <a:buChar char="-"/>
            </a:pPr>
            <a:r>
              <a:rPr lang="en-US" dirty="0" err="1" smtClean="0"/>
              <a:t>Chiếm</a:t>
            </a:r>
            <a:r>
              <a:rPr lang="en-US" dirty="0" smtClean="0"/>
              <a:t> </a:t>
            </a:r>
            <a:r>
              <a:rPr lang="en-US" dirty="0" err="1" smtClean="0"/>
              <a:t>quyền</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mục</a:t>
            </a:r>
            <a:r>
              <a:rPr lang="en-US" dirty="0" smtClean="0"/>
              <a:t> </a:t>
            </a:r>
            <a:r>
              <a:rPr lang="en-US" dirty="0" err="1" smtClean="0"/>
              <a:t>đích</a:t>
            </a:r>
            <a:r>
              <a:rPr lang="en-US" dirty="0" smtClean="0"/>
              <a:t> </a:t>
            </a:r>
            <a:r>
              <a:rPr lang="en-US" dirty="0" err="1" smtClean="0"/>
              <a:t>trước</a:t>
            </a:r>
            <a:r>
              <a:rPr lang="en-US" dirty="0" smtClean="0"/>
              <a:t> </a:t>
            </a:r>
            <a:r>
              <a:rPr lang="en-US" dirty="0" err="1" smtClean="0"/>
              <a:t>khi</a:t>
            </a:r>
            <a:r>
              <a:rPr lang="en-US" dirty="0" smtClean="0"/>
              <a:t> </a:t>
            </a:r>
            <a:r>
              <a:rPr lang="en-US" dirty="0" err="1" smtClean="0"/>
              <a:t>trả</a:t>
            </a:r>
            <a:r>
              <a:rPr lang="en-US" dirty="0" smtClean="0"/>
              <a:t> </a:t>
            </a:r>
            <a:r>
              <a:rPr lang="en-US" dirty="0" err="1" smtClean="0"/>
              <a:t>lại</a:t>
            </a:r>
            <a:r>
              <a:rPr lang="en-US" dirty="0" smtClean="0"/>
              <a:t> </a:t>
            </a:r>
            <a:r>
              <a:rPr lang="en-US" dirty="0" err="1" smtClean="0"/>
              <a:t>quyền</a:t>
            </a:r>
            <a:r>
              <a:rPr lang="en-US" dirty="0" smtClean="0"/>
              <a:t> </a:t>
            </a:r>
            <a:r>
              <a:rPr lang="en-US" dirty="0" err="1" smtClean="0"/>
              <a:t>cho</a:t>
            </a:r>
            <a:r>
              <a:rPr lang="en-US" dirty="0" smtClean="0"/>
              <a:t> </a:t>
            </a:r>
            <a:r>
              <a:rPr lang="en-US" dirty="0" err="1" smtClean="0"/>
              <a:t>chương</a:t>
            </a:r>
            <a:r>
              <a:rPr lang="en-US" dirty="0" smtClean="0"/>
              <a:t> </a:t>
            </a:r>
            <a:r>
              <a:rPr lang="en-US" dirty="0" err="1" smtClean="0"/>
              <a:t>trình</a:t>
            </a:r>
            <a:r>
              <a:rPr lang="en-US" dirty="0" smtClean="0"/>
              <a:t>.</a:t>
            </a:r>
          </a:p>
          <a:p>
            <a:pPr marL="285750" lvl="0" indent="-285750" algn="just">
              <a:lnSpc>
                <a:spcPct val="150000"/>
              </a:lnSpc>
              <a:buFontTx/>
              <a:buChar char="-"/>
            </a:pPr>
            <a:r>
              <a:rPr lang="en-US" dirty="0" err="1" smtClean="0"/>
              <a:t>Khi</a:t>
            </a:r>
            <a:r>
              <a:rPr lang="en-US" dirty="0" smtClean="0"/>
              <a:t> </a:t>
            </a:r>
            <a:r>
              <a:rPr lang="en-US" dirty="0" err="1" smtClean="0"/>
              <a:t>trả</a:t>
            </a:r>
            <a:r>
              <a:rPr lang="en-US" dirty="0" smtClean="0"/>
              <a:t> </a:t>
            </a:r>
            <a:r>
              <a:rPr lang="en-US" dirty="0" err="1" smtClean="0"/>
              <a:t>lại</a:t>
            </a:r>
            <a:r>
              <a:rPr lang="en-US" dirty="0" smtClean="0"/>
              <a:t> </a:t>
            </a:r>
            <a:r>
              <a:rPr lang="en-US" dirty="0" err="1" smtClean="0"/>
              <a:t>quyền</a:t>
            </a:r>
            <a:r>
              <a:rPr lang="en-US" dirty="0" smtClean="0"/>
              <a:t> </a:t>
            </a:r>
            <a:r>
              <a:rPr lang="en-US" dirty="0" err="1" smtClean="0"/>
              <a:t>thì</a:t>
            </a:r>
            <a:r>
              <a:rPr lang="en-US" dirty="0" smtClean="0"/>
              <a:t>  </a:t>
            </a:r>
            <a:r>
              <a:rPr lang="en-US" dirty="0" err="1" smtClean="0"/>
              <a:t>tất</a:t>
            </a:r>
            <a:r>
              <a:rPr lang="en-US" dirty="0" smtClean="0"/>
              <a:t> </a:t>
            </a:r>
            <a:r>
              <a:rPr lang="en-US" dirty="0" err="1" smtClean="0"/>
              <a:t>cả</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tệp</a:t>
            </a:r>
            <a:r>
              <a:rPr lang="en-US" dirty="0" smtClean="0"/>
              <a:t> </a:t>
            </a:r>
            <a:r>
              <a:rPr lang="en-US" dirty="0" err="1" smtClean="0"/>
              <a:t>phải</a:t>
            </a:r>
            <a:r>
              <a:rPr lang="en-US" dirty="0" smtClean="0"/>
              <a:t> </a:t>
            </a:r>
            <a:r>
              <a:rPr lang="en-US" dirty="0" err="1" smtClean="0"/>
              <a:t>được</a:t>
            </a:r>
            <a:r>
              <a:rPr lang="en-US" dirty="0" smtClean="0"/>
              <a:t> </a:t>
            </a:r>
            <a:r>
              <a:rPr lang="en-US" dirty="0" err="1" smtClean="0"/>
              <a:t>đảm</a:t>
            </a:r>
            <a:r>
              <a:rPr lang="en-US" dirty="0" smtClean="0"/>
              <a:t> </a:t>
            </a:r>
            <a:r>
              <a:rPr lang="en-US" dirty="0" err="1" smtClean="0"/>
              <a:t>bảo</a:t>
            </a:r>
            <a:r>
              <a:rPr lang="en-US" dirty="0" smtClean="0"/>
              <a:t> an </a:t>
            </a:r>
            <a:r>
              <a:rPr lang="en-US" dirty="0" err="1" smtClean="0"/>
              <a:t>toàn</a:t>
            </a:r>
            <a:r>
              <a:rPr lang="en-US" dirty="0" smtClean="0"/>
              <a:t>.</a:t>
            </a:r>
          </a:p>
          <a:p>
            <a:pPr marL="285750" lvl="0" indent="-285750" algn="just">
              <a:lnSpc>
                <a:spcPct val="150000"/>
              </a:lnSpc>
              <a:buFontTx/>
              <a:buChar char="-"/>
            </a:pPr>
            <a:r>
              <a:rPr lang="en-US" dirty="0" err="1" smtClean="0"/>
              <a:t>Một</a:t>
            </a:r>
            <a:r>
              <a:rPr lang="en-US" dirty="0" smtClean="0"/>
              <a:t> </a:t>
            </a:r>
            <a:r>
              <a:rPr lang="en-US" dirty="0" err="1" smtClean="0"/>
              <a:t>số</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việc</a:t>
            </a:r>
            <a:r>
              <a:rPr lang="en-US" dirty="0" smtClean="0"/>
              <a:t> </a:t>
            </a:r>
            <a:r>
              <a:rPr lang="en-US" dirty="0" err="1" smtClean="0"/>
              <a:t>lây</a:t>
            </a:r>
            <a:r>
              <a:rPr lang="en-US" dirty="0" smtClean="0"/>
              <a:t> </a:t>
            </a:r>
            <a:r>
              <a:rPr lang="en-US" dirty="0" err="1" smtClean="0"/>
              <a:t>nhiễm</a:t>
            </a:r>
            <a:r>
              <a:rPr lang="en-US" dirty="0" smtClean="0"/>
              <a:t> </a:t>
            </a:r>
            <a:r>
              <a:rPr lang="en-US" dirty="0" err="1" smtClean="0"/>
              <a:t>như</a:t>
            </a:r>
            <a:r>
              <a:rPr lang="en-US" dirty="0" smtClean="0"/>
              <a:t>: </a:t>
            </a:r>
            <a:r>
              <a:rPr lang="en-US" dirty="0" err="1" smtClean="0"/>
              <a:t>thêm</a:t>
            </a:r>
            <a:r>
              <a:rPr lang="en-US" dirty="0" smtClean="0"/>
              <a:t>, </a:t>
            </a:r>
            <a:r>
              <a:rPr lang="en-US" dirty="0" err="1" smtClean="0"/>
              <a:t>ghi</a:t>
            </a:r>
            <a:r>
              <a:rPr lang="en-US" dirty="0" smtClean="0"/>
              <a:t> </a:t>
            </a:r>
            <a:r>
              <a:rPr lang="en-US" dirty="0" err="1" smtClean="0"/>
              <a:t>đè</a:t>
            </a:r>
            <a:r>
              <a:rPr lang="en-US" dirty="0" smtClean="0"/>
              <a:t>, </a:t>
            </a:r>
            <a:r>
              <a:rPr lang="en-US" dirty="0" err="1" smtClean="0"/>
              <a:t>chèn</a:t>
            </a:r>
            <a:r>
              <a:rPr lang="en-US" dirty="0" smtClean="0"/>
              <a:t>, </a:t>
            </a:r>
            <a:r>
              <a:rPr lang="en-US" dirty="0" err="1" smtClean="0"/>
              <a:t>định</a:t>
            </a:r>
            <a:r>
              <a:rPr lang="en-US" dirty="0" smtClean="0"/>
              <a:t> </a:t>
            </a:r>
            <a:r>
              <a:rPr lang="en-US" dirty="0" err="1" smtClean="0"/>
              <a:t>hướng</a:t>
            </a:r>
            <a:r>
              <a:rPr lang="en-US" dirty="0" smtClean="0"/>
              <a:t> </a:t>
            </a:r>
            <a:r>
              <a:rPr lang="en-US" dirty="0" err="1" smtClean="0"/>
              <a:t>lại</a:t>
            </a:r>
            <a:r>
              <a:rPr lang="en-US" dirty="0" smtClean="0"/>
              <a:t> </a:t>
            </a:r>
            <a:r>
              <a:rPr lang="en-US" dirty="0" err="1" smtClean="0"/>
              <a:t>và</a:t>
            </a:r>
            <a:r>
              <a:rPr lang="en-US" dirty="0" smtClean="0"/>
              <a:t> </a:t>
            </a:r>
            <a:r>
              <a:rPr lang="en-US" dirty="0" err="1" smtClean="0"/>
              <a:t>đồng</a:t>
            </a:r>
            <a:r>
              <a:rPr lang="en-US" dirty="0" smtClean="0"/>
              <a:t> </a:t>
            </a:r>
            <a:r>
              <a:rPr lang="en-US" dirty="0" err="1" smtClean="0"/>
              <a:t>dạng</a:t>
            </a:r>
            <a:r>
              <a:rPr lang="en-US" dirty="0" smtClean="0"/>
              <a:t>.</a:t>
            </a:r>
            <a:endParaRPr lang="it-IT" dirty="0"/>
          </a:p>
        </p:txBody>
      </p:sp>
    </p:spTree>
    <p:extLst>
      <p:ext uri="{BB962C8B-B14F-4D97-AF65-F5344CB8AC3E}">
        <p14:creationId xmlns:p14="http://schemas.microsoft.com/office/powerpoint/2010/main" val="339019056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a:t>Chương 1: Tổng quan về mã độc máy tính và lây nhiễm hệ file</a:t>
            </a:r>
            <a:endParaRPr lang="en-US" sz="2000" b="1"/>
          </a:p>
        </p:txBody>
      </p:sp>
      <p:sp>
        <p:nvSpPr>
          <p:cNvPr id="87" name="TextShape 2"/>
          <p:cNvSpPr txBox="1"/>
          <p:nvPr/>
        </p:nvSpPr>
        <p:spPr>
          <a:xfrm>
            <a:off x="628560" y="1401740"/>
            <a:ext cx="8261440" cy="4762080"/>
          </a:xfrm>
          <a:prstGeom prst="rect">
            <a:avLst/>
          </a:prstGeom>
          <a:noFill/>
          <a:ln>
            <a:noFill/>
          </a:ln>
        </p:spPr>
        <p:txBody>
          <a:bodyPr/>
          <a:lstStyle/>
          <a:p>
            <a:pPr>
              <a:lnSpc>
                <a:spcPct val="200000"/>
              </a:lnSpc>
            </a:pPr>
            <a:r>
              <a:rPr lang="nl-NL" b="1"/>
              <a:t>1.1. Khái niệm mã độc máy tính</a:t>
            </a:r>
            <a:endParaRPr lang="en-US" b="1"/>
          </a:p>
          <a:p>
            <a:pPr algn="just">
              <a:lnSpc>
                <a:spcPct val="200000"/>
              </a:lnSpc>
            </a:pPr>
            <a:r>
              <a:rPr lang="nl-NL" smtClean="0"/>
              <a:t>	Mã </a:t>
            </a:r>
            <a:r>
              <a:rPr lang="nl-NL"/>
              <a:t>độc (Tên tiếng Anh là Malware hay Malicious software) là các chương trình máy tính được tạo ra với mục đích làm hại đến tính bí mật, tính toàn vẹn hoặc tính săn sàng của dữ liệu, ứng dụng và hệ điều hành của của hệ thống. </a:t>
            </a:r>
            <a:endParaRPr lang="nl-NL" smtClean="0"/>
          </a:p>
          <a:p>
            <a:pPr marL="285750" indent="-285750" algn="just">
              <a:lnSpc>
                <a:spcPct val="200000"/>
              </a:lnSpc>
              <a:buFontTx/>
              <a:buChar char="-"/>
            </a:pPr>
            <a:r>
              <a:rPr lang="nl-NL" smtClean="0"/>
              <a:t>Phát triển song hành cùng các thời kỳ của máy tính.</a:t>
            </a:r>
          </a:p>
          <a:p>
            <a:pPr marL="285750" indent="-285750" algn="just">
              <a:lnSpc>
                <a:spcPct val="200000"/>
              </a:lnSpc>
              <a:buFontTx/>
              <a:buChar char="-"/>
            </a:pPr>
            <a:r>
              <a:rPr lang="vi-VN"/>
              <a:t>Mã độc không tự sinh ra mà được tạo ra bởi con người và có thể mang các mục đích khác nhau như: phá hoại, thử nghiệm hay đơn giản chỉ là một trò đùa ác </a:t>
            </a:r>
            <a:r>
              <a:rPr lang="vi-VN" smtClean="0"/>
              <a:t>ý</a:t>
            </a:r>
            <a:r>
              <a:rPr lang="en-US"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dirty="0" smtClean="0"/>
              <a:t>Chương 1: Tổng quan về mã độc máy tính và lây nhiễm hệ file</a:t>
            </a:r>
            <a:endParaRPr lang="en-US" sz="2000" b="1" dirty="0"/>
          </a:p>
        </p:txBody>
      </p:sp>
      <p:sp>
        <p:nvSpPr>
          <p:cNvPr id="87" name="TextShape 2"/>
          <p:cNvSpPr txBox="1"/>
          <p:nvPr/>
        </p:nvSpPr>
        <p:spPr>
          <a:xfrm>
            <a:off x="498246" y="1414991"/>
            <a:ext cx="8261440" cy="4762080"/>
          </a:xfrm>
          <a:prstGeom prst="rect">
            <a:avLst/>
          </a:prstGeom>
          <a:noFill/>
          <a:ln>
            <a:noFill/>
          </a:ln>
        </p:spPr>
        <p:txBody>
          <a:bodyPr/>
          <a:lstStyle/>
          <a:p>
            <a:pPr marL="285750" lvl="0" indent="-285750">
              <a:lnSpc>
                <a:spcPct val="150000"/>
              </a:lnSpc>
              <a:buFont typeface="Wingdings" panose="05000000000000000000" pitchFamily="2" charset="2"/>
              <a:buChar char="§"/>
            </a:pPr>
            <a:r>
              <a:rPr lang="en-US" b="1" dirty="0" err="1" smtClean="0"/>
              <a:t>Kỹ</a:t>
            </a:r>
            <a:r>
              <a:rPr lang="en-US" b="1" dirty="0" smtClean="0"/>
              <a:t> </a:t>
            </a:r>
            <a:r>
              <a:rPr lang="en-US" b="1" dirty="0" err="1" smtClean="0"/>
              <a:t>thuật</a:t>
            </a:r>
            <a:r>
              <a:rPr lang="en-US" b="1" dirty="0" smtClean="0"/>
              <a:t> </a:t>
            </a:r>
            <a:r>
              <a:rPr lang="en-US" b="1" dirty="0" err="1" smtClean="0"/>
              <a:t>thêm</a:t>
            </a:r>
            <a:r>
              <a:rPr lang="en-US" b="1" dirty="0" smtClean="0"/>
              <a:t> </a:t>
            </a:r>
            <a:r>
              <a:rPr lang="en-US" b="1" dirty="0" err="1" smtClean="0"/>
              <a:t>và</a:t>
            </a:r>
            <a:r>
              <a:rPr lang="en-US" b="1" dirty="0" smtClean="0"/>
              <a:t> virus </a:t>
            </a:r>
            <a:r>
              <a:rPr lang="en-US" b="1" dirty="0" err="1" smtClean="0"/>
              <a:t>vào</a:t>
            </a:r>
            <a:r>
              <a:rPr lang="en-US" b="1" dirty="0" smtClean="0"/>
              <a:t> </a:t>
            </a:r>
            <a:r>
              <a:rPr lang="en-US" b="1" dirty="0" err="1" smtClean="0"/>
              <a:t>tệp</a:t>
            </a:r>
            <a:r>
              <a:rPr lang="en-US" b="1" dirty="0" smtClean="0"/>
              <a:t> </a:t>
            </a:r>
            <a:r>
              <a:rPr lang="en-US" b="1" dirty="0" err="1" smtClean="0"/>
              <a:t>thực</a:t>
            </a:r>
            <a:r>
              <a:rPr lang="en-US" b="1" dirty="0" smtClean="0"/>
              <a:t> </a:t>
            </a:r>
            <a:r>
              <a:rPr lang="en-US" b="1" dirty="0" err="1" smtClean="0"/>
              <a:t>thi</a:t>
            </a:r>
            <a:endParaRPr lang="en-US" b="1" dirty="0" smtClean="0"/>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a:p>
            <a:pPr lvl="0" algn="ctr">
              <a:lnSpc>
                <a:spcPct val="150000"/>
              </a:lnSpc>
            </a:pPr>
            <a:r>
              <a:rPr lang="en-US" i="1" dirty="0"/>
              <a:t>Minh </a:t>
            </a:r>
            <a:r>
              <a:rPr lang="en-US" i="1" dirty="0" err="1"/>
              <a:t>họa</a:t>
            </a:r>
            <a:r>
              <a:rPr lang="en-US" i="1" dirty="0"/>
              <a:t> </a:t>
            </a:r>
            <a:r>
              <a:rPr lang="en-US" i="1" dirty="0" err="1"/>
              <a:t>các</a:t>
            </a:r>
            <a:r>
              <a:rPr lang="en-US" i="1" dirty="0"/>
              <a:t> </a:t>
            </a:r>
            <a:r>
              <a:rPr lang="en-US" i="1" dirty="0" err="1"/>
              <a:t>đoạn</a:t>
            </a:r>
            <a:r>
              <a:rPr lang="en-US" i="1" dirty="0"/>
              <a:t> </a:t>
            </a:r>
            <a:r>
              <a:rPr lang="en-US" i="1" dirty="0" err="1"/>
              <a:t>mã</a:t>
            </a:r>
            <a:r>
              <a:rPr lang="en-US" i="1" dirty="0"/>
              <a:t> virus </a:t>
            </a:r>
            <a:r>
              <a:rPr lang="en-US" i="1" dirty="0" err="1"/>
              <a:t>được</a:t>
            </a:r>
            <a:r>
              <a:rPr lang="en-US" i="1" dirty="0"/>
              <a:t> </a:t>
            </a:r>
            <a:r>
              <a:rPr lang="en-US" i="1" dirty="0" err="1"/>
              <a:t>thêm</a:t>
            </a:r>
            <a:r>
              <a:rPr lang="en-US" i="1" dirty="0"/>
              <a:t> </a:t>
            </a:r>
            <a:r>
              <a:rPr lang="en-US" i="1" dirty="0" err="1"/>
              <a:t>vào</a:t>
            </a:r>
            <a:r>
              <a:rPr lang="en-US" i="1" dirty="0"/>
              <a:t> </a:t>
            </a:r>
            <a:r>
              <a:rPr lang="en-US" i="1" dirty="0" err="1"/>
              <a:t>chương</a:t>
            </a:r>
            <a:r>
              <a:rPr lang="en-US" i="1" dirty="0"/>
              <a:t> </a:t>
            </a:r>
            <a:r>
              <a:rPr lang="en-US" i="1" dirty="0" err="1"/>
              <a:t>trình</a:t>
            </a:r>
            <a:endParaRPr lang="it-IT" i="1" dirty="0"/>
          </a:p>
        </p:txBody>
      </p:sp>
      <p:pic>
        <p:nvPicPr>
          <p:cNvPr id="2" name="Picture 1"/>
          <p:cNvPicPr>
            <a:picLocks noChangeAspect="1"/>
          </p:cNvPicPr>
          <p:nvPr/>
        </p:nvPicPr>
        <p:blipFill>
          <a:blip r:embed="rId3"/>
          <a:stretch>
            <a:fillRect/>
          </a:stretch>
        </p:blipFill>
        <p:spPr>
          <a:xfrm>
            <a:off x="927031" y="2011430"/>
            <a:ext cx="7209805" cy="3849391"/>
          </a:xfrm>
          <a:prstGeom prst="rect">
            <a:avLst/>
          </a:prstGeom>
        </p:spPr>
      </p:pic>
    </p:spTree>
    <p:extLst>
      <p:ext uri="{BB962C8B-B14F-4D97-AF65-F5344CB8AC3E}">
        <p14:creationId xmlns:p14="http://schemas.microsoft.com/office/powerpoint/2010/main" val="34167197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dirty="0" smtClean="0"/>
              <a:t>Chương 1: Tổng quan về mã độc máy tính và lây nhiễm hệ file</a:t>
            </a:r>
            <a:endParaRPr lang="en-US" sz="2000" b="1" dirty="0"/>
          </a:p>
        </p:txBody>
      </p:sp>
      <p:sp>
        <p:nvSpPr>
          <p:cNvPr id="87" name="TextShape 2"/>
          <p:cNvSpPr txBox="1"/>
          <p:nvPr/>
        </p:nvSpPr>
        <p:spPr>
          <a:xfrm>
            <a:off x="498246" y="1414991"/>
            <a:ext cx="8261440" cy="4762080"/>
          </a:xfrm>
          <a:prstGeom prst="rect">
            <a:avLst/>
          </a:prstGeom>
          <a:noFill/>
          <a:ln>
            <a:noFill/>
          </a:ln>
        </p:spPr>
        <p:txBody>
          <a:bodyPr/>
          <a:lstStyle/>
          <a:p>
            <a:pPr marL="285750" lvl="0" indent="-285750">
              <a:lnSpc>
                <a:spcPct val="150000"/>
              </a:lnSpc>
              <a:buFont typeface="Wingdings" panose="05000000000000000000" pitchFamily="2" charset="2"/>
              <a:buChar char="§"/>
            </a:pPr>
            <a:r>
              <a:rPr lang="en-US" b="1" dirty="0" err="1" smtClean="0"/>
              <a:t>Kỹ</a:t>
            </a:r>
            <a:r>
              <a:rPr lang="en-US" b="1" dirty="0" smtClean="0"/>
              <a:t> </a:t>
            </a:r>
            <a:r>
              <a:rPr lang="en-US" b="1" dirty="0" err="1" smtClean="0"/>
              <a:t>thuật</a:t>
            </a:r>
            <a:r>
              <a:rPr lang="en-US" b="1" dirty="0" smtClean="0"/>
              <a:t> </a:t>
            </a:r>
            <a:r>
              <a:rPr lang="en-US" b="1" dirty="0" err="1" smtClean="0"/>
              <a:t>ghi</a:t>
            </a:r>
            <a:r>
              <a:rPr lang="en-US" b="1" dirty="0" smtClean="0"/>
              <a:t> </a:t>
            </a:r>
            <a:r>
              <a:rPr lang="en-US" b="1" dirty="0" err="1" smtClean="0"/>
              <a:t>đè</a:t>
            </a:r>
            <a:endParaRPr lang="en-US" b="1" dirty="0" smtClean="0"/>
          </a:p>
          <a:p>
            <a:pPr marL="285750" lvl="0" indent="-285750" algn="just">
              <a:lnSpc>
                <a:spcPct val="150000"/>
              </a:lnSpc>
              <a:buFont typeface="Wingdings" panose="05000000000000000000" pitchFamily="2" charset="2"/>
              <a:buChar char="ü"/>
            </a:pPr>
            <a:r>
              <a:rPr lang="en-US" dirty="0" err="1" smtClean="0"/>
              <a:t>Đảm</a:t>
            </a:r>
            <a:r>
              <a:rPr lang="en-US" dirty="0" smtClean="0"/>
              <a:t> </a:t>
            </a:r>
            <a:r>
              <a:rPr lang="en-US" dirty="0" err="1" smtClean="0"/>
              <a:t>bảo</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của</a:t>
            </a:r>
            <a:r>
              <a:rPr lang="en-US" dirty="0" smtClean="0"/>
              <a:t> </a:t>
            </a:r>
            <a:r>
              <a:rPr lang="en-US" dirty="0" err="1" smtClean="0"/>
              <a:t>tập</a:t>
            </a:r>
            <a:r>
              <a:rPr lang="en-US" dirty="0" smtClean="0"/>
              <a:t> tin</a:t>
            </a:r>
          </a:p>
          <a:p>
            <a:pPr marL="285750" lvl="0" indent="-285750" algn="just">
              <a:lnSpc>
                <a:spcPct val="150000"/>
              </a:lnSpc>
              <a:buFont typeface="Wingdings" panose="05000000000000000000" pitchFamily="2" charset="2"/>
              <a:buChar char="ü"/>
            </a:pPr>
            <a:r>
              <a:rPr lang="en-US" dirty="0" err="1" smtClean="0"/>
              <a:t>Đảm</a:t>
            </a:r>
            <a:r>
              <a:rPr lang="en-US" dirty="0" smtClean="0"/>
              <a:t> </a:t>
            </a:r>
            <a:r>
              <a:rPr lang="en-US" dirty="0" err="1" smtClean="0"/>
              <a:t>bảo</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tập</a:t>
            </a:r>
            <a:r>
              <a:rPr lang="en-US" dirty="0" smtClean="0"/>
              <a:t> tin, </a:t>
            </a:r>
            <a:r>
              <a:rPr lang="en-US" dirty="0" err="1" smtClean="0"/>
              <a:t>không</a:t>
            </a:r>
            <a:r>
              <a:rPr lang="en-US" dirty="0" smtClean="0"/>
              <a:t> </a:t>
            </a:r>
            <a:r>
              <a:rPr lang="en-US" dirty="0" err="1" smtClean="0"/>
              <a:t>hỏng</a:t>
            </a:r>
            <a:r>
              <a:rPr lang="en-US" dirty="0" smtClean="0"/>
              <a:t> </a:t>
            </a:r>
            <a:r>
              <a:rPr lang="en-US" dirty="0" err="1" smtClean="0"/>
              <a:t>chương</a:t>
            </a:r>
            <a:r>
              <a:rPr lang="en-US" dirty="0" smtClean="0"/>
              <a:t> </a:t>
            </a:r>
            <a:r>
              <a:rPr lang="en-US" dirty="0" err="1" smtClean="0"/>
              <a:t>trình</a:t>
            </a:r>
            <a:r>
              <a:rPr lang="en-US" dirty="0" smtClean="0"/>
              <a:t> ban </a:t>
            </a:r>
            <a:r>
              <a:rPr lang="en-US" dirty="0" err="1" smtClean="0"/>
              <a:t>đầu</a:t>
            </a:r>
            <a:r>
              <a:rPr lang="en-US" dirty="0" smtClean="0"/>
              <a:t>.</a:t>
            </a:r>
          </a:p>
          <a:p>
            <a:pPr lvl="0" algn="just">
              <a:lnSpc>
                <a:spcPct val="150000"/>
              </a:lnSpc>
            </a:pPr>
            <a:r>
              <a:rPr lang="en-US" i="1" dirty="0" err="1" smtClean="0"/>
              <a:t>Có</a:t>
            </a:r>
            <a:r>
              <a:rPr lang="en-US" i="1" dirty="0" smtClean="0"/>
              <a:t> </a:t>
            </a:r>
            <a:r>
              <a:rPr lang="en-US" i="1" dirty="0" err="1" smtClean="0"/>
              <a:t>hai</a:t>
            </a:r>
            <a:r>
              <a:rPr lang="en-US" i="1" dirty="0" smtClean="0"/>
              <a:t> </a:t>
            </a:r>
            <a:r>
              <a:rPr lang="en-US" i="1" dirty="0" err="1" smtClean="0"/>
              <a:t>phương</a:t>
            </a:r>
            <a:r>
              <a:rPr lang="en-US" i="1" dirty="0" smtClean="0"/>
              <a:t> </a:t>
            </a:r>
            <a:r>
              <a:rPr lang="en-US" i="1" dirty="0" err="1" smtClean="0"/>
              <a:t>pháp</a:t>
            </a:r>
            <a:r>
              <a:rPr lang="en-US" i="1" dirty="0" smtClean="0"/>
              <a:t> </a:t>
            </a:r>
            <a:r>
              <a:rPr lang="en-US" i="1" dirty="0" err="1" smtClean="0"/>
              <a:t>ghi</a:t>
            </a:r>
            <a:r>
              <a:rPr lang="en-US" i="1" dirty="0" smtClean="0"/>
              <a:t> </a:t>
            </a:r>
            <a:r>
              <a:rPr lang="en-US" i="1" dirty="0" err="1" smtClean="0"/>
              <a:t>đè</a:t>
            </a:r>
            <a:r>
              <a:rPr lang="en-US" i="1" dirty="0" smtClean="0"/>
              <a:t>:</a:t>
            </a:r>
          </a:p>
          <a:p>
            <a:pPr marL="285750" lvl="0" indent="-285750" algn="just">
              <a:lnSpc>
                <a:spcPct val="150000"/>
              </a:lnSpc>
              <a:buFont typeface="Wingdings" panose="05000000000000000000" pitchFamily="2" charset="2"/>
              <a:buChar char="ü"/>
            </a:pPr>
            <a:r>
              <a:rPr lang="en-US" dirty="0" err="1" smtClean="0"/>
              <a:t>Ghi</a:t>
            </a:r>
            <a:r>
              <a:rPr lang="en-US" dirty="0" smtClean="0"/>
              <a:t> </a:t>
            </a:r>
            <a:r>
              <a:rPr lang="en-US" dirty="0" err="1" smtClean="0"/>
              <a:t>đè</a:t>
            </a:r>
            <a:r>
              <a:rPr lang="en-US" dirty="0" smtClean="0"/>
              <a:t> </a:t>
            </a:r>
            <a:r>
              <a:rPr lang="en-US" dirty="0" err="1" smtClean="0"/>
              <a:t>lên</a:t>
            </a:r>
            <a:r>
              <a:rPr lang="en-US" dirty="0" smtClean="0"/>
              <a:t> 1 </a:t>
            </a:r>
            <a:r>
              <a:rPr lang="en-US" dirty="0" err="1" smtClean="0"/>
              <a:t>phần</a:t>
            </a:r>
            <a:r>
              <a:rPr lang="en-US" dirty="0" smtClean="0"/>
              <a:t> </a:t>
            </a:r>
            <a:r>
              <a:rPr lang="en-US" dirty="0" err="1" smtClean="0"/>
              <a:t>và</a:t>
            </a:r>
            <a:r>
              <a:rPr lang="en-US" dirty="0" smtClean="0"/>
              <a:t> </a:t>
            </a:r>
            <a:r>
              <a:rPr lang="en-US" dirty="0" err="1" smtClean="0"/>
              <a:t>chuyển</a:t>
            </a:r>
            <a:r>
              <a:rPr lang="en-US" dirty="0" smtClean="0"/>
              <a:t> </a:t>
            </a:r>
            <a:r>
              <a:rPr lang="en-US" dirty="0" err="1" smtClean="0"/>
              <a:t>một</a:t>
            </a:r>
            <a:r>
              <a:rPr lang="en-US" dirty="0" smtClean="0"/>
              <a:t> </a:t>
            </a:r>
            <a:r>
              <a:rPr lang="en-US" dirty="0" err="1" smtClean="0"/>
              <a:t>nội</a:t>
            </a:r>
            <a:r>
              <a:rPr lang="en-US" dirty="0" smtClean="0"/>
              <a:t> dung ở </a:t>
            </a:r>
            <a:r>
              <a:rPr lang="en-US" dirty="0" err="1" smtClean="0"/>
              <a:t>chương</a:t>
            </a:r>
            <a:r>
              <a:rPr lang="en-US" dirty="0" smtClean="0"/>
              <a:t> </a:t>
            </a:r>
            <a:r>
              <a:rPr lang="en-US" dirty="0" err="1" smtClean="0"/>
              <a:t>trình</a:t>
            </a:r>
            <a:r>
              <a:rPr lang="en-US" dirty="0" smtClean="0"/>
              <a:t> </a:t>
            </a:r>
            <a:r>
              <a:rPr lang="en-US" dirty="0" err="1" smtClean="0"/>
              <a:t>gốc</a:t>
            </a:r>
            <a:r>
              <a:rPr lang="en-US" dirty="0" smtClean="0"/>
              <a:t> sang </a:t>
            </a:r>
            <a:r>
              <a:rPr lang="en-US" dirty="0" err="1" smtClean="0"/>
              <a:t>một</a:t>
            </a:r>
            <a:r>
              <a:rPr lang="en-US" dirty="0" smtClean="0"/>
              <a:t> </a:t>
            </a:r>
            <a:r>
              <a:rPr lang="en-US" dirty="0" err="1" smtClean="0"/>
              <a:t>nơi</a:t>
            </a:r>
            <a:r>
              <a:rPr lang="en-US" dirty="0" smtClean="0"/>
              <a:t> </a:t>
            </a:r>
            <a:r>
              <a:rPr lang="en-US" dirty="0" err="1" smtClean="0"/>
              <a:t>khác</a:t>
            </a:r>
            <a:r>
              <a:rPr lang="en-US" dirty="0" smtClean="0"/>
              <a:t>.</a:t>
            </a:r>
          </a:p>
          <a:p>
            <a:pPr marL="285750" lvl="0" indent="-285750" algn="just">
              <a:lnSpc>
                <a:spcPct val="150000"/>
              </a:lnSpc>
              <a:buFont typeface="Wingdings" panose="05000000000000000000" pitchFamily="2" charset="2"/>
              <a:buChar char="ü"/>
            </a:pPr>
            <a:r>
              <a:rPr lang="en-US" dirty="0" err="1" smtClean="0"/>
              <a:t>Nén</a:t>
            </a:r>
            <a:r>
              <a:rPr lang="en-US" dirty="0" smtClean="0"/>
              <a:t> </a:t>
            </a:r>
            <a:r>
              <a:rPr lang="en-US" dirty="0" err="1" smtClean="0"/>
              <a:t>một</a:t>
            </a:r>
            <a:r>
              <a:rPr lang="en-US" dirty="0" smtClean="0"/>
              <a:t> </a:t>
            </a:r>
            <a:r>
              <a:rPr lang="en-US" dirty="0" err="1" smtClean="0"/>
              <a:t>nội</a:t>
            </a:r>
            <a:r>
              <a:rPr lang="en-US" dirty="0" smtClean="0"/>
              <a:t> dung </a:t>
            </a:r>
            <a:r>
              <a:rPr lang="en-US" dirty="0" err="1" smtClean="0"/>
              <a:t>mã</a:t>
            </a:r>
            <a:r>
              <a:rPr lang="en-US" dirty="0" smtClean="0"/>
              <a:t> ban </a:t>
            </a:r>
            <a:r>
              <a:rPr lang="en-US" dirty="0" err="1" smtClean="0"/>
              <a:t>đầu</a:t>
            </a:r>
            <a:r>
              <a:rPr lang="en-US" dirty="0" smtClean="0"/>
              <a:t>, </a:t>
            </a:r>
            <a:r>
              <a:rPr lang="en-US" dirty="0" err="1" smtClean="0"/>
              <a:t>sau</a:t>
            </a:r>
            <a:r>
              <a:rPr lang="en-US" dirty="0" smtClean="0"/>
              <a:t> </a:t>
            </a:r>
            <a:r>
              <a:rPr lang="en-US" dirty="0" err="1" smtClean="0"/>
              <a:t>đó</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bộ</a:t>
            </a:r>
            <a:r>
              <a:rPr lang="en-US" dirty="0" smtClean="0"/>
              <a:t> </a:t>
            </a:r>
            <a:r>
              <a:rPr lang="en-US" dirty="0" err="1" smtClean="0"/>
              <a:t>nhớ</a:t>
            </a:r>
            <a:r>
              <a:rPr lang="en-US" dirty="0" smtClean="0"/>
              <a:t> </a:t>
            </a:r>
            <a:r>
              <a:rPr lang="en-US" dirty="0" err="1" smtClean="0"/>
              <a:t>thực</a:t>
            </a:r>
            <a:r>
              <a:rPr lang="en-US" dirty="0" smtClean="0"/>
              <a:t> </a:t>
            </a:r>
            <a:r>
              <a:rPr lang="en-US" dirty="0" err="1" smtClean="0"/>
              <a:t>thi</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rồi</a:t>
            </a:r>
            <a:r>
              <a:rPr lang="en-US" dirty="0" smtClean="0"/>
              <a:t> </a:t>
            </a:r>
            <a:r>
              <a:rPr lang="en-US" dirty="0" err="1" smtClean="0"/>
              <a:t>sau</a:t>
            </a:r>
            <a:r>
              <a:rPr lang="en-US" dirty="0" smtClean="0"/>
              <a:t> </a:t>
            </a:r>
            <a:r>
              <a:rPr lang="en-US" dirty="0" err="1" smtClean="0"/>
              <a:t>đó</a:t>
            </a:r>
            <a:r>
              <a:rPr lang="en-US" dirty="0" smtClean="0"/>
              <a:t> </a:t>
            </a:r>
            <a:r>
              <a:rPr lang="en-US" dirty="0" err="1" smtClean="0"/>
              <a:t>trả</a:t>
            </a:r>
            <a:r>
              <a:rPr lang="en-US" dirty="0" smtClean="0"/>
              <a:t> </a:t>
            </a:r>
            <a:r>
              <a:rPr lang="en-US" dirty="0" err="1" smtClean="0"/>
              <a:t>lại</a:t>
            </a:r>
            <a:r>
              <a:rPr lang="en-US" dirty="0" smtClean="0"/>
              <a:t> </a:t>
            </a:r>
            <a:r>
              <a:rPr lang="en-US" dirty="0" err="1" smtClean="0"/>
              <a:t>cho</a:t>
            </a:r>
            <a:r>
              <a:rPr lang="en-US" dirty="0" smtClean="0"/>
              <a:t> </a:t>
            </a:r>
            <a:r>
              <a:rPr lang="en-US" dirty="0" err="1" smtClean="0"/>
              <a:t>chương</a:t>
            </a:r>
            <a:r>
              <a:rPr lang="en-US" dirty="0" smtClean="0"/>
              <a:t> </a:t>
            </a:r>
            <a:r>
              <a:rPr lang="en-US" dirty="0" err="1" smtClean="0"/>
              <a:t>trình</a:t>
            </a:r>
            <a:r>
              <a:rPr lang="en-US" dirty="0" smtClean="0"/>
              <a:t> ban </a:t>
            </a:r>
            <a:r>
              <a:rPr lang="en-US" dirty="0" err="1" smtClean="0"/>
              <a:t>đầu</a:t>
            </a:r>
            <a:r>
              <a:rPr lang="en-US" dirty="0" smtClean="0"/>
              <a:t>.</a:t>
            </a:r>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a:p>
            <a:pPr lvl="0" algn="ctr">
              <a:lnSpc>
                <a:spcPct val="150000"/>
              </a:lnSpc>
            </a:pPr>
            <a:r>
              <a:rPr lang="en-US" i="1" dirty="0"/>
              <a:t>Minh </a:t>
            </a:r>
            <a:r>
              <a:rPr lang="en-US" i="1" dirty="0" err="1"/>
              <a:t>họa</a:t>
            </a:r>
            <a:r>
              <a:rPr lang="en-US" i="1" dirty="0"/>
              <a:t> </a:t>
            </a:r>
            <a:r>
              <a:rPr lang="en-US" i="1" dirty="0" err="1"/>
              <a:t>các</a:t>
            </a:r>
            <a:r>
              <a:rPr lang="en-US" i="1" dirty="0"/>
              <a:t> </a:t>
            </a:r>
            <a:r>
              <a:rPr lang="en-US" i="1" dirty="0" err="1"/>
              <a:t>đoạn</a:t>
            </a:r>
            <a:r>
              <a:rPr lang="en-US" i="1" dirty="0"/>
              <a:t> </a:t>
            </a:r>
            <a:r>
              <a:rPr lang="en-US" i="1" dirty="0" err="1"/>
              <a:t>mã</a:t>
            </a:r>
            <a:r>
              <a:rPr lang="en-US" i="1" dirty="0"/>
              <a:t> virus </a:t>
            </a:r>
            <a:r>
              <a:rPr lang="en-US" i="1" dirty="0" err="1"/>
              <a:t>được</a:t>
            </a:r>
            <a:r>
              <a:rPr lang="en-US" i="1" dirty="0"/>
              <a:t> </a:t>
            </a:r>
            <a:r>
              <a:rPr lang="en-US" i="1" dirty="0" err="1"/>
              <a:t>thêm</a:t>
            </a:r>
            <a:r>
              <a:rPr lang="en-US" i="1" dirty="0"/>
              <a:t> </a:t>
            </a:r>
            <a:r>
              <a:rPr lang="en-US" i="1" dirty="0" err="1"/>
              <a:t>vào</a:t>
            </a:r>
            <a:r>
              <a:rPr lang="en-US" i="1" dirty="0"/>
              <a:t> </a:t>
            </a:r>
            <a:r>
              <a:rPr lang="en-US" i="1" dirty="0" err="1"/>
              <a:t>chương</a:t>
            </a:r>
            <a:r>
              <a:rPr lang="en-US" i="1" dirty="0"/>
              <a:t> </a:t>
            </a:r>
            <a:r>
              <a:rPr lang="en-US" i="1" dirty="0" err="1"/>
              <a:t>trình</a:t>
            </a:r>
            <a:endParaRPr lang="it-IT" i="1" dirty="0"/>
          </a:p>
        </p:txBody>
      </p:sp>
    </p:spTree>
    <p:extLst>
      <p:ext uri="{BB962C8B-B14F-4D97-AF65-F5344CB8AC3E}">
        <p14:creationId xmlns:p14="http://schemas.microsoft.com/office/powerpoint/2010/main" val="234842961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dirty="0" smtClean="0"/>
              <a:t>Chương 1: Tổng quan về mã độc máy tính và lây nhiễm hệ file</a:t>
            </a:r>
            <a:endParaRPr lang="en-US" sz="2000" b="1" dirty="0"/>
          </a:p>
        </p:txBody>
      </p:sp>
      <p:sp>
        <p:nvSpPr>
          <p:cNvPr id="87" name="TextShape 2"/>
          <p:cNvSpPr txBox="1"/>
          <p:nvPr/>
        </p:nvSpPr>
        <p:spPr>
          <a:xfrm>
            <a:off x="498246" y="1414991"/>
            <a:ext cx="8261440" cy="4762080"/>
          </a:xfrm>
          <a:prstGeom prst="rect">
            <a:avLst/>
          </a:prstGeom>
          <a:noFill/>
          <a:ln>
            <a:noFill/>
          </a:ln>
        </p:spPr>
        <p:txBody>
          <a:bodyPr/>
          <a:lstStyle/>
          <a:p>
            <a:pPr marL="285750" lvl="0" indent="-285750">
              <a:lnSpc>
                <a:spcPct val="150000"/>
              </a:lnSpc>
              <a:buFont typeface="Wingdings" panose="05000000000000000000" pitchFamily="2" charset="2"/>
              <a:buChar char="§"/>
            </a:pPr>
            <a:r>
              <a:rPr lang="en-US" b="1" dirty="0" err="1" smtClean="0"/>
              <a:t>Kỹ</a:t>
            </a:r>
            <a:r>
              <a:rPr lang="en-US" b="1" dirty="0" smtClean="0"/>
              <a:t> </a:t>
            </a:r>
            <a:r>
              <a:rPr lang="en-US" b="1" dirty="0" err="1" smtClean="0"/>
              <a:t>thuật</a:t>
            </a:r>
            <a:r>
              <a:rPr lang="en-US" b="1" dirty="0"/>
              <a:t> </a:t>
            </a:r>
            <a:r>
              <a:rPr lang="en-US" b="1" dirty="0" err="1" smtClean="0"/>
              <a:t>chèn</a:t>
            </a:r>
            <a:endParaRPr lang="en-US" b="1" dirty="0" smtClean="0"/>
          </a:p>
          <a:p>
            <a:pPr marL="285750" lvl="0" indent="-285750" algn="just">
              <a:lnSpc>
                <a:spcPct val="150000"/>
              </a:lnSpc>
              <a:buFont typeface="Wingdings" panose="05000000000000000000" pitchFamily="2" charset="2"/>
              <a:buChar char="ü"/>
            </a:pPr>
            <a:r>
              <a:rPr lang="it-IT" dirty="0" smtClean="0"/>
              <a:t>Virus chèn mã của nó trực tiếp lên vùng chứa các đoạn dữ liệu của không sử dụng của chương trình thực thi.</a:t>
            </a:r>
          </a:p>
          <a:p>
            <a:pPr marL="285750" lvl="0" indent="-285750" algn="just">
              <a:lnSpc>
                <a:spcPct val="150000"/>
              </a:lnSpc>
              <a:buFont typeface="Wingdings" panose="05000000000000000000" pitchFamily="2" charset="2"/>
              <a:buChar char="ü"/>
            </a:pPr>
            <a:r>
              <a:rPr lang="it-IT" dirty="0" smtClean="0"/>
              <a:t>Giống với kỹ thuật thêm, khác là mã virus không chèn ở đầu hoặc cuối chương trình mà nằm ngay trong đoạn mã tệp chương trình.</a:t>
            </a:r>
          </a:p>
          <a:p>
            <a:pPr marL="285750" lvl="0" indent="-285750">
              <a:lnSpc>
                <a:spcPct val="150000"/>
              </a:lnSpc>
              <a:buFont typeface="Wingdings" panose="05000000000000000000" pitchFamily="2" charset="2"/>
              <a:buChar char="§"/>
            </a:pPr>
            <a:endParaRPr lang="it-IT" dirty="0"/>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a:p>
            <a:pPr lvl="0" algn="ctr">
              <a:lnSpc>
                <a:spcPct val="150000"/>
              </a:lnSpc>
            </a:pPr>
            <a:r>
              <a:rPr lang="en-US" i="1" dirty="0"/>
              <a:t>Minh </a:t>
            </a:r>
            <a:r>
              <a:rPr lang="en-US" i="1" dirty="0" err="1"/>
              <a:t>họa</a:t>
            </a:r>
            <a:r>
              <a:rPr lang="en-US" i="1" dirty="0"/>
              <a:t> </a:t>
            </a:r>
            <a:r>
              <a:rPr lang="en-US" i="1" dirty="0" err="1"/>
              <a:t>các</a:t>
            </a:r>
            <a:r>
              <a:rPr lang="en-US" i="1" dirty="0"/>
              <a:t> </a:t>
            </a:r>
            <a:r>
              <a:rPr lang="en-US" i="1" dirty="0" err="1"/>
              <a:t>đoạn</a:t>
            </a:r>
            <a:r>
              <a:rPr lang="en-US" i="1" dirty="0"/>
              <a:t> </a:t>
            </a:r>
            <a:r>
              <a:rPr lang="en-US" i="1" dirty="0" err="1"/>
              <a:t>mã</a:t>
            </a:r>
            <a:r>
              <a:rPr lang="en-US" i="1" dirty="0"/>
              <a:t> virus </a:t>
            </a:r>
            <a:r>
              <a:rPr lang="en-US" i="1" dirty="0" err="1"/>
              <a:t>được</a:t>
            </a:r>
            <a:r>
              <a:rPr lang="en-US" i="1" dirty="0"/>
              <a:t> </a:t>
            </a:r>
            <a:r>
              <a:rPr lang="en-US" i="1" dirty="0" err="1"/>
              <a:t>thêm</a:t>
            </a:r>
            <a:r>
              <a:rPr lang="en-US" i="1" dirty="0"/>
              <a:t> </a:t>
            </a:r>
            <a:r>
              <a:rPr lang="en-US" i="1" dirty="0" err="1"/>
              <a:t>vào</a:t>
            </a:r>
            <a:r>
              <a:rPr lang="en-US" i="1" dirty="0"/>
              <a:t> </a:t>
            </a:r>
            <a:r>
              <a:rPr lang="en-US" i="1" dirty="0" err="1"/>
              <a:t>chương</a:t>
            </a:r>
            <a:r>
              <a:rPr lang="en-US" i="1" dirty="0"/>
              <a:t> </a:t>
            </a:r>
            <a:r>
              <a:rPr lang="en-US" i="1" dirty="0" err="1"/>
              <a:t>trình</a:t>
            </a:r>
            <a:endParaRPr lang="it-IT" i="1" dirty="0"/>
          </a:p>
        </p:txBody>
      </p:sp>
    </p:spTree>
    <p:extLst>
      <p:ext uri="{BB962C8B-B14F-4D97-AF65-F5344CB8AC3E}">
        <p14:creationId xmlns:p14="http://schemas.microsoft.com/office/powerpoint/2010/main" val="426517278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dirty="0" smtClean="0"/>
              <a:t>Chương 1: Tổng quan về mã độc máy tính và lây nhiễm hệ file</a:t>
            </a:r>
            <a:endParaRPr lang="en-US" sz="2000" b="1" dirty="0"/>
          </a:p>
        </p:txBody>
      </p:sp>
      <p:sp>
        <p:nvSpPr>
          <p:cNvPr id="87" name="TextShape 2"/>
          <p:cNvSpPr txBox="1"/>
          <p:nvPr/>
        </p:nvSpPr>
        <p:spPr>
          <a:xfrm>
            <a:off x="498246" y="1414990"/>
            <a:ext cx="8261440" cy="5096645"/>
          </a:xfrm>
          <a:prstGeom prst="rect">
            <a:avLst/>
          </a:prstGeom>
          <a:noFill/>
          <a:ln>
            <a:noFill/>
          </a:ln>
        </p:spPr>
        <p:txBody>
          <a:bodyPr/>
          <a:lstStyle/>
          <a:p>
            <a:pPr marL="285750" lvl="0" indent="-285750">
              <a:lnSpc>
                <a:spcPct val="150000"/>
              </a:lnSpc>
              <a:buFont typeface="Wingdings" panose="05000000000000000000" pitchFamily="2" charset="2"/>
              <a:buChar char="§"/>
            </a:pPr>
            <a:r>
              <a:rPr lang="en-US" b="1" dirty="0" err="1" smtClean="0"/>
              <a:t>Kỹ</a:t>
            </a:r>
            <a:r>
              <a:rPr lang="en-US" b="1" dirty="0" smtClean="0"/>
              <a:t> </a:t>
            </a:r>
            <a:r>
              <a:rPr lang="en-US" b="1" dirty="0" err="1" smtClean="0"/>
              <a:t>thuật</a:t>
            </a:r>
            <a:r>
              <a:rPr lang="en-US" b="1" dirty="0"/>
              <a:t> </a:t>
            </a:r>
            <a:r>
              <a:rPr lang="en-US" b="1" dirty="0" err="1" smtClean="0"/>
              <a:t>định</a:t>
            </a:r>
            <a:r>
              <a:rPr lang="en-US" b="1" dirty="0" smtClean="0"/>
              <a:t> </a:t>
            </a:r>
            <a:r>
              <a:rPr lang="en-US" b="1" dirty="0" err="1" smtClean="0"/>
              <a:t>hướng</a:t>
            </a:r>
            <a:r>
              <a:rPr lang="en-US" b="1" dirty="0" smtClean="0"/>
              <a:t> </a:t>
            </a:r>
            <a:r>
              <a:rPr lang="en-US" b="1" dirty="0" err="1" smtClean="0"/>
              <a:t>lại</a:t>
            </a:r>
            <a:endParaRPr lang="en-US" b="1" dirty="0" smtClean="0"/>
          </a:p>
          <a:p>
            <a:pPr marL="285750" lvl="0" indent="-285750" algn="just">
              <a:lnSpc>
                <a:spcPct val="150000"/>
              </a:lnSpc>
              <a:buFont typeface="Wingdings" panose="05000000000000000000" pitchFamily="2" charset="2"/>
              <a:buChar char="ü"/>
            </a:pPr>
            <a:r>
              <a:rPr lang="en-US" dirty="0" err="1" smtClean="0"/>
              <a:t>Các</a:t>
            </a:r>
            <a:r>
              <a:rPr lang="en-US" dirty="0" smtClean="0"/>
              <a:t> </a:t>
            </a:r>
            <a:r>
              <a:rPr lang="en-US" dirty="0" err="1" smtClean="0"/>
              <a:t>đoạn</a:t>
            </a:r>
            <a:r>
              <a:rPr lang="en-US" dirty="0" smtClean="0"/>
              <a:t> </a:t>
            </a:r>
            <a:r>
              <a:rPr lang="en-US" dirty="0" err="1" smtClean="0"/>
              <a:t>mã</a:t>
            </a:r>
            <a:r>
              <a:rPr lang="en-US" dirty="0" smtClean="0"/>
              <a:t> </a:t>
            </a:r>
            <a:r>
              <a:rPr lang="en-US" dirty="0" err="1" smtClean="0"/>
              <a:t>được</a:t>
            </a:r>
            <a:r>
              <a:rPr lang="en-US" dirty="0" smtClean="0"/>
              <a:t> </a:t>
            </a:r>
            <a:r>
              <a:rPr lang="en-US" dirty="0" err="1" smtClean="0"/>
              <a:t>giấu</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vài</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vật</a:t>
            </a:r>
            <a:r>
              <a:rPr lang="en-US" dirty="0" smtClean="0"/>
              <a:t> </a:t>
            </a:r>
            <a:r>
              <a:rPr lang="en-US" dirty="0" err="1" smtClean="0"/>
              <a:t>lý</a:t>
            </a:r>
            <a:r>
              <a:rPr lang="en-US" dirty="0" smtClean="0"/>
              <a:t> </a:t>
            </a:r>
            <a:r>
              <a:rPr lang="en-US" dirty="0" err="1" smtClean="0"/>
              <a:t>trên</a:t>
            </a:r>
            <a:r>
              <a:rPr lang="en-US" dirty="0" smtClean="0"/>
              <a:t> </a:t>
            </a:r>
            <a:r>
              <a:rPr lang="en-US" dirty="0" err="1" smtClean="0"/>
              <a:t>đĩa</a:t>
            </a:r>
            <a:r>
              <a:rPr lang="en-US" dirty="0" smtClean="0"/>
              <a:t>, </a:t>
            </a:r>
            <a:r>
              <a:rPr lang="en-US" dirty="0" err="1" smtClean="0"/>
              <a:t>như</a:t>
            </a:r>
            <a:r>
              <a:rPr lang="en-US" dirty="0"/>
              <a:t> </a:t>
            </a:r>
            <a:r>
              <a:rPr lang="en-US" dirty="0" smtClean="0"/>
              <a:t>boot sector hay </a:t>
            </a:r>
            <a:r>
              <a:rPr lang="en-US" dirty="0" err="1" smtClean="0"/>
              <a:t>tệp</a:t>
            </a:r>
            <a:r>
              <a:rPr lang="en-US" dirty="0" smtClean="0"/>
              <a:t> </a:t>
            </a:r>
            <a:r>
              <a:rPr lang="en-US" dirty="0" err="1" smtClean="0"/>
              <a:t>ẩn</a:t>
            </a:r>
            <a:r>
              <a:rPr lang="en-US" dirty="0" smtClean="0"/>
              <a:t>.</a:t>
            </a:r>
          </a:p>
          <a:p>
            <a:pPr marL="285750" lvl="0" indent="-285750" algn="just">
              <a:lnSpc>
                <a:spcPct val="150000"/>
              </a:lnSpc>
              <a:buFont typeface="Wingdings" panose="05000000000000000000" pitchFamily="2" charset="2"/>
              <a:buChar char="ü"/>
            </a:pP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thêm</a:t>
            </a:r>
            <a:r>
              <a:rPr lang="en-US" dirty="0" smtClean="0"/>
              <a:t> </a:t>
            </a:r>
            <a:r>
              <a:rPr lang="en-US" dirty="0" err="1" smtClean="0"/>
              <a:t>hoặc</a:t>
            </a:r>
            <a:r>
              <a:rPr lang="en-US" dirty="0" smtClean="0"/>
              <a:t> </a:t>
            </a:r>
            <a:r>
              <a:rPr lang="en-US" dirty="0" err="1" smtClean="0"/>
              <a:t>chèn</a:t>
            </a:r>
            <a:r>
              <a:rPr lang="en-US" dirty="0" smtClean="0"/>
              <a:t> </a:t>
            </a:r>
            <a:r>
              <a:rPr lang="en-US" dirty="0" err="1" smtClean="0"/>
              <a:t>để</a:t>
            </a:r>
            <a:r>
              <a:rPr lang="en-US" dirty="0" smtClean="0"/>
              <a:t> </a:t>
            </a:r>
            <a:r>
              <a:rPr lang="en-US" dirty="0" err="1" smtClean="0"/>
              <a:t>cấy</a:t>
            </a:r>
            <a:r>
              <a:rPr lang="en-US" dirty="0" smtClean="0"/>
              <a:t> virus </a:t>
            </a:r>
            <a:r>
              <a:rPr lang="en-US" dirty="0" err="1" smtClean="0"/>
              <a:t>trong</a:t>
            </a:r>
            <a:r>
              <a:rPr lang="en-US" dirty="0" smtClean="0"/>
              <a:t> </a:t>
            </a:r>
            <a:r>
              <a:rPr lang="en-US" dirty="0" err="1" smtClean="0"/>
              <a:t>các</a:t>
            </a:r>
            <a:r>
              <a:rPr lang="en-US" dirty="0" smtClean="0"/>
              <a:t> </a:t>
            </a:r>
            <a:r>
              <a:rPr lang="en-US" dirty="0" err="1" smtClean="0"/>
              <a:t>tệp</a:t>
            </a:r>
            <a:r>
              <a:rPr lang="en-US" dirty="0" smtClean="0"/>
              <a:t> </a:t>
            </a:r>
            <a:r>
              <a:rPr lang="en-US" dirty="0" err="1" smtClean="0"/>
              <a:t>chương</a:t>
            </a:r>
            <a:r>
              <a:rPr lang="en-US" dirty="0" smtClean="0"/>
              <a:t> </a:t>
            </a:r>
            <a:r>
              <a:rPr lang="en-US" dirty="0" err="1" smtClean="0"/>
              <a:t>trình</a:t>
            </a:r>
            <a:r>
              <a:rPr lang="en-US" dirty="0" smtClean="0"/>
              <a:t>.</a:t>
            </a:r>
          </a:p>
          <a:p>
            <a:pPr marL="285750" lvl="0" indent="-285750" algn="just">
              <a:lnSpc>
                <a:spcPct val="150000"/>
              </a:lnSpc>
              <a:buFont typeface="Wingdings" panose="05000000000000000000" pitchFamily="2" charset="2"/>
              <a:buChar char="ü"/>
            </a:pPr>
            <a:r>
              <a:rPr lang="en-US" dirty="0"/>
              <a:t>V</a:t>
            </a:r>
            <a:r>
              <a:rPr lang="vi-VN" dirty="0" smtClean="0"/>
              <a:t>irus </a:t>
            </a:r>
            <a:r>
              <a:rPr lang="vi-VN" dirty="0"/>
              <a:t>thành phần </a:t>
            </a:r>
            <a:r>
              <a:rPr lang="en-US" dirty="0" err="1" smtClean="0"/>
              <a:t>được</a:t>
            </a:r>
            <a:r>
              <a:rPr lang="vi-VN" dirty="0" smtClean="0"/>
              <a:t> </a:t>
            </a:r>
            <a:r>
              <a:rPr lang="vi-VN" dirty="0"/>
              <a:t>kích hoạt </a:t>
            </a:r>
            <a:r>
              <a:rPr lang="vi-VN" dirty="0" smtClean="0"/>
              <a:t>khi </a:t>
            </a:r>
            <a:r>
              <a:rPr lang="vi-VN" dirty="0"/>
              <a:t>đoạn mã điều khiển </a:t>
            </a:r>
            <a:r>
              <a:rPr lang="vi-VN" dirty="0" smtClean="0"/>
              <a:t>chạy</a:t>
            </a:r>
            <a:endParaRPr lang="en-US" dirty="0" smtClean="0"/>
          </a:p>
          <a:p>
            <a:pPr marL="285750" lvl="0" indent="-285750" algn="just">
              <a:lnSpc>
                <a:spcPct val="150000"/>
              </a:lnSpc>
              <a:buFont typeface="Wingdings" panose="05000000000000000000" pitchFamily="2" charset="2"/>
              <a:buChar char="ü"/>
            </a:pPr>
            <a:r>
              <a:rPr lang="vi-VN" dirty="0" smtClean="0"/>
              <a:t>Đoạn </a:t>
            </a:r>
            <a:r>
              <a:rPr lang="vi-VN" dirty="0"/>
              <a:t>mã Virus điều khiển quá trình tìm kiếm lây nhiễm sau đó trả điều khiển cho </a:t>
            </a:r>
            <a:r>
              <a:rPr lang="vi-VN" dirty="0" smtClean="0"/>
              <a:t>ch</a:t>
            </a:r>
            <a:r>
              <a:rPr lang="en-US" dirty="0" err="1" smtClean="0"/>
              <a:t>ương</a:t>
            </a:r>
            <a:r>
              <a:rPr lang="vi-VN" dirty="0" smtClean="0"/>
              <a:t> </a:t>
            </a:r>
            <a:r>
              <a:rPr lang="vi-VN" dirty="0"/>
              <a:t>trình chủ. Loại virus này dễ bị tiêu diệt khi bị phát hiện, chỉ cần xóa các virus điều khiển tại các vị trí ẩn náu của chúng sẽ vô hiệu hóa các virus thành phần. </a:t>
            </a:r>
            <a:endParaRPr lang="it-IT" dirty="0"/>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a:p>
            <a:pPr lvl="0" algn="ctr">
              <a:lnSpc>
                <a:spcPct val="150000"/>
              </a:lnSpc>
            </a:pPr>
            <a:r>
              <a:rPr lang="en-US" i="1" dirty="0"/>
              <a:t>Minh </a:t>
            </a:r>
            <a:r>
              <a:rPr lang="en-US" i="1" dirty="0" err="1"/>
              <a:t>họa</a:t>
            </a:r>
            <a:r>
              <a:rPr lang="en-US" i="1" dirty="0"/>
              <a:t> </a:t>
            </a:r>
            <a:r>
              <a:rPr lang="en-US" i="1" dirty="0" err="1"/>
              <a:t>các</a:t>
            </a:r>
            <a:r>
              <a:rPr lang="en-US" i="1" dirty="0"/>
              <a:t> </a:t>
            </a:r>
            <a:r>
              <a:rPr lang="en-US" i="1" dirty="0" err="1"/>
              <a:t>đoạn</a:t>
            </a:r>
            <a:r>
              <a:rPr lang="en-US" i="1" dirty="0"/>
              <a:t> </a:t>
            </a:r>
            <a:r>
              <a:rPr lang="en-US" i="1" dirty="0" err="1"/>
              <a:t>mã</a:t>
            </a:r>
            <a:r>
              <a:rPr lang="en-US" i="1" dirty="0"/>
              <a:t> virus </a:t>
            </a:r>
            <a:r>
              <a:rPr lang="en-US" i="1" dirty="0" err="1"/>
              <a:t>được</a:t>
            </a:r>
            <a:r>
              <a:rPr lang="en-US" i="1" dirty="0"/>
              <a:t> </a:t>
            </a:r>
            <a:r>
              <a:rPr lang="en-US" i="1" dirty="0" err="1"/>
              <a:t>thêm</a:t>
            </a:r>
            <a:r>
              <a:rPr lang="en-US" i="1" dirty="0"/>
              <a:t> </a:t>
            </a:r>
            <a:r>
              <a:rPr lang="en-US" i="1" dirty="0" err="1"/>
              <a:t>vào</a:t>
            </a:r>
            <a:r>
              <a:rPr lang="en-US" i="1" dirty="0"/>
              <a:t> </a:t>
            </a:r>
            <a:r>
              <a:rPr lang="en-US" i="1" dirty="0" err="1"/>
              <a:t>chương</a:t>
            </a:r>
            <a:r>
              <a:rPr lang="en-US" i="1" dirty="0"/>
              <a:t> </a:t>
            </a:r>
            <a:r>
              <a:rPr lang="en-US" i="1" dirty="0" err="1"/>
              <a:t>trình</a:t>
            </a:r>
            <a:endParaRPr lang="it-IT" i="1" dirty="0"/>
          </a:p>
        </p:txBody>
      </p:sp>
    </p:spTree>
    <p:extLst>
      <p:ext uri="{BB962C8B-B14F-4D97-AF65-F5344CB8AC3E}">
        <p14:creationId xmlns:p14="http://schemas.microsoft.com/office/powerpoint/2010/main" val="12140164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dirty="0" smtClean="0"/>
              <a:t>Chương 1: Tổng quan về mã độc máy tính và lây nhiễm hệ file</a:t>
            </a:r>
            <a:endParaRPr lang="en-US" sz="2000" b="1" dirty="0"/>
          </a:p>
        </p:txBody>
      </p:sp>
      <p:sp>
        <p:nvSpPr>
          <p:cNvPr id="87" name="TextShape 2"/>
          <p:cNvSpPr txBox="1"/>
          <p:nvPr/>
        </p:nvSpPr>
        <p:spPr>
          <a:xfrm>
            <a:off x="498246" y="1414990"/>
            <a:ext cx="8261440" cy="5096645"/>
          </a:xfrm>
          <a:prstGeom prst="rect">
            <a:avLst/>
          </a:prstGeom>
          <a:noFill/>
          <a:ln>
            <a:noFill/>
          </a:ln>
        </p:spPr>
        <p:txBody>
          <a:bodyPr/>
          <a:lstStyle/>
          <a:p>
            <a:pPr marL="285750" lvl="0" indent="-285750">
              <a:lnSpc>
                <a:spcPct val="150000"/>
              </a:lnSpc>
              <a:buFont typeface="Wingdings" panose="05000000000000000000" pitchFamily="2" charset="2"/>
              <a:buChar char="§"/>
            </a:pPr>
            <a:r>
              <a:rPr lang="en-US" b="1" dirty="0" err="1" smtClean="0"/>
              <a:t>Kỹ</a:t>
            </a:r>
            <a:r>
              <a:rPr lang="en-US" b="1" dirty="0" smtClean="0"/>
              <a:t> </a:t>
            </a:r>
            <a:r>
              <a:rPr lang="en-US" b="1" dirty="0" err="1" smtClean="0"/>
              <a:t>thuật</a:t>
            </a:r>
            <a:r>
              <a:rPr lang="en-US" b="1" dirty="0"/>
              <a:t> </a:t>
            </a:r>
            <a:r>
              <a:rPr lang="en-US" b="1" dirty="0" err="1" smtClean="0"/>
              <a:t>đồng</a:t>
            </a:r>
            <a:r>
              <a:rPr lang="en-US" b="1" dirty="0" smtClean="0"/>
              <a:t> </a:t>
            </a:r>
            <a:r>
              <a:rPr lang="en-US" b="1" dirty="0" err="1" smtClean="0"/>
              <a:t>dạng</a:t>
            </a:r>
            <a:endParaRPr lang="en-US" b="1" dirty="0" smtClean="0"/>
          </a:p>
          <a:p>
            <a:pPr marL="285750" lvl="0" indent="-285750" algn="just">
              <a:lnSpc>
                <a:spcPct val="150000"/>
              </a:lnSpc>
              <a:buFont typeface="Wingdings" panose="05000000000000000000" pitchFamily="2" charset="2"/>
              <a:buChar char="§"/>
            </a:pPr>
            <a:r>
              <a:rPr lang="en-US" dirty="0" err="1" smtClean="0"/>
              <a:t>Biến</a:t>
            </a:r>
            <a:r>
              <a:rPr lang="en-US" dirty="0" smtClean="0"/>
              <a:t> </a:t>
            </a:r>
            <a:r>
              <a:rPr lang="en-US" dirty="0" err="1" smtClean="0"/>
              <a:t>đổi</a:t>
            </a:r>
            <a:r>
              <a:rPr lang="en-US" dirty="0" smtClean="0"/>
              <a:t> </a:t>
            </a:r>
            <a:r>
              <a:rPr lang="en-US" dirty="0" err="1" smtClean="0"/>
              <a:t>bản</a:t>
            </a:r>
            <a:r>
              <a:rPr lang="en-US" dirty="0" smtClean="0"/>
              <a:t> </a:t>
            </a:r>
            <a:r>
              <a:rPr lang="en-US" dirty="0" err="1" smtClean="0"/>
              <a:t>thân</a:t>
            </a:r>
            <a:r>
              <a:rPr lang="en-US" dirty="0" smtClean="0"/>
              <a:t> </a:t>
            </a:r>
            <a:r>
              <a:rPr lang="en-US" dirty="0" err="1" smtClean="0"/>
              <a:t>nó</a:t>
            </a:r>
            <a:r>
              <a:rPr lang="en-US" dirty="0" smtClean="0"/>
              <a:t> </a:t>
            </a:r>
            <a:r>
              <a:rPr lang="en-US" dirty="0" err="1" smtClean="0"/>
              <a:t>có</a:t>
            </a:r>
            <a:r>
              <a:rPr lang="en-US" dirty="0" smtClean="0"/>
              <a:t> </a:t>
            </a:r>
            <a:r>
              <a:rPr lang="en-US" dirty="0" err="1" smtClean="0"/>
              <a:t>các</a:t>
            </a:r>
            <a:r>
              <a:rPr lang="en-US" dirty="0" smtClean="0"/>
              <a:t> </a:t>
            </a:r>
            <a:r>
              <a:rPr lang="en-US" dirty="0" err="1" smtClean="0"/>
              <a:t>đặc</a:t>
            </a:r>
            <a:r>
              <a:rPr lang="en-US" dirty="0" smtClean="0"/>
              <a:t> </a:t>
            </a:r>
            <a:r>
              <a:rPr lang="en-US" dirty="0" err="1" smtClean="0"/>
              <a:t>tính</a:t>
            </a:r>
            <a:r>
              <a:rPr lang="en-US" dirty="0" smtClean="0"/>
              <a:t> </a:t>
            </a:r>
            <a:r>
              <a:rPr lang="en-US" dirty="0" err="1" smtClean="0"/>
              <a:t>giống</a:t>
            </a:r>
            <a:r>
              <a:rPr lang="en-US" dirty="0" smtClean="0"/>
              <a:t> </a:t>
            </a:r>
            <a:r>
              <a:rPr lang="en-US" dirty="0" err="1" smtClean="0"/>
              <a:t>tệp</a:t>
            </a:r>
            <a:r>
              <a:rPr lang="en-US" dirty="0" smtClean="0"/>
              <a:t> </a:t>
            </a:r>
            <a:r>
              <a:rPr lang="en-US" dirty="0" err="1" smtClean="0"/>
              <a:t>mục</a:t>
            </a:r>
            <a:r>
              <a:rPr lang="en-US" dirty="0" smtClean="0"/>
              <a:t> </a:t>
            </a:r>
            <a:r>
              <a:rPr lang="en-US" dirty="0" err="1" smtClean="0"/>
              <a:t>tiêu</a:t>
            </a:r>
            <a:r>
              <a:rPr lang="en-US" dirty="0" smtClean="0"/>
              <a:t> </a:t>
            </a:r>
            <a:r>
              <a:rPr lang="en-US" dirty="0" err="1" smtClean="0"/>
              <a:t>để</a:t>
            </a:r>
            <a:r>
              <a:rPr lang="en-US" dirty="0" smtClean="0"/>
              <a:t> </a:t>
            </a:r>
            <a:r>
              <a:rPr lang="en-US" dirty="0" err="1" smtClean="0"/>
              <a:t>giành</a:t>
            </a:r>
            <a:r>
              <a:rPr lang="en-US" dirty="0" smtClean="0"/>
              <a:t> </a:t>
            </a:r>
            <a:r>
              <a:rPr lang="en-US" dirty="0" err="1" smtClean="0"/>
              <a:t>được</a:t>
            </a:r>
            <a:r>
              <a:rPr lang="en-US" dirty="0" smtClean="0"/>
              <a:t> </a:t>
            </a:r>
            <a:r>
              <a:rPr lang="en-US" dirty="0" err="1" smtClean="0"/>
              <a:t>sự</a:t>
            </a:r>
            <a:r>
              <a:rPr lang="en-US" dirty="0" smtClean="0"/>
              <a:t> </a:t>
            </a:r>
            <a:r>
              <a:rPr lang="en-US" dirty="0" err="1" smtClean="0"/>
              <a:t>ưu</a:t>
            </a:r>
            <a:r>
              <a:rPr lang="en-US" dirty="0" smtClean="0"/>
              <a:t> </a:t>
            </a:r>
            <a:r>
              <a:rPr lang="en-US" dirty="0" err="1" smtClean="0"/>
              <a:t>tiên</a:t>
            </a:r>
            <a:r>
              <a:rPr lang="en-US" dirty="0" smtClean="0"/>
              <a:t> </a:t>
            </a:r>
            <a:r>
              <a:rPr lang="en-US" dirty="0" err="1" smtClean="0"/>
              <a:t>thực</a:t>
            </a:r>
            <a:r>
              <a:rPr lang="en-US" dirty="0" smtClean="0"/>
              <a:t> </a:t>
            </a:r>
            <a:r>
              <a:rPr lang="en-US" dirty="0" err="1" smtClean="0"/>
              <a:t>thi</a:t>
            </a:r>
            <a:r>
              <a:rPr lang="en-US" dirty="0" smtClean="0"/>
              <a:t> </a:t>
            </a:r>
            <a:r>
              <a:rPr lang="en-US" dirty="0" err="1" smtClean="0"/>
              <a:t>trước</a:t>
            </a:r>
            <a:r>
              <a:rPr lang="en-US" dirty="0" smtClean="0"/>
              <a:t> </a:t>
            </a:r>
            <a:r>
              <a:rPr lang="en-US" dirty="0" err="1" smtClean="0"/>
              <a:t>khi</a:t>
            </a:r>
            <a:r>
              <a:rPr lang="en-US" dirty="0" smtClean="0"/>
              <a:t> </a:t>
            </a:r>
            <a:r>
              <a:rPr lang="en-US" dirty="0" err="1" smtClean="0"/>
              <a:t>thực</a:t>
            </a:r>
            <a:r>
              <a:rPr lang="en-US" dirty="0" smtClean="0"/>
              <a:t> </a:t>
            </a:r>
            <a:r>
              <a:rPr lang="en-US" dirty="0" err="1" smtClean="0"/>
              <a:t>thi</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gốc</a:t>
            </a:r>
            <a:r>
              <a:rPr lang="en-US" dirty="0" smtClean="0"/>
              <a:t>.</a:t>
            </a:r>
          </a:p>
          <a:p>
            <a:pPr marL="285750" lvl="0" indent="-285750" algn="just">
              <a:lnSpc>
                <a:spcPct val="150000"/>
              </a:lnSpc>
              <a:buFont typeface="Wingdings" panose="05000000000000000000" pitchFamily="2" charset="2"/>
              <a:buChar char="§"/>
            </a:pPr>
            <a:r>
              <a:rPr lang="en-US" i="1" dirty="0" err="1" smtClean="0"/>
              <a:t>Một</a:t>
            </a:r>
            <a:r>
              <a:rPr lang="en-US" i="1" dirty="0" smtClean="0"/>
              <a:t> </a:t>
            </a:r>
            <a:r>
              <a:rPr lang="en-US" i="1" dirty="0" err="1" smtClean="0"/>
              <a:t>số</a:t>
            </a:r>
            <a:r>
              <a:rPr lang="en-US" i="1" dirty="0" smtClean="0"/>
              <a:t> </a:t>
            </a:r>
            <a:r>
              <a:rPr lang="en-US" i="1" dirty="0" err="1" smtClean="0"/>
              <a:t>phương</a:t>
            </a:r>
            <a:r>
              <a:rPr lang="en-US" i="1" dirty="0" smtClean="0"/>
              <a:t> </a:t>
            </a:r>
            <a:r>
              <a:rPr lang="en-US" i="1" dirty="0" err="1" smtClean="0"/>
              <a:t>pháp</a:t>
            </a:r>
            <a:r>
              <a:rPr lang="en-US" i="1" dirty="0" smtClean="0"/>
              <a:t> </a:t>
            </a:r>
            <a:r>
              <a:rPr lang="en-US" i="1" dirty="0" err="1" smtClean="0"/>
              <a:t>đồng</a:t>
            </a:r>
            <a:r>
              <a:rPr lang="en-US" i="1" dirty="0" smtClean="0"/>
              <a:t> </a:t>
            </a:r>
            <a:r>
              <a:rPr lang="en-US" i="1" dirty="0" err="1" smtClean="0"/>
              <a:t>dạng</a:t>
            </a:r>
            <a:r>
              <a:rPr lang="en-US" i="1" dirty="0" smtClean="0"/>
              <a:t>:</a:t>
            </a:r>
          </a:p>
          <a:p>
            <a:pPr marL="285750" lvl="0" indent="-285750" algn="just">
              <a:lnSpc>
                <a:spcPct val="150000"/>
              </a:lnSpc>
              <a:buFont typeface="Wingdings" panose="05000000000000000000" pitchFamily="2" charset="2"/>
              <a:buChar char="ü"/>
            </a:pPr>
            <a:r>
              <a:rPr lang="en-US" dirty="0" smtClean="0"/>
              <a:t>Virus </a:t>
            </a:r>
            <a:r>
              <a:rPr lang="en-US" dirty="0" err="1" smtClean="0"/>
              <a:t>đồng</a:t>
            </a:r>
            <a:r>
              <a:rPr lang="en-US" dirty="0" smtClean="0"/>
              <a:t> </a:t>
            </a:r>
            <a:r>
              <a:rPr lang="en-US" dirty="0" err="1" smtClean="0"/>
              <a:t>dạng</a:t>
            </a:r>
            <a:r>
              <a:rPr lang="en-US" dirty="0" smtClean="0"/>
              <a:t> </a:t>
            </a:r>
            <a:r>
              <a:rPr lang="en-US" dirty="0" err="1" smtClean="0"/>
              <a:t>đặt</a:t>
            </a:r>
            <a:r>
              <a:rPr lang="en-US" dirty="0" smtClean="0"/>
              <a:t> </a:t>
            </a:r>
            <a:r>
              <a:rPr lang="en-US" dirty="0" err="1" smtClean="0"/>
              <a:t>chính</a:t>
            </a:r>
            <a:r>
              <a:rPr lang="en-US" dirty="0" smtClean="0"/>
              <a:t> </a:t>
            </a:r>
            <a:r>
              <a:rPr lang="en-US" dirty="0" err="1" smtClean="0"/>
              <a:t>nó</a:t>
            </a:r>
            <a:r>
              <a:rPr lang="en-US" dirty="0" smtClean="0"/>
              <a:t> </a:t>
            </a:r>
            <a:r>
              <a:rPr lang="en-US" dirty="0" err="1" smtClean="0"/>
              <a:t>trước</a:t>
            </a:r>
            <a:r>
              <a:rPr lang="en-US" dirty="0" smtClean="0"/>
              <a:t> con </a:t>
            </a:r>
            <a:r>
              <a:rPr lang="en-US" dirty="0" err="1" smtClean="0"/>
              <a:t>đường</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các</a:t>
            </a:r>
            <a:r>
              <a:rPr lang="en-US" dirty="0" smtClean="0"/>
              <a:t> </a:t>
            </a:r>
            <a:r>
              <a:rPr lang="en-US" dirty="0" err="1" smtClean="0"/>
              <a:t>tệp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của</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tạo</a:t>
            </a:r>
            <a:r>
              <a:rPr lang="en-US" dirty="0" smtClean="0"/>
              <a:t> </a:t>
            </a:r>
            <a:r>
              <a:rPr lang="en-US" dirty="0" err="1" smtClean="0"/>
              <a:t>nên</a:t>
            </a:r>
            <a:r>
              <a:rPr lang="en-US" dirty="0" smtClean="0"/>
              <a:t> </a:t>
            </a:r>
            <a:r>
              <a:rPr lang="en-US" dirty="0" err="1" smtClean="0"/>
              <a:t>tên</a:t>
            </a:r>
            <a:r>
              <a:rPr lang="en-US" dirty="0" smtClean="0"/>
              <a:t> </a:t>
            </a:r>
            <a:r>
              <a:rPr lang="en-US" dirty="0" err="1" smtClean="0"/>
              <a:t>trùng</a:t>
            </a:r>
            <a:r>
              <a:rPr lang="en-US" dirty="0" smtClean="0"/>
              <a:t> </a:t>
            </a:r>
            <a:r>
              <a:rPr lang="en-US" dirty="0" err="1" smtClean="0"/>
              <a:t>với</a:t>
            </a:r>
            <a:r>
              <a:rPr lang="en-US" dirty="0" smtClean="0"/>
              <a:t> </a:t>
            </a:r>
            <a:r>
              <a:rPr lang="en-US" dirty="0" err="1" smtClean="0"/>
              <a:t>tên</a:t>
            </a:r>
            <a:r>
              <a:rPr lang="en-US" dirty="0" smtClean="0"/>
              <a:t> </a:t>
            </a:r>
            <a:r>
              <a:rPr lang="en-US" dirty="0" err="1" smtClean="0"/>
              <a:t>của</a:t>
            </a:r>
            <a:r>
              <a:rPr lang="en-US" dirty="0" smtClean="0"/>
              <a:t> </a:t>
            </a:r>
            <a:r>
              <a:rPr lang="en-US" dirty="0" err="1" smtClean="0"/>
              <a:t>tệp</a:t>
            </a:r>
            <a:r>
              <a:rPr lang="en-US" dirty="0" smtClean="0"/>
              <a:t> </a:t>
            </a:r>
            <a:r>
              <a:rPr lang="en-US" dirty="0" err="1" smtClean="0"/>
              <a:t>thực</a:t>
            </a:r>
            <a:r>
              <a:rPr lang="en-US" dirty="0" smtClean="0"/>
              <a:t> </a:t>
            </a:r>
            <a:r>
              <a:rPr lang="en-US" dirty="0" err="1" smtClean="0"/>
              <a:t>thi</a:t>
            </a:r>
            <a:r>
              <a:rPr lang="en-US" dirty="0" smtClean="0"/>
              <a:t>).</a:t>
            </a:r>
          </a:p>
          <a:p>
            <a:pPr marL="285750" lvl="0" indent="-285750" algn="just">
              <a:lnSpc>
                <a:spcPct val="150000"/>
              </a:lnSpc>
              <a:buFont typeface="Wingdings" panose="05000000000000000000" pitchFamily="2" charset="2"/>
              <a:buChar char="ü"/>
            </a:pPr>
            <a:r>
              <a:rPr lang="en-US" dirty="0" err="1"/>
              <a:t>Ví</a:t>
            </a:r>
            <a:r>
              <a:rPr lang="en-US" dirty="0"/>
              <a:t> </a:t>
            </a:r>
            <a:r>
              <a:rPr lang="en-US" dirty="0" err="1"/>
              <a:t>dụ</a:t>
            </a:r>
            <a:r>
              <a:rPr lang="en-US" dirty="0"/>
              <a:t>: </a:t>
            </a:r>
            <a:r>
              <a:rPr lang="en-US" dirty="0" err="1"/>
              <a:t>hệ</a:t>
            </a:r>
            <a:r>
              <a:rPr lang="en-US" dirty="0"/>
              <a:t> </a:t>
            </a:r>
            <a:r>
              <a:rPr lang="en-US" dirty="0" err="1"/>
              <a:t>điều</a:t>
            </a:r>
            <a:r>
              <a:rPr lang="en-US" dirty="0"/>
              <a:t> </a:t>
            </a:r>
            <a:r>
              <a:rPr lang="en-US" dirty="0" err="1"/>
              <a:t>hành</a:t>
            </a:r>
            <a:r>
              <a:rPr lang="en-US" dirty="0"/>
              <a:t> MS-DOS </a:t>
            </a:r>
            <a:r>
              <a:rPr lang="en-US" dirty="0" err="1"/>
              <a:t>tìm</a:t>
            </a:r>
            <a:r>
              <a:rPr lang="en-US" dirty="0"/>
              <a:t> </a:t>
            </a:r>
            <a:r>
              <a:rPr lang="en-US" dirty="0" err="1"/>
              <a:t>kiếm</a:t>
            </a:r>
            <a:r>
              <a:rPr lang="en-US" dirty="0"/>
              <a:t> </a:t>
            </a:r>
            <a:r>
              <a:rPr lang="en-US" dirty="0" err="1"/>
              <a:t>một</a:t>
            </a:r>
            <a:r>
              <a:rPr lang="en-US" dirty="0"/>
              <a:t> </a:t>
            </a:r>
            <a:r>
              <a:rPr lang="en-US" dirty="0" err="1"/>
              <a:t>tệp</a:t>
            </a:r>
            <a:r>
              <a:rPr lang="en-US" dirty="0"/>
              <a:t> </a:t>
            </a:r>
            <a:r>
              <a:rPr lang="en-US" dirty="0" err="1"/>
              <a:t>thực</a:t>
            </a:r>
            <a:r>
              <a:rPr lang="en-US" dirty="0"/>
              <a:t> </a:t>
            </a:r>
            <a:r>
              <a:rPr lang="en-US" dirty="0" err="1"/>
              <a:t>thi</a:t>
            </a:r>
            <a:r>
              <a:rPr lang="en-US" dirty="0"/>
              <a:t> </a:t>
            </a:r>
            <a:r>
              <a:rPr lang="en-US" dirty="0" err="1"/>
              <a:t>có</a:t>
            </a:r>
            <a:r>
              <a:rPr lang="en-US" dirty="0"/>
              <a:t> </a:t>
            </a:r>
            <a:r>
              <a:rPr lang="en-US" dirty="0" err="1"/>
              <a:t>tên</a:t>
            </a:r>
            <a:r>
              <a:rPr lang="en-US" dirty="0"/>
              <a:t> </a:t>
            </a:r>
            <a:r>
              <a:rPr lang="en-US" dirty="0" err="1"/>
              <a:t>là</a:t>
            </a:r>
            <a:r>
              <a:rPr lang="en-US" dirty="0"/>
              <a:t> </a:t>
            </a:r>
            <a:r>
              <a:rPr lang="en-US" dirty="0" err="1"/>
              <a:t>fo</a:t>
            </a:r>
            <a:r>
              <a:rPr lang="en-US" dirty="0"/>
              <a:t> </a:t>
            </a:r>
            <a:r>
              <a:rPr lang="en-US" dirty="0" err="1"/>
              <a:t>bằng</a:t>
            </a:r>
            <a:r>
              <a:rPr lang="en-US" dirty="0"/>
              <a:t> </a:t>
            </a:r>
            <a:r>
              <a:rPr lang="en-US" dirty="0" err="1"/>
              <a:t>cách</a:t>
            </a:r>
            <a:r>
              <a:rPr lang="en-US" dirty="0"/>
              <a:t> </a:t>
            </a:r>
            <a:r>
              <a:rPr lang="en-US" dirty="0" err="1"/>
              <a:t>tìm</a:t>
            </a:r>
            <a:r>
              <a:rPr lang="en-US" dirty="0"/>
              <a:t> </a:t>
            </a:r>
            <a:r>
              <a:rPr lang="en-US" dirty="0" err="1"/>
              <a:t>kiếm</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smtClean="0"/>
              <a:t>ưu</a:t>
            </a:r>
            <a:r>
              <a:rPr lang="en-US" dirty="0" smtClean="0"/>
              <a:t> </a:t>
            </a:r>
            <a:r>
              <a:rPr lang="en-US" dirty="0" err="1"/>
              <a:t>tiên</a:t>
            </a:r>
            <a:r>
              <a:rPr lang="en-US" dirty="0"/>
              <a:t> fo.com, fo.exe </a:t>
            </a:r>
            <a:r>
              <a:rPr lang="en-US" dirty="0" err="1"/>
              <a:t>và</a:t>
            </a:r>
            <a:r>
              <a:rPr lang="en-US" dirty="0"/>
              <a:t> fo.bat. </a:t>
            </a:r>
            <a:r>
              <a:rPr lang="en-US" dirty="0" err="1"/>
              <a:t>Nếu</a:t>
            </a:r>
            <a:r>
              <a:rPr lang="en-US" dirty="0"/>
              <a:t> </a:t>
            </a:r>
            <a:r>
              <a:rPr lang="en-US" dirty="0" err="1"/>
              <a:t>các</a:t>
            </a:r>
            <a:r>
              <a:rPr lang="en-US" dirty="0"/>
              <a:t> </a:t>
            </a:r>
            <a:r>
              <a:rPr lang="en-US" dirty="0" err="1"/>
              <a:t>tệp</a:t>
            </a:r>
            <a:r>
              <a:rPr lang="en-US" dirty="0"/>
              <a:t> </a:t>
            </a:r>
            <a:r>
              <a:rPr lang="en-US" dirty="0" err="1"/>
              <a:t>mục</a:t>
            </a:r>
            <a:r>
              <a:rPr lang="en-US" dirty="0"/>
              <a:t> </a:t>
            </a:r>
            <a:r>
              <a:rPr lang="en-US" dirty="0" err="1"/>
              <a:t>tiêu</a:t>
            </a:r>
            <a:r>
              <a:rPr lang="en-US" dirty="0"/>
              <a:t> </a:t>
            </a:r>
            <a:r>
              <a:rPr lang="en-US" dirty="0" err="1"/>
              <a:t>là</a:t>
            </a:r>
            <a:r>
              <a:rPr lang="en-US" dirty="0"/>
              <a:t> </a:t>
            </a:r>
            <a:r>
              <a:rPr lang="en-US" dirty="0" err="1"/>
              <a:t>một</a:t>
            </a:r>
            <a:r>
              <a:rPr lang="en-US" dirty="0"/>
              <a:t> </a:t>
            </a:r>
            <a:r>
              <a:rPr lang="en-US" dirty="0" err="1"/>
              <a:t>tệp</a:t>
            </a:r>
            <a:r>
              <a:rPr lang="en-US" dirty="0"/>
              <a:t> EXE, </a:t>
            </a:r>
            <a:r>
              <a:rPr lang="en-US" dirty="0" err="1"/>
              <a:t>khi</a:t>
            </a:r>
            <a:r>
              <a:rPr lang="en-US" dirty="0"/>
              <a:t> </a:t>
            </a:r>
            <a:r>
              <a:rPr lang="en-US" dirty="0" err="1"/>
              <a:t>đó</a:t>
            </a:r>
            <a:r>
              <a:rPr lang="en-US" dirty="0"/>
              <a:t> virus </a:t>
            </a:r>
            <a:r>
              <a:rPr lang="en-US" dirty="0" err="1"/>
              <a:t>đồng</a:t>
            </a:r>
            <a:r>
              <a:rPr lang="en-US" dirty="0"/>
              <a:t> </a:t>
            </a:r>
            <a:r>
              <a:rPr lang="en-US" dirty="0" err="1"/>
              <a:t>dạng</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một</a:t>
            </a:r>
            <a:r>
              <a:rPr lang="en-US" dirty="0"/>
              <a:t> </a:t>
            </a:r>
            <a:r>
              <a:rPr lang="en-US" dirty="0" err="1"/>
              <a:t>tệp</a:t>
            </a:r>
            <a:r>
              <a:rPr lang="en-US" dirty="0"/>
              <a:t> COM </a:t>
            </a:r>
            <a:r>
              <a:rPr lang="en-US" dirty="0" err="1"/>
              <a:t>có</a:t>
            </a:r>
            <a:r>
              <a:rPr lang="en-US" dirty="0"/>
              <a:t> </a:t>
            </a:r>
            <a:r>
              <a:rPr lang="en-US" dirty="0" err="1"/>
              <a:t>cùng</a:t>
            </a:r>
            <a:r>
              <a:rPr lang="en-US" dirty="0"/>
              <a:t> </a:t>
            </a:r>
            <a:r>
              <a:rPr lang="en-US" dirty="0" err="1"/>
              <a:t>tên</a:t>
            </a:r>
            <a:r>
              <a:rPr lang="en-US" dirty="0"/>
              <a:t>.</a:t>
            </a:r>
            <a:endParaRPr lang="en-US" dirty="0" smtClean="0"/>
          </a:p>
          <a:p>
            <a:pPr marL="285750" lvl="0" indent="-285750">
              <a:lnSpc>
                <a:spcPct val="150000"/>
              </a:lnSpc>
              <a:buFont typeface="Wingdings" panose="05000000000000000000" pitchFamily="2" charset="2"/>
              <a:buChar char="§"/>
            </a:pPr>
            <a:endParaRPr lang="it-IT" dirty="0"/>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p:txBody>
      </p:sp>
    </p:spTree>
    <p:extLst>
      <p:ext uri="{BB962C8B-B14F-4D97-AF65-F5344CB8AC3E}">
        <p14:creationId xmlns:p14="http://schemas.microsoft.com/office/powerpoint/2010/main" val="359409719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dirty="0" smtClean="0"/>
              <a:t>Chương 1: Tổng quan về mã độc máy tính và lây nhiễm hệ file</a:t>
            </a:r>
            <a:endParaRPr lang="en-US" sz="2000" b="1" dirty="0"/>
          </a:p>
        </p:txBody>
      </p:sp>
      <p:sp>
        <p:nvSpPr>
          <p:cNvPr id="87" name="TextShape 2"/>
          <p:cNvSpPr txBox="1"/>
          <p:nvPr/>
        </p:nvSpPr>
        <p:spPr>
          <a:xfrm>
            <a:off x="498246" y="1414990"/>
            <a:ext cx="8261440" cy="5096645"/>
          </a:xfrm>
          <a:prstGeom prst="rect">
            <a:avLst/>
          </a:prstGeom>
          <a:noFill/>
          <a:ln>
            <a:noFill/>
          </a:ln>
        </p:spPr>
        <p:txBody>
          <a:bodyPr/>
          <a:lstStyle/>
          <a:p>
            <a:pPr marL="342900" lvl="0" indent="-342900">
              <a:lnSpc>
                <a:spcPct val="150000"/>
              </a:lnSpc>
              <a:buFont typeface="+mj-lt"/>
              <a:buAutoNum type="alphaLcParenR" startAt="3"/>
            </a:pPr>
            <a:r>
              <a:rPr lang="en-US" b="1" dirty="0" err="1" smtClean="0"/>
              <a:t>Kỹ</a:t>
            </a:r>
            <a:r>
              <a:rPr lang="en-US" b="1" dirty="0" smtClean="0"/>
              <a:t> </a:t>
            </a:r>
            <a:r>
              <a:rPr lang="en-US" b="1" dirty="0" err="1" smtClean="0"/>
              <a:t>thuật</a:t>
            </a:r>
            <a:r>
              <a:rPr lang="en-US" b="1" dirty="0" smtClean="0"/>
              <a:t> </a:t>
            </a:r>
            <a:r>
              <a:rPr lang="en-US" b="1" dirty="0" err="1" smtClean="0"/>
              <a:t>đảm</a:t>
            </a:r>
            <a:r>
              <a:rPr lang="en-US" b="1" dirty="0" smtClean="0"/>
              <a:t> </a:t>
            </a:r>
            <a:r>
              <a:rPr lang="en-US" b="1" dirty="0" err="1" smtClean="0"/>
              <a:t>bảo</a:t>
            </a:r>
            <a:r>
              <a:rPr lang="en-US" b="1" dirty="0" smtClean="0"/>
              <a:t> </a:t>
            </a:r>
            <a:r>
              <a:rPr lang="en-US" b="1" dirty="0" err="1" smtClean="0"/>
              <a:t>tính</a:t>
            </a:r>
            <a:r>
              <a:rPr lang="en-US" b="1" dirty="0" smtClean="0"/>
              <a:t> </a:t>
            </a:r>
            <a:r>
              <a:rPr lang="en-US" b="1" dirty="0" err="1" smtClean="0"/>
              <a:t>tồn</a:t>
            </a:r>
            <a:r>
              <a:rPr lang="en-US" b="1" dirty="0" smtClean="0"/>
              <a:t> </a:t>
            </a:r>
            <a:r>
              <a:rPr lang="en-US" b="1" dirty="0" err="1" smtClean="0"/>
              <a:t>tại</a:t>
            </a:r>
            <a:r>
              <a:rPr lang="en-US" b="1" dirty="0" smtClean="0"/>
              <a:t> </a:t>
            </a:r>
            <a:r>
              <a:rPr lang="en-US" b="1" dirty="0" err="1" smtClean="0"/>
              <a:t>duy</a:t>
            </a:r>
            <a:r>
              <a:rPr lang="en-US" b="1" dirty="0" smtClean="0"/>
              <a:t> </a:t>
            </a:r>
            <a:r>
              <a:rPr lang="en-US" b="1" dirty="0" err="1" smtClean="0"/>
              <a:t>nhất</a:t>
            </a:r>
            <a:endParaRPr lang="en-US" b="1" dirty="0" smtClean="0"/>
          </a:p>
          <a:p>
            <a:pPr marL="285750" lvl="0" indent="-285750" algn="just">
              <a:lnSpc>
                <a:spcPct val="150000"/>
              </a:lnSpc>
              <a:buFont typeface="Wingdings" panose="05000000000000000000" pitchFamily="2" charset="2"/>
              <a:buChar char="§"/>
            </a:pPr>
            <a:r>
              <a:rPr lang="en-US" dirty="0" err="1" smtClean="0"/>
              <a:t>Yêu</a:t>
            </a:r>
            <a:r>
              <a:rPr lang="en-US" dirty="0" smtClean="0"/>
              <a:t> </a:t>
            </a:r>
            <a:r>
              <a:rPr lang="en-US" dirty="0" err="1" smtClean="0"/>
              <a:t>cầu</a:t>
            </a:r>
            <a:r>
              <a:rPr lang="en-US" dirty="0" smtClean="0"/>
              <a:t> </a:t>
            </a:r>
            <a:r>
              <a:rPr lang="en-US" dirty="0" err="1" smtClean="0"/>
              <a:t>đặt</a:t>
            </a:r>
            <a:r>
              <a:rPr lang="en-US" dirty="0" smtClean="0"/>
              <a:t> </a:t>
            </a:r>
            <a:r>
              <a:rPr lang="en-US" dirty="0" err="1" smtClean="0"/>
              <a:t>ra</a:t>
            </a:r>
            <a:r>
              <a:rPr lang="en-US" dirty="0" smtClean="0"/>
              <a:t> </a:t>
            </a:r>
            <a:r>
              <a:rPr lang="en-US" dirty="0" err="1" smtClean="0"/>
              <a:t>với</a:t>
            </a:r>
            <a:r>
              <a:rPr lang="en-US" dirty="0" smtClean="0"/>
              <a:t> </a:t>
            </a:r>
            <a:r>
              <a:rPr lang="en-US" dirty="0" err="1" smtClean="0"/>
              <a:t>các</a:t>
            </a:r>
            <a:r>
              <a:rPr lang="en-US" dirty="0" smtClean="0"/>
              <a:t> virus </a:t>
            </a:r>
            <a:r>
              <a:rPr lang="en-US" dirty="0" err="1" smtClean="0"/>
              <a:t>là</a:t>
            </a:r>
            <a:r>
              <a:rPr lang="en-US" dirty="0" smtClean="0"/>
              <a:t> </a:t>
            </a:r>
            <a:r>
              <a:rPr lang="en-US" dirty="0" err="1" smtClean="0"/>
              <a:t>tính</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duy</a:t>
            </a:r>
            <a:r>
              <a:rPr lang="en-US" dirty="0" smtClean="0"/>
              <a:t> </a:t>
            </a:r>
            <a:r>
              <a:rPr lang="en-US" dirty="0" err="1" smtClean="0"/>
              <a:t>nhất</a:t>
            </a:r>
            <a:r>
              <a:rPr lang="en-US" dirty="0" smtClean="0"/>
              <a:t> </a:t>
            </a:r>
            <a:r>
              <a:rPr lang="en-US" dirty="0" err="1" smtClean="0"/>
              <a:t>của</a:t>
            </a:r>
            <a:r>
              <a:rPr lang="en-US" dirty="0" smtClean="0"/>
              <a:t> </a:t>
            </a:r>
            <a:r>
              <a:rPr lang="en-US" dirty="0" err="1" smtClean="0"/>
              <a:t>mình</a:t>
            </a:r>
            <a:r>
              <a:rPr lang="en-US" dirty="0" smtClean="0"/>
              <a:t> </a:t>
            </a:r>
            <a:r>
              <a:rPr lang="en-US" dirty="0" err="1" smtClean="0"/>
              <a:t>trong</a:t>
            </a:r>
            <a:r>
              <a:rPr lang="en-US" dirty="0" smtClean="0"/>
              <a:t> </a:t>
            </a:r>
            <a:r>
              <a:rPr lang="en-US" dirty="0" err="1" smtClean="0"/>
              <a:t>bộ</a:t>
            </a:r>
            <a:r>
              <a:rPr lang="en-US" dirty="0" smtClean="0"/>
              <a:t> </a:t>
            </a:r>
            <a:r>
              <a:rPr lang="en-US" dirty="0" err="1" smtClean="0"/>
              <a:t>nhớ</a:t>
            </a:r>
            <a:r>
              <a:rPr lang="en-US" dirty="0" smtClean="0"/>
              <a:t> </a:t>
            </a:r>
            <a:r>
              <a:rPr lang="en-US" dirty="0" err="1" smtClean="0"/>
              <a:t>cũng</a:t>
            </a:r>
            <a:r>
              <a:rPr lang="en-US" dirty="0" smtClean="0"/>
              <a:t> </a:t>
            </a:r>
            <a:r>
              <a:rPr lang="en-US" dirty="0" err="1" smtClean="0"/>
              <a:t>như</a:t>
            </a:r>
            <a:r>
              <a:rPr lang="en-US" dirty="0" smtClean="0"/>
              <a:t> </a:t>
            </a:r>
            <a:r>
              <a:rPr lang="en-US" dirty="0" err="1" smtClean="0"/>
              <a:t>trên</a:t>
            </a:r>
            <a:r>
              <a:rPr lang="en-US" dirty="0" smtClean="0"/>
              <a:t> </a:t>
            </a:r>
            <a:r>
              <a:rPr lang="en-US" dirty="0" err="1" smtClean="0"/>
              <a:t>mỗi</a:t>
            </a:r>
            <a:r>
              <a:rPr lang="en-US" dirty="0" smtClean="0"/>
              <a:t> </a:t>
            </a:r>
            <a:r>
              <a:rPr lang="en-US" dirty="0" err="1" smtClean="0"/>
              <a:t>tệp</a:t>
            </a:r>
            <a:r>
              <a:rPr lang="en-US" dirty="0" smtClean="0"/>
              <a:t>.</a:t>
            </a:r>
          </a:p>
          <a:p>
            <a:pPr marL="285750" lvl="0" indent="-285750" algn="just">
              <a:lnSpc>
                <a:spcPct val="150000"/>
              </a:lnSpc>
              <a:buFont typeface="Wingdings" panose="05000000000000000000" pitchFamily="2" charset="2"/>
              <a:buChar char="§"/>
            </a:pPr>
            <a:r>
              <a:rPr lang="en-US" i="1" dirty="0" err="1" smtClean="0"/>
              <a:t>Trong</a:t>
            </a:r>
            <a:r>
              <a:rPr lang="en-US" i="1" dirty="0" smtClean="0"/>
              <a:t> </a:t>
            </a:r>
            <a:r>
              <a:rPr lang="en-US" i="1" dirty="0" err="1" smtClean="0"/>
              <a:t>vùng</a:t>
            </a:r>
            <a:r>
              <a:rPr lang="en-US" i="1" dirty="0" smtClean="0"/>
              <a:t> </a:t>
            </a:r>
            <a:r>
              <a:rPr lang="en-US" i="1" dirty="0" err="1" smtClean="0"/>
              <a:t>nhớ</a:t>
            </a:r>
            <a:r>
              <a:rPr lang="en-US" i="1" dirty="0" smtClean="0"/>
              <a:t>, virus </a:t>
            </a:r>
            <a:r>
              <a:rPr lang="en-US" i="1" dirty="0" err="1" smtClean="0"/>
              <a:t>sử</a:t>
            </a:r>
            <a:r>
              <a:rPr lang="en-US" i="1" dirty="0" smtClean="0"/>
              <a:t> </a:t>
            </a:r>
            <a:r>
              <a:rPr lang="en-US" i="1" dirty="0" err="1" smtClean="0"/>
              <a:t>dụng</a:t>
            </a:r>
            <a:r>
              <a:rPr lang="en-US" i="1" dirty="0" smtClean="0"/>
              <a:t> 2 </a:t>
            </a:r>
            <a:r>
              <a:rPr lang="en-US" i="1" dirty="0" err="1" smtClean="0"/>
              <a:t>kỹ</a:t>
            </a:r>
            <a:r>
              <a:rPr lang="en-US" i="1" dirty="0" smtClean="0"/>
              <a:t> </a:t>
            </a:r>
            <a:r>
              <a:rPr lang="en-US" i="1" dirty="0" err="1" smtClean="0"/>
              <a:t>thuật</a:t>
            </a:r>
            <a:r>
              <a:rPr lang="en-US" i="1" dirty="0" smtClean="0"/>
              <a:t> </a:t>
            </a:r>
            <a:r>
              <a:rPr lang="en-US" i="1" dirty="0" err="1" smtClean="0"/>
              <a:t>chính</a:t>
            </a:r>
            <a:r>
              <a:rPr lang="en-US" i="1" dirty="0" smtClean="0"/>
              <a:t>:</a:t>
            </a:r>
          </a:p>
          <a:p>
            <a:pPr marL="285750" lvl="0" indent="-285750" algn="just">
              <a:lnSpc>
                <a:spcPct val="150000"/>
              </a:lnSpc>
              <a:buFont typeface="Wingdings" panose="05000000000000000000" pitchFamily="2" charset="2"/>
              <a:buChar char="ü"/>
            </a:pPr>
            <a:r>
              <a:rPr lang="en-US" dirty="0" err="1" smtClean="0"/>
              <a:t>Tạo</a:t>
            </a:r>
            <a:r>
              <a:rPr lang="en-US" dirty="0" smtClean="0"/>
              <a:t> </a:t>
            </a:r>
            <a:r>
              <a:rPr lang="en-US" dirty="0" err="1" smtClean="0"/>
              <a:t>thêm</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kiểm</a:t>
            </a:r>
            <a:r>
              <a:rPr lang="en-US" dirty="0" smtClean="0"/>
              <a:t> </a:t>
            </a:r>
            <a:r>
              <a:rPr lang="en-US" dirty="0" err="1" smtClean="0"/>
              <a:t>tra</a:t>
            </a:r>
            <a:r>
              <a:rPr lang="en-US" dirty="0" smtClean="0"/>
              <a:t>, </a:t>
            </a:r>
            <a:r>
              <a:rPr lang="en-US" dirty="0" err="1" smtClean="0"/>
              <a:t>gọi</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này</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trả</a:t>
            </a:r>
            <a:r>
              <a:rPr lang="en-US" dirty="0" smtClean="0"/>
              <a:t> </a:t>
            </a:r>
            <a:r>
              <a:rPr lang="en-US" dirty="0" err="1" smtClean="0"/>
              <a:t>lại</a:t>
            </a:r>
            <a:r>
              <a:rPr lang="en-US" dirty="0" smtClean="0"/>
              <a:t> </a:t>
            </a:r>
            <a:r>
              <a:rPr lang="en-US" dirty="0" err="1" smtClean="0"/>
              <a:t>trong</a:t>
            </a:r>
            <a:r>
              <a:rPr lang="en-US" dirty="0" smtClean="0"/>
              <a:t> </a:t>
            </a:r>
            <a:r>
              <a:rPr lang="en-US" dirty="0" err="1" smtClean="0"/>
              <a:t>thanh</a:t>
            </a:r>
            <a:r>
              <a:rPr lang="en-US" dirty="0" smtClean="0"/>
              <a:t> </a:t>
            </a:r>
            <a:r>
              <a:rPr lang="en-US" dirty="0" err="1" smtClean="0"/>
              <a:t>ghi</a:t>
            </a:r>
            <a:r>
              <a:rPr lang="en-US" dirty="0" smtClean="0"/>
              <a:t> </a:t>
            </a:r>
            <a:r>
              <a:rPr lang="en-US" dirty="0" err="1" smtClean="0"/>
              <a:t>sẽ</a:t>
            </a:r>
            <a:r>
              <a:rPr lang="en-US" dirty="0" smtClean="0"/>
              <a:t> </a:t>
            </a:r>
            <a:r>
              <a:rPr lang="en-US" dirty="0" err="1" smtClean="0"/>
              <a:t>quyết</a:t>
            </a:r>
            <a:r>
              <a:rPr lang="en-US" dirty="0" smtClean="0"/>
              <a:t> </a:t>
            </a:r>
            <a:r>
              <a:rPr lang="en-US" dirty="0" err="1" smtClean="0"/>
              <a:t>định</a:t>
            </a:r>
            <a:r>
              <a:rPr lang="en-US" dirty="0"/>
              <a:t> </a:t>
            </a:r>
            <a:r>
              <a:rPr lang="en-US" dirty="0" err="1" smtClean="0"/>
              <a:t>sự</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trong</a:t>
            </a:r>
            <a:r>
              <a:rPr lang="en-US" dirty="0" smtClean="0"/>
              <a:t> </a:t>
            </a:r>
            <a:r>
              <a:rPr lang="en-US" dirty="0" err="1" smtClean="0"/>
              <a:t>bộ</a:t>
            </a:r>
            <a:r>
              <a:rPr lang="en-US" dirty="0" smtClean="0"/>
              <a:t> </a:t>
            </a:r>
            <a:r>
              <a:rPr lang="en-US" dirty="0" err="1" smtClean="0"/>
              <a:t>nhớ</a:t>
            </a:r>
            <a:r>
              <a:rPr lang="en-US" dirty="0" smtClean="0"/>
              <a:t> hay </a:t>
            </a:r>
            <a:r>
              <a:rPr lang="en-US" dirty="0" err="1" smtClean="0"/>
              <a:t>chưa</a:t>
            </a:r>
            <a:r>
              <a:rPr lang="en-US" dirty="0" smtClean="0"/>
              <a:t>.</a:t>
            </a:r>
          </a:p>
          <a:p>
            <a:pPr marL="285750" lvl="0" indent="-285750" algn="just">
              <a:lnSpc>
                <a:spcPct val="150000"/>
              </a:lnSpc>
              <a:buFont typeface="Wingdings" panose="05000000000000000000" pitchFamily="2" charset="2"/>
              <a:buChar char="ü"/>
            </a:pPr>
            <a:r>
              <a:rPr lang="en-US" dirty="0" smtClean="0"/>
              <a:t>So </a:t>
            </a:r>
            <a:r>
              <a:rPr lang="en-US" dirty="0" err="1" smtClean="0"/>
              <a:t>sánh</a:t>
            </a:r>
            <a:r>
              <a:rPr lang="en-US" dirty="0" smtClean="0"/>
              <a:t> </a:t>
            </a:r>
            <a:r>
              <a:rPr lang="en-US" dirty="0" err="1" smtClean="0"/>
              <a:t>một</a:t>
            </a:r>
            <a:r>
              <a:rPr lang="en-US" dirty="0" smtClean="0"/>
              <a:t> </a:t>
            </a:r>
            <a:r>
              <a:rPr lang="en-US" dirty="0" err="1" smtClean="0"/>
              <a:t>đoạn</a:t>
            </a:r>
            <a:r>
              <a:rPr lang="en-US" dirty="0" smtClean="0"/>
              <a:t> </a:t>
            </a:r>
            <a:r>
              <a:rPr lang="en-US" dirty="0" err="1" smtClean="0"/>
              <a:t>mã</a:t>
            </a:r>
            <a:r>
              <a:rPr lang="en-US" dirty="0" smtClean="0"/>
              <a:t> </a:t>
            </a:r>
            <a:r>
              <a:rPr lang="en-US" dirty="0" err="1" smtClean="0"/>
              <a:t>trong</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ấn</a:t>
            </a:r>
            <a:r>
              <a:rPr lang="en-US" dirty="0" smtClean="0"/>
              <a:t> </a:t>
            </a:r>
            <a:r>
              <a:rPr lang="en-US" dirty="0" err="1" smtClean="0"/>
              <a:t>định</a:t>
            </a:r>
            <a:r>
              <a:rPr lang="en-US" dirty="0" smtClean="0"/>
              <a:t> </a:t>
            </a:r>
            <a:r>
              <a:rPr lang="en-US" dirty="0" err="1" smtClean="0"/>
              <a:t>với</a:t>
            </a:r>
            <a:r>
              <a:rPr lang="en-US" dirty="0" smtClean="0"/>
              <a:t> </a:t>
            </a:r>
            <a:r>
              <a:rPr lang="en-US" dirty="0" err="1" smtClean="0"/>
              <a:t>đoạn</a:t>
            </a:r>
            <a:r>
              <a:rPr lang="en-US" dirty="0" smtClean="0"/>
              <a:t> </a:t>
            </a:r>
            <a:r>
              <a:rPr lang="en-US" dirty="0" err="1" smtClean="0"/>
              <a:t>mã</a:t>
            </a:r>
            <a:r>
              <a:rPr lang="en-US" dirty="0" smtClean="0"/>
              <a:t> </a:t>
            </a:r>
            <a:r>
              <a:rPr lang="en-US" dirty="0" err="1" smtClean="0"/>
              <a:t>của</a:t>
            </a:r>
            <a:r>
              <a:rPr lang="en-US" dirty="0" smtClean="0"/>
              <a:t> virus, </a:t>
            </a:r>
            <a:r>
              <a:rPr lang="en-US" dirty="0" err="1" smtClean="0"/>
              <a:t>nếu</a:t>
            </a:r>
            <a:r>
              <a:rPr lang="en-US" dirty="0" smtClean="0"/>
              <a:t> </a:t>
            </a:r>
            <a:r>
              <a:rPr lang="en-US" dirty="0" err="1" smtClean="0"/>
              <a:t>có</a:t>
            </a:r>
            <a:r>
              <a:rPr lang="en-US" dirty="0" smtClean="0"/>
              <a:t> </a:t>
            </a:r>
            <a:r>
              <a:rPr lang="en-US" dirty="0" err="1" smtClean="0"/>
              <a:t>sự</a:t>
            </a:r>
            <a:r>
              <a:rPr lang="en-US" dirty="0" smtClean="0"/>
              <a:t> </a:t>
            </a:r>
            <a:r>
              <a:rPr lang="en-US" dirty="0" err="1" smtClean="0"/>
              <a:t>chênh</a:t>
            </a:r>
            <a:r>
              <a:rPr lang="en-US" dirty="0" smtClean="0"/>
              <a:t> </a:t>
            </a:r>
            <a:r>
              <a:rPr lang="en-US" dirty="0" err="1" smtClean="0"/>
              <a:t>lệch</a:t>
            </a:r>
            <a:r>
              <a:rPr lang="en-US" dirty="0" smtClean="0"/>
              <a:t> </a:t>
            </a:r>
            <a:r>
              <a:rPr lang="en-US" dirty="0" err="1" smtClean="0"/>
              <a:t>thì</a:t>
            </a:r>
            <a:r>
              <a:rPr lang="en-US" dirty="0" smtClean="0"/>
              <a:t> </a:t>
            </a:r>
            <a:r>
              <a:rPr lang="en-US" dirty="0" err="1" smtClean="0"/>
              <a:t>có</a:t>
            </a:r>
            <a:r>
              <a:rPr lang="en-US" dirty="0" smtClean="0"/>
              <a:t> </a:t>
            </a:r>
            <a:r>
              <a:rPr lang="en-US" dirty="0" err="1" smtClean="0"/>
              <a:t>nghĩa</a:t>
            </a:r>
            <a:r>
              <a:rPr lang="en-US" dirty="0" smtClean="0"/>
              <a:t> </a:t>
            </a:r>
            <a:r>
              <a:rPr lang="en-US" dirty="0" err="1" smtClean="0"/>
              <a:t>là</a:t>
            </a:r>
            <a:r>
              <a:rPr lang="en-US" dirty="0" smtClean="0"/>
              <a:t> </a:t>
            </a:r>
            <a:r>
              <a:rPr lang="en-US" dirty="0" err="1" smtClean="0"/>
              <a:t>chưa</a:t>
            </a:r>
            <a:r>
              <a:rPr lang="en-US" dirty="0" smtClean="0"/>
              <a:t> </a:t>
            </a:r>
            <a:r>
              <a:rPr lang="en-US" dirty="0" err="1" smtClean="0"/>
              <a:t>có</a:t>
            </a:r>
            <a:r>
              <a:rPr lang="en-US" dirty="0" smtClean="0"/>
              <a:t> </a:t>
            </a:r>
            <a:r>
              <a:rPr lang="en-US" dirty="0" err="1" smtClean="0"/>
              <a:t>mặt</a:t>
            </a:r>
            <a:r>
              <a:rPr lang="en-US" dirty="0" smtClean="0"/>
              <a:t> </a:t>
            </a:r>
            <a:r>
              <a:rPr lang="en-US" dirty="0" err="1" smtClean="0"/>
              <a:t>trong</a:t>
            </a:r>
            <a:r>
              <a:rPr lang="en-US" dirty="0" smtClean="0"/>
              <a:t> </a:t>
            </a:r>
            <a:r>
              <a:rPr lang="en-US" dirty="0" err="1" smtClean="0"/>
              <a:t>vùng</a:t>
            </a:r>
            <a:r>
              <a:rPr lang="en-US" dirty="0" smtClean="0"/>
              <a:t> </a:t>
            </a:r>
            <a:r>
              <a:rPr lang="en-US" dirty="0" err="1" smtClean="0"/>
              <a:t>nhớ</a:t>
            </a:r>
            <a:r>
              <a:rPr lang="en-US" dirty="0" smtClean="0"/>
              <a:t>.</a:t>
            </a:r>
          </a:p>
          <a:p>
            <a:pPr marL="285750" lvl="0" indent="-285750" algn="just">
              <a:lnSpc>
                <a:spcPct val="150000"/>
              </a:lnSpc>
              <a:buFont typeface="Wingdings" panose="05000000000000000000" pitchFamily="2" charset="2"/>
              <a:buChar char="§"/>
            </a:pPr>
            <a:endParaRPr lang="en-US" dirty="0" smtClean="0"/>
          </a:p>
          <a:p>
            <a:pPr marL="285750" lvl="0" indent="-285750">
              <a:lnSpc>
                <a:spcPct val="150000"/>
              </a:lnSpc>
              <a:buFont typeface="Wingdings" panose="05000000000000000000" pitchFamily="2" charset="2"/>
              <a:buChar char="§"/>
            </a:pPr>
            <a:endParaRPr lang="it-IT" dirty="0"/>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p:txBody>
      </p:sp>
    </p:spTree>
    <p:extLst>
      <p:ext uri="{BB962C8B-B14F-4D97-AF65-F5344CB8AC3E}">
        <p14:creationId xmlns:p14="http://schemas.microsoft.com/office/powerpoint/2010/main" val="26863799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dirty="0" smtClean="0"/>
              <a:t>Chương 1: Tổng quan về mã độc máy tính và lây nhiễm hệ file</a:t>
            </a:r>
            <a:endParaRPr lang="en-US" sz="2000" b="1" dirty="0"/>
          </a:p>
        </p:txBody>
      </p:sp>
      <p:sp>
        <p:nvSpPr>
          <p:cNvPr id="87" name="TextShape 2"/>
          <p:cNvSpPr txBox="1"/>
          <p:nvPr/>
        </p:nvSpPr>
        <p:spPr>
          <a:xfrm>
            <a:off x="498246" y="1414990"/>
            <a:ext cx="8261440" cy="5096645"/>
          </a:xfrm>
          <a:prstGeom prst="rect">
            <a:avLst/>
          </a:prstGeom>
          <a:noFill/>
          <a:ln>
            <a:noFill/>
          </a:ln>
        </p:spPr>
        <p:txBody>
          <a:bodyPr/>
          <a:lstStyle/>
          <a:p>
            <a:pPr marL="342900" lvl="0" indent="-342900">
              <a:lnSpc>
                <a:spcPct val="150000"/>
              </a:lnSpc>
              <a:buFont typeface="+mj-lt"/>
              <a:buAutoNum type="alphaLcParenR" startAt="3"/>
            </a:pPr>
            <a:r>
              <a:rPr lang="en-US" b="1" dirty="0" err="1" smtClean="0"/>
              <a:t>Kỹ</a:t>
            </a:r>
            <a:r>
              <a:rPr lang="en-US" b="1" dirty="0" smtClean="0"/>
              <a:t> </a:t>
            </a:r>
            <a:r>
              <a:rPr lang="en-US" b="1" dirty="0" err="1" smtClean="0"/>
              <a:t>thuật</a:t>
            </a:r>
            <a:r>
              <a:rPr lang="en-US" b="1" dirty="0" smtClean="0"/>
              <a:t> </a:t>
            </a:r>
            <a:r>
              <a:rPr lang="en-US" b="1" dirty="0" err="1" smtClean="0"/>
              <a:t>đảm</a:t>
            </a:r>
            <a:r>
              <a:rPr lang="en-US" b="1" dirty="0" smtClean="0"/>
              <a:t> </a:t>
            </a:r>
            <a:r>
              <a:rPr lang="en-US" b="1" dirty="0" err="1" smtClean="0"/>
              <a:t>bảo</a:t>
            </a:r>
            <a:r>
              <a:rPr lang="en-US" b="1" dirty="0" smtClean="0"/>
              <a:t> </a:t>
            </a:r>
            <a:r>
              <a:rPr lang="en-US" b="1" dirty="0" err="1" smtClean="0"/>
              <a:t>tính</a:t>
            </a:r>
            <a:r>
              <a:rPr lang="en-US" b="1" dirty="0" smtClean="0"/>
              <a:t> </a:t>
            </a:r>
            <a:r>
              <a:rPr lang="en-US" b="1" dirty="0" err="1" smtClean="0"/>
              <a:t>tồn</a:t>
            </a:r>
            <a:r>
              <a:rPr lang="en-US" b="1" dirty="0" smtClean="0"/>
              <a:t> </a:t>
            </a:r>
            <a:r>
              <a:rPr lang="en-US" b="1" dirty="0" err="1" smtClean="0"/>
              <a:t>tại</a:t>
            </a:r>
            <a:r>
              <a:rPr lang="en-US" b="1" dirty="0" smtClean="0"/>
              <a:t> </a:t>
            </a:r>
            <a:r>
              <a:rPr lang="en-US" b="1" dirty="0" err="1" smtClean="0"/>
              <a:t>duy</a:t>
            </a:r>
            <a:r>
              <a:rPr lang="en-US" b="1" dirty="0" smtClean="0"/>
              <a:t> </a:t>
            </a:r>
            <a:r>
              <a:rPr lang="en-US" b="1" dirty="0" err="1" smtClean="0"/>
              <a:t>nhất</a:t>
            </a:r>
            <a:endParaRPr lang="en-US" b="1" dirty="0" smtClean="0"/>
          </a:p>
          <a:p>
            <a:pPr marL="285750" lvl="0" indent="-285750" algn="just">
              <a:lnSpc>
                <a:spcPct val="150000"/>
              </a:lnSpc>
              <a:buFont typeface="Wingdings" panose="05000000000000000000" pitchFamily="2" charset="2"/>
              <a:buChar char="§"/>
            </a:pPr>
            <a:r>
              <a:rPr lang="en-US" dirty="0" err="1" smtClean="0"/>
              <a:t>Trong</a:t>
            </a:r>
            <a:r>
              <a:rPr lang="en-US" dirty="0" smtClean="0"/>
              <a:t> </a:t>
            </a:r>
            <a:r>
              <a:rPr lang="en-US" dirty="0" err="1" smtClean="0"/>
              <a:t>các</a:t>
            </a:r>
            <a:r>
              <a:rPr lang="en-US" dirty="0" smtClean="0"/>
              <a:t> </a:t>
            </a:r>
            <a:r>
              <a:rPr lang="en-US" dirty="0" err="1" smtClean="0"/>
              <a:t>tệp</a:t>
            </a:r>
            <a:r>
              <a:rPr lang="en-US" dirty="0"/>
              <a:t> </a:t>
            </a:r>
            <a:r>
              <a:rPr lang="en-US" dirty="0" err="1" smtClean="0"/>
              <a:t>chương</a:t>
            </a:r>
            <a:r>
              <a:rPr lang="en-US" dirty="0" smtClean="0"/>
              <a:t> </a:t>
            </a:r>
            <a:r>
              <a:rPr lang="en-US" dirty="0" err="1" smtClean="0"/>
              <a:t>trình</a:t>
            </a:r>
            <a:r>
              <a:rPr lang="en-US" dirty="0" smtClean="0"/>
              <a:t> </a:t>
            </a:r>
          </a:p>
          <a:p>
            <a:pPr marL="285750" lvl="0" indent="-285750" algn="just">
              <a:lnSpc>
                <a:spcPct val="150000"/>
              </a:lnSpc>
              <a:buFont typeface="Wingdings" panose="05000000000000000000" pitchFamily="2" charset="2"/>
              <a:buChar char="ü"/>
            </a:pPr>
            <a:r>
              <a:rPr lang="en-US" dirty="0" err="1" smtClean="0"/>
              <a:t>Kiểm</a:t>
            </a:r>
            <a:r>
              <a:rPr lang="en-US" dirty="0" smtClean="0"/>
              <a:t> </a:t>
            </a:r>
            <a:r>
              <a:rPr lang="en-US" dirty="0" err="1" smtClean="0"/>
              <a:t>tra</a:t>
            </a:r>
            <a:r>
              <a:rPr lang="en-US" dirty="0" smtClean="0"/>
              <a:t> logic </a:t>
            </a:r>
            <a:r>
              <a:rPr lang="en-US" dirty="0" err="1" smtClean="0"/>
              <a:t>đối</a:t>
            </a:r>
            <a:r>
              <a:rPr lang="en-US" dirty="0" smtClean="0"/>
              <a:t> </a:t>
            </a:r>
            <a:r>
              <a:rPr lang="en-US" dirty="0" err="1" smtClean="0"/>
              <a:t>với</a:t>
            </a:r>
            <a:r>
              <a:rPr lang="en-US" dirty="0" smtClean="0"/>
              <a:t> </a:t>
            </a:r>
            <a:r>
              <a:rPr lang="en-US" dirty="0" err="1" smtClean="0"/>
              <a:t>các</a:t>
            </a:r>
            <a:r>
              <a:rPr lang="en-US" dirty="0" smtClean="0"/>
              <a:t> </a:t>
            </a:r>
            <a:r>
              <a:rPr lang="en-US" dirty="0" err="1" smtClean="0"/>
              <a:t>thông</a:t>
            </a:r>
            <a:r>
              <a:rPr lang="en-US" dirty="0" smtClean="0"/>
              <a:t> tin </a:t>
            </a:r>
            <a:r>
              <a:rPr lang="en-US" dirty="0" err="1" smtClean="0"/>
              <a:t>của</a:t>
            </a:r>
            <a:r>
              <a:rPr lang="en-US" dirty="0" smtClean="0"/>
              <a:t> Entry </a:t>
            </a:r>
            <a:r>
              <a:rPr lang="en-US" dirty="0" err="1" smtClean="0"/>
              <a:t>trong</a:t>
            </a:r>
            <a:r>
              <a:rPr lang="en-US" dirty="0" smtClean="0"/>
              <a:t> </a:t>
            </a:r>
            <a:r>
              <a:rPr lang="en-US" dirty="0" err="1" smtClean="0"/>
              <a:t>thư</a:t>
            </a:r>
            <a:r>
              <a:rPr lang="en-US" dirty="0" smtClean="0"/>
              <a:t> </a:t>
            </a:r>
            <a:r>
              <a:rPr lang="en-US" dirty="0" err="1" smtClean="0"/>
              <a:t>mục</a:t>
            </a:r>
            <a:r>
              <a:rPr lang="en-US" dirty="0" smtClean="0"/>
              <a:t> </a:t>
            </a:r>
            <a:r>
              <a:rPr lang="en-US" dirty="0" err="1" smtClean="0"/>
              <a:t>của</a:t>
            </a:r>
            <a:r>
              <a:rPr lang="en-US" dirty="0" smtClean="0"/>
              <a:t> </a:t>
            </a:r>
            <a:r>
              <a:rPr lang="en-US" dirty="0" err="1" smtClean="0"/>
              <a:t>tệp</a:t>
            </a:r>
            <a:r>
              <a:rPr lang="en-US" dirty="0" smtClean="0"/>
              <a:t>.</a:t>
            </a:r>
          </a:p>
          <a:p>
            <a:pPr marL="285750" lvl="0" indent="-285750" algn="just">
              <a:lnSpc>
                <a:spcPct val="150000"/>
              </a:lnSpc>
              <a:buFont typeface="Wingdings" panose="05000000000000000000" pitchFamily="2" charset="2"/>
              <a:buChar char="ü"/>
            </a:pPr>
            <a:r>
              <a:rPr lang="en-US" dirty="0" err="1" smtClean="0"/>
              <a:t>Kiểm</a:t>
            </a:r>
            <a:r>
              <a:rPr lang="en-US" dirty="0" smtClean="0"/>
              <a:t> </a:t>
            </a:r>
            <a:r>
              <a:rPr lang="en-US" dirty="0" err="1" smtClean="0"/>
              <a:t>tra</a:t>
            </a:r>
            <a:r>
              <a:rPr lang="en-US" dirty="0" smtClean="0"/>
              <a:t> </a:t>
            </a:r>
            <a:r>
              <a:rPr lang="en-US" dirty="0" err="1" smtClean="0"/>
              <a:t>dò</a:t>
            </a:r>
            <a:r>
              <a:rPr lang="en-US" dirty="0" smtClean="0"/>
              <a:t> </a:t>
            </a:r>
            <a:r>
              <a:rPr lang="en-US" dirty="0" err="1" smtClean="0"/>
              <a:t>một</a:t>
            </a:r>
            <a:r>
              <a:rPr lang="en-US" dirty="0" smtClean="0"/>
              <a:t> </a:t>
            </a:r>
            <a:r>
              <a:rPr lang="en-US" dirty="0" err="1" smtClean="0"/>
              <a:t>đoạn</a:t>
            </a:r>
            <a:r>
              <a:rPr lang="en-US" dirty="0" smtClean="0"/>
              <a:t> </a:t>
            </a:r>
            <a:r>
              <a:rPr lang="en-US" dirty="0" err="1" smtClean="0"/>
              <a:t>mã</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tại</a:t>
            </a:r>
            <a:r>
              <a:rPr lang="en-US" dirty="0" smtClean="0"/>
              <a:t> </a:t>
            </a:r>
            <a:r>
              <a:rPr lang="en-US" dirty="0" err="1" smtClean="0"/>
              <a:t>một</a:t>
            </a:r>
            <a:r>
              <a:rPr lang="en-US" dirty="0" smtClean="0"/>
              <a:t> </a:t>
            </a:r>
            <a:r>
              <a:rPr lang="en-US" dirty="0" err="1" smtClean="0"/>
              <a:t>vị</a:t>
            </a:r>
            <a:r>
              <a:rPr lang="en-US" dirty="0" smtClean="0"/>
              <a:t> </a:t>
            </a:r>
            <a:r>
              <a:rPr lang="en-US" dirty="0" err="1" smtClean="0"/>
              <a:t>trí</a:t>
            </a:r>
            <a:r>
              <a:rPr lang="en-US" dirty="0" smtClean="0"/>
              <a:t> </a:t>
            </a:r>
            <a:r>
              <a:rPr lang="en-US" dirty="0" err="1" smtClean="0"/>
              <a:t>ấn</a:t>
            </a:r>
            <a:r>
              <a:rPr lang="en-US" dirty="0" smtClean="0"/>
              <a:t> </a:t>
            </a:r>
            <a:r>
              <a:rPr lang="en-US" dirty="0" err="1" smtClean="0"/>
              <a:t>định</a:t>
            </a:r>
            <a:r>
              <a:rPr lang="en-US" dirty="0" smtClean="0"/>
              <a:t> </a:t>
            </a:r>
            <a:r>
              <a:rPr lang="en-US" dirty="0" err="1" smtClean="0"/>
              <a:t>nào</a:t>
            </a:r>
            <a:r>
              <a:rPr lang="en-US" dirty="0" smtClean="0"/>
              <a:t> </a:t>
            </a:r>
            <a:r>
              <a:rPr lang="en-US" dirty="0" err="1" smtClean="0"/>
              <a:t>đó</a:t>
            </a:r>
            <a:r>
              <a:rPr lang="en-US" dirty="0" smtClean="0"/>
              <a:t> </a:t>
            </a:r>
            <a:r>
              <a:rPr lang="en-US" dirty="0" err="1" smtClean="0"/>
              <a:t>trên</a:t>
            </a:r>
            <a:r>
              <a:rPr lang="en-US" dirty="0" smtClean="0"/>
              <a:t> </a:t>
            </a:r>
            <a:r>
              <a:rPr lang="en-US" dirty="0" err="1" smtClean="0"/>
              <a:t>tệp</a:t>
            </a:r>
            <a:r>
              <a:rPr lang="en-US" dirty="0" smtClean="0"/>
              <a:t>, </a:t>
            </a:r>
            <a:r>
              <a:rPr lang="en-US" dirty="0" err="1" smtClean="0"/>
              <a:t>như</a:t>
            </a:r>
            <a:r>
              <a:rPr lang="en-US" dirty="0" smtClean="0"/>
              <a:t> </a:t>
            </a:r>
            <a:r>
              <a:rPr lang="en-US" dirty="0" err="1" smtClean="0"/>
              <a:t>như</a:t>
            </a:r>
            <a:r>
              <a:rPr lang="en-US" dirty="0" smtClean="0"/>
              <a:t> byte </a:t>
            </a:r>
            <a:r>
              <a:rPr lang="en-US" dirty="0" err="1" smtClean="0"/>
              <a:t>cuối</a:t>
            </a:r>
            <a:r>
              <a:rPr lang="en-US" dirty="0" smtClean="0"/>
              <a:t> </a:t>
            </a:r>
            <a:r>
              <a:rPr lang="en-US" dirty="0" err="1" smtClean="0"/>
              <a:t>cùng</a:t>
            </a:r>
            <a:r>
              <a:rPr lang="en-US" dirty="0" smtClean="0"/>
              <a:t> </a:t>
            </a:r>
            <a:r>
              <a:rPr lang="en-US" dirty="0" err="1" smtClean="0"/>
              <a:t>của</a:t>
            </a:r>
            <a:r>
              <a:rPr lang="en-US" dirty="0" smtClean="0"/>
              <a:t> </a:t>
            </a:r>
            <a:r>
              <a:rPr lang="en-US" dirty="0" err="1" smtClean="0"/>
              <a:t>tệp</a:t>
            </a:r>
            <a:r>
              <a:rPr lang="en-US" dirty="0" smtClean="0"/>
              <a:t>.</a:t>
            </a:r>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p:txBody>
      </p:sp>
    </p:spTree>
    <p:extLst>
      <p:ext uri="{BB962C8B-B14F-4D97-AF65-F5344CB8AC3E}">
        <p14:creationId xmlns:p14="http://schemas.microsoft.com/office/powerpoint/2010/main" val="196376471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dirty="0" smtClean="0"/>
              <a:t>Chương 1: Tổng quan về mã độc máy tính và lây nhiễm hệ file</a:t>
            </a:r>
            <a:endParaRPr lang="en-US" sz="2000" b="1" dirty="0"/>
          </a:p>
        </p:txBody>
      </p:sp>
      <p:sp>
        <p:nvSpPr>
          <p:cNvPr id="87" name="TextShape 2"/>
          <p:cNvSpPr txBox="1"/>
          <p:nvPr/>
        </p:nvSpPr>
        <p:spPr>
          <a:xfrm>
            <a:off x="498246" y="1414990"/>
            <a:ext cx="8261440" cy="5096645"/>
          </a:xfrm>
          <a:prstGeom prst="rect">
            <a:avLst/>
          </a:prstGeom>
          <a:noFill/>
          <a:ln>
            <a:noFill/>
          </a:ln>
        </p:spPr>
        <p:txBody>
          <a:bodyPr/>
          <a:lstStyle/>
          <a:p>
            <a:pPr lvl="0">
              <a:lnSpc>
                <a:spcPct val="150000"/>
              </a:lnSpc>
            </a:pPr>
            <a:r>
              <a:rPr lang="vi-VN" b="1" dirty="0"/>
              <a:t>1.3.5 Cơ chế hoạt động củaVirus Macro </a:t>
            </a:r>
            <a:endParaRPr lang="en-US" b="1" dirty="0" smtClean="0"/>
          </a:p>
          <a:p>
            <a:pPr marL="285750" lvl="0" indent="-285750">
              <a:lnSpc>
                <a:spcPct val="150000"/>
              </a:lnSpc>
              <a:buFont typeface="Wingdings" panose="05000000000000000000" pitchFamily="2" charset="2"/>
              <a:buChar char="§"/>
            </a:pPr>
            <a:r>
              <a:rPr lang="en-US" dirty="0" err="1" smtClean="0"/>
              <a:t>Là</a:t>
            </a:r>
            <a:r>
              <a:rPr lang="en-US" dirty="0" smtClean="0"/>
              <a:t> </a:t>
            </a:r>
            <a:r>
              <a:rPr lang="en-US" dirty="0" err="1" smtClean="0"/>
              <a:t>một</a:t>
            </a:r>
            <a:r>
              <a:rPr lang="en-US" dirty="0" smtClean="0"/>
              <a:t> </a:t>
            </a:r>
            <a:r>
              <a:rPr lang="en-US" dirty="0" err="1" smtClean="0"/>
              <a:t>đoạn</a:t>
            </a:r>
            <a:r>
              <a:rPr lang="en-US" dirty="0" smtClean="0"/>
              <a:t> </a:t>
            </a:r>
            <a:r>
              <a:rPr lang="en-US" dirty="0" err="1" smtClean="0"/>
              <a:t>mã</a:t>
            </a:r>
            <a:r>
              <a:rPr lang="en-US" dirty="0"/>
              <a:t> </a:t>
            </a:r>
            <a:r>
              <a:rPr lang="en-US" dirty="0" smtClean="0"/>
              <a:t>Macro </a:t>
            </a:r>
            <a:r>
              <a:rPr lang="en-US" dirty="0" err="1" smtClean="0"/>
              <a:t>được</a:t>
            </a:r>
            <a:r>
              <a:rPr lang="en-US" dirty="0" smtClean="0"/>
              <a:t> </a:t>
            </a:r>
            <a:r>
              <a:rPr lang="en-US" dirty="0" err="1" smtClean="0"/>
              <a:t>viết</a:t>
            </a:r>
            <a:r>
              <a:rPr lang="en-US" dirty="0" smtClean="0"/>
              <a:t> </a:t>
            </a:r>
            <a:r>
              <a:rPr lang="en-US" dirty="0" err="1" smtClean="0"/>
              <a:t>bằng</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VB.</a:t>
            </a:r>
          </a:p>
          <a:p>
            <a:pPr marL="285750" lvl="0" indent="-285750">
              <a:lnSpc>
                <a:spcPct val="150000"/>
              </a:lnSpc>
              <a:buFont typeface="Wingdings" panose="05000000000000000000" pitchFamily="2" charset="2"/>
              <a:buChar char="§"/>
            </a:pPr>
            <a:r>
              <a:rPr lang="it-IT" dirty="0" smtClean="0"/>
              <a:t>Lợi dụng chức năng Macro của office để tạo ra virus.</a:t>
            </a:r>
          </a:p>
          <a:p>
            <a:pPr marL="285750" lvl="0" indent="-285750">
              <a:lnSpc>
                <a:spcPct val="150000"/>
              </a:lnSpc>
              <a:buFont typeface="Wingdings" panose="05000000000000000000" pitchFamily="2" charset="2"/>
              <a:buChar char="§"/>
            </a:pPr>
            <a:endParaRPr lang="it-IT" dirty="0"/>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a:p>
            <a:pPr marL="285750" lvl="0" indent="-285750">
              <a:lnSpc>
                <a:spcPct val="150000"/>
              </a:lnSpc>
              <a:buFont typeface="Wingdings" panose="05000000000000000000" pitchFamily="2" charset="2"/>
              <a:buChar char="§"/>
            </a:pPr>
            <a:endParaRPr lang="it-IT" dirty="0" smtClean="0"/>
          </a:p>
          <a:p>
            <a:pPr marL="285750" lvl="0" indent="-285750">
              <a:lnSpc>
                <a:spcPct val="150000"/>
              </a:lnSpc>
              <a:buFont typeface="Wingdings" panose="05000000000000000000" pitchFamily="2" charset="2"/>
              <a:buChar char="§"/>
            </a:pPr>
            <a:endParaRPr lang="it-IT" dirty="0"/>
          </a:p>
        </p:txBody>
      </p:sp>
    </p:spTree>
    <p:extLst>
      <p:ext uri="{BB962C8B-B14F-4D97-AF65-F5344CB8AC3E}">
        <p14:creationId xmlns:p14="http://schemas.microsoft.com/office/powerpoint/2010/main" val="335902890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a:t>Chương 1: Tổng quan về mã độc máy tính và lây nhiễm hệ file</a:t>
            </a:r>
            <a:endParaRPr lang="en-US" sz="2000" b="1"/>
          </a:p>
        </p:txBody>
      </p:sp>
      <p:sp>
        <p:nvSpPr>
          <p:cNvPr id="87" name="TextShape 2"/>
          <p:cNvSpPr txBox="1"/>
          <p:nvPr/>
        </p:nvSpPr>
        <p:spPr>
          <a:xfrm>
            <a:off x="628560" y="1401740"/>
            <a:ext cx="8261440" cy="4762080"/>
          </a:xfrm>
          <a:prstGeom prst="rect">
            <a:avLst/>
          </a:prstGeom>
          <a:noFill/>
          <a:ln>
            <a:noFill/>
          </a:ln>
        </p:spPr>
        <p:txBody>
          <a:bodyPr/>
          <a:lstStyle/>
          <a:p>
            <a:pPr>
              <a:lnSpc>
                <a:spcPct val="200000"/>
              </a:lnSpc>
            </a:pPr>
            <a:r>
              <a:rPr lang="nl-NL" b="1"/>
              <a:t>1.1. Khái niệm mã độc máy tính</a:t>
            </a:r>
            <a:endParaRPr lang="en-US" b="1"/>
          </a:p>
          <a:p>
            <a:pPr marL="285750" indent="-285750" algn="just">
              <a:lnSpc>
                <a:spcPct val="200000"/>
              </a:lnSpc>
              <a:buFontTx/>
              <a:buChar char="-"/>
            </a:pPr>
            <a:r>
              <a:rPr lang="vi-VN"/>
              <a:t>Lịch sử của mã độc có thể coi được bắt đầu từ năm 1949 khi lý thuyết đầu tiên về các chương trình tự sao chép ra </a:t>
            </a:r>
            <a:r>
              <a:rPr lang="vi-VN" smtClean="0"/>
              <a:t>đời</a:t>
            </a:r>
            <a:r>
              <a:rPr lang="en-US" smtClean="0"/>
              <a:t>.</a:t>
            </a:r>
          </a:p>
          <a:p>
            <a:pPr marL="285750" indent="-285750" algn="just">
              <a:lnSpc>
                <a:spcPct val="200000"/>
              </a:lnSpc>
              <a:buFontTx/>
              <a:buChar char="-"/>
            </a:pPr>
            <a:r>
              <a:rPr lang="en-US"/>
              <a:t>Đ</a:t>
            </a:r>
            <a:r>
              <a:rPr lang="vi-VN" smtClean="0"/>
              <a:t>ến </a:t>
            </a:r>
            <a:r>
              <a:rPr lang="vi-VN"/>
              <a:t>năm 1981 loại mã độc đầu tiên là virus máy tính mới xuất hiện, virus này có tên là Apple II và được phát tán thông qua hệ điều hành của hãng Apple, nó lây lan lên các hệ thống của công ty Texas A&amp;M, thông qua các trò chơi để ăn cắp bản quyền trên đĩa </a:t>
            </a:r>
            <a:r>
              <a:rPr lang="vi-VN" smtClean="0"/>
              <a:t>mềm</a:t>
            </a:r>
            <a:r>
              <a:rPr lang="en-US" smtClean="0"/>
              <a:t>.</a:t>
            </a:r>
            <a:endParaRPr lang="en-US"/>
          </a:p>
        </p:txBody>
      </p:sp>
    </p:spTree>
    <p:extLst>
      <p:ext uri="{BB962C8B-B14F-4D97-AF65-F5344CB8AC3E}">
        <p14:creationId xmlns:p14="http://schemas.microsoft.com/office/powerpoint/2010/main" val="40641822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a:t>Chương 1: Tổng quan về mã độc máy tính và lây nhiễm hệ file</a:t>
            </a:r>
            <a:endParaRPr lang="en-US" sz="2000" b="1"/>
          </a:p>
        </p:txBody>
      </p:sp>
      <p:sp>
        <p:nvSpPr>
          <p:cNvPr id="87" name="TextShape 2"/>
          <p:cNvSpPr txBox="1"/>
          <p:nvPr/>
        </p:nvSpPr>
        <p:spPr>
          <a:xfrm>
            <a:off x="628560" y="1401740"/>
            <a:ext cx="8261440" cy="4762080"/>
          </a:xfrm>
          <a:prstGeom prst="rect">
            <a:avLst/>
          </a:prstGeom>
          <a:noFill/>
          <a:ln>
            <a:noFill/>
          </a:ln>
        </p:spPr>
        <p:txBody>
          <a:bodyPr/>
          <a:lstStyle/>
          <a:p>
            <a:pPr>
              <a:lnSpc>
                <a:spcPct val="200000"/>
              </a:lnSpc>
            </a:pPr>
            <a:r>
              <a:rPr lang="nl-NL" b="1"/>
              <a:t>1.1. Khái niệm mã độc máy tính</a:t>
            </a:r>
            <a:endParaRPr lang="en-US" b="1"/>
          </a:p>
          <a:p>
            <a:pPr marL="285750" indent="-285750" algn="just">
              <a:lnSpc>
                <a:spcPct val="200000"/>
              </a:lnSpc>
              <a:buFontTx/>
              <a:buChar char="-"/>
            </a:pPr>
            <a:r>
              <a:rPr lang="vi-VN"/>
              <a:t>Năm 1983 xuất hiện định nghĩa đầu tiên về virus máy tính do một sinh viên người Mỹ có tên là Fred Cohen đưa ra, định nghĩa này phát biểu rằng “Virus là một chương trình máy tính có thể tác động lên những chương trình máy tính khác bằng cách sửa đổi chúng thông qua việc đưa vào một bản sao của nó”. </a:t>
            </a:r>
            <a:endParaRPr lang="en-US" smtClean="0"/>
          </a:p>
          <a:p>
            <a:pPr marL="285750" indent="-285750" algn="just">
              <a:lnSpc>
                <a:spcPct val="200000"/>
              </a:lnSpc>
              <a:buFontTx/>
              <a:buChar char="-"/>
            </a:pPr>
            <a:r>
              <a:rPr lang="nl-NL"/>
              <a:t>Kể từ đó, một thế giới các loại mã độc và chương trình tấn công đã hình thành và phát triển với tốc độ chóng </a:t>
            </a:r>
            <a:r>
              <a:rPr lang="nl-NL" smtClean="0"/>
              <a:t>mặt.</a:t>
            </a:r>
            <a:endParaRPr lang="en-US"/>
          </a:p>
        </p:txBody>
      </p:sp>
    </p:spTree>
    <p:extLst>
      <p:ext uri="{BB962C8B-B14F-4D97-AF65-F5344CB8AC3E}">
        <p14:creationId xmlns:p14="http://schemas.microsoft.com/office/powerpoint/2010/main" val="27683612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a:t>Chương 1: Tổng quan về mã độc máy tính và lây nhiễm hệ file</a:t>
            </a:r>
            <a:endParaRPr lang="en-US" sz="2000" b="1"/>
          </a:p>
        </p:txBody>
      </p:sp>
      <p:sp>
        <p:nvSpPr>
          <p:cNvPr id="87" name="TextShape 2"/>
          <p:cNvSpPr txBox="1"/>
          <p:nvPr/>
        </p:nvSpPr>
        <p:spPr>
          <a:xfrm>
            <a:off x="628560" y="1401740"/>
            <a:ext cx="8261440" cy="4762080"/>
          </a:xfrm>
          <a:prstGeom prst="rect">
            <a:avLst/>
          </a:prstGeom>
          <a:noFill/>
          <a:ln>
            <a:noFill/>
          </a:ln>
        </p:spPr>
        <p:txBody>
          <a:bodyPr/>
          <a:lstStyle/>
          <a:p>
            <a:r>
              <a:rPr lang="nl-NL" b="1" dirty="0"/>
              <a:t>1.2. Phân loại mã độc máy tính</a:t>
            </a:r>
            <a:endParaRPr lang="en-US" b="1" dirty="0"/>
          </a:p>
          <a:p>
            <a:pPr marL="285750" indent="-285750" algn="just">
              <a:lnSpc>
                <a:spcPct val="200000"/>
              </a:lnSpc>
              <a:buFontTx/>
              <a:buChar char="-"/>
            </a:pPr>
            <a:r>
              <a:rPr lang="en-US" dirty="0" err="1" smtClean="0"/>
              <a:t>Phân</a:t>
            </a:r>
            <a:r>
              <a:rPr lang="en-US" dirty="0" smtClean="0"/>
              <a:t> </a:t>
            </a:r>
            <a:r>
              <a:rPr lang="en-US" dirty="0" err="1" smtClean="0"/>
              <a:t>loại</a:t>
            </a:r>
            <a:r>
              <a:rPr lang="en-US" dirty="0" smtClean="0"/>
              <a:t> </a:t>
            </a:r>
            <a:r>
              <a:rPr lang="en-US" dirty="0" err="1" smtClean="0"/>
              <a:t>dựa</a:t>
            </a:r>
            <a:r>
              <a:rPr lang="en-US" dirty="0" smtClean="0"/>
              <a:t> </a:t>
            </a:r>
            <a:r>
              <a:rPr lang="en-US" dirty="0" err="1" smtClean="0"/>
              <a:t>vào</a:t>
            </a:r>
            <a:r>
              <a:rPr lang="en-US" dirty="0" smtClean="0"/>
              <a:t> </a:t>
            </a:r>
            <a:r>
              <a:rPr lang="en-US" dirty="0" err="1" smtClean="0"/>
              <a:t>hình</a:t>
            </a:r>
            <a:r>
              <a:rPr lang="en-US" dirty="0" smtClean="0"/>
              <a:t> </a:t>
            </a:r>
            <a:r>
              <a:rPr lang="en-US" dirty="0" err="1" smtClean="0"/>
              <a:t>thức</a:t>
            </a:r>
            <a:r>
              <a:rPr lang="en-US" dirty="0" smtClean="0"/>
              <a:t> </a:t>
            </a:r>
            <a:r>
              <a:rPr lang="en-US" dirty="0" err="1" smtClean="0"/>
              <a:t>lây</a:t>
            </a:r>
            <a:r>
              <a:rPr lang="en-US" dirty="0" smtClean="0"/>
              <a:t> </a:t>
            </a:r>
            <a:r>
              <a:rPr lang="en-US" dirty="0" err="1" smtClean="0"/>
              <a:t>nhiễm</a:t>
            </a:r>
            <a:r>
              <a:rPr lang="en-US" dirty="0" smtClean="0"/>
              <a:t>, </a:t>
            </a:r>
            <a:r>
              <a:rPr lang="en-US" dirty="0" err="1" smtClean="0"/>
              <a:t>gồm</a:t>
            </a:r>
            <a:r>
              <a:rPr lang="en-US" dirty="0" smtClean="0"/>
              <a:t> 2 </a:t>
            </a:r>
            <a:r>
              <a:rPr lang="en-US" dirty="0" err="1" smtClean="0"/>
              <a:t>dạng</a:t>
            </a:r>
            <a:r>
              <a:rPr lang="en-US" dirty="0" smtClean="0"/>
              <a:t> </a:t>
            </a:r>
            <a:r>
              <a:rPr lang="en-US" dirty="0" err="1" smtClean="0"/>
              <a:t>chính</a:t>
            </a:r>
            <a:r>
              <a:rPr lang="en-US" dirty="0" smtClean="0"/>
              <a:t>:</a:t>
            </a:r>
          </a:p>
          <a:p>
            <a:pPr marL="285750" indent="-285750" algn="just">
              <a:lnSpc>
                <a:spcPct val="200000"/>
              </a:lnSpc>
              <a:buFont typeface="Arial" panose="020B0604020202020204" pitchFamily="34" charset="0"/>
              <a:buChar char="•"/>
            </a:pPr>
            <a:r>
              <a:rPr lang="vi-VN" dirty="0"/>
              <a:t>Dạng thứ nhất cần vật chủ để tồn tại và lây nhiễm, vật chủ ở đây có thế là các tệp dữ liệu, các tệp ứng dụng, hay các tệp chương trình thực thi. Mã độc thuộc dạng này chỉ là một đoạn mẵ đặc biệt cùa một chương trình máy tính không thể thực thi độc lập như một chương trình thông thường </a:t>
            </a:r>
            <a:r>
              <a:rPr lang="vi-VN" dirty="0" smtClean="0"/>
              <a:t>m</a:t>
            </a:r>
            <a:r>
              <a:rPr lang="en-US" dirty="0"/>
              <a:t>à</a:t>
            </a:r>
            <a:r>
              <a:rPr lang="vi-VN" dirty="0" smtClean="0"/>
              <a:t> </a:t>
            </a:r>
            <a:r>
              <a:rPr lang="vi-VN" dirty="0"/>
              <a:t>bắt buộc phải có bước kích hoạt của chương trình chủ thì mới có thể hoạt dộng được. Một số loại mã độc phổ biến thuộc dạng này là: Virus, Trojan, Trap Doors, Logic Bombs.</a:t>
            </a:r>
            <a:endParaRPr lang="en-US" dirty="0" smtClean="0"/>
          </a:p>
          <a:p>
            <a:pPr marL="285750" indent="-285750" algn="just">
              <a:lnSpc>
                <a:spcPct val="200000"/>
              </a:lnSpc>
              <a:buFontTx/>
              <a:buChar char="-"/>
            </a:pPr>
            <a:endParaRPr lang="en-US" dirty="0"/>
          </a:p>
        </p:txBody>
      </p:sp>
    </p:spTree>
    <p:extLst>
      <p:ext uri="{BB962C8B-B14F-4D97-AF65-F5344CB8AC3E}">
        <p14:creationId xmlns:p14="http://schemas.microsoft.com/office/powerpoint/2010/main" val="144625239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a:t>Chương 1: Tổng quan về mã độc máy tính và lây nhiễm hệ file</a:t>
            </a:r>
            <a:endParaRPr lang="en-US" sz="2000" b="1"/>
          </a:p>
        </p:txBody>
      </p:sp>
      <p:sp>
        <p:nvSpPr>
          <p:cNvPr id="87" name="TextShape 2"/>
          <p:cNvSpPr txBox="1"/>
          <p:nvPr/>
        </p:nvSpPr>
        <p:spPr>
          <a:xfrm>
            <a:off x="628560" y="1401740"/>
            <a:ext cx="8261440" cy="4762080"/>
          </a:xfrm>
          <a:prstGeom prst="rect">
            <a:avLst/>
          </a:prstGeom>
          <a:noFill/>
          <a:ln>
            <a:noFill/>
          </a:ln>
        </p:spPr>
        <p:txBody>
          <a:bodyPr/>
          <a:lstStyle/>
          <a:p>
            <a:r>
              <a:rPr lang="nl-NL" b="1"/>
              <a:t>1.2. Phân loại mã độc máy tính</a:t>
            </a:r>
            <a:endParaRPr lang="en-US" b="1"/>
          </a:p>
          <a:p>
            <a:pPr marL="285750" indent="-285750" algn="just">
              <a:lnSpc>
                <a:spcPct val="200000"/>
              </a:lnSpc>
              <a:buFontTx/>
              <a:buChar char="-"/>
            </a:pPr>
            <a:r>
              <a:rPr lang="en-US" smtClean="0"/>
              <a:t>Phân loại dựa vào hình thức lây nhiễm, gồm 2 dạng chính:</a:t>
            </a:r>
          </a:p>
          <a:p>
            <a:pPr marL="285750" indent="-285750" algn="just">
              <a:lnSpc>
                <a:spcPct val="200000"/>
              </a:lnSpc>
              <a:buFont typeface="Arial" panose="020B0604020202020204" pitchFamily="34" charset="0"/>
              <a:buChar char="•"/>
            </a:pPr>
            <a:r>
              <a:rPr lang="en-US"/>
              <a:t>Dạng thứ hai tồn tại độc lập như là các chương trinh độc hại có thể chạy trên hệ điều hành, một số loại mã độc thuộc dạng này là: Worms, Zombie.</a:t>
            </a:r>
          </a:p>
        </p:txBody>
      </p:sp>
    </p:spTree>
    <p:extLst>
      <p:ext uri="{BB962C8B-B14F-4D97-AF65-F5344CB8AC3E}">
        <p14:creationId xmlns:p14="http://schemas.microsoft.com/office/powerpoint/2010/main" val="20669568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a:t>Chương 1: Tổng quan về mã độc máy tính và lây nhiễm hệ file</a:t>
            </a:r>
            <a:endParaRPr lang="en-US" sz="2000" b="1"/>
          </a:p>
        </p:txBody>
      </p:sp>
      <p:sp>
        <p:nvSpPr>
          <p:cNvPr id="87" name="TextShape 2"/>
          <p:cNvSpPr txBox="1"/>
          <p:nvPr/>
        </p:nvSpPr>
        <p:spPr>
          <a:xfrm>
            <a:off x="628560" y="1401740"/>
            <a:ext cx="8261440" cy="4762080"/>
          </a:xfrm>
          <a:prstGeom prst="rect">
            <a:avLst/>
          </a:prstGeom>
          <a:noFill/>
          <a:ln>
            <a:noFill/>
          </a:ln>
        </p:spPr>
        <p:txBody>
          <a:bodyPr/>
          <a:lstStyle/>
          <a:p>
            <a:r>
              <a:rPr lang="nl-NL" b="1"/>
              <a:t>1.2.1. Virus máy tính</a:t>
            </a:r>
            <a:endParaRPr lang="en-US" b="1"/>
          </a:p>
          <a:p>
            <a:pPr marL="285750" indent="-285750" algn="just">
              <a:lnSpc>
                <a:spcPct val="200000"/>
              </a:lnSpc>
              <a:buFontTx/>
              <a:buChar char="-"/>
            </a:pPr>
            <a:r>
              <a:rPr lang="en-US" smtClean="0"/>
              <a:t>Virus </a:t>
            </a:r>
            <a:r>
              <a:rPr lang="en-US"/>
              <a:t>là một loại mã độc có khả năng tự nhân bản và lây nhiễm chính nó vào các tệp, chương trình máy tính. Virus phải luôn bám vào vật chủ đế lây lan. </a:t>
            </a:r>
          </a:p>
          <a:p>
            <a:pPr marL="285750" indent="-285750" algn="just">
              <a:lnSpc>
                <a:spcPct val="200000"/>
              </a:lnSpc>
              <a:buFontTx/>
              <a:buChar char="-"/>
            </a:pPr>
            <a:r>
              <a:rPr lang="vi-VN"/>
              <a:t>Đặc điểm của Virus là nó có thể tự đính kèm vào một chương trình khác và thực thi bí mật khi chương trình mang virus kích hoạt. Khi virus được thực thi nó có thể làm bất kỳ việc gì trên hệ thống như thay đổi, sao chép hoặc xó các tệp chương trinh. Vòng đời virus gồm 4 giai đoạn:</a:t>
            </a:r>
            <a:endParaRPr lang="en-US"/>
          </a:p>
        </p:txBody>
      </p:sp>
    </p:spTree>
    <p:extLst>
      <p:ext uri="{BB962C8B-B14F-4D97-AF65-F5344CB8AC3E}">
        <p14:creationId xmlns:p14="http://schemas.microsoft.com/office/powerpoint/2010/main" val="16766755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TextShape 1"/>
          <p:cNvSpPr txBox="1"/>
          <p:nvPr/>
        </p:nvSpPr>
        <p:spPr>
          <a:xfrm>
            <a:off x="628559" y="365040"/>
            <a:ext cx="8131127" cy="820440"/>
          </a:xfrm>
          <a:prstGeom prst="rect">
            <a:avLst/>
          </a:prstGeom>
          <a:noFill/>
          <a:ln>
            <a:noFill/>
          </a:ln>
        </p:spPr>
        <p:txBody>
          <a:bodyPr anchor="ctr"/>
          <a:lstStyle/>
          <a:p>
            <a:pPr>
              <a:lnSpc>
                <a:spcPct val="250000"/>
              </a:lnSpc>
            </a:pPr>
            <a:r>
              <a:rPr lang="vi-VN" sz="2000" b="1"/>
              <a:t>Chương 1: Tổng quan về mã độc máy tính và lây nhiễm hệ file</a:t>
            </a:r>
            <a:endParaRPr lang="en-US" sz="2000" b="1"/>
          </a:p>
        </p:txBody>
      </p:sp>
      <p:sp>
        <p:nvSpPr>
          <p:cNvPr id="87" name="TextShape 2"/>
          <p:cNvSpPr txBox="1"/>
          <p:nvPr/>
        </p:nvSpPr>
        <p:spPr>
          <a:xfrm>
            <a:off x="628560" y="1401740"/>
            <a:ext cx="8261440" cy="4762080"/>
          </a:xfrm>
          <a:prstGeom prst="rect">
            <a:avLst/>
          </a:prstGeom>
          <a:noFill/>
          <a:ln>
            <a:noFill/>
          </a:ln>
        </p:spPr>
        <p:txBody>
          <a:bodyPr/>
          <a:lstStyle/>
          <a:p>
            <a:r>
              <a:rPr lang="nl-NL" b="1"/>
              <a:t>1.2.1. Virus máy </a:t>
            </a:r>
            <a:r>
              <a:rPr lang="nl-NL" b="1" smtClean="0"/>
              <a:t>tính</a:t>
            </a:r>
          </a:p>
          <a:p>
            <a:endParaRPr lang="en-US" b="1"/>
          </a:p>
          <a:p>
            <a:pPr marL="285750" lvl="0" indent="-285750">
              <a:lnSpc>
                <a:spcPct val="150000"/>
              </a:lnSpc>
              <a:buFont typeface="Wingdings" panose="05000000000000000000" pitchFamily="2" charset="2"/>
              <a:buChar char="ü"/>
            </a:pPr>
            <a:r>
              <a:rPr lang="en-US"/>
              <a:t>Trú ẩn (Dormant): Giai đoạn này virus không làm gì cho đến khi được kích hoạt bởi một sự kiện nào đó.</a:t>
            </a:r>
          </a:p>
          <a:p>
            <a:pPr marL="285750" lvl="0" indent="-285750">
              <a:lnSpc>
                <a:spcPct val="150000"/>
              </a:lnSpc>
              <a:buFont typeface="Wingdings" panose="05000000000000000000" pitchFamily="2" charset="2"/>
              <a:buChar char="ü"/>
            </a:pPr>
            <a:r>
              <a:rPr lang="en-US"/>
              <a:t>Lây lan (Propagation): Giai đoạn này virus thực hiện việc copy chính nó tới các chương trình, vị trí khác trong ổ đĩa.</a:t>
            </a:r>
          </a:p>
          <a:p>
            <a:pPr marL="285750" lvl="0" indent="-285750">
              <a:lnSpc>
                <a:spcPct val="150000"/>
              </a:lnSpc>
              <a:buFont typeface="Wingdings" panose="05000000000000000000" pitchFamily="2" charset="2"/>
              <a:buChar char="ü"/>
            </a:pPr>
            <a:r>
              <a:rPr lang="en-US"/>
              <a:t>Kích hoạt (Triggering): Giai đoạn này virus được kích hoạt để thực thi chức năng của nó.</a:t>
            </a:r>
          </a:p>
          <a:p>
            <a:pPr marL="285750" lvl="0" indent="-285750">
              <a:lnSpc>
                <a:spcPct val="150000"/>
              </a:lnSpc>
              <a:buFont typeface="Wingdings" panose="05000000000000000000" pitchFamily="2" charset="2"/>
              <a:buChar char="ü"/>
            </a:pPr>
            <a:r>
              <a:rPr lang="en-US"/>
              <a:t>Thực thi (Execution): Chức năng của virus được thực thi, chức năng có </a:t>
            </a:r>
            <a:r>
              <a:rPr lang="en-US" smtClean="0"/>
              <a:t>thể </a:t>
            </a:r>
            <a:r>
              <a:rPr lang="en-US"/>
              <a:t>là vô hại như gửi một thông điệp nào đó tới màn hình, hoặc một chức năng có hại như phá hủy các chương trình, các tệp của hệ thống.</a:t>
            </a:r>
          </a:p>
        </p:txBody>
      </p:sp>
    </p:spTree>
    <p:extLst>
      <p:ext uri="{BB962C8B-B14F-4D97-AF65-F5344CB8AC3E}">
        <p14:creationId xmlns:p14="http://schemas.microsoft.com/office/powerpoint/2010/main" val="8548925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3842</TotalTime>
  <Words>3873</Words>
  <Application>Microsoft Office PowerPoint</Application>
  <PresentationFormat>On-screen Show (4:3)</PresentationFormat>
  <Paragraphs>261</Paragraphs>
  <Slides>37</Slides>
  <Notes>1</Notes>
  <HiddenSlides>0</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Hiep Nguyen</dc:creator>
  <cp:lastModifiedBy>vietdung</cp:lastModifiedBy>
  <cp:revision>135</cp:revision>
  <dcterms:created xsi:type="dcterms:W3CDTF">2014-12-10T03:35:55Z</dcterms:created>
  <dcterms:modified xsi:type="dcterms:W3CDTF">2019-02-14T10:15:38Z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