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8"/>
  </p:notesMasterIdLst>
  <p:sldIdLst>
    <p:sldId id="256" r:id="rId2"/>
    <p:sldId id="257" r:id="rId3"/>
    <p:sldId id="261" r:id="rId4"/>
    <p:sldId id="303" r:id="rId5"/>
    <p:sldId id="304" r:id="rId6"/>
    <p:sldId id="305" r:id="rId7"/>
    <p:sldId id="306" r:id="rId8"/>
    <p:sldId id="309" r:id="rId9"/>
    <p:sldId id="308" r:id="rId10"/>
    <p:sldId id="310" r:id="rId11"/>
    <p:sldId id="311" r:id="rId12"/>
    <p:sldId id="282" r:id="rId13"/>
    <p:sldId id="313" r:id="rId14"/>
    <p:sldId id="271" r:id="rId15"/>
    <p:sldId id="312" r:id="rId16"/>
    <p:sldId id="285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527AF5-B3F3-4F1F-8AE7-FB8303C8720E}">
  <a:tblStyle styleId="{42527AF5-B3F3-4F1F-8AE7-FB8303C872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2"/>
    <p:restoredTop sz="92926" autoAdjust="0"/>
  </p:normalViewPr>
  <p:slideViewPr>
    <p:cSldViewPr snapToGrid="0">
      <p:cViewPr varScale="1">
        <p:scale>
          <a:sx n="138" d="100"/>
          <a:sy n="138" d="100"/>
        </p:scale>
        <p:origin x="948" y="120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Biểu đồ thời gian sử dụng pin</a:t>
            </a:r>
            <a:endParaRPr lang="en-US" sz="24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Phát video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1</c:v>
                </c:pt>
                <c:pt idx="1">
                  <c:v>0.73</c:v>
                </c:pt>
                <c:pt idx="2">
                  <c:v>0.54</c:v>
                </c:pt>
                <c:pt idx="3">
                  <c:v>0.3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2A-44B2-8DF8-0C43A0D0EB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Chạy dưới nền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5">
                    <a:lumMod val="75000"/>
                    <a:lumOff val="25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3.7696538025872701E-2"/>
                  <c:y val="2.77253363136387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62A-44B2-8DF8-0C43A0D0EB72}"/>
                </c:ext>
              </c:extLst>
            </c:dLbl>
            <c:dLbl>
              <c:idx val="2"/>
              <c:layout>
                <c:manualLayout>
                  <c:x val="-3.7528840859334799E-2"/>
                  <c:y val="2.3606331701701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62A-44B2-8DF8-0C43A0D0EB72}"/>
                </c:ext>
              </c:extLst>
            </c:dLbl>
            <c:dLbl>
              <c:idx val="3"/>
              <c:layout>
                <c:manualLayout>
                  <c:x val="-3.58230271602707E-2"/>
                  <c:y val="2.8042542711514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62A-44B2-8DF8-0C43A0D0EB72}"/>
                </c:ext>
              </c:extLst>
            </c:dLbl>
            <c:dLbl>
              <c:idx val="4"/>
              <c:layout>
                <c:manualLayout>
                  <c:x val="-3.5823012558202402E-2"/>
                  <c:y val="1.8535729280403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62A-44B2-8DF8-0C43A0D0EB72}"/>
                </c:ext>
              </c:extLst>
            </c:dLbl>
            <c:dLbl>
              <c:idx val="5"/>
              <c:layout>
                <c:manualLayout>
                  <c:x val="-3.8721980363554301E-2"/>
                  <c:y val="2.51921765486596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62A-44B2-8DF8-0C43A0D0EB72}"/>
                </c:ext>
              </c:extLst>
            </c:dLbl>
            <c:dLbl>
              <c:idx val="6"/>
              <c:layout>
                <c:manualLayout>
                  <c:x val="-3.4117119513214202E-2"/>
                  <c:y val="3.9926086230734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62A-44B2-8DF8-0C43A0D0EB72}"/>
                </c:ext>
              </c:extLst>
            </c:dLbl>
            <c:dLbl>
              <c:idx val="7"/>
              <c:layout>
                <c:manualLayout>
                  <c:x val="-2.4049746589382501E-2"/>
                  <c:y val="3.21615473234517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62A-44B2-8DF8-0C43A0D0EB72}"/>
                </c:ext>
              </c:extLst>
            </c:dLbl>
            <c:dLbl>
              <c:idx val="8"/>
              <c:layout>
                <c:manualLayout>
                  <c:x val="-4.77255801687831E-3"/>
                  <c:y val="3.089721314997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62A-44B2-8DF8-0C43A0D0EB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1</c:v>
                </c:pt>
                <c:pt idx="1">
                  <c:v>0.96</c:v>
                </c:pt>
                <c:pt idx="2">
                  <c:v>0.92</c:v>
                </c:pt>
                <c:pt idx="3">
                  <c:v>0.88</c:v>
                </c:pt>
                <c:pt idx="4">
                  <c:v>0.84</c:v>
                </c:pt>
                <c:pt idx="5">
                  <c:v>0.8</c:v>
                </c:pt>
                <c:pt idx="6">
                  <c:v>0.76</c:v>
                </c:pt>
                <c:pt idx="7">
                  <c:v>0.72</c:v>
                </c:pt>
                <c:pt idx="8">
                  <c:v>0.68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62A-44B2-8DF8-0C43A0D0EB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Không cài đặt ứng dụng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62A-44B2-8DF8-0C43A0D0EB72}"/>
                </c:ext>
              </c:extLst>
            </c:dLbl>
            <c:dLbl>
              <c:idx val="1"/>
              <c:layout>
                <c:manualLayout>
                  <c:x val="-1.7058559756607101E-2"/>
                  <c:y val="-3.5172668823046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562A-44B2-8DF8-0C43A0D0EB72}"/>
                </c:ext>
              </c:extLst>
            </c:dLbl>
            <c:dLbl>
              <c:idx val="2"/>
              <c:layout>
                <c:manualLayout>
                  <c:x val="-1.0235117064365799E-2"/>
                  <c:y val="-3.89744670371088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562A-44B2-8DF8-0C43A0D0EB72}"/>
                </c:ext>
              </c:extLst>
            </c:dLbl>
            <c:dLbl>
              <c:idx val="3"/>
              <c:layout>
                <c:manualLayout>
                  <c:x val="-1.74036307329061E-2"/>
                  <c:y val="-4.23027949345788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562A-44B2-8DF8-0C43A0D0EB72}"/>
                </c:ext>
              </c:extLst>
            </c:dLbl>
            <c:dLbl>
              <c:idx val="4"/>
              <c:layout>
                <c:manualLayout>
                  <c:x val="-1.31341642156418E-2"/>
                  <c:y val="-4.37278844447970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562A-44B2-8DF8-0C43A0D0EB72}"/>
                </c:ext>
              </c:extLst>
            </c:dLbl>
            <c:dLbl>
              <c:idx val="5"/>
              <c:layout>
                <c:manualLayout>
                  <c:x val="-1.36468384104864E-2"/>
                  <c:y val="-3.0736457813233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562A-44B2-8DF8-0C43A0D0EB72}"/>
                </c:ext>
              </c:extLst>
            </c:dLbl>
            <c:dLbl>
              <c:idx val="6"/>
              <c:layout>
                <c:manualLayout>
                  <c:x val="-8.1842323890026492E-3"/>
                  <c:y val="-3.5489875220921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0-562A-44B2-8DF8-0C43A0D0EB72}"/>
                </c:ext>
              </c:extLst>
            </c:dLbl>
            <c:dLbl>
              <c:idx val="7"/>
              <c:layout>
                <c:manualLayout>
                  <c:x val="-8.8742803936082693E-3"/>
                  <c:y val="-2.83597491093891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562A-44B2-8DF8-0C43A0D0EB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38100" tIns="19050" rIns="38100" bIns="19050" anchor="t" anchorCtr="0">
                <a:no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1</c:v>
                </c:pt>
                <c:pt idx="1">
                  <c:v>0.97</c:v>
                </c:pt>
                <c:pt idx="2">
                  <c:v>0.93</c:v>
                </c:pt>
                <c:pt idx="3">
                  <c:v>0.9</c:v>
                </c:pt>
                <c:pt idx="4">
                  <c:v>0.86</c:v>
                </c:pt>
                <c:pt idx="5">
                  <c:v>0.83</c:v>
                </c:pt>
                <c:pt idx="6">
                  <c:v>0.79</c:v>
                </c:pt>
                <c:pt idx="7">
                  <c:v>0.75</c:v>
                </c:pt>
                <c:pt idx="8">
                  <c:v>0.72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562A-44B2-8DF8-0C43A0D0EB7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374111600"/>
        <c:axId val="-374002912"/>
      </c:lineChart>
      <c:catAx>
        <c:axId val="-37411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4002912"/>
        <c:crosses val="autoZero"/>
        <c:auto val="1"/>
        <c:lblAlgn val="ctr"/>
        <c:lblOffset val="100"/>
        <c:noMultiLvlLbl val="0"/>
      </c:catAx>
      <c:valAx>
        <c:axId val="-37400291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411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baseline="0" smtClean="0">
                <a:latin typeface="Arial" panose="020B0604020202020204" pitchFamily="34" charset="0"/>
                <a:cs typeface="Arial" panose="020B0604020202020204" pitchFamily="34" charset="0"/>
              </a:rPr>
              <a:t> đồ sử dụng ram trên các thiết bị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517350172634197E-2"/>
          <c:y val="0.103207117174759"/>
          <c:w val="0.92687733759842506"/>
          <c:h val="0.669363701441700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3A1A4"/>
              </a:solidFill>
              <a:ln>
                <a:solidFill>
                  <a:srgbClr val="03A1A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67-4B04-A03B-11674380CD72}"/>
              </c:ext>
            </c:extLst>
          </c:dPt>
          <c:dPt>
            <c:idx val="1"/>
            <c:invertIfNegative val="0"/>
            <c:bubble3D val="0"/>
            <c:spPr>
              <a:solidFill>
                <a:srgbClr val="EE952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E67-4B04-A03B-11674380CD72}"/>
              </c:ext>
            </c:extLst>
          </c:dPt>
          <c:dPt>
            <c:idx val="2"/>
            <c:invertIfNegative val="0"/>
            <c:bubble3D val="0"/>
            <c:spPr>
              <a:solidFill>
                <a:srgbClr val="EF307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E67-4B04-A03B-11674380CD72}"/>
              </c:ext>
            </c:extLst>
          </c:dPt>
          <c:dPt>
            <c:idx val="3"/>
            <c:invertIfNegative val="0"/>
            <c:bubble3D val="0"/>
            <c:spPr>
              <a:solidFill>
                <a:srgbClr val="1C7CB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E67-4B04-A03B-11674380CD7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Galaxy s6</c:v>
                </c:pt>
                <c:pt idx="1">
                  <c:v>Galaxy s7</c:v>
                </c:pt>
                <c:pt idx="2">
                  <c:v>Galaxy A71</c:v>
                </c:pt>
                <c:pt idx="3">
                  <c:v>Note 10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7.3999999999999996E-2</c:v>
                </c:pt>
                <c:pt idx="1">
                  <c:v>6.0999999999999999E-2</c:v>
                </c:pt>
                <c:pt idx="2">
                  <c:v>5.6000000000000001E-2</c:v>
                </c:pt>
                <c:pt idx="3">
                  <c:v>4.8000000000000001E-2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E67-4B04-A03B-11674380CD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387747808"/>
        <c:axId val="-347520768"/>
      </c:barChart>
      <c:catAx>
        <c:axId val="-38774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47520768"/>
        <c:crosses val="autoZero"/>
        <c:auto val="1"/>
        <c:lblAlgn val="ctr"/>
        <c:lblOffset val="100"/>
        <c:noMultiLvlLbl val="0"/>
      </c:catAx>
      <c:valAx>
        <c:axId val="-347520768"/>
        <c:scaling>
          <c:orientation val="minMax"/>
          <c:max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387747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857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364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344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42eb61d9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42eb61d9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42eb61d9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42eb61d9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08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677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69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180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15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992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67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31850" y="352950"/>
            <a:ext cx="3736950" cy="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userDrawn="1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8275" y="1393341"/>
            <a:ext cx="5311200" cy="5504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828170" y="1466741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818277" y="1466741"/>
            <a:ext cx="483399" cy="475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1</a:t>
            </a:r>
            <a:endParaRPr/>
          </a:p>
        </p:txBody>
      </p:sp>
      <p:sp>
        <p:nvSpPr>
          <p:cNvPr id="32" name="Google Shape;23;p3"/>
          <p:cNvSpPr/>
          <p:nvPr userDrawn="1"/>
        </p:nvSpPr>
        <p:spPr>
          <a:xfrm>
            <a:off x="3818295" y="2222985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6;p3"/>
          <p:cNvSpPr txBox="1">
            <a:spLocks noGrp="1"/>
          </p:cNvSpPr>
          <p:nvPr userDrawn="1"/>
        </p:nvSpPr>
        <p:spPr>
          <a:xfrm>
            <a:off x="3808585" y="2221007"/>
            <a:ext cx="493091" cy="47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ctr"/>
            <a:r>
              <a:rPr lang="en-US" smtClean="0"/>
              <a:t>2</a:t>
            </a:r>
            <a:endParaRPr/>
          </a:p>
        </p:txBody>
      </p:sp>
      <p:sp>
        <p:nvSpPr>
          <p:cNvPr id="35" name="Google Shape;23;p3"/>
          <p:cNvSpPr/>
          <p:nvPr userDrawn="1"/>
        </p:nvSpPr>
        <p:spPr>
          <a:xfrm>
            <a:off x="3818295" y="3065877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6;p3"/>
          <p:cNvSpPr txBox="1">
            <a:spLocks noGrp="1"/>
          </p:cNvSpPr>
          <p:nvPr userDrawn="1"/>
        </p:nvSpPr>
        <p:spPr>
          <a:xfrm>
            <a:off x="3828170" y="3065876"/>
            <a:ext cx="453922" cy="47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ctr"/>
            <a:r>
              <a:rPr lang="en-US" smtClean="0"/>
              <a:t>3</a:t>
            </a:r>
          </a:p>
        </p:txBody>
      </p:sp>
      <p:sp>
        <p:nvSpPr>
          <p:cNvPr id="38" name="Google Shape;23;p3"/>
          <p:cNvSpPr/>
          <p:nvPr userDrawn="1"/>
        </p:nvSpPr>
        <p:spPr>
          <a:xfrm>
            <a:off x="3808585" y="3908767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6;p3"/>
          <p:cNvSpPr txBox="1">
            <a:spLocks noGrp="1"/>
          </p:cNvSpPr>
          <p:nvPr userDrawn="1"/>
        </p:nvSpPr>
        <p:spPr>
          <a:xfrm>
            <a:off x="3808585" y="3908767"/>
            <a:ext cx="473506" cy="477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ctr"/>
            <a:r>
              <a:rPr lang="en-US" smtClean="0"/>
              <a:t>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frame 1">
  <p:cSld name="CUSTOM_1_1_1_1"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6499859" y="-11150"/>
            <a:ext cx="2655465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 1">
  <p:cSld name="CUSTOM_2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62" r:id="rId5"/>
    <p:sldLayoutId id="2147483664" r:id="rId6"/>
    <p:sldLayoutId id="2147483665" r:id="rId7"/>
    <p:sldLayoutId id="2147483668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ctrTitle"/>
          </p:nvPr>
        </p:nvSpPr>
        <p:spPr>
          <a:xfrm>
            <a:off x="1191405" y="901235"/>
            <a:ext cx="7099858" cy="1945016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  <a:buSzPts val="1100"/>
            </a:pPr>
            <a:r>
              <a:rPr lang="en-US" sz="2400">
                <a:latin typeface="+mj-lt"/>
              </a:rPr>
              <a:t>Phát triển ứng dụng theo dõi và bảo vệ các mẫu điện thoại thông minh của Samsung tại các cửa hàng bán lẻ</a:t>
            </a:r>
            <a:endParaRPr sz="2400" i="1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371528"/>
              </p:ext>
            </p:extLst>
          </p:nvPr>
        </p:nvGraphicFramePr>
        <p:xfrm>
          <a:off x="3887893" y="3044315"/>
          <a:ext cx="4551680" cy="1112520"/>
        </p:xfrm>
        <a:graphic>
          <a:graphicData uri="http://schemas.openxmlformats.org/drawingml/2006/table">
            <a:tbl>
              <a:tblPr firstRow="1" bandRow="1">
                <a:tableStyleId>{42527AF5-B3F3-4F1F-8AE7-FB8303C8720E}</a:tableStyleId>
              </a:tblPr>
              <a:tblGrid>
                <a:gridCol w="1678427">
                  <a:extLst>
                    <a:ext uri="{9D8B030D-6E8A-4147-A177-3AD203B41FA5}">
                      <a16:colId xmlns:a16="http://schemas.microsoft.com/office/drawing/2014/main" val="2626818721"/>
                    </a:ext>
                  </a:extLst>
                </a:gridCol>
                <a:gridCol w="2873253">
                  <a:extLst>
                    <a:ext uri="{9D8B030D-6E8A-4147-A177-3AD203B41FA5}">
                      <a16:colId xmlns:a16="http://schemas.microsoft.com/office/drawing/2014/main" val="244573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Sinh viên: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: Trần</a:t>
                      </a:r>
                      <a:r>
                        <a:rPr lang="en-US" sz="1800" baseline="0" smtClean="0">
                          <a:latin typeface="+mj-lt"/>
                        </a:rPr>
                        <a:t> Đại Hiệp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58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Lớp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: KTPM – K14B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6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Gv</a:t>
                      </a:r>
                      <a:r>
                        <a:rPr lang="en-US" sz="1800" baseline="0" smtClean="0">
                          <a:latin typeface="+mj-lt"/>
                        </a:rPr>
                        <a:t> hướng dẫn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: TS. Nguyễn</a:t>
                      </a:r>
                      <a:r>
                        <a:rPr lang="en-US" sz="1800" baseline="0" smtClean="0">
                          <a:latin typeface="+mj-lt"/>
                        </a:rPr>
                        <a:t> Văn Núi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756388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>
                <a:latin typeface="+mj-lt"/>
              </a:rPr>
              <a:t>3</a:t>
            </a:r>
            <a:r>
              <a:rPr lang="es" smtClean="0">
                <a:latin typeface="+mj-lt"/>
              </a:rPr>
              <a:t>.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Xây dựng giao diện dựa theo ONE UI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Ứng dụng xây dựng giao diện one UI 2.0 của samsung</a:t>
            </a: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403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6"/>
          <p:cNvSpPr txBox="1">
            <a:spLocks noGrp="1"/>
          </p:cNvSpPr>
          <p:nvPr>
            <p:ph type="title"/>
          </p:nvPr>
        </p:nvSpPr>
        <p:spPr>
          <a:xfrm>
            <a:off x="862781" y="1710813"/>
            <a:ext cx="3822819" cy="11291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Giao diện cài đặt thời gian chạy video intro</a:t>
            </a:r>
            <a:endParaRPr>
              <a:latin typeface="+mj-lt"/>
            </a:endParaRPr>
          </a:p>
        </p:txBody>
      </p:sp>
      <p:sp>
        <p:nvSpPr>
          <p:cNvPr id="823" name="Google Shape;823;p56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smtClean="0">
                <a:latin typeface="+mj-lt"/>
              </a:rPr>
              <a:t>Giao diện được xây dựng dựa trên one UI 2.0</a:t>
            </a:r>
            <a:endParaRPr sz="1600">
              <a:latin typeface="+mj-l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42360"/>
              </p:ext>
            </p:extLst>
          </p:nvPr>
        </p:nvGraphicFramePr>
        <p:xfrm>
          <a:off x="4970900" y="141914"/>
          <a:ext cx="2226313" cy="4883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r:id="rId4" imgW="3078360" imgH="6754320" progId="">
                  <p:embed/>
                </p:oleObj>
              </mc:Choice>
              <mc:Fallback>
                <p:oleObj r:id="rId4" imgW="3078360" imgH="6754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0900" y="141914"/>
                        <a:ext cx="2226313" cy="4883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17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6"/>
          <p:cNvSpPr txBox="1">
            <a:spLocks noGrp="1"/>
          </p:cNvSpPr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Giao diện chọn giờ</a:t>
            </a:r>
            <a:endParaRPr>
              <a:latin typeface="+mj-lt"/>
            </a:endParaRPr>
          </a:p>
        </p:txBody>
      </p:sp>
      <p:sp>
        <p:nvSpPr>
          <p:cNvPr id="823" name="Google Shape;823;p56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smtClean="0">
                <a:latin typeface="+mj-lt"/>
              </a:rPr>
              <a:t>Giao diện được xây dựng trên one UI 2.0</a:t>
            </a:r>
            <a:endParaRPr sz="1600">
              <a:latin typeface="+mj-l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+mj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402145"/>
              </p:ext>
            </p:extLst>
          </p:nvPr>
        </p:nvGraphicFramePr>
        <p:xfrm>
          <a:off x="4970900" y="239335"/>
          <a:ext cx="2155825" cy="4729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4" imgW="3078360" imgH="6754320" progId="">
                  <p:embed/>
                </p:oleObj>
              </mc:Choice>
              <mc:Fallback>
                <p:oleObj r:id="rId4" imgW="3078360" imgH="6754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0900" y="239335"/>
                        <a:ext cx="2155825" cy="4729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>
                <a:latin typeface="+mj-lt"/>
              </a:rPr>
              <a:t>4</a:t>
            </a:r>
            <a:r>
              <a:rPr lang="es" smtClean="0">
                <a:latin typeface="+mj-lt"/>
              </a:rPr>
              <a:t>.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Kiểm thử pin và hiệu năng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Test pin và hiệu năng thực tế</a:t>
            </a: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76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14</a:t>
            </a:fld>
            <a:endParaRPr sz="1300">
              <a:solidFill>
                <a:schemeClr val="lt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38" name="Google Shape;338;p45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14</a:t>
            </a:fld>
            <a:endParaRPr>
              <a:solidFill>
                <a:srgbClr val="B7B7B7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918191237"/>
              </p:ext>
            </p:extLst>
          </p:nvPr>
        </p:nvGraphicFramePr>
        <p:xfrm>
          <a:off x="474583" y="514792"/>
          <a:ext cx="8194833" cy="4113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Chart bld="series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15</a:t>
            </a:fld>
            <a:endParaRPr sz="1300">
              <a:solidFill>
                <a:schemeClr val="lt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38" name="Google Shape;338;p45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15</a:t>
            </a:fld>
            <a:endParaRPr>
              <a:solidFill>
                <a:srgbClr val="B7B7B7"/>
              </a:solidFill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121156564"/>
              </p:ext>
            </p:extLst>
          </p:nvPr>
        </p:nvGraphicFramePr>
        <p:xfrm>
          <a:off x="1027296" y="427084"/>
          <a:ext cx="7089408" cy="4289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4276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categoryEl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9"/>
          <p:cNvSpPr/>
          <p:nvPr/>
        </p:nvSpPr>
        <p:spPr>
          <a:xfrm>
            <a:off x="699758" y="321200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59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4" name="Google Shape;914;p59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5" name="Google Shape;915;p59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16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16" name="Google Shape;916;p59"/>
          <p:cNvSpPr txBox="1">
            <a:spLocks noGrp="1"/>
          </p:cNvSpPr>
          <p:nvPr>
            <p:ph type="ctrTitle"/>
          </p:nvPr>
        </p:nvSpPr>
        <p:spPr>
          <a:xfrm>
            <a:off x="3094050" y="2145000"/>
            <a:ext cx="2955900" cy="853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/>
              <a:t>T</a:t>
            </a:r>
            <a:r>
              <a:rPr lang="es"/>
              <a:t>hanks</a:t>
            </a:r>
            <a:r>
              <a:rPr lang="es" sz="3600"/>
              <a:t>!</a:t>
            </a:r>
            <a:endParaRPr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589348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Nội dung</a:t>
            </a:r>
            <a:r>
              <a:rPr lang="en-US" smtClean="0">
                <a:latin typeface="+mj-lt"/>
              </a:rPr>
              <a:t> báo cáo</a:t>
            </a:r>
            <a:endParaRPr>
              <a:latin typeface="+mj-lt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826039" y="1475936"/>
            <a:ext cx="494453" cy="4053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454920" y="1304450"/>
            <a:ext cx="5311200" cy="5376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Hệ thống bảo vệ và cảnh báo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Google Shape;197;p31"/>
          <p:cNvSpPr txBox="1">
            <a:spLocks/>
          </p:cNvSpPr>
          <p:nvPr/>
        </p:nvSpPr>
        <p:spPr>
          <a:xfrm>
            <a:off x="4454920" y="2130159"/>
            <a:ext cx="5311200" cy="53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lvl="0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Phát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video intro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197;p31"/>
          <p:cNvSpPr txBox="1">
            <a:spLocks/>
          </p:cNvSpPr>
          <p:nvPr/>
        </p:nvSpPr>
        <p:spPr>
          <a:xfrm>
            <a:off x="4454920" y="2955868"/>
            <a:ext cx="5311200" cy="53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lvl="0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Xây dựng giao diện dựa theo ONE UI</a:t>
            </a:r>
            <a:endParaRPr 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Google Shape;197;p31"/>
          <p:cNvSpPr txBox="1">
            <a:spLocks/>
          </p:cNvSpPr>
          <p:nvPr/>
        </p:nvSpPr>
        <p:spPr>
          <a:xfrm>
            <a:off x="4454920" y="3781578"/>
            <a:ext cx="5311200" cy="53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Kiểm thử pin và hiệu năng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+mj-lt"/>
              </a:rPr>
              <a:t>1. </a:t>
            </a:r>
            <a:r>
              <a:rPr lang="es" smtClean="0">
                <a:latin typeface="+mj-lt"/>
              </a:rPr>
              <a:t>Hệ thống bảo vệ và cảnh báo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n-lt"/>
              </a:rPr>
              <a:t>Thiết bị sẽ báo động khi bị đánh cắp. </a:t>
            </a:r>
            <a:r>
              <a:rPr lang="en-US" smtClean="0">
                <a:latin typeface="+mn-lt"/>
              </a:rPr>
              <a:t>C</a:t>
            </a:r>
            <a:r>
              <a:rPr lang="es" smtClean="0">
                <a:latin typeface="+mn-lt"/>
              </a:rPr>
              <a:t>ác nút bấm được khóa lại</a:t>
            </a:r>
            <a:endParaRPr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Biểu đồ trình tự chức năng khóa thiết bị</a:t>
            </a:r>
            <a:endParaRPr b="1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965" y="1259841"/>
            <a:ext cx="5040070" cy="33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Biểu đồ trình tự chức năng mở khóa thiết bị</a:t>
            </a:r>
            <a:endParaRPr b="1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766" y="1312387"/>
            <a:ext cx="5194468" cy="32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6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Video demo</a:t>
            </a:r>
            <a:endParaRPr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32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+mj-lt"/>
              </a:rPr>
              <a:t>2</a:t>
            </a:r>
            <a:r>
              <a:rPr lang="es" smtClean="0">
                <a:latin typeface="+mj-lt"/>
              </a:rPr>
              <a:t>. Phát video intro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+mn-lt"/>
              </a:rPr>
              <a:t>Thiết bị phát video quảng cáo khi ở chế độ rảnh</a:t>
            </a: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23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Thuật toán phát video Async</a:t>
            </a:r>
            <a:endParaRPr b="1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0042" y="1197287"/>
            <a:ext cx="670637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Thời lượng video(s): 50, 60, 40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0042" y="1787608"/>
            <a:ext cx="670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Mảng(ms): [0, 50.000, 110.000, 150.000]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0043" y="2239430"/>
            <a:ext cx="790652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Thời gian phát của video = (Thời gian hệ thống % tổng thời gian video) </a:t>
            </a:r>
          </a:p>
          <a:p>
            <a:pPr>
              <a:lnSpc>
                <a:spcPct val="150000"/>
              </a:lnSpc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			-  thời gian đầu của video gần nhất 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 					- random(500ms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0042" y="3609453"/>
            <a:ext cx="790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VD: Thời gian hệ thống % tổng thời gian video = 55s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	thời gian phát video =  55000 – 50.000 – random(500ms)  </a:t>
            </a:r>
          </a:p>
        </p:txBody>
      </p:sp>
    </p:spTree>
    <p:extLst>
      <p:ext uri="{BB962C8B-B14F-4D97-AF65-F5344CB8AC3E}">
        <p14:creationId xmlns:p14="http://schemas.microsoft.com/office/powerpoint/2010/main" val="26261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Video demo</a:t>
            </a:r>
            <a:endParaRPr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947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285</Words>
  <Application>Microsoft Office PowerPoint</Application>
  <PresentationFormat>On-screen Show (16:9)</PresentationFormat>
  <Paragraphs>47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Arvo</vt:lpstr>
      <vt:lpstr>Bodoni</vt:lpstr>
      <vt:lpstr>Quicksand Light</vt:lpstr>
      <vt:lpstr>Ubuntu</vt:lpstr>
      <vt:lpstr>Ubuntu Light</vt:lpstr>
      <vt:lpstr>Minimal Charm</vt:lpstr>
      <vt:lpstr>Phát triển ứng dụng theo dõi và bảo vệ các mẫu điện thoại thông minh của Samsung tại các cửa hàng bán lẻ</vt:lpstr>
      <vt:lpstr>Nội dung báo cáo</vt:lpstr>
      <vt:lpstr>1. Hệ thống bảo vệ và cảnh báo</vt:lpstr>
      <vt:lpstr>Biểu đồ trình tự chức năng khóa thiết bị</vt:lpstr>
      <vt:lpstr>Biểu đồ trình tự chức năng mở khóa thiết bị</vt:lpstr>
      <vt:lpstr>Video demo</vt:lpstr>
      <vt:lpstr>2. Phát video intro</vt:lpstr>
      <vt:lpstr>Thuật toán phát video Async</vt:lpstr>
      <vt:lpstr>Video demo</vt:lpstr>
      <vt:lpstr>3. Xây dựng giao diện dựa theo ONE UI</vt:lpstr>
      <vt:lpstr>Giao diện cài đặt thời gian chạy video intro</vt:lpstr>
      <vt:lpstr>Giao diện chọn giờ</vt:lpstr>
      <vt:lpstr>4. Kiểm thử pin và hiệu năng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triển ứng dụng theo dõi và bảo vệ các mẫu điện thoại thông minh của Samsung tại các cửa hàng bán lẻ</dc:title>
  <cp:lastModifiedBy>Hiep</cp:lastModifiedBy>
  <cp:revision>41</cp:revision>
  <dcterms:modified xsi:type="dcterms:W3CDTF">2020-05-22T15:55:23Z</dcterms:modified>
</cp:coreProperties>
</file>