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61" r:id="rId4"/>
    <p:sldId id="303" r:id="rId5"/>
    <p:sldId id="304" r:id="rId6"/>
    <p:sldId id="305" r:id="rId7"/>
    <p:sldId id="306" r:id="rId8"/>
    <p:sldId id="309" r:id="rId9"/>
    <p:sldId id="308" r:id="rId10"/>
    <p:sldId id="310" r:id="rId11"/>
    <p:sldId id="311" r:id="rId12"/>
    <p:sldId id="282" r:id="rId13"/>
    <p:sldId id="313" r:id="rId14"/>
    <p:sldId id="271" r:id="rId15"/>
    <p:sldId id="312" r:id="rId16"/>
    <p:sldId id="28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527AF5-B3F3-4F1F-8AE7-FB8303C8720E}">
  <a:tblStyle styleId="{42527AF5-B3F3-4F1F-8AE7-FB8303C872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2"/>
    <p:restoredTop sz="92926" autoAdjust="0"/>
  </p:normalViewPr>
  <p:slideViewPr>
    <p:cSldViewPr snapToGrid="0">
      <p:cViewPr>
        <p:scale>
          <a:sx n="160" d="100"/>
          <a:sy n="160" d="100"/>
        </p:scale>
        <p:origin x="304" y="14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 đồ thời gian sử dụng pin</a:t>
            </a:r>
            <a:endParaRPr lang="en-US" sz="2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Phát video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1.0</c:v>
                </c:pt>
                <c:pt idx="1">
                  <c:v>0.73</c:v>
                </c:pt>
                <c:pt idx="2">
                  <c:v>0.54</c:v>
                </c:pt>
                <c:pt idx="3">
                  <c:v>0.3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62A-44B2-8DF8-0C43A0D0E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Chạy dưới nền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75000"/>
                    <a:lumOff val="25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0.0376965380258727"/>
                  <c:y val="0.027725336313638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62A-44B2-8DF8-0C43A0D0EB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375288408593348"/>
                  <c:y val="0.0236063317017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562A-44B2-8DF8-0C43A0D0EB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358230271602707"/>
                  <c:y val="0.0280425427115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62A-44B2-8DF8-0C43A0D0EB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358230125582024"/>
                  <c:y val="0.01853572928040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562A-44B2-8DF8-0C43A0D0EB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387219803635543"/>
                  <c:y val="0.02519217654865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62A-44B2-8DF8-0C43A0D0EB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341171195132142"/>
                  <c:y val="0.03992608623073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562A-44B2-8DF8-0C43A0D0EB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240497465893825"/>
                  <c:y val="0.03216154732345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62A-44B2-8DF8-0C43A0D0EB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477255801687831"/>
                  <c:y val="0.03089721314997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562A-44B2-8DF8-0C43A0D0EB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1.0</c:v>
                </c:pt>
                <c:pt idx="1">
                  <c:v>0.96</c:v>
                </c:pt>
                <c:pt idx="2">
                  <c:v>0.92</c:v>
                </c:pt>
                <c:pt idx="3">
                  <c:v>0.88</c:v>
                </c:pt>
                <c:pt idx="4">
                  <c:v>0.84</c:v>
                </c:pt>
                <c:pt idx="5">
                  <c:v>0.8</c:v>
                </c:pt>
                <c:pt idx="6">
                  <c:v>0.76</c:v>
                </c:pt>
                <c:pt idx="7">
                  <c:v>0.72</c:v>
                </c:pt>
                <c:pt idx="8">
                  <c:v>0.68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562A-44B2-8DF8-0C43A0D0E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Không cài đặt ứng dụng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562A-44B2-8DF8-0C43A0D0EB7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70585597566071"/>
                  <c:y val="-0.03517266882304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562A-44B2-8DF8-0C43A0D0EB72}"/>
                </c:ext>
                <c:ext xmlns:c15="http://schemas.microsoft.com/office/drawing/2012/chart" uri="{CE6537A1-D6FC-4f65-9D91-7224C49458BB}">
                  <c15:layout>
                    <c:manualLayout>
                      <c:w val="0.0309272008419147"/>
                      <c:h val="0.0362682436253227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102351170643658"/>
                  <c:y val="-0.038974467037108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562A-44B2-8DF8-0C43A0D0EB72}"/>
                </c:ext>
                <c:ext xmlns:c15="http://schemas.microsoft.com/office/drawing/2012/chart" uri="{CE6537A1-D6FC-4f65-9D91-7224C49458BB}">
                  <c15:layout>
                    <c:manualLayout>
                      <c:w val="0.0309272008419147"/>
                      <c:h val="0.0362682436253227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0174036307329061"/>
                  <c:y val="-0.042302794934578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562A-44B2-8DF8-0C43A0D0EB72}"/>
                </c:ext>
                <c:ext xmlns:c15="http://schemas.microsoft.com/office/drawing/2012/chart" uri="{CE6537A1-D6FC-4f65-9D91-7224C49458BB}">
                  <c15:layout>
                    <c:manualLayout>
                      <c:w val="0.0309272008419147"/>
                      <c:h val="0.0362682436253227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-0.0131341642156418"/>
                  <c:y val="-0.04372788444479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562A-44B2-8DF8-0C43A0D0EB72}"/>
                </c:ext>
                <c:ext xmlns:c15="http://schemas.microsoft.com/office/drawing/2012/chart" uri="{CE6537A1-D6FC-4f65-9D91-7224C49458BB}">
                  <c15:layout>
                    <c:manualLayout>
                      <c:w val="0.0309272008419147"/>
                      <c:h val="0.0362682436253227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0136468384104864"/>
                  <c:y val="-0.03073645781323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562A-44B2-8DF8-0C43A0D0EB72}"/>
                </c:ext>
                <c:ext xmlns:c15="http://schemas.microsoft.com/office/drawing/2012/chart" uri="{CE6537A1-D6FC-4f65-9D91-7224C49458BB}">
                  <c15:layout>
                    <c:manualLayout>
                      <c:w val="0.0309272008419147"/>
                      <c:h val="0.0362682436253227"/>
                    </c:manualLayout>
                  </c15:layout>
                </c:ext>
              </c:extLst>
            </c:dLbl>
            <c:dLbl>
              <c:idx val="6"/>
              <c:layout>
                <c:manualLayout>
                  <c:x val="-0.00818423238900265"/>
                  <c:y val="-0.03548987522092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562A-44B2-8DF8-0C43A0D0EB72}"/>
                </c:ext>
                <c:ext xmlns:c15="http://schemas.microsoft.com/office/drawing/2012/chart" uri="{CE6537A1-D6FC-4f65-9D91-7224C49458BB}">
                  <c15:layout>
                    <c:manualLayout>
                      <c:w val="0.0309272008419147"/>
                      <c:h val="0.0362682436253227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0.00887428039360827"/>
                  <c:y val="-0.02835974910938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562A-44B2-8DF8-0C43A0D0EB72}"/>
                </c:ext>
                <c:ext xmlns:c15="http://schemas.microsoft.com/office/drawing/2012/chart" uri="{CE6537A1-D6FC-4f65-9D91-7224C49458BB}">
                  <c15:layout>
                    <c:manualLayout>
                      <c:w val="0.0309272008419147"/>
                      <c:h val="0.036268243625322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t" anchorCtr="0">
                <a:no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1.0</c:v>
                </c:pt>
                <c:pt idx="1">
                  <c:v>0.97</c:v>
                </c:pt>
                <c:pt idx="2">
                  <c:v>0.93</c:v>
                </c:pt>
                <c:pt idx="3">
                  <c:v>0.9</c:v>
                </c:pt>
                <c:pt idx="4">
                  <c:v>0.86</c:v>
                </c:pt>
                <c:pt idx="5">
                  <c:v>0.83</c:v>
                </c:pt>
                <c:pt idx="6">
                  <c:v>0.79</c:v>
                </c:pt>
                <c:pt idx="7">
                  <c:v>0.75</c:v>
                </c:pt>
                <c:pt idx="8">
                  <c:v>0.72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2-562A-44B2-8DF8-0C43A0D0EB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374111600"/>
        <c:axId val="-374002912"/>
      </c:lineChart>
      <c:catAx>
        <c:axId val="-37411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4002912"/>
        <c:crosses val="autoZero"/>
        <c:auto val="1"/>
        <c:lblAlgn val="ctr"/>
        <c:lblOffset val="100"/>
        <c:noMultiLvlLbl val="0"/>
      </c:catAx>
      <c:valAx>
        <c:axId val="-37400291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411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baseline="0" smtClean="0">
                <a:latin typeface="Arial" panose="020B0604020202020204" pitchFamily="34" charset="0"/>
                <a:cs typeface="Arial" panose="020B0604020202020204" pitchFamily="34" charset="0"/>
              </a:rPr>
              <a:t> đồ sử dụng ram trên các thiết bị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615173501726342"/>
          <c:y val="0.103207117174759"/>
          <c:w val="0.926877337598425"/>
          <c:h val="0.6693637014417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3A1A4"/>
              </a:solidFill>
              <a:ln>
                <a:solidFill>
                  <a:srgbClr val="03A1A4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E67-4B04-A03B-11674380CD72}"/>
              </c:ext>
            </c:extLst>
          </c:dPt>
          <c:dPt>
            <c:idx val="1"/>
            <c:invertIfNegative val="0"/>
            <c:bubble3D val="0"/>
            <c:spPr>
              <a:solidFill>
                <a:srgbClr val="EE952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E67-4B04-A03B-11674380CD72}"/>
              </c:ext>
            </c:extLst>
          </c:dPt>
          <c:dPt>
            <c:idx val="2"/>
            <c:invertIfNegative val="0"/>
            <c:bubble3D val="0"/>
            <c:spPr>
              <a:solidFill>
                <a:srgbClr val="EF3078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E67-4B04-A03B-11674380CD72}"/>
              </c:ext>
            </c:extLst>
          </c:dPt>
          <c:dPt>
            <c:idx val="3"/>
            <c:invertIfNegative val="0"/>
            <c:bubble3D val="0"/>
            <c:spPr>
              <a:solidFill>
                <a:srgbClr val="1C7CBB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E67-4B04-A03B-11674380CD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Galaxy s6</c:v>
                </c:pt>
                <c:pt idx="1">
                  <c:v>Galaxy s7</c:v>
                </c:pt>
                <c:pt idx="2">
                  <c:v>Galaxy A71</c:v>
                </c:pt>
                <c:pt idx="3">
                  <c:v>Note 10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0.074</c:v>
                </c:pt>
                <c:pt idx="1">
                  <c:v>0.061</c:v>
                </c:pt>
                <c:pt idx="2">
                  <c:v>0.056</c:v>
                </c:pt>
                <c:pt idx="3">
                  <c:v>0.048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E67-4B04-A03B-11674380CD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387747808"/>
        <c:axId val="-347520768"/>
      </c:barChart>
      <c:catAx>
        <c:axId val="-38774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7520768"/>
        <c:crosses val="autoZero"/>
        <c:auto val="1"/>
        <c:lblAlgn val="ctr"/>
        <c:lblOffset val="100"/>
        <c:noMultiLvlLbl val="0"/>
      </c:catAx>
      <c:valAx>
        <c:axId val="-347520768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38774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857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6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34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08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67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6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180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15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92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7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userDrawn="1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8275" y="1393341"/>
            <a:ext cx="5311200" cy="550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828170" y="1466741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818277" y="1466741"/>
            <a:ext cx="483399" cy="47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32" name="Google Shape;23;p3"/>
          <p:cNvSpPr/>
          <p:nvPr userDrawn="1"/>
        </p:nvSpPr>
        <p:spPr>
          <a:xfrm>
            <a:off x="3818295" y="2222985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6;p3"/>
          <p:cNvSpPr txBox="1">
            <a:spLocks noGrp="1"/>
          </p:cNvSpPr>
          <p:nvPr userDrawn="1"/>
        </p:nvSpPr>
        <p:spPr>
          <a:xfrm>
            <a:off x="3808585" y="2221007"/>
            <a:ext cx="493091" cy="47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2</a:t>
            </a:r>
            <a:endParaRPr/>
          </a:p>
        </p:txBody>
      </p:sp>
      <p:sp>
        <p:nvSpPr>
          <p:cNvPr id="35" name="Google Shape;23;p3"/>
          <p:cNvSpPr/>
          <p:nvPr userDrawn="1"/>
        </p:nvSpPr>
        <p:spPr>
          <a:xfrm>
            <a:off x="3818295" y="306587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6;p3"/>
          <p:cNvSpPr txBox="1">
            <a:spLocks noGrp="1"/>
          </p:cNvSpPr>
          <p:nvPr userDrawn="1"/>
        </p:nvSpPr>
        <p:spPr>
          <a:xfrm>
            <a:off x="3828170" y="3065876"/>
            <a:ext cx="453922" cy="47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3</a:t>
            </a:r>
          </a:p>
        </p:txBody>
      </p:sp>
      <p:sp>
        <p:nvSpPr>
          <p:cNvPr id="38" name="Google Shape;23;p3"/>
          <p:cNvSpPr/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6;p3"/>
          <p:cNvSpPr txBox="1">
            <a:spLocks noGrp="1"/>
          </p:cNvSpPr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USTOM_1_1_1_1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6499859" y="-11150"/>
            <a:ext cx="2655465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62" r:id="rId5"/>
    <p:sldLayoutId id="2147483664" r:id="rId6"/>
    <p:sldLayoutId id="2147483665" r:id="rId7"/>
    <p:sldLayoutId id="2147483668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191405" y="901235"/>
            <a:ext cx="7099858" cy="1945016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buSzPts val="1100"/>
            </a:pPr>
            <a:r>
              <a:rPr lang="en-US" sz="2400">
                <a:latin typeface="+mj-lt"/>
              </a:rPr>
              <a:t>Phát triển ứng dụng theo dõi và bảo vệ các mẫu điện thoại thông minh của Samsung tại các cửa hàng bán lẻ</a:t>
            </a:r>
            <a:endParaRPr sz="2400" i="1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71528"/>
              </p:ext>
            </p:extLst>
          </p:nvPr>
        </p:nvGraphicFramePr>
        <p:xfrm>
          <a:off x="3887893" y="3044315"/>
          <a:ext cx="4551680" cy="1112520"/>
        </p:xfrm>
        <a:graphic>
          <a:graphicData uri="http://schemas.openxmlformats.org/drawingml/2006/table">
            <a:tbl>
              <a:tblPr firstRow="1" bandRow="1">
                <a:tableStyleId>{42527AF5-B3F3-4F1F-8AE7-FB8303C8720E}</a:tableStyleId>
              </a:tblPr>
              <a:tblGrid>
                <a:gridCol w="1678427">
                  <a:extLst>
                    <a:ext uri="{9D8B030D-6E8A-4147-A177-3AD203B41FA5}">
                      <a16:colId xmlns="" xmlns:a16="http://schemas.microsoft.com/office/drawing/2014/main" val="2626818721"/>
                    </a:ext>
                  </a:extLst>
                </a:gridCol>
                <a:gridCol w="2873253">
                  <a:extLst>
                    <a:ext uri="{9D8B030D-6E8A-4147-A177-3AD203B41FA5}">
                      <a16:colId xmlns="" xmlns:a16="http://schemas.microsoft.com/office/drawing/2014/main" val="244573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Sinh viên: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Trần</a:t>
                      </a:r>
                      <a:r>
                        <a:rPr lang="en-US" sz="1800" baseline="0" smtClean="0">
                          <a:latin typeface="+mj-lt"/>
                        </a:rPr>
                        <a:t> Đại Hiệp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8758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Lớp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KTPM – K14B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416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Gv</a:t>
                      </a:r>
                      <a:r>
                        <a:rPr lang="en-US" sz="1800" baseline="0" smtClean="0">
                          <a:latin typeface="+mj-lt"/>
                        </a:rPr>
                        <a:t> hướng dẫn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TS. Nguyễn</a:t>
                      </a:r>
                      <a:r>
                        <a:rPr lang="en-US" sz="1800" baseline="0" smtClean="0">
                          <a:latin typeface="+mj-lt"/>
                        </a:rPr>
                        <a:t> Văn Núi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4756388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>
                <a:latin typeface="+mj-lt"/>
              </a:rPr>
              <a:t>3</a:t>
            </a:r>
            <a:r>
              <a:rPr lang="es" smtClean="0">
                <a:latin typeface="+mj-lt"/>
              </a:rPr>
              <a:t>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Xây dựng giao diện dựa theo ONE UI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Ứng dụng xây dựng giao diện one UI 2.0 của samsung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40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862781" y="1710813"/>
            <a:ext cx="3822819" cy="1129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cài đặt thời gian chạy video intro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dựa trên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2360"/>
              </p:ext>
            </p:extLst>
          </p:nvPr>
        </p:nvGraphicFramePr>
        <p:xfrm>
          <a:off x="4970900" y="141914"/>
          <a:ext cx="2226313" cy="488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141914"/>
                        <a:ext cx="2226313" cy="4883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7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chọn giờ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trên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02145"/>
              </p:ext>
            </p:extLst>
          </p:nvPr>
        </p:nvGraphicFramePr>
        <p:xfrm>
          <a:off x="4970900" y="239335"/>
          <a:ext cx="2155825" cy="4729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239335"/>
                        <a:ext cx="2155825" cy="4729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>
                <a:latin typeface="+mj-lt"/>
              </a:rPr>
              <a:t>4</a:t>
            </a:r>
            <a:r>
              <a:rPr lang="es" smtClean="0">
                <a:latin typeface="+mj-lt"/>
              </a:rPr>
              <a:t>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Kiểm thử pin và hiệu năng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Test pin và hiệu năng thực tế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7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14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14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918191237"/>
              </p:ext>
            </p:extLst>
          </p:nvPr>
        </p:nvGraphicFramePr>
        <p:xfrm>
          <a:off x="474583" y="514792"/>
          <a:ext cx="8194833" cy="411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15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15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21156564"/>
              </p:ext>
            </p:extLst>
          </p:nvPr>
        </p:nvGraphicFramePr>
        <p:xfrm>
          <a:off x="1027296" y="427084"/>
          <a:ext cx="7089408" cy="4289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27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El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99758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16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/>
          </p:nvPr>
        </p:nvSpPr>
        <p:spPr>
          <a:xfrm>
            <a:off x="3094050" y="214500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/>
              <a:t>T</a:t>
            </a:r>
            <a:r>
              <a:rPr lang="es"/>
              <a:t>hanks</a:t>
            </a:r>
            <a:r>
              <a:rPr lang="es" sz="3600"/>
              <a:t>!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589348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Nội dung</a:t>
            </a:r>
            <a:r>
              <a:rPr lang="en-US" smtClean="0">
                <a:latin typeface="+mj-lt"/>
              </a:rPr>
              <a:t> báo cáo</a:t>
            </a:r>
            <a:endParaRPr>
              <a:latin typeface="+mj-lt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826039" y="1475936"/>
            <a:ext cx="494453" cy="405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454920" y="1304450"/>
            <a:ext cx="5311200" cy="537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báo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197;p31"/>
          <p:cNvSpPr txBox="1">
            <a:spLocks/>
          </p:cNvSpPr>
          <p:nvPr/>
        </p:nvSpPr>
        <p:spPr>
          <a:xfrm>
            <a:off x="4454920" y="2130159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Phát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video intro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97;p31"/>
          <p:cNvSpPr txBox="1">
            <a:spLocks/>
          </p:cNvSpPr>
          <p:nvPr/>
        </p:nvSpPr>
        <p:spPr>
          <a:xfrm>
            <a:off x="4454920" y="295586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Xây dựng giao diện dựa theo ONE UI</a:t>
            </a:r>
            <a:endParaRPr 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197;p31"/>
          <p:cNvSpPr txBox="1">
            <a:spLocks/>
          </p:cNvSpPr>
          <p:nvPr/>
        </p:nvSpPr>
        <p:spPr>
          <a:xfrm>
            <a:off x="4454920" y="378157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Kiểm thử pin và hiệu năng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1. </a:t>
            </a:r>
            <a:r>
              <a:rPr lang="es" smtClean="0">
                <a:latin typeface="+mj-lt"/>
              </a:rPr>
              <a:t>Hệ thống bảo vệ và cảnh báo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n-lt"/>
              </a:rPr>
              <a:t>Thiết bị sẽ báo động khi bị đánh cắp. </a:t>
            </a:r>
            <a:r>
              <a:rPr lang="en-US" smtClean="0">
                <a:latin typeface="+mn-lt"/>
              </a:rPr>
              <a:t>C</a:t>
            </a:r>
            <a:r>
              <a:rPr lang="es" smtClean="0">
                <a:latin typeface="+mn-lt"/>
              </a:rPr>
              <a:t>ác nút bấm được khóa lại</a:t>
            </a:r>
            <a:endParaRPr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65" y="1259841"/>
            <a:ext cx="5040070" cy="33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mở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66" y="1312387"/>
            <a:ext cx="5194468" cy="3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32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2</a:t>
            </a:r>
            <a:r>
              <a:rPr lang="es" smtClean="0">
                <a:latin typeface="+mj-lt"/>
              </a:rPr>
              <a:t>. Phát video intro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n-lt"/>
              </a:rPr>
              <a:t>Thiết bị phát video quảng cáo khi ở chế độ rảnh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3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Thuật toán phát video Async</a:t>
            </a:r>
            <a:endParaRPr b="1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042" y="1197287"/>
            <a:ext cx="670637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Thời lượng video(s): 50, 60, 40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042" y="1787608"/>
            <a:ext cx="670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Mảng(ms): [0, 50.000, 110.000, 150.000]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043" y="2239430"/>
            <a:ext cx="79065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Thời gian phát của video = (Thời gian hệ thống % tổng thời gian video) 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		-  thời gian đầu của video gần nhất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					- random(500ms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0042" y="3609453"/>
            <a:ext cx="790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VD: Thời gian hệ thống % tổng thời gian video = 55s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thời gian phát video =  55000 – 50.000 – random(500ms)  </a:t>
            </a:r>
          </a:p>
        </p:txBody>
      </p:sp>
    </p:spTree>
    <p:extLst>
      <p:ext uri="{BB962C8B-B14F-4D97-AF65-F5344CB8AC3E}">
        <p14:creationId xmlns:p14="http://schemas.microsoft.com/office/powerpoint/2010/main" val="26261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4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300</Words>
  <Application>Microsoft Macintosh PowerPoint</Application>
  <PresentationFormat>On-screen Show (16:9)</PresentationFormat>
  <Paragraphs>62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Arvo</vt:lpstr>
      <vt:lpstr>Bodoni</vt:lpstr>
      <vt:lpstr>Quicksand Light</vt:lpstr>
      <vt:lpstr>Ubuntu</vt:lpstr>
      <vt:lpstr>Ubuntu Light</vt:lpstr>
      <vt:lpstr>Arial</vt:lpstr>
      <vt:lpstr>Minimal Charm</vt:lpstr>
      <vt:lpstr>Phát triển ứng dụng theo dõi và bảo vệ các mẫu điện thoại thông minh của Samsung tại các cửa hàng bán lẻ</vt:lpstr>
      <vt:lpstr>Nội dung báo cáo</vt:lpstr>
      <vt:lpstr>1. Hệ thống bảo vệ và cảnh báo</vt:lpstr>
      <vt:lpstr>Biểu đồ trình tự chức năng khóa thiết bị</vt:lpstr>
      <vt:lpstr>Biểu đồ trình tự chức năng mở khóa thiết bị</vt:lpstr>
      <vt:lpstr>Video demo</vt:lpstr>
      <vt:lpstr>2. Phát video intro</vt:lpstr>
      <vt:lpstr>Thuật toán phát video Async</vt:lpstr>
      <vt:lpstr>Video demo</vt:lpstr>
      <vt:lpstr>3. Xây dựng giao diện dựa theo ONE UI</vt:lpstr>
      <vt:lpstr>Giao diện cài đặt thời gian chạy video intro</vt:lpstr>
      <vt:lpstr>Giao diện chọn giờ</vt:lpstr>
      <vt:lpstr>4. Kiểm thử pin và hiệu năng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theo dõi và bảo vệ các mẫu điện thoại thông minh của Samsung tại các cửa hàng bán lẻ</dc:title>
  <cp:lastModifiedBy>Microsoft Office User</cp:lastModifiedBy>
  <cp:revision>40</cp:revision>
  <dcterms:modified xsi:type="dcterms:W3CDTF">2020-05-22T08:14:39Z</dcterms:modified>
</cp:coreProperties>
</file>