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2" r:id="rId6"/>
    <p:sldId id="288" r:id="rId7"/>
    <p:sldId id="289" r:id="rId8"/>
    <p:sldId id="284" r:id="rId9"/>
    <p:sldId id="273" r:id="rId10"/>
    <p:sldId id="285" r:id="rId11"/>
    <p:sldId id="286" r:id="rId12"/>
    <p:sldId id="287" r:id="rId13"/>
    <p:sldId id="290"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9BD"/>
    <a:srgbClr val="FEC630"/>
    <a:srgbClr val="52CBBE"/>
    <a:srgbClr val="FF5969"/>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3" autoAdjust="0"/>
    <p:restoredTop sz="94660"/>
  </p:normalViewPr>
  <p:slideViewPr>
    <p:cSldViewPr snapToGrid="0">
      <p:cViewPr varScale="1">
        <p:scale>
          <a:sx n="65" d="100"/>
          <a:sy n="65" d="100"/>
        </p:scale>
        <p:origin x="3768" y="15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11.04.2019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11.04.2019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11.04.2019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11.04.2019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11.04.2019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920141" cy="523220"/>
          </a:xfrm>
          <a:prstGeom prst="rect">
            <a:avLst/>
          </a:prstGeom>
          <a:noFill/>
        </p:spPr>
        <p:txBody>
          <a:bodyPr wrap="square" rtlCol="0">
            <a:spAutoFit/>
          </a:bodyPr>
          <a:lstStyle/>
          <a:p>
            <a:pPr algn="ctr"/>
            <a:r>
              <a:rPr lang="en-US" sz="2800">
                <a:solidFill>
                  <a:srgbClr val="FF5969"/>
                </a:solidFill>
                <a:latin typeface="Times New Roman" charset="0"/>
                <a:ea typeface="Times New Roman" charset="0"/>
                <a:cs typeface="Times New Roman" charset="0"/>
              </a:rPr>
              <a:t>BÁO CÁO THỰC TẬP CHUYÊN NGÀNH</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832790"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5068400"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457214"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846029"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42996" y="2019573"/>
            <a:ext cx="7920141" cy="646331"/>
          </a:xfrm>
          <a:prstGeom prst="rect">
            <a:avLst/>
          </a:prstGeom>
          <a:noFill/>
        </p:spPr>
        <p:txBody>
          <a:bodyPr wrap="square" rtlCol="0">
            <a:spAutoFit/>
          </a:bodyPr>
          <a:lstStyle/>
          <a:p>
            <a:pPr algn="ctr"/>
            <a:r>
              <a:rPr lang="en-US" sz="3600" err="1">
                <a:solidFill>
                  <a:srgbClr val="52CBBE"/>
                </a:solidFill>
                <a:latin typeface="Times New Roman" charset="0"/>
                <a:ea typeface="Times New Roman" charset="0"/>
                <a:cs typeface="Times New Roman" charset="0"/>
              </a:rPr>
              <a:t>Đề</a:t>
            </a:r>
            <a:r>
              <a:rPr lang="en-US" sz="3600">
                <a:solidFill>
                  <a:srgbClr val="52CBBE"/>
                </a:solidFill>
                <a:latin typeface="Times New Roman" charset="0"/>
                <a:ea typeface="Times New Roman" charset="0"/>
                <a:cs typeface="Times New Roman" charset="0"/>
              </a:rPr>
              <a:t> </a:t>
            </a:r>
            <a:r>
              <a:rPr lang="en-US" sz="3600" err="1">
                <a:solidFill>
                  <a:srgbClr val="52CBBE"/>
                </a:solidFill>
                <a:latin typeface="Times New Roman" charset="0"/>
                <a:ea typeface="Times New Roman" charset="0"/>
                <a:cs typeface="Times New Roman" charset="0"/>
              </a:rPr>
              <a:t>Tài</a:t>
            </a:r>
            <a:endParaRPr lang="en-US" sz="3600">
              <a:solidFill>
                <a:srgbClr val="52CBBE"/>
              </a:solidFill>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3942996" y="2823966"/>
            <a:ext cx="7920141" cy="830997"/>
          </a:xfrm>
          <a:prstGeom prst="rect">
            <a:avLst/>
          </a:prstGeom>
          <a:noFill/>
        </p:spPr>
        <p:txBody>
          <a:bodyPr wrap="square" rtlCol="0">
            <a:spAutoFit/>
          </a:bodyPr>
          <a:lstStyle/>
          <a:p>
            <a:pPr algn="ctr"/>
            <a:r>
              <a:rPr lang="en-US" sz="2400" err="1">
                <a:solidFill>
                  <a:srgbClr val="5D7373"/>
                </a:solidFill>
                <a:latin typeface="Times New Roman" charset="0"/>
                <a:ea typeface="Times New Roman" charset="0"/>
                <a:cs typeface="Times New Roman" charset="0"/>
              </a:rPr>
              <a:t>Tìm</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hiểu</a:t>
            </a:r>
            <a:r>
              <a:rPr lang="en-US" sz="2400">
                <a:solidFill>
                  <a:srgbClr val="5D7373"/>
                </a:solidFill>
                <a:latin typeface="Times New Roman" charset="0"/>
                <a:ea typeface="Times New Roman" charset="0"/>
                <a:cs typeface="Times New Roman" charset="0"/>
              </a:rPr>
              <a:t> React Native </a:t>
            </a:r>
            <a:r>
              <a:rPr lang="en-US" sz="2400" err="1">
                <a:solidFill>
                  <a:srgbClr val="5D7373"/>
                </a:solidFill>
                <a:latin typeface="Times New Roman" charset="0"/>
                <a:ea typeface="Times New Roman" charset="0"/>
                <a:cs typeface="Times New Roman" charset="0"/>
              </a:rPr>
              <a:t>và</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xây</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dựng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ứng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dụng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hỗ</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trợ</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xem</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lịch</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học</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cá</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nhân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trên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nền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tảng</a:t>
            </a:r>
            <a:r>
              <a:rPr lang="en-US" sz="2400">
                <a:solidFill>
                  <a:srgbClr val="5D7373"/>
                </a:solidFill>
                <a:latin typeface="Times New Roman" charset="0"/>
                <a:ea typeface="Times New Roman" charset="0"/>
                <a:cs typeface="Times New Roman" charset="0"/>
              </a:rPr>
              <a:t> IOS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917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Thông tin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8876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Nội dung</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9365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192182" y="0"/>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8948721"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976699" y="670636"/>
            <a:ext cx="6912499" cy="629100"/>
            <a:chOff x="1007592" y="603120"/>
            <a:chExt cx="6912499"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95" name="Oval 94">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tổng quát</a:t>
                </a:r>
              </a:p>
            </p:txBody>
          </p:sp>
        </p:grpSp>
        <p:pic>
          <p:nvPicPr>
            <p:cNvPr id="68" name="Picture 67"/>
            <p:cNvPicPr>
              <a:picLocks noChangeAspect="1"/>
            </p:cNvPicPr>
            <p:nvPr/>
          </p:nvPicPr>
          <p:blipFill>
            <a:blip r:embed="rId3"/>
            <a:stretch>
              <a:fillRect/>
            </a:stretch>
          </p:blipFill>
          <p:spPr>
            <a:xfrm>
              <a:off x="1130793" y="724652"/>
              <a:ext cx="399517" cy="399517"/>
            </a:xfrm>
            <a:prstGeom prst="rect">
              <a:avLst/>
            </a:prstGeom>
          </p:spPr>
        </p:pic>
      </p:grpSp>
      <p:pic>
        <p:nvPicPr>
          <p:cNvPr id="97" name="Picture 96"/>
          <p:cNvPicPr>
            <a:picLocks noChangeAspect="1"/>
          </p:cNvPicPr>
          <p:nvPr/>
        </p:nvPicPr>
        <p:blipFill>
          <a:blip r:embed="rId4"/>
          <a:stretch>
            <a:fillRect/>
          </a:stretch>
        </p:blipFill>
        <p:spPr>
          <a:xfrm>
            <a:off x="1593821" y="1580969"/>
            <a:ext cx="5935027" cy="4394203"/>
          </a:xfrm>
          <a:prstGeom prst="rect">
            <a:avLst/>
          </a:prstGeom>
        </p:spPr>
      </p:pic>
    </p:spTree>
    <p:extLst>
      <p:ext uri="{BB962C8B-B14F-4D97-AF65-F5344CB8AC3E}">
        <p14:creationId xmlns:p14="http://schemas.microsoft.com/office/powerpoint/2010/main" val="3288686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976699" y="670636"/>
            <a:ext cx="6912499" cy="629100"/>
            <a:chOff x="1007592" y="603120"/>
            <a:chExt cx="6912499" cy="629100"/>
          </a:xfrm>
        </p:grpSpPr>
        <p:grpSp>
          <p:nvGrpSpPr>
            <p:cNvPr id="34" name="Group 33">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36" name="Oval 35">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quản lý lịch học cá nhân</a:t>
                </a:r>
              </a:p>
            </p:txBody>
          </p:sp>
        </p:grpSp>
        <p:pic>
          <p:nvPicPr>
            <p:cNvPr id="35" name="Picture 34"/>
            <p:cNvPicPr>
              <a:picLocks noChangeAspect="1"/>
            </p:cNvPicPr>
            <p:nvPr/>
          </p:nvPicPr>
          <p:blipFill>
            <a:blip r:embed="rId3"/>
            <a:stretch>
              <a:fillRect/>
            </a:stretch>
          </p:blipFill>
          <p:spPr>
            <a:xfrm>
              <a:off x="1130793" y="724652"/>
              <a:ext cx="399517" cy="399517"/>
            </a:xfrm>
            <a:prstGeom prst="rect">
              <a:avLst/>
            </a:prstGeom>
          </p:spPr>
        </p:pic>
      </p:grpSp>
      <p:pic>
        <p:nvPicPr>
          <p:cNvPr id="38" name="Picture 37"/>
          <p:cNvPicPr>
            <a:picLocks noChangeAspect="1"/>
          </p:cNvPicPr>
          <p:nvPr/>
        </p:nvPicPr>
        <p:blipFill>
          <a:blip r:embed="rId4"/>
          <a:stretch>
            <a:fillRect/>
          </a:stretch>
        </p:blipFill>
        <p:spPr>
          <a:xfrm>
            <a:off x="1008200" y="1892300"/>
            <a:ext cx="6908800" cy="3073400"/>
          </a:xfrm>
          <a:prstGeom prst="rect">
            <a:avLst/>
          </a:prstGeom>
        </p:spPr>
      </p:pic>
    </p:spTree>
    <p:extLst>
      <p:ext uri="{BB962C8B-B14F-4D97-AF65-F5344CB8AC3E}">
        <p14:creationId xmlns:p14="http://schemas.microsoft.com/office/powerpoint/2010/main" val="6945834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9" name="Group 38"/>
          <p:cNvGrpSpPr/>
          <p:nvPr/>
        </p:nvGrpSpPr>
        <p:grpSpPr>
          <a:xfrm>
            <a:off x="976699" y="670636"/>
            <a:ext cx="6912499" cy="629100"/>
            <a:chOff x="1007592" y="603120"/>
            <a:chExt cx="6912499" cy="629100"/>
          </a:xfrm>
        </p:grpSpPr>
        <p:grpSp>
          <p:nvGrpSpPr>
            <p:cNvPr id="40" name="Group 39">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42" name="Oval 41">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quản lý ghi chú</a:t>
                </a:r>
              </a:p>
            </p:txBody>
          </p:sp>
        </p:grpSp>
        <p:pic>
          <p:nvPicPr>
            <p:cNvPr id="41" name="Picture 40"/>
            <p:cNvPicPr>
              <a:picLocks noChangeAspect="1"/>
            </p:cNvPicPr>
            <p:nvPr/>
          </p:nvPicPr>
          <p:blipFill>
            <a:blip r:embed="rId3"/>
            <a:stretch>
              <a:fillRect/>
            </a:stretch>
          </p:blipFill>
          <p:spPr>
            <a:xfrm>
              <a:off x="1130793" y="724652"/>
              <a:ext cx="399517" cy="399517"/>
            </a:xfrm>
            <a:prstGeom prst="rect">
              <a:avLst/>
            </a:prstGeom>
          </p:spPr>
        </p:pic>
      </p:grpSp>
      <p:pic>
        <p:nvPicPr>
          <p:cNvPr id="44" name="Picture 43"/>
          <p:cNvPicPr>
            <a:picLocks noChangeAspect="1"/>
          </p:cNvPicPr>
          <p:nvPr/>
        </p:nvPicPr>
        <p:blipFill>
          <a:blip r:embed="rId4"/>
          <a:stretch>
            <a:fillRect/>
          </a:stretch>
        </p:blipFill>
        <p:spPr>
          <a:xfrm>
            <a:off x="1109335" y="1946142"/>
            <a:ext cx="6868710" cy="2965716"/>
          </a:xfrm>
          <a:prstGeom prst="rect">
            <a:avLst/>
          </a:prstGeom>
        </p:spPr>
      </p:pic>
    </p:spTree>
    <p:extLst>
      <p:ext uri="{BB962C8B-B14F-4D97-AF65-F5344CB8AC3E}">
        <p14:creationId xmlns:p14="http://schemas.microsoft.com/office/powerpoint/2010/main" val="18901620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1243564" y="-2"/>
            <a:ext cx="12917853"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302276" y="0"/>
            <a:ext cx="11447501"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51350" y="5725"/>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1849"/>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solidFill>
                  <a:srgbClr val="FF0000"/>
                </a:solidFill>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F84AC57B-3522-41D6-AA95-516C9924E2C8}"/>
              </a:ext>
            </a:extLst>
          </p:cNvPr>
          <p:cNvSpPr/>
          <p:nvPr/>
        </p:nvSpPr>
        <p:spPr>
          <a:xfrm>
            <a:off x="2169893" y="2551837"/>
            <a:ext cx="7852214" cy="1754326"/>
          </a:xfrm>
          <a:prstGeom prst="rect">
            <a:avLst/>
          </a:prstGeom>
          <a:noFill/>
        </p:spPr>
        <p:txBody>
          <a:bodyPr wrap="none" lIns="91440" tIns="45720" rIns="91440" bIns="45720">
            <a:spAutoFit/>
          </a:bodyPr>
          <a:lstStyle/>
          <a:p>
            <a:pPr algn="ctr"/>
            <a:r>
              <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Cảm </a:t>
            </a:r>
            <a:r>
              <a:rPr lang="vi-V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ơ</a:t>
            </a:r>
            <a:r>
              <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 thầy cô và các bạn</a:t>
            </a:r>
          </a:p>
          <a:p>
            <a:pPr algn="ctr"/>
            <a:r>
              <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đã lắng nghe</a:t>
            </a:r>
          </a:p>
        </p:txBody>
      </p:sp>
    </p:spTree>
    <p:extLst>
      <p:ext uri="{BB962C8B-B14F-4D97-AF65-F5344CB8AC3E}">
        <p14:creationId xmlns:p14="http://schemas.microsoft.com/office/powerpoint/2010/main" val="31916760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250"/>
                                  </p:stCondLst>
                                  <p:childTnLst>
                                    <p:animMotion origin="layout" path="M -6.25E-7 1.48148E-6 L -0.92943 0.00023 " pathEditMode="relative" rAng="0" ptsTypes="AA">
                                      <p:cBhvr>
                                        <p:cTn id="6" dur="1000" fill="hold"/>
                                        <p:tgtEl>
                                          <p:spTgt spid="76"/>
                                        </p:tgtEl>
                                        <p:attrNameLst>
                                          <p:attrName>ppt_x</p:attrName>
                                          <p:attrName>ppt_y</p:attrName>
                                        </p:attrNameLst>
                                      </p:cBhvr>
                                      <p:rCtr x="-46471" y="0"/>
                                    </p:animMotion>
                                  </p:childTnLst>
                                </p:cTn>
                              </p:par>
                            </p:childTnLst>
                          </p:cTn>
                        </p:par>
                        <p:par>
                          <p:cTn id="7" fill="hold">
                            <p:stCondLst>
                              <p:cond delay="1250"/>
                            </p:stCondLst>
                            <p:childTnLst>
                              <p:par>
                                <p:cTn id="8" presetID="42" presetClass="path" presetSubtype="0" accel="50000" decel="50000" fill="hold" nodeType="afterEffect">
                                  <p:stCondLst>
                                    <p:cond delay="0"/>
                                  </p:stCondLst>
                                  <p:childTnLst>
                                    <p:animMotion origin="layout" path="M -3.95833E-6 4.07407E-6 L -0.97278 -0.00093 " pathEditMode="relative" rAng="0" ptsTypes="AA">
                                      <p:cBhvr>
                                        <p:cTn id="9" dur="1000" fill="hold"/>
                                        <p:tgtEl>
                                          <p:spTgt spid="71"/>
                                        </p:tgtEl>
                                        <p:attrNameLst>
                                          <p:attrName>ppt_x</p:attrName>
                                          <p:attrName>ppt_y</p:attrName>
                                        </p:attrNameLst>
                                      </p:cBhvr>
                                      <p:rCtr x="-48633" y="-46"/>
                                    </p:animMotion>
                                  </p:childTnLst>
                                </p:cTn>
                              </p:par>
                            </p:childTnLst>
                          </p:cTn>
                        </p:par>
                        <p:par>
                          <p:cTn id="10" fill="hold">
                            <p:stCondLst>
                              <p:cond delay="2250"/>
                            </p:stCondLst>
                            <p:childTnLst>
                              <p:par>
                                <p:cTn id="11" presetID="42" presetClass="path" presetSubtype="0" accel="50000" decel="50000" fill="hold" nodeType="afterEffect">
                                  <p:stCondLst>
                                    <p:cond delay="250"/>
                                  </p:stCondLst>
                                  <p:childTnLst>
                                    <p:animMotion origin="layout" path="M -1.45833E-6 0 L -1.0181 0 " pathEditMode="relative" rAng="0" ptsTypes="AA">
                                      <p:cBhvr>
                                        <p:cTn id="12" dur="1000" fill="hold"/>
                                        <p:tgtEl>
                                          <p:spTgt spid="60"/>
                                        </p:tgtEl>
                                        <p:attrNameLst>
                                          <p:attrName>ppt_x</p:attrName>
                                          <p:attrName>ppt_y</p:attrName>
                                        </p:attrNameLst>
                                      </p:cBhvr>
                                      <p:rCtr x="-50898" y="0"/>
                                    </p:animMotion>
                                  </p:childTnLst>
                                </p:cTn>
                              </p:par>
                            </p:childTnLst>
                          </p:cTn>
                        </p:par>
                        <p:par>
                          <p:cTn id="13" fill="hold">
                            <p:stCondLst>
                              <p:cond delay="3500"/>
                            </p:stCondLst>
                            <p:childTnLst>
                              <p:par>
                                <p:cTn id="14" presetID="42" presetClass="path" presetSubtype="0" accel="50000" decel="50000" fill="hold" nodeType="afterEffect">
                                  <p:stCondLst>
                                    <p:cond delay="250"/>
                                  </p:stCondLst>
                                  <p:childTnLst>
                                    <p:animMotion origin="layout" path="M -4.375E-6 0 L -1.06458 0 " pathEditMode="relative" rAng="0" ptsTypes="AA">
                                      <p:cBhvr>
                                        <p:cTn id="15" dur="1000" fill="hold"/>
                                        <p:tgtEl>
                                          <p:spTgt spid="55"/>
                                        </p:tgtEl>
                                        <p:attrNameLst>
                                          <p:attrName>ppt_x</p:attrName>
                                          <p:attrName>ppt_y</p:attrName>
                                        </p:attrNameLst>
                                      </p:cBhvr>
                                      <p:rCtr x="-53229" y="0"/>
                                    </p:animMotion>
                                  </p:childTnLst>
                                </p:cTn>
                              </p:par>
                            </p:childTnLst>
                          </p:cTn>
                        </p:par>
                        <p:par>
                          <p:cTn id="16" fill="hold">
                            <p:stCondLst>
                              <p:cond delay="4750"/>
                            </p:stCondLst>
                            <p:childTnLst>
                              <p:par>
                                <p:cTn id="17" presetID="42" presetClass="path" presetSubtype="0" accel="50000" decel="50000" fill="hold" nodeType="afterEffect">
                                  <p:stCondLst>
                                    <p:cond delay="250"/>
                                  </p:stCondLst>
                                  <p:childTnLst>
                                    <p:animMotion origin="layout" path="M -8.33333E-7 0 L -1.10208 0 " pathEditMode="relative" rAng="0" ptsTypes="AA">
                                      <p:cBhvr>
                                        <p:cTn id="18" dur="1000" fill="hold"/>
                                        <p:tgtEl>
                                          <p:spTgt spid="50"/>
                                        </p:tgtEl>
                                        <p:attrNameLst>
                                          <p:attrName>ppt_x</p:attrName>
                                          <p:attrName>ppt_y</p:attrName>
                                        </p:attrNameLst>
                                      </p:cBhvr>
                                      <p:rCtr x="-55104" y="0"/>
                                    </p:animMotion>
                                  </p:childTnLst>
                                </p:cTn>
                              </p:par>
                            </p:childTnLst>
                          </p:cTn>
                        </p:par>
                        <p:par>
                          <p:cTn id="19" fill="hold">
                            <p:stCondLst>
                              <p:cond delay="6000"/>
                            </p:stCondLst>
                            <p:childTnLst>
                              <p:par>
                                <p:cTn id="20" presetID="22" presetClass="entr" presetSubtype="2"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
            <a:ext cx="12482920" cy="6858000"/>
            <a:chOff x="-290920" y="-12032"/>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12032"/>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Times New Roman" charset="0"/>
                  <a:ea typeface="Times New Roman" charset="0"/>
                  <a:cs typeface="Times New Roman" charset="0"/>
                </a:rPr>
                <a:t>Thông tin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Nội dung</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103800" y="0"/>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Natie</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8860339" y="0"/>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641368" y="2609385"/>
            <a:ext cx="6791601" cy="1639229"/>
            <a:chOff x="2795389" y="3930972"/>
            <a:chExt cx="6791601" cy="1639229"/>
          </a:xfrm>
        </p:grpSpPr>
        <p:sp>
          <p:nvSpPr>
            <p:cNvPr id="83" name="TextBox 82">
              <a:extLst>
                <a:ext uri="{FF2B5EF4-FFF2-40B4-BE49-F238E27FC236}">
                  <a16:creationId xmlns:a16="http://schemas.microsoft.com/office/drawing/2014/main" id="{A94C4F95-2EDE-46B0-8B26-C72D6D3C8DB3}"/>
                </a:ext>
              </a:extLst>
            </p:cNvPr>
            <p:cNvSpPr txBox="1"/>
            <p:nvPr/>
          </p:nvSpPr>
          <p:spPr>
            <a:xfrm>
              <a:off x="3692628" y="3930972"/>
              <a:ext cx="4882370" cy="584775"/>
            </a:xfrm>
            <a:prstGeom prst="rect">
              <a:avLst/>
            </a:prstGeom>
            <a:noFill/>
          </p:spPr>
          <p:txBody>
            <a:bodyPr wrap="square" rtlCol="0">
              <a:spAutoFit/>
            </a:bodyPr>
            <a:lstStyle/>
            <a:p>
              <a:pPr algn="ctr"/>
              <a:r>
                <a:rPr lang="en-US" sz="3200">
                  <a:solidFill>
                    <a:srgbClr val="03A1A4"/>
                  </a:solidFill>
                  <a:latin typeface="Times New Roman" charset="0"/>
                  <a:ea typeface="Times New Roman" charset="0"/>
                  <a:cs typeface="Times New Roman" charset="0"/>
                </a:rPr>
                <a:t>SINH VIÊN THỰC HIỆN</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r>
                <a:rPr lang="en-US" sz="2400">
                  <a:solidFill>
                    <a:schemeClr val="bg1">
                      <a:lumMod val="65000"/>
                    </a:schemeClr>
                  </a:solidFill>
                  <a:latin typeface="Times New Roman" charset="0"/>
                  <a:ea typeface="Times New Roman" charset="0"/>
                  <a:cs typeface="Times New Roman" charset="0"/>
                </a:rPr>
                <a:t>TRẦN ĐẠI HIỆP</a:t>
              </a:r>
            </a:p>
          </p:txBody>
        </p:sp>
        <p:sp>
          <p:nvSpPr>
            <p:cNvPr id="85" name="TextBox 84">
              <a:extLst>
                <a:ext uri="{FF2B5EF4-FFF2-40B4-BE49-F238E27FC236}">
                  <a16:creationId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r>
                <a:rPr lang="en-US">
                  <a:solidFill>
                    <a:schemeClr val="bg1">
                      <a:lumMod val="65000"/>
                    </a:schemeClr>
                  </a:solidFill>
                  <a:latin typeface="Times New Roman" charset="0"/>
                  <a:ea typeface="Times New Roman" charset="0"/>
                  <a:cs typeface="Times New Roman" charset="0"/>
                </a:rPr>
                <a:t>KTPM </a:t>
              </a:r>
              <a:r>
                <a:rPr lang="mr-IN">
                  <a:solidFill>
                    <a:schemeClr val="bg1">
                      <a:lumMod val="65000"/>
                    </a:schemeClr>
                  </a:solidFill>
                  <a:latin typeface="Times New Roman" charset="0"/>
                  <a:ea typeface="Times New Roman" charset="0"/>
                  <a:cs typeface="Times New Roman" charset="0"/>
                </a:rPr>
                <a:t>–</a:t>
              </a:r>
              <a:r>
                <a:rPr lang="en-US">
                  <a:solidFill>
                    <a:schemeClr val="bg1">
                      <a:lumMod val="65000"/>
                    </a:schemeClr>
                  </a:solidFill>
                  <a:latin typeface="Times New Roman" charset="0"/>
                  <a:ea typeface="Times New Roman" charset="0"/>
                  <a:cs typeface="Times New Roman" charset="0"/>
                </a:rPr>
                <a:t> K14B</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95389" y="5200869"/>
              <a:ext cx="6791601" cy="369332"/>
            </a:xfrm>
            <a:prstGeom prst="rect">
              <a:avLst/>
            </a:prstGeom>
            <a:noFill/>
          </p:spPr>
          <p:txBody>
            <a:bodyPr wrap="square" rtlCol="0">
              <a:spAutoFit/>
            </a:bodyPr>
            <a:lstStyle/>
            <a:p>
              <a:pPr algn="ctr"/>
              <a:r>
                <a:rPr lang="en-US">
                  <a:solidFill>
                    <a:schemeClr val="bg1">
                      <a:lumMod val="65000"/>
                    </a:schemeClr>
                  </a:solidFill>
                  <a:latin typeface="Times New Roman" charset="0"/>
                  <a:ea typeface="Times New Roman" charset="0"/>
                  <a:cs typeface="Times New Roman" charset="0"/>
                </a:rPr>
                <a:t>Giáo viên hướng dẫn :  TS.Nguyễn Văn Núi</a:t>
              </a: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250"/>
                                        <p:tgtEl>
                                          <p:spTgt spid="82"/>
                                        </p:tgtEl>
                                      </p:cBhvr>
                                    </p:animEffect>
                                    <p:anim calcmode="lin" valueType="num">
                                      <p:cBhvr>
                                        <p:cTn id="8" dur="1250" fill="hold"/>
                                        <p:tgtEl>
                                          <p:spTgt spid="82"/>
                                        </p:tgtEl>
                                        <p:attrNameLst>
                                          <p:attrName>ppt_x</p:attrName>
                                        </p:attrNameLst>
                                      </p:cBhvr>
                                      <p:tavLst>
                                        <p:tav tm="0">
                                          <p:val>
                                            <p:strVal val="#ppt_x"/>
                                          </p:val>
                                        </p:tav>
                                        <p:tav tm="100000">
                                          <p:val>
                                            <p:strVal val="#ppt_x"/>
                                          </p:val>
                                        </p:tav>
                                      </p:tavLst>
                                    </p:anim>
                                    <p:anim calcmode="lin" valueType="num">
                                      <p:cBhvr>
                                        <p:cTn id="9" dur="125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Thông tin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8761312" y="-134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Nội dung </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135203" y="0"/>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8891742" y="0"/>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p:cNvGrpSpPr/>
          <p:nvPr/>
        </p:nvGrpSpPr>
        <p:grpSpPr>
          <a:xfrm>
            <a:off x="3089345" y="1381191"/>
            <a:ext cx="1777557" cy="4405995"/>
            <a:chOff x="3089345" y="1381191"/>
            <a:chExt cx="1777557" cy="4405995"/>
          </a:xfrm>
        </p:grpSpPr>
        <p:grpSp>
          <p:nvGrpSpPr>
            <p:cNvPr id="104" name="Group 103">
              <a:extLst>
                <a:ext uri="{FF2B5EF4-FFF2-40B4-BE49-F238E27FC236}">
                  <a16:creationId xmlns:a16="http://schemas.microsoft.com/office/drawing/2014/main" id="{A87830BE-EEF7-4034-8ABE-3212DB467DB4}"/>
                </a:ext>
              </a:extLst>
            </p:cNvPr>
            <p:cNvGrpSpPr/>
            <p:nvPr/>
          </p:nvGrpSpPr>
          <p:grpSpPr>
            <a:xfrm>
              <a:off x="3089345" y="1381191"/>
              <a:ext cx="1777557" cy="2004263"/>
              <a:chOff x="1494518" y="2209800"/>
              <a:chExt cx="1591582" cy="1866900"/>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462376"/>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2"/>
              <a:ext cx="1777556" cy="333518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4" name="Group 3"/>
          <p:cNvGrpSpPr/>
          <p:nvPr/>
        </p:nvGrpSpPr>
        <p:grpSpPr>
          <a:xfrm>
            <a:off x="5586222" y="1381191"/>
            <a:ext cx="1791279" cy="4405996"/>
            <a:chOff x="5586222" y="1381191"/>
            <a:chExt cx="1791279" cy="4405996"/>
          </a:xfrm>
        </p:grpSpPr>
        <p:grpSp>
          <p:nvGrpSpPr>
            <p:cNvPr id="100" name="Group 99">
              <a:extLst>
                <a:ext uri="{FF2B5EF4-FFF2-40B4-BE49-F238E27FC236}">
                  <a16:creationId xmlns:a16="http://schemas.microsoft.com/office/drawing/2014/main" id="{12310FCA-56F2-4778-94B7-C1B5FD53AE20}"/>
                </a:ext>
              </a:extLst>
            </p:cNvPr>
            <p:cNvGrpSpPr/>
            <p:nvPr/>
          </p:nvGrpSpPr>
          <p:grpSpPr>
            <a:xfrm>
              <a:off x="5586222" y="1381191"/>
              <a:ext cx="1791279" cy="2004263"/>
              <a:chOff x="3991395" y="2209800"/>
              <a:chExt cx="1591582" cy="1866900"/>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7655" y="2446881"/>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2</a:t>
                </a:r>
              </a:p>
            </p:txBody>
          </p:sp>
        </p:gr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2"/>
              <a:ext cx="1791278"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5" name="Group 4"/>
          <p:cNvGrpSpPr/>
          <p:nvPr/>
        </p:nvGrpSpPr>
        <p:grpSpPr>
          <a:xfrm>
            <a:off x="8083100" y="1381191"/>
            <a:ext cx="1717774" cy="4405997"/>
            <a:chOff x="8083100" y="1381191"/>
            <a:chExt cx="1717774" cy="4405997"/>
          </a:xfrm>
        </p:grpSpPr>
        <p:grpSp>
          <p:nvGrpSpPr>
            <p:cNvPr id="96" name="Group 95">
              <a:extLst>
                <a:ext uri="{FF2B5EF4-FFF2-40B4-BE49-F238E27FC236}">
                  <a16:creationId xmlns:a16="http://schemas.microsoft.com/office/drawing/2014/main" id="{183EA2CA-A17F-4A6A-AC3E-6F8757F77880}"/>
                </a:ext>
              </a:extLst>
            </p:cNvPr>
            <p:cNvGrpSpPr/>
            <p:nvPr/>
          </p:nvGrpSpPr>
          <p:grpSpPr>
            <a:xfrm>
              <a:off x="8083100" y="1381191"/>
              <a:ext cx="1717774" cy="2004263"/>
              <a:chOff x="6488272" y="2209800"/>
              <a:chExt cx="1591582" cy="1866900"/>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7" y="2462376"/>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3</a:t>
                </a:r>
              </a:p>
            </p:txBody>
          </p:sp>
        </p:gr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3"/>
              <a:ext cx="1717774"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6" name="Group 5"/>
          <p:cNvGrpSpPr/>
          <p:nvPr/>
        </p:nvGrpSpPr>
        <p:grpSpPr>
          <a:xfrm>
            <a:off x="3083676" y="3146196"/>
            <a:ext cx="1783225" cy="2411336"/>
            <a:chOff x="3083676" y="3146196"/>
            <a:chExt cx="1783225" cy="2411336"/>
          </a:xfrm>
        </p:grpSpPr>
        <p:sp>
          <p:nvSpPr>
            <p:cNvPr id="115" name="TextBox 114">
              <a:extLst>
                <a:ext uri="{FF2B5EF4-FFF2-40B4-BE49-F238E27FC236}">
                  <a16:creationId xmlns:a16="http://schemas.microsoft.com/office/drawing/2014/main" id="{8721CE74-40AC-4223-B129-B3A270C7429B}"/>
                </a:ext>
              </a:extLst>
            </p:cNvPr>
            <p:cNvSpPr txBox="1"/>
            <p:nvPr/>
          </p:nvSpPr>
          <p:spPr>
            <a:xfrm>
              <a:off x="3083676" y="3146196"/>
              <a:ext cx="1783225" cy="646331"/>
            </a:xfrm>
            <a:prstGeom prst="rect">
              <a:avLst/>
            </a:prstGeom>
            <a:noFill/>
          </p:spPr>
          <p:txBody>
            <a:bodyPr wrap="square" rtlCol="0">
              <a:spAutoFit/>
            </a:bodyPr>
            <a:lstStyle/>
            <a:p>
              <a:pPr algn="ctr"/>
              <a:r>
                <a:rPr lang="en-US" b="1">
                  <a:solidFill>
                    <a:srgbClr val="FF5969"/>
                  </a:solidFill>
                  <a:latin typeface="Times New Roman" charset="0"/>
                  <a:ea typeface="Times New Roman" charset="0"/>
                  <a:cs typeface="Times New Roman" charset="0"/>
                </a:rPr>
                <a:t>Lý do chọn đề tài</a:t>
              </a:r>
            </a:p>
          </p:txBody>
        </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275" y="4663180"/>
              <a:ext cx="894354" cy="894352"/>
            </a:xfrm>
            <a:prstGeom prst="rect">
              <a:avLst/>
            </a:prstGeom>
          </p:spPr>
        </p:pic>
      </p:grpSp>
      <p:grpSp>
        <p:nvGrpSpPr>
          <p:cNvPr id="8" name="Group 7"/>
          <p:cNvGrpSpPr/>
          <p:nvPr/>
        </p:nvGrpSpPr>
        <p:grpSpPr>
          <a:xfrm>
            <a:off x="5572501" y="3146196"/>
            <a:ext cx="1792110" cy="2422991"/>
            <a:chOff x="5572501" y="3146196"/>
            <a:chExt cx="1792110" cy="2422991"/>
          </a:xfrm>
        </p:grpSpPr>
        <p:sp>
          <p:nvSpPr>
            <p:cNvPr id="118" name="TextBox 117">
              <a:extLst>
                <a:ext uri="{FF2B5EF4-FFF2-40B4-BE49-F238E27FC236}">
                  <a16:creationId xmlns:a16="http://schemas.microsoft.com/office/drawing/2014/main" id="{91705BAF-DCDA-4FDC-8DA1-1FBA870AE5C8}"/>
                </a:ext>
              </a:extLst>
            </p:cNvPr>
            <p:cNvSpPr txBox="1"/>
            <p:nvPr/>
          </p:nvSpPr>
          <p:spPr>
            <a:xfrm>
              <a:off x="5572501" y="3146196"/>
              <a:ext cx="1792110" cy="646331"/>
            </a:xfrm>
            <a:prstGeom prst="rect">
              <a:avLst/>
            </a:prstGeom>
            <a:noFill/>
          </p:spPr>
          <p:txBody>
            <a:bodyPr wrap="square" rtlCol="0">
              <a:spAutoFit/>
            </a:bodyPr>
            <a:lstStyle/>
            <a:p>
              <a:pPr algn="ctr"/>
              <a:r>
                <a:rPr lang="en-US" b="1">
                  <a:solidFill>
                    <a:srgbClr val="52CBBE"/>
                  </a:solidFill>
                  <a:latin typeface="Times New Roman" charset="0"/>
                  <a:ea typeface="Times New Roman" charset="0"/>
                  <a:cs typeface="Times New Roman" charset="0"/>
                </a:rPr>
                <a:t>Giới thiệu về React Native</a:t>
              </a:r>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285" y="4671331"/>
              <a:ext cx="897858" cy="897856"/>
            </a:xfrm>
            <a:prstGeom prst="rect">
              <a:avLst/>
            </a:prstGeom>
          </p:spPr>
        </p:pic>
      </p:grpSp>
      <p:grpSp>
        <p:nvGrpSpPr>
          <p:cNvPr id="10" name="Group 9"/>
          <p:cNvGrpSpPr/>
          <p:nvPr/>
        </p:nvGrpSpPr>
        <p:grpSpPr>
          <a:xfrm>
            <a:off x="8082518" y="2920728"/>
            <a:ext cx="1715472" cy="2642352"/>
            <a:chOff x="8082518" y="2920728"/>
            <a:chExt cx="1715472" cy="2642352"/>
          </a:xfrm>
        </p:grpSpPr>
        <p:sp>
          <p:nvSpPr>
            <p:cNvPr id="121" name="TextBox 120">
              <a:extLst>
                <a:ext uri="{FF2B5EF4-FFF2-40B4-BE49-F238E27FC236}">
                  <a16:creationId xmlns:a16="http://schemas.microsoft.com/office/drawing/2014/main" id="{D025EBC6-5731-4D97-B58C-0E0C20D47817}"/>
                </a:ext>
              </a:extLst>
            </p:cNvPr>
            <p:cNvSpPr txBox="1"/>
            <p:nvPr/>
          </p:nvSpPr>
          <p:spPr>
            <a:xfrm>
              <a:off x="8082518" y="2920728"/>
              <a:ext cx="1715472" cy="1200329"/>
            </a:xfrm>
            <a:prstGeom prst="rect">
              <a:avLst/>
            </a:prstGeom>
            <a:noFill/>
          </p:spPr>
          <p:txBody>
            <a:bodyPr wrap="square" rtlCol="0">
              <a:spAutoFit/>
            </a:bodyPr>
            <a:lstStyle/>
            <a:p>
              <a:pPr algn="ctr"/>
              <a:r>
                <a:rPr lang="en-US" b="1">
                  <a:solidFill>
                    <a:srgbClr val="FEC630"/>
                  </a:solidFill>
                  <a:latin typeface="Times New Roman" charset="0"/>
                  <a:ea typeface="Times New Roman" charset="0"/>
                  <a:cs typeface="Times New Roman" charset="0"/>
                </a:rPr>
                <a:t>Xây dựng ứng dụng hỗ trợ xem lịch học cá nhân trên IOS</a:t>
              </a:r>
            </a:p>
          </p:txBody>
        </p:sp>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9313" y="4655600"/>
              <a:ext cx="907482" cy="907480"/>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45833E-6 1.48148E-6 L 0.73919 0.00023 " pathEditMode="relative" rAng="0" ptsTypes="AA">
                                      <p:cBhvr>
                                        <p:cTn id="6" dur="2000" fill="hold"/>
                                        <p:tgtEl>
                                          <p:spTgt spid="38"/>
                                        </p:tgtEl>
                                        <p:attrNameLst>
                                          <p:attrName>ppt_x</p:attrName>
                                          <p:attrName>ppt_y</p:attrName>
                                        </p:attrNameLst>
                                      </p:cBhvr>
                                      <p:rCtr x="36953" y="0"/>
                                    </p:animMotion>
                                  </p:childTnLst>
                                </p:cTn>
                              </p:par>
                            </p:childTnLst>
                          </p:cTn>
                        </p:par>
                        <p:par>
                          <p:cTn id="7" fill="hold">
                            <p:stCondLst>
                              <p:cond delay="200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4000"/>
                            </p:stCondLst>
                            <p:childTnLst>
                              <p:par>
                                <p:cTn id="20" presetID="42"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5000"/>
                            </p:stCondLst>
                            <p:childTnLst>
                              <p:par>
                                <p:cTn id="26" presetID="42"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250"/>
                                        <p:tgtEl>
                                          <p:spTgt spid="8"/>
                                        </p:tgtEl>
                                      </p:cBhvr>
                                    </p:animEffect>
                                    <p:anim calcmode="lin" valueType="num">
                                      <p:cBhvr>
                                        <p:cTn id="29" dur="1250" fill="hold"/>
                                        <p:tgtEl>
                                          <p:spTgt spid="8"/>
                                        </p:tgtEl>
                                        <p:attrNameLst>
                                          <p:attrName>ppt_x</p:attrName>
                                        </p:attrNameLst>
                                      </p:cBhvr>
                                      <p:tavLst>
                                        <p:tav tm="0">
                                          <p:val>
                                            <p:strVal val="#ppt_x"/>
                                          </p:val>
                                        </p:tav>
                                        <p:tav tm="100000">
                                          <p:val>
                                            <p:strVal val="#ppt_x"/>
                                          </p:val>
                                        </p:tav>
                                      </p:tavLst>
                                    </p:anim>
                                    <p:anim calcmode="lin" valueType="num">
                                      <p:cBhvr>
                                        <p:cTn id="30" dur="125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6250"/>
                            </p:stCondLst>
                            <p:childTnLst>
                              <p:par>
                                <p:cTn id="32" presetID="42"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par>
                          <p:cTn id="37" fill="hold">
                            <p:stCondLst>
                              <p:cond delay="7250"/>
                            </p:stCondLst>
                            <p:childTnLst>
                              <p:par>
                                <p:cTn id="38" presetID="42"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500"/>
                                        <p:tgtEl>
                                          <p:spTgt spid="10"/>
                                        </p:tgtEl>
                                      </p:cBhvr>
                                    </p:animEffect>
                                    <p:anim calcmode="lin" valueType="num">
                                      <p:cBhvr>
                                        <p:cTn id="41" dur="1500" fill="hold"/>
                                        <p:tgtEl>
                                          <p:spTgt spid="10"/>
                                        </p:tgtEl>
                                        <p:attrNameLst>
                                          <p:attrName>ppt_x</p:attrName>
                                        </p:attrNameLst>
                                      </p:cBhvr>
                                      <p:tavLst>
                                        <p:tav tm="0">
                                          <p:val>
                                            <p:strVal val="#ppt_x"/>
                                          </p:val>
                                        </p:tav>
                                        <p:tav tm="100000">
                                          <p:val>
                                            <p:strVal val="#ppt_x"/>
                                          </p:val>
                                        </p:tav>
                                      </p:tavLst>
                                    </p:anim>
                                    <p:anim calcmode="lin" valueType="num">
                                      <p:cBhvr>
                                        <p:cTn id="42"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Thông tin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Nội dung</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10291"/>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Lý do</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5497" y="3247473"/>
            <a:ext cx="530600" cy="530600"/>
          </a:xfrm>
          <a:prstGeom prst="rect">
            <a:avLst/>
          </a:prstGeom>
        </p:spPr>
      </p:pic>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cxnSp>
        <p:nvCxnSpPr>
          <p:cNvPr id="100" name="Straight Connector 99">
            <a:extLst>
              <a:ext uri="{FF2B5EF4-FFF2-40B4-BE49-F238E27FC236}">
                <a16:creationId xmlns:a16="http://schemas.microsoft.com/office/drawing/2014/main"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9"/>
            <a:ext cx="2289049" cy="1538184"/>
            <a:chOff x="1514240" y="4816886"/>
            <a:chExt cx="2289049" cy="540462"/>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129770"/>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Cần thiết</a:t>
              </a:r>
            </a:p>
          </p:txBody>
        </p:sp>
        <p:sp>
          <p:nvSpPr>
            <p:cNvPr id="109" name="TextBox 108">
              <a:extLst>
                <a:ext uri="{FF2B5EF4-FFF2-40B4-BE49-F238E27FC236}">
                  <a16:creationId xmlns:a16="http://schemas.microsoft.com/office/drawing/2014/main" id="{8DC71A93-B148-4A8B-B0CA-4AD086FE8D7B}"/>
                </a:ext>
              </a:extLst>
            </p:cNvPr>
            <p:cNvSpPr txBox="1"/>
            <p:nvPr/>
          </p:nvSpPr>
          <p:spPr>
            <a:xfrm>
              <a:off x="1711076" y="5000481"/>
              <a:ext cx="1849733" cy="356867"/>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Đối với mỗi sinh viên lịch là thứ không thể thiếu, nó luôn cần được nhắc nhở xem và tra cứu một cách nhanh chóng và tiện lợi</a:t>
              </a: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sz="2800" b="1">
                <a:solidFill>
                  <a:srgbClr val="FF5969"/>
                </a:solidFill>
                <a:latin typeface="Times New Roman" charset="0"/>
                <a:ea typeface="Times New Roman" charset="0"/>
                <a:cs typeface="Times New Roman" charset="0"/>
              </a:rPr>
              <a:t>1</a:t>
            </a:r>
          </a:p>
        </p:txBody>
      </p:sp>
      <p:sp>
        <p:nvSpPr>
          <p:cNvPr id="114" name="TextBox 113">
            <a:extLst>
              <a:ext uri="{FF2B5EF4-FFF2-40B4-BE49-F238E27FC236}">
                <a16:creationId xmlns:a16="http://schemas.microsoft.com/office/drawing/2014/main"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sz="2800" b="1">
                <a:solidFill>
                  <a:srgbClr val="52CBBE"/>
                </a:solidFill>
                <a:latin typeface="Times New Roman" charset="0"/>
                <a:ea typeface="Times New Roman" charset="0"/>
                <a:cs typeface="Times New Roman" charset="0"/>
              </a:rPr>
              <a:t>2</a:t>
            </a:r>
          </a:p>
        </p:txBody>
      </p:sp>
      <p:sp>
        <p:nvSpPr>
          <p:cNvPr id="118" name="TextBox 117">
            <a:extLst>
              <a:ext uri="{FF2B5EF4-FFF2-40B4-BE49-F238E27FC236}">
                <a16:creationId xmlns:a16="http://schemas.microsoft.com/office/drawing/2014/main" id="{D8562F22-E78F-4DD5-9BBD-EEAB69C0B365}"/>
              </a:ext>
            </a:extLst>
          </p:cNvPr>
          <p:cNvSpPr txBox="1"/>
          <p:nvPr/>
        </p:nvSpPr>
        <p:spPr>
          <a:xfrm>
            <a:off x="6912585" y="3709155"/>
            <a:ext cx="2289049" cy="523220"/>
          </a:xfrm>
          <a:prstGeom prst="rect">
            <a:avLst/>
          </a:prstGeom>
          <a:noFill/>
        </p:spPr>
        <p:txBody>
          <a:bodyPr wrap="square" rtlCol="0">
            <a:spAutoFit/>
          </a:bodyPr>
          <a:lstStyle/>
          <a:p>
            <a:pPr algn="ctr"/>
            <a:r>
              <a:rPr lang="en-US" sz="2800" b="1">
                <a:solidFill>
                  <a:srgbClr val="FEC630"/>
                </a:solidFill>
                <a:latin typeface="Times New Roman" charset="0"/>
                <a:ea typeface="Times New Roman" charset="0"/>
                <a:cs typeface="Times New Roman" charset="0"/>
              </a:rPr>
              <a:t>3</a:t>
            </a:r>
          </a:p>
        </p:txBody>
      </p:sp>
      <p:grpSp>
        <p:nvGrpSpPr>
          <p:cNvPr id="2" name="Group 1">
            <a:extLst>
              <a:ext uri="{FF2B5EF4-FFF2-40B4-BE49-F238E27FC236}">
                <a16:creationId xmlns:a16="http://schemas.microsoft.com/office/drawing/2014/main"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81" name="Group 80">
            <a:extLst>
              <a:ext uri="{FF2B5EF4-FFF2-40B4-BE49-F238E27FC236}">
                <a16:creationId xmlns:a16="http://schemas.microsoft.com/office/drawing/2014/main" id="{E9582EE9-5831-4F6F-B29E-0BEB719C4F1E}"/>
              </a:ext>
            </a:extLst>
          </p:cNvPr>
          <p:cNvGrpSpPr/>
          <p:nvPr/>
        </p:nvGrpSpPr>
        <p:grpSpPr>
          <a:xfrm>
            <a:off x="4768104" y="4157713"/>
            <a:ext cx="2289049" cy="1064256"/>
            <a:chOff x="1514240" y="4816886"/>
            <a:chExt cx="2289049" cy="324254"/>
          </a:xfrm>
        </p:grpSpPr>
        <p:sp>
          <p:nvSpPr>
            <p:cNvPr id="82" name="TextBox 81">
              <a:extLst>
                <a:ext uri="{FF2B5EF4-FFF2-40B4-BE49-F238E27FC236}">
                  <a16:creationId xmlns:a16="http://schemas.microsoft.com/office/drawing/2014/main" id="{895C2AE9-E6EE-4572-8B9B-0A1C8899D6FE}"/>
                </a:ext>
              </a:extLst>
            </p:cNvPr>
            <p:cNvSpPr txBox="1"/>
            <p:nvPr/>
          </p:nvSpPr>
          <p:spPr>
            <a:xfrm>
              <a:off x="1514240" y="4816886"/>
              <a:ext cx="2289049" cy="196922"/>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Kiến thức học trên trường</a:t>
              </a:r>
            </a:p>
          </p:txBody>
        </p:sp>
        <p:sp>
          <p:nvSpPr>
            <p:cNvPr id="83" name="TextBox 82">
              <a:extLst>
                <a:ext uri="{FF2B5EF4-FFF2-40B4-BE49-F238E27FC236}">
                  <a16:creationId xmlns:a16="http://schemas.microsoft.com/office/drawing/2014/main" id="{8DC71A93-B148-4A8B-B0CA-4AD086FE8D7B}"/>
                </a:ext>
              </a:extLst>
            </p:cNvPr>
            <p:cNvSpPr txBox="1"/>
            <p:nvPr/>
          </p:nvSpPr>
          <p:spPr>
            <a:xfrm>
              <a:off x="1711076" y="5000481"/>
              <a:ext cx="1878890" cy="140659"/>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Áp dụng các kiến thức được học trên trường lớp</a:t>
              </a:r>
            </a:p>
          </p:txBody>
        </p:sp>
      </p:grpSp>
      <p:grpSp>
        <p:nvGrpSpPr>
          <p:cNvPr id="84" name="Group 83">
            <a:extLst>
              <a:ext uri="{FF2B5EF4-FFF2-40B4-BE49-F238E27FC236}">
                <a16:creationId xmlns:a16="http://schemas.microsoft.com/office/drawing/2014/main" id="{E9582EE9-5831-4F6F-B29E-0BEB719C4F1E}"/>
              </a:ext>
            </a:extLst>
          </p:cNvPr>
          <p:cNvGrpSpPr/>
          <p:nvPr/>
        </p:nvGrpSpPr>
        <p:grpSpPr>
          <a:xfrm>
            <a:off x="6884522" y="4142158"/>
            <a:ext cx="2289049" cy="1434085"/>
            <a:chOff x="1514240" y="4816886"/>
            <a:chExt cx="2289049" cy="436572"/>
          </a:xfrm>
        </p:grpSpPr>
        <p:sp>
          <p:nvSpPr>
            <p:cNvPr id="85" name="TextBox 84">
              <a:extLst>
                <a:ext uri="{FF2B5EF4-FFF2-40B4-BE49-F238E27FC236}">
                  <a16:creationId xmlns:a16="http://schemas.microsoft.com/office/drawing/2014/main" id="{895C2AE9-E6EE-4572-8B9B-0A1C8899D6FE}"/>
                </a:ext>
              </a:extLst>
            </p:cNvPr>
            <p:cNvSpPr txBox="1"/>
            <p:nvPr/>
          </p:nvSpPr>
          <p:spPr>
            <a:xfrm>
              <a:off x="1514240" y="4816886"/>
              <a:ext cx="2289049" cy="112434"/>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Áp dụng</a:t>
              </a:r>
            </a:p>
          </p:txBody>
        </p:sp>
        <p:sp>
          <p:nvSpPr>
            <p:cNvPr id="86" name="TextBox 85">
              <a:extLst>
                <a:ext uri="{FF2B5EF4-FFF2-40B4-BE49-F238E27FC236}">
                  <a16:creationId xmlns:a16="http://schemas.microsoft.com/office/drawing/2014/main" id="{8DC71A93-B148-4A8B-B0CA-4AD086FE8D7B}"/>
                </a:ext>
              </a:extLst>
            </p:cNvPr>
            <p:cNvSpPr txBox="1"/>
            <p:nvPr/>
          </p:nvSpPr>
          <p:spPr>
            <a:xfrm>
              <a:off x="1711076" y="5000481"/>
              <a:ext cx="1849733" cy="252977"/>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Thực hành tạo ra ứng dụng bằng React Native và tìm hiểu về quy trình thiết kế ứng dụng</a:t>
              </a:r>
            </a:p>
          </p:txBody>
        </p:sp>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1000"/>
                                        <p:tgtEl>
                                          <p:spTgt spid="107"/>
                                        </p:tgtEl>
                                      </p:cBhvr>
                                    </p:animEffect>
                                    <p:anim calcmode="lin" valueType="num">
                                      <p:cBhvr>
                                        <p:cTn id="26" dur="1000" fill="hold"/>
                                        <p:tgtEl>
                                          <p:spTgt spid="107"/>
                                        </p:tgtEl>
                                        <p:attrNameLst>
                                          <p:attrName>ppt_x</p:attrName>
                                        </p:attrNameLst>
                                      </p:cBhvr>
                                      <p:tavLst>
                                        <p:tav tm="0">
                                          <p:val>
                                            <p:strVal val="#ppt_x"/>
                                          </p:val>
                                        </p:tav>
                                        <p:tav tm="100000">
                                          <p:val>
                                            <p:strVal val="#ppt_x"/>
                                          </p:val>
                                        </p:tav>
                                      </p:tavLst>
                                    </p:anim>
                                    <p:anim calcmode="lin" valueType="num">
                                      <p:cBhvr>
                                        <p:cTn id="27" dur="100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750"/>
                            </p:stCondLst>
                            <p:childTnLst>
                              <p:par>
                                <p:cTn id="29" presetID="42"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anim calcmode="lin" valueType="num">
                                      <p:cBhvr>
                                        <p:cTn id="32" dur="250" fill="hold"/>
                                        <p:tgtEl>
                                          <p:spTgt spid="81"/>
                                        </p:tgtEl>
                                        <p:attrNameLst>
                                          <p:attrName>ppt_x</p:attrName>
                                        </p:attrNameLst>
                                      </p:cBhvr>
                                      <p:tavLst>
                                        <p:tav tm="0">
                                          <p:val>
                                            <p:strVal val="#ppt_x"/>
                                          </p:val>
                                        </p:tav>
                                        <p:tav tm="100000">
                                          <p:val>
                                            <p:strVal val="#ppt_x"/>
                                          </p:val>
                                        </p:tav>
                                      </p:tavLst>
                                    </p:anim>
                                    <p:anim calcmode="lin" valueType="num">
                                      <p:cBhvr>
                                        <p:cTn id="33" dur="250" fill="hold"/>
                                        <p:tgtEl>
                                          <p:spTgt spid="81"/>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2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300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32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3500"/>
                            </p:stCondLst>
                            <p:childTnLst>
                              <p:par>
                                <p:cTn id="57" presetID="22" presetClass="entr" presetSubtype="8" fill="hold" nodeType="afterEffect">
                                  <p:stCondLst>
                                    <p:cond delay="25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par>
                          <p:cTn id="60" fill="hold">
                            <p:stCondLst>
                              <p:cond delay="4250"/>
                            </p:stCondLst>
                            <p:childTnLst>
                              <p:par>
                                <p:cTn id="61" presetID="53" presetClass="entr" presetSubtype="16"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250" fill="hold"/>
                                        <p:tgtEl>
                                          <p:spTgt spid="104"/>
                                        </p:tgtEl>
                                        <p:attrNameLst>
                                          <p:attrName>ppt_w</p:attrName>
                                        </p:attrNameLst>
                                      </p:cBhvr>
                                      <p:tavLst>
                                        <p:tav tm="0">
                                          <p:val>
                                            <p:fltVal val="0"/>
                                          </p:val>
                                        </p:tav>
                                        <p:tav tm="100000">
                                          <p:val>
                                            <p:strVal val="#ppt_w"/>
                                          </p:val>
                                        </p:tav>
                                      </p:tavLst>
                                    </p:anim>
                                    <p:anim calcmode="lin" valueType="num">
                                      <p:cBhvr>
                                        <p:cTn id="64" dur="250" fill="hold"/>
                                        <p:tgtEl>
                                          <p:spTgt spid="104"/>
                                        </p:tgtEl>
                                        <p:attrNameLst>
                                          <p:attrName>ppt_h</p:attrName>
                                        </p:attrNameLst>
                                      </p:cBhvr>
                                      <p:tavLst>
                                        <p:tav tm="0">
                                          <p:val>
                                            <p:fltVal val="0"/>
                                          </p:val>
                                        </p:tav>
                                        <p:tav tm="100000">
                                          <p:val>
                                            <p:strVal val="#ppt_h"/>
                                          </p:val>
                                        </p:tav>
                                      </p:tavLst>
                                    </p:anim>
                                    <p:animEffect transition="in" filter="fade">
                                      <p:cBhvr>
                                        <p:cTn id="65" dur="250"/>
                                        <p:tgtEl>
                                          <p:spTgt spid="104"/>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118"/>
                                        </p:tgtEl>
                                        <p:attrNameLst>
                                          <p:attrName>style.visibility</p:attrName>
                                        </p:attrNameLst>
                                      </p:cBhvr>
                                      <p:to>
                                        <p:strVal val="visible"/>
                                      </p:to>
                                    </p:set>
                                    <p:anim calcmode="lin" valueType="num">
                                      <p:cBhvr>
                                        <p:cTn id="69" dur="250" fill="hold"/>
                                        <p:tgtEl>
                                          <p:spTgt spid="118"/>
                                        </p:tgtEl>
                                        <p:attrNameLst>
                                          <p:attrName>ppt_w</p:attrName>
                                        </p:attrNameLst>
                                      </p:cBhvr>
                                      <p:tavLst>
                                        <p:tav tm="0">
                                          <p:val>
                                            <p:fltVal val="0"/>
                                          </p:val>
                                        </p:tav>
                                        <p:tav tm="100000">
                                          <p:val>
                                            <p:strVal val="#ppt_w"/>
                                          </p:val>
                                        </p:tav>
                                      </p:tavLst>
                                    </p:anim>
                                    <p:anim calcmode="lin" valueType="num">
                                      <p:cBhvr>
                                        <p:cTn id="70" dur="250" fill="hold"/>
                                        <p:tgtEl>
                                          <p:spTgt spid="118"/>
                                        </p:tgtEl>
                                        <p:attrNameLst>
                                          <p:attrName>ppt_h</p:attrName>
                                        </p:attrNameLst>
                                      </p:cBhvr>
                                      <p:tavLst>
                                        <p:tav tm="0">
                                          <p:val>
                                            <p:fltVal val="0"/>
                                          </p:val>
                                        </p:tav>
                                        <p:tav tm="100000">
                                          <p:val>
                                            <p:strVal val="#ppt_h"/>
                                          </p:val>
                                        </p:tav>
                                      </p:tavLst>
                                    </p:anim>
                                    <p:animEffect transition="in" filter="fade">
                                      <p:cBhvr>
                                        <p:cTn id="71" dur="250"/>
                                        <p:tgtEl>
                                          <p:spTgt spid="118"/>
                                        </p:tgtEl>
                                      </p:cBhvr>
                                    </p:animEffect>
                                  </p:childTnLst>
                                </p:cTn>
                              </p:par>
                            </p:childTnLst>
                          </p:cTn>
                        </p:par>
                        <p:par>
                          <p:cTn id="72" fill="hold">
                            <p:stCondLst>
                              <p:cond delay="4750"/>
                            </p:stCondLst>
                            <p:childTnLst>
                              <p:par>
                                <p:cTn id="73" presetID="53" presetClass="entr" presetSubtype="16"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p:cTn id="75" dur="250" fill="hold"/>
                                        <p:tgtEl>
                                          <p:spTgt spid="4"/>
                                        </p:tgtEl>
                                        <p:attrNameLst>
                                          <p:attrName>ppt_w</p:attrName>
                                        </p:attrNameLst>
                                      </p:cBhvr>
                                      <p:tavLst>
                                        <p:tav tm="0">
                                          <p:val>
                                            <p:fltVal val="0"/>
                                          </p:val>
                                        </p:tav>
                                        <p:tav tm="100000">
                                          <p:val>
                                            <p:strVal val="#ppt_w"/>
                                          </p:val>
                                        </p:tav>
                                      </p:tavLst>
                                    </p:anim>
                                    <p:anim calcmode="lin" valueType="num">
                                      <p:cBhvr>
                                        <p:cTn id="76" dur="250" fill="hold"/>
                                        <p:tgtEl>
                                          <p:spTgt spid="4"/>
                                        </p:tgtEl>
                                        <p:attrNameLst>
                                          <p:attrName>ppt_h</p:attrName>
                                        </p:attrNameLst>
                                      </p:cBhvr>
                                      <p:tavLst>
                                        <p:tav tm="0">
                                          <p:val>
                                            <p:fltVal val="0"/>
                                          </p:val>
                                        </p:tav>
                                        <p:tav tm="100000">
                                          <p:val>
                                            <p:strVal val="#ppt_h"/>
                                          </p:val>
                                        </p:tav>
                                      </p:tavLst>
                                    </p:anim>
                                    <p:animEffect transition="in" filter="fade">
                                      <p:cBhvr>
                                        <p:cTn id="77" dur="250"/>
                                        <p:tgtEl>
                                          <p:spTgt spid="4"/>
                                        </p:tgtEl>
                                      </p:cBhvr>
                                    </p:animEffect>
                                  </p:childTnLst>
                                </p:cTn>
                              </p:par>
                            </p:childTnLst>
                          </p:cTn>
                        </p:par>
                        <p:par>
                          <p:cTn id="78" fill="hold">
                            <p:stCondLst>
                              <p:cond delay="5000"/>
                            </p:stCondLst>
                            <p:childTnLst>
                              <p:par>
                                <p:cTn id="79" presetID="42" presetClass="entr" presetSubtype="0" fill="hold" nodeType="after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250"/>
                                        <p:tgtEl>
                                          <p:spTgt spid="84"/>
                                        </p:tgtEl>
                                      </p:cBhvr>
                                    </p:animEffect>
                                    <p:anim calcmode="lin" valueType="num">
                                      <p:cBhvr>
                                        <p:cTn id="82" dur="250" fill="hold"/>
                                        <p:tgtEl>
                                          <p:spTgt spid="84"/>
                                        </p:tgtEl>
                                        <p:attrNameLst>
                                          <p:attrName>ppt_x</p:attrName>
                                        </p:attrNameLst>
                                      </p:cBhvr>
                                      <p:tavLst>
                                        <p:tav tm="0">
                                          <p:val>
                                            <p:strVal val="#ppt_x"/>
                                          </p:val>
                                        </p:tav>
                                        <p:tav tm="100000">
                                          <p:val>
                                            <p:strVal val="#ppt_x"/>
                                          </p:val>
                                        </p:tav>
                                      </p:tavLst>
                                    </p:anim>
                                    <p:anim calcmode="lin" valueType="num">
                                      <p:cBhvr>
                                        <p:cTn id="83" dur="25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0310647" y="-2646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73649"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9C5CB2E8-B3A7-4DE0-B2CC-736365263446}"/>
              </a:ext>
            </a:extLst>
          </p:cNvPr>
          <p:cNvGrpSpPr/>
          <p:nvPr/>
        </p:nvGrpSpPr>
        <p:grpSpPr>
          <a:xfrm>
            <a:off x="1890719" y="1691341"/>
            <a:ext cx="6454362" cy="662056"/>
            <a:chOff x="764723" y="3555165"/>
            <a:chExt cx="6454362" cy="662056"/>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21" name="TextBox 120">
              <a:extLst>
                <a:ext uri="{FF2B5EF4-FFF2-40B4-BE49-F238E27FC236}">
                  <a16:creationId xmlns:a16="http://schemas.microsoft.com/office/drawing/2014/main" id="{A120E0D6-EFA2-4A08-BFE2-DD70F47E6C48}"/>
                </a:ext>
              </a:extLst>
            </p:cNvPr>
            <p:cNvSpPr txBox="1"/>
            <p:nvPr/>
          </p:nvSpPr>
          <p:spPr>
            <a:xfrm>
              <a:off x="1414767" y="3655360"/>
              <a:ext cx="5804318" cy="369332"/>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là một framework do facebook phát triển</a:t>
              </a:r>
              <a:endParaRPr lang="en-US">
                <a:solidFill>
                  <a:schemeClr val="tx1">
                    <a:lumMod val="75000"/>
                    <a:lumOff val="25000"/>
                  </a:schemeClr>
                </a:solidFill>
                <a:latin typeface="Arial Hebrew" charset="-79"/>
                <a:ea typeface="Arial Hebrew" charset="-79"/>
                <a:cs typeface="Arial Hebrew" charset="-79"/>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4" name="Group 3"/>
          <p:cNvGrpSpPr/>
          <p:nvPr/>
        </p:nvGrpSpPr>
        <p:grpSpPr>
          <a:xfrm>
            <a:off x="1894915" y="477873"/>
            <a:ext cx="6912500" cy="629100"/>
            <a:chOff x="1894915" y="477873"/>
            <a:chExt cx="6912500"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894915" y="477873"/>
              <a:ext cx="6912500" cy="629100"/>
              <a:chOff x="792862" y="2142394"/>
              <a:chExt cx="3024265" cy="629100"/>
            </a:xfrm>
          </p:grpSpPr>
          <p:sp>
            <p:nvSpPr>
              <p:cNvPr id="67" name="Oval 66">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69" name="TextBox 68">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Arial Hebrew" charset="-79"/>
                    <a:ea typeface="Arial Hebrew" charset="-79"/>
                    <a:cs typeface="Arial Hebrew" charset="-79"/>
                  </a:rPr>
                  <a:t>React native là gì ?</a:t>
                </a:r>
              </a:p>
            </p:txBody>
          </p:sp>
        </p:grpSp>
        <p:pic>
          <p:nvPicPr>
            <p:cNvPr id="3" name="Picture 2"/>
            <p:cNvPicPr>
              <a:picLocks noChangeAspect="1"/>
            </p:cNvPicPr>
            <p:nvPr/>
          </p:nvPicPr>
          <p:blipFill>
            <a:blip r:embed="rId4"/>
            <a:stretch>
              <a:fillRect/>
            </a:stretch>
          </p:blipFill>
          <p:spPr>
            <a:xfrm>
              <a:off x="2017612" y="592196"/>
              <a:ext cx="400454" cy="400454"/>
            </a:xfrm>
            <a:prstGeom prst="rect">
              <a:avLst/>
            </a:prstGeom>
          </p:spPr>
        </p:pic>
      </p:grpSp>
      <p:grpSp>
        <p:nvGrpSpPr>
          <p:cNvPr id="82" name="Group 81">
            <a:extLst>
              <a:ext uri="{FF2B5EF4-FFF2-40B4-BE49-F238E27FC236}">
                <a16:creationId xmlns:a16="http://schemas.microsoft.com/office/drawing/2014/main" id="{9C5CB2E8-B3A7-4DE0-B2CC-736365263446}"/>
              </a:ext>
            </a:extLst>
          </p:cNvPr>
          <p:cNvGrpSpPr/>
          <p:nvPr/>
        </p:nvGrpSpPr>
        <p:grpSpPr>
          <a:xfrm>
            <a:off x="1890719" y="2898507"/>
            <a:ext cx="6454362" cy="662058"/>
            <a:chOff x="764723" y="3555163"/>
            <a:chExt cx="6454362" cy="662058"/>
          </a:xfrm>
        </p:grpSpPr>
        <p:sp>
          <p:nvSpPr>
            <p:cNvPr id="83" name="Oval 82">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4" name="TextBox 83">
              <a:extLst>
                <a:ext uri="{FF2B5EF4-FFF2-40B4-BE49-F238E27FC236}">
                  <a16:creationId xmlns:a16="http://schemas.microsoft.com/office/drawing/2014/main" id="{A120E0D6-EFA2-4A08-BFE2-DD70F47E6C48}"/>
                </a:ext>
              </a:extLst>
            </p:cNvPr>
            <p:cNvSpPr txBox="1"/>
            <p:nvPr/>
          </p:nvSpPr>
          <p:spPr>
            <a:xfrm>
              <a:off x="1414767" y="3555163"/>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đang dần trở lên rất phổ biến, nó được sử trên rất nhiều ứng dụng lớn</a:t>
              </a:r>
              <a:endParaRPr lang="en-US">
                <a:solidFill>
                  <a:schemeClr val="tx1">
                    <a:lumMod val="75000"/>
                    <a:lumOff val="25000"/>
                  </a:schemeClr>
                </a:solidFill>
                <a:latin typeface="Arial Hebrew" charset="-79"/>
                <a:ea typeface="Arial Hebrew" charset="-79"/>
                <a:cs typeface="Arial Hebrew" charset="-79"/>
              </a:endParaRPr>
            </a:p>
          </p:txBody>
        </p:sp>
        <p:pic>
          <p:nvPicPr>
            <p:cNvPr id="85" name="Picture 84">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86" name="Group 85">
            <a:extLst>
              <a:ext uri="{FF2B5EF4-FFF2-40B4-BE49-F238E27FC236}">
                <a16:creationId xmlns:a16="http://schemas.microsoft.com/office/drawing/2014/main" id="{9C5CB2E8-B3A7-4DE0-B2CC-736365263446}"/>
              </a:ext>
            </a:extLst>
          </p:cNvPr>
          <p:cNvGrpSpPr/>
          <p:nvPr/>
        </p:nvGrpSpPr>
        <p:grpSpPr>
          <a:xfrm>
            <a:off x="1890267" y="4036300"/>
            <a:ext cx="6454362" cy="746526"/>
            <a:chOff x="764723" y="3555165"/>
            <a:chExt cx="6454362" cy="746526"/>
          </a:xfrm>
        </p:grpSpPr>
        <p:sp>
          <p:nvSpPr>
            <p:cNvPr id="87" name="Oval 86">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8" name="TextBox 87">
              <a:extLst>
                <a:ext uri="{FF2B5EF4-FFF2-40B4-BE49-F238E27FC236}">
                  <a16:creationId xmlns:a16="http://schemas.microsoft.com/office/drawing/2014/main"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mở ra cơ hội việc làm rộng lớn, cộng đồng hỗ trợ phát triển mạnh mẽ</a:t>
              </a:r>
              <a:endParaRPr lang="en-US">
                <a:solidFill>
                  <a:schemeClr val="tx1">
                    <a:lumMod val="75000"/>
                    <a:lumOff val="25000"/>
                  </a:schemeClr>
                </a:solidFill>
                <a:latin typeface="Arial Hebrew" charset="-79"/>
                <a:ea typeface="Arial Hebrew" charset="-79"/>
                <a:cs typeface="Arial Hebrew" charset="-79"/>
              </a:endParaRPr>
            </a:p>
          </p:txBody>
        </p:sp>
        <p:pic>
          <p:nvPicPr>
            <p:cNvPr id="89" name="Picture 88">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90" name="Group 89">
            <a:extLst>
              <a:ext uri="{FF2B5EF4-FFF2-40B4-BE49-F238E27FC236}">
                <a16:creationId xmlns:a16="http://schemas.microsoft.com/office/drawing/2014/main" id="{9C5CB2E8-B3A7-4DE0-B2CC-736365263446}"/>
              </a:ext>
            </a:extLst>
          </p:cNvPr>
          <p:cNvGrpSpPr/>
          <p:nvPr/>
        </p:nvGrpSpPr>
        <p:grpSpPr>
          <a:xfrm>
            <a:off x="1890267" y="5358756"/>
            <a:ext cx="6454362" cy="746526"/>
            <a:chOff x="764723" y="3555165"/>
            <a:chExt cx="6454362" cy="746526"/>
          </a:xfrm>
        </p:grpSpPr>
        <p:sp>
          <p:nvSpPr>
            <p:cNvPr id="91" name="Oval 9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92" name="TextBox 91">
              <a:extLst>
                <a:ext uri="{FF2B5EF4-FFF2-40B4-BE49-F238E27FC236}">
                  <a16:creationId xmlns:a16="http://schemas.microsoft.com/office/drawing/2014/main"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hỗ trợ truy cập trực tiếp đến toàn bộ APIs của ngôn ngữ Native</a:t>
              </a:r>
              <a:endParaRPr lang="en-US">
                <a:solidFill>
                  <a:schemeClr val="tx1">
                    <a:lumMod val="75000"/>
                    <a:lumOff val="25000"/>
                  </a:schemeClr>
                </a:solidFill>
                <a:latin typeface="Arial Hebrew" charset="-79"/>
                <a:ea typeface="Arial Hebrew" charset="-79"/>
                <a:cs typeface="Arial Hebrew" charset="-79"/>
              </a:endParaRPr>
            </a:p>
          </p:txBody>
        </p:sp>
        <p:pic>
          <p:nvPicPr>
            <p:cNvPr id="93" name="Picture 92">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79167E-6 -4.81481E-6 L 0.74635 0.00788 " pathEditMode="relative" rAng="0" ptsTypes="AA">
                                      <p:cBhvr>
                                        <p:cTn id="6" dur="2000" fill="hold"/>
                                        <p:tgtEl>
                                          <p:spTgt spid="71"/>
                                        </p:tgtEl>
                                        <p:attrNameLst>
                                          <p:attrName>ppt_x</p:attrName>
                                          <p:attrName>ppt_y</p:attrName>
                                        </p:attrNameLst>
                                      </p:cBhvr>
                                      <p:rCtr x="37318" y="394"/>
                                    </p:animMotion>
                                  </p:childTnLst>
                                </p:cTn>
                              </p:par>
                            </p:childTnLst>
                          </p:cTn>
                        </p:par>
                        <p:par>
                          <p:cTn id="7" fill="hold">
                            <p:stCondLst>
                              <p:cond delay="2000"/>
                            </p:stCondLst>
                            <p:childTnLst>
                              <p:par>
                                <p:cTn id="8" presetID="16" presetClass="entr" presetSubtype="2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par>
                          <p:cTn id="11" fill="hold">
                            <p:stCondLst>
                              <p:cond delay="2500"/>
                            </p:stCondLst>
                            <p:childTnLst>
                              <p:par>
                                <p:cTn id="12" presetID="22" presetClass="entr" presetSubtype="4" fill="hold" nodeType="afterEffect">
                                  <p:stCondLst>
                                    <p:cond delay="250"/>
                                  </p:stCondLst>
                                  <p:childTnLst>
                                    <p:set>
                                      <p:cBhvr>
                                        <p:cTn id="13" dur="1" fill="hold">
                                          <p:stCondLst>
                                            <p:cond delay="0"/>
                                          </p:stCondLst>
                                        </p:cTn>
                                        <p:tgtEl>
                                          <p:spTgt spid="118"/>
                                        </p:tgtEl>
                                        <p:attrNameLst>
                                          <p:attrName>style.visibility</p:attrName>
                                        </p:attrNameLst>
                                      </p:cBhvr>
                                      <p:to>
                                        <p:strVal val="visible"/>
                                      </p:to>
                                    </p:set>
                                    <p:animEffect transition="in" filter="wipe(down)">
                                      <p:cBhvr>
                                        <p:cTn id="14" dur="500"/>
                                        <p:tgtEl>
                                          <p:spTgt spid="118"/>
                                        </p:tgtEl>
                                      </p:cBhvr>
                                    </p:animEffect>
                                  </p:childTnLst>
                                </p:cTn>
                              </p:par>
                            </p:childTnLst>
                          </p:cTn>
                        </p:par>
                        <p:par>
                          <p:cTn id="15" fill="hold">
                            <p:stCondLst>
                              <p:cond delay="3250"/>
                            </p:stCondLst>
                            <p:childTnLst>
                              <p:par>
                                <p:cTn id="16" presetID="22" presetClass="entr" presetSubtype="4" fill="hold" nodeType="afterEffect">
                                  <p:stCondLst>
                                    <p:cond delay="250"/>
                                  </p:stCondLst>
                                  <p:childTnLst>
                                    <p:set>
                                      <p:cBhvr>
                                        <p:cTn id="17" dur="1" fill="hold">
                                          <p:stCondLst>
                                            <p:cond delay="0"/>
                                          </p:stCondLst>
                                        </p:cTn>
                                        <p:tgtEl>
                                          <p:spTgt spid="82"/>
                                        </p:tgtEl>
                                        <p:attrNameLst>
                                          <p:attrName>style.visibility</p:attrName>
                                        </p:attrNameLst>
                                      </p:cBhvr>
                                      <p:to>
                                        <p:strVal val="visible"/>
                                      </p:to>
                                    </p:set>
                                    <p:animEffect transition="in" filter="wipe(down)">
                                      <p:cBhvr>
                                        <p:cTn id="18" dur="500"/>
                                        <p:tgtEl>
                                          <p:spTgt spid="82"/>
                                        </p:tgtEl>
                                      </p:cBhvr>
                                    </p:animEffect>
                                  </p:childTnLst>
                                </p:cTn>
                              </p:par>
                            </p:childTnLst>
                          </p:cTn>
                        </p:par>
                        <p:par>
                          <p:cTn id="19" fill="hold">
                            <p:stCondLst>
                              <p:cond delay="4000"/>
                            </p:stCondLst>
                            <p:childTnLst>
                              <p:par>
                                <p:cTn id="20" presetID="22" presetClass="entr" presetSubtype="4" fill="hold" nodeType="afterEffect">
                                  <p:stCondLst>
                                    <p:cond delay="250"/>
                                  </p:stCondLst>
                                  <p:childTnLst>
                                    <p:set>
                                      <p:cBhvr>
                                        <p:cTn id="21" dur="1" fill="hold">
                                          <p:stCondLst>
                                            <p:cond delay="0"/>
                                          </p:stCondLst>
                                        </p:cTn>
                                        <p:tgtEl>
                                          <p:spTgt spid="86"/>
                                        </p:tgtEl>
                                        <p:attrNameLst>
                                          <p:attrName>style.visibility</p:attrName>
                                        </p:attrNameLst>
                                      </p:cBhvr>
                                      <p:to>
                                        <p:strVal val="visible"/>
                                      </p:to>
                                    </p:set>
                                    <p:animEffect transition="in" filter="wipe(down)">
                                      <p:cBhvr>
                                        <p:cTn id="22" dur="500"/>
                                        <p:tgtEl>
                                          <p:spTgt spid="86"/>
                                        </p:tgtEl>
                                      </p:cBhvr>
                                    </p:animEffect>
                                  </p:childTnLst>
                                </p:cTn>
                              </p:par>
                            </p:childTnLst>
                          </p:cTn>
                        </p:par>
                        <p:par>
                          <p:cTn id="23" fill="hold">
                            <p:stCondLst>
                              <p:cond delay="4750"/>
                            </p:stCondLst>
                            <p:childTnLst>
                              <p:par>
                                <p:cTn id="24" presetID="22" presetClass="entr" presetSubtype="4" fill="hold" nodeType="afterEffect">
                                  <p:stCondLst>
                                    <p:cond delay="250"/>
                                  </p:stCondLst>
                                  <p:childTnLst>
                                    <p:set>
                                      <p:cBhvr>
                                        <p:cTn id="25" dur="1" fill="hold">
                                          <p:stCondLst>
                                            <p:cond delay="0"/>
                                          </p:stCondLst>
                                        </p:cTn>
                                        <p:tgtEl>
                                          <p:spTgt spid="90"/>
                                        </p:tgtEl>
                                        <p:attrNameLst>
                                          <p:attrName>style.visibility</p:attrName>
                                        </p:attrNameLst>
                                      </p:cBhvr>
                                      <p:to>
                                        <p:strVal val="visible"/>
                                      </p:to>
                                    </p:set>
                                    <p:animEffect transition="in" filter="wipe(down)">
                                      <p:cBhvr>
                                        <p:cTn id="2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65959" y="25948"/>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59590"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8" name="Group 47">
            <a:extLst>
              <a:ext uri="{FF2B5EF4-FFF2-40B4-BE49-F238E27FC236}">
                <a16:creationId xmlns:a16="http://schemas.microsoft.com/office/drawing/2014/main" id="{B23110E2-14CC-4119-8A0A-E2F12B9BF869}"/>
              </a:ext>
            </a:extLst>
          </p:cNvPr>
          <p:cNvGrpSpPr/>
          <p:nvPr/>
        </p:nvGrpSpPr>
        <p:grpSpPr>
          <a:xfrm>
            <a:off x="1957560" y="1785408"/>
            <a:ext cx="6468693" cy="662056"/>
            <a:chOff x="1410818" y="1691341"/>
            <a:chExt cx="6468693" cy="662056"/>
          </a:xfrm>
        </p:grpSpPr>
        <p:grpSp>
          <p:nvGrpSpPr>
            <p:cNvPr id="49" name="Group 48">
              <a:extLst>
                <a:ext uri="{FF2B5EF4-FFF2-40B4-BE49-F238E27FC236}">
                  <a16:creationId xmlns:a16="http://schemas.microsoft.com/office/drawing/2014/main" id="{1AA95164-4FAA-43AE-AEF0-96A7DE130751}"/>
                </a:ext>
              </a:extLst>
            </p:cNvPr>
            <p:cNvGrpSpPr/>
            <p:nvPr/>
          </p:nvGrpSpPr>
          <p:grpSpPr>
            <a:xfrm>
              <a:off x="1410818" y="1691341"/>
              <a:ext cx="6468693" cy="662056"/>
              <a:chOff x="764723" y="3555165"/>
              <a:chExt cx="6468693" cy="662056"/>
            </a:xfrm>
          </p:grpSpPr>
          <p:sp>
            <p:nvSpPr>
              <p:cNvPr id="68" name="Oval 67">
                <a:extLst>
                  <a:ext uri="{FF2B5EF4-FFF2-40B4-BE49-F238E27FC236}">
                    <a16:creationId xmlns:a16="http://schemas.microsoft.com/office/drawing/2014/main" id="{7A386C7C-F355-450D-B13F-F49FA0FF6B87}"/>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0" name="TextBox 69">
                <a:extLst>
                  <a:ext uri="{FF2B5EF4-FFF2-40B4-BE49-F238E27FC236}">
                    <a16:creationId xmlns:a16="http://schemas.microsoft.com/office/drawing/2014/main" id="{C555985E-47BA-45D1-A7E2-FDD647439037}"/>
                  </a:ext>
                </a:extLst>
              </p:cNvPr>
              <p:cNvSpPr txBox="1"/>
              <p:nvPr/>
            </p:nvSpPr>
            <p:spPr>
              <a:xfrm>
                <a:off x="1429098" y="3675667"/>
                <a:ext cx="5804318" cy="369332"/>
              </a:xfrm>
              <a:prstGeom prst="rect">
                <a:avLst/>
              </a:prstGeom>
              <a:noFill/>
            </p:spPr>
            <p:txBody>
              <a:bodyPr wrap="square" rtlCol="0">
                <a:spAutoFit/>
              </a:bodyPr>
              <a:lstStyle/>
              <a:p>
                <a:pPr algn="just"/>
                <a:r>
                  <a:rPr lang="en-US"/>
                  <a:t>Dễ dàng học khi biết javascripts</a:t>
                </a:r>
                <a:endParaRPr lang="en-US">
                  <a:solidFill>
                    <a:schemeClr val="tx1">
                      <a:lumMod val="75000"/>
                      <a:lumOff val="25000"/>
                    </a:schemeClr>
                  </a:solidFill>
                  <a:latin typeface="Tw Cen MT" panose="020B0602020104020603" pitchFamily="34" charset="0"/>
                </a:endParaRPr>
              </a:p>
            </p:txBody>
          </p:sp>
        </p:grpSp>
        <p:pic>
          <p:nvPicPr>
            <p:cNvPr id="65" name="Picture 64">
              <a:extLst>
                <a:ext uri="{FF2B5EF4-FFF2-40B4-BE49-F238E27FC236}">
                  <a16:creationId xmlns:a16="http://schemas.microsoft.com/office/drawing/2014/main" id="{B4BFD4FF-C338-4071-BE21-BFA2D27B7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1" name="Group 80">
            <a:extLst>
              <a:ext uri="{FF2B5EF4-FFF2-40B4-BE49-F238E27FC236}">
                <a16:creationId xmlns:a16="http://schemas.microsoft.com/office/drawing/2014/main" id="{61A284E6-E1AF-466D-B25C-28AC36F95745}"/>
              </a:ext>
            </a:extLst>
          </p:cNvPr>
          <p:cNvGrpSpPr/>
          <p:nvPr/>
        </p:nvGrpSpPr>
        <p:grpSpPr>
          <a:xfrm>
            <a:off x="1957560" y="2882776"/>
            <a:ext cx="6468693" cy="662056"/>
            <a:chOff x="1410818" y="2766941"/>
            <a:chExt cx="6468693" cy="662056"/>
          </a:xfrm>
        </p:grpSpPr>
        <p:grpSp>
          <p:nvGrpSpPr>
            <p:cNvPr id="94" name="Group 93">
              <a:extLst>
                <a:ext uri="{FF2B5EF4-FFF2-40B4-BE49-F238E27FC236}">
                  <a16:creationId xmlns:a16="http://schemas.microsoft.com/office/drawing/2014/main" id="{428734D6-CB19-4805-87D5-4771EE08C446}"/>
                </a:ext>
              </a:extLst>
            </p:cNvPr>
            <p:cNvGrpSpPr/>
            <p:nvPr/>
          </p:nvGrpSpPr>
          <p:grpSpPr>
            <a:xfrm>
              <a:off x="1410818" y="2766941"/>
              <a:ext cx="6468693" cy="662056"/>
              <a:chOff x="764723" y="3555165"/>
              <a:chExt cx="6468693" cy="662056"/>
            </a:xfrm>
          </p:grpSpPr>
          <p:sp>
            <p:nvSpPr>
              <p:cNvPr id="96" name="Oval 95">
                <a:extLst>
                  <a:ext uri="{FF2B5EF4-FFF2-40B4-BE49-F238E27FC236}">
                    <a16:creationId xmlns:a16="http://schemas.microsoft.com/office/drawing/2014/main" id="{102B2BF9-DD53-472F-B159-60F7CC3C1B9E}"/>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TextBox 96">
                <a:extLst>
                  <a:ext uri="{FF2B5EF4-FFF2-40B4-BE49-F238E27FC236}">
                    <a16:creationId xmlns:a16="http://schemas.microsoft.com/office/drawing/2014/main" id="{1135D70B-653D-41D6-96BE-044C4A6EAEAC}"/>
                  </a:ext>
                </a:extLst>
              </p:cNvPr>
              <p:cNvSpPr txBox="1"/>
              <p:nvPr/>
            </p:nvSpPr>
            <p:spPr>
              <a:xfrm>
                <a:off x="1429098" y="3675667"/>
                <a:ext cx="5804318" cy="369332"/>
              </a:xfrm>
              <a:prstGeom prst="rect">
                <a:avLst/>
              </a:prstGeom>
              <a:noFill/>
            </p:spPr>
            <p:txBody>
              <a:bodyPr wrap="square" rtlCol="0">
                <a:spAutoFit/>
              </a:bodyPr>
              <a:lstStyle/>
              <a:p>
                <a:pPr algn="just"/>
                <a:r>
                  <a:rPr lang="en-US"/>
                  <a:t>Hot reloading </a:t>
                </a:r>
                <a:endParaRPr lang="en-US">
                  <a:solidFill>
                    <a:schemeClr val="tx1">
                      <a:lumMod val="75000"/>
                      <a:lumOff val="25000"/>
                    </a:schemeClr>
                  </a:solidFill>
                  <a:latin typeface="Tw Cen MT" panose="020B0602020104020603" pitchFamily="34" charset="0"/>
                </a:endParaRPr>
              </a:p>
            </p:txBody>
          </p:sp>
        </p:grpSp>
        <p:pic>
          <p:nvPicPr>
            <p:cNvPr id="95" name="Picture 94">
              <a:extLst>
                <a:ext uri="{FF2B5EF4-FFF2-40B4-BE49-F238E27FC236}">
                  <a16:creationId xmlns:a16="http://schemas.microsoft.com/office/drawing/2014/main" id="{C5D6C9ED-F56D-4FB8-875F-B1FB7ABA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98" name="Group 97">
            <a:extLst>
              <a:ext uri="{FF2B5EF4-FFF2-40B4-BE49-F238E27FC236}">
                <a16:creationId xmlns:a16="http://schemas.microsoft.com/office/drawing/2014/main" id="{67657473-20BF-456F-BC9A-5B9EC002216D}"/>
              </a:ext>
            </a:extLst>
          </p:cNvPr>
          <p:cNvGrpSpPr/>
          <p:nvPr/>
        </p:nvGrpSpPr>
        <p:grpSpPr>
          <a:xfrm>
            <a:off x="1957560" y="3980144"/>
            <a:ext cx="6481830" cy="670663"/>
            <a:chOff x="1410818" y="1682734"/>
            <a:chExt cx="6481830" cy="670663"/>
          </a:xfrm>
        </p:grpSpPr>
        <p:grpSp>
          <p:nvGrpSpPr>
            <p:cNvPr id="99" name="Group 98">
              <a:extLst>
                <a:ext uri="{FF2B5EF4-FFF2-40B4-BE49-F238E27FC236}">
                  <a16:creationId xmlns:a16="http://schemas.microsoft.com/office/drawing/2014/main" id="{35A3D1C5-CFE0-4649-A7DD-EE0A7B528735}"/>
                </a:ext>
              </a:extLst>
            </p:cNvPr>
            <p:cNvGrpSpPr/>
            <p:nvPr/>
          </p:nvGrpSpPr>
          <p:grpSpPr>
            <a:xfrm>
              <a:off x="1410818" y="1682734"/>
              <a:ext cx="6481830" cy="670663"/>
              <a:chOff x="764723" y="3546558"/>
              <a:chExt cx="6481830" cy="670663"/>
            </a:xfrm>
          </p:grpSpPr>
          <p:sp>
            <p:nvSpPr>
              <p:cNvPr id="101" name="Oval 100">
                <a:extLst>
                  <a:ext uri="{FF2B5EF4-FFF2-40B4-BE49-F238E27FC236}">
                    <a16:creationId xmlns:a16="http://schemas.microsoft.com/office/drawing/2014/main" id="{6C1485C7-27CA-4564-9A85-6321666172D4}"/>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2" name="TextBox 101">
                <a:extLst>
                  <a:ext uri="{FF2B5EF4-FFF2-40B4-BE49-F238E27FC236}">
                    <a16:creationId xmlns:a16="http://schemas.microsoft.com/office/drawing/2014/main" id="{648F3E9C-CD20-4674-B543-589152748FDA}"/>
                  </a:ext>
                </a:extLst>
              </p:cNvPr>
              <p:cNvSpPr txBox="1"/>
              <p:nvPr/>
            </p:nvSpPr>
            <p:spPr>
              <a:xfrm>
                <a:off x="1442235" y="3546558"/>
                <a:ext cx="5804318" cy="646331"/>
              </a:xfrm>
              <a:prstGeom prst="rect">
                <a:avLst/>
              </a:prstGeom>
              <a:noFill/>
            </p:spPr>
            <p:txBody>
              <a:bodyPr wrap="square" rtlCol="0">
                <a:spAutoFit/>
              </a:bodyPr>
              <a:lstStyle/>
              <a:p>
                <a:pPr algn="just"/>
                <a:r>
                  <a:rPr lang="en-US"/>
                  <a:t>Chạy được đa nền tảng khi Bạn không cần biết Objective-C, Swift hay Java </a:t>
                </a:r>
                <a:endParaRPr lang="en-US">
                  <a:solidFill>
                    <a:schemeClr val="tx1">
                      <a:lumMod val="75000"/>
                      <a:lumOff val="25000"/>
                    </a:schemeClr>
                  </a:solidFill>
                  <a:latin typeface="Tw Cen MT" panose="020B0602020104020603" pitchFamily="34" charset="0"/>
                </a:endParaRPr>
              </a:p>
            </p:txBody>
          </p:sp>
        </p:grpSp>
        <p:pic>
          <p:nvPicPr>
            <p:cNvPr id="100" name="Picture 99">
              <a:extLst>
                <a:ext uri="{FF2B5EF4-FFF2-40B4-BE49-F238E27FC236}">
                  <a16:creationId xmlns:a16="http://schemas.microsoft.com/office/drawing/2014/main" id="{15B57615-DEB0-4FBF-AD9A-BBC3B5723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3" name="Group 102">
            <a:extLst>
              <a:ext uri="{FF2B5EF4-FFF2-40B4-BE49-F238E27FC236}">
                <a16:creationId xmlns:a16="http://schemas.microsoft.com/office/drawing/2014/main" id="{6F356CD7-B059-4DE2-AB95-BFAE75B553F7}"/>
              </a:ext>
            </a:extLst>
          </p:cNvPr>
          <p:cNvGrpSpPr/>
          <p:nvPr/>
        </p:nvGrpSpPr>
        <p:grpSpPr>
          <a:xfrm>
            <a:off x="1957560" y="5086118"/>
            <a:ext cx="6468693" cy="662056"/>
            <a:chOff x="1410818" y="1691341"/>
            <a:chExt cx="6468693" cy="662056"/>
          </a:xfrm>
        </p:grpSpPr>
        <p:grpSp>
          <p:nvGrpSpPr>
            <p:cNvPr id="104" name="Group 103">
              <a:extLst>
                <a:ext uri="{FF2B5EF4-FFF2-40B4-BE49-F238E27FC236}">
                  <a16:creationId xmlns:a16="http://schemas.microsoft.com/office/drawing/2014/main" id="{1F5A540F-7F6C-47C4-B4DD-60EE324C114D}"/>
                </a:ext>
              </a:extLst>
            </p:cNvPr>
            <p:cNvGrpSpPr/>
            <p:nvPr/>
          </p:nvGrpSpPr>
          <p:grpSpPr>
            <a:xfrm>
              <a:off x="1410818" y="1691341"/>
              <a:ext cx="6468693" cy="662056"/>
              <a:chOff x="764723" y="3555165"/>
              <a:chExt cx="6468693" cy="662056"/>
            </a:xfrm>
          </p:grpSpPr>
          <p:sp>
            <p:nvSpPr>
              <p:cNvPr id="106" name="Oval 105">
                <a:extLst>
                  <a:ext uri="{FF2B5EF4-FFF2-40B4-BE49-F238E27FC236}">
                    <a16:creationId xmlns:a16="http://schemas.microsoft.com/office/drawing/2014/main" id="{A317F911-56ED-4501-B90D-366CA87CEB3C}"/>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7" name="TextBox 106">
                <a:extLst>
                  <a:ext uri="{FF2B5EF4-FFF2-40B4-BE49-F238E27FC236}">
                    <a16:creationId xmlns:a16="http://schemas.microsoft.com/office/drawing/2014/main" id="{6A70DD84-F67F-4E12-A612-B0823D6EE155}"/>
                  </a:ext>
                </a:extLst>
              </p:cNvPr>
              <p:cNvSpPr txBox="1"/>
              <p:nvPr/>
            </p:nvSpPr>
            <p:spPr>
              <a:xfrm>
                <a:off x="1429098" y="3675667"/>
                <a:ext cx="5804318" cy="369332"/>
              </a:xfrm>
              <a:prstGeom prst="rect">
                <a:avLst/>
              </a:prstGeom>
              <a:noFill/>
            </p:spPr>
            <p:txBody>
              <a:bodyPr wrap="square" rtlCol="0">
                <a:spAutoFit/>
              </a:bodyPr>
              <a:lstStyle/>
              <a:p>
                <a:pPr algn="just"/>
                <a:r>
                  <a:rPr lang="en-US"/>
                  <a:t>Cộng đồng hỗ trợ lớn</a:t>
                </a:r>
                <a:endParaRPr lang="en-US">
                  <a:solidFill>
                    <a:schemeClr val="tx1">
                      <a:lumMod val="75000"/>
                      <a:lumOff val="25000"/>
                    </a:schemeClr>
                  </a:solidFill>
                  <a:latin typeface="Tw Cen MT" panose="020B0602020104020603" pitchFamily="34" charset="0"/>
                </a:endParaRPr>
              </a:p>
            </p:txBody>
          </p:sp>
        </p:grpSp>
        <p:pic>
          <p:nvPicPr>
            <p:cNvPr id="105" name="Picture 104">
              <a:extLst>
                <a:ext uri="{FF2B5EF4-FFF2-40B4-BE49-F238E27FC236}">
                  <a16:creationId xmlns:a16="http://schemas.microsoft.com/office/drawing/2014/main" id="{3A76B10C-52C9-43EC-9B62-01B5E8FB4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8" name="Group 107">
            <a:extLst>
              <a:ext uri="{FF2B5EF4-FFF2-40B4-BE49-F238E27FC236}">
                <a16:creationId xmlns:a16="http://schemas.microsoft.com/office/drawing/2014/main" id="{4AC5CF88-E2DA-484A-B88E-8CD573521185}"/>
              </a:ext>
            </a:extLst>
          </p:cNvPr>
          <p:cNvGrpSpPr/>
          <p:nvPr/>
        </p:nvGrpSpPr>
        <p:grpSpPr>
          <a:xfrm>
            <a:off x="1957560" y="720996"/>
            <a:ext cx="6912499" cy="629100"/>
            <a:chOff x="1725166" y="621796"/>
            <a:chExt cx="6912499" cy="629100"/>
          </a:xfrm>
        </p:grpSpPr>
        <p:grpSp>
          <p:nvGrpSpPr>
            <p:cNvPr id="109" name="Group 108">
              <a:extLst>
                <a:ext uri="{FF2B5EF4-FFF2-40B4-BE49-F238E27FC236}">
                  <a16:creationId xmlns:a16="http://schemas.microsoft.com/office/drawing/2014/main" id="{DC1DA1A6-AE5D-4D59-A0A3-7AEDB048505A}"/>
                </a:ext>
              </a:extLst>
            </p:cNvPr>
            <p:cNvGrpSpPr/>
            <p:nvPr/>
          </p:nvGrpSpPr>
          <p:grpSpPr>
            <a:xfrm>
              <a:off x="1725166" y="621796"/>
              <a:ext cx="6912499" cy="629100"/>
              <a:chOff x="792862" y="2142394"/>
              <a:chExt cx="3024265" cy="629100"/>
            </a:xfrm>
          </p:grpSpPr>
          <p:sp>
            <p:nvSpPr>
              <p:cNvPr id="111" name="Oval 110">
                <a:extLst>
                  <a:ext uri="{FF2B5EF4-FFF2-40B4-BE49-F238E27FC236}">
                    <a16:creationId xmlns:a16="http://schemas.microsoft.com/office/drawing/2014/main" id="{81E9182A-84EA-41C6-8E8A-0AE0A4968D82}"/>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07AF600D-7019-439E-BD33-F54E487D560F}"/>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Ưu điểm</a:t>
                </a:r>
              </a:p>
            </p:txBody>
          </p:sp>
        </p:grpSp>
        <p:pic>
          <p:nvPicPr>
            <p:cNvPr id="110" name="Picture 109">
              <a:extLst>
                <a:ext uri="{FF2B5EF4-FFF2-40B4-BE49-F238E27FC236}">
                  <a16:creationId xmlns:a16="http://schemas.microsoft.com/office/drawing/2014/main" id="{0EA68196-67DD-4B03-8D8F-7DAC823CCC61}"/>
                </a:ext>
              </a:extLst>
            </p:cNvPr>
            <p:cNvPicPr>
              <a:picLocks noChangeAspect="1"/>
            </p:cNvPicPr>
            <p:nvPr/>
          </p:nvPicPr>
          <p:blipFill>
            <a:blip r:embed="rId3"/>
            <a:stretch>
              <a:fillRect/>
            </a:stretch>
          </p:blipFill>
          <p:spPr>
            <a:xfrm>
              <a:off x="1869121" y="777329"/>
              <a:ext cx="400454" cy="400454"/>
            </a:xfrm>
            <a:prstGeom prst="rect">
              <a:avLst/>
            </a:prstGeom>
          </p:spPr>
        </p:pic>
      </p:grpSp>
    </p:spTree>
    <p:extLst>
      <p:ext uri="{BB962C8B-B14F-4D97-AF65-F5344CB8AC3E}">
        <p14:creationId xmlns:p14="http://schemas.microsoft.com/office/powerpoint/2010/main" val="5557792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1000" fill="hold"/>
                                        <p:tgtEl>
                                          <p:spTgt spid="108"/>
                                        </p:tgtEl>
                                        <p:attrNameLst>
                                          <p:attrName>ppt_w</p:attrName>
                                        </p:attrNameLst>
                                      </p:cBhvr>
                                      <p:tavLst>
                                        <p:tav tm="0">
                                          <p:val>
                                            <p:fltVal val="0"/>
                                          </p:val>
                                        </p:tav>
                                        <p:tav tm="100000">
                                          <p:val>
                                            <p:strVal val="#ppt_w"/>
                                          </p:val>
                                        </p:tav>
                                      </p:tavLst>
                                    </p:anim>
                                    <p:anim calcmode="lin" valueType="num">
                                      <p:cBhvr>
                                        <p:cTn id="8" dur="1000" fill="hold"/>
                                        <p:tgtEl>
                                          <p:spTgt spid="108"/>
                                        </p:tgtEl>
                                        <p:attrNameLst>
                                          <p:attrName>ppt_h</p:attrName>
                                        </p:attrNameLst>
                                      </p:cBhvr>
                                      <p:tavLst>
                                        <p:tav tm="0">
                                          <p:val>
                                            <p:fltVal val="0"/>
                                          </p:val>
                                        </p:tav>
                                        <p:tav tm="100000">
                                          <p:val>
                                            <p:strVal val="#ppt_h"/>
                                          </p:val>
                                        </p:tav>
                                      </p:tavLst>
                                    </p:anim>
                                    <p:anim calcmode="lin" valueType="num">
                                      <p:cBhvr>
                                        <p:cTn id="9" dur="1000" fill="hold"/>
                                        <p:tgtEl>
                                          <p:spTgt spid="108"/>
                                        </p:tgtEl>
                                        <p:attrNameLst>
                                          <p:attrName>style.rotation</p:attrName>
                                        </p:attrNameLst>
                                      </p:cBhvr>
                                      <p:tavLst>
                                        <p:tav tm="0">
                                          <p:val>
                                            <p:fltVal val="90"/>
                                          </p:val>
                                        </p:tav>
                                        <p:tav tm="100000">
                                          <p:val>
                                            <p:fltVal val="0"/>
                                          </p:val>
                                        </p:tav>
                                      </p:tavLst>
                                    </p:anim>
                                    <p:animEffect transition="in" filter="fade">
                                      <p:cBhvr>
                                        <p:cTn id="10" dur="1000"/>
                                        <p:tgtEl>
                                          <p:spTgt spid="108"/>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down)">
                                      <p:cBhvr>
                                        <p:cTn id="14" dur="500"/>
                                        <p:tgtEl>
                                          <p:spTgt spid="48"/>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down)">
                                      <p:cBhvr>
                                        <p:cTn id="18" dur="500"/>
                                        <p:tgtEl>
                                          <p:spTgt spid="81"/>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down)">
                                      <p:cBhvr>
                                        <p:cTn id="22" dur="500"/>
                                        <p:tgtEl>
                                          <p:spTgt spid="98"/>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down)">
                                      <p:cBhvr>
                                        <p:cTn id="2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60021"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6" name="Group 65">
            <a:extLst>
              <a:ext uri="{FF2B5EF4-FFF2-40B4-BE49-F238E27FC236}">
                <a16:creationId xmlns:a16="http://schemas.microsoft.com/office/drawing/2014/main" id="{B04E78C5-FD93-4710-970D-64E95A8F8CFE}"/>
              </a:ext>
            </a:extLst>
          </p:cNvPr>
          <p:cNvGrpSpPr/>
          <p:nvPr/>
        </p:nvGrpSpPr>
        <p:grpSpPr>
          <a:xfrm>
            <a:off x="1889751" y="1854670"/>
            <a:ext cx="6468693" cy="662056"/>
            <a:chOff x="1410818" y="1691341"/>
            <a:chExt cx="6468693" cy="662056"/>
          </a:xfrm>
        </p:grpSpPr>
        <p:grpSp>
          <p:nvGrpSpPr>
            <p:cNvPr id="67" name="Group 66">
              <a:extLst>
                <a:ext uri="{FF2B5EF4-FFF2-40B4-BE49-F238E27FC236}">
                  <a16:creationId xmlns:a16="http://schemas.microsoft.com/office/drawing/2014/main" id="{153E8C30-9153-4C02-9DF8-ADCF52538C49}"/>
                </a:ext>
              </a:extLst>
            </p:cNvPr>
            <p:cNvGrpSpPr/>
            <p:nvPr/>
          </p:nvGrpSpPr>
          <p:grpSpPr>
            <a:xfrm>
              <a:off x="1410818" y="1691341"/>
              <a:ext cx="6468693" cy="662056"/>
              <a:chOff x="764723" y="3555165"/>
              <a:chExt cx="6468693" cy="662056"/>
            </a:xfrm>
          </p:grpSpPr>
          <p:sp>
            <p:nvSpPr>
              <p:cNvPr id="82" name="Oval 81">
                <a:extLst>
                  <a:ext uri="{FF2B5EF4-FFF2-40B4-BE49-F238E27FC236}">
                    <a16:creationId xmlns:a16="http://schemas.microsoft.com/office/drawing/2014/main" id="{2F103CE1-A4BA-4FBD-9488-EA336BCA395B}"/>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3" name="TextBox 82">
                <a:extLst>
                  <a:ext uri="{FF2B5EF4-FFF2-40B4-BE49-F238E27FC236}">
                    <a16:creationId xmlns:a16="http://schemas.microsoft.com/office/drawing/2014/main" id="{E829EE27-EC91-45F2-A012-581AF06DBBE9}"/>
                  </a:ext>
                </a:extLst>
              </p:cNvPr>
              <p:cNvSpPr txBox="1"/>
              <p:nvPr/>
            </p:nvSpPr>
            <p:spPr>
              <a:xfrm>
                <a:off x="1429098" y="3675667"/>
                <a:ext cx="5804318" cy="369332"/>
              </a:xfrm>
              <a:prstGeom prst="rect">
                <a:avLst/>
              </a:prstGeom>
              <a:noFill/>
            </p:spPr>
            <p:txBody>
              <a:bodyPr wrap="square" rtlCol="0">
                <a:spAutoFit/>
              </a:bodyPr>
              <a:lstStyle/>
              <a:p>
                <a:pPr algn="just"/>
                <a:r>
                  <a:rPr lang="en-US"/>
                  <a:t>Hiệu Năng ổn định</a:t>
                </a:r>
                <a:endParaRPr lang="en-US">
                  <a:solidFill>
                    <a:schemeClr val="tx1">
                      <a:lumMod val="75000"/>
                      <a:lumOff val="25000"/>
                    </a:schemeClr>
                  </a:solidFill>
                  <a:latin typeface="Tw Cen MT" panose="020B0602020104020603" pitchFamily="34" charset="0"/>
                </a:endParaRPr>
              </a:p>
            </p:txBody>
          </p:sp>
        </p:grpSp>
        <p:pic>
          <p:nvPicPr>
            <p:cNvPr id="69" name="Picture 68">
              <a:extLst>
                <a:ext uri="{FF2B5EF4-FFF2-40B4-BE49-F238E27FC236}">
                  <a16:creationId xmlns:a16="http://schemas.microsoft.com/office/drawing/2014/main" id="{A2BCBC5B-9966-4D4E-BD9D-FDC215003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4" name="Group 83">
            <a:extLst>
              <a:ext uri="{FF2B5EF4-FFF2-40B4-BE49-F238E27FC236}">
                <a16:creationId xmlns:a16="http://schemas.microsoft.com/office/drawing/2014/main" id="{1D34A5F4-900F-4A12-B66C-C86EA4F21C8D}"/>
              </a:ext>
            </a:extLst>
          </p:cNvPr>
          <p:cNvGrpSpPr/>
          <p:nvPr/>
        </p:nvGrpSpPr>
        <p:grpSpPr>
          <a:xfrm>
            <a:off x="1889751" y="2997174"/>
            <a:ext cx="6468693" cy="662056"/>
            <a:chOff x="1410818" y="2766941"/>
            <a:chExt cx="6468693" cy="662056"/>
          </a:xfrm>
        </p:grpSpPr>
        <p:grpSp>
          <p:nvGrpSpPr>
            <p:cNvPr id="85" name="Group 84">
              <a:extLst>
                <a:ext uri="{FF2B5EF4-FFF2-40B4-BE49-F238E27FC236}">
                  <a16:creationId xmlns:a16="http://schemas.microsoft.com/office/drawing/2014/main" id="{931BE987-0BA6-4091-A153-ED4481C7CEB5}"/>
                </a:ext>
              </a:extLst>
            </p:cNvPr>
            <p:cNvGrpSpPr/>
            <p:nvPr/>
          </p:nvGrpSpPr>
          <p:grpSpPr>
            <a:xfrm>
              <a:off x="1410818" y="2766941"/>
              <a:ext cx="6468693" cy="662056"/>
              <a:chOff x="764723" y="3555165"/>
              <a:chExt cx="6468693" cy="662056"/>
            </a:xfrm>
          </p:grpSpPr>
          <p:sp>
            <p:nvSpPr>
              <p:cNvPr id="87" name="Oval 86">
                <a:extLst>
                  <a:ext uri="{FF2B5EF4-FFF2-40B4-BE49-F238E27FC236}">
                    <a16:creationId xmlns:a16="http://schemas.microsoft.com/office/drawing/2014/main" id="{BEF4D408-9A2E-41F1-BBE4-9AE1FD471B79}"/>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TextBox 87">
                <a:extLst>
                  <a:ext uri="{FF2B5EF4-FFF2-40B4-BE49-F238E27FC236}">
                    <a16:creationId xmlns:a16="http://schemas.microsoft.com/office/drawing/2014/main" id="{E1313924-30A3-4EA2-9199-D3D3A47E3EFA}"/>
                  </a:ext>
                </a:extLst>
              </p:cNvPr>
              <p:cNvSpPr txBox="1"/>
              <p:nvPr/>
            </p:nvSpPr>
            <p:spPr>
              <a:xfrm>
                <a:off x="1429098" y="3675667"/>
                <a:ext cx="5804318" cy="369332"/>
              </a:xfrm>
              <a:prstGeom prst="rect">
                <a:avLst/>
              </a:prstGeom>
              <a:noFill/>
            </p:spPr>
            <p:txBody>
              <a:bodyPr wrap="square" rtlCol="0">
                <a:spAutoFit/>
              </a:bodyPr>
              <a:lstStyle/>
              <a:p>
                <a:pPr algn="just"/>
                <a:r>
                  <a:rPr lang="en-US"/>
                  <a:t>Team phát triển nhỏ</a:t>
                </a:r>
                <a:endParaRPr lang="en-US">
                  <a:solidFill>
                    <a:schemeClr val="tx1">
                      <a:lumMod val="75000"/>
                      <a:lumOff val="25000"/>
                    </a:schemeClr>
                  </a:solidFill>
                  <a:latin typeface="Tw Cen MT" panose="020B0602020104020603" pitchFamily="34" charset="0"/>
                </a:endParaRPr>
              </a:p>
            </p:txBody>
          </p:sp>
        </p:grpSp>
        <p:pic>
          <p:nvPicPr>
            <p:cNvPr id="86" name="Picture 85">
              <a:extLst>
                <a:ext uri="{FF2B5EF4-FFF2-40B4-BE49-F238E27FC236}">
                  <a16:creationId xmlns:a16="http://schemas.microsoft.com/office/drawing/2014/main" id="{074F6BBB-65E3-41B8-9BF6-450D171D8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89" name="Group 88">
            <a:extLst>
              <a:ext uri="{FF2B5EF4-FFF2-40B4-BE49-F238E27FC236}">
                <a16:creationId xmlns:a16="http://schemas.microsoft.com/office/drawing/2014/main" id="{5054271C-B43F-41A4-B24E-6927853D637E}"/>
              </a:ext>
            </a:extLst>
          </p:cNvPr>
          <p:cNvGrpSpPr/>
          <p:nvPr/>
        </p:nvGrpSpPr>
        <p:grpSpPr>
          <a:xfrm>
            <a:off x="1889751" y="4139678"/>
            <a:ext cx="6445427" cy="662056"/>
            <a:chOff x="1410818" y="1691341"/>
            <a:chExt cx="6445427" cy="662056"/>
          </a:xfrm>
        </p:grpSpPr>
        <p:grpSp>
          <p:nvGrpSpPr>
            <p:cNvPr id="90" name="Group 89">
              <a:extLst>
                <a:ext uri="{FF2B5EF4-FFF2-40B4-BE49-F238E27FC236}">
                  <a16:creationId xmlns:a16="http://schemas.microsoft.com/office/drawing/2014/main" id="{8B99615A-A502-4974-971B-C8CD14F50FF1}"/>
                </a:ext>
              </a:extLst>
            </p:cNvPr>
            <p:cNvGrpSpPr/>
            <p:nvPr/>
          </p:nvGrpSpPr>
          <p:grpSpPr>
            <a:xfrm>
              <a:off x="1410818" y="1691341"/>
              <a:ext cx="6445427" cy="662056"/>
              <a:chOff x="764723" y="3555165"/>
              <a:chExt cx="6445427" cy="662056"/>
            </a:xfrm>
          </p:grpSpPr>
          <p:sp>
            <p:nvSpPr>
              <p:cNvPr id="92" name="Oval 91">
                <a:extLst>
                  <a:ext uri="{FF2B5EF4-FFF2-40B4-BE49-F238E27FC236}">
                    <a16:creationId xmlns:a16="http://schemas.microsoft.com/office/drawing/2014/main" id="{24AC89F4-A6CA-44E3-BC71-8BABA74CA0B7}"/>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TextBox 92">
                <a:extLst>
                  <a:ext uri="{FF2B5EF4-FFF2-40B4-BE49-F238E27FC236}">
                    <a16:creationId xmlns:a16="http://schemas.microsoft.com/office/drawing/2014/main" id="{FC35E444-FC47-45C1-96A4-485F730E66FB}"/>
                  </a:ext>
                </a:extLst>
              </p:cNvPr>
              <p:cNvSpPr txBox="1"/>
              <p:nvPr/>
            </p:nvSpPr>
            <p:spPr>
              <a:xfrm>
                <a:off x="1405832" y="3701527"/>
                <a:ext cx="5804318" cy="369332"/>
              </a:xfrm>
              <a:prstGeom prst="rect">
                <a:avLst/>
              </a:prstGeom>
              <a:noFill/>
            </p:spPr>
            <p:txBody>
              <a:bodyPr wrap="square" rtlCol="0">
                <a:spAutoFit/>
              </a:bodyPr>
              <a:lstStyle/>
              <a:p>
                <a:pPr algn="just"/>
                <a:r>
                  <a:rPr lang="en-US"/>
                  <a:t>Trải nghiệm người dùng tốt hơn là hybrid app </a:t>
                </a:r>
                <a:endParaRPr lang="en-US">
                  <a:solidFill>
                    <a:schemeClr val="tx1">
                      <a:lumMod val="75000"/>
                      <a:lumOff val="25000"/>
                    </a:schemeClr>
                  </a:solidFill>
                  <a:latin typeface="Tw Cen MT" panose="020B0602020104020603" pitchFamily="34" charset="0"/>
                </a:endParaRPr>
              </a:p>
            </p:txBody>
          </p:sp>
        </p:grpSp>
        <p:pic>
          <p:nvPicPr>
            <p:cNvPr id="91" name="Picture 90">
              <a:extLst>
                <a:ext uri="{FF2B5EF4-FFF2-40B4-BE49-F238E27FC236}">
                  <a16:creationId xmlns:a16="http://schemas.microsoft.com/office/drawing/2014/main" id="{71ACDA46-32AD-451D-89AD-493881142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13" name="Group 112">
            <a:extLst>
              <a:ext uri="{FF2B5EF4-FFF2-40B4-BE49-F238E27FC236}">
                <a16:creationId xmlns:a16="http://schemas.microsoft.com/office/drawing/2014/main" id="{06FFE3FA-B2CD-4DC2-8489-6D971465FE15}"/>
              </a:ext>
            </a:extLst>
          </p:cNvPr>
          <p:cNvGrpSpPr/>
          <p:nvPr/>
        </p:nvGrpSpPr>
        <p:grpSpPr>
          <a:xfrm>
            <a:off x="1889751" y="5258055"/>
            <a:ext cx="6468693" cy="662056"/>
            <a:chOff x="1410818" y="1691341"/>
            <a:chExt cx="6468693" cy="662056"/>
          </a:xfrm>
        </p:grpSpPr>
        <p:grpSp>
          <p:nvGrpSpPr>
            <p:cNvPr id="114" name="Group 113">
              <a:extLst>
                <a:ext uri="{FF2B5EF4-FFF2-40B4-BE49-F238E27FC236}">
                  <a16:creationId xmlns:a16="http://schemas.microsoft.com/office/drawing/2014/main" id="{315D813E-7DC8-495B-986E-E8F67E531375}"/>
                </a:ext>
              </a:extLst>
            </p:cNvPr>
            <p:cNvGrpSpPr/>
            <p:nvPr/>
          </p:nvGrpSpPr>
          <p:grpSpPr>
            <a:xfrm>
              <a:off x="1410818" y="1691341"/>
              <a:ext cx="6468693" cy="662056"/>
              <a:chOff x="764723" y="3555165"/>
              <a:chExt cx="6468693" cy="662056"/>
            </a:xfrm>
          </p:grpSpPr>
          <p:sp>
            <p:nvSpPr>
              <p:cNvPr id="116" name="Oval 115">
                <a:extLst>
                  <a:ext uri="{FF2B5EF4-FFF2-40B4-BE49-F238E27FC236}">
                    <a16:creationId xmlns:a16="http://schemas.microsoft.com/office/drawing/2014/main" id="{00279657-300F-45A0-8D96-A7F45D1D800C}"/>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17" name="TextBox 116">
                <a:extLst>
                  <a:ext uri="{FF2B5EF4-FFF2-40B4-BE49-F238E27FC236}">
                    <a16:creationId xmlns:a16="http://schemas.microsoft.com/office/drawing/2014/main" id="{03B245C8-0F15-4FA0-933D-851E73FDE8DC}"/>
                  </a:ext>
                </a:extLst>
              </p:cNvPr>
              <p:cNvSpPr txBox="1"/>
              <p:nvPr/>
            </p:nvSpPr>
            <p:spPr>
              <a:xfrm>
                <a:off x="1429098" y="3675667"/>
                <a:ext cx="5804318" cy="369332"/>
              </a:xfrm>
              <a:prstGeom prst="rect">
                <a:avLst/>
              </a:prstGeom>
              <a:noFill/>
            </p:spPr>
            <p:txBody>
              <a:bodyPr wrap="square" rtlCol="0">
                <a:spAutoFit/>
              </a:bodyPr>
              <a:lstStyle/>
              <a:p>
                <a:pPr algn="just"/>
                <a:r>
                  <a:rPr lang="en-US"/>
                  <a:t>Được phải triển bởi facebook</a:t>
                </a:r>
                <a:endParaRPr lang="en-US">
                  <a:solidFill>
                    <a:schemeClr val="tx1">
                      <a:lumMod val="75000"/>
                      <a:lumOff val="25000"/>
                    </a:schemeClr>
                  </a:solidFill>
                  <a:latin typeface="Tw Cen MT" panose="020B0602020104020603" pitchFamily="34" charset="0"/>
                </a:endParaRPr>
              </a:p>
            </p:txBody>
          </p:sp>
        </p:grpSp>
        <p:pic>
          <p:nvPicPr>
            <p:cNvPr id="115" name="Picture 114">
              <a:extLst>
                <a:ext uri="{FF2B5EF4-FFF2-40B4-BE49-F238E27FC236}">
                  <a16:creationId xmlns:a16="http://schemas.microsoft.com/office/drawing/2014/main" id="{A8B7C12A-CA47-4E39-8758-126093ADB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18" name="Group 117">
            <a:extLst>
              <a:ext uri="{FF2B5EF4-FFF2-40B4-BE49-F238E27FC236}">
                <a16:creationId xmlns:a16="http://schemas.microsoft.com/office/drawing/2014/main" id="{B611910D-09F1-46E7-9DA4-4A60696CE0EE}"/>
              </a:ext>
            </a:extLst>
          </p:cNvPr>
          <p:cNvGrpSpPr/>
          <p:nvPr/>
        </p:nvGrpSpPr>
        <p:grpSpPr>
          <a:xfrm>
            <a:off x="1889751" y="720996"/>
            <a:ext cx="6912499" cy="629100"/>
            <a:chOff x="1725166" y="621796"/>
            <a:chExt cx="6912499" cy="629100"/>
          </a:xfrm>
        </p:grpSpPr>
        <p:grpSp>
          <p:nvGrpSpPr>
            <p:cNvPr id="119" name="Group 118">
              <a:extLst>
                <a:ext uri="{FF2B5EF4-FFF2-40B4-BE49-F238E27FC236}">
                  <a16:creationId xmlns:a16="http://schemas.microsoft.com/office/drawing/2014/main" id="{DBDB2D90-816E-4212-933E-B1368C3E049A}"/>
                </a:ext>
              </a:extLst>
            </p:cNvPr>
            <p:cNvGrpSpPr/>
            <p:nvPr/>
          </p:nvGrpSpPr>
          <p:grpSpPr>
            <a:xfrm>
              <a:off x="1725166" y="621796"/>
              <a:ext cx="6912499" cy="629100"/>
              <a:chOff x="792862" y="2142394"/>
              <a:chExt cx="3024265" cy="629100"/>
            </a:xfrm>
          </p:grpSpPr>
          <p:sp>
            <p:nvSpPr>
              <p:cNvPr id="121" name="Oval 120">
                <a:extLst>
                  <a:ext uri="{FF2B5EF4-FFF2-40B4-BE49-F238E27FC236}">
                    <a16:creationId xmlns:a16="http://schemas.microsoft.com/office/drawing/2014/main" id="{B2953030-A391-412D-B32D-F4F46D1BDD07}"/>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CC32DAA-EC4D-476E-BA61-9CE6D15E4846}"/>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Ưu điểm</a:t>
                </a:r>
              </a:p>
            </p:txBody>
          </p:sp>
        </p:grpSp>
        <p:pic>
          <p:nvPicPr>
            <p:cNvPr id="120" name="Picture 119">
              <a:extLst>
                <a:ext uri="{FF2B5EF4-FFF2-40B4-BE49-F238E27FC236}">
                  <a16:creationId xmlns:a16="http://schemas.microsoft.com/office/drawing/2014/main" id="{2D39808B-5F21-4DB3-AC95-48639544A9FA}"/>
                </a:ext>
              </a:extLst>
            </p:cNvPr>
            <p:cNvPicPr>
              <a:picLocks noChangeAspect="1"/>
            </p:cNvPicPr>
            <p:nvPr/>
          </p:nvPicPr>
          <p:blipFill>
            <a:blip r:embed="rId3"/>
            <a:stretch>
              <a:fillRect/>
            </a:stretch>
          </p:blipFill>
          <p:spPr>
            <a:xfrm>
              <a:off x="1857949" y="735017"/>
              <a:ext cx="400454" cy="400454"/>
            </a:xfrm>
            <a:prstGeom prst="rect">
              <a:avLst/>
            </a:prstGeom>
          </p:spPr>
        </p:pic>
      </p:grpSp>
    </p:spTree>
    <p:extLst>
      <p:ext uri="{BB962C8B-B14F-4D97-AF65-F5344CB8AC3E}">
        <p14:creationId xmlns:p14="http://schemas.microsoft.com/office/powerpoint/2010/main" val="2619506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down)">
                                      <p:cBhvr>
                                        <p:cTn id="7" dur="500"/>
                                        <p:tgtEl>
                                          <p:spTgt spid="11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down)">
                                      <p:cBhvr>
                                        <p:cTn id="11" dur="750"/>
                                        <p:tgtEl>
                                          <p:spTgt spid="66"/>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750"/>
                                        <p:tgtEl>
                                          <p:spTgt spid="8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down)">
                                      <p:cBhvr>
                                        <p:cTn id="19" dur="750"/>
                                        <p:tgtEl>
                                          <p:spTgt spid="89"/>
                                        </p:tgtEl>
                                      </p:cBhvr>
                                    </p:animEffect>
                                  </p:childTnLst>
                                </p:cTn>
                              </p:par>
                            </p:childTnLst>
                          </p:cTn>
                        </p:par>
                        <p:par>
                          <p:cTn id="20" fill="hold">
                            <p:stCondLst>
                              <p:cond delay="2750"/>
                            </p:stCondLst>
                            <p:childTnLst>
                              <p:par>
                                <p:cTn id="21" presetID="22" presetClass="entr" presetSubtype="4" fill="hold" nodeType="afterEffect">
                                  <p:stCondLst>
                                    <p:cond delay="0"/>
                                  </p:stCondLst>
                                  <p:childTnLst>
                                    <p:set>
                                      <p:cBhvr>
                                        <p:cTn id="22" dur="1" fill="hold">
                                          <p:stCondLst>
                                            <p:cond delay="0"/>
                                          </p:stCondLst>
                                        </p:cTn>
                                        <p:tgtEl>
                                          <p:spTgt spid="113"/>
                                        </p:tgtEl>
                                        <p:attrNameLst>
                                          <p:attrName>style.visibility</p:attrName>
                                        </p:attrNameLst>
                                      </p:cBhvr>
                                      <p:to>
                                        <p:strVal val="visible"/>
                                      </p:to>
                                    </p:set>
                                    <p:animEffect transition="in" filter="wipe(down)">
                                      <p:cBhvr>
                                        <p:cTn id="23" dur="75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50514" y="3323057"/>
              <a:ext cx="2074318"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958942" y="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2241934" y="790183"/>
            <a:ext cx="6912499" cy="629100"/>
            <a:chOff x="1415014" y="517467"/>
            <a:chExt cx="6912499"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415014" y="517467"/>
              <a:ext cx="6912499" cy="629100"/>
              <a:chOff x="792862" y="2142394"/>
              <a:chExt cx="3024265" cy="629100"/>
            </a:xfrm>
          </p:grpSpPr>
          <p:sp>
            <p:nvSpPr>
              <p:cNvPr id="68" name="Oval 67">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Nhược điểm</a:t>
                </a:r>
              </a:p>
            </p:txBody>
          </p:sp>
        </p:grpSp>
        <p:pic>
          <p:nvPicPr>
            <p:cNvPr id="67" name="Picture 66"/>
            <p:cNvPicPr>
              <a:picLocks noChangeAspect="1"/>
            </p:cNvPicPr>
            <p:nvPr/>
          </p:nvPicPr>
          <p:blipFill>
            <a:blip r:embed="rId3"/>
            <a:stretch>
              <a:fillRect/>
            </a:stretch>
          </p:blipFill>
          <p:spPr>
            <a:xfrm>
              <a:off x="1537711" y="631790"/>
              <a:ext cx="400454" cy="400454"/>
            </a:xfrm>
            <a:prstGeom prst="rect">
              <a:avLst/>
            </a:prstGeom>
          </p:spPr>
        </p:pic>
      </p:grpSp>
      <p:grpSp>
        <p:nvGrpSpPr>
          <p:cNvPr id="81" name="Group 80"/>
          <p:cNvGrpSpPr/>
          <p:nvPr/>
        </p:nvGrpSpPr>
        <p:grpSpPr>
          <a:xfrm>
            <a:off x="2241934" y="1990961"/>
            <a:ext cx="6468693" cy="662056"/>
            <a:chOff x="1410818" y="1691341"/>
            <a:chExt cx="6468693" cy="662056"/>
          </a:xfrm>
        </p:grpSpPr>
        <p:grpSp>
          <p:nvGrpSpPr>
            <p:cNvPr id="94" name="Group 93">
              <a:extLst>
                <a:ext uri="{FF2B5EF4-FFF2-40B4-BE49-F238E27FC236}">
                  <a16:creationId xmlns:a16="http://schemas.microsoft.com/office/drawing/2014/main" id="{9C5CB2E8-B3A7-4DE0-B2CC-736365263446}"/>
                </a:ext>
              </a:extLst>
            </p:cNvPr>
            <p:cNvGrpSpPr/>
            <p:nvPr/>
          </p:nvGrpSpPr>
          <p:grpSpPr>
            <a:xfrm>
              <a:off x="1410818" y="1691341"/>
              <a:ext cx="6468693" cy="662056"/>
              <a:chOff x="764723" y="3555165"/>
              <a:chExt cx="6468693" cy="662056"/>
            </a:xfrm>
          </p:grpSpPr>
          <p:sp>
            <p:nvSpPr>
              <p:cNvPr id="96" name="Oval 95">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TextBox 96">
                <a:extLst>
                  <a:ext uri="{FF2B5EF4-FFF2-40B4-BE49-F238E27FC236}">
                    <a16:creationId xmlns:a16="http://schemas.microsoft.com/office/drawing/2014/main"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a:t>Vẫn đòi hỏi native code </a:t>
                </a:r>
                <a:endParaRPr lang="en-US">
                  <a:solidFill>
                    <a:schemeClr val="tx1">
                      <a:lumMod val="75000"/>
                      <a:lumOff val="25000"/>
                    </a:schemeClr>
                  </a:solidFill>
                  <a:latin typeface="Tw Cen MT" panose="020B0602020104020603" pitchFamily="34" charset="0"/>
                </a:endParaRPr>
              </a:p>
            </p:txBody>
          </p:sp>
        </p:grpSp>
        <p:pic>
          <p:nvPicPr>
            <p:cNvPr id="95" name="Picture 9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8" name="Group 97"/>
          <p:cNvGrpSpPr/>
          <p:nvPr/>
        </p:nvGrpSpPr>
        <p:grpSpPr>
          <a:xfrm>
            <a:off x="2241934" y="3096035"/>
            <a:ext cx="6468693" cy="662056"/>
            <a:chOff x="1410818" y="2766941"/>
            <a:chExt cx="6468693" cy="662056"/>
          </a:xfrm>
        </p:grpSpPr>
        <p:grpSp>
          <p:nvGrpSpPr>
            <p:cNvPr id="99" name="Group 98">
              <a:extLst>
                <a:ext uri="{FF2B5EF4-FFF2-40B4-BE49-F238E27FC236}">
                  <a16:creationId xmlns:a16="http://schemas.microsoft.com/office/drawing/2014/main" id="{9C5CB2E8-B3A7-4DE0-B2CC-736365263446}"/>
                </a:ext>
              </a:extLst>
            </p:cNvPr>
            <p:cNvGrpSpPr/>
            <p:nvPr/>
          </p:nvGrpSpPr>
          <p:grpSpPr>
            <a:xfrm>
              <a:off x="1410818" y="2766941"/>
              <a:ext cx="6468693" cy="662056"/>
              <a:chOff x="764723" y="3555165"/>
              <a:chExt cx="6468693" cy="662056"/>
            </a:xfrm>
          </p:grpSpPr>
          <p:sp>
            <p:nvSpPr>
              <p:cNvPr id="101" name="Oval 10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2" name="TextBox 101">
                <a:extLst>
                  <a:ext uri="{FF2B5EF4-FFF2-40B4-BE49-F238E27FC236}">
                    <a16:creationId xmlns:a16="http://schemas.microsoft.com/office/drawing/2014/main" id="{A120E0D6-EFA2-4A08-BFE2-DD70F47E6C48}"/>
                  </a:ext>
                </a:extLst>
              </p:cNvPr>
              <p:cNvSpPr txBox="1"/>
              <p:nvPr/>
            </p:nvSpPr>
            <p:spPr>
              <a:xfrm>
                <a:off x="1429098" y="3675667"/>
                <a:ext cx="5804318" cy="369332"/>
              </a:xfrm>
              <a:prstGeom prst="rect">
                <a:avLst/>
              </a:prstGeom>
              <a:noFill/>
            </p:spPr>
            <p:txBody>
              <a:bodyPr wrap="square" rtlCol="0">
                <a:spAutoFit/>
              </a:bodyPr>
              <a:lstStyle/>
              <a:p>
                <a:pPr lvl="0"/>
                <a:r>
                  <a:rPr lang="en-US"/>
                  <a:t>Hiệu năng sẽ thấp hơn với app thuần native code.</a:t>
                </a:r>
              </a:p>
            </p:txBody>
          </p:sp>
        </p:grpSp>
        <p:pic>
          <p:nvPicPr>
            <p:cNvPr id="100" name="Picture 99">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103" name="Group 102"/>
          <p:cNvGrpSpPr/>
          <p:nvPr/>
        </p:nvGrpSpPr>
        <p:grpSpPr>
          <a:xfrm>
            <a:off x="2241934" y="4201109"/>
            <a:ext cx="6445427" cy="662056"/>
            <a:chOff x="1410818" y="1691341"/>
            <a:chExt cx="6445427" cy="662056"/>
          </a:xfrm>
        </p:grpSpPr>
        <p:grpSp>
          <p:nvGrpSpPr>
            <p:cNvPr id="104" name="Group 103">
              <a:extLst>
                <a:ext uri="{FF2B5EF4-FFF2-40B4-BE49-F238E27FC236}">
                  <a16:creationId xmlns:a16="http://schemas.microsoft.com/office/drawing/2014/main" id="{9C5CB2E8-B3A7-4DE0-B2CC-736365263446}"/>
                </a:ext>
              </a:extLst>
            </p:cNvPr>
            <p:cNvGrpSpPr/>
            <p:nvPr/>
          </p:nvGrpSpPr>
          <p:grpSpPr>
            <a:xfrm>
              <a:off x="1410818" y="1691341"/>
              <a:ext cx="6445427" cy="662056"/>
              <a:chOff x="764723" y="3555165"/>
              <a:chExt cx="6445427" cy="662056"/>
            </a:xfrm>
          </p:grpSpPr>
          <p:sp>
            <p:nvSpPr>
              <p:cNvPr id="106" name="Oval 105">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7" name="TextBox 106">
                <a:extLst>
                  <a:ext uri="{FF2B5EF4-FFF2-40B4-BE49-F238E27FC236}">
                    <a16:creationId xmlns:a16="http://schemas.microsoft.com/office/drawing/2014/main" id="{A120E0D6-EFA2-4A08-BFE2-DD70F47E6C48}"/>
                  </a:ext>
                </a:extLst>
              </p:cNvPr>
              <p:cNvSpPr txBox="1"/>
              <p:nvPr/>
            </p:nvSpPr>
            <p:spPr>
              <a:xfrm>
                <a:off x="1405832" y="3701527"/>
                <a:ext cx="5804318" cy="369332"/>
              </a:xfrm>
              <a:prstGeom prst="rect">
                <a:avLst/>
              </a:prstGeom>
              <a:noFill/>
            </p:spPr>
            <p:txBody>
              <a:bodyPr wrap="square" rtlCol="0">
                <a:spAutoFit/>
              </a:bodyPr>
              <a:lstStyle/>
              <a:p>
                <a:pPr algn="just"/>
                <a:r>
                  <a:rPr lang="en-US"/>
                  <a:t>Bảo mật không cao do dựa trên JS </a:t>
                </a:r>
                <a:endParaRPr lang="en-US">
                  <a:solidFill>
                    <a:schemeClr val="tx1">
                      <a:lumMod val="75000"/>
                      <a:lumOff val="25000"/>
                    </a:schemeClr>
                  </a:solidFill>
                  <a:latin typeface="Tw Cen MT" panose="020B0602020104020603" pitchFamily="34" charset="0"/>
                </a:endParaRPr>
              </a:p>
            </p:txBody>
          </p:sp>
        </p:grpSp>
        <p:pic>
          <p:nvPicPr>
            <p:cNvPr id="105" name="Picture 10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8" name="Group 107"/>
          <p:cNvGrpSpPr/>
          <p:nvPr/>
        </p:nvGrpSpPr>
        <p:grpSpPr>
          <a:xfrm>
            <a:off x="2241934" y="5306182"/>
            <a:ext cx="6484423" cy="662056"/>
            <a:chOff x="1410818" y="1691341"/>
            <a:chExt cx="6484423" cy="662056"/>
          </a:xfrm>
        </p:grpSpPr>
        <p:grpSp>
          <p:nvGrpSpPr>
            <p:cNvPr id="109" name="Group 108">
              <a:extLst>
                <a:ext uri="{FF2B5EF4-FFF2-40B4-BE49-F238E27FC236}">
                  <a16:creationId xmlns:a16="http://schemas.microsoft.com/office/drawing/2014/main" id="{9C5CB2E8-B3A7-4DE0-B2CC-736365263446}"/>
                </a:ext>
              </a:extLst>
            </p:cNvPr>
            <p:cNvGrpSpPr/>
            <p:nvPr/>
          </p:nvGrpSpPr>
          <p:grpSpPr>
            <a:xfrm>
              <a:off x="1410818" y="1691341"/>
              <a:ext cx="6484423" cy="662056"/>
              <a:chOff x="764723" y="3555165"/>
              <a:chExt cx="6484423" cy="662056"/>
            </a:xfrm>
          </p:grpSpPr>
          <p:sp>
            <p:nvSpPr>
              <p:cNvPr id="111" name="Oval 11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25" name="TextBox 124">
                <a:extLst>
                  <a:ext uri="{FF2B5EF4-FFF2-40B4-BE49-F238E27FC236}">
                    <a16:creationId xmlns:a16="http://schemas.microsoft.com/office/drawing/2014/main" id="{A120E0D6-EFA2-4A08-BFE2-DD70F47E6C48}"/>
                  </a:ext>
                </a:extLst>
              </p:cNvPr>
              <p:cNvSpPr txBox="1"/>
              <p:nvPr/>
            </p:nvSpPr>
            <p:spPr>
              <a:xfrm>
                <a:off x="1444828" y="3563027"/>
                <a:ext cx="5804318" cy="646331"/>
              </a:xfrm>
              <a:prstGeom prst="rect">
                <a:avLst/>
              </a:prstGeom>
              <a:noFill/>
            </p:spPr>
            <p:txBody>
              <a:bodyPr wrap="square" rtlCol="0">
                <a:spAutoFit/>
              </a:bodyPr>
              <a:lstStyle/>
              <a:p>
                <a:pPr lvl="0"/>
                <a:r>
                  <a:rPr lang="en-US"/>
                  <a:t>Khả năng tùy biến cũng không thực sự tốt đối với một vài module</a:t>
                </a:r>
              </a:p>
            </p:txBody>
          </p:sp>
        </p:grpSp>
        <p:pic>
          <p:nvPicPr>
            <p:cNvPr id="110" name="Picture 109">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2578611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down)">
                                      <p:cBhvr>
                                        <p:cTn id="12" dur="750"/>
                                        <p:tgtEl>
                                          <p:spTgt spid="81"/>
                                        </p:tgtEl>
                                      </p:cBhvr>
                                    </p:animEffect>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down)">
                                      <p:cBhvr>
                                        <p:cTn id="16" dur="750"/>
                                        <p:tgtEl>
                                          <p:spTgt spid="98"/>
                                        </p:tgtEl>
                                      </p:cBhvr>
                                    </p:animEffec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103"/>
                                        </p:tgtEl>
                                        <p:attrNameLst>
                                          <p:attrName>style.visibility</p:attrName>
                                        </p:attrNameLst>
                                      </p:cBhvr>
                                      <p:to>
                                        <p:strVal val="visible"/>
                                      </p:to>
                                    </p:set>
                                    <p:animEffect transition="in" filter="wipe(down)">
                                      <p:cBhvr>
                                        <p:cTn id="20" dur="750"/>
                                        <p:tgtEl>
                                          <p:spTgt spid="103"/>
                                        </p:tgtEl>
                                      </p:cBhvr>
                                    </p:animEffect>
                                  </p:childTnLst>
                                </p:cTn>
                              </p:par>
                            </p:childTnLst>
                          </p:cTn>
                        </p:par>
                        <p:par>
                          <p:cTn id="21" fill="hold">
                            <p:stCondLst>
                              <p:cond delay="2750"/>
                            </p:stCondLst>
                            <p:childTnLst>
                              <p:par>
                                <p:cTn id="22" presetID="22" presetClass="entr" presetSubtype="4" fill="hold" nodeType="after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down)">
                                      <p:cBhvr>
                                        <p:cTn id="24" dur="75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0370983" y="-6786"/>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a:extLst>
              <a:ext uri="{FF2B5EF4-FFF2-40B4-BE49-F238E27FC236}">
                <a16:creationId xmlns:a16="http://schemas.microsoft.com/office/drawing/2014/main" id="{FFF2455D-2C8E-46C4-9A73-DC32C9731D9A}"/>
              </a:ext>
            </a:extLst>
          </p:cNvPr>
          <p:cNvGrpSpPr/>
          <p:nvPr/>
        </p:nvGrpSpPr>
        <p:grpSpPr>
          <a:xfrm>
            <a:off x="1007592" y="603120"/>
            <a:ext cx="6912499" cy="629100"/>
            <a:chOff x="1007592" y="603120"/>
            <a:chExt cx="6912499" cy="629100"/>
          </a:xfrm>
        </p:grpSpPr>
        <p:grpSp>
          <p:nvGrpSpPr>
            <p:cNvPr id="67" name="Group 66">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69" name="Oval 68">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0" name="TextBox 69">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Arial Hebrew" charset="-79"/>
                    <a:ea typeface="Arial Hebrew" charset="-79"/>
                    <a:cs typeface="Arial Hebrew" charset="-79"/>
                  </a:rPr>
                  <a:t>Mô tả bài toán</a:t>
                </a:r>
              </a:p>
            </p:txBody>
          </p:sp>
        </p:grpSp>
        <p:pic>
          <p:nvPicPr>
            <p:cNvPr id="3" name="Picture 2"/>
            <p:cNvPicPr>
              <a:picLocks noChangeAspect="1"/>
            </p:cNvPicPr>
            <p:nvPr/>
          </p:nvPicPr>
          <p:blipFill>
            <a:blip r:embed="rId3"/>
            <a:stretch>
              <a:fillRect/>
            </a:stretch>
          </p:blipFill>
          <p:spPr>
            <a:xfrm>
              <a:off x="1178116" y="764168"/>
              <a:ext cx="304800" cy="304800"/>
            </a:xfrm>
            <a:prstGeom prst="rect">
              <a:avLst/>
            </a:prstGeom>
          </p:spPr>
        </p:pic>
      </p:grpSp>
      <p:grpSp>
        <p:nvGrpSpPr>
          <p:cNvPr id="81" name="Group 80"/>
          <p:cNvGrpSpPr/>
          <p:nvPr/>
        </p:nvGrpSpPr>
        <p:grpSpPr>
          <a:xfrm>
            <a:off x="1007592" y="1582817"/>
            <a:ext cx="6533411" cy="923330"/>
            <a:chOff x="1410818" y="1598775"/>
            <a:chExt cx="6533411" cy="923330"/>
          </a:xfrm>
        </p:grpSpPr>
        <p:grpSp>
          <p:nvGrpSpPr>
            <p:cNvPr id="82" name="Group 81">
              <a:extLst>
                <a:ext uri="{FF2B5EF4-FFF2-40B4-BE49-F238E27FC236}">
                  <a16:creationId xmlns:a16="http://schemas.microsoft.com/office/drawing/2014/main" id="{9C5CB2E8-B3A7-4DE0-B2CC-736365263446}"/>
                </a:ext>
              </a:extLst>
            </p:cNvPr>
            <p:cNvGrpSpPr/>
            <p:nvPr/>
          </p:nvGrpSpPr>
          <p:grpSpPr>
            <a:xfrm>
              <a:off x="1410818" y="1598775"/>
              <a:ext cx="6533411" cy="923330"/>
              <a:chOff x="764723" y="3462599"/>
              <a:chExt cx="6533411" cy="923330"/>
            </a:xfrm>
          </p:grpSpPr>
          <p:sp>
            <p:nvSpPr>
              <p:cNvPr id="84" name="Oval 8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5" name="TextBox 84">
                <a:extLst>
                  <a:ext uri="{FF2B5EF4-FFF2-40B4-BE49-F238E27FC236}">
                    <a16:creationId xmlns:a16="http://schemas.microsoft.com/office/drawing/2014/main" id="{A120E0D6-EFA2-4A08-BFE2-DD70F47E6C48}"/>
                  </a:ext>
                </a:extLst>
              </p:cNvPr>
              <p:cNvSpPr txBox="1"/>
              <p:nvPr/>
            </p:nvSpPr>
            <p:spPr>
              <a:xfrm>
                <a:off x="1493816" y="3462599"/>
                <a:ext cx="5804318" cy="923330"/>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tải lên lịch học cá nhân của mình trên website, sau đó dùng mã sinh viên của mình để lấy lịch học cá nhân về điện thoại di động</a:t>
                </a:r>
                <a:endParaRPr lang="en-US">
                  <a:solidFill>
                    <a:schemeClr val="tx1">
                      <a:lumMod val="75000"/>
                      <a:lumOff val="25000"/>
                    </a:schemeClr>
                  </a:solidFill>
                  <a:latin typeface="Arial Hebrew" charset="-79"/>
                  <a:ea typeface="Arial Hebrew" charset="-79"/>
                  <a:cs typeface="Arial Hebrew" charset="-79"/>
                </a:endParaRPr>
              </a:p>
            </p:txBody>
          </p:sp>
        </p:grpSp>
        <p:pic>
          <p:nvPicPr>
            <p:cNvPr id="83" name="Picture 8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6" name="Group 85"/>
          <p:cNvGrpSpPr/>
          <p:nvPr/>
        </p:nvGrpSpPr>
        <p:grpSpPr>
          <a:xfrm>
            <a:off x="1007592" y="2966718"/>
            <a:ext cx="6471720" cy="680054"/>
            <a:chOff x="1410818" y="1673343"/>
            <a:chExt cx="6471720" cy="680054"/>
          </a:xfrm>
        </p:grpSpPr>
        <p:grpSp>
          <p:nvGrpSpPr>
            <p:cNvPr id="87" name="Group 86">
              <a:extLst>
                <a:ext uri="{FF2B5EF4-FFF2-40B4-BE49-F238E27FC236}">
                  <a16:creationId xmlns:a16="http://schemas.microsoft.com/office/drawing/2014/main" id="{9C5CB2E8-B3A7-4DE0-B2CC-736365263446}"/>
                </a:ext>
              </a:extLst>
            </p:cNvPr>
            <p:cNvGrpSpPr/>
            <p:nvPr/>
          </p:nvGrpSpPr>
          <p:grpSpPr>
            <a:xfrm>
              <a:off x="1410818" y="1673343"/>
              <a:ext cx="6471720" cy="680054"/>
              <a:chOff x="764723" y="3537167"/>
              <a:chExt cx="6471720" cy="680054"/>
            </a:xfrm>
          </p:grpSpPr>
          <p:sp>
            <p:nvSpPr>
              <p:cNvPr id="89" name="Oval 8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90" name="TextBox 89">
                <a:extLst>
                  <a:ext uri="{FF2B5EF4-FFF2-40B4-BE49-F238E27FC236}">
                    <a16:creationId xmlns:a16="http://schemas.microsoft.com/office/drawing/2014/main" id="{A120E0D6-EFA2-4A08-BFE2-DD70F47E6C48}"/>
                  </a:ext>
                </a:extLst>
              </p:cNvPr>
              <p:cNvSpPr txBox="1"/>
              <p:nvPr/>
            </p:nvSpPr>
            <p:spPr>
              <a:xfrm>
                <a:off x="1432125" y="3537167"/>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có thể thêm ghi vào lịch khi cần. Người dùng cũng có thể sửa hoặc xoá ghi chú</a:t>
                </a:r>
                <a:endParaRPr lang="en-US">
                  <a:solidFill>
                    <a:schemeClr val="tx1">
                      <a:lumMod val="75000"/>
                      <a:lumOff val="25000"/>
                    </a:schemeClr>
                  </a:solidFill>
                  <a:latin typeface="Arial Hebrew" charset="-79"/>
                  <a:ea typeface="Arial Hebrew" charset="-79"/>
                  <a:cs typeface="Arial Hebrew" charset="-79"/>
                </a:endParaRPr>
              </a:p>
            </p:txBody>
          </p:sp>
        </p:grpSp>
        <p:pic>
          <p:nvPicPr>
            <p:cNvPr id="88" name="Picture 87">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1" name="Group 90"/>
          <p:cNvGrpSpPr/>
          <p:nvPr/>
        </p:nvGrpSpPr>
        <p:grpSpPr>
          <a:xfrm>
            <a:off x="1007592" y="4107343"/>
            <a:ext cx="6458939" cy="662056"/>
            <a:chOff x="1410818" y="1691341"/>
            <a:chExt cx="6458939" cy="662056"/>
          </a:xfrm>
        </p:grpSpPr>
        <p:grpSp>
          <p:nvGrpSpPr>
            <p:cNvPr id="92" name="Group 91">
              <a:extLst>
                <a:ext uri="{FF2B5EF4-FFF2-40B4-BE49-F238E27FC236}">
                  <a16:creationId xmlns:a16="http://schemas.microsoft.com/office/drawing/2014/main" id="{9C5CB2E8-B3A7-4DE0-B2CC-736365263446}"/>
                </a:ext>
              </a:extLst>
            </p:cNvPr>
            <p:cNvGrpSpPr/>
            <p:nvPr/>
          </p:nvGrpSpPr>
          <p:grpSpPr>
            <a:xfrm>
              <a:off x="1410818" y="1691341"/>
              <a:ext cx="6458939" cy="662056"/>
              <a:chOff x="764723" y="3555165"/>
              <a:chExt cx="6458939" cy="662056"/>
            </a:xfrm>
          </p:grpSpPr>
          <p:sp>
            <p:nvSpPr>
              <p:cNvPr id="94" name="Oval 9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00" name="TextBox 99">
                <a:extLst>
                  <a:ext uri="{FF2B5EF4-FFF2-40B4-BE49-F238E27FC236}">
                    <a16:creationId xmlns:a16="http://schemas.microsoft.com/office/drawing/2014/main" id="{A120E0D6-EFA2-4A08-BFE2-DD70F47E6C48}"/>
                  </a:ext>
                </a:extLst>
              </p:cNvPr>
              <p:cNvSpPr txBox="1"/>
              <p:nvPr/>
            </p:nvSpPr>
            <p:spPr>
              <a:xfrm>
                <a:off x="1419344" y="3563027"/>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Ứng dụng còn có chức năng xem thời gian ra vào lớp, chức năng xem lịch âm lịch </a:t>
                </a:r>
                <a:endParaRPr lang="en-US">
                  <a:solidFill>
                    <a:schemeClr val="tx1">
                      <a:lumMod val="75000"/>
                      <a:lumOff val="25000"/>
                    </a:schemeClr>
                  </a:solidFill>
                  <a:latin typeface="Arial Hebrew" charset="-79"/>
                  <a:ea typeface="Arial Hebrew" charset="-79"/>
                  <a:cs typeface="Arial Hebrew" charset="-79"/>
                </a:endParaRPr>
              </a:p>
            </p:txBody>
          </p:sp>
        </p:grpSp>
        <p:pic>
          <p:nvPicPr>
            <p:cNvPr id="93" name="Picture 9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1" name="Group 100"/>
          <p:cNvGrpSpPr/>
          <p:nvPr/>
        </p:nvGrpSpPr>
        <p:grpSpPr>
          <a:xfrm>
            <a:off x="1007592" y="5229971"/>
            <a:ext cx="6551391" cy="662056"/>
            <a:chOff x="1410818" y="1691341"/>
            <a:chExt cx="6551391" cy="662056"/>
          </a:xfrm>
        </p:grpSpPr>
        <p:grpSp>
          <p:nvGrpSpPr>
            <p:cNvPr id="102" name="Group 101">
              <a:extLst>
                <a:ext uri="{FF2B5EF4-FFF2-40B4-BE49-F238E27FC236}">
                  <a16:creationId xmlns:a16="http://schemas.microsoft.com/office/drawing/2014/main" id="{9C5CB2E8-B3A7-4DE0-B2CC-736365263446}"/>
                </a:ext>
              </a:extLst>
            </p:cNvPr>
            <p:cNvGrpSpPr/>
            <p:nvPr/>
          </p:nvGrpSpPr>
          <p:grpSpPr>
            <a:xfrm>
              <a:off x="1410818" y="1691341"/>
              <a:ext cx="6551391" cy="662056"/>
              <a:chOff x="764723" y="3555165"/>
              <a:chExt cx="6551391" cy="662056"/>
            </a:xfrm>
          </p:grpSpPr>
          <p:sp>
            <p:nvSpPr>
              <p:cNvPr id="104" name="Oval 10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05" name="TextBox 104">
                <a:extLst>
                  <a:ext uri="{FF2B5EF4-FFF2-40B4-BE49-F238E27FC236}">
                    <a16:creationId xmlns:a16="http://schemas.microsoft.com/office/drawing/2014/main" id="{A120E0D6-EFA2-4A08-BFE2-DD70F47E6C48}"/>
                  </a:ext>
                </a:extLst>
              </p:cNvPr>
              <p:cNvSpPr txBox="1"/>
              <p:nvPr/>
            </p:nvSpPr>
            <p:spPr>
              <a:xfrm>
                <a:off x="1511796" y="357089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cần có giao diện dễ dàng sử dụng và tính ổn định cao</a:t>
                </a:r>
                <a:endParaRPr lang="en-US">
                  <a:solidFill>
                    <a:schemeClr val="tx1">
                      <a:lumMod val="75000"/>
                      <a:lumOff val="25000"/>
                    </a:schemeClr>
                  </a:solidFill>
                  <a:latin typeface="Arial Hebrew" charset="-79"/>
                  <a:ea typeface="Arial Hebrew" charset="-79"/>
                  <a:cs typeface="Arial Hebrew" charset="-79"/>
                </a:endParaRPr>
              </a:p>
            </p:txBody>
          </p:sp>
        </p:grpSp>
        <p:pic>
          <p:nvPicPr>
            <p:cNvPr id="103" name="Picture 10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70833E-6 -4.07407E-6 L 0.75026 0.00903 " pathEditMode="relative" rAng="0" ptsTypes="AA">
                                      <p:cBhvr>
                                        <p:cTn id="6" dur="1500" fill="hold"/>
                                        <p:tgtEl>
                                          <p:spTgt spid="76"/>
                                        </p:tgtEl>
                                        <p:attrNameLst>
                                          <p:attrName>ppt_x</p:attrName>
                                          <p:attrName>ppt_y</p:attrName>
                                        </p:attrNameLst>
                                      </p:cBhvr>
                                      <p:rCtr x="37513" y="440"/>
                                    </p:animMotion>
                                  </p:childTnLst>
                                </p:cTn>
                              </p:par>
                            </p:childTnLst>
                          </p:cTn>
                        </p:par>
                        <p:par>
                          <p:cTn id="7" fill="hold">
                            <p:stCondLst>
                              <p:cond delay="1500"/>
                            </p:stCondLst>
                            <p:childTnLst>
                              <p:par>
                                <p:cTn id="8" presetID="22"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wipe(down)">
                                      <p:cBhvr>
                                        <p:cTn id="14" dur="500"/>
                                        <p:tgtEl>
                                          <p:spTgt spid="81"/>
                                        </p:tgtEl>
                                      </p:cBhvr>
                                    </p:animEffect>
                                  </p:childTnLst>
                                </p:cTn>
                              </p:par>
                            </p:childTnLst>
                          </p:cTn>
                        </p:par>
                        <p:par>
                          <p:cTn id="15" fill="hold">
                            <p:stCondLst>
                              <p:cond delay="2500"/>
                            </p:stCondLst>
                            <p:childTnLst>
                              <p:par>
                                <p:cTn id="16" presetID="22" presetClass="entr" presetSubtype="4"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down)">
                                      <p:cBhvr>
                                        <p:cTn id="18" dur="500"/>
                                        <p:tgtEl>
                                          <p:spTgt spid="86"/>
                                        </p:tgtEl>
                                      </p:cBhvr>
                                    </p:animEffect>
                                  </p:childTnLst>
                                </p:cTn>
                              </p:par>
                            </p:childTnLst>
                          </p:cTn>
                        </p:par>
                        <p:par>
                          <p:cTn id="19" fill="hold">
                            <p:stCondLst>
                              <p:cond delay="3000"/>
                            </p:stCondLst>
                            <p:childTnLst>
                              <p:par>
                                <p:cTn id="20" presetID="22" presetClass="entr" presetSubtype="4"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down)">
                                      <p:cBhvr>
                                        <p:cTn id="22" dur="500"/>
                                        <p:tgtEl>
                                          <p:spTgt spid="91"/>
                                        </p:tgtEl>
                                      </p:cBhvr>
                                    </p:animEffect>
                                  </p:childTnLst>
                                </p:cTn>
                              </p:par>
                            </p:childTnLst>
                          </p:cTn>
                        </p:par>
                        <p:par>
                          <p:cTn id="23" fill="hold">
                            <p:stCondLst>
                              <p:cond delay="3500"/>
                            </p:stCondLst>
                            <p:childTnLst>
                              <p:par>
                                <p:cTn id="24" presetID="22" presetClass="entr" presetSubtype="4" fill="hold" nodeType="after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wipe(down)">
                                      <p:cBhvr>
                                        <p:cTn id="26"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559</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Hebrew</vt:lpstr>
      <vt:lpstr>Calibri</vt:lpstr>
      <vt:lpstr>Calibri Light</vt:lpstr>
      <vt:lpstr>Times New Roman</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Hiep</cp:lastModifiedBy>
  <cp:revision>74</cp:revision>
  <dcterms:created xsi:type="dcterms:W3CDTF">2017-01-05T13:17:27Z</dcterms:created>
  <dcterms:modified xsi:type="dcterms:W3CDTF">2019-04-10T17:14:04Z</dcterms:modified>
</cp:coreProperties>
</file>