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9"/>
  </p:notesMasterIdLst>
  <p:sldIdLst>
    <p:sldId id="256" r:id="rId5"/>
    <p:sldId id="258" r:id="rId6"/>
    <p:sldId id="301" r:id="rId7"/>
    <p:sldId id="262" r:id="rId8"/>
    <p:sldId id="265" r:id="rId9"/>
    <p:sldId id="266" r:id="rId10"/>
    <p:sldId id="306" r:id="rId11"/>
    <p:sldId id="267" r:id="rId12"/>
    <p:sldId id="299" r:id="rId13"/>
    <p:sldId id="302" r:id="rId14"/>
    <p:sldId id="303" r:id="rId15"/>
    <p:sldId id="304" r:id="rId16"/>
    <p:sldId id="305"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AE3E3"/>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9" autoAdjust="0"/>
    <p:restoredTop sz="95141" autoAdjust="0"/>
  </p:normalViewPr>
  <p:slideViewPr>
    <p:cSldViewPr snapToGrid="0">
      <p:cViewPr varScale="1">
        <p:scale>
          <a:sx n="77" d="100"/>
          <a:sy n="77" d="100"/>
        </p:scale>
        <p:origin x="835" y="5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9</a:t>
            </a:fld>
            <a:endParaRPr lang="en-US" dirty="0"/>
          </a:p>
        </p:txBody>
      </p:sp>
    </p:spTree>
    <p:extLst>
      <p:ext uri="{BB962C8B-B14F-4D97-AF65-F5344CB8AC3E}">
        <p14:creationId xmlns:p14="http://schemas.microsoft.com/office/powerpoint/2010/main" val="1198406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10</a:t>
            </a:fld>
            <a:endParaRPr lang="en-US" dirty="0"/>
          </a:p>
        </p:txBody>
      </p:sp>
    </p:spTree>
    <p:extLst>
      <p:ext uri="{BB962C8B-B14F-4D97-AF65-F5344CB8AC3E}">
        <p14:creationId xmlns:p14="http://schemas.microsoft.com/office/powerpoint/2010/main" val="1288644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11</a:t>
            </a:fld>
            <a:endParaRPr lang="en-US" dirty="0"/>
          </a:p>
        </p:txBody>
      </p:sp>
    </p:spTree>
    <p:extLst>
      <p:ext uri="{BB962C8B-B14F-4D97-AF65-F5344CB8AC3E}">
        <p14:creationId xmlns:p14="http://schemas.microsoft.com/office/powerpoint/2010/main" val="176944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12</a:t>
            </a:fld>
            <a:endParaRPr lang="en-US" dirty="0"/>
          </a:p>
        </p:txBody>
      </p:sp>
    </p:spTree>
    <p:extLst>
      <p:ext uri="{BB962C8B-B14F-4D97-AF65-F5344CB8AC3E}">
        <p14:creationId xmlns:p14="http://schemas.microsoft.com/office/powerpoint/2010/main" val="2455830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13</a:t>
            </a:fld>
            <a:endParaRPr lang="en-US" dirty="0"/>
          </a:p>
        </p:txBody>
      </p:sp>
    </p:spTree>
    <p:extLst>
      <p:ext uri="{BB962C8B-B14F-4D97-AF65-F5344CB8AC3E}">
        <p14:creationId xmlns:p14="http://schemas.microsoft.com/office/powerpoint/2010/main" val="2743931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a:normAutofit/>
          </a:bodyPr>
          <a:lstStyle>
            <a:lvl1pPr algn="ctr">
              <a:defRPr sz="4800"/>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p:nvPr>
        </p:nvSpPr>
        <p:spPr>
          <a:xfrm>
            <a:off x="990000" y="4113213"/>
            <a:ext cx="4636800" cy="1655762"/>
          </a:xfrm>
        </p:spPr>
        <p:txBody>
          <a:bodyPr>
            <a:normAutofit/>
          </a:bodyPr>
          <a:lstStyle>
            <a:lvl1pPr marL="0" indent="0" algn="ctr">
              <a:buNone/>
              <a:defRPr/>
            </a:lvl1pPr>
          </a:lstStyle>
          <a:p>
            <a:r>
              <a:rPr lang="en-US">
                <a:cs typeface="Calibri"/>
              </a:rPr>
              <a:t>Click to edit Master subtitle style</a:t>
            </a:r>
            <a:endParaRPr lang="en-US" dirty="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a:lstStyle/>
          <a:p>
            <a:r>
              <a:rPr lang="en-US"/>
              <a:t>Click icon to add picture</a:t>
            </a:r>
            <a:endParaRPr lang="en-US" dirty="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a:lstStyle/>
          <a:p>
            <a:r>
              <a:rPr lang="en-US"/>
              <a:t>Click icon to add picture</a:t>
            </a:r>
            <a:endParaRPr lang="en-US" dirty="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a:r>
              <a:rPr lang="en-US"/>
              <a:t>Click to edit Master text styles</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a:lstStyle>
            <a:lvl1pPr algn="ctr">
              <a:defRPr/>
            </a:lvl1pPr>
          </a:lstStyle>
          <a:p>
            <a:r>
              <a:rPr lang="en-US"/>
              <a:t>Click to edit Master title style</a:t>
            </a:r>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a:lstStyle>
            <a:lvl1pPr algn="l">
              <a:defRPr/>
            </a:lvl1pPr>
          </a:lstStyle>
          <a:p>
            <a:r>
              <a:rPr lang="en-US"/>
              <a:t>Sample Footer Text</a:t>
            </a:r>
            <a:endParaRPr lang="en-US" dirty="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a:lstStyle>
            <a:lvl1pPr algn="ctr">
              <a:defRPr/>
            </a:lvl1pPr>
          </a:lstStyle>
          <a:p>
            <a:r>
              <a:rPr lang="en-US"/>
              <a:t>Click to edit Master title style</a:t>
            </a:r>
            <a:endParaRPr lang="en-US" dirty="0"/>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a:noAutofit/>
          </a:bodyPr>
          <a:lstStyle>
            <a:lvl1pPr algn="ctr">
              <a:defRPr sz="3200"/>
            </a:lvl1pPr>
          </a:lstStyle>
          <a:p>
            <a:r>
              <a:rPr lang="en-US"/>
              <a:t>Click to edit Master title style</a:t>
            </a:r>
            <a:endParaRPr lang="en-US" dirty="0"/>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p:nvPr>
        </p:nvSpPr>
        <p:spPr>
          <a:xfrm>
            <a:off x="990000" y="4248000"/>
            <a:ext cx="4075200" cy="1520975"/>
          </a:xfrm>
        </p:spPr>
        <p:txBody>
          <a:bodyPr>
            <a:normAutofit/>
          </a:bodyPr>
          <a:lstStyle>
            <a:lvl1pPr marL="0" indent="0" algn="ctr">
              <a:buNone/>
              <a:defRPr/>
            </a:lvl1pPr>
          </a:lstStyle>
          <a:p>
            <a:r>
              <a:rPr lang="en-US"/>
              <a:t>Click to edit Master subtitle style</a:t>
            </a:r>
            <a:endParaRPr lang="en-US" dirty="0"/>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a:lstStyle/>
          <a:p>
            <a:r>
              <a:rPr lang="en-US"/>
              <a:t>Click icon to add picture</a:t>
            </a:r>
            <a:endParaRPr lang="en-US" dirty="0"/>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838200" y="1839595"/>
            <a:ext cx="10515600" cy="415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anchor="t">
            <a:noAutofit/>
          </a:bodyPr>
          <a:lstStyle>
            <a:lvl1pPr algn="ct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a:lstStyle/>
          <a:p>
            <a:r>
              <a:rPr lang="en-US"/>
              <a:t>Click icon to add picture</a:t>
            </a:r>
            <a:endParaRPr lang="en-US" dirty="0"/>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a:lstStyle/>
          <a:p>
            <a:r>
              <a:rPr lang="en-US"/>
              <a:t>Click icon to add picture</a:t>
            </a:r>
            <a:endParaRPr lang="en-US" dirty="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a:lstStyle/>
          <a:p>
            <a:r>
              <a:rPr lang="en-US"/>
              <a:t>Click icon to add picture</a:t>
            </a:r>
            <a:endParaRPr lang="en-US" dirty="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a:lstStyle/>
          <a:p>
            <a:r>
              <a:rPr lang="en-US"/>
              <a:t>Click icon to add picture</a:t>
            </a:r>
            <a:endParaRPr lang="en-US" dirty="0"/>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Footer Text</a:t>
            </a:r>
          </a:p>
        </p:txBody>
      </p:sp>
      <p:grpSp>
        <p:nvGrpSpPr>
          <p:cNvPr id="30" name="Group 29">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a:lstStyle/>
          <a:p>
            <a:r>
              <a:rPr lang="en-US"/>
              <a:t>Click icon to add picture</a:t>
            </a:r>
            <a:endParaRPr lang="en-US" dirty="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1166813"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1166813"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322888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322888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5302249"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5302249"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736476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736476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9437688"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9437688"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lvl1pPr>
              <a:defRPr/>
            </a:lvl1p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hf hd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4.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vi.wikipedia.org/wiki/D%E1%BB%AF_li%E1%BB%87u_(m%C3%A1y_t%C3%ADnh)" TargetMode="Externa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32984" y="1168726"/>
            <a:ext cx="4789231" cy="1196298"/>
          </a:xfrm>
        </p:spPr>
        <p:txBody>
          <a:bodyPr anchor="b">
            <a:noAutofit/>
          </a:bodyPr>
          <a:lstStyle/>
          <a:p>
            <a:r>
              <a:rPr lang="vi-VN" sz="6900"/>
              <a:t>Bài báo cáo</a:t>
            </a:r>
            <a:endParaRPr lang="en-US" sz="690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0096" y="2494614"/>
            <a:ext cx="5835006" cy="3142615"/>
          </a:xfrm>
        </p:spPr>
        <p:txBody>
          <a:bodyPr>
            <a:noAutofit/>
          </a:bodyPr>
          <a:lstStyle/>
          <a:p>
            <a:pPr>
              <a:lnSpc>
                <a:spcPct val="140000"/>
              </a:lnSpc>
            </a:pPr>
            <a:r>
              <a:rPr lang="vi-VN" sz="2900" b="1" i="0">
                <a:effectLst/>
                <a:latin typeface="Times New Roman" panose="02020603050405020304" pitchFamily="18" charset="0"/>
                <a:cs typeface="Times New Roman" panose="02020603050405020304" pitchFamily="18" charset="0"/>
              </a:rPr>
              <a:t>“Xây Dựng Cơ Sở Dữ Liệu Về Hoạt Động Thi Đua Khen Thưởng của Giảng Viên tại </a:t>
            </a:r>
          </a:p>
          <a:p>
            <a:pPr>
              <a:lnSpc>
                <a:spcPct val="140000"/>
              </a:lnSpc>
            </a:pPr>
            <a:r>
              <a:rPr lang="vi-VN" sz="2900" b="1" i="0">
                <a:effectLst/>
                <a:latin typeface="Times New Roman" panose="02020603050405020304" pitchFamily="18" charset="0"/>
                <a:cs typeface="Times New Roman" panose="02020603050405020304" pitchFamily="18" charset="0"/>
              </a:rPr>
              <a:t>Trường Đại học Trà Vinh”</a:t>
            </a:r>
            <a:endParaRPr lang="en-US" sz="2900" b="1">
              <a:latin typeface="Times New Roman" panose="02020603050405020304" pitchFamily="18" charset="0"/>
              <a:cs typeface="Times New Roman" panose="02020603050405020304" pitchFamily="18" charset="0"/>
            </a:endParaRPr>
          </a:p>
        </p:txBody>
      </p:sp>
      <p:pic>
        <p:nvPicPr>
          <p:cNvPr id="11" name="Picture 10" descr="A group of people sitting on top of a cloud&#10;&#10;Description automatically generated">
            <a:extLst>
              <a:ext uri="{FF2B5EF4-FFF2-40B4-BE49-F238E27FC236}">
                <a16:creationId xmlns:a16="http://schemas.microsoft.com/office/drawing/2014/main" id="{635B9715-D353-1B70-2506-90992CE48810}"/>
              </a:ext>
            </a:extLst>
          </p:cNvPr>
          <p:cNvPicPr>
            <a:picLocks noChangeAspect="1"/>
          </p:cNvPicPr>
          <p:nvPr/>
        </p:nvPicPr>
        <p:blipFill>
          <a:blip r:embed="rId2"/>
          <a:stretch>
            <a:fillRect/>
          </a:stretch>
        </p:blipFill>
        <p:spPr>
          <a:xfrm>
            <a:off x="6656491" y="468983"/>
            <a:ext cx="4995863" cy="2849402"/>
          </a:xfrm>
          <a:prstGeom prst="rect">
            <a:avLst/>
          </a:prstGeom>
        </p:spPr>
      </p:pic>
      <p:pic>
        <p:nvPicPr>
          <p:cNvPr id="5" name="Picture 4" descr="A blue cylinder and paper&#10;&#10;Description automatically generated">
            <a:extLst>
              <a:ext uri="{FF2B5EF4-FFF2-40B4-BE49-F238E27FC236}">
                <a16:creationId xmlns:a16="http://schemas.microsoft.com/office/drawing/2014/main" id="{5EF158D5-3CCF-8679-04F9-872DD94D8BB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24889" y1="36667" x2="33222" y2="45278"/>
                        <a14:foregroundMark x1="36111" y1="36944" x2="42667" y2="45000"/>
                        <a14:foregroundMark x1="42778" y1="33333" x2="47111" y2="38750"/>
                        <a14:foregroundMark x1="45222" y1="34861" x2="27556" y2="38611"/>
                        <a14:foregroundMark x1="29444" y1="39306" x2="40556" y2="38472"/>
                        <a14:foregroundMark x1="40556" y1="38472" x2="43667" y2="36667"/>
                        <a14:foregroundMark x1="55556" y1="20139" x2="61667" y2="28194"/>
                        <a14:foregroundMark x1="61667" y1="28194" x2="61667" y2="28750"/>
                        <a14:foregroundMark x1="66333" y1="30556" x2="71556" y2="51389"/>
                        <a14:foregroundMark x1="71556" y1="51389" x2="70889" y2="65000"/>
                        <a14:foregroundMark x1="70889" y1="65000" x2="64333" y2="75556"/>
                        <a14:foregroundMark x1="64333" y1="75556" x2="35222" y2="78889"/>
                      </a14:backgroundRemoval>
                    </a14:imgEffect>
                  </a14:imgLayer>
                </a14:imgProps>
              </a:ext>
            </a:extLst>
          </a:blip>
          <a:stretch>
            <a:fillRect/>
          </a:stretch>
        </p:blipFill>
        <p:spPr>
          <a:xfrm>
            <a:off x="7126802" y="3221557"/>
            <a:ext cx="4433611" cy="3546889"/>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CD5E908A-501A-4558-A678-42BF2D8FCDC1}"/>
              </a:ext>
            </a:extLst>
          </p:cNvPr>
          <p:cNvSpPr>
            <a:spLocks noGrp="1"/>
          </p:cNvSpPr>
          <p:nvPr>
            <p:ph type="title"/>
          </p:nvPr>
        </p:nvSpPr>
        <p:spPr>
          <a:xfrm>
            <a:off x="989400" y="247802"/>
            <a:ext cx="10213200" cy="1112836"/>
          </a:xfrm>
        </p:spPr>
        <p:txBody>
          <a:bodyPr>
            <a:normAutofit/>
          </a:bodyPr>
          <a:lstStyle/>
          <a:p>
            <a:r>
              <a:rPr lang="vi-VN" sz="3000">
                <a:latin typeface="Times New Roman" panose="02020603050405020304" pitchFamily="18" charset="0"/>
                <a:cs typeface="Times New Roman" panose="02020603050405020304" pitchFamily="18" charset="0"/>
              </a:rPr>
              <a:t>CHƯƠNG 3: </a:t>
            </a:r>
            <a:r>
              <a:rPr lang="en-US" sz="3000" kern="1200">
                <a:effectLst/>
                <a:latin typeface="Times New Roman" panose="02020603050405020304" pitchFamily="18" charset="0"/>
                <a:ea typeface="Times New Roman" panose="02020603050405020304" pitchFamily="18" charset="0"/>
                <a:cs typeface="Times New Roman" panose="02020603050405020304" pitchFamily="18" charset="0"/>
              </a:rPr>
              <a:t>NGHIÊN</a:t>
            </a:r>
            <a:r>
              <a:rPr lang="vi-VN" sz="3000" kern="1200">
                <a:effectLst/>
                <a:latin typeface="Times New Roman" panose="02020603050405020304" pitchFamily="18" charset="0"/>
                <a:ea typeface="Times New Roman" panose="02020603050405020304" pitchFamily="18" charset="0"/>
                <a:cs typeface="Times New Roman" panose="02020603050405020304" pitchFamily="18" charset="0"/>
              </a:rPr>
              <a:t> CỨU VÀ </a:t>
            </a:r>
            <a:r>
              <a:rPr lang="en-US" sz="3000" kern="1200">
                <a:effectLst/>
                <a:latin typeface="Times New Roman" panose="02020603050405020304" pitchFamily="18" charset="0"/>
                <a:ea typeface="Times New Roman" panose="02020603050405020304" pitchFamily="18" charset="0"/>
                <a:cs typeface="Times New Roman" panose="02020603050405020304" pitchFamily="18" charset="0"/>
              </a:rPr>
              <a:t>ĐÁNH</a:t>
            </a:r>
            <a:r>
              <a:rPr lang="vi-VN" sz="3000" kern="1200">
                <a:effectLst/>
                <a:latin typeface="Times New Roman" panose="02020603050405020304" pitchFamily="18" charset="0"/>
                <a:ea typeface="Times New Roman" panose="02020603050405020304" pitchFamily="18" charset="0"/>
                <a:cs typeface="Times New Roman" panose="02020603050405020304" pitchFamily="18" charset="0"/>
              </a:rPr>
              <a:t> GIÁ KẾT QUẢ</a:t>
            </a:r>
            <a:br>
              <a:rPr lang="en-US" sz="3000" kern="120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sp>
        <p:nvSpPr>
          <p:cNvPr id="49" name="Footer Placeholder 48">
            <a:extLst>
              <a:ext uri="{FF2B5EF4-FFF2-40B4-BE49-F238E27FC236}">
                <a16:creationId xmlns:a16="http://schemas.microsoft.com/office/drawing/2014/main" id="{BC6711E1-B796-4D1D-BAC8-770C06C53DB6}"/>
              </a:ext>
            </a:extLst>
          </p:cNvPr>
          <p:cNvSpPr>
            <a:spLocks noGrp="1"/>
          </p:cNvSpPr>
          <p:nvPr>
            <p:ph type="ftr" sz="quarter" idx="11"/>
          </p:nvPr>
        </p:nvSpPr>
        <p:spPr>
          <a:xfrm>
            <a:off x="2754312" y="6232311"/>
            <a:ext cx="6683376" cy="460800"/>
          </a:xfrm>
        </p:spPr>
        <p:txBody>
          <a:bodyPr/>
          <a:lstStyle/>
          <a:p>
            <a:r>
              <a:rPr lang="vi-VN" b="1">
                <a:latin typeface="Times New Roman" panose="02020603050405020304" pitchFamily="18" charset="0"/>
                <a:cs typeface="Times New Roman" panose="02020603050405020304" pitchFamily="18" charset="0"/>
              </a:rPr>
              <a:t>Mô hình quan hệ</a:t>
            </a:r>
            <a:endParaRPr lang="en-US" b="1" dirty="0">
              <a:latin typeface="Times New Roman" panose="02020603050405020304" pitchFamily="18" charset="0"/>
              <a:cs typeface="Times New Roman" panose="02020603050405020304" pitchFamily="18" charset="0"/>
            </a:endParaRPr>
          </a:p>
        </p:txBody>
      </p:sp>
      <p:sp>
        <p:nvSpPr>
          <p:cNvPr id="50" name="Slide Number Placeholder 49">
            <a:extLst>
              <a:ext uri="{FF2B5EF4-FFF2-40B4-BE49-F238E27FC236}">
                <a16:creationId xmlns:a16="http://schemas.microsoft.com/office/drawing/2014/main" id="{584E00CC-0BE9-4582-B15B-D2F934C326A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10</a:t>
            </a:fld>
            <a:endParaRPr lang="en-US" dirty="0"/>
          </a:p>
        </p:txBody>
      </p:sp>
      <p:pic>
        <p:nvPicPr>
          <p:cNvPr id="8" name="Picture 7">
            <a:extLst>
              <a:ext uri="{FF2B5EF4-FFF2-40B4-BE49-F238E27FC236}">
                <a16:creationId xmlns:a16="http://schemas.microsoft.com/office/drawing/2014/main" id="{60E179B4-4F32-8489-47FB-E7DF887126B4}"/>
              </a:ext>
            </a:extLst>
          </p:cNvPr>
          <p:cNvPicPr>
            <a:picLocks noChangeAspect="1"/>
          </p:cNvPicPr>
          <p:nvPr/>
        </p:nvPicPr>
        <p:blipFill>
          <a:blip r:embed="rId3"/>
          <a:stretch>
            <a:fillRect/>
          </a:stretch>
        </p:blipFill>
        <p:spPr>
          <a:xfrm>
            <a:off x="672563" y="1050404"/>
            <a:ext cx="10846873" cy="5181907"/>
          </a:xfrm>
          <a:prstGeom prst="rect">
            <a:avLst/>
          </a:prstGeom>
        </p:spPr>
      </p:pic>
    </p:spTree>
    <p:extLst>
      <p:ext uri="{BB962C8B-B14F-4D97-AF65-F5344CB8AC3E}">
        <p14:creationId xmlns:p14="http://schemas.microsoft.com/office/powerpoint/2010/main" val="2010410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CD5E908A-501A-4558-A678-42BF2D8FCDC1}"/>
              </a:ext>
            </a:extLst>
          </p:cNvPr>
          <p:cNvSpPr>
            <a:spLocks noGrp="1"/>
          </p:cNvSpPr>
          <p:nvPr>
            <p:ph type="title"/>
          </p:nvPr>
        </p:nvSpPr>
        <p:spPr>
          <a:xfrm>
            <a:off x="989400" y="395289"/>
            <a:ext cx="10213200" cy="1112836"/>
          </a:xfrm>
        </p:spPr>
        <p:txBody>
          <a:bodyPr>
            <a:normAutofit/>
          </a:bodyPr>
          <a:lstStyle/>
          <a:p>
            <a:r>
              <a:rPr lang="vi-VN" sz="3000">
                <a:latin typeface="Times New Roman" panose="02020603050405020304" pitchFamily="18" charset="0"/>
                <a:cs typeface="Times New Roman" panose="02020603050405020304" pitchFamily="18" charset="0"/>
              </a:rPr>
              <a:t>CHƯƠNG 3: </a:t>
            </a:r>
            <a:r>
              <a:rPr lang="en-US" sz="3000" kern="1200">
                <a:effectLst/>
                <a:latin typeface="Times New Roman" panose="02020603050405020304" pitchFamily="18" charset="0"/>
                <a:ea typeface="Times New Roman" panose="02020603050405020304" pitchFamily="18" charset="0"/>
                <a:cs typeface="Times New Roman" panose="02020603050405020304" pitchFamily="18" charset="0"/>
              </a:rPr>
              <a:t>NGHIÊN</a:t>
            </a:r>
            <a:r>
              <a:rPr lang="vi-VN" sz="3000" kern="1200">
                <a:effectLst/>
                <a:latin typeface="Times New Roman" panose="02020603050405020304" pitchFamily="18" charset="0"/>
                <a:ea typeface="Times New Roman" panose="02020603050405020304" pitchFamily="18" charset="0"/>
                <a:cs typeface="Times New Roman" panose="02020603050405020304" pitchFamily="18" charset="0"/>
              </a:rPr>
              <a:t> CỨU VÀ </a:t>
            </a:r>
            <a:r>
              <a:rPr lang="en-US" sz="3000" kern="1200">
                <a:effectLst/>
                <a:latin typeface="Times New Roman" panose="02020603050405020304" pitchFamily="18" charset="0"/>
                <a:ea typeface="Times New Roman" panose="02020603050405020304" pitchFamily="18" charset="0"/>
                <a:cs typeface="Times New Roman" panose="02020603050405020304" pitchFamily="18" charset="0"/>
              </a:rPr>
              <a:t>ĐÁNH</a:t>
            </a:r>
            <a:r>
              <a:rPr lang="vi-VN" sz="3000" kern="1200">
                <a:effectLst/>
                <a:latin typeface="Times New Roman" panose="02020603050405020304" pitchFamily="18" charset="0"/>
                <a:ea typeface="Times New Roman" panose="02020603050405020304" pitchFamily="18" charset="0"/>
                <a:cs typeface="Times New Roman" panose="02020603050405020304" pitchFamily="18" charset="0"/>
              </a:rPr>
              <a:t> GIÁ KẾT QUẢ</a:t>
            </a:r>
            <a:br>
              <a:rPr lang="en-US" sz="3000" kern="120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sp>
        <p:nvSpPr>
          <p:cNvPr id="50" name="Slide Number Placeholder 49">
            <a:extLst>
              <a:ext uri="{FF2B5EF4-FFF2-40B4-BE49-F238E27FC236}">
                <a16:creationId xmlns:a16="http://schemas.microsoft.com/office/drawing/2014/main" id="{584E00CC-0BE9-4582-B15B-D2F934C326A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11</a:t>
            </a:fld>
            <a:endParaRPr lang="en-US" dirty="0"/>
          </a:p>
        </p:txBody>
      </p:sp>
      <p:sp>
        <p:nvSpPr>
          <p:cNvPr id="2" name="Title 45">
            <a:extLst>
              <a:ext uri="{FF2B5EF4-FFF2-40B4-BE49-F238E27FC236}">
                <a16:creationId xmlns:a16="http://schemas.microsoft.com/office/drawing/2014/main" id="{254F23F7-2764-13C0-069D-6416D46E538F}"/>
              </a:ext>
            </a:extLst>
          </p:cNvPr>
          <p:cNvSpPr txBox="1">
            <a:spLocks/>
          </p:cNvSpPr>
          <p:nvPr/>
        </p:nvSpPr>
        <p:spPr>
          <a:xfrm>
            <a:off x="1112304" y="2593258"/>
            <a:ext cx="10213200" cy="1112836"/>
          </a:xfrm>
          <a:prstGeom prst="rect">
            <a:avLst/>
          </a:prstGeom>
        </p:spPr>
        <p:txBody>
          <a:bodyPr vert="horz" lIns="91440" tIns="45720" rIns="91440" bIns="45720" rtlCol="0" anchor="b" anchorCtr="0">
            <a:normAutofit/>
          </a:bodyPr>
          <a:lstStyle>
            <a:lvl1pPr algn="ctr"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r>
              <a:rPr lang="vi-VN" sz="3000">
                <a:latin typeface="Times New Roman" panose="02020603050405020304" pitchFamily="18" charset="0"/>
                <a:cs typeface="Times New Roman" panose="02020603050405020304" pitchFamily="18" charset="0"/>
              </a:rPr>
              <a:t>Nêu những gì đã nghiên cứu về đề tài</a:t>
            </a:r>
          </a:p>
          <a:p>
            <a:r>
              <a:rPr lang="vi-VN" sz="3000">
                <a:latin typeface="Times New Roman" panose="02020603050405020304" pitchFamily="18" charset="0"/>
                <a:cs typeface="Times New Roman" panose="02020603050405020304" pitchFamily="18" charset="0"/>
              </a:rPr>
              <a:t>DEMO...</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503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CD5E908A-501A-4558-A678-42BF2D8FCDC1}"/>
              </a:ext>
            </a:extLst>
          </p:cNvPr>
          <p:cNvSpPr>
            <a:spLocks noGrp="1"/>
          </p:cNvSpPr>
          <p:nvPr>
            <p:ph type="title"/>
          </p:nvPr>
        </p:nvSpPr>
        <p:spPr>
          <a:xfrm>
            <a:off x="989400" y="344094"/>
            <a:ext cx="10213200" cy="703055"/>
          </a:xfrm>
        </p:spPr>
        <p:txBody>
          <a:bodyPr>
            <a:normAutofit/>
          </a:bodyPr>
          <a:lstStyle/>
          <a:p>
            <a:r>
              <a:rPr lang="vi-VN" sz="3000">
                <a:latin typeface="Times New Roman" panose="02020603050405020304" pitchFamily="18" charset="0"/>
                <a:cs typeface="Times New Roman" panose="02020603050405020304" pitchFamily="18" charset="0"/>
              </a:rPr>
              <a:t>CHƯƠNG 4: KẾT LUẬN</a:t>
            </a:r>
            <a:endParaRPr lang="en-US" sz="3000" dirty="0">
              <a:latin typeface="Times New Roman" panose="02020603050405020304" pitchFamily="18" charset="0"/>
              <a:cs typeface="Times New Roman" panose="02020603050405020304" pitchFamily="18" charset="0"/>
            </a:endParaRPr>
          </a:p>
        </p:txBody>
      </p:sp>
      <p:sp>
        <p:nvSpPr>
          <p:cNvPr id="50" name="Slide Number Placeholder 49">
            <a:extLst>
              <a:ext uri="{FF2B5EF4-FFF2-40B4-BE49-F238E27FC236}">
                <a16:creationId xmlns:a16="http://schemas.microsoft.com/office/drawing/2014/main" id="{584E00CC-0BE9-4582-B15B-D2F934C326A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12</a:t>
            </a:fld>
            <a:endParaRPr lang="en-US" dirty="0"/>
          </a:p>
        </p:txBody>
      </p:sp>
      <p:sp>
        <p:nvSpPr>
          <p:cNvPr id="2" name="Title 45">
            <a:extLst>
              <a:ext uri="{FF2B5EF4-FFF2-40B4-BE49-F238E27FC236}">
                <a16:creationId xmlns:a16="http://schemas.microsoft.com/office/drawing/2014/main" id="{254F23F7-2764-13C0-069D-6416D46E538F}"/>
              </a:ext>
            </a:extLst>
          </p:cNvPr>
          <p:cNvSpPr txBox="1">
            <a:spLocks/>
          </p:cNvSpPr>
          <p:nvPr/>
        </p:nvSpPr>
        <p:spPr>
          <a:xfrm>
            <a:off x="1112304" y="1291472"/>
            <a:ext cx="10213200" cy="4223208"/>
          </a:xfrm>
          <a:prstGeom prst="rect">
            <a:avLst/>
          </a:prstGeom>
        </p:spPr>
        <p:txBody>
          <a:bodyPr vert="horz" lIns="91440" tIns="45720" rIns="91440" bIns="45720" rtlCol="0" anchor="b" anchorCtr="0">
            <a:normAutofit/>
          </a:bodyPr>
          <a:lstStyle>
            <a:lvl1pPr algn="ctr"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marL="342900" lvl="0" indent="-342900" algn="ctr">
              <a:lnSpc>
                <a:spcPct val="150000"/>
              </a:lnSpc>
              <a:spcBef>
                <a:spcPts val="600"/>
              </a:spcBef>
              <a:spcAft>
                <a:spcPts val="600"/>
              </a:spcAft>
              <a:buFont typeface="+mj-lt"/>
              <a:buAutoNum type="arabicPeriod"/>
            </a:pPr>
            <a:endParaRPr lang="en-US" sz="3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A235BC8-85FE-7188-1946-01DEB3A02A61}"/>
              </a:ext>
            </a:extLst>
          </p:cNvPr>
          <p:cNvSpPr txBox="1"/>
          <p:nvPr/>
        </p:nvSpPr>
        <p:spPr>
          <a:xfrm>
            <a:off x="767104" y="1047149"/>
            <a:ext cx="6657425" cy="5195077"/>
          </a:xfrm>
          <a:prstGeom prst="rect">
            <a:avLst/>
          </a:prstGeom>
          <a:noFill/>
        </p:spPr>
        <p:txBody>
          <a:bodyPr wrap="square">
            <a:spAutoFit/>
          </a:bodyPr>
          <a:lstStyle/>
          <a:p>
            <a:pPr lvl="1" algn="just">
              <a:lnSpc>
                <a:spcPct val="150000"/>
              </a:lnSpc>
              <a:spcBef>
                <a:spcPts val="600"/>
              </a:spcBef>
              <a:spcAft>
                <a:spcPts val="600"/>
              </a:spcAft>
            </a:pPr>
            <a:r>
              <a:rPr lang="en-US" sz="1900" b="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Kết</a:t>
            </a:r>
            <a:r>
              <a:rPr lang="vi-VN" sz="1900" b="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quả đạt được:</a:t>
            </a:r>
            <a:endParaRPr lang="en-US" sz="1900" b="1" kern="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endParaRPr>
          </a:p>
          <a:p>
            <a:pPr marL="342900" lvl="0" indent="-342900" algn="just">
              <a:lnSpc>
                <a:spcPct val="150000"/>
              </a:lnSpc>
              <a:spcBef>
                <a:spcPts val="600"/>
              </a:spcBef>
              <a:spcAft>
                <a:spcPts val="600"/>
              </a:spcAft>
              <a:buFont typeface="Times New Roman" panose="02020603050405020304" pitchFamily="18" charset="0"/>
              <a:buChar char="-"/>
            </a:pPr>
            <a:r>
              <a:rPr lang="vi-VN" sz="1900">
                <a:effectLst/>
                <a:latin typeface="Times New Roman" panose="02020603050405020304" pitchFamily="18" charset="0"/>
                <a:ea typeface="Calibri" panose="020F0502020204030204" pitchFamily="34" charset="0"/>
              </a:rPr>
              <a:t>Xây dựng được một cơ sở dữ liệu về hoạt động thi đua khen thưởng của giảng viên tại Trường Đại học Trà Vinh.</a:t>
            </a:r>
            <a:endParaRPr lang="en-US" sz="1900">
              <a:effectLst/>
              <a:latin typeface="Times New Roman" panose="02020603050405020304" pitchFamily="18" charset="0"/>
              <a:ea typeface="Calibri" panose="020F0502020204030204" pitchFamily="34" charset="0"/>
            </a:endParaRPr>
          </a:p>
          <a:p>
            <a:pPr marL="342900" lvl="0" indent="-342900" algn="just">
              <a:lnSpc>
                <a:spcPct val="150000"/>
              </a:lnSpc>
              <a:spcBef>
                <a:spcPts val="600"/>
              </a:spcBef>
              <a:spcAft>
                <a:spcPts val="600"/>
              </a:spcAft>
              <a:buFont typeface="Times New Roman" panose="02020603050405020304" pitchFamily="18" charset="0"/>
              <a:buChar char="-"/>
            </a:pPr>
            <a:r>
              <a:rPr lang="vi-VN" sz="1900">
                <a:effectLst/>
                <a:latin typeface="Times New Roman" panose="02020603050405020304" pitchFamily="18" charset="0"/>
                <a:ea typeface="Calibri" panose="020F0502020204030204" pitchFamily="34" charset="0"/>
              </a:rPr>
              <a:t>Tìm hiểu và phân tích được hoạt động thi đua khen thưởng của giảng viên tại Trường Đại học Trà Vinh.</a:t>
            </a:r>
            <a:endParaRPr lang="en-US" sz="1900">
              <a:effectLst/>
              <a:latin typeface="Times New Roman" panose="02020603050405020304" pitchFamily="18" charset="0"/>
              <a:ea typeface="Calibri" panose="020F0502020204030204" pitchFamily="34" charset="0"/>
            </a:endParaRPr>
          </a:p>
          <a:p>
            <a:pPr marL="342900" lvl="0" indent="-342900" algn="just">
              <a:lnSpc>
                <a:spcPct val="150000"/>
              </a:lnSpc>
              <a:spcBef>
                <a:spcPts val="600"/>
              </a:spcBef>
              <a:spcAft>
                <a:spcPts val="600"/>
              </a:spcAft>
              <a:buFont typeface="Times New Roman" panose="02020603050405020304" pitchFamily="18" charset="0"/>
              <a:buChar char="-"/>
            </a:pPr>
            <a:r>
              <a:rPr lang="vi-VN" sz="1900">
                <a:effectLst/>
                <a:latin typeface="Times New Roman" panose="02020603050405020304" pitchFamily="18" charset="0"/>
                <a:ea typeface="Calibri" panose="020F0502020204030204" pitchFamily="34" charset="0"/>
              </a:rPr>
              <a:t>Viết được các câu truy vấn thêm, sửa, xóa, xem các dữ liệu có trong cơ sở dữ liệu.</a:t>
            </a:r>
          </a:p>
          <a:p>
            <a:pPr lvl="1" algn="just">
              <a:lnSpc>
                <a:spcPct val="150000"/>
              </a:lnSpc>
              <a:spcBef>
                <a:spcPts val="600"/>
              </a:spcBef>
              <a:spcAft>
                <a:spcPts val="600"/>
              </a:spcAft>
            </a:pPr>
            <a:r>
              <a:rPr lang="vi-VN" sz="1900" b="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 làm được: </a:t>
            </a:r>
            <a:endParaRPr lang="en-US" sz="1900" b="1" kern="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endParaRPr>
          </a:p>
          <a:p>
            <a:pPr marL="342900" indent="-342900" algn="just">
              <a:lnSpc>
                <a:spcPct val="150000"/>
              </a:lnSpc>
              <a:spcBef>
                <a:spcPts val="600"/>
              </a:spcBef>
              <a:spcAft>
                <a:spcPts val="600"/>
              </a:spcAft>
              <a:buFont typeface="Times New Roman" panose="02020603050405020304" pitchFamily="18" charset="0"/>
              <a:buChar char="-"/>
            </a:pPr>
            <a:r>
              <a:rPr lang="vi-VN" sz="1900">
                <a:latin typeface="Times New Roman" panose="02020603050405020304" pitchFamily="18" charset="0"/>
                <a:ea typeface="Calibri" panose="020F0502020204030204" pitchFamily="34" charset="0"/>
              </a:rPr>
              <a:t>Bảo mật dữ liệu trong cơ sở dữ liệu: Việc đảm bảo an toàn và bảo mật dữ liệu là yếu tố quan trọng. </a:t>
            </a:r>
            <a:endParaRPr lang="en-US" sz="1900">
              <a:latin typeface="Times New Roman" panose="02020603050405020304" pitchFamily="18" charset="0"/>
              <a:ea typeface="Calibri" panose="020F0502020204030204" pitchFamily="34" charset="0"/>
            </a:endParaRPr>
          </a:p>
        </p:txBody>
      </p:sp>
      <p:pic>
        <p:nvPicPr>
          <p:cNvPr id="6" name="Picture 5">
            <a:extLst>
              <a:ext uri="{FF2B5EF4-FFF2-40B4-BE49-F238E27FC236}">
                <a16:creationId xmlns:a16="http://schemas.microsoft.com/office/drawing/2014/main" id="{6F4CB25C-E797-DDD6-7162-789F57F5DA1E}"/>
              </a:ext>
            </a:extLst>
          </p:cNvPr>
          <p:cNvPicPr>
            <a:picLocks noChangeAspect="1"/>
          </p:cNvPicPr>
          <p:nvPr/>
        </p:nvPicPr>
        <p:blipFill>
          <a:blip r:embed="rId3"/>
          <a:stretch>
            <a:fillRect/>
          </a:stretch>
        </p:blipFill>
        <p:spPr>
          <a:xfrm>
            <a:off x="7182537" y="2306089"/>
            <a:ext cx="4673016" cy="3504762"/>
          </a:xfrm>
          <a:prstGeom prst="rect">
            <a:avLst/>
          </a:prstGeom>
        </p:spPr>
      </p:pic>
    </p:spTree>
    <p:extLst>
      <p:ext uri="{BB962C8B-B14F-4D97-AF65-F5344CB8AC3E}">
        <p14:creationId xmlns:p14="http://schemas.microsoft.com/office/powerpoint/2010/main" val="3661512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CD5E908A-501A-4558-A678-42BF2D8FCDC1}"/>
              </a:ext>
            </a:extLst>
          </p:cNvPr>
          <p:cNvSpPr>
            <a:spLocks noGrp="1"/>
          </p:cNvSpPr>
          <p:nvPr>
            <p:ph type="title"/>
          </p:nvPr>
        </p:nvSpPr>
        <p:spPr>
          <a:xfrm>
            <a:off x="-1833313" y="288915"/>
            <a:ext cx="10213200" cy="673238"/>
          </a:xfrm>
        </p:spPr>
        <p:txBody>
          <a:bodyPr>
            <a:normAutofit/>
          </a:bodyPr>
          <a:lstStyle/>
          <a:p>
            <a:r>
              <a:rPr lang="vi-VN" sz="3000">
                <a:latin typeface="Times New Roman" panose="02020603050405020304" pitchFamily="18" charset="0"/>
                <a:cs typeface="Times New Roman" panose="02020603050405020304" pitchFamily="18" charset="0"/>
              </a:rPr>
              <a:t>CHƯƠNG 5: HƯỚNG PHÁT TRIỂN</a:t>
            </a:r>
            <a:endParaRPr lang="en-US" sz="3000" dirty="0">
              <a:latin typeface="Times New Roman" panose="02020603050405020304" pitchFamily="18" charset="0"/>
              <a:cs typeface="Times New Roman" panose="02020603050405020304" pitchFamily="18" charset="0"/>
            </a:endParaRPr>
          </a:p>
        </p:txBody>
      </p:sp>
      <p:sp>
        <p:nvSpPr>
          <p:cNvPr id="50" name="Slide Number Placeholder 49">
            <a:extLst>
              <a:ext uri="{FF2B5EF4-FFF2-40B4-BE49-F238E27FC236}">
                <a16:creationId xmlns:a16="http://schemas.microsoft.com/office/drawing/2014/main" id="{584E00CC-0BE9-4582-B15B-D2F934C326A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13</a:t>
            </a:fld>
            <a:endParaRPr lang="en-US" dirty="0"/>
          </a:p>
        </p:txBody>
      </p:sp>
      <p:sp>
        <p:nvSpPr>
          <p:cNvPr id="2" name="Title 45">
            <a:extLst>
              <a:ext uri="{FF2B5EF4-FFF2-40B4-BE49-F238E27FC236}">
                <a16:creationId xmlns:a16="http://schemas.microsoft.com/office/drawing/2014/main" id="{254F23F7-2764-13C0-069D-6416D46E538F}"/>
              </a:ext>
            </a:extLst>
          </p:cNvPr>
          <p:cNvSpPr txBox="1">
            <a:spLocks/>
          </p:cNvSpPr>
          <p:nvPr/>
        </p:nvSpPr>
        <p:spPr>
          <a:xfrm>
            <a:off x="1112304" y="1291472"/>
            <a:ext cx="10213200" cy="4223208"/>
          </a:xfrm>
          <a:prstGeom prst="rect">
            <a:avLst/>
          </a:prstGeom>
        </p:spPr>
        <p:txBody>
          <a:bodyPr vert="horz" lIns="91440" tIns="45720" rIns="91440" bIns="45720" rtlCol="0" anchor="b" anchorCtr="0">
            <a:normAutofit/>
          </a:bodyPr>
          <a:lstStyle>
            <a:lvl1pPr algn="ctr"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marL="342900" lvl="0" indent="-342900" algn="ctr">
              <a:lnSpc>
                <a:spcPct val="150000"/>
              </a:lnSpc>
              <a:spcBef>
                <a:spcPts val="600"/>
              </a:spcBef>
              <a:spcAft>
                <a:spcPts val="600"/>
              </a:spcAft>
              <a:buFont typeface="+mj-lt"/>
              <a:buAutoNum type="arabicPeriod"/>
            </a:pPr>
            <a:endParaRPr lang="en-US" sz="3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A235BC8-85FE-7188-1946-01DEB3A02A61}"/>
              </a:ext>
            </a:extLst>
          </p:cNvPr>
          <p:cNvSpPr txBox="1"/>
          <p:nvPr/>
        </p:nvSpPr>
        <p:spPr>
          <a:xfrm>
            <a:off x="5794515" y="994040"/>
            <a:ext cx="5802017" cy="5325882"/>
          </a:xfrm>
          <a:prstGeom prst="rect">
            <a:avLst/>
          </a:prstGeom>
          <a:noFill/>
        </p:spPr>
        <p:txBody>
          <a:bodyPr wrap="square">
            <a:spAutoFit/>
          </a:bodyPr>
          <a:lstStyle/>
          <a:p>
            <a:pPr marL="800100" lvl="1" indent="-342900" algn="just">
              <a:lnSpc>
                <a:spcPct val="150000"/>
              </a:lnSpc>
              <a:spcBef>
                <a:spcPts val="600"/>
              </a:spcBef>
              <a:spcAft>
                <a:spcPts val="600"/>
              </a:spcAft>
              <a:buFont typeface="Times New Roman" panose="02020603050405020304" pitchFamily="18" charset="0"/>
              <a:buChar char="⁻"/>
            </a:pPr>
            <a:r>
              <a:rPr lang="vi-VN" sz="1900" b="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Mở rộng phạm vi nghiên </a:t>
            </a:r>
            <a:r>
              <a:rPr lang="vi-VN" sz="1900" b="1"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cứu</a:t>
            </a:r>
            <a:r>
              <a:rPr lang="en-US" sz="1900" b="1"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900" b="1" kern="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endParaRPr>
          </a:p>
          <a:p>
            <a:pPr marL="228600" indent="228600" algn="just">
              <a:lnSpc>
                <a:spcPct val="150000"/>
              </a:lnSpc>
              <a:spcBef>
                <a:spcPts val="600"/>
              </a:spcBef>
              <a:spcAft>
                <a:spcPts val="600"/>
              </a:spcAft>
            </a:pPr>
            <a:r>
              <a:rPr lang="vi-VN" sz="19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Hiện nay, đề tài chỉ tập trung nghiên cứu xây dựng cơ sở dữ liệu về hoạt động thi đua khen thưởng của giảng viên tại Trường Đại học Trà Vinh. Để đề tài có tính ứng dụng cao hơn, có thể mở rộng phạm vi nghiên cứu sang các trường đại học khác trên cả nước.</a:t>
            </a:r>
            <a:endParaRPr lang="en-US" sz="1900" kern="12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p>
            <a:pPr marL="800100" lvl="1" indent="-342900" algn="just">
              <a:lnSpc>
                <a:spcPct val="150000"/>
              </a:lnSpc>
              <a:spcBef>
                <a:spcPts val="600"/>
              </a:spcBef>
              <a:spcAft>
                <a:spcPts val="600"/>
              </a:spcAft>
              <a:buFont typeface="Times New Roman" panose="02020603050405020304" pitchFamily="18" charset="0"/>
              <a:buChar char="⁻"/>
            </a:pPr>
            <a:r>
              <a:rPr lang="vi-VN" sz="1900" b="1">
                <a:solidFill>
                  <a:srgbClr val="000000"/>
                </a:solidFill>
                <a:latin typeface="Times New Roman" panose="02020603050405020304" pitchFamily="18" charset="0"/>
                <a:cs typeface="Times New Roman" panose="02020603050405020304" pitchFamily="18" charset="0"/>
              </a:rPr>
              <a:t>Nâng cao tính tự động hóa</a:t>
            </a:r>
            <a:r>
              <a:rPr lang="en-US" sz="1900" b="1">
                <a:solidFill>
                  <a:srgbClr val="000000"/>
                </a:solidFill>
                <a:latin typeface="Times New Roman" panose="02020603050405020304" pitchFamily="18" charset="0"/>
                <a:cs typeface="Times New Roman" panose="02020603050405020304" pitchFamily="18" charset="0"/>
              </a:rPr>
              <a:t>:</a:t>
            </a:r>
          </a:p>
          <a:p>
            <a:pPr marL="228600" indent="228600" algn="just">
              <a:lnSpc>
                <a:spcPct val="150000"/>
              </a:lnSpc>
              <a:spcBef>
                <a:spcPts val="600"/>
              </a:spcBef>
              <a:spcAft>
                <a:spcPts val="600"/>
              </a:spcAft>
            </a:pPr>
            <a:r>
              <a:rPr lang="vi-VN" sz="19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Tiếp tục nâng cao khả năng tự động và hiện đại của hệ thống CSDL bằng cách sử dụng các ứng dụng, web,... Để nâng cao khả năng quản lí của hệ thống. </a:t>
            </a:r>
            <a:br>
              <a:rPr lang="vi-VN" sz="1900">
                <a:effectLst/>
                <a:latin typeface="Times New Roman" panose="02020603050405020304" pitchFamily="18" charset="0"/>
                <a:ea typeface="Calibri" panose="020F0502020204030204" pitchFamily="34" charset="0"/>
              </a:rPr>
            </a:br>
            <a:endParaRPr lang="en-US" sz="1900">
              <a:latin typeface="Times New Roman" panose="02020603050405020304" pitchFamily="18" charset="0"/>
              <a:ea typeface="Calibri" panose="020F0502020204030204" pitchFamily="34" charset="0"/>
            </a:endParaRPr>
          </a:p>
        </p:txBody>
      </p:sp>
      <p:pic>
        <p:nvPicPr>
          <p:cNvPr id="8" name="Picture 7">
            <a:extLst>
              <a:ext uri="{FF2B5EF4-FFF2-40B4-BE49-F238E27FC236}">
                <a16:creationId xmlns:a16="http://schemas.microsoft.com/office/drawing/2014/main" id="{886DE82E-F00D-68DE-8244-6BB448B8FE94}"/>
              </a:ext>
            </a:extLst>
          </p:cNvPr>
          <p:cNvPicPr>
            <a:picLocks noChangeAspect="1"/>
          </p:cNvPicPr>
          <p:nvPr/>
        </p:nvPicPr>
        <p:blipFill>
          <a:blip r:embed="rId3"/>
          <a:stretch>
            <a:fillRect/>
          </a:stretch>
        </p:blipFill>
        <p:spPr>
          <a:xfrm>
            <a:off x="1112304" y="1370199"/>
            <a:ext cx="4007314" cy="4573564"/>
          </a:xfrm>
          <a:prstGeom prst="rect">
            <a:avLst/>
          </a:prstGeom>
        </p:spPr>
      </p:pic>
    </p:spTree>
    <p:extLst>
      <p:ext uri="{BB962C8B-B14F-4D97-AF65-F5344CB8AC3E}">
        <p14:creationId xmlns:p14="http://schemas.microsoft.com/office/powerpoint/2010/main" val="2547555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867267" y="1174995"/>
            <a:ext cx="10642718" cy="1453003"/>
          </a:xfrm>
        </p:spPr>
        <p:txBody>
          <a:bodyPr wrap="square" anchor="b">
            <a:normAutofit/>
          </a:bodyPr>
          <a:lstStyle/>
          <a:p>
            <a:r>
              <a:rPr lang="vi-VN" sz="4900" b="1">
                <a:latin typeface="Times New Roman" panose="02020603050405020304" pitchFamily="18" charset="0"/>
                <a:cs typeface="Times New Roman" panose="02020603050405020304" pitchFamily="18" charset="0"/>
              </a:rPr>
              <a:t>Cảm ơn quý thầy cô đã lắng nghe</a:t>
            </a:r>
            <a:endParaRPr lang="en-US" sz="4900" b="1" dirty="0">
              <a:latin typeface="Times New Roman" panose="02020603050405020304" pitchFamily="18" charset="0"/>
              <a:cs typeface="Times New Roman" panose="02020603050405020304" pitchFamily="18" charset="0"/>
            </a:endParaRPr>
          </a:p>
        </p:txBody>
      </p:sp>
      <p:sp>
        <p:nvSpPr>
          <p:cNvPr id="126" name="Slide Number Placeholder 49">
            <a:extLst>
              <a:ext uri="{FF2B5EF4-FFF2-40B4-BE49-F238E27FC236}">
                <a16:creationId xmlns:a16="http://schemas.microsoft.com/office/drawing/2014/main" id="{64086F3C-129F-4A29-A09C-7700661E06BF}"/>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14</a:t>
            </a:fld>
            <a:endParaRPr lang="en-US" dirty="0"/>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body" sz="quarter" idx="14"/>
          </p:nvPr>
        </p:nvSpPr>
        <p:spPr>
          <a:xfrm>
            <a:off x="2324888" y="2699058"/>
            <a:ext cx="7542223" cy="2983947"/>
          </a:xfrm>
        </p:spPr>
        <p:txBody>
          <a:bodyPr>
            <a:normAutofit/>
          </a:bodyPr>
          <a:lstStyle/>
          <a:p>
            <a:r>
              <a:rPr lang="vi-VN" sz="3000" b="1">
                <a:latin typeface="Times New Roman" panose="02020603050405020304" pitchFamily="18" charset="0"/>
                <a:cs typeface="Times New Roman" panose="02020603050405020304" pitchFamily="18" charset="0"/>
              </a:rPr>
              <a:t>Bài thuyết trình: </a:t>
            </a:r>
            <a:r>
              <a:rPr lang="en-US" sz="3000" b="1" kern="0">
                <a:effectLst/>
                <a:latin typeface="Times New Roman" panose="02020603050405020304" pitchFamily="18" charset="0"/>
                <a:ea typeface="Times New Roman" panose="02020603050405020304" pitchFamily="18" charset="0"/>
                <a:cs typeface="Times New Roman" panose="02020603050405020304" pitchFamily="18" charset="0"/>
              </a:rPr>
              <a:t>Xây dựng cơ sở dữ liệu về hoạt động thi đua khen thưởng của giảng viên tại Trường Đại học Trà Vinh</a:t>
            </a:r>
            <a:endParaRPr lang="vi-VN" sz="3000" b="1" kern="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3000" b="1">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57165B6-CD8D-F610-F7C5-C095450DACE2}"/>
              </a:ext>
            </a:extLst>
          </p:cNvPr>
          <p:cNvSpPr txBox="1"/>
          <p:nvPr/>
        </p:nvSpPr>
        <p:spPr>
          <a:xfrm>
            <a:off x="144545" y="6396441"/>
            <a:ext cx="3261674" cy="369332"/>
          </a:xfrm>
          <a:prstGeom prst="rect">
            <a:avLst/>
          </a:prstGeom>
          <a:noFill/>
        </p:spPr>
        <p:txBody>
          <a:bodyPr wrap="square" rtlCol="0">
            <a:spAutoFit/>
          </a:bodyPr>
          <a:lstStyle/>
          <a:p>
            <a:r>
              <a:rPr lang="vi-VN" sz="1800" b="1">
                <a:latin typeface="Times New Roman" panose="02020603050405020304" pitchFamily="18" charset="0"/>
                <a:cs typeface="Times New Roman" panose="02020603050405020304" pitchFamily="18" charset="0"/>
              </a:rPr>
              <a:t>Nguyễn Đại Hoàng Phúc</a:t>
            </a:r>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4056600" y="207390"/>
            <a:ext cx="4078800" cy="688677"/>
          </a:xfrm>
        </p:spPr>
        <p:txBody>
          <a:bodyPr wrap="square" anchor="b">
            <a:normAutofit/>
          </a:bodyPr>
          <a:lstStyle/>
          <a:p>
            <a:r>
              <a:rPr lang="en-US" b="1" i="0">
                <a:effectLst/>
                <a:latin typeface="Times New Roman" panose="02020603050405020304" pitchFamily="18" charset="0"/>
                <a:cs typeface="Times New Roman" panose="02020603050405020304" pitchFamily="18" charset="0"/>
              </a:rPr>
              <a:t>Tổng Quan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911551" y="1799147"/>
            <a:ext cx="5401560" cy="3655372"/>
          </a:xfrm>
        </p:spPr>
        <p:txBody>
          <a:bodyPr>
            <a:noAutofit/>
          </a:bodyPr>
          <a:lstStyle/>
          <a:p>
            <a:pPr algn="l"/>
            <a:r>
              <a:rPr lang="vi-VN" sz="1400" b="1" i="0">
                <a:solidFill>
                  <a:schemeClr val="tx1"/>
                </a:solidFill>
                <a:effectLst/>
                <a:latin typeface="Times New Roman" panose="02020603050405020304" pitchFamily="18" charset="0"/>
                <a:cs typeface="Times New Roman" panose="02020603050405020304" pitchFamily="18" charset="0"/>
              </a:rPr>
              <a:t>Lý do chọn đề tài</a:t>
            </a:r>
          </a:p>
          <a:p>
            <a:pPr algn="l"/>
            <a:r>
              <a:rPr lang="vi-VN" sz="1400" i="0">
                <a:solidFill>
                  <a:schemeClr val="tx1"/>
                </a:solidFill>
                <a:effectLst/>
                <a:latin typeface="Times New Roman" panose="02020603050405020304" pitchFamily="18" charset="0"/>
                <a:cs typeface="Times New Roman" panose="02020603050405020304" pitchFamily="18" charset="0"/>
              </a:rPr>
              <a:t>- Xây dựng cơ sở dữ liệu: Tạo cơ sở dữ liệu về hoạt động thi đua khen thưởng của giảng viên ở Trường Đại học Trà Vinh để hỗ trợ xây dựng ứng dụng quản lý nội dung này.</a:t>
            </a:r>
          </a:p>
          <a:p>
            <a:pPr algn="l"/>
            <a:r>
              <a:rPr lang="vi-VN" sz="1400" i="0">
                <a:solidFill>
                  <a:schemeClr val="tx1"/>
                </a:solidFill>
                <a:effectLst/>
                <a:latin typeface="Times New Roman" panose="02020603050405020304" pitchFamily="18" charset="0"/>
                <a:cs typeface="Times New Roman" panose="02020603050405020304" pitchFamily="18" charset="0"/>
              </a:rPr>
              <a:t>- Thách thức trong xây dựng CSDL: Cần tìm hiểu kỹ và chính xác về văn bản pháp quy để đảm bảo cơ sở dữ liệu đáp ứng yêu cầu quản lý thực tế và áp dụng đúng các hướng dẫn từ Trung ương và các cơ quan khác.</a:t>
            </a:r>
          </a:p>
          <a:p>
            <a:pPr algn="l"/>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104" name="Slide Number Placeholder 49">
            <a:extLst>
              <a:ext uri="{FF2B5EF4-FFF2-40B4-BE49-F238E27FC236}">
                <a16:creationId xmlns:a16="http://schemas.microsoft.com/office/drawing/2014/main" id="{BC4462F5-98AF-457A-94DC-C44EA835679D}"/>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2</a:t>
            </a:fld>
            <a:endParaRPr lang="en-US" dirty="0"/>
          </a:p>
        </p:txBody>
      </p:sp>
      <p:pic>
        <p:nvPicPr>
          <p:cNvPr id="5" name="Picture 4" descr="A question mark in a black background&#10;&#10;Description automatically generated">
            <a:extLst>
              <a:ext uri="{FF2B5EF4-FFF2-40B4-BE49-F238E27FC236}">
                <a16:creationId xmlns:a16="http://schemas.microsoft.com/office/drawing/2014/main" id="{5C888E1E-920C-25ED-DB2C-37799F0BDADE}"/>
              </a:ext>
            </a:extLst>
          </p:cNvPr>
          <p:cNvPicPr>
            <a:picLocks noChangeAspect="1"/>
          </p:cNvPicPr>
          <p:nvPr/>
        </p:nvPicPr>
        <p:blipFill>
          <a:blip r:embed="rId2"/>
          <a:stretch>
            <a:fillRect/>
          </a:stretch>
        </p:blipFill>
        <p:spPr>
          <a:xfrm>
            <a:off x="7930888" y="1460809"/>
            <a:ext cx="3013599" cy="4332048"/>
          </a:xfrm>
          <a:prstGeom prst="rect">
            <a:avLst/>
          </a:prstGeom>
        </p:spPr>
      </p:pic>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989400" y="356409"/>
            <a:ext cx="10213200" cy="699949"/>
          </a:xfrm>
        </p:spPr>
        <p:txBody>
          <a:bodyPr anchor="b">
            <a:normAutofit/>
          </a:bodyPr>
          <a:lstStyle/>
          <a:p>
            <a:r>
              <a:rPr lang="en-US" b="1" i="0">
                <a:effectLst/>
                <a:latin typeface="Times New Roman" panose="02020603050405020304" pitchFamily="18" charset="0"/>
                <a:cs typeface="Times New Roman" panose="02020603050405020304" pitchFamily="18" charset="0"/>
              </a:rPr>
              <a:t>Tổng Quan</a:t>
            </a:r>
            <a:endParaRPr lang="en-US">
              <a:latin typeface="Times New Roman" panose="02020603050405020304" pitchFamily="18" charset="0"/>
              <a:cs typeface="Times New Roman" panose="02020603050405020304" pitchFamily="18" charset="0"/>
            </a:endParaRPr>
          </a:p>
        </p:txBody>
      </p:sp>
      <p:sp>
        <p:nvSpPr>
          <p:cNvPr id="108" name="Content Placeholder 2">
            <a:extLst>
              <a:ext uri="{FF2B5EF4-FFF2-40B4-BE49-F238E27FC236}">
                <a16:creationId xmlns:a16="http://schemas.microsoft.com/office/drawing/2014/main" id="{95B371F2-DBA5-415A-82C8-651F587B857A}"/>
              </a:ext>
            </a:extLst>
          </p:cNvPr>
          <p:cNvSpPr>
            <a:spLocks noGrp="1"/>
          </p:cNvSpPr>
          <p:nvPr>
            <p:ph idx="1"/>
          </p:nvPr>
        </p:nvSpPr>
        <p:spPr>
          <a:xfrm>
            <a:off x="800492" y="1152435"/>
            <a:ext cx="8637195" cy="4814731"/>
          </a:xfrm>
        </p:spPr>
        <p:txBody>
          <a:bodyPr>
            <a:noAutofit/>
          </a:bodyPr>
          <a:lstStyle/>
          <a:p>
            <a:pPr>
              <a:lnSpc>
                <a:spcPct val="170000"/>
              </a:lnSpc>
            </a:pPr>
            <a:r>
              <a:rPr lang="vi-VN" sz="1400" b="1" i="0">
                <a:solidFill>
                  <a:schemeClr val="tx1"/>
                </a:solidFill>
                <a:effectLst/>
                <a:latin typeface="Times New Roman" panose="02020603050405020304" pitchFamily="18" charset="0"/>
                <a:cs typeface="Times New Roman" panose="02020603050405020304" pitchFamily="18" charset="0"/>
              </a:rPr>
              <a:t>Mục tiêu nghiên cứu</a:t>
            </a:r>
          </a:p>
          <a:p>
            <a:pPr lvl="2">
              <a:lnSpc>
                <a:spcPct val="170000"/>
              </a:lnSpc>
              <a:buFont typeface="Arial" panose="020B0604020202020204" pitchFamily="34" charset="0"/>
              <a:buChar char="•"/>
            </a:pPr>
            <a:r>
              <a:rPr lang="vi-VN" sz="1400" b="1" i="0">
                <a:solidFill>
                  <a:schemeClr val="tx1"/>
                </a:solidFill>
                <a:effectLst/>
                <a:latin typeface="Times New Roman" panose="02020603050405020304" pitchFamily="18" charset="0"/>
                <a:cs typeface="Times New Roman" panose="02020603050405020304" pitchFamily="18" charset="0"/>
              </a:rPr>
              <a:t>Xây dựng CSDL:</a:t>
            </a:r>
            <a:r>
              <a:rPr lang="vi-VN" sz="1400" b="0" i="0">
                <a:solidFill>
                  <a:schemeClr val="tx1"/>
                </a:solidFill>
                <a:effectLst/>
                <a:latin typeface="Times New Roman" panose="02020603050405020304" pitchFamily="18" charset="0"/>
                <a:cs typeface="Times New Roman" panose="02020603050405020304" pitchFamily="18" charset="0"/>
              </a:rPr>
              <a:t> Mục tiêu là xây dựng một cơ sở dữ liệu về hoạt động thi đua khen thưởng của giảng viên để phục vụ công tác quản lý thi đua khen thưởng tại Trường Đại học Trà Vinh.</a:t>
            </a:r>
          </a:p>
          <a:p>
            <a:pPr>
              <a:lnSpc>
                <a:spcPct val="170000"/>
              </a:lnSpc>
            </a:pPr>
            <a:r>
              <a:rPr lang="vi-VN" sz="1400" b="1" i="0">
                <a:solidFill>
                  <a:schemeClr val="tx1"/>
                </a:solidFill>
                <a:effectLst/>
                <a:latin typeface="Times New Roman" panose="02020603050405020304" pitchFamily="18" charset="0"/>
                <a:cs typeface="Times New Roman" panose="02020603050405020304" pitchFamily="18" charset="0"/>
              </a:rPr>
              <a:t>Phương pháp nghiên cứu</a:t>
            </a:r>
          </a:p>
          <a:p>
            <a:pPr lvl="2">
              <a:lnSpc>
                <a:spcPct val="170000"/>
              </a:lnSpc>
              <a:buFont typeface="Arial" panose="020B0604020202020204" pitchFamily="34" charset="0"/>
              <a:buChar char="•"/>
            </a:pPr>
            <a:r>
              <a:rPr lang="vi-VN" sz="1400" b="1" i="0">
                <a:solidFill>
                  <a:schemeClr val="tx1"/>
                </a:solidFill>
                <a:effectLst/>
                <a:latin typeface="Times New Roman" panose="02020603050405020304" pitchFamily="18" charset="0"/>
                <a:cs typeface="Times New Roman" panose="02020603050405020304" pitchFamily="18" charset="0"/>
              </a:rPr>
              <a:t>Nghiên cứu tài liệu:</a:t>
            </a:r>
            <a:r>
              <a:rPr lang="vi-VN" sz="1400" b="0" i="0">
                <a:solidFill>
                  <a:schemeClr val="tx1"/>
                </a:solidFill>
                <a:effectLst/>
                <a:latin typeface="Times New Roman" panose="02020603050405020304" pitchFamily="18" charset="0"/>
                <a:cs typeface="Times New Roman" panose="02020603050405020304" pitchFamily="18" charset="0"/>
              </a:rPr>
              <a:t> Nghiên cứu văn bản pháp luật liên quan đến hoạt động thi đua khen thưởng và các quy định của Trường Đại học Trà Vinh.</a:t>
            </a:r>
          </a:p>
          <a:p>
            <a:pPr lvl="2">
              <a:lnSpc>
                <a:spcPct val="170000"/>
              </a:lnSpc>
              <a:buFont typeface="Arial" panose="020B0604020202020204" pitchFamily="34" charset="0"/>
              <a:buChar char="•"/>
            </a:pPr>
            <a:r>
              <a:rPr lang="vi-VN" sz="1400" b="1" i="0">
                <a:solidFill>
                  <a:schemeClr val="tx1"/>
                </a:solidFill>
                <a:effectLst/>
                <a:latin typeface="Times New Roman" panose="02020603050405020304" pitchFamily="18" charset="0"/>
                <a:cs typeface="Times New Roman" panose="02020603050405020304" pitchFamily="18" charset="0"/>
              </a:rPr>
              <a:t>Nghiên cứu về SQL:</a:t>
            </a:r>
            <a:r>
              <a:rPr lang="vi-VN" sz="1400" b="0" i="0">
                <a:solidFill>
                  <a:schemeClr val="tx1"/>
                </a:solidFill>
                <a:effectLst/>
                <a:latin typeface="Times New Roman" panose="02020603050405020304" pitchFamily="18" charset="0"/>
                <a:cs typeface="Times New Roman" panose="02020603050405020304" pitchFamily="18" charset="0"/>
              </a:rPr>
              <a:t> Tìm hiểu về ngôn ngữ truy vấn SQL và các kỹ thuật liên quan.</a:t>
            </a:r>
          </a:p>
          <a:p>
            <a:pPr algn="l">
              <a:lnSpc>
                <a:spcPct val="170000"/>
              </a:lnSpc>
            </a:pPr>
            <a:r>
              <a:rPr lang="vi-VN" sz="1400" b="1" i="0">
                <a:solidFill>
                  <a:schemeClr val="tx1"/>
                </a:solidFill>
                <a:effectLst/>
                <a:latin typeface="Times New Roman" panose="02020603050405020304" pitchFamily="18" charset="0"/>
                <a:cs typeface="Times New Roman" panose="02020603050405020304" pitchFamily="18" charset="0"/>
              </a:rPr>
              <a:t>Đối tượng và phạm vi nghiên cứu</a:t>
            </a:r>
          </a:p>
          <a:p>
            <a:pPr lvl="2">
              <a:lnSpc>
                <a:spcPct val="170000"/>
              </a:lnSpc>
              <a:buFont typeface="Arial" panose="020B0604020202020204" pitchFamily="34" charset="0"/>
              <a:buChar char="•"/>
            </a:pPr>
            <a:r>
              <a:rPr lang="vi-VN" sz="1400" b="1" i="0">
                <a:solidFill>
                  <a:schemeClr val="tx1"/>
                </a:solidFill>
                <a:effectLst/>
                <a:latin typeface="Times New Roman" panose="02020603050405020304" pitchFamily="18" charset="0"/>
                <a:cs typeface="Times New Roman" panose="02020603050405020304" pitchFamily="18" charset="0"/>
              </a:rPr>
              <a:t>Đối tượng nghiên cứu:</a:t>
            </a:r>
            <a:r>
              <a:rPr lang="vi-VN" sz="1400" b="0" i="0">
                <a:solidFill>
                  <a:schemeClr val="tx1"/>
                </a:solidFill>
                <a:effectLst/>
                <a:latin typeface="Times New Roman" panose="02020603050405020304" pitchFamily="18" charset="0"/>
                <a:cs typeface="Times New Roman" panose="02020603050405020304" pitchFamily="18" charset="0"/>
              </a:rPr>
              <a:t> Hoạt động thi đua khen thưởng của giảng viên tại Trường Đại học Trà Vinh, cơ sở dữ liệu, ngôn ngữ SQL, và ứng dụng SQL Server.</a:t>
            </a:r>
          </a:p>
          <a:p>
            <a:pPr lvl="2">
              <a:lnSpc>
                <a:spcPct val="170000"/>
              </a:lnSpc>
              <a:buFont typeface="Arial" panose="020B0604020202020204" pitchFamily="34" charset="0"/>
              <a:buChar char="•"/>
            </a:pPr>
            <a:r>
              <a:rPr lang="vi-VN" sz="1400" b="1" i="0">
                <a:solidFill>
                  <a:schemeClr val="tx1"/>
                </a:solidFill>
                <a:effectLst/>
                <a:latin typeface="Times New Roman" panose="02020603050405020304" pitchFamily="18" charset="0"/>
                <a:cs typeface="Times New Roman" panose="02020603050405020304" pitchFamily="18" charset="0"/>
              </a:rPr>
              <a:t>Phạm vi nghiên cứu:</a:t>
            </a:r>
            <a:r>
              <a:rPr lang="vi-VN" sz="1400" b="0" i="0">
                <a:solidFill>
                  <a:schemeClr val="tx1"/>
                </a:solidFill>
                <a:effectLst/>
                <a:latin typeface="Times New Roman" panose="02020603050405020304" pitchFamily="18" charset="0"/>
                <a:cs typeface="Times New Roman" panose="02020603050405020304" pitchFamily="18" charset="0"/>
              </a:rPr>
              <a:t> Nghiên cứu tập trung vào Trường Đại học Trà Vinh.</a:t>
            </a:r>
          </a:p>
          <a:p>
            <a:pPr>
              <a:lnSpc>
                <a:spcPct val="170000"/>
              </a:lnSpc>
              <a:buFont typeface="Arial" panose="020B0604020202020204" pitchFamily="34" charset="0"/>
              <a:buChar char="•"/>
            </a:pPr>
            <a:endParaRPr lang="vi-VN" sz="1400" b="0" i="0">
              <a:solidFill>
                <a:schemeClr val="tx1"/>
              </a:solidFill>
              <a:effectLst/>
              <a:latin typeface="Times New Roman" panose="02020603050405020304" pitchFamily="18" charset="0"/>
              <a:cs typeface="Times New Roman" panose="02020603050405020304" pitchFamily="18" charset="0"/>
            </a:endParaRPr>
          </a:p>
        </p:txBody>
      </p:sp>
      <p:sp>
        <p:nvSpPr>
          <p:cNvPr id="104" name="Slide Number Placeholder 49">
            <a:extLst>
              <a:ext uri="{FF2B5EF4-FFF2-40B4-BE49-F238E27FC236}">
                <a16:creationId xmlns:a16="http://schemas.microsoft.com/office/drawing/2014/main" id="{BC4462F5-98AF-457A-94DC-C44EA835679D}"/>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D39607A7-8386-47DB-8578-DDEDD194E5D4}" type="slidenum">
              <a:rPr lang="en-US" smtClean="0"/>
              <a:pPr>
                <a:spcAft>
                  <a:spcPts val="600"/>
                </a:spcAft>
              </a:pPr>
              <a:t>3</a:t>
            </a:fld>
            <a:endParaRPr lang="en-US"/>
          </a:p>
        </p:txBody>
      </p:sp>
      <p:pic>
        <p:nvPicPr>
          <p:cNvPr id="5" name="Picture 4" descr="A pink and white target&#10;&#10;Description automatically generated">
            <a:extLst>
              <a:ext uri="{FF2B5EF4-FFF2-40B4-BE49-F238E27FC236}">
                <a16:creationId xmlns:a16="http://schemas.microsoft.com/office/drawing/2014/main" id="{C1B7615E-9F1F-EFB0-4F4E-00EC11296320}"/>
              </a:ext>
            </a:extLst>
          </p:cNvPr>
          <p:cNvPicPr>
            <a:picLocks noChangeAspect="1"/>
          </p:cNvPicPr>
          <p:nvPr/>
        </p:nvPicPr>
        <p:blipFill>
          <a:blip r:embed="rId2"/>
          <a:stretch>
            <a:fillRect/>
          </a:stretch>
        </p:blipFill>
        <p:spPr>
          <a:xfrm>
            <a:off x="9982800" y="1510986"/>
            <a:ext cx="1320483" cy="1769016"/>
          </a:xfrm>
          <a:prstGeom prst="rect">
            <a:avLst/>
          </a:prstGeom>
        </p:spPr>
      </p:pic>
      <p:pic>
        <p:nvPicPr>
          <p:cNvPr id="7" name="Picture 6" descr="A person sitting at a desk writing on a book&#10;&#10;Description automatically generated">
            <a:extLst>
              <a:ext uri="{FF2B5EF4-FFF2-40B4-BE49-F238E27FC236}">
                <a16:creationId xmlns:a16="http://schemas.microsoft.com/office/drawing/2014/main" id="{3EECFF5C-B22E-EA5D-6B14-EAD67D3871FF}"/>
              </a:ext>
            </a:extLst>
          </p:cNvPr>
          <p:cNvPicPr>
            <a:picLocks noChangeAspect="1"/>
          </p:cNvPicPr>
          <p:nvPr/>
        </p:nvPicPr>
        <p:blipFill>
          <a:blip r:embed="rId3"/>
          <a:stretch>
            <a:fillRect/>
          </a:stretch>
        </p:blipFill>
        <p:spPr>
          <a:xfrm>
            <a:off x="9686212" y="3734630"/>
            <a:ext cx="2353325" cy="1764994"/>
          </a:xfrm>
          <a:prstGeom prst="rect">
            <a:avLst/>
          </a:prstGeom>
        </p:spPr>
      </p:pic>
    </p:spTree>
    <p:extLst>
      <p:ext uri="{BB962C8B-B14F-4D97-AF65-F5344CB8AC3E}">
        <p14:creationId xmlns:p14="http://schemas.microsoft.com/office/powerpoint/2010/main" val="1141713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103281" y="1089025"/>
            <a:ext cx="5845032" cy="1141967"/>
          </a:xfrm>
        </p:spPr>
        <p:txBody>
          <a:bodyPr>
            <a:normAutofit/>
          </a:bodyPr>
          <a:lstStyle/>
          <a:p>
            <a:r>
              <a:rPr lang="vi-VN" sz="3500" b="1">
                <a:latin typeface="Times New Roman" panose="02020603050405020304" pitchFamily="18" charset="0"/>
                <a:cs typeface="Times New Roman" panose="02020603050405020304" pitchFamily="18" charset="0"/>
              </a:rPr>
              <a:t>NGHIÊN CỨU LÝ THUYẾT</a:t>
            </a:r>
            <a:endParaRPr lang="en-US" sz="3500" b="1" dirty="0">
              <a:latin typeface="Times New Roman" panose="02020603050405020304" pitchFamily="18" charset="0"/>
              <a:cs typeface="Times New Roman" panose="02020603050405020304" pitchFamily="18" charset="0"/>
            </a:endParaRPr>
          </a:p>
        </p:txBody>
      </p:sp>
      <p:sp>
        <p:nvSpPr>
          <p:cNvPr id="8" name="Subtitle 7">
            <a:extLst>
              <a:ext uri="{FF2B5EF4-FFF2-40B4-BE49-F238E27FC236}">
                <a16:creationId xmlns:a16="http://schemas.microsoft.com/office/drawing/2014/main" id="{2C602EC3-0115-4FB6-BAA7-BCA17E611651}"/>
              </a:ext>
            </a:extLst>
          </p:cNvPr>
          <p:cNvSpPr>
            <a:spLocks noGrp="1"/>
          </p:cNvSpPr>
          <p:nvPr>
            <p:ph type="subTitle" idx="1"/>
          </p:nvPr>
        </p:nvSpPr>
        <p:spPr>
          <a:xfrm>
            <a:off x="556181" y="4248000"/>
            <a:ext cx="4509019" cy="1520975"/>
          </a:xfrm>
        </p:spPr>
        <p:txBody>
          <a:bodyPr>
            <a:normAutofit/>
          </a:bodyPr>
          <a:lstStyle/>
          <a:p>
            <a:r>
              <a:rPr lang="en-US" sz="2900">
                <a:effectLst/>
                <a:latin typeface="Times New Roman" panose="02020603050405020304" pitchFamily="18" charset="0"/>
                <a:ea typeface="Calibri" panose="020F0502020204030204" pitchFamily="34" charset="0"/>
              </a:rPr>
              <a:t>Giới</a:t>
            </a:r>
            <a:r>
              <a:rPr lang="vi-VN" sz="2900">
                <a:effectLst/>
                <a:latin typeface="Times New Roman" panose="02020603050405020304" pitchFamily="18" charset="0"/>
                <a:ea typeface="Calibri" panose="020F0502020204030204" pitchFamily="34" charset="0"/>
              </a:rPr>
              <a:t> thiệu về cơ sở dữ liệu</a:t>
            </a:r>
            <a:endParaRPr lang="en-US" sz="2900" dirty="0"/>
          </a:p>
        </p:txBody>
      </p:sp>
      <p:pic>
        <p:nvPicPr>
          <p:cNvPr id="15" name="Picture 14" descr="A blue circular object with white circles and arrows&#10;&#10;Description automatically generated">
            <a:extLst>
              <a:ext uri="{FF2B5EF4-FFF2-40B4-BE49-F238E27FC236}">
                <a16:creationId xmlns:a16="http://schemas.microsoft.com/office/drawing/2014/main" id="{31C16A60-03D2-9E06-916A-CB588E717489}"/>
              </a:ext>
            </a:extLst>
          </p:cNvPr>
          <p:cNvPicPr>
            <a:picLocks noChangeAspect="1"/>
          </p:cNvPicPr>
          <p:nvPr/>
        </p:nvPicPr>
        <p:blipFill>
          <a:blip r:embed="rId3"/>
          <a:stretch>
            <a:fillRect/>
          </a:stretch>
        </p:blipFill>
        <p:spPr>
          <a:xfrm>
            <a:off x="6761900" y="881098"/>
            <a:ext cx="5095803" cy="5095803"/>
          </a:xfrm>
          <a:prstGeom prst="rect">
            <a:avLst/>
          </a:prstGeom>
        </p:spPr>
      </p:pic>
    </p:spTree>
    <p:extLst>
      <p:ext uri="{BB962C8B-B14F-4D97-AF65-F5344CB8AC3E}">
        <p14:creationId xmlns:p14="http://schemas.microsoft.com/office/powerpoint/2010/main" val="811730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89400" y="206752"/>
            <a:ext cx="10213200" cy="1112836"/>
          </a:xfrm>
        </p:spPr>
        <p:txBody>
          <a:bodyPr>
            <a:normAutofit/>
          </a:bodyPr>
          <a:lstStyle/>
          <a:p>
            <a:r>
              <a:rPr lang="vi-VN" sz="4000" b="1">
                <a:latin typeface="Times New Roman" panose="02020603050405020304" pitchFamily="18" charset="0"/>
                <a:cs typeface="Times New Roman" panose="02020603050405020304" pitchFamily="18" charset="0"/>
              </a:rPr>
              <a:t>Cơ sở dữ liệu</a:t>
            </a:r>
            <a:endParaRPr lang="en-US" sz="40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4518580" y="2495928"/>
            <a:ext cx="6684020" cy="3347244"/>
          </a:xfrm>
        </p:spPr>
        <p:txBody>
          <a:bodyPr vert="horz" lIns="91440" tIns="45720" rIns="91440" bIns="45720" rtlCol="0" anchor="t">
            <a:normAutofit/>
          </a:bodyPr>
          <a:lstStyle/>
          <a:p>
            <a:pPr marL="0" lvl="0" indent="0" algn="just">
              <a:lnSpc>
                <a:spcPct val="150000"/>
              </a:lnSpc>
              <a:spcBef>
                <a:spcPts val="600"/>
              </a:spcBef>
              <a:spcAft>
                <a:spcPts val="600"/>
              </a:spcAft>
              <a:buNone/>
            </a:pPr>
            <a:r>
              <a:rPr lang="vi-VN">
                <a:latin typeface="Times New Roman" panose="02020603050405020304" pitchFamily="18" charset="0"/>
                <a:cs typeface="Times New Roman" panose="02020603050405020304" pitchFamily="18" charset="0"/>
              </a:rPr>
              <a:t>       Cơ sở dữ liệu là một tập hợp các </a:t>
            </a:r>
            <a:r>
              <a:rPr lang="vi-VN">
                <a:latin typeface="Times New Roman" panose="02020603050405020304" pitchFamily="18" charset="0"/>
                <a:cs typeface="Times New Roman" panose="02020603050405020304" pitchFamily="18" charset="0"/>
                <a:hlinkClick r:id="rId2" tooltip="Dữ liệu (máy tính)">
                  <a:extLst>
                    <a:ext uri="{A12FA001-AC4F-418D-AE19-62706E023703}">
                      <ahyp:hlinkClr xmlns:ahyp="http://schemas.microsoft.com/office/drawing/2018/hyperlinkcolor" val="tx"/>
                    </a:ext>
                  </a:extLst>
                </a:hlinkClick>
              </a:rPr>
              <a:t>dữ liệu</a:t>
            </a:r>
            <a:r>
              <a:rPr lang="vi-VN">
                <a:latin typeface="Times New Roman" panose="02020603050405020304" pitchFamily="18" charset="0"/>
                <a:cs typeface="Times New Roman" panose="02020603050405020304" pitchFamily="18" charset="0"/>
              </a:rPr>
              <a:t> có tổ chức liên quan đến nhau, thường được lưu trữ và truy cập điện tử từ hệ thống máy tính. Khi cơ sở dữ liệu phức tạp hơn, chúng thường được phát triển bằng cách sử dụng các kỹ thuật thiết kế và mô hình hóa chính thức.</a:t>
            </a:r>
            <a:endParaRPr lang="en-US">
              <a:latin typeface="Times New Roman" panose="02020603050405020304" pitchFamily="18" charset="0"/>
              <a:cs typeface="Times New Roman" panose="02020603050405020304" pitchFamily="18" charset="0"/>
            </a:endParaRPr>
          </a:p>
        </p:txBody>
      </p:sp>
      <p:sp>
        <p:nvSpPr>
          <p:cNvPr id="14" name="Slide Number Placeholder 49">
            <a:extLst>
              <a:ext uri="{FF2B5EF4-FFF2-40B4-BE49-F238E27FC236}">
                <a16:creationId xmlns:a16="http://schemas.microsoft.com/office/drawing/2014/main" id="{FE0E29C1-3AC9-4C3D-A129-4AE522CD0F15}"/>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5</a:t>
            </a:fld>
            <a:endParaRPr lang="en-US" dirty="0"/>
          </a:p>
        </p:txBody>
      </p:sp>
      <p:sp>
        <p:nvSpPr>
          <p:cNvPr id="8" name="Text Placeholder 7">
            <a:extLst>
              <a:ext uri="{FF2B5EF4-FFF2-40B4-BE49-F238E27FC236}">
                <a16:creationId xmlns:a16="http://schemas.microsoft.com/office/drawing/2014/main" id="{0C9A8D00-F9D3-20FF-5559-92B00ECA7B81}"/>
              </a:ext>
            </a:extLst>
          </p:cNvPr>
          <p:cNvSpPr>
            <a:spLocks noGrp="1"/>
          </p:cNvSpPr>
          <p:nvPr>
            <p:ph type="body" idx="1"/>
          </p:nvPr>
        </p:nvSpPr>
        <p:spPr>
          <a:xfrm>
            <a:off x="4518580" y="1834016"/>
            <a:ext cx="4928400" cy="661912"/>
          </a:xfrm>
        </p:spPr>
        <p:txBody>
          <a:bodyPr>
            <a:noAutofit/>
          </a:bodyPr>
          <a:lstStyle/>
          <a:p>
            <a:r>
              <a:rPr lang="vi-VN" sz="2900">
                <a:latin typeface="Times New Roman" panose="02020603050405020304" pitchFamily="18" charset="0"/>
                <a:cs typeface="Times New Roman" panose="02020603050405020304" pitchFamily="18" charset="0"/>
              </a:rPr>
              <a:t>Khái niệm</a:t>
            </a:r>
            <a:endParaRPr lang="en-US" sz="2900">
              <a:latin typeface="Times New Roman" panose="02020603050405020304" pitchFamily="18" charset="0"/>
              <a:cs typeface="Times New Roman" panose="02020603050405020304" pitchFamily="18" charset="0"/>
            </a:endParaRPr>
          </a:p>
        </p:txBody>
      </p:sp>
      <p:pic>
        <p:nvPicPr>
          <p:cNvPr id="18" name="Picture 17" descr="A green and black object with yellow dots&#10;&#10;Description automatically generated">
            <a:extLst>
              <a:ext uri="{FF2B5EF4-FFF2-40B4-BE49-F238E27FC236}">
                <a16:creationId xmlns:a16="http://schemas.microsoft.com/office/drawing/2014/main" id="{CF15F9F0-AF5D-60CA-D834-F03A8D51E222}"/>
              </a:ext>
            </a:extLst>
          </p:cNvPr>
          <p:cNvPicPr>
            <a:picLocks noChangeAspect="1"/>
          </p:cNvPicPr>
          <p:nvPr/>
        </p:nvPicPr>
        <p:blipFill>
          <a:blip r:embed="rId3"/>
          <a:stretch>
            <a:fillRect/>
          </a:stretch>
        </p:blipFill>
        <p:spPr>
          <a:xfrm>
            <a:off x="766712" y="1658915"/>
            <a:ext cx="3053605" cy="4265090"/>
          </a:xfrm>
          <a:prstGeom prst="rect">
            <a:avLst/>
          </a:prstGeom>
        </p:spPr>
      </p:pic>
    </p:spTree>
    <p:extLst>
      <p:ext uri="{BB962C8B-B14F-4D97-AF65-F5344CB8AC3E}">
        <p14:creationId xmlns:p14="http://schemas.microsoft.com/office/powerpoint/2010/main" val="2563119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935191" y="0"/>
            <a:ext cx="10213200" cy="1112836"/>
          </a:xfrm>
        </p:spPr>
        <p:txBody>
          <a:bodyPr/>
          <a:lstStyle/>
          <a:p>
            <a:r>
              <a:rPr lang="vi-VN" b="1">
                <a:latin typeface="Times New Roman" panose="02020603050405020304" pitchFamily="18" charset="0"/>
                <a:cs typeface="Times New Roman" panose="02020603050405020304" pitchFamily="18" charset="0"/>
              </a:rPr>
              <a:t>Ưu &amp; nhược điểm:</a:t>
            </a:r>
            <a:endParaRPr lang="en-US"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DC8BCA7-27B2-4252-9991-74F7AAB1BA37}"/>
              </a:ext>
            </a:extLst>
          </p:cNvPr>
          <p:cNvSpPr>
            <a:spLocks noGrp="1"/>
          </p:cNvSpPr>
          <p:nvPr>
            <p:ph type="body" idx="1"/>
          </p:nvPr>
        </p:nvSpPr>
        <p:spPr>
          <a:xfrm>
            <a:off x="989400" y="1119781"/>
            <a:ext cx="2971400" cy="661912"/>
          </a:xfrm>
        </p:spPr>
        <p:txBody>
          <a:bodyPr/>
          <a:lstStyle/>
          <a:p>
            <a:pPr marL="285750" indent="-285750">
              <a:buFont typeface="Times New Roman" panose="02020603050405020304" pitchFamily="18" charset="0"/>
              <a:buChar char="⁻"/>
            </a:pPr>
            <a:r>
              <a:rPr lang="vi-VN" b="1">
                <a:latin typeface="Times New Roman" panose="02020603050405020304" pitchFamily="18" charset="0"/>
                <a:cs typeface="Times New Roman" panose="02020603050405020304" pitchFamily="18" charset="0"/>
              </a:rPr>
              <a:t>Ưu điểm:</a:t>
            </a:r>
            <a:endParaRPr lang="en-US"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sz="half" idx="2"/>
          </p:nvPr>
        </p:nvSpPr>
        <p:spPr>
          <a:xfrm>
            <a:off x="935191" y="1756025"/>
            <a:ext cx="5823418" cy="2000966"/>
          </a:xfrm>
        </p:spPr>
        <p:txBody>
          <a:bodyPr>
            <a:normAutofit/>
          </a:bodyPr>
          <a:lstStyle/>
          <a:p>
            <a:pPr marL="0" lvl="0" indent="0" algn="just">
              <a:lnSpc>
                <a:spcPct val="150000"/>
              </a:lnSpc>
              <a:spcBef>
                <a:spcPts val="600"/>
              </a:spcBef>
              <a:spcAft>
                <a:spcPts val="600"/>
              </a:spcAft>
              <a:buNone/>
            </a:pPr>
            <a:r>
              <a:rPr lang="vi-VN" sz="1900">
                <a:effectLst/>
                <a:latin typeface="Times New Roman" panose="02020603050405020304" pitchFamily="18" charset="0"/>
                <a:ea typeface="Times New Roman" panose="02020603050405020304" pitchFamily="18" charset="0"/>
                <a:cs typeface="Times New Roman" panose="02020603050405020304" pitchFamily="18" charset="0"/>
              </a:rPr>
              <a:t>        Dữ liệu có thể được truy xuất theo nhiều cách khác nhau.</a:t>
            </a:r>
            <a:endParaRPr lang="en-US" sz="19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50000"/>
              </a:lnSpc>
              <a:spcBef>
                <a:spcPts val="600"/>
              </a:spcBef>
              <a:spcAft>
                <a:spcPts val="600"/>
              </a:spcAft>
              <a:buNone/>
            </a:pPr>
            <a:r>
              <a:rPr lang="vi-VN" sz="1900">
                <a:effectLst/>
                <a:latin typeface="Times New Roman" panose="02020603050405020304" pitchFamily="18" charset="0"/>
                <a:ea typeface="Times New Roman" panose="02020603050405020304" pitchFamily="18" charset="0"/>
                <a:cs typeface="Times New Roman" panose="02020603050405020304" pitchFamily="18" charset="0"/>
              </a:rPr>
              <a:t>        Khả năng chia sẽ thông tin cho nhiều người sử dụng vả nhiều ứng dụng khác nhau.</a:t>
            </a:r>
            <a:endParaRPr lang="en-US" sz="19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0" name="Slide Number Placeholder 49">
            <a:extLst>
              <a:ext uri="{FF2B5EF4-FFF2-40B4-BE49-F238E27FC236}">
                <a16:creationId xmlns:a16="http://schemas.microsoft.com/office/drawing/2014/main" id="{10BF64B1-224D-4CB5-B4AF-D944A4C4745A}"/>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latin typeface="Times New Roman" panose="02020603050405020304" pitchFamily="18" charset="0"/>
                <a:cs typeface="Times New Roman" panose="02020603050405020304" pitchFamily="18" charset="0"/>
              </a:rPr>
              <a:pPr/>
              <a:t>6</a:t>
            </a:fld>
            <a:endParaRPr lang="en-US" dirty="0">
              <a:latin typeface="Times New Roman" panose="02020603050405020304" pitchFamily="18" charset="0"/>
              <a:cs typeface="Times New Roman" panose="02020603050405020304" pitchFamily="18" charset="0"/>
            </a:endParaRPr>
          </a:p>
        </p:txBody>
      </p:sp>
      <p:sp>
        <p:nvSpPr>
          <p:cNvPr id="17" name="Text Placeholder 6">
            <a:extLst>
              <a:ext uri="{FF2B5EF4-FFF2-40B4-BE49-F238E27FC236}">
                <a16:creationId xmlns:a16="http://schemas.microsoft.com/office/drawing/2014/main" id="{775865CE-D652-5B20-B919-19ADBA50A91F}"/>
              </a:ext>
            </a:extLst>
          </p:cNvPr>
          <p:cNvSpPr>
            <a:spLocks noGrp="1"/>
          </p:cNvSpPr>
          <p:nvPr>
            <p:ph type="body" sz="quarter" idx="3"/>
          </p:nvPr>
        </p:nvSpPr>
        <p:spPr>
          <a:xfrm>
            <a:off x="989399" y="3588026"/>
            <a:ext cx="5823418" cy="662400"/>
          </a:xfrm>
        </p:spPr>
        <p:txBody>
          <a:bodyPr>
            <a:normAutofit/>
          </a:bodyPr>
          <a:lstStyle/>
          <a:p>
            <a:pPr marL="285750" indent="-285750">
              <a:buFont typeface="Times New Roman" panose="02020603050405020304" pitchFamily="18" charset="0"/>
              <a:buChar char="⁻"/>
            </a:pPr>
            <a:r>
              <a:rPr lang="vi-VN" b="1">
                <a:latin typeface="Times New Roman" panose="02020603050405020304" pitchFamily="18" charset="0"/>
                <a:cs typeface="Times New Roman" panose="02020603050405020304" pitchFamily="18" charset="0"/>
              </a:rPr>
              <a:t>LÀm sao để đạt được ưu điểm Trên?</a:t>
            </a:r>
            <a:endParaRPr lang="en-US" b="1" dirty="0">
              <a:latin typeface="Times New Roman" panose="02020603050405020304" pitchFamily="18" charset="0"/>
              <a:cs typeface="Times New Roman" panose="02020603050405020304" pitchFamily="18" charset="0"/>
            </a:endParaRPr>
          </a:p>
        </p:txBody>
      </p:sp>
      <p:sp>
        <p:nvSpPr>
          <p:cNvPr id="18" name="Content Placeholder 4">
            <a:extLst>
              <a:ext uri="{FF2B5EF4-FFF2-40B4-BE49-F238E27FC236}">
                <a16:creationId xmlns:a16="http://schemas.microsoft.com/office/drawing/2014/main" id="{FC639609-D768-9904-CB03-E3B57F8AE1C6}"/>
              </a:ext>
            </a:extLst>
          </p:cNvPr>
          <p:cNvSpPr>
            <a:spLocks noGrp="1"/>
          </p:cNvSpPr>
          <p:nvPr>
            <p:ph sz="quarter" idx="4"/>
          </p:nvPr>
        </p:nvSpPr>
        <p:spPr>
          <a:xfrm>
            <a:off x="989399" y="4451516"/>
            <a:ext cx="5769209" cy="3632750"/>
          </a:xfrm>
        </p:spPr>
        <p:txBody>
          <a:bodyPr>
            <a:normAutofit/>
          </a:bodyPr>
          <a:lstStyle/>
          <a:p>
            <a:pPr marL="0" indent="0" algn="just">
              <a:spcBef>
                <a:spcPts val="600"/>
              </a:spcBef>
              <a:spcAft>
                <a:spcPts val="600"/>
              </a:spcAft>
              <a:buNone/>
            </a:pPr>
            <a:r>
              <a:rPr lang="vi-VN" sz="1900">
                <a:latin typeface="Times New Roman" panose="02020603050405020304" pitchFamily="18" charset="0"/>
                <a:cs typeface="Times New Roman" panose="02020603050405020304" pitchFamily="18" charset="0"/>
              </a:rPr>
              <a:t>        Đảm bảo được tính chủ quyền của dữ liệu. </a:t>
            </a:r>
          </a:p>
          <a:p>
            <a:pPr marL="0" indent="0" algn="just">
              <a:spcBef>
                <a:spcPts val="600"/>
              </a:spcBef>
              <a:spcAft>
                <a:spcPts val="600"/>
              </a:spcAft>
              <a:buNone/>
            </a:pPr>
            <a:r>
              <a:rPr lang="vi-VN" sz="1900">
                <a:latin typeface="Times New Roman" panose="02020603050405020304" pitchFamily="18" charset="0"/>
                <a:cs typeface="Times New Roman" panose="02020603050405020304" pitchFamily="18" charset="0"/>
              </a:rPr>
              <a:t>        Sự bảo mật và quyền khai thác thông tin của người sử dụng.</a:t>
            </a:r>
          </a:p>
          <a:p>
            <a:pPr marL="0" indent="0" algn="just">
              <a:spcBef>
                <a:spcPts val="600"/>
              </a:spcBef>
              <a:spcAft>
                <a:spcPts val="600"/>
              </a:spcAft>
              <a:buNone/>
            </a:pPr>
            <a:r>
              <a:rPr lang="vi-VN" sz="1900">
                <a:latin typeface="Times New Roman" panose="02020603050405020304" pitchFamily="18" charset="0"/>
                <a:cs typeface="Times New Roman" panose="02020603050405020304" pitchFamily="18" charset="0"/>
              </a:rPr>
              <a:t>        Giải quyết được các ranh chấp dữ liệu. </a:t>
            </a:r>
            <a:endParaRPr lang="en-US" sz="1900" dirty="0">
              <a:latin typeface="Times New Roman" panose="02020603050405020304" pitchFamily="18" charset="0"/>
              <a:cs typeface="Times New Roman" panose="02020603050405020304" pitchFamily="18" charset="0"/>
            </a:endParaRPr>
          </a:p>
        </p:txBody>
      </p:sp>
      <p:pic>
        <p:nvPicPr>
          <p:cNvPr id="2050" name="Picture 2" descr="Viết ưu - nhược điểm của bản thân trong CV sao cho khéo">
            <a:extLst>
              <a:ext uri="{FF2B5EF4-FFF2-40B4-BE49-F238E27FC236}">
                <a16:creationId xmlns:a16="http://schemas.microsoft.com/office/drawing/2014/main" id="{AE5422C9-D59C-16E8-6AFE-42F81806AB81}"/>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5222" r="46999">
                        <a14:foregroundMark x1="14875" y1="31600" x2="10750" y2="50000"/>
                        <a14:foregroundMark x1="10750" y1="50000" x2="12500" y2="67400"/>
                        <a14:foregroundMark x1="12500" y1="67400" x2="24000" y2="74400"/>
                        <a14:foregroundMark x1="24000" y1="74400" x2="34625" y2="70600"/>
                        <a14:foregroundMark x1="34625" y1="70600" x2="40000" y2="57600"/>
                        <a14:foregroundMark x1="40000" y1="57600" x2="41625" y2="41800"/>
                        <a14:foregroundMark x1="41625" y1="41800" x2="31750" y2="31400"/>
                        <a14:foregroundMark x1="31750" y1="31400" x2="17875" y2="31600"/>
                      </a14:backgroundRemoval>
                    </a14:imgEffect>
                  </a14:imgLayer>
                </a14:imgProps>
              </a:ext>
              <a:ext uri="{28A0092B-C50C-407E-A947-70E740481C1C}">
                <a14:useLocalDpi xmlns:a14="http://schemas.microsoft.com/office/drawing/2010/main" val="0"/>
              </a:ext>
            </a:extLst>
          </a:blip>
          <a:srcRect r="47779"/>
          <a:stretch/>
        </p:blipFill>
        <p:spPr bwMode="auto">
          <a:xfrm>
            <a:off x="7289305" y="1138445"/>
            <a:ext cx="5022308" cy="5465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50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989400" y="395289"/>
            <a:ext cx="10213200" cy="662400"/>
          </a:xfrm>
        </p:spPr>
        <p:txBody>
          <a:bodyPr/>
          <a:lstStyle/>
          <a:p>
            <a:r>
              <a:rPr lang="vi-VN" b="1">
                <a:latin typeface="Times New Roman" panose="02020603050405020304" pitchFamily="18" charset="0"/>
                <a:cs typeface="Times New Roman" panose="02020603050405020304" pitchFamily="18" charset="0"/>
              </a:rPr>
              <a:t>Ưu &amp; nhược điểm:</a:t>
            </a:r>
            <a:endParaRPr lang="en-US" b="1" dirty="0">
              <a:latin typeface="Times New Roman" panose="02020603050405020304" pitchFamily="18" charset="0"/>
              <a:cs typeface="Times New Roman" panose="02020603050405020304" pitchFamily="18" charset="0"/>
            </a:endParaRPr>
          </a:p>
        </p:txBody>
      </p:sp>
      <p:sp>
        <p:nvSpPr>
          <p:cNvPr id="40" name="Slide Number Placeholder 49">
            <a:extLst>
              <a:ext uri="{FF2B5EF4-FFF2-40B4-BE49-F238E27FC236}">
                <a16:creationId xmlns:a16="http://schemas.microsoft.com/office/drawing/2014/main" id="{10BF64B1-224D-4CB5-B4AF-D944A4C4745A}"/>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latin typeface="Times New Roman" panose="02020603050405020304" pitchFamily="18" charset="0"/>
                <a:cs typeface="Times New Roman" panose="02020603050405020304" pitchFamily="18" charset="0"/>
              </a:rPr>
              <a:pPr/>
              <a:t>7</a:t>
            </a:fld>
            <a:endParaRPr lang="en-US" dirty="0">
              <a:latin typeface="Times New Roman" panose="02020603050405020304" pitchFamily="18" charset="0"/>
              <a:cs typeface="Times New Roman" panose="02020603050405020304" pitchFamily="18" charset="0"/>
            </a:endParaRPr>
          </a:p>
        </p:txBody>
      </p:sp>
      <p:sp>
        <p:nvSpPr>
          <p:cNvPr id="17" name="Text Placeholder 8">
            <a:extLst>
              <a:ext uri="{FF2B5EF4-FFF2-40B4-BE49-F238E27FC236}">
                <a16:creationId xmlns:a16="http://schemas.microsoft.com/office/drawing/2014/main" id="{751E0BA6-DE45-7353-80FA-34B0D89C16CD}"/>
              </a:ext>
            </a:extLst>
          </p:cNvPr>
          <p:cNvSpPr txBox="1">
            <a:spLocks/>
          </p:cNvSpPr>
          <p:nvPr/>
        </p:nvSpPr>
        <p:spPr>
          <a:xfrm>
            <a:off x="5611112" y="1959419"/>
            <a:ext cx="5451938" cy="662400"/>
          </a:xfrm>
          <a:prstGeom prst="rect">
            <a:avLst/>
          </a:prstGeom>
        </p:spPr>
        <p:txBody>
          <a:bodyPr vert="horz" lIns="91440" tIns="45720" rIns="91440" bIns="45720" rtlCol="0" anchor="b">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1600" b="0" kern="1200" cap="all" spc="300" baseline="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2000" b="1"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800" b="1"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600" b="1"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600" b="1"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85750" indent="-285750">
              <a:buFont typeface="Times New Roman" panose="02020603050405020304" pitchFamily="18" charset="0"/>
              <a:buChar char="⁻"/>
            </a:pPr>
            <a:r>
              <a:rPr lang="vi-VN" sz="1900" b="1">
                <a:latin typeface="Times New Roman" panose="02020603050405020304" pitchFamily="18" charset="0"/>
                <a:cs typeface="Times New Roman" panose="02020603050405020304" pitchFamily="18" charset="0"/>
              </a:rPr>
              <a:t>Nhược điểm:</a:t>
            </a:r>
            <a:endParaRPr lang="en-US" sz="1900" b="1" dirty="0">
              <a:latin typeface="Times New Roman" panose="02020603050405020304" pitchFamily="18" charset="0"/>
              <a:cs typeface="Times New Roman" panose="02020603050405020304" pitchFamily="18" charset="0"/>
            </a:endParaRPr>
          </a:p>
        </p:txBody>
      </p:sp>
      <p:sp>
        <p:nvSpPr>
          <p:cNvPr id="18" name="Content Placeholder 9">
            <a:extLst>
              <a:ext uri="{FF2B5EF4-FFF2-40B4-BE49-F238E27FC236}">
                <a16:creationId xmlns:a16="http://schemas.microsoft.com/office/drawing/2014/main" id="{E27D78E7-37EC-1D58-095A-29E6076A7785}"/>
              </a:ext>
            </a:extLst>
          </p:cNvPr>
          <p:cNvSpPr txBox="1">
            <a:spLocks/>
          </p:cNvSpPr>
          <p:nvPr/>
        </p:nvSpPr>
        <p:spPr>
          <a:xfrm>
            <a:off x="5611111" y="2653944"/>
            <a:ext cx="6137265" cy="2057204"/>
          </a:xfrm>
          <a:prstGeom prst="rect">
            <a:avLst/>
          </a:prstGeom>
        </p:spPr>
        <p:txBody>
          <a:bodyPr vert="horz" lIns="91440" tIns="45720" rIns="91440" bIns="45720" rtlCol="0">
            <a:no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16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16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16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16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16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600"/>
              </a:spcBef>
              <a:spcAft>
                <a:spcPts val="600"/>
              </a:spcAft>
              <a:buNone/>
            </a:pPr>
            <a:r>
              <a:rPr lang="vi-VN" sz="2000">
                <a:latin typeface="Times New Roman" panose="02020603050405020304" pitchFamily="18" charset="0"/>
                <a:ea typeface="Times New Roman" panose="02020603050405020304" pitchFamily="18" charset="0"/>
                <a:cs typeface="Times New Roman" panose="02020603050405020304" pitchFamily="18" charset="0"/>
              </a:rPr>
              <a:t>        Việc dùng chung cơ sở dữ liệu khi có quá nhiều truy vấn sẽ gây nghẽn, sập hệ thống. Tuy nhiên, trong thực tế, lượng truy vấn đến cơ sở dữ liệu đã được ước tính và đầu tư vào cấu hình máy chủ cho phù hợp.</a:t>
            </a:r>
            <a:endParaRPr lang="en-US" sz="200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074" name="Picture 2" descr="Viết ưu - nhược điểm của bản thân trong CV sao cho khéo">
            <a:extLst>
              <a:ext uri="{FF2B5EF4-FFF2-40B4-BE49-F238E27FC236}">
                <a16:creationId xmlns:a16="http://schemas.microsoft.com/office/drawing/2014/main" id="{CE14F68C-E32E-F040-7E8C-C06DCAD5086A}"/>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55000" r="95000">
                        <a14:foregroundMark x1="60375" y1="26200" x2="63625" y2="49600"/>
                        <a14:foregroundMark x1="63625" y1="49600" x2="73625" y2="72200"/>
                        <a14:foregroundMark x1="73625" y1="72200" x2="80125" y2="75200"/>
                        <a14:foregroundMark x1="80125" y1="75200" x2="86625" y2="69800"/>
                        <a14:foregroundMark x1="86625" y1="69800" x2="86875" y2="68200"/>
                      </a14:backgroundRemoval>
                    </a14:imgEffect>
                  </a14:imgLayer>
                </a14:imgProps>
              </a:ext>
              <a:ext uri="{28A0092B-C50C-407E-A947-70E740481C1C}">
                <a14:useLocalDpi xmlns:a14="http://schemas.microsoft.com/office/drawing/2010/main" val="0"/>
              </a:ext>
            </a:extLst>
          </a:blip>
          <a:srcRect l="50000"/>
          <a:stretch/>
        </p:blipFill>
        <p:spPr bwMode="auto">
          <a:xfrm>
            <a:off x="311425" y="659132"/>
            <a:ext cx="4743094" cy="5928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49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31743" y="304801"/>
            <a:ext cx="7424950" cy="707531"/>
          </a:xfrm>
        </p:spPr>
        <p:txBody>
          <a:bodyPr wrap="square" anchor="b">
            <a:normAutofit/>
          </a:bodyPr>
          <a:lstStyle/>
          <a:p>
            <a:r>
              <a:rPr lang="vi-VN" b="1">
                <a:latin typeface="Times New Roman" panose="02020603050405020304" pitchFamily="18" charset="0"/>
                <a:cs typeface="Times New Roman" panose="02020603050405020304" pitchFamily="18" charset="0"/>
              </a:rPr>
              <a:t>Các đối tượng trong CSDL</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sz="quarter" idx="17"/>
          </p:nvPr>
        </p:nvSpPr>
        <p:spPr>
          <a:xfrm>
            <a:off x="4402186" y="1348539"/>
            <a:ext cx="7424949" cy="5372772"/>
          </a:xfrm>
          <a:ln>
            <a:noFill/>
          </a:ln>
        </p:spPr>
        <p:txBody>
          <a:bodyPr>
            <a:noAutofit/>
          </a:bodyPr>
          <a:lstStyle/>
          <a:p>
            <a:pPr marL="342900" lvl="0" indent="-342900" algn="just">
              <a:lnSpc>
                <a:spcPct val="150000"/>
              </a:lnSpc>
              <a:spcBef>
                <a:spcPts val="600"/>
              </a:spcBef>
              <a:spcAft>
                <a:spcPts val="600"/>
              </a:spcAft>
              <a:buFont typeface="Symbol" panose="05050102010706020507" pitchFamily="18" charset="2"/>
              <a:buChar char="-"/>
            </a:pPr>
            <a:r>
              <a:rPr lang="vi-VN" sz="1400" b="1">
                <a:solidFill>
                  <a:schemeClr val="tx1"/>
                </a:solidFill>
                <a:effectLst/>
                <a:latin typeface="Times New Roman" panose="02020603050405020304" pitchFamily="18" charset="0"/>
                <a:ea typeface="Times New Roman" panose="02020603050405020304" pitchFamily="18" charset="0"/>
              </a:rPr>
              <a:t>Người quản trị CSDL</a:t>
            </a:r>
          </a:p>
          <a:p>
            <a:pPr marL="742950" algn="just">
              <a:lnSpc>
                <a:spcPct val="150000"/>
              </a:lnSpc>
              <a:spcBef>
                <a:spcPts val="600"/>
              </a:spcBef>
              <a:spcAft>
                <a:spcPts val="600"/>
              </a:spcAft>
              <a:tabLst>
                <a:tab pos="457200" algn="l"/>
              </a:tabLst>
            </a:pPr>
            <a:r>
              <a:rPr lang="en-US" sz="1400" kern="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Có nhiệm vụ cấp quyền truy cập CSDL </a:t>
            </a:r>
            <a:endParaRPr lang="en-US" sz="1400" kern="12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a:p>
            <a:pPr marL="742950" algn="just">
              <a:lnSpc>
                <a:spcPct val="150000"/>
              </a:lnSpc>
              <a:spcBef>
                <a:spcPts val="600"/>
              </a:spcBef>
              <a:spcAft>
                <a:spcPts val="600"/>
              </a:spcAft>
              <a:tabLst>
                <a:tab pos="457200" algn="l"/>
              </a:tabLst>
            </a:pPr>
            <a:r>
              <a:rPr lang="en-US" sz="1400" kern="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Có nhiệm vụ điều phối và giám sát việc sử dụng CSDL</a:t>
            </a:r>
            <a:endParaRPr lang="en-US" sz="1400" kern="12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a:p>
            <a:pPr marL="342900" lvl="0" indent="-342900" algn="just">
              <a:lnSpc>
                <a:spcPct val="150000"/>
              </a:lnSpc>
              <a:spcBef>
                <a:spcPts val="600"/>
              </a:spcBef>
              <a:spcAft>
                <a:spcPts val="600"/>
              </a:spcAft>
              <a:buFont typeface="Symbol" panose="05050102010706020507" pitchFamily="18" charset="2"/>
              <a:buChar char="-"/>
            </a:pPr>
            <a:r>
              <a:rPr lang="vi-VN" sz="1400" b="1">
                <a:solidFill>
                  <a:schemeClr val="tx1"/>
                </a:solidFill>
                <a:effectLst/>
                <a:latin typeface="Times New Roman" panose="02020603050405020304" pitchFamily="18" charset="0"/>
                <a:ea typeface="Times New Roman" panose="02020603050405020304" pitchFamily="18" charset="0"/>
              </a:rPr>
              <a:t>Người phát triển ứng dụng</a:t>
            </a:r>
            <a:endParaRPr lang="en-US" sz="1400" b="1">
              <a:solidFill>
                <a:schemeClr val="tx1"/>
              </a:solidFill>
              <a:effectLst/>
              <a:latin typeface="Times New Roman" panose="02020603050405020304" pitchFamily="18" charset="0"/>
              <a:ea typeface="Times New Roman" panose="02020603050405020304" pitchFamily="18" charset="0"/>
            </a:endParaRPr>
          </a:p>
          <a:p>
            <a:pPr marL="742950" algn="just">
              <a:lnSpc>
                <a:spcPct val="150000"/>
              </a:lnSpc>
              <a:spcBef>
                <a:spcPts val="600"/>
              </a:spcBef>
              <a:spcAft>
                <a:spcPts val="600"/>
              </a:spcAft>
              <a:tabLst>
                <a:tab pos="457200" algn="l"/>
              </a:tabLst>
            </a:pPr>
            <a:r>
              <a:rPr lang="en-US" sz="1400" kern="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Phải có kiến thức về tin học, CSDL</a:t>
            </a:r>
            <a:endParaRPr lang="en-US" sz="1400" kern="12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a:p>
            <a:pPr marL="742950" algn="just">
              <a:lnSpc>
                <a:spcPct val="150000"/>
              </a:lnSpc>
              <a:spcBef>
                <a:spcPts val="600"/>
              </a:spcBef>
              <a:spcAft>
                <a:spcPts val="600"/>
              </a:spcAft>
              <a:tabLst>
                <a:tab pos="457200" algn="l"/>
              </a:tabLst>
            </a:pPr>
            <a:r>
              <a:rPr lang="en-US" sz="1400" kern="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Những công việc liên quan đến cơ sở dữ liệu như:</a:t>
            </a:r>
            <a:endParaRPr lang="en-US" sz="1400" kern="12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a:p>
            <a:pPr marL="742950" algn="just">
              <a:lnSpc>
                <a:spcPct val="150000"/>
              </a:lnSpc>
              <a:spcBef>
                <a:spcPts val="600"/>
              </a:spcBef>
              <a:spcAft>
                <a:spcPts val="600"/>
              </a:spcAft>
              <a:tabLst>
                <a:tab pos="457200" algn="l"/>
              </a:tabLst>
            </a:pPr>
            <a:r>
              <a:rPr lang="en-US" sz="1400" kern="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Xây dựng ứng dụng để quản lý và khai thác CSDL</a:t>
            </a:r>
            <a:endParaRPr lang="en-US" sz="1400" kern="12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a:p>
            <a:pPr marL="342900" lvl="0" indent="-342900" algn="just">
              <a:lnSpc>
                <a:spcPct val="150000"/>
              </a:lnSpc>
              <a:spcBef>
                <a:spcPts val="600"/>
              </a:spcBef>
              <a:spcAft>
                <a:spcPts val="600"/>
              </a:spcAft>
              <a:buFont typeface="Symbol" panose="05050102010706020507" pitchFamily="18" charset="2"/>
              <a:buChar char="-"/>
            </a:pPr>
            <a:r>
              <a:rPr lang="vi-VN" sz="1400" b="1">
                <a:solidFill>
                  <a:schemeClr val="tx1"/>
                </a:solidFill>
                <a:effectLst/>
                <a:latin typeface="Times New Roman" panose="02020603050405020304" pitchFamily="18" charset="0"/>
                <a:ea typeface="Times New Roman" panose="02020603050405020304" pitchFamily="18" charset="0"/>
              </a:rPr>
              <a:t>Người dùng cuối</a:t>
            </a:r>
            <a:endParaRPr lang="en-US" sz="1400">
              <a:solidFill>
                <a:schemeClr val="tx1"/>
              </a:solidFill>
              <a:effectLst/>
              <a:latin typeface="Times New Roman" panose="02020603050405020304" pitchFamily="18" charset="0"/>
              <a:ea typeface="Times New Roman" panose="02020603050405020304" pitchFamily="18" charset="0"/>
            </a:endParaRPr>
          </a:p>
          <a:p>
            <a:pPr marL="742950" algn="just">
              <a:lnSpc>
                <a:spcPct val="150000"/>
              </a:lnSpc>
              <a:spcBef>
                <a:spcPts val="600"/>
              </a:spcBef>
              <a:spcAft>
                <a:spcPts val="600"/>
              </a:spcAft>
              <a:tabLst>
                <a:tab pos="457200" algn="l"/>
              </a:tabLst>
            </a:pPr>
            <a:r>
              <a:rPr lang="en-US" sz="1400" kern="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Không đòi hỏi phải có kiến thức về tin học, CSDL.</a:t>
            </a:r>
            <a:endParaRPr lang="en-US" sz="1400" kern="12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a:p>
            <a:pPr marL="742950" algn="just">
              <a:lnSpc>
                <a:spcPct val="150000"/>
              </a:lnSpc>
              <a:spcBef>
                <a:spcPts val="600"/>
              </a:spcBef>
              <a:spcAft>
                <a:spcPts val="600"/>
              </a:spcAft>
              <a:tabLst>
                <a:tab pos="457200" algn="l"/>
              </a:tabLst>
            </a:pPr>
            <a:r>
              <a:rPr lang="en-US" sz="1400" kern="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Khai thác CSDL thông qua chương trình ứng dụng.</a:t>
            </a:r>
            <a:endParaRPr lang="en-US" sz="1400" kern="12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a:p>
            <a:pPr marL="742950" algn="just">
              <a:lnSpc>
                <a:spcPct val="150000"/>
              </a:lnSpc>
              <a:spcBef>
                <a:spcPts val="600"/>
              </a:spcBef>
              <a:spcAft>
                <a:spcPts val="600"/>
              </a:spcAft>
              <a:tabLst>
                <a:tab pos="457200" algn="l"/>
              </a:tabLst>
            </a:pPr>
            <a:endParaRPr lang="vi-VN" sz="1400" kern="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8" name="Slide Number Placeholder 49">
            <a:extLst>
              <a:ext uri="{FF2B5EF4-FFF2-40B4-BE49-F238E27FC236}">
                <a16:creationId xmlns:a16="http://schemas.microsoft.com/office/drawing/2014/main" id="{7664B428-9BC3-4DBA-A039-5DCE1AC97916}"/>
              </a:ext>
            </a:extLst>
          </p:cNvPr>
          <p:cNvSpPr>
            <a:spLocks noGrp="1"/>
          </p:cNvSpPr>
          <p:nvPr>
            <p:ph type="sldNum" sz="quarter" idx="12"/>
          </p:nvPr>
        </p:nvSpPr>
        <p:spPr>
          <a:xfrm>
            <a:off x="9982800" y="6357600"/>
            <a:ext cx="1760150" cy="460800"/>
          </a:xfrm>
          <a:ln>
            <a:noFill/>
          </a:ln>
        </p:spPr>
        <p:txBody>
          <a:bodyPr/>
          <a:lstStyle/>
          <a:p>
            <a:fld id="{D39607A7-8386-47DB-8578-DDEDD194E5D4}" type="slidenum">
              <a:rPr lang="en-US" smtClean="0"/>
              <a:pPr/>
              <a:t>8</a:t>
            </a:fld>
            <a:endParaRPr lang="en-US" dirty="0"/>
          </a:p>
        </p:txBody>
      </p:sp>
      <p:pic>
        <p:nvPicPr>
          <p:cNvPr id="5" name="Picture 4">
            <a:extLst>
              <a:ext uri="{FF2B5EF4-FFF2-40B4-BE49-F238E27FC236}">
                <a16:creationId xmlns:a16="http://schemas.microsoft.com/office/drawing/2014/main" id="{C428B4BD-0602-73D6-A087-39A6D4EE9F12}"/>
              </a:ext>
            </a:extLst>
          </p:cNvPr>
          <p:cNvPicPr>
            <a:picLocks noChangeAspect="1"/>
          </p:cNvPicPr>
          <p:nvPr/>
        </p:nvPicPr>
        <p:blipFill>
          <a:blip r:embed="rId2"/>
          <a:stretch>
            <a:fillRect/>
          </a:stretch>
        </p:blipFill>
        <p:spPr>
          <a:xfrm>
            <a:off x="1030494" y="1005550"/>
            <a:ext cx="1613001" cy="1613001"/>
          </a:xfrm>
          <a:prstGeom prst="rect">
            <a:avLst/>
          </a:prstGeom>
        </p:spPr>
      </p:pic>
      <p:pic>
        <p:nvPicPr>
          <p:cNvPr id="7" name="Picture 6">
            <a:extLst>
              <a:ext uri="{FF2B5EF4-FFF2-40B4-BE49-F238E27FC236}">
                <a16:creationId xmlns:a16="http://schemas.microsoft.com/office/drawing/2014/main" id="{D32BCCD1-FEEB-B444-6957-50832C2EEB28}"/>
              </a:ext>
            </a:extLst>
          </p:cNvPr>
          <p:cNvPicPr>
            <a:picLocks noChangeAspect="1"/>
          </p:cNvPicPr>
          <p:nvPr/>
        </p:nvPicPr>
        <p:blipFill>
          <a:blip r:embed="rId3"/>
          <a:stretch>
            <a:fillRect/>
          </a:stretch>
        </p:blipFill>
        <p:spPr>
          <a:xfrm>
            <a:off x="1030494" y="4709441"/>
            <a:ext cx="1613000" cy="1520954"/>
          </a:xfrm>
          <a:prstGeom prst="rect">
            <a:avLst/>
          </a:prstGeom>
        </p:spPr>
      </p:pic>
      <p:pic>
        <p:nvPicPr>
          <p:cNvPr id="9" name="Picture 8">
            <a:extLst>
              <a:ext uri="{FF2B5EF4-FFF2-40B4-BE49-F238E27FC236}">
                <a16:creationId xmlns:a16="http://schemas.microsoft.com/office/drawing/2014/main" id="{2AE2476C-8E4F-52ED-3A10-F5B55D37CBC9}"/>
              </a:ext>
            </a:extLst>
          </p:cNvPr>
          <p:cNvPicPr>
            <a:picLocks noChangeAspect="1"/>
          </p:cNvPicPr>
          <p:nvPr/>
        </p:nvPicPr>
        <p:blipFill>
          <a:blip r:embed="rId4"/>
          <a:stretch>
            <a:fillRect/>
          </a:stretch>
        </p:blipFill>
        <p:spPr>
          <a:xfrm>
            <a:off x="1030494" y="2813664"/>
            <a:ext cx="1613001" cy="1700664"/>
          </a:xfrm>
          <a:prstGeom prst="rect">
            <a:avLst/>
          </a:prstGeom>
        </p:spPr>
      </p:pic>
    </p:spTree>
    <p:extLst>
      <p:ext uri="{BB962C8B-B14F-4D97-AF65-F5344CB8AC3E}">
        <p14:creationId xmlns:p14="http://schemas.microsoft.com/office/powerpoint/2010/main" val="445070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CD5E908A-501A-4558-A678-42BF2D8FCDC1}"/>
              </a:ext>
            </a:extLst>
          </p:cNvPr>
          <p:cNvSpPr>
            <a:spLocks noGrp="1"/>
          </p:cNvSpPr>
          <p:nvPr>
            <p:ph type="title"/>
          </p:nvPr>
        </p:nvSpPr>
        <p:spPr>
          <a:xfrm>
            <a:off x="989400" y="395289"/>
            <a:ext cx="10213200" cy="1112836"/>
          </a:xfrm>
        </p:spPr>
        <p:txBody>
          <a:bodyPr>
            <a:normAutofit/>
          </a:bodyPr>
          <a:lstStyle/>
          <a:p>
            <a:r>
              <a:rPr lang="vi-VN" sz="3000">
                <a:latin typeface="Times New Roman" panose="02020603050405020304" pitchFamily="18" charset="0"/>
                <a:cs typeface="Times New Roman" panose="02020603050405020304" pitchFamily="18" charset="0"/>
              </a:rPr>
              <a:t>CHƯƠNG 3: </a:t>
            </a:r>
            <a:r>
              <a:rPr lang="en-US" sz="3000" kern="1200">
                <a:effectLst/>
                <a:latin typeface="Times New Roman" panose="02020603050405020304" pitchFamily="18" charset="0"/>
                <a:ea typeface="Times New Roman" panose="02020603050405020304" pitchFamily="18" charset="0"/>
                <a:cs typeface="Times New Roman" panose="02020603050405020304" pitchFamily="18" charset="0"/>
              </a:rPr>
              <a:t>NGHIÊN</a:t>
            </a:r>
            <a:r>
              <a:rPr lang="vi-VN" sz="3000" kern="1200">
                <a:effectLst/>
                <a:latin typeface="Times New Roman" panose="02020603050405020304" pitchFamily="18" charset="0"/>
                <a:ea typeface="Times New Roman" panose="02020603050405020304" pitchFamily="18" charset="0"/>
                <a:cs typeface="Times New Roman" panose="02020603050405020304" pitchFamily="18" charset="0"/>
              </a:rPr>
              <a:t> CỨU VÀ </a:t>
            </a:r>
            <a:r>
              <a:rPr lang="en-US" sz="3000" kern="1200">
                <a:effectLst/>
                <a:latin typeface="Times New Roman" panose="02020603050405020304" pitchFamily="18" charset="0"/>
                <a:ea typeface="Times New Roman" panose="02020603050405020304" pitchFamily="18" charset="0"/>
                <a:cs typeface="Times New Roman" panose="02020603050405020304" pitchFamily="18" charset="0"/>
              </a:rPr>
              <a:t>ĐÁNH</a:t>
            </a:r>
            <a:r>
              <a:rPr lang="vi-VN" sz="3000" kern="1200">
                <a:effectLst/>
                <a:latin typeface="Times New Roman" panose="02020603050405020304" pitchFamily="18" charset="0"/>
                <a:ea typeface="Times New Roman" panose="02020603050405020304" pitchFamily="18" charset="0"/>
                <a:cs typeface="Times New Roman" panose="02020603050405020304" pitchFamily="18" charset="0"/>
              </a:rPr>
              <a:t> GIÁ KẾT QUẢ</a:t>
            </a:r>
            <a:br>
              <a:rPr lang="en-US" sz="3000" kern="120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sp>
        <p:nvSpPr>
          <p:cNvPr id="49" name="Footer Placeholder 48">
            <a:extLst>
              <a:ext uri="{FF2B5EF4-FFF2-40B4-BE49-F238E27FC236}">
                <a16:creationId xmlns:a16="http://schemas.microsoft.com/office/drawing/2014/main" id="{BC6711E1-B796-4D1D-BAC8-770C06C53DB6}"/>
              </a:ext>
            </a:extLst>
          </p:cNvPr>
          <p:cNvSpPr>
            <a:spLocks noGrp="1"/>
          </p:cNvSpPr>
          <p:nvPr>
            <p:ph type="ftr" sz="quarter" idx="11"/>
          </p:nvPr>
        </p:nvSpPr>
        <p:spPr>
          <a:xfrm>
            <a:off x="2754312" y="6232311"/>
            <a:ext cx="6683376" cy="460800"/>
          </a:xfrm>
        </p:spPr>
        <p:txBody>
          <a:bodyPr/>
          <a:lstStyle/>
          <a:p>
            <a:r>
              <a:rPr lang="vi-VN" b="1">
                <a:latin typeface="Times New Roman" panose="02020603050405020304" pitchFamily="18" charset="0"/>
                <a:cs typeface="Times New Roman" panose="02020603050405020304" pitchFamily="18" charset="0"/>
              </a:rPr>
              <a:t>Thiết kê mô hình VẬT LÍ</a:t>
            </a:r>
            <a:endParaRPr lang="en-US" b="1" dirty="0">
              <a:latin typeface="Times New Roman" panose="02020603050405020304" pitchFamily="18" charset="0"/>
              <a:cs typeface="Times New Roman" panose="02020603050405020304" pitchFamily="18" charset="0"/>
            </a:endParaRPr>
          </a:p>
        </p:txBody>
      </p:sp>
      <p:sp>
        <p:nvSpPr>
          <p:cNvPr id="50" name="Slide Number Placeholder 49">
            <a:extLst>
              <a:ext uri="{FF2B5EF4-FFF2-40B4-BE49-F238E27FC236}">
                <a16:creationId xmlns:a16="http://schemas.microsoft.com/office/drawing/2014/main" id="{584E00CC-0BE9-4582-B15B-D2F934C326A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9</a:t>
            </a:fld>
            <a:endParaRPr lang="en-US" dirty="0"/>
          </a:p>
        </p:txBody>
      </p:sp>
      <p:pic>
        <p:nvPicPr>
          <p:cNvPr id="35" name="Picture 34">
            <a:extLst>
              <a:ext uri="{FF2B5EF4-FFF2-40B4-BE49-F238E27FC236}">
                <a16:creationId xmlns:a16="http://schemas.microsoft.com/office/drawing/2014/main" id="{A1F80CB8-658D-D49A-8CEF-D2A0B7ABE05A}"/>
              </a:ext>
            </a:extLst>
          </p:cNvPr>
          <p:cNvPicPr>
            <a:picLocks noChangeAspect="1"/>
          </p:cNvPicPr>
          <p:nvPr/>
        </p:nvPicPr>
        <p:blipFill rotWithShape="1">
          <a:blip r:embed="rId3">
            <a:extLst>
              <a:ext uri="{28A0092B-C50C-407E-A947-70E740481C1C}">
                <a14:useLocalDpi xmlns:a14="http://schemas.microsoft.com/office/drawing/2010/main" val="0"/>
              </a:ext>
            </a:extLst>
          </a:blip>
          <a:srcRect r="19886" b="19309"/>
          <a:stretch/>
        </p:blipFill>
        <p:spPr bwMode="auto">
          <a:xfrm>
            <a:off x="923606" y="1337187"/>
            <a:ext cx="10344788" cy="468611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4718700"/>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ed design" id="{15B931B0-C7D8-4B07-ACB9-C7EFD4E6970A}" vid="{8BE1E89A-FBDD-488C-8247-991A3117BF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2E5C16-0C12-46F7-AC7E-7CB6B62A71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474A8BD-7470-4767-A78C-01B8DE47DE7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7CB9D788-52D8-46C3-92EC-553D7E4077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{EF36289B-BEFB-4E9C-9BA6-692AF6E114B9}tf11158769_win32</Template>
  <TotalTime>168</TotalTime>
  <Words>955</Words>
  <Application>Microsoft Office PowerPoint</Application>
  <PresentationFormat>Widescreen</PresentationFormat>
  <Paragraphs>83</Paragraphs>
  <Slides>14</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Avenir Next LT Pro</vt:lpstr>
      <vt:lpstr>Calibri</vt:lpstr>
      <vt:lpstr>Goudy Old Style</vt:lpstr>
      <vt:lpstr>Symbol</vt:lpstr>
      <vt:lpstr>Times New Roman</vt:lpstr>
      <vt:lpstr>Wingdings</vt:lpstr>
      <vt:lpstr>FrostyVTI</vt:lpstr>
      <vt:lpstr>Bài báo cáo</vt:lpstr>
      <vt:lpstr>Tổng Quan</vt:lpstr>
      <vt:lpstr>Tổng Quan</vt:lpstr>
      <vt:lpstr>NGHIÊN CỨU LÝ THUYẾT</vt:lpstr>
      <vt:lpstr>Cơ sở dữ liệu</vt:lpstr>
      <vt:lpstr>Ưu &amp; nhược điểm:</vt:lpstr>
      <vt:lpstr>Ưu &amp; nhược điểm:</vt:lpstr>
      <vt:lpstr>Các đối tượng trong CSDL</vt:lpstr>
      <vt:lpstr>CHƯƠNG 3: NGHIÊN CỨU VÀ ĐÁNH GIÁ KẾT QUẢ </vt:lpstr>
      <vt:lpstr>CHƯƠNG 3: NGHIÊN CỨU VÀ ĐÁNH GIÁ KẾT QUẢ </vt:lpstr>
      <vt:lpstr>CHƯƠNG 3: NGHIÊN CỨU VÀ ĐÁNH GIÁ KẾT QUẢ </vt:lpstr>
      <vt:lpstr>CHƯƠNG 4: KẾT LUẬN</vt:lpstr>
      <vt:lpstr>CHƯƠNG 5: HƯỚNG PHÁT TRIỂN</vt:lpstr>
      <vt:lpstr>Cảm ơn quý thầy cô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báo cáo</dc:title>
  <dc:creator>Nguyen Dai Hoang Phuc</dc:creator>
  <cp:lastModifiedBy>Nguyen Dai Hoang Phuc</cp:lastModifiedBy>
  <cp:revision>172</cp:revision>
  <dcterms:created xsi:type="dcterms:W3CDTF">2023-12-27T13:12:42Z</dcterms:created>
  <dcterms:modified xsi:type="dcterms:W3CDTF">2024-01-06T01:34:54Z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