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75" r:id="rId7"/>
    <p:sldId id="276" r:id="rId8"/>
    <p:sldId id="277" r:id="rId9"/>
    <p:sldId id="273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63" r:id="rId18"/>
    <p:sldId id="264" r:id="rId19"/>
    <p:sldId id="27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28F54-CF1A-DAF1-DB6D-B81A11C8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88A7C7-2CD0-1D1C-1C0F-A69D253D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181FF-AB7B-8D10-BEA0-FF0661C2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A7E8B-E66B-8785-8C77-DF79E81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3E11C-18E3-7AAF-610A-49EEC3D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1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06774-0682-7C8A-95BC-F9FDD71A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C8920-04F2-AC90-B698-4BB88B8F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18E93-00A5-3308-5968-10B4DF75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61333-2B48-B895-8113-50208DC2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A50CA-F085-7685-0353-C951CE4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4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EC3DD3-B73C-845B-0A2C-4BC523F1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B4D0ED-DB00-FDBB-11CF-B7744AF7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0E946-6F53-1CFB-0CBB-7CD2FA1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6D091-BD61-F289-F2F5-83A25E16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A9827-81BF-8DB9-C6AF-B3C9D3DF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61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D9EB2-7FF4-7A30-D382-572D8EB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340FB-28F0-D04C-AE7A-48663FEC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F46F20-7295-2495-A7A6-80C4C9B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8D97A-315E-92D6-69CB-9AFEEBE1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33A49-8431-9A0F-B3E8-13CB464B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1C020-4298-6102-A95E-58605400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4998C4-2F3C-3259-D137-5B22B3D8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706B3-D887-A059-23FC-62FF6AAB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71EC1-35C3-CBED-A29C-CC6B1752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C3D95-E3C7-E3CE-B632-270ED93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4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70560-FF5F-88FC-6F68-A3F14ECF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9BE05-EC7C-384F-5A99-4C565E28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7741-C2FE-9F36-F75A-31577860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C83D9-A539-1725-243F-849799AC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BD6D32-F204-066A-A5C2-3A91F26D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A69F16-31C5-A66B-35A6-069D0B77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4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93685-BC62-997A-150E-FC88E4FF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EB91F5-57AF-C11E-F7C5-BCF07972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7A735E-52C0-9D95-6D51-D73CBCB09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C289C-886B-3C7C-7C03-D837085F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6A3A32-D36A-C7C3-4A52-D0D2FB7C7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26282A-9D7D-D1F0-DEEC-91D0724E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419AF1-F40B-351F-C111-9A449C27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8967E5-4395-36D7-86AE-741AF6F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11F90-C8D7-7DEE-ED31-C0A4507D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DA90C-496D-3A4F-C99F-A64FCA8F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5C6B4-5349-38FB-7727-084BD6EB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6192BD-F006-AD2C-1396-6C2AE953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0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AF853F-202C-8C58-328C-D29A6820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5BB5E7-2DCB-9220-4A94-70C9DDE9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3AD73-0BEA-8317-F521-E0EE12D1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0B2E4-1F58-BAD1-4AFF-56CD382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0307F-F2B2-A96B-2B54-6A8B6BBE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745AB7-92FD-53A1-5E69-31F0F305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10F4E5-1E08-12F4-4CAC-BB6A6760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7830F6-81FC-B3E2-0ACC-320247CE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F49525-AFA9-3F1E-F984-CDCEF7B5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2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0FD73-0B44-6DCC-4DDE-325EE39B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999F75-2CEB-44D8-5030-47B17C9BA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A61D2-9F6E-6602-965B-432D6B32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2F0EAC-806D-1790-852B-425C3672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1C072B-5C1B-ECEE-4AD8-C6B4EAAF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135D0-8D25-6591-5180-8473AE0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7ADE68-6E12-4677-B827-C8E0700C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5727D-3436-1CFF-C761-32FB8260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D7FCD5-8D5B-8EAC-803D-0E790448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16AE-E42C-4CBE-9B7A-206BB23A9D37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F146E-5829-67E4-D4CC-757C0D6B4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5587D-6EBE-B85E-FD1F-4D94DAE7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58E2-3BAE-4805-BD60-460F1F06F2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onashi-tyc/zi2z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5016-F522-7A86-1E15-0F6EFAB89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Font Generation Using zi2zi with Self-Attention Mechanism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D0BC26-AF03-E39B-6099-D90269632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355"/>
            <a:ext cx="9144000" cy="1917289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64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kai: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yoazai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handwrting1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CD4E3D-3B30-18CD-1E88-7BFB9C56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1576172"/>
            <a:ext cx="9374909" cy="937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6FE4F8-F9BE-3C4F-8A24-EE7D914E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2587482"/>
            <a:ext cx="9374909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FD0BC7-B893-6AFC-B33D-49559E4C8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3597280"/>
            <a:ext cx="9374909" cy="9374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C8E7DF-5D33-A0F8-9E85-0F020E93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4610103"/>
            <a:ext cx="9374911" cy="93749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7DE76C-AEB6-B23F-C837-49A918B5C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5622926"/>
            <a:ext cx="9374911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3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Yoazai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to kai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1560189"/>
            <a:ext cx="9374909" cy="9374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4616313"/>
            <a:ext cx="9374909" cy="937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3597605"/>
            <a:ext cx="9374911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Yoazai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to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89" y="1560189"/>
            <a:ext cx="9374909" cy="9374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1" y="4616313"/>
            <a:ext cx="9374909" cy="9374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3597605"/>
            <a:ext cx="9374910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kai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1560189"/>
            <a:ext cx="9374909" cy="937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4616313"/>
            <a:ext cx="9374909" cy="937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3597605"/>
            <a:ext cx="9374910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1560189"/>
            <a:ext cx="9374909" cy="937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1" y="4616313"/>
            <a:ext cx="9374909" cy="9374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3597605"/>
            <a:ext cx="9374910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kai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1560189"/>
            <a:ext cx="9374909" cy="937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91" y="4616313"/>
            <a:ext cx="9374909" cy="937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3597605"/>
            <a:ext cx="9374910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zi2zi+attn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Handwrting1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AF68F7-B1FC-B4A1-A6EE-1C709398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1560189"/>
            <a:ext cx="9374909" cy="937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67AB8E-8D39-8BA2-34BF-2CCEBA0E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1" y="4616313"/>
            <a:ext cx="9374909" cy="9374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5A8955-872F-A041-27DD-07D55A060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90" y="2578897"/>
            <a:ext cx="9374910" cy="937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3AB55D-DED0-2377-C791-23820827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7089" y="3597605"/>
            <a:ext cx="9374910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2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Similarity compare: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6CCD9C-0BBB-F962-FCD1-CA4243864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92492"/>
              </p:ext>
            </p:extLst>
          </p:nvPr>
        </p:nvGraphicFramePr>
        <p:xfrm>
          <a:off x="2419927" y="3146544"/>
          <a:ext cx="7352145" cy="17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715">
                  <a:extLst>
                    <a:ext uri="{9D8B030D-6E8A-4147-A177-3AD203B41FA5}">
                      <a16:colId xmlns:a16="http://schemas.microsoft.com/office/drawing/2014/main" val="557045011"/>
                    </a:ext>
                  </a:extLst>
                </a:gridCol>
                <a:gridCol w="2450715">
                  <a:extLst>
                    <a:ext uri="{9D8B030D-6E8A-4147-A177-3AD203B41FA5}">
                      <a16:colId xmlns:a16="http://schemas.microsoft.com/office/drawing/2014/main" val="2418452320"/>
                    </a:ext>
                  </a:extLst>
                </a:gridCol>
                <a:gridCol w="2450715">
                  <a:extLst>
                    <a:ext uri="{9D8B030D-6E8A-4147-A177-3AD203B41FA5}">
                      <a16:colId xmlns:a16="http://schemas.microsoft.com/office/drawing/2014/main" val="1214994698"/>
                    </a:ext>
                  </a:extLst>
                </a:gridCol>
              </a:tblGrid>
              <a:tr h="56983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SSIM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08890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zi2zi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4870.7300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0.7470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87777"/>
                  </a:ext>
                </a:extLst>
              </a:tr>
              <a:tr h="56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zi2zi+attn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4718.9024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8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0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Training zi2zi with self-attention mechanism.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Comparing the generation results of models.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Adding a self-attention block can help the model generate better results in some strokes or areas.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95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 Yuchen Tian, “zi2zi: Master </a:t>
            </a: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calligraphy with conditional adversarial networks.,” </a:t>
            </a:r>
            <a:r>
              <a:rPr lang="en-US" altLang="zh-TW" sz="2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https://github.com/kaonashi-tyc/zi2zi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[2] Euphoria Yan, 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“zi2zi: Master </a:t>
            </a: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calligraphy with conditional adversarial networks.,” </a:t>
            </a:r>
            <a:r>
              <a:rPr lang="en-US" altLang="zh-TW" sz="2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https://github.com/EuphoriaYan/zi2zi-pytorch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2020.</a:t>
            </a:r>
          </a:p>
          <a:p>
            <a:pPr marL="0" indent="0" algn="just">
              <a:buNone/>
            </a:pP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[3] Zhang, Han, et al. 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 generative adversarial networks,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International conference on machine learning. PMLR, 2019.</a:t>
            </a:r>
            <a:endParaRPr lang="en-US" altLang="zh-TW" sz="24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7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C066E-7ACB-93F3-731C-0C9CC551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8DA09-E91D-A463-B2F9-CEB4EFDC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Architecture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1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Architecture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5" name="圖片 114">
            <a:extLst>
              <a:ext uri="{FF2B5EF4-FFF2-40B4-BE49-F238E27FC236}">
                <a16:creationId xmlns:a16="http://schemas.microsoft.com/office/drawing/2014/main" id="{73772937-548A-A5CB-823E-B187E32D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88" y="1387841"/>
            <a:ext cx="9109024" cy="5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Adversarial loss: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</a:t>
                </a: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dversarial loss is used to make the generated image more realistic. The real image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which composed of the input image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target image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fake image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which composed of the input image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generated image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are input to the discriminator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for discriminate. The generator tries to fool the discriminator into discriminate the generated fake images as real ones. The definition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𝐺𝐴𝑁</m:t>
                          </m:r>
                        </m:sub>
                      </m:sSub>
                      <m:r>
                        <a:rPr lang="en-US" altLang="zh-TW" sz="240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log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⁡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𝐷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𝑥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,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𝑦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altLang="zh-TW" sz="240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log</m:t>
                      </m:r>
                      <m:r>
                        <a:rPr lang="en-US" altLang="zh-TW" sz="240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⁡(1−</m:t>
                      </m:r>
                      <m:r>
                        <a:rPr lang="en-US" altLang="zh-TW" sz="240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𝐷</m:t>
                      </m:r>
                      <m:r>
                        <a:rPr lang="en-US" altLang="zh-TW" sz="2400" i="1" dirty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𝑥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,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𝐺</m:t>
                      </m:r>
                      <m:r>
                        <a:rPr lang="en-US" altLang="zh-TW" sz="2400" i="1" dirty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(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𝑥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,</m:t>
                      </m:r>
                      <m:r>
                        <a:rPr lang="en-US" altLang="zh-TW" sz="2400" b="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𝑦</m:t>
                      </m:r>
                      <m:r>
                        <a:rPr lang="en-US" altLang="zh-TW" sz="2400" i="1" dirty="0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))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7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Pixel wise loss :</a:t>
                </a: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 order to make the generated image more similar to the target image, use pixel wise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to compare the target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with the generated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𝐺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defined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3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</a:t>
                </a:r>
                <a:r>
                  <a:rPr lang="en-US" altLang="zh-TW" sz="2800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onstancy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loss :</a:t>
                </a: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input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generated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𝐺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are the same contents. In order to ensure that the characters generated by the generator are the same as the input image, constancy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used. Input the input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generated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𝐺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to the encoder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and compare whether the features of the two are consistent.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defined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0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Category loss :</a:t>
                </a: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style of the generated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𝐺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should preserve the style of the target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so define category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 Input the target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and the generated image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𝐺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to the style discriminator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to distinguish the style.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defined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Times New Roman" panose="02020603050405020304" pitchFamily="18" charset="0"/>
                        <a:ea typeface="標楷體" panose="03000509000000000000" pitchFamily="65" charset="-120"/>
                      </a:rPr>
                      <m:t>𝑠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indicates the style, and the discriminator distinguishes the probability that the image belongs to a certain style.</a:t>
                </a:r>
                <a:endParaRPr lang="zh-TW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 algn="just">
                  <a:buNone/>
                </a:pPr>
                <a:endParaRPr lang="zh-TW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Objective function:</a:t>
                </a: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Combining all the losses mentioned above, the overall objective function of our GAN is defined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𝜆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are the weights that control the importance of each loss.</a:t>
                </a:r>
              </a:p>
              <a:p>
                <a:pPr marL="0" indent="0">
                  <a:buNone/>
                </a:pP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D669B8F-B2D8-98FA-621C-5B9D4813E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0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94DA6-2EAF-16F8-D60A-0435190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69B8F-B2D8-98FA-621C-5B9D4813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Font style: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kai,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yoazai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2 handwriting.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3,000 characters for each style.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2,700 characters for training, and 300 for testing.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Yoazai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2 handwriting font style transfer to kai and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lisu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font style for training.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7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649</Words>
  <Application>Microsoft Office PowerPoint</Application>
  <PresentationFormat>寬螢幕</PresentationFormat>
  <Paragraphs>125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佈景主題</vt:lpstr>
      <vt:lpstr>Font Generation Using zi2zi with Self-Attention Mechanism</vt:lpstr>
      <vt:lpstr>Outline</vt:lpstr>
      <vt:lpstr>Architecture</vt:lpstr>
      <vt:lpstr>Loss</vt:lpstr>
      <vt:lpstr>Loss</vt:lpstr>
      <vt:lpstr>Loss</vt:lpstr>
      <vt:lpstr>Loss</vt:lpstr>
      <vt:lpstr>Loss</vt:lpstr>
      <vt:lpstr>Dataset</vt:lpstr>
      <vt:lpstr>Dataset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使用自注意力機制的Zi2zi文字風格轉換</dc:title>
  <dc:creator>岱樺 江</dc:creator>
  <cp:lastModifiedBy>岱樺 江</cp:lastModifiedBy>
  <cp:revision>29</cp:revision>
  <dcterms:created xsi:type="dcterms:W3CDTF">2023-03-20T15:18:28Z</dcterms:created>
  <dcterms:modified xsi:type="dcterms:W3CDTF">2023-03-22T08:58:31Z</dcterms:modified>
</cp:coreProperties>
</file>