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1" r:id="rId2"/>
    <p:sldMasterId id="2147483674" r:id="rId3"/>
  </p:sldMasterIdLst>
  <p:notesMasterIdLst>
    <p:notesMasterId r:id="rId172"/>
  </p:notesMasterIdLst>
  <p:sldIdLst>
    <p:sldId id="256" r:id="rId4"/>
    <p:sldId id="491" r:id="rId5"/>
    <p:sldId id="483" r:id="rId6"/>
    <p:sldId id="484" r:id="rId7"/>
    <p:sldId id="485" r:id="rId8"/>
    <p:sldId id="486" r:id="rId9"/>
    <p:sldId id="488" r:id="rId10"/>
    <p:sldId id="489" r:id="rId11"/>
    <p:sldId id="490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40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5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402" r:id="rId145"/>
    <p:sldId id="429" r:id="rId146"/>
    <p:sldId id="430" r:id="rId147"/>
    <p:sldId id="431" r:id="rId148"/>
    <p:sldId id="481" r:id="rId149"/>
    <p:sldId id="432" r:id="rId150"/>
    <p:sldId id="493" r:id="rId151"/>
    <p:sldId id="433" r:id="rId152"/>
    <p:sldId id="492" r:id="rId153"/>
    <p:sldId id="494" r:id="rId154"/>
    <p:sldId id="435" r:id="rId155"/>
    <p:sldId id="436" r:id="rId156"/>
    <p:sldId id="437" r:id="rId157"/>
    <p:sldId id="438" r:id="rId158"/>
    <p:sldId id="439" r:id="rId159"/>
    <p:sldId id="440" r:id="rId160"/>
    <p:sldId id="458" r:id="rId161"/>
    <p:sldId id="459" r:id="rId162"/>
    <p:sldId id="460" r:id="rId163"/>
    <p:sldId id="461" r:id="rId164"/>
    <p:sldId id="462" r:id="rId165"/>
    <p:sldId id="463" r:id="rId166"/>
    <p:sldId id="467" r:id="rId167"/>
    <p:sldId id="468" r:id="rId168"/>
    <p:sldId id="470" r:id="rId169"/>
    <p:sldId id="471" r:id="rId170"/>
    <p:sldId id="482" r:id="rId17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57"/>
    <p:restoredTop sz="94551"/>
  </p:normalViewPr>
  <p:slideViewPr>
    <p:cSldViewPr>
      <p:cViewPr varScale="1">
        <p:scale>
          <a:sx n="13" d="100"/>
          <a:sy n="13" d="100"/>
        </p:scale>
        <p:origin x="208" y="20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39.xml"/><Relationship Id="rId143" Type="http://schemas.openxmlformats.org/officeDocument/2006/relationships/slide" Target="slides/slide140.xml"/><Relationship Id="rId144" Type="http://schemas.openxmlformats.org/officeDocument/2006/relationships/slide" Target="slides/slide141.xml"/><Relationship Id="rId145" Type="http://schemas.openxmlformats.org/officeDocument/2006/relationships/slide" Target="slides/slide142.xml"/><Relationship Id="rId146" Type="http://schemas.openxmlformats.org/officeDocument/2006/relationships/slide" Target="slides/slide143.xml"/><Relationship Id="rId147" Type="http://schemas.openxmlformats.org/officeDocument/2006/relationships/slide" Target="slides/slide144.xml"/><Relationship Id="rId148" Type="http://schemas.openxmlformats.org/officeDocument/2006/relationships/slide" Target="slides/slide145.xml"/><Relationship Id="rId149" Type="http://schemas.openxmlformats.org/officeDocument/2006/relationships/slide" Target="slides/slide14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110" Type="http://schemas.openxmlformats.org/officeDocument/2006/relationships/slide" Target="slides/slide107.xml"/><Relationship Id="rId111" Type="http://schemas.openxmlformats.org/officeDocument/2006/relationships/slide" Target="slides/slide108.xml"/><Relationship Id="rId112" Type="http://schemas.openxmlformats.org/officeDocument/2006/relationships/slide" Target="slides/slide109.xml"/><Relationship Id="rId113" Type="http://schemas.openxmlformats.org/officeDocument/2006/relationships/slide" Target="slides/slide110.xml"/><Relationship Id="rId114" Type="http://schemas.openxmlformats.org/officeDocument/2006/relationships/slide" Target="slides/slide111.xml"/><Relationship Id="rId115" Type="http://schemas.openxmlformats.org/officeDocument/2006/relationships/slide" Target="slides/slide112.xml"/><Relationship Id="rId116" Type="http://schemas.openxmlformats.org/officeDocument/2006/relationships/slide" Target="slides/slide113.xml"/><Relationship Id="rId117" Type="http://schemas.openxmlformats.org/officeDocument/2006/relationships/slide" Target="slides/slide114.xml"/><Relationship Id="rId118" Type="http://schemas.openxmlformats.org/officeDocument/2006/relationships/slide" Target="slides/slide115.xml"/><Relationship Id="rId119" Type="http://schemas.openxmlformats.org/officeDocument/2006/relationships/slide" Target="slides/slide116.xml"/><Relationship Id="rId150" Type="http://schemas.openxmlformats.org/officeDocument/2006/relationships/slide" Target="slides/slide147.xml"/><Relationship Id="rId151" Type="http://schemas.openxmlformats.org/officeDocument/2006/relationships/slide" Target="slides/slide148.xml"/><Relationship Id="rId152" Type="http://schemas.openxmlformats.org/officeDocument/2006/relationships/slide" Target="slides/slide14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53" Type="http://schemas.openxmlformats.org/officeDocument/2006/relationships/slide" Target="slides/slide150.xml"/><Relationship Id="rId154" Type="http://schemas.openxmlformats.org/officeDocument/2006/relationships/slide" Target="slides/slide151.xml"/><Relationship Id="rId155" Type="http://schemas.openxmlformats.org/officeDocument/2006/relationships/slide" Target="slides/slide152.xml"/><Relationship Id="rId156" Type="http://schemas.openxmlformats.org/officeDocument/2006/relationships/slide" Target="slides/slide153.xml"/><Relationship Id="rId157" Type="http://schemas.openxmlformats.org/officeDocument/2006/relationships/slide" Target="slides/slide154.xml"/><Relationship Id="rId158" Type="http://schemas.openxmlformats.org/officeDocument/2006/relationships/slide" Target="slides/slide155.xml"/><Relationship Id="rId159" Type="http://schemas.openxmlformats.org/officeDocument/2006/relationships/slide" Target="slides/slide15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20" Type="http://schemas.openxmlformats.org/officeDocument/2006/relationships/slide" Target="slides/slide117.xml"/><Relationship Id="rId121" Type="http://schemas.openxmlformats.org/officeDocument/2006/relationships/slide" Target="slides/slide118.xml"/><Relationship Id="rId122" Type="http://schemas.openxmlformats.org/officeDocument/2006/relationships/slide" Target="slides/slide119.xml"/><Relationship Id="rId123" Type="http://schemas.openxmlformats.org/officeDocument/2006/relationships/slide" Target="slides/slide120.xml"/><Relationship Id="rId124" Type="http://schemas.openxmlformats.org/officeDocument/2006/relationships/slide" Target="slides/slide121.xml"/><Relationship Id="rId125" Type="http://schemas.openxmlformats.org/officeDocument/2006/relationships/slide" Target="slides/slide122.xml"/><Relationship Id="rId126" Type="http://schemas.openxmlformats.org/officeDocument/2006/relationships/slide" Target="slides/slide123.xml"/><Relationship Id="rId127" Type="http://schemas.openxmlformats.org/officeDocument/2006/relationships/slide" Target="slides/slide124.xml"/><Relationship Id="rId128" Type="http://schemas.openxmlformats.org/officeDocument/2006/relationships/slide" Target="slides/slide125.xml"/><Relationship Id="rId129" Type="http://schemas.openxmlformats.org/officeDocument/2006/relationships/slide" Target="slides/slide126.xml"/><Relationship Id="rId160" Type="http://schemas.openxmlformats.org/officeDocument/2006/relationships/slide" Target="slides/slide157.xml"/><Relationship Id="rId161" Type="http://schemas.openxmlformats.org/officeDocument/2006/relationships/slide" Target="slides/slide158.xml"/><Relationship Id="rId162" Type="http://schemas.openxmlformats.org/officeDocument/2006/relationships/slide" Target="slides/slide159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63" Type="http://schemas.openxmlformats.org/officeDocument/2006/relationships/slide" Target="slides/slide160.xml"/><Relationship Id="rId164" Type="http://schemas.openxmlformats.org/officeDocument/2006/relationships/slide" Target="slides/slide161.xml"/><Relationship Id="rId165" Type="http://schemas.openxmlformats.org/officeDocument/2006/relationships/slide" Target="slides/slide162.xml"/><Relationship Id="rId166" Type="http://schemas.openxmlformats.org/officeDocument/2006/relationships/slide" Target="slides/slide163.xml"/><Relationship Id="rId167" Type="http://schemas.openxmlformats.org/officeDocument/2006/relationships/slide" Target="slides/slide164.xml"/><Relationship Id="rId168" Type="http://schemas.openxmlformats.org/officeDocument/2006/relationships/slide" Target="slides/slide165.xml"/><Relationship Id="rId169" Type="http://schemas.openxmlformats.org/officeDocument/2006/relationships/slide" Target="slides/slide16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130" Type="http://schemas.openxmlformats.org/officeDocument/2006/relationships/slide" Target="slides/slide127.xml"/><Relationship Id="rId131" Type="http://schemas.openxmlformats.org/officeDocument/2006/relationships/slide" Target="slides/slide128.xml"/><Relationship Id="rId132" Type="http://schemas.openxmlformats.org/officeDocument/2006/relationships/slide" Target="slides/slide129.xml"/><Relationship Id="rId133" Type="http://schemas.openxmlformats.org/officeDocument/2006/relationships/slide" Target="slides/slide130.xml"/><Relationship Id="rId134" Type="http://schemas.openxmlformats.org/officeDocument/2006/relationships/slide" Target="slides/slide131.xml"/><Relationship Id="rId135" Type="http://schemas.openxmlformats.org/officeDocument/2006/relationships/slide" Target="slides/slide132.xml"/><Relationship Id="rId136" Type="http://schemas.openxmlformats.org/officeDocument/2006/relationships/slide" Target="slides/slide133.xml"/><Relationship Id="rId137" Type="http://schemas.openxmlformats.org/officeDocument/2006/relationships/slide" Target="slides/slide134.xml"/><Relationship Id="rId138" Type="http://schemas.openxmlformats.org/officeDocument/2006/relationships/slide" Target="slides/slide135.xml"/><Relationship Id="rId139" Type="http://schemas.openxmlformats.org/officeDocument/2006/relationships/slide" Target="slides/slide136.xml"/><Relationship Id="rId170" Type="http://schemas.openxmlformats.org/officeDocument/2006/relationships/slide" Target="slides/slide167.xml"/><Relationship Id="rId171" Type="http://schemas.openxmlformats.org/officeDocument/2006/relationships/slide" Target="slides/slide168.xml"/><Relationship Id="rId172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173" Type="http://schemas.openxmlformats.org/officeDocument/2006/relationships/presProps" Target="presProps.xml"/><Relationship Id="rId174" Type="http://schemas.openxmlformats.org/officeDocument/2006/relationships/viewProps" Target="viewProps.xml"/><Relationship Id="rId175" Type="http://schemas.openxmlformats.org/officeDocument/2006/relationships/theme" Target="theme/theme1.xml"/><Relationship Id="rId176" Type="http://schemas.openxmlformats.org/officeDocument/2006/relationships/tableStyles" Target="tableStyles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slide" Target="slides/slide100.xml"/><Relationship Id="rId104" Type="http://schemas.openxmlformats.org/officeDocument/2006/relationships/slide" Target="slides/slide101.xml"/><Relationship Id="rId105" Type="http://schemas.openxmlformats.org/officeDocument/2006/relationships/slide" Target="slides/slide102.xml"/><Relationship Id="rId106" Type="http://schemas.openxmlformats.org/officeDocument/2006/relationships/slide" Target="slides/slide103.xml"/><Relationship Id="rId107" Type="http://schemas.openxmlformats.org/officeDocument/2006/relationships/slide" Target="slides/slide104.xml"/><Relationship Id="rId108" Type="http://schemas.openxmlformats.org/officeDocument/2006/relationships/slide" Target="slides/slide105.xml"/><Relationship Id="rId109" Type="http://schemas.openxmlformats.org/officeDocument/2006/relationships/slide" Target="slides/slide10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40" Type="http://schemas.openxmlformats.org/officeDocument/2006/relationships/slide" Target="slides/slide137.xml"/><Relationship Id="rId141" Type="http://schemas.openxmlformats.org/officeDocument/2006/relationships/slide" Target="slides/slide1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3C269-38A2-B443-A570-834DA5B880E4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DF0AC-87C7-7A47-BA36-54E06520A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DF0AC-87C7-7A47-BA36-54E06520AAF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2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345A478-25DF-4D4A-AC47-3D75DD186845}" type="slidenum">
              <a:rPr lang="en-US" smtClean="0"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8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345A478-25DF-4D4A-AC47-3D75DD186845}" type="slidenum">
              <a:rPr lang="en-US" smtClean="0"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1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345A478-25DF-4D4A-AC47-3D75DD186845}" type="slidenum">
              <a:rPr lang="en-US" smtClean="0"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B345A478-25DF-4D4A-AC47-3D75DD186845}" type="slidenum">
              <a:rPr lang="en-US" smtClean="0"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5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DI PPT_cv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14579600" cy="204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63600" y="8503602"/>
            <a:ext cx="5661659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043492" y="8503602"/>
            <a:ext cx="361950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‹#›</a:t>
            </a:fld>
            <a:endParaRPr spc="105" dirty="0"/>
          </a:p>
        </p:txBody>
      </p:sp>
    </p:spTree>
    <p:extLst>
      <p:ext uri="{BB962C8B-B14F-4D97-AF65-F5344CB8AC3E}">
        <p14:creationId xmlns:p14="http://schemas.microsoft.com/office/powerpoint/2010/main" val="19830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863600" y="8503602"/>
            <a:ext cx="5661659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5043492" y="8503602"/>
            <a:ext cx="361950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‹#›</a:t>
            </a:fld>
            <a:endParaRPr spc="105" dirty="0"/>
          </a:p>
        </p:txBody>
      </p:sp>
    </p:spTree>
    <p:extLst>
      <p:ext uri="{BB962C8B-B14F-4D97-AF65-F5344CB8AC3E}">
        <p14:creationId xmlns:p14="http://schemas.microsoft.com/office/powerpoint/2010/main" val="103285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863600" y="8503602"/>
            <a:ext cx="5661659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5043492" y="8503602"/>
            <a:ext cx="361950" cy="24765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‹#›</a:t>
            </a:fld>
            <a:endParaRPr spc="105" dirty="0"/>
          </a:p>
        </p:txBody>
      </p:sp>
    </p:spTree>
    <p:extLst>
      <p:ext uri="{BB962C8B-B14F-4D97-AF65-F5344CB8AC3E}">
        <p14:creationId xmlns:p14="http://schemas.microsoft.com/office/powerpoint/2010/main" val="158930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3411750" y="8436715"/>
            <a:ext cx="2217264" cy="504085"/>
          </a:xfrm>
          <a:prstGeom prst="rect">
            <a:avLst/>
          </a:prstGeom>
        </p:spPr>
        <p:txBody>
          <a:bodyPr numCol="1"/>
          <a:lstStyle>
            <a:lvl1pPr algn="ctr">
              <a:defRPr sz="1333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7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3411750" y="8436714"/>
            <a:ext cx="2217264" cy="5040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endParaRPr lang="en-US" sz="1333">
              <a:solidFill>
                <a:srgbClr val="A5A5A5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DI PPT_cv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DI PPT_2nd.3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new di logo.ep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829238" y="336355"/>
            <a:ext cx="3547468" cy="97580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12800" y="259034"/>
            <a:ext cx="14630400" cy="10740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0872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75" r:id="rId2"/>
    <p:sldLayoutId id="2147483676" r:id="rId3"/>
    <p:sldLayoutId id="2147483677" r:id="rId4"/>
    <p:sldLayoutId id="2147483678" r:id="rId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DI PPT_2nd.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new di logo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29238" y="336355"/>
            <a:ext cx="3547468" cy="97580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12800" y="259034"/>
            <a:ext cx="14630400" cy="10740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7132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 descr="DI PPT_2nd.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945632" y="449993"/>
            <a:ext cx="11335758" cy="738663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Headline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945632" y="1970645"/>
            <a:ext cx="14642823" cy="6815388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267" b="1">
                <a:solidFill>
                  <a:srgbClr val="FF7500"/>
                </a:solidFill>
                <a:latin typeface="Verdana"/>
                <a:ea typeface="Verdana"/>
                <a:cs typeface="Verdana"/>
                <a:sym typeface="Verdana"/>
              </a:rPr>
              <a:t>Subhead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733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Copy in sentence form</a:t>
            </a:r>
          </a:p>
          <a:p>
            <a:pPr marL="457189" marR="0" lvl="0" indent="-457189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1733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Copy bullet form</a:t>
            </a:r>
          </a:p>
        </p:txBody>
      </p:sp>
      <p:pic>
        <p:nvPicPr>
          <p:cNvPr id="27" name="Shape 27" descr="new di logo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9238" y="336355"/>
            <a:ext cx="3547468" cy="975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786168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CloudFormation/latest/UserGuide/sample-templates-services-us-west-2.html" TargetMode="Externa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CloudFormation/latest/UserGuide/aws-template-resource-type-ref.html" TargetMode="Externa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s.aws.amazon.com/AWSCloudFormation/latest/UserGuide/intrinsic-function-reference-ref.html" TargetMode="Externa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CloudFormation/latest/UserGuide/intrinsic-function-reference-getatt.html" TargetMode="Externa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CloudFormation/latest/UserGuide/intrinsic-function-reference.html" TargetMode="Externa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WSCloudFormation/latest/UserGuide/sample-templates-services-us-west-2.html#w1ab2c21c45c15b9" TargetMode="Externa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e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e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emf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hyperlink" Target="http://tinyurl.com/ycghaqlp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lasticbeanstalk/getting-started/" TargetMode="External"/><Relationship Id="rId4" Type="http://schemas.openxmlformats.org/officeDocument/2006/relationships/hyperlink" Target="https://aws.amazon.com/elasticbeanstalk/developer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elasticbeanstalk/latest/dg/create_deploy_nodejs.html" TargetMode="Externa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architecture/well-architected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lambda/latest/dg/with-ddb.html" TargetMode="External"/><Relationship Id="rId3" Type="http://schemas.openxmlformats.org/officeDocument/2006/relationships/hyperlink" Target="https://github.com/dwyl/learn-aws-lambda#hello-world-example-inline" TargetMode="Externa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pricing/on-demand" TargetMode="External"/><Relationship Id="rId4" Type="http://schemas.openxmlformats.org/officeDocument/2006/relationships/hyperlink" Target="https://aws.amazon.com/s3/pric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lculator.s3.amazonaws.com/index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zat-co/aws-intermediat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fre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ip" TargetMode="External"/><Relationship Id="rId4" Type="http://schemas.openxmlformats.org/officeDocument/2006/relationships/hyperlink" Target="http://docs.aws.amazon.com/cli/latest/userguide/awscli-install-bundle.html" TargetMode="External"/><Relationship Id="rId5" Type="http://schemas.openxmlformats.org/officeDocument/2006/relationships/hyperlink" Target="http://docs.aws.amazon.com/cli/latest/userguide/installing.html" TargetMode="External"/><Relationship Id="rId6" Type="http://schemas.openxmlformats.org/officeDocument/2006/relationships/hyperlink" Target="https://nodejs.org/en/downloa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cli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4" Type="http://schemas.openxmlformats.org/officeDocument/2006/relationships/hyperlink" Target="https://code.visualstudio.com/" TargetMode="External"/><Relationship Id="rId5" Type="http://schemas.openxmlformats.org/officeDocument/2006/relationships/hyperlink" Target="https://curl.haxx.se/download.html" TargetMode="External"/><Relationship Id="rId6" Type="http://schemas.openxmlformats.org/officeDocument/2006/relationships/hyperlink" Target="http://www.putty.org/" TargetMode="External"/><Relationship Id="rId7" Type="http://schemas.openxmlformats.org/officeDocument/2006/relationships/hyperlink" Target="https://www.docker.com/" TargetMode="External"/><Relationship Id="rId8" Type="http://schemas.openxmlformats.org/officeDocument/2006/relationships/hyperlink" Target="https://docs.docker.com/engine/install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zat-co/aws-intermediate" TargetMode="External"/><Relationship Id="rId3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.amazonaws.com/checkr3/CC_IAM_FullPolicy.json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IAM/latest/UserGuide/access.html" TargetMode="External"/><Relationship Id="rId3" Type="http://schemas.openxmlformats.org/officeDocument/2006/relationships/hyperlink" Target="https://awspolicygen.s3.amazonaws.com/policygen.html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amazon-linux-am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cli/latest/reference/ec2/describe-images.html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3411408/how-do-i-set-up-cloud-init-on-custom-amis-in-aws-centos/23411409#23411409" TargetMode="External"/><Relationship Id="rId4" Type="http://schemas.openxmlformats.org/officeDocument/2006/relationships/hyperlink" Target="https://github.com/azat-co/aws-intr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ubuntu.com/community/CloudInit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aws.amazon.com/AWSEC2/latest/UserGuide/user-data.html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511175"/>
            <a:ext cx="14330680" cy="1189428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6500" b="1" spc="265" dirty="0">
                <a:solidFill>
                  <a:schemeClr val="bg1"/>
                </a:solidFill>
                <a:latin typeface="Arial"/>
                <a:cs typeface="Arial"/>
              </a:rPr>
              <a:t>AWS</a:t>
            </a:r>
            <a:r>
              <a:rPr sz="6500" b="1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6500" b="1" spc="459" dirty="0" smtClean="0">
                <a:solidFill>
                  <a:schemeClr val="bg1"/>
                </a:solidFill>
                <a:latin typeface="Arial"/>
                <a:cs typeface="Arial"/>
              </a:rPr>
              <a:t>Intermediate</a:t>
            </a:r>
            <a:endParaRPr sz="6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600" y="2133600"/>
            <a:ext cx="1504354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/>
              <a:t>Welcome!</a:t>
            </a:r>
          </a:p>
          <a:p>
            <a:endParaRPr lang="en-US" sz="2800" dirty="0"/>
          </a:p>
          <a:p>
            <a:r>
              <a:rPr lang="en-US" sz="2800" dirty="0" smtClean="0"/>
              <a:t>This course is designed to give you some practical experience utilizing various AWS services.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62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10</a:t>
            </a:fld>
            <a:endParaRPr spc="105" dirty="0"/>
          </a:p>
        </p:txBody>
      </p:sp>
      <p:sp>
        <p:nvSpPr>
          <p:cNvPr id="2" name="object 2"/>
          <p:cNvSpPr txBox="1"/>
          <p:nvPr/>
        </p:nvSpPr>
        <p:spPr>
          <a:xfrm>
            <a:off x="660400" y="2590800"/>
            <a:ext cx="11150600" cy="47955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04" dirty="0">
                <a:latin typeface="Times New Roman"/>
                <a:cs typeface="Times New Roman"/>
              </a:rPr>
              <a:t>Elastic,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229" dirty="0">
                <a:latin typeface="Times New Roman"/>
                <a:cs typeface="Times New Roman"/>
              </a:rPr>
              <a:t>scalable,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Times New Roman"/>
                <a:cs typeface="Times New Roman"/>
              </a:rPr>
              <a:t>flexible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33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275" dirty="0">
                <a:latin typeface="Times New Roman"/>
                <a:cs typeface="Times New Roman"/>
              </a:rPr>
              <a:t>operational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204" dirty="0">
                <a:latin typeface="Times New Roman"/>
                <a:cs typeface="Times New Roman"/>
              </a:rPr>
              <a:t>agile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50" dirty="0">
                <a:latin typeface="Times New Roman"/>
                <a:cs typeface="Times New Roman"/>
              </a:rPr>
              <a:t>Disaster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229" dirty="0">
                <a:latin typeface="Times New Roman"/>
                <a:cs typeface="Times New Roman"/>
              </a:rPr>
              <a:t>recovery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65" dirty="0">
                <a:latin typeface="Times New Roman"/>
                <a:cs typeface="Times New Roman"/>
              </a:rPr>
              <a:t>Automatic </a:t>
            </a:r>
            <a:r>
              <a:rPr sz="2500" spc="275" dirty="0">
                <a:latin typeface="Times New Roman"/>
                <a:cs typeface="Times New Roman"/>
              </a:rPr>
              <a:t>software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spc="310" dirty="0">
                <a:latin typeface="Times New Roman"/>
                <a:cs typeface="Times New Roman"/>
              </a:rPr>
              <a:t>updates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80" dirty="0">
                <a:latin typeface="Times New Roman"/>
                <a:cs typeface="Times New Roman"/>
              </a:rPr>
              <a:t>Capital-expenditure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235" dirty="0">
                <a:latin typeface="Times New Roman"/>
                <a:cs typeface="Times New Roman"/>
              </a:rPr>
              <a:t>Free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65" dirty="0">
                <a:latin typeface="Times New Roman"/>
                <a:cs typeface="Times New Roman"/>
              </a:rPr>
              <a:t>Increased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250" dirty="0">
                <a:latin typeface="Times New Roman"/>
                <a:cs typeface="Times New Roman"/>
              </a:rPr>
              <a:t>collaboration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50" dirty="0">
                <a:latin typeface="Times New Roman"/>
                <a:cs typeface="Times New Roman"/>
              </a:rPr>
              <a:t>Work </a:t>
            </a:r>
            <a:r>
              <a:rPr sz="2500" spc="315" dirty="0">
                <a:latin typeface="Times New Roman"/>
                <a:cs typeface="Times New Roman"/>
              </a:rPr>
              <a:t>from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spc="300" dirty="0">
                <a:latin typeface="Times New Roman"/>
                <a:cs typeface="Times New Roman"/>
              </a:rPr>
              <a:t>anywhere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85" dirty="0">
                <a:latin typeface="Times New Roman"/>
                <a:cs typeface="Times New Roman"/>
              </a:rPr>
              <a:t>Standard </a:t>
            </a:r>
            <a:r>
              <a:rPr sz="2500" spc="335" dirty="0">
                <a:latin typeface="Times New Roman"/>
                <a:cs typeface="Times New Roman"/>
              </a:rPr>
              <a:t>and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265" dirty="0">
                <a:latin typeface="Times New Roman"/>
                <a:cs typeface="Times New Roman"/>
              </a:rPr>
              <a:t>expertise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sz="2500" spc="1055" dirty="0">
                <a:latin typeface="Times New Roman"/>
                <a:cs typeface="Times New Roman"/>
              </a:rPr>
              <a:t>»	</a:t>
            </a:r>
            <a:r>
              <a:rPr sz="2500" spc="235" dirty="0">
                <a:latin typeface="Times New Roman"/>
                <a:cs typeface="Times New Roman"/>
              </a:rPr>
              <a:t>Reduced</a:t>
            </a:r>
            <a:r>
              <a:rPr sz="2500" spc="0" dirty="0">
                <a:latin typeface="Times New Roman"/>
                <a:cs typeface="Times New Roman"/>
              </a:rPr>
              <a:t> </a:t>
            </a:r>
            <a:r>
              <a:rPr sz="2500" spc="330" dirty="0">
                <a:latin typeface="Times New Roman"/>
                <a:cs typeface="Times New Roman"/>
              </a:rPr>
              <a:t>time</a:t>
            </a:r>
            <a:r>
              <a:rPr sz="2500" spc="0" dirty="0">
                <a:latin typeface="Times New Roman"/>
                <a:cs typeface="Times New Roman"/>
              </a:rPr>
              <a:t> </a:t>
            </a:r>
            <a:r>
              <a:rPr sz="2500" spc="300" dirty="0">
                <a:latin typeface="Times New Roman"/>
                <a:cs typeface="Times New Roman"/>
              </a:rPr>
              <a:t>to</a:t>
            </a:r>
            <a:r>
              <a:rPr sz="2500" spc="0" dirty="0">
                <a:latin typeface="Times New Roman"/>
                <a:cs typeface="Times New Roman"/>
              </a:rPr>
              <a:t> </a:t>
            </a:r>
            <a:r>
              <a:rPr sz="2500" spc="340" dirty="0">
                <a:latin typeface="Times New Roman"/>
                <a:cs typeface="Times New Roman"/>
              </a:rPr>
              <a:t>market</a:t>
            </a:r>
            <a:r>
              <a:rPr sz="2500" spc="0" dirty="0">
                <a:latin typeface="Times New Roman"/>
                <a:cs typeface="Times New Roman"/>
              </a:rPr>
              <a:t> </a:t>
            </a:r>
            <a:r>
              <a:rPr sz="2500" spc="335" dirty="0">
                <a:latin typeface="Times New Roman"/>
                <a:cs typeface="Times New Roman"/>
              </a:rPr>
              <a:t>and</a:t>
            </a:r>
            <a:r>
              <a:rPr sz="2500" spc="0" dirty="0">
                <a:latin typeface="Times New Roman"/>
                <a:cs typeface="Times New Roman"/>
              </a:rPr>
              <a:t> </a:t>
            </a:r>
            <a:r>
              <a:rPr sz="2500" spc="285" dirty="0" smtClean="0">
                <a:latin typeface="Times New Roman"/>
                <a:cs typeface="Times New Roman"/>
              </a:rPr>
              <a:t>competitiveness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47000" y="3807479"/>
            <a:ext cx="8128000" cy="2362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lang="en-US" sz="2500" spc="1055" dirty="0" smtClean="0">
                <a:latin typeface="Times New Roman"/>
                <a:cs typeface="Times New Roman"/>
              </a:rPr>
              <a:t>»	</a:t>
            </a:r>
            <a:r>
              <a:rPr lang="en-US" sz="2500" spc="275" dirty="0" smtClean="0">
                <a:latin typeface="Times New Roman"/>
                <a:cs typeface="Times New Roman"/>
              </a:rPr>
              <a:t>Environmentally</a:t>
            </a:r>
            <a:r>
              <a:rPr lang="en-US" sz="2500" spc="-25" dirty="0" smtClean="0">
                <a:latin typeface="Times New Roman"/>
                <a:cs typeface="Times New Roman"/>
              </a:rPr>
              <a:t> </a:t>
            </a:r>
            <a:r>
              <a:rPr lang="en-US" sz="2500" spc="235" dirty="0" smtClean="0">
                <a:latin typeface="Times New Roman"/>
                <a:cs typeface="Times New Roman"/>
              </a:rPr>
              <a:t>friendly</a:t>
            </a:r>
            <a:endParaRPr lang="en-US" sz="25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lang="en-US" sz="2500" spc="1055" dirty="0" smtClean="0">
                <a:latin typeface="Times New Roman"/>
                <a:cs typeface="Times New Roman"/>
              </a:rPr>
              <a:t>»	</a:t>
            </a:r>
            <a:r>
              <a:rPr lang="en-US" sz="2500" spc="200" dirty="0" smtClean="0">
                <a:latin typeface="Times New Roman"/>
                <a:cs typeface="Times New Roman"/>
              </a:rPr>
              <a:t>Easy </a:t>
            </a:r>
            <a:r>
              <a:rPr lang="en-US" sz="2500" spc="300" dirty="0" smtClean="0">
                <a:latin typeface="Times New Roman"/>
                <a:cs typeface="Times New Roman"/>
              </a:rPr>
              <a:t>to</a:t>
            </a:r>
            <a:r>
              <a:rPr lang="en-US" sz="2500" spc="-260" dirty="0" smtClean="0">
                <a:latin typeface="Times New Roman"/>
                <a:cs typeface="Times New Roman"/>
              </a:rPr>
              <a:t> </a:t>
            </a:r>
            <a:r>
              <a:rPr lang="en-US" sz="2500" spc="300" dirty="0" smtClean="0">
                <a:latin typeface="Times New Roman"/>
                <a:cs typeface="Times New Roman"/>
              </a:rPr>
              <a:t>use</a:t>
            </a:r>
            <a:endParaRPr lang="en-US" sz="25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lang="en-US" sz="2500" spc="1055" dirty="0" smtClean="0">
                <a:latin typeface="Times New Roman"/>
                <a:cs typeface="Times New Roman"/>
              </a:rPr>
              <a:t>»	</a:t>
            </a:r>
            <a:r>
              <a:rPr lang="en-US" sz="2500" spc="250" dirty="0" smtClean="0">
                <a:latin typeface="Times New Roman"/>
                <a:cs typeface="Times New Roman"/>
              </a:rPr>
              <a:t>Benefits</a:t>
            </a:r>
            <a:r>
              <a:rPr lang="en-US" sz="2500" spc="-5" dirty="0" smtClean="0">
                <a:latin typeface="Times New Roman"/>
                <a:cs typeface="Times New Roman"/>
              </a:rPr>
              <a:t> </a:t>
            </a:r>
            <a:r>
              <a:rPr lang="en-US" sz="2500" spc="210" dirty="0" smtClean="0">
                <a:latin typeface="Times New Roman"/>
                <a:cs typeface="Times New Roman"/>
              </a:rPr>
              <a:t>of</a:t>
            </a:r>
            <a:r>
              <a:rPr lang="en-US" sz="2500" spc="-5" dirty="0" smtClean="0">
                <a:latin typeface="Times New Roman"/>
                <a:cs typeface="Times New Roman"/>
              </a:rPr>
              <a:t> </a:t>
            </a:r>
            <a:r>
              <a:rPr lang="en-US" sz="2500" spc="355" dirty="0" smtClean="0">
                <a:latin typeface="Times New Roman"/>
                <a:cs typeface="Times New Roman"/>
              </a:rPr>
              <a:t>mass</a:t>
            </a:r>
            <a:r>
              <a:rPr lang="en-US" sz="2500" spc="-5" dirty="0" smtClean="0">
                <a:latin typeface="Times New Roman"/>
                <a:cs typeface="Times New Roman"/>
              </a:rPr>
              <a:t> </a:t>
            </a:r>
            <a:r>
              <a:rPr lang="en-US" sz="2500" spc="300" dirty="0" smtClean="0">
                <a:latin typeface="Times New Roman"/>
                <a:cs typeface="Times New Roman"/>
              </a:rPr>
              <a:t>economy</a:t>
            </a:r>
            <a:r>
              <a:rPr lang="en-US" sz="2500" spc="-5" dirty="0" smtClean="0">
                <a:latin typeface="Times New Roman"/>
                <a:cs typeface="Times New Roman"/>
              </a:rPr>
              <a:t> </a:t>
            </a:r>
            <a:r>
              <a:rPr lang="en-US" sz="2500" spc="210" dirty="0" smtClean="0">
                <a:latin typeface="Times New Roman"/>
                <a:cs typeface="Times New Roman"/>
              </a:rPr>
              <a:t>of</a:t>
            </a:r>
            <a:r>
              <a:rPr lang="en-US" sz="2500" spc="-5" dirty="0" smtClean="0">
                <a:latin typeface="Times New Roman"/>
                <a:cs typeface="Times New Roman"/>
              </a:rPr>
              <a:t> </a:t>
            </a:r>
            <a:r>
              <a:rPr lang="en-US" sz="2500" spc="229" dirty="0" smtClean="0">
                <a:latin typeface="Times New Roman"/>
                <a:cs typeface="Times New Roman"/>
              </a:rPr>
              <a:t>scale</a:t>
            </a:r>
            <a:endParaRPr lang="en-US" sz="25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464820" algn="l"/>
              </a:tabLst>
            </a:pPr>
            <a:r>
              <a:rPr lang="en-US" sz="2500" spc="1055" dirty="0" smtClean="0">
                <a:latin typeface="Times New Roman"/>
                <a:cs typeface="Times New Roman"/>
              </a:rPr>
              <a:t>»	</a:t>
            </a:r>
            <a:r>
              <a:rPr lang="en-US" sz="2500" spc="200" dirty="0" smtClean="0">
                <a:latin typeface="Times New Roman"/>
                <a:cs typeface="Times New Roman"/>
              </a:rPr>
              <a:t>Global </a:t>
            </a:r>
            <a:r>
              <a:rPr lang="en-US" sz="2500" spc="215" dirty="0" smtClean="0">
                <a:latin typeface="Times New Roman"/>
                <a:cs typeface="Times New Roman"/>
              </a:rPr>
              <a:t>delivery</a:t>
            </a:r>
            <a:r>
              <a:rPr lang="en-US" sz="2500" spc="-225" dirty="0" smtClean="0">
                <a:latin typeface="Times New Roman"/>
                <a:cs typeface="Times New Roman"/>
              </a:rPr>
              <a:t> </a:t>
            </a:r>
            <a:r>
              <a:rPr lang="en-US" sz="2500" spc="275" dirty="0" smtClean="0">
                <a:latin typeface="Times New Roman"/>
                <a:cs typeface="Times New Roman"/>
              </a:rPr>
              <a:t>faster</a:t>
            </a:r>
            <a:endParaRPr lang="en-US" sz="2500" dirty="0">
              <a:latin typeface="Times New Roman"/>
              <a:cs typeface="Times New Roman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838200" y="685800"/>
            <a:ext cx="882967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6600" b="1" kern="0" spc="37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Why Cloud?</a:t>
            </a:r>
            <a:endParaRPr lang="en-US" sz="6600" b="1" kern="0" spc="155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761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44761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65" dirty="0">
                <a:solidFill>
                  <a:schemeClr val="bg1"/>
                </a:solidFill>
              </a:rPr>
              <a:t>EC2</a:t>
            </a:r>
            <a:r>
              <a:rPr sz="5200" spc="-170" dirty="0">
                <a:solidFill>
                  <a:schemeClr val="bg1"/>
                </a:solidFill>
              </a:rPr>
              <a:t> </a:t>
            </a:r>
            <a:r>
              <a:rPr sz="5200" spc="275" dirty="0">
                <a:solidFill>
                  <a:schemeClr val="bg1"/>
                </a:solidFill>
              </a:rPr>
              <a:t>Example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9000" y="2349500"/>
            <a:ext cx="14478000" cy="425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100</a:t>
            </a:fld>
            <a:endParaRPr spc="105" dirty="0"/>
          </a:p>
        </p:txBody>
      </p:sp>
    </p:spTree>
    <p:extLst>
      <p:ext uri="{BB962C8B-B14F-4D97-AF65-F5344CB8AC3E}">
        <p14:creationId xmlns:p14="http://schemas.microsoft.com/office/powerpoint/2010/main" val="13651262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101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698500"/>
            <a:ext cx="26657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215" dirty="0">
                <a:latin typeface="Courier New"/>
                <a:cs typeface="Courier New"/>
              </a:rPr>
              <a:t>describe.js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656" y="1981200"/>
            <a:ext cx="14528800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80095">
              <a:lnSpc>
                <a:spcPct val="132900"/>
              </a:lnSpc>
              <a:spcBef>
                <a:spcPts val="95"/>
              </a:spcBef>
              <a:tabLst>
                <a:tab pos="624840" algn="l"/>
                <a:tab pos="1238250" algn="l"/>
                <a:tab pos="1646555" algn="l"/>
                <a:tab pos="2054860" algn="l"/>
                <a:tab pos="2463800" algn="l"/>
                <a:tab pos="3280410" algn="l"/>
                <a:tab pos="4097654" algn="l"/>
              </a:tabLst>
            </a:pPr>
            <a:r>
              <a:rPr sz="2950" b="1" spc="78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950" b="1" spc="-155" dirty="0">
                <a:solidFill>
                  <a:srgbClr val="969696"/>
                </a:solidFill>
                <a:latin typeface="Arial"/>
                <a:cs typeface="Arial"/>
              </a:rPr>
              <a:t>Load	</a:t>
            </a:r>
            <a:r>
              <a:rPr sz="2950" b="1" spc="125" dirty="0">
                <a:solidFill>
                  <a:srgbClr val="969696"/>
                </a:solidFill>
                <a:latin typeface="Arial"/>
                <a:cs typeface="Arial"/>
              </a:rPr>
              <a:t>the	</a:t>
            </a:r>
            <a:r>
              <a:rPr sz="2950" b="1" spc="-470" dirty="0">
                <a:solidFill>
                  <a:srgbClr val="969696"/>
                </a:solidFill>
                <a:latin typeface="Arial"/>
                <a:cs typeface="Arial"/>
              </a:rPr>
              <a:t>SDK	</a:t>
            </a:r>
            <a:r>
              <a:rPr sz="2950" b="1" spc="290" dirty="0">
                <a:solidFill>
                  <a:srgbClr val="969696"/>
                </a:solidFill>
                <a:latin typeface="Arial"/>
                <a:cs typeface="Arial"/>
              </a:rPr>
              <a:t>for	</a:t>
            </a:r>
            <a:r>
              <a:rPr sz="2950" b="1" spc="100" dirty="0">
                <a:solidFill>
                  <a:srgbClr val="969696"/>
                </a:solidFill>
                <a:latin typeface="Arial"/>
                <a:cs typeface="Arial"/>
              </a:rPr>
              <a:t>JavaScript  </a:t>
            </a:r>
            <a:r>
              <a:rPr sz="2950" b="1" spc="25" dirty="0">
                <a:solidFill>
                  <a:srgbClr val="00DC00"/>
                </a:solidFill>
                <a:latin typeface="Arial"/>
                <a:cs typeface="Arial"/>
              </a:rPr>
              <a:t>const	</a:t>
            </a:r>
            <a:r>
              <a:rPr sz="2950" b="1" spc="-690" dirty="0">
                <a:latin typeface="Arial"/>
                <a:cs typeface="Arial"/>
              </a:rPr>
              <a:t>AWS	</a:t>
            </a:r>
            <a:r>
              <a:rPr sz="2950" b="1" spc="-114" dirty="0">
                <a:latin typeface="Arial"/>
                <a:cs typeface="Arial"/>
              </a:rPr>
              <a:t>=	</a:t>
            </a:r>
            <a:r>
              <a:rPr sz="2950" b="1" spc="175" dirty="0">
                <a:solidFill>
                  <a:srgbClr val="00DC00"/>
                </a:solidFill>
                <a:latin typeface="Arial"/>
                <a:cs typeface="Arial"/>
              </a:rPr>
              <a:t>require</a:t>
            </a:r>
            <a:r>
              <a:rPr sz="2950" b="1" spc="625" dirty="0">
                <a:latin typeface="Arial"/>
                <a:cs typeface="Arial"/>
              </a:rPr>
              <a:t>(</a:t>
            </a:r>
            <a:r>
              <a:rPr sz="2950" b="1" spc="150" dirty="0">
                <a:solidFill>
                  <a:srgbClr val="007CFB"/>
                </a:solidFill>
                <a:latin typeface="Arial"/>
                <a:cs typeface="Arial"/>
              </a:rPr>
              <a:t>'aws-sdk'</a:t>
            </a:r>
            <a:r>
              <a:rPr sz="2950" b="1" spc="625" dirty="0">
                <a:latin typeface="Arial"/>
                <a:cs typeface="Arial"/>
              </a:rPr>
              <a:t>)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624840" algn="l"/>
                <a:tab pos="1646555" algn="l"/>
                <a:tab pos="4097654" algn="l"/>
                <a:tab pos="4914900" algn="l"/>
                <a:tab pos="5732145" algn="l"/>
                <a:tab pos="7162165" algn="l"/>
                <a:tab pos="8183245" algn="l"/>
                <a:tab pos="9204325" algn="l"/>
              </a:tabLst>
            </a:pPr>
            <a:r>
              <a:rPr sz="2950" b="1" spc="78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950" b="1" spc="-155" dirty="0">
                <a:solidFill>
                  <a:srgbClr val="969696"/>
                </a:solidFill>
                <a:latin typeface="Arial"/>
                <a:cs typeface="Arial"/>
              </a:rPr>
              <a:t>Load	</a:t>
            </a:r>
            <a:r>
              <a:rPr sz="2950" b="1" spc="185" dirty="0">
                <a:solidFill>
                  <a:srgbClr val="969696"/>
                </a:solidFill>
                <a:latin typeface="Arial"/>
                <a:cs typeface="Arial"/>
              </a:rPr>
              <a:t>credentials	</a:t>
            </a:r>
            <a:r>
              <a:rPr sz="2950" b="1" spc="-140" dirty="0">
                <a:solidFill>
                  <a:srgbClr val="969696"/>
                </a:solidFill>
                <a:latin typeface="Arial"/>
                <a:cs typeface="Arial"/>
              </a:rPr>
              <a:t>and	</a:t>
            </a:r>
            <a:r>
              <a:rPr sz="2950" b="1" spc="180" dirty="0">
                <a:solidFill>
                  <a:srgbClr val="969696"/>
                </a:solidFill>
                <a:latin typeface="Arial"/>
                <a:cs typeface="Arial"/>
              </a:rPr>
              <a:t>set	</a:t>
            </a:r>
            <a:r>
              <a:rPr sz="2950" b="1" spc="100" dirty="0">
                <a:solidFill>
                  <a:srgbClr val="969696"/>
                </a:solidFill>
                <a:latin typeface="Arial"/>
                <a:cs typeface="Arial"/>
              </a:rPr>
              <a:t>region	</a:t>
            </a:r>
            <a:r>
              <a:rPr sz="2950" b="1" spc="-35" dirty="0">
                <a:solidFill>
                  <a:srgbClr val="969696"/>
                </a:solidFill>
                <a:latin typeface="Arial"/>
                <a:cs typeface="Arial"/>
              </a:rPr>
              <a:t>from	</a:t>
            </a:r>
            <a:r>
              <a:rPr sz="2950" b="1" spc="-400" dirty="0">
                <a:solidFill>
                  <a:srgbClr val="969696"/>
                </a:solidFill>
                <a:latin typeface="Arial"/>
                <a:cs typeface="Arial"/>
              </a:rPr>
              <a:t>JSON	</a:t>
            </a:r>
            <a:r>
              <a:rPr sz="2950" b="1" spc="135" dirty="0">
                <a:solidFill>
                  <a:srgbClr val="969696"/>
                </a:solidFill>
                <a:latin typeface="Arial"/>
                <a:cs typeface="Arial"/>
              </a:rPr>
              <a:t>file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624840" algn="l"/>
              </a:tabLst>
            </a:pPr>
            <a:r>
              <a:rPr sz="2950" b="1" spc="78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950" b="1" spc="75" dirty="0">
                <a:solidFill>
                  <a:srgbClr val="969696"/>
                </a:solidFill>
                <a:latin typeface="Arial"/>
                <a:cs typeface="Arial"/>
              </a:rPr>
              <a:t>AWS.config.loadFromPath('./config.json')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624840" algn="l"/>
                <a:tab pos="2054860" algn="l"/>
                <a:tab pos="2872105" algn="l"/>
                <a:tab pos="4506595" algn="l"/>
              </a:tabLst>
            </a:pPr>
            <a:r>
              <a:rPr sz="2950" b="1" spc="78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950" b="1" spc="75" dirty="0">
                <a:solidFill>
                  <a:srgbClr val="969696"/>
                </a:solidFill>
                <a:latin typeface="Arial"/>
                <a:cs typeface="Arial"/>
              </a:rPr>
              <a:t>Create	</a:t>
            </a:r>
            <a:r>
              <a:rPr sz="2950" b="1" spc="-305" dirty="0">
                <a:solidFill>
                  <a:srgbClr val="969696"/>
                </a:solidFill>
                <a:latin typeface="Arial"/>
                <a:cs typeface="Arial"/>
              </a:rPr>
              <a:t>EC2	</a:t>
            </a:r>
            <a:r>
              <a:rPr sz="2950" b="1" spc="150" dirty="0">
                <a:solidFill>
                  <a:srgbClr val="969696"/>
                </a:solidFill>
                <a:latin typeface="Arial"/>
                <a:cs typeface="Arial"/>
              </a:rPr>
              <a:t>service	</a:t>
            </a:r>
            <a:r>
              <a:rPr sz="2950" b="1" spc="155" dirty="0">
                <a:solidFill>
                  <a:srgbClr val="969696"/>
                </a:solidFill>
                <a:latin typeface="Arial"/>
                <a:cs typeface="Arial"/>
              </a:rPr>
              <a:t>object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1238250" algn="l"/>
                <a:tab pos="2054860" algn="l"/>
                <a:tab pos="2463800" algn="l"/>
                <a:tab pos="3280410" algn="l"/>
                <a:tab pos="7570470" algn="l"/>
                <a:tab pos="10430510" algn="l"/>
              </a:tabLst>
            </a:pPr>
            <a:r>
              <a:rPr sz="2950" b="1" spc="25" dirty="0">
                <a:solidFill>
                  <a:srgbClr val="00DC00"/>
                </a:solidFill>
                <a:latin typeface="Arial"/>
                <a:cs typeface="Arial"/>
              </a:rPr>
              <a:t>const	</a:t>
            </a:r>
            <a:r>
              <a:rPr sz="2950" b="1" spc="-35" dirty="0">
                <a:latin typeface="Arial"/>
                <a:cs typeface="Arial"/>
              </a:rPr>
              <a:t>ec2	</a:t>
            </a:r>
            <a:r>
              <a:rPr sz="2950" b="1" spc="-114" dirty="0">
                <a:latin typeface="Arial"/>
                <a:cs typeface="Arial"/>
              </a:rPr>
              <a:t>=	</a:t>
            </a:r>
            <a:r>
              <a:rPr sz="2950" b="1" spc="-305" dirty="0">
                <a:solidFill>
                  <a:srgbClr val="00DC00"/>
                </a:solidFill>
                <a:latin typeface="Arial"/>
                <a:cs typeface="Arial"/>
              </a:rPr>
              <a:t>new	</a:t>
            </a:r>
            <a:r>
              <a:rPr sz="2950" b="1" spc="25" dirty="0">
                <a:latin typeface="Arial"/>
                <a:cs typeface="Arial"/>
              </a:rPr>
              <a:t>AWS.EC2({</a:t>
            </a:r>
            <a:r>
              <a:rPr sz="2950" b="1" spc="25" dirty="0">
                <a:solidFill>
                  <a:srgbClr val="FD2500"/>
                </a:solidFill>
                <a:latin typeface="Arial"/>
                <a:cs typeface="Arial"/>
              </a:rPr>
              <a:t>apiVersion</a:t>
            </a:r>
            <a:r>
              <a:rPr sz="2950" b="1" spc="25" dirty="0">
                <a:latin typeface="Arial"/>
                <a:cs typeface="Arial"/>
              </a:rPr>
              <a:t>:	</a:t>
            </a:r>
            <a:r>
              <a:rPr sz="2950" b="1" spc="275" dirty="0">
                <a:solidFill>
                  <a:srgbClr val="007CFB"/>
                </a:solidFill>
                <a:latin typeface="Arial"/>
                <a:cs typeface="Arial"/>
              </a:rPr>
              <a:t>'2016-11-15'</a:t>
            </a:r>
            <a:r>
              <a:rPr sz="2950" b="1" spc="275" dirty="0">
                <a:latin typeface="Arial"/>
                <a:cs typeface="Arial"/>
              </a:rPr>
              <a:t>,	</a:t>
            </a:r>
            <a:r>
              <a:rPr sz="2950" b="1" spc="250" dirty="0">
                <a:solidFill>
                  <a:srgbClr val="FD2500"/>
                </a:solidFill>
                <a:latin typeface="Arial"/>
                <a:cs typeface="Arial"/>
              </a:rPr>
              <a:t>region</a:t>
            </a:r>
            <a:r>
              <a:rPr sz="2950" b="1" spc="250" dirty="0">
                <a:latin typeface="Arial"/>
                <a:cs typeface="Arial"/>
              </a:rPr>
              <a:t>:</a:t>
            </a:r>
            <a:r>
              <a:rPr sz="2950" b="1" spc="250" dirty="0">
                <a:solidFill>
                  <a:srgbClr val="007CFB"/>
                </a:solidFill>
                <a:latin typeface="Arial"/>
                <a:cs typeface="Arial"/>
              </a:rPr>
              <a:t>'us-west-1'</a:t>
            </a:r>
            <a:r>
              <a:rPr sz="2950" b="1" spc="250" dirty="0">
                <a:latin typeface="Arial"/>
                <a:cs typeface="Arial"/>
              </a:rPr>
              <a:t>})</a:t>
            </a:r>
            <a:endParaRPr sz="2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7971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4915" y="8503602"/>
            <a:ext cx="34798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60" dirty="0"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4583" y="1752600"/>
            <a:ext cx="8310217" cy="6093527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899160" algn="l"/>
                <a:tab pos="1934210" algn="l"/>
                <a:tab pos="2230120" algn="l"/>
              </a:tabLst>
            </a:pPr>
            <a:r>
              <a:rPr sz="2150" b="1" spc="10" dirty="0">
                <a:solidFill>
                  <a:srgbClr val="00DC00"/>
                </a:solidFill>
                <a:latin typeface="Arial"/>
                <a:cs typeface="Arial"/>
              </a:rPr>
              <a:t>const	</a:t>
            </a:r>
            <a:r>
              <a:rPr sz="2150" b="1" spc="-114" dirty="0">
                <a:latin typeface="Arial"/>
                <a:cs typeface="Arial"/>
              </a:rPr>
              <a:t>params	</a:t>
            </a:r>
            <a:r>
              <a:rPr sz="2150" b="1" spc="-95" dirty="0">
                <a:latin typeface="Arial"/>
                <a:cs typeface="Arial"/>
              </a:rPr>
              <a:t>=	</a:t>
            </a:r>
            <a:r>
              <a:rPr sz="2150" b="1" spc="325" dirty="0">
                <a:latin typeface="Arial"/>
                <a:cs typeface="Arial"/>
              </a:rPr>
              <a:t>{</a:t>
            </a:r>
            <a:endParaRPr sz="2150" dirty="0">
              <a:latin typeface="Arial"/>
              <a:cs typeface="Arial"/>
            </a:endParaRPr>
          </a:p>
          <a:p>
            <a:pPr marL="307975" marR="1630680">
              <a:lnSpc>
                <a:spcPct val="132000"/>
              </a:lnSpc>
              <a:tabLst>
                <a:tab pos="751205" algn="l"/>
                <a:tab pos="1638300" algn="l"/>
                <a:tab pos="1934210" algn="l"/>
                <a:tab pos="2673350" algn="l"/>
                <a:tab pos="3116580" algn="l"/>
              </a:tabLst>
            </a:pPr>
            <a:r>
              <a:rPr sz="2150" b="1" spc="56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150" b="1" spc="-50" dirty="0">
                <a:solidFill>
                  <a:srgbClr val="969696"/>
                </a:solidFill>
                <a:latin typeface="Arial"/>
                <a:cs typeface="Arial"/>
              </a:rPr>
              <a:t>DryRun:	</a:t>
            </a:r>
            <a:r>
              <a:rPr sz="2150" b="1" spc="140" dirty="0">
                <a:solidFill>
                  <a:srgbClr val="969696"/>
                </a:solidFill>
                <a:latin typeface="Arial"/>
                <a:cs typeface="Arial"/>
              </a:rPr>
              <a:t>true	</a:t>
            </a:r>
            <a:r>
              <a:rPr sz="2150" b="1" spc="555" dirty="0">
                <a:solidFill>
                  <a:srgbClr val="969696"/>
                </a:solidFill>
                <a:latin typeface="Arial"/>
                <a:cs typeface="Arial"/>
              </a:rPr>
              <a:t>||	</a:t>
            </a:r>
            <a:r>
              <a:rPr sz="2150" b="1" spc="225" dirty="0">
                <a:solidFill>
                  <a:srgbClr val="969696"/>
                </a:solidFill>
                <a:latin typeface="Arial"/>
                <a:cs typeface="Arial"/>
              </a:rPr>
              <a:t>false,  </a:t>
            </a:r>
            <a:r>
              <a:rPr sz="2150" b="1" spc="260" dirty="0">
                <a:latin typeface="Arial"/>
                <a:cs typeface="Arial"/>
              </a:rPr>
              <a:t>Filters:	</a:t>
            </a:r>
            <a:r>
              <a:rPr sz="2150" b="1" spc="440" dirty="0">
                <a:latin typeface="Arial"/>
                <a:cs typeface="Arial"/>
              </a:rPr>
              <a:t>[</a:t>
            </a:r>
            <a:endParaRPr sz="2150" dirty="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  <a:spcBef>
                <a:spcPts val="830"/>
              </a:spcBef>
            </a:pPr>
            <a:r>
              <a:rPr sz="2150" b="1" spc="325" dirty="0">
                <a:latin typeface="Arial"/>
                <a:cs typeface="Arial"/>
              </a:rPr>
              <a:t>{</a:t>
            </a:r>
            <a:endParaRPr sz="2150" dirty="0">
              <a:latin typeface="Arial"/>
              <a:cs typeface="Arial"/>
            </a:endParaRPr>
          </a:p>
          <a:p>
            <a:pPr marL="899160" marR="2222500">
              <a:lnSpc>
                <a:spcPct val="132000"/>
              </a:lnSpc>
              <a:tabLst>
                <a:tab pos="1786255" algn="l"/>
                <a:tab pos="2082164" algn="l"/>
              </a:tabLst>
            </a:pPr>
            <a:r>
              <a:rPr sz="2150" b="1" spc="-300" dirty="0">
                <a:solidFill>
                  <a:srgbClr val="FD2500"/>
                </a:solidFill>
                <a:latin typeface="Arial"/>
                <a:cs typeface="Arial"/>
              </a:rPr>
              <a:t>Name</a:t>
            </a:r>
            <a:r>
              <a:rPr sz="2150" b="1" spc="440" dirty="0">
                <a:latin typeface="Arial"/>
                <a:cs typeface="Arial"/>
              </a:rPr>
              <a:t>:	</a:t>
            </a:r>
            <a:r>
              <a:rPr sz="2150" b="1" spc="150" dirty="0">
                <a:solidFill>
                  <a:srgbClr val="007CFB"/>
                </a:solidFill>
                <a:latin typeface="Arial"/>
                <a:cs typeface="Arial"/>
              </a:rPr>
              <a:t>'endpoint'</a:t>
            </a:r>
            <a:r>
              <a:rPr sz="2150" b="1" spc="560" dirty="0">
                <a:latin typeface="Arial"/>
                <a:cs typeface="Arial"/>
              </a:rPr>
              <a:t>,  </a:t>
            </a:r>
            <a:r>
              <a:rPr sz="2150" b="1" spc="65" dirty="0">
                <a:solidFill>
                  <a:srgbClr val="FD2500"/>
                </a:solidFill>
                <a:latin typeface="Arial"/>
                <a:cs typeface="Arial"/>
              </a:rPr>
              <a:t>Values</a:t>
            </a:r>
            <a:r>
              <a:rPr sz="2150" b="1" spc="65" dirty="0">
                <a:latin typeface="Arial"/>
                <a:cs typeface="Arial"/>
              </a:rPr>
              <a:t>:	</a:t>
            </a:r>
            <a:r>
              <a:rPr sz="2150" b="1" spc="440" dirty="0">
                <a:latin typeface="Arial"/>
                <a:cs typeface="Arial"/>
              </a:rPr>
              <a:t>[</a:t>
            </a:r>
            <a:endParaRPr sz="2150" dirty="0">
              <a:latin typeface="Arial"/>
              <a:cs typeface="Arial"/>
            </a:endParaRPr>
          </a:p>
          <a:p>
            <a:pPr marL="1195070">
              <a:lnSpc>
                <a:spcPct val="100000"/>
              </a:lnSpc>
              <a:spcBef>
                <a:spcPts val="825"/>
              </a:spcBef>
            </a:pPr>
            <a:r>
              <a:rPr sz="2150" b="1" spc="25" dirty="0">
                <a:solidFill>
                  <a:srgbClr val="007CFB"/>
                </a:solidFill>
                <a:latin typeface="Arial"/>
                <a:cs typeface="Arial"/>
              </a:rPr>
              <a:t>'ec2.us-west-1.amazonaws.com'</a:t>
            </a:r>
            <a:r>
              <a:rPr sz="2150" b="1" spc="560" dirty="0">
                <a:latin typeface="Arial"/>
                <a:cs typeface="Arial"/>
              </a:rPr>
              <a:t>,</a:t>
            </a:r>
            <a:endParaRPr sz="2150" dirty="0">
              <a:latin typeface="Arial"/>
              <a:cs typeface="Arial"/>
            </a:endParaRPr>
          </a:p>
          <a:p>
            <a:pPr marL="1195070">
              <a:lnSpc>
                <a:spcPct val="100000"/>
              </a:lnSpc>
              <a:spcBef>
                <a:spcPts val="825"/>
              </a:spcBef>
              <a:tabLst>
                <a:tab pos="1638300" algn="l"/>
                <a:tab pos="2377440" algn="l"/>
                <a:tab pos="3264535" algn="l"/>
              </a:tabLst>
            </a:pP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/*	</a:t>
            </a:r>
            <a:r>
              <a:rPr sz="2150" b="1" spc="-155" dirty="0">
                <a:solidFill>
                  <a:srgbClr val="969696"/>
                </a:solidFill>
                <a:latin typeface="Arial"/>
                <a:cs typeface="Arial"/>
              </a:rPr>
              <a:t>more	</a:t>
            </a:r>
            <a:r>
              <a:rPr sz="2150" b="1" spc="35" dirty="0">
                <a:solidFill>
                  <a:srgbClr val="969696"/>
                </a:solidFill>
                <a:latin typeface="Arial"/>
                <a:cs typeface="Arial"/>
              </a:rPr>
              <a:t>items	</a:t>
            </a: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*/</a:t>
            </a:r>
            <a:endParaRPr sz="2150" dirty="0">
              <a:latin typeface="Arial"/>
              <a:cs typeface="Arial"/>
            </a:endParaRPr>
          </a:p>
          <a:p>
            <a:pPr marL="899160">
              <a:lnSpc>
                <a:spcPct val="100000"/>
              </a:lnSpc>
              <a:spcBef>
                <a:spcPts val="825"/>
              </a:spcBef>
            </a:pPr>
            <a:r>
              <a:rPr sz="2150" b="1" spc="440" dirty="0">
                <a:latin typeface="Arial"/>
                <a:cs typeface="Arial"/>
              </a:rPr>
              <a:t>]</a:t>
            </a:r>
            <a:endParaRPr sz="2150" dirty="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  <a:spcBef>
                <a:spcPts val="825"/>
              </a:spcBef>
            </a:pPr>
            <a:r>
              <a:rPr sz="2150" b="1" spc="440" dirty="0">
                <a:latin typeface="Arial"/>
                <a:cs typeface="Arial"/>
              </a:rPr>
              <a:t>},</a:t>
            </a:r>
            <a:endParaRPr sz="2150" dirty="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  <a:spcBef>
                <a:spcPts val="825"/>
              </a:spcBef>
              <a:tabLst>
                <a:tab pos="1047115" algn="l"/>
                <a:tab pos="1786255" algn="l"/>
                <a:tab pos="2673350" algn="l"/>
              </a:tabLst>
            </a:pP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/*	</a:t>
            </a:r>
            <a:r>
              <a:rPr sz="2150" b="1" spc="-155" dirty="0">
                <a:solidFill>
                  <a:srgbClr val="969696"/>
                </a:solidFill>
                <a:latin typeface="Arial"/>
                <a:cs typeface="Arial"/>
              </a:rPr>
              <a:t>more	</a:t>
            </a:r>
            <a:r>
              <a:rPr sz="2150" b="1" spc="35" dirty="0">
                <a:solidFill>
                  <a:srgbClr val="969696"/>
                </a:solidFill>
                <a:latin typeface="Arial"/>
                <a:cs typeface="Arial"/>
              </a:rPr>
              <a:t>items	</a:t>
            </a: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*/</a:t>
            </a:r>
            <a:endParaRPr sz="2150" dirty="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825"/>
              </a:spcBef>
            </a:pPr>
            <a:r>
              <a:rPr sz="2150" b="1" spc="500" dirty="0">
                <a:latin typeface="Arial"/>
                <a:cs typeface="Arial"/>
              </a:rPr>
              <a:t>],</a:t>
            </a:r>
            <a:endParaRPr sz="2150" dirty="0">
              <a:latin typeface="Arial"/>
              <a:cs typeface="Arial"/>
            </a:endParaRPr>
          </a:p>
          <a:p>
            <a:pPr marL="603885" marR="3256915" indent="-295910">
              <a:lnSpc>
                <a:spcPct val="132000"/>
              </a:lnSpc>
              <a:tabLst>
                <a:tab pos="2230120" algn="l"/>
              </a:tabLst>
            </a:pPr>
            <a:r>
              <a:rPr sz="2150" b="1" spc="-140" dirty="0">
                <a:solidFill>
                  <a:srgbClr val="FD2500"/>
                </a:solidFill>
                <a:latin typeface="Arial"/>
                <a:cs typeface="Arial"/>
              </a:rPr>
              <a:t>RegionNames</a:t>
            </a:r>
            <a:r>
              <a:rPr sz="2150" b="1" spc="440" dirty="0">
                <a:latin typeface="Arial"/>
                <a:cs typeface="Arial"/>
              </a:rPr>
              <a:t>:	</a:t>
            </a:r>
            <a:r>
              <a:rPr sz="2150" b="1" spc="390" dirty="0">
                <a:latin typeface="Arial"/>
                <a:cs typeface="Arial"/>
              </a:rPr>
              <a:t>[  </a:t>
            </a:r>
            <a:r>
              <a:rPr sz="2150" b="1" spc="160" dirty="0">
                <a:solidFill>
                  <a:srgbClr val="007CFB"/>
                </a:solidFill>
                <a:latin typeface="Arial"/>
                <a:cs typeface="Arial"/>
              </a:rPr>
              <a:t>'us-west-1'</a:t>
            </a:r>
            <a:r>
              <a:rPr sz="2150" b="1" spc="560" dirty="0">
                <a:latin typeface="Arial"/>
                <a:cs typeface="Arial"/>
              </a:rPr>
              <a:t>,</a:t>
            </a:r>
            <a:endParaRPr sz="2150" dirty="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  <a:spcBef>
                <a:spcPts val="825"/>
              </a:spcBef>
              <a:tabLst>
                <a:tab pos="1047115" algn="l"/>
                <a:tab pos="1786255" algn="l"/>
                <a:tab pos="2673350" algn="l"/>
              </a:tabLst>
            </a:pP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/*	</a:t>
            </a:r>
            <a:r>
              <a:rPr sz="2150" b="1" spc="-155" dirty="0">
                <a:solidFill>
                  <a:srgbClr val="969696"/>
                </a:solidFill>
                <a:latin typeface="Arial"/>
                <a:cs typeface="Arial"/>
              </a:rPr>
              <a:t>more	</a:t>
            </a:r>
            <a:r>
              <a:rPr sz="2150" b="1" spc="35" dirty="0">
                <a:solidFill>
                  <a:srgbClr val="969696"/>
                </a:solidFill>
                <a:latin typeface="Arial"/>
                <a:cs typeface="Arial"/>
              </a:rPr>
              <a:t>items	</a:t>
            </a:r>
            <a:r>
              <a:rPr sz="2150" b="1" spc="440" dirty="0">
                <a:solidFill>
                  <a:srgbClr val="969696"/>
                </a:solidFill>
                <a:latin typeface="Arial"/>
                <a:cs typeface="Arial"/>
              </a:rPr>
              <a:t>*/</a:t>
            </a:r>
            <a:endParaRPr sz="2150" dirty="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825"/>
              </a:spcBef>
            </a:pPr>
            <a:r>
              <a:rPr sz="2150" b="1" spc="440" dirty="0">
                <a:latin typeface="Arial"/>
                <a:cs typeface="Arial"/>
              </a:rPr>
              <a:t>]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150" b="1" spc="325" dirty="0">
                <a:latin typeface="Arial"/>
                <a:cs typeface="Arial"/>
              </a:rPr>
              <a:t>}</a:t>
            </a:r>
            <a:endParaRPr sz="2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25382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103</a:t>
            </a:fld>
            <a:endParaRPr spc="50" dirty="0"/>
          </a:p>
        </p:txBody>
      </p:sp>
      <p:sp>
        <p:nvSpPr>
          <p:cNvPr id="2" name="object 2"/>
          <p:cNvSpPr txBox="1"/>
          <p:nvPr/>
        </p:nvSpPr>
        <p:spPr>
          <a:xfrm>
            <a:off x="887896" y="2133600"/>
            <a:ext cx="11836400" cy="53325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50" b="1" spc="430" dirty="0">
                <a:solidFill>
                  <a:srgbClr val="969696"/>
                </a:solidFill>
                <a:latin typeface="Arial"/>
                <a:cs typeface="Arial"/>
              </a:rPr>
              <a:t>// </a:t>
            </a:r>
            <a:r>
              <a:rPr sz="1650" b="1" spc="15" dirty="0">
                <a:solidFill>
                  <a:srgbClr val="969696"/>
                </a:solidFill>
                <a:latin typeface="Arial"/>
                <a:cs typeface="Arial"/>
              </a:rPr>
              <a:t>Describe</a:t>
            </a:r>
            <a:r>
              <a:rPr sz="1650" b="1" spc="365" dirty="0">
                <a:solidFill>
                  <a:srgbClr val="969696"/>
                </a:solidFill>
                <a:latin typeface="Arial"/>
                <a:cs typeface="Arial"/>
              </a:rPr>
              <a:t> </a:t>
            </a:r>
            <a:r>
              <a:rPr sz="1650" b="1" spc="50" dirty="0">
                <a:solidFill>
                  <a:srgbClr val="969696"/>
                </a:solidFill>
                <a:latin typeface="Arial"/>
                <a:cs typeface="Arial"/>
              </a:rPr>
              <a:t>region</a:t>
            </a: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b="1" spc="25" dirty="0">
                <a:latin typeface="Arial"/>
                <a:cs typeface="Arial"/>
              </a:rPr>
              <a:t>ec2.describeRegions(params,  </a:t>
            </a:r>
            <a:r>
              <a:rPr sz="1650" b="1" spc="140" dirty="0">
                <a:solidFill>
                  <a:srgbClr val="00DC00"/>
                </a:solidFill>
                <a:latin typeface="Arial"/>
                <a:cs typeface="Arial"/>
              </a:rPr>
              <a:t>function</a:t>
            </a:r>
            <a:r>
              <a:rPr sz="1650" b="1" spc="140" dirty="0">
                <a:solidFill>
                  <a:srgbClr val="007CFB"/>
                </a:solidFill>
                <a:latin typeface="Arial"/>
                <a:cs typeface="Arial"/>
              </a:rPr>
              <a:t>(</a:t>
            </a:r>
            <a:r>
              <a:rPr sz="1650" b="1" spc="140" dirty="0">
                <a:solidFill>
                  <a:srgbClr val="969696"/>
                </a:solidFill>
                <a:latin typeface="Arial"/>
                <a:cs typeface="Arial"/>
              </a:rPr>
              <a:t>err,  </a:t>
            </a:r>
            <a:r>
              <a:rPr sz="1650" b="1" spc="100" dirty="0">
                <a:solidFill>
                  <a:srgbClr val="969696"/>
                </a:solidFill>
                <a:latin typeface="Arial"/>
                <a:cs typeface="Arial"/>
              </a:rPr>
              <a:t>data</a:t>
            </a:r>
            <a:r>
              <a:rPr sz="1650" b="1" spc="100" dirty="0">
                <a:solidFill>
                  <a:srgbClr val="007CFB"/>
                </a:solidFill>
                <a:latin typeface="Arial"/>
                <a:cs typeface="Arial"/>
              </a:rPr>
              <a:t>)</a:t>
            </a:r>
            <a:r>
              <a:rPr sz="1650" b="1" spc="105" dirty="0">
                <a:solidFill>
                  <a:srgbClr val="007CFB"/>
                </a:solidFill>
                <a:latin typeface="Arial"/>
                <a:cs typeface="Arial"/>
              </a:rPr>
              <a:t> </a:t>
            </a:r>
            <a:r>
              <a:rPr sz="1650" b="1" spc="250" dirty="0">
                <a:latin typeface="Arial"/>
                <a:cs typeface="Arial"/>
              </a:rPr>
              <a:t>{</a:t>
            </a:r>
            <a:endParaRPr sz="1650" dirty="0">
              <a:latin typeface="Arial"/>
              <a:cs typeface="Arial"/>
            </a:endParaRPr>
          </a:p>
          <a:p>
            <a:pPr marL="353695" marR="232410">
              <a:lnSpc>
                <a:spcPct val="132300"/>
              </a:lnSpc>
            </a:pPr>
            <a:r>
              <a:rPr sz="1650" b="1" spc="385" dirty="0">
                <a:solidFill>
                  <a:srgbClr val="00DC00"/>
                </a:solidFill>
                <a:latin typeface="Arial"/>
                <a:cs typeface="Arial"/>
              </a:rPr>
              <a:t>if </a:t>
            </a:r>
            <a:r>
              <a:rPr sz="1650" b="1" spc="229" dirty="0">
                <a:latin typeface="Arial"/>
                <a:cs typeface="Arial"/>
              </a:rPr>
              <a:t>(err) </a:t>
            </a:r>
            <a:r>
              <a:rPr sz="1650" b="1" spc="100" dirty="0">
                <a:solidFill>
                  <a:srgbClr val="00DC00"/>
                </a:solidFill>
                <a:latin typeface="Arial"/>
                <a:cs typeface="Arial"/>
              </a:rPr>
              <a:t>return </a:t>
            </a:r>
            <a:r>
              <a:rPr sz="1650" b="1" spc="65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650" b="1" spc="65" dirty="0">
                <a:latin typeface="Arial"/>
                <a:cs typeface="Arial"/>
              </a:rPr>
              <a:t>.log(</a:t>
            </a:r>
            <a:r>
              <a:rPr sz="1650" b="1" spc="65" dirty="0">
                <a:solidFill>
                  <a:srgbClr val="007CFB"/>
                </a:solidFill>
                <a:latin typeface="Arial"/>
                <a:cs typeface="Arial"/>
              </a:rPr>
              <a:t>'Could </a:t>
            </a:r>
            <a:r>
              <a:rPr sz="1650" b="1" spc="35" dirty="0">
                <a:solidFill>
                  <a:srgbClr val="007CFB"/>
                </a:solidFill>
                <a:latin typeface="Arial"/>
                <a:cs typeface="Arial"/>
              </a:rPr>
              <a:t>not </a:t>
            </a:r>
            <a:r>
              <a:rPr sz="1650" b="1" spc="40" dirty="0">
                <a:solidFill>
                  <a:srgbClr val="007CFB"/>
                </a:solidFill>
                <a:latin typeface="Arial"/>
                <a:cs typeface="Arial"/>
              </a:rPr>
              <a:t>describe </a:t>
            </a:r>
            <a:r>
              <a:rPr sz="1650" b="1" spc="130" dirty="0">
                <a:solidFill>
                  <a:srgbClr val="007CFB"/>
                </a:solidFill>
                <a:latin typeface="Arial"/>
                <a:cs typeface="Arial"/>
              </a:rPr>
              <a:t>regions'</a:t>
            </a:r>
            <a:r>
              <a:rPr sz="1650" b="1" spc="130" dirty="0">
                <a:latin typeface="Arial"/>
                <a:cs typeface="Arial"/>
              </a:rPr>
              <a:t>, </a:t>
            </a:r>
            <a:r>
              <a:rPr sz="1650" b="1" spc="200" dirty="0">
                <a:latin typeface="Arial"/>
                <a:cs typeface="Arial"/>
              </a:rPr>
              <a:t>err)  </a:t>
            </a:r>
            <a:r>
              <a:rPr sz="1650" b="1" spc="85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650" b="1" spc="85" dirty="0">
                <a:latin typeface="Arial"/>
                <a:cs typeface="Arial"/>
              </a:rPr>
              <a:t>.log(data)</a:t>
            </a:r>
            <a:endParaRPr sz="1650" dirty="0">
              <a:latin typeface="Arial"/>
              <a:cs typeface="Arial"/>
            </a:endParaRPr>
          </a:p>
          <a:p>
            <a:pPr marL="581025" marR="4895215" indent="-227965" algn="just">
              <a:lnSpc>
                <a:spcPct val="132300"/>
              </a:lnSpc>
            </a:pPr>
            <a:r>
              <a:rPr sz="1650" b="1" spc="10" dirty="0">
                <a:solidFill>
                  <a:srgbClr val="00DC00"/>
                </a:solidFill>
                <a:latin typeface="Arial"/>
                <a:cs typeface="Arial"/>
              </a:rPr>
              <a:t>const </a:t>
            </a:r>
            <a:r>
              <a:rPr sz="1650" b="1" spc="-85" dirty="0">
                <a:latin typeface="Arial"/>
                <a:cs typeface="Arial"/>
              </a:rPr>
              <a:t>imageParams </a:t>
            </a:r>
            <a:r>
              <a:rPr sz="1650" b="1" spc="-70" dirty="0">
                <a:latin typeface="Arial"/>
                <a:cs typeface="Arial"/>
              </a:rPr>
              <a:t>= </a:t>
            </a:r>
            <a:r>
              <a:rPr sz="1650" b="1" spc="250" dirty="0">
                <a:latin typeface="Arial"/>
                <a:cs typeface="Arial"/>
              </a:rPr>
              <a:t>{  </a:t>
            </a:r>
            <a:r>
              <a:rPr sz="1650" b="1" spc="-50" dirty="0">
                <a:solidFill>
                  <a:srgbClr val="FD2500"/>
                </a:solidFill>
                <a:latin typeface="Arial"/>
                <a:cs typeface="Arial"/>
              </a:rPr>
              <a:t>Owners</a:t>
            </a:r>
            <a:r>
              <a:rPr sz="1650" b="1" spc="-50" dirty="0">
                <a:latin typeface="Arial"/>
                <a:cs typeface="Arial"/>
              </a:rPr>
              <a:t>: </a:t>
            </a:r>
            <a:r>
              <a:rPr sz="1650" b="1" spc="114" dirty="0">
                <a:latin typeface="Arial"/>
                <a:cs typeface="Arial"/>
              </a:rPr>
              <a:t>[</a:t>
            </a:r>
            <a:r>
              <a:rPr sz="1650" b="1" spc="114" dirty="0">
                <a:solidFill>
                  <a:srgbClr val="007CFB"/>
                </a:solidFill>
                <a:latin typeface="Arial"/>
                <a:cs typeface="Arial"/>
              </a:rPr>
              <a:t>'amazon'</a:t>
            </a:r>
            <a:r>
              <a:rPr sz="1650" b="1" spc="114" dirty="0">
                <a:latin typeface="Arial"/>
                <a:cs typeface="Arial"/>
              </a:rPr>
              <a:t>],  </a:t>
            </a:r>
            <a:r>
              <a:rPr sz="1650" b="1" spc="200" dirty="0">
                <a:solidFill>
                  <a:srgbClr val="FD2500"/>
                </a:solidFill>
                <a:latin typeface="Arial"/>
                <a:cs typeface="Arial"/>
              </a:rPr>
              <a:t>Filters</a:t>
            </a:r>
            <a:r>
              <a:rPr sz="1650" b="1" spc="200" dirty="0">
                <a:latin typeface="Arial"/>
                <a:cs typeface="Arial"/>
              </a:rPr>
              <a:t>:</a:t>
            </a:r>
            <a:r>
              <a:rPr sz="1650" b="1" spc="360" dirty="0">
                <a:latin typeface="Arial"/>
                <a:cs typeface="Arial"/>
              </a:rPr>
              <a:t> </a:t>
            </a:r>
            <a:r>
              <a:rPr sz="1650" b="1" spc="290" dirty="0">
                <a:latin typeface="Arial"/>
                <a:cs typeface="Arial"/>
              </a:rPr>
              <a:t>[{</a:t>
            </a:r>
            <a:endParaRPr sz="1650" dirty="0">
              <a:latin typeface="Arial"/>
              <a:cs typeface="Arial"/>
            </a:endParaRPr>
          </a:p>
          <a:p>
            <a:pPr marL="808355" marR="3644265">
              <a:lnSpc>
                <a:spcPct val="132300"/>
              </a:lnSpc>
            </a:pPr>
            <a:r>
              <a:rPr sz="1650" b="1" spc="-114" dirty="0">
                <a:solidFill>
                  <a:srgbClr val="FD2500"/>
                </a:solidFill>
                <a:latin typeface="Arial"/>
                <a:cs typeface="Arial"/>
              </a:rPr>
              <a:t>Name</a:t>
            </a:r>
            <a:r>
              <a:rPr sz="1650" b="1" spc="-114" dirty="0">
                <a:latin typeface="Arial"/>
                <a:cs typeface="Arial"/>
              </a:rPr>
              <a:t>: </a:t>
            </a:r>
            <a:r>
              <a:rPr sz="1650" b="1" spc="190" dirty="0">
                <a:solidFill>
                  <a:srgbClr val="007CFB"/>
                </a:solidFill>
                <a:latin typeface="Arial"/>
                <a:cs typeface="Arial"/>
              </a:rPr>
              <a:t>'virtualization-type'</a:t>
            </a:r>
            <a:r>
              <a:rPr sz="1650" b="1" spc="190" dirty="0">
                <a:latin typeface="Arial"/>
                <a:cs typeface="Arial"/>
              </a:rPr>
              <a:t>,  </a:t>
            </a:r>
            <a:r>
              <a:rPr sz="1650" b="1" spc="50" dirty="0">
                <a:solidFill>
                  <a:srgbClr val="FD2500"/>
                </a:solidFill>
                <a:latin typeface="Arial"/>
                <a:cs typeface="Arial"/>
              </a:rPr>
              <a:t>Values</a:t>
            </a:r>
            <a:r>
              <a:rPr sz="1650" b="1" spc="50" dirty="0">
                <a:latin typeface="Arial"/>
                <a:cs typeface="Arial"/>
              </a:rPr>
              <a:t>:</a:t>
            </a:r>
            <a:r>
              <a:rPr sz="1650" b="1" spc="355" dirty="0">
                <a:latin typeface="Arial"/>
                <a:cs typeface="Arial"/>
              </a:rPr>
              <a:t> </a:t>
            </a:r>
            <a:r>
              <a:rPr sz="1650" b="1" spc="135" dirty="0">
                <a:latin typeface="Arial"/>
                <a:cs typeface="Arial"/>
              </a:rPr>
              <a:t>[</a:t>
            </a:r>
            <a:r>
              <a:rPr sz="1650" b="1" spc="135" dirty="0">
                <a:solidFill>
                  <a:srgbClr val="007CFB"/>
                </a:solidFill>
                <a:latin typeface="Arial"/>
                <a:cs typeface="Arial"/>
              </a:rPr>
              <a:t>'hvm'</a:t>
            </a:r>
            <a:r>
              <a:rPr sz="1650" b="1" spc="135" dirty="0">
                <a:latin typeface="Arial"/>
                <a:cs typeface="Arial"/>
              </a:rPr>
              <a:t>]</a:t>
            </a:r>
            <a:endParaRPr sz="1650" dirty="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640"/>
              </a:spcBef>
            </a:pPr>
            <a:r>
              <a:rPr sz="1650" b="1" spc="340" dirty="0">
                <a:latin typeface="Arial"/>
                <a:cs typeface="Arial"/>
              </a:rPr>
              <a:t>},</a:t>
            </a:r>
            <a:r>
              <a:rPr sz="1650" b="1" spc="330" dirty="0">
                <a:latin typeface="Arial"/>
                <a:cs typeface="Arial"/>
              </a:rPr>
              <a:t> </a:t>
            </a:r>
            <a:r>
              <a:rPr sz="1650" b="1" spc="250" dirty="0">
                <a:latin typeface="Arial"/>
                <a:cs typeface="Arial"/>
              </a:rPr>
              <a:t>{</a:t>
            </a:r>
            <a:endParaRPr sz="1650" dirty="0">
              <a:latin typeface="Arial"/>
              <a:cs typeface="Arial"/>
            </a:endParaRPr>
          </a:p>
          <a:p>
            <a:pPr marL="808355" marR="3985260">
              <a:lnSpc>
                <a:spcPct val="132300"/>
              </a:lnSpc>
            </a:pPr>
            <a:r>
              <a:rPr sz="1650" b="1" spc="-114" dirty="0">
                <a:solidFill>
                  <a:srgbClr val="FD2500"/>
                </a:solidFill>
                <a:latin typeface="Arial"/>
                <a:cs typeface="Arial"/>
              </a:rPr>
              <a:t>Name</a:t>
            </a:r>
            <a:r>
              <a:rPr sz="1650" b="1" spc="-114" dirty="0">
                <a:latin typeface="Arial"/>
                <a:cs typeface="Arial"/>
              </a:rPr>
              <a:t>: </a:t>
            </a:r>
            <a:r>
              <a:rPr sz="1650" b="1" spc="150" dirty="0">
                <a:solidFill>
                  <a:srgbClr val="007CFB"/>
                </a:solidFill>
                <a:latin typeface="Arial"/>
                <a:cs typeface="Arial"/>
              </a:rPr>
              <a:t>'root-device-type'</a:t>
            </a:r>
            <a:r>
              <a:rPr sz="1650" b="1" spc="150" dirty="0">
                <a:latin typeface="Arial"/>
                <a:cs typeface="Arial"/>
              </a:rPr>
              <a:t>,  </a:t>
            </a:r>
            <a:r>
              <a:rPr sz="1650" b="1" spc="50" dirty="0">
                <a:solidFill>
                  <a:srgbClr val="FD2500"/>
                </a:solidFill>
                <a:latin typeface="Arial"/>
                <a:cs typeface="Arial"/>
              </a:rPr>
              <a:t>Values</a:t>
            </a:r>
            <a:r>
              <a:rPr sz="1650" b="1" spc="50" dirty="0">
                <a:latin typeface="Arial"/>
                <a:cs typeface="Arial"/>
              </a:rPr>
              <a:t>:</a:t>
            </a:r>
            <a:r>
              <a:rPr sz="1650" b="1" spc="340" dirty="0">
                <a:latin typeface="Arial"/>
                <a:cs typeface="Arial"/>
              </a:rPr>
              <a:t> </a:t>
            </a:r>
            <a:r>
              <a:rPr sz="1650" b="1" spc="215" dirty="0">
                <a:latin typeface="Arial"/>
                <a:cs typeface="Arial"/>
              </a:rPr>
              <a:t>[</a:t>
            </a:r>
            <a:r>
              <a:rPr sz="1650" b="1" spc="215" dirty="0">
                <a:solidFill>
                  <a:srgbClr val="007CFB"/>
                </a:solidFill>
                <a:latin typeface="Arial"/>
                <a:cs typeface="Arial"/>
              </a:rPr>
              <a:t>'ebs'</a:t>
            </a:r>
            <a:r>
              <a:rPr sz="1650" b="1" spc="215" dirty="0">
                <a:latin typeface="Arial"/>
                <a:cs typeface="Arial"/>
              </a:rPr>
              <a:t>]</a:t>
            </a:r>
            <a:endParaRPr sz="1650" dirty="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640"/>
              </a:spcBef>
            </a:pPr>
            <a:r>
              <a:rPr sz="1650" b="1" spc="340" dirty="0">
                <a:latin typeface="Arial"/>
                <a:cs typeface="Arial"/>
              </a:rPr>
              <a:t>},</a:t>
            </a:r>
            <a:r>
              <a:rPr sz="1650" b="1" spc="330" dirty="0">
                <a:latin typeface="Arial"/>
                <a:cs typeface="Arial"/>
              </a:rPr>
              <a:t> </a:t>
            </a:r>
            <a:r>
              <a:rPr sz="1650" b="1" spc="250" dirty="0">
                <a:latin typeface="Arial"/>
                <a:cs typeface="Arial"/>
              </a:rPr>
              <a:t>{</a:t>
            </a:r>
            <a:endParaRPr sz="1650" dirty="0">
              <a:latin typeface="Arial"/>
              <a:cs typeface="Arial"/>
            </a:endParaRPr>
          </a:p>
          <a:p>
            <a:pPr marL="808355">
              <a:lnSpc>
                <a:spcPct val="100000"/>
              </a:lnSpc>
              <a:spcBef>
                <a:spcPts val="635"/>
              </a:spcBef>
            </a:pPr>
            <a:r>
              <a:rPr sz="1650" b="1" spc="-114" dirty="0">
                <a:solidFill>
                  <a:srgbClr val="FD2500"/>
                </a:solidFill>
                <a:latin typeface="Arial"/>
                <a:cs typeface="Arial"/>
              </a:rPr>
              <a:t>Name</a:t>
            </a:r>
            <a:r>
              <a:rPr sz="1650" b="1" spc="-114" dirty="0">
                <a:latin typeface="Arial"/>
                <a:cs typeface="Arial"/>
              </a:rPr>
              <a:t>: 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100" dirty="0">
                <a:solidFill>
                  <a:srgbClr val="007CFB"/>
                </a:solidFill>
                <a:latin typeface="Arial"/>
                <a:cs typeface="Arial"/>
              </a:rPr>
              <a:t>'name'</a:t>
            </a:r>
            <a:r>
              <a:rPr sz="1650" b="1" spc="100" dirty="0">
                <a:latin typeface="Arial"/>
                <a:cs typeface="Arial"/>
              </a:rPr>
              <a:t>,</a:t>
            </a:r>
            <a:endParaRPr sz="1650" dirty="0">
              <a:latin typeface="Arial"/>
              <a:cs typeface="Arial"/>
            </a:endParaRPr>
          </a:p>
          <a:p>
            <a:pPr marL="808355">
              <a:lnSpc>
                <a:spcPct val="100000"/>
              </a:lnSpc>
              <a:spcBef>
                <a:spcPts val="635"/>
              </a:spcBef>
            </a:pPr>
            <a:r>
              <a:rPr sz="1650" b="1" spc="50" dirty="0">
                <a:solidFill>
                  <a:srgbClr val="FD2500"/>
                </a:solidFill>
                <a:latin typeface="Arial"/>
                <a:cs typeface="Arial"/>
              </a:rPr>
              <a:t>Values</a:t>
            </a:r>
            <a:r>
              <a:rPr sz="1650" b="1" spc="50" dirty="0">
                <a:latin typeface="Arial"/>
                <a:cs typeface="Arial"/>
              </a:rPr>
              <a:t>:</a:t>
            </a:r>
            <a:r>
              <a:rPr sz="1650" b="1" spc="375" dirty="0">
                <a:latin typeface="Arial"/>
                <a:cs typeface="Arial"/>
              </a:rPr>
              <a:t> </a:t>
            </a:r>
            <a:r>
              <a:rPr sz="1650" b="1" spc="75" dirty="0">
                <a:latin typeface="Arial"/>
                <a:cs typeface="Arial"/>
              </a:rPr>
              <a:t>[</a:t>
            </a:r>
            <a:r>
              <a:rPr sz="1650" b="1" spc="75" dirty="0">
                <a:solidFill>
                  <a:srgbClr val="007CFB"/>
                </a:solidFill>
                <a:latin typeface="Arial"/>
                <a:cs typeface="Arial"/>
              </a:rPr>
              <a:t>'amzn-ami-hvm-2017.03.0.*-x86_64-gp2'</a:t>
            </a:r>
            <a:r>
              <a:rPr sz="1650" b="1" spc="75" dirty="0">
                <a:latin typeface="Arial"/>
                <a:cs typeface="Arial"/>
              </a:rPr>
              <a:t>]</a:t>
            </a:r>
            <a:endParaRPr sz="1650" dirty="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635"/>
              </a:spcBef>
            </a:pPr>
            <a:r>
              <a:rPr sz="1650" b="1" spc="290" dirty="0">
                <a:latin typeface="Arial"/>
                <a:cs typeface="Arial"/>
              </a:rPr>
              <a:t>}]</a:t>
            </a:r>
            <a:endParaRPr sz="1650" dirty="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635"/>
              </a:spcBef>
            </a:pPr>
            <a:r>
              <a:rPr sz="1650" b="1" spc="250" dirty="0">
                <a:latin typeface="Arial"/>
                <a:cs typeface="Arial"/>
              </a:rPr>
              <a:t>}</a:t>
            </a:r>
            <a:endParaRPr sz="1650" dirty="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635"/>
              </a:spcBef>
            </a:pPr>
            <a:r>
              <a:rPr sz="1650" b="1" spc="5" dirty="0">
                <a:latin typeface="Arial"/>
                <a:cs typeface="Arial"/>
              </a:rPr>
              <a:t>ec2.describeImages(imageParams,  </a:t>
            </a:r>
            <a:r>
              <a:rPr sz="1650" b="1" spc="250" dirty="0">
                <a:latin typeface="Arial"/>
                <a:cs typeface="Arial"/>
              </a:rPr>
              <a:t>(err,</a:t>
            </a:r>
            <a:r>
              <a:rPr sz="1650" b="1" spc="340" dirty="0">
                <a:latin typeface="Arial"/>
                <a:cs typeface="Arial"/>
              </a:rPr>
              <a:t> </a:t>
            </a:r>
            <a:r>
              <a:rPr sz="1650" b="1" spc="75" dirty="0">
                <a:latin typeface="Arial"/>
                <a:cs typeface="Arial"/>
              </a:rPr>
              <a:t>data)=&gt;{</a:t>
            </a:r>
            <a:endParaRPr sz="1650" dirty="0">
              <a:latin typeface="Arial"/>
              <a:cs typeface="Arial"/>
            </a:endParaRPr>
          </a:p>
          <a:p>
            <a:pPr marL="581025" marR="5080">
              <a:lnSpc>
                <a:spcPct val="132300"/>
              </a:lnSpc>
            </a:pPr>
            <a:r>
              <a:rPr sz="1650" b="1" spc="385" dirty="0">
                <a:solidFill>
                  <a:srgbClr val="00DC00"/>
                </a:solidFill>
                <a:latin typeface="Arial"/>
                <a:cs typeface="Arial"/>
              </a:rPr>
              <a:t>if </a:t>
            </a:r>
            <a:r>
              <a:rPr sz="1650" b="1" spc="229" dirty="0">
                <a:latin typeface="Arial"/>
                <a:cs typeface="Arial"/>
              </a:rPr>
              <a:t>(err) </a:t>
            </a:r>
            <a:r>
              <a:rPr sz="1650" b="1" spc="100" dirty="0">
                <a:solidFill>
                  <a:srgbClr val="00DC00"/>
                </a:solidFill>
                <a:latin typeface="Arial"/>
                <a:cs typeface="Arial"/>
              </a:rPr>
              <a:t>return </a:t>
            </a:r>
            <a:r>
              <a:rPr sz="1650" b="1" spc="65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650" b="1" spc="65" dirty="0">
                <a:latin typeface="Arial"/>
                <a:cs typeface="Arial"/>
              </a:rPr>
              <a:t>.log(</a:t>
            </a:r>
            <a:r>
              <a:rPr sz="1650" b="1" spc="65" dirty="0">
                <a:solidFill>
                  <a:srgbClr val="007CFB"/>
                </a:solidFill>
                <a:latin typeface="Arial"/>
                <a:cs typeface="Arial"/>
              </a:rPr>
              <a:t>'Could </a:t>
            </a:r>
            <a:r>
              <a:rPr sz="1650" b="1" spc="35" dirty="0">
                <a:solidFill>
                  <a:srgbClr val="007CFB"/>
                </a:solidFill>
                <a:latin typeface="Arial"/>
                <a:cs typeface="Arial"/>
              </a:rPr>
              <a:t>not </a:t>
            </a:r>
            <a:r>
              <a:rPr sz="1650" b="1" spc="40" dirty="0">
                <a:solidFill>
                  <a:srgbClr val="007CFB"/>
                </a:solidFill>
                <a:latin typeface="Arial"/>
                <a:cs typeface="Arial"/>
              </a:rPr>
              <a:t>describe </a:t>
            </a:r>
            <a:r>
              <a:rPr sz="1650" b="1" spc="130" dirty="0">
                <a:solidFill>
                  <a:srgbClr val="007CFB"/>
                </a:solidFill>
                <a:latin typeface="Arial"/>
                <a:cs typeface="Arial"/>
              </a:rPr>
              <a:t>regions'</a:t>
            </a:r>
            <a:r>
              <a:rPr sz="1650" b="1" spc="130" dirty="0">
                <a:latin typeface="Arial"/>
                <a:cs typeface="Arial"/>
              </a:rPr>
              <a:t>, </a:t>
            </a:r>
            <a:r>
              <a:rPr sz="1650" b="1" spc="200" dirty="0">
                <a:latin typeface="Arial"/>
                <a:cs typeface="Arial"/>
              </a:rPr>
              <a:t>err)  </a:t>
            </a:r>
            <a:r>
              <a:rPr sz="1650" b="1" spc="85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650" b="1" spc="85" dirty="0">
                <a:latin typeface="Arial"/>
                <a:cs typeface="Arial"/>
              </a:rPr>
              <a:t>.log(data)</a:t>
            </a:r>
            <a:endParaRPr sz="1650" dirty="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640"/>
              </a:spcBef>
            </a:pPr>
            <a:r>
              <a:rPr sz="1650" b="1" spc="290" dirty="0">
                <a:latin typeface="Arial"/>
                <a:cs typeface="Arial"/>
              </a:rPr>
              <a:t>})</a:t>
            </a: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b="1" spc="290" dirty="0">
                <a:latin typeface="Arial"/>
                <a:cs typeface="Arial"/>
              </a:rPr>
              <a:t>})</a:t>
            </a:r>
            <a:endParaRPr sz="16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334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104</a:t>
            </a:fld>
            <a:endParaRPr spc="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0648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0" dirty="0">
                <a:solidFill>
                  <a:schemeClr val="bg1"/>
                </a:solidFill>
                <a:latin typeface="Times New Roman"/>
                <a:cs typeface="Times New Roman"/>
              </a:rPr>
              <a:t>How </a:t>
            </a:r>
            <a:r>
              <a:rPr spc="755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pc="-10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530" dirty="0">
                <a:solidFill>
                  <a:schemeClr val="bg1"/>
                </a:solidFill>
                <a:latin typeface="Times New Roman"/>
                <a:cs typeface="Times New Roman"/>
              </a:rPr>
              <a:t>run </a:t>
            </a:r>
            <a:r>
              <a:rPr spc="400" dirty="0">
                <a:solidFill>
                  <a:schemeClr val="bg1"/>
                </a:solidFill>
                <a:latin typeface="Times New Roman"/>
                <a:cs typeface="Times New Roman"/>
              </a:rPr>
              <a:t>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4305300" cy="159004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3900" b="1" spc="-235" dirty="0">
                <a:latin typeface="Courier New"/>
                <a:cs typeface="Courier New"/>
              </a:rPr>
              <a:t>cd</a:t>
            </a:r>
            <a:r>
              <a:rPr sz="3900" b="1" spc="-330" dirty="0">
                <a:latin typeface="Courier New"/>
                <a:cs typeface="Courier New"/>
              </a:rPr>
              <a:t> </a:t>
            </a:r>
            <a:r>
              <a:rPr sz="3900" b="1" spc="-235" dirty="0">
                <a:latin typeface="Courier New"/>
                <a:cs typeface="Courier New"/>
              </a:rPr>
              <a:t>code/sdk</a:t>
            </a:r>
            <a:endParaRPr sz="3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3900" b="1" spc="-235" dirty="0">
                <a:latin typeface="Courier New"/>
                <a:cs typeface="Courier New"/>
              </a:rPr>
              <a:t>node</a:t>
            </a:r>
            <a:r>
              <a:rPr sz="3900" b="1" spc="-330" dirty="0">
                <a:latin typeface="Courier New"/>
                <a:cs typeface="Courier New"/>
              </a:rPr>
              <a:t> </a:t>
            </a:r>
            <a:r>
              <a:rPr sz="3900" b="1" spc="-235" dirty="0">
                <a:latin typeface="Courier New"/>
                <a:cs typeface="Courier New"/>
              </a:rPr>
              <a:t>describe.js</a:t>
            </a:r>
            <a:endParaRPr sz="39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170639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105</a:t>
            </a:fld>
            <a:endParaRPr spc="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74700"/>
            <a:ext cx="82118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125" dirty="0">
                <a:solidFill>
                  <a:schemeClr val="bg1"/>
                </a:solidFill>
                <a:latin typeface="Arial"/>
                <a:cs typeface="Arial"/>
              </a:rPr>
              <a:t>Create </a:t>
            </a:r>
            <a:r>
              <a:rPr sz="3500" b="0" spc="215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3500" b="0" spc="225" dirty="0">
                <a:solidFill>
                  <a:schemeClr val="bg1"/>
                </a:solidFill>
                <a:latin typeface="Arial"/>
                <a:cs typeface="Arial"/>
              </a:rPr>
              <a:t>open</a:t>
            </a:r>
            <a:r>
              <a:rPr sz="3500" b="0" spc="-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-190" dirty="0">
                <a:solidFill>
                  <a:schemeClr val="bg1"/>
                </a:solidFill>
                <a:latin typeface="Monaco"/>
                <a:cs typeface="Monaco"/>
              </a:rPr>
              <a:t>provision-infra.js</a:t>
            </a:r>
            <a:r>
              <a:rPr sz="3500" b="0" spc="-19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3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752" y="2667000"/>
            <a:ext cx="12863830" cy="315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19015">
              <a:lnSpc>
                <a:spcPct val="131600"/>
              </a:lnSpc>
              <a:spcBef>
                <a:spcPts val="100"/>
              </a:spcBef>
              <a:tabLst>
                <a:tab pos="814705" algn="l"/>
                <a:tab pos="1617345" algn="l"/>
                <a:tab pos="2152015" algn="l"/>
                <a:tab pos="2686685" algn="l"/>
                <a:tab pos="3221990" algn="l"/>
                <a:tab pos="4291965" algn="l"/>
                <a:tab pos="5361305" algn="l"/>
              </a:tabLst>
            </a:pPr>
            <a:r>
              <a:rPr sz="3900" b="1" spc="1015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3900" b="1" spc="-225" dirty="0">
                <a:solidFill>
                  <a:srgbClr val="969696"/>
                </a:solidFill>
                <a:latin typeface="Arial"/>
                <a:cs typeface="Arial"/>
              </a:rPr>
              <a:t>Load	</a:t>
            </a:r>
            <a:r>
              <a:rPr sz="3900" b="1" spc="150" dirty="0">
                <a:solidFill>
                  <a:srgbClr val="969696"/>
                </a:solidFill>
                <a:latin typeface="Arial"/>
                <a:cs typeface="Arial"/>
              </a:rPr>
              <a:t>the	</a:t>
            </a:r>
            <a:r>
              <a:rPr sz="3900" b="1" spc="-640" dirty="0">
                <a:solidFill>
                  <a:srgbClr val="969696"/>
                </a:solidFill>
                <a:latin typeface="Arial"/>
                <a:cs typeface="Arial"/>
              </a:rPr>
              <a:t>SDK	</a:t>
            </a:r>
            <a:r>
              <a:rPr sz="3900" b="1" spc="365" dirty="0">
                <a:solidFill>
                  <a:srgbClr val="969696"/>
                </a:solidFill>
                <a:latin typeface="Arial"/>
                <a:cs typeface="Arial"/>
              </a:rPr>
              <a:t>for	</a:t>
            </a:r>
            <a:r>
              <a:rPr sz="3900" b="1" spc="114" dirty="0">
                <a:solidFill>
                  <a:srgbClr val="969696"/>
                </a:solidFill>
                <a:latin typeface="Arial"/>
                <a:cs typeface="Arial"/>
              </a:rPr>
              <a:t>JavaScript  </a:t>
            </a:r>
            <a:r>
              <a:rPr sz="3900" b="1" spc="25" dirty="0">
                <a:solidFill>
                  <a:srgbClr val="00DC00"/>
                </a:solidFill>
                <a:latin typeface="Arial"/>
                <a:cs typeface="Arial"/>
              </a:rPr>
              <a:t>const	</a:t>
            </a:r>
            <a:r>
              <a:rPr sz="3900" b="1" spc="-930" dirty="0">
                <a:latin typeface="Arial"/>
                <a:cs typeface="Arial"/>
              </a:rPr>
              <a:t>AWS	</a:t>
            </a:r>
            <a:r>
              <a:rPr sz="3900" b="1" spc="-175" dirty="0">
                <a:latin typeface="Arial"/>
                <a:cs typeface="Arial"/>
              </a:rPr>
              <a:t>=	</a:t>
            </a:r>
            <a:r>
              <a:rPr sz="3900" b="1" spc="210" dirty="0">
                <a:solidFill>
                  <a:srgbClr val="00DC00"/>
                </a:solidFill>
                <a:latin typeface="Arial"/>
                <a:cs typeface="Arial"/>
              </a:rPr>
              <a:t>require</a:t>
            </a:r>
            <a:r>
              <a:rPr sz="3900" b="1" spc="800" dirty="0">
                <a:latin typeface="Arial"/>
                <a:cs typeface="Arial"/>
              </a:rPr>
              <a:t>(</a:t>
            </a:r>
            <a:r>
              <a:rPr sz="3900" b="1" spc="180" dirty="0">
                <a:solidFill>
                  <a:srgbClr val="007CFB"/>
                </a:solidFill>
                <a:latin typeface="Arial"/>
                <a:cs typeface="Arial"/>
              </a:rPr>
              <a:t>'aws-sdk'</a:t>
            </a:r>
            <a:r>
              <a:rPr sz="3900" b="1" spc="800" dirty="0">
                <a:latin typeface="Arial"/>
                <a:cs typeface="Arial"/>
              </a:rPr>
              <a:t>)</a:t>
            </a:r>
            <a:endParaRPr sz="3900" dirty="0">
              <a:latin typeface="Arial"/>
              <a:cs typeface="Arial"/>
            </a:endParaRPr>
          </a:p>
          <a:p>
            <a:pPr marL="12700" marR="5080">
              <a:lnSpc>
                <a:spcPct val="131600"/>
              </a:lnSpc>
              <a:tabLst>
                <a:tab pos="814705" algn="l"/>
                <a:tab pos="2152015" algn="l"/>
                <a:tab pos="5361305" algn="l"/>
                <a:tab pos="6431280" algn="l"/>
                <a:tab pos="7501255" algn="l"/>
                <a:tab pos="9373235" algn="l"/>
                <a:tab pos="10710545" algn="l"/>
                <a:tab pos="12047855" algn="l"/>
              </a:tabLst>
            </a:pPr>
            <a:r>
              <a:rPr sz="3900" b="1" spc="1015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3900" b="1" spc="-225" dirty="0">
                <a:solidFill>
                  <a:srgbClr val="969696"/>
                </a:solidFill>
                <a:latin typeface="Arial"/>
                <a:cs typeface="Arial"/>
              </a:rPr>
              <a:t>Load	</a:t>
            </a:r>
            <a:r>
              <a:rPr sz="3900" b="1" spc="225" dirty="0">
                <a:solidFill>
                  <a:srgbClr val="969696"/>
                </a:solidFill>
                <a:latin typeface="Arial"/>
                <a:cs typeface="Arial"/>
              </a:rPr>
              <a:t>credentials	</a:t>
            </a:r>
            <a:r>
              <a:rPr sz="3900" b="1" spc="-210" dirty="0">
                <a:solidFill>
                  <a:srgbClr val="969696"/>
                </a:solidFill>
                <a:latin typeface="Arial"/>
                <a:cs typeface="Arial"/>
              </a:rPr>
              <a:t>and	</a:t>
            </a:r>
            <a:r>
              <a:rPr sz="3900" b="1" spc="225" dirty="0">
                <a:solidFill>
                  <a:srgbClr val="969696"/>
                </a:solidFill>
                <a:latin typeface="Arial"/>
                <a:cs typeface="Arial"/>
              </a:rPr>
              <a:t>set	</a:t>
            </a:r>
            <a:r>
              <a:rPr sz="3900" b="1" spc="110" dirty="0">
                <a:solidFill>
                  <a:srgbClr val="969696"/>
                </a:solidFill>
                <a:latin typeface="Arial"/>
                <a:cs typeface="Arial"/>
              </a:rPr>
              <a:t>region	</a:t>
            </a:r>
            <a:r>
              <a:rPr sz="3900" b="1" spc="-65" dirty="0">
                <a:solidFill>
                  <a:srgbClr val="969696"/>
                </a:solidFill>
                <a:latin typeface="Arial"/>
                <a:cs typeface="Arial"/>
              </a:rPr>
              <a:t>from	</a:t>
            </a:r>
            <a:r>
              <a:rPr sz="3900" b="1" spc="-550" dirty="0">
                <a:solidFill>
                  <a:srgbClr val="969696"/>
                </a:solidFill>
                <a:latin typeface="Arial"/>
                <a:cs typeface="Arial"/>
              </a:rPr>
              <a:t>JSON	</a:t>
            </a:r>
            <a:r>
              <a:rPr sz="3900" b="1" spc="150" dirty="0">
                <a:solidFill>
                  <a:srgbClr val="969696"/>
                </a:solidFill>
                <a:latin typeface="Arial"/>
                <a:cs typeface="Arial"/>
              </a:rPr>
              <a:t>file  </a:t>
            </a:r>
            <a:r>
              <a:rPr sz="3900" b="1" spc="80" dirty="0">
                <a:latin typeface="Arial"/>
                <a:cs typeface="Arial"/>
              </a:rPr>
              <a:t>AWS.config.loadFromPath(</a:t>
            </a:r>
            <a:r>
              <a:rPr sz="3900" b="1" spc="80" dirty="0">
                <a:solidFill>
                  <a:srgbClr val="007CFB"/>
                </a:solidFill>
                <a:latin typeface="Arial"/>
                <a:cs typeface="Arial"/>
              </a:rPr>
              <a:t>'./config.json'</a:t>
            </a:r>
            <a:r>
              <a:rPr sz="3900" b="1" spc="80" dirty="0">
                <a:latin typeface="Arial"/>
                <a:cs typeface="Arial"/>
              </a:rPr>
              <a:t>)</a:t>
            </a:r>
            <a:endParaRPr sz="3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5261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106</a:t>
            </a:fld>
            <a:endParaRPr spc="50" dirty="0"/>
          </a:p>
        </p:txBody>
      </p:sp>
      <p:sp>
        <p:nvSpPr>
          <p:cNvPr id="2" name="object 2"/>
          <p:cNvSpPr txBox="1"/>
          <p:nvPr/>
        </p:nvSpPr>
        <p:spPr>
          <a:xfrm>
            <a:off x="863600" y="2209800"/>
            <a:ext cx="14528800" cy="521081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495934" algn="l"/>
                <a:tab pos="1623695" algn="l"/>
                <a:tab pos="2268220" algn="l"/>
                <a:tab pos="3557904" algn="l"/>
              </a:tabLst>
            </a:pPr>
            <a:r>
              <a:rPr sz="2350" b="1" spc="61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350" b="1" spc="40" dirty="0">
                <a:solidFill>
                  <a:srgbClr val="969696"/>
                </a:solidFill>
                <a:latin typeface="Arial"/>
                <a:cs typeface="Arial"/>
              </a:rPr>
              <a:t>Create	</a:t>
            </a:r>
            <a:r>
              <a:rPr sz="2350" b="1" spc="-254" dirty="0">
                <a:solidFill>
                  <a:srgbClr val="969696"/>
                </a:solidFill>
                <a:latin typeface="Arial"/>
                <a:cs typeface="Arial"/>
              </a:rPr>
              <a:t>EC2	</a:t>
            </a:r>
            <a:r>
              <a:rPr sz="2350" b="1" spc="105" dirty="0">
                <a:solidFill>
                  <a:srgbClr val="969696"/>
                </a:solidFill>
                <a:latin typeface="Arial"/>
                <a:cs typeface="Arial"/>
              </a:rPr>
              <a:t>service	</a:t>
            </a:r>
            <a:r>
              <a:rPr sz="2350" b="1" spc="110" dirty="0">
                <a:solidFill>
                  <a:srgbClr val="969696"/>
                </a:solidFill>
                <a:latin typeface="Arial"/>
                <a:cs typeface="Arial"/>
              </a:rPr>
              <a:t>object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657225" algn="l"/>
                <a:tab pos="1301750" algn="l"/>
                <a:tab pos="1623695" algn="l"/>
                <a:tab pos="2268220" algn="l"/>
                <a:tab pos="5652770" algn="l"/>
              </a:tabLst>
            </a:pPr>
            <a:r>
              <a:rPr sz="2350" b="1" spc="85" dirty="0">
                <a:solidFill>
                  <a:srgbClr val="00DC00"/>
                </a:solidFill>
                <a:latin typeface="Arial"/>
                <a:cs typeface="Arial"/>
              </a:rPr>
              <a:t>var	</a:t>
            </a:r>
            <a:r>
              <a:rPr sz="2350" b="1" spc="-40" dirty="0">
                <a:latin typeface="Arial"/>
                <a:cs typeface="Arial"/>
              </a:rPr>
              <a:t>ec2	</a:t>
            </a:r>
            <a:r>
              <a:rPr sz="2350" b="1" spc="-105" dirty="0">
                <a:latin typeface="Arial"/>
                <a:cs typeface="Arial"/>
              </a:rPr>
              <a:t>=	</a:t>
            </a:r>
            <a:r>
              <a:rPr sz="2350" b="1" spc="-254" dirty="0">
                <a:solidFill>
                  <a:srgbClr val="00DC00"/>
                </a:solidFill>
                <a:latin typeface="Arial"/>
                <a:cs typeface="Arial"/>
              </a:rPr>
              <a:t>new	</a:t>
            </a:r>
            <a:r>
              <a:rPr sz="2350" b="1" spc="0" dirty="0">
                <a:latin typeface="Arial"/>
                <a:cs typeface="Arial"/>
              </a:rPr>
              <a:t>AWS.EC2({</a:t>
            </a:r>
            <a:r>
              <a:rPr sz="2350" b="1" spc="0" dirty="0">
                <a:solidFill>
                  <a:srgbClr val="FD2500"/>
                </a:solidFill>
                <a:latin typeface="Arial"/>
                <a:cs typeface="Arial"/>
              </a:rPr>
              <a:t>apiVersion</a:t>
            </a:r>
            <a:r>
              <a:rPr sz="2350" b="1" spc="0" dirty="0">
                <a:latin typeface="Arial"/>
                <a:cs typeface="Arial"/>
              </a:rPr>
              <a:t>:	</a:t>
            </a:r>
            <a:r>
              <a:rPr sz="2350" b="1" spc="200" dirty="0">
                <a:solidFill>
                  <a:srgbClr val="007CFB"/>
                </a:solidFill>
                <a:latin typeface="Arial"/>
                <a:cs typeface="Arial"/>
              </a:rPr>
              <a:t>'2016-11-15'</a:t>
            </a:r>
            <a:r>
              <a:rPr sz="2350" b="1" spc="200" dirty="0">
                <a:latin typeface="Arial"/>
                <a:cs typeface="Arial"/>
              </a:rPr>
              <a:t>})</a:t>
            </a:r>
            <a:endParaRPr sz="2350" dirty="0">
              <a:latin typeface="Arial"/>
              <a:cs typeface="Arial"/>
            </a:endParaRPr>
          </a:p>
          <a:p>
            <a:pPr marL="12700" marR="2744470">
              <a:lnSpc>
                <a:spcPct val="131600"/>
              </a:lnSpc>
              <a:tabLst>
                <a:tab pos="979169" algn="l"/>
                <a:tab pos="1301750" algn="l"/>
                <a:tab pos="1462405" algn="l"/>
                <a:tab pos="1784985" algn="l"/>
                <a:tab pos="1946275" algn="l"/>
                <a:tab pos="2268220" algn="l"/>
                <a:tab pos="2912745" algn="l"/>
                <a:tab pos="6297295" algn="l"/>
                <a:tab pos="8553450" algn="l"/>
              </a:tabLst>
            </a:pPr>
            <a:r>
              <a:rPr sz="2350" b="1" spc="180" dirty="0">
                <a:solidFill>
                  <a:srgbClr val="969696"/>
                </a:solidFill>
                <a:latin typeface="Arial"/>
                <a:cs typeface="Arial"/>
              </a:rPr>
              <a:t>//const	</a:t>
            </a:r>
            <a:r>
              <a:rPr sz="2350" b="1" spc="-40" dirty="0">
                <a:solidFill>
                  <a:srgbClr val="969696"/>
                </a:solidFill>
                <a:latin typeface="Arial"/>
                <a:cs typeface="Arial"/>
              </a:rPr>
              <a:t>ec2	</a:t>
            </a:r>
            <a:r>
              <a:rPr sz="2350" b="1" spc="-105" dirty="0">
                <a:solidFill>
                  <a:srgbClr val="969696"/>
                </a:solidFill>
                <a:latin typeface="Arial"/>
                <a:cs typeface="Arial"/>
              </a:rPr>
              <a:t>=	</a:t>
            </a:r>
            <a:r>
              <a:rPr sz="2350" b="1" spc="-254" dirty="0">
                <a:solidFill>
                  <a:srgbClr val="969696"/>
                </a:solidFill>
                <a:latin typeface="Arial"/>
                <a:cs typeface="Arial"/>
              </a:rPr>
              <a:t>new	</a:t>
            </a:r>
            <a:r>
              <a:rPr sz="2350" b="1" spc="0" dirty="0">
                <a:solidFill>
                  <a:srgbClr val="969696"/>
                </a:solidFill>
                <a:latin typeface="Arial"/>
                <a:cs typeface="Arial"/>
              </a:rPr>
              <a:t>AWS.EC2({apiVersion:	</a:t>
            </a:r>
            <a:r>
              <a:rPr sz="2350" b="1" spc="200" dirty="0">
                <a:solidFill>
                  <a:srgbClr val="969696"/>
                </a:solidFill>
                <a:latin typeface="Arial"/>
                <a:cs typeface="Arial"/>
              </a:rPr>
              <a:t>'2016-11-15',	</a:t>
            </a:r>
            <a:r>
              <a:rPr sz="2350" b="1" spc="175" dirty="0">
                <a:solidFill>
                  <a:srgbClr val="969696"/>
                </a:solidFill>
                <a:latin typeface="Arial"/>
                <a:cs typeface="Arial"/>
              </a:rPr>
              <a:t>region:'us-west-1'})  </a:t>
            </a:r>
            <a:r>
              <a:rPr sz="2350" b="1" spc="10" dirty="0">
                <a:solidFill>
                  <a:srgbClr val="00DC00"/>
                </a:solidFill>
                <a:latin typeface="Arial"/>
                <a:cs typeface="Arial"/>
              </a:rPr>
              <a:t>const	</a:t>
            </a:r>
            <a:r>
              <a:rPr sz="2350" b="1" spc="215" dirty="0">
                <a:latin typeface="Arial"/>
                <a:cs typeface="Arial"/>
              </a:rPr>
              <a:t>fs	</a:t>
            </a:r>
            <a:r>
              <a:rPr sz="2350" b="1" spc="-105" dirty="0">
                <a:latin typeface="Arial"/>
                <a:cs typeface="Arial"/>
              </a:rPr>
              <a:t>=	</a:t>
            </a:r>
            <a:r>
              <a:rPr sz="2350" b="1" spc="280" dirty="0">
                <a:solidFill>
                  <a:srgbClr val="00DC00"/>
                </a:solidFill>
                <a:latin typeface="Arial"/>
                <a:cs typeface="Arial"/>
              </a:rPr>
              <a:t>require</a:t>
            </a:r>
            <a:r>
              <a:rPr sz="2350" b="1" spc="280" dirty="0">
                <a:latin typeface="Arial"/>
                <a:cs typeface="Arial"/>
              </a:rPr>
              <a:t>(</a:t>
            </a:r>
            <a:r>
              <a:rPr sz="2350" b="1" spc="280" dirty="0">
                <a:solidFill>
                  <a:srgbClr val="007CFB"/>
                </a:solidFill>
                <a:latin typeface="Arial"/>
                <a:cs typeface="Arial"/>
              </a:rPr>
              <a:t>'fs'</a:t>
            </a:r>
            <a:r>
              <a:rPr sz="2350" b="1" spc="280" dirty="0"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657225" algn="l"/>
                <a:tab pos="1784985" algn="l"/>
                <a:tab pos="2107565" algn="l"/>
              </a:tabLst>
            </a:pPr>
            <a:r>
              <a:rPr sz="2350" b="1" spc="85" dirty="0">
                <a:solidFill>
                  <a:srgbClr val="00DC00"/>
                </a:solidFill>
                <a:latin typeface="Arial"/>
                <a:cs typeface="Arial"/>
              </a:rPr>
              <a:t>var	</a:t>
            </a:r>
            <a:r>
              <a:rPr sz="2350" b="1" spc="-125" dirty="0">
                <a:latin typeface="Arial"/>
                <a:cs typeface="Arial"/>
              </a:rPr>
              <a:t>params	</a:t>
            </a:r>
            <a:r>
              <a:rPr sz="2350" b="1" spc="-105" dirty="0">
                <a:latin typeface="Arial"/>
                <a:cs typeface="Arial"/>
              </a:rPr>
              <a:t>=	</a:t>
            </a:r>
            <a:r>
              <a:rPr sz="2350" b="1" spc="350" dirty="0">
                <a:latin typeface="Arial"/>
                <a:cs typeface="Arial"/>
              </a:rPr>
              <a:t>{</a:t>
            </a:r>
            <a:endParaRPr sz="2350" dirty="0">
              <a:latin typeface="Arial"/>
              <a:cs typeface="Arial"/>
            </a:endParaRPr>
          </a:p>
          <a:p>
            <a:pPr marL="495934" marR="5080">
              <a:lnSpc>
                <a:spcPct val="131600"/>
              </a:lnSpc>
              <a:tabLst>
                <a:tab pos="1946275" algn="l"/>
                <a:tab pos="2752090" algn="l"/>
                <a:tab pos="4524375" algn="l"/>
                <a:tab pos="5008245" algn="l"/>
                <a:tab pos="6619240" algn="l"/>
                <a:tab pos="7747634" algn="l"/>
                <a:tab pos="8714105" algn="l"/>
                <a:tab pos="9359265" algn="l"/>
                <a:tab pos="10970260" algn="l"/>
                <a:tab pos="12098655" algn="l"/>
                <a:tab pos="12743180" algn="l"/>
                <a:tab pos="13870940" algn="l"/>
              </a:tabLst>
            </a:pPr>
            <a:r>
              <a:rPr sz="2350" b="1" dirty="0">
                <a:solidFill>
                  <a:srgbClr val="FD2500"/>
                </a:solidFill>
                <a:latin typeface="Arial"/>
                <a:cs typeface="Arial"/>
              </a:rPr>
              <a:t>ImageId</a:t>
            </a:r>
            <a:r>
              <a:rPr sz="2350" b="1" spc="480" dirty="0">
                <a:latin typeface="Arial"/>
                <a:cs typeface="Arial"/>
              </a:rPr>
              <a:t>:	</a:t>
            </a:r>
            <a:r>
              <a:rPr sz="2350" b="1" spc="90" dirty="0">
                <a:solidFill>
                  <a:srgbClr val="007CFB"/>
                </a:solidFill>
                <a:latin typeface="Arial"/>
                <a:cs typeface="Arial"/>
              </a:rPr>
              <a:t>'ami-7a85a01a'</a:t>
            </a:r>
            <a:r>
              <a:rPr sz="2350" b="1" spc="610" dirty="0">
                <a:latin typeface="Arial"/>
                <a:cs typeface="Arial"/>
              </a:rPr>
              <a:t>,	</a:t>
            </a:r>
            <a:r>
              <a:rPr sz="2350" b="1" spc="61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2350" b="1" spc="55" dirty="0">
                <a:solidFill>
                  <a:srgbClr val="969696"/>
                </a:solidFill>
                <a:latin typeface="Arial"/>
                <a:cs typeface="Arial"/>
              </a:rPr>
              <a:t>us-west-1	</a:t>
            </a:r>
            <a:r>
              <a:rPr sz="2350" b="1" spc="-254" dirty="0">
                <a:solidFill>
                  <a:srgbClr val="969696"/>
                </a:solidFill>
                <a:latin typeface="Arial"/>
                <a:cs typeface="Arial"/>
              </a:rPr>
              <a:t>Amazon	</a:t>
            </a:r>
            <a:r>
              <a:rPr sz="2350" b="1" spc="10" dirty="0">
                <a:solidFill>
                  <a:srgbClr val="969696"/>
                </a:solidFill>
                <a:latin typeface="Arial"/>
                <a:cs typeface="Arial"/>
              </a:rPr>
              <a:t>Linux	</a:t>
            </a:r>
            <a:r>
              <a:rPr sz="2350" b="1" spc="-170" dirty="0">
                <a:solidFill>
                  <a:srgbClr val="969696"/>
                </a:solidFill>
                <a:latin typeface="Arial"/>
                <a:cs typeface="Arial"/>
              </a:rPr>
              <a:t>AMI	</a:t>
            </a:r>
            <a:r>
              <a:rPr sz="2350" b="1" spc="100" dirty="0">
                <a:solidFill>
                  <a:srgbClr val="969696"/>
                </a:solidFill>
                <a:latin typeface="Arial"/>
                <a:cs typeface="Arial"/>
              </a:rPr>
              <a:t>2017.03.0	</a:t>
            </a:r>
            <a:r>
              <a:rPr sz="2350" b="1" spc="25" dirty="0">
                <a:solidFill>
                  <a:srgbClr val="969696"/>
                </a:solidFill>
                <a:latin typeface="Arial"/>
                <a:cs typeface="Arial"/>
              </a:rPr>
              <a:t>(HVM),	</a:t>
            </a:r>
            <a:r>
              <a:rPr sz="2350" b="1" spc="-345" dirty="0">
                <a:solidFill>
                  <a:srgbClr val="969696"/>
                </a:solidFill>
                <a:latin typeface="Arial"/>
                <a:cs typeface="Arial"/>
              </a:rPr>
              <a:t>SSD	</a:t>
            </a:r>
            <a:r>
              <a:rPr sz="2350" b="1" spc="-150" dirty="0">
                <a:solidFill>
                  <a:srgbClr val="969696"/>
                </a:solidFill>
                <a:latin typeface="Arial"/>
                <a:cs typeface="Arial"/>
              </a:rPr>
              <a:t>Volume	</a:t>
            </a:r>
            <a:r>
              <a:rPr sz="2350" b="1" spc="-85" dirty="0">
                <a:solidFill>
                  <a:srgbClr val="969696"/>
                </a:solidFill>
                <a:latin typeface="Arial"/>
                <a:cs typeface="Arial"/>
              </a:rPr>
              <a:t>Type  </a:t>
            </a:r>
            <a:r>
              <a:rPr sz="2350" b="1" spc="50" dirty="0">
                <a:latin typeface="Arial"/>
                <a:cs typeface="Arial"/>
              </a:rPr>
              <a:t>InstanceType:	</a:t>
            </a:r>
            <a:r>
              <a:rPr sz="2350" b="1" spc="275" dirty="0">
                <a:solidFill>
                  <a:srgbClr val="007CFB"/>
                </a:solidFill>
                <a:latin typeface="Arial"/>
                <a:cs typeface="Arial"/>
              </a:rPr>
              <a:t>'t2.micro'</a:t>
            </a:r>
            <a:r>
              <a:rPr sz="2350" b="1" spc="275" dirty="0">
                <a:latin typeface="Arial"/>
                <a:cs typeface="Arial"/>
              </a:rPr>
              <a:t>,</a:t>
            </a:r>
            <a:endParaRPr sz="2350" dirty="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  <a:spcBef>
                <a:spcPts val="890"/>
              </a:spcBef>
              <a:tabLst>
                <a:tab pos="2107565" algn="l"/>
              </a:tabLst>
            </a:pPr>
            <a:r>
              <a:rPr sz="2350" b="1" spc="-25" dirty="0">
                <a:solidFill>
                  <a:srgbClr val="FD2500"/>
                </a:solidFill>
                <a:latin typeface="Arial"/>
                <a:cs typeface="Arial"/>
              </a:rPr>
              <a:t>MinCount</a:t>
            </a:r>
            <a:r>
              <a:rPr sz="2350" b="1" spc="-25" dirty="0">
                <a:latin typeface="Arial"/>
                <a:cs typeface="Arial"/>
              </a:rPr>
              <a:t>:	</a:t>
            </a:r>
            <a:r>
              <a:rPr sz="2350" b="1" spc="280" dirty="0">
                <a:solidFill>
                  <a:srgbClr val="FD2500"/>
                </a:solidFill>
                <a:latin typeface="Arial"/>
                <a:cs typeface="Arial"/>
              </a:rPr>
              <a:t>1</a:t>
            </a:r>
            <a:r>
              <a:rPr sz="2350" b="1" spc="280" dirty="0">
                <a:latin typeface="Arial"/>
                <a:cs typeface="Arial"/>
              </a:rPr>
              <a:t>,</a:t>
            </a:r>
            <a:endParaRPr sz="2350" dirty="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  <a:spcBef>
                <a:spcPts val="890"/>
              </a:spcBef>
              <a:tabLst>
                <a:tab pos="2107565" algn="l"/>
              </a:tabLst>
            </a:pPr>
            <a:r>
              <a:rPr sz="2350" b="1" spc="-80" dirty="0">
                <a:solidFill>
                  <a:srgbClr val="FD2500"/>
                </a:solidFill>
                <a:latin typeface="Arial"/>
                <a:cs typeface="Arial"/>
              </a:rPr>
              <a:t>MaxCount</a:t>
            </a:r>
            <a:r>
              <a:rPr sz="2350" b="1" spc="-80" dirty="0">
                <a:latin typeface="Arial"/>
                <a:cs typeface="Arial"/>
              </a:rPr>
              <a:t>:	</a:t>
            </a:r>
            <a:r>
              <a:rPr sz="2350" b="1" spc="280" dirty="0">
                <a:solidFill>
                  <a:srgbClr val="FD2500"/>
                </a:solidFill>
                <a:latin typeface="Arial"/>
                <a:cs typeface="Arial"/>
              </a:rPr>
              <a:t>1</a:t>
            </a:r>
            <a:r>
              <a:rPr sz="2350" b="1" spc="280" dirty="0">
                <a:latin typeface="Arial"/>
                <a:cs typeface="Arial"/>
              </a:rPr>
              <a:t>,</a:t>
            </a:r>
            <a:endParaRPr sz="2350" dirty="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  <a:spcBef>
                <a:spcPts val="890"/>
              </a:spcBef>
              <a:tabLst>
                <a:tab pos="2107565" algn="l"/>
                <a:tab pos="7586345" algn="l"/>
              </a:tabLst>
            </a:pPr>
            <a:r>
              <a:rPr sz="2350" b="1" spc="30" dirty="0">
                <a:solidFill>
                  <a:srgbClr val="FD2500"/>
                </a:solidFill>
                <a:latin typeface="Arial"/>
                <a:cs typeface="Arial"/>
              </a:rPr>
              <a:t>UserData</a:t>
            </a:r>
            <a:r>
              <a:rPr sz="2350" b="1" spc="30" dirty="0">
                <a:latin typeface="Arial"/>
                <a:cs typeface="Arial"/>
              </a:rPr>
              <a:t>:	</a:t>
            </a:r>
            <a:r>
              <a:rPr sz="2350" b="1" spc="200" dirty="0">
                <a:latin typeface="Arial"/>
                <a:cs typeface="Arial"/>
              </a:rPr>
              <a:t>fs.readFileSync(</a:t>
            </a:r>
            <a:r>
              <a:rPr sz="2350" b="1" spc="200" dirty="0">
                <a:solidFill>
                  <a:srgbClr val="007CFB"/>
                </a:solidFill>
                <a:latin typeface="Arial"/>
                <a:cs typeface="Arial"/>
              </a:rPr>
              <a:t>'./user-data.sh'</a:t>
            </a:r>
            <a:r>
              <a:rPr sz="2350" b="1" spc="200" dirty="0">
                <a:latin typeface="Arial"/>
                <a:cs typeface="Arial"/>
              </a:rPr>
              <a:t>,	</a:t>
            </a:r>
            <a:r>
              <a:rPr sz="2350" b="1" spc="165" dirty="0">
                <a:solidFill>
                  <a:srgbClr val="007CFB"/>
                </a:solidFill>
                <a:latin typeface="Arial"/>
                <a:cs typeface="Arial"/>
              </a:rPr>
              <a:t>'base64'</a:t>
            </a:r>
            <a:r>
              <a:rPr sz="2350" b="1" spc="165" dirty="0">
                <a:latin typeface="Arial"/>
                <a:cs typeface="Arial"/>
              </a:rPr>
              <a:t>)</a:t>
            </a: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350" b="1" spc="350" dirty="0">
                <a:latin typeface="Arial"/>
                <a:cs typeface="Arial"/>
              </a:rPr>
              <a:t>}</a:t>
            </a:r>
            <a:endParaRPr sz="23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0083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107</a:t>
            </a:fld>
            <a:endParaRPr spc="50" dirty="0"/>
          </a:p>
        </p:txBody>
      </p:sp>
      <p:sp>
        <p:nvSpPr>
          <p:cNvPr id="2" name="object 2"/>
          <p:cNvSpPr txBox="1"/>
          <p:nvPr/>
        </p:nvSpPr>
        <p:spPr>
          <a:xfrm>
            <a:off x="841513" y="1752600"/>
            <a:ext cx="15392400" cy="63135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40330">
              <a:lnSpc>
                <a:spcPct val="133100"/>
              </a:lnSpc>
              <a:spcBef>
                <a:spcPts val="95"/>
              </a:spcBef>
              <a:tabLst>
                <a:tab pos="407670" algn="l"/>
                <a:tab pos="1329690" algn="l"/>
                <a:tab pos="1856739" algn="l"/>
                <a:tab pos="3306445" algn="l"/>
                <a:tab pos="5151120" algn="l"/>
                <a:tab pos="5941695" algn="l"/>
              </a:tabLst>
            </a:pPr>
            <a:r>
              <a:rPr sz="1900" b="1" spc="50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1900" b="1" spc="50" dirty="0">
                <a:solidFill>
                  <a:srgbClr val="969696"/>
                </a:solidFill>
                <a:latin typeface="Arial"/>
                <a:cs typeface="Arial"/>
              </a:rPr>
              <a:t>Create	</a:t>
            </a:r>
            <a:r>
              <a:rPr sz="1900" b="1" spc="80" dirty="0">
                <a:solidFill>
                  <a:srgbClr val="969696"/>
                </a:solidFill>
                <a:latin typeface="Arial"/>
                <a:cs typeface="Arial"/>
              </a:rPr>
              <a:t>the	</a:t>
            </a:r>
            <a:r>
              <a:rPr sz="1900" b="1" spc="65" dirty="0">
                <a:solidFill>
                  <a:srgbClr val="969696"/>
                </a:solidFill>
                <a:latin typeface="Arial"/>
                <a:cs typeface="Arial"/>
              </a:rPr>
              <a:t>instance  </a:t>
            </a:r>
            <a:r>
              <a:rPr sz="1900" b="1" spc="55" dirty="0">
                <a:latin typeface="Arial"/>
                <a:cs typeface="Arial"/>
              </a:rPr>
              <a:t>ec2.runInstances(params,</a:t>
            </a:r>
            <a:r>
              <a:rPr sz="1900" b="1" dirty="0">
                <a:latin typeface="Arial"/>
                <a:cs typeface="Arial"/>
              </a:rPr>
              <a:t>	</a:t>
            </a:r>
            <a:r>
              <a:rPr sz="1900" b="1" spc="100" dirty="0">
                <a:solidFill>
                  <a:srgbClr val="00DC00"/>
                </a:solidFill>
                <a:latin typeface="Arial"/>
                <a:cs typeface="Arial"/>
              </a:rPr>
              <a:t>function</a:t>
            </a:r>
            <a:r>
              <a:rPr sz="1900" b="1" spc="400" dirty="0">
                <a:solidFill>
                  <a:srgbClr val="007CFB"/>
                </a:solidFill>
                <a:latin typeface="Arial"/>
                <a:cs typeface="Arial"/>
              </a:rPr>
              <a:t>(</a:t>
            </a:r>
            <a:r>
              <a:rPr sz="1900" b="1" spc="265" dirty="0">
                <a:solidFill>
                  <a:srgbClr val="969696"/>
                </a:solidFill>
                <a:latin typeface="Arial"/>
                <a:cs typeface="Arial"/>
              </a:rPr>
              <a:t>err,</a:t>
            </a:r>
            <a:r>
              <a:rPr sz="1900" b="1" dirty="0">
                <a:solidFill>
                  <a:srgbClr val="969696"/>
                </a:solidFill>
                <a:latin typeface="Arial"/>
                <a:cs typeface="Arial"/>
              </a:rPr>
              <a:t>	</a:t>
            </a:r>
            <a:r>
              <a:rPr sz="1900" b="1" spc="55" dirty="0">
                <a:solidFill>
                  <a:srgbClr val="969696"/>
                </a:solidFill>
                <a:latin typeface="Arial"/>
                <a:cs typeface="Arial"/>
              </a:rPr>
              <a:t>data</a:t>
            </a:r>
            <a:r>
              <a:rPr sz="1900" b="1" spc="400" dirty="0">
                <a:solidFill>
                  <a:srgbClr val="007CFB"/>
                </a:solidFill>
                <a:latin typeface="Arial"/>
                <a:cs typeface="Arial"/>
              </a:rPr>
              <a:t>)</a:t>
            </a:r>
            <a:r>
              <a:rPr sz="1900" b="1" dirty="0">
                <a:solidFill>
                  <a:srgbClr val="007CFB"/>
                </a:solidFill>
                <a:latin typeface="Arial"/>
                <a:cs typeface="Arial"/>
              </a:rPr>
              <a:t>	</a:t>
            </a:r>
            <a:r>
              <a:rPr sz="1900" b="1" spc="290" dirty="0">
                <a:latin typeface="Arial"/>
                <a:cs typeface="Arial"/>
              </a:rPr>
              <a:t>{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0"/>
              </a:spcBef>
              <a:tabLst>
                <a:tab pos="802640" algn="l"/>
                <a:tab pos="1593215" algn="l"/>
              </a:tabLst>
            </a:pPr>
            <a:r>
              <a:rPr sz="1900" b="1" spc="450" dirty="0">
                <a:solidFill>
                  <a:srgbClr val="00DC00"/>
                </a:solidFill>
                <a:latin typeface="Arial"/>
                <a:cs typeface="Arial"/>
              </a:rPr>
              <a:t>if	</a:t>
            </a:r>
            <a:r>
              <a:rPr sz="1900" b="1" spc="275" dirty="0">
                <a:latin typeface="Arial"/>
                <a:cs typeface="Arial"/>
              </a:rPr>
              <a:t>(err)	</a:t>
            </a:r>
            <a:r>
              <a:rPr sz="1900" b="1" spc="290" dirty="0">
                <a:latin typeface="Arial"/>
                <a:cs typeface="Arial"/>
              </a:rPr>
              <a:t>{</a:t>
            </a:r>
            <a:endParaRPr sz="1900" dirty="0">
              <a:latin typeface="Arial"/>
              <a:cs typeface="Arial"/>
            </a:endParaRPr>
          </a:p>
          <a:p>
            <a:pPr marL="803275" marR="1981200">
              <a:lnSpc>
                <a:spcPct val="133100"/>
              </a:lnSpc>
              <a:tabLst>
                <a:tab pos="3306445" algn="l"/>
                <a:tab pos="3833495" algn="l"/>
                <a:tab pos="4755515" algn="l"/>
                <a:tab pos="6205220" algn="l"/>
              </a:tabLst>
            </a:pPr>
            <a:r>
              <a:rPr sz="1900" b="1" spc="5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900" b="1" spc="229" dirty="0">
                <a:latin typeface="Arial"/>
                <a:cs typeface="Arial"/>
              </a:rPr>
              <a:t>.log(</a:t>
            </a:r>
            <a:r>
              <a:rPr sz="1900" b="1" spc="60" dirty="0">
                <a:solidFill>
                  <a:srgbClr val="007CFB"/>
                </a:solidFill>
                <a:latin typeface="Arial"/>
                <a:cs typeface="Arial"/>
              </a:rPr>
              <a:t>'Could	</a:t>
            </a:r>
            <a:r>
              <a:rPr sz="1900" b="1" spc="50" dirty="0">
                <a:solidFill>
                  <a:srgbClr val="007CFB"/>
                </a:solidFill>
                <a:latin typeface="Arial"/>
                <a:cs typeface="Arial"/>
              </a:rPr>
              <a:t>not	</a:t>
            </a:r>
            <a:r>
              <a:rPr sz="1900" b="1" spc="100" dirty="0">
                <a:solidFill>
                  <a:srgbClr val="007CFB"/>
                </a:solidFill>
                <a:latin typeface="Arial"/>
                <a:cs typeface="Arial"/>
              </a:rPr>
              <a:t>create	</a:t>
            </a:r>
            <a:r>
              <a:rPr sz="1900" b="1" spc="125" dirty="0">
                <a:solidFill>
                  <a:srgbClr val="007CFB"/>
                </a:solidFill>
                <a:latin typeface="Arial"/>
                <a:cs typeface="Arial"/>
              </a:rPr>
              <a:t>instance'</a:t>
            </a:r>
            <a:r>
              <a:rPr sz="1900" b="1" spc="500" dirty="0">
                <a:latin typeface="Arial"/>
                <a:cs typeface="Arial"/>
              </a:rPr>
              <a:t>,	</a:t>
            </a:r>
            <a:r>
              <a:rPr sz="1900" b="1" spc="210" dirty="0">
                <a:latin typeface="Arial"/>
                <a:cs typeface="Arial"/>
              </a:rPr>
              <a:t>err)  </a:t>
            </a:r>
            <a:r>
              <a:rPr sz="1900" b="1" spc="114" dirty="0">
                <a:solidFill>
                  <a:srgbClr val="00DC00"/>
                </a:solidFill>
                <a:latin typeface="Arial"/>
                <a:cs typeface="Arial"/>
              </a:rPr>
              <a:t>return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5"/>
              </a:spcBef>
            </a:pPr>
            <a:r>
              <a:rPr sz="1900" b="1" spc="290" dirty="0">
                <a:latin typeface="Arial"/>
                <a:cs typeface="Arial"/>
              </a:rPr>
              <a:t>}</a:t>
            </a:r>
            <a:endParaRPr sz="1900" dirty="0">
              <a:latin typeface="Arial"/>
              <a:cs typeface="Arial"/>
            </a:endParaRPr>
          </a:p>
          <a:p>
            <a:pPr marL="407670" marR="2376805">
              <a:lnSpc>
                <a:spcPct val="133100"/>
              </a:lnSpc>
              <a:tabLst>
                <a:tab pos="934719" algn="l"/>
                <a:tab pos="2383790" algn="l"/>
                <a:tab pos="2647315" algn="l"/>
                <a:tab pos="3174365" algn="l"/>
                <a:tab pos="4624070" algn="l"/>
              </a:tabLst>
            </a:pPr>
            <a:r>
              <a:rPr sz="1900" b="1" spc="80" dirty="0">
                <a:solidFill>
                  <a:srgbClr val="00DC00"/>
                </a:solidFill>
                <a:latin typeface="Arial"/>
                <a:cs typeface="Arial"/>
              </a:rPr>
              <a:t>var	</a:t>
            </a:r>
            <a:r>
              <a:rPr sz="1900" b="1" spc="90" dirty="0">
                <a:latin typeface="Arial"/>
                <a:cs typeface="Arial"/>
              </a:rPr>
              <a:t>instanceId	</a:t>
            </a:r>
            <a:r>
              <a:rPr sz="1900" b="1" spc="-75" dirty="0">
                <a:latin typeface="Arial"/>
                <a:cs typeface="Arial"/>
              </a:rPr>
              <a:t>=	</a:t>
            </a:r>
            <a:r>
              <a:rPr sz="1900" b="1" spc="125" dirty="0">
                <a:latin typeface="Arial"/>
                <a:cs typeface="Arial"/>
              </a:rPr>
              <a:t>data.Instances[</a:t>
            </a:r>
            <a:r>
              <a:rPr sz="1900" b="1" spc="125" dirty="0">
                <a:solidFill>
                  <a:srgbClr val="FD2500"/>
                </a:solidFill>
                <a:latin typeface="Arial"/>
                <a:cs typeface="Arial"/>
              </a:rPr>
              <a:t>0</a:t>
            </a:r>
            <a:r>
              <a:rPr sz="1900" b="1" spc="125" dirty="0">
                <a:latin typeface="Arial"/>
                <a:cs typeface="Arial"/>
              </a:rPr>
              <a:t>].InstanceId  </a:t>
            </a:r>
            <a:r>
              <a:rPr sz="1900" b="1" spc="100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900" b="1" spc="100" dirty="0">
                <a:latin typeface="Arial"/>
                <a:cs typeface="Arial"/>
              </a:rPr>
              <a:t>.log(</a:t>
            </a:r>
            <a:r>
              <a:rPr sz="1900" b="1" spc="100" dirty="0">
                <a:solidFill>
                  <a:srgbClr val="007CFB"/>
                </a:solidFill>
                <a:latin typeface="Arial"/>
                <a:cs typeface="Arial"/>
              </a:rPr>
              <a:t>'Created	</a:t>
            </a:r>
            <a:r>
              <a:rPr sz="1900" b="1" spc="160" dirty="0">
                <a:solidFill>
                  <a:srgbClr val="007CFB"/>
                </a:solidFill>
                <a:latin typeface="Arial"/>
                <a:cs typeface="Arial"/>
              </a:rPr>
              <a:t>instance'</a:t>
            </a:r>
            <a:r>
              <a:rPr sz="1900" b="1" spc="160" dirty="0">
                <a:latin typeface="Arial"/>
                <a:cs typeface="Arial"/>
              </a:rPr>
              <a:t>,	</a:t>
            </a:r>
            <a:r>
              <a:rPr sz="1900" b="1" spc="125" dirty="0">
                <a:latin typeface="Arial"/>
                <a:cs typeface="Arial"/>
              </a:rPr>
              <a:t>instanceId)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5"/>
              </a:spcBef>
              <a:tabLst>
                <a:tab pos="802640" algn="l"/>
                <a:tab pos="1329690" algn="l"/>
                <a:tab pos="1988820" algn="l"/>
                <a:tab pos="2383790" algn="l"/>
                <a:tab pos="2910840" algn="l"/>
              </a:tabLst>
            </a:pPr>
            <a:r>
              <a:rPr sz="1900" b="1" spc="500" dirty="0">
                <a:solidFill>
                  <a:srgbClr val="969696"/>
                </a:solidFill>
                <a:latin typeface="Arial"/>
                <a:cs typeface="Arial"/>
              </a:rPr>
              <a:t>//	</a:t>
            </a:r>
            <a:r>
              <a:rPr sz="1900" b="1" spc="-195" dirty="0">
                <a:solidFill>
                  <a:srgbClr val="969696"/>
                </a:solidFill>
                <a:latin typeface="Arial"/>
                <a:cs typeface="Arial"/>
              </a:rPr>
              <a:t>Add	</a:t>
            </a:r>
            <a:r>
              <a:rPr sz="1900" b="1" spc="55" dirty="0">
                <a:solidFill>
                  <a:srgbClr val="969696"/>
                </a:solidFill>
                <a:latin typeface="Arial"/>
                <a:cs typeface="Arial"/>
              </a:rPr>
              <a:t>tags	</a:t>
            </a:r>
            <a:r>
              <a:rPr sz="1900" b="1" spc="135" dirty="0">
                <a:solidFill>
                  <a:srgbClr val="969696"/>
                </a:solidFill>
                <a:latin typeface="Arial"/>
                <a:cs typeface="Arial"/>
              </a:rPr>
              <a:t>to	</a:t>
            </a:r>
            <a:r>
              <a:rPr sz="1900" b="1" spc="80" dirty="0">
                <a:solidFill>
                  <a:srgbClr val="969696"/>
                </a:solidFill>
                <a:latin typeface="Arial"/>
                <a:cs typeface="Arial"/>
              </a:rPr>
              <a:t>the	</a:t>
            </a:r>
            <a:r>
              <a:rPr sz="1900" b="1" spc="65" dirty="0">
                <a:solidFill>
                  <a:srgbClr val="969696"/>
                </a:solidFill>
                <a:latin typeface="Arial"/>
                <a:cs typeface="Arial"/>
              </a:rPr>
              <a:t>instance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0"/>
              </a:spcBef>
              <a:tabLst>
                <a:tab pos="1329690" algn="l"/>
                <a:tab pos="1593215" algn="l"/>
                <a:tab pos="3174365" algn="l"/>
                <a:tab pos="5019040" algn="l"/>
                <a:tab pos="5809615" algn="l"/>
              </a:tabLst>
            </a:pPr>
            <a:r>
              <a:rPr sz="1900" b="1" spc="-90" dirty="0">
                <a:latin typeface="Arial"/>
                <a:cs typeface="Arial"/>
              </a:rPr>
              <a:t>params	</a:t>
            </a:r>
            <a:r>
              <a:rPr sz="1900" b="1" spc="-75" dirty="0">
                <a:latin typeface="Arial"/>
                <a:cs typeface="Arial"/>
              </a:rPr>
              <a:t>=	</a:t>
            </a:r>
            <a:r>
              <a:rPr sz="1900" b="1" spc="25" dirty="0">
                <a:latin typeface="Arial"/>
                <a:cs typeface="Arial"/>
              </a:rPr>
              <a:t>{</a:t>
            </a:r>
            <a:r>
              <a:rPr sz="1900" b="1" spc="25" dirty="0">
                <a:solidFill>
                  <a:srgbClr val="FD2500"/>
                </a:solidFill>
                <a:latin typeface="Arial"/>
                <a:cs typeface="Arial"/>
              </a:rPr>
              <a:t>Resources</a:t>
            </a:r>
            <a:r>
              <a:rPr sz="1900" b="1" spc="25" dirty="0">
                <a:latin typeface="Arial"/>
                <a:cs typeface="Arial"/>
              </a:rPr>
              <a:t>:	</a:t>
            </a:r>
            <a:r>
              <a:rPr sz="1900" b="1" spc="175" dirty="0">
                <a:latin typeface="Arial"/>
                <a:cs typeface="Arial"/>
              </a:rPr>
              <a:t>[instanceId],	</a:t>
            </a:r>
            <a:r>
              <a:rPr sz="1900" b="1" spc="15" dirty="0">
                <a:solidFill>
                  <a:srgbClr val="FD2500"/>
                </a:solidFill>
                <a:latin typeface="Arial"/>
                <a:cs typeface="Arial"/>
              </a:rPr>
              <a:t>Tags</a:t>
            </a:r>
            <a:r>
              <a:rPr sz="1900" b="1" spc="15" dirty="0">
                <a:latin typeface="Arial"/>
                <a:cs typeface="Arial"/>
              </a:rPr>
              <a:t>:	</a:t>
            </a:r>
            <a:r>
              <a:rPr sz="1900" b="1" spc="400" dirty="0">
                <a:latin typeface="Arial"/>
                <a:cs typeface="Arial"/>
              </a:rPr>
              <a:t>[</a:t>
            </a:r>
            <a:endParaRPr sz="1900" dirty="0">
              <a:latin typeface="Arial"/>
              <a:cs typeface="Arial"/>
            </a:endParaRPr>
          </a:p>
          <a:p>
            <a:pPr marL="803275">
              <a:lnSpc>
                <a:spcPct val="100000"/>
              </a:lnSpc>
              <a:spcBef>
                <a:spcPts val="750"/>
              </a:spcBef>
            </a:pPr>
            <a:r>
              <a:rPr sz="1900" b="1" spc="290" dirty="0">
                <a:latin typeface="Arial"/>
                <a:cs typeface="Arial"/>
              </a:rPr>
              <a:t>{</a:t>
            </a:r>
            <a:endParaRPr sz="1900" dirty="0">
              <a:latin typeface="Arial"/>
              <a:cs typeface="Arial"/>
            </a:endParaRPr>
          </a:p>
          <a:p>
            <a:pPr marL="1198245">
              <a:lnSpc>
                <a:spcPct val="100000"/>
              </a:lnSpc>
              <a:spcBef>
                <a:spcPts val="750"/>
              </a:spcBef>
              <a:tabLst>
                <a:tab pos="1856739" algn="l"/>
              </a:tabLst>
            </a:pPr>
            <a:r>
              <a:rPr sz="1900" b="1" spc="0" dirty="0">
                <a:solidFill>
                  <a:srgbClr val="FD2500"/>
                </a:solidFill>
                <a:latin typeface="Arial"/>
                <a:cs typeface="Arial"/>
              </a:rPr>
              <a:t>Key</a:t>
            </a:r>
            <a:r>
              <a:rPr sz="1900" b="1" spc="0" dirty="0">
                <a:latin typeface="Arial"/>
                <a:cs typeface="Arial"/>
              </a:rPr>
              <a:t>:	</a:t>
            </a:r>
            <a:r>
              <a:rPr sz="1900" b="1" spc="235" dirty="0">
                <a:solidFill>
                  <a:srgbClr val="007CFB"/>
                </a:solidFill>
                <a:latin typeface="Arial"/>
                <a:cs typeface="Arial"/>
              </a:rPr>
              <a:t>'Role'</a:t>
            </a:r>
            <a:r>
              <a:rPr sz="1900" b="1" spc="235" dirty="0">
                <a:latin typeface="Arial"/>
                <a:cs typeface="Arial"/>
              </a:rPr>
              <a:t>,</a:t>
            </a:r>
            <a:endParaRPr sz="1900" dirty="0">
              <a:latin typeface="Arial"/>
              <a:cs typeface="Arial"/>
            </a:endParaRPr>
          </a:p>
          <a:p>
            <a:pPr marL="1198245">
              <a:lnSpc>
                <a:spcPct val="100000"/>
              </a:lnSpc>
              <a:spcBef>
                <a:spcPts val="750"/>
              </a:spcBef>
              <a:tabLst>
                <a:tab pos="2120265" algn="l"/>
              </a:tabLst>
            </a:pPr>
            <a:r>
              <a:rPr sz="1900" b="1" spc="80" dirty="0">
                <a:solidFill>
                  <a:srgbClr val="FD2500"/>
                </a:solidFill>
                <a:latin typeface="Arial"/>
                <a:cs typeface="Arial"/>
              </a:rPr>
              <a:t>Value</a:t>
            </a:r>
            <a:r>
              <a:rPr sz="1900" b="1" spc="80" dirty="0">
                <a:latin typeface="Arial"/>
                <a:cs typeface="Arial"/>
              </a:rPr>
              <a:t>:	</a:t>
            </a:r>
            <a:r>
              <a:rPr sz="1900" b="1" spc="85" dirty="0">
                <a:solidFill>
                  <a:srgbClr val="007CFB"/>
                </a:solidFill>
                <a:latin typeface="Arial"/>
                <a:cs typeface="Arial"/>
              </a:rPr>
              <a:t>'aws-course'</a:t>
            </a:r>
            <a:endParaRPr sz="1900" dirty="0">
              <a:latin typeface="Arial"/>
              <a:cs typeface="Arial"/>
            </a:endParaRPr>
          </a:p>
          <a:p>
            <a:pPr marL="803275">
              <a:lnSpc>
                <a:spcPct val="100000"/>
              </a:lnSpc>
              <a:spcBef>
                <a:spcPts val="750"/>
              </a:spcBef>
            </a:pPr>
            <a:r>
              <a:rPr sz="1900" b="1" spc="290" dirty="0">
                <a:latin typeface="Arial"/>
                <a:cs typeface="Arial"/>
              </a:rPr>
              <a:t>}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0"/>
              </a:spcBef>
            </a:pPr>
            <a:r>
              <a:rPr sz="1900" b="1" spc="350" dirty="0">
                <a:latin typeface="Arial"/>
                <a:cs typeface="Arial"/>
              </a:rPr>
              <a:t>]}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0"/>
              </a:spcBef>
              <a:tabLst>
                <a:tab pos="3437890" algn="l"/>
                <a:tab pos="5282565" algn="l"/>
              </a:tabLst>
            </a:pPr>
            <a:r>
              <a:rPr sz="1900" b="1" spc="50" dirty="0">
                <a:latin typeface="Arial"/>
                <a:cs typeface="Arial"/>
              </a:rPr>
              <a:t>ec2.createTags(params,	</a:t>
            </a:r>
            <a:r>
              <a:rPr sz="1900" b="1" spc="160" dirty="0">
                <a:solidFill>
                  <a:srgbClr val="00DC00"/>
                </a:solidFill>
                <a:latin typeface="Arial"/>
                <a:cs typeface="Arial"/>
              </a:rPr>
              <a:t>function</a:t>
            </a:r>
            <a:r>
              <a:rPr sz="1900" b="1" spc="160" dirty="0">
                <a:solidFill>
                  <a:srgbClr val="007CFB"/>
                </a:solidFill>
                <a:latin typeface="Arial"/>
                <a:cs typeface="Arial"/>
              </a:rPr>
              <a:t>(</a:t>
            </a:r>
            <a:r>
              <a:rPr sz="1900" b="1" spc="160" dirty="0">
                <a:solidFill>
                  <a:srgbClr val="969696"/>
                </a:solidFill>
                <a:latin typeface="Arial"/>
                <a:cs typeface="Arial"/>
              </a:rPr>
              <a:t>err</a:t>
            </a:r>
            <a:r>
              <a:rPr sz="1900" b="1" spc="160" dirty="0">
                <a:solidFill>
                  <a:srgbClr val="007CFB"/>
                </a:solidFill>
                <a:latin typeface="Arial"/>
                <a:cs typeface="Arial"/>
              </a:rPr>
              <a:t>)	</a:t>
            </a:r>
            <a:r>
              <a:rPr sz="1900" b="1" spc="290" dirty="0">
                <a:latin typeface="Arial"/>
                <a:cs typeface="Arial"/>
              </a:rPr>
              <a:t>{</a:t>
            </a:r>
            <a:endParaRPr sz="1900" dirty="0">
              <a:latin typeface="Arial"/>
              <a:cs typeface="Arial"/>
            </a:endParaRPr>
          </a:p>
          <a:p>
            <a:pPr marL="803275">
              <a:lnSpc>
                <a:spcPct val="100000"/>
              </a:lnSpc>
              <a:spcBef>
                <a:spcPts val="750"/>
              </a:spcBef>
              <a:tabLst>
                <a:tab pos="3569970" algn="l"/>
                <a:tab pos="5019040" algn="l"/>
                <a:tab pos="5546090" algn="l"/>
                <a:tab pos="5809615" algn="l"/>
                <a:tab pos="7127240" algn="l"/>
                <a:tab pos="7390765" algn="l"/>
              </a:tabLst>
            </a:pPr>
            <a:r>
              <a:rPr sz="1900" b="1" spc="80" dirty="0">
                <a:solidFill>
                  <a:srgbClr val="00DC00"/>
                </a:solidFill>
                <a:latin typeface="Arial"/>
                <a:cs typeface="Arial"/>
              </a:rPr>
              <a:t>console</a:t>
            </a:r>
            <a:r>
              <a:rPr sz="1900" b="1" spc="80" dirty="0">
                <a:latin typeface="Arial"/>
                <a:cs typeface="Arial"/>
              </a:rPr>
              <a:t>.log(</a:t>
            </a:r>
            <a:r>
              <a:rPr sz="1900" b="1" spc="80" dirty="0">
                <a:solidFill>
                  <a:srgbClr val="007CFB"/>
                </a:solidFill>
                <a:latin typeface="Arial"/>
                <a:cs typeface="Arial"/>
              </a:rPr>
              <a:t>'Tagging	</a:t>
            </a:r>
            <a:r>
              <a:rPr sz="1900" b="1" spc="160" dirty="0">
                <a:solidFill>
                  <a:srgbClr val="007CFB"/>
                </a:solidFill>
                <a:latin typeface="Arial"/>
                <a:cs typeface="Arial"/>
              </a:rPr>
              <a:t>instance'</a:t>
            </a:r>
            <a:r>
              <a:rPr sz="1900" b="1" spc="160" dirty="0">
                <a:latin typeface="Arial"/>
                <a:cs typeface="Arial"/>
              </a:rPr>
              <a:t>,	</a:t>
            </a:r>
            <a:r>
              <a:rPr sz="1900" b="1" spc="185" dirty="0">
                <a:latin typeface="Arial"/>
                <a:cs typeface="Arial"/>
              </a:rPr>
              <a:t>err	</a:t>
            </a:r>
            <a:r>
              <a:rPr sz="1900" b="1" spc="-125" dirty="0">
                <a:latin typeface="Arial"/>
                <a:cs typeface="Arial"/>
              </a:rPr>
              <a:t>?	</a:t>
            </a:r>
            <a:r>
              <a:rPr sz="1900" b="1" spc="300" dirty="0">
                <a:solidFill>
                  <a:srgbClr val="007CFB"/>
                </a:solidFill>
                <a:latin typeface="Arial"/>
                <a:cs typeface="Arial"/>
              </a:rPr>
              <a:t>'failure'	</a:t>
            </a:r>
            <a:r>
              <a:rPr sz="1900" b="1" spc="400" dirty="0">
                <a:latin typeface="Arial"/>
                <a:cs typeface="Arial"/>
              </a:rPr>
              <a:t>:	</a:t>
            </a:r>
            <a:r>
              <a:rPr sz="1900" b="1" spc="125" dirty="0">
                <a:solidFill>
                  <a:srgbClr val="007CFB"/>
                </a:solidFill>
                <a:latin typeface="Arial"/>
                <a:cs typeface="Arial"/>
              </a:rPr>
              <a:t>'success'</a:t>
            </a:r>
            <a:r>
              <a:rPr sz="1900" b="1" spc="125" dirty="0">
                <a:latin typeface="Arial"/>
                <a:cs typeface="Arial"/>
              </a:rPr>
              <a:t>)</a:t>
            </a:r>
            <a:endParaRPr sz="19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750"/>
              </a:spcBef>
            </a:pPr>
            <a:r>
              <a:rPr sz="1900" b="1" spc="350" dirty="0">
                <a:latin typeface="Arial"/>
                <a:cs typeface="Arial"/>
              </a:rPr>
              <a:t>})</a:t>
            </a: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900" b="1" spc="350" dirty="0">
                <a:latin typeface="Arial"/>
                <a:cs typeface="Arial"/>
              </a:rPr>
              <a:t>})</a:t>
            </a:r>
            <a:endParaRPr sz="1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719491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108</a:t>
            </a:fld>
            <a:endParaRPr spc="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21766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5" dirty="0">
                <a:solidFill>
                  <a:schemeClr val="bg1"/>
                </a:solidFill>
              </a:rPr>
              <a:t>Running </a:t>
            </a:r>
            <a:r>
              <a:rPr spc="300" dirty="0">
                <a:solidFill>
                  <a:schemeClr val="bg1"/>
                </a:solidFill>
              </a:rPr>
              <a:t>Node</a:t>
            </a:r>
            <a:r>
              <a:rPr spc="-575" dirty="0">
                <a:solidFill>
                  <a:schemeClr val="bg1"/>
                </a:solidFill>
              </a:rPr>
              <a:t> </a:t>
            </a:r>
            <a:r>
              <a:rPr spc="185" dirty="0">
                <a:solidFill>
                  <a:schemeClr val="bg1"/>
                </a:solidFill>
              </a:rPr>
              <a:t>scripts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30120"/>
            <a:ext cx="6189980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362075" algn="l"/>
              </a:tabLst>
            </a:pPr>
            <a:r>
              <a:rPr sz="3900" b="1" spc="-225" dirty="0">
                <a:latin typeface="Arial"/>
                <a:cs typeface="Arial"/>
              </a:rPr>
              <a:t>node	</a:t>
            </a:r>
            <a:r>
              <a:rPr sz="3900" b="1" spc="340" dirty="0">
                <a:latin typeface="Arial"/>
                <a:cs typeface="Arial"/>
              </a:rPr>
              <a:t>provision-infra.js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3500" spc="210" dirty="0">
                <a:latin typeface="Arial"/>
                <a:cs typeface="Arial"/>
              </a:rPr>
              <a:t>Example:</a:t>
            </a:r>
            <a:r>
              <a:rPr sz="3500" spc="-135" dirty="0">
                <a:latin typeface="Arial"/>
                <a:cs typeface="Arial"/>
              </a:rPr>
              <a:t> </a:t>
            </a:r>
            <a:r>
              <a:rPr sz="3500" spc="185" dirty="0">
                <a:latin typeface="Arial"/>
                <a:cs typeface="Arial"/>
              </a:rPr>
              <a:t>code/sdk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73022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109</a:t>
            </a:fld>
            <a:endParaRPr spc="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32292"/>
            <a:ext cx="32385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350" dirty="0">
                <a:solidFill>
                  <a:schemeClr val="bg1"/>
                </a:solidFill>
                <a:latin typeface="Times New Roman"/>
                <a:cs typeface="Times New Roman"/>
              </a:rPr>
              <a:t>Run: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1432559"/>
            <a:ext cx="14542135" cy="625157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80"/>
              </a:spcBef>
              <a:tabLst>
                <a:tab pos="827405" algn="l"/>
              </a:tabLst>
            </a:pPr>
            <a:r>
              <a:rPr sz="3900" b="1" spc="-170" dirty="0">
                <a:latin typeface="Arial"/>
                <a:cs typeface="Arial"/>
              </a:rPr>
              <a:t>cd	</a:t>
            </a:r>
            <a:r>
              <a:rPr sz="3900" b="1" spc="-10" dirty="0">
                <a:latin typeface="Arial"/>
                <a:cs typeface="Arial"/>
              </a:rPr>
              <a:t>code/sdk</a:t>
            </a:r>
            <a:endParaRPr sz="39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480"/>
              </a:spcBef>
              <a:tabLst>
                <a:tab pos="1362075" algn="l"/>
              </a:tabLst>
            </a:pPr>
            <a:r>
              <a:rPr sz="3900" b="1" spc="-225" dirty="0">
                <a:latin typeface="Arial"/>
                <a:cs typeface="Arial"/>
              </a:rPr>
              <a:t>node	</a:t>
            </a:r>
            <a:r>
              <a:rPr sz="3900" b="1" spc="340" dirty="0">
                <a:latin typeface="Arial"/>
                <a:cs typeface="Arial"/>
              </a:rPr>
              <a:t>provision-infra.js</a:t>
            </a:r>
            <a:endParaRPr sz="3900" dirty="0">
              <a:latin typeface="Arial"/>
              <a:cs typeface="Arial"/>
            </a:endParaRPr>
          </a:p>
          <a:p>
            <a:pPr marL="25400" marR="4879340">
              <a:lnSpc>
                <a:spcPct val="131600"/>
              </a:lnSpc>
              <a:tabLst>
                <a:tab pos="2164715" algn="l"/>
                <a:tab pos="4572000" algn="l"/>
              </a:tabLst>
            </a:pPr>
            <a:r>
              <a:rPr sz="3900" b="1" spc="25" dirty="0">
                <a:latin typeface="Arial"/>
                <a:cs typeface="Arial"/>
              </a:rPr>
              <a:t>Created	</a:t>
            </a:r>
            <a:r>
              <a:rPr sz="3900" b="1" spc="125" dirty="0">
                <a:latin typeface="Arial"/>
                <a:cs typeface="Arial"/>
              </a:rPr>
              <a:t>instance	</a:t>
            </a:r>
            <a:r>
              <a:rPr sz="3900" b="1" spc="110" dirty="0">
                <a:latin typeface="Arial"/>
                <a:cs typeface="Arial"/>
              </a:rPr>
              <a:t>i-0261a29f670faade4  </a:t>
            </a:r>
            <a:r>
              <a:rPr sz="3900" b="1" spc="-65" dirty="0">
                <a:latin typeface="Arial"/>
                <a:cs typeface="Arial"/>
              </a:rPr>
              <a:t>Tagging	</a:t>
            </a:r>
            <a:r>
              <a:rPr sz="3900" b="1" spc="125" dirty="0">
                <a:latin typeface="Arial"/>
                <a:cs typeface="Arial"/>
              </a:rPr>
              <a:t>instance	</a:t>
            </a:r>
            <a:r>
              <a:rPr sz="3900" b="1" spc="-95" dirty="0">
                <a:latin typeface="Arial"/>
                <a:cs typeface="Arial"/>
              </a:rPr>
              <a:t>success</a:t>
            </a:r>
            <a:endParaRPr sz="3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3500" spc="160" dirty="0">
                <a:latin typeface="Arial"/>
                <a:cs typeface="Arial"/>
              </a:rPr>
              <a:t>Describe:</a:t>
            </a:r>
            <a:endParaRPr sz="35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990"/>
              </a:spcBef>
              <a:tabLst>
                <a:tab pos="684530" algn="l"/>
                <a:tab pos="1343660" algn="l"/>
                <a:tab pos="4474845" algn="l"/>
                <a:tab pos="6946900" algn="l"/>
              </a:tabLst>
            </a:pPr>
            <a:r>
              <a:rPr sz="2400" b="1" spc="-215" dirty="0">
                <a:latin typeface="Arial"/>
                <a:cs typeface="Arial"/>
              </a:rPr>
              <a:t>aws	</a:t>
            </a:r>
            <a:r>
              <a:rPr sz="2400" b="1" spc="-40" dirty="0">
                <a:latin typeface="Arial"/>
                <a:cs typeface="Arial"/>
              </a:rPr>
              <a:t>ec2	</a:t>
            </a:r>
            <a:r>
              <a:rPr sz="2400" b="1" spc="80" dirty="0">
                <a:latin typeface="Arial"/>
                <a:cs typeface="Arial"/>
              </a:rPr>
              <a:t>describe-instances	</a:t>
            </a:r>
            <a:r>
              <a:rPr sz="2400" b="1" spc="175" dirty="0">
                <a:latin typeface="Arial"/>
                <a:cs typeface="Arial"/>
              </a:rPr>
              <a:t>--instance-ids	</a:t>
            </a:r>
            <a:r>
              <a:rPr sz="2400" b="1" spc="75" dirty="0">
                <a:latin typeface="Arial"/>
                <a:cs typeface="Arial"/>
              </a:rPr>
              <a:t>i-0261a29f670faade4</a:t>
            </a:r>
            <a:endParaRPr sz="2400" dirty="0">
              <a:latin typeface="Arial"/>
              <a:cs typeface="Arial"/>
            </a:endParaRPr>
          </a:p>
          <a:p>
            <a:pPr marL="25400" marR="5080">
              <a:lnSpc>
                <a:spcPct val="131800"/>
              </a:lnSpc>
              <a:tabLst>
                <a:tab pos="684530" algn="l"/>
                <a:tab pos="1343660" algn="l"/>
                <a:tab pos="4474845" algn="l"/>
                <a:tab pos="5133975" algn="l"/>
                <a:tab pos="5793105" algn="l"/>
                <a:tab pos="6946900" algn="l"/>
                <a:tab pos="8924925" algn="l"/>
                <a:tab pos="10243185" algn="l"/>
                <a:tab pos="11396980" algn="l"/>
              </a:tabLst>
            </a:pPr>
            <a:r>
              <a:rPr sz="2400" b="1" spc="-190" dirty="0" smtClean="0">
                <a:latin typeface="Arial"/>
                <a:cs typeface="Arial"/>
              </a:rPr>
              <a:t>AWS_DEFAULT_OUTPUT=table</a:t>
            </a:r>
            <a:r>
              <a:rPr sz="2400" b="1" spc="-190" dirty="0">
                <a:latin typeface="Arial"/>
                <a:cs typeface="Arial"/>
              </a:rPr>
              <a:t>	</a:t>
            </a:r>
            <a:r>
              <a:rPr sz="2400" b="1" spc="-215" dirty="0">
                <a:latin typeface="Arial"/>
                <a:cs typeface="Arial"/>
              </a:rPr>
              <a:t>aws	</a:t>
            </a:r>
            <a:r>
              <a:rPr sz="2400" b="1" spc="-40" dirty="0">
                <a:latin typeface="Arial"/>
                <a:cs typeface="Arial"/>
              </a:rPr>
              <a:t>ec2	</a:t>
            </a:r>
            <a:r>
              <a:rPr sz="2400" b="1" spc="80" dirty="0">
                <a:latin typeface="Arial"/>
                <a:cs typeface="Arial"/>
              </a:rPr>
              <a:t>describe-instances	</a:t>
            </a:r>
            <a:r>
              <a:rPr sz="2400" b="1" spc="175" dirty="0">
                <a:latin typeface="Arial"/>
                <a:cs typeface="Arial"/>
              </a:rPr>
              <a:t>--instance-ids	</a:t>
            </a:r>
            <a:r>
              <a:rPr sz="2400" b="1" spc="65" dirty="0">
                <a:latin typeface="Arial"/>
                <a:cs typeface="Arial"/>
              </a:rPr>
              <a:t>i-0261a29f670faade4  </a:t>
            </a:r>
            <a:r>
              <a:rPr sz="2400" b="1" spc="-215" dirty="0">
                <a:latin typeface="Arial"/>
                <a:cs typeface="Arial"/>
              </a:rPr>
              <a:t>aws	</a:t>
            </a:r>
            <a:r>
              <a:rPr sz="2400" b="1" spc="-40" dirty="0">
                <a:latin typeface="Arial"/>
                <a:cs typeface="Arial"/>
              </a:rPr>
              <a:t>ec2	</a:t>
            </a:r>
            <a:r>
              <a:rPr sz="2400" b="1" spc="80" dirty="0">
                <a:latin typeface="Arial"/>
                <a:cs typeface="Arial"/>
              </a:rPr>
              <a:t>describe-instances	</a:t>
            </a:r>
            <a:r>
              <a:rPr sz="2400" b="1" spc="175" dirty="0">
                <a:latin typeface="Arial"/>
                <a:cs typeface="Arial"/>
              </a:rPr>
              <a:t>--instance-ids	</a:t>
            </a:r>
            <a:r>
              <a:rPr sz="2400" b="1" spc="75" dirty="0">
                <a:latin typeface="Arial"/>
                <a:cs typeface="Arial"/>
              </a:rPr>
              <a:t>i-0261a29f670faade4	</a:t>
            </a:r>
            <a:r>
              <a:rPr sz="2400" b="1" spc="625" dirty="0">
                <a:latin typeface="Arial"/>
                <a:cs typeface="Arial"/>
              </a:rPr>
              <a:t>\</a:t>
            </a:r>
            <a:endParaRPr sz="24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915"/>
              </a:spcBef>
              <a:tabLst>
                <a:tab pos="1673225" algn="l"/>
              </a:tabLst>
            </a:pPr>
            <a:r>
              <a:rPr sz="2400" b="1" spc="130" dirty="0">
                <a:latin typeface="Arial"/>
                <a:cs typeface="Arial"/>
              </a:rPr>
              <a:t>--query	</a:t>
            </a:r>
            <a:r>
              <a:rPr lang="en-US" sz="2400" b="1" spc="90" dirty="0">
                <a:latin typeface="Arial"/>
                <a:cs typeface="Arial"/>
              </a:rPr>
              <a:t>"</a:t>
            </a:r>
            <a:r>
              <a:rPr sz="2400" b="1" spc="90" dirty="0" smtClean="0">
                <a:latin typeface="Arial"/>
                <a:cs typeface="Arial"/>
              </a:rPr>
              <a:t>Reservations[0</a:t>
            </a:r>
            <a:r>
              <a:rPr sz="2400" b="1" spc="90" dirty="0">
                <a:latin typeface="Arial"/>
                <a:cs typeface="Arial"/>
              </a:rPr>
              <a:t>].Instances[0].</a:t>
            </a:r>
            <a:r>
              <a:rPr sz="2400" b="1" spc="90" dirty="0" smtClean="0">
                <a:latin typeface="Arial"/>
                <a:cs typeface="Arial"/>
              </a:rPr>
              <a:t>PublicDnsName</a:t>
            </a:r>
            <a:r>
              <a:rPr lang="en-US" sz="2400" b="1" spc="90" dirty="0" smtClean="0">
                <a:latin typeface="Arial"/>
                <a:cs typeface="Arial"/>
              </a:rPr>
              <a:t>"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3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11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7251"/>
            <a:ext cx="100330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409" dirty="0" smtClean="0">
                <a:solidFill>
                  <a:schemeClr val="bg1"/>
                </a:solidFill>
              </a:rPr>
              <a:t>Major Cloud Providers:</a:t>
            </a:r>
            <a:endParaRPr spc="215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218948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5" dirty="0">
                <a:latin typeface="Times New Roman"/>
                <a:cs typeface="Times New Roman"/>
              </a:rPr>
              <a:t>Azure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25" dirty="0">
                <a:latin typeface="Times New Roman"/>
                <a:cs typeface="Times New Roman"/>
              </a:rPr>
              <a:t>Go</a:t>
            </a:r>
            <a:r>
              <a:rPr sz="3500" spc="350" dirty="0">
                <a:latin typeface="Times New Roman"/>
                <a:cs typeface="Times New Roman"/>
              </a:rPr>
              <a:t>o</a:t>
            </a:r>
            <a:r>
              <a:rPr sz="3500" spc="300" dirty="0">
                <a:latin typeface="Times New Roman"/>
                <a:cs typeface="Times New Roman"/>
              </a:rPr>
              <a:t>g</a:t>
            </a:r>
            <a:r>
              <a:rPr sz="3500" spc="210" dirty="0">
                <a:latin typeface="Times New Roman"/>
                <a:cs typeface="Times New Roman"/>
              </a:rPr>
              <a:t>l</a:t>
            </a:r>
            <a:r>
              <a:rPr sz="3500" spc="400" dirty="0">
                <a:latin typeface="Times New Roman"/>
                <a:cs typeface="Times New Roman"/>
              </a:rPr>
              <a:t>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056101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50" dirty="0"/>
              <a:t>110</a:t>
            </a:fld>
            <a:endParaRPr spc="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1433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>
                <a:solidFill>
                  <a:schemeClr val="bg1"/>
                </a:solidFill>
              </a:rPr>
              <a:t>Feeding </a:t>
            </a:r>
            <a:r>
              <a:rPr spc="350" dirty="0">
                <a:solidFill>
                  <a:schemeClr val="bg1"/>
                </a:solidFill>
              </a:rPr>
              <a:t>Data </a:t>
            </a:r>
            <a:r>
              <a:rPr spc="390" dirty="0">
                <a:solidFill>
                  <a:schemeClr val="bg1"/>
                </a:solidFill>
              </a:rPr>
              <a:t>to</a:t>
            </a:r>
            <a:r>
              <a:rPr spc="-930" dirty="0">
                <a:solidFill>
                  <a:schemeClr val="bg1"/>
                </a:solidFill>
              </a:rPr>
              <a:t> </a:t>
            </a:r>
            <a:r>
              <a:rPr spc="300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63600" y="1660031"/>
            <a:ext cx="14528800" cy="6379845"/>
          </a:xfrm>
          <a:prstGeom prst="rect">
            <a:avLst/>
          </a:prstGeom>
        </p:spPr>
        <p:txBody>
          <a:bodyPr vert="horz" wrap="square" lIns="0" tIns="5827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9375" algn="l"/>
                <a:tab pos="6431280" algn="l"/>
              </a:tabLst>
            </a:pPr>
            <a:r>
              <a:rPr sz="3900" spc="-225" dirty="0"/>
              <a:t>node	</a:t>
            </a:r>
            <a:r>
              <a:rPr sz="3900" spc="340" dirty="0"/>
              <a:t>provision-infra.js	./user-data-qa.js</a:t>
            </a:r>
            <a:endParaRPr sz="3900"/>
          </a:p>
          <a:p>
            <a:pPr marL="12700">
              <a:lnSpc>
                <a:spcPct val="100000"/>
              </a:lnSpc>
              <a:spcBef>
                <a:spcPts val="2975"/>
              </a:spcBef>
              <a:tabLst>
                <a:tab pos="979169" algn="l"/>
                <a:tab pos="3074035" algn="l"/>
                <a:tab pos="3396615" algn="l"/>
              </a:tabLst>
            </a:pPr>
            <a:r>
              <a:rPr sz="2350" spc="10" dirty="0">
                <a:solidFill>
                  <a:srgbClr val="00DC00"/>
                </a:solidFill>
              </a:rPr>
              <a:t>const	</a:t>
            </a:r>
            <a:r>
              <a:rPr sz="2350" spc="85" dirty="0"/>
              <a:t>userDataFile	</a:t>
            </a:r>
            <a:r>
              <a:rPr sz="2350" spc="-105" dirty="0"/>
              <a:t>=	</a:t>
            </a:r>
            <a:r>
              <a:rPr sz="2350" spc="100" dirty="0"/>
              <a:t>process.argv[</a:t>
            </a:r>
            <a:r>
              <a:rPr sz="2350" spc="100" dirty="0">
                <a:solidFill>
                  <a:srgbClr val="FD2500"/>
                </a:solidFill>
              </a:rPr>
              <a:t>2</a:t>
            </a:r>
            <a:r>
              <a:rPr sz="2350" spc="100" dirty="0"/>
              <a:t>]</a:t>
            </a:r>
            <a:endParaRPr sz="2350"/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350" spc="610" dirty="0">
                <a:solidFill>
                  <a:srgbClr val="969696"/>
                </a:solidFill>
              </a:rPr>
              <a:t>//...</a:t>
            </a:r>
            <a:endParaRPr sz="2350"/>
          </a:p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657225" algn="l"/>
                <a:tab pos="1784985" algn="l"/>
                <a:tab pos="2107565" algn="l"/>
              </a:tabLst>
            </a:pPr>
            <a:r>
              <a:rPr sz="2350" spc="85" dirty="0">
                <a:solidFill>
                  <a:srgbClr val="00DC00"/>
                </a:solidFill>
              </a:rPr>
              <a:t>var	</a:t>
            </a:r>
            <a:r>
              <a:rPr sz="2350" spc="-125" dirty="0"/>
              <a:t>params	</a:t>
            </a:r>
            <a:r>
              <a:rPr sz="2350" spc="-105" dirty="0"/>
              <a:t>=	</a:t>
            </a:r>
            <a:r>
              <a:rPr sz="2350" spc="350" dirty="0"/>
              <a:t>{</a:t>
            </a:r>
            <a:endParaRPr sz="2350"/>
          </a:p>
          <a:p>
            <a:pPr marL="495934" marR="5080">
              <a:lnSpc>
                <a:spcPct val="131600"/>
              </a:lnSpc>
              <a:tabLst>
                <a:tab pos="1946275" algn="l"/>
                <a:tab pos="2752090" algn="l"/>
                <a:tab pos="4524375" algn="l"/>
                <a:tab pos="5008245" algn="l"/>
                <a:tab pos="6619240" algn="l"/>
                <a:tab pos="7747634" algn="l"/>
                <a:tab pos="8714105" algn="l"/>
                <a:tab pos="9359265" algn="l"/>
                <a:tab pos="10970260" algn="l"/>
                <a:tab pos="12098655" algn="l"/>
                <a:tab pos="12743180" algn="l"/>
                <a:tab pos="13870940" algn="l"/>
              </a:tabLst>
            </a:pPr>
            <a:r>
              <a:rPr sz="2350" dirty="0">
                <a:solidFill>
                  <a:srgbClr val="FD2500"/>
                </a:solidFill>
              </a:rPr>
              <a:t>ImageId</a:t>
            </a:r>
            <a:r>
              <a:rPr sz="2350" spc="480" dirty="0"/>
              <a:t>:	</a:t>
            </a:r>
            <a:r>
              <a:rPr sz="2350" spc="90" dirty="0">
                <a:solidFill>
                  <a:srgbClr val="007CFB"/>
                </a:solidFill>
              </a:rPr>
              <a:t>'ami-7a85a01a'</a:t>
            </a:r>
            <a:r>
              <a:rPr sz="2350" spc="610" dirty="0"/>
              <a:t>,	</a:t>
            </a:r>
            <a:r>
              <a:rPr sz="2350" spc="610" dirty="0">
                <a:solidFill>
                  <a:srgbClr val="969696"/>
                </a:solidFill>
              </a:rPr>
              <a:t>//	</a:t>
            </a:r>
            <a:r>
              <a:rPr sz="2350" spc="55" dirty="0">
                <a:solidFill>
                  <a:srgbClr val="969696"/>
                </a:solidFill>
              </a:rPr>
              <a:t>us-west-1	</a:t>
            </a:r>
            <a:r>
              <a:rPr sz="2350" spc="-254" dirty="0">
                <a:solidFill>
                  <a:srgbClr val="969696"/>
                </a:solidFill>
              </a:rPr>
              <a:t>Amazon	</a:t>
            </a:r>
            <a:r>
              <a:rPr sz="2350" spc="10" dirty="0">
                <a:solidFill>
                  <a:srgbClr val="969696"/>
                </a:solidFill>
              </a:rPr>
              <a:t>Linux	</a:t>
            </a:r>
            <a:r>
              <a:rPr sz="2350" spc="-170" dirty="0">
                <a:solidFill>
                  <a:srgbClr val="969696"/>
                </a:solidFill>
              </a:rPr>
              <a:t>AMI	</a:t>
            </a:r>
            <a:r>
              <a:rPr sz="2350" spc="100" dirty="0">
                <a:solidFill>
                  <a:srgbClr val="969696"/>
                </a:solidFill>
              </a:rPr>
              <a:t>2017.03.0	</a:t>
            </a:r>
            <a:r>
              <a:rPr sz="2350" spc="25" dirty="0">
                <a:solidFill>
                  <a:srgbClr val="969696"/>
                </a:solidFill>
              </a:rPr>
              <a:t>(HVM),	</a:t>
            </a:r>
            <a:r>
              <a:rPr sz="2350" spc="-345" dirty="0">
                <a:solidFill>
                  <a:srgbClr val="969696"/>
                </a:solidFill>
              </a:rPr>
              <a:t>SSD	</a:t>
            </a:r>
            <a:r>
              <a:rPr sz="2350" spc="-150" dirty="0">
                <a:solidFill>
                  <a:srgbClr val="969696"/>
                </a:solidFill>
              </a:rPr>
              <a:t>Volume	</a:t>
            </a:r>
            <a:r>
              <a:rPr sz="2350" spc="-85" dirty="0">
                <a:solidFill>
                  <a:srgbClr val="969696"/>
                </a:solidFill>
              </a:rPr>
              <a:t>Type  </a:t>
            </a:r>
            <a:r>
              <a:rPr sz="2350" spc="50" dirty="0"/>
              <a:t>InstanceType:	</a:t>
            </a:r>
            <a:r>
              <a:rPr sz="2350" spc="275" dirty="0">
                <a:solidFill>
                  <a:srgbClr val="007CFB"/>
                </a:solidFill>
              </a:rPr>
              <a:t>'t2.micro'</a:t>
            </a:r>
            <a:r>
              <a:rPr sz="2350" spc="275" dirty="0"/>
              <a:t>,</a:t>
            </a:r>
            <a:endParaRPr sz="2350"/>
          </a:p>
          <a:p>
            <a:pPr marL="495934">
              <a:lnSpc>
                <a:spcPct val="100000"/>
              </a:lnSpc>
              <a:spcBef>
                <a:spcPts val="895"/>
              </a:spcBef>
              <a:tabLst>
                <a:tab pos="2107565" algn="l"/>
              </a:tabLst>
            </a:pPr>
            <a:r>
              <a:rPr sz="2350" spc="-25" dirty="0">
                <a:solidFill>
                  <a:srgbClr val="FD2500"/>
                </a:solidFill>
              </a:rPr>
              <a:t>MinCount</a:t>
            </a:r>
            <a:r>
              <a:rPr sz="2350" spc="-25" dirty="0"/>
              <a:t>:	</a:t>
            </a:r>
            <a:r>
              <a:rPr sz="2350" spc="280" dirty="0">
                <a:solidFill>
                  <a:srgbClr val="FD2500"/>
                </a:solidFill>
              </a:rPr>
              <a:t>1</a:t>
            </a:r>
            <a:r>
              <a:rPr sz="2350" spc="280" dirty="0"/>
              <a:t>,</a:t>
            </a:r>
            <a:endParaRPr sz="2350"/>
          </a:p>
          <a:p>
            <a:pPr marL="495934">
              <a:lnSpc>
                <a:spcPct val="100000"/>
              </a:lnSpc>
              <a:spcBef>
                <a:spcPts val="890"/>
              </a:spcBef>
              <a:tabLst>
                <a:tab pos="2107565" algn="l"/>
              </a:tabLst>
            </a:pPr>
            <a:r>
              <a:rPr sz="2350" spc="-80" dirty="0">
                <a:solidFill>
                  <a:srgbClr val="FD2500"/>
                </a:solidFill>
              </a:rPr>
              <a:t>MaxCount</a:t>
            </a:r>
            <a:r>
              <a:rPr sz="2350" spc="-80" dirty="0"/>
              <a:t>:	</a:t>
            </a:r>
            <a:r>
              <a:rPr sz="2350" spc="280" dirty="0">
                <a:solidFill>
                  <a:srgbClr val="FD2500"/>
                </a:solidFill>
              </a:rPr>
              <a:t>1</a:t>
            </a:r>
            <a:r>
              <a:rPr sz="2350" spc="280" dirty="0"/>
              <a:t>,</a:t>
            </a:r>
            <a:endParaRPr sz="2350"/>
          </a:p>
          <a:p>
            <a:pPr marL="495934">
              <a:lnSpc>
                <a:spcPct val="100000"/>
              </a:lnSpc>
              <a:spcBef>
                <a:spcPts val="890"/>
              </a:spcBef>
              <a:tabLst>
                <a:tab pos="2107565" algn="l"/>
                <a:tab pos="6941820" algn="l"/>
              </a:tabLst>
            </a:pPr>
            <a:r>
              <a:rPr sz="2350" spc="30" dirty="0">
                <a:solidFill>
                  <a:srgbClr val="FD2500"/>
                </a:solidFill>
              </a:rPr>
              <a:t>UserData</a:t>
            </a:r>
            <a:r>
              <a:rPr sz="2350" spc="30" dirty="0"/>
              <a:t>:	</a:t>
            </a:r>
            <a:r>
              <a:rPr sz="2350" spc="125" dirty="0"/>
              <a:t>fs.readFileSync(userDataFile,	</a:t>
            </a:r>
            <a:r>
              <a:rPr sz="2350" spc="165" dirty="0">
                <a:solidFill>
                  <a:srgbClr val="007CFB"/>
                </a:solidFill>
              </a:rPr>
              <a:t>'base64'</a:t>
            </a:r>
            <a:r>
              <a:rPr sz="2350" spc="165" dirty="0"/>
              <a:t>)</a:t>
            </a:r>
            <a:endParaRPr sz="2350"/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350" spc="350" dirty="0"/>
              <a:t>}</a:t>
            </a:r>
            <a:endParaRPr sz="2350"/>
          </a:p>
        </p:txBody>
      </p:sp>
    </p:spTree>
    <p:extLst>
      <p:ext uri="{BB962C8B-B14F-4D97-AF65-F5344CB8AC3E}">
        <p14:creationId xmlns:p14="http://schemas.microsoft.com/office/powerpoint/2010/main" val="1021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9904" y="8503602"/>
            <a:ext cx="31305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30" dirty="0">
                <a:latin typeface="Arial"/>
                <a:cs typeface="Arial"/>
              </a:rPr>
              <a:t>110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2077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Lab </a:t>
            </a:r>
            <a:r>
              <a:rPr spc="280" dirty="0">
                <a:solidFill>
                  <a:schemeClr val="bg1"/>
                </a:solidFill>
              </a:rPr>
              <a:t>2: </a:t>
            </a:r>
            <a:r>
              <a:rPr spc="300" dirty="0">
                <a:solidFill>
                  <a:schemeClr val="bg1"/>
                </a:solidFill>
              </a:rPr>
              <a:t>Node </a:t>
            </a:r>
            <a:r>
              <a:rPr spc="40" dirty="0">
                <a:solidFill>
                  <a:schemeClr val="bg1"/>
                </a:solidFill>
              </a:rPr>
              <a:t>SDK </a:t>
            </a:r>
            <a:r>
              <a:rPr spc="135" dirty="0">
                <a:solidFill>
                  <a:schemeClr val="bg1"/>
                </a:solidFill>
              </a:rPr>
              <a:t>Runs</a:t>
            </a:r>
            <a:r>
              <a:rPr spc="-1205" dirty="0">
                <a:solidFill>
                  <a:schemeClr val="bg1"/>
                </a:solidFill>
              </a:rPr>
              <a:t> </a:t>
            </a:r>
            <a:r>
              <a:rPr spc="80" dirty="0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3960475" cy="3726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165">
              <a:lnSpc>
                <a:spcPct val="115199"/>
              </a:lnSpc>
              <a:spcBef>
                <a:spcPts val="100"/>
              </a:spcBef>
            </a:pPr>
            <a:r>
              <a:rPr sz="3500" spc="285" dirty="0">
                <a:latin typeface="Times New Roman"/>
                <a:cs typeface="Times New Roman"/>
              </a:rPr>
              <a:t>Task: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Write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Node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script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Node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hello  </a:t>
            </a:r>
            <a:r>
              <a:rPr sz="3500" spc="350" dirty="0">
                <a:latin typeface="Times New Roman"/>
                <a:cs typeface="Times New Roman"/>
              </a:rPr>
              <a:t>world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(use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User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Data),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0" dirty="0">
                <a:latin typeface="Times New Roman"/>
                <a:cs typeface="Times New Roman"/>
              </a:rPr>
              <a:t>run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it.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Make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sure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see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Hello  </a:t>
            </a:r>
            <a:r>
              <a:rPr sz="3500" spc="330" dirty="0">
                <a:latin typeface="Times New Roman"/>
                <a:cs typeface="Times New Roman"/>
              </a:rPr>
              <a:t>World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via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public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240" dirty="0">
                <a:latin typeface="Times New Roman"/>
                <a:cs typeface="Times New Roman"/>
              </a:rPr>
              <a:t>DNS.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15"/>
              </a:spcBef>
            </a:pPr>
            <a:r>
              <a:rPr sz="3500" spc="330" dirty="0">
                <a:latin typeface="Times New Roman"/>
                <a:cs typeface="Times New Roman"/>
              </a:rPr>
              <a:t>Detailed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instructions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link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are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labs/02-sdk-runs-ec2.md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5"/>
              </a:spcBef>
            </a:pPr>
            <a:r>
              <a:rPr sz="3500" spc="340" dirty="0">
                <a:latin typeface="Times New Roman"/>
                <a:cs typeface="Times New Roman"/>
              </a:rPr>
              <a:t>Time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finish: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175" dirty="0">
                <a:latin typeface="Times New Roman"/>
                <a:cs typeface="Times New Roman"/>
              </a:rPr>
              <a:t>10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540" dirty="0">
                <a:latin typeface="Times New Roman"/>
                <a:cs typeface="Times New Roman"/>
              </a:rPr>
              <a:t>min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23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1600200"/>
            <a:ext cx="10835005" cy="631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080" algn="ctr">
              <a:lnSpc>
                <a:spcPts val="12500"/>
              </a:lnSpc>
              <a:spcBef>
                <a:spcPts val="100"/>
              </a:spcBef>
            </a:pPr>
            <a:r>
              <a:rPr sz="8000" b="0" spc="1000" dirty="0">
                <a:latin typeface="Times New Roman"/>
                <a:cs typeface="Times New Roman"/>
              </a:rPr>
              <a:t>Module </a:t>
            </a:r>
            <a:r>
              <a:rPr sz="8000" b="0" spc="434" dirty="0">
                <a:latin typeface="Times New Roman"/>
                <a:cs typeface="Times New Roman"/>
              </a:rPr>
              <a:t>3: </a:t>
            </a:r>
            <a:r>
              <a:rPr sz="8000" b="0" spc="860" dirty="0">
                <a:latin typeface="Times New Roman"/>
                <a:cs typeface="Times New Roman"/>
              </a:rPr>
              <a:t>Cloud  </a:t>
            </a:r>
            <a:r>
              <a:rPr sz="8000" b="0" spc="1150" dirty="0">
                <a:latin typeface="Times New Roman"/>
                <a:cs typeface="Times New Roman"/>
              </a:rPr>
              <a:t>Infrastructure  </a:t>
            </a:r>
            <a:r>
              <a:rPr sz="8000" b="0" spc="1205" dirty="0">
                <a:latin typeface="Times New Roman"/>
                <a:cs typeface="Times New Roman"/>
              </a:rPr>
              <a:t>Automation</a:t>
            </a:r>
            <a:r>
              <a:rPr sz="8000" b="0" spc="-40" dirty="0">
                <a:latin typeface="Times New Roman"/>
                <a:cs typeface="Times New Roman"/>
              </a:rPr>
              <a:t> </a:t>
            </a:r>
            <a:r>
              <a:rPr sz="8000" b="0" spc="1215" dirty="0">
                <a:latin typeface="Times New Roman"/>
                <a:cs typeface="Times New Roman"/>
              </a:rPr>
              <a:t>with  </a:t>
            </a:r>
            <a:r>
              <a:rPr sz="8000" b="0" spc="1085" dirty="0">
                <a:latin typeface="Times New Roman"/>
                <a:cs typeface="Times New Roman"/>
              </a:rPr>
              <a:t>CloudFormation</a:t>
            </a:r>
            <a:endParaRPr sz="8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62000"/>
            <a:ext cx="1124839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chemeClr val="bg1"/>
                </a:solidFill>
              </a:rPr>
              <a:t>Declarative </a:t>
            </a:r>
            <a:r>
              <a:rPr spc="240" dirty="0">
                <a:solidFill>
                  <a:schemeClr val="bg1"/>
                </a:solidFill>
              </a:rPr>
              <a:t>vs.</a:t>
            </a:r>
            <a:r>
              <a:rPr spc="-535" dirty="0">
                <a:solidFill>
                  <a:schemeClr val="bg1"/>
                </a:solidFill>
              </a:rPr>
              <a:t> </a:t>
            </a:r>
            <a:r>
              <a:rPr spc="450" dirty="0">
                <a:solidFill>
                  <a:schemeClr val="bg1"/>
                </a:solidFill>
              </a:rPr>
              <a:t>Imperative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434819" cy="5320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25" dirty="0">
                <a:latin typeface="Times New Roman"/>
                <a:cs typeface="Times New Roman"/>
              </a:rPr>
              <a:t>TL;DR: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endParaRPr lang="en-US" sz="3500" spc="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500" spc="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25" dirty="0" smtClean="0">
                <a:latin typeface="Times New Roman"/>
                <a:cs typeface="Times New Roman"/>
              </a:rPr>
              <a:t>Declarative</a:t>
            </a:r>
            <a:r>
              <a:rPr sz="3500" spc="5" dirty="0" smtClean="0">
                <a:latin typeface="Times New Roman"/>
                <a:cs typeface="Times New Roman"/>
              </a:rPr>
              <a:t> </a:t>
            </a:r>
            <a:r>
              <a:rPr sz="3500" spc="925" dirty="0" smtClean="0">
                <a:latin typeface="Times New Roman"/>
                <a:cs typeface="Times New Roman"/>
              </a:rPr>
              <a:t>-</a:t>
            </a:r>
            <a:r>
              <a:rPr sz="3500" spc="10" dirty="0" smtClean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what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30" dirty="0">
                <a:latin typeface="Times New Roman"/>
                <a:cs typeface="Times New Roman"/>
              </a:rPr>
              <a:t>I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65" dirty="0" smtClean="0">
                <a:latin typeface="Times New Roman"/>
                <a:cs typeface="Times New Roman"/>
              </a:rPr>
              <a:t>want</a:t>
            </a:r>
            <a:r>
              <a:rPr lang="en-US" sz="3500" spc="10" dirty="0" smtClean="0">
                <a:latin typeface="Times New Roman"/>
                <a:cs typeface="Times New Roman"/>
              </a:rPr>
              <a:t>, declare the end-state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spc="400" dirty="0">
                <a:latin typeface="Times New Roman"/>
                <a:cs typeface="Times New Roman"/>
              </a:rPr>
              <a:t>I</a:t>
            </a:r>
            <a:r>
              <a:rPr sz="3500" spc="400" dirty="0" smtClean="0">
                <a:latin typeface="Times New Roman"/>
                <a:cs typeface="Times New Roman"/>
              </a:rPr>
              <a:t>mperative</a:t>
            </a:r>
            <a:r>
              <a:rPr sz="3500" spc="5" dirty="0" smtClean="0">
                <a:latin typeface="Times New Roman"/>
                <a:cs typeface="Times New Roman"/>
              </a:rPr>
              <a:t> </a:t>
            </a:r>
            <a:r>
              <a:rPr sz="3500" spc="925" dirty="0" smtClean="0">
                <a:latin typeface="Times New Roman"/>
                <a:cs typeface="Times New Roman"/>
              </a:rPr>
              <a:t>-</a:t>
            </a:r>
            <a:r>
              <a:rPr sz="3500" spc="10" dirty="0" smtClean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what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 smtClean="0">
                <a:latin typeface="Times New Roman"/>
                <a:cs typeface="Times New Roman"/>
              </a:rPr>
              <a:t>do</a:t>
            </a:r>
            <a:r>
              <a:rPr lang="en-US" sz="3500" spc="355" dirty="0" smtClean="0">
                <a:latin typeface="Times New Roman"/>
                <a:cs typeface="Times New Roman"/>
              </a:rPr>
              <a:t>, describe the steps</a:t>
            </a:r>
            <a:endParaRPr sz="3500" dirty="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560"/>
              </a:spcBef>
            </a:pPr>
            <a:r>
              <a:rPr sz="3500" spc="325" dirty="0">
                <a:latin typeface="Times New Roman"/>
                <a:cs typeface="Times New Roman"/>
              </a:rPr>
              <a:t>Declarative </a:t>
            </a:r>
            <a:r>
              <a:rPr sz="3500" spc="375" dirty="0">
                <a:latin typeface="Times New Roman"/>
                <a:cs typeface="Times New Roman"/>
              </a:rPr>
              <a:t>requires </a:t>
            </a:r>
            <a:r>
              <a:rPr sz="3500" spc="500" dirty="0">
                <a:latin typeface="Times New Roman"/>
                <a:cs typeface="Times New Roman"/>
              </a:rPr>
              <a:t>that </a:t>
            </a:r>
            <a:r>
              <a:rPr sz="3500" spc="415" dirty="0">
                <a:latin typeface="Times New Roman"/>
                <a:cs typeface="Times New Roman"/>
              </a:rPr>
              <a:t>users </a:t>
            </a:r>
            <a:r>
              <a:rPr sz="3500" spc="315" dirty="0">
                <a:latin typeface="Times New Roman"/>
                <a:cs typeface="Times New Roman"/>
              </a:rPr>
              <a:t>specify </a:t>
            </a:r>
            <a:r>
              <a:rPr sz="3500" spc="505" dirty="0">
                <a:latin typeface="Times New Roman"/>
                <a:cs typeface="Times New Roman"/>
              </a:rPr>
              <a:t>the </a:t>
            </a:r>
            <a:r>
              <a:rPr sz="3500" spc="475" dirty="0">
                <a:latin typeface="Times New Roman"/>
                <a:cs typeface="Times New Roman"/>
              </a:rPr>
              <a:t>end </a:t>
            </a:r>
            <a:r>
              <a:rPr sz="3500" spc="440" dirty="0">
                <a:latin typeface="Times New Roman"/>
                <a:cs typeface="Times New Roman"/>
              </a:rPr>
              <a:t>state </a:t>
            </a:r>
            <a:r>
              <a:rPr sz="3500" spc="300" dirty="0">
                <a:latin typeface="Times New Roman"/>
                <a:cs typeface="Times New Roman"/>
              </a:rPr>
              <a:t>of </a:t>
            </a:r>
            <a:r>
              <a:rPr sz="3500" spc="505" dirty="0">
                <a:latin typeface="Times New Roman"/>
                <a:cs typeface="Times New Roman"/>
              </a:rPr>
              <a:t>the  </a:t>
            </a:r>
            <a:r>
              <a:rPr sz="3500" spc="400" dirty="0">
                <a:latin typeface="Times New Roman"/>
                <a:cs typeface="Times New Roman"/>
              </a:rPr>
              <a:t>infrastructure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they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40" dirty="0">
                <a:latin typeface="Times New Roman"/>
                <a:cs typeface="Times New Roman"/>
              </a:rPr>
              <a:t>want,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while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imperative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configures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systems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 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series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actions.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15"/>
              </a:spcBef>
            </a:pPr>
            <a:r>
              <a:rPr sz="3500" spc="114" dirty="0">
                <a:latin typeface="Arial"/>
                <a:cs typeface="Arial"/>
              </a:rPr>
              <a:t>(AWS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125" dirty="0">
                <a:latin typeface="Arial"/>
                <a:cs typeface="Arial"/>
              </a:rPr>
              <a:t>CLI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and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10" dirty="0">
                <a:latin typeface="Arial"/>
                <a:cs typeface="Arial"/>
              </a:rPr>
              <a:t>SDK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135" dirty="0">
                <a:latin typeface="Arial"/>
                <a:cs typeface="Arial"/>
              </a:rPr>
              <a:t>are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imperative.)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3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945" y="685800"/>
            <a:ext cx="1377315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250" dirty="0" smtClean="0">
                <a:solidFill>
                  <a:schemeClr val="bg1"/>
                </a:solidFill>
              </a:rPr>
              <a:t>CLI and SDKs are </a:t>
            </a:r>
            <a:r>
              <a:rPr spc="409" dirty="0" smtClean="0">
                <a:solidFill>
                  <a:schemeClr val="bg1"/>
                </a:solidFill>
              </a:rPr>
              <a:t>imperative</a:t>
            </a:r>
            <a:endParaRPr spc="1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296924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Not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simple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 smtClean="0">
                <a:latin typeface="Times New Roman"/>
                <a:cs typeface="Times New Roman"/>
              </a:rPr>
              <a:t>to</a:t>
            </a:r>
            <a:r>
              <a:rPr sz="3500" spc="10" dirty="0" smtClean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understand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end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result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5" dirty="0" smtClean="0">
                <a:latin typeface="Times New Roman"/>
                <a:cs typeface="Times New Roman"/>
              </a:rPr>
              <a:t>Rac</a:t>
            </a:r>
            <a:r>
              <a:rPr lang="en-US" sz="3500" spc="305" dirty="0" smtClean="0">
                <a:latin typeface="Times New Roman"/>
                <a:cs typeface="Times New Roman"/>
              </a:rPr>
              <a:t>e</a:t>
            </a:r>
            <a:r>
              <a:rPr sz="3500" spc="-50" dirty="0" smtClean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conditions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Unpredictable</a:t>
            </a:r>
            <a:r>
              <a:rPr sz="3500" spc="-5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results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6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480" y="3454400"/>
            <a:ext cx="143103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115" dirty="0">
                <a:latin typeface="Times New Roman"/>
                <a:cs typeface="Times New Roman"/>
              </a:rPr>
              <a:t>Meet</a:t>
            </a:r>
            <a:r>
              <a:rPr sz="10000" b="0" spc="-25" dirty="0">
                <a:latin typeface="Times New Roman"/>
                <a:cs typeface="Times New Roman"/>
              </a:rPr>
              <a:t> </a:t>
            </a:r>
            <a:r>
              <a:rPr sz="10000" b="0" spc="1025" dirty="0">
                <a:latin typeface="Times New Roman"/>
                <a:cs typeface="Times New Roman"/>
              </a:rPr>
              <a:t>CloudFormation!</a:t>
            </a:r>
            <a:endParaRPr sz="1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99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4514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35" dirty="0">
                <a:solidFill>
                  <a:schemeClr val="bg1"/>
                </a:solidFill>
                <a:latin typeface="Times New Roman"/>
                <a:cs typeface="Times New Roman"/>
              </a:rPr>
              <a:t>What </a:t>
            </a:r>
            <a:r>
              <a:rPr spc="675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pc="-4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580" dirty="0">
                <a:solidFill>
                  <a:schemeClr val="bg1"/>
                </a:solidFill>
                <a:latin typeface="Times New Roman"/>
                <a:cs typeface="Times New Roman"/>
              </a:rPr>
              <a:t>CloudFormation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890333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0" dirty="0">
                <a:latin typeface="Times New Roman"/>
                <a:cs typeface="Times New Roman"/>
              </a:rPr>
              <a:t>Special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format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10" dirty="0">
                <a:latin typeface="Times New Roman"/>
                <a:cs typeface="Times New Roman"/>
              </a:rPr>
              <a:t>JSON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5" dirty="0">
                <a:latin typeface="Times New Roman"/>
                <a:cs typeface="Times New Roman"/>
              </a:rPr>
              <a:t> YAML </a:t>
            </a:r>
            <a:r>
              <a:rPr sz="3500" spc="260" dirty="0">
                <a:latin typeface="Times New Roman"/>
                <a:cs typeface="Times New Roman"/>
              </a:rPr>
              <a:t>file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Declarative</a:t>
            </a:r>
            <a:r>
              <a:rPr sz="3500" spc="-4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service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Visual </a:t>
            </a:r>
            <a:r>
              <a:rPr sz="3500" spc="385" dirty="0">
                <a:latin typeface="Times New Roman"/>
                <a:cs typeface="Times New Roman"/>
              </a:rPr>
              <a:t>web</a:t>
            </a:r>
            <a:r>
              <a:rPr sz="3500" spc="-3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editor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500" u="heavy" spc="160" dirty="0">
                <a:latin typeface="Arial"/>
                <a:cs typeface="Arial"/>
                <a:hlinkClick r:id="rId2"/>
              </a:rPr>
              <a:t>Samples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58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204976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>
                <a:solidFill>
                  <a:schemeClr val="bg1"/>
                </a:solidFill>
              </a:rPr>
              <a:t>CloudFormation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spc="225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3" name="object 3"/>
          <p:cNvSpPr/>
          <p:nvPr/>
        </p:nvSpPr>
        <p:spPr>
          <a:xfrm>
            <a:off x="6553200" y="4112259"/>
            <a:ext cx="17780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0900" y="2303779"/>
            <a:ext cx="11483975" cy="579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Declarative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-330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Flexible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80" dirty="0">
                <a:latin typeface="Times New Roman"/>
                <a:cs typeface="Times New Roman"/>
              </a:rPr>
              <a:t>Easy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-325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Use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Infrastructure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Code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385" dirty="0">
                <a:latin typeface="Arial"/>
                <a:cs typeface="Arial"/>
              </a:rPr>
              <a:t>!"!"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9" dirty="0">
                <a:latin typeface="Times New Roman"/>
                <a:cs typeface="Times New Roman"/>
              </a:rPr>
              <a:t>Supports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15" dirty="0">
                <a:latin typeface="Times New Roman"/>
                <a:cs typeface="Times New Roman"/>
              </a:rPr>
              <a:t>Wide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Range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Resources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5" dirty="0">
                <a:latin typeface="Times New Roman"/>
                <a:cs typeface="Times New Roman"/>
              </a:rPr>
              <a:t>Customized </a:t>
            </a:r>
            <a:r>
              <a:rPr sz="3500" spc="285" dirty="0">
                <a:latin typeface="Times New Roman"/>
                <a:cs typeface="Times New Roman"/>
              </a:rPr>
              <a:t>via</a:t>
            </a:r>
            <a:r>
              <a:rPr sz="3500" spc="-44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Parameters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75" dirty="0">
                <a:latin typeface="Times New Roman"/>
                <a:cs typeface="Times New Roman"/>
              </a:rPr>
              <a:t>Visualize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Edit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Drag-and-Drop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Interface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0" dirty="0">
                <a:latin typeface="Times New Roman"/>
                <a:cs typeface="Times New Roman"/>
              </a:rPr>
              <a:t>Integration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Ready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117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3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094" y="558046"/>
            <a:ext cx="14579600" cy="209288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sz="6000" spc="325" dirty="0">
                <a:solidFill>
                  <a:schemeClr val="bg1"/>
                </a:solidFill>
              </a:rPr>
              <a:t>CloudFormation Example:</a:t>
            </a:r>
            <a:r>
              <a:rPr sz="6000" spc="-515" dirty="0">
                <a:solidFill>
                  <a:schemeClr val="bg1"/>
                </a:solidFill>
              </a:rPr>
              <a:t> </a:t>
            </a:r>
            <a:r>
              <a:rPr lang="en-US" sz="6000" spc="-515" dirty="0" smtClean="0">
                <a:solidFill>
                  <a:schemeClr val="bg1"/>
                </a:solidFill>
              </a:rPr>
              <a:t/>
            </a:r>
            <a:br>
              <a:rPr lang="en-US" sz="6000" spc="-515" dirty="0" smtClean="0">
                <a:solidFill>
                  <a:schemeClr val="bg1"/>
                </a:solidFill>
              </a:rPr>
            </a:br>
            <a:r>
              <a:rPr lang="en-US" sz="6000" spc="-515" dirty="0" smtClean="0">
                <a:solidFill>
                  <a:schemeClr val="bg1"/>
                </a:solidFill>
              </a:rPr>
              <a:t>  </a:t>
            </a:r>
            <a:r>
              <a:rPr sz="6000" spc="-215" dirty="0" smtClean="0"/>
              <a:t>S3  </a:t>
            </a:r>
            <a:r>
              <a:rPr sz="6000" spc="225" dirty="0"/>
              <a:t>Bucket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650927"/>
            <a:ext cx="9157335" cy="494601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3500" b="1" spc="525" dirty="0">
                <a:latin typeface="Arial"/>
                <a:cs typeface="Arial"/>
              </a:rPr>
              <a:t>{</a:t>
            </a:r>
            <a:endParaRPr sz="3500" dirty="0">
              <a:latin typeface="Arial"/>
              <a:cs typeface="Arial"/>
            </a:endParaRPr>
          </a:p>
          <a:p>
            <a:pPr marL="1934845" marR="3128645" indent="-961390">
              <a:lnSpc>
                <a:spcPts val="5530"/>
              </a:lnSpc>
              <a:spcBef>
                <a:spcPts val="405"/>
              </a:spcBef>
              <a:tabLst>
                <a:tab pos="3856990" algn="l"/>
                <a:tab pos="4337685" algn="l"/>
                <a:tab pos="5299075" algn="l"/>
                <a:tab pos="5779770" algn="l"/>
              </a:tabLst>
            </a:pPr>
            <a:r>
              <a:rPr sz="3500" b="1" spc="-40" dirty="0">
                <a:solidFill>
                  <a:srgbClr val="FD2500"/>
                </a:solidFill>
                <a:latin typeface="Arial"/>
                <a:cs typeface="Arial"/>
              </a:rPr>
              <a:t>"Resources"	</a:t>
            </a:r>
            <a:r>
              <a:rPr sz="3500" b="1" spc="725" dirty="0">
                <a:latin typeface="Arial"/>
                <a:cs typeface="Arial"/>
              </a:rPr>
              <a:t>:	</a:t>
            </a:r>
            <a:r>
              <a:rPr sz="3500" b="1" spc="525" dirty="0">
                <a:latin typeface="Arial"/>
                <a:cs typeface="Arial"/>
              </a:rPr>
              <a:t>{  </a:t>
            </a:r>
            <a:r>
              <a:rPr sz="3500" b="1" spc="75" dirty="0">
                <a:solidFill>
                  <a:srgbClr val="FD2500"/>
                </a:solidFill>
                <a:latin typeface="Arial"/>
                <a:cs typeface="Arial"/>
              </a:rPr>
              <a:t>"HelloBucket"</a:t>
            </a:r>
            <a:r>
              <a:rPr sz="3500" b="1" dirty="0">
                <a:solidFill>
                  <a:srgbClr val="FD2500"/>
                </a:solidFill>
                <a:latin typeface="Arial"/>
                <a:cs typeface="Arial"/>
              </a:rPr>
              <a:t>	</a:t>
            </a:r>
            <a:r>
              <a:rPr sz="3500" b="1" spc="725" dirty="0">
                <a:latin typeface="Arial"/>
                <a:cs typeface="Arial"/>
              </a:rPr>
              <a:t>:</a:t>
            </a:r>
            <a:r>
              <a:rPr sz="3500" b="1" dirty="0">
                <a:latin typeface="Arial"/>
                <a:cs typeface="Arial"/>
              </a:rPr>
              <a:t>	</a:t>
            </a:r>
            <a:r>
              <a:rPr sz="3500" b="1" spc="525" dirty="0">
                <a:latin typeface="Arial"/>
                <a:cs typeface="Arial"/>
              </a:rPr>
              <a:t>{</a:t>
            </a:r>
            <a:endParaRPr sz="3500" dirty="0">
              <a:latin typeface="Arial"/>
              <a:cs typeface="Arial"/>
            </a:endParaRPr>
          </a:p>
          <a:p>
            <a:pPr marL="2896235">
              <a:lnSpc>
                <a:spcPct val="100000"/>
              </a:lnSpc>
              <a:spcBef>
                <a:spcPts val="925"/>
              </a:spcBef>
              <a:tabLst>
                <a:tab pos="4577715" algn="l"/>
                <a:tab pos="5058410" algn="l"/>
              </a:tabLst>
            </a:pPr>
            <a:r>
              <a:rPr sz="3500" b="1" spc="-25" dirty="0">
                <a:solidFill>
                  <a:srgbClr val="FD2500"/>
                </a:solidFill>
                <a:latin typeface="Arial"/>
                <a:cs typeface="Arial"/>
              </a:rPr>
              <a:t>"Type"	</a:t>
            </a:r>
            <a:r>
              <a:rPr sz="3500" b="1" spc="725" dirty="0">
                <a:latin typeface="Arial"/>
                <a:cs typeface="Arial"/>
              </a:rPr>
              <a:t>:	</a:t>
            </a:r>
            <a:r>
              <a:rPr sz="3500" b="1" dirty="0">
                <a:solidFill>
                  <a:srgbClr val="007CFB"/>
                </a:solidFill>
                <a:latin typeface="Arial"/>
                <a:cs typeface="Arial"/>
              </a:rPr>
              <a:t>"AWS::S3::Bucket"</a:t>
            </a:r>
            <a:endParaRPr sz="3500" dirty="0">
              <a:latin typeface="Arial"/>
              <a:cs typeface="Arial"/>
            </a:endParaRPr>
          </a:p>
          <a:p>
            <a:pPr marL="1934845">
              <a:lnSpc>
                <a:spcPct val="100000"/>
              </a:lnSpc>
              <a:spcBef>
                <a:spcPts val="1330"/>
              </a:spcBef>
            </a:pPr>
            <a:r>
              <a:rPr sz="3500" b="1" spc="525" dirty="0">
                <a:latin typeface="Arial"/>
                <a:cs typeface="Arial"/>
              </a:rPr>
              <a:t>}</a:t>
            </a:r>
            <a:endParaRPr sz="3500" dirty="0">
              <a:latin typeface="Arial"/>
              <a:cs typeface="Arial"/>
            </a:endParaRPr>
          </a:p>
          <a:p>
            <a:pPr marL="973455">
              <a:lnSpc>
                <a:spcPct val="100000"/>
              </a:lnSpc>
              <a:spcBef>
                <a:spcPts val="1330"/>
              </a:spcBef>
            </a:pPr>
            <a:r>
              <a:rPr sz="3500" b="1" spc="525" dirty="0">
                <a:latin typeface="Arial"/>
                <a:cs typeface="Arial"/>
              </a:rPr>
              <a:t>}</a:t>
            </a:r>
            <a:endParaRPr sz="3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500" b="1" spc="525" dirty="0">
                <a:latin typeface="Arial"/>
                <a:cs typeface="Arial"/>
              </a:rPr>
              <a:t>}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72842" y="8503602"/>
            <a:ext cx="3327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40" dirty="0">
                <a:latin typeface="Arial"/>
                <a:cs typeface="Arial"/>
              </a:rPr>
              <a:t>119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25552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chemeClr val="bg1"/>
                </a:solidFill>
                <a:latin typeface="Times New Roman"/>
                <a:cs typeface="Times New Roman"/>
              </a:rPr>
              <a:t>YAML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6711950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marR="2947035" indent="-535305">
              <a:lnSpc>
                <a:spcPct val="131600"/>
              </a:lnSpc>
              <a:spcBef>
                <a:spcPts val="100"/>
              </a:spcBef>
            </a:pPr>
            <a:r>
              <a:rPr sz="3900" b="1" spc="-20" dirty="0">
                <a:latin typeface="Arial"/>
                <a:cs typeface="Arial"/>
              </a:rPr>
              <a:t>Resources:  </a:t>
            </a:r>
            <a:r>
              <a:rPr sz="3900" b="1" spc="110" dirty="0">
                <a:latin typeface="Arial"/>
                <a:cs typeface="Arial"/>
              </a:rPr>
              <a:t>HelloBucket:</a:t>
            </a:r>
            <a:endParaRPr sz="3900">
              <a:latin typeface="Arial"/>
              <a:cs typeface="Arial"/>
            </a:endParaRPr>
          </a:p>
          <a:p>
            <a:pPr marL="1082040">
              <a:lnSpc>
                <a:spcPct val="100000"/>
              </a:lnSpc>
              <a:spcBef>
                <a:spcPts val="1475"/>
              </a:spcBef>
              <a:tabLst>
                <a:tab pos="2686685" algn="l"/>
              </a:tabLst>
            </a:pPr>
            <a:r>
              <a:rPr sz="3900" b="1" spc="25" dirty="0">
                <a:latin typeface="Arial"/>
                <a:cs typeface="Arial"/>
              </a:rPr>
              <a:t>Type:	</a:t>
            </a:r>
            <a:r>
              <a:rPr sz="3900" b="1" spc="-35" dirty="0">
                <a:latin typeface="Arial"/>
                <a:cs typeface="Arial"/>
              </a:rPr>
              <a:t>AWS::S3::Bucket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5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12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2420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chemeClr val="bg1"/>
                </a:solidFill>
              </a:rPr>
              <a:t>Types </a:t>
            </a:r>
            <a:r>
              <a:rPr spc="400" dirty="0">
                <a:solidFill>
                  <a:schemeClr val="bg1"/>
                </a:solidFill>
              </a:rPr>
              <a:t>of </a:t>
            </a:r>
            <a:r>
              <a:rPr spc="180" dirty="0">
                <a:solidFill>
                  <a:schemeClr val="bg1"/>
                </a:solidFill>
              </a:rPr>
              <a:t>Cloud</a:t>
            </a:r>
            <a:r>
              <a:rPr spc="-795" dirty="0">
                <a:solidFill>
                  <a:schemeClr val="bg1"/>
                </a:solidFill>
              </a:rPr>
              <a:t> </a:t>
            </a:r>
            <a:r>
              <a:rPr spc="350" dirty="0">
                <a:solidFill>
                  <a:schemeClr val="bg1"/>
                </a:solidFill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73228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25" dirty="0">
                <a:latin typeface="Arial"/>
                <a:cs typeface="Arial"/>
              </a:rPr>
              <a:t>IaaS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-90" dirty="0">
                <a:latin typeface="Arial"/>
                <a:cs typeface="Arial"/>
              </a:rPr>
              <a:t>PaaS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85" dirty="0">
                <a:latin typeface="Arial"/>
                <a:cs typeface="Arial"/>
              </a:rPr>
              <a:t>B</a:t>
            </a:r>
            <a:r>
              <a:rPr sz="3500" spc="0" dirty="0">
                <a:latin typeface="Arial"/>
                <a:cs typeface="Arial"/>
              </a:rPr>
              <a:t>aa</a:t>
            </a:r>
            <a:r>
              <a:rPr sz="3500" spc="-235" dirty="0">
                <a:latin typeface="Arial"/>
                <a:cs typeface="Arial"/>
              </a:rPr>
              <a:t>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-65" dirty="0">
                <a:latin typeface="Arial"/>
                <a:cs typeface="Arial"/>
              </a:rPr>
              <a:t>FaaS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-120" dirty="0">
                <a:latin typeface="Arial"/>
                <a:cs typeface="Arial"/>
              </a:rPr>
              <a:t>SaaS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8547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55938" y="8503602"/>
            <a:ext cx="33655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30" dirty="0">
                <a:latin typeface="Arial"/>
                <a:cs typeface="Arial"/>
              </a:rPr>
              <a:t>120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844" y="725723"/>
            <a:ext cx="1222883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55" dirty="0">
                <a:solidFill>
                  <a:schemeClr val="bg1"/>
                </a:solidFill>
                <a:latin typeface="Times New Roman"/>
                <a:cs typeface="Times New Roman"/>
              </a:rPr>
              <a:t>Where</a:t>
            </a:r>
            <a:r>
              <a:rPr sz="60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755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60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610" dirty="0">
                <a:solidFill>
                  <a:schemeClr val="bg1"/>
                </a:solidFill>
                <a:latin typeface="Times New Roman"/>
                <a:cs typeface="Times New Roman"/>
              </a:rPr>
              <a:t>put</a:t>
            </a:r>
            <a:r>
              <a:rPr sz="60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50" dirty="0">
                <a:solidFill>
                  <a:schemeClr val="bg1"/>
                </a:solidFill>
                <a:latin typeface="Times New Roman"/>
                <a:cs typeface="Times New Roman"/>
              </a:rPr>
              <a:t>JSON</a:t>
            </a:r>
            <a:r>
              <a:rPr sz="60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475" dirty="0">
                <a:solidFill>
                  <a:schemeClr val="bg1"/>
                </a:solidFill>
                <a:latin typeface="Times New Roman"/>
                <a:cs typeface="Times New Roman"/>
              </a:rPr>
              <a:t>or</a:t>
            </a:r>
            <a:r>
              <a:rPr sz="60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15" dirty="0">
                <a:solidFill>
                  <a:schemeClr val="bg1"/>
                </a:solidFill>
                <a:latin typeface="Times New Roman"/>
                <a:cs typeface="Times New Roman"/>
              </a:rPr>
              <a:t>YAML?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3803015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25" dirty="0">
                <a:latin typeface="Arial"/>
                <a:cs typeface="Arial"/>
              </a:rPr>
              <a:t>CLI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60" dirty="0">
                <a:latin typeface="Arial"/>
                <a:cs typeface="Arial"/>
              </a:rPr>
              <a:t>Web</a:t>
            </a:r>
            <a:r>
              <a:rPr sz="3500" spc="-155" dirty="0">
                <a:latin typeface="Arial"/>
                <a:cs typeface="Arial"/>
              </a:rPr>
              <a:t> </a:t>
            </a:r>
            <a:r>
              <a:rPr sz="3500" spc="175" dirty="0">
                <a:latin typeface="Arial"/>
                <a:cs typeface="Arial"/>
              </a:rPr>
              <a:t>console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5" dirty="0">
                <a:latin typeface="Arial"/>
                <a:cs typeface="Arial"/>
              </a:rPr>
              <a:t>SDK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-100" dirty="0">
                <a:latin typeface="Arial"/>
                <a:cs typeface="Arial"/>
              </a:rPr>
              <a:t>REST </a:t>
            </a:r>
            <a:r>
              <a:rPr sz="3500" spc="135" dirty="0">
                <a:latin typeface="Arial"/>
                <a:cs typeface="Arial"/>
              </a:rPr>
              <a:t>API</a:t>
            </a:r>
            <a:r>
              <a:rPr sz="3500" spc="-130" dirty="0">
                <a:latin typeface="Arial"/>
                <a:cs typeface="Arial"/>
              </a:rPr>
              <a:t> </a:t>
            </a:r>
            <a:r>
              <a:rPr sz="3500" spc="175" dirty="0">
                <a:latin typeface="Arial"/>
                <a:cs typeface="Arial"/>
              </a:rPr>
              <a:t>calls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6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3148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>
                <a:solidFill>
                  <a:schemeClr val="bg1"/>
                </a:solidFill>
              </a:rPr>
              <a:t>AWS </a:t>
            </a:r>
            <a:r>
              <a:rPr spc="235" dirty="0">
                <a:solidFill>
                  <a:schemeClr val="bg1"/>
                </a:solidFill>
              </a:rPr>
              <a:t>CLI</a:t>
            </a:r>
            <a:r>
              <a:rPr spc="-484" dirty="0">
                <a:solidFill>
                  <a:schemeClr val="bg1"/>
                </a:solidFill>
              </a:rPr>
              <a:t> </a:t>
            </a:r>
            <a:r>
              <a:rPr spc="375" dirty="0">
                <a:solidFill>
                  <a:schemeClr val="bg1"/>
                </a:solidFill>
              </a:rPr>
              <a:t>create-stack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323069"/>
            <a:ext cx="14528800" cy="8778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-145" dirty="0">
                <a:latin typeface="Arial"/>
                <a:cs typeface="Arial"/>
              </a:rPr>
              <a:t>aws </a:t>
            </a:r>
            <a:r>
              <a:rPr sz="2800" b="1" spc="190" dirty="0">
                <a:latin typeface="Arial"/>
                <a:cs typeface="Arial"/>
              </a:rPr>
              <a:t> </a:t>
            </a:r>
            <a:r>
              <a:rPr sz="2800" b="1" spc="50" dirty="0">
                <a:latin typeface="Arial"/>
                <a:cs typeface="Arial"/>
              </a:rPr>
              <a:t>cloudformation  </a:t>
            </a:r>
            <a:r>
              <a:rPr sz="2800" b="1" spc="100" dirty="0">
                <a:latin typeface="Arial"/>
                <a:cs typeface="Arial"/>
              </a:rPr>
              <a:t>create-stack  </a:t>
            </a:r>
            <a:r>
              <a:rPr sz="2800" b="1" spc="55" dirty="0">
                <a:latin typeface="Arial"/>
                <a:cs typeface="Arial"/>
              </a:rPr>
              <a:t>--stack-name  </a:t>
            </a:r>
            <a:r>
              <a:rPr sz="2800" b="1" spc="30" dirty="0">
                <a:latin typeface="Arial"/>
                <a:cs typeface="Arial"/>
              </a:rPr>
              <a:t>myteststack  </a:t>
            </a:r>
            <a:r>
              <a:rPr sz="2800" b="1" spc="75" dirty="0">
                <a:latin typeface="Arial"/>
                <a:cs typeface="Arial"/>
              </a:rPr>
              <a:t>--template-body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150" dirty="0">
                <a:latin typeface="Arial"/>
                <a:cs typeface="Arial"/>
              </a:rPr>
              <a:t>file:////home//local//test//sampletemplate.json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3708851"/>
            <a:ext cx="13943965" cy="125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500" spc="310" dirty="0">
                <a:latin typeface="Times New Roman"/>
                <a:cs typeface="Times New Roman"/>
              </a:rPr>
              <a:t>It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40" dirty="0">
                <a:latin typeface="Times New Roman"/>
                <a:cs typeface="Times New Roman"/>
              </a:rPr>
              <a:t>will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give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stack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5" dirty="0">
                <a:latin typeface="Times New Roman"/>
                <a:cs typeface="Times New Roman"/>
              </a:rPr>
              <a:t>ID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which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later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check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the  </a:t>
            </a:r>
            <a:r>
              <a:rPr sz="3500" spc="440" dirty="0" smtClean="0">
                <a:latin typeface="Times New Roman"/>
                <a:cs typeface="Times New Roman"/>
              </a:rPr>
              <a:t>status</a:t>
            </a:r>
            <a:r>
              <a:rPr lang="en-US" sz="3500" spc="440" dirty="0" smtClean="0">
                <a:latin typeface="Times New Roman"/>
                <a:cs typeface="Times New Roman"/>
              </a:rPr>
              <a:t> </a:t>
            </a:r>
            <a:r>
              <a:rPr sz="3500" spc="300" dirty="0" smtClean="0">
                <a:latin typeface="Times New Roman"/>
                <a:cs typeface="Times New Roman"/>
              </a:rPr>
              <a:t>of</a:t>
            </a:r>
            <a:r>
              <a:rPr sz="3500" spc="-455" dirty="0" smtClean="0">
                <a:latin typeface="Times New Roman"/>
                <a:cs typeface="Times New Roman"/>
              </a:rPr>
              <a:t> </a:t>
            </a:r>
            <a:r>
              <a:rPr lang="en-US" sz="3500" spc="-455" dirty="0" smtClean="0">
                <a:latin typeface="Times New Roman"/>
                <a:cs typeface="Times New Roman"/>
              </a:rPr>
              <a:t> </a:t>
            </a:r>
            <a:r>
              <a:rPr sz="3500" spc="375" dirty="0" smtClean="0">
                <a:latin typeface="Times New Roman"/>
                <a:cs typeface="Times New Roman"/>
              </a:rPr>
              <a:t>creation</a:t>
            </a:r>
            <a:r>
              <a:rPr sz="3500" spc="375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24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1118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>
                <a:solidFill>
                  <a:schemeClr val="bg1"/>
                </a:solidFill>
              </a:rPr>
              <a:t>CloudFormation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spc="275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3251835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210" dirty="0">
                <a:latin typeface="Arial"/>
                <a:cs typeface="Arial"/>
              </a:rPr>
              <a:t>Version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85" dirty="0">
                <a:latin typeface="Arial"/>
                <a:cs typeface="Arial"/>
              </a:rPr>
              <a:t>D</a:t>
            </a:r>
            <a:r>
              <a:rPr sz="3500" spc="0" dirty="0">
                <a:latin typeface="Arial"/>
                <a:cs typeface="Arial"/>
              </a:rPr>
              <a:t>e</a:t>
            </a:r>
            <a:r>
              <a:rPr sz="3500" spc="30" dirty="0">
                <a:latin typeface="Arial"/>
                <a:cs typeface="Arial"/>
              </a:rPr>
              <a:t>s</a:t>
            </a:r>
            <a:r>
              <a:rPr sz="3500" spc="40" dirty="0">
                <a:latin typeface="Arial"/>
                <a:cs typeface="Arial"/>
              </a:rPr>
              <a:t>c</a:t>
            </a:r>
            <a:r>
              <a:rPr sz="3500" spc="400" dirty="0">
                <a:latin typeface="Arial"/>
                <a:cs typeface="Arial"/>
              </a:rPr>
              <a:t>r</a:t>
            </a:r>
            <a:r>
              <a:rPr sz="3500" spc="380" dirty="0">
                <a:latin typeface="Arial"/>
                <a:cs typeface="Arial"/>
              </a:rPr>
              <a:t>i</a:t>
            </a:r>
            <a:r>
              <a:rPr sz="3500" spc="310" dirty="0">
                <a:latin typeface="Arial"/>
                <a:cs typeface="Arial"/>
              </a:rPr>
              <a:t>p</a:t>
            </a:r>
            <a:r>
              <a:rPr sz="3500" spc="495" dirty="0">
                <a:latin typeface="Arial"/>
                <a:cs typeface="Arial"/>
              </a:rPr>
              <a:t>t</a:t>
            </a:r>
            <a:r>
              <a:rPr sz="3500" spc="380" dirty="0">
                <a:latin typeface="Arial"/>
                <a:cs typeface="Arial"/>
              </a:rPr>
              <a:t>i</a:t>
            </a:r>
            <a:r>
              <a:rPr sz="3500" spc="150" dirty="0">
                <a:latin typeface="Arial"/>
                <a:cs typeface="Arial"/>
              </a:rPr>
              <a:t>o</a:t>
            </a:r>
            <a:r>
              <a:rPr sz="3500" spc="430" dirty="0">
                <a:latin typeface="Arial"/>
                <a:cs typeface="Arial"/>
              </a:rPr>
              <a:t>n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85" dirty="0">
                <a:latin typeface="Arial"/>
                <a:cs typeface="Arial"/>
              </a:rPr>
              <a:t>Resources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80" dirty="0">
                <a:latin typeface="Arial"/>
                <a:cs typeface="Arial"/>
              </a:rPr>
              <a:t>Parameters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250" dirty="0">
                <a:latin typeface="Arial"/>
                <a:cs typeface="Arial"/>
              </a:rPr>
              <a:t>Mappings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250" dirty="0">
                <a:latin typeface="Arial"/>
                <a:cs typeface="Arial"/>
              </a:rPr>
              <a:t>Outputs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725723"/>
            <a:ext cx="1375791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80" dirty="0" smtClean="0">
                <a:solidFill>
                  <a:schemeClr val="bg1"/>
                </a:solidFill>
                <a:latin typeface="Times New Roman"/>
                <a:cs typeface="Times New Roman"/>
              </a:rPr>
              <a:t>CloudFormation</a:t>
            </a:r>
            <a:r>
              <a:rPr sz="6000" spc="-19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625" dirty="0">
                <a:solidFill>
                  <a:schemeClr val="bg1"/>
                </a:solidFill>
                <a:latin typeface="Times New Roman"/>
                <a:cs typeface="Times New Roman"/>
              </a:rPr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151379"/>
            <a:ext cx="14264640" cy="37617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Resource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40" dirty="0">
                <a:latin typeface="Times New Roman"/>
                <a:cs typeface="Times New Roman"/>
              </a:rPr>
              <a:t>must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type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this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format</a:t>
            </a:r>
            <a:endParaRPr sz="3500">
              <a:latin typeface="Times New Roman"/>
              <a:cs typeface="Times New Roman"/>
            </a:endParaRPr>
          </a:p>
          <a:p>
            <a:pPr marL="647700">
              <a:lnSpc>
                <a:spcPct val="100000"/>
              </a:lnSpc>
              <a:spcBef>
                <a:spcPts val="1200"/>
              </a:spcBef>
            </a:pPr>
            <a:r>
              <a:rPr sz="3500" spc="-250" dirty="0">
                <a:latin typeface="Monaco"/>
                <a:cs typeface="Monaco"/>
              </a:rPr>
              <a:t>AWS::ProductIdentifier::ResourceType</a:t>
            </a:r>
            <a:r>
              <a:rPr sz="3500" spc="-250" dirty="0">
                <a:latin typeface="Times New Roman"/>
                <a:cs typeface="Times New Roman"/>
              </a:rPr>
              <a:t>. </a:t>
            </a:r>
            <a:r>
              <a:rPr sz="3500" spc="310" dirty="0">
                <a:latin typeface="Times New Roman"/>
                <a:cs typeface="Times New Roman"/>
              </a:rPr>
              <a:t>See </a:t>
            </a:r>
            <a:r>
              <a:rPr sz="3500" u="heavy" spc="275" dirty="0">
                <a:latin typeface="Times New Roman"/>
                <a:cs typeface="Times New Roman"/>
                <a:hlinkClick r:id="rId2"/>
              </a:rPr>
              <a:t>all </a:t>
            </a:r>
            <a:r>
              <a:rPr sz="3500" u="heavy" spc="380" dirty="0">
                <a:latin typeface="Times New Roman"/>
                <a:cs typeface="Times New Roman"/>
                <a:hlinkClick r:id="rId2"/>
              </a:rPr>
              <a:t>resource</a:t>
            </a:r>
            <a:r>
              <a:rPr sz="3500" u="heavy" spc="-22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385" dirty="0">
                <a:latin typeface="Times New Roman"/>
                <a:cs typeface="Times New Roman"/>
                <a:hlinkClick r:id="rId2"/>
              </a:rPr>
              <a:t>types</a:t>
            </a:r>
            <a:r>
              <a:rPr sz="3500" spc="385" dirty="0">
                <a:latin typeface="Times New Roman"/>
                <a:cs typeface="Times New Roman"/>
              </a:rPr>
              <a:t>.</a:t>
            </a:r>
            <a:endParaRPr sz="3500">
              <a:latin typeface="Times New Roman"/>
              <a:cs typeface="Times New Roman"/>
            </a:endParaRPr>
          </a:p>
          <a:p>
            <a:pPr marL="647700" marR="259715" indent="-635000">
              <a:lnSpc>
                <a:spcPct val="115199"/>
              </a:lnSpc>
              <a:spcBef>
                <a:spcPts val="2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25" dirty="0">
                <a:latin typeface="Times New Roman"/>
                <a:cs typeface="Times New Roman"/>
              </a:rPr>
              <a:t>Some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resources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like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10" dirty="0">
                <a:latin typeface="Times New Roman"/>
                <a:cs typeface="Times New Roman"/>
              </a:rPr>
              <a:t>S3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defaults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but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others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like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65" dirty="0">
                <a:latin typeface="Times New Roman"/>
                <a:cs typeface="Times New Roman"/>
              </a:rPr>
              <a:t>EC2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40" dirty="0">
                <a:latin typeface="Times New Roman"/>
                <a:cs typeface="Times New Roman"/>
              </a:rPr>
              <a:t>will </a:t>
            </a:r>
            <a:r>
              <a:rPr sz="3500" spc="19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require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more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properties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(image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180" dirty="0">
                <a:latin typeface="Times New Roman"/>
                <a:cs typeface="Times New Roman"/>
              </a:rPr>
              <a:t>ID)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90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get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real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property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value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40" dirty="0">
                <a:latin typeface="Times New Roman"/>
                <a:cs typeface="Times New Roman"/>
              </a:rPr>
              <a:t>Ref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function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10" dirty="0">
                <a:latin typeface="Times New Roman"/>
                <a:cs typeface="Times New Roman"/>
              </a:rPr>
              <a:t>(ID,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35" dirty="0">
                <a:latin typeface="Times New Roman"/>
                <a:cs typeface="Times New Roman"/>
              </a:rPr>
              <a:t>IP,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etc.)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61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8775" y="3189010"/>
            <a:ext cx="13300710" cy="209288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51275" marR="5080" indent="-3839210">
              <a:lnSpc>
                <a:spcPts val="8100"/>
              </a:lnSpc>
              <a:spcBef>
                <a:spcPts val="120"/>
              </a:spcBef>
            </a:pPr>
            <a:r>
              <a:rPr b="0" spc="765" dirty="0">
                <a:latin typeface="Times New Roman"/>
                <a:cs typeface="Times New Roman"/>
              </a:rPr>
              <a:t>Let's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785" dirty="0">
                <a:latin typeface="Times New Roman"/>
                <a:cs typeface="Times New Roman"/>
              </a:rPr>
              <a:t>use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655" dirty="0">
                <a:latin typeface="Times New Roman"/>
                <a:cs typeface="Times New Roman"/>
              </a:rPr>
              <a:t>ref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730" dirty="0">
                <a:latin typeface="Times New Roman"/>
                <a:cs typeface="Times New Roman"/>
              </a:rPr>
              <a:t>function.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85" dirty="0">
                <a:latin typeface="Times New Roman"/>
                <a:cs typeface="Times New Roman"/>
              </a:rPr>
              <a:t>See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10" dirty="0">
                <a:latin typeface="Times New Roman"/>
                <a:cs typeface="Times New Roman"/>
              </a:rPr>
              <a:t>list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565" dirty="0">
                <a:latin typeface="Times New Roman"/>
                <a:cs typeface="Times New Roman"/>
              </a:rPr>
              <a:t>of  </a:t>
            </a:r>
            <a:r>
              <a:rPr b="0" u="heavy" spc="660" dirty="0">
                <a:latin typeface="Times New Roman"/>
                <a:cs typeface="Times New Roman"/>
                <a:hlinkClick r:id="rId2"/>
              </a:rPr>
              <a:t>ref</a:t>
            </a:r>
            <a:r>
              <a:rPr b="0" u="heavy" spc="-55" dirty="0">
                <a:latin typeface="Times New Roman"/>
                <a:cs typeface="Times New Roman"/>
                <a:hlinkClick r:id="rId2"/>
              </a:rPr>
              <a:t> </a:t>
            </a:r>
            <a:r>
              <a:rPr b="0" u="heavy" spc="750" dirty="0">
                <a:latin typeface="Times New Roman"/>
                <a:cs typeface="Times New Roman"/>
                <a:hlinkClick r:id="rId2"/>
              </a:rPr>
              <a:t>functions</a:t>
            </a:r>
            <a:r>
              <a:rPr b="0" spc="75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4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863600" y="8534400"/>
            <a:ext cx="5661659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590" y="2613335"/>
            <a:ext cx="13320158" cy="321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0365" marR="5080" indent="-4178300">
              <a:lnSpc>
                <a:spcPts val="12500"/>
              </a:lnSpc>
              <a:spcBef>
                <a:spcPts val="100"/>
              </a:spcBef>
            </a:pPr>
            <a:r>
              <a:rPr lang="en-US" sz="10000" dirty="0" smtClean="0">
                <a:latin typeface="Arial"/>
                <a:cs typeface="Arial"/>
              </a:rPr>
              <a:t>EC2 with a security group</a:t>
            </a:r>
            <a:endParaRPr sz="1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66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3600" y="1981200"/>
            <a:ext cx="13360400" cy="61731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600" b="1" spc="229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428625" marR="4789170" indent="-208279">
              <a:lnSpc>
                <a:spcPct val="133100"/>
              </a:lnSpc>
            </a:pPr>
            <a:r>
              <a:rPr sz="1600" b="1" spc="-10" dirty="0">
                <a:solidFill>
                  <a:srgbClr val="FD2500"/>
                </a:solidFill>
                <a:latin typeface="Arial"/>
                <a:cs typeface="Arial"/>
              </a:rPr>
              <a:t>"Resources" </a:t>
            </a:r>
            <a:r>
              <a:rPr sz="1600" b="1" spc="310" dirty="0">
                <a:latin typeface="Arial"/>
                <a:cs typeface="Arial"/>
              </a:rPr>
              <a:t>: </a:t>
            </a:r>
            <a:r>
              <a:rPr sz="1600" b="1" spc="229" dirty="0">
                <a:latin typeface="Arial"/>
                <a:cs typeface="Arial"/>
              </a:rPr>
              <a:t>{  </a:t>
            </a:r>
            <a:r>
              <a:rPr sz="1600" b="1" spc="30" dirty="0">
                <a:solidFill>
                  <a:srgbClr val="FD2500"/>
                </a:solidFill>
                <a:latin typeface="Arial"/>
                <a:cs typeface="Arial"/>
              </a:rPr>
              <a:t>"Ec2Instance"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229" dirty="0">
                <a:latin typeface="Arial"/>
                <a:cs typeface="Arial"/>
              </a:rPr>
              <a:t> {</a:t>
            </a:r>
            <a:endParaRPr sz="1600" dirty="0">
              <a:latin typeface="Arial"/>
              <a:cs typeface="Arial"/>
            </a:endParaRPr>
          </a:p>
          <a:p>
            <a:pPr marL="636270" marR="3228975">
              <a:lnSpc>
                <a:spcPct val="133100"/>
              </a:lnSpc>
            </a:pPr>
            <a:r>
              <a:rPr sz="1600" b="1" spc="-5" dirty="0">
                <a:solidFill>
                  <a:srgbClr val="FD2500"/>
                </a:solidFill>
                <a:latin typeface="Arial"/>
                <a:cs typeface="Arial"/>
              </a:rPr>
              <a:t>"Type" </a:t>
            </a:r>
            <a:r>
              <a:rPr sz="1600" b="1" spc="310" dirty="0">
                <a:latin typeface="Arial"/>
                <a:cs typeface="Arial"/>
              </a:rPr>
              <a:t>: </a:t>
            </a:r>
            <a:r>
              <a:rPr sz="1600" b="1" spc="35" dirty="0">
                <a:solidFill>
                  <a:srgbClr val="007CFB"/>
                </a:solidFill>
                <a:latin typeface="Arial"/>
                <a:cs typeface="Arial"/>
              </a:rPr>
              <a:t>"AWS::EC2::Instance"</a:t>
            </a:r>
            <a:r>
              <a:rPr sz="1600" b="1" spc="35" dirty="0">
                <a:latin typeface="Arial"/>
                <a:cs typeface="Arial"/>
              </a:rPr>
              <a:t>,  </a:t>
            </a:r>
            <a:r>
              <a:rPr sz="1600" b="1" spc="75" dirty="0">
                <a:solidFill>
                  <a:srgbClr val="FD2500"/>
                </a:solidFill>
                <a:latin typeface="Arial"/>
                <a:cs typeface="Arial"/>
              </a:rPr>
              <a:t>"Properties"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150" dirty="0">
                <a:latin typeface="Arial"/>
                <a:cs typeface="Arial"/>
              </a:rPr>
              <a:t> </a:t>
            </a:r>
            <a:r>
              <a:rPr sz="1600" b="1" spc="229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844550" marR="5080">
              <a:lnSpc>
                <a:spcPct val="133100"/>
              </a:lnSpc>
            </a:pPr>
            <a:r>
              <a:rPr sz="1600" b="1" spc="25" dirty="0">
                <a:solidFill>
                  <a:srgbClr val="FD2500"/>
                </a:solidFill>
                <a:latin typeface="Arial"/>
                <a:cs typeface="Arial"/>
              </a:rPr>
              <a:t>"SecurityGroups" </a:t>
            </a:r>
            <a:r>
              <a:rPr sz="1600" b="1" spc="310" dirty="0">
                <a:latin typeface="Arial"/>
                <a:cs typeface="Arial"/>
              </a:rPr>
              <a:t>: [ </a:t>
            </a:r>
            <a:r>
              <a:rPr sz="1600" b="1" spc="229" dirty="0">
                <a:latin typeface="Arial"/>
                <a:cs typeface="Arial"/>
              </a:rPr>
              <a:t>{ </a:t>
            </a:r>
            <a:r>
              <a:rPr sz="1600" b="1" spc="50" dirty="0">
                <a:solidFill>
                  <a:srgbClr val="FD2500"/>
                </a:solidFill>
                <a:latin typeface="Arial"/>
                <a:cs typeface="Arial"/>
              </a:rPr>
              <a:t>"Ref" </a:t>
            </a:r>
            <a:r>
              <a:rPr sz="1600" b="1" spc="310" dirty="0">
                <a:latin typeface="Arial"/>
                <a:cs typeface="Arial"/>
              </a:rPr>
              <a:t>: </a:t>
            </a:r>
            <a:r>
              <a:rPr sz="1600" b="1" spc="30" dirty="0">
                <a:solidFill>
                  <a:srgbClr val="007CFB"/>
                </a:solidFill>
                <a:latin typeface="Arial"/>
                <a:cs typeface="Arial"/>
              </a:rPr>
              <a:t>"InstanceSecurityGroup" </a:t>
            </a:r>
            <a:r>
              <a:rPr sz="1600" b="1" spc="229" dirty="0">
                <a:latin typeface="Arial"/>
                <a:cs typeface="Arial"/>
              </a:rPr>
              <a:t>} </a:t>
            </a:r>
            <a:r>
              <a:rPr sz="1600" b="1" spc="355" dirty="0">
                <a:latin typeface="Arial"/>
                <a:cs typeface="Arial"/>
              </a:rPr>
              <a:t>],  </a:t>
            </a:r>
            <a:r>
              <a:rPr sz="1600" b="1" spc="-100" dirty="0">
                <a:solidFill>
                  <a:srgbClr val="FD2500"/>
                </a:solidFill>
                <a:latin typeface="Arial"/>
                <a:cs typeface="Arial"/>
              </a:rPr>
              <a:t>"KeyName" 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240" dirty="0">
                <a:latin typeface="Arial"/>
                <a:cs typeface="Arial"/>
              </a:rPr>
              <a:t> </a:t>
            </a:r>
            <a:r>
              <a:rPr sz="1600" b="1" spc="60" dirty="0" smtClean="0">
                <a:solidFill>
                  <a:srgbClr val="007CFB"/>
                </a:solidFill>
                <a:latin typeface="Arial"/>
                <a:cs typeface="Arial"/>
              </a:rPr>
              <a:t>"</a:t>
            </a:r>
            <a:r>
              <a:rPr lang="en-US" sz="1600" b="1" spc="60" dirty="0" smtClean="0">
                <a:solidFill>
                  <a:srgbClr val="007CFB"/>
                </a:solidFill>
                <a:latin typeface="Arial"/>
                <a:cs typeface="Arial"/>
              </a:rPr>
              <a:t>my</a:t>
            </a:r>
            <a:r>
              <a:rPr sz="1600" b="1" spc="60" dirty="0" smtClean="0">
                <a:solidFill>
                  <a:srgbClr val="007CFB"/>
                </a:solidFill>
                <a:latin typeface="Arial"/>
                <a:cs typeface="Arial"/>
              </a:rPr>
              <a:t>-aws-course</a:t>
            </a:r>
            <a:r>
              <a:rPr sz="1600" b="1" spc="60" dirty="0">
                <a:solidFill>
                  <a:srgbClr val="007CFB"/>
                </a:solidFill>
                <a:latin typeface="Arial"/>
                <a:cs typeface="Arial"/>
              </a:rPr>
              <a:t>"</a:t>
            </a:r>
            <a:r>
              <a:rPr sz="1600" b="1" spc="60" dirty="0">
                <a:latin typeface="Arial"/>
                <a:cs typeface="Arial"/>
              </a:rPr>
              <a:t>,</a:t>
            </a:r>
            <a:endParaRPr sz="1600" dirty="0">
              <a:latin typeface="Arial"/>
              <a:cs typeface="Arial"/>
            </a:endParaRPr>
          </a:p>
          <a:p>
            <a:pPr marL="844550">
              <a:lnSpc>
                <a:spcPct val="100000"/>
              </a:lnSpc>
              <a:spcBef>
                <a:spcPts val="595"/>
              </a:spcBef>
            </a:pPr>
            <a:r>
              <a:rPr sz="1600" b="1" spc="25" dirty="0">
                <a:solidFill>
                  <a:srgbClr val="FD2500"/>
                </a:solidFill>
                <a:latin typeface="Arial"/>
                <a:cs typeface="Arial"/>
              </a:rPr>
              <a:t>"ImageId"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300" dirty="0"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007CFB"/>
                </a:solidFill>
                <a:latin typeface="Arial"/>
                <a:cs typeface="Arial"/>
              </a:rPr>
              <a:t>"ami-9e247efe"</a:t>
            </a:r>
            <a:endParaRPr sz="1600" dirty="0">
              <a:latin typeface="Arial"/>
              <a:cs typeface="Arial"/>
            </a:endParaRPr>
          </a:p>
          <a:p>
            <a:pPr marL="636270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590"/>
              </a:spcBef>
            </a:pPr>
            <a:r>
              <a:rPr sz="1600" b="1" spc="310" dirty="0">
                <a:latin typeface="Arial"/>
                <a:cs typeface="Arial"/>
              </a:rPr>
              <a:t>},</a:t>
            </a:r>
            <a:endParaRPr sz="16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590"/>
              </a:spcBef>
            </a:pPr>
            <a:r>
              <a:rPr sz="1600" b="1" spc="30" dirty="0">
                <a:solidFill>
                  <a:srgbClr val="FD2500"/>
                </a:solidFill>
                <a:latin typeface="Arial"/>
                <a:cs typeface="Arial"/>
              </a:rPr>
              <a:t>"InstanceSecurityGroup"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325" dirty="0">
                <a:latin typeface="Arial"/>
                <a:cs typeface="Arial"/>
              </a:rPr>
              <a:t> </a:t>
            </a:r>
            <a:r>
              <a:rPr sz="1600" b="1" spc="229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636270" marR="2708910">
              <a:lnSpc>
                <a:spcPct val="133100"/>
              </a:lnSpc>
            </a:pPr>
            <a:r>
              <a:rPr sz="1600" b="1" spc="-5" dirty="0">
                <a:solidFill>
                  <a:srgbClr val="FD2500"/>
                </a:solidFill>
                <a:latin typeface="Arial"/>
                <a:cs typeface="Arial"/>
              </a:rPr>
              <a:t>"Type" </a:t>
            </a:r>
            <a:r>
              <a:rPr sz="1600" b="1" spc="310" dirty="0">
                <a:latin typeface="Arial"/>
                <a:cs typeface="Arial"/>
              </a:rPr>
              <a:t>: </a:t>
            </a:r>
            <a:r>
              <a:rPr sz="1600" b="1" spc="15" dirty="0">
                <a:solidFill>
                  <a:srgbClr val="007CFB"/>
                </a:solidFill>
                <a:latin typeface="Arial"/>
                <a:cs typeface="Arial"/>
              </a:rPr>
              <a:t>"AWS::EC2::SecurityGroup"</a:t>
            </a:r>
            <a:r>
              <a:rPr sz="1600" b="1" spc="15" dirty="0">
                <a:latin typeface="Arial"/>
                <a:cs typeface="Arial"/>
              </a:rPr>
              <a:t>,  </a:t>
            </a:r>
            <a:r>
              <a:rPr sz="1600" b="1" spc="75" dirty="0">
                <a:solidFill>
                  <a:srgbClr val="FD2500"/>
                </a:solidFill>
                <a:latin typeface="Arial"/>
                <a:cs typeface="Arial"/>
              </a:rPr>
              <a:t>"Properties"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150" dirty="0">
                <a:latin typeface="Arial"/>
                <a:cs typeface="Arial"/>
              </a:rPr>
              <a:t> </a:t>
            </a:r>
            <a:r>
              <a:rPr sz="1600" b="1" spc="229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844550" marR="628650">
              <a:lnSpc>
                <a:spcPct val="133100"/>
              </a:lnSpc>
            </a:pPr>
            <a:r>
              <a:rPr sz="1600" b="1" spc="25" dirty="0">
                <a:solidFill>
                  <a:srgbClr val="FD2500"/>
                </a:solidFill>
                <a:latin typeface="Arial"/>
                <a:cs typeface="Arial"/>
              </a:rPr>
              <a:t>"GroupDescription" </a:t>
            </a:r>
            <a:r>
              <a:rPr sz="1600" b="1" spc="310" dirty="0">
                <a:latin typeface="Arial"/>
                <a:cs typeface="Arial"/>
              </a:rPr>
              <a:t>: </a:t>
            </a:r>
            <a:r>
              <a:rPr sz="1600" b="1" spc="5" dirty="0">
                <a:solidFill>
                  <a:srgbClr val="007CFB"/>
                </a:solidFill>
                <a:latin typeface="Arial"/>
                <a:cs typeface="Arial"/>
              </a:rPr>
              <a:t>"Enable </a:t>
            </a:r>
            <a:r>
              <a:rPr sz="1600" b="1" spc="-210" dirty="0">
                <a:solidFill>
                  <a:srgbClr val="007CFB"/>
                </a:solidFill>
                <a:latin typeface="Arial"/>
                <a:cs typeface="Arial"/>
              </a:rPr>
              <a:t>SSH </a:t>
            </a:r>
            <a:r>
              <a:rPr sz="1600" b="1" spc="-20" dirty="0">
                <a:solidFill>
                  <a:srgbClr val="007CFB"/>
                </a:solidFill>
                <a:latin typeface="Arial"/>
                <a:cs typeface="Arial"/>
              </a:rPr>
              <a:t>access </a:t>
            </a:r>
            <a:r>
              <a:rPr sz="1600" b="1" spc="114" dirty="0">
                <a:solidFill>
                  <a:srgbClr val="007CFB"/>
                </a:solidFill>
                <a:latin typeface="Arial"/>
                <a:cs typeface="Arial"/>
              </a:rPr>
              <a:t>via </a:t>
            </a:r>
            <a:r>
              <a:rPr sz="1600" b="1" spc="85" dirty="0">
                <a:solidFill>
                  <a:srgbClr val="007CFB"/>
                </a:solidFill>
                <a:latin typeface="Arial"/>
                <a:cs typeface="Arial"/>
              </a:rPr>
              <a:t>port </a:t>
            </a:r>
            <a:r>
              <a:rPr sz="1600" b="1" spc="110" dirty="0">
                <a:solidFill>
                  <a:srgbClr val="007CFB"/>
                </a:solidFill>
                <a:latin typeface="Arial"/>
                <a:cs typeface="Arial"/>
              </a:rPr>
              <a:t>22"</a:t>
            </a:r>
            <a:r>
              <a:rPr sz="1600" b="1" spc="110" dirty="0">
                <a:latin typeface="Arial"/>
                <a:cs typeface="Arial"/>
              </a:rPr>
              <a:t>,  </a:t>
            </a:r>
            <a:r>
              <a:rPr sz="1600" b="1" spc="30" dirty="0">
                <a:solidFill>
                  <a:srgbClr val="FD2500"/>
                </a:solidFill>
                <a:latin typeface="Arial"/>
                <a:cs typeface="Arial"/>
              </a:rPr>
              <a:t>"SecurityGroupIngress"  </a:t>
            </a:r>
            <a:r>
              <a:rPr sz="1600" b="1" spc="310" dirty="0">
                <a:latin typeface="Arial"/>
                <a:cs typeface="Arial"/>
              </a:rPr>
              <a:t>: [</a:t>
            </a:r>
            <a:r>
              <a:rPr sz="1600" b="1" spc="375" dirty="0">
                <a:latin typeface="Arial"/>
                <a:cs typeface="Arial"/>
              </a:rPr>
              <a:t> </a:t>
            </a:r>
            <a:r>
              <a:rPr sz="1600" b="1" spc="229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1052195">
              <a:lnSpc>
                <a:spcPct val="100000"/>
              </a:lnSpc>
              <a:spcBef>
                <a:spcPts val="590"/>
              </a:spcBef>
            </a:pPr>
            <a:r>
              <a:rPr sz="1600" b="1" spc="75" dirty="0">
                <a:solidFill>
                  <a:srgbClr val="FD2500"/>
                </a:solidFill>
                <a:latin typeface="Arial"/>
                <a:cs typeface="Arial"/>
              </a:rPr>
              <a:t>"IpProtocol"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165" dirty="0">
                <a:latin typeface="Arial"/>
                <a:cs typeface="Arial"/>
              </a:rPr>
              <a:t> </a:t>
            </a:r>
            <a:r>
              <a:rPr sz="1600" b="1" spc="130" dirty="0">
                <a:solidFill>
                  <a:srgbClr val="007CFB"/>
                </a:solidFill>
                <a:latin typeface="Arial"/>
                <a:cs typeface="Arial"/>
              </a:rPr>
              <a:t>"tcp"</a:t>
            </a:r>
            <a:r>
              <a:rPr sz="1600" b="1" spc="130" dirty="0">
                <a:latin typeface="Arial"/>
                <a:cs typeface="Arial"/>
              </a:rPr>
              <a:t>,</a:t>
            </a:r>
            <a:endParaRPr sz="1600" dirty="0">
              <a:latin typeface="Arial"/>
              <a:cs typeface="Arial"/>
            </a:endParaRPr>
          </a:p>
          <a:p>
            <a:pPr marL="1052195">
              <a:lnSpc>
                <a:spcPct val="100000"/>
              </a:lnSpc>
              <a:spcBef>
                <a:spcPts val="590"/>
              </a:spcBef>
            </a:pPr>
            <a:r>
              <a:rPr sz="1600" b="1" dirty="0">
                <a:solidFill>
                  <a:srgbClr val="FD2500"/>
                </a:solidFill>
                <a:latin typeface="Arial"/>
                <a:cs typeface="Arial"/>
              </a:rPr>
              <a:t>"FromPort"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315" dirty="0">
                <a:latin typeface="Arial"/>
                <a:cs typeface="Arial"/>
              </a:rPr>
              <a:t> </a:t>
            </a:r>
            <a:r>
              <a:rPr sz="1600" b="1" spc="110" dirty="0">
                <a:solidFill>
                  <a:srgbClr val="007CFB"/>
                </a:solidFill>
                <a:latin typeface="Arial"/>
                <a:cs typeface="Arial"/>
              </a:rPr>
              <a:t>"22"</a:t>
            </a:r>
            <a:r>
              <a:rPr sz="1600" b="1" spc="110" dirty="0">
                <a:latin typeface="Arial"/>
                <a:cs typeface="Arial"/>
              </a:rPr>
              <a:t>,</a:t>
            </a:r>
            <a:endParaRPr sz="1600" dirty="0">
              <a:latin typeface="Arial"/>
              <a:cs typeface="Arial"/>
            </a:endParaRPr>
          </a:p>
          <a:p>
            <a:pPr marL="1052195">
              <a:lnSpc>
                <a:spcPct val="100000"/>
              </a:lnSpc>
              <a:spcBef>
                <a:spcPts val="590"/>
              </a:spcBef>
            </a:pPr>
            <a:r>
              <a:rPr sz="1600" b="1" spc="30" dirty="0">
                <a:solidFill>
                  <a:srgbClr val="FD2500"/>
                </a:solidFill>
                <a:latin typeface="Arial"/>
                <a:cs typeface="Arial"/>
              </a:rPr>
              <a:t>"ToPort"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250" dirty="0">
                <a:latin typeface="Arial"/>
                <a:cs typeface="Arial"/>
              </a:rPr>
              <a:t> </a:t>
            </a:r>
            <a:r>
              <a:rPr sz="1600" b="1" spc="110" dirty="0">
                <a:solidFill>
                  <a:srgbClr val="007CFB"/>
                </a:solidFill>
                <a:latin typeface="Arial"/>
                <a:cs typeface="Arial"/>
              </a:rPr>
              <a:t>"22"</a:t>
            </a:r>
            <a:r>
              <a:rPr sz="1600" b="1" spc="110" dirty="0">
                <a:latin typeface="Arial"/>
                <a:cs typeface="Arial"/>
              </a:rPr>
              <a:t>,</a:t>
            </a:r>
            <a:endParaRPr sz="1600" dirty="0">
              <a:latin typeface="Arial"/>
              <a:cs typeface="Arial"/>
            </a:endParaRPr>
          </a:p>
          <a:p>
            <a:pPr marL="1052195">
              <a:lnSpc>
                <a:spcPct val="100000"/>
              </a:lnSpc>
              <a:spcBef>
                <a:spcPts val="590"/>
              </a:spcBef>
            </a:pPr>
            <a:r>
              <a:rPr sz="1600" b="1" spc="90" dirty="0">
                <a:solidFill>
                  <a:srgbClr val="FD2500"/>
                </a:solidFill>
                <a:latin typeface="Arial"/>
                <a:cs typeface="Arial"/>
              </a:rPr>
              <a:t>"CidrIp"  </a:t>
            </a:r>
            <a:r>
              <a:rPr sz="1600" b="1" spc="310" dirty="0">
                <a:latin typeface="Arial"/>
                <a:cs typeface="Arial"/>
              </a:rPr>
              <a:t>:</a:t>
            </a:r>
            <a:r>
              <a:rPr sz="1600" b="1" spc="175" dirty="0">
                <a:latin typeface="Arial"/>
                <a:cs typeface="Arial"/>
              </a:rPr>
              <a:t> </a:t>
            </a:r>
            <a:r>
              <a:rPr sz="1600" b="1" spc="150" dirty="0">
                <a:solidFill>
                  <a:srgbClr val="007CFB"/>
                </a:solidFill>
                <a:latin typeface="Arial"/>
                <a:cs typeface="Arial"/>
              </a:rPr>
              <a:t>"0.0.0.0/0"</a:t>
            </a:r>
            <a:endParaRPr sz="1600" dirty="0">
              <a:latin typeface="Arial"/>
              <a:cs typeface="Arial"/>
            </a:endParaRPr>
          </a:p>
          <a:p>
            <a:pPr marL="844550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r>
              <a:rPr sz="1600" b="1" spc="300" dirty="0">
                <a:latin typeface="Arial"/>
                <a:cs typeface="Arial"/>
              </a:rPr>
              <a:t> </a:t>
            </a:r>
            <a:r>
              <a:rPr sz="1600" b="1" spc="310" dirty="0">
                <a:latin typeface="Arial"/>
                <a:cs typeface="Arial"/>
              </a:rPr>
              <a:t>]</a:t>
            </a:r>
            <a:endParaRPr sz="1600" dirty="0">
              <a:latin typeface="Arial"/>
              <a:cs typeface="Arial"/>
            </a:endParaRPr>
          </a:p>
          <a:p>
            <a:pPr marL="636270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spc="229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7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 smtClean="0"/>
              <a:t>Azat</a:t>
            </a:r>
            <a:r>
              <a:rPr spc="-25" dirty="0" smtClean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8878" y="8503602"/>
            <a:ext cx="3568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127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1752600"/>
            <a:ext cx="14579600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ts val="6500"/>
              </a:lnSpc>
              <a:spcBef>
                <a:spcPts val="100"/>
              </a:spcBef>
            </a:pPr>
            <a:r>
              <a:rPr sz="5200" spc="180" dirty="0"/>
              <a:t>For</a:t>
            </a:r>
            <a:r>
              <a:rPr sz="5200" spc="-75" dirty="0"/>
              <a:t> </a:t>
            </a:r>
            <a:r>
              <a:rPr sz="5200" spc="310" dirty="0"/>
              <a:t>other</a:t>
            </a:r>
            <a:r>
              <a:rPr sz="5200" spc="-75" dirty="0"/>
              <a:t> </a:t>
            </a:r>
            <a:r>
              <a:rPr sz="5200" spc="275" dirty="0"/>
              <a:t>attributes</a:t>
            </a:r>
            <a:r>
              <a:rPr sz="5200" spc="-70" dirty="0"/>
              <a:t> </a:t>
            </a:r>
            <a:r>
              <a:rPr sz="5200" spc="360" dirty="0"/>
              <a:t>not</a:t>
            </a:r>
            <a:r>
              <a:rPr sz="5200" spc="-75" dirty="0"/>
              <a:t> </a:t>
            </a:r>
            <a:r>
              <a:rPr sz="5200" spc="290" dirty="0"/>
              <a:t>returned</a:t>
            </a:r>
            <a:r>
              <a:rPr sz="5200" spc="-75" dirty="0"/>
              <a:t> </a:t>
            </a:r>
            <a:r>
              <a:rPr sz="5200" spc="125" dirty="0"/>
              <a:t>by</a:t>
            </a:r>
            <a:r>
              <a:rPr sz="5200" spc="-75" dirty="0"/>
              <a:t> </a:t>
            </a:r>
            <a:r>
              <a:rPr sz="5200" spc="375" dirty="0"/>
              <a:t>ref,  </a:t>
            </a:r>
            <a:r>
              <a:rPr sz="5200" spc="300" dirty="0"/>
              <a:t>there's</a:t>
            </a:r>
            <a:r>
              <a:rPr sz="5200" spc="-130" dirty="0"/>
              <a:t> </a:t>
            </a:r>
            <a:r>
              <a:rPr sz="5200" spc="280" dirty="0"/>
              <a:t>Fn::GetAtt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876300" y="4018308"/>
            <a:ext cx="14541500" cy="147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485140" algn="l"/>
                <a:tab pos="3477895" algn="l"/>
                <a:tab pos="3938904" algn="l"/>
                <a:tab pos="4399280" algn="l"/>
                <a:tab pos="10154285" algn="l"/>
                <a:tab pos="13837919" algn="l"/>
                <a:tab pos="14298294" algn="l"/>
              </a:tabLst>
            </a:pPr>
            <a:r>
              <a:rPr sz="3350" b="1" spc="500" dirty="0">
                <a:latin typeface="Arial"/>
                <a:cs typeface="Arial"/>
              </a:rPr>
              <a:t>{	</a:t>
            </a:r>
            <a:r>
              <a:rPr sz="3350" b="1" spc="160" dirty="0">
                <a:latin typeface="Arial"/>
                <a:cs typeface="Arial"/>
              </a:rPr>
              <a:t>"Fn::GetAtt"	</a:t>
            </a:r>
            <a:r>
              <a:rPr sz="3350" b="1" spc="690" dirty="0">
                <a:latin typeface="Arial"/>
                <a:cs typeface="Arial"/>
              </a:rPr>
              <a:t>:	[	</a:t>
            </a:r>
            <a:r>
              <a:rPr sz="3350" b="1" spc="25" dirty="0">
                <a:latin typeface="Arial"/>
                <a:cs typeface="Arial"/>
              </a:rPr>
              <a:t>"logicalNameOfResource",	</a:t>
            </a:r>
            <a:r>
              <a:rPr sz="3350" b="1" spc="90" dirty="0">
                <a:latin typeface="Arial"/>
                <a:cs typeface="Arial"/>
              </a:rPr>
              <a:t>"attributeName"	</a:t>
            </a:r>
            <a:r>
              <a:rPr sz="3350" b="1" spc="690" dirty="0">
                <a:latin typeface="Arial"/>
                <a:cs typeface="Arial"/>
              </a:rPr>
              <a:t>]	</a:t>
            </a:r>
            <a:r>
              <a:rPr sz="3350" b="1" spc="500" dirty="0">
                <a:latin typeface="Arial"/>
                <a:cs typeface="Arial"/>
              </a:rPr>
              <a:t>}</a:t>
            </a:r>
            <a:endParaRPr sz="3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70"/>
              </a:spcBef>
            </a:pPr>
            <a:r>
              <a:rPr sz="3500" spc="-75" dirty="0">
                <a:latin typeface="Arial"/>
                <a:cs typeface="Arial"/>
              </a:rPr>
              <a:t>See</a:t>
            </a:r>
            <a:r>
              <a:rPr sz="3500" spc="-150" dirty="0">
                <a:latin typeface="Arial"/>
                <a:cs typeface="Arial"/>
              </a:rPr>
              <a:t> </a:t>
            </a:r>
            <a:r>
              <a:rPr sz="3500" u="heavy" spc="200" dirty="0">
                <a:latin typeface="Arial"/>
                <a:cs typeface="Arial"/>
                <a:hlinkClick r:id="rId2"/>
              </a:rPr>
              <a:t>reference</a:t>
            </a:r>
            <a:r>
              <a:rPr sz="3500" spc="200" dirty="0">
                <a:latin typeface="Arial"/>
                <a:cs typeface="Arial"/>
              </a:rPr>
              <a:t>.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8701" y="8503602"/>
            <a:ext cx="32385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latin typeface="Arial"/>
                <a:cs typeface="Arial"/>
              </a:rPr>
              <a:t>130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439" y="1787741"/>
            <a:ext cx="14579600" cy="868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5080">
              <a:lnSpc>
                <a:spcPct val="107400"/>
              </a:lnSpc>
              <a:spcBef>
                <a:spcPts val="95"/>
              </a:spcBef>
            </a:pPr>
            <a:r>
              <a:rPr lang="en-US" sz="5200" spc="105" dirty="0" smtClean="0"/>
              <a:t>my</a:t>
            </a:r>
            <a:r>
              <a:rPr sz="5200" spc="105" dirty="0" smtClean="0"/>
              <a:t>-</a:t>
            </a:r>
            <a:r>
              <a:rPr sz="5200" spc="105" dirty="0" err="1" smtClean="0"/>
              <a:t>aws</a:t>
            </a:r>
            <a:r>
              <a:rPr sz="5200" spc="105" dirty="0" smtClean="0"/>
              <a:t>-course</a:t>
            </a:r>
            <a:r>
              <a:rPr lang="en-US" sz="5200" spc="105" dirty="0" smtClean="0"/>
              <a:t> </a:t>
            </a:r>
            <a:r>
              <a:rPr lang="en-US" sz="5200" spc="105" dirty="0" err="1" smtClean="0"/>
              <a:t>keypair</a:t>
            </a:r>
            <a:r>
              <a:rPr sz="5200" spc="105" dirty="0" smtClean="0"/>
              <a:t> </a:t>
            </a:r>
            <a:r>
              <a:rPr sz="5200" spc="325" dirty="0"/>
              <a:t>must </a:t>
            </a:r>
            <a:r>
              <a:rPr sz="5200" spc="225" dirty="0"/>
              <a:t>exist </a:t>
            </a:r>
            <a:r>
              <a:rPr lang="en-US" sz="5200" spc="229" dirty="0" smtClean="0"/>
              <a:t>first!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2863522"/>
            <a:ext cx="12715875" cy="522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marR="8985885" indent="-390525">
              <a:lnSpc>
                <a:spcPct val="131500"/>
              </a:lnSpc>
              <a:spcBef>
                <a:spcPts val="100"/>
              </a:spcBef>
              <a:tabLst>
                <a:tab pos="2355215" algn="l"/>
                <a:tab pos="2745740" algn="l"/>
                <a:tab pos="3136265" algn="l"/>
                <a:tab pos="3526790" algn="l"/>
              </a:tabLst>
            </a:pPr>
            <a:r>
              <a:rPr sz="2850" b="1" spc="-35" dirty="0">
                <a:latin typeface="Arial"/>
                <a:cs typeface="Arial"/>
              </a:rPr>
              <a:t>"Resources"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425" dirty="0">
                <a:latin typeface="Arial"/>
                <a:cs typeface="Arial"/>
              </a:rPr>
              <a:t>{  </a:t>
            </a:r>
            <a:r>
              <a:rPr sz="2850" b="1" spc="40" dirty="0">
                <a:latin typeface="Arial"/>
                <a:cs typeface="Arial"/>
              </a:rPr>
              <a:t>"Ec2Instance"</a:t>
            </a:r>
            <a:r>
              <a:rPr sz="2850" b="1" dirty="0">
                <a:latin typeface="Arial"/>
                <a:cs typeface="Arial"/>
              </a:rPr>
              <a:t>	</a:t>
            </a:r>
            <a:r>
              <a:rPr sz="2850" b="1" spc="580" dirty="0">
                <a:latin typeface="Arial"/>
                <a:cs typeface="Arial"/>
              </a:rPr>
              <a:t>:</a:t>
            </a:r>
            <a:r>
              <a:rPr sz="2850" b="1" dirty="0">
                <a:latin typeface="Arial"/>
                <a:cs typeface="Arial"/>
              </a:rPr>
              <a:t>	</a:t>
            </a:r>
            <a:r>
              <a:rPr sz="2850" b="1" spc="425" dirty="0">
                <a:latin typeface="Arial"/>
                <a:cs typeface="Arial"/>
              </a:rPr>
              <a:t>{</a:t>
            </a:r>
            <a:endParaRPr sz="2850" dirty="0">
              <a:latin typeface="Arial"/>
              <a:cs typeface="Arial"/>
            </a:endParaRPr>
          </a:p>
          <a:p>
            <a:pPr marL="793115" marR="6057265">
              <a:lnSpc>
                <a:spcPct val="131500"/>
              </a:lnSpc>
              <a:tabLst>
                <a:tab pos="2159635" algn="l"/>
                <a:tab pos="2550160" algn="l"/>
                <a:tab pos="3331210" algn="l"/>
                <a:tab pos="3721735" algn="l"/>
              </a:tabLst>
            </a:pPr>
            <a:r>
              <a:rPr sz="2850" b="1" spc="-25" dirty="0">
                <a:latin typeface="Arial"/>
                <a:cs typeface="Arial"/>
              </a:rPr>
              <a:t>"Type"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50" dirty="0">
                <a:latin typeface="Arial"/>
                <a:cs typeface="Arial"/>
              </a:rPr>
              <a:t>"AWS::EC2::Instance",  </a:t>
            </a:r>
            <a:r>
              <a:rPr sz="2850" b="1" spc="130" dirty="0">
                <a:latin typeface="Arial"/>
                <a:cs typeface="Arial"/>
              </a:rPr>
              <a:t>"Properties"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425" dirty="0">
                <a:latin typeface="Arial"/>
                <a:cs typeface="Arial"/>
              </a:rPr>
              <a:t>{</a:t>
            </a:r>
            <a:endParaRPr sz="2850" dirty="0">
              <a:latin typeface="Arial"/>
              <a:cs typeface="Arial"/>
            </a:endParaRPr>
          </a:p>
          <a:p>
            <a:pPr marL="1183640" marR="5080">
              <a:lnSpc>
                <a:spcPct val="131500"/>
              </a:lnSpc>
              <a:tabLst>
                <a:tab pos="3136265" algn="l"/>
                <a:tab pos="3526790" algn="l"/>
                <a:tab pos="4502785" algn="l"/>
                <a:tab pos="4893310" algn="l"/>
                <a:tab pos="5283835" algn="l"/>
                <a:tab pos="5674360" algn="l"/>
                <a:tab pos="6845934" algn="l"/>
                <a:tab pos="7235825" algn="l"/>
                <a:tab pos="11922125" algn="l"/>
                <a:tab pos="12312015" algn="l"/>
              </a:tabLst>
            </a:pPr>
            <a:r>
              <a:rPr sz="2850" b="1" spc="25" dirty="0">
                <a:latin typeface="Arial"/>
                <a:cs typeface="Arial"/>
              </a:rPr>
              <a:t>"SecurityGroups"	</a:t>
            </a:r>
            <a:r>
              <a:rPr sz="2850" b="1" spc="580" dirty="0">
                <a:latin typeface="Arial"/>
                <a:cs typeface="Arial"/>
              </a:rPr>
              <a:t>:	[	</a:t>
            </a:r>
            <a:r>
              <a:rPr sz="2850" b="1" spc="425" dirty="0">
                <a:latin typeface="Arial"/>
                <a:cs typeface="Arial"/>
              </a:rPr>
              <a:t>{	</a:t>
            </a:r>
            <a:r>
              <a:rPr sz="2850" b="1" spc="75" dirty="0">
                <a:latin typeface="Arial"/>
                <a:cs typeface="Arial"/>
              </a:rPr>
              <a:t>"Ref"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50" dirty="0">
                <a:latin typeface="Arial"/>
                <a:cs typeface="Arial"/>
              </a:rPr>
              <a:t>"InstanceSecurityGroup"	</a:t>
            </a:r>
            <a:r>
              <a:rPr sz="2850" b="1" spc="425" dirty="0">
                <a:latin typeface="Arial"/>
                <a:cs typeface="Arial"/>
              </a:rPr>
              <a:t>}	</a:t>
            </a:r>
            <a:r>
              <a:rPr sz="2850" b="1" spc="630" dirty="0">
                <a:latin typeface="Arial"/>
                <a:cs typeface="Arial"/>
              </a:rPr>
              <a:t>],  </a:t>
            </a:r>
            <a:r>
              <a:rPr sz="2850" b="1" spc="-210" dirty="0">
                <a:latin typeface="Arial"/>
                <a:cs typeface="Arial"/>
              </a:rPr>
              <a:t>"KeyName"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105" dirty="0" smtClean="0">
                <a:latin typeface="Arial"/>
                <a:cs typeface="Arial"/>
              </a:rPr>
              <a:t>"</a:t>
            </a:r>
            <a:r>
              <a:rPr lang="en-US" sz="2850" b="1" spc="105" dirty="0" smtClean="0">
                <a:latin typeface="Arial"/>
                <a:cs typeface="Arial"/>
              </a:rPr>
              <a:t>my</a:t>
            </a:r>
            <a:r>
              <a:rPr sz="2850" b="1" spc="105" dirty="0" smtClean="0">
                <a:latin typeface="Arial"/>
                <a:cs typeface="Arial"/>
              </a:rPr>
              <a:t>-aws-</a:t>
            </a:r>
            <a:r>
              <a:rPr lang="en-US" sz="2850" b="1" spc="105" dirty="0" smtClean="0">
                <a:latin typeface="Arial"/>
                <a:cs typeface="Arial"/>
              </a:rPr>
              <a:t>key</a:t>
            </a:r>
            <a:r>
              <a:rPr sz="2850" b="1" spc="105" dirty="0" smtClean="0">
                <a:latin typeface="Arial"/>
                <a:cs typeface="Arial"/>
              </a:rPr>
              <a:t>",</a:t>
            </a:r>
            <a:endParaRPr sz="2850" dirty="0">
              <a:latin typeface="Arial"/>
              <a:cs typeface="Arial"/>
            </a:endParaRPr>
          </a:p>
          <a:p>
            <a:pPr marL="1183640">
              <a:lnSpc>
                <a:spcPct val="100000"/>
              </a:lnSpc>
              <a:spcBef>
                <a:spcPts val="1075"/>
              </a:spcBef>
              <a:tabLst>
                <a:tab pos="3136265" algn="l"/>
                <a:tab pos="3526790" algn="l"/>
              </a:tabLst>
            </a:pPr>
            <a:r>
              <a:rPr sz="2850" b="1" spc="35" dirty="0">
                <a:latin typeface="Arial"/>
                <a:cs typeface="Arial"/>
              </a:rPr>
              <a:t>"ImageId"	</a:t>
            </a:r>
            <a:r>
              <a:rPr sz="2850" b="1" spc="580" dirty="0">
                <a:latin typeface="Arial"/>
                <a:cs typeface="Arial"/>
              </a:rPr>
              <a:t>:	</a:t>
            </a:r>
            <a:r>
              <a:rPr sz="2850" b="1" spc="60" dirty="0">
                <a:latin typeface="Arial"/>
                <a:cs typeface="Arial"/>
              </a:rPr>
              <a:t>"ami-9e247efe"</a:t>
            </a:r>
            <a:endParaRPr sz="2850" dirty="0">
              <a:latin typeface="Arial"/>
              <a:cs typeface="Arial"/>
            </a:endParaRPr>
          </a:p>
          <a:p>
            <a:pPr marL="793115">
              <a:lnSpc>
                <a:spcPct val="100000"/>
              </a:lnSpc>
              <a:spcBef>
                <a:spcPts val="1075"/>
              </a:spcBef>
            </a:pPr>
            <a:r>
              <a:rPr sz="2850" b="1" spc="425" dirty="0">
                <a:latin typeface="Arial"/>
                <a:cs typeface="Arial"/>
              </a:rPr>
              <a:t>}</a:t>
            </a:r>
            <a:endParaRPr sz="2850" dirty="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1075"/>
              </a:spcBef>
            </a:pPr>
            <a:r>
              <a:rPr sz="2850" b="1" spc="580" dirty="0">
                <a:latin typeface="Arial"/>
                <a:cs typeface="Arial"/>
              </a:rPr>
              <a:t>},</a:t>
            </a:r>
            <a:endParaRPr sz="2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71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129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90" y="2082800"/>
            <a:ext cx="14083030" cy="42164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ctr">
              <a:lnSpc>
                <a:spcPct val="105100"/>
              </a:lnSpc>
              <a:spcBef>
                <a:spcPts val="300"/>
              </a:spcBef>
            </a:pPr>
            <a:r>
              <a:rPr lang="en-US" b="0" spc="-395" dirty="0" smtClean="0">
                <a:latin typeface="Monaco"/>
                <a:cs typeface="Monaco"/>
              </a:rPr>
              <a:t>my</a:t>
            </a:r>
            <a:r>
              <a:rPr b="0" spc="-395" dirty="0" smtClean="0">
                <a:latin typeface="Monaco"/>
                <a:cs typeface="Monaco"/>
              </a:rPr>
              <a:t>-</a:t>
            </a:r>
            <a:r>
              <a:rPr b="0" spc="-395" dirty="0" err="1" smtClean="0">
                <a:latin typeface="Monaco"/>
                <a:cs typeface="Monaco"/>
              </a:rPr>
              <a:t>aws</a:t>
            </a:r>
            <a:r>
              <a:rPr b="0" spc="-395" dirty="0" smtClean="0">
                <a:latin typeface="Monaco"/>
                <a:cs typeface="Monaco"/>
              </a:rPr>
              <a:t>-</a:t>
            </a:r>
            <a:r>
              <a:rPr lang="en-US" b="0" spc="-395" dirty="0" smtClean="0">
                <a:latin typeface="Monaco"/>
                <a:cs typeface="Monaco"/>
              </a:rPr>
              <a:t>key</a:t>
            </a:r>
            <a:r>
              <a:rPr b="0" spc="-2250" dirty="0" smtClean="0">
                <a:latin typeface="Monaco"/>
                <a:cs typeface="Monaco"/>
              </a:rPr>
              <a:t> </a:t>
            </a:r>
            <a:r>
              <a:rPr lang="en-US" b="0" spc="-2250" dirty="0" smtClean="0">
                <a:latin typeface="Monaco"/>
                <a:cs typeface="Monaco"/>
              </a:rPr>
              <a:t> </a:t>
            </a:r>
            <a:r>
              <a:rPr b="0" spc="1010" dirty="0" smtClean="0">
                <a:latin typeface="Times New Roman"/>
                <a:cs typeface="Times New Roman"/>
              </a:rPr>
              <a:t>must</a:t>
            </a:r>
            <a:r>
              <a:rPr b="0" spc="15" dirty="0" smtClean="0">
                <a:latin typeface="Times New Roman"/>
                <a:cs typeface="Times New Roman"/>
              </a:rPr>
              <a:t> </a:t>
            </a:r>
            <a:r>
              <a:rPr b="0" spc="650" dirty="0">
                <a:latin typeface="Times New Roman"/>
                <a:cs typeface="Times New Roman"/>
              </a:rPr>
              <a:t>exist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90" dirty="0">
                <a:latin typeface="Times New Roman"/>
                <a:cs typeface="Times New Roman"/>
              </a:rPr>
              <a:t>before  </a:t>
            </a:r>
            <a:r>
              <a:rPr b="0" spc="860" dirty="0">
                <a:latin typeface="Times New Roman"/>
                <a:cs typeface="Times New Roman"/>
              </a:rPr>
              <a:t>running </a:t>
            </a:r>
            <a:r>
              <a:rPr b="0" spc="810" dirty="0">
                <a:latin typeface="Times New Roman"/>
                <a:cs typeface="Times New Roman"/>
              </a:rPr>
              <a:t>this </a:t>
            </a:r>
            <a:r>
              <a:rPr b="0" spc="790" dirty="0">
                <a:latin typeface="Times New Roman"/>
                <a:cs typeface="Times New Roman"/>
              </a:rPr>
              <a:t>template... </a:t>
            </a:r>
            <a:r>
              <a:rPr b="0" spc="785" dirty="0">
                <a:latin typeface="Times New Roman"/>
                <a:cs typeface="Times New Roman"/>
              </a:rPr>
              <a:t>can </a:t>
            </a:r>
            <a:r>
              <a:rPr b="0" spc="705" dirty="0">
                <a:latin typeface="Times New Roman"/>
                <a:cs typeface="Times New Roman"/>
              </a:rPr>
              <a:t>we  </a:t>
            </a:r>
            <a:r>
              <a:rPr b="0" spc="675" dirty="0">
                <a:latin typeface="Times New Roman"/>
                <a:cs typeface="Times New Roman"/>
              </a:rPr>
              <a:t>provide </a:t>
            </a:r>
            <a:r>
              <a:rPr b="0" spc="635" dirty="0">
                <a:latin typeface="Times New Roman"/>
                <a:cs typeface="Times New Roman"/>
              </a:rPr>
              <a:t>it </a:t>
            </a:r>
            <a:r>
              <a:rPr b="0" spc="640" dirty="0">
                <a:latin typeface="Times New Roman"/>
                <a:cs typeface="Times New Roman"/>
              </a:rPr>
              <a:t>later? </a:t>
            </a:r>
            <a:r>
              <a:rPr b="0" spc="430" dirty="0">
                <a:latin typeface="Times New Roman"/>
                <a:cs typeface="Times New Roman"/>
              </a:rPr>
              <a:t>Yes, </a:t>
            </a:r>
            <a:r>
              <a:rPr b="0" spc="875" dirty="0">
                <a:latin typeface="Times New Roman"/>
                <a:cs typeface="Times New Roman"/>
              </a:rPr>
              <a:t>it's </a:t>
            </a:r>
            <a:r>
              <a:rPr b="0" spc="740" dirty="0">
                <a:latin typeface="Times New Roman"/>
                <a:cs typeface="Times New Roman"/>
              </a:rPr>
              <a:t>a  </a:t>
            </a:r>
            <a:r>
              <a:rPr b="0" spc="775" dirty="0">
                <a:latin typeface="Times New Roman"/>
                <a:cs typeface="Times New Roman"/>
              </a:rPr>
              <a:t>template!</a:t>
            </a:r>
          </a:p>
        </p:txBody>
      </p:sp>
    </p:spTree>
    <p:extLst>
      <p:ext uri="{BB962C8B-B14F-4D97-AF65-F5344CB8AC3E}">
        <p14:creationId xmlns:p14="http://schemas.microsoft.com/office/powerpoint/2010/main" val="12462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13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8477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>
                <a:solidFill>
                  <a:schemeClr val="bg1"/>
                </a:solidFill>
              </a:rPr>
              <a:t>AWS</a:t>
            </a:r>
            <a:r>
              <a:rPr spc="-175" dirty="0">
                <a:solidFill>
                  <a:schemeClr val="bg1"/>
                </a:solidFill>
              </a:rPr>
              <a:t> </a:t>
            </a:r>
            <a:r>
              <a:rPr spc="305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2974320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One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first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Massive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scale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0" dirty="0">
                <a:latin typeface="Times New Roman"/>
                <a:cs typeface="Times New Roman"/>
              </a:rPr>
              <a:t>Innovator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news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features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services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10" dirty="0">
                <a:latin typeface="Times New Roman"/>
                <a:cs typeface="Times New Roman"/>
              </a:rPr>
              <a:t>Lots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tools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good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dev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experience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Almost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standard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lots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expertise,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best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practices, </a:t>
            </a:r>
            <a:r>
              <a:rPr sz="3500" spc="3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experts, </a:t>
            </a:r>
            <a:r>
              <a:rPr sz="3500" spc="375" dirty="0">
                <a:latin typeface="Times New Roman"/>
                <a:cs typeface="Times New Roman"/>
              </a:rPr>
              <a:t>books,</a:t>
            </a:r>
            <a:r>
              <a:rPr sz="3500" spc="-40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etc.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971229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0210" y="3721100"/>
            <a:ext cx="1055899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75" dirty="0">
                <a:latin typeface="Arial"/>
                <a:cs typeface="Arial"/>
              </a:rPr>
              <a:t>We </a:t>
            </a:r>
            <a:r>
              <a:rPr b="0" spc="300" dirty="0">
                <a:latin typeface="Arial"/>
                <a:cs typeface="Arial"/>
              </a:rPr>
              <a:t>can </a:t>
            </a:r>
            <a:r>
              <a:rPr b="0" spc="185" dirty="0" smtClean="0">
                <a:latin typeface="Arial"/>
                <a:cs typeface="Arial"/>
              </a:rPr>
              <a:t>use</a:t>
            </a:r>
            <a:r>
              <a:rPr lang="en-US" b="0" spc="185" dirty="0" smtClean="0">
                <a:latin typeface="Arial"/>
                <a:cs typeface="Arial"/>
              </a:rPr>
              <a:t> </a:t>
            </a:r>
            <a:r>
              <a:rPr b="0" spc="-1100" dirty="0" smtClean="0">
                <a:latin typeface="Arial"/>
                <a:cs typeface="Arial"/>
              </a:rPr>
              <a:t> </a:t>
            </a:r>
            <a:r>
              <a:rPr b="0" spc="350" dirty="0">
                <a:latin typeface="Arial"/>
                <a:cs typeface="Arial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7156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77429"/>
            <a:ext cx="14579600" cy="2461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ts val="6500"/>
              </a:lnSpc>
              <a:spcBef>
                <a:spcPts val="100"/>
              </a:spcBef>
            </a:pPr>
            <a:r>
              <a:rPr sz="6000" spc="100" dirty="0">
                <a:solidFill>
                  <a:schemeClr val="bg1"/>
                </a:solidFill>
              </a:rPr>
              <a:t>Key</a:t>
            </a:r>
            <a:r>
              <a:rPr sz="6000" spc="-75" dirty="0">
                <a:solidFill>
                  <a:schemeClr val="bg1"/>
                </a:solidFill>
              </a:rPr>
              <a:t> </a:t>
            </a:r>
            <a:r>
              <a:rPr sz="6000" spc="310" dirty="0" smtClean="0">
                <a:solidFill>
                  <a:schemeClr val="bg1"/>
                </a:solidFill>
              </a:rPr>
              <a:t>parameter</a:t>
            </a:r>
            <a:r>
              <a:rPr lang="en-US" sz="800" spc="310" dirty="0" smtClean="0"/>
              <a:t/>
            </a:r>
            <a:br>
              <a:rPr lang="en-US" sz="800" spc="310" dirty="0" smtClean="0"/>
            </a:br>
            <a:r>
              <a:rPr lang="en-US" sz="5200" spc="310" dirty="0" smtClean="0"/>
              <a:t/>
            </a:r>
            <a:br>
              <a:rPr lang="en-US" sz="5200" spc="310" dirty="0" smtClean="0"/>
            </a:br>
            <a:r>
              <a:rPr sz="5200" spc="335" dirty="0" smtClean="0"/>
              <a:t>(</a:t>
            </a:r>
            <a:r>
              <a:rPr sz="5200" spc="335" dirty="0"/>
              <a:t>key</a:t>
            </a:r>
            <a:r>
              <a:rPr sz="5200" spc="-75" dirty="0"/>
              <a:t> </a:t>
            </a:r>
            <a:r>
              <a:rPr sz="5200" spc="105" dirty="0"/>
              <a:t>is</a:t>
            </a:r>
            <a:r>
              <a:rPr sz="5200" spc="-65" dirty="0"/>
              <a:t> </a:t>
            </a:r>
            <a:r>
              <a:rPr sz="5200" spc="229" dirty="0"/>
              <a:t>provided</a:t>
            </a:r>
            <a:r>
              <a:rPr sz="5200" spc="-70" dirty="0"/>
              <a:t> </a:t>
            </a:r>
            <a:r>
              <a:rPr sz="5200" spc="275" dirty="0"/>
              <a:t>on</a:t>
            </a:r>
            <a:r>
              <a:rPr sz="5200" spc="-70" dirty="0"/>
              <a:t> </a:t>
            </a:r>
            <a:r>
              <a:rPr sz="5200" spc="165" dirty="0"/>
              <a:t>stack  </a:t>
            </a:r>
            <a:r>
              <a:rPr sz="5200" spc="290" dirty="0"/>
              <a:t>creation)</a:t>
            </a:r>
            <a:endParaRPr sz="52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63600" y="1660031"/>
            <a:ext cx="14528800" cy="5633242"/>
          </a:xfrm>
          <a:prstGeom prst="rect">
            <a:avLst/>
          </a:prstGeom>
        </p:spPr>
        <p:txBody>
          <a:bodyPr vert="horz" wrap="square" lIns="0" tIns="132426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endParaRPr lang="en-US" sz="2750" spc="405" dirty="0" smtClean="0"/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750" spc="405" dirty="0" smtClean="0"/>
              <a:t>{</a:t>
            </a:r>
            <a:endParaRPr sz="2750" dirty="0"/>
          </a:p>
          <a:p>
            <a:pPr marL="765810" marR="10364470" indent="-377190">
              <a:lnSpc>
                <a:spcPts val="4340"/>
              </a:lnSpc>
              <a:spcBef>
                <a:spcPts val="310"/>
              </a:spcBef>
              <a:tabLst>
                <a:tab pos="2837815" algn="l"/>
                <a:tab pos="3214370" algn="l"/>
                <a:tab pos="3590925" algn="l"/>
                <a:tab pos="3967479" algn="l"/>
              </a:tabLst>
            </a:pPr>
            <a:r>
              <a:rPr sz="2750" spc="10" dirty="0"/>
              <a:t>"Parameters"	</a:t>
            </a:r>
            <a:r>
              <a:rPr sz="2750" spc="560" dirty="0"/>
              <a:t>:	</a:t>
            </a:r>
            <a:r>
              <a:rPr sz="2750" spc="405" dirty="0"/>
              <a:t>{  </a:t>
            </a:r>
            <a:r>
              <a:rPr sz="2750" spc="-200" dirty="0"/>
              <a:t>"KeyNameParam"</a:t>
            </a:r>
            <a:r>
              <a:rPr sz="2750" dirty="0"/>
              <a:t>	</a:t>
            </a:r>
            <a:r>
              <a:rPr sz="2750" spc="560" dirty="0"/>
              <a:t>:</a:t>
            </a:r>
            <a:r>
              <a:rPr sz="2750" dirty="0"/>
              <a:t>	</a:t>
            </a:r>
            <a:r>
              <a:rPr sz="2750" spc="405" dirty="0"/>
              <a:t>{</a:t>
            </a:r>
            <a:endParaRPr sz="2750" dirty="0"/>
          </a:p>
          <a:p>
            <a:pPr marL="1142365">
              <a:lnSpc>
                <a:spcPct val="100000"/>
              </a:lnSpc>
              <a:spcBef>
                <a:spcPts val="715"/>
              </a:spcBef>
              <a:tabLst>
                <a:tab pos="3779520" algn="l"/>
                <a:tab pos="4156075" algn="l"/>
                <a:tab pos="5097780" algn="l"/>
                <a:tab pos="5851525" algn="l"/>
                <a:tab pos="6604634" algn="l"/>
                <a:tab pos="7546340" algn="l"/>
                <a:tab pos="8111490" algn="l"/>
                <a:tab pos="9241790" algn="l"/>
                <a:tab pos="9994900" algn="l"/>
                <a:tab pos="11313795" algn="l"/>
                <a:tab pos="11878945" algn="l"/>
                <a:tab pos="12632055" algn="l"/>
              </a:tabLst>
            </a:pPr>
            <a:r>
              <a:rPr sz="2750" spc="110" dirty="0"/>
              <a:t>"Description"	</a:t>
            </a:r>
            <a:r>
              <a:rPr sz="2750" spc="560" dirty="0"/>
              <a:t>:	</a:t>
            </a:r>
            <a:r>
              <a:rPr sz="2750" spc="-70" dirty="0"/>
              <a:t>"The	</a:t>
            </a:r>
            <a:r>
              <a:rPr sz="2750" spc="-305" dirty="0"/>
              <a:t>EC2	</a:t>
            </a:r>
            <a:r>
              <a:rPr sz="2750" spc="-200" dirty="0"/>
              <a:t>Key	</a:t>
            </a:r>
            <a:r>
              <a:rPr sz="2750" spc="175" dirty="0"/>
              <a:t>Pair	</a:t>
            </a:r>
            <a:r>
              <a:rPr sz="2750" spc="180" dirty="0"/>
              <a:t>to	</a:t>
            </a:r>
            <a:r>
              <a:rPr sz="2750" spc="100" dirty="0"/>
              <a:t>allow	</a:t>
            </a:r>
            <a:r>
              <a:rPr sz="2750" spc="-405" dirty="0"/>
              <a:t>SSH	</a:t>
            </a:r>
            <a:r>
              <a:rPr sz="2750" spc="-50" dirty="0"/>
              <a:t>access	</a:t>
            </a:r>
            <a:r>
              <a:rPr sz="2750" spc="180" dirty="0"/>
              <a:t>to	</a:t>
            </a:r>
            <a:r>
              <a:rPr sz="2750" spc="100" dirty="0"/>
              <a:t>the	</a:t>
            </a:r>
            <a:r>
              <a:rPr sz="2750" spc="155" dirty="0"/>
              <a:t>instance",</a:t>
            </a:r>
            <a:endParaRPr sz="2750" dirty="0"/>
          </a:p>
          <a:p>
            <a:pPr marL="1142365">
              <a:lnSpc>
                <a:spcPct val="100000"/>
              </a:lnSpc>
              <a:spcBef>
                <a:spcPts val="1035"/>
              </a:spcBef>
              <a:tabLst>
                <a:tab pos="2461260" algn="l"/>
                <a:tab pos="2837815" algn="l"/>
              </a:tabLst>
            </a:pPr>
            <a:r>
              <a:rPr sz="2750" spc="-25" dirty="0"/>
              <a:t>"Type"	</a:t>
            </a:r>
            <a:r>
              <a:rPr sz="2750" spc="560" dirty="0"/>
              <a:t>:	</a:t>
            </a:r>
            <a:r>
              <a:rPr sz="2750" spc="-40" dirty="0"/>
              <a:t>"AWS::EC2::KeyPair::KeyName"</a:t>
            </a:r>
            <a:endParaRPr sz="2750" dirty="0"/>
          </a:p>
          <a:p>
            <a:pPr marL="765810">
              <a:lnSpc>
                <a:spcPct val="100000"/>
              </a:lnSpc>
              <a:spcBef>
                <a:spcPts val="1035"/>
              </a:spcBef>
            </a:pPr>
            <a:r>
              <a:rPr sz="2750" spc="405" dirty="0"/>
              <a:t>}</a:t>
            </a:r>
            <a:endParaRPr sz="2750" dirty="0"/>
          </a:p>
          <a:p>
            <a:pPr marL="389255">
              <a:lnSpc>
                <a:spcPct val="100000"/>
              </a:lnSpc>
              <a:spcBef>
                <a:spcPts val="1035"/>
              </a:spcBef>
            </a:pPr>
            <a:r>
              <a:rPr sz="2750" spc="560" dirty="0"/>
              <a:t>},</a:t>
            </a:r>
            <a:endParaRPr sz="2750" dirty="0"/>
          </a:p>
        </p:txBody>
      </p:sp>
    </p:spTree>
    <p:extLst>
      <p:ext uri="{BB962C8B-B14F-4D97-AF65-F5344CB8AC3E}">
        <p14:creationId xmlns:p14="http://schemas.microsoft.com/office/powerpoint/2010/main" val="6089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45635"/>
            <a:ext cx="13890625" cy="105926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6000" spc="75" dirty="0">
                <a:solidFill>
                  <a:schemeClr val="bg1"/>
                </a:solidFill>
              </a:rPr>
              <a:t>Resource</a:t>
            </a:r>
            <a:r>
              <a:rPr sz="6000" spc="-70" dirty="0">
                <a:solidFill>
                  <a:schemeClr val="bg1"/>
                </a:solidFill>
              </a:rPr>
              <a:t> </a:t>
            </a:r>
            <a:r>
              <a:rPr sz="6000" spc="65" dirty="0" smtClean="0">
                <a:solidFill>
                  <a:schemeClr val="bg1"/>
                </a:solidFill>
              </a:rPr>
              <a:t>EC2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5334" y="3854501"/>
            <a:ext cx="14220825" cy="408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marR="11268075" indent="-308610">
              <a:lnSpc>
                <a:spcPct val="131600"/>
              </a:lnSpc>
              <a:spcBef>
                <a:spcPts val="100"/>
              </a:spcBef>
              <a:tabLst>
                <a:tab pos="1863725" algn="l"/>
                <a:tab pos="2172335" algn="l"/>
                <a:tab pos="2480945" algn="l"/>
                <a:tab pos="2789555" algn="l"/>
              </a:tabLst>
            </a:pPr>
            <a:r>
              <a:rPr sz="2250" b="1" spc="-25" dirty="0">
                <a:latin typeface="Arial"/>
                <a:cs typeface="Arial"/>
              </a:rPr>
              <a:t>"Resources"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330" dirty="0">
                <a:latin typeface="Arial"/>
                <a:cs typeface="Arial"/>
              </a:rPr>
              <a:t>{  </a:t>
            </a:r>
            <a:r>
              <a:rPr sz="2250" b="1" spc="35" dirty="0">
                <a:latin typeface="Arial"/>
                <a:cs typeface="Arial"/>
              </a:rPr>
              <a:t>"Ec2Instance"</a:t>
            </a:r>
            <a:r>
              <a:rPr sz="2250" b="1" dirty="0">
                <a:latin typeface="Arial"/>
                <a:cs typeface="Arial"/>
              </a:rPr>
              <a:t>	</a:t>
            </a:r>
            <a:r>
              <a:rPr sz="2250" b="1" spc="459" dirty="0">
                <a:latin typeface="Arial"/>
                <a:cs typeface="Arial"/>
              </a:rPr>
              <a:t>:</a:t>
            </a:r>
            <a:r>
              <a:rPr sz="2250" b="1" dirty="0">
                <a:latin typeface="Arial"/>
                <a:cs typeface="Arial"/>
              </a:rPr>
              <a:t>	</a:t>
            </a:r>
            <a:r>
              <a:rPr sz="2250" b="1" spc="330" dirty="0">
                <a:latin typeface="Arial"/>
                <a:cs typeface="Arial"/>
              </a:rPr>
              <a:t>{</a:t>
            </a:r>
            <a:endParaRPr sz="2250" dirty="0">
              <a:latin typeface="Arial"/>
              <a:cs typeface="Arial"/>
            </a:endParaRPr>
          </a:p>
          <a:p>
            <a:pPr marL="629285" marR="8953500">
              <a:lnSpc>
                <a:spcPct val="131600"/>
              </a:lnSpc>
              <a:tabLst>
                <a:tab pos="1709420" algn="l"/>
                <a:tab pos="2018030" algn="l"/>
                <a:tab pos="2635250" algn="l"/>
                <a:tab pos="2943860" algn="l"/>
              </a:tabLst>
            </a:pPr>
            <a:r>
              <a:rPr sz="2250" b="1" spc="-20" dirty="0">
                <a:latin typeface="Arial"/>
                <a:cs typeface="Arial"/>
              </a:rPr>
              <a:t>"Type"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40" dirty="0">
                <a:latin typeface="Arial"/>
                <a:cs typeface="Arial"/>
              </a:rPr>
              <a:t>"AWS::EC2::Instance",  </a:t>
            </a:r>
            <a:r>
              <a:rPr sz="2250" b="1" spc="100" dirty="0">
                <a:latin typeface="Arial"/>
                <a:cs typeface="Arial"/>
              </a:rPr>
              <a:t>"Properties"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330" dirty="0">
                <a:latin typeface="Arial"/>
                <a:cs typeface="Arial"/>
              </a:rPr>
              <a:t>{</a:t>
            </a:r>
            <a:endParaRPr sz="2250" dirty="0">
              <a:latin typeface="Arial"/>
              <a:cs typeface="Arial"/>
            </a:endParaRPr>
          </a:p>
          <a:p>
            <a:pPr marL="937894" marR="5080">
              <a:lnSpc>
                <a:spcPct val="131600"/>
              </a:lnSpc>
              <a:tabLst>
                <a:tab pos="2480945" algn="l"/>
                <a:tab pos="2789555" algn="l"/>
                <a:tab pos="3098165" algn="l"/>
                <a:tab pos="3561079" algn="l"/>
                <a:tab pos="3869690" algn="l"/>
                <a:tab pos="4023995" algn="l"/>
                <a:tab pos="4178300" algn="l"/>
                <a:tab pos="4332605" algn="l"/>
                <a:tab pos="4486910" algn="l"/>
                <a:tab pos="5412740" algn="l"/>
                <a:tab pos="5721350" algn="l"/>
                <a:tab pos="9424035" algn="l"/>
                <a:tab pos="9886950" algn="l"/>
                <a:tab pos="13898244" algn="l"/>
              </a:tabLst>
            </a:pPr>
            <a:r>
              <a:rPr sz="2250" b="1" spc="25" dirty="0">
                <a:latin typeface="Arial"/>
                <a:cs typeface="Arial"/>
              </a:rPr>
              <a:t>"SecurityGroups"	</a:t>
            </a:r>
            <a:r>
              <a:rPr sz="2250" b="1" spc="459" dirty="0">
                <a:latin typeface="Arial"/>
                <a:cs typeface="Arial"/>
              </a:rPr>
              <a:t>:	[	</a:t>
            </a:r>
            <a:r>
              <a:rPr sz="2250" b="1" spc="330" dirty="0">
                <a:latin typeface="Arial"/>
                <a:cs typeface="Arial"/>
              </a:rPr>
              <a:t>{	</a:t>
            </a:r>
            <a:r>
              <a:rPr sz="2250" b="1" spc="55" dirty="0">
                <a:latin typeface="Arial"/>
                <a:cs typeface="Arial"/>
              </a:rPr>
              <a:t>"Ref"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40" dirty="0">
                <a:latin typeface="Arial"/>
                <a:cs typeface="Arial"/>
              </a:rPr>
              <a:t>"InstanceSecurityGroup"	</a:t>
            </a:r>
            <a:r>
              <a:rPr sz="2250" b="1" spc="455" dirty="0">
                <a:latin typeface="Arial"/>
                <a:cs typeface="Arial"/>
              </a:rPr>
              <a:t>},	</a:t>
            </a:r>
            <a:r>
              <a:rPr sz="2250" b="1" spc="25" dirty="0">
                <a:latin typeface="Arial"/>
                <a:cs typeface="Arial"/>
              </a:rPr>
              <a:t>"MyExistingSecurityGroup"	</a:t>
            </a:r>
            <a:r>
              <a:rPr sz="2250" b="1" spc="500" dirty="0">
                <a:latin typeface="Arial"/>
                <a:cs typeface="Arial"/>
              </a:rPr>
              <a:t>],  </a:t>
            </a:r>
            <a:r>
              <a:rPr sz="2250" b="1" spc="-165" dirty="0">
                <a:latin typeface="Arial"/>
                <a:cs typeface="Arial"/>
              </a:rPr>
              <a:t>"KeyName"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330" dirty="0">
                <a:latin typeface="Arial"/>
                <a:cs typeface="Arial"/>
              </a:rPr>
              <a:t>{	</a:t>
            </a:r>
            <a:r>
              <a:rPr sz="2250" b="1" spc="55" dirty="0">
                <a:latin typeface="Arial"/>
                <a:cs typeface="Arial"/>
              </a:rPr>
              <a:t>"Ref"		</a:t>
            </a:r>
            <a:r>
              <a:rPr sz="2250" b="1" spc="459" dirty="0">
                <a:latin typeface="Arial"/>
                <a:cs typeface="Arial"/>
              </a:rPr>
              <a:t>:		</a:t>
            </a:r>
            <a:r>
              <a:rPr sz="2250" b="1" spc="-85" dirty="0">
                <a:latin typeface="Arial"/>
                <a:cs typeface="Arial"/>
              </a:rPr>
              <a:t>"KeyNameParam"},</a:t>
            </a:r>
            <a:endParaRPr sz="2250" dirty="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850"/>
              </a:spcBef>
              <a:tabLst>
                <a:tab pos="2480945" algn="l"/>
                <a:tab pos="2789555" algn="l"/>
              </a:tabLst>
            </a:pPr>
            <a:r>
              <a:rPr sz="2250" b="1" spc="25" dirty="0">
                <a:latin typeface="Arial"/>
                <a:cs typeface="Arial"/>
              </a:rPr>
              <a:t>"ImageId"	</a:t>
            </a:r>
            <a:r>
              <a:rPr sz="2250" b="1" spc="459" dirty="0">
                <a:latin typeface="Arial"/>
                <a:cs typeface="Arial"/>
              </a:rPr>
              <a:t>:	</a:t>
            </a:r>
            <a:r>
              <a:rPr sz="2250" b="1" spc="10" dirty="0">
                <a:latin typeface="Arial"/>
                <a:cs typeface="Arial"/>
              </a:rPr>
              <a:t>"ami-7a11e213"</a:t>
            </a:r>
            <a:endParaRPr sz="2250" dirty="0">
              <a:latin typeface="Arial"/>
              <a:cs typeface="Arial"/>
            </a:endParaRPr>
          </a:p>
          <a:p>
            <a:pPr marL="629285">
              <a:lnSpc>
                <a:spcPct val="100000"/>
              </a:lnSpc>
              <a:spcBef>
                <a:spcPts val="850"/>
              </a:spcBef>
            </a:pPr>
            <a:r>
              <a:rPr sz="2250" b="1" spc="330" dirty="0">
                <a:latin typeface="Arial"/>
                <a:cs typeface="Arial"/>
              </a:rPr>
              <a:t>}</a:t>
            </a:r>
            <a:endParaRPr sz="2250" dirty="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850"/>
              </a:spcBef>
            </a:pPr>
            <a:r>
              <a:rPr sz="2250" b="1" spc="455" dirty="0">
                <a:latin typeface="Arial"/>
                <a:cs typeface="Arial"/>
              </a:rPr>
              <a:t>},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863600" y="2211622"/>
            <a:ext cx="14884400" cy="93615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4620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 i="0" u="none" strike="noStrike" cap="none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60"/>
              </a:spcBef>
            </a:pPr>
            <a:r>
              <a:rPr lang="en-US" sz="5200" kern="0" spc="250" dirty="0" smtClean="0"/>
              <a:t>(created</a:t>
            </a:r>
            <a:r>
              <a:rPr lang="en-US" sz="5200" kern="0" spc="-75" dirty="0" smtClean="0"/>
              <a:t> </a:t>
            </a:r>
            <a:r>
              <a:rPr lang="en-US" sz="5200" kern="0" spc="450" dirty="0" smtClean="0"/>
              <a:t>with</a:t>
            </a:r>
            <a:r>
              <a:rPr lang="en-US" sz="5200" kern="0" spc="-75" dirty="0" smtClean="0"/>
              <a:t> </a:t>
            </a:r>
            <a:r>
              <a:rPr lang="en-US" sz="5200" kern="0" spc="360" dirty="0" smtClean="0"/>
              <a:t>the</a:t>
            </a:r>
            <a:r>
              <a:rPr lang="en-US" sz="5200" kern="0" spc="-70" dirty="0" smtClean="0"/>
              <a:t> </a:t>
            </a:r>
            <a:r>
              <a:rPr lang="en-US" sz="5200" kern="0" spc="250" dirty="0" smtClean="0"/>
              <a:t>key</a:t>
            </a:r>
            <a:r>
              <a:rPr lang="en-US" sz="5200" kern="0" spc="-75" dirty="0" smtClean="0"/>
              <a:t> </a:t>
            </a:r>
            <a:r>
              <a:rPr lang="en-US" sz="5200" kern="0" spc="450" dirty="0" smtClean="0"/>
              <a:t>from</a:t>
            </a:r>
            <a:r>
              <a:rPr lang="en-US" sz="5200" kern="0" dirty="0"/>
              <a:t> </a:t>
            </a:r>
            <a:r>
              <a:rPr lang="en-US" sz="5200" kern="0" spc="-495" dirty="0" err="1" smtClean="0"/>
              <a:t>KeyNameParam</a:t>
            </a:r>
            <a:r>
              <a:rPr lang="en-US" sz="5200" kern="0" spc="340" dirty="0" smtClean="0"/>
              <a:t>)</a:t>
            </a:r>
            <a:endParaRPr lang="en-US" sz="5200" kern="0" dirty="0"/>
          </a:p>
        </p:txBody>
      </p:sp>
    </p:spTree>
    <p:extLst>
      <p:ext uri="{BB962C8B-B14F-4D97-AF65-F5344CB8AC3E}">
        <p14:creationId xmlns:p14="http://schemas.microsoft.com/office/powerpoint/2010/main" val="14143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94208"/>
            <a:ext cx="14579600" cy="1627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ts val="6500"/>
              </a:lnSpc>
              <a:spcBef>
                <a:spcPts val="100"/>
              </a:spcBef>
            </a:pPr>
            <a:r>
              <a:rPr spc="75" dirty="0">
                <a:solidFill>
                  <a:schemeClr val="bg1"/>
                </a:solidFill>
              </a:rPr>
              <a:t>Resource </a:t>
            </a:r>
            <a:r>
              <a:rPr spc="160" dirty="0">
                <a:solidFill>
                  <a:schemeClr val="bg1"/>
                </a:solidFill>
              </a:rPr>
              <a:t>SecurityGroup </a:t>
            </a:r>
            <a:r>
              <a:rPr lang="en-US" sz="5200" spc="160" dirty="0" smtClean="0"/>
              <a:t/>
            </a:r>
            <a:br>
              <a:rPr lang="en-US" sz="5200" spc="160" dirty="0" smtClean="0"/>
            </a:br>
            <a:r>
              <a:rPr sz="5200" spc="254" dirty="0" smtClean="0"/>
              <a:t>(create</a:t>
            </a:r>
            <a:r>
              <a:rPr lang="en-US" sz="5200" spc="254" dirty="0" smtClean="0"/>
              <a:t>d </a:t>
            </a:r>
            <a:r>
              <a:rPr sz="5200" spc="130" dirty="0" smtClean="0"/>
              <a:t>by </a:t>
            </a:r>
            <a:r>
              <a:rPr sz="5200" spc="280" dirty="0" smtClean="0"/>
              <a:t>CloudFormation</a:t>
            </a:r>
            <a:r>
              <a:rPr sz="5200" spc="280" dirty="0"/>
              <a:t>)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863599" y="2935298"/>
            <a:ext cx="7588884" cy="51028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08634">
              <a:lnSpc>
                <a:spcPct val="100000"/>
              </a:lnSpc>
              <a:spcBef>
                <a:spcPts val="795"/>
              </a:spcBef>
            </a:pPr>
            <a:r>
              <a:rPr sz="1800" b="1" spc="35" dirty="0">
                <a:latin typeface="Arial"/>
                <a:cs typeface="Arial"/>
              </a:rPr>
              <a:t>"InstanceSecurityGroup"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290" dirty="0">
                <a:latin typeface="Arial"/>
                <a:cs typeface="Arial"/>
              </a:rPr>
              <a:t> </a:t>
            </a:r>
            <a:r>
              <a:rPr sz="1800" b="1" spc="27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56285" marR="2484755">
              <a:lnSpc>
                <a:spcPct val="132200"/>
              </a:lnSpc>
            </a:pPr>
            <a:r>
              <a:rPr sz="1800" b="1" spc="-10" dirty="0">
                <a:latin typeface="Arial"/>
                <a:cs typeface="Arial"/>
              </a:rPr>
              <a:t>"Type" </a:t>
            </a:r>
            <a:r>
              <a:rPr sz="1800" b="1" spc="375" dirty="0">
                <a:latin typeface="Arial"/>
                <a:cs typeface="Arial"/>
              </a:rPr>
              <a:t>: </a:t>
            </a:r>
            <a:r>
              <a:rPr sz="1800" b="1" spc="15" dirty="0">
                <a:latin typeface="Arial"/>
                <a:cs typeface="Arial"/>
              </a:rPr>
              <a:t>"AWS::EC2::SecurityGroup",  </a:t>
            </a:r>
            <a:r>
              <a:rPr sz="1800" b="1" spc="85" dirty="0">
                <a:latin typeface="Arial"/>
                <a:cs typeface="Arial"/>
              </a:rPr>
              <a:t>"Properties"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190" dirty="0">
                <a:latin typeface="Arial"/>
                <a:cs typeface="Arial"/>
              </a:rPr>
              <a:t> </a:t>
            </a:r>
            <a:r>
              <a:rPr sz="1800" b="1" spc="27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004569" marR="5080">
              <a:lnSpc>
                <a:spcPct val="132200"/>
              </a:lnSpc>
            </a:pPr>
            <a:r>
              <a:rPr sz="1800" b="1" spc="25" dirty="0">
                <a:latin typeface="Arial"/>
                <a:cs typeface="Arial"/>
              </a:rPr>
              <a:t>"GroupDescription" </a:t>
            </a:r>
            <a:r>
              <a:rPr sz="1800" b="1" spc="375" dirty="0">
                <a:latin typeface="Arial"/>
                <a:cs typeface="Arial"/>
              </a:rPr>
              <a:t>: </a:t>
            </a:r>
            <a:r>
              <a:rPr sz="1800" b="1" spc="5" dirty="0">
                <a:latin typeface="Arial"/>
                <a:cs typeface="Arial"/>
              </a:rPr>
              <a:t>"Enable </a:t>
            </a:r>
            <a:r>
              <a:rPr sz="1800" b="1" spc="-260" dirty="0">
                <a:latin typeface="Arial"/>
                <a:cs typeface="Arial"/>
              </a:rPr>
              <a:t>SSH </a:t>
            </a:r>
            <a:r>
              <a:rPr sz="1800" b="1" spc="-25" dirty="0">
                <a:latin typeface="Arial"/>
                <a:cs typeface="Arial"/>
              </a:rPr>
              <a:t>access </a:t>
            </a:r>
            <a:r>
              <a:rPr sz="1800" b="1" spc="135" dirty="0">
                <a:latin typeface="Arial"/>
                <a:cs typeface="Arial"/>
              </a:rPr>
              <a:t>via </a:t>
            </a:r>
            <a:r>
              <a:rPr sz="1800" b="1" spc="100" dirty="0">
                <a:latin typeface="Arial"/>
                <a:cs typeface="Arial"/>
              </a:rPr>
              <a:t>port </a:t>
            </a:r>
            <a:r>
              <a:rPr sz="1800" b="1" spc="130" dirty="0">
                <a:latin typeface="Arial"/>
                <a:cs typeface="Arial"/>
              </a:rPr>
              <a:t>22",  </a:t>
            </a:r>
            <a:r>
              <a:rPr sz="1800" b="1" spc="30" dirty="0">
                <a:latin typeface="Arial"/>
                <a:cs typeface="Arial"/>
              </a:rPr>
              <a:t>"SecurityGroupIngress"  </a:t>
            </a:r>
            <a:r>
              <a:rPr sz="1800" b="1" spc="375" dirty="0">
                <a:latin typeface="Arial"/>
                <a:cs typeface="Arial"/>
              </a:rPr>
              <a:t>: [</a:t>
            </a:r>
            <a:r>
              <a:rPr sz="1800" b="1" spc="475" dirty="0">
                <a:latin typeface="Arial"/>
                <a:cs typeface="Arial"/>
              </a:rPr>
              <a:t> </a:t>
            </a:r>
            <a:r>
              <a:rPr sz="1800" b="1" spc="27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52220">
              <a:lnSpc>
                <a:spcPct val="100000"/>
              </a:lnSpc>
              <a:spcBef>
                <a:spcPts val="695"/>
              </a:spcBef>
            </a:pPr>
            <a:r>
              <a:rPr sz="1800" b="1" spc="85" dirty="0">
                <a:latin typeface="Arial"/>
                <a:cs typeface="Arial"/>
              </a:rPr>
              <a:t>"IpProtocol"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215" dirty="0">
                <a:latin typeface="Arial"/>
                <a:cs typeface="Arial"/>
              </a:rPr>
              <a:t> </a:t>
            </a:r>
            <a:r>
              <a:rPr sz="1800" b="1" spc="150" dirty="0">
                <a:latin typeface="Arial"/>
                <a:cs typeface="Arial"/>
              </a:rPr>
              <a:t>"tcp",</a:t>
            </a:r>
            <a:endParaRPr sz="1800">
              <a:latin typeface="Arial"/>
              <a:cs typeface="Arial"/>
            </a:endParaRPr>
          </a:p>
          <a:p>
            <a:pPr marL="1252220">
              <a:lnSpc>
                <a:spcPct val="100000"/>
              </a:lnSpc>
              <a:spcBef>
                <a:spcPts val="695"/>
              </a:spcBef>
            </a:pPr>
            <a:r>
              <a:rPr sz="1800" b="1" spc="-5" dirty="0">
                <a:latin typeface="Arial"/>
                <a:cs typeface="Arial"/>
              </a:rPr>
              <a:t>"FromPort"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385" dirty="0">
                <a:latin typeface="Arial"/>
                <a:cs typeface="Arial"/>
              </a:rPr>
              <a:t> </a:t>
            </a:r>
            <a:r>
              <a:rPr sz="1800" b="1" spc="125" dirty="0">
                <a:latin typeface="Arial"/>
                <a:cs typeface="Arial"/>
              </a:rPr>
              <a:t>"22",</a:t>
            </a:r>
            <a:endParaRPr sz="1800">
              <a:latin typeface="Arial"/>
              <a:cs typeface="Arial"/>
            </a:endParaRPr>
          </a:p>
          <a:p>
            <a:pPr marL="1252220">
              <a:lnSpc>
                <a:spcPct val="100000"/>
              </a:lnSpc>
              <a:spcBef>
                <a:spcPts val="695"/>
              </a:spcBef>
            </a:pPr>
            <a:r>
              <a:rPr sz="1800" b="1" spc="30" dirty="0">
                <a:latin typeface="Arial"/>
                <a:cs typeface="Arial"/>
              </a:rPr>
              <a:t>"ToPort"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325" dirty="0">
                <a:latin typeface="Arial"/>
                <a:cs typeface="Arial"/>
              </a:rPr>
              <a:t> </a:t>
            </a:r>
            <a:r>
              <a:rPr sz="1800" b="1" spc="125" dirty="0">
                <a:latin typeface="Arial"/>
                <a:cs typeface="Arial"/>
              </a:rPr>
              <a:t>"22",</a:t>
            </a:r>
            <a:endParaRPr sz="1800">
              <a:latin typeface="Arial"/>
              <a:cs typeface="Arial"/>
            </a:endParaRPr>
          </a:p>
          <a:p>
            <a:pPr marL="1252220">
              <a:lnSpc>
                <a:spcPct val="100000"/>
              </a:lnSpc>
              <a:spcBef>
                <a:spcPts val="695"/>
              </a:spcBef>
            </a:pPr>
            <a:r>
              <a:rPr sz="1800" b="1" spc="105" dirty="0">
                <a:latin typeface="Arial"/>
                <a:cs typeface="Arial"/>
              </a:rPr>
              <a:t>"CidrIp"  </a:t>
            </a:r>
            <a:r>
              <a:rPr sz="1800" b="1" spc="375" dirty="0">
                <a:latin typeface="Arial"/>
                <a:cs typeface="Arial"/>
              </a:rPr>
              <a:t>:</a:t>
            </a:r>
            <a:r>
              <a:rPr sz="1800" b="1" spc="200" dirty="0">
                <a:latin typeface="Arial"/>
                <a:cs typeface="Arial"/>
              </a:rPr>
              <a:t> </a:t>
            </a:r>
            <a:r>
              <a:rPr sz="1800" b="1" spc="175" dirty="0">
                <a:latin typeface="Arial"/>
                <a:cs typeface="Arial"/>
              </a:rPr>
              <a:t>"0.0.0.0/0"</a:t>
            </a:r>
            <a:endParaRPr sz="1800">
              <a:latin typeface="Arial"/>
              <a:cs typeface="Arial"/>
            </a:endParaRPr>
          </a:p>
          <a:p>
            <a:pPr marL="1004569">
              <a:lnSpc>
                <a:spcPct val="100000"/>
              </a:lnSpc>
              <a:spcBef>
                <a:spcPts val="695"/>
              </a:spcBef>
            </a:pPr>
            <a:r>
              <a:rPr sz="1800" b="1" spc="275" dirty="0">
                <a:latin typeface="Arial"/>
                <a:cs typeface="Arial"/>
              </a:rPr>
              <a:t>}</a:t>
            </a:r>
            <a:r>
              <a:rPr sz="1800" b="1" spc="375" dirty="0">
                <a:latin typeface="Arial"/>
                <a:cs typeface="Arial"/>
              </a:rPr>
              <a:t> ]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695"/>
              </a:spcBef>
            </a:pPr>
            <a:r>
              <a:rPr sz="1800" b="1" spc="27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08634">
              <a:lnSpc>
                <a:spcPct val="100000"/>
              </a:lnSpc>
              <a:spcBef>
                <a:spcPts val="695"/>
              </a:spcBef>
            </a:pPr>
            <a:r>
              <a:rPr sz="1800" b="1" spc="27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695"/>
              </a:spcBef>
            </a:pPr>
            <a:r>
              <a:rPr sz="1800" b="1" spc="27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b="1" spc="27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541" y="688305"/>
            <a:ext cx="119894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>
                <a:solidFill>
                  <a:schemeClr val="bg1"/>
                </a:solidFill>
              </a:rPr>
              <a:t>Providing </a:t>
            </a:r>
            <a:r>
              <a:rPr spc="325" dirty="0">
                <a:solidFill>
                  <a:schemeClr val="bg1"/>
                </a:solidFill>
              </a:rPr>
              <a:t>parameters </a:t>
            </a:r>
            <a:r>
              <a:rPr spc="525" dirty="0">
                <a:solidFill>
                  <a:schemeClr val="bg1"/>
                </a:solidFill>
              </a:rPr>
              <a:t>in</a:t>
            </a:r>
            <a:r>
              <a:rPr spc="-915" dirty="0">
                <a:solidFill>
                  <a:schemeClr val="bg1"/>
                </a:solidFill>
              </a:rPr>
              <a:t> </a:t>
            </a:r>
            <a:r>
              <a:rPr spc="235" dirty="0">
                <a:solidFill>
                  <a:schemeClr val="bg1"/>
                </a:solidFill>
              </a:rPr>
              <a:t>CLI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63600" y="1660031"/>
            <a:ext cx="14528800" cy="2835434"/>
          </a:xfrm>
          <a:prstGeom prst="rect">
            <a:avLst/>
          </a:prstGeom>
        </p:spPr>
        <p:txBody>
          <a:bodyPr vert="horz" wrap="square" lIns="0" tIns="6176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  <a:tabLst>
                <a:tab pos="807085" algn="l"/>
                <a:tab pos="3787140" algn="l"/>
                <a:tab pos="6369685" algn="l"/>
                <a:tab pos="8952865" algn="l"/>
                <a:tab pos="11336655" algn="l"/>
              </a:tabLst>
            </a:pPr>
            <a:r>
              <a:rPr sz="2900" spc="-265" dirty="0"/>
              <a:t>aws	</a:t>
            </a:r>
            <a:r>
              <a:rPr sz="2900" spc="50" dirty="0"/>
              <a:t>cloudformation	</a:t>
            </a:r>
            <a:r>
              <a:rPr sz="2900" spc="150" dirty="0"/>
              <a:t>create-stack	</a:t>
            </a:r>
            <a:r>
              <a:rPr sz="2900" spc="65" dirty="0"/>
              <a:t>--stack-name	</a:t>
            </a:r>
            <a:r>
              <a:rPr sz="2900" spc="35" dirty="0"/>
              <a:t>myteststack	</a:t>
            </a:r>
            <a:r>
              <a:rPr sz="2900" spc="750" dirty="0"/>
              <a:t>\</a:t>
            </a:r>
            <a:endParaRPr sz="2900" dirty="0"/>
          </a:p>
          <a:p>
            <a:pPr marL="409575">
              <a:lnSpc>
                <a:spcPct val="100000"/>
              </a:lnSpc>
              <a:spcBef>
                <a:spcPts val="1095"/>
              </a:spcBef>
              <a:tabLst>
                <a:tab pos="3588385" algn="l"/>
                <a:tab pos="12926060" algn="l"/>
              </a:tabLst>
            </a:pPr>
            <a:r>
              <a:rPr sz="2900" spc="105" dirty="0"/>
              <a:t>--template-body	</a:t>
            </a:r>
            <a:r>
              <a:rPr sz="2900" spc="215" dirty="0"/>
              <a:t>file:////home//local//test//sampletemplate.json	</a:t>
            </a:r>
            <a:r>
              <a:rPr sz="2900" spc="750" dirty="0"/>
              <a:t>\</a:t>
            </a:r>
            <a:endParaRPr sz="2900" dirty="0"/>
          </a:p>
          <a:p>
            <a:pPr marL="409575" marR="5080">
              <a:lnSpc>
                <a:spcPct val="131500"/>
              </a:lnSpc>
              <a:tabLst>
                <a:tab pos="2992755" algn="l"/>
                <a:tab pos="14317344" algn="l"/>
              </a:tabLst>
            </a:pPr>
            <a:r>
              <a:rPr sz="2900" spc="100" dirty="0"/>
              <a:t>--parameters	</a:t>
            </a:r>
            <a:r>
              <a:rPr sz="2900" spc="-50" dirty="0" smtClean="0"/>
              <a:t>ParameterKey=KeyNameParam,ParameterValue=</a:t>
            </a:r>
            <a:r>
              <a:rPr lang="en-US" sz="2900" spc="-50" dirty="0" smtClean="0"/>
              <a:t>my-aws-key</a:t>
            </a:r>
            <a:r>
              <a:rPr sz="2900" spc="-50" dirty="0"/>
              <a:t>	</a:t>
            </a:r>
            <a:r>
              <a:rPr sz="2900" spc="750" dirty="0"/>
              <a:t>\  </a:t>
            </a:r>
            <a:r>
              <a:rPr sz="2900" spc="15" dirty="0"/>
              <a:t>ParameterKey=SubnetIDs,ParameterValue=SubnetID1\\,SubnetID2</a:t>
            </a:r>
            <a:endParaRPr sz="2900" dirty="0"/>
          </a:p>
        </p:txBody>
      </p:sp>
    </p:spTree>
    <p:extLst>
      <p:ext uri="{BB962C8B-B14F-4D97-AF65-F5344CB8AC3E}">
        <p14:creationId xmlns:p14="http://schemas.microsoft.com/office/powerpoint/2010/main" val="6196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354546"/>
            <a:ext cx="1083500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375" dirty="0">
                <a:solidFill>
                  <a:schemeClr val="bg1"/>
                </a:solidFill>
                <a:latin typeface="Times New Roman"/>
                <a:cs typeface="Times New Roman"/>
              </a:rPr>
              <a:t>WordPress</a:t>
            </a:r>
            <a:r>
              <a:rPr sz="44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400" b="0" spc="375" dirty="0">
                <a:solidFill>
                  <a:schemeClr val="bg1"/>
                </a:solidFill>
                <a:latin typeface="Times New Roman"/>
                <a:cs typeface="Times New Roman"/>
              </a:rPr>
              <a:t>CloudFormation</a:t>
            </a:r>
            <a:r>
              <a:rPr sz="44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400" b="0" spc="434" dirty="0">
                <a:solidFill>
                  <a:schemeClr val="bg1"/>
                </a:solidFill>
                <a:latin typeface="Times New Roman"/>
                <a:cs typeface="Times New Roman"/>
              </a:rPr>
              <a:t>Parameters</a:t>
            </a:r>
            <a:r>
              <a:rPr sz="44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400" b="0" spc="5" dirty="0" smtClean="0">
                <a:solidFill>
                  <a:schemeClr val="bg1"/>
                </a:solidFill>
                <a:latin typeface="Times New Roman"/>
                <a:cs typeface="Times New Roman"/>
              </a:rPr>
              <a:t>     	</a:t>
            </a:r>
            <a:r>
              <a:rPr sz="3600" b="0" spc="380" dirty="0" smtClean="0">
                <a:solidFill>
                  <a:schemeClr val="bg1"/>
                </a:solidFill>
                <a:latin typeface="Times New Roman"/>
                <a:cs typeface="Times New Roman"/>
              </a:rPr>
              <a:t>Example</a:t>
            </a:r>
            <a:endParaRPr sz="3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715651" y="2123757"/>
            <a:ext cx="14528800" cy="6379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9550" marR="8496300" indent="-197485">
              <a:lnSpc>
                <a:spcPct val="135400"/>
              </a:lnSpc>
              <a:spcBef>
                <a:spcPts val="90"/>
              </a:spcBef>
            </a:pPr>
            <a:r>
              <a:rPr sz="1800" spc="50" dirty="0"/>
              <a:t>"Parameters": </a:t>
            </a:r>
            <a:r>
              <a:rPr sz="1800" spc="225" dirty="0"/>
              <a:t>{  </a:t>
            </a:r>
            <a:r>
              <a:rPr sz="1800" spc="-55" dirty="0"/>
              <a:t>"KeyNameParam": </a:t>
            </a:r>
            <a:r>
              <a:rPr sz="1800" spc="-20" dirty="0"/>
              <a:t> </a:t>
            </a:r>
            <a:r>
              <a:rPr sz="1800" spc="225" dirty="0"/>
              <a:t>{</a:t>
            </a:r>
            <a:endParaRPr sz="1800" dirty="0"/>
          </a:p>
          <a:p>
            <a:pPr marL="407034" marR="5080">
              <a:lnSpc>
                <a:spcPct val="135400"/>
              </a:lnSpc>
            </a:pPr>
            <a:r>
              <a:rPr sz="1800" spc="75" dirty="0"/>
              <a:t>"Description" </a:t>
            </a:r>
            <a:r>
              <a:rPr sz="1800" spc="305" dirty="0"/>
              <a:t>: </a:t>
            </a:r>
            <a:r>
              <a:rPr sz="1800" spc="-120" dirty="0"/>
              <a:t>"Name</a:t>
            </a:r>
            <a:r>
              <a:rPr sz="1800" spc="140" dirty="0"/>
              <a:t> </a:t>
            </a:r>
            <a:r>
              <a:rPr sz="1800" spc="110" dirty="0"/>
              <a:t>of </a:t>
            </a:r>
            <a:r>
              <a:rPr sz="1800" spc="-40" dirty="0"/>
              <a:t>an </a:t>
            </a:r>
            <a:r>
              <a:rPr sz="1800" spc="110" dirty="0"/>
              <a:t>existing </a:t>
            </a:r>
            <a:r>
              <a:rPr sz="1800" spc="-135" dirty="0"/>
              <a:t>EC2 </a:t>
            </a:r>
            <a:r>
              <a:rPr sz="1800" spc="25" dirty="0"/>
              <a:t>KeyPair </a:t>
            </a:r>
            <a:r>
              <a:rPr sz="1800" spc="110" dirty="0"/>
              <a:t>to </a:t>
            </a:r>
            <a:r>
              <a:rPr sz="1800" spc="30" dirty="0"/>
              <a:t>enable </a:t>
            </a:r>
            <a:r>
              <a:rPr sz="1800" spc="-185" dirty="0"/>
              <a:t>SSH </a:t>
            </a:r>
            <a:r>
              <a:rPr sz="1800" spc="-5" dirty="0"/>
              <a:t>access </a:t>
            </a:r>
            <a:r>
              <a:rPr sz="1800" spc="130" dirty="0"/>
              <a:t>into </a:t>
            </a:r>
            <a:r>
              <a:rPr sz="1800" spc="75" dirty="0"/>
              <a:t>the </a:t>
            </a:r>
            <a:r>
              <a:rPr sz="1800" spc="-45" dirty="0"/>
              <a:t>WordPress </a:t>
            </a:r>
            <a:r>
              <a:rPr sz="1800" spc="-135" dirty="0"/>
              <a:t>web </a:t>
            </a:r>
            <a:r>
              <a:rPr sz="1800" spc="114" dirty="0"/>
              <a:t>server",  </a:t>
            </a:r>
            <a:r>
              <a:rPr sz="1800" spc="50" dirty="0"/>
              <a:t>"Type":</a:t>
            </a:r>
            <a:r>
              <a:rPr sz="1800" spc="365" dirty="0"/>
              <a:t> </a:t>
            </a:r>
            <a:r>
              <a:rPr sz="1800" dirty="0"/>
              <a:t>"AWS::EC2::KeyPair::KeyName"</a:t>
            </a:r>
          </a:p>
          <a:p>
            <a:pPr marL="209550">
              <a:lnSpc>
                <a:spcPct val="100000"/>
              </a:lnSpc>
              <a:spcBef>
                <a:spcPts val="595"/>
              </a:spcBef>
            </a:pPr>
            <a:r>
              <a:rPr sz="1800" spc="305" dirty="0"/>
              <a:t>},</a:t>
            </a:r>
            <a:endParaRPr sz="1800" dirty="0"/>
          </a:p>
          <a:p>
            <a:pPr marL="407034" marR="8101330" indent="-197485">
              <a:lnSpc>
                <a:spcPct val="135400"/>
              </a:lnSpc>
            </a:pPr>
            <a:r>
              <a:rPr sz="1800" spc="0" dirty="0"/>
              <a:t>"WordPressUser": </a:t>
            </a:r>
            <a:r>
              <a:rPr sz="1800" spc="225" dirty="0"/>
              <a:t>{  </a:t>
            </a:r>
            <a:r>
              <a:rPr sz="1800" spc="114" dirty="0"/>
              <a:t>"Default":</a:t>
            </a:r>
            <a:r>
              <a:rPr sz="1800" spc="335" dirty="0"/>
              <a:t> </a:t>
            </a:r>
            <a:r>
              <a:rPr sz="1800" spc="40" dirty="0"/>
              <a:t>"admin",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5"/>
              </a:spcBef>
            </a:pPr>
            <a:r>
              <a:rPr sz="1800" spc="-10" dirty="0"/>
              <a:t>"NoEcho":</a:t>
            </a:r>
            <a:r>
              <a:rPr sz="1800" spc="310" dirty="0"/>
              <a:t> </a:t>
            </a:r>
            <a:r>
              <a:rPr sz="1800" spc="150" dirty="0"/>
              <a:t>"true",</a:t>
            </a:r>
            <a:endParaRPr sz="1800" dirty="0"/>
          </a:p>
          <a:p>
            <a:pPr marL="407034" marR="3559175">
              <a:lnSpc>
                <a:spcPct val="135400"/>
              </a:lnSpc>
            </a:pPr>
            <a:r>
              <a:rPr sz="1800" spc="75" dirty="0"/>
              <a:t>"Description" </a:t>
            </a:r>
            <a:r>
              <a:rPr sz="1800" spc="305" dirty="0"/>
              <a:t>: </a:t>
            </a:r>
            <a:r>
              <a:rPr sz="1800" spc="-15" dirty="0"/>
              <a:t>"The </a:t>
            </a:r>
            <a:r>
              <a:rPr sz="1800" spc="-45" dirty="0"/>
              <a:t>WordPress </a:t>
            </a:r>
            <a:r>
              <a:rPr sz="1800" spc="10" dirty="0"/>
              <a:t>database </a:t>
            </a:r>
            <a:r>
              <a:rPr sz="1800" spc="-50" dirty="0"/>
              <a:t>admin </a:t>
            </a:r>
            <a:r>
              <a:rPr sz="1800" spc="5" dirty="0"/>
              <a:t>account </a:t>
            </a:r>
            <a:r>
              <a:rPr sz="1800" spc="30" dirty="0"/>
              <a:t>user </a:t>
            </a:r>
            <a:r>
              <a:rPr sz="1800" spc="-10" dirty="0"/>
              <a:t>name",  </a:t>
            </a:r>
            <a:r>
              <a:rPr sz="1800" spc="50" dirty="0"/>
              <a:t>"Type":</a:t>
            </a:r>
            <a:r>
              <a:rPr sz="1800" spc="330" dirty="0"/>
              <a:t> </a:t>
            </a:r>
            <a:r>
              <a:rPr sz="1800" spc="130" dirty="0"/>
              <a:t>"String",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5"/>
              </a:spcBef>
            </a:pPr>
            <a:r>
              <a:rPr sz="1800" spc="30" dirty="0"/>
              <a:t>"MinLength":</a:t>
            </a:r>
            <a:r>
              <a:rPr sz="1800" spc="330" dirty="0"/>
              <a:t> </a:t>
            </a:r>
            <a:r>
              <a:rPr sz="1800" spc="150" dirty="0"/>
              <a:t>"1",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0"/>
              </a:spcBef>
            </a:pPr>
            <a:r>
              <a:rPr sz="1800" spc="5" dirty="0"/>
              <a:t>"MaxLength":</a:t>
            </a:r>
            <a:r>
              <a:rPr sz="1800" spc="315" dirty="0"/>
              <a:t> </a:t>
            </a:r>
            <a:r>
              <a:rPr sz="1800" spc="114" dirty="0"/>
              <a:t>"16",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0"/>
              </a:spcBef>
            </a:pPr>
            <a:r>
              <a:rPr sz="1800" spc="50" dirty="0"/>
              <a:t>"AllowedPattern"  </a:t>
            </a:r>
            <a:r>
              <a:rPr sz="1800" spc="305" dirty="0"/>
              <a:t>:</a:t>
            </a:r>
            <a:r>
              <a:rPr sz="1800" spc="250" dirty="0"/>
              <a:t> </a:t>
            </a:r>
            <a:r>
              <a:rPr sz="1800" spc="125" dirty="0"/>
              <a:t>"[a-zA-Z][a-zA-Z0-9]*"</a:t>
            </a:r>
            <a:endParaRPr sz="1800" dirty="0"/>
          </a:p>
          <a:p>
            <a:pPr marL="209550">
              <a:lnSpc>
                <a:spcPct val="100000"/>
              </a:lnSpc>
              <a:spcBef>
                <a:spcPts val="590"/>
              </a:spcBef>
            </a:pPr>
            <a:r>
              <a:rPr sz="1800" spc="305" dirty="0"/>
              <a:t>},</a:t>
            </a:r>
            <a:endParaRPr sz="1800" dirty="0"/>
          </a:p>
          <a:p>
            <a:pPr marL="407034" marR="8200390" indent="-197485">
              <a:lnSpc>
                <a:spcPct val="135400"/>
              </a:lnSpc>
            </a:pPr>
            <a:r>
              <a:rPr sz="1800" spc="25" dirty="0"/>
              <a:t>"WebServerPort": </a:t>
            </a:r>
            <a:r>
              <a:rPr sz="1800" spc="225" dirty="0"/>
              <a:t>{  </a:t>
            </a:r>
            <a:r>
              <a:rPr sz="1800" spc="114" dirty="0"/>
              <a:t>"Default":</a:t>
            </a:r>
            <a:r>
              <a:rPr sz="1800" spc="330" dirty="0"/>
              <a:t> </a:t>
            </a:r>
            <a:r>
              <a:rPr sz="1800" spc="80" dirty="0"/>
              <a:t>"8888",</a:t>
            </a:r>
            <a:endParaRPr sz="1800" dirty="0"/>
          </a:p>
          <a:p>
            <a:pPr marL="407034" marR="4151629">
              <a:lnSpc>
                <a:spcPct val="135400"/>
              </a:lnSpc>
            </a:pPr>
            <a:r>
              <a:rPr sz="1800" spc="75" dirty="0"/>
              <a:t>"Description" </a:t>
            </a:r>
            <a:r>
              <a:rPr sz="1800" spc="305" dirty="0"/>
              <a:t>: </a:t>
            </a:r>
            <a:r>
              <a:rPr sz="1800" spc="30" dirty="0"/>
              <a:t>"TCP/IP </a:t>
            </a:r>
            <a:r>
              <a:rPr sz="1800" spc="90" dirty="0"/>
              <a:t>port </a:t>
            </a:r>
            <a:r>
              <a:rPr sz="1800" spc="150" dirty="0"/>
              <a:t>for </a:t>
            </a:r>
            <a:r>
              <a:rPr sz="1800" spc="75" dirty="0"/>
              <a:t>the </a:t>
            </a:r>
            <a:r>
              <a:rPr sz="1800" spc="-45" dirty="0"/>
              <a:t>WordPress </a:t>
            </a:r>
            <a:r>
              <a:rPr sz="1800" spc="-135" dirty="0"/>
              <a:t>web </a:t>
            </a:r>
            <a:r>
              <a:rPr sz="1800" spc="114" dirty="0"/>
              <a:t>server",  </a:t>
            </a:r>
            <a:r>
              <a:rPr sz="1800" spc="50" dirty="0"/>
              <a:t>"Type":</a:t>
            </a:r>
            <a:r>
              <a:rPr sz="1800" spc="350" dirty="0"/>
              <a:t> </a:t>
            </a:r>
            <a:r>
              <a:rPr sz="1800" spc="-5" dirty="0"/>
              <a:t>"Number",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0"/>
              </a:spcBef>
            </a:pPr>
            <a:r>
              <a:rPr sz="1800" spc="50" dirty="0"/>
              <a:t>"MinValue":</a:t>
            </a:r>
            <a:r>
              <a:rPr sz="1800" spc="300" dirty="0"/>
              <a:t> </a:t>
            </a:r>
            <a:r>
              <a:rPr sz="1800" spc="150" dirty="0"/>
              <a:t>"1",</a:t>
            </a:r>
            <a:endParaRPr sz="1800" dirty="0"/>
          </a:p>
          <a:p>
            <a:pPr marL="407034">
              <a:lnSpc>
                <a:spcPct val="100000"/>
              </a:lnSpc>
              <a:spcBef>
                <a:spcPts val="590"/>
              </a:spcBef>
            </a:pPr>
            <a:r>
              <a:rPr sz="1800" spc="25" dirty="0"/>
              <a:t>"MaxValue":</a:t>
            </a:r>
            <a:r>
              <a:rPr sz="1800" spc="315" dirty="0"/>
              <a:t> </a:t>
            </a:r>
            <a:r>
              <a:rPr sz="1800" spc="25" dirty="0"/>
              <a:t>"65535"</a:t>
            </a:r>
            <a:endParaRPr sz="1800" dirty="0"/>
          </a:p>
          <a:p>
            <a:pPr marL="209550">
              <a:lnSpc>
                <a:spcPct val="100000"/>
              </a:lnSpc>
              <a:spcBef>
                <a:spcPts val="590"/>
              </a:spcBef>
            </a:pPr>
            <a:r>
              <a:rPr sz="1800" spc="225" dirty="0"/>
              <a:t>}</a:t>
            </a:r>
            <a:endParaRPr sz="1800" dirty="0"/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spc="225" dirty="0"/>
              <a:t>}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8817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200" y="685800"/>
            <a:ext cx="816165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spc="65" dirty="0">
                <a:solidFill>
                  <a:schemeClr val="bg1"/>
                </a:solidFill>
                <a:latin typeface="Arial"/>
                <a:cs typeface="Arial"/>
              </a:rPr>
              <a:t>Pseudo</a:t>
            </a:r>
            <a:r>
              <a:rPr sz="6500" b="1" spc="-1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6500" b="1" spc="290" dirty="0">
                <a:solidFill>
                  <a:schemeClr val="bg1"/>
                </a:solidFill>
                <a:latin typeface="Arial"/>
                <a:cs typeface="Arial"/>
              </a:rPr>
              <a:t>Parameters</a:t>
            </a:r>
            <a:endParaRPr sz="6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06184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15" dirty="0">
                <a:latin typeface="Times New Roman"/>
                <a:cs typeface="Times New Roman"/>
              </a:rPr>
              <a:t>Resolved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by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CloudFormation,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e.g.,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54" dirty="0">
                <a:latin typeface="Times New Roman"/>
                <a:cs typeface="Times New Roman"/>
              </a:rPr>
              <a:t>AWS::Region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34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61641" y="8503602"/>
            <a:ext cx="3435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15" dirty="0">
                <a:latin typeface="Arial"/>
                <a:cs typeface="Arial"/>
              </a:rPr>
              <a:t>137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7767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>
                <a:solidFill>
                  <a:schemeClr val="bg1"/>
                </a:solidFill>
              </a:rPr>
              <a:t>Other</a:t>
            </a:r>
            <a:r>
              <a:rPr spc="-170" dirty="0">
                <a:solidFill>
                  <a:schemeClr val="bg1"/>
                </a:solidFill>
              </a:rPr>
              <a:t> </a:t>
            </a:r>
            <a:r>
              <a:rPr spc="325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05242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Fn::FindInMap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Fn::Base64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Conditional: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Fn::And,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15" dirty="0">
                <a:latin typeface="Times New Roman"/>
                <a:cs typeface="Times New Roman"/>
              </a:rPr>
              <a:t>Fn::Equals,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Fn::If,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Fn::Not,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90" dirty="0">
                <a:latin typeface="Times New Roman"/>
                <a:cs typeface="Times New Roman"/>
              </a:rPr>
              <a:t>Fn::Or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500" spc="310" dirty="0">
                <a:latin typeface="Times New Roman"/>
                <a:cs typeface="Times New Roman"/>
              </a:rPr>
              <a:t>See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full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list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u="heavy" spc="365" dirty="0">
                <a:latin typeface="Times New Roman"/>
                <a:cs typeface="Times New Roman"/>
                <a:hlinkClick r:id="rId2"/>
              </a:rPr>
              <a:t>Intrinsic</a:t>
            </a:r>
            <a:r>
              <a:rPr sz="3500" u="heavy" spc="1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385" dirty="0">
                <a:latin typeface="Times New Roman"/>
                <a:cs typeface="Times New Roman"/>
                <a:hlinkClick r:id="rId2"/>
              </a:rPr>
              <a:t>Function</a:t>
            </a:r>
            <a:r>
              <a:rPr sz="3500" u="heavy" spc="1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350" dirty="0">
                <a:latin typeface="Times New Roman"/>
                <a:cs typeface="Times New Roman"/>
                <a:hlinkClick r:id="rId2"/>
              </a:rPr>
              <a:t>Reference</a:t>
            </a:r>
            <a:r>
              <a:rPr sz="3500" spc="350" dirty="0">
                <a:latin typeface="Times New Roman"/>
                <a:cs typeface="Times New Roman"/>
              </a:rPr>
              <a:t>.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32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52459" y="8503602"/>
            <a:ext cx="34036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40" dirty="0">
                <a:latin typeface="Arial"/>
                <a:cs typeface="Arial"/>
              </a:rPr>
              <a:t>140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3708" y="3454400"/>
            <a:ext cx="628840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730" dirty="0">
                <a:latin typeface="Arial"/>
                <a:cs typeface="Arial"/>
              </a:rPr>
              <a:t>Mappings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6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25" dirty="0"/>
              <a:t>139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2639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0" dirty="0">
                <a:solidFill>
                  <a:schemeClr val="bg1"/>
                </a:solidFill>
              </a:rPr>
              <a:t>What </a:t>
            </a:r>
            <a:r>
              <a:rPr spc="330" dirty="0">
                <a:solidFill>
                  <a:schemeClr val="bg1"/>
                </a:solidFill>
              </a:rPr>
              <a:t>and </a:t>
            </a:r>
            <a:r>
              <a:rPr spc="425" dirty="0">
                <a:solidFill>
                  <a:schemeClr val="bg1"/>
                </a:solidFill>
              </a:rPr>
              <a:t>why</a:t>
            </a:r>
            <a:r>
              <a:rPr spc="-1215" dirty="0">
                <a:solidFill>
                  <a:schemeClr val="bg1"/>
                </a:solidFill>
              </a:rPr>
              <a:t> </a:t>
            </a:r>
            <a:r>
              <a:rPr spc="315" dirty="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776325" cy="304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400" dirty="0">
                <a:latin typeface="Times New Roman"/>
                <a:cs typeface="Times New Roman"/>
              </a:rPr>
              <a:t>Mappings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is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specifying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conditional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values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0"/>
              </a:spcBef>
            </a:pPr>
            <a:r>
              <a:rPr sz="3500" spc="375" dirty="0">
                <a:latin typeface="Times New Roman"/>
                <a:cs typeface="Times New Roman"/>
              </a:rPr>
              <a:t>Simple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40" dirty="0">
                <a:latin typeface="Times New Roman"/>
                <a:cs typeface="Times New Roman"/>
              </a:rPr>
              <a:t>Parameters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90" dirty="0">
                <a:latin typeface="Times New Roman"/>
                <a:cs typeface="Times New Roman"/>
              </a:rPr>
              <a:t>-&gt;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Mappings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90" dirty="0">
                <a:latin typeface="Times New Roman"/>
                <a:cs typeface="Times New Roman"/>
              </a:rPr>
              <a:t>-&gt;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Complex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Values</a:t>
            </a: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460"/>
              </a:spcBef>
            </a:pPr>
            <a:r>
              <a:rPr sz="3500" spc="360" dirty="0">
                <a:latin typeface="Times New Roman"/>
                <a:cs typeface="Times New Roman"/>
              </a:rPr>
              <a:t>Example: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Getting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AMI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60" dirty="0">
                <a:latin typeface="Times New Roman"/>
                <a:cs typeface="Times New Roman"/>
              </a:rPr>
              <a:t>ID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(differs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from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region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region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  </a:t>
            </a:r>
            <a:r>
              <a:rPr sz="3500" spc="500" dirty="0">
                <a:latin typeface="Times New Roman"/>
                <a:cs typeface="Times New Roman"/>
              </a:rPr>
              <a:t>same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image)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37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14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9512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Best</a:t>
            </a:r>
            <a:r>
              <a:rPr spc="-155" dirty="0">
                <a:solidFill>
                  <a:schemeClr val="bg1"/>
                </a:solidFill>
              </a:rPr>
              <a:t> </a:t>
            </a:r>
            <a:r>
              <a:rPr spc="150" dirty="0">
                <a:solidFill>
                  <a:schemeClr val="bg1"/>
                </a:solidFill>
              </a:rPr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24774"/>
            <a:ext cx="8217534" cy="568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10" dirty="0">
                <a:latin typeface="Times New Roman"/>
                <a:cs typeface="Times New Roman"/>
              </a:rPr>
              <a:t>Horizontal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405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275" dirty="0">
                <a:latin typeface="Times New Roman"/>
                <a:cs typeface="Times New Roman"/>
              </a:rPr>
              <a:t>vertical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285" dirty="0">
                <a:latin typeface="Times New Roman"/>
                <a:cs typeface="Times New Roman"/>
              </a:rPr>
              <a:t>scaling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25" dirty="0">
                <a:latin typeface="Times New Roman"/>
                <a:cs typeface="Times New Roman"/>
              </a:rPr>
              <a:t>Redundancy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25" dirty="0">
                <a:latin typeface="Times New Roman"/>
                <a:cs typeface="Times New Roman"/>
              </a:rPr>
              <a:t>Not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315" dirty="0">
                <a:latin typeface="Times New Roman"/>
                <a:cs typeface="Times New Roman"/>
              </a:rPr>
              <a:t>just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300" dirty="0">
                <a:latin typeface="Times New Roman"/>
                <a:cs typeface="Times New Roman"/>
              </a:rPr>
              <a:t>EC2-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290" dirty="0">
                <a:latin typeface="Times New Roman"/>
                <a:cs typeface="Times New Roman"/>
              </a:rPr>
              <a:t>services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355" dirty="0">
                <a:latin typeface="Times New Roman"/>
                <a:cs typeface="Times New Roman"/>
              </a:rPr>
              <a:t>instead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254" dirty="0">
                <a:latin typeface="Times New Roman"/>
                <a:cs typeface="Times New Roman"/>
              </a:rPr>
              <a:t>of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330" dirty="0">
                <a:latin typeface="Times New Roman"/>
                <a:cs typeface="Times New Roman"/>
              </a:rPr>
              <a:t>servers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250" dirty="0">
                <a:latin typeface="Times New Roman"/>
                <a:cs typeface="Times New Roman"/>
              </a:rPr>
              <a:t>Loose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300" dirty="0">
                <a:latin typeface="Times New Roman"/>
                <a:cs typeface="Times New Roman"/>
              </a:rPr>
              <a:t>coupling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15" dirty="0">
                <a:latin typeface="Times New Roman"/>
                <a:cs typeface="Times New Roman"/>
              </a:rPr>
              <a:t>Stateless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50" dirty="0">
                <a:latin typeface="Times New Roman"/>
                <a:cs typeface="Times New Roman"/>
              </a:rPr>
              <a:t>Automation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280" dirty="0">
                <a:latin typeface="Times New Roman"/>
                <a:cs typeface="Times New Roman"/>
              </a:rPr>
              <a:t>Cost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340" dirty="0">
                <a:latin typeface="Times New Roman"/>
                <a:cs typeface="Times New Roman"/>
              </a:rPr>
              <a:t>optimization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  <a:tabLst>
                <a:tab pos="555625" algn="l"/>
              </a:tabLst>
            </a:pPr>
            <a:r>
              <a:rPr sz="3000" spc="1265" dirty="0">
                <a:latin typeface="Times New Roman"/>
                <a:cs typeface="Times New Roman"/>
              </a:rPr>
              <a:t>»	</a:t>
            </a:r>
            <a:r>
              <a:rPr sz="3000" spc="300" dirty="0">
                <a:latin typeface="Times New Roman"/>
                <a:cs typeface="Times New Roman"/>
              </a:rPr>
              <a:t>Caching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27270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25" dirty="0"/>
              <a:t>140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892" y="838200"/>
            <a:ext cx="14579600" cy="663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ct val="115199"/>
              </a:lnSpc>
              <a:spcBef>
                <a:spcPts val="100"/>
              </a:spcBef>
            </a:pPr>
            <a:r>
              <a:rPr sz="4000" b="0" spc="400" dirty="0">
                <a:solidFill>
                  <a:schemeClr val="bg1"/>
                </a:solidFill>
                <a:latin typeface="Times New Roman"/>
                <a:cs typeface="Times New Roman"/>
              </a:rPr>
              <a:t>Mappings</a:t>
            </a:r>
            <a:r>
              <a:rPr sz="4000" b="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400" dirty="0">
                <a:solidFill>
                  <a:schemeClr val="bg1"/>
                </a:solidFill>
                <a:latin typeface="Times New Roman"/>
                <a:cs typeface="Times New Roman"/>
              </a:rPr>
              <a:t>example:</a:t>
            </a:r>
            <a:r>
              <a:rPr sz="4000" b="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135" dirty="0" smtClean="0">
                <a:solidFill>
                  <a:schemeClr val="bg1"/>
                </a:solidFill>
                <a:latin typeface="Times New Roman"/>
                <a:cs typeface="Times New Roman"/>
              </a:rPr>
              <a:t>AMI</a:t>
            </a:r>
            <a:r>
              <a:rPr sz="4000" b="0" spc="1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250" dirty="0">
                <a:solidFill>
                  <a:schemeClr val="bg1"/>
                </a:solidFill>
                <a:latin typeface="Times New Roman"/>
                <a:cs typeface="Times New Roman"/>
              </a:rPr>
              <a:t>IDs</a:t>
            </a:r>
            <a:r>
              <a:rPr sz="4000" b="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405" dirty="0">
                <a:solidFill>
                  <a:schemeClr val="bg1"/>
                </a:solidFill>
                <a:latin typeface="Times New Roman"/>
                <a:cs typeface="Times New Roman"/>
              </a:rPr>
              <a:t>based</a:t>
            </a:r>
            <a:r>
              <a:rPr sz="4000" b="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484" dirty="0">
                <a:solidFill>
                  <a:schemeClr val="bg1"/>
                </a:solidFill>
                <a:latin typeface="Times New Roman"/>
                <a:cs typeface="Times New Roman"/>
              </a:rPr>
              <a:t>on </a:t>
            </a:r>
            <a:r>
              <a:rPr sz="4000" b="0" spc="360" dirty="0" smtClean="0">
                <a:solidFill>
                  <a:schemeClr val="bg1"/>
                </a:solidFill>
                <a:latin typeface="Times New Roman"/>
                <a:cs typeface="Times New Roman"/>
              </a:rPr>
              <a:t>regions</a:t>
            </a:r>
            <a:r>
              <a:rPr sz="4000" b="0" spc="360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522" y="1806431"/>
            <a:ext cx="8352936" cy="639290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b="1" spc="-30" dirty="0">
                <a:latin typeface="Arial"/>
                <a:cs typeface="Arial"/>
              </a:rPr>
              <a:t>"Mappings"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55" dirty="0">
                <a:latin typeface="Arial"/>
                <a:cs typeface="Arial"/>
              </a:rPr>
              <a:t> </a:t>
            </a:r>
            <a:r>
              <a:rPr b="1" spc="22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426084" marR="1142365" indent="-207010">
              <a:lnSpc>
                <a:spcPct val="132300"/>
              </a:lnSpc>
            </a:pPr>
            <a:r>
              <a:rPr b="1" spc="-50" dirty="0">
                <a:latin typeface="Arial"/>
                <a:cs typeface="Arial"/>
              </a:rPr>
              <a:t>"RegionMap" </a:t>
            </a:r>
            <a:r>
              <a:rPr b="1" spc="305" dirty="0">
                <a:latin typeface="Arial"/>
                <a:cs typeface="Arial"/>
              </a:rPr>
              <a:t>: </a:t>
            </a:r>
            <a:r>
              <a:rPr b="1" spc="225" dirty="0">
                <a:latin typeface="Arial"/>
                <a:cs typeface="Arial"/>
              </a:rPr>
              <a:t>{  </a:t>
            </a:r>
            <a:r>
              <a:rPr b="1" spc="80" dirty="0">
                <a:latin typeface="Arial"/>
                <a:cs typeface="Arial"/>
              </a:rPr>
              <a:t>"us-east-1"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125" dirty="0">
                <a:latin typeface="Arial"/>
                <a:cs typeface="Arial"/>
              </a:rPr>
              <a:t> </a:t>
            </a:r>
            <a:r>
              <a:rPr b="1" spc="22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580"/>
              </a:spcBef>
            </a:pPr>
            <a:r>
              <a:rPr b="1" spc="-20" dirty="0">
                <a:latin typeface="Arial"/>
                <a:cs typeface="Arial"/>
              </a:rPr>
              <a:t>"AMI"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65" dirty="0">
                <a:latin typeface="Arial"/>
                <a:cs typeface="Arial"/>
              </a:rPr>
              <a:t> </a:t>
            </a:r>
            <a:r>
              <a:rPr b="1" spc="55" dirty="0">
                <a:latin typeface="Arial"/>
                <a:cs typeface="Arial"/>
              </a:rPr>
              <a:t>"ami-76f0061f"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305" dirty="0">
                <a:latin typeface="Arial"/>
                <a:cs typeface="Arial"/>
              </a:rPr>
              <a:t>},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50" dirty="0">
                <a:latin typeface="Arial"/>
                <a:cs typeface="Arial"/>
              </a:rPr>
              <a:t>"us-west-1"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180" dirty="0">
                <a:latin typeface="Arial"/>
                <a:cs typeface="Arial"/>
              </a:rPr>
              <a:t> </a:t>
            </a:r>
            <a:r>
              <a:rPr b="1" spc="22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580"/>
              </a:spcBef>
            </a:pPr>
            <a:r>
              <a:rPr b="1" spc="-20" dirty="0">
                <a:latin typeface="Arial"/>
                <a:cs typeface="Arial"/>
              </a:rPr>
              <a:t>"AMI"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25" dirty="0">
                <a:latin typeface="Arial"/>
                <a:cs typeface="Arial"/>
              </a:rPr>
              <a:t> </a:t>
            </a:r>
            <a:r>
              <a:rPr b="1" spc="10" dirty="0">
                <a:latin typeface="Arial"/>
                <a:cs typeface="Arial"/>
              </a:rPr>
              <a:t>"ami-655a0a20"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305" dirty="0">
                <a:latin typeface="Arial"/>
                <a:cs typeface="Arial"/>
              </a:rPr>
              <a:t>},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50" dirty="0">
                <a:latin typeface="Arial"/>
                <a:cs typeface="Arial"/>
              </a:rPr>
              <a:t>"eu-west-1"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180" dirty="0">
                <a:latin typeface="Arial"/>
                <a:cs typeface="Arial"/>
              </a:rPr>
              <a:t> </a:t>
            </a:r>
            <a:r>
              <a:rPr b="1" spc="22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580"/>
              </a:spcBef>
            </a:pPr>
            <a:r>
              <a:rPr b="1" spc="-20" dirty="0">
                <a:latin typeface="Arial"/>
                <a:cs typeface="Arial"/>
              </a:rPr>
              <a:t>"AMI"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55" dirty="0">
                <a:latin typeface="Arial"/>
                <a:cs typeface="Arial"/>
              </a:rPr>
              <a:t> </a:t>
            </a:r>
            <a:r>
              <a:rPr b="1" spc="25" dirty="0">
                <a:latin typeface="Arial"/>
                <a:cs typeface="Arial"/>
              </a:rPr>
              <a:t>"ami-7fd4e10b"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305" dirty="0">
                <a:latin typeface="Arial"/>
                <a:cs typeface="Arial"/>
              </a:rPr>
              <a:t>},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50" dirty="0">
                <a:latin typeface="Arial"/>
                <a:cs typeface="Arial"/>
              </a:rPr>
              <a:t>"ap-southeast-1"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225" dirty="0">
                <a:latin typeface="Arial"/>
                <a:cs typeface="Arial"/>
              </a:rPr>
              <a:t> {</a:t>
            </a:r>
            <a:endParaRPr dirty="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580"/>
              </a:spcBef>
            </a:pPr>
            <a:r>
              <a:rPr b="1" spc="-20" dirty="0">
                <a:latin typeface="Arial"/>
                <a:cs typeface="Arial"/>
              </a:rPr>
              <a:t>"AMI"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25" dirty="0">
                <a:latin typeface="Arial"/>
                <a:cs typeface="Arial"/>
              </a:rPr>
              <a:t> </a:t>
            </a:r>
            <a:r>
              <a:rPr b="1" spc="10" dirty="0">
                <a:latin typeface="Arial"/>
                <a:cs typeface="Arial"/>
              </a:rPr>
              <a:t>"ami-72621c20"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305" dirty="0">
                <a:latin typeface="Arial"/>
                <a:cs typeface="Arial"/>
              </a:rPr>
              <a:t>},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65" dirty="0">
                <a:latin typeface="Arial"/>
                <a:cs typeface="Arial"/>
              </a:rPr>
              <a:t>"ap-northeast-1"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204" dirty="0">
                <a:latin typeface="Arial"/>
                <a:cs typeface="Arial"/>
              </a:rPr>
              <a:t> </a:t>
            </a:r>
            <a:r>
              <a:rPr b="1" spc="225" dirty="0"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580"/>
              </a:spcBef>
            </a:pPr>
            <a:r>
              <a:rPr b="1" spc="-20" dirty="0">
                <a:latin typeface="Arial"/>
                <a:cs typeface="Arial"/>
              </a:rPr>
              <a:t>"AMI"  </a:t>
            </a:r>
            <a:r>
              <a:rPr b="1" spc="305" dirty="0">
                <a:latin typeface="Arial"/>
                <a:cs typeface="Arial"/>
              </a:rPr>
              <a:t>:</a:t>
            </a:r>
            <a:r>
              <a:rPr b="1" spc="380" dirty="0">
                <a:latin typeface="Arial"/>
                <a:cs typeface="Arial"/>
              </a:rPr>
              <a:t> </a:t>
            </a:r>
            <a:r>
              <a:rPr b="1" spc="30" dirty="0">
                <a:latin typeface="Arial"/>
                <a:cs typeface="Arial"/>
              </a:rPr>
              <a:t>"ami-8e08a38f"</a:t>
            </a:r>
            <a:endParaRPr dirty="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  <a:spcBef>
                <a:spcPts val="580"/>
              </a:spcBef>
            </a:pPr>
            <a:r>
              <a:rPr b="1" spc="225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219075">
              <a:lnSpc>
                <a:spcPct val="100000"/>
              </a:lnSpc>
              <a:spcBef>
                <a:spcPts val="580"/>
              </a:spcBef>
            </a:pPr>
            <a:r>
              <a:rPr b="1" spc="225" dirty="0">
                <a:latin typeface="Arial"/>
                <a:cs typeface="Arial"/>
              </a:rPr>
              <a:t>}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b="1" spc="305" dirty="0">
                <a:latin typeface="Arial"/>
                <a:cs typeface="Arial"/>
              </a:rPr>
              <a:t>},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25" dirty="0"/>
              <a:t>141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67080"/>
            <a:ext cx="101041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250" dirty="0">
                <a:solidFill>
                  <a:schemeClr val="bg1"/>
                </a:solidFill>
                <a:latin typeface="Arial"/>
                <a:cs typeface="Arial"/>
              </a:rPr>
              <a:t>Find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330" dirty="0">
                <a:solidFill>
                  <a:schemeClr val="bg1"/>
                </a:solidFill>
                <a:latin typeface="Arial"/>
                <a:cs typeface="Arial"/>
              </a:rPr>
              <a:t>AMI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254" dirty="0">
                <a:solidFill>
                  <a:schemeClr val="bg1"/>
                </a:solidFill>
                <a:latin typeface="Arial"/>
                <a:cs typeface="Arial"/>
              </a:rPr>
              <a:t>ID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90" dirty="0">
                <a:solidFill>
                  <a:schemeClr val="bg1"/>
                </a:solidFill>
                <a:latin typeface="Arial"/>
                <a:cs typeface="Arial"/>
              </a:rPr>
              <a:t>based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290" dirty="0">
                <a:solidFill>
                  <a:schemeClr val="bg1"/>
                </a:solidFill>
                <a:latin typeface="Arial"/>
                <a:cs typeface="Arial"/>
              </a:rPr>
              <a:t>on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250" dirty="0">
                <a:solidFill>
                  <a:schemeClr val="bg1"/>
                </a:solidFill>
                <a:latin typeface="Arial"/>
                <a:cs typeface="Arial"/>
              </a:rPr>
              <a:t>region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240" dirty="0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sz="3500" b="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00" b="0" spc="265" dirty="0">
                <a:solidFill>
                  <a:schemeClr val="bg1"/>
                </a:solidFill>
                <a:latin typeface="Arial"/>
                <a:cs typeface="Arial"/>
              </a:rPr>
              <a:t>mappings:</a:t>
            </a:r>
            <a:endParaRPr sz="3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6642" y="2337911"/>
            <a:ext cx="15023758" cy="515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9605" marR="11161395" indent="-637540">
              <a:lnSpc>
                <a:spcPct val="133000"/>
              </a:lnSpc>
              <a:spcBef>
                <a:spcPts val="95"/>
              </a:spcBef>
              <a:tabLst>
                <a:tab pos="1924685" algn="l"/>
                <a:tab pos="2243455" algn="l"/>
                <a:tab pos="2880995" algn="l"/>
                <a:tab pos="3199765" algn="l"/>
              </a:tabLst>
            </a:pPr>
            <a:r>
              <a:rPr sz="2300" b="1" spc="-15" dirty="0">
                <a:latin typeface="Arial"/>
                <a:cs typeface="Arial"/>
              </a:rPr>
              <a:t>"Resources"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350" dirty="0">
                <a:latin typeface="Arial"/>
                <a:cs typeface="Arial"/>
              </a:rPr>
              <a:t>{  </a:t>
            </a:r>
            <a:r>
              <a:rPr sz="2300" b="1" spc="50" dirty="0">
                <a:latin typeface="Arial"/>
                <a:cs typeface="Arial"/>
              </a:rPr>
              <a:t>"Ec2Instance"</a:t>
            </a:r>
            <a:r>
              <a:rPr sz="2300" b="1" dirty="0">
                <a:latin typeface="Arial"/>
                <a:cs typeface="Arial"/>
              </a:rPr>
              <a:t>	</a:t>
            </a:r>
            <a:r>
              <a:rPr sz="2300" b="1" spc="480" dirty="0">
                <a:latin typeface="Arial"/>
                <a:cs typeface="Arial"/>
              </a:rPr>
              <a:t>:</a:t>
            </a:r>
            <a:r>
              <a:rPr sz="2300" b="1" dirty="0">
                <a:latin typeface="Arial"/>
                <a:cs typeface="Arial"/>
              </a:rPr>
              <a:t>	</a:t>
            </a:r>
            <a:r>
              <a:rPr sz="2300" b="1" spc="350" dirty="0">
                <a:latin typeface="Arial"/>
                <a:cs typeface="Arial"/>
              </a:rPr>
              <a:t>{</a:t>
            </a:r>
            <a:endParaRPr sz="2300" dirty="0">
              <a:latin typeface="Arial"/>
              <a:cs typeface="Arial"/>
            </a:endParaRPr>
          </a:p>
          <a:p>
            <a:pPr marL="968375" marR="8770620">
              <a:lnSpc>
                <a:spcPct val="133000"/>
              </a:lnSpc>
              <a:tabLst>
                <a:tab pos="2084070" algn="l"/>
                <a:tab pos="2402840" algn="l"/>
                <a:tab pos="3040380" algn="l"/>
                <a:tab pos="3359150" algn="l"/>
              </a:tabLst>
            </a:pPr>
            <a:r>
              <a:rPr sz="2300" b="1" spc="-5" dirty="0">
                <a:latin typeface="Arial"/>
                <a:cs typeface="Arial"/>
              </a:rPr>
              <a:t>"Type"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50" dirty="0">
                <a:latin typeface="Arial"/>
                <a:cs typeface="Arial"/>
              </a:rPr>
              <a:t>"AWS::EC2::Instance",  </a:t>
            </a:r>
            <a:r>
              <a:rPr sz="2300" b="1" spc="125" dirty="0">
                <a:latin typeface="Arial"/>
                <a:cs typeface="Arial"/>
              </a:rPr>
              <a:t>"Properties"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350" dirty="0">
                <a:latin typeface="Arial"/>
                <a:cs typeface="Arial"/>
              </a:rPr>
              <a:t>{</a:t>
            </a:r>
            <a:endParaRPr sz="2300" dirty="0">
              <a:latin typeface="Arial"/>
              <a:cs typeface="Arial"/>
            </a:endParaRPr>
          </a:p>
          <a:p>
            <a:pPr marL="1287145">
              <a:lnSpc>
                <a:spcPct val="100000"/>
              </a:lnSpc>
              <a:spcBef>
                <a:spcPts val="910"/>
              </a:spcBef>
              <a:tabLst>
                <a:tab pos="2880995" algn="l"/>
                <a:tab pos="3199765" algn="l"/>
                <a:tab pos="3518535" algn="l"/>
                <a:tab pos="4474845" algn="l"/>
                <a:tab pos="4793615" algn="l"/>
                <a:tab pos="7184390" algn="l"/>
              </a:tabLst>
            </a:pPr>
            <a:r>
              <a:rPr sz="2300" b="1" spc="-155" dirty="0">
                <a:latin typeface="Arial"/>
                <a:cs typeface="Arial"/>
              </a:rPr>
              <a:t>"KeyName"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350" dirty="0">
                <a:latin typeface="Arial"/>
                <a:cs typeface="Arial"/>
              </a:rPr>
              <a:t>{	</a:t>
            </a:r>
            <a:r>
              <a:rPr sz="2300" b="1" spc="75" dirty="0">
                <a:latin typeface="Arial"/>
                <a:cs typeface="Arial"/>
              </a:rPr>
              <a:t>"Ref"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-155" dirty="0">
                <a:latin typeface="Arial"/>
                <a:cs typeface="Arial"/>
              </a:rPr>
              <a:t>"KeyNameParam"	</a:t>
            </a:r>
            <a:r>
              <a:rPr sz="2300" b="1" spc="480" dirty="0">
                <a:latin typeface="Arial"/>
                <a:cs typeface="Arial"/>
              </a:rPr>
              <a:t>},</a:t>
            </a:r>
            <a:endParaRPr sz="2300" dirty="0">
              <a:latin typeface="Arial"/>
              <a:cs typeface="Arial"/>
            </a:endParaRPr>
          </a:p>
          <a:p>
            <a:pPr marL="1287145" marR="5080">
              <a:lnSpc>
                <a:spcPct val="133000"/>
              </a:lnSpc>
              <a:tabLst>
                <a:tab pos="2880995" algn="l"/>
                <a:tab pos="3040380" algn="l"/>
                <a:tab pos="3199765" algn="l"/>
                <a:tab pos="3359150" algn="l"/>
                <a:tab pos="3518535" algn="l"/>
                <a:tab pos="3677920" algn="l"/>
                <a:tab pos="5749925" algn="l"/>
                <a:tab pos="6068695" algn="l"/>
                <a:tab pos="6387465" algn="l"/>
                <a:tab pos="6706234" algn="l"/>
                <a:tab pos="6865620" algn="l"/>
                <a:tab pos="8778240" algn="l"/>
                <a:tab pos="9097010" algn="l"/>
                <a:tab pos="10053320" algn="l"/>
                <a:tab pos="10372090" algn="l"/>
                <a:tab pos="12603480" algn="l"/>
                <a:tab pos="13081635" algn="l"/>
                <a:tab pos="14037310" algn="l"/>
              </a:tabLst>
            </a:pPr>
            <a:r>
              <a:rPr sz="2300" b="1" spc="40" dirty="0">
                <a:latin typeface="Arial"/>
                <a:cs typeface="Arial"/>
              </a:rPr>
              <a:t>"ImageId"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350" dirty="0">
                <a:latin typeface="Arial"/>
                <a:cs typeface="Arial"/>
              </a:rPr>
              <a:t>{	</a:t>
            </a:r>
            <a:r>
              <a:rPr sz="2300" b="1" spc="50" dirty="0">
                <a:latin typeface="Arial"/>
                <a:cs typeface="Arial"/>
              </a:rPr>
              <a:t>"Fn::FindInMap"	</a:t>
            </a:r>
            <a:r>
              <a:rPr sz="2300" b="1" spc="480" dirty="0">
                <a:latin typeface="Arial"/>
                <a:cs typeface="Arial"/>
              </a:rPr>
              <a:t>:	[	</a:t>
            </a:r>
            <a:r>
              <a:rPr sz="2300" b="1" spc="-15" dirty="0">
                <a:latin typeface="Arial"/>
                <a:cs typeface="Arial"/>
              </a:rPr>
              <a:t>"RegionMap",	</a:t>
            </a:r>
            <a:r>
              <a:rPr sz="2300" b="1" spc="350" dirty="0">
                <a:latin typeface="Arial"/>
                <a:cs typeface="Arial"/>
              </a:rPr>
              <a:t>{	</a:t>
            </a:r>
            <a:r>
              <a:rPr sz="2300" b="1" spc="75" dirty="0">
                <a:latin typeface="Arial"/>
                <a:cs typeface="Arial"/>
              </a:rPr>
              <a:t>"Ref"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-45" dirty="0">
                <a:latin typeface="Arial"/>
                <a:cs typeface="Arial"/>
              </a:rPr>
              <a:t>"AWS::Region"	</a:t>
            </a:r>
            <a:r>
              <a:rPr sz="2300" b="1" spc="480" dirty="0">
                <a:latin typeface="Arial"/>
                <a:cs typeface="Arial"/>
              </a:rPr>
              <a:t>},	</a:t>
            </a:r>
            <a:r>
              <a:rPr sz="2300" b="1" spc="-25" dirty="0">
                <a:latin typeface="Arial"/>
                <a:cs typeface="Arial"/>
              </a:rPr>
              <a:t>"AMI"	</a:t>
            </a:r>
            <a:r>
              <a:rPr sz="2300" b="1" spc="450" dirty="0">
                <a:latin typeface="Arial"/>
                <a:cs typeface="Arial"/>
              </a:rPr>
              <a:t>]},  </a:t>
            </a:r>
            <a:r>
              <a:rPr sz="2300" b="1" spc="25" dirty="0">
                <a:latin typeface="Arial"/>
                <a:cs typeface="Arial"/>
              </a:rPr>
              <a:t>"UserData"		</a:t>
            </a:r>
            <a:r>
              <a:rPr sz="2300" b="1" spc="480" dirty="0">
                <a:latin typeface="Arial"/>
                <a:cs typeface="Arial"/>
              </a:rPr>
              <a:t>:		</a:t>
            </a:r>
            <a:r>
              <a:rPr sz="2300" b="1" spc="350" dirty="0">
                <a:latin typeface="Arial"/>
                <a:cs typeface="Arial"/>
              </a:rPr>
              <a:t>{		</a:t>
            </a:r>
            <a:r>
              <a:rPr sz="2300" b="1" spc="30" dirty="0">
                <a:latin typeface="Arial"/>
                <a:cs typeface="Arial"/>
              </a:rPr>
              <a:t>"Fn::Base64"	</a:t>
            </a:r>
            <a:r>
              <a:rPr sz="2300" b="1" spc="480" dirty="0">
                <a:latin typeface="Arial"/>
                <a:cs typeface="Arial"/>
              </a:rPr>
              <a:t>:	</a:t>
            </a:r>
            <a:r>
              <a:rPr sz="2300" b="1" spc="65" dirty="0">
                <a:latin typeface="Arial"/>
                <a:cs typeface="Arial"/>
              </a:rPr>
              <a:t>"80"		</a:t>
            </a:r>
            <a:r>
              <a:rPr sz="2300" b="1" spc="350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  <a:p>
            <a:pPr marL="968375">
              <a:lnSpc>
                <a:spcPct val="100000"/>
              </a:lnSpc>
              <a:spcBef>
                <a:spcPts val="910"/>
              </a:spcBef>
            </a:pPr>
            <a:r>
              <a:rPr sz="2300" b="1" spc="350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  <a:p>
            <a:pPr marL="649605">
              <a:lnSpc>
                <a:spcPct val="100000"/>
              </a:lnSpc>
              <a:spcBef>
                <a:spcPts val="905"/>
              </a:spcBef>
            </a:pPr>
            <a:r>
              <a:rPr sz="2300" b="1" spc="350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905"/>
              </a:spcBef>
            </a:pPr>
            <a:r>
              <a:rPr sz="2300" b="1" spc="350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300" b="1" spc="350" dirty="0">
                <a:latin typeface="Arial"/>
                <a:cs typeface="Arial"/>
              </a:rPr>
              <a:t>}</a:t>
            </a:r>
            <a:endParaRPr sz="2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63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3657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chemeClr val="bg1"/>
                </a:solidFill>
                <a:latin typeface="Times New Roman"/>
                <a:cs typeface="Times New Roman"/>
              </a:rPr>
              <a:t>Lab</a:t>
            </a:r>
            <a:r>
              <a:rPr spc="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235" dirty="0">
                <a:solidFill>
                  <a:schemeClr val="bg1"/>
                </a:solidFill>
                <a:latin typeface="Times New Roman"/>
                <a:cs typeface="Times New Roman"/>
              </a:rPr>
              <a:t>3:</a:t>
            </a:r>
            <a:r>
              <a:rPr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600" dirty="0">
                <a:solidFill>
                  <a:schemeClr val="bg1"/>
                </a:solidFill>
                <a:latin typeface="Times New Roman"/>
                <a:cs typeface="Times New Roman"/>
              </a:rPr>
              <a:t>Form</a:t>
            </a:r>
            <a:r>
              <a:rPr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81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475" dirty="0" smtClean="0">
                <a:solidFill>
                  <a:schemeClr val="bg1"/>
                </a:solidFill>
                <a:latin typeface="Times New Roman"/>
                <a:cs typeface="Times New Roman"/>
              </a:rPr>
              <a:t>Cloud</a:t>
            </a:r>
            <a:endParaRPr b="0" dirty="0">
              <a:solidFill>
                <a:schemeClr val="bg1"/>
              </a:solidFill>
              <a:latin typeface="Apple Color Emoji"/>
              <a:cs typeface="Apple Color Emoj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25" dirty="0"/>
              <a:t>142</a:t>
            </a:fld>
            <a:endParaRPr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850900" y="2222499"/>
            <a:ext cx="14436090" cy="526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4225">
              <a:lnSpc>
                <a:spcPct val="115199"/>
              </a:lnSpc>
              <a:spcBef>
                <a:spcPts val="100"/>
              </a:spcBef>
            </a:pPr>
            <a:r>
              <a:rPr sz="3500" spc="285" dirty="0">
                <a:latin typeface="Times New Roman"/>
                <a:cs typeface="Times New Roman"/>
              </a:rPr>
              <a:t>Task: </a:t>
            </a:r>
            <a:r>
              <a:rPr sz="3500" spc="360" dirty="0">
                <a:latin typeface="Times New Roman"/>
                <a:cs typeface="Times New Roman"/>
              </a:rPr>
              <a:t>Create </a:t>
            </a:r>
            <a:r>
              <a:rPr sz="3500" spc="509" dirty="0">
                <a:latin typeface="Times New Roman"/>
                <a:cs typeface="Times New Roman"/>
              </a:rPr>
              <a:t>an </a:t>
            </a:r>
            <a:r>
              <a:rPr sz="3500" spc="125" dirty="0">
                <a:latin typeface="Times New Roman"/>
                <a:cs typeface="Times New Roman"/>
              </a:rPr>
              <a:t>ELB, </a:t>
            </a:r>
            <a:r>
              <a:rPr sz="3500" spc="350" dirty="0">
                <a:latin typeface="Times New Roman"/>
                <a:cs typeface="Times New Roman"/>
              </a:rPr>
              <a:t>security </a:t>
            </a:r>
            <a:r>
              <a:rPr sz="3500" spc="400" dirty="0">
                <a:latin typeface="Times New Roman"/>
                <a:cs typeface="Times New Roman"/>
              </a:rPr>
              <a:t>group </a:t>
            </a:r>
            <a:r>
              <a:rPr sz="3500" spc="475" dirty="0">
                <a:latin typeface="Times New Roman"/>
                <a:cs typeface="Times New Roman"/>
              </a:rPr>
              <a:t>and </a:t>
            </a:r>
            <a:r>
              <a:rPr sz="3500" spc="425" dirty="0">
                <a:latin typeface="Times New Roman"/>
                <a:cs typeface="Times New Roman"/>
              </a:rPr>
              <a:t>auto </a:t>
            </a:r>
            <a:r>
              <a:rPr sz="3500" spc="340" dirty="0">
                <a:latin typeface="Times New Roman"/>
                <a:cs typeface="Times New Roman"/>
              </a:rPr>
              <a:t>scaling  </a:t>
            </a:r>
            <a:r>
              <a:rPr sz="3500" spc="475" dirty="0">
                <a:latin typeface="Times New Roman"/>
                <a:cs typeface="Times New Roman"/>
              </a:rPr>
              <a:t>environment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from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template/blueprint;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load/  </a:t>
            </a:r>
            <a:r>
              <a:rPr sz="3500" spc="425" dirty="0">
                <a:latin typeface="Times New Roman"/>
                <a:cs typeface="Times New Roman"/>
              </a:rPr>
              <a:t>stress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test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it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see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auto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increase</a:t>
            </a: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480"/>
              </a:spcBef>
            </a:pPr>
            <a:r>
              <a:rPr sz="3500" spc="190" dirty="0">
                <a:latin typeface="Times New Roman"/>
                <a:cs typeface="Times New Roman"/>
              </a:rPr>
              <a:t>You </a:t>
            </a:r>
            <a:r>
              <a:rPr sz="3500" spc="415" dirty="0">
                <a:latin typeface="Times New Roman"/>
                <a:cs typeface="Times New Roman"/>
              </a:rPr>
              <a:t>can </a:t>
            </a:r>
            <a:r>
              <a:rPr sz="3500" spc="425" dirty="0">
                <a:latin typeface="Times New Roman"/>
                <a:cs typeface="Times New Roman"/>
              </a:rPr>
              <a:t>use </a:t>
            </a:r>
            <a:r>
              <a:rPr sz="3500" spc="409" dirty="0">
                <a:latin typeface="Times New Roman"/>
                <a:cs typeface="Times New Roman"/>
              </a:rPr>
              <a:t>blueprint </a:t>
            </a:r>
            <a:r>
              <a:rPr sz="3500" spc="450" dirty="0">
                <a:latin typeface="Times New Roman"/>
                <a:cs typeface="Times New Roman"/>
              </a:rPr>
              <a:t>from </a:t>
            </a:r>
            <a:r>
              <a:rPr sz="3500" spc="385" dirty="0">
                <a:latin typeface="Times New Roman"/>
                <a:cs typeface="Times New Roman"/>
              </a:rPr>
              <a:t>code/cloudformation/  </a:t>
            </a:r>
            <a:r>
              <a:rPr sz="3500" spc="325" dirty="0">
                <a:latin typeface="Times New Roman"/>
                <a:cs typeface="Times New Roman"/>
              </a:rPr>
              <a:t>AutoScalingMultiAZWithNotifications.json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one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from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u="heavy" spc="150" dirty="0">
                <a:latin typeface="Times New Roman"/>
                <a:cs typeface="Times New Roman"/>
                <a:hlinkClick r:id="rId2"/>
              </a:rPr>
              <a:t>AWS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3500" spc="330" dirty="0">
                <a:latin typeface="Times New Roman"/>
                <a:cs typeface="Times New Roman"/>
              </a:rPr>
              <a:t>Detailed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instructions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link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are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65" dirty="0">
                <a:latin typeface="Times New Roman"/>
                <a:cs typeface="Times New Roman"/>
              </a:rPr>
              <a:t>labs/03-form-the-cloud.md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</a:pPr>
            <a:r>
              <a:rPr sz="3500" spc="340" dirty="0">
                <a:latin typeface="Times New Roman"/>
                <a:cs typeface="Times New Roman"/>
              </a:rPr>
              <a:t>Time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finish: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20min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6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5" dirty="0"/>
              <a:t>143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945" y="2613335"/>
            <a:ext cx="9493885" cy="321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2730" marR="5080" indent="-1510665">
              <a:lnSpc>
                <a:spcPts val="12500"/>
              </a:lnSpc>
              <a:spcBef>
                <a:spcPts val="100"/>
              </a:spcBef>
            </a:pPr>
            <a:r>
              <a:rPr sz="10000" b="0" spc="1000" dirty="0">
                <a:latin typeface="Times New Roman"/>
                <a:cs typeface="Times New Roman"/>
              </a:rPr>
              <a:t>Module </a:t>
            </a:r>
            <a:r>
              <a:rPr lang="en-US" sz="10000" b="0" spc="459" dirty="0">
                <a:latin typeface="Times New Roman"/>
                <a:cs typeface="Times New Roman"/>
              </a:rPr>
              <a:t>4</a:t>
            </a:r>
            <a:r>
              <a:rPr sz="10000" b="0" spc="459" dirty="0" smtClean="0">
                <a:latin typeface="Times New Roman"/>
                <a:cs typeface="Times New Roman"/>
              </a:rPr>
              <a:t>:</a:t>
            </a:r>
            <a:r>
              <a:rPr sz="10000" b="0" spc="-975" dirty="0" smtClean="0">
                <a:latin typeface="Times New Roman"/>
                <a:cs typeface="Times New Roman"/>
              </a:rPr>
              <a:t> </a:t>
            </a:r>
            <a:r>
              <a:rPr sz="10000" b="0" spc="434" dirty="0">
                <a:latin typeface="Times New Roman"/>
                <a:cs typeface="Times New Roman"/>
              </a:rPr>
              <a:t>AWS  </a:t>
            </a:r>
            <a:r>
              <a:rPr sz="10000" b="0" spc="1125" dirty="0">
                <a:latin typeface="Times New Roman"/>
                <a:cs typeface="Times New Roman"/>
              </a:rPr>
              <a:t>Databases</a:t>
            </a:r>
            <a:endParaRPr sz="1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23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5" dirty="0"/>
              <a:t>144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838200" y="685800"/>
            <a:ext cx="17843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spc="275" dirty="0">
                <a:solidFill>
                  <a:schemeClr val="bg1"/>
                </a:solidFill>
                <a:latin typeface="Times New Roman"/>
                <a:cs typeface="Times New Roman"/>
              </a:rPr>
              <a:t>RDS</a:t>
            </a:r>
            <a:endParaRPr sz="65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2303779"/>
            <a:ext cx="21793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b="0" spc="1485" dirty="0">
                <a:latin typeface="Times New Roman"/>
                <a:cs typeface="Times New Roman"/>
              </a:rPr>
              <a:t>»	</a:t>
            </a:r>
            <a:r>
              <a:rPr sz="3500" b="0" spc="330" dirty="0">
                <a:latin typeface="Times New Roman"/>
                <a:cs typeface="Times New Roman"/>
              </a:rPr>
              <a:t>Aurora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3172460"/>
            <a:ext cx="3878579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75" dirty="0">
                <a:latin typeface="Times New Roman"/>
                <a:cs typeface="Times New Roman"/>
              </a:rPr>
              <a:t>PostgeSQL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40" dirty="0">
                <a:latin typeface="Times New Roman"/>
                <a:cs typeface="Times New Roman"/>
              </a:rPr>
              <a:t>MySQL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75" dirty="0">
                <a:latin typeface="Times New Roman"/>
                <a:cs typeface="Times New Roman"/>
              </a:rPr>
              <a:t>MariaDB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90" dirty="0">
                <a:latin typeface="Times New Roman"/>
                <a:cs typeface="Times New Roman"/>
              </a:rPr>
              <a:t>Oracle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04" dirty="0">
                <a:latin typeface="Times New Roman"/>
                <a:cs typeface="Times New Roman"/>
              </a:rPr>
              <a:t>MS </a:t>
            </a:r>
            <a:r>
              <a:rPr sz="3500" spc="80" dirty="0">
                <a:latin typeface="Times New Roman"/>
                <a:cs typeface="Times New Roman"/>
              </a:rPr>
              <a:t>SQL</a:t>
            </a:r>
            <a:r>
              <a:rPr sz="3500" spc="-24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Server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77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5" dirty="0"/>
              <a:t>145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9550" y="3454400"/>
            <a:ext cx="721487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610" dirty="0">
                <a:latin typeface="Arial"/>
                <a:cs typeface="Arial"/>
              </a:rPr>
              <a:t>Dyn</a:t>
            </a:r>
            <a:r>
              <a:rPr sz="10000" b="0" spc="570" dirty="0">
                <a:latin typeface="Arial"/>
                <a:cs typeface="Arial"/>
              </a:rPr>
              <a:t>a</a:t>
            </a:r>
            <a:r>
              <a:rPr sz="10000" b="0" spc="1330" dirty="0">
                <a:latin typeface="Arial"/>
                <a:cs typeface="Arial"/>
              </a:rPr>
              <a:t>m</a:t>
            </a:r>
            <a:r>
              <a:rPr sz="10000" b="0" spc="875" dirty="0">
                <a:latin typeface="Arial"/>
                <a:cs typeface="Arial"/>
              </a:rPr>
              <a:t>o</a:t>
            </a:r>
            <a:r>
              <a:rPr sz="10000" b="0" spc="400" dirty="0">
                <a:latin typeface="Arial"/>
                <a:cs typeface="Arial"/>
              </a:rPr>
              <a:t>DB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5176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 di 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29" y="336356"/>
            <a:ext cx="2660603" cy="975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488424"/>
            <a:ext cx="8139252" cy="92333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cs typeface="Segoe UI Light" pitchFamily="34" charset="0"/>
              </a:rPr>
              <a:t>DynamoDB</a:t>
            </a:r>
            <a:endParaRPr lang="en-US" sz="5400" dirty="0">
              <a:solidFill>
                <a:srgbClr val="FF7500"/>
              </a:solidFill>
              <a:cs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400" y="2133600"/>
            <a:ext cx="1501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NoSQL: a fully managed cloud database and supports both document and key-value store models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Has tables, not databases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Amazon </a:t>
            </a:r>
            <a:r>
              <a:rPr lang="en-US" sz="4800" dirty="0" err="1" smtClean="0"/>
              <a:t>DynamoDB</a:t>
            </a:r>
            <a:r>
              <a:rPr lang="en-US" sz="4800" dirty="0" smtClean="0"/>
              <a:t> Accelerator (DAX)-fully managed, highly available, in-memory cache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64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5" dirty="0"/>
              <a:t>147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2501" y="3454400"/>
            <a:ext cx="741235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425" dirty="0">
                <a:latin typeface="Arial"/>
                <a:cs typeface="Arial"/>
              </a:rPr>
              <a:t>ElastiCache</a:t>
            </a:r>
            <a:endParaRPr sz="1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4491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 di 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29" y="336356"/>
            <a:ext cx="2660603" cy="975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488424"/>
            <a:ext cx="8139252" cy="92333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cs typeface="Segoe UI Light" pitchFamily="34" charset="0"/>
              </a:rPr>
              <a:t>ElastiCache</a:t>
            </a:r>
            <a:endParaRPr lang="en-US" sz="5400" dirty="0">
              <a:solidFill>
                <a:srgbClr val="FF7500"/>
              </a:solidFill>
              <a:cs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400" y="2133600"/>
            <a:ext cx="1501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In-memory data store and cache in the cloud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err="1" smtClean="0"/>
              <a:t>Redis</a:t>
            </a:r>
            <a:r>
              <a:rPr lang="en-US" sz="4800" dirty="0" smtClean="0"/>
              <a:t> or </a:t>
            </a:r>
            <a:r>
              <a:rPr lang="en-US" sz="4800" dirty="0" err="1" smtClean="0"/>
              <a:t>Memcached</a:t>
            </a:r>
            <a:endParaRPr lang="en-US" sz="4800" dirty="0" smtClean="0"/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Extreme performance and security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581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5" dirty="0"/>
              <a:t>149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600" y="3505200"/>
            <a:ext cx="5976579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050" dirty="0">
                <a:latin typeface="+mn-lt"/>
                <a:cs typeface="Times New Roman"/>
              </a:rPr>
              <a:t>Redshift</a:t>
            </a:r>
            <a:endParaRPr sz="10000" b="0" dirty="0"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60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15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609600"/>
            <a:ext cx="15824200" cy="98982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spc="385" dirty="0">
                <a:solidFill>
                  <a:schemeClr val="bg1"/>
                </a:solidFill>
                <a:latin typeface="Times New Roman"/>
                <a:cs typeface="Times New Roman"/>
              </a:rPr>
              <a:t>AWS</a:t>
            </a:r>
            <a:r>
              <a:rPr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pc="640" dirty="0" smtClean="0">
                <a:solidFill>
                  <a:schemeClr val="bg1"/>
                </a:solidFill>
                <a:latin typeface="Times New Roman"/>
                <a:cs typeface="Times New Roman"/>
              </a:rPr>
              <a:t>Whitepaper</a:t>
            </a:r>
            <a:endParaRPr spc="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2133600"/>
            <a:ext cx="11928475" cy="5539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endParaRPr lang="en-US" sz="3500" spc="148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 smtClean="0">
                <a:latin typeface="Times New Roman"/>
                <a:cs typeface="Times New Roman"/>
              </a:rPr>
              <a:t>»</a:t>
            </a:r>
            <a:r>
              <a:rPr sz="3500" spc="1485" dirty="0">
                <a:latin typeface="Times New Roman"/>
                <a:cs typeface="Times New Roman"/>
              </a:rPr>
              <a:t>	</a:t>
            </a:r>
            <a:r>
              <a:rPr sz="3500" spc="265" dirty="0">
                <a:latin typeface="Times New Roman"/>
                <a:cs typeface="Times New Roman"/>
              </a:rPr>
              <a:t>Build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deploy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faster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0" dirty="0">
                <a:latin typeface="Times New Roman"/>
                <a:cs typeface="Times New Roman"/>
              </a:rPr>
              <a:t>Lower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mitigate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risks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Make </a:t>
            </a:r>
            <a:r>
              <a:rPr sz="3500" spc="425" dirty="0">
                <a:latin typeface="Times New Roman"/>
                <a:cs typeface="Times New Roman"/>
              </a:rPr>
              <a:t>informed</a:t>
            </a:r>
            <a:r>
              <a:rPr sz="3500" spc="-36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decisions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Learn 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425" dirty="0">
                <a:latin typeface="Times New Roman"/>
                <a:cs typeface="Times New Roman"/>
              </a:rPr>
              <a:t>best</a:t>
            </a:r>
            <a:r>
              <a:rPr sz="3500" spc="-520" dirty="0">
                <a:latin typeface="Times New Roman"/>
                <a:cs typeface="Times New Roman"/>
              </a:rPr>
              <a:t> </a:t>
            </a:r>
            <a:r>
              <a:rPr sz="3500" spc="365" dirty="0" smtClean="0">
                <a:latin typeface="Times New Roman"/>
                <a:cs typeface="Times New Roman"/>
              </a:rPr>
              <a:t>practices</a:t>
            </a:r>
            <a:endParaRPr lang="en-US" sz="3500" spc="36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sz="3500" spc="400" dirty="0">
                <a:latin typeface="Times New Roman"/>
                <a:cs typeface="Times New Roman"/>
              </a:rPr>
              <a:t>Whitepaper: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pdfs/AWS</a:t>
            </a:r>
            <a:r>
              <a:rPr sz="3500" i="1" spc="285" dirty="0">
                <a:latin typeface="Times New Roman"/>
                <a:cs typeface="Times New Roman"/>
              </a:rPr>
              <a:t>Well-Architected</a:t>
            </a:r>
            <a:r>
              <a:rPr sz="3500" spc="285" dirty="0">
                <a:latin typeface="Times New Roman"/>
                <a:cs typeface="Times New Roman"/>
              </a:rPr>
              <a:t>Framework.pdf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646528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 di 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29" y="336356"/>
            <a:ext cx="2660603" cy="975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488424"/>
            <a:ext cx="8139252" cy="92333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cs typeface="Segoe UI Light" pitchFamily="34" charset="0"/>
              </a:rPr>
              <a:t>Redshift</a:t>
            </a:r>
            <a:endParaRPr lang="en-US" sz="5400" dirty="0">
              <a:solidFill>
                <a:srgbClr val="FF7500"/>
              </a:solidFill>
              <a:cs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400" y="2133600"/>
            <a:ext cx="15011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Fast, simple, cost-effective data warehousing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Standard SQL</a:t>
            </a:r>
          </a:p>
          <a:p>
            <a:pPr marL="685800" indent="-685800">
              <a:buFont typeface="Arial" charset="0"/>
              <a:buChar char="•"/>
            </a:pPr>
            <a:r>
              <a:rPr lang="en-US" sz="4800" dirty="0" smtClean="0"/>
              <a:t>Redshift Spectrum: SQL </a:t>
            </a:r>
            <a:r>
              <a:rPr lang="en-US" sz="4800" dirty="0" err="1" smtClean="0"/>
              <a:t>exabytes</a:t>
            </a:r>
            <a:r>
              <a:rPr lang="en-US" sz="4800" dirty="0" smtClean="0"/>
              <a:t> of unstructured data in Amazon S3 without ETL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1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 di 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29" y="336356"/>
            <a:ext cx="2660603" cy="975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488424"/>
            <a:ext cx="8139252" cy="923330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cs typeface="Segoe UI Light" pitchFamily="34" charset="0"/>
              </a:rPr>
              <a:t>Redshift</a:t>
            </a:r>
            <a:endParaRPr lang="en-US" sz="5400" dirty="0">
              <a:solidFill>
                <a:srgbClr val="FF7500"/>
              </a:solidFill>
              <a:cs typeface="Segoe UI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400" y="2133600"/>
            <a:ext cx="15011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Redshift creates a database when you provision a cluster.  This database is used to load data and run queries on your data</a:t>
            </a:r>
          </a:p>
          <a:p>
            <a:endParaRPr lang="en-US" sz="4800" dirty="0" smtClean="0"/>
          </a:p>
          <a:p>
            <a:r>
              <a:rPr lang="en-US" sz="4800" dirty="0" smtClean="0"/>
              <a:t>Examples of how to load and query data: </a:t>
            </a:r>
            <a:r>
              <a:rPr lang="en-US" sz="4800" b="1" u="sng" dirty="0" smtClean="0">
                <a:hlinkClick r:id="rId4"/>
              </a:rPr>
              <a:t>http://tinyurl.com/ycghaqlp</a:t>
            </a:r>
            <a:endParaRPr lang="en-US" sz="4800" b="1" u="sng" dirty="0">
              <a:hlinkClick r:id="rId4"/>
            </a:endParaRPr>
          </a:p>
          <a:p>
            <a:r>
              <a:rPr lang="en-US" sz="4800" dirty="0" smtClean="0"/>
              <a:t>http://</a:t>
            </a:r>
            <a:r>
              <a:rPr lang="en-US" sz="4800" dirty="0" err="1" smtClean="0"/>
              <a:t>docs.aws.amazon.com</a:t>
            </a:r>
            <a:r>
              <a:rPr lang="en-US" sz="4800" dirty="0" smtClean="0"/>
              <a:t>/redshift/latest/</a:t>
            </a:r>
            <a:r>
              <a:rPr lang="en-US" sz="4800" dirty="0" err="1" smtClean="0"/>
              <a:t>gsg</a:t>
            </a:r>
            <a:r>
              <a:rPr lang="en-US" sz="4800" dirty="0" smtClean="0"/>
              <a:t>/</a:t>
            </a:r>
            <a:r>
              <a:rPr lang="en-US" sz="4800" dirty="0" err="1" smtClean="0"/>
              <a:t>rs</a:t>
            </a:r>
            <a:r>
              <a:rPr lang="en-US" sz="4800" dirty="0" smtClean="0"/>
              <a:t>-</a:t>
            </a:r>
            <a:r>
              <a:rPr lang="en-US" sz="4800" dirty="0" err="1" smtClean="0"/>
              <a:t>gsg</a:t>
            </a:r>
            <a:r>
              <a:rPr lang="en-US" sz="4800" dirty="0" smtClean="0"/>
              <a:t>-create-sample-</a:t>
            </a:r>
            <a:r>
              <a:rPr lang="en-US" sz="4800" dirty="0" err="1" smtClean="0"/>
              <a:t>db.html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26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53423" y="8503602"/>
            <a:ext cx="33909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35" dirty="0">
                <a:latin typeface="Arial"/>
                <a:cs typeface="Arial"/>
              </a:rPr>
              <a:t>180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1095" y="3454400"/>
            <a:ext cx="958532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000" dirty="0">
                <a:latin typeface="Times New Roman"/>
                <a:cs typeface="Times New Roman"/>
              </a:rPr>
              <a:t>Module </a:t>
            </a:r>
            <a:r>
              <a:rPr lang="en-US" sz="10000" b="0" spc="875" dirty="0">
                <a:latin typeface="Times New Roman"/>
                <a:cs typeface="Times New Roman"/>
              </a:rPr>
              <a:t>5</a:t>
            </a:r>
            <a:r>
              <a:rPr sz="10000" b="0" spc="875" dirty="0" smtClean="0">
                <a:latin typeface="Times New Roman"/>
                <a:cs typeface="Times New Roman"/>
              </a:rPr>
              <a:t>:</a:t>
            </a:r>
            <a:r>
              <a:rPr sz="10000" b="0" spc="-985" dirty="0" smtClean="0">
                <a:latin typeface="Times New Roman"/>
                <a:cs typeface="Times New Roman"/>
              </a:rPr>
              <a:t> </a:t>
            </a:r>
            <a:r>
              <a:rPr sz="10000" b="0" spc="860" dirty="0">
                <a:latin typeface="Times New Roman"/>
                <a:cs typeface="Times New Roman"/>
              </a:rPr>
              <a:t>PaaS</a:t>
            </a:r>
            <a:endParaRPr sz="1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038328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6363" y="8503602"/>
            <a:ext cx="35877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25" dirty="0">
                <a:latin typeface="Arial"/>
                <a:cs typeface="Arial"/>
              </a:rPr>
              <a:t>153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3527" y="2654300"/>
            <a:ext cx="10530205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8210">
              <a:lnSpc>
                <a:spcPts val="12500"/>
              </a:lnSpc>
              <a:spcBef>
                <a:spcPts val="100"/>
              </a:spcBef>
            </a:pPr>
            <a:r>
              <a:rPr sz="10000" b="0" spc="1055" dirty="0">
                <a:latin typeface="Times New Roman"/>
                <a:cs typeface="Times New Roman"/>
              </a:rPr>
              <a:t>Working </a:t>
            </a:r>
            <a:r>
              <a:rPr sz="10000" b="0" spc="1210" dirty="0">
                <a:latin typeface="Times New Roman"/>
                <a:cs typeface="Times New Roman"/>
              </a:rPr>
              <a:t>with  </a:t>
            </a:r>
            <a:r>
              <a:rPr sz="10000" b="0" spc="650" dirty="0">
                <a:latin typeface="Times New Roman"/>
                <a:cs typeface="Times New Roman"/>
              </a:rPr>
              <a:t>E</a:t>
            </a:r>
            <a:r>
              <a:rPr sz="10000" b="0" spc="300" dirty="0">
                <a:latin typeface="Times New Roman"/>
                <a:cs typeface="Times New Roman"/>
              </a:rPr>
              <a:t>l</a:t>
            </a:r>
            <a:r>
              <a:rPr sz="10000" b="0" spc="1150" dirty="0">
                <a:latin typeface="Times New Roman"/>
                <a:cs typeface="Times New Roman"/>
              </a:rPr>
              <a:t>a</a:t>
            </a:r>
            <a:r>
              <a:rPr sz="10000" b="0" spc="1220" dirty="0">
                <a:latin typeface="Times New Roman"/>
                <a:cs typeface="Times New Roman"/>
              </a:rPr>
              <a:t>s</a:t>
            </a:r>
            <a:r>
              <a:rPr sz="10000" b="0" spc="1425" dirty="0">
                <a:latin typeface="Times New Roman"/>
                <a:cs typeface="Times New Roman"/>
              </a:rPr>
              <a:t>t</a:t>
            </a:r>
            <a:r>
              <a:rPr sz="10000" b="0" spc="550" dirty="0">
                <a:latin typeface="Times New Roman"/>
                <a:cs typeface="Times New Roman"/>
              </a:rPr>
              <a:t>i</a:t>
            </a:r>
            <a:r>
              <a:rPr sz="10000" b="0" spc="685" dirty="0">
                <a:latin typeface="Times New Roman"/>
                <a:cs typeface="Times New Roman"/>
              </a:rPr>
              <a:t>c</a:t>
            </a:r>
            <a:r>
              <a:rPr sz="10000" b="0" spc="250" dirty="0">
                <a:latin typeface="Times New Roman"/>
                <a:cs typeface="Times New Roman"/>
              </a:rPr>
              <a:t>B</a:t>
            </a:r>
            <a:r>
              <a:rPr sz="10000" b="0" spc="1150" dirty="0">
                <a:latin typeface="Times New Roman"/>
                <a:cs typeface="Times New Roman"/>
              </a:rPr>
              <a:t>ea</a:t>
            </a:r>
            <a:r>
              <a:rPr sz="10000" b="0" spc="1805" dirty="0">
                <a:latin typeface="Times New Roman"/>
                <a:cs typeface="Times New Roman"/>
              </a:rPr>
              <a:t>n</a:t>
            </a:r>
            <a:r>
              <a:rPr sz="10000" b="0" spc="1220" dirty="0">
                <a:latin typeface="Times New Roman"/>
                <a:cs typeface="Times New Roman"/>
              </a:rPr>
              <a:t>s</a:t>
            </a:r>
            <a:r>
              <a:rPr sz="10000" b="0" spc="1425" dirty="0">
                <a:latin typeface="Times New Roman"/>
                <a:cs typeface="Times New Roman"/>
              </a:rPr>
              <a:t>t</a:t>
            </a:r>
            <a:r>
              <a:rPr sz="10000" b="0" spc="1150" dirty="0">
                <a:latin typeface="Times New Roman"/>
                <a:cs typeface="Times New Roman"/>
              </a:rPr>
              <a:t>a</a:t>
            </a:r>
            <a:r>
              <a:rPr sz="10000" b="0" spc="620" dirty="0">
                <a:latin typeface="Times New Roman"/>
                <a:cs typeface="Times New Roman"/>
              </a:rPr>
              <a:t>l</a:t>
            </a:r>
            <a:r>
              <a:rPr sz="10000" b="0" spc="1215" dirty="0">
                <a:latin typeface="Times New Roman"/>
                <a:cs typeface="Times New Roman"/>
              </a:rPr>
              <a:t>k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049505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6363" y="8503602"/>
            <a:ext cx="35877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25" dirty="0">
                <a:latin typeface="Arial"/>
                <a:cs typeface="Arial"/>
              </a:rPr>
              <a:t>154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8883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chemeClr val="bg1"/>
                </a:solidFill>
              </a:rPr>
              <a:t>ElasticBeanstalk</a:t>
            </a:r>
            <a:r>
              <a:rPr spc="-110" dirty="0">
                <a:solidFill>
                  <a:schemeClr val="bg1"/>
                </a:solidFill>
              </a:rPr>
              <a:t> </a:t>
            </a:r>
            <a:r>
              <a:rPr spc="300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108710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80" dirty="0">
                <a:latin typeface="Times New Roman"/>
                <a:cs typeface="Times New Roman"/>
              </a:rPr>
              <a:t>Easy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simple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get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started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Increased </a:t>
            </a:r>
            <a:r>
              <a:rPr sz="3500" spc="365" dirty="0">
                <a:latin typeface="Times New Roman"/>
                <a:cs typeface="Times New Roman"/>
              </a:rPr>
              <a:t>developer</a:t>
            </a:r>
            <a:r>
              <a:rPr sz="3500" spc="-32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productivity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Automatic</a:t>
            </a:r>
            <a:r>
              <a:rPr sz="3500" spc="-7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scaling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Allows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complete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resource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control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No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additional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charge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90" dirty="0">
                <a:latin typeface="Times New Roman"/>
                <a:cs typeface="Times New Roman"/>
              </a:rPr>
              <a:t>Elastic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Beanstalk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333875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6363" y="8503602"/>
            <a:ext cx="35877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25" dirty="0">
                <a:latin typeface="Arial"/>
                <a:cs typeface="Arial"/>
              </a:rPr>
              <a:t>155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065134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chemeClr val="bg1"/>
                </a:solidFill>
              </a:rPr>
              <a:t>App</a:t>
            </a:r>
            <a:r>
              <a:rPr spc="-150" dirty="0">
                <a:solidFill>
                  <a:schemeClr val="bg1"/>
                </a:solidFill>
              </a:rPr>
              <a:t> </a:t>
            </a:r>
            <a:r>
              <a:rPr spc="390" dirty="0">
                <a:solidFill>
                  <a:schemeClr val="bg1"/>
                </a:solidFill>
              </a:rPr>
              <a:t>Environments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233426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30" dirty="0">
                <a:latin typeface="Times New Roman"/>
                <a:cs typeface="Times New Roman"/>
              </a:rPr>
              <a:t>Python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85" dirty="0">
                <a:latin typeface="Times New Roman"/>
                <a:cs typeface="Times New Roman"/>
              </a:rPr>
              <a:t>Ruby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0" dirty="0">
                <a:latin typeface="Times New Roman"/>
                <a:cs typeface="Times New Roman"/>
              </a:rPr>
              <a:t>PHP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0" dirty="0">
                <a:latin typeface="Times New Roman"/>
                <a:cs typeface="Times New Roman"/>
              </a:rPr>
              <a:t>Node.js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0" dirty="0">
                <a:latin typeface="Times New Roman"/>
                <a:cs typeface="Times New Roman"/>
              </a:rPr>
              <a:t>Docker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85" dirty="0">
                <a:latin typeface="Times New Roman"/>
                <a:cs typeface="Times New Roman"/>
              </a:rPr>
              <a:t>Ruby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25" dirty="0">
                <a:latin typeface="Times New Roman"/>
                <a:cs typeface="Times New Roman"/>
              </a:rPr>
              <a:t>Java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568486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6363" y="8503602"/>
            <a:ext cx="35877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25" dirty="0">
                <a:latin typeface="Arial"/>
                <a:cs typeface="Arial"/>
              </a:rPr>
              <a:t>156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63" y="685800"/>
            <a:ext cx="14579600" cy="98982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lang="en-US" sz="6000" spc="240" dirty="0" err="1" smtClean="0">
                <a:solidFill>
                  <a:schemeClr val="bg1"/>
                </a:solidFill>
              </a:rPr>
              <a:t>Interfacting</a:t>
            </a:r>
            <a:r>
              <a:rPr lang="en-US" sz="6000" spc="240" dirty="0" smtClean="0">
                <a:solidFill>
                  <a:schemeClr val="bg1"/>
                </a:solidFill>
              </a:rPr>
              <a:t> with </a:t>
            </a:r>
            <a:r>
              <a:rPr sz="6000" spc="240" dirty="0" err="1" smtClean="0">
                <a:solidFill>
                  <a:schemeClr val="bg1"/>
                </a:solidFill>
              </a:rPr>
              <a:t>ElasticBeanstalk</a:t>
            </a:r>
            <a:endParaRPr sz="6000" spc="24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362200"/>
            <a:ext cx="7529830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GitHub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zip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0" dirty="0">
                <a:latin typeface="Times New Roman"/>
                <a:cs typeface="Times New Roman"/>
              </a:rPr>
              <a:t>Docker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60" dirty="0">
                <a:latin typeface="Times New Roman"/>
                <a:cs typeface="Times New Roman"/>
              </a:rPr>
              <a:t>CLI </a:t>
            </a:r>
            <a:r>
              <a:rPr sz="3500" spc="135" dirty="0">
                <a:latin typeface="Times New Roman"/>
                <a:cs typeface="Times New Roman"/>
              </a:rPr>
              <a:t>(EB </a:t>
            </a:r>
            <a:r>
              <a:rPr sz="3500" spc="60" dirty="0">
                <a:latin typeface="Times New Roman"/>
                <a:cs typeface="Times New Roman"/>
              </a:rPr>
              <a:t>CLI </a:t>
            </a:r>
            <a:r>
              <a:rPr sz="3500" spc="305" dirty="0">
                <a:latin typeface="Times New Roman"/>
                <a:cs typeface="Times New Roman"/>
              </a:rPr>
              <a:t>is</a:t>
            </a:r>
            <a:r>
              <a:rPr sz="3500" spc="-38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deprecated)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10" dirty="0">
                <a:latin typeface="Times New Roman"/>
                <a:cs typeface="Times New Roman"/>
              </a:rPr>
              <a:t>IDEs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25" dirty="0">
                <a:latin typeface="Times New Roman"/>
                <a:cs typeface="Times New Roman"/>
              </a:rPr>
              <a:t>WAR</a:t>
            </a:r>
            <a:r>
              <a:rPr sz="3500" spc="-7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files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938203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6363" y="8503602"/>
            <a:ext cx="35877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25" dirty="0">
                <a:latin typeface="Arial"/>
                <a:cs typeface="Arial"/>
              </a:rPr>
              <a:t>157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6135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chemeClr val="bg1"/>
                </a:solidFill>
              </a:rPr>
              <a:t>ElasticBeanstalk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55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229590" cy="385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60" dirty="0">
                <a:latin typeface="Arial"/>
                <a:cs typeface="Arial"/>
              </a:rPr>
              <a:t>Use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180" dirty="0">
                <a:latin typeface="Arial"/>
                <a:cs typeface="Arial"/>
              </a:rPr>
              <a:t>Elastic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04" dirty="0">
                <a:latin typeface="Arial"/>
                <a:cs typeface="Arial"/>
              </a:rPr>
              <a:t>Beanstalk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deploy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5" dirty="0">
                <a:latin typeface="Arial"/>
                <a:cs typeface="Arial"/>
              </a:rPr>
              <a:t>a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190" dirty="0">
                <a:latin typeface="Arial"/>
                <a:cs typeface="Arial"/>
              </a:rPr>
              <a:t>web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04" dirty="0">
                <a:latin typeface="Arial"/>
                <a:cs typeface="Arial"/>
              </a:rPr>
              <a:t>app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35" dirty="0">
                <a:latin typeface="Arial"/>
                <a:cs typeface="Arial"/>
              </a:rPr>
              <a:t>which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80" dirty="0">
                <a:latin typeface="Arial"/>
                <a:cs typeface="Arial"/>
              </a:rPr>
              <a:t>uses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15" dirty="0">
                <a:latin typeface="Arial"/>
                <a:cs typeface="Arial"/>
              </a:rPr>
              <a:t>RDS:</a:t>
            </a:r>
            <a:endParaRPr sz="3500">
              <a:latin typeface="Arial"/>
              <a:cs typeface="Arial"/>
            </a:endParaRPr>
          </a:p>
          <a:p>
            <a:pPr marL="647700" marR="5080" indent="-635000">
              <a:lnSpc>
                <a:spcPct val="115199"/>
              </a:lnSpc>
              <a:spcBef>
                <a:spcPts val="256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400" dirty="0">
                <a:latin typeface="Times New Roman"/>
                <a:cs typeface="Times New Roman"/>
                <a:hlinkClick r:id="rId2"/>
              </a:rPr>
              <a:t>http://docs.aws.amazon.com/elasticbeanstalk/latest/dg/ </a:t>
            </a:r>
            <a:r>
              <a:rPr sz="3500" spc="400" dirty="0">
                <a:latin typeface="Times New Roman"/>
                <a:cs typeface="Times New Roman"/>
              </a:rPr>
              <a:t> </a:t>
            </a:r>
            <a:r>
              <a:rPr sz="3500" u="heavy" spc="425" dirty="0">
                <a:latin typeface="Times New Roman"/>
                <a:cs typeface="Times New Roman"/>
                <a:hlinkClick r:id="rId2"/>
              </a:rPr>
              <a:t>create_deploy_nodejs.html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375" dirty="0">
                <a:latin typeface="Times New Roman"/>
                <a:cs typeface="Times New Roman"/>
                <a:hlinkClick r:id="rId3"/>
              </a:rPr>
              <a:t>Getting</a:t>
            </a:r>
            <a:r>
              <a:rPr sz="3500" u="heavy" spc="15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u="heavy" spc="390" dirty="0">
                <a:latin typeface="Times New Roman"/>
                <a:cs typeface="Times New Roman"/>
                <a:hlinkClick r:id="rId3"/>
              </a:rPr>
              <a:t>Started</a:t>
            </a:r>
            <a:r>
              <a:rPr sz="3500" u="heavy" spc="15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u="heavy" spc="425" dirty="0">
                <a:latin typeface="Times New Roman"/>
                <a:cs typeface="Times New Roman"/>
                <a:hlinkClick r:id="rId3"/>
              </a:rPr>
              <a:t>with</a:t>
            </a:r>
            <a:r>
              <a:rPr sz="3500" u="heavy" spc="15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u="heavy" spc="340" dirty="0">
                <a:latin typeface="Times New Roman"/>
                <a:cs typeface="Times New Roman"/>
                <a:hlinkClick r:id="rId3"/>
              </a:rPr>
              <a:t>ElasticBeanstalk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340" dirty="0">
                <a:latin typeface="Times New Roman"/>
                <a:cs typeface="Times New Roman"/>
                <a:hlinkClick r:id="rId4"/>
              </a:rPr>
              <a:t>Developer</a:t>
            </a:r>
            <a:r>
              <a:rPr sz="3500" u="heavy" spc="-20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350" dirty="0">
                <a:latin typeface="Times New Roman"/>
                <a:cs typeface="Times New Roman"/>
                <a:hlinkClick r:id="rId4"/>
              </a:rPr>
              <a:t>Resources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000360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158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544" y="3454400"/>
            <a:ext cx="1310322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000" dirty="0">
                <a:latin typeface="Times New Roman"/>
                <a:cs typeface="Times New Roman"/>
              </a:rPr>
              <a:t>Module </a:t>
            </a:r>
            <a:r>
              <a:rPr lang="en-US" sz="10000" b="0" spc="840" dirty="0">
                <a:latin typeface="Times New Roman"/>
                <a:cs typeface="Times New Roman"/>
              </a:rPr>
              <a:t>6</a:t>
            </a:r>
            <a:r>
              <a:rPr sz="10000" b="0" spc="840" dirty="0" smtClean="0">
                <a:latin typeface="Times New Roman"/>
                <a:cs typeface="Times New Roman"/>
              </a:rPr>
              <a:t>:</a:t>
            </a:r>
            <a:r>
              <a:rPr sz="10000" b="0" spc="-950" dirty="0" smtClean="0">
                <a:latin typeface="Times New Roman"/>
                <a:cs typeface="Times New Roman"/>
              </a:rPr>
              <a:t> </a:t>
            </a:r>
            <a:r>
              <a:rPr sz="10000" b="0" spc="1005" dirty="0">
                <a:latin typeface="Times New Roman"/>
                <a:cs typeface="Times New Roman"/>
              </a:rPr>
              <a:t>Serverless</a:t>
            </a:r>
            <a:endParaRPr sz="1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747699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159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449" y="2654300"/>
            <a:ext cx="13050519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1135" marR="5080" indent="-3989070">
              <a:lnSpc>
                <a:spcPts val="12500"/>
              </a:lnSpc>
              <a:spcBef>
                <a:spcPts val="100"/>
              </a:spcBef>
            </a:pPr>
            <a:r>
              <a:rPr sz="10000" b="0" spc="1005" dirty="0">
                <a:latin typeface="Times New Roman"/>
                <a:cs typeface="Times New Roman"/>
              </a:rPr>
              <a:t>Serverless </a:t>
            </a:r>
            <a:r>
              <a:rPr sz="10000" b="0" spc="1215" dirty="0">
                <a:latin typeface="Times New Roman"/>
                <a:cs typeface="Times New Roman"/>
              </a:rPr>
              <a:t>with</a:t>
            </a:r>
            <a:r>
              <a:rPr sz="10000" b="0" spc="-980" dirty="0">
                <a:latin typeface="Times New Roman"/>
                <a:cs typeface="Times New Roman"/>
              </a:rPr>
              <a:t> </a:t>
            </a:r>
            <a:r>
              <a:rPr sz="10000" b="0" spc="434" dirty="0">
                <a:latin typeface="Times New Roman"/>
                <a:cs typeface="Times New Roman"/>
              </a:rPr>
              <a:t>AWS  </a:t>
            </a:r>
            <a:r>
              <a:rPr sz="10000" b="0" spc="1150" dirty="0">
                <a:latin typeface="Times New Roman"/>
                <a:cs typeface="Times New Roman"/>
              </a:rPr>
              <a:t>Lambda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955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16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7251"/>
            <a:ext cx="107188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>
                <a:solidFill>
                  <a:schemeClr val="bg1"/>
                </a:solidFill>
              </a:rPr>
              <a:t>Five</a:t>
            </a:r>
            <a:r>
              <a:rPr spc="-160">
                <a:solidFill>
                  <a:schemeClr val="bg1"/>
                </a:solidFill>
              </a:rPr>
              <a:t> </a:t>
            </a:r>
            <a:r>
              <a:rPr spc="250" smtClean="0">
                <a:solidFill>
                  <a:schemeClr val="bg1"/>
                </a:solidFill>
              </a:rPr>
              <a:t>Pillars</a:t>
            </a:r>
            <a:r>
              <a:rPr lang="en-US" spc="250" smtClean="0">
                <a:solidFill>
                  <a:schemeClr val="bg1"/>
                </a:solidFill>
              </a:rPr>
              <a:t> of Architecture</a:t>
            </a:r>
            <a:endParaRPr spc="25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5834380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065" indent="-6343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500" spc="310" dirty="0">
                <a:latin typeface="Times New Roman"/>
                <a:cs typeface="Times New Roman"/>
              </a:rPr>
              <a:t>Security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265" dirty="0">
                <a:latin typeface="Times New Roman"/>
                <a:cs typeface="Times New Roman"/>
              </a:rPr>
              <a:t>Reliability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065" algn="l"/>
                <a:tab pos="648335" algn="l"/>
              </a:tabLst>
            </a:pPr>
            <a:r>
              <a:rPr sz="3500" spc="409" dirty="0">
                <a:latin typeface="Times New Roman"/>
                <a:cs typeface="Times New Roman"/>
              </a:rPr>
              <a:t>Performance</a:t>
            </a:r>
            <a:r>
              <a:rPr sz="3500" spc="-40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Efficiency</a:t>
            </a:r>
            <a:endParaRPr sz="3500">
              <a:latin typeface="Times New Roman"/>
              <a:cs typeface="Times New Roman"/>
            </a:endParaRPr>
          </a:p>
          <a:p>
            <a:pPr marL="647065" indent="-634365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500" spc="330" dirty="0">
                <a:latin typeface="Times New Roman"/>
                <a:cs typeface="Times New Roman"/>
              </a:rPr>
              <a:t>Cost</a:t>
            </a:r>
            <a:r>
              <a:rPr sz="3500" spc="-5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Optimization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065" algn="l"/>
                <a:tab pos="648335" algn="l"/>
              </a:tabLst>
            </a:pPr>
            <a:r>
              <a:rPr sz="3500" spc="375" dirty="0">
                <a:latin typeface="Times New Roman"/>
                <a:cs typeface="Times New Roman"/>
              </a:rPr>
              <a:t>Operational</a:t>
            </a:r>
            <a:r>
              <a:rPr sz="3500" spc="-3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Excellence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3500" u="heavy" spc="350" dirty="0">
                <a:latin typeface="Times New Roman"/>
                <a:cs typeface="Times New Roman"/>
                <a:hlinkClick r:id="rId2"/>
              </a:rPr>
              <a:t>More</a:t>
            </a:r>
            <a:r>
              <a:rPr sz="3500" u="heavy" spc="-8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350" dirty="0">
                <a:latin typeface="Times New Roman"/>
                <a:cs typeface="Times New Roman"/>
                <a:hlinkClick r:id="rId2"/>
              </a:rPr>
              <a:t>info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233070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160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600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>
                <a:solidFill>
                  <a:schemeClr val="bg1"/>
                </a:solidFill>
              </a:rPr>
              <a:t>Benefits </a:t>
            </a:r>
            <a:r>
              <a:rPr spc="400" dirty="0">
                <a:solidFill>
                  <a:schemeClr val="bg1"/>
                </a:solidFill>
              </a:rPr>
              <a:t>of </a:t>
            </a:r>
            <a:r>
              <a:rPr spc="265" dirty="0">
                <a:solidFill>
                  <a:schemeClr val="bg1"/>
                </a:solidFill>
              </a:rPr>
              <a:t>AWS</a:t>
            </a:r>
            <a:r>
              <a:rPr spc="-1040" dirty="0">
                <a:solidFill>
                  <a:schemeClr val="bg1"/>
                </a:solidFill>
              </a:rPr>
              <a:t> </a:t>
            </a:r>
            <a:r>
              <a:rPr lang="en-US" spc="-1040" dirty="0" smtClean="0">
                <a:solidFill>
                  <a:schemeClr val="bg1"/>
                </a:solidFill>
              </a:rPr>
              <a:t>  </a:t>
            </a:r>
            <a:r>
              <a:rPr spc="290" dirty="0" smtClean="0">
                <a:solidFill>
                  <a:schemeClr val="bg1"/>
                </a:solidFill>
              </a:rPr>
              <a:t>Lambda</a:t>
            </a:r>
            <a:endParaRPr spc="29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5470525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No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Servers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Manage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0" dirty="0">
                <a:latin typeface="Times New Roman"/>
                <a:cs typeface="Times New Roman"/>
              </a:rPr>
              <a:t>Continuous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Scaling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Subsecond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Metering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014701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9000" y="2070100"/>
            <a:ext cx="14478000" cy="435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161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43159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162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40767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110" dirty="0">
                <a:solidFill>
                  <a:schemeClr val="bg1"/>
                </a:solidFill>
                <a:latin typeface="Arial-BoldItalicMT"/>
                <a:cs typeface="Arial-BoldItalicMT"/>
              </a:rPr>
              <a:t>Use</a:t>
            </a:r>
            <a:r>
              <a:rPr i="1" spc="-145" dirty="0">
                <a:solidFill>
                  <a:schemeClr val="bg1"/>
                </a:solidFill>
                <a:latin typeface="Arial-BoldItalicMT"/>
                <a:cs typeface="Arial-BoldItalicMT"/>
              </a:rPr>
              <a:t> </a:t>
            </a:r>
            <a:r>
              <a:rPr i="1" spc="-45" dirty="0">
                <a:solidFill>
                  <a:schemeClr val="bg1"/>
                </a:solidFill>
                <a:latin typeface="Arial-BoldItalicMT"/>
                <a:cs typeface="Arial-BoldItalicMT"/>
              </a:rPr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8885555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90" dirty="0">
                <a:latin typeface="Times New Roman"/>
                <a:cs typeface="Times New Roman"/>
              </a:rPr>
              <a:t>REST </a:t>
            </a:r>
            <a:r>
              <a:rPr sz="3500" spc="135" dirty="0">
                <a:latin typeface="Times New Roman"/>
                <a:cs typeface="Times New Roman"/>
              </a:rPr>
              <a:t>API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-59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mobile </a:t>
            </a:r>
            <a:r>
              <a:rPr sz="3500" spc="409" dirty="0">
                <a:latin typeface="Times New Roman"/>
                <a:cs typeface="Times New Roman"/>
              </a:rPr>
              <a:t>backend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65" dirty="0">
                <a:latin typeface="Times New Roman"/>
                <a:cs typeface="Times New Roman"/>
              </a:rPr>
              <a:t>IoT </a:t>
            </a:r>
            <a:r>
              <a:rPr sz="3500" spc="409" dirty="0">
                <a:latin typeface="Times New Roman"/>
                <a:cs typeface="Times New Roman"/>
              </a:rPr>
              <a:t>backend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(Kinesis)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Data </a:t>
            </a:r>
            <a:r>
              <a:rPr sz="3500" spc="35" dirty="0">
                <a:latin typeface="Times New Roman"/>
                <a:cs typeface="Times New Roman"/>
              </a:rPr>
              <a:t>ETL </a:t>
            </a:r>
            <a:r>
              <a:rPr sz="3500" spc="340" dirty="0">
                <a:latin typeface="Times New Roman"/>
                <a:cs typeface="Times New Roman"/>
              </a:rPr>
              <a:t>(Redshift,</a:t>
            </a:r>
            <a:r>
              <a:rPr sz="3500" spc="-40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S3)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30" dirty="0">
                <a:latin typeface="Times New Roman"/>
                <a:cs typeface="Times New Roman"/>
              </a:rPr>
              <a:t>Real-time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60" dirty="0">
                <a:latin typeface="Times New Roman"/>
                <a:cs typeface="Times New Roman"/>
              </a:rPr>
              <a:t>file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stream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processing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Web </a:t>
            </a:r>
            <a:r>
              <a:rPr sz="3500" spc="375" dirty="0">
                <a:latin typeface="Times New Roman"/>
                <a:cs typeface="Times New Roman"/>
              </a:rPr>
              <a:t>applications</a:t>
            </a:r>
            <a:r>
              <a:rPr sz="3500" spc="-409" dirty="0">
                <a:latin typeface="Times New Roman"/>
                <a:cs typeface="Times New Roman"/>
              </a:rPr>
              <a:t> </a:t>
            </a:r>
            <a:r>
              <a:rPr sz="3500" spc="160" dirty="0">
                <a:latin typeface="Times New Roman"/>
                <a:cs typeface="Times New Roman"/>
              </a:rPr>
              <a:t>(S3)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310529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9000" y="2057400"/>
            <a:ext cx="14478000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13889" y="8503602"/>
            <a:ext cx="3917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163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1294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8878" y="8503602"/>
            <a:ext cx="3562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164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43230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371790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1176020" indent="-635000">
              <a:lnSpc>
                <a:spcPct val="115199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425" dirty="0">
                <a:latin typeface="Times New Roman"/>
                <a:cs typeface="Times New Roman"/>
                <a:hlinkClick r:id="rId2"/>
              </a:rPr>
              <a:t>http://docs.aws.amazon.com/lambda/latest/dg/with- </a:t>
            </a:r>
            <a:r>
              <a:rPr sz="3500" spc="425" dirty="0">
                <a:latin typeface="Times New Roman"/>
                <a:cs typeface="Times New Roman"/>
              </a:rPr>
              <a:t> </a:t>
            </a:r>
            <a:r>
              <a:rPr sz="3500" u="heavy" spc="459" dirty="0">
                <a:latin typeface="Times New Roman"/>
                <a:cs typeface="Times New Roman"/>
                <a:hlinkClick r:id="rId2"/>
              </a:rPr>
              <a:t>ddb.html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440" dirty="0">
                <a:latin typeface="Times New Roman"/>
                <a:cs typeface="Times New Roman"/>
                <a:hlinkClick r:id="rId3"/>
              </a:rPr>
              <a:t>https://github.com/dwyl/learn-aws-lambda#hello-world- </a:t>
            </a:r>
            <a:r>
              <a:rPr sz="3500" spc="440" dirty="0">
                <a:latin typeface="Times New Roman"/>
                <a:cs typeface="Times New Roman"/>
              </a:rPr>
              <a:t> </a:t>
            </a:r>
            <a:r>
              <a:rPr sz="3500" u="heavy" spc="434" dirty="0">
                <a:latin typeface="Times New Roman"/>
                <a:cs typeface="Times New Roman"/>
                <a:hlinkClick r:id="rId3"/>
              </a:rPr>
              <a:t>example-inline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146778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8878" y="8503602"/>
            <a:ext cx="3562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165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2431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>
                <a:solidFill>
                  <a:schemeClr val="bg1"/>
                </a:solidFill>
              </a:rPr>
              <a:t>Lambda </a:t>
            </a:r>
            <a:r>
              <a:rPr spc="325" dirty="0">
                <a:solidFill>
                  <a:schemeClr val="bg1"/>
                </a:solidFill>
              </a:rPr>
              <a:t>and</a:t>
            </a:r>
            <a:r>
              <a:rPr spc="-515" dirty="0">
                <a:solidFill>
                  <a:schemeClr val="bg1"/>
                </a:solidFill>
              </a:rPr>
              <a:t> </a:t>
            </a:r>
            <a:r>
              <a:rPr spc="325" dirty="0">
                <a:solidFill>
                  <a:schemeClr val="bg1"/>
                </a:solidFill>
              </a:rPr>
              <a:t>DynamoDB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2133600"/>
            <a:ext cx="15163800" cy="26099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200" spc="75" dirty="0">
                <a:latin typeface="Times New Roman"/>
                <a:cs typeface="Times New Roman"/>
              </a:rPr>
              <a:t>GET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434" dirty="0">
                <a:latin typeface="Times New Roman"/>
                <a:cs typeface="Times New Roman"/>
              </a:rPr>
              <a:t>https://h8uwddrasb.execute-api.us-</a:t>
            </a: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</a:pPr>
            <a:r>
              <a:rPr sz="3200" spc="430" dirty="0" smtClean="0">
                <a:latin typeface="Times New Roman"/>
                <a:cs typeface="Times New Roman"/>
              </a:rPr>
              <a:t>west-1.amazonaws.com/prod/my-first-fn?TableName=my</a:t>
            </a:r>
            <a:r>
              <a:rPr lang="en-US" sz="3200" spc="430" dirty="0" smtClean="0">
                <a:latin typeface="Times New Roman"/>
                <a:cs typeface="Times New Roman"/>
              </a:rPr>
              <a:t>-</a:t>
            </a:r>
            <a:r>
              <a:rPr sz="3200" spc="415" dirty="0" smtClean="0">
                <a:latin typeface="Times New Roman"/>
                <a:cs typeface="Times New Roman"/>
              </a:rPr>
              <a:t>first</a:t>
            </a:r>
            <a:r>
              <a:rPr lang="en-US" sz="3200" spc="415" dirty="0" smtClean="0">
                <a:latin typeface="Times New Roman"/>
                <a:cs typeface="Times New Roman"/>
              </a:rPr>
              <a:t>-</a:t>
            </a:r>
            <a:r>
              <a:rPr sz="3200" spc="415" dirty="0" smtClean="0">
                <a:latin typeface="Times New Roman"/>
                <a:cs typeface="Times New Roman"/>
              </a:rPr>
              <a:t>table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15"/>
              </a:spcBef>
            </a:pPr>
            <a:r>
              <a:rPr sz="3200" spc="135" dirty="0">
                <a:latin typeface="Times New Roman"/>
                <a:cs typeface="Times New Roman"/>
              </a:rPr>
              <a:t>POST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440" dirty="0">
                <a:latin typeface="Times New Roman"/>
                <a:cs typeface="Times New Roman"/>
              </a:rPr>
              <a:t>https://h8uwddrasb.execute-api.us-</a:t>
            </a: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</a:pPr>
            <a:r>
              <a:rPr sz="3200" spc="430" dirty="0" smtClean="0">
                <a:latin typeface="Times New Roman"/>
                <a:cs typeface="Times New Roman"/>
              </a:rPr>
              <a:t>west-1.amazonaws.com/prod/my-first-fn?TableName=my-</a:t>
            </a:r>
            <a:r>
              <a:rPr sz="3200" spc="415" dirty="0" smtClean="0">
                <a:latin typeface="Times New Roman"/>
                <a:cs typeface="Times New Roman"/>
              </a:rPr>
              <a:t>first-table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660400" y="4953000"/>
            <a:ext cx="15054580" cy="298812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5400" marR="11268075">
              <a:lnSpc>
                <a:spcPct val="264700"/>
              </a:lnSpc>
              <a:spcBef>
                <a:spcPts val="1530"/>
              </a:spcBef>
            </a:pPr>
            <a:r>
              <a:rPr b="1" dirty="0" smtClean="0">
                <a:latin typeface="Arial"/>
                <a:cs typeface="Arial"/>
              </a:rPr>
              <a:t>{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b="1" dirty="0" smtClean="0">
                <a:latin typeface="Arial"/>
                <a:cs typeface="Arial"/>
              </a:rPr>
              <a:t>"TableName": </a:t>
            </a:r>
            <a:r>
              <a:rPr lang="en-US" b="1" dirty="0" smtClean="0">
                <a:latin typeface="Arial"/>
                <a:cs typeface="Arial"/>
              </a:rPr>
              <a:t>   </a:t>
            </a:r>
            <a:r>
              <a:rPr b="1" spc="60" dirty="0" smtClean="0">
                <a:latin typeface="Arial"/>
                <a:cs typeface="Arial"/>
              </a:rPr>
              <a:t>"myfirst-table",  "Item":</a:t>
            </a:r>
            <a:r>
              <a:rPr b="1" spc="165" dirty="0" smtClean="0">
                <a:latin typeface="Arial"/>
                <a:cs typeface="Arial"/>
              </a:rPr>
              <a:t> </a:t>
            </a:r>
            <a:r>
              <a:rPr b="1" spc="150" dirty="0" smtClean="0">
                <a:latin typeface="Arial"/>
                <a:cs typeface="Arial"/>
              </a:rPr>
              <a:t>{</a:t>
            </a:r>
            <a:endParaRPr dirty="0" smtClean="0">
              <a:latin typeface="Arial"/>
              <a:cs typeface="Arial"/>
            </a:endParaRPr>
          </a:p>
          <a:p>
            <a:pPr marL="300990" marR="11406505" indent="-276225">
              <a:lnSpc>
                <a:spcPct val="132300"/>
              </a:lnSpc>
            </a:pPr>
            <a:r>
              <a:rPr b="1" spc="60" dirty="0" smtClean="0">
                <a:latin typeface="Arial"/>
                <a:cs typeface="Arial"/>
              </a:rPr>
              <a:t>"main-part":"1",  </a:t>
            </a:r>
            <a:r>
              <a:rPr b="1" spc="-5" dirty="0" smtClean="0">
                <a:latin typeface="Arial"/>
                <a:cs typeface="Arial"/>
              </a:rPr>
              <a:t>"username":"CJA402",  </a:t>
            </a:r>
            <a:r>
              <a:rPr b="1" dirty="0" smtClean="0">
                <a:latin typeface="Arial"/>
                <a:cs typeface="Arial"/>
              </a:rPr>
              <a:t>"password":</a:t>
            </a:r>
            <a:r>
              <a:rPr b="1" spc="215" dirty="0" smtClean="0">
                <a:latin typeface="Arial"/>
                <a:cs typeface="Arial"/>
              </a:rPr>
              <a:t> </a:t>
            </a:r>
            <a:r>
              <a:rPr b="1" spc="30" dirty="0" smtClean="0">
                <a:latin typeface="Arial"/>
                <a:cs typeface="Arial"/>
              </a:rPr>
              <a:t>"cldjmPr!01"</a:t>
            </a:r>
            <a:endParaRPr dirty="0" smtClean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90"/>
              </a:spcBef>
            </a:pPr>
            <a:r>
              <a:rPr b="1" spc="150" dirty="0" smtClean="0">
                <a:latin typeface="Arial"/>
                <a:cs typeface="Arial"/>
              </a:rPr>
              <a:t>}}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30108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48878" y="8503602"/>
            <a:ext cx="3562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166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282" y="1866900"/>
            <a:ext cx="12905105" cy="472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175" algn="ctr">
              <a:lnSpc>
                <a:spcPts val="12500"/>
              </a:lnSpc>
              <a:spcBef>
                <a:spcPts val="100"/>
              </a:spcBef>
            </a:pPr>
            <a:r>
              <a:rPr sz="10000" b="0" spc="375" dirty="0">
                <a:latin typeface="Arial"/>
                <a:cs typeface="Arial"/>
              </a:rPr>
              <a:t>Lab </a:t>
            </a:r>
            <a:r>
              <a:rPr sz="10000" b="0" spc="175" dirty="0">
                <a:latin typeface="Arial"/>
                <a:cs typeface="Arial"/>
              </a:rPr>
              <a:t>5: </a:t>
            </a:r>
            <a:r>
              <a:rPr sz="10000" b="0" spc="375" dirty="0">
                <a:latin typeface="Arial"/>
                <a:cs typeface="Arial"/>
              </a:rPr>
              <a:t>Create </a:t>
            </a:r>
            <a:r>
              <a:rPr sz="10000" b="0" spc="25" dirty="0">
                <a:latin typeface="Arial"/>
                <a:cs typeface="Arial"/>
              </a:rPr>
              <a:t>a  </a:t>
            </a:r>
            <a:r>
              <a:rPr sz="10000" b="0" spc="660" dirty="0">
                <a:latin typeface="Arial"/>
                <a:cs typeface="Arial"/>
              </a:rPr>
              <a:t>microservice </a:t>
            </a:r>
            <a:r>
              <a:rPr sz="10000" b="0" spc="930" dirty="0">
                <a:latin typeface="Arial"/>
                <a:cs typeface="Arial"/>
              </a:rPr>
              <a:t>to</a:t>
            </a:r>
            <a:r>
              <a:rPr sz="10000" b="0" spc="-1215" dirty="0">
                <a:latin typeface="Arial"/>
                <a:cs typeface="Arial"/>
              </a:rPr>
              <a:t> </a:t>
            </a:r>
            <a:r>
              <a:rPr sz="10000" b="0" spc="200" dirty="0">
                <a:latin typeface="Arial"/>
                <a:cs typeface="Arial"/>
              </a:rPr>
              <a:t>save  </a:t>
            </a:r>
            <a:r>
              <a:rPr sz="10000" b="0" spc="515" dirty="0">
                <a:latin typeface="Arial"/>
                <a:cs typeface="Arial"/>
              </a:rPr>
              <a:t>data </a:t>
            </a:r>
            <a:r>
              <a:rPr sz="10000" b="0" spc="1175" dirty="0">
                <a:latin typeface="Arial"/>
                <a:cs typeface="Arial"/>
              </a:rPr>
              <a:t>in</a:t>
            </a:r>
            <a:r>
              <a:rPr sz="10000" b="0" spc="-1060" dirty="0">
                <a:latin typeface="Arial"/>
                <a:cs typeface="Arial"/>
              </a:rPr>
              <a:t> </a:t>
            </a:r>
            <a:r>
              <a:rPr sz="10000" b="0" spc="400" dirty="0">
                <a:latin typeface="Arial"/>
                <a:cs typeface="Arial"/>
              </a:rPr>
              <a:t>DB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343619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41800" y="4114800"/>
            <a:ext cx="102038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-8090" smtClean="0">
                <a:latin typeface="Apple Color Emoji"/>
                <a:cs typeface="Apple Color Emoji"/>
              </a:rPr>
              <a:t> </a:t>
            </a:r>
            <a:r>
              <a:rPr sz="10000" b="0" spc="425">
                <a:latin typeface="Arial"/>
                <a:cs typeface="Arial"/>
              </a:rPr>
              <a:t>Questions</a:t>
            </a:r>
            <a:r>
              <a:rPr sz="10000" b="0" spc="425" smtClean="0">
                <a:latin typeface="Arial"/>
                <a:cs typeface="Arial"/>
              </a:rPr>
              <a:t>?</a:t>
            </a:r>
            <a:endParaRPr sz="10000" dirty="0">
              <a:latin typeface="Apple Color Emoji"/>
              <a:cs typeface="Apple Color Emoj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048878" y="8503602"/>
            <a:ext cx="35623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5" dirty="0">
                <a:latin typeface="Arial"/>
                <a:cs typeface="Arial"/>
              </a:rPr>
              <a:t>167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2488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643100" y="7315200"/>
            <a:ext cx="7239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9" name="object 4"/>
          <p:cNvSpPr txBox="1"/>
          <p:nvPr/>
        </p:nvSpPr>
        <p:spPr>
          <a:xfrm>
            <a:off x="510116" y="7132129"/>
            <a:ext cx="14486467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spc="300" dirty="0" smtClean="0">
                <a:latin typeface="Times New Roman"/>
                <a:cs typeface="Times New Roman"/>
              </a:rPr>
              <a:t>Many thanks to </a:t>
            </a:r>
            <a:r>
              <a:rPr sz="3500" spc="300" dirty="0" err="1" smtClean="0">
                <a:latin typeface="Times New Roman"/>
                <a:cs typeface="Times New Roman"/>
              </a:rPr>
              <a:t>Azat</a:t>
            </a:r>
            <a:r>
              <a:rPr sz="3500" spc="300" dirty="0" smtClean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Mardan</a:t>
            </a:r>
            <a:r>
              <a:rPr sz="3500" spc="-32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@</a:t>
            </a:r>
            <a:r>
              <a:rPr sz="3500" spc="400" dirty="0" err="1" smtClean="0">
                <a:latin typeface="Times New Roman"/>
                <a:cs typeface="Times New Roman"/>
              </a:rPr>
              <a:t>azat_co</a:t>
            </a:r>
            <a:r>
              <a:rPr lang="en-US" sz="3500" spc="400" dirty="0" smtClean="0">
                <a:latin typeface="Times New Roman"/>
                <a:cs typeface="Times New Roman"/>
              </a:rPr>
              <a:t>, Node University and </a:t>
            </a:r>
            <a:r>
              <a:rPr lang="en-US" sz="3500" spc="400" dirty="0" err="1" smtClean="0">
                <a:latin typeface="Times New Roman"/>
                <a:cs typeface="Times New Roman"/>
              </a:rPr>
              <a:t>DevelopIntelligence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0" name="object 3"/>
          <p:cNvSpPr txBox="1">
            <a:spLocks/>
          </p:cNvSpPr>
          <p:nvPr/>
        </p:nvSpPr>
        <p:spPr>
          <a:xfrm>
            <a:off x="5080000" y="3886200"/>
            <a:ext cx="11391900" cy="154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 i="0" u="none" strike="noStrike" cap="none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0000" kern="0" smtClean="0">
                <a:latin typeface="Arial"/>
                <a:cs typeface="Arial"/>
              </a:rPr>
              <a:t>The end!</a:t>
            </a:r>
            <a:endParaRPr lang="en-US" sz="100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4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17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667" y="2743200"/>
            <a:ext cx="14497162" cy="321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62300">
              <a:lnSpc>
                <a:spcPts val="12500"/>
              </a:lnSpc>
              <a:spcBef>
                <a:spcPts val="100"/>
              </a:spcBef>
            </a:pPr>
            <a:r>
              <a:rPr sz="10000" b="0" spc="355" dirty="0">
                <a:latin typeface="Arial"/>
                <a:cs typeface="Arial"/>
              </a:rPr>
              <a:t>DevOps </a:t>
            </a:r>
            <a:r>
              <a:rPr sz="10000" b="0" spc="625" dirty="0">
                <a:latin typeface="Arial"/>
                <a:cs typeface="Arial"/>
              </a:rPr>
              <a:t>and  </a:t>
            </a:r>
            <a:r>
              <a:rPr sz="10000" b="0" spc="825" dirty="0" smtClean="0">
                <a:latin typeface="Arial"/>
                <a:cs typeface="Arial"/>
              </a:rPr>
              <a:t>Infrastructure</a:t>
            </a:r>
            <a:r>
              <a:rPr lang="en-US" sz="10000" b="0" spc="825" dirty="0" smtClean="0">
                <a:latin typeface="Arial"/>
                <a:cs typeface="Arial"/>
              </a:rPr>
              <a:t> </a:t>
            </a:r>
            <a:r>
              <a:rPr sz="10000" b="0" spc="65" dirty="0" smtClean="0">
                <a:latin typeface="Arial"/>
                <a:cs typeface="Arial"/>
              </a:rPr>
              <a:t>as</a:t>
            </a:r>
            <a:r>
              <a:rPr sz="10000" b="0" spc="-1355" dirty="0" smtClean="0">
                <a:latin typeface="Arial"/>
                <a:cs typeface="Arial"/>
              </a:rPr>
              <a:t> </a:t>
            </a:r>
            <a:r>
              <a:rPr lang="en-US" sz="10000" b="0" spc="-1355" dirty="0" smtClean="0">
                <a:latin typeface="Arial"/>
                <a:cs typeface="Arial"/>
              </a:rPr>
              <a:t> </a:t>
            </a:r>
            <a:r>
              <a:rPr lang="en-US" sz="10000" b="0" spc="305" dirty="0"/>
              <a:t>C</a:t>
            </a:r>
            <a:r>
              <a:rPr sz="10000" b="0" spc="305" dirty="0" smtClean="0">
                <a:latin typeface="Arial"/>
                <a:cs typeface="Arial"/>
              </a:rPr>
              <a:t>ode</a:t>
            </a:r>
            <a:endParaRPr sz="1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236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18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728459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0" dirty="0">
                <a:solidFill>
                  <a:schemeClr val="bg1"/>
                </a:solidFill>
              </a:rPr>
              <a:t>What </a:t>
            </a:r>
            <a:r>
              <a:rPr spc="130" dirty="0">
                <a:solidFill>
                  <a:schemeClr val="bg1"/>
                </a:solidFill>
              </a:rPr>
              <a:t>is</a:t>
            </a:r>
            <a:r>
              <a:rPr spc="-785" dirty="0">
                <a:solidFill>
                  <a:schemeClr val="bg1"/>
                </a:solidFill>
              </a:rPr>
              <a:t> </a:t>
            </a:r>
            <a:r>
              <a:rPr lang="en-US" spc="-785" dirty="0" smtClean="0">
                <a:solidFill>
                  <a:schemeClr val="bg1"/>
                </a:solidFill>
              </a:rPr>
              <a:t> </a:t>
            </a:r>
            <a:r>
              <a:rPr spc="150" dirty="0" smtClean="0">
                <a:solidFill>
                  <a:schemeClr val="bg1"/>
                </a:solidFill>
              </a:rPr>
              <a:t>DevOps</a:t>
            </a:r>
            <a:endParaRPr spc="15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2958445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Speed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delivery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business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value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Reduce </a:t>
            </a:r>
            <a:r>
              <a:rPr sz="3500" spc="390" dirty="0">
                <a:latin typeface="Times New Roman"/>
                <a:cs typeface="Times New Roman"/>
              </a:rPr>
              <a:t>errors</a:t>
            </a:r>
            <a:r>
              <a:rPr sz="3500" spc="-31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(automate)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90" dirty="0">
                <a:latin typeface="Times New Roman"/>
                <a:cs typeface="Times New Roman"/>
              </a:rPr>
              <a:t>Save</a:t>
            </a:r>
            <a:r>
              <a:rPr sz="3500" spc="-6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cost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0" dirty="0">
                <a:latin typeface="Times New Roman"/>
                <a:cs typeface="Times New Roman"/>
              </a:rPr>
              <a:t>Bridge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gap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between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80" dirty="0">
                <a:latin typeface="Times New Roman"/>
                <a:cs typeface="Times New Roman"/>
              </a:rPr>
              <a:t>IT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Ops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devs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work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one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25" dirty="0">
                <a:latin typeface="Times New Roman"/>
                <a:cs typeface="Times New Roman"/>
              </a:rPr>
              <a:t>team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0592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19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67575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0" dirty="0">
                <a:solidFill>
                  <a:schemeClr val="bg1"/>
                </a:solidFill>
              </a:rPr>
              <a:t>Main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spc="240" dirty="0">
                <a:solidFill>
                  <a:schemeClr val="bg1"/>
                </a:solidFill>
              </a:rPr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503275" cy="379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25" dirty="0">
                <a:latin typeface="Times New Roman"/>
                <a:cs typeface="Times New Roman"/>
              </a:rPr>
              <a:t>Automate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everything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10" dirty="0">
                <a:latin typeface="Times New Roman"/>
                <a:cs typeface="Times New Roman"/>
              </a:rPr>
              <a:t>Version: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define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infrastructure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store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version </a:t>
            </a:r>
            <a:r>
              <a:rPr sz="3500" spc="3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control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system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(like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app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code)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4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50" dirty="0">
                <a:latin typeface="Times New Roman"/>
                <a:cs typeface="Times New Roman"/>
              </a:rPr>
              <a:t>Ability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deploy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roll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back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quickly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spc="225" dirty="0">
                <a:latin typeface="Times New Roman"/>
                <a:cs typeface="Times New Roman"/>
              </a:rPr>
              <a:t>often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Test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65" dirty="0">
                <a:latin typeface="Times New Roman"/>
                <a:cs typeface="Times New Roman"/>
              </a:rPr>
              <a:t>app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infrastructure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23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914" y="8503602"/>
            <a:ext cx="16446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93191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9" dirty="0">
                <a:solidFill>
                  <a:schemeClr val="bg1"/>
                </a:solidFill>
                <a:latin typeface="Arial"/>
                <a:cs typeface="Arial"/>
              </a:rPr>
              <a:t>Meet </a:t>
            </a:r>
            <a:r>
              <a:rPr spc="235" dirty="0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spc="-7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pc="355" dirty="0">
                <a:solidFill>
                  <a:schemeClr val="bg1"/>
                </a:solidFill>
                <a:latin typeface="Arial"/>
                <a:cs typeface="Arial"/>
              </a:rPr>
              <a:t>Instructor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471650" cy="5011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5080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r>
              <a:rPr lang="en-US" sz="3500" dirty="0" smtClean="0">
                <a:latin typeface="Times New Roman"/>
                <a:cs typeface="Times New Roman"/>
              </a:rPr>
              <a:t>Robin Beck</a:t>
            </a: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endParaRPr lang="en-US" sz="3500" dirty="0" smtClean="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r>
              <a:rPr lang="en-US" sz="3500" dirty="0" smtClean="0">
                <a:latin typeface="Times New Roman"/>
                <a:cs typeface="Times New Roman"/>
              </a:rPr>
              <a:t>Lead Instructor for Chef </a:t>
            </a:r>
            <a:r>
              <a:rPr lang="en-US" sz="3500" dirty="0" err="1" smtClean="0">
                <a:latin typeface="Times New Roman"/>
                <a:cs typeface="Times New Roman"/>
              </a:rPr>
              <a:t>Inc</a:t>
            </a:r>
            <a:endParaRPr lang="en-US" sz="3500" dirty="0" smtClean="0">
              <a:latin typeface="Times New Roman"/>
              <a:cs typeface="Times New Roman"/>
            </a:endParaRPr>
          </a:p>
          <a:p>
            <a:pPr marL="1104900" marR="5080" lvl="1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r>
              <a:rPr lang="en-US" sz="3500" dirty="0" smtClean="0">
                <a:latin typeface="Times New Roman"/>
                <a:cs typeface="Times New Roman"/>
              </a:rPr>
              <a:t>Automation training for CI/CD using cloud on on-</a:t>
            </a:r>
            <a:r>
              <a:rPr lang="en-US" sz="3500" dirty="0" err="1" smtClean="0">
                <a:latin typeface="Times New Roman"/>
                <a:cs typeface="Times New Roman"/>
              </a:rPr>
              <a:t>prem</a:t>
            </a:r>
            <a:endParaRPr lang="en-US" sz="3500" dirty="0" smtClean="0">
              <a:latin typeface="Times New Roman"/>
              <a:cs typeface="Times New Roman"/>
            </a:endParaRPr>
          </a:p>
          <a:p>
            <a:pPr marL="1104900" marR="5080" lvl="1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r>
              <a:rPr lang="en-US" sz="3500" dirty="0" smtClean="0">
                <a:latin typeface="Times New Roman"/>
                <a:cs typeface="Times New Roman"/>
              </a:rPr>
              <a:t>In-person and online training</a:t>
            </a:r>
          </a:p>
          <a:p>
            <a:pPr marL="1104900" marR="5080" lvl="1" indent="-635000">
              <a:lnSpc>
                <a:spcPct val="115199"/>
              </a:lnSpc>
              <a:spcBef>
                <a:spcPts val="2000"/>
              </a:spcBef>
              <a:buFont typeface="Arial" charset="0"/>
              <a:buChar char="•"/>
              <a:tabLst>
                <a:tab pos="647065" algn="l"/>
              </a:tabLst>
            </a:pPr>
            <a:r>
              <a:rPr lang="en-US" sz="3500" dirty="0" smtClean="0">
                <a:latin typeface="Times New Roman"/>
                <a:cs typeface="Times New Roman"/>
              </a:rPr>
              <a:t>Course development and certification Exams</a:t>
            </a:r>
          </a:p>
        </p:txBody>
      </p:sp>
    </p:spTree>
    <p:extLst>
      <p:ext uri="{BB962C8B-B14F-4D97-AF65-F5344CB8AC3E}">
        <p14:creationId xmlns:p14="http://schemas.microsoft.com/office/powerpoint/2010/main" val="1107946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20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90879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chemeClr val="bg1"/>
                </a:solidFill>
              </a:rPr>
              <a:t>Continuous </a:t>
            </a:r>
            <a:r>
              <a:rPr spc="425" dirty="0">
                <a:solidFill>
                  <a:schemeClr val="bg1"/>
                </a:solidFill>
              </a:rPr>
              <a:t>Integration</a:t>
            </a:r>
            <a:r>
              <a:rPr spc="-425" dirty="0">
                <a:solidFill>
                  <a:schemeClr val="bg1"/>
                </a:solidFill>
              </a:rPr>
              <a:t> </a:t>
            </a:r>
            <a:r>
              <a:rPr spc="540" dirty="0">
                <a:solidFill>
                  <a:schemeClr val="bg1"/>
                </a:solidFill>
              </a:rPr>
              <a:t>(CI)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396719" cy="457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75" dirty="0">
                <a:latin typeface="Arial"/>
                <a:cs typeface="Arial"/>
              </a:rPr>
              <a:t>For</a:t>
            </a:r>
            <a:r>
              <a:rPr sz="3500" spc="-155" dirty="0">
                <a:latin typeface="Arial"/>
                <a:cs typeface="Arial"/>
              </a:rPr>
              <a:t> </a:t>
            </a:r>
            <a:r>
              <a:rPr sz="3500" spc="175" dirty="0">
                <a:latin typeface="Arial"/>
                <a:cs typeface="Arial"/>
              </a:rPr>
              <a:t>apps:</a:t>
            </a:r>
            <a:endParaRPr sz="3500">
              <a:latin typeface="Arial"/>
              <a:cs typeface="Arial"/>
            </a:endParaRPr>
          </a:p>
          <a:p>
            <a:pPr marL="12700" marR="575945">
              <a:lnSpc>
                <a:spcPct val="115199"/>
              </a:lnSpc>
              <a:spcBef>
                <a:spcPts val="2560"/>
              </a:spcBef>
            </a:pPr>
            <a:r>
              <a:rPr sz="3500" spc="150" dirty="0">
                <a:latin typeface="Arial"/>
                <a:cs typeface="Arial"/>
              </a:rPr>
              <a:t>Dev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555" dirty="0">
                <a:latin typeface="Arial"/>
                <a:cs typeface="Arial"/>
              </a:rPr>
              <a:t>-&gt;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60" dirty="0">
                <a:latin typeface="Arial"/>
                <a:cs typeface="Arial"/>
              </a:rPr>
              <a:t>Code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35" dirty="0">
                <a:latin typeface="Arial"/>
                <a:cs typeface="Arial"/>
              </a:rPr>
              <a:t>version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300" dirty="0">
                <a:latin typeface="Arial"/>
                <a:cs typeface="Arial"/>
              </a:rPr>
              <a:t>control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50" dirty="0">
                <a:latin typeface="Arial"/>
                <a:cs typeface="Arial"/>
              </a:rPr>
              <a:t>repository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555" dirty="0">
                <a:latin typeface="Arial"/>
                <a:cs typeface="Arial"/>
              </a:rPr>
              <a:t>-&gt;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265" dirty="0">
                <a:latin typeface="Arial"/>
                <a:cs typeface="Arial"/>
              </a:rPr>
              <a:t>Build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and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125" dirty="0">
                <a:latin typeface="Arial"/>
                <a:cs typeface="Arial"/>
              </a:rPr>
              <a:t>Test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290" dirty="0">
                <a:latin typeface="Arial"/>
                <a:cs typeface="Arial"/>
              </a:rPr>
              <a:t>on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100" dirty="0">
                <a:latin typeface="Arial"/>
                <a:cs typeface="Arial"/>
              </a:rPr>
              <a:t>CI  </a:t>
            </a:r>
            <a:r>
              <a:rPr sz="3500" spc="185" dirty="0">
                <a:latin typeface="Arial"/>
                <a:cs typeface="Arial"/>
              </a:rPr>
              <a:t>server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560" dirty="0">
                <a:latin typeface="Arial"/>
                <a:cs typeface="Arial"/>
              </a:rPr>
              <a:t>-&gt;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10" dirty="0">
                <a:latin typeface="Arial"/>
                <a:cs typeface="Arial"/>
              </a:rPr>
              <a:t>Deploy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75" dirty="0">
                <a:latin typeface="Arial"/>
                <a:cs typeface="Arial"/>
              </a:rPr>
              <a:t>QA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560" dirty="0">
                <a:latin typeface="Arial"/>
                <a:cs typeface="Arial"/>
              </a:rPr>
              <a:t>-&gt;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deploy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prod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5"/>
              </a:spcBef>
            </a:pPr>
            <a:r>
              <a:rPr sz="3500" spc="300" dirty="0">
                <a:latin typeface="Times New Roman"/>
                <a:cs typeface="Times New Roman"/>
              </a:rPr>
              <a:t>For</a:t>
            </a:r>
            <a:r>
              <a:rPr sz="3500" spc="-6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infra:</a:t>
            </a: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455"/>
              </a:spcBef>
            </a:pPr>
            <a:r>
              <a:rPr sz="3500" spc="75" dirty="0">
                <a:latin typeface="Times New Roman"/>
                <a:cs typeface="Times New Roman"/>
              </a:rPr>
              <a:t>IT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Ops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600" dirty="0">
                <a:latin typeface="Times New Roman"/>
                <a:cs typeface="Times New Roman"/>
              </a:rPr>
              <a:t>-&gt;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Repo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600" dirty="0">
                <a:latin typeface="Times New Roman"/>
                <a:cs typeface="Times New Roman"/>
              </a:rPr>
              <a:t>-&gt;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00" dirty="0">
                <a:latin typeface="Times New Roman"/>
                <a:cs typeface="Times New Roman"/>
              </a:rPr>
              <a:t>CI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Server: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65" dirty="0">
                <a:latin typeface="Times New Roman"/>
                <a:cs typeface="Times New Roman"/>
              </a:rPr>
              <a:t>Build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images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validate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templates  </a:t>
            </a:r>
            <a:r>
              <a:rPr sz="3500" spc="350" dirty="0">
                <a:latin typeface="Times New Roman"/>
                <a:cs typeface="Times New Roman"/>
              </a:rPr>
              <a:t>(CloudFormation),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test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04" dirty="0">
                <a:latin typeface="Times New Roman"/>
                <a:cs typeface="Times New Roman"/>
              </a:rPr>
              <a:t>APIs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600" dirty="0">
                <a:latin typeface="Times New Roman"/>
                <a:cs typeface="Times New Roman"/>
              </a:rPr>
              <a:t>-&gt;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Deploy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439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21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9239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chemeClr val="bg1"/>
                </a:solidFill>
              </a:rPr>
              <a:t>Continuous </a:t>
            </a:r>
            <a:r>
              <a:rPr spc="330" dirty="0">
                <a:solidFill>
                  <a:schemeClr val="bg1"/>
                </a:solidFill>
              </a:rPr>
              <a:t>Delivery</a:t>
            </a:r>
            <a:r>
              <a:rPr spc="-434" dirty="0">
                <a:solidFill>
                  <a:schemeClr val="bg1"/>
                </a:solidFill>
              </a:rPr>
              <a:t> </a:t>
            </a:r>
            <a:r>
              <a:rPr spc="450" dirty="0">
                <a:solidFill>
                  <a:schemeClr val="bg1"/>
                </a:solidFill>
              </a:rPr>
              <a:t>(CD)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63600" y="1660031"/>
            <a:ext cx="14528800" cy="6379845"/>
          </a:xfrm>
          <a:prstGeom prst="rect">
            <a:avLst/>
          </a:prstGeom>
        </p:spPr>
        <p:txBody>
          <a:bodyPr vert="horz" wrap="square" lIns="0" tIns="575168" rIns="0" bIns="0" rtlCol="0">
            <a:spAutoFit/>
          </a:bodyPr>
          <a:lstStyle/>
          <a:p>
            <a:pPr marR="5080">
              <a:lnSpc>
                <a:spcPct val="115199"/>
              </a:lnSpc>
              <a:spcBef>
                <a:spcPts val="100"/>
              </a:spcBef>
            </a:pPr>
            <a:r>
              <a:rPr sz="3500" b="0" spc="175" dirty="0">
                <a:latin typeface="Times New Roman"/>
                <a:cs typeface="Times New Roman"/>
              </a:rPr>
              <a:t>CI/CD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375" dirty="0">
                <a:latin typeface="Times New Roman"/>
                <a:cs typeface="Times New Roman"/>
              </a:rPr>
              <a:t>pipeline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300" dirty="0">
                <a:latin typeface="Times New Roman"/>
                <a:cs typeface="Times New Roman"/>
              </a:rPr>
              <a:t>is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55" dirty="0">
                <a:latin typeface="Times New Roman"/>
                <a:cs typeface="Times New Roman"/>
              </a:rPr>
              <a:t>automation</a:t>
            </a:r>
            <a:r>
              <a:rPr sz="3500" b="0" spc="25" dirty="0">
                <a:latin typeface="Times New Roman"/>
                <a:cs typeface="Times New Roman"/>
              </a:rPr>
              <a:t> </a:t>
            </a:r>
            <a:r>
              <a:rPr sz="3500" b="0" spc="300" dirty="0">
                <a:latin typeface="Times New Roman"/>
                <a:cs typeface="Times New Roman"/>
              </a:rPr>
              <a:t>of</a:t>
            </a:r>
            <a:r>
              <a:rPr sz="3500" b="0" spc="25" dirty="0">
                <a:latin typeface="Times New Roman"/>
                <a:cs typeface="Times New Roman"/>
              </a:rPr>
              <a:t> </a:t>
            </a:r>
            <a:r>
              <a:rPr sz="3500" b="0" spc="229" dirty="0">
                <a:latin typeface="Times New Roman"/>
                <a:cs typeface="Times New Roman"/>
              </a:rPr>
              <a:t>CIs.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300" dirty="0">
                <a:latin typeface="Times New Roman"/>
                <a:cs typeface="Times New Roman"/>
              </a:rPr>
              <a:t>Could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355" dirty="0">
                <a:latin typeface="Times New Roman"/>
                <a:cs typeface="Times New Roman"/>
              </a:rPr>
              <a:t>include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25" dirty="0">
                <a:latin typeface="Times New Roman"/>
                <a:cs typeface="Times New Roman"/>
              </a:rPr>
              <a:t>stress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09" dirty="0">
                <a:latin typeface="Times New Roman"/>
                <a:cs typeface="Times New Roman"/>
              </a:rPr>
              <a:t>testing  </a:t>
            </a:r>
            <a:r>
              <a:rPr sz="3500" b="0" spc="475" dirty="0">
                <a:latin typeface="Times New Roman"/>
                <a:cs typeface="Times New Roman"/>
              </a:rPr>
              <a:t>and </a:t>
            </a:r>
            <a:r>
              <a:rPr sz="3500" b="0" spc="430" dirty="0">
                <a:latin typeface="Times New Roman"/>
                <a:cs typeface="Times New Roman"/>
              </a:rPr>
              <a:t>performance</a:t>
            </a:r>
            <a:r>
              <a:rPr sz="3500" b="0" spc="-495" dirty="0">
                <a:latin typeface="Times New Roman"/>
                <a:cs typeface="Times New Roman"/>
              </a:rPr>
              <a:t> </a:t>
            </a:r>
            <a:r>
              <a:rPr sz="3500" b="0" spc="405" dirty="0">
                <a:latin typeface="Times New Roman"/>
                <a:cs typeface="Times New Roman"/>
              </a:rPr>
              <a:t>testing.</a:t>
            </a:r>
            <a:endParaRPr sz="3500" dirty="0">
              <a:latin typeface="Times New Roman"/>
              <a:cs typeface="Times New Roman"/>
            </a:endParaRPr>
          </a:p>
          <a:p>
            <a:pPr marR="375920">
              <a:lnSpc>
                <a:spcPct val="115199"/>
              </a:lnSpc>
              <a:spcBef>
                <a:spcPts val="2520"/>
              </a:spcBef>
            </a:pPr>
            <a:r>
              <a:rPr sz="3500" b="0" spc="380" dirty="0">
                <a:latin typeface="Times New Roman"/>
                <a:cs typeface="Times New Roman"/>
              </a:rPr>
              <a:t>Not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505" dirty="0">
                <a:latin typeface="Times New Roman"/>
                <a:cs typeface="Times New Roman"/>
              </a:rPr>
              <a:t>the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500" dirty="0">
                <a:latin typeface="Times New Roman"/>
                <a:cs typeface="Times New Roman"/>
              </a:rPr>
              <a:t>same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09" dirty="0">
                <a:latin typeface="Times New Roman"/>
                <a:cs typeface="Times New Roman"/>
              </a:rPr>
              <a:t>as</a:t>
            </a:r>
            <a:r>
              <a:rPr sz="3500" b="0" spc="25" dirty="0">
                <a:latin typeface="Times New Roman"/>
                <a:cs typeface="Times New Roman"/>
              </a:rPr>
              <a:t> </a:t>
            </a:r>
            <a:r>
              <a:rPr sz="3500" b="0" spc="400" dirty="0">
                <a:latin typeface="Times New Roman"/>
                <a:cs typeface="Times New Roman"/>
              </a:rPr>
              <a:t>Continuous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15" dirty="0">
                <a:latin typeface="Times New Roman"/>
                <a:cs typeface="Times New Roman"/>
              </a:rPr>
              <a:t>Deployment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300" dirty="0">
                <a:latin typeface="Times New Roman"/>
                <a:cs typeface="Times New Roman"/>
              </a:rPr>
              <a:t>(delivery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84" dirty="0">
                <a:latin typeface="Times New Roman"/>
                <a:cs typeface="Times New Roman"/>
              </a:rPr>
              <a:t>has</a:t>
            </a:r>
            <a:r>
              <a:rPr sz="3500" b="0" spc="15" dirty="0">
                <a:latin typeface="Times New Roman"/>
                <a:cs typeface="Times New Roman"/>
              </a:rPr>
              <a:t> </a:t>
            </a:r>
            <a:r>
              <a:rPr sz="3500" b="0" spc="475" dirty="0">
                <a:latin typeface="Times New Roman"/>
                <a:cs typeface="Times New Roman"/>
              </a:rPr>
              <a:t>manual  </a:t>
            </a:r>
            <a:r>
              <a:rPr sz="3500" b="0" spc="415" dirty="0">
                <a:latin typeface="Times New Roman"/>
                <a:cs typeface="Times New Roman"/>
              </a:rPr>
              <a:t>prod</a:t>
            </a:r>
            <a:r>
              <a:rPr sz="3500" b="0" spc="-75" dirty="0">
                <a:latin typeface="Times New Roman"/>
                <a:cs typeface="Times New Roman"/>
              </a:rPr>
              <a:t> </a:t>
            </a:r>
            <a:r>
              <a:rPr sz="3500" b="0" spc="325" dirty="0">
                <a:latin typeface="Times New Roman"/>
                <a:cs typeface="Times New Roman"/>
              </a:rPr>
              <a:t>deploy).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807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22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5307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>
                <a:solidFill>
                  <a:schemeClr val="bg1"/>
                </a:solidFill>
              </a:rPr>
              <a:t>Infrastructure </a:t>
            </a:r>
            <a:r>
              <a:rPr spc="-25" dirty="0">
                <a:solidFill>
                  <a:schemeClr val="bg1"/>
                </a:solidFill>
              </a:rPr>
              <a:t>as</a:t>
            </a:r>
            <a:r>
              <a:rPr spc="-590" dirty="0">
                <a:solidFill>
                  <a:schemeClr val="bg1"/>
                </a:solidFill>
              </a:rPr>
              <a:t> </a:t>
            </a:r>
            <a:r>
              <a:rPr lang="en-US" spc="-590" dirty="0" smtClean="0">
                <a:solidFill>
                  <a:schemeClr val="bg1"/>
                </a:solidFill>
              </a:rPr>
              <a:t> </a:t>
            </a:r>
            <a:r>
              <a:rPr spc="105" dirty="0" smtClean="0">
                <a:solidFill>
                  <a:schemeClr val="bg1"/>
                </a:solidFill>
              </a:rPr>
              <a:t>Code</a:t>
            </a:r>
            <a:endParaRPr spc="105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3529310" cy="360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328930" indent="-635000">
              <a:lnSpc>
                <a:spcPct val="115199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Repeatability: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Humans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make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mistakes,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machines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less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so </a:t>
            </a:r>
            <a:r>
              <a:rPr sz="3500" spc="17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(almost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0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0" dirty="0">
                <a:latin typeface="Times New Roman"/>
                <a:cs typeface="Times New Roman"/>
              </a:rPr>
              <a:t>when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hardware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robust)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25" dirty="0">
                <a:latin typeface="Times New Roman"/>
                <a:cs typeface="Times New Roman"/>
              </a:rPr>
              <a:t>Agility: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Deploy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quickly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often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roll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back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quickly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 </a:t>
            </a:r>
            <a:r>
              <a:rPr sz="3500" spc="20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predictably </a:t>
            </a:r>
            <a:r>
              <a:rPr sz="3500" spc="225" dirty="0">
                <a:latin typeface="Times New Roman"/>
                <a:cs typeface="Times New Roman"/>
              </a:rPr>
              <a:t>if</a:t>
            </a:r>
            <a:r>
              <a:rPr sz="3500" spc="-37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needed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Auditing: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Permissions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5" dirty="0">
                <a:latin typeface="Times New Roman"/>
                <a:cs typeface="Times New Roman"/>
              </a:rPr>
              <a:t>ACL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history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5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23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8276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65" dirty="0">
                <a:solidFill>
                  <a:schemeClr val="bg1"/>
                </a:solidFill>
                <a:latin typeface="Times New Roman"/>
                <a:cs typeface="Times New Roman"/>
              </a:rPr>
              <a:t>Cloud</a:t>
            </a:r>
            <a:r>
              <a:rPr spc="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700" dirty="0">
                <a:solidFill>
                  <a:schemeClr val="bg1"/>
                </a:solidFill>
                <a:latin typeface="Times New Roman"/>
                <a:cs typeface="Times New Roman"/>
              </a:rPr>
              <a:t>Automation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6640830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CLI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60" dirty="0">
                <a:latin typeface="Times New Roman"/>
                <a:cs typeface="Times New Roman"/>
              </a:rPr>
              <a:t>SDKs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5" dirty="0">
                <a:latin typeface="Times New Roman"/>
                <a:cs typeface="Times New Roman"/>
              </a:rPr>
              <a:t>Others: </a:t>
            </a:r>
            <a:r>
              <a:rPr sz="3500" spc="325" dirty="0">
                <a:latin typeface="Times New Roman"/>
                <a:cs typeface="Times New Roman"/>
              </a:rPr>
              <a:t>Ansible,</a:t>
            </a:r>
            <a:r>
              <a:rPr sz="3500" spc="-38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Terraform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562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24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559" y="2654300"/>
            <a:ext cx="13364844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0" marR="5080" indent="-3816985">
              <a:lnSpc>
                <a:spcPts val="12500"/>
              </a:lnSpc>
              <a:spcBef>
                <a:spcPts val="100"/>
              </a:spcBef>
            </a:pPr>
            <a:r>
              <a:rPr sz="10000" b="0" spc="1305" dirty="0">
                <a:latin typeface="Times New Roman"/>
                <a:cs typeface="Times New Roman"/>
              </a:rPr>
              <a:t>What </a:t>
            </a:r>
            <a:r>
              <a:rPr sz="10000" b="0" spc="1205" dirty="0">
                <a:latin typeface="Times New Roman"/>
                <a:cs typeface="Times New Roman"/>
              </a:rPr>
              <a:t>about</a:t>
            </a:r>
            <a:r>
              <a:rPr sz="10000" b="0" spc="-1650" dirty="0">
                <a:latin typeface="Times New Roman"/>
                <a:cs typeface="Times New Roman"/>
              </a:rPr>
              <a:t> </a:t>
            </a:r>
            <a:r>
              <a:rPr sz="10000" b="0" spc="434" dirty="0">
                <a:latin typeface="Times New Roman"/>
                <a:cs typeface="Times New Roman"/>
              </a:rPr>
              <a:t>AWS </a:t>
            </a:r>
            <a:r>
              <a:rPr sz="10000" b="0" spc="1380" dirty="0">
                <a:latin typeface="Times New Roman"/>
                <a:cs typeface="Times New Roman"/>
              </a:rPr>
              <a:t>and  </a:t>
            </a:r>
            <a:r>
              <a:rPr sz="10000" b="0" spc="1060" dirty="0">
                <a:latin typeface="Times New Roman"/>
                <a:cs typeface="Times New Roman"/>
              </a:rPr>
              <a:t>its</a:t>
            </a:r>
            <a:r>
              <a:rPr sz="10000" b="0" spc="-25" dirty="0">
                <a:latin typeface="Times New Roman"/>
                <a:cs typeface="Times New Roman"/>
              </a:rPr>
              <a:t> </a:t>
            </a:r>
            <a:r>
              <a:rPr sz="10000" b="0" spc="955" dirty="0">
                <a:latin typeface="Times New Roman"/>
                <a:cs typeface="Times New Roman"/>
              </a:rPr>
              <a:t>tools?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0023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6877" y="8503602"/>
            <a:ext cx="2482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-5" dirty="0">
                <a:latin typeface="Arial"/>
                <a:cs typeface="Arial"/>
              </a:rPr>
              <a:t>25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26752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>
                <a:solidFill>
                  <a:schemeClr val="bg1"/>
                </a:solidFill>
              </a:rPr>
              <a:t>AWS </a:t>
            </a:r>
            <a:r>
              <a:rPr spc="150" dirty="0">
                <a:solidFill>
                  <a:schemeClr val="bg1"/>
                </a:solidFill>
              </a:rPr>
              <a:t>DevOps </a:t>
            </a:r>
            <a:r>
              <a:rPr spc="330" dirty="0">
                <a:solidFill>
                  <a:schemeClr val="bg1"/>
                </a:solidFill>
              </a:rPr>
              <a:t>and</a:t>
            </a:r>
            <a:r>
              <a:rPr spc="-705" dirty="0">
                <a:solidFill>
                  <a:schemeClr val="bg1"/>
                </a:solidFill>
              </a:rPr>
              <a:t> </a:t>
            </a:r>
            <a:r>
              <a:rPr spc="415" dirty="0">
                <a:solidFill>
                  <a:schemeClr val="bg1"/>
                </a:solidFill>
              </a:rPr>
              <a:t>Automation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4554262" cy="422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2797810" indent="-635000">
              <a:lnSpc>
                <a:spcPct val="115199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40" dirty="0">
                <a:latin typeface="Times New Roman"/>
                <a:cs typeface="Times New Roman"/>
              </a:rPr>
              <a:t>Provision </a:t>
            </a:r>
            <a:r>
              <a:rPr sz="3500" spc="425" dirty="0">
                <a:latin typeface="Times New Roman"/>
                <a:cs typeface="Times New Roman"/>
              </a:rPr>
              <a:t>environment/infrastructure:</a:t>
            </a:r>
            <a:r>
              <a:rPr sz="3500" spc="-28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125" dirty="0">
                <a:latin typeface="Times New Roman"/>
                <a:cs typeface="Times New Roman"/>
              </a:rPr>
              <a:t>CLI, </a:t>
            </a:r>
            <a:r>
              <a:rPr sz="3500" spc="31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CloudFormation, </a:t>
            </a:r>
            <a:r>
              <a:rPr sz="3500" spc="355" dirty="0">
                <a:latin typeface="Times New Roman"/>
                <a:cs typeface="Times New Roman"/>
              </a:rPr>
              <a:t>OpsWorks,</a:t>
            </a:r>
            <a:r>
              <a:rPr sz="3500" spc="-35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Beanstalk</a:t>
            </a:r>
            <a:endParaRPr sz="3500" dirty="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40" dirty="0">
                <a:latin typeface="Times New Roman"/>
                <a:cs typeface="Times New Roman"/>
              </a:rPr>
              <a:t>Configuring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servers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65" dirty="0">
                <a:latin typeface="Times New Roman"/>
                <a:cs typeface="Times New Roman"/>
              </a:rPr>
              <a:t>AWS: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User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Data,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Docker,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Beanstalk, </a:t>
            </a:r>
            <a:r>
              <a:rPr sz="3500" spc="315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CodeDeploy</a:t>
            </a:r>
            <a:endParaRPr sz="3500" dirty="0">
              <a:latin typeface="Times New Roman"/>
              <a:cs typeface="Times New Roman"/>
            </a:endParaRPr>
          </a:p>
          <a:p>
            <a:pPr marL="647700" marR="3937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Configuring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servers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other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tools: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Chef,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34" dirty="0" smtClean="0">
                <a:latin typeface="Times New Roman"/>
                <a:cs typeface="Times New Roman"/>
              </a:rPr>
              <a:t>Puppet</a:t>
            </a:r>
            <a:r>
              <a:rPr lang="en-US" sz="3500" spc="434" dirty="0" smtClean="0">
                <a:latin typeface="Times New Roman"/>
                <a:cs typeface="Times New Roman"/>
              </a:rPr>
              <a:t>,</a:t>
            </a:r>
            <a:r>
              <a:rPr sz="3500" spc="15" dirty="0" smtClean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SaltStack, </a:t>
            </a:r>
            <a:r>
              <a:rPr sz="3500" spc="315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Ansible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0260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39975" y="8503602"/>
            <a:ext cx="252729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0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0299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0" dirty="0">
                <a:solidFill>
                  <a:schemeClr val="bg1"/>
                </a:solidFill>
              </a:rPr>
              <a:t>What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spc="375" dirty="0">
                <a:solidFill>
                  <a:schemeClr val="bg1"/>
                </a:solidFill>
              </a:rPr>
              <a:t>we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spc="300" dirty="0">
                <a:solidFill>
                  <a:schemeClr val="bg1"/>
                </a:solidFill>
              </a:rPr>
              <a:t>need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spc="390" dirty="0">
                <a:solidFill>
                  <a:schemeClr val="bg1"/>
                </a:solidFill>
              </a:rPr>
              <a:t>to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185" dirty="0">
                <a:solidFill>
                  <a:schemeClr val="bg1"/>
                </a:solidFill>
              </a:rPr>
              <a:t>do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spc="415" dirty="0">
                <a:solidFill>
                  <a:schemeClr val="bg1"/>
                </a:solidFill>
              </a:rPr>
              <a:t>for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325" dirty="0">
                <a:solidFill>
                  <a:schemeClr val="bg1"/>
                </a:solidFill>
              </a:rPr>
              <a:t>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5789295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065" indent="-6343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500" spc="335" dirty="0">
                <a:latin typeface="Times New Roman"/>
                <a:cs typeface="Times New Roman"/>
              </a:rPr>
              <a:t>Provision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environment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310" dirty="0">
                <a:latin typeface="Times New Roman"/>
                <a:cs typeface="Times New Roman"/>
              </a:rPr>
              <a:t>Deploy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265" dirty="0">
                <a:latin typeface="Times New Roman"/>
                <a:cs typeface="Times New Roman"/>
              </a:rPr>
              <a:t>Build</a:t>
            </a:r>
            <a:endParaRPr sz="3500">
              <a:latin typeface="Times New Roman"/>
              <a:cs typeface="Times New Roman"/>
            </a:endParaRPr>
          </a:p>
          <a:p>
            <a:pPr marL="647065" indent="-634365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500" spc="325" dirty="0">
                <a:latin typeface="Times New Roman"/>
                <a:cs typeface="Times New Roman"/>
              </a:rPr>
              <a:t>Test</a:t>
            </a:r>
            <a:endParaRPr sz="3500">
              <a:latin typeface="Times New Roman"/>
              <a:cs typeface="Times New Roman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065" algn="l"/>
                <a:tab pos="648335" algn="l"/>
              </a:tabLst>
            </a:pPr>
            <a:r>
              <a:rPr sz="3500" spc="225" dirty="0">
                <a:latin typeface="Times New Roman"/>
                <a:cs typeface="Times New Roman"/>
              </a:rPr>
              <a:t>Verify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115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27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0919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30" dirty="0">
                <a:solidFill>
                  <a:schemeClr val="bg1"/>
                </a:solidFill>
                <a:latin typeface="Times New Roman"/>
                <a:cs typeface="Times New Roman"/>
              </a:rPr>
              <a:t>Billing </a:t>
            </a:r>
            <a:r>
              <a:rPr spc="685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pc="-4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530" dirty="0">
                <a:solidFill>
                  <a:schemeClr val="bg1"/>
                </a:solidFill>
                <a:latin typeface="Times New Roman"/>
                <a:cs typeface="Times New Roman"/>
              </a:rPr>
              <a:t>calculator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7986395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150" dirty="0">
                <a:latin typeface="Times New Roman"/>
                <a:cs typeface="Times New Roman"/>
                <a:hlinkClick r:id="rId2"/>
              </a:rPr>
              <a:t>SIMPLE </a:t>
            </a:r>
            <a:r>
              <a:rPr sz="3500" u="heavy" spc="125" dirty="0">
                <a:latin typeface="Times New Roman"/>
                <a:cs typeface="Times New Roman"/>
                <a:hlinkClick r:id="rId2"/>
              </a:rPr>
              <a:t>MONTHLY</a:t>
            </a:r>
            <a:r>
              <a:rPr sz="3500" u="heavy" spc="-18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50" dirty="0">
                <a:latin typeface="Times New Roman"/>
                <a:cs typeface="Times New Roman"/>
                <a:hlinkClick r:id="rId2"/>
              </a:rPr>
              <a:t>CALCULATOR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409" dirty="0">
                <a:latin typeface="Times New Roman"/>
                <a:cs typeface="Times New Roman"/>
                <a:hlinkClick r:id="rId3"/>
              </a:rPr>
              <a:t>Amazon </a:t>
            </a:r>
            <a:r>
              <a:rPr sz="3500" u="heavy" spc="165" dirty="0">
                <a:latin typeface="Times New Roman"/>
                <a:cs typeface="Times New Roman"/>
                <a:hlinkClick r:id="rId3"/>
              </a:rPr>
              <a:t>EC2</a:t>
            </a:r>
            <a:r>
              <a:rPr sz="3500" u="heavy" spc="-445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u="heavy" spc="315" dirty="0">
                <a:latin typeface="Times New Roman"/>
                <a:cs typeface="Times New Roman"/>
                <a:hlinkClick r:id="rId3"/>
              </a:rPr>
              <a:t>Pricing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409" dirty="0">
                <a:latin typeface="Times New Roman"/>
                <a:cs typeface="Times New Roman"/>
                <a:hlinkClick r:id="rId4"/>
              </a:rPr>
              <a:t>Amazon </a:t>
            </a:r>
            <a:r>
              <a:rPr sz="3500" u="heavy" spc="110" dirty="0">
                <a:latin typeface="Times New Roman"/>
                <a:cs typeface="Times New Roman"/>
                <a:hlinkClick r:id="rId4"/>
              </a:rPr>
              <a:t>S3</a:t>
            </a:r>
            <a:r>
              <a:rPr sz="3500" u="heavy" spc="-455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315" dirty="0">
                <a:latin typeface="Times New Roman"/>
                <a:cs typeface="Times New Roman"/>
                <a:hlinkClick r:id="rId4"/>
              </a:rPr>
              <a:t>Pricing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2754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11" y="669449"/>
            <a:ext cx="1216469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Billing </a:t>
            </a:r>
            <a:r>
              <a:rPr spc="44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Management</a:t>
            </a:r>
            <a:r>
              <a:rPr spc="-55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pc="15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console</a:t>
            </a:r>
          </a:p>
        </p:txBody>
      </p:sp>
      <p:sp>
        <p:nvSpPr>
          <p:cNvPr id="3" name="object 3"/>
          <p:cNvSpPr/>
          <p:nvPr/>
        </p:nvSpPr>
        <p:spPr>
          <a:xfrm>
            <a:off x="4876800" y="2425700"/>
            <a:ext cx="65024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28</a:t>
            </a:fld>
            <a:endParaRPr spc="85" dirty="0"/>
          </a:p>
        </p:txBody>
      </p:sp>
    </p:spTree>
    <p:extLst>
      <p:ext uri="{BB962C8B-B14F-4D97-AF65-F5344CB8AC3E}">
        <p14:creationId xmlns:p14="http://schemas.microsoft.com/office/powerpoint/2010/main" val="1634150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29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602" y="3454400"/>
            <a:ext cx="1449705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305" dirty="0">
                <a:latin typeface="Times New Roman"/>
                <a:cs typeface="Times New Roman"/>
              </a:rPr>
              <a:t>What</a:t>
            </a:r>
            <a:r>
              <a:rPr sz="10000" b="0" spc="30" dirty="0">
                <a:latin typeface="Times New Roman"/>
                <a:cs typeface="Times New Roman"/>
              </a:rPr>
              <a:t> </a:t>
            </a:r>
            <a:r>
              <a:rPr sz="10000" b="0" spc="965" dirty="0">
                <a:latin typeface="Times New Roman"/>
                <a:cs typeface="Times New Roman"/>
              </a:rPr>
              <a:t>you</a:t>
            </a:r>
            <a:r>
              <a:rPr sz="10000" b="0" spc="30" dirty="0">
                <a:latin typeface="Times New Roman"/>
                <a:cs typeface="Times New Roman"/>
              </a:rPr>
              <a:t> </a:t>
            </a:r>
            <a:r>
              <a:rPr sz="10000" b="0" spc="1325" dirty="0">
                <a:latin typeface="Times New Roman"/>
                <a:cs typeface="Times New Roman"/>
              </a:rPr>
              <a:t>need</a:t>
            </a:r>
            <a:r>
              <a:rPr sz="10000" b="0" spc="35" dirty="0">
                <a:latin typeface="Times New Roman"/>
                <a:cs typeface="Times New Roman"/>
              </a:rPr>
              <a:t> </a:t>
            </a:r>
            <a:r>
              <a:rPr sz="10000" b="0" spc="1085" dirty="0">
                <a:latin typeface="Times New Roman"/>
                <a:cs typeface="Times New Roman"/>
              </a:rPr>
              <a:t>or</a:t>
            </a:r>
            <a:r>
              <a:rPr sz="10000" b="0" spc="30" dirty="0">
                <a:latin typeface="Times New Roman"/>
                <a:cs typeface="Times New Roman"/>
              </a:rPr>
              <a:t> </a:t>
            </a:r>
            <a:r>
              <a:rPr sz="10000" b="0" spc="975" dirty="0">
                <a:latin typeface="Times New Roman"/>
                <a:cs typeface="Times New Roman"/>
              </a:rPr>
              <a:t>lab</a:t>
            </a:r>
            <a:r>
              <a:rPr sz="10000" b="0" spc="35" dirty="0">
                <a:latin typeface="Times New Roman"/>
                <a:cs typeface="Times New Roman"/>
              </a:rPr>
              <a:t> </a:t>
            </a:r>
            <a:r>
              <a:rPr sz="10000" b="0" spc="1475" dirty="0">
                <a:latin typeface="Times New Roman"/>
                <a:cs typeface="Times New Roman"/>
              </a:rPr>
              <a:t>0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882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197" y="3454400"/>
            <a:ext cx="1116393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800" dirty="0">
                <a:latin typeface="Times New Roman"/>
                <a:cs typeface="Times New Roman"/>
              </a:rPr>
              <a:t>Table </a:t>
            </a:r>
            <a:r>
              <a:rPr sz="10000" b="0" spc="875" dirty="0">
                <a:latin typeface="Times New Roman"/>
                <a:cs typeface="Times New Roman"/>
              </a:rPr>
              <a:t>of</a:t>
            </a:r>
            <a:r>
              <a:rPr sz="10000" b="0" spc="-770" dirty="0">
                <a:latin typeface="Times New Roman"/>
                <a:cs typeface="Times New Roman"/>
              </a:rPr>
              <a:t> </a:t>
            </a:r>
            <a:r>
              <a:rPr sz="10000" b="0" spc="1255" dirty="0">
                <a:latin typeface="Times New Roman"/>
                <a:cs typeface="Times New Roman"/>
              </a:rPr>
              <a:t>Contents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8105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30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41605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100" dirty="0" smtClean="0">
                <a:solidFill>
                  <a:schemeClr val="bg1"/>
                </a:solidFill>
              </a:rPr>
              <a:t>S</a:t>
            </a:r>
            <a:r>
              <a:rPr sz="5200" spc="40" dirty="0" smtClean="0">
                <a:solidFill>
                  <a:schemeClr val="bg1"/>
                </a:solidFill>
              </a:rPr>
              <a:t>l</a:t>
            </a:r>
            <a:r>
              <a:rPr sz="5200" spc="375" dirty="0" smtClean="0">
                <a:solidFill>
                  <a:schemeClr val="bg1"/>
                </a:solidFill>
              </a:rPr>
              <a:t>i</a:t>
            </a:r>
            <a:r>
              <a:rPr sz="5200" spc="204" dirty="0" smtClean="0">
                <a:solidFill>
                  <a:schemeClr val="bg1"/>
                </a:solidFill>
              </a:rPr>
              <a:t>d</a:t>
            </a:r>
            <a:r>
              <a:rPr sz="5200" spc="140" dirty="0" smtClean="0">
                <a:solidFill>
                  <a:schemeClr val="bg1"/>
                </a:solidFill>
              </a:rPr>
              <a:t>e</a:t>
            </a:r>
            <a:r>
              <a:rPr sz="5200" spc="-170" dirty="0" smtClean="0">
                <a:solidFill>
                  <a:schemeClr val="bg1"/>
                </a:solidFill>
              </a:rPr>
              <a:t>s</a:t>
            </a:r>
            <a:r>
              <a:rPr lang="en-US" sz="5200" spc="-170" dirty="0" smtClean="0">
                <a:solidFill>
                  <a:schemeClr val="bg1"/>
                </a:solidFill>
              </a:rPr>
              <a:t> </a:t>
            </a:r>
            <a:r>
              <a:rPr sz="5200" spc="254" dirty="0" smtClean="0">
                <a:solidFill>
                  <a:schemeClr val="bg1"/>
                </a:solidFill>
              </a:rPr>
              <a:t>&amp;</a:t>
            </a:r>
            <a:r>
              <a:rPr lang="en-US" sz="5200" spc="254" dirty="0" smtClean="0">
                <a:solidFill>
                  <a:schemeClr val="bg1"/>
                </a:solidFill>
              </a:rPr>
              <a:t> </a:t>
            </a:r>
            <a:r>
              <a:rPr sz="5200" spc="-114" dirty="0" smtClean="0">
                <a:solidFill>
                  <a:schemeClr val="bg1"/>
                </a:solidFill>
              </a:rPr>
              <a:t>c</a:t>
            </a:r>
            <a:r>
              <a:rPr sz="5200" spc="90" dirty="0" smtClean="0">
                <a:solidFill>
                  <a:schemeClr val="bg1"/>
                </a:solidFill>
              </a:rPr>
              <a:t>o</a:t>
            </a:r>
            <a:r>
              <a:rPr sz="5200" spc="204" dirty="0" smtClean="0">
                <a:solidFill>
                  <a:schemeClr val="bg1"/>
                </a:solidFill>
              </a:rPr>
              <a:t>d</a:t>
            </a:r>
            <a:r>
              <a:rPr sz="5200" spc="140" dirty="0" smtClean="0">
                <a:solidFill>
                  <a:schemeClr val="bg1"/>
                </a:solidFill>
              </a:rPr>
              <a:t>e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863600" y="1660031"/>
            <a:ext cx="14528800" cy="5248729"/>
          </a:xfrm>
          <a:prstGeom prst="rect">
            <a:avLst/>
          </a:prstGeom>
        </p:spPr>
        <p:txBody>
          <a:bodyPr vert="horz" wrap="square" lIns="0" tIns="59294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500" b="0" spc="114" dirty="0">
                <a:latin typeface="Arial"/>
                <a:cs typeface="Arial"/>
              </a:rPr>
              <a:t>Repo:</a:t>
            </a:r>
            <a:r>
              <a:rPr sz="3500" b="0" spc="-160" dirty="0">
                <a:latin typeface="Arial"/>
                <a:cs typeface="Arial"/>
              </a:rPr>
              <a:t> </a:t>
            </a:r>
            <a:r>
              <a:rPr sz="3500" b="0" u="heavy" spc="300" dirty="0">
                <a:latin typeface="Arial"/>
                <a:cs typeface="Arial"/>
                <a:hlinkClick r:id="rId2"/>
              </a:rPr>
              <a:t>https://</a:t>
            </a:r>
            <a:r>
              <a:rPr sz="3500" b="0" u="heavy" spc="300" dirty="0" smtClean="0">
                <a:latin typeface="Arial"/>
                <a:cs typeface="Arial"/>
                <a:hlinkClick r:id="rId2"/>
              </a:rPr>
              <a:t>github.com/</a:t>
            </a:r>
            <a:r>
              <a:rPr lang="en-US" sz="3500" b="0" u="heavy" spc="300" dirty="0" smtClean="0">
                <a:latin typeface="Arial"/>
                <a:cs typeface="Arial"/>
                <a:hlinkClick r:id="rId2"/>
              </a:rPr>
              <a:t>stellarsquall</a:t>
            </a:r>
            <a:r>
              <a:rPr sz="3500" b="0" u="heavy" spc="300" dirty="0" smtClean="0">
                <a:latin typeface="Arial"/>
                <a:cs typeface="Arial"/>
                <a:hlinkClick r:id="rId2"/>
              </a:rPr>
              <a:t>/aws-intermediate</a:t>
            </a:r>
            <a:endParaRPr sz="3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0"/>
              </a:spcBef>
            </a:pPr>
            <a:r>
              <a:rPr sz="3500" b="0" spc="254" dirty="0">
                <a:latin typeface="Times New Roman"/>
                <a:cs typeface="Times New Roman"/>
              </a:rPr>
              <a:t>Git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360" dirty="0" smtClean="0">
                <a:latin typeface="Times New Roman"/>
                <a:cs typeface="Times New Roman"/>
              </a:rPr>
              <a:t>clone</a:t>
            </a:r>
            <a:r>
              <a:rPr lang="en-US" sz="3500" b="0" spc="360" dirty="0" smtClean="0">
                <a:latin typeface="Times New Roman"/>
                <a:cs typeface="Times New Roman"/>
              </a:rPr>
              <a:t>:</a:t>
            </a:r>
            <a:endParaRPr sz="35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2585"/>
              </a:spcBef>
              <a:tabLst>
                <a:tab pos="1029969" algn="l"/>
                <a:tab pos="2556510" algn="l"/>
              </a:tabLst>
            </a:pPr>
            <a:r>
              <a:rPr sz="3700" spc="490" dirty="0"/>
              <a:t>git	</a:t>
            </a:r>
            <a:r>
              <a:rPr sz="3700" spc="65" dirty="0"/>
              <a:t>clone	</a:t>
            </a:r>
            <a:r>
              <a:rPr sz="3700" spc="235" dirty="0"/>
              <a:t>https://</a:t>
            </a:r>
            <a:r>
              <a:rPr sz="3700" spc="235" dirty="0" smtClean="0"/>
              <a:t>github.com/</a:t>
            </a:r>
            <a:r>
              <a:rPr lang="en-US" sz="3700" spc="235" dirty="0" smtClean="0"/>
              <a:t>stellarsquall</a:t>
            </a:r>
            <a:r>
              <a:rPr sz="3700" spc="235" dirty="0" smtClean="0"/>
              <a:t>/aws-intermediate.git</a:t>
            </a:r>
            <a:endParaRPr sz="3700" dirty="0"/>
          </a:p>
          <a:p>
            <a:pPr>
              <a:lnSpc>
                <a:spcPct val="100000"/>
              </a:lnSpc>
              <a:spcBef>
                <a:spcPts val="2965"/>
              </a:spcBef>
            </a:pPr>
            <a:r>
              <a:rPr sz="3500" b="0" spc="355" dirty="0">
                <a:latin typeface="Times New Roman"/>
                <a:cs typeface="Times New Roman"/>
              </a:rPr>
              <a:t>Download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415" dirty="0">
                <a:latin typeface="Times New Roman"/>
                <a:cs typeface="Times New Roman"/>
              </a:rPr>
              <a:t>with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75" dirty="0">
                <a:latin typeface="Times New Roman"/>
                <a:cs typeface="Times New Roman"/>
              </a:rPr>
              <a:t>CURL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475" dirty="0">
                <a:latin typeface="Times New Roman"/>
                <a:cs typeface="Times New Roman"/>
              </a:rPr>
              <a:t>and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405" dirty="0">
                <a:latin typeface="Times New Roman"/>
                <a:cs typeface="Times New Roman"/>
              </a:rPr>
              <a:t>unzip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360" dirty="0">
                <a:latin typeface="Times New Roman"/>
                <a:cs typeface="Times New Roman"/>
              </a:rPr>
              <a:t>(create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400" dirty="0">
                <a:latin typeface="Times New Roman"/>
                <a:cs typeface="Times New Roman"/>
              </a:rPr>
              <a:t>a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459" dirty="0">
                <a:latin typeface="Times New Roman"/>
                <a:cs typeface="Times New Roman"/>
              </a:rPr>
              <a:t>new</a:t>
            </a:r>
            <a:r>
              <a:rPr sz="3500" b="0" spc="10" dirty="0">
                <a:latin typeface="Times New Roman"/>
                <a:cs typeface="Times New Roman"/>
              </a:rPr>
              <a:t> </a:t>
            </a:r>
            <a:r>
              <a:rPr sz="3500" b="0" spc="305" dirty="0">
                <a:latin typeface="Times New Roman"/>
                <a:cs typeface="Times New Roman"/>
              </a:rPr>
              <a:t>folder):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70"/>
              </a:spcBef>
              <a:tabLst>
                <a:tab pos="1113790" algn="l"/>
                <a:tab pos="12863195" algn="l"/>
                <a:tab pos="13230860" algn="l"/>
                <a:tab pos="13964919" algn="l"/>
              </a:tabLst>
            </a:pPr>
            <a:r>
              <a:rPr sz="2650" spc="225" dirty="0"/>
              <a:t>curl	</a:t>
            </a:r>
            <a:r>
              <a:rPr sz="2650" spc="150" dirty="0"/>
              <a:t>https://</a:t>
            </a:r>
            <a:r>
              <a:rPr sz="2650" spc="150" dirty="0" smtClean="0"/>
              <a:t>codeload.github.com/</a:t>
            </a:r>
            <a:r>
              <a:rPr lang="en-US" sz="2650" spc="150" dirty="0" smtClean="0"/>
              <a:t>stellarsquall</a:t>
            </a:r>
            <a:r>
              <a:rPr sz="2650" spc="150" dirty="0" smtClean="0"/>
              <a:t>/aws-intermediate/zip/master</a:t>
            </a:r>
            <a:r>
              <a:rPr sz="2650" spc="150" dirty="0"/>
              <a:t>	</a:t>
            </a:r>
            <a:r>
              <a:rPr sz="2650" spc="700" dirty="0"/>
              <a:t>|	</a:t>
            </a:r>
            <a:r>
              <a:rPr sz="2650" spc="310" dirty="0"/>
              <a:t>tar	</a:t>
            </a:r>
            <a:r>
              <a:rPr sz="2650" spc="160" dirty="0"/>
              <a:t>-xv</a:t>
            </a:r>
            <a:endParaRPr sz="2650" dirty="0"/>
          </a:p>
        </p:txBody>
      </p:sp>
    </p:spTree>
    <p:extLst>
      <p:ext uri="{BB962C8B-B14F-4D97-AF65-F5344CB8AC3E}">
        <p14:creationId xmlns:p14="http://schemas.microsoft.com/office/powerpoint/2010/main" val="340257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82200" y="43815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0536" y="2476500"/>
            <a:ext cx="14136369" cy="335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4620" marR="5080" indent="-3932554">
              <a:lnSpc>
                <a:spcPct val="109200"/>
              </a:lnSpc>
              <a:spcBef>
                <a:spcPts val="95"/>
              </a:spcBef>
            </a:pPr>
            <a:r>
              <a:rPr sz="10000" b="0" spc="850" dirty="0">
                <a:latin typeface="Arial"/>
                <a:cs typeface="Arial"/>
              </a:rPr>
              <a:t>Who </a:t>
            </a:r>
            <a:r>
              <a:rPr sz="10000" b="0" spc="475" dirty="0">
                <a:latin typeface="Arial"/>
                <a:cs typeface="Arial"/>
              </a:rPr>
              <a:t>has</a:t>
            </a:r>
            <a:r>
              <a:rPr sz="10000" b="0" spc="-1850" dirty="0">
                <a:latin typeface="Arial"/>
                <a:cs typeface="Arial"/>
              </a:rPr>
              <a:t> </a:t>
            </a:r>
            <a:r>
              <a:rPr sz="10000" b="0" spc="250" dirty="0">
                <a:latin typeface="Arial"/>
                <a:cs typeface="Arial"/>
              </a:rPr>
              <a:t>AWS </a:t>
            </a:r>
            <a:r>
              <a:rPr sz="10000" b="0" spc="590" dirty="0">
                <a:latin typeface="Arial"/>
                <a:cs typeface="Arial"/>
              </a:rPr>
              <a:t>account  </a:t>
            </a:r>
            <a:r>
              <a:rPr sz="10000" b="0" spc="-10" dirty="0">
                <a:latin typeface="Arial"/>
                <a:cs typeface="Arial"/>
              </a:rPr>
              <a:t>access?</a:t>
            </a:r>
            <a:r>
              <a:rPr sz="10000" b="0" spc="-325" dirty="0">
                <a:latin typeface="Arial"/>
                <a:cs typeface="Arial"/>
              </a:rPr>
              <a:t> </a:t>
            </a:r>
            <a:r>
              <a:rPr sz="10000" b="0" spc="7215" dirty="0">
                <a:latin typeface="Arial"/>
                <a:cs typeface="Arial"/>
              </a:rPr>
              <a:t>!</a:t>
            </a:r>
            <a:endParaRPr sz="10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31</a:t>
            </a:fld>
            <a:endParaRPr spc="85" dirty="0"/>
          </a:p>
        </p:txBody>
      </p:sp>
    </p:spTree>
    <p:extLst>
      <p:ext uri="{BB962C8B-B14F-4D97-AF65-F5344CB8AC3E}">
        <p14:creationId xmlns:p14="http://schemas.microsoft.com/office/powerpoint/2010/main" val="2100216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32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78092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305" dirty="0">
                <a:solidFill>
                  <a:schemeClr val="bg1"/>
                </a:solidFill>
                <a:latin typeface="Times New Roman"/>
                <a:cs typeface="Times New Roman"/>
              </a:rPr>
              <a:t>AWS </a:t>
            </a:r>
            <a:r>
              <a:rPr sz="5200" spc="490" dirty="0">
                <a:solidFill>
                  <a:schemeClr val="bg1"/>
                </a:solidFill>
                <a:latin typeface="Times New Roman"/>
                <a:cs typeface="Times New Roman"/>
              </a:rPr>
              <a:t>account: </a:t>
            </a:r>
            <a:r>
              <a:rPr sz="5200" spc="405" dirty="0">
                <a:solidFill>
                  <a:schemeClr val="bg1"/>
                </a:solidFill>
                <a:latin typeface="Times New Roman"/>
                <a:cs typeface="Times New Roman"/>
              </a:rPr>
              <a:t>Free</a:t>
            </a:r>
            <a:r>
              <a:rPr sz="5200" spc="-6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430" dirty="0">
                <a:solidFill>
                  <a:schemeClr val="bg1"/>
                </a:solidFill>
                <a:latin typeface="Times New Roman"/>
                <a:cs typeface="Times New Roman"/>
              </a:rPr>
              <a:t>tier</a:t>
            </a:r>
            <a:endParaRPr sz="5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40279"/>
            <a:ext cx="14338935" cy="22993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15" dirty="0">
                <a:latin typeface="Times New Roman"/>
                <a:cs typeface="Times New Roman"/>
              </a:rPr>
              <a:t>Sign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up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free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tier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an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email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access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endParaRPr sz="3500" dirty="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40" dirty="0">
                <a:latin typeface="Times New Roman"/>
                <a:cs typeface="Times New Roman"/>
              </a:rPr>
              <a:t>Random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verification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lang="en-US" sz="3500" spc="455" dirty="0" smtClean="0">
                <a:latin typeface="Times New Roman"/>
                <a:cs typeface="Times New Roman"/>
              </a:rPr>
              <a:t>by email or phone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 smtClean="0">
                <a:latin typeface="Times New Roman"/>
                <a:cs typeface="Times New Roman"/>
              </a:rPr>
              <a:t>Debit/</a:t>
            </a:r>
            <a:r>
              <a:rPr lang="en-US" sz="3500" spc="350" dirty="0" smtClean="0">
                <a:latin typeface="Times New Roman"/>
                <a:cs typeface="Times New Roman"/>
              </a:rPr>
              <a:t>C</a:t>
            </a:r>
            <a:r>
              <a:rPr sz="3500" spc="350" dirty="0" smtClean="0">
                <a:latin typeface="Times New Roman"/>
                <a:cs typeface="Times New Roman"/>
              </a:rPr>
              <a:t>redit</a:t>
            </a:r>
            <a:r>
              <a:rPr sz="3500" spc="5" dirty="0" smtClean="0">
                <a:latin typeface="Times New Roman"/>
                <a:cs typeface="Times New Roman"/>
              </a:rPr>
              <a:t> </a:t>
            </a:r>
            <a:r>
              <a:rPr sz="3500" spc="315" dirty="0">
                <a:latin typeface="Times New Roman"/>
                <a:cs typeface="Times New Roman"/>
              </a:rPr>
              <a:t>Card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verification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paid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services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67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33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101022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305" dirty="0">
                <a:solidFill>
                  <a:schemeClr val="bg1"/>
                </a:solidFill>
                <a:latin typeface="Times New Roman"/>
                <a:cs typeface="Times New Roman"/>
              </a:rPr>
              <a:t>AWS </a:t>
            </a:r>
            <a:r>
              <a:rPr sz="5200" spc="490" dirty="0">
                <a:solidFill>
                  <a:schemeClr val="bg1"/>
                </a:solidFill>
                <a:latin typeface="Times New Roman"/>
                <a:cs typeface="Times New Roman"/>
              </a:rPr>
              <a:t>account:</a:t>
            </a:r>
            <a:r>
              <a:rPr sz="5200" spc="-8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405" dirty="0">
                <a:solidFill>
                  <a:schemeClr val="bg1"/>
                </a:solidFill>
                <a:latin typeface="Times New Roman"/>
                <a:cs typeface="Times New Roman"/>
              </a:rPr>
              <a:t>Free </a:t>
            </a:r>
            <a:r>
              <a:rPr sz="5200" spc="430" dirty="0">
                <a:solidFill>
                  <a:schemeClr val="bg1"/>
                </a:solidFill>
                <a:latin typeface="Times New Roman"/>
                <a:cs typeface="Times New Roman"/>
              </a:rPr>
              <a:t>tier </a:t>
            </a:r>
            <a:r>
              <a:rPr sz="5200" spc="605" dirty="0">
                <a:solidFill>
                  <a:schemeClr val="bg1"/>
                </a:solidFill>
                <a:latin typeface="Times New Roman"/>
                <a:cs typeface="Times New Roman"/>
              </a:rPr>
              <a:t>(cont)</a:t>
            </a:r>
            <a:endParaRPr sz="5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40279"/>
            <a:ext cx="13772515" cy="557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35" dirty="0">
                <a:latin typeface="Times New Roman"/>
                <a:cs typeface="Times New Roman"/>
              </a:rPr>
              <a:t>Free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tier: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u="heavy" spc="425" dirty="0">
                <a:latin typeface="Times New Roman"/>
                <a:cs typeface="Times New Roman"/>
                <a:hlinkClick r:id="rId2"/>
              </a:rPr>
              <a:t>https://aws.amazon.com/free</a:t>
            </a:r>
            <a:r>
              <a:rPr sz="3500" spc="425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examples: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46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80" dirty="0">
                <a:latin typeface="Times New Roman"/>
                <a:cs typeface="Times New Roman"/>
              </a:rPr>
              <a:t>EC2: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15" dirty="0">
                <a:latin typeface="Times New Roman"/>
                <a:cs typeface="Times New Roman"/>
              </a:rPr>
              <a:t>750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hours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t2.micro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00" dirty="0">
                <a:latin typeface="Times New Roman"/>
                <a:cs typeface="Times New Roman"/>
              </a:rPr>
              <a:t>(~1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80" dirty="0">
                <a:latin typeface="Times New Roman"/>
                <a:cs typeface="Times New Roman"/>
              </a:rPr>
              <a:t>month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160" dirty="0">
                <a:latin typeface="Times New Roman"/>
                <a:cs typeface="Times New Roman"/>
              </a:rPr>
              <a:t>1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80" dirty="0">
                <a:latin typeface="Times New Roman"/>
                <a:cs typeface="Times New Roman"/>
              </a:rPr>
              <a:t>EC2)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more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40" dirty="0">
                <a:latin typeface="Times New Roman"/>
                <a:cs typeface="Times New Roman"/>
              </a:rPr>
              <a:t>than </a:t>
            </a:r>
            <a:r>
              <a:rPr sz="3500" spc="310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enough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this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class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35" dirty="0">
                <a:latin typeface="Times New Roman"/>
                <a:cs typeface="Times New Roman"/>
              </a:rPr>
              <a:t>then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500" dirty="0">
                <a:latin typeface="Times New Roman"/>
                <a:cs typeface="Times New Roman"/>
              </a:rPr>
              <a:t>some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more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S3:</a:t>
            </a:r>
            <a:r>
              <a:rPr sz="3500" spc="-85" dirty="0">
                <a:latin typeface="Times New Roman"/>
                <a:cs typeface="Times New Roman"/>
              </a:rPr>
              <a:t> </a:t>
            </a:r>
            <a:r>
              <a:rPr sz="3500" spc="200" dirty="0">
                <a:latin typeface="Times New Roman"/>
                <a:cs typeface="Times New Roman"/>
              </a:rPr>
              <a:t>5Gb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60" dirty="0">
                <a:latin typeface="Times New Roman"/>
                <a:cs typeface="Times New Roman"/>
              </a:rPr>
              <a:t>RDS: </a:t>
            </a:r>
            <a:r>
              <a:rPr sz="3500" spc="315" dirty="0">
                <a:latin typeface="Times New Roman"/>
                <a:cs typeface="Times New Roman"/>
              </a:rPr>
              <a:t>750</a:t>
            </a:r>
            <a:r>
              <a:rPr sz="3500" spc="-2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hours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Lambda: </a:t>
            </a:r>
            <a:r>
              <a:rPr sz="3500" spc="390" dirty="0">
                <a:latin typeface="Times New Roman"/>
                <a:cs typeface="Times New Roman"/>
              </a:rPr>
              <a:t>1,000,000</a:t>
            </a:r>
            <a:r>
              <a:rPr sz="3500" spc="-39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requests/mo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More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products!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2138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34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511" y="2692400"/>
            <a:ext cx="14065250" cy="30734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4445" algn="ctr">
              <a:lnSpc>
                <a:spcPts val="8100"/>
              </a:lnSpc>
              <a:spcBef>
                <a:spcPts val="120"/>
              </a:spcBef>
            </a:pPr>
            <a:r>
              <a:rPr b="0" spc="635" dirty="0">
                <a:latin typeface="Times New Roman"/>
                <a:cs typeface="Times New Roman"/>
              </a:rPr>
              <a:t>We </a:t>
            </a:r>
            <a:r>
              <a:rPr b="0" spc="775" dirty="0">
                <a:latin typeface="Times New Roman"/>
                <a:cs typeface="Times New Roman"/>
              </a:rPr>
              <a:t>have </a:t>
            </a:r>
            <a:r>
              <a:rPr b="0" spc="740" dirty="0">
                <a:latin typeface="Times New Roman"/>
                <a:cs typeface="Times New Roman"/>
              </a:rPr>
              <a:t>a </a:t>
            </a:r>
            <a:r>
              <a:rPr b="0" spc="630" dirty="0">
                <a:latin typeface="Times New Roman"/>
                <a:cs typeface="Times New Roman"/>
              </a:rPr>
              <a:t>few </a:t>
            </a:r>
            <a:r>
              <a:rPr b="0" spc="815" dirty="0">
                <a:latin typeface="Times New Roman"/>
                <a:cs typeface="Times New Roman"/>
              </a:rPr>
              <a:t>pre-requisites—  </a:t>
            </a:r>
            <a:r>
              <a:rPr b="0" spc="680" dirty="0">
                <a:latin typeface="Times New Roman"/>
                <a:cs typeface="Times New Roman"/>
              </a:rPr>
              <a:t>tools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25" dirty="0">
                <a:latin typeface="Times New Roman"/>
                <a:cs typeface="Times New Roman"/>
              </a:rPr>
              <a:t>you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855" dirty="0">
                <a:latin typeface="Times New Roman"/>
                <a:cs typeface="Times New Roman"/>
              </a:rPr>
              <a:t>need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785" dirty="0">
                <a:latin typeface="Times New Roman"/>
                <a:cs typeface="Times New Roman"/>
              </a:rPr>
              <a:t>to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80" dirty="0">
                <a:latin typeface="Times New Roman"/>
                <a:cs typeface="Times New Roman"/>
              </a:rPr>
              <a:t>install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85" dirty="0">
                <a:latin typeface="Times New Roman"/>
                <a:cs typeface="Times New Roman"/>
              </a:rPr>
              <a:t>before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705" dirty="0">
                <a:latin typeface="Times New Roman"/>
                <a:cs typeface="Times New Roman"/>
              </a:rPr>
              <a:t>we  </a:t>
            </a:r>
            <a:r>
              <a:rPr b="0" spc="785" dirty="0">
                <a:latin typeface="Times New Roman"/>
                <a:cs typeface="Times New Roman"/>
              </a:rPr>
              <a:t>can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705" dirty="0">
                <a:latin typeface="Times New Roman"/>
                <a:cs typeface="Times New Roman"/>
              </a:rPr>
              <a:t>proceed.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640" dirty="0">
                <a:latin typeface="Times New Roman"/>
                <a:cs typeface="Times New Roman"/>
              </a:rPr>
              <a:t>But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815" dirty="0">
                <a:latin typeface="Times New Roman"/>
                <a:cs typeface="Times New Roman"/>
              </a:rPr>
              <a:t>where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785" dirty="0">
                <a:latin typeface="Times New Roman"/>
                <a:cs typeface="Times New Roman"/>
              </a:rPr>
              <a:t>to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635" dirty="0">
                <a:latin typeface="Times New Roman"/>
                <a:cs typeface="Times New Roman"/>
              </a:rPr>
              <a:t>install?</a:t>
            </a:r>
          </a:p>
        </p:txBody>
      </p:sp>
    </p:spTree>
    <p:extLst>
      <p:ext uri="{BB962C8B-B14F-4D97-AF65-F5344CB8AC3E}">
        <p14:creationId xmlns:p14="http://schemas.microsoft.com/office/powerpoint/2010/main" val="674943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5" dirty="0"/>
              <a:t>35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5396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9" dirty="0">
                <a:solidFill>
                  <a:schemeClr val="bg1"/>
                </a:solidFill>
              </a:rPr>
              <a:t>Install </a:t>
            </a:r>
            <a:r>
              <a:rPr spc="315" dirty="0">
                <a:solidFill>
                  <a:schemeClr val="bg1"/>
                </a:solidFill>
              </a:rPr>
              <a:t>Pre-Reqs</a:t>
            </a:r>
            <a:r>
              <a:rPr spc="-590" dirty="0">
                <a:solidFill>
                  <a:schemeClr val="bg1"/>
                </a:solidFill>
              </a:rPr>
              <a:t> </a:t>
            </a:r>
            <a:r>
              <a:rPr spc="380" dirty="0">
                <a:solidFill>
                  <a:schemeClr val="bg1"/>
                </a:solidFill>
              </a:rPr>
              <a:t>Here: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929994" cy="507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9" dirty="0">
                <a:latin typeface="Times New Roman"/>
                <a:cs typeface="Times New Roman"/>
              </a:rPr>
              <a:t>Host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dev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machine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(recommended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Mac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Linux)</a:t>
            </a:r>
            <a:endParaRPr sz="3500">
              <a:latin typeface="Times New Roman"/>
              <a:cs typeface="Times New Roman"/>
            </a:endParaRPr>
          </a:p>
          <a:p>
            <a:pPr marL="647700" marR="460375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90" dirty="0">
                <a:latin typeface="Times New Roman"/>
                <a:cs typeface="Times New Roman"/>
              </a:rPr>
              <a:t>Virtual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machine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if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develop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75" dirty="0">
                <a:latin typeface="Times New Roman"/>
                <a:cs typeface="Times New Roman"/>
              </a:rPr>
              <a:t>VM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(recommended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 </a:t>
            </a:r>
            <a:r>
              <a:rPr sz="3500" spc="30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Windows)</a:t>
            </a:r>
            <a:endParaRPr sz="3500">
              <a:latin typeface="Times New Roman"/>
              <a:cs typeface="Times New Roman"/>
            </a:endParaRPr>
          </a:p>
          <a:p>
            <a:pPr marL="647700" marR="45974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15" dirty="0">
                <a:latin typeface="Times New Roman"/>
                <a:cs typeface="Times New Roman"/>
              </a:rPr>
              <a:t>Remote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machine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if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develop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cloud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if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are </a:t>
            </a:r>
            <a:r>
              <a:rPr sz="3500" spc="22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setting </a:t>
            </a:r>
            <a:r>
              <a:rPr sz="3500" spc="475" dirty="0">
                <a:latin typeface="Times New Roman"/>
                <a:cs typeface="Times New Roman"/>
              </a:rPr>
              <a:t>up</a:t>
            </a:r>
            <a:r>
              <a:rPr sz="3500" spc="-610" dirty="0">
                <a:latin typeface="Times New Roman"/>
                <a:cs typeface="Times New Roman"/>
              </a:rPr>
              <a:t> </a:t>
            </a:r>
            <a:r>
              <a:rPr sz="3500" spc="175" dirty="0">
                <a:latin typeface="Times New Roman"/>
                <a:cs typeface="Times New Roman"/>
              </a:rPr>
              <a:t>CD/CI </a:t>
            </a:r>
            <a:r>
              <a:rPr sz="3500" spc="475" dirty="0">
                <a:latin typeface="Times New Roman"/>
                <a:cs typeface="Times New Roman"/>
              </a:rPr>
              <a:t>environment</a:t>
            </a: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500"/>
              </a:spcBef>
            </a:pPr>
            <a:r>
              <a:rPr sz="3500" spc="130" dirty="0">
                <a:latin typeface="Times New Roman"/>
                <a:cs typeface="Times New Roman"/>
              </a:rPr>
              <a:t>I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develop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natively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my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dev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machine,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but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another  </a:t>
            </a:r>
            <a:r>
              <a:rPr sz="3500" spc="165" dirty="0">
                <a:latin typeface="Times New Roman"/>
                <a:cs typeface="Times New Roman"/>
              </a:rPr>
              <a:t>EC2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5570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2738" y="8503602"/>
            <a:ext cx="240029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50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39795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5" dirty="0">
                <a:solidFill>
                  <a:schemeClr val="bg1"/>
                </a:solidFill>
              </a:rPr>
              <a:t>Pre-</a:t>
            </a:r>
            <a:r>
              <a:rPr spc="655" dirty="0">
                <a:solidFill>
                  <a:schemeClr val="bg1"/>
                </a:solidFill>
              </a:rPr>
              <a:t>R</a:t>
            </a:r>
            <a:r>
              <a:rPr spc="150" dirty="0">
                <a:solidFill>
                  <a:schemeClr val="bg1"/>
                </a:solidFill>
              </a:rPr>
              <a:t>e</a:t>
            </a:r>
            <a:r>
              <a:rPr spc="155" dirty="0">
                <a:solidFill>
                  <a:schemeClr val="bg1"/>
                </a:solidFill>
              </a:rPr>
              <a:t>q</a:t>
            </a:r>
            <a:r>
              <a:rPr spc="-204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514830" cy="377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Account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(requires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email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65" dirty="0">
                <a:latin typeface="Times New Roman"/>
                <a:cs typeface="Times New Roman"/>
              </a:rPr>
              <a:t>+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credit/debit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card)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30" dirty="0">
                <a:latin typeface="Times New Roman"/>
                <a:cs typeface="Times New Roman"/>
              </a:rPr>
              <a:t>Python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2.7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10" dirty="0">
                <a:latin typeface="Times New Roman"/>
                <a:cs typeface="Times New Roman"/>
              </a:rPr>
              <a:t>3.x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(latest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better)</a:t>
            </a:r>
            <a:endParaRPr sz="3500">
              <a:latin typeface="Times New Roman"/>
              <a:cs typeface="Times New Roman"/>
            </a:endParaRPr>
          </a:p>
          <a:p>
            <a:pPr marL="647700" marR="42545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150" dirty="0">
                <a:latin typeface="Times New Roman"/>
                <a:cs typeface="Times New Roman"/>
                <a:hlinkClick r:id="rId2"/>
              </a:rPr>
              <a:t>AWS</a:t>
            </a:r>
            <a:r>
              <a:rPr sz="3500" u="heavy" spc="10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100" dirty="0">
                <a:latin typeface="Times New Roman"/>
                <a:cs typeface="Times New Roman"/>
                <a:hlinkClick r:id="rId2"/>
              </a:rPr>
              <a:t>CLI</a:t>
            </a:r>
            <a:r>
              <a:rPr sz="3500" spc="100" dirty="0">
                <a:latin typeface="Times New Roman"/>
                <a:cs typeface="Times New Roman"/>
              </a:rPr>
              <a:t>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Install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u="heavy" spc="400" dirty="0">
                <a:latin typeface="Times New Roman"/>
                <a:cs typeface="Times New Roman"/>
                <a:hlinkClick r:id="rId3"/>
              </a:rPr>
              <a:t>pip</a:t>
            </a:r>
            <a:r>
              <a:rPr sz="3500" spc="10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brew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just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u="heavy" spc="415" dirty="0">
                <a:latin typeface="Times New Roman"/>
                <a:cs typeface="Times New Roman"/>
                <a:hlinkClick r:id="rId4"/>
              </a:rPr>
              <a:t>bundle</a:t>
            </a:r>
            <a:r>
              <a:rPr sz="3500" spc="10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(see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all </a:t>
            </a:r>
            <a:r>
              <a:rPr sz="3500" spc="204" dirty="0">
                <a:latin typeface="Times New Roman"/>
                <a:cs typeface="Times New Roman"/>
              </a:rPr>
              <a:t> </a:t>
            </a:r>
            <a:r>
              <a:rPr sz="3500" u="heavy" spc="390" dirty="0">
                <a:latin typeface="Times New Roman"/>
                <a:cs typeface="Times New Roman"/>
                <a:hlinkClick r:id="rId5"/>
              </a:rPr>
              <a:t>options</a:t>
            </a:r>
            <a:r>
              <a:rPr sz="3500" spc="39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Node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650" dirty="0">
                <a:latin typeface="Times New Roman"/>
                <a:cs typeface="Times New Roman"/>
              </a:rPr>
              <a:t>npm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75" dirty="0">
                <a:latin typeface="Times New Roman"/>
                <a:cs typeface="Times New Roman"/>
              </a:rPr>
              <a:t>HTTP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server,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tools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75" dirty="0">
                <a:latin typeface="Times New Roman"/>
                <a:cs typeface="Times New Roman"/>
              </a:rPr>
              <a:t>SKD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(</a:t>
            </a:r>
            <a:r>
              <a:rPr sz="3500" u="heavy" spc="350" dirty="0">
                <a:latin typeface="Times New Roman"/>
                <a:cs typeface="Times New Roman"/>
                <a:hlinkClick r:id="rId6"/>
              </a:rPr>
              <a:t>installers</a:t>
            </a:r>
            <a:r>
              <a:rPr sz="3500" spc="35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6293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37</a:t>
            </a:fld>
            <a:endParaRPr spc="3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9146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chemeClr val="bg1"/>
                </a:solidFill>
              </a:rPr>
              <a:t>Good </a:t>
            </a:r>
            <a:r>
              <a:rPr spc="390" dirty="0">
                <a:solidFill>
                  <a:schemeClr val="bg1"/>
                </a:solidFill>
              </a:rPr>
              <a:t>to </a:t>
            </a:r>
            <a:r>
              <a:rPr spc="275" dirty="0">
                <a:solidFill>
                  <a:schemeClr val="bg1"/>
                </a:solidFill>
              </a:rPr>
              <a:t>have</a:t>
            </a:r>
            <a:r>
              <a:rPr spc="-840" dirty="0">
                <a:solidFill>
                  <a:schemeClr val="bg1"/>
                </a:solidFill>
              </a:rPr>
              <a:t> </a:t>
            </a:r>
            <a:r>
              <a:rPr spc="229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1880850" cy="377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254" dirty="0">
                <a:latin typeface="Times New Roman"/>
                <a:cs typeface="Times New Roman"/>
                <a:hlinkClick r:id="rId2"/>
              </a:rPr>
              <a:t>Git</a:t>
            </a:r>
            <a:r>
              <a:rPr sz="3500" spc="1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mostly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deploys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90" dirty="0">
                <a:latin typeface="Times New Roman"/>
                <a:cs typeface="Times New Roman"/>
              </a:rPr>
              <a:t>Elastic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Beanstalk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5" dirty="0">
                <a:latin typeface="Times New Roman"/>
                <a:cs typeface="Times New Roman"/>
              </a:rPr>
              <a:t>Code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editor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u="heavy" spc="415" dirty="0">
                <a:latin typeface="Times New Roman"/>
                <a:cs typeface="Times New Roman"/>
                <a:hlinkClick r:id="rId3"/>
              </a:rPr>
              <a:t>Atom</a:t>
            </a:r>
            <a:r>
              <a:rPr sz="3500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u="heavy" spc="25" dirty="0">
                <a:latin typeface="Times New Roman"/>
                <a:cs typeface="Times New Roman"/>
                <a:hlinkClick r:id="rId4"/>
              </a:rPr>
              <a:t>VS</a:t>
            </a:r>
            <a:r>
              <a:rPr sz="3500" u="heavy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350" dirty="0">
                <a:latin typeface="Times New Roman"/>
                <a:cs typeface="Times New Roman"/>
                <a:hlinkClick r:id="rId4"/>
              </a:rPr>
              <a:t>code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75" dirty="0">
                <a:latin typeface="Times New Roman"/>
                <a:cs typeface="Times New Roman"/>
                <a:hlinkClick r:id="rId5"/>
              </a:rPr>
              <a:t>CURL</a:t>
            </a:r>
            <a:r>
              <a:rPr sz="3500" spc="75" dirty="0">
                <a:latin typeface="Times New Roman"/>
                <a:cs typeface="Times New Roman"/>
                <a:hlinkClick r:id="rId5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and</a:t>
            </a:r>
            <a:r>
              <a:rPr sz="3500" spc="-470" dirty="0">
                <a:latin typeface="Times New Roman"/>
                <a:cs typeface="Times New Roman"/>
              </a:rPr>
              <a:t> </a:t>
            </a:r>
            <a:r>
              <a:rPr sz="3500" u="heavy" spc="105" dirty="0">
                <a:latin typeface="Times New Roman"/>
                <a:cs typeface="Times New Roman"/>
                <a:hlinkClick r:id="rId6"/>
              </a:rPr>
              <a:t>PuTTY</a:t>
            </a:r>
            <a:r>
              <a:rPr sz="3500" spc="105" dirty="0">
                <a:latin typeface="Times New Roman"/>
                <a:cs typeface="Times New Roman"/>
                <a:hlinkClick r:id="rId6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(for </a:t>
            </a:r>
            <a:r>
              <a:rPr sz="3500" spc="350" dirty="0">
                <a:latin typeface="Times New Roman"/>
                <a:cs typeface="Times New Roman"/>
              </a:rPr>
              <a:t>Windows)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325" dirty="0">
                <a:latin typeface="Times New Roman"/>
                <a:cs typeface="Times New Roman"/>
                <a:hlinkClick r:id="rId7"/>
              </a:rPr>
              <a:t>Docker</a:t>
            </a:r>
            <a:r>
              <a:rPr sz="3500" spc="25" dirty="0">
                <a:latin typeface="Times New Roman"/>
                <a:cs typeface="Times New Roman"/>
                <a:hlinkClick r:id="rId7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deamon/engine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advanced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if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we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65" dirty="0">
                <a:latin typeface="Times New Roman"/>
                <a:cs typeface="Times New Roman"/>
              </a:rPr>
              <a:t>time </a:t>
            </a:r>
            <a:r>
              <a:rPr sz="3500" spc="254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(</a:t>
            </a:r>
            <a:r>
              <a:rPr sz="3500" u="heavy" spc="380" dirty="0">
                <a:latin typeface="Times New Roman"/>
                <a:cs typeface="Times New Roman"/>
                <a:hlinkClick r:id="rId8"/>
              </a:rPr>
              <a:t>instructions</a:t>
            </a:r>
            <a:r>
              <a:rPr sz="3500" spc="38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0374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38</a:t>
            </a:fld>
            <a:endParaRPr spc="3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5278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5" dirty="0">
                <a:solidFill>
                  <a:schemeClr val="bg1"/>
                </a:solidFill>
                <a:latin typeface="Times New Roman"/>
                <a:cs typeface="Times New Roman"/>
              </a:rPr>
              <a:t>AWS </a:t>
            </a:r>
            <a:r>
              <a:rPr spc="-125" dirty="0">
                <a:solidFill>
                  <a:schemeClr val="bg1"/>
                </a:solidFill>
                <a:latin typeface="Times New Roman"/>
                <a:cs typeface="Times New Roman"/>
              </a:rPr>
              <a:t>CLI</a:t>
            </a:r>
            <a:r>
              <a:rPr spc="-2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565" dirty="0">
                <a:solidFill>
                  <a:schemeClr val="bg1"/>
                </a:solidFill>
                <a:latin typeface="Times New Roman"/>
                <a:cs typeface="Times New Roman"/>
              </a:rPr>
              <a:t>Check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30120"/>
            <a:ext cx="3515360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900" b="1" spc="-235" dirty="0">
                <a:latin typeface="Courier New"/>
                <a:cs typeface="Courier New"/>
              </a:rPr>
              <a:t>aws</a:t>
            </a:r>
            <a:r>
              <a:rPr sz="3900" b="1" spc="-330" dirty="0">
                <a:latin typeface="Courier New"/>
                <a:cs typeface="Courier New"/>
              </a:rPr>
              <a:t> </a:t>
            </a:r>
            <a:r>
              <a:rPr sz="3900" b="1" spc="-235" dirty="0">
                <a:latin typeface="Courier New"/>
                <a:cs typeface="Courier New"/>
              </a:rPr>
              <a:t>--version</a:t>
            </a:r>
            <a:endParaRPr sz="3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3500" spc="100" dirty="0">
                <a:latin typeface="Arial"/>
                <a:cs typeface="Arial"/>
              </a:rPr>
              <a:t>v1.x </a:t>
            </a:r>
            <a:r>
              <a:rPr sz="3500" spc="925" dirty="0">
                <a:latin typeface="Arial"/>
                <a:cs typeface="Arial"/>
              </a:rPr>
              <a:t>-</a:t>
            </a:r>
            <a:r>
              <a:rPr sz="3500" spc="-350" dirty="0">
                <a:latin typeface="Arial"/>
                <a:cs typeface="Arial"/>
              </a:rPr>
              <a:t> </a:t>
            </a:r>
            <a:r>
              <a:rPr sz="3500" spc="285" dirty="0">
                <a:latin typeface="Arial"/>
                <a:cs typeface="Arial"/>
              </a:rPr>
              <a:t>ok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352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39</a:t>
            </a:fld>
            <a:endParaRPr spc="3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0849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chemeClr val="bg1"/>
                </a:solidFill>
              </a:rPr>
              <a:t>Node </a:t>
            </a:r>
            <a:r>
              <a:rPr spc="330" dirty="0">
                <a:solidFill>
                  <a:schemeClr val="bg1"/>
                </a:solidFill>
              </a:rPr>
              <a:t>and </a:t>
            </a:r>
            <a:r>
              <a:rPr spc="605" dirty="0">
                <a:solidFill>
                  <a:schemeClr val="bg1"/>
                </a:solidFill>
              </a:rPr>
              <a:t>npm</a:t>
            </a:r>
            <a:r>
              <a:rPr spc="-969" dirty="0">
                <a:solidFill>
                  <a:schemeClr val="bg1"/>
                </a:solidFill>
              </a:rPr>
              <a:t> </a:t>
            </a:r>
            <a:r>
              <a:rPr spc="204" dirty="0">
                <a:solidFill>
                  <a:schemeClr val="bg1"/>
                </a:solidFill>
              </a:rPr>
              <a:t>Check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042160"/>
            <a:ext cx="4470400" cy="3443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692150">
              <a:lnSpc>
                <a:spcPct val="131600"/>
              </a:lnSpc>
              <a:spcBef>
                <a:spcPts val="100"/>
              </a:spcBef>
            </a:pPr>
            <a:r>
              <a:rPr sz="3900" b="1" spc="-235" dirty="0">
                <a:latin typeface="Courier New"/>
                <a:cs typeface="Courier New"/>
              </a:rPr>
              <a:t>node</a:t>
            </a:r>
            <a:r>
              <a:rPr sz="3900" b="1" spc="-330" dirty="0">
                <a:latin typeface="Courier New"/>
                <a:cs typeface="Courier New"/>
              </a:rPr>
              <a:t> </a:t>
            </a:r>
            <a:r>
              <a:rPr sz="3900" b="1" spc="-235" dirty="0">
                <a:latin typeface="Courier New"/>
                <a:cs typeface="Courier New"/>
              </a:rPr>
              <a:t>--version  npm</a:t>
            </a:r>
            <a:r>
              <a:rPr sz="3900" b="1" spc="-330" dirty="0">
                <a:latin typeface="Courier New"/>
                <a:cs typeface="Courier New"/>
              </a:rPr>
              <a:t> </a:t>
            </a:r>
            <a:r>
              <a:rPr sz="3900" b="1" spc="-235" dirty="0">
                <a:latin typeface="Courier New"/>
                <a:cs typeface="Courier New"/>
              </a:rPr>
              <a:t>--version</a:t>
            </a:r>
            <a:endParaRPr sz="3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35"/>
              </a:spcBef>
            </a:pPr>
            <a:r>
              <a:rPr lang="en-US" sz="3500" spc="215" dirty="0" smtClean="0">
                <a:latin typeface="Arial"/>
                <a:cs typeface="Arial"/>
              </a:rPr>
              <a:t>&lt;= </a:t>
            </a:r>
            <a:r>
              <a:rPr sz="3500" spc="215" dirty="0" smtClean="0">
                <a:latin typeface="Arial"/>
                <a:cs typeface="Arial"/>
              </a:rPr>
              <a:t>6.x</a:t>
            </a:r>
            <a:r>
              <a:rPr sz="3500" spc="-100" dirty="0" smtClean="0">
                <a:latin typeface="Arial"/>
                <a:cs typeface="Arial"/>
              </a:rPr>
              <a:t> </a:t>
            </a:r>
            <a:r>
              <a:rPr sz="3500" spc="925" dirty="0">
                <a:latin typeface="Arial"/>
                <a:cs typeface="Arial"/>
              </a:rPr>
              <a:t>-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280" dirty="0">
                <a:latin typeface="Arial"/>
                <a:cs typeface="Arial"/>
              </a:rPr>
              <a:t>ok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and</a:t>
            </a:r>
            <a:r>
              <a:rPr sz="3500" spc="-95" dirty="0">
                <a:latin typeface="Arial"/>
                <a:cs typeface="Arial"/>
              </a:rPr>
              <a:t> </a:t>
            </a:r>
            <a:endParaRPr lang="en-US" sz="3500" spc="-9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35"/>
              </a:spcBef>
            </a:pPr>
            <a:r>
              <a:rPr lang="en-US" sz="3500" spc="-95" dirty="0" smtClean="0">
                <a:latin typeface="Arial"/>
                <a:cs typeface="Arial"/>
              </a:rPr>
              <a:t>&lt;= </a:t>
            </a:r>
            <a:r>
              <a:rPr sz="3500" spc="110" dirty="0" smtClean="0">
                <a:latin typeface="Arial"/>
                <a:cs typeface="Arial"/>
              </a:rPr>
              <a:t>3.x</a:t>
            </a:r>
            <a:r>
              <a:rPr lang="en-US" sz="3500" spc="110" dirty="0" smtClean="0">
                <a:latin typeface="Arial"/>
                <a:cs typeface="Arial"/>
              </a:rPr>
              <a:t> </a:t>
            </a:r>
            <a:r>
              <a:rPr sz="3500" spc="-95" dirty="0" smtClean="0">
                <a:latin typeface="Arial"/>
                <a:cs typeface="Arial"/>
              </a:rPr>
              <a:t> </a:t>
            </a:r>
            <a:r>
              <a:rPr sz="3500" spc="925" dirty="0">
                <a:latin typeface="Arial"/>
                <a:cs typeface="Arial"/>
              </a:rPr>
              <a:t>-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280" dirty="0">
                <a:latin typeface="Arial"/>
                <a:cs typeface="Arial"/>
              </a:rPr>
              <a:t>ok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50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20650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Module </a:t>
            </a:r>
            <a:r>
              <a:rPr spc="-15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1: </a:t>
            </a:r>
            <a:r>
              <a:rPr spc="15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DevOps</a:t>
            </a:r>
            <a:r>
              <a:rPr spc="-46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pc="24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2943840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15" dirty="0">
                <a:latin typeface="Times New Roman"/>
                <a:cs typeface="Times New Roman"/>
              </a:rPr>
              <a:t>DevOps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Infrastructure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as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Identity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Access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Management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Connecting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Resources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80" dirty="0">
                <a:latin typeface="Times New Roman"/>
                <a:cs typeface="Times New Roman"/>
              </a:rPr>
              <a:t>IAM,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Extra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Services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Best </a:t>
            </a:r>
            <a:r>
              <a:rPr sz="3500" spc="45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Practices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Working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-53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60" dirty="0">
                <a:latin typeface="Times New Roman"/>
                <a:cs typeface="Times New Roman"/>
              </a:rPr>
              <a:t>CLI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Lab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0" dirty="0">
                <a:latin typeface="Times New Roman"/>
                <a:cs typeface="Times New Roman"/>
              </a:rPr>
              <a:t>1: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Install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25" dirty="0">
                <a:latin typeface="Times New Roman"/>
                <a:cs typeface="Times New Roman"/>
              </a:rPr>
              <a:t>CLI,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configure,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512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5300" y="35560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50700" y="35560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6307" y="3454400"/>
            <a:ext cx="102038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dirty="0">
                <a:latin typeface="Apple Color Emoji"/>
                <a:cs typeface="Apple Color Emoji"/>
              </a:rPr>
              <a:t>❓</a:t>
            </a:r>
            <a:r>
              <a:rPr sz="10000" b="0" spc="-8090" dirty="0">
                <a:latin typeface="Apple Color Emoji"/>
                <a:cs typeface="Apple Color Emoji"/>
              </a:rPr>
              <a:t> </a:t>
            </a:r>
            <a:r>
              <a:rPr sz="10000" b="0" spc="425" dirty="0">
                <a:latin typeface="Arial"/>
                <a:cs typeface="Arial"/>
              </a:rPr>
              <a:t>Questions? </a:t>
            </a:r>
            <a:r>
              <a:rPr sz="10000" b="0" dirty="0">
                <a:latin typeface="Apple Color Emoji"/>
                <a:cs typeface="Apple Color Emoji"/>
              </a:rPr>
              <a:t>❓</a:t>
            </a:r>
            <a:endParaRPr sz="10000">
              <a:latin typeface="Apple Color Emoji"/>
              <a:cs typeface="Apple Color Emoj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40</a:t>
            </a:fld>
            <a:endParaRPr spc="35" dirty="0"/>
          </a:p>
        </p:txBody>
      </p:sp>
    </p:spTree>
    <p:extLst>
      <p:ext uri="{BB962C8B-B14F-4D97-AF65-F5344CB8AC3E}">
        <p14:creationId xmlns:p14="http://schemas.microsoft.com/office/powerpoint/2010/main" val="1152661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41154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chemeClr val="bg1"/>
                </a:solidFill>
                <a:latin typeface="Times New Roman"/>
                <a:cs typeface="Times New Roman"/>
              </a:rPr>
              <a:t>Lab</a:t>
            </a:r>
            <a:r>
              <a:rPr spc="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665" dirty="0">
                <a:solidFill>
                  <a:schemeClr val="bg1"/>
                </a:solidFill>
                <a:latin typeface="Times New Roman"/>
                <a:cs typeface="Times New Roman"/>
              </a:rPr>
              <a:t>0:</a:t>
            </a:r>
            <a:r>
              <a:rPr spc="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605" dirty="0" smtClean="0">
                <a:solidFill>
                  <a:schemeClr val="bg1"/>
                </a:solidFill>
                <a:latin typeface="Times New Roman"/>
                <a:cs typeface="Times New Roman"/>
              </a:rPr>
              <a:t>Install</a:t>
            </a:r>
            <a:r>
              <a:rPr lang="en-US" spc="605" dirty="0" smtClean="0">
                <a:solidFill>
                  <a:schemeClr val="bg1"/>
                </a:solidFill>
                <a:latin typeface="Times New Roman"/>
                <a:cs typeface="Times New Roman"/>
              </a:rPr>
              <a:t>ation</a:t>
            </a:r>
            <a:endParaRPr spc="59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2731115" cy="566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5080" indent="-635000">
              <a:lnSpc>
                <a:spcPct val="115199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00" dirty="0">
                <a:latin typeface="Times New Roman"/>
                <a:cs typeface="Times New Roman"/>
              </a:rPr>
              <a:t>Slides, </a:t>
            </a:r>
            <a:r>
              <a:rPr sz="3500" spc="355" dirty="0">
                <a:latin typeface="Times New Roman"/>
                <a:cs typeface="Times New Roman"/>
              </a:rPr>
              <a:t>labs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-58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code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u="heavy" spc="440" dirty="0">
                <a:latin typeface="Times New Roman"/>
                <a:cs typeface="Times New Roman"/>
                <a:hlinkClick r:id="rId2"/>
              </a:rPr>
              <a:t>https://github.com/azat-co/aws- </a:t>
            </a:r>
            <a:r>
              <a:rPr sz="3500" spc="270" dirty="0">
                <a:latin typeface="Times New Roman"/>
                <a:cs typeface="Times New Roman"/>
              </a:rPr>
              <a:t> </a:t>
            </a:r>
            <a:r>
              <a:rPr sz="3500" u="heavy" spc="434" dirty="0">
                <a:latin typeface="Times New Roman"/>
                <a:cs typeface="Times New Roman"/>
                <a:hlinkClick r:id="rId2"/>
              </a:rPr>
              <a:t>intermediate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account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CLI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(pip,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brew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bundle)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Node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-405" dirty="0">
                <a:latin typeface="Times New Roman"/>
                <a:cs typeface="Times New Roman"/>
              </a:rPr>
              <a:t> </a:t>
            </a:r>
            <a:r>
              <a:rPr sz="3500" spc="650" dirty="0">
                <a:latin typeface="Times New Roman"/>
                <a:cs typeface="Times New Roman"/>
              </a:rPr>
              <a:t>npm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0" dirty="0">
                <a:latin typeface="Times New Roman"/>
                <a:cs typeface="Times New Roman"/>
              </a:rPr>
              <a:t>Docker</a:t>
            </a:r>
            <a:r>
              <a:rPr sz="3500" spc="-6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engine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95"/>
              </a:spcBef>
            </a:pPr>
            <a:r>
              <a:rPr sz="3500" spc="330" dirty="0">
                <a:latin typeface="Times New Roman"/>
                <a:cs typeface="Times New Roman"/>
              </a:rPr>
              <a:t>Detailed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instructions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link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are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labs/0-installs.md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10900" y="8308340"/>
            <a:ext cx="444500" cy="187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41</a:t>
            </a:fld>
            <a:endParaRPr spc="35" dirty="0"/>
          </a:p>
        </p:txBody>
      </p:sp>
    </p:spTree>
    <p:extLst>
      <p:ext uri="{BB962C8B-B14F-4D97-AF65-F5344CB8AC3E}">
        <p14:creationId xmlns:p14="http://schemas.microsoft.com/office/powerpoint/2010/main" val="325027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5300" y="35560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50700" y="35560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6307" y="3454400"/>
            <a:ext cx="102038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dirty="0">
                <a:latin typeface="Apple Color Emoji"/>
                <a:cs typeface="Apple Color Emoji"/>
              </a:rPr>
              <a:t>❓</a:t>
            </a:r>
            <a:r>
              <a:rPr sz="10000" b="0" spc="-8090" dirty="0">
                <a:latin typeface="Apple Color Emoji"/>
                <a:cs typeface="Apple Color Emoji"/>
              </a:rPr>
              <a:t> </a:t>
            </a:r>
            <a:r>
              <a:rPr sz="10000" b="0" spc="425" dirty="0">
                <a:latin typeface="Arial"/>
                <a:cs typeface="Arial"/>
              </a:rPr>
              <a:t>Questions? </a:t>
            </a:r>
            <a:r>
              <a:rPr sz="10000" b="0" dirty="0">
                <a:latin typeface="Apple Color Emoji"/>
                <a:cs typeface="Apple Color Emoji"/>
              </a:rPr>
              <a:t>❓</a:t>
            </a:r>
            <a:endParaRPr sz="10000">
              <a:latin typeface="Apple Color Emoji"/>
              <a:cs typeface="Apple Color Emoj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42</a:t>
            </a:fld>
            <a:endParaRPr spc="35" dirty="0"/>
          </a:p>
        </p:txBody>
      </p:sp>
    </p:spTree>
    <p:extLst>
      <p:ext uri="{BB962C8B-B14F-4D97-AF65-F5344CB8AC3E}">
        <p14:creationId xmlns:p14="http://schemas.microsoft.com/office/powerpoint/2010/main" val="1682429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43</a:t>
            </a:fld>
            <a:endParaRPr spc="3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8256" y="3454400"/>
            <a:ext cx="54610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250" dirty="0">
                <a:latin typeface="Arial"/>
                <a:cs typeface="Arial"/>
              </a:rPr>
              <a:t>AWS</a:t>
            </a:r>
            <a:r>
              <a:rPr sz="10000" b="0" spc="-315" dirty="0">
                <a:latin typeface="Arial"/>
                <a:cs typeface="Arial"/>
              </a:rPr>
              <a:t> </a:t>
            </a:r>
            <a:r>
              <a:rPr sz="10000" b="0" spc="365" dirty="0">
                <a:latin typeface="Arial"/>
                <a:cs typeface="Arial"/>
              </a:rPr>
              <a:t>CLI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342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35" dirty="0"/>
              <a:t>44</a:t>
            </a:fld>
            <a:endParaRPr spc="3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022" y="2692400"/>
            <a:ext cx="14568169" cy="30734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3175" algn="ctr">
              <a:lnSpc>
                <a:spcPts val="8100"/>
              </a:lnSpc>
              <a:spcBef>
                <a:spcPts val="120"/>
              </a:spcBef>
            </a:pPr>
            <a:r>
              <a:rPr b="0" spc="280" dirty="0">
                <a:latin typeface="Times New Roman"/>
                <a:cs typeface="Times New Roman"/>
              </a:rPr>
              <a:t>AWS </a:t>
            </a:r>
            <a:r>
              <a:rPr b="0" spc="114" dirty="0">
                <a:latin typeface="Times New Roman"/>
                <a:cs typeface="Times New Roman"/>
              </a:rPr>
              <a:t>CLI </a:t>
            </a:r>
            <a:r>
              <a:rPr b="0" spc="575" dirty="0">
                <a:latin typeface="Times New Roman"/>
                <a:cs typeface="Times New Roman"/>
              </a:rPr>
              <a:t>is </a:t>
            </a:r>
            <a:r>
              <a:rPr b="0" spc="740" dirty="0">
                <a:latin typeface="Times New Roman"/>
                <a:cs typeface="Times New Roman"/>
              </a:rPr>
              <a:t>a </a:t>
            </a:r>
            <a:r>
              <a:rPr b="0" spc="600" dirty="0">
                <a:latin typeface="Times New Roman"/>
                <a:cs typeface="Times New Roman"/>
              </a:rPr>
              <a:t>very </a:t>
            </a:r>
            <a:r>
              <a:rPr b="0" spc="615" dirty="0">
                <a:latin typeface="Times New Roman"/>
                <a:cs typeface="Times New Roman"/>
              </a:rPr>
              <a:t>basic </a:t>
            </a:r>
            <a:r>
              <a:rPr b="0" spc="600" dirty="0">
                <a:latin typeface="Times New Roman"/>
                <a:cs typeface="Times New Roman"/>
              </a:rPr>
              <a:t>way </a:t>
            </a:r>
            <a:r>
              <a:rPr b="0" spc="785" dirty="0">
                <a:latin typeface="Times New Roman"/>
                <a:cs typeface="Times New Roman"/>
              </a:rPr>
              <a:t>to  </a:t>
            </a:r>
            <a:r>
              <a:rPr b="0" spc="885" dirty="0">
                <a:latin typeface="Times New Roman"/>
                <a:cs typeface="Times New Roman"/>
              </a:rPr>
              <a:t>automate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750" dirty="0">
                <a:latin typeface="Times New Roman"/>
                <a:cs typeface="Times New Roman"/>
              </a:rPr>
              <a:t>infrastructure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890" dirty="0">
                <a:latin typeface="Times New Roman"/>
                <a:cs typeface="Times New Roman"/>
              </a:rPr>
              <a:t>and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675" dirty="0">
                <a:latin typeface="Times New Roman"/>
                <a:cs typeface="Times New Roman"/>
              </a:rPr>
              <a:t>save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spc="635" dirty="0">
                <a:latin typeface="Times New Roman"/>
                <a:cs typeface="Times New Roman"/>
              </a:rPr>
              <a:t>it  </a:t>
            </a:r>
            <a:r>
              <a:rPr b="0" spc="760" dirty="0">
                <a:latin typeface="Times New Roman"/>
                <a:cs typeface="Times New Roman"/>
              </a:rPr>
              <a:t>in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650" dirty="0">
                <a:latin typeface="Times New Roman"/>
                <a:cs typeface="Times New Roman"/>
              </a:rPr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1774095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36507" y="8503602"/>
            <a:ext cx="25654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25" dirty="0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59969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10" dirty="0">
                <a:solidFill>
                  <a:schemeClr val="bg1"/>
                </a:solidFill>
              </a:rPr>
              <a:t>AWS </a:t>
            </a:r>
            <a:r>
              <a:rPr sz="5200" spc="185" dirty="0">
                <a:solidFill>
                  <a:schemeClr val="bg1"/>
                </a:solidFill>
              </a:rPr>
              <a:t>CLI</a:t>
            </a:r>
            <a:r>
              <a:rPr sz="5200" spc="-405" dirty="0">
                <a:solidFill>
                  <a:schemeClr val="bg1"/>
                </a:solidFill>
              </a:rPr>
              <a:t> </a:t>
            </a:r>
            <a:r>
              <a:rPr sz="5200" spc="240" dirty="0">
                <a:solidFill>
                  <a:schemeClr val="bg1"/>
                </a:solidFill>
              </a:rPr>
              <a:t>Benefits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40279"/>
            <a:ext cx="12129770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Infrastructure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code: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save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60" dirty="0">
                <a:latin typeface="Times New Roman"/>
                <a:cs typeface="Times New Roman"/>
              </a:rPr>
              <a:t>file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version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Repeatability: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65" dirty="0">
                <a:latin typeface="Times New Roman"/>
                <a:cs typeface="Times New Roman"/>
              </a:rPr>
              <a:t>bash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script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be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run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multiple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times</a:t>
            </a:r>
            <a:endParaRPr sz="3500">
              <a:latin typeface="Times New Roman"/>
              <a:cs typeface="Times New Roman"/>
            </a:endParaRPr>
          </a:p>
          <a:p>
            <a:pPr marL="647700" marR="54991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Error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free: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no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need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0" dirty="0">
                <a:latin typeface="Times New Roman"/>
                <a:cs typeface="Times New Roman"/>
              </a:rPr>
              <a:t>remember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all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steps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 </a:t>
            </a:r>
            <a:r>
              <a:rPr sz="3500" spc="20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configuration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web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console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5" dirty="0">
                <a:latin typeface="Times New Roman"/>
                <a:cs typeface="Times New Roman"/>
              </a:rPr>
              <a:t>Fast: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no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need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54" dirty="0">
                <a:latin typeface="Times New Roman"/>
                <a:cs typeface="Times New Roman"/>
              </a:rPr>
              <a:t>click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around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web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console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Can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be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run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from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any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machine: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Will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work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75" dirty="0">
                <a:latin typeface="Times New Roman"/>
                <a:cs typeface="Times New Roman"/>
              </a:rPr>
              <a:t>CI/CD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23487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46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20701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0" dirty="0">
                <a:solidFill>
                  <a:schemeClr val="bg1"/>
                </a:solidFill>
              </a:rPr>
              <a:t>Note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146300"/>
            <a:ext cx="14542135" cy="5701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7540">
              <a:lnSpc>
                <a:spcPct val="131000"/>
              </a:lnSpc>
              <a:spcBef>
                <a:spcPts val="95"/>
              </a:spcBef>
            </a:pPr>
            <a:r>
              <a:rPr sz="3500" spc="-215" dirty="0">
                <a:latin typeface="Courier New"/>
                <a:cs typeface="Courier New"/>
              </a:rPr>
              <a:t>\</a:t>
            </a:r>
            <a:r>
              <a:rPr sz="3500" spc="-1210" dirty="0">
                <a:latin typeface="Courier New"/>
                <a:cs typeface="Courier New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5" dirty="0">
                <a:latin typeface="Times New Roman"/>
                <a:cs typeface="Times New Roman"/>
              </a:rPr>
              <a:t>CLI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25" dirty="0">
                <a:latin typeface="Times New Roman"/>
                <a:cs typeface="Times New Roman"/>
              </a:rPr>
              <a:t>command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525" dirty="0">
                <a:latin typeface="Times New Roman"/>
                <a:cs typeface="Times New Roman"/>
              </a:rPr>
              <a:t>means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new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line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925" dirty="0">
                <a:latin typeface="Times New Roman"/>
                <a:cs typeface="Times New Roman"/>
              </a:rPr>
              <a:t>-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optional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purely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for  </a:t>
            </a:r>
            <a:r>
              <a:rPr sz="3500" spc="430" dirty="0">
                <a:latin typeface="Times New Roman"/>
                <a:cs typeface="Times New Roman"/>
              </a:rPr>
              <a:t>formatting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larger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font.</a:t>
            </a:r>
            <a:r>
              <a:rPr sz="3500" spc="50" dirty="0">
                <a:latin typeface="Times New Roman"/>
                <a:cs typeface="Times New Roman"/>
              </a:rPr>
              <a:t> </a:t>
            </a:r>
            <a:r>
              <a:rPr sz="3500" spc="-215" dirty="0">
                <a:latin typeface="Courier New"/>
                <a:cs typeface="Courier New"/>
              </a:rPr>
              <a:t>\</a:t>
            </a:r>
            <a:r>
              <a:rPr sz="3500" spc="-1210" dirty="0">
                <a:latin typeface="Courier New"/>
                <a:cs typeface="Courier New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works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the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sames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40" dirty="0">
                <a:latin typeface="Times New Roman"/>
                <a:cs typeface="Times New Roman"/>
              </a:rPr>
              <a:t>bash/zsh.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35"/>
              </a:spcBef>
            </a:pPr>
            <a:r>
              <a:rPr sz="3500" spc="300" dirty="0">
                <a:latin typeface="Times New Roman"/>
                <a:cs typeface="Times New Roman"/>
              </a:rPr>
              <a:t>Bad</a:t>
            </a:r>
            <a:r>
              <a:rPr sz="3500" spc="-7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font:</a:t>
            </a:r>
            <a:endParaRPr sz="3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515"/>
              </a:spcBef>
            </a:pPr>
            <a:r>
              <a:rPr sz="1150" b="1" spc="-105" dirty="0">
                <a:latin typeface="Arial"/>
                <a:cs typeface="Arial"/>
              </a:rPr>
              <a:t>aws   </a:t>
            </a:r>
            <a:r>
              <a:rPr sz="1150" b="1" spc="-20" dirty="0">
                <a:latin typeface="Arial"/>
                <a:cs typeface="Arial"/>
              </a:rPr>
              <a:t>ec2  </a:t>
            </a:r>
            <a:r>
              <a:rPr sz="1150" b="1" spc="10" dirty="0">
                <a:latin typeface="Arial"/>
                <a:cs typeface="Arial"/>
              </a:rPr>
              <a:t>describe-images  </a:t>
            </a:r>
            <a:r>
              <a:rPr sz="1150" b="1" spc="25" dirty="0">
                <a:latin typeface="Arial"/>
                <a:cs typeface="Arial"/>
              </a:rPr>
              <a:t>--owners  </a:t>
            </a:r>
            <a:r>
              <a:rPr sz="1150" b="1" spc="-90" dirty="0">
                <a:latin typeface="Arial"/>
                <a:cs typeface="Arial"/>
              </a:rPr>
              <a:t>amazon   </a:t>
            </a:r>
            <a:r>
              <a:rPr sz="1150" b="1" spc="114" dirty="0">
                <a:latin typeface="Arial"/>
                <a:cs typeface="Arial"/>
              </a:rPr>
              <a:t>--filters  </a:t>
            </a:r>
            <a:r>
              <a:rPr sz="1150" b="1" spc="25" dirty="0">
                <a:latin typeface="Arial"/>
                <a:cs typeface="Arial"/>
              </a:rPr>
              <a:t>"Name=virtualization-type,Values=hvm"  </a:t>
            </a:r>
            <a:r>
              <a:rPr sz="1150" b="1" spc="15" dirty="0">
                <a:latin typeface="Arial"/>
                <a:cs typeface="Arial"/>
              </a:rPr>
              <a:t>"Name=root-device-type,Values=ebs"</a:t>
            </a:r>
            <a:r>
              <a:rPr sz="1150" b="1" spc="140" dirty="0">
                <a:latin typeface="Arial"/>
                <a:cs typeface="Arial"/>
              </a:rPr>
              <a:t> </a:t>
            </a:r>
            <a:r>
              <a:rPr sz="1150" b="1" spc="-5" dirty="0">
                <a:latin typeface="Arial"/>
                <a:cs typeface="Arial"/>
              </a:rPr>
              <a:t>"Name=name,Values=amzn-ami-hvm-2016.09.1.20170119-x86_64-gp2"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300" dirty="0">
                <a:latin typeface="Times New Roman"/>
                <a:cs typeface="Times New Roman"/>
              </a:rPr>
              <a:t>Good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font:</a:t>
            </a:r>
            <a:endParaRPr sz="35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2945"/>
              </a:spcBef>
              <a:tabLst>
                <a:tab pos="707390" algn="l"/>
                <a:tab pos="1390015" algn="l"/>
                <a:tab pos="4119879" algn="l"/>
                <a:tab pos="5655945" algn="l"/>
                <a:tab pos="6850380" algn="l"/>
              </a:tabLst>
            </a:pPr>
            <a:r>
              <a:rPr sz="2450" b="1" spc="-204" dirty="0">
                <a:latin typeface="Arial"/>
                <a:cs typeface="Arial"/>
              </a:rPr>
              <a:t>aws	</a:t>
            </a:r>
            <a:r>
              <a:rPr sz="2450" b="1" spc="-20" dirty="0">
                <a:latin typeface="Arial"/>
                <a:cs typeface="Arial"/>
              </a:rPr>
              <a:t>ec2	</a:t>
            </a:r>
            <a:r>
              <a:rPr sz="2450" b="1" spc="50" dirty="0">
                <a:latin typeface="Arial"/>
                <a:cs typeface="Arial"/>
              </a:rPr>
              <a:t>describe-images	</a:t>
            </a:r>
            <a:r>
              <a:rPr sz="2450" b="1" spc="60" dirty="0">
                <a:latin typeface="Arial"/>
                <a:cs typeface="Arial"/>
              </a:rPr>
              <a:t>--owners	</a:t>
            </a:r>
            <a:r>
              <a:rPr sz="2450" b="1" spc="-180" dirty="0">
                <a:latin typeface="Arial"/>
                <a:cs typeface="Arial"/>
              </a:rPr>
              <a:t>amazon	</a:t>
            </a:r>
            <a:r>
              <a:rPr sz="2450" b="1" spc="655" dirty="0">
                <a:latin typeface="Arial"/>
                <a:cs typeface="Arial"/>
              </a:rPr>
              <a:t>\</a:t>
            </a:r>
            <a:endParaRPr sz="2450">
              <a:latin typeface="Arial"/>
              <a:cs typeface="Arial"/>
            </a:endParaRPr>
          </a:p>
          <a:p>
            <a:pPr marL="366395" marR="5080">
              <a:lnSpc>
                <a:spcPct val="133700"/>
              </a:lnSpc>
              <a:tabLst>
                <a:tab pos="1901825" algn="l"/>
                <a:tab pos="8385809" algn="l"/>
                <a:tab pos="14357985" algn="l"/>
              </a:tabLst>
            </a:pPr>
            <a:r>
              <a:rPr sz="2450" b="1" spc="265" dirty="0">
                <a:latin typeface="Arial"/>
                <a:cs typeface="Arial"/>
              </a:rPr>
              <a:t>--filters	</a:t>
            </a:r>
            <a:r>
              <a:rPr sz="2450" b="1" spc="80" dirty="0">
                <a:latin typeface="Arial"/>
                <a:cs typeface="Arial"/>
              </a:rPr>
              <a:t>"Name=virtualization-type,Values=hvm"	</a:t>
            </a:r>
            <a:r>
              <a:rPr sz="2450" b="1" spc="50" dirty="0">
                <a:latin typeface="Arial"/>
                <a:cs typeface="Arial"/>
              </a:rPr>
              <a:t>"Name=root-device-type,Values=ebs"	</a:t>
            </a:r>
            <a:r>
              <a:rPr sz="2450" b="1" spc="655" dirty="0">
                <a:latin typeface="Arial"/>
                <a:cs typeface="Arial"/>
              </a:rPr>
              <a:t>\  </a:t>
            </a:r>
            <a:r>
              <a:rPr sz="2450" b="1" spc="0" dirty="0">
                <a:latin typeface="Arial"/>
                <a:cs typeface="Arial"/>
              </a:rPr>
              <a:t>"Name=name,Values=amzn-ami-hvm-2016.09.1.20170119-x86_64-gp2"</a:t>
            </a:r>
            <a:endParaRPr sz="24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076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47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900" y="723900"/>
            <a:ext cx="78949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305" dirty="0">
                <a:solidFill>
                  <a:schemeClr val="bg1"/>
                </a:solidFill>
                <a:latin typeface="Times New Roman"/>
                <a:cs typeface="Times New Roman"/>
              </a:rPr>
              <a:t>AWS </a:t>
            </a:r>
            <a:r>
              <a:rPr sz="5200" b="1" spc="-100" dirty="0">
                <a:solidFill>
                  <a:schemeClr val="bg1"/>
                </a:solidFill>
                <a:latin typeface="Times New Roman"/>
                <a:cs typeface="Times New Roman"/>
              </a:rPr>
              <a:t>CLI </a:t>
            </a:r>
            <a:r>
              <a:rPr sz="5200" b="1" spc="535" dirty="0">
                <a:solidFill>
                  <a:schemeClr val="bg1"/>
                </a:solidFill>
                <a:latin typeface="Times New Roman"/>
                <a:cs typeface="Times New Roman"/>
              </a:rPr>
              <a:t>Usage</a:t>
            </a:r>
            <a:r>
              <a:rPr sz="5200" b="1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b="1" spc="465" dirty="0">
                <a:solidFill>
                  <a:schemeClr val="bg1"/>
                </a:solidFill>
                <a:latin typeface="Times New Roman"/>
                <a:cs typeface="Times New Roman"/>
              </a:rPr>
              <a:t>Pattern</a:t>
            </a:r>
            <a:endParaRPr sz="5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166620"/>
            <a:ext cx="13666469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040" algn="l"/>
                <a:tab pos="3756660" algn="l"/>
                <a:tab pos="7233920" algn="l"/>
                <a:tab pos="9641205" algn="l"/>
                <a:tab pos="1071054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450" dirty="0">
                <a:latin typeface="Arial"/>
                <a:cs typeface="Arial"/>
              </a:rPr>
              <a:t>&lt;command&gt;	</a:t>
            </a:r>
            <a:r>
              <a:rPr sz="3900" b="1" spc="-390" dirty="0">
                <a:latin typeface="Arial"/>
                <a:cs typeface="Arial"/>
              </a:rPr>
              <a:t>&lt;subcommand&gt;	</a:t>
            </a:r>
            <a:r>
              <a:rPr sz="3900" b="1" spc="175" dirty="0">
                <a:latin typeface="Arial"/>
                <a:cs typeface="Arial"/>
              </a:rPr>
              <a:t>[options	</a:t>
            </a:r>
            <a:r>
              <a:rPr sz="3900" b="1" spc="-210" dirty="0">
                <a:latin typeface="Arial"/>
                <a:cs typeface="Arial"/>
              </a:rPr>
              <a:t>and	</a:t>
            </a:r>
            <a:r>
              <a:rPr sz="3900" b="1" spc="75" dirty="0">
                <a:latin typeface="Arial"/>
                <a:cs typeface="Arial"/>
              </a:rPr>
              <a:t>parameters]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094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48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5218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459" dirty="0">
                <a:solidFill>
                  <a:schemeClr val="bg1"/>
                </a:solidFill>
                <a:latin typeface="Times New Roman"/>
                <a:cs typeface="Times New Roman"/>
              </a:rPr>
              <a:t>Auth </a:t>
            </a:r>
            <a:r>
              <a:rPr sz="5200" spc="585" dirty="0">
                <a:solidFill>
                  <a:schemeClr val="bg1"/>
                </a:solidFill>
                <a:latin typeface="Times New Roman"/>
                <a:cs typeface="Times New Roman"/>
              </a:rPr>
              <a:t>with</a:t>
            </a:r>
            <a:r>
              <a:rPr sz="5200" spc="-3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305" dirty="0">
                <a:solidFill>
                  <a:schemeClr val="bg1"/>
                </a:solidFill>
                <a:latin typeface="Times New Roman"/>
                <a:cs typeface="Times New Roman"/>
              </a:rPr>
              <a:t>AWS</a:t>
            </a:r>
            <a:endParaRPr sz="5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40279"/>
            <a:ext cx="13728065" cy="449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60" dirty="0">
                <a:latin typeface="Arial"/>
                <a:cs typeface="Arial"/>
              </a:rPr>
              <a:t>Access </a:t>
            </a:r>
            <a:r>
              <a:rPr sz="3500" spc="100" dirty="0">
                <a:latin typeface="Arial"/>
                <a:cs typeface="Arial"/>
              </a:rPr>
              <a:t>Key</a:t>
            </a:r>
            <a:r>
              <a:rPr sz="3500" spc="-320" dirty="0">
                <a:latin typeface="Arial"/>
                <a:cs typeface="Arial"/>
              </a:rPr>
              <a:t> </a:t>
            </a:r>
            <a:r>
              <a:rPr sz="3500" spc="254" dirty="0">
                <a:latin typeface="Arial"/>
                <a:cs typeface="Arial"/>
              </a:rPr>
              <a:t>ID</a:t>
            </a:r>
            <a:endParaRPr sz="3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14" dirty="0">
                <a:latin typeface="Arial"/>
                <a:cs typeface="Arial"/>
              </a:rPr>
              <a:t>Secret </a:t>
            </a:r>
            <a:r>
              <a:rPr sz="3500" spc="60" dirty="0">
                <a:latin typeface="Arial"/>
                <a:cs typeface="Arial"/>
              </a:rPr>
              <a:t>Access</a:t>
            </a:r>
            <a:r>
              <a:rPr sz="3500" spc="-355" dirty="0">
                <a:latin typeface="Arial"/>
                <a:cs typeface="Arial"/>
              </a:rPr>
              <a:t> </a:t>
            </a:r>
            <a:r>
              <a:rPr sz="3500" spc="100" dirty="0">
                <a:latin typeface="Arial"/>
                <a:cs typeface="Arial"/>
              </a:rPr>
              <a:t>Key</a:t>
            </a:r>
            <a:endParaRPr sz="3500" dirty="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2420"/>
              </a:spcBef>
            </a:pPr>
            <a:r>
              <a:rPr sz="3500" spc="280" dirty="0">
                <a:latin typeface="Times New Roman"/>
                <a:cs typeface="Times New Roman"/>
              </a:rPr>
              <a:t>Copy </a:t>
            </a:r>
            <a:r>
              <a:rPr sz="3500" spc="350" dirty="0">
                <a:latin typeface="Times New Roman"/>
                <a:cs typeface="Times New Roman"/>
              </a:rPr>
              <a:t>your </a:t>
            </a:r>
            <a:r>
              <a:rPr sz="3500" spc="340" dirty="0">
                <a:latin typeface="Times New Roman"/>
                <a:cs typeface="Times New Roman"/>
              </a:rPr>
              <a:t>key </a:t>
            </a:r>
            <a:r>
              <a:rPr sz="3500" spc="480" dirty="0">
                <a:latin typeface="Times New Roman"/>
                <a:cs typeface="Times New Roman"/>
              </a:rPr>
              <a:t>and </a:t>
            </a:r>
            <a:r>
              <a:rPr sz="3500" spc="385" dirty="0">
                <a:latin typeface="Times New Roman"/>
                <a:cs typeface="Times New Roman"/>
              </a:rPr>
              <a:t>secret </a:t>
            </a:r>
            <a:r>
              <a:rPr sz="3500" spc="335" dirty="0">
                <a:latin typeface="Times New Roman"/>
                <a:cs typeface="Times New Roman"/>
              </a:rPr>
              <a:t>(root) </a:t>
            </a:r>
            <a:r>
              <a:rPr sz="3500" spc="375" dirty="0">
                <a:latin typeface="Times New Roman"/>
                <a:cs typeface="Times New Roman"/>
              </a:rPr>
              <a:t>or </a:t>
            </a:r>
            <a:r>
              <a:rPr sz="3500" spc="385" dirty="0">
                <a:latin typeface="Times New Roman"/>
                <a:cs typeface="Times New Roman"/>
              </a:rPr>
              <a:t>create </a:t>
            </a:r>
            <a:r>
              <a:rPr sz="3500" spc="400" dirty="0">
                <a:latin typeface="Times New Roman"/>
                <a:cs typeface="Times New Roman"/>
              </a:rPr>
              <a:t>a </a:t>
            </a:r>
            <a:r>
              <a:rPr sz="3500" spc="455" dirty="0">
                <a:latin typeface="Times New Roman"/>
                <a:cs typeface="Times New Roman"/>
              </a:rPr>
              <a:t>new </a:t>
            </a:r>
            <a:r>
              <a:rPr sz="3500" spc="400" dirty="0">
                <a:latin typeface="Times New Roman"/>
                <a:cs typeface="Times New Roman"/>
              </a:rPr>
              <a:t>user, </a:t>
            </a:r>
            <a:r>
              <a:rPr sz="3500" spc="285" dirty="0">
                <a:latin typeface="Times New Roman"/>
                <a:cs typeface="Times New Roman"/>
              </a:rPr>
              <a:t>give  </a:t>
            </a:r>
            <a:r>
              <a:rPr sz="3500" spc="409" dirty="0">
                <a:latin typeface="Times New Roman"/>
                <a:cs typeface="Times New Roman"/>
              </a:rPr>
              <a:t>appropriate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permissions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copy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key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secret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that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user  </a:t>
            </a:r>
            <a:r>
              <a:rPr sz="3500" spc="385" dirty="0">
                <a:latin typeface="Times New Roman"/>
                <a:cs typeface="Times New Roman"/>
              </a:rPr>
              <a:t>(best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practice).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15"/>
              </a:spcBef>
            </a:pPr>
            <a:r>
              <a:rPr sz="3500" spc="350" dirty="0">
                <a:latin typeface="Times New Roman"/>
                <a:cs typeface="Times New Roman"/>
              </a:rPr>
              <a:t>Note: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90" dirty="0">
                <a:latin typeface="Times New Roman"/>
                <a:cs typeface="Times New Roman"/>
              </a:rPr>
              <a:t>You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can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CLI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user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too.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9826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4300" y="0"/>
            <a:ext cx="109474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49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31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89127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Module </a:t>
            </a:r>
            <a:r>
              <a:rPr spc="28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2: </a:t>
            </a:r>
            <a:r>
              <a:rPr spc="26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AWS</a:t>
            </a:r>
            <a:r>
              <a:rPr spc="-969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pc="-969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pc="-2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SDKs</a:t>
            </a:r>
            <a:endParaRPr spc="-2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35786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Advantages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-509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160" dirty="0">
                <a:latin typeface="Times New Roman"/>
                <a:cs typeface="Times New Roman"/>
              </a:rPr>
              <a:t>SDKs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Node </a:t>
            </a:r>
            <a:r>
              <a:rPr sz="3500" spc="75" dirty="0">
                <a:latin typeface="Times New Roman"/>
                <a:cs typeface="Times New Roman"/>
              </a:rPr>
              <a:t>SDK</a:t>
            </a:r>
            <a:r>
              <a:rPr sz="3500" spc="-409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Example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Lab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2: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Write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Node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script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an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run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it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026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4300" y="0"/>
            <a:ext cx="109474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50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4253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4300" y="0"/>
            <a:ext cx="109474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51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98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4300" y="0"/>
            <a:ext cx="109474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52</a:t>
            </a:fld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4386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53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64960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25" dirty="0">
                <a:solidFill>
                  <a:schemeClr val="bg1"/>
                </a:solidFill>
              </a:rPr>
              <a:t>Configure </a:t>
            </a:r>
            <a:r>
              <a:rPr sz="5200" spc="180" dirty="0">
                <a:solidFill>
                  <a:schemeClr val="bg1"/>
                </a:solidFill>
              </a:rPr>
              <a:t>Your</a:t>
            </a:r>
            <a:r>
              <a:rPr sz="5200" spc="-440" dirty="0">
                <a:solidFill>
                  <a:schemeClr val="bg1"/>
                </a:solidFill>
              </a:rPr>
              <a:t> </a:t>
            </a:r>
            <a:r>
              <a:rPr sz="5200" spc="185" dirty="0">
                <a:solidFill>
                  <a:schemeClr val="bg1"/>
                </a:solidFill>
              </a:rPr>
              <a:t>CLI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166620"/>
            <a:ext cx="11783060" cy="332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09474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105" dirty="0">
                <a:latin typeface="Arial"/>
                <a:cs typeface="Arial"/>
              </a:rPr>
              <a:t>configure</a:t>
            </a:r>
            <a:endParaRPr sz="3900">
              <a:latin typeface="Arial"/>
              <a:cs typeface="Arial"/>
            </a:endParaRPr>
          </a:p>
          <a:p>
            <a:pPr marL="647065" indent="-634365">
              <a:lnSpc>
                <a:spcPct val="100000"/>
              </a:lnSpc>
              <a:spcBef>
                <a:spcPts val="2900"/>
              </a:spcBef>
              <a:buAutoNum type="arabicPeriod"/>
              <a:tabLst>
                <a:tab pos="647065" algn="l"/>
                <a:tab pos="647700" algn="l"/>
              </a:tabLst>
            </a:pPr>
            <a:r>
              <a:rPr sz="3500" spc="180" dirty="0">
                <a:latin typeface="Arial"/>
                <a:cs typeface="Arial"/>
              </a:rPr>
              <a:t>Provide </a:t>
            </a:r>
            <a:r>
              <a:rPr sz="3500" spc="25" dirty="0">
                <a:latin typeface="Arial"/>
                <a:cs typeface="Arial"/>
              </a:rPr>
              <a:t>access </a:t>
            </a:r>
            <a:r>
              <a:rPr sz="3500" spc="210" dirty="0">
                <a:latin typeface="Arial"/>
                <a:cs typeface="Arial"/>
              </a:rPr>
              <a:t>key</a:t>
            </a:r>
            <a:r>
              <a:rPr sz="3500" spc="-505" dirty="0">
                <a:latin typeface="Arial"/>
                <a:cs typeface="Arial"/>
              </a:rPr>
              <a:t> </a:t>
            </a:r>
            <a:r>
              <a:rPr sz="3500" spc="254" dirty="0">
                <a:latin typeface="Arial"/>
                <a:cs typeface="Arial"/>
              </a:rPr>
              <a:t>ID</a:t>
            </a:r>
            <a:endParaRPr sz="3500">
              <a:latin typeface="Arial"/>
              <a:cs typeface="Arial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180" dirty="0">
                <a:latin typeface="Arial"/>
                <a:cs typeface="Arial"/>
              </a:rPr>
              <a:t>Provide </a:t>
            </a:r>
            <a:r>
              <a:rPr sz="3500" spc="160" dirty="0">
                <a:latin typeface="Arial"/>
                <a:cs typeface="Arial"/>
              </a:rPr>
              <a:t>secret </a:t>
            </a:r>
            <a:r>
              <a:rPr sz="3500" spc="25" dirty="0">
                <a:latin typeface="Arial"/>
                <a:cs typeface="Arial"/>
              </a:rPr>
              <a:t>access</a:t>
            </a:r>
            <a:r>
              <a:rPr sz="3500" spc="-640" dirty="0">
                <a:latin typeface="Arial"/>
                <a:cs typeface="Arial"/>
              </a:rPr>
              <a:t> </a:t>
            </a:r>
            <a:r>
              <a:rPr sz="3500" spc="210" dirty="0">
                <a:latin typeface="Arial"/>
                <a:cs typeface="Arial"/>
              </a:rPr>
              <a:t>key</a:t>
            </a:r>
            <a:endParaRPr sz="3500">
              <a:latin typeface="Arial"/>
              <a:cs typeface="Arial"/>
            </a:endParaRPr>
          </a:p>
          <a:p>
            <a:pPr marL="647700" indent="-635000">
              <a:lnSpc>
                <a:spcPct val="100000"/>
              </a:lnSpc>
              <a:spcBef>
                <a:spcPts val="320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85" dirty="0">
                <a:latin typeface="Arial"/>
                <a:cs typeface="Arial"/>
              </a:rPr>
              <a:t>Set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40" dirty="0">
                <a:latin typeface="Arial"/>
                <a:cs typeface="Arial"/>
              </a:rPr>
              <a:t>region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65" dirty="0">
                <a:latin typeface="Arial"/>
                <a:cs typeface="Arial"/>
              </a:rPr>
              <a:t> </a:t>
            </a:r>
            <a:r>
              <a:rPr sz="3500" spc="-215" dirty="0">
                <a:latin typeface="Courier New"/>
                <a:cs typeface="Courier New"/>
              </a:rPr>
              <a:t>us-west-1</a:t>
            </a:r>
            <a:r>
              <a:rPr sz="3500" spc="-1210" dirty="0">
                <a:latin typeface="Courier New"/>
                <a:cs typeface="Courier New"/>
              </a:rPr>
              <a:t> </a:t>
            </a:r>
            <a:r>
              <a:rPr sz="3500" spc="215" dirty="0">
                <a:latin typeface="Arial"/>
                <a:cs typeface="Arial"/>
              </a:rPr>
              <a:t>and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output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25" dirty="0">
                <a:latin typeface="Arial"/>
                <a:cs typeface="Arial"/>
              </a:rPr>
              <a:t>None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or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35" dirty="0">
                <a:latin typeface="Arial"/>
                <a:cs typeface="Arial"/>
              </a:rPr>
              <a:t>json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5009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9447" y="8503602"/>
            <a:ext cx="27622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0" dirty="0">
                <a:latin typeface="Arial"/>
                <a:cs typeface="Arial"/>
              </a:rPr>
              <a:t>54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29895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54" dirty="0">
                <a:solidFill>
                  <a:schemeClr val="bg1"/>
                </a:solidFill>
              </a:rPr>
              <a:t>Exa</a:t>
            </a:r>
            <a:r>
              <a:rPr sz="5200" spc="390" dirty="0">
                <a:solidFill>
                  <a:schemeClr val="bg1"/>
                </a:solidFill>
              </a:rPr>
              <a:t>m</a:t>
            </a:r>
            <a:r>
              <a:rPr sz="5200" spc="405" dirty="0">
                <a:solidFill>
                  <a:schemeClr val="bg1"/>
                </a:solidFill>
              </a:rPr>
              <a:t>p</a:t>
            </a:r>
            <a:r>
              <a:rPr sz="5200" spc="175" dirty="0">
                <a:solidFill>
                  <a:schemeClr val="bg1"/>
                </a:solidFill>
              </a:rPr>
              <a:t>l</a:t>
            </a:r>
            <a:r>
              <a:rPr sz="5200" spc="140" dirty="0">
                <a:solidFill>
                  <a:schemeClr val="bg1"/>
                </a:solidFill>
              </a:rPr>
              <a:t>e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046319"/>
            <a:ext cx="14529435" cy="310007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852805" algn="l"/>
              </a:tabLst>
            </a:pPr>
            <a:r>
              <a:rPr sz="3050" b="1" spc="-270" dirty="0">
                <a:latin typeface="Arial"/>
                <a:cs typeface="Arial"/>
              </a:rPr>
              <a:t>aws	</a:t>
            </a:r>
            <a:r>
              <a:rPr sz="3050" b="1" spc="-75" dirty="0">
                <a:latin typeface="Arial"/>
                <a:cs typeface="Arial"/>
              </a:rPr>
              <a:t>configure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852805" algn="l"/>
                <a:tab pos="2324735" algn="l"/>
                <a:tab pos="3165475" algn="l"/>
                <a:tab pos="3796029" algn="l"/>
                <a:tab pos="5477510" algn="l"/>
              </a:tabLst>
            </a:pPr>
            <a:r>
              <a:rPr sz="3050" b="1" spc="-720" dirty="0">
                <a:latin typeface="Arial"/>
                <a:cs typeface="Arial"/>
              </a:rPr>
              <a:t>AWS	</a:t>
            </a:r>
            <a:r>
              <a:rPr sz="3050" b="1" spc="-130" dirty="0">
                <a:latin typeface="Arial"/>
                <a:cs typeface="Arial"/>
              </a:rPr>
              <a:t>Access	</a:t>
            </a:r>
            <a:r>
              <a:rPr sz="3050" b="1" spc="-210" dirty="0">
                <a:latin typeface="Arial"/>
                <a:cs typeface="Arial"/>
              </a:rPr>
              <a:t>Key	</a:t>
            </a:r>
            <a:r>
              <a:rPr sz="3050" b="1" spc="125" dirty="0">
                <a:latin typeface="Arial"/>
                <a:cs typeface="Arial"/>
              </a:rPr>
              <a:t>ID	[None]:	</a:t>
            </a:r>
            <a:r>
              <a:rPr sz="3050" b="1" spc="-345" dirty="0">
                <a:latin typeface="Arial"/>
                <a:cs typeface="Arial"/>
              </a:rPr>
              <a:t>AKIAIOSFODNN7EXAMPLE</a:t>
            </a:r>
            <a:endParaRPr sz="3050">
              <a:latin typeface="Arial"/>
              <a:cs typeface="Arial"/>
            </a:endParaRPr>
          </a:p>
          <a:p>
            <a:pPr marL="12700" marR="5080">
              <a:lnSpc>
                <a:spcPts val="4840"/>
              </a:lnSpc>
              <a:spcBef>
                <a:spcPts val="355"/>
              </a:spcBef>
              <a:tabLst>
                <a:tab pos="852805" algn="l"/>
                <a:tab pos="1694180" algn="l"/>
                <a:tab pos="2324735" algn="l"/>
                <a:tab pos="3165475" algn="l"/>
                <a:tab pos="3796029" algn="l"/>
                <a:tab pos="4216400" algn="l"/>
                <a:tab pos="4636770" algn="l"/>
                <a:tab pos="5897880" algn="l"/>
                <a:tab pos="6318250" algn="l"/>
              </a:tabLst>
            </a:pPr>
            <a:r>
              <a:rPr sz="3050" b="1" spc="-720" dirty="0">
                <a:latin typeface="Arial"/>
                <a:cs typeface="Arial"/>
              </a:rPr>
              <a:t>AWS	</a:t>
            </a:r>
            <a:r>
              <a:rPr sz="3050" b="1" spc="100" dirty="0">
                <a:latin typeface="Arial"/>
                <a:cs typeface="Arial"/>
              </a:rPr>
              <a:t>Secret	</a:t>
            </a:r>
            <a:r>
              <a:rPr sz="3050" b="1" spc="-130" dirty="0">
                <a:latin typeface="Arial"/>
                <a:cs typeface="Arial"/>
              </a:rPr>
              <a:t>Access	</a:t>
            </a:r>
            <a:r>
              <a:rPr sz="3050" b="1" spc="-210" dirty="0">
                <a:latin typeface="Arial"/>
                <a:cs typeface="Arial"/>
              </a:rPr>
              <a:t>Key	</a:t>
            </a:r>
            <a:r>
              <a:rPr sz="3050" b="1" spc="125" dirty="0">
                <a:latin typeface="Arial"/>
                <a:cs typeface="Arial"/>
              </a:rPr>
              <a:t>[None]:	</a:t>
            </a:r>
            <a:r>
              <a:rPr sz="3050" b="1" spc="-240" dirty="0">
                <a:latin typeface="Arial"/>
                <a:cs typeface="Arial"/>
              </a:rPr>
              <a:t>wJalrXUtnFEMI/K7MDENG/bPxRfiCYEXAMPLEKEY </a:t>
            </a:r>
            <a:r>
              <a:rPr sz="3050" b="1" spc="-110" dirty="0">
                <a:latin typeface="Arial"/>
                <a:cs typeface="Arial"/>
              </a:rPr>
              <a:t> </a:t>
            </a:r>
            <a:r>
              <a:rPr sz="3050" b="1" spc="175" dirty="0">
                <a:latin typeface="Arial"/>
                <a:cs typeface="Arial"/>
              </a:rPr>
              <a:t>Default	</a:t>
            </a:r>
            <a:r>
              <a:rPr sz="3050" b="1" spc="100" dirty="0">
                <a:latin typeface="Arial"/>
                <a:cs typeface="Arial"/>
              </a:rPr>
              <a:t>region	</a:t>
            </a:r>
            <a:r>
              <a:rPr sz="3050" b="1" spc="-340" dirty="0">
                <a:latin typeface="Arial"/>
                <a:cs typeface="Arial"/>
              </a:rPr>
              <a:t>name	</a:t>
            </a:r>
            <a:r>
              <a:rPr sz="3050" b="1" spc="125" dirty="0">
                <a:latin typeface="Arial"/>
                <a:cs typeface="Arial"/>
              </a:rPr>
              <a:t>[None]:	</a:t>
            </a:r>
            <a:r>
              <a:rPr sz="3050" b="1" spc="85" dirty="0">
                <a:latin typeface="Arial"/>
                <a:cs typeface="Arial"/>
              </a:rPr>
              <a:t>us-west-1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1694180" algn="l"/>
                <a:tab pos="3165475" algn="l"/>
                <a:tab pos="4636770" algn="l"/>
                <a:tab pos="6318250" algn="l"/>
              </a:tabLst>
            </a:pPr>
            <a:r>
              <a:rPr sz="3050" b="1" spc="175" dirty="0">
                <a:latin typeface="Arial"/>
                <a:cs typeface="Arial"/>
              </a:rPr>
              <a:t>Default	</a:t>
            </a:r>
            <a:r>
              <a:rPr sz="3050" b="1" spc="65" dirty="0">
                <a:latin typeface="Arial"/>
                <a:cs typeface="Arial"/>
              </a:rPr>
              <a:t>output	format	</a:t>
            </a:r>
            <a:r>
              <a:rPr sz="3050" b="1" spc="125" dirty="0">
                <a:latin typeface="Arial"/>
                <a:cs typeface="Arial"/>
              </a:rPr>
              <a:t>[None]:	</a:t>
            </a:r>
            <a:r>
              <a:rPr sz="3050" b="1" spc="80" dirty="0">
                <a:latin typeface="Arial"/>
                <a:cs typeface="Arial"/>
              </a:rPr>
              <a:t>json</a:t>
            </a:r>
            <a:endParaRPr sz="30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4478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51354" y="8503602"/>
            <a:ext cx="24130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65" dirty="0"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4641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0" dirty="0">
                <a:solidFill>
                  <a:schemeClr val="bg1"/>
                </a:solidFill>
              </a:rPr>
              <a:t>Getting</a:t>
            </a:r>
            <a:r>
              <a:rPr spc="-160" dirty="0">
                <a:solidFill>
                  <a:schemeClr val="bg1"/>
                </a:solidFill>
              </a:rPr>
              <a:t> </a:t>
            </a:r>
            <a:r>
              <a:rPr spc="440" dirty="0">
                <a:solidFill>
                  <a:schemeClr val="bg1"/>
                </a:solidFill>
              </a:rPr>
              <a:t>Help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7781925" cy="237236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108204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100" dirty="0">
                <a:latin typeface="Arial"/>
                <a:cs typeface="Arial"/>
              </a:rPr>
              <a:t>help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1082040" algn="l"/>
                <a:tab pos="215201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00" dirty="0">
                <a:latin typeface="Arial"/>
                <a:cs typeface="Arial"/>
              </a:rPr>
              <a:t>help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1082040" algn="l"/>
                <a:tab pos="2152015" algn="l"/>
                <a:tab pos="669861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35" dirty="0">
                <a:latin typeface="Arial"/>
                <a:cs typeface="Arial"/>
              </a:rPr>
              <a:t>describe-regions	</a:t>
            </a:r>
            <a:r>
              <a:rPr sz="3900" b="1" spc="100" dirty="0">
                <a:latin typeface="Arial"/>
                <a:cs typeface="Arial"/>
              </a:rPr>
              <a:t>help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664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56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24" y="2654300"/>
            <a:ext cx="13317219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2135">
              <a:lnSpc>
                <a:spcPts val="12500"/>
              </a:lnSpc>
              <a:spcBef>
                <a:spcPts val="100"/>
              </a:spcBef>
            </a:pPr>
            <a:r>
              <a:rPr sz="10000" b="0" spc="925" dirty="0">
                <a:latin typeface="Arial"/>
                <a:cs typeface="Arial"/>
              </a:rPr>
              <a:t>Identity </a:t>
            </a:r>
            <a:r>
              <a:rPr sz="10000" b="0" spc="180" dirty="0">
                <a:latin typeface="Arial"/>
                <a:cs typeface="Arial"/>
              </a:rPr>
              <a:t>Access  </a:t>
            </a:r>
            <a:r>
              <a:rPr sz="10000" b="0" spc="735" dirty="0">
                <a:latin typeface="Arial"/>
                <a:cs typeface="Arial"/>
              </a:rPr>
              <a:t>Management </a:t>
            </a:r>
            <a:r>
              <a:rPr sz="10000" b="0" spc="1175" dirty="0">
                <a:latin typeface="Arial"/>
                <a:cs typeface="Arial"/>
              </a:rPr>
              <a:t>in</a:t>
            </a:r>
            <a:r>
              <a:rPr sz="10000" b="0" spc="-1230" dirty="0">
                <a:latin typeface="Arial"/>
                <a:cs typeface="Arial"/>
              </a:rPr>
              <a:t> </a:t>
            </a:r>
            <a:r>
              <a:rPr sz="10000" b="0" spc="250" dirty="0">
                <a:latin typeface="Arial"/>
                <a:cs typeface="Arial"/>
              </a:rPr>
              <a:t>AWS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838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57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19938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0" dirty="0">
                <a:solidFill>
                  <a:schemeClr val="bg1"/>
                </a:solidFill>
                <a:latin typeface="Times New Roman"/>
                <a:cs typeface="Times New Roman"/>
              </a:rPr>
              <a:t>Create </a:t>
            </a:r>
            <a:r>
              <a:rPr spc="565" dirty="0">
                <a:solidFill>
                  <a:schemeClr val="bg1"/>
                </a:solidFill>
                <a:latin typeface="Times New Roman"/>
                <a:cs typeface="Times New Roman"/>
              </a:rPr>
              <a:t>User </a:t>
            </a:r>
            <a:r>
              <a:rPr spc="735" dirty="0">
                <a:solidFill>
                  <a:schemeClr val="bg1"/>
                </a:solidFill>
                <a:latin typeface="Times New Roman"/>
                <a:cs typeface="Times New Roman"/>
              </a:rPr>
              <a:t>with</a:t>
            </a:r>
            <a:r>
              <a:rPr spc="-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330" dirty="0">
                <a:solidFill>
                  <a:schemeClr val="bg1"/>
                </a:solidFill>
                <a:latin typeface="Times New Roman"/>
                <a:cs typeface="Times New Roman"/>
              </a:rPr>
              <a:t>CLI—Easy!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005167"/>
            <a:ext cx="14542135" cy="336232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sz="3500" spc="355" dirty="0">
                <a:latin typeface="Times New Roman"/>
                <a:cs typeface="Times New Roman"/>
              </a:rPr>
              <a:t>Create</a:t>
            </a:r>
            <a:r>
              <a:rPr sz="3500" spc="-6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user:</a:t>
            </a:r>
            <a:endParaRPr sz="3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615"/>
              </a:spcBef>
              <a:tabLst>
                <a:tab pos="1094740" algn="l"/>
                <a:tab pos="2164715" algn="l"/>
                <a:tab pos="5374005" algn="l"/>
                <a:tab pos="858393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135" dirty="0">
                <a:latin typeface="Arial"/>
                <a:cs typeface="Arial"/>
              </a:rPr>
              <a:t>iam	</a:t>
            </a:r>
            <a:r>
              <a:rPr sz="3900" b="1" spc="185" dirty="0">
                <a:latin typeface="Arial"/>
                <a:cs typeface="Arial"/>
              </a:rPr>
              <a:t>create-user	</a:t>
            </a:r>
            <a:r>
              <a:rPr sz="3900" b="1" spc="75" dirty="0">
                <a:latin typeface="Arial"/>
                <a:cs typeface="Arial"/>
              </a:rPr>
              <a:t>--user-name	</a:t>
            </a:r>
            <a:r>
              <a:rPr sz="3900" b="1" spc="-245" dirty="0">
                <a:latin typeface="Arial"/>
                <a:cs typeface="Arial"/>
              </a:rPr>
              <a:t>MyUser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95"/>
              </a:spcBef>
            </a:pPr>
            <a:r>
              <a:rPr sz="3500" spc="380" dirty="0">
                <a:latin typeface="Times New Roman"/>
                <a:cs typeface="Times New Roman"/>
              </a:rPr>
              <a:t>Attache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policy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from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54" dirty="0">
                <a:latin typeface="Times New Roman"/>
                <a:cs typeface="Times New Roman"/>
              </a:rPr>
              <a:t>file:</a:t>
            </a:r>
            <a:endParaRPr sz="35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3275"/>
              </a:spcBef>
            </a:pPr>
            <a:r>
              <a:rPr sz="1700" b="1" spc="-140" dirty="0">
                <a:latin typeface="Arial"/>
                <a:cs typeface="Arial"/>
              </a:rPr>
              <a:t>aws   </a:t>
            </a:r>
            <a:r>
              <a:rPr sz="1700" b="1" spc="-45" dirty="0">
                <a:latin typeface="Arial"/>
                <a:cs typeface="Arial"/>
              </a:rPr>
              <a:t>iam  </a:t>
            </a:r>
            <a:r>
              <a:rPr sz="1700" b="1" spc="110" dirty="0">
                <a:latin typeface="Arial"/>
                <a:cs typeface="Arial"/>
              </a:rPr>
              <a:t>put-user-policy  </a:t>
            </a:r>
            <a:r>
              <a:rPr sz="1700" b="1" spc="50" dirty="0">
                <a:latin typeface="Arial"/>
                <a:cs typeface="Arial"/>
              </a:rPr>
              <a:t>--user-name  </a:t>
            </a:r>
            <a:r>
              <a:rPr sz="1700" b="1" spc="-90" dirty="0">
                <a:latin typeface="Arial"/>
                <a:cs typeface="Arial"/>
              </a:rPr>
              <a:t>MyUser   </a:t>
            </a:r>
            <a:r>
              <a:rPr sz="1700" b="1" spc="80" dirty="0">
                <a:latin typeface="Arial"/>
                <a:cs typeface="Arial"/>
              </a:rPr>
              <a:t>--policy-name  </a:t>
            </a:r>
            <a:r>
              <a:rPr sz="1700" b="1" spc="-60" dirty="0">
                <a:latin typeface="Arial"/>
                <a:cs typeface="Arial"/>
              </a:rPr>
              <a:t>MyPowerUserRole  </a:t>
            </a:r>
            <a:r>
              <a:rPr sz="1700" b="1" spc="60" dirty="0">
                <a:latin typeface="Arial"/>
                <a:cs typeface="Arial"/>
              </a:rPr>
              <a:t>--policy-document</a:t>
            </a:r>
            <a:r>
              <a:rPr sz="1700" b="1" spc="90" dirty="0">
                <a:latin typeface="Arial"/>
                <a:cs typeface="Arial"/>
              </a:rPr>
              <a:t> </a:t>
            </a:r>
            <a:r>
              <a:rPr sz="1700" b="1" spc="100" dirty="0">
                <a:latin typeface="Arial"/>
                <a:cs typeface="Arial"/>
              </a:rPr>
              <a:t>file://C:\Temp\MyPolicyFile.json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5783579"/>
            <a:ext cx="1454150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260" dirty="0">
                <a:latin typeface="Times New Roman"/>
                <a:cs typeface="Times New Roman"/>
              </a:rPr>
              <a:t>Or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-310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link:</a:t>
            </a:r>
            <a:endParaRPr sz="3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275"/>
              </a:spcBef>
            </a:pPr>
            <a:r>
              <a:rPr sz="1450" b="1" spc="-135" dirty="0">
                <a:latin typeface="Arial"/>
                <a:cs typeface="Arial"/>
              </a:rPr>
              <a:t>aws   </a:t>
            </a:r>
            <a:r>
              <a:rPr sz="1450" b="1" spc="-55" dirty="0">
                <a:latin typeface="Arial"/>
                <a:cs typeface="Arial"/>
              </a:rPr>
              <a:t>iam  </a:t>
            </a:r>
            <a:r>
              <a:rPr sz="1450" b="1" spc="75" dirty="0">
                <a:latin typeface="Arial"/>
                <a:cs typeface="Arial"/>
              </a:rPr>
              <a:t>put-user-policy  </a:t>
            </a:r>
            <a:r>
              <a:rPr sz="1450" b="1" spc="25" dirty="0">
                <a:latin typeface="Arial"/>
                <a:cs typeface="Arial"/>
              </a:rPr>
              <a:t>--user-name  </a:t>
            </a:r>
            <a:r>
              <a:rPr sz="1450" b="1" spc="-95" dirty="0">
                <a:latin typeface="Arial"/>
                <a:cs typeface="Arial"/>
              </a:rPr>
              <a:t>MyUser </a:t>
            </a:r>
            <a:r>
              <a:rPr sz="1450" b="1" spc="204" dirty="0">
                <a:latin typeface="Arial"/>
                <a:cs typeface="Arial"/>
              </a:rPr>
              <a:t> </a:t>
            </a:r>
            <a:r>
              <a:rPr sz="1450" b="1" spc="50" dirty="0">
                <a:latin typeface="Arial"/>
                <a:cs typeface="Arial"/>
              </a:rPr>
              <a:t>--policy-name  </a:t>
            </a:r>
            <a:r>
              <a:rPr sz="1450" b="1" spc="-70" dirty="0">
                <a:latin typeface="Arial"/>
                <a:cs typeface="Arial"/>
              </a:rPr>
              <a:t>MyPowerUserRole </a:t>
            </a:r>
            <a:r>
              <a:rPr sz="1450" b="1" spc="254" dirty="0">
                <a:latin typeface="Arial"/>
                <a:cs typeface="Arial"/>
              </a:rPr>
              <a:t> </a:t>
            </a:r>
            <a:r>
              <a:rPr sz="1450" b="1" spc="35" dirty="0">
                <a:latin typeface="Arial"/>
                <a:cs typeface="Arial"/>
              </a:rPr>
              <a:t>--policy-document</a:t>
            </a:r>
            <a:r>
              <a:rPr sz="1450" b="1" spc="-40" dirty="0">
                <a:latin typeface="Arial"/>
                <a:cs typeface="Arial"/>
              </a:rPr>
              <a:t> </a:t>
            </a:r>
            <a:r>
              <a:rPr sz="1450" b="1" spc="25" dirty="0">
                <a:latin typeface="Arial"/>
                <a:cs typeface="Arial"/>
              </a:rPr>
              <a:t>https://s3.amazonaws.com/checkr3/CC_IAM_FullPolicy.json</a:t>
            </a:r>
            <a:endParaRPr sz="14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261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58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96726"/>
            <a:ext cx="12995910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530" dirty="0">
                <a:solidFill>
                  <a:schemeClr val="bg1"/>
                </a:solidFill>
              </a:rPr>
              <a:t>IAM</a:t>
            </a:r>
            <a:r>
              <a:rPr sz="5200" spc="-75" dirty="0">
                <a:solidFill>
                  <a:schemeClr val="bg1"/>
                </a:solidFill>
              </a:rPr>
              <a:t> </a:t>
            </a:r>
            <a:r>
              <a:rPr sz="5200" spc="130" dirty="0">
                <a:solidFill>
                  <a:schemeClr val="bg1"/>
                </a:solidFill>
              </a:rPr>
              <a:t>Policy</a:t>
            </a:r>
            <a:r>
              <a:rPr sz="5200" spc="-80" dirty="0">
                <a:solidFill>
                  <a:schemeClr val="bg1"/>
                </a:solidFill>
              </a:rPr>
              <a:t> </a:t>
            </a:r>
            <a:r>
              <a:rPr sz="5200" spc="275" dirty="0">
                <a:solidFill>
                  <a:schemeClr val="bg1"/>
                </a:solidFill>
              </a:rPr>
              <a:t>Example</a:t>
            </a:r>
            <a:r>
              <a:rPr sz="5200" spc="-70" dirty="0">
                <a:solidFill>
                  <a:schemeClr val="bg1"/>
                </a:solidFill>
              </a:rPr>
              <a:t> </a:t>
            </a:r>
            <a:r>
              <a:rPr sz="5200" spc="335" dirty="0">
                <a:solidFill>
                  <a:schemeClr val="bg1"/>
                </a:solidFill>
              </a:rPr>
              <a:t>for</a:t>
            </a:r>
            <a:r>
              <a:rPr sz="5200" spc="-80" dirty="0">
                <a:solidFill>
                  <a:schemeClr val="bg1"/>
                </a:solidFill>
              </a:rPr>
              <a:t> </a:t>
            </a:r>
            <a:r>
              <a:rPr sz="5200" spc="65">
                <a:solidFill>
                  <a:schemeClr val="bg1"/>
                </a:solidFill>
              </a:rPr>
              <a:t>EC2</a:t>
            </a:r>
            <a:r>
              <a:rPr sz="5200" spc="-80">
                <a:solidFill>
                  <a:schemeClr val="bg1"/>
                </a:solidFill>
              </a:rPr>
              <a:t> </a:t>
            </a:r>
            <a:r>
              <a:rPr lang="en-US" sz="5200" spc="-80" smtClean="0">
                <a:solidFill>
                  <a:schemeClr val="bg1"/>
                </a:solidFill>
              </a:rPr>
              <a:t/>
            </a:r>
            <a:br>
              <a:rPr lang="en-US" sz="5200" spc="-80" smtClean="0">
                <a:solidFill>
                  <a:schemeClr val="bg1"/>
                </a:solidFill>
              </a:rPr>
            </a:br>
            <a:r>
              <a:rPr sz="5200" spc="300" smtClean="0">
                <a:solidFill>
                  <a:schemeClr val="bg1"/>
                </a:solidFill>
              </a:rPr>
              <a:t>Allow</a:t>
            </a:r>
            <a:r>
              <a:rPr sz="5200" spc="-70" smtClean="0">
                <a:solidFill>
                  <a:schemeClr val="bg1"/>
                </a:solidFill>
              </a:rPr>
              <a:t> </a:t>
            </a:r>
            <a:r>
              <a:rPr sz="5200" spc="275" dirty="0">
                <a:solidFill>
                  <a:schemeClr val="bg1"/>
                </a:solidFill>
              </a:rPr>
              <a:t>All: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126793"/>
            <a:ext cx="5059680" cy="49333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200" b="1" spc="33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70"/>
              </a:spcBef>
              <a:tabLst>
                <a:tab pos="1995170" algn="l"/>
              </a:tabLst>
            </a:pPr>
            <a:r>
              <a:rPr sz="2200" b="1" spc="105" dirty="0">
                <a:latin typeface="Arial"/>
                <a:cs typeface="Arial"/>
              </a:rPr>
              <a:t>"Version":	</a:t>
            </a:r>
            <a:r>
              <a:rPr sz="2200" b="1" spc="125" dirty="0">
                <a:latin typeface="Arial"/>
                <a:cs typeface="Arial"/>
              </a:rPr>
              <a:t>"2012-10-17",</a:t>
            </a:r>
            <a:endParaRPr sz="2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69"/>
              </a:spcBef>
              <a:tabLst>
                <a:tab pos="2300605" algn="l"/>
              </a:tabLst>
            </a:pPr>
            <a:r>
              <a:rPr sz="2200" b="1" spc="75" dirty="0">
                <a:latin typeface="Arial"/>
                <a:cs typeface="Arial"/>
              </a:rPr>
              <a:t>"Statement":	</a:t>
            </a:r>
            <a:r>
              <a:rPr sz="2200" b="1" spc="459" dirty="0">
                <a:latin typeface="Arial"/>
                <a:cs typeface="Arial"/>
              </a:rPr>
              <a:t>[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870"/>
              </a:spcBef>
            </a:pPr>
            <a:r>
              <a:rPr sz="2200" b="1" spc="33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  <a:spcBef>
                <a:spcPts val="869"/>
              </a:spcBef>
              <a:tabLst>
                <a:tab pos="1995170" algn="l"/>
              </a:tabLst>
            </a:pPr>
            <a:r>
              <a:rPr sz="2200" b="1" spc="155" dirty="0">
                <a:latin typeface="Arial"/>
                <a:cs typeface="Arial"/>
              </a:rPr>
              <a:t>"Sid":	</a:t>
            </a:r>
            <a:r>
              <a:rPr sz="2200" b="1" spc="25" dirty="0">
                <a:latin typeface="Arial"/>
                <a:cs typeface="Arial"/>
              </a:rPr>
              <a:t>"Stmt1491182980154",</a:t>
            </a:r>
            <a:endParaRPr sz="22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  <a:spcBef>
                <a:spcPts val="870"/>
              </a:spcBef>
              <a:tabLst>
                <a:tab pos="2453005" algn="l"/>
              </a:tabLst>
            </a:pPr>
            <a:r>
              <a:rPr sz="2200" b="1" spc="125" dirty="0">
                <a:latin typeface="Arial"/>
                <a:cs typeface="Arial"/>
              </a:rPr>
              <a:t>"Action":	</a:t>
            </a:r>
            <a:r>
              <a:rPr sz="2200" b="1" spc="200" dirty="0">
                <a:latin typeface="Arial"/>
                <a:cs typeface="Arial"/>
              </a:rPr>
              <a:t>"ec2:*",</a:t>
            </a:r>
            <a:endParaRPr sz="22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  <a:spcBef>
                <a:spcPts val="869"/>
              </a:spcBef>
              <a:tabLst>
                <a:tab pos="2300605" algn="l"/>
              </a:tabLst>
            </a:pPr>
            <a:r>
              <a:rPr sz="2200" b="1" spc="-60" dirty="0">
                <a:latin typeface="Arial"/>
                <a:cs typeface="Arial"/>
              </a:rPr>
              <a:t>"E</a:t>
            </a:r>
            <a:r>
              <a:rPr sz="2200" b="1" spc="-60" dirty="0">
                <a:latin typeface="Courier New"/>
                <a:cs typeface="Courier New"/>
              </a:rPr>
              <a:t>ff</a:t>
            </a:r>
            <a:r>
              <a:rPr sz="2200" b="1" spc="-60" dirty="0">
                <a:latin typeface="Arial"/>
                <a:cs typeface="Arial"/>
              </a:rPr>
              <a:t>ect":	</a:t>
            </a:r>
            <a:r>
              <a:rPr sz="2200" b="1" spc="125" dirty="0">
                <a:latin typeface="Arial"/>
                <a:cs typeface="Arial"/>
              </a:rPr>
              <a:t>"Allow",</a:t>
            </a:r>
            <a:endParaRPr sz="22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  <a:spcBef>
                <a:spcPts val="870"/>
              </a:spcBef>
              <a:tabLst>
                <a:tab pos="2757805" algn="l"/>
              </a:tabLst>
            </a:pPr>
            <a:r>
              <a:rPr sz="2200" b="1" spc="25" dirty="0">
                <a:latin typeface="Arial"/>
                <a:cs typeface="Arial"/>
              </a:rPr>
              <a:t>"Resource":	</a:t>
            </a:r>
            <a:r>
              <a:rPr sz="2200" b="1" spc="215" dirty="0">
                <a:latin typeface="Arial"/>
                <a:cs typeface="Arial"/>
              </a:rPr>
              <a:t>"*"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869"/>
              </a:spcBef>
            </a:pPr>
            <a:r>
              <a:rPr sz="2200" b="1" spc="33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70"/>
              </a:spcBef>
            </a:pPr>
            <a:r>
              <a:rPr sz="2200" b="1" spc="459" dirty="0"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200" b="1" spc="33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7459980"/>
            <a:ext cx="69716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415" dirty="0">
                <a:latin typeface="Times New Roman"/>
                <a:cs typeface="Times New Roman"/>
              </a:rPr>
              <a:t>Another</a:t>
            </a:r>
            <a:r>
              <a:rPr sz="3500" spc="-495" dirty="0">
                <a:latin typeface="Times New Roman"/>
                <a:cs typeface="Times New Roman"/>
              </a:rPr>
              <a:t> </a:t>
            </a:r>
            <a:r>
              <a:rPr sz="3500" u="heavy" spc="135" dirty="0">
                <a:latin typeface="Times New Roman"/>
                <a:cs typeface="Times New Roman"/>
                <a:hlinkClick r:id="rId2"/>
              </a:rPr>
              <a:t>IAM </a:t>
            </a:r>
            <a:r>
              <a:rPr sz="3500" u="heavy" spc="110" dirty="0">
                <a:latin typeface="Times New Roman"/>
                <a:cs typeface="Times New Roman"/>
                <a:hlinkClick r:id="rId2"/>
              </a:rPr>
              <a:t>JSON </a:t>
            </a:r>
            <a:r>
              <a:rPr sz="3500" u="heavy" spc="260" dirty="0">
                <a:latin typeface="Times New Roman"/>
                <a:cs typeface="Times New Roman"/>
                <a:hlinkClick r:id="rId2"/>
              </a:rPr>
              <a:t>file </a:t>
            </a:r>
            <a:r>
              <a:rPr sz="3500" u="heavy" spc="425" dirty="0">
                <a:latin typeface="Times New Roman"/>
                <a:cs typeface="Times New Roman"/>
                <a:hlinkClick r:id="rId2"/>
              </a:rPr>
              <a:t>example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9045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59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67080"/>
            <a:ext cx="747775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265" dirty="0">
                <a:solidFill>
                  <a:schemeClr val="bg1"/>
                </a:solidFill>
                <a:latin typeface="Times New Roman"/>
                <a:cs typeface="Times New Roman"/>
              </a:rPr>
              <a:t>List</a:t>
            </a:r>
            <a:r>
              <a:rPr sz="35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305" dirty="0">
                <a:solidFill>
                  <a:schemeClr val="bg1"/>
                </a:solidFill>
                <a:latin typeface="Times New Roman"/>
                <a:cs typeface="Times New Roman"/>
              </a:rPr>
              <a:t>policies</a:t>
            </a:r>
            <a:r>
              <a:rPr sz="35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335" dirty="0">
                <a:solidFill>
                  <a:schemeClr val="bg1"/>
                </a:solidFill>
                <a:latin typeface="Times New Roman"/>
                <a:cs typeface="Times New Roman"/>
              </a:rPr>
              <a:t>for</a:t>
            </a:r>
            <a:r>
              <a:rPr sz="35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50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500" b="0" spc="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415" dirty="0">
                <a:solidFill>
                  <a:schemeClr val="bg1"/>
                </a:solidFill>
                <a:latin typeface="Times New Roman"/>
                <a:cs typeface="Times New Roman"/>
              </a:rPr>
              <a:t>user</a:t>
            </a:r>
            <a:r>
              <a:rPr sz="3500" b="0" spc="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415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3500" b="0" spc="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b="0" spc="280" dirty="0">
                <a:solidFill>
                  <a:schemeClr val="bg1"/>
                </a:solidFill>
                <a:latin typeface="Times New Roman"/>
                <a:cs typeface="Times New Roman"/>
              </a:rPr>
              <a:t>verify:</a:t>
            </a:r>
            <a:endParaRPr sz="35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1620519"/>
            <a:ext cx="14541500" cy="418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094740" algn="l"/>
                <a:tab pos="2164715" algn="l"/>
                <a:tab pos="7246620" algn="l"/>
                <a:tab pos="1045591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135" dirty="0">
                <a:latin typeface="Arial"/>
                <a:cs typeface="Arial"/>
              </a:rPr>
              <a:t>iam	</a:t>
            </a:r>
            <a:r>
              <a:rPr sz="3900" b="1" spc="375" dirty="0">
                <a:latin typeface="Arial"/>
                <a:cs typeface="Arial"/>
              </a:rPr>
              <a:t>list-user-policies	</a:t>
            </a:r>
            <a:r>
              <a:rPr sz="3900" b="1" spc="75" dirty="0">
                <a:latin typeface="Arial"/>
                <a:cs typeface="Arial"/>
              </a:rPr>
              <a:t>--user-name	</a:t>
            </a:r>
            <a:r>
              <a:rPr sz="3900" b="1" spc="-245" dirty="0">
                <a:latin typeface="Arial"/>
                <a:cs typeface="Arial"/>
              </a:rPr>
              <a:t>MyUser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3500" spc="125" dirty="0">
                <a:latin typeface="Arial"/>
                <a:cs typeface="Arial"/>
              </a:rPr>
              <a:t>Create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185" dirty="0">
                <a:latin typeface="Arial"/>
                <a:cs typeface="Arial"/>
              </a:rPr>
              <a:t>password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290" dirty="0">
                <a:latin typeface="Arial"/>
                <a:cs typeface="Arial"/>
              </a:rPr>
              <a:t>login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to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190" dirty="0">
                <a:latin typeface="Arial"/>
                <a:cs typeface="Arial"/>
              </a:rPr>
              <a:t>web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180" dirty="0">
                <a:latin typeface="Arial"/>
                <a:cs typeface="Arial"/>
              </a:rPr>
              <a:t>console:</a:t>
            </a:r>
            <a:endParaRPr sz="35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770"/>
              </a:spcBef>
              <a:tabLst>
                <a:tab pos="904240" algn="l"/>
                <a:tab pos="1783080" algn="l"/>
                <a:tab pos="6177915" algn="l"/>
                <a:tab pos="8815070" algn="l"/>
                <a:tab pos="10353040" algn="l"/>
                <a:tab pos="12770485" algn="l"/>
              </a:tabLst>
            </a:pPr>
            <a:r>
              <a:rPr sz="3200" b="1" spc="-290" dirty="0">
                <a:latin typeface="Arial"/>
                <a:cs typeface="Arial"/>
              </a:rPr>
              <a:t>aws	</a:t>
            </a:r>
            <a:r>
              <a:rPr sz="3200" b="1" spc="-110" dirty="0">
                <a:latin typeface="Arial"/>
                <a:cs typeface="Arial"/>
              </a:rPr>
              <a:t>iam	</a:t>
            </a:r>
            <a:r>
              <a:rPr sz="3200" b="1" spc="185" dirty="0">
                <a:latin typeface="Arial"/>
                <a:cs typeface="Arial"/>
              </a:rPr>
              <a:t>create-login-profile	</a:t>
            </a:r>
            <a:r>
              <a:rPr sz="3200" b="1" spc="60" dirty="0">
                <a:latin typeface="Arial"/>
                <a:cs typeface="Arial"/>
              </a:rPr>
              <a:t>--user-name	</a:t>
            </a:r>
            <a:r>
              <a:rPr sz="3200" b="1" spc="-200" dirty="0">
                <a:latin typeface="Arial"/>
                <a:cs typeface="Arial"/>
              </a:rPr>
              <a:t>MyUser	</a:t>
            </a:r>
            <a:r>
              <a:rPr sz="3200" b="1" spc="15" dirty="0">
                <a:latin typeface="Arial"/>
                <a:cs typeface="Arial"/>
              </a:rPr>
              <a:t>--password	</a:t>
            </a:r>
            <a:r>
              <a:rPr sz="3200" b="1" spc="-140" dirty="0">
                <a:latin typeface="Arial"/>
                <a:cs typeface="Arial"/>
              </a:rPr>
              <a:t>Welc0m3!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85"/>
              </a:spcBef>
            </a:pPr>
            <a:r>
              <a:rPr sz="3500" spc="125" dirty="0">
                <a:latin typeface="Arial"/>
                <a:cs typeface="Arial"/>
              </a:rPr>
              <a:t>Create </a:t>
            </a:r>
            <a:r>
              <a:rPr sz="3500" spc="25" dirty="0">
                <a:latin typeface="Arial"/>
                <a:cs typeface="Arial"/>
              </a:rPr>
              <a:t>access</a:t>
            </a:r>
            <a:r>
              <a:rPr sz="3500" spc="-350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key:</a:t>
            </a:r>
            <a:endParaRPr sz="35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415"/>
              </a:spcBef>
              <a:tabLst>
                <a:tab pos="1094740" algn="l"/>
                <a:tab pos="2164715" algn="l"/>
                <a:tab pos="6979284" algn="l"/>
                <a:tab pos="1018857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135" dirty="0">
                <a:latin typeface="Arial"/>
                <a:cs typeface="Arial"/>
              </a:rPr>
              <a:t>iam	</a:t>
            </a:r>
            <a:r>
              <a:rPr sz="3900" b="1" spc="125" dirty="0">
                <a:latin typeface="Arial"/>
                <a:cs typeface="Arial"/>
              </a:rPr>
              <a:t>create-access-key	</a:t>
            </a:r>
            <a:r>
              <a:rPr sz="3900" b="1" spc="75" dirty="0">
                <a:latin typeface="Arial"/>
                <a:cs typeface="Arial"/>
              </a:rPr>
              <a:t>--user-name	</a:t>
            </a:r>
            <a:r>
              <a:rPr sz="3900" b="1" spc="-245" dirty="0">
                <a:latin typeface="Arial"/>
                <a:cs typeface="Arial"/>
              </a:rPr>
              <a:t>MyUser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94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075" y="624118"/>
            <a:ext cx="14579600" cy="258275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R="5080"/>
            <a:r>
              <a:rPr spc="605" dirty="0">
                <a:solidFill>
                  <a:schemeClr val="bg1"/>
                </a:solidFill>
              </a:rPr>
              <a:t>Module </a:t>
            </a:r>
            <a:r>
              <a:rPr spc="229" dirty="0">
                <a:solidFill>
                  <a:schemeClr val="bg1"/>
                </a:solidFill>
              </a:rPr>
              <a:t>3: </a:t>
            </a:r>
            <a:r>
              <a:rPr lang="en-US" spc="229" dirty="0" smtClean="0"/>
              <a:t/>
            </a:r>
            <a:br>
              <a:rPr lang="en-US" spc="229" dirty="0" smtClean="0"/>
            </a:br>
            <a:r>
              <a:rPr lang="en-US" sz="4800" spc="465" dirty="0" smtClean="0"/>
              <a:t>Infrastructure </a:t>
            </a:r>
            <a:r>
              <a:rPr sz="4800" spc="705" dirty="0" smtClean="0"/>
              <a:t>Automation </a:t>
            </a:r>
            <a:r>
              <a:rPr sz="4800" spc="735" dirty="0"/>
              <a:t>with</a:t>
            </a:r>
            <a:r>
              <a:rPr sz="4800" spc="-545" dirty="0"/>
              <a:t> </a:t>
            </a:r>
            <a:r>
              <a:rPr sz="4800" spc="580" dirty="0"/>
              <a:t>CloudFormation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3332479"/>
            <a:ext cx="12805410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advantage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structure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Demo: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example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Times New Roman"/>
                <a:cs typeface="Times New Roman"/>
              </a:rPr>
              <a:t>CLI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Demo: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visual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web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editor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Lab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3: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Create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5" dirty="0">
                <a:latin typeface="Times New Roman"/>
                <a:cs typeface="Times New Roman"/>
              </a:rPr>
              <a:t>ELB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auto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scaling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environment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from </a:t>
            </a:r>
            <a:r>
              <a:rPr sz="3500" spc="254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CloudFormation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template/blueprint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90003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60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125482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04" dirty="0">
                <a:solidFill>
                  <a:schemeClr val="bg1"/>
                </a:solidFill>
              </a:rPr>
              <a:t>Create </a:t>
            </a:r>
            <a:r>
              <a:rPr sz="5200" spc="-50" dirty="0">
                <a:solidFill>
                  <a:schemeClr val="bg1"/>
                </a:solidFill>
              </a:rPr>
              <a:t>access </a:t>
            </a:r>
            <a:r>
              <a:rPr sz="5200" spc="250" dirty="0">
                <a:solidFill>
                  <a:schemeClr val="bg1"/>
                </a:solidFill>
              </a:rPr>
              <a:t>key </a:t>
            </a:r>
            <a:r>
              <a:rPr sz="5200" spc="135" dirty="0">
                <a:solidFill>
                  <a:schemeClr val="bg1"/>
                </a:solidFill>
              </a:rPr>
              <a:t>response</a:t>
            </a:r>
            <a:r>
              <a:rPr sz="5200" spc="-725" dirty="0">
                <a:solidFill>
                  <a:schemeClr val="bg1"/>
                </a:solidFill>
              </a:rPr>
              <a:t> </a:t>
            </a:r>
            <a:r>
              <a:rPr sz="5200" spc="275" dirty="0">
                <a:solidFill>
                  <a:schemeClr val="bg1"/>
                </a:solidFill>
              </a:rPr>
              <a:t>example: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059903"/>
            <a:ext cx="14529435" cy="54800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3000" b="1" spc="455" dirty="0">
                <a:latin typeface="Arial"/>
                <a:cs typeface="Arial"/>
              </a:rPr>
              <a:t>{</a:t>
            </a:r>
            <a:endParaRPr sz="3000">
              <a:latin typeface="Arial"/>
              <a:cs typeface="Arial"/>
            </a:endParaRPr>
          </a:p>
          <a:p>
            <a:pPr marL="1670050" marR="9121140" indent="-829310">
              <a:lnSpc>
                <a:spcPts val="4770"/>
              </a:lnSpc>
              <a:spcBef>
                <a:spcPts val="350"/>
              </a:spcBef>
              <a:tabLst>
                <a:tab pos="3534410" algn="l"/>
                <a:tab pos="4156075" algn="l"/>
              </a:tabLst>
            </a:pPr>
            <a:r>
              <a:rPr sz="3000" b="1" spc="-25" dirty="0">
                <a:solidFill>
                  <a:srgbClr val="FD2500"/>
                </a:solidFill>
                <a:latin typeface="Arial"/>
                <a:cs typeface="Arial"/>
              </a:rPr>
              <a:t>"AccessKey"</a:t>
            </a:r>
            <a:r>
              <a:rPr sz="3000" b="1" spc="-25" dirty="0">
                <a:latin typeface="Arial"/>
                <a:cs typeface="Arial"/>
              </a:rPr>
              <a:t>:	</a:t>
            </a:r>
            <a:r>
              <a:rPr sz="3000" b="1" spc="455" dirty="0">
                <a:latin typeface="Arial"/>
                <a:cs typeface="Arial"/>
              </a:rPr>
              <a:t>{  </a:t>
            </a:r>
            <a:r>
              <a:rPr sz="3000" b="1" spc="-140" dirty="0">
                <a:solidFill>
                  <a:srgbClr val="FD2500"/>
                </a:solidFill>
                <a:latin typeface="Arial"/>
                <a:cs typeface="Arial"/>
              </a:rPr>
              <a:t>"UserName"</a:t>
            </a:r>
            <a:r>
              <a:rPr sz="3000" b="1" spc="625" dirty="0">
                <a:latin typeface="Arial"/>
                <a:cs typeface="Arial"/>
              </a:rPr>
              <a:t>:</a:t>
            </a:r>
            <a:r>
              <a:rPr sz="3000" b="1" dirty="0">
                <a:latin typeface="Arial"/>
                <a:cs typeface="Arial"/>
              </a:rPr>
              <a:t>	</a:t>
            </a:r>
            <a:r>
              <a:rPr sz="3000" b="1" spc="-105" dirty="0">
                <a:solidFill>
                  <a:srgbClr val="007CFB"/>
                </a:solidFill>
                <a:latin typeface="Arial"/>
                <a:cs typeface="Arial"/>
              </a:rPr>
              <a:t>"Bob"</a:t>
            </a:r>
            <a:r>
              <a:rPr sz="3000" b="1" spc="790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  <a:p>
            <a:pPr marL="1670050">
              <a:lnSpc>
                <a:spcPct val="100000"/>
              </a:lnSpc>
              <a:spcBef>
                <a:spcPts val="815"/>
              </a:spcBef>
              <a:tabLst>
                <a:tab pos="3742054" algn="l"/>
              </a:tabLst>
            </a:pPr>
            <a:r>
              <a:rPr sz="3000" b="1" spc="180" dirty="0">
                <a:solidFill>
                  <a:srgbClr val="FD2500"/>
                </a:solidFill>
                <a:latin typeface="Arial"/>
                <a:cs typeface="Arial"/>
              </a:rPr>
              <a:t>"Status"</a:t>
            </a:r>
            <a:r>
              <a:rPr sz="3000" b="1" spc="180" dirty="0">
                <a:latin typeface="Arial"/>
                <a:cs typeface="Arial"/>
              </a:rPr>
              <a:t>:	</a:t>
            </a:r>
            <a:r>
              <a:rPr sz="3000" b="1" spc="215" dirty="0">
                <a:solidFill>
                  <a:srgbClr val="007CFB"/>
                </a:solidFill>
                <a:latin typeface="Arial"/>
                <a:cs typeface="Arial"/>
              </a:rPr>
              <a:t>"Active"</a:t>
            </a:r>
            <a:r>
              <a:rPr sz="3000" b="1" spc="215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  <a:p>
            <a:pPr marL="1670050">
              <a:lnSpc>
                <a:spcPct val="100000"/>
              </a:lnSpc>
              <a:spcBef>
                <a:spcPts val="1170"/>
              </a:spcBef>
              <a:tabLst>
                <a:tab pos="4570730" algn="l"/>
              </a:tabLst>
            </a:pPr>
            <a:r>
              <a:rPr sz="3000" b="1" spc="110" dirty="0">
                <a:solidFill>
                  <a:srgbClr val="FD2500"/>
                </a:solidFill>
                <a:latin typeface="Arial"/>
                <a:cs typeface="Arial"/>
              </a:rPr>
              <a:t>"CreateDate"</a:t>
            </a:r>
            <a:r>
              <a:rPr sz="3000" b="1" spc="110" dirty="0">
                <a:latin typeface="Arial"/>
                <a:cs typeface="Arial"/>
              </a:rPr>
              <a:t>:	</a:t>
            </a:r>
            <a:r>
              <a:rPr sz="3000" b="1" spc="125" dirty="0">
                <a:solidFill>
                  <a:srgbClr val="007CFB"/>
                </a:solidFill>
                <a:latin typeface="Arial"/>
                <a:cs typeface="Arial"/>
              </a:rPr>
              <a:t>"2015-03-09T18:39:23.411Z"</a:t>
            </a:r>
            <a:r>
              <a:rPr sz="3000" b="1" spc="125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  <a:p>
            <a:pPr marL="1670050" marR="5080">
              <a:lnSpc>
                <a:spcPts val="4770"/>
              </a:lnSpc>
              <a:spcBef>
                <a:spcPts val="350"/>
              </a:spcBef>
              <a:tabLst>
                <a:tab pos="4777740" algn="l"/>
                <a:tab pos="5606415" algn="l"/>
              </a:tabLst>
            </a:pPr>
            <a:r>
              <a:rPr sz="3000" b="1" spc="-20" dirty="0">
                <a:solidFill>
                  <a:srgbClr val="FD2500"/>
                </a:solidFill>
                <a:latin typeface="Arial"/>
                <a:cs typeface="Arial"/>
              </a:rPr>
              <a:t>"SecretAccessKey"</a:t>
            </a:r>
            <a:r>
              <a:rPr sz="3000" b="1" spc="625" dirty="0">
                <a:latin typeface="Arial"/>
                <a:cs typeface="Arial"/>
              </a:rPr>
              <a:t>:	</a:t>
            </a:r>
            <a:r>
              <a:rPr sz="3000" b="1" spc="-204" dirty="0">
                <a:solidFill>
                  <a:srgbClr val="007CFB"/>
                </a:solidFill>
                <a:latin typeface="Arial"/>
                <a:cs typeface="Arial"/>
              </a:rPr>
              <a:t>"wJalrXUtnFEMI/K7MDENG/bPxRfiCYzEXAMPLEKEY"</a:t>
            </a:r>
            <a:r>
              <a:rPr sz="3000" b="1" spc="790" dirty="0">
                <a:latin typeface="Arial"/>
                <a:cs typeface="Arial"/>
              </a:rPr>
              <a:t>,  </a:t>
            </a:r>
            <a:r>
              <a:rPr sz="3000" b="1" spc="15" dirty="0">
                <a:solidFill>
                  <a:srgbClr val="FD2500"/>
                </a:solidFill>
                <a:latin typeface="Arial"/>
                <a:cs typeface="Arial"/>
              </a:rPr>
              <a:t>"AccessKeyId"</a:t>
            </a:r>
            <a:r>
              <a:rPr sz="3000" b="1" spc="15" dirty="0">
                <a:latin typeface="Arial"/>
                <a:cs typeface="Arial"/>
              </a:rPr>
              <a:t>:	</a:t>
            </a:r>
            <a:r>
              <a:rPr sz="3000" b="1" spc="-290" dirty="0">
                <a:solidFill>
                  <a:srgbClr val="007CFB"/>
                </a:solidFill>
                <a:latin typeface="Arial"/>
                <a:cs typeface="Arial"/>
              </a:rPr>
              <a:t>"AKIAIOSFODNN7EXAMPLE"</a:t>
            </a:r>
            <a:endParaRPr sz="3000">
              <a:latin typeface="Arial"/>
              <a:cs typeface="Arial"/>
            </a:endParaRPr>
          </a:p>
          <a:p>
            <a:pPr marL="841375">
              <a:lnSpc>
                <a:spcPct val="100000"/>
              </a:lnSpc>
              <a:spcBef>
                <a:spcPts val="815"/>
              </a:spcBef>
            </a:pPr>
            <a:r>
              <a:rPr sz="3000" b="1" spc="455" dirty="0"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000" b="1" spc="455" dirty="0">
                <a:latin typeface="Arial"/>
                <a:cs typeface="Arial"/>
              </a:rPr>
              <a:t>}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0689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61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9828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40" dirty="0">
                <a:solidFill>
                  <a:schemeClr val="bg1"/>
                </a:solidFill>
                <a:latin typeface="Times New Roman"/>
                <a:cs typeface="Times New Roman"/>
              </a:rPr>
              <a:t>Documentation </a:t>
            </a:r>
            <a:r>
              <a:rPr spc="885" dirty="0">
                <a:solidFill>
                  <a:schemeClr val="bg1"/>
                </a:solidFill>
                <a:latin typeface="Times New Roman"/>
                <a:cs typeface="Times New Roman"/>
              </a:rPr>
              <a:t>on</a:t>
            </a:r>
            <a:r>
              <a:rPr spc="-6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185" dirty="0">
                <a:solidFill>
                  <a:schemeClr val="bg1"/>
                </a:solidFill>
                <a:latin typeface="Times New Roman"/>
                <a:cs typeface="Times New Roman"/>
              </a:rPr>
              <a:t>IAM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916368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150" dirty="0">
                <a:latin typeface="Times New Roman"/>
                <a:cs typeface="Times New Roman"/>
                <a:hlinkClick r:id="rId2"/>
              </a:rPr>
              <a:t>AWS</a:t>
            </a:r>
            <a:r>
              <a:rPr sz="3500" u="heavy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365" dirty="0">
                <a:latin typeface="Times New Roman"/>
                <a:cs typeface="Times New Roman"/>
                <a:hlinkClick r:id="rId2"/>
              </a:rPr>
              <a:t>Identity</a:t>
            </a:r>
            <a:r>
              <a:rPr sz="3500" u="heavy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475" dirty="0">
                <a:latin typeface="Times New Roman"/>
                <a:cs typeface="Times New Roman"/>
                <a:hlinkClick r:id="rId2"/>
              </a:rPr>
              <a:t>and</a:t>
            </a:r>
            <a:r>
              <a:rPr sz="3500" u="heavy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285" dirty="0">
                <a:latin typeface="Times New Roman"/>
                <a:cs typeface="Times New Roman"/>
                <a:hlinkClick r:id="rId2"/>
              </a:rPr>
              <a:t>Access</a:t>
            </a:r>
            <a:r>
              <a:rPr sz="3500" u="heavy" spc="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u="heavy" spc="475" dirty="0">
                <a:latin typeface="Times New Roman"/>
                <a:cs typeface="Times New Roman"/>
                <a:hlinkClick r:id="rId2"/>
              </a:rPr>
              <a:t>Management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u="heavy" spc="150" dirty="0">
                <a:latin typeface="Times New Roman"/>
                <a:cs typeface="Times New Roman"/>
                <a:hlinkClick r:id="rId3"/>
              </a:rPr>
              <a:t>AWS </a:t>
            </a:r>
            <a:r>
              <a:rPr sz="3500" u="heavy" spc="240" dirty="0">
                <a:latin typeface="Times New Roman"/>
                <a:cs typeface="Times New Roman"/>
                <a:hlinkClick r:id="rId3"/>
              </a:rPr>
              <a:t>Policy</a:t>
            </a:r>
            <a:r>
              <a:rPr sz="3500" u="heavy" spc="-180" dirty="0">
                <a:latin typeface="Times New Roman"/>
                <a:cs typeface="Times New Roman"/>
                <a:hlinkClick r:id="rId3"/>
              </a:rPr>
              <a:t> </a:t>
            </a:r>
            <a:r>
              <a:rPr sz="3500" u="heavy" spc="400" dirty="0">
                <a:latin typeface="Times New Roman"/>
                <a:cs typeface="Times New Roman"/>
                <a:hlinkClick r:id="rId3"/>
              </a:rPr>
              <a:t>Generator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4910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62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316" y="2654300"/>
            <a:ext cx="14018894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9275" marR="5080" indent="-4347210">
              <a:lnSpc>
                <a:spcPts val="12500"/>
              </a:lnSpc>
              <a:spcBef>
                <a:spcPts val="100"/>
              </a:spcBef>
            </a:pPr>
            <a:r>
              <a:rPr sz="10000" b="0" spc="1125" dirty="0">
                <a:latin typeface="Times New Roman"/>
                <a:cs typeface="Times New Roman"/>
              </a:rPr>
              <a:t>Connecting</a:t>
            </a:r>
            <a:r>
              <a:rPr sz="10000" b="0" spc="15" dirty="0">
                <a:latin typeface="Times New Roman"/>
                <a:cs typeface="Times New Roman"/>
              </a:rPr>
              <a:t> </a:t>
            </a:r>
            <a:r>
              <a:rPr sz="10000" b="0" spc="1000" dirty="0">
                <a:latin typeface="Times New Roman"/>
                <a:cs typeface="Times New Roman"/>
              </a:rPr>
              <a:t>Resources  </a:t>
            </a:r>
            <a:r>
              <a:rPr sz="10000" b="0" spc="1380" dirty="0">
                <a:latin typeface="Times New Roman"/>
                <a:cs typeface="Times New Roman"/>
              </a:rPr>
              <a:t>and</a:t>
            </a:r>
            <a:r>
              <a:rPr sz="10000" b="0" spc="-45" dirty="0">
                <a:latin typeface="Times New Roman"/>
                <a:cs typeface="Times New Roman"/>
              </a:rPr>
              <a:t> </a:t>
            </a:r>
            <a:r>
              <a:rPr sz="10000" b="0" spc="400" dirty="0">
                <a:latin typeface="Times New Roman"/>
                <a:cs typeface="Times New Roman"/>
              </a:rPr>
              <a:t>IAM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90001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63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9362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Best </a:t>
            </a:r>
            <a:r>
              <a:rPr spc="660" dirty="0">
                <a:solidFill>
                  <a:schemeClr val="bg1"/>
                </a:solidFill>
              </a:rPr>
              <a:t>IAM</a:t>
            </a:r>
            <a:r>
              <a:rPr spc="-375" dirty="0">
                <a:solidFill>
                  <a:schemeClr val="bg1"/>
                </a:solidFill>
              </a:rPr>
              <a:t> </a:t>
            </a:r>
            <a:r>
              <a:rPr spc="150" dirty="0">
                <a:solidFill>
                  <a:schemeClr val="bg1"/>
                </a:solidFill>
              </a:rPr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644244" cy="464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50" dirty="0">
                <a:latin typeface="Times New Roman"/>
                <a:cs typeface="Times New Roman"/>
              </a:rPr>
              <a:t>Lock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away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account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(root)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access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keys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Create </a:t>
            </a:r>
            <a:r>
              <a:rPr sz="3500" spc="335" dirty="0">
                <a:latin typeface="Times New Roman"/>
                <a:cs typeface="Times New Roman"/>
              </a:rPr>
              <a:t>individual</a:t>
            </a:r>
            <a:r>
              <a:rPr sz="3500" spc="-545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IAM </a:t>
            </a:r>
            <a:r>
              <a:rPr sz="3500" spc="425" dirty="0">
                <a:latin typeface="Times New Roman"/>
                <a:cs typeface="Times New Roman"/>
              </a:rPr>
              <a:t>users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Use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AWS-defined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policies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assign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permissions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whenever </a:t>
            </a:r>
            <a:r>
              <a:rPr sz="3500" spc="30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possible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Use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groups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assign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permissions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IAM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users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0" dirty="0">
                <a:latin typeface="Times New Roman"/>
                <a:cs typeface="Times New Roman"/>
              </a:rPr>
              <a:t>Grant </a:t>
            </a:r>
            <a:r>
              <a:rPr sz="3500" spc="380" dirty="0">
                <a:latin typeface="Times New Roman"/>
                <a:cs typeface="Times New Roman"/>
              </a:rPr>
              <a:t>least</a:t>
            </a:r>
            <a:r>
              <a:rPr sz="3500" spc="-395" dirty="0">
                <a:latin typeface="Times New Roman"/>
                <a:cs typeface="Times New Roman"/>
              </a:rPr>
              <a:t> </a:t>
            </a:r>
            <a:r>
              <a:rPr sz="3500" spc="315" dirty="0">
                <a:latin typeface="Times New Roman"/>
                <a:cs typeface="Times New Roman"/>
              </a:rPr>
              <a:t>privilege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4722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44292" y="8503602"/>
            <a:ext cx="26098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40" dirty="0">
                <a:latin typeface="Arial"/>
                <a:cs typeface="Arial"/>
              </a:rPr>
              <a:t>64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9378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Best </a:t>
            </a:r>
            <a:r>
              <a:rPr spc="660" dirty="0">
                <a:solidFill>
                  <a:schemeClr val="bg1"/>
                </a:solidFill>
              </a:rPr>
              <a:t>IAM </a:t>
            </a:r>
            <a:r>
              <a:rPr spc="140" dirty="0">
                <a:solidFill>
                  <a:schemeClr val="bg1"/>
                </a:solidFill>
              </a:rPr>
              <a:t>Practices</a:t>
            </a:r>
            <a:r>
              <a:rPr spc="-1105" dirty="0">
                <a:solidFill>
                  <a:schemeClr val="bg1"/>
                </a:solidFill>
              </a:rPr>
              <a:t> </a:t>
            </a:r>
            <a:r>
              <a:rPr spc="459" dirty="0">
                <a:solidFill>
                  <a:schemeClr val="bg1"/>
                </a:solidFill>
              </a:rPr>
              <a:t>(Cont)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063344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30" dirty="0">
                <a:latin typeface="Times New Roman"/>
                <a:cs typeface="Times New Roman"/>
              </a:rPr>
              <a:t>Configure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strong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password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policy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users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5" dirty="0">
                <a:latin typeface="Times New Roman"/>
                <a:cs typeface="Times New Roman"/>
              </a:rPr>
              <a:t>Enable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MFA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25" dirty="0">
                <a:latin typeface="Times New Roman"/>
                <a:cs typeface="Times New Roman"/>
              </a:rPr>
              <a:t>privileged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users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Use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roles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applications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that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0" dirty="0">
                <a:latin typeface="Times New Roman"/>
                <a:cs typeface="Times New Roman"/>
              </a:rPr>
              <a:t>run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Amazon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65" dirty="0">
                <a:latin typeface="Times New Roman"/>
                <a:cs typeface="Times New Roman"/>
              </a:rPr>
              <a:t>EC2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Delegate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by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using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roles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instead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of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by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sharing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credentials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52770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34589" y="8503602"/>
            <a:ext cx="25781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30" dirty="0"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9378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Best </a:t>
            </a:r>
            <a:r>
              <a:rPr spc="660" dirty="0">
                <a:solidFill>
                  <a:schemeClr val="bg1"/>
                </a:solidFill>
              </a:rPr>
              <a:t>IAM </a:t>
            </a:r>
            <a:r>
              <a:rPr spc="140" dirty="0">
                <a:solidFill>
                  <a:schemeClr val="bg1"/>
                </a:solidFill>
              </a:rPr>
              <a:t>Practices</a:t>
            </a:r>
            <a:r>
              <a:rPr spc="-1105" dirty="0">
                <a:solidFill>
                  <a:schemeClr val="bg1"/>
                </a:solidFill>
              </a:rPr>
              <a:t> </a:t>
            </a:r>
            <a:r>
              <a:rPr spc="459" dirty="0">
                <a:solidFill>
                  <a:schemeClr val="bg1"/>
                </a:solidFill>
              </a:rPr>
              <a:t>(Cont)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9286240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Rotate </a:t>
            </a:r>
            <a:r>
              <a:rPr sz="3500" spc="375" dirty="0">
                <a:latin typeface="Times New Roman"/>
                <a:cs typeface="Times New Roman"/>
              </a:rPr>
              <a:t>credentials</a:t>
            </a:r>
            <a:r>
              <a:rPr sz="3500" spc="-38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regularly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Remove </a:t>
            </a:r>
            <a:r>
              <a:rPr sz="3500" spc="415" dirty="0">
                <a:latin typeface="Times New Roman"/>
                <a:cs typeface="Times New Roman"/>
              </a:rPr>
              <a:t>unnecessary</a:t>
            </a:r>
            <a:r>
              <a:rPr sz="3500" spc="-39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credentials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Use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80" dirty="0">
                <a:latin typeface="Times New Roman"/>
                <a:cs typeface="Times New Roman"/>
              </a:rPr>
              <a:t>policy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conditions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extra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security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80" dirty="0">
                <a:latin typeface="Times New Roman"/>
                <a:cs typeface="Times New Roman"/>
              </a:rPr>
              <a:t>Monitor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activity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account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65961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66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027" y="3454400"/>
            <a:ext cx="1445133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060" dirty="0">
                <a:latin typeface="Times New Roman"/>
                <a:cs typeface="Times New Roman"/>
              </a:rPr>
              <a:t>Working </a:t>
            </a:r>
            <a:r>
              <a:rPr sz="10000" b="0" spc="1215" dirty="0">
                <a:latin typeface="Times New Roman"/>
                <a:cs typeface="Times New Roman"/>
              </a:rPr>
              <a:t>with</a:t>
            </a:r>
            <a:r>
              <a:rPr sz="10000" b="0" spc="-1430" dirty="0">
                <a:latin typeface="Times New Roman"/>
                <a:cs typeface="Times New Roman"/>
              </a:rPr>
              <a:t> </a:t>
            </a:r>
            <a:r>
              <a:rPr sz="10000" b="0" spc="434" dirty="0">
                <a:latin typeface="Times New Roman"/>
                <a:cs typeface="Times New Roman"/>
              </a:rPr>
              <a:t>AWS </a:t>
            </a:r>
            <a:r>
              <a:rPr sz="10000" b="0" spc="185" dirty="0">
                <a:latin typeface="Times New Roman"/>
                <a:cs typeface="Times New Roman"/>
              </a:rPr>
              <a:t>CLI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9412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67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26225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10" dirty="0">
                <a:solidFill>
                  <a:schemeClr val="bg1"/>
                </a:solidFill>
                <a:latin typeface="Times New Roman"/>
                <a:cs typeface="Times New Roman"/>
              </a:rPr>
              <a:t>Getting</a:t>
            </a:r>
            <a:r>
              <a:rPr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560" dirty="0">
                <a:solidFill>
                  <a:schemeClr val="bg1"/>
                </a:solidFill>
                <a:latin typeface="Times New Roman"/>
                <a:cs typeface="Times New Roman"/>
              </a:rPr>
              <a:t>Started</a:t>
            </a:r>
            <a:r>
              <a:rPr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740" dirty="0">
                <a:solidFill>
                  <a:schemeClr val="bg1"/>
                </a:solidFill>
                <a:latin typeface="Times New Roman"/>
                <a:cs typeface="Times New Roman"/>
              </a:rPr>
              <a:t>with</a:t>
            </a:r>
            <a:r>
              <a:rPr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385" dirty="0">
                <a:solidFill>
                  <a:schemeClr val="bg1"/>
                </a:solidFill>
                <a:latin typeface="Times New Roman"/>
                <a:cs typeface="Times New Roman"/>
              </a:rPr>
              <a:t>AWS</a:t>
            </a:r>
            <a:r>
              <a:rPr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-125" dirty="0">
                <a:solidFill>
                  <a:schemeClr val="bg1"/>
                </a:solidFill>
                <a:latin typeface="Times New Roman"/>
                <a:cs typeface="Times New Roman"/>
              </a:rPr>
              <a:t>CLI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8317230" cy="315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100"/>
              </a:spcBef>
              <a:tabLst>
                <a:tab pos="1082040" algn="l"/>
                <a:tab pos="2152015" algn="l"/>
                <a:tab pos="5896610" algn="l"/>
                <a:tab pos="723392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35" dirty="0">
                <a:latin typeface="Arial"/>
                <a:cs typeface="Arial"/>
              </a:rPr>
              <a:t>describe-instances	</a:t>
            </a:r>
            <a:r>
              <a:rPr sz="3900" b="1" spc="80" dirty="0">
                <a:latin typeface="Arial"/>
                <a:cs typeface="Arial"/>
              </a:rPr>
              <a:t>help  </a:t>
            </a: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30" dirty="0">
                <a:latin typeface="Arial"/>
                <a:cs typeface="Arial"/>
              </a:rPr>
              <a:t>run-instances	</a:t>
            </a:r>
            <a:r>
              <a:rPr sz="3900" b="1" spc="100" dirty="0">
                <a:latin typeface="Arial"/>
                <a:cs typeface="Arial"/>
              </a:rPr>
              <a:t>help</a:t>
            </a:r>
            <a:endParaRPr sz="3900">
              <a:latin typeface="Arial"/>
              <a:cs typeface="Arial"/>
            </a:endParaRPr>
          </a:p>
          <a:p>
            <a:pPr marL="12700" marR="807085">
              <a:lnSpc>
                <a:spcPct val="131600"/>
              </a:lnSpc>
              <a:tabLst>
                <a:tab pos="1082040" algn="l"/>
                <a:tab pos="2152015" algn="l"/>
                <a:tab pos="5896610" algn="l"/>
                <a:tab pos="6431280" algn="l"/>
              </a:tabLst>
            </a:pPr>
            <a:r>
              <a:rPr sz="3900" b="1" spc="-355" dirty="0">
                <a:latin typeface="Arial"/>
                <a:cs typeface="Arial"/>
              </a:rPr>
              <a:t>awc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80" dirty="0">
                <a:latin typeface="Arial"/>
                <a:cs typeface="Arial"/>
              </a:rPr>
              <a:t>create-images	</a:t>
            </a:r>
            <a:r>
              <a:rPr sz="3900" b="1" spc="100" dirty="0">
                <a:latin typeface="Arial"/>
                <a:cs typeface="Arial"/>
              </a:rPr>
              <a:t>help  </a:t>
            </a:r>
            <a:r>
              <a:rPr sz="3900" b="1" spc="-355" dirty="0">
                <a:latin typeface="Arial"/>
                <a:cs typeface="Arial"/>
              </a:rPr>
              <a:t>aws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-65" dirty="0">
                <a:latin typeface="Arial"/>
                <a:cs typeface="Arial"/>
              </a:rPr>
              <a:t>ec2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50" dirty="0">
                <a:latin typeface="Arial"/>
                <a:cs typeface="Arial"/>
              </a:rPr>
              <a:t>describe-images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100" dirty="0">
                <a:latin typeface="Arial"/>
                <a:cs typeface="Arial"/>
              </a:rPr>
              <a:t>help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4422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68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04405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25" dirty="0">
                <a:solidFill>
                  <a:schemeClr val="bg1"/>
                </a:solidFill>
                <a:latin typeface="Times New Roman"/>
                <a:cs typeface="Times New Roman"/>
              </a:rPr>
              <a:t>Launch</a:t>
            </a:r>
            <a:r>
              <a:rPr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680" dirty="0">
                <a:solidFill>
                  <a:schemeClr val="bg1"/>
                </a:solidFill>
                <a:latin typeface="Times New Roman"/>
                <a:cs typeface="Times New Roman"/>
              </a:rPr>
              <a:t>Instance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388620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635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7065" algn="l"/>
                <a:tab pos="648335" algn="l"/>
              </a:tabLst>
            </a:pPr>
            <a:r>
              <a:rPr sz="3500" spc="130" dirty="0">
                <a:latin typeface="Arial"/>
                <a:cs typeface="Arial"/>
              </a:rPr>
              <a:t>Get </a:t>
            </a:r>
            <a:r>
              <a:rPr sz="3500" spc="225" dirty="0">
                <a:latin typeface="Arial"/>
                <a:cs typeface="Arial"/>
              </a:rPr>
              <a:t>image</a:t>
            </a:r>
            <a:r>
              <a:rPr sz="3500" spc="-370" dirty="0">
                <a:latin typeface="Arial"/>
                <a:cs typeface="Arial"/>
              </a:rPr>
              <a:t> </a:t>
            </a:r>
            <a:r>
              <a:rPr sz="3500" spc="254" dirty="0">
                <a:latin typeface="Arial"/>
                <a:cs typeface="Arial"/>
              </a:rPr>
              <a:t>ID</a:t>
            </a:r>
            <a:endParaRPr sz="3500" dirty="0">
              <a:latin typeface="Arial"/>
              <a:cs typeface="Arial"/>
            </a:endParaRPr>
          </a:p>
          <a:p>
            <a:pPr marL="647700" indent="-63500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647700" algn="l"/>
                <a:tab pos="648335" algn="l"/>
              </a:tabLst>
            </a:pPr>
            <a:r>
              <a:rPr sz="3500" spc="190" dirty="0">
                <a:latin typeface="Arial"/>
                <a:cs typeface="Arial"/>
              </a:rPr>
              <a:t>Run</a:t>
            </a:r>
            <a:r>
              <a:rPr sz="3500" spc="-155" dirty="0">
                <a:latin typeface="Arial"/>
                <a:cs typeface="Arial"/>
              </a:rPr>
              <a:t> </a:t>
            </a:r>
            <a:r>
              <a:rPr sz="3500" spc="300" dirty="0" smtClean="0">
                <a:latin typeface="Arial"/>
                <a:cs typeface="Arial"/>
              </a:rPr>
              <a:t>command</a:t>
            </a:r>
            <a:endParaRPr lang="en-US" sz="3500" dirty="0" smtClean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504711"/>
            <a:ext cx="11828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spc="409" dirty="0" smtClean="0">
                <a:latin typeface="Times New Roman"/>
                <a:cs typeface="Times New Roman"/>
              </a:rPr>
              <a:t>(Amazon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300" dirty="0" smtClean="0">
                <a:latin typeface="Times New Roman"/>
                <a:cs typeface="Times New Roman"/>
              </a:rPr>
              <a:t>Linux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135" dirty="0" smtClean="0">
                <a:latin typeface="Times New Roman"/>
                <a:cs typeface="Times New Roman"/>
              </a:rPr>
              <a:t>AMI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250" dirty="0" smtClean="0">
                <a:latin typeface="Times New Roman"/>
                <a:cs typeface="Times New Roman"/>
              </a:rPr>
              <a:t>IDs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400" dirty="0" smtClean="0">
                <a:latin typeface="Times New Roman"/>
                <a:cs typeface="Times New Roman"/>
              </a:rPr>
              <a:t>are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325" dirty="0" smtClean="0">
                <a:latin typeface="Times New Roman"/>
                <a:cs typeface="Times New Roman"/>
              </a:rPr>
              <a:t>differ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455" dirty="0" smtClean="0">
                <a:latin typeface="Times New Roman"/>
                <a:cs typeface="Times New Roman"/>
              </a:rPr>
              <a:t>from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375" dirty="0" smtClean="0">
                <a:latin typeface="Times New Roman"/>
                <a:cs typeface="Times New Roman"/>
              </a:rPr>
              <a:t>region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425" dirty="0" smtClean="0">
                <a:latin typeface="Times New Roman"/>
                <a:cs typeface="Times New Roman"/>
              </a:rPr>
              <a:t>to</a:t>
            </a:r>
            <a:r>
              <a:rPr lang="en-US" sz="3200" b="0" spc="10" dirty="0" smtClean="0">
                <a:latin typeface="Times New Roman"/>
                <a:cs typeface="Times New Roman"/>
              </a:rPr>
              <a:t> </a:t>
            </a:r>
            <a:r>
              <a:rPr lang="en-US" sz="3200" b="0" spc="375" dirty="0" smtClean="0">
                <a:latin typeface="Times New Roman"/>
                <a:cs typeface="Times New Roman"/>
              </a:rPr>
              <a:t>region)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09120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69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109226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480" dirty="0">
                <a:solidFill>
                  <a:schemeClr val="bg1"/>
                </a:solidFill>
                <a:latin typeface="Times New Roman"/>
                <a:cs typeface="Times New Roman"/>
              </a:rPr>
              <a:t>Getting</a:t>
            </a:r>
            <a:r>
              <a:rPr sz="52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600" dirty="0">
                <a:solidFill>
                  <a:schemeClr val="bg1"/>
                </a:solidFill>
                <a:latin typeface="Times New Roman"/>
                <a:cs typeface="Times New Roman"/>
              </a:rPr>
              <a:t>Amazon</a:t>
            </a:r>
            <a:r>
              <a:rPr sz="52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375" dirty="0">
                <a:solidFill>
                  <a:schemeClr val="bg1"/>
                </a:solidFill>
                <a:latin typeface="Times New Roman"/>
                <a:cs typeface="Times New Roman"/>
              </a:rPr>
              <a:t>Linux</a:t>
            </a:r>
            <a:r>
              <a:rPr sz="52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550" dirty="0">
                <a:solidFill>
                  <a:schemeClr val="bg1"/>
                </a:solidFill>
                <a:latin typeface="Times New Roman"/>
                <a:cs typeface="Times New Roman"/>
              </a:rPr>
              <a:t>Image</a:t>
            </a:r>
            <a:r>
              <a:rPr sz="52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5200" spc="165" dirty="0">
                <a:solidFill>
                  <a:schemeClr val="bg1"/>
                </a:solidFill>
                <a:latin typeface="Times New Roman"/>
                <a:cs typeface="Times New Roman"/>
              </a:rPr>
              <a:t>ID</a:t>
            </a:r>
            <a:endParaRPr sz="5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40279"/>
            <a:ext cx="4260850" cy="237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160" dirty="0">
                <a:latin typeface="Arial"/>
                <a:cs typeface="Arial"/>
              </a:rPr>
              <a:t>Web</a:t>
            </a:r>
            <a:r>
              <a:rPr sz="3500" spc="-155" dirty="0">
                <a:latin typeface="Arial"/>
                <a:cs typeface="Arial"/>
              </a:rPr>
              <a:t> </a:t>
            </a:r>
            <a:r>
              <a:rPr sz="3500" spc="175" dirty="0">
                <a:latin typeface="Arial"/>
                <a:cs typeface="Arial"/>
              </a:rPr>
              <a:t>console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spc="-215" dirty="0">
                <a:latin typeface="Monaco"/>
                <a:cs typeface="Monaco"/>
              </a:rPr>
              <a:t>describe-images</a:t>
            </a:r>
            <a:endParaRPr sz="3500">
              <a:latin typeface="Monaco"/>
              <a:cs typeface="Monaco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  <a:tabLst>
                <a:tab pos="647065" algn="l"/>
              </a:tabLst>
            </a:pPr>
            <a:r>
              <a:rPr sz="3500" spc="1290" dirty="0">
                <a:latin typeface="Arial"/>
                <a:cs typeface="Arial"/>
              </a:rPr>
              <a:t>»	</a:t>
            </a:r>
            <a:r>
              <a:rPr sz="3500" u="heavy" spc="80" dirty="0">
                <a:latin typeface="Arial"/>
                <a:cs typeface="Arial"/>
                <a:hlinkClick r:id="rId2"/>
              </a:rPr>
              <a:t>AWS</a:t>
            </a:r>
            <a:r>
              <a:rPr sz="3500" u="heavy" spc="-170" dirty="0">
                <a:latin typeface="Arial"/>
                <a:cs typeface="Arial"/>
                <a:hlinkClick r:id="rId2"/>
              </a:rPr>
              <a:t> </a:t>
            </a:r>
            <a:r>
              <a:rPr sz="3500" u="heavy" spc="275" dirty="0">
                <a:latin typeface="Arial"/>
                <a:cs typeface="Arial"/>
                <a:hlinkClick r:id="rId2"/>
              </a:rPr>
              <a:t>List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56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9670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Module </a:t>
            </a:r>
            <a:r>
              <a:rPr lang="en-US" spc="7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spc="7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spc="26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AWS</a:t>
            </a:r>
            <a:r>
              <a:rPr spc="-76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pc="16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7003415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35" dirty="0">
                <a:latin typeface="Times New Roman"/>
                <a:cs typeface="Times New Roman"/>
              </a:rPr>
              <a:t>RDS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DynamoDB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5" dirty="0">
                <a:latin typeface="Times New Roman"/>
                <a:cs typeface="Times New Roman"/>
              </a:rPr>
              <a:t>Creating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database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135" dirty="0">
                <a:latin typeface="Times New Roman"/>
                <a:cs typeface="Times New Roman"/>
              </a:rPr>
              <a:t>IAM</a:t>
            </a:r>
            <a:r>
              <a:rPr sz="3500" spc="-80" dirty="0">
                <a:latin typeface="Times New Roman"/>
                <a:cs typeface="Times New Roman"/>
              </a:rPr>
              <a:t> </a:t>
            </a:r>
            <a:r>
              <a:rPr sz="3500" spc="260" dirty="0">
                <a:latin typeface="Times New Roman"/>
                <a:cs typeface="Times New Roman"/>
              </a:rPr>
              <a:t>Role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8589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70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0"/>
            <a:ext cx="14579600" cy="1627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ts val="6500"/>
              </a:lnSpc>
              <a:spcBef>
                <a:spcPts val="100"/>
              </a:spcBef>
            </a:pPr>
            <a:r>
              <a:rPr sz="5200" spc="265" dirty="0">
                <a:solidFill>
                  <a:schemeClr val="bg1"/>
                </a:solidFill>
              </a:rPr>
              <a:t>Example</a:t>
            </a:r>
            <a:r>
              <a:rPr sz="5200" spc="-70" dirty="0">
                <a:solidFill>
                  <a:schemeClr val="bg1"/>
                </a:solidFill>
              </a:rPr>
              <a:t> </a:t>
            </a:r>
            <a:r>
              <a:rPr sz="5200" spc="310" dirty="0">
                <a:solidFill>
                  <a:schemeClr val="bg1"/>
                </a:solidFill>
              </a:rPr>
              <a:t>of</a:t>
            </a:r>
            <a:r>
              <a:rPr sz="5200" spc="-70" dirty="0">
                <a:solidFill>
                  <a:schemeClr val="bg1"/>
                </a:solidFill>
              </a:rPr>
              <a:t> </a:t>
            </a:r>
            <a:r>
              <a:rPr sz="5200" spc="310" dirty="0">
                <a:solidFill>
                  <a:schemeClr val="bg1"/>
                </a:solidFill>
              </a:rPr>
              <a:t>Amazon</a:t>
            </a:r>
            <a:r>
              <a:rPr sz="5200" spc="-70" dirty="0">
                <a:solidFill>
                  <a:schemeClr val="bg1"/>
                </a:solidFill>
              </a:rPr>
              <a:t> </a:t>
            </a:r>
            <a:r>
              <a:rPr sz="5200" spc="254" dirty="0">
                <a:solidFill>
                  <a:schemeClr val="bg1"/>
                </a:solidFill>
              </a:rPr>
              <a:t>Linux</a:t>
            </a:r>
            <a:r>
              <a:rPr sz="5200" spc="-65" dirty="0">
                <a:solidFill>
                  <a:schemeClr val="bg1"/>
                </a:solidFill>
              </a:rPr>
              <a:t> </a:t>
            </a:r>
            <a:r>
              <a:rPr sz="5200" spc="525" dirty="0">
                <a:solidFill>
                  <a:schemeClr val="bg1"/>
                </a:solidFill>
              </a:rPr>
              <a:t>AMI</a:t>
            </a:r>
            <a:r>
              <a:rPr sz="5200" spc="-70" dirty="0">
                <a:solidFill>
                  <a:schemeClr val="bg1"/>
                </a:solidFill>
              </a:rPr>
              <a:t> </a:t>
            </a:r>
            <a:r>
              <a:rPr lang="en-US" sz="5200" spc="-70" dirty="0" smtClean="0">
                <a:solidFill>
                  <a:schemeClr val="bg1"/>
                </a:solidFill>
              </a:rPr>
              <a:t/>
            </a:r>
            <a:br>
              <a:rPr lang="en-US" sz="5200" spc="-70" dirty="0" smtClean="0">
                <a:solidFill>
                  <a:schemeClr val="bg1"/>
                </a:solidFill>
              </a:rPr>
            </a:br>
            <a:r>
              <a:rPr sz="5200" spc="250" dirty="0" smtClean="0">
                <a:solidFill>
                  <a:schemeClr val="bg1"/>
                </a:solidFill>
              </a:rPr>
              <a:t>2016.09.1  </a:t>
            </a:r>
            <a:r>
              <a:rPr sz="5200" spc="560" dirty="0">
                <a:solidFill>
                  <a:schemeClr val="bg1"/>
                </a:solidFill>
              </a:rPr>
              <a:t>(HVM), </a:t>
            </a:r>
            <a:r>
              <a:rPr sz="5200" spc="-45" dirty="0">
                <a:solidFill>
                  <a:schemeClr val="bg1"/>
                </a:solidFill>
              </a:rPr>
              <a:t>SSD </a:t>
            </a:r>
            <a:r>
              <a:rPr sz="5200" spc="300" dirty="0">
                <a:solidFill>
                  <a:schemeClr val="bg1"/>
                </a:solidFill>
              </a:rPr>
              <a:t>Volume</a:t>
            </a:r>
            <a:r>
              <a:rPr sz="5200" spc="-780" dirty="0">
                <a:solidFill>
                  <a:schemeClr val="bg1"/>
                </a:solidFill>
              </a:rPr>
              <a:t> </a:t>
            </a:r>
            <a:r>
              <a:rPr sz="5200" spc="140" dirty="0">
                <a:solidFill>
                  <a:schemeClr val="bg1"/>
                </a:solidFill>
              </a:rPr>
              <a:t>Type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870767"/>
            <a:ext cx="14541500" cy="402336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80"/>
              </a:spcBef>
              <a:tabLst>
                <a:tab pos="707390" algn="l"/>
                <a:tab pos="1390015" algn="l"/>
                <a:tab pos="4119879" algn="l"/>
                <a:tab pos="5655945" algn="l"/>
                <a:tab pos="6850380" algn="l"/>
              </a:tabLst>
            </a:pPr>
            <a:r>
              <a:rPr sz="2450" b="1" spc="-204" dirty="0">
                <a:latin typeface="Arial"/>
                <a:cs typeface="Arial"/>
              </a:rPr>
              <a:t>aws	</a:t>
            </a:r>
            <a:r>
              <a:rPr sz="2450" b="1" spc="-20" dirty="0">
                <a:latin typeface="Arial"/>
                <a:cs typeface="Arial"/>
              </a:rPr>
              <a:t>ec2	</a:t>
            </a:r>
            <a:r>
              <a:rPr sz="2450" b="1" spc="50" dirty="0">
                <a:latin typeface="Arial"/>
                <a:cs typeface="Arial"/>
              </a:rPr>
              <a:t>describe-images	</a:t>
            </a:r>
            <a:r>
              <a:rPr sz="2450" b="1" spc="60" dirty="0">
                <a:latin typeface="Arial"/>
                <a:cs typeface="Arial"/>
              </a:rPr>
              <a:t>--owners	</a:t>
            </a:r>
            <a:r>
              <a:rPr sz="2450" b="1" spc="-180" dirty="0">
                <a:latin typeface="Arial"/>
                <a:cs typeface="Arial"/>
              </a:rPr>
              <a:t>amazon	</a:t>
            </a:r>
            <a:r>
              <a:rPr sz="2450" b="1" spc="655" dirty="0">
                <a:latin typeface="Arial"/>
                <a:cs typeface="Arial"/>
              </a:rPr>
              <a:t>\</a:t>
            </a:r>
            <a:endParaRPr sz="2450" dirty="0">
              <a:latin typeface="Arial"/>
              <a:cs typeface="Arial"/>
            </a:endParaRPr>
          </a:p>
          <a:p>
            <a:pPr marL="366395" marR="5080">
              <a:lnSpc>
                <a:spcPct val="133700"/>
              </a:lnSpc>
              <a:tabLst>
                <a:tab pos="1901825" algn="l"/>
                <a:tab pos="8385809" algn="l"/>
                <a:tab pos="14357985" algn="l"/>
              </a:tabLst>
            </a:pPr>
            <a:r>
              <a:rPr sz="2450" b="1" spc="265" dirty="0">
                <a:latin typeface="Arial"/>
                <a:cs typeface="Arial"/>
              </a:rPr>
              <a:t>--filters	</a:t>
            </a:r>
            <a:r>
              <a:rPr sz="2450" b="1" spc="80" dirty="0">
                <a:latin typeface="Arial"/>
                <a:cs typeface="Arial"/>
              </a:rPr>
              <a:t>"Name=virtualization-type,Values=hvm"	</a:t>
            </a:r>
            <a:r>
              <a:rPr sz="2450" b="1" spc="50" dirty="0">
                <a:latin typeface="Arial"/>
                <a:cs typeface="Arial"/>
              </a:rPr>
              <a:t>"Name=root-device-type,Values=ebs"	</a:t>
            </a:r>
            <a:r>
              <a:rPr sz="2450" b="1" spc="655" dirty="0">
                <a:latin typeface="Arial"/>
                <a:cs typeface="Arial"/>
              </a:rPr>
              <a:t>\  </a:t>
            </a:r>
            <a:r>
              <a:rPr sz="2450" b="1" spc="0" dirty="0">
                <a:latin typeface="Arial"/>
                <a:cs typeface="Arial"/>
              </a:rPr>
              <a:t>"Name=name,Values=amzn-ami-hvm-2016.09.1.20170119-x86_64-gp2"</a:t>
            </a:r>
            <a:endParaRPr sz="2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340" dirty="0">
                <a:latin typeface="Times New Roman"/>
                <a:cs typeface="Times New Roman"/>
              </a:rPr>
              <a:t>Result </a:t>
            </a:r>
            <a:r>
              <a:rPr sz="3500" spc="300" dirty="0">
                <a:latin typeface="Times New Roman"/>
                <a:cs typeface="Times New Roman"/>
              </a:rPr>
              <a:t>is</a:t>
            </a:r>
            <a:r>
              <a:rPr sz="3500" spc="-365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"ami-165a0876"</a:t>
            </a:r>
            <a:endParaRPr sz="3500" dirty="0">
              <a:latin typeface="Times New Roman"/>
              <a:cs typeface="Times New Roman"/>
            </a:endParaRPr>
          </a:p>
          <a:p>
            <a:pPr marL="12700" marR="1204595">
              <a:lnSpc>
                <a:spcPct val="115199"/>
              </a:lnSpc>
              <a:spcBef>
                <a:spcPts val="2460"/>
              </a:spcBef>
            </a:pPr>
            <a:r>
              <a:rPr sz="3500" spc="280" dirty="0">
                <a:latin typeface="Times New Roman"/>
                <a:cs typeface="Times New Roman"/>
              </a:rPr>
              <a:t>Docs: </a:t>
            </a:r>
            <a:r>
              <a:rPr sz="3500" u="heavy" spc="390" dirty="0">
                <a:latin typeface="Times New Roman"/>
                <a:cs typeface="Times New Roman"/>
                <a:hlinkClick r:id="rId2"/>
              </a:rPr>
              <a:t>http://docs.aws.amazon.com/cli/latest/reference/ec2/ </a:t>
            </a:r>
            <a:r>
              <a:rPr sz="3500" spc="390" dirty="0">
                <a:latin typeface="Times New Roman"/>
                <a:cs typeface="Times New Roman"/>
              </a:rPr>
              <a:t> </a:t>
            </a:r>
            <a:r>
              <a:rPr sz="3500" u="heavy" spc="434" dirty="0">
                <a:latin typeface="Times New Roman"/>
                <a:cs typeface="Times New Roman"/>
                <a:hlinkClick r:id="rId2"/>
              </a:rPr>
              <a:t>describe-images.html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99617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71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861" y="730116"/>
            <a:ext cx="14579600" cy="663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>
              <a:lnSpc>
                <a:spcPct val="115199"/>
              </a:lnSpc>
              <a:spcBef>
                <a:spcPts val="100"/>
              </a:spcBef>
            </a:pPr>
            <a:r>
              <a:rPr sz="4000" b="0" spc="380" dirty="0">
                <a:solidFill>
                  <a:schemeClr val="bg1"/>
                </a:solidFill>
                <a:latin typeface="Times New Roman"/>
                <a:cs typeface="Times New Roman"/>
              </a:rPr>
              <a:t>Example</a:t>
            </a:r>
            <a:r>
              <a:rPr sz="4000" b="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390" dirty="0" smtClean="0">
                <a:solidFill>
                  <a:schemeClr val="bg1"/>
                </a:solidFill>
                <a:latin typeface="Times New Roman"/>
                <a:cs typeface="Times New Roman"/>
              </a:rPr>
              <a:t>Output</a:t>
            </a:r>
            <a:r>
              <a:rPr sz="4000" b="0" spc="390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599" y="2318319"/>
            <a:ext cx="5110480" cy="57175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900" b="1" spc="135" dirty="0">
                <a:latin typeface="Arial"/>
                <a:cs typeface="Arial"/>
              </a:rPr>
              <a:t>{</a:t>
            </a:r>
            <a:endParaRPr sz="900" dirty="0">
              <a:latin typeface="Arial"/>
              <a:cs typeface="Arial"/>
            </a:endParaRPr>
          </a:p>
          <a:p>
            <a:pPr marR="3884295" algn="ctr">
              <a:lnSpc>
                <a:spcPct val="100000"/>
              </a:lnSpc>
              <a:spcBef>
                <a:spcPts val="360"/>
              </a:spcBef>
            </a:pPr>
            <a:r>
              <a:rPr sz="900" b="1" spc="15" dirty="0">
                <a:latin typeface="Arial"/>
                <a:cs typeface="Arial"/>
              </a:rPr>
              <a:t>"Images":</a:t>
            </a:r>
            <a:r>
              <a:rPr sz="900" b="1" spc="150" dirty="0">
                <a:latin typeface="Arial"/>
                <a:cs typeface="Arial"/>
              </a:rPr>
              <a:t> </a:t>
            </a:r>
            <a:r>
              <a:rPr sz="900" b="1" spc="185" dirty="0">
                <a:latin typeface="Arial"/>
                <a:cs typeface="Arial"/>
              </a:rPr>
              <a:t>[</a:t>
            </a:r>
            <a:endParaRPr sz="900" dirty="0">
              <a:latin typeface="Arial"/>
              <a:cs typeface="Arial"/>
            </a:endParaRPr>
          </a:p>
          <a:p>
            <a:pPr marR="4009390" algn="ctr">
              <a:lnSpc>
                <a:spcPct val="100000"/>
              </a:lnSpc>
              <a:spcBef>
                <a:spcPts val="360"/>
              </a:spcBef>
            </a:pPr>
            <a:r>
              <a:rPr sz="900" b="1" spc="135" dirty="0">
                <a:latin typeface="Arial"/>
                <a:cs typeface="Arial"/>
              </a:rPr>
              <a:t>{</a:t>
            </a:r>
            <a:endParaRPr sz="900" dirty="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360"/>
              </a:spcBef>
            </a:pPr>
            <a:r>
              <a:rPr sz="900" b="1" spc="65" dirty="0">
                <a:latin typeface="Arial"/>
                <a:cs typeface="Arial"/>
              </a:rPr>
              <a:t>"VirtualizationType":</a:t>
            </a:r>
            <a:r>
              <a:rPr sz="900" b="1" spc="15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"hvm",</a:t>
            </a:r>
            <a:endParaRPr sz="900" dirty="0">
              <a:latin typeface="Arial"/>
              <a:cs typeface="Arial"/>
            </a:endParaRPr>
          </a:p>
          <a:p>
            <a:pPr marL="765810" marR="1009015">
              <a:lnSpc>
                <a:spcPct val="133900"/>
              </a:lnSpc>
            </a:pPr>
            <a:r>
              <a:rPr sz="900" b="1" spc="-25" dirty="0">
                <a:latin typeface="Arial"/>
                <a:cs typeface="Arial"/>
              </a:rPr>
              <a:t>"Name": </a:t>
            </a:r>
            <a:r>
              <a:rPr sz="900" b="1" spc="15" dirty="0">
                <a:latin typeface="Arial"/>
                <a:cs typeface="Arial"/>
              </a:rPr>
              <a:t>"amzn-ami-hvm-2016.09.1.20170119-x86_64-gp2",  </a:t>
            </a:r>
            <a:r>
              <a:rPr sz="900" b="1" spc="35" dirty="0">
                <a:latin typeface="Arial"/>
                <a:cs typeface="Arial"/>
              </a:rPr>
              <a:t>"Hypervisor":</a:t>
            </a:r>
            <a:r>
              <a:rPr sz="900" b="1" spc="200" dirty="0">
                <a:latin typeface="Arial"/>
                <a:cs typeface="Arial"/>
              </a:rPr>
              <a:t> </a:t>
            </a:r>
            <a:r>
              <a:rPr sz="900" b="1" spc="50" dirty="0">
                <a:latin typeface="Arial"/>
                <a:cs typeface="Arial"/>
              </a:rPr>
              <a:t>"xen",</a:t>
            </a:r>
            <a:endParaRPr sz="900" dirty="0">
              <a:latin typeface="Arial"/>
              <a:cs typeface="Arial"/>
            </a:endParaRPr>
          </a:p>
          <a:p>
            <a:pPr marL="765810" marR="2578735">
              <a:lnSpc>
                <a:spcPct val="133900"/>
              </a:lnSpc>
            </a:pPr>
            <a:r>
              <a:rPr sz="900" b="1" spc="5" dirty="0">
                <a:latin typeface="Arial"/>
                <a:cs typeface="Arial"/>
              </a:rPr>
              <a:t>"ImageOwnerAlias": </a:t>
            </a:r>
            <a:r>
              <a:rPr sz="900" b="1" spc="-5" dirty="0">
                <a:latin typeface="Arial"/>
                <a:cs typeface="Arial"/>
              </a:rPr>
              <a:t>"amazon",  </a:t>
            </a:r>
            <a:r>
              <a:rPr sz="900" b="1" spc="5" dirty="0">
                <a:latin typeface="Arial"/>
                <a:cs typeface="Arial"/>
              </a:rPr>
              <a:t>"EnaSupport": </a:t>
            </a:r>
            <a:r>
              <a:rPr sz="900" b="1" spc="100" dirty="0">
                <a:latin typeface="Arial"/>
                <a:cs typeface="Arial"/>
              </a:rPr>
              <a:t>true,  </a:t>
            </a:r>
            <a:r>
              <a:rPr sz="900" b="1" spc="25" dirty="0">
                <a:latin typeface="Arial"/>
                <a:cs typeface="Arial"/>
              </a:rPr>
              <a:t>"SriovNetSupport": </a:t>
            </a:r>
            <a:r>
              <a:rPr sz="900" b="1" spc="50" dirty="0">
                <a:latin typeface="Arial"/>
                <a:cs typeface="Arial"/>
              </a:rPr>
              <a:t>"simple",  </a:t>
            </a:r>
            <a:r>
              <a:rPr sz="900" b="1" spc="30" dirty="0">
                <a:latin typeface="Arial"/>
                <a:cs typeface="Arial"/>
              </a:rPr>
              <a:t>"ImageId": </a:t>
            </a:r>
            <a:r>
              <a:rPr sz="900" b="1" spc="25" dirty="0">
                <a:latin typeface="Arial"/>
                <a:cs typeface="Arial"/>
              </a:rPr>
              <a:t>"ami-165a0876",  </a:t>
            </a:r>
            <a:r>
              <a:rPr sz="900" b="1" spc="75" dirty="0">
                <a:latin typeface="Arial"/>
                <a:cs typeface="Arial"/>
              </a:rPr>
              <a:t>"State": </a:t>
            </a:r>
            <a:r>
              <a:rPr sz="900" b="1" spc="80" dirty="0">
                <a:latin typeface="Arial"/>
                <a:cs typeface="Arial"/>
              </a:rPr>
              <a:t>"available",  </a:t>
            </a:r>
            <a:r>
              <a:rPr sz="900" b="1" spc="0" dirty="0">
                <a:latin typeface="Arial"/>
                <a:cs typeface="Arial"/>
              </a:rPr>
              <a:t>"BlockDeviceMappings":</a:t>
            </a:r>
            <a:r>
              <a:rPr sz="900" b="1" spc="200" dirty="0">
                <a:latin typeface="Arial"/>
                <a:cs typeface="Arial"/>
              </a:rPr>
              <a:t> </a:t>
            </a:r>
            <a:r>
              <a:rPr sz="900" b="1" spc="185" dirty="0">
                <a:latin typeface="Arial"/>
                <a:cs typeface="Arial"/>
              </a:rPr>
              <a:t>[</a:t>
            </a:r>
            <a:endParaRPr sz="900" dirty="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360"/>
              </a:spcBef>
            </a:pPr>
            <a:r>
              <a:rPr sz="900" b="1" spc="135" dirty="0">
                <a:latin typeface="Arial"/>
                <a:cs typeface="Arial"/>
              </a:rPr>
              <a:t>{</a:t>
            </a:r>
            <a:endParaRPr sz="900" dirty="0">
              <a:latin typeface="Arial"/>
              <a:cs typeface="Arial"/>
            </a:endParaRPr>
          </a:p>
          <a:p>
            <a:pPr marL="1268095" marR="2201545">
              <a:lnSpc>
                <a:spcPct val="133900"/>
              </a:lnSpc>
            </a:pPr>
            <a:r>
              <a:rPr sz="900" b="1" spc="-10" dirty="0">
                <a:latin typeface="Arial"/>
                <a:cs typeface="Arial"/>
              </a:rPr>
              <a:t>"DeviceName": </a:t>
            </a:r>
            <a:r>
              <a:rPr sz="900" b="1" spc="55" dirty="0">
                <a:latin typeface="Arial"/>
                <a:cs typeface="Arial"/>
              </a:rPr>
              <a:t>"/dev/xvda",  </a:t>
            </a:r>
            <a:r>
              <a:rPr sz="900" b="1" spc="25" dirty="0">
                <a:latin typeface="Arial"/>
                <a:cs typeface="Arial"/>
              </a:rPr>
              <a:t>"Ebs":</a:t>
            </a:r>
            <a:r>
              <a:rPr sz="900" b="1" spc="150" dirty="0">
                <a:latin typeface="Arial"/>
                <a:cs typeface="Arial"/>
              </a:rPr>
              <a:t> </a:t>
            </a:r>
            <a:r>
              <a:rPr sz="900" b="1" spc="135" dirty="0">
                <a:latin typeface="Arial"/>
                <a:cs typeface="Arial"/>
              </a:rPr>
              <a:t>{</a:t>
            </a:r>
            <a:endParaRPr sz="900" dirty="0">
              <a:latin typeface="Arial"/>
              <a:cs typeface="Arial"/>
            </a:endParaRPr>
          </a:p>
          <a:p>
            <a:pPr marR="2126615" algn="ctr">
              <a:lnSpc>
                <a:spcPct val="100000"/>
              </a:lnSpc>
              <a:spcBef>
                <a:spcPts val="365"/>
              </a:spcBef>
            </a:pPr>
            <a:r>
              <a:rPr sz="900" b="1" spc="235" dirty="0">
                <a:latin typeface="Arial"/>
                <a:cs typeface="Arial"/>
              </a:rPr>
              <a:t>...</a:t>
            </a:r>
            <a:endParaRPr sz="900" dirty="0">
              <a:latin typeface="Arial"/>
              <a:cs typeface="Arial"/>
            </a:endParaRPr>
          </a:p>
          <a:p>
            <a:pPr marL="1268095">
              <a:lnSpc>
                <a:spcPct val="100000"/>
              </a:lnSpc>
              <a:spcBef>
                <a:spcPts val="360"/>
              </a:spcBef>
            </a:pPr>
            <a:r>
              <a:rPr sz="900" b="1" spc="135" dirty="0">
                <a:latin typeface="Arial"/>
                <a:cs typeface="Arial"/>
              </a:rPr>
              <a:t>}</a:t>
            </a:r>
            <a:endParaRPr sz="900" dirty="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360"/>
              </a:spcBef>
            </a:pPr>
            <a:r>
              <a:rPr sz="900" b="1" spc="135" dirty="0">
                <a:latin typeface="Arial"/>
                <a:cs typeface="Arial"/>
              </a:rPr>
              <a:t>}</a:t>
            </a:r>
            <a:endParaRPr sz="900" dirty="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360"/>
              </a:spcBef>
            </a:pPr>
            <a:r>
              <a:rPr sz="900" b="1" spc="210" dirty="0">
                <a:latin typeface="Arial"/>
                <a:cs typeface="Arial"/>
              </a:rPr>
              <a:t>],</a:t>
            </a:r>
            <a:endParaRPr sz="900" dirty="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360"/>
              </a:spcBef>
            </a:pPr>
            <a:r>
              <a:rPr sz="900" b="1" spc="55" dirty="0">
                <a:latin typeface="Arial"/>
                <a:cs typeface="Arial"/>
              </a:rPr>
              <a:t>"Architecture":</a:t>
            </a:r>
            <a:r>
              <a:rPr sz="900" b="1" spc="225" dirty="0">
                <a:latin typeface="Arial"/>
                <a:cs typeface="Arial"/>
              </a:rPr>
              <a:t> </a:t>
            </a:r>
            <a:r>
              <a:rPr sz="900" b="1" spc="30" dirty="0">
                <a:latin typeface="Arial"/>
                <a:cs typeface="Arial"/>
              </a:rPr>
              <a:t>"x86_64",</a:t>
            </a:r>
            <a:endParaRPr sz="900" dirty="0">
              <a:latin typeface="Arial"/>
              <a:cs typeface="Arial"/>
            </a:endParaRPr>
          </a:p>
          <a:p>
            <a:pPr marL="765810" marR="5080">
              <a:lnSpc>
                <a:spcPct val="133900"/>
              </a:lnSpc>
            </a:pPr>
            <a:r>
              <a:rPr sz="900" b="1" spc="25" dirty="0">
                <a:latin typeface="Arial"/>
                <a:cs typeface="Arial"/>
              </a:rPr>
              <a:t>"ImageLocation": </a:t>
            </a:r>
            <a:r>
              <a:rPr sz="900" b="1" spc="10" dirty="0">
                <a:latin typeface="Arial"/>
                <a:cs typeface="Arial"/>
              </a:rPr>
              <a:t>"amazon/amzn-ami-hvm-2016.09.1.20170119-x86_64-gp2",  </a:t>
            </a:r>
            <a:r>
              <a:rPr sz="900" b="1" spc="5" dirty="0">
                <a:latin typeface="Arial"/>
                <a:cs typeface="Arial"/>
              </a:rPr>
              <a:t>"RootDeviceType":</a:t>
            </a:r>
            <a:r>
              <a:rPr sz="900" b="1" spc="175" dirty="0">
                <a:latin typeface="Arial"/>
                <a:cs typeface="Arial"/>
              </a:rPr>
              <a:t> </a:t>
            </a:r>
            <a:r>
              <a:rPr sz="900" b="1" spc="50" dirty="0">
                <a:latin typeface="Arial"/>
                <a:cs typeface="Arial"/>
              </a:rPr>
              <a:t>"ebs",</a:t>
            </a:r>
            <a:endParaRPr sz="900" dirty="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370"/>
              </a:spcBef>
            </a:pPr>
            <a:r>
              <a:rPr sz="900" b="1" spc="10" dirty="0">
                <a:latin typeface="Arial"/>
                <a:cs typeface="Arial"/>
              </a:rPr>
              <a:t>"OwnerId":</a:t>
            </a:r>
            <a:r>
              <a:rPr sz="900" b="1" spc="175" dirty="0">
                <a:latin typeface="Arial"/>
                <a:cs typeface="Arial"/>
              </a:rPr>
              <a:t> </a:t>
            </a:r>
            <a:r>
              <a:rPr sz="900" b="1" spc="15" dirty="0">
                <a:latin typeface="Arial"/>
                <a:cs typeface="Arial"/>
              </a:rPr>
              <a:t>"137112412989",</a:t>
            </a:r>
            <a:endParaRPr sz="900" dirty="0">
              <a:latin typeface="Arial"/>
              <a:cs typeface="Arial"/>
            </a:endParaRPr>
          </a:p>
          <a:p>
            <a:pPr marL="765810" marR="1637030">
              <a:lnSpc>
                <a:spcPct val="133900"/>
              </a:lnSpc>
            </a:pPr>
            <a:r>
              <a:rPr sz="900" b="1" spc="-10" dirty="0">
                <a:latin typeface="Arial"/>
                <a:cs typeface="Arial"/>
              </a:rPr>
              <a:t>"RootDeviceName": </a:t>
            </a:r>
            <a:r>
              <a:rPr sz="900" b="1" spc="55" dirty="0">
                <a:latin typeface="Arial"/>
                <a:cs typeface="Arial"/>
              </a:rPr>
              <a:t>"/dev/xvda",  </a:t>
            </a:r>
            <a:r>
              <a:rPr sz="900" b="1" spc="35" dirty="0">
                <a:latin typeface="Arial"/>
                <a:cs typeface="Arial"/>
              </a:rPr>
              <a:t>"CreationDate":</a:t>
            </a:r>
            <a:r>
              <a:rPr sz="900" b="1" spc="300" dirty="0">
                <a:latin typeface="Arial"/>
                <a:cs typeface="Arial"/>
              </a:rPr>
              <a:t> </a:t>
            </a:r>
            <a:r>
              <a:rPr sz="900" b="1" spc="35" dirty="0">
                <a:latin typeface="Arial"/>
                <a:cs typeface="Arial"/>
              </a:rPr>
              <a:t>"2017-01-20T23:39:56.000Z",</a:t>
            </a:r>
            <a:endParaRPr sz="900" dirty="0">
              <a:latin typeface="Arial"/>
              <a:cs typeface="Arial"/>
            </a:endParaRPr>
          </a:p>
          <a:p>
            <a:pPr marL="765810" marR="2892425">
              <a:lnSpc>
                <a:spcPct val="133900"/>
              </a:lnSpc>
            </a:pPr>
            <a:r>
              <a:rPr sz="900" b="1" spc="60" dirty="0">
                <a:latin typeface="Arial"/>
                <a:cs typeface="Arial"/>
              </a:rPr>
              <a:t>"Public": </a:t>
            </a:r>
            <a:r>
              <a:rPr sz="900" b="1" spc="100" dirty="0">
                <a:latin typeface="Arial"/>
                <a:cs typeface="Arial"/>
              </a:rPr>
              <a:t>true,  </a:t>
            </a:r>
            <a:r>
              <a:rPr sz="900" b="1" spc="0" dirty="0">
                <a:latin typeface="Arial"/>
                <a:cs typeface="Arial"/>
              </a:rPr>
              <a:t>"ImageType":</a:t>
            </a:r>
            <a:r>
              <a:rPr sz="900" b="1" spc="185" dirty="0">
                <a:latin typeface="Arial"/>
                <a:cs typeface="Arial"/>
              </a:rPr>
              <a:t> </a:t>
            </a:r>
            <a:r>
              <a:rPr sz="900" b="1" spc="10" dirty="0">
                <a:latin typeface="Arial"/>
                <a:cs typeface="Arial"/>
              </a:rPr>
              <a:t>"machine",</a:t>
            </a:r>
            <a:endParaRPr sz="900" dirty="0">
              <a:latin typeface="Arial"/>
              <a:cs typeface="Arial"/>
            </a:endParaRPr>
          </a:p>
          <a:p>
            <a:pPr marL="765810">
              <a:lnSpc>
                <a:spcPct val="100000"/>
              </a:lnSpc>
              <a:spcBef>
                <a:spcPts val="365"/>
              </a:spcBef>
            </a:pPr>
            <a:r>
              <a:rPr sz="900" b="1" spc="50" dirty="0">
                <a:latin typeface="Arial"/>
                <a:cs typeface="Arial"/>
              </a:rPr>
              <a:t>"Description":  </a:t>
            </a:r>
            <a:r>
              <a:rPr sz="900" b="1" spc="-70" dirty="0">
                <a:latin typeface="Arial"/>
                <a:cs typeface="Arial"/>
              </a:rPr>
              <a:t>"Amazon   </a:t>
            </a:r>
            <a:r>
              <a:rPr sz="900" b="1" spc="5" dirty="0">
                <a:latin typeface="Arial"/>
                <a:cs typeface="Arial"/>
              </a:rPr>
              <a:t>Linux  </a:t>
            </a:r>
            <a:r>
              <a:rPr sz="900" b="1" spc="-60" dirty="0">
                <a:latin typeface="Arial"/>
                <a:cs typeface="Arial"/>
              </a:rPr>
              <a:t>AMI </a:t>
            </a:r>
            <a:r>
              <a:rPr sz="900" b="1" spc="125" dirty="0">
                <a:latin typeface="Arial"/>
                <a:cs typeface="Arial"/>
              </a:rPr>
              <a:t> </a:t>
            </a:r>
            <a:r>
              <a:rPr sz="900" b="1" spc="30" dirty="0">
                <a:latin typeface="Arial"/>
                <a:cs typeface="Arial"/>
              </a:rPr>
              <a:t>2016.09.1.20170119  </a:t>
            </a:r>
            <a:r>
              <a:rPr sz="900" b="1" spc="-10" dirty="0">
                <a:latin typeface="Arial"/>
                <a:cs typeface="Arial"/>
              </a:rPr>
              <a:t>x86_64  </a:t>
            </a:r>
            <a:r>
              <a:rPr sz="900" b="1" spc="-175" dirty="0">
                <a:latin typeface="Arial"/>
                <a:cs typeface="Arial"/>
              </a:rPr>
              <a:t>HVM </a:t>
            </a:r>
            <a:r>
              <a:rPr sz="900" b="1" spc="-135" dirty="0">
                <a:latin typeface="Arial"/>
                <a:cs typeface="Arial"/>
              </a:rPr>
              <a:t> </a:t>
            </a:r>
            <a:r>
              <a:rPr sz="900" b="1" spc="-65" dirty="0">
                <a:latin typeface="Arial"/>
                <a:cs typeface="Arial"/>
              </a:rPr>
              <a:t>GP2"</a:t>
            </a:r>
            <a:endParaRPr sz="900" dirty="0">
              <a:latin typeface="Arial"/>
              <a:cs typeface="Arial"/>
            </a:endParaRPr>
          </a:p>
          <a:p>
            <a:pPr marR="4009390" algn="ctr">
              <a:lnSpc>
                <a:spcPct val="100000"/>
              </a:lnSpc>
              <a:spcBef>
                <a:spcPts val="365"/>
              </a:spcBef>
            </a:pPr>
            <a:r>
              <a:rPr sz="900" b="1" spc="135" dirty="0">
                <a:latin typeface="Arial"/>
                <a:cs typeface="Arial"/>
              </a:rPr>
              <a:t>}</a:t>
            </a:r>
            <a:endParaRPr sz="900" dirty="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365"/>
              </a:spcBef>
            </a:pPr>
            <a:r>
              <a:rPr sz="900" b="1" spc="185" dirty="0">
                <a:latin typeface="Arial"/>
                <a:cs typeface="Arial"/>
              </a:rPr>
              <a:t>]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b="1" spc="135" dirty="0">
                <a:latin typeface="Arial"/>
                <a:cs typeface="Arial"/>
              </a:rPr>
              <a:t>}</a:t>
            </a:r>
            <a:endParaRPr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6148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72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484" y="533400"/>
            <a:ext cx="14579600" cy="209288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spc="250" dirty="0">
                <a:solidFill>
                  <a:schemeClr val="bg1"/>
                </a:solidFill>
              </a:rPr>
              <a:t>Run </a:t>
            </a:r>
            <a:r>
              <a:rPr spc="229" dirty="0" smtClean="0">
                <a:solidFill>
                  <a:schemeClr val="bg1"/>
                </a:solidFill>
              </a:rPr>
              <a:t>instances</a:t>
            </a:r>
            <a:r>
              <a:rPr spc="130" dirty="0" smtClean="0">
                <a:solidFill>
                  <a:schemeClr val="bg1"/>
                </a:solidFill>
              </a:rPr>
              <a:t> </a:t>
            </a:r>
            <a:r>
              <a:rPr lang="en-US" spc="130" dirty="0" smtClean="0"/>
              <a:t/>
            </a:r>
            <a:br>
              <a:rPr lang="en-US" spc="130" dirty="0" smtClean="0"/>
            </a:br>
            <a:r>
              <a:rPr lang="en-US" spc="130" dirty="0"/>
              <a:t>(</a:t>
            </a:r>
            <a:r>
              <a:rPr spc="315" dirty="0" smtClean="0"/>
              <a:t>really</a:t>
            </a:r>
            <a:r>
              <a:rPr lang="en-US" spc="315" dirty="0" smtClean="0"/>
              <a:t> </a:t>
            </a:r>
            <a:r>
              <a:rPr spc="-1025" dirty="0" smtClean="0"/>
              <a:t> </a:t>
            </a:r>
            <a:r>
              <a:rPr spc="300" dirty="0" smtClean="0"/>
              <a:t>launch </a:t>
            </a:r>
            <a:r>
              <a:rPr lang="en-US" spc="300" dirty="0" smtClean="0"/>
              <a:t>or create </a:t>
            </a:r>
            <a:r>
              <a:rPr spc="225" dirty="0" smtClean="0"/>
              <a:t>instances</a:t>
            </a:r>
            <a:r>
              <a:rPr lang="en-US" spc="225" dirty="0" smtClean="0"/>
              <a:t>)</a:t>
            </a:r>
            <a:endParaRPr spc="325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3070860"/>
            <a:ext cx="13364844" cy="328422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80"/>
              </a:spcBef>
              <a:tabLst>
                <a:tab pos="1094740" algn="l"/>
                <a:tab pos="2164715" algn="l"/>
                <a:tab pos="5909310" algn="l"/>
                <a:tab pos="8851265" algn="l"/>
                <a:tab pos="1232852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30" dirty="0">
                <a:latin typeface="Arial"/>
                <a:cs typeface="Arial"/>
              </a:rPr>
              <a:t>run-instances	</a:t>
            </a:r>
            <a:r>
              <a:rPr sz="3900" b="1" spc="235" dirty="0">
                <a:latin typeface="Arial"/>
                <a:cs typeface="Arial"/>
              </a:rPr>
              <a:t>--image-id	</a:t>
            </a:r>
            <a:r>
              <a:rPr sz="3900" b="1" spc="-10" dirty="0">
                <a:latin typeface="Arial"/>
                <a:cs typeface="Arial"/>
              </a:rPr>
              <a:t>ami-xxxxxxxx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60070">
              <a:lnSpc>
                <a:spcPct val="100000"/>
              </a:lnSpc>
              <a:spcBef>
                <a:spcPts val="1480"/>
              </a:spcBef>
              <a:tabLst>
                <a:tab pos="2699385" algn="l"/>
                <a:tab pos="3234690" algn="l"/>
                <a:tab pos="7513955" algn="l"/>
                <a:tab pos="9921240" algn="l"/>
              </a:tabLst>
            </a:pPr>
            <a:r>
              <a:rPr sz="3900" b="1" spc="210" dirty="0">
                <a:latin typeface="Arial"/>
                <a:cs typeface="Arial"/>
              </a:rPr>
              <a:t>--count	</a:t>
            </a:r>
            <a:r>
              <a:rPr sz="3900" b="1" spc="-65" dirty="0">
                <a:latin typeface="Arial"/>
                <a:cs typeface="Arial"/>
              </a:rPr>
              <a:t>1	</a:t>
            </a:r>
            <a:r>
              <a:rPr sz="3900" b="1" spc="250" dirty="0">
                <a:latin typeface="Arial"/>
                <a:cs typeface="Arial"/>
              </a:rPr>
              <a:t>--instance-type	</a:t>
            </a:r>
            <a:r>
              <a:rPr sz="3900" b="1" spc="200" dirty="0">
                <a:latin typeface="Arial"/>
                <a:cs typeface="Arial"/>
              </a:rPr>
              <a:t>t2.micro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60070">
              <a:lnSpc>
                <a:spcPct val="100000"/>
              </a:lnSpc>
              <a:spcBef>
                <a:spcPts val="1480"/>
              </a:spcBef>
              <a:tabLst>
                <a:tab pos="3502025" algn="l"/>
                <a:tab pos="6176645" algn="l"/>
                <a:tab pos="10991215" algn="l"/>
              </a:tabLst>
            </a:pPr>
            <a:r>
              <a:rPr sz="3900" b="1" spc="40" dirty="0">
                <a:latin typeface="Arial"/>
                <a:cs typeface="Arial"/>
              </a:rPr>
              <a:t>--key-name	</a:t>
            </a:r>
            <a:r>
              <a:rPr sz="3900" b="1" spc="-110" dirty="0">
                <a:latin typeface="Arial"/>
                <a:cs typeface="Arial"/>
              </a:rPr>
              <a:t>MyKeyPair	</a:t>
            </a:r>
            <a:r>
              <a:rPr sz="3900" b="1" spc="210" dirty="0">
                <a:latin typeface="Arial"/>
                <a:cs typeface="Arial"/>
              </a:rPr>
              <a:t>--security-groups	</a:t>
            </a:r>
            <a:r>
              <a:rPr sz="3900" b="1" spc="-195" dirty="0">
                <a:latin typeface="Arial"/>
                <a:cs typeface="Arial"/>
              </a:rPr>
              <a:t>my-sg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80"/>
              </a:spcBef>
            </a:pPr>
            <a:r>
              <a:rPr sz="3500" spc="350" dirty="0">
                <a:latin typeface="Times New Roman"/>
                <a:cs typeface="Times New Roman"/>
              </a:rPr>
              <a:t>Note: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Need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security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group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first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(if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25" dirty="0">
                <a:latin typeface="Times New Roman"/>
                <a:cs typeface="Times New Roman"/>
              </a:rPr>
              <a:t>don't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it).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0980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7541" y="8503602"/>
            <a:ext cx="27813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400" b="1" spc="105" dirty="0">
                <a:latin typeface="Arial"/>
                <a:cs typeface="Arial"/>
              </a:rPr>
              <a:t>73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725458"/>
            <a:ext cx="14579600" cy="9748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sz="6000" spc="490" dirty="0" smtClean="0">
                <a:solidFill>
                  <a:schemeClr val="bg1"/>
                </a:solidFill>
                <a:latin typeface="Times New Roman"/>
                <a:cs typeface="Times New Roman"/>
              </a:rPr>
              <a:t>Run</a:t>
            </a:r>
            <a:r>
              <a:rPr sz="6000" spc="57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750" dirty="0">
                <a:solidFill>
                  <a:schemeClr val="bg1"/>
                </a:solidFill>
                <a:latin typeface="Times New Roman"/>
                <a:cs typeface="Times New Roman"/>
              </a:rPr>
              <a:t>instances</a:t>
            </a:r>
            <a:r>
              <a:rPr sz="6000" spc="-8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735" dirty="0">
                <a:solidFill>
                  <a:schemeClr val="bg1"/>
                </a:solidFill>
                <a:latin typeface="Times New Roman"/>
                <a:cs typeface="Times New Roman"/>
              </a:rPr>
              <a:t>with </a:t>
            </a:r>
            <a:r>
              <a:rPr lang="en-US" sz="6000" spc="735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6000" spc="73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6000" spc="665" dirty="0">
                <a:solidFill>
                  <a:schemeClr val="bg1"/>
                </a:solidFill>
                <a:latin typeface="Times New Roman"/>
                <a:cs typeface="Times New Roman"/>
              </a:rPr>
              <a:t>subnet: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3135706"/>
            <a:ext cx="14541500" cy="415162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20"/>
              </a:spcBef>
              <a:tabLst>
                <a:tab pos="904240" algn="l"/>
                <a:tab pos="1783080" algn="l"/>
                <a:tab pos="4859655" algn="l"/>
                <a:tab pos="7276465" algn="l"/>
                <a:tab pos="10572750" algn="l"/>
              </a:tabLst>
            </a:pPr>
            <a:r>
              <a:rPr sz="3200" b="1" spc="-290" dirty="0">
                <a:latin typeface="Arial"/>
                <a:cs typeface="Arial"/>
              </a:rPr>
              <a:t>aws	</a:t>
            </a:r>
            <a:r>
              <a:rPr sz="3200" b="1" spc="-50" dirty="0">
                <a:latin typeface="Arial"/>
                <a:cs typeface="Arial"/>
              </a:rPr>
              <a:t>ec2	</a:t>
            </a:r>
            <a:r>
              <a:rPr sz="3200" b="1" spc="110" dirty="0">
                <a:latin typeface="Arial"/>
                <a:cs typeface="Arial"/>
              </a:rPr>
              <a:t>run-instances	</a:t>
            </a:r>
            <a:r>
              <a:rPr sz="3200" b="1" spc="200" dirty="0">
                <a:latin typeface="Arial"/>
                <a:cs typeface="Arial"/>
              </a:rPr>
              <a:t>--image-id	</a:t>
            </a:r>
            <a:r>
              <a:rPr sz="3200" b="1" spc="60" dirty="0">
                <a:latin typeface="Arial"/>
                <a:cs typeface="Arial"/>
              </a:rPr>
              <a:t>ami-{xxxxxxxx}	</a:t>
            </a:r>
            <a:r>
              <a:rPr sz="3200" b="1" spc="835" dirty="0">
                <a:latin typeface="Arial"/>
                <a:cs typeface="Arial"/>
              </a:rPr>
              <a:t>\</a:t>
            </a:r>
            <a:endParaRPr sz="3200" dirty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spcBef>
                <a:spcPts val="1220"/>
              </a:spcBef>
              <a:tabLst>
                <a:tab pos="2222500" algn="l"/>
                <a:tab pos="2661920" algn="l"/>
                <a:tab pos="6177915" algn="l"/>
                <a:tab pos="8155940" algn="l"/>
              </a:tabLst>
            </a:pPr>
            <a:r>
              <a:rPr sz="3200" b="1" spc="175" dirty="0">
                <a:latin typeface="Arial"/>
                <a:cs typeface="Arial"/>
              </a:rPr>
              <a:t>--count	</a:t>
            </a:r>
            <a:r>
              <a:rPr sz="3200" b="1" spc="-50" dirty="0">
                <a:latin typeface="Arial"/>
                <a:cs typeface="Arial"/>
              </a:rPr>
              <a:t>1	</a:t>
            </a:r>
            <a:r>
              <a:rPr sz="3200" b="1" spc="204" dirty="0">
                <a:latin typeface="Arial"/>
                <a:cs typeface="Arial"/>
              </a:rPr>
              <a:t>--instance-type	</a:t>
            </a:r>
            <a:r>
              <a:rPr sz="3200" b="1" spc="165" dirty="0">
                <a:latin typeface="Arial"/>
                <a:cs typeface="Arial"/>
              </a:rPr>
              <a:t>t2.micro	</a:t>
            </a:r>
            <a:r>
              <a:rPr sz="3200" b="1" spc="835" dirty="0">
                <a:latin typeface="Arial"/>
                <a:cs typeface="Arial"/>
              </a:rPr>
              <a:t>\</a:t>
            </a:r>
            <a:endParaRPr sz="3200" dirty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spcBef>
                <a:spcPts val="1220"/>
              </a:spcBef>
              <a:tabLst>
                <a:tab pos="2881630" algn="l"/>
                <a:tab pos="5518785" algn="l"/>
              </a:tabLst>
            </a:pPr>
            <a:r>
              <a:rPr sz="3200" b="1" spc="35" dirty="0">
                <a:latin typeface="Arial"/>
                <a:cs typeface="Arial"/>
              </a:rPr>
              <a:t>--key-name	</a:t>
            </a:r>
            <a:r>
              <a:rPr sz="3200" b="1" spc="10" dirty="0">
                <a:latin typeface="Arial"/>
                <a:cs typeface="Arial"/>
              </a:rPr>
              <a:t>{MyKeyPair}	</a:t>
            </a:r>
            <a:r>
              <a:rPr sz="3200" b="1" spc="835" dirty="0">
                <a:latin typeface="Arial"/>
                <a:cs typeface="Arial"/>
              </a:rPr>
              <a:t>\</a:t>
            </a:r>
            <a:endParaRPr sz="3200" dirty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spcBef>
                <a:spcPts val="1220"/>
              </a:spcBef>
              <a:tabLst>
                <a:tab pos="5079365" algn="l"/>
                <a:tab pos="8155940" algn="l"/>
                <a:tab pos="10792460" algn="l"/>
              </a:tabLst>
            </a:pPr>
            <a:r>
              <a:rPr sz="3200" b="1" spc="210" dirty="0">
                <a:latin typeface="Arial"/>
                <a:cs typeface="Arial"/>
              </a:rPr>
              <a:t>--security-group-ids	</a:t>
            </a:r>
            <a:r>
              <a:rPr sz="3200" b="1" spc="65" dirty="0">
                <a:latin typeface="Arial"/>
                <a:cs typeface="Arial"/>
              </a:rPr>
              <a:t>sg-{xxxxxxxx}	</a:t>
            </a:r>
            <a:r>
              <a:rPr sz="3200" b="1" spc="225" dirty="0">
                <a:latin typeface="Arial"/>
                <a:cs typeface="Arial"/>
              </a:rPr>
              <a:t>--subnet-id	</a:t>
            </a:r>
            <a:r>
              <a:rPr sz="3200" b="1" spc="60" dirty="0">
                <a:latin typeface="Arial"/>
                <a:cs typeface="Arial"/>
              </a:rPr>
              <a:t>subnet-{xxxxxxxx}</a:t>
            </a:r>
            <a:endParaRPr sz="3200" dirty="0">
              <a:latin typeface="Arial"/>
              <a:cs typeface="Arial"/>
            </a:endParaRPr>
          </a:p>
          <a:p>
            <a:pPr marL="12700" marR="555625">
              <a:lnSpc>
                <a:spcPct val="115199"/>
              </a:lnSpc>
              <a:spcBef>
                <a:spcPts val="2565"/>
              </a:spcBef>
            </a:pPr>
            <a:r>
              <a:rPr sz="3500" spc="350" dirty="0">
                <a:latin typeface="Times New Roman"/>
                <a:cs typeface="Times New Roman"/>
              </a:rPr>
              <a:t>Note: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Need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security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group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subnet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first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225" dirty="0">
                <a:latin typeface="Times New Roman"/>
                <a:cs typeface="Times New Roman"/>
              </a:rPr>
              <a:t>(if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you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25" dirty="0">
                <a:latin typeface="Times New Roman"/>
                <a:cs typeface="Times New Roman"/>
              </a:rPr>
              <a:t>don't  </a:t>
            </a:r>
            <a:r>
              <a:rPr sz="3500" spc="415" dirty="0">
                <a:latin typeface="Times New Roman"/>
                <a:cs typeface="Times New Roman"/>
              </a:rPr>
              <a:t>have</a:t>
            </a:r>
            <a:r>
              <a:rPr sz="3500" spc="-5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them).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6118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40838" y="8503602"/>
            <a:ext cx="252095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00" dirty="0">
                <a:latin typeface="Arial"/>
                <a:cs typeface="Arial"/>
              </a:rPr>
              <a:t>70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452" y="2654300"/>
            <a:ext cx="14172565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08220" marR="5080" indent="-4796155">
              <a:lnSpc>
                <a:spcPts val="12500"/>
              </a:lnSpc>
              <a:spcBef>
                <a:spcPts val="100"/>
              </a:spcBef>
            </a:pPr>
            <a:r>
              <a:rPr sz="10000" b="0" spc="900" dirty="0">
                <a:latin typeface="Arial"/>
                <a:cs typeface="Arial"/>
              </a:rPr>
              <a:t>Working </a:t>
            </a:r>
            <a:r>
              <a:rPr sz="10000" b="0" spc="1210" dirty="0">
                <a:latin typeface="Arial"/>
                <a:cs typeface="Arial"/>
              </a:rPr>
              <a:t>with</a:t>
            </a:r>
            <a:r>
              <a:rPr sz="10000" b="0" spc="-1430" dirty="0">
                <a:latin typeface="Arial"/>
                <a:cs typeface="Arial"/>
              </a:rPr>
              <a:t> </a:t>
            </a:r>
            <a:r>
              <a:rPr sz="10000" b="0" spc="555" dirty="0">
                <a:latin typeface="Arial"/>
                <a:cs typeface="Arial"/>
              </a:rPr>
              <a:t>Security  </a:t>
            </a:r>
            <a:r>
              <a:rPr sz="10000" b="0" spc="509" dirty="0">
                <a:latin typeface="Arial"/>
                <a:cs typeface="Arial"/>
              </a:rPr>
              <a:t>Groups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5394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75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624570"/>
            <a:ext cx="74295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12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Create </a:t>
            </a:r>
            <a:r>
              <a:rPr lang="en-US" sz="5400" b="0" spc="12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sz="5400" b="0" spc="22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security</a:t>
            </a:r>
            <a:r>
              <a:rPr sz="5400" b="0" spc="-33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z="5400" b="0" spc="24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group:</a:t>
            </a:r>
            <a:endParaRPr sz="5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86000"/>
            <a:ext cx="9386570" cy="237236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1082040" algn="l"/>
                <a:tab pos="2152015" algn="l"/>
                <a:tab pos="803592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90" dirty="0">
                <a:latin typeface="Arial"/>
                <a:cs typeface="Arial"/>
              </a:rPr>
              <a:t>create-security-group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 dirty="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1480"/>
              </a:spcBef>
              <a:tabLst>
                <a:tab pos="4023995" algn="l"/>
                <a:tab pos="8303895" algn="l"/>
              </a:tabLst>
            </a:pPr>
            <a:r>
              <a:rPr sz="3900" b="1" spc="5" dirty="0">
                <a:latin typeface="Arial"/>
                <a:cs typeface="Arial"/>
              </a:rPr>
              <a:t>--group-name	</a:t>
            </a:r>
            <a:r>
              <a:rPr sz="3900" b="1" spc="-65" dirty="0">
                <a:latin typeface="Arial"/>
                <a:cs typeface="Arial"/>
              </a:rPr>
              <a:t>MySecurityGroup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 dirty="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1480"/>
              </a:spcBef>
              <a:tabLst>
                <a:tab pos="4291965" algn="l"/>
                <a:tab pos="5361305" algn="l"/>
                <a:tab pos="7768590" algn="l"/>
              </a:tabLst>
            </a:pPr>
            <a:r>
              <a:rPr sz="3900" b="1" spc="280" dirty="0">
                <a:latin typeface="Arial"/>
                <a:cs typeface="Arial"/>
              </a:rPr>
              <a:t>--description	</a:t>
            </a:r>
            <a:r>
              <a:rPr sz="3900" b="1" spc="-320" dirty="0">
                <a:latin typeface="Arial"/>
                <a:cs typeface="Arial"/>
              </a:rPr>
              <a:t>"My	</a:t>
            </a:r>
            <a:r>
              <a:rPr sz="3900" b="1" spc="229" dirty="0">
                <a:latin typeface="Arial"/>
                <a:cs typeface="Arial"/>
              </a:rPr>
              <a:t>security	</a:t>
            </a:r>
            <a:r>
              <a:rPr sz="3900" b="1" spc="-45" dirty="0">
                <a:latin typeface="Arial"/>
                <a:cs typeface="Arial"/>
              </a:rPr>
              <a:t>group"</a:t>
            </a:r>
            <a:endParaRPr sz="3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786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76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01514"/>
            <a:ext cx="6896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280" dirty="0">
                <a:solidFill>
                  <a:schemeClr val="bg1"/>
                </a:solidFill>
                <a:latin typeface="Times New Roman"/>
                <a:cs typeface="Times New Roman"/>
              </a:rPr>
              <a:t>Add </a:t>
            </a:r>
            <a:r>
              <a:rPr sz="4400" b="0" spc="175" dirty="0">
                <a:solidFill>
                  <a:schemeClr val="bg1"/>
                </a:solidFill>
                <a:latin typeface="Times New Roman"/>
                <a:cs typeface="Times New Roman"/>
              </a:rPr>
              <a:t>RDP </a:t>
            </a:r>
            <a:r>
              <a:rPr sz="4400" b="0" spc="434" dirty="0">
                <a:solidFill>
                  <a:schemeClr val="bg1"/>
                </a:solidFill>
                <a:latin typeface="Times New Roman"/>
                <a:cs typeface="Times New Roman"/>
              </a:rPr>
              <a:t>port</a:t>
            </a:r>
            <a:r>
              <a:rPr sz="4400" b="0" spc="-48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400" b="0" spc="225" dirty="0">
                <a:solidFill>
                  <a:schemeClr val="bg1"/>
                </a:solidFill>
                <a:latin typeface="Times New Roman"/>
                <a:cs typeface="Times New Roman"/>
              </a:rPr>
              <a:t>3389:</a:t>
            </a:r>
            <a:endParaRPr sz="4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1432559"/>
            <a:ext cx="11259185" cy="237236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  <a:tabLst>
                <a:tab pos="1082040" algn="l"/>
                <a:tab pos="2152015" algn="l"/>
                <a:tab pos="1097851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90" dirty="0">
                <a:latin typeface="Arial"/>
                <a:cs typeface="Arial"/>
              </a:rPr>
              <a:t>authorize-security-group-ingress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1480"/>
              </a:spcBef>
              <a:tabLst>
                <a:tab pos="4023995" algn="l"/>
                <a:tab pos="5629275" algn="l"/>
                <a:tab pos="8571230" algn="l"/>
                <a:tab pos="9641205" algn="l"/>
              </a:tabLst>
            </a:pPr>
            <a:r>
              <a:rPr sz="3900" b="1" spc="5" dirty="0">
                <a:latin typeface="Arial"/>
                <a:cs typeface="Arial"/>
              </a:rPr>
              <a:t>--group-name	</a:t>
            </a:r>
            <a:r>
              <a:rPr sz="3900" b="1" spc="-195" dirty="0">
                <a:latin typeface="Arial"/>
                <a:cs typeface="Arial"/>
              </a:rPr>
              <a:t>my-sg	</a:t>
            </a:r>
            <a:r>
              <a:rPr sz="3900" b="1" spc="280" dirty="0">
                <a:latin typeface="Arial"/>
                <a:cs typeface="Arial"/>
              </a:rPr>
              <a:t>--protocol	</a:t>
            </a:r>
            <a:r>
              <a:rPr sz="3900" b="1" spc="150" dirty="0">
                <a:latin typeface="Arial"/>
                <a:cs typeface="Arial"/>
              </a:rPr>
              <a:t>tcp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1480"/>
              </a:spcBef>
              <a:tabLst>
                <a:tab pos="2419350" algn="l"/>
                <a:tab pos="3756660" algn="l"/>
                <a:tab pos="5629275" algn="l"/>
              </a:tabLst>
            </a:pPr>
            <a:r>
              <a:rPr sz="3900" b="1" spc="400" dirty="0">
                <a:latin typeface="Arial"/>
                <a:cs typeface="Arial"/>
              </a:rPr>
              <a:t>--port	</a:t>
            </a:r>
            <a:r>
              <a:rPr sz="3900" b="1" spc="-65" dirty="0">
                <a:latin typeface="Arial"/>
                <a:cs typeface="Arial"/>
              </a:rPr>
              <a:t>3389	</a:t>
            </a:r>
            <a:r>
              <a:rPr sz="3900" b="1" spc="475" dirty="0">
                <a:latin typeface="Arial"/>
                <a:cs typeface="Arial"/>
              </a:rPr>
              <a:t>--cidr	</a:t>
            </a:r>
            <a:r>
              <a:rPr sz="3900" b="1" spc="240" dirty="0">
                <a:latin typeface="Arial"/>
                <a:cs typeface="Arial"/>
              </a:rPr>
              <a:t>203.0.113.0/24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9446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77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01514"/>
            <a:ext cx="52959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280" dirty="0">
                <a:solidFill>
                  <a:schemeClr val="bg1"/>
                </a:solidFill>
                <a:latin typeface="Times New Roman"/>
                <a:cs typeface="Times New Roman"/>
              </a:rPr>
              <a:t>Add </a:t>
            </a:r>
            <a:r>
              <a:rPr sz="4400" b="0" spc="225" dirty="0">
                <a:solidFill>
                  <a:schemeClr val="bg1"/>
                </a:solidFill>
                <a:latin typeface="Times New Roman"/>
                <a:cs typeface="Times New Roman"/>
              </a:rPr>
              <a:t>SSH </a:t>
            </a:r>
            <a:r>
              <a:rPr sz="4400" b="0" spc="434" dirty="0">
                <a:solidFill>
                  <a:schemeClr val="bg1"/>
                </a:solidFill>
                <a:latin typeface="Times New Roman"/>
                <a:cs typeface="Times New Roman"/>
              </a:rPr>
              <a:t>port</a:t>
            </a:r>
            <a:r>
              <a:rPr sz="4400" b="0" spc="-5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400" b="0" spc="300" dirty="0">
                <a:solidFill>
                  <a:schemeClr val="bg1"/>
                </a:solidFill>
                <a:latin typeface="Times New Roman"/>
                <a:cs typeface="Times New Roman"/>
              </a:rPr>
              <a:t>22:</a:t>
            </a:r>
            <a:endParaRPr sz="4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1432559"/>
            <a:ext cx="13946505" cy="418592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80"/>
              </a:spcBef>
              <a:tabLst>
                <a:tab pos="1094740" algn="l"/>
                <a:tab pos="2164715" algn="l"/>
                <a:tab pos="1099121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90" dirty="0">
                <a:latin typeface="Arial"/>
                <a:cs typeface="Arial"/>
              </a:rPr>
              <a:t>authorize-security-group-ingress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60070">
              <a:lnSpc>
                <a:spcPct val="100000"/>
              </a:lnSpc>
              <a:spcBef>
                <a:spcPts val="1480"/>
              </a:spcBef>
              <a:tabLst>
                <a:tab pos="4036695" algn="l"/>
                <a:tab pos="5641975" algn="l"/>
                <a:tab pos="8583930" algn="l"/>
                <a:tab pos="9653905" algn="l"/>
              </a:tabLst>
            </a:pPr>
            <a:r>
              <a:rPr sz="3900" b="1" spc="5" dirty="0">
                <a:latin typeface="Arial"/>
                <a:cs typeface="Arial"/>
              </a:rPr>
              <a:t>--group-name	</a:t>
            </a:r>
            <a:r>
              <a:rPr sz="3900" b="1" spc="-195" dirty="0">
                <a:latin typeface="Arial"/>
                <a:cs typeface="Arial"/>
              </a:rPr>
              <a:t>my-sg	</a:t>
            </a:r>
            <a:r>
              <a:rPr sz="3900" b="1" spc="280" dirty="0">
                <a:latin typeface="Arial"/>
                <a:cs typeface="Arial"/>
              </a:rPr>
              <a:t>--protocol	</a:t>
            </a:r>
            <a:r>
              <a:rPr sz="3900" b="1" spc="150" dirty="0">
                <a:latin typeface="Arial"/>
                <a:cs typeface="Arial"/>
              </a:rPr>
              <a:t>tcp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60070">
              <a:lnSpc>
                <a:spcPct val="100000"/>
              </a:lnSpc>
              <a:spcBef>
                <a:spcPts val="1480"/>
              </a:spcBef>
              <a:tabLst>
                <a:tab pos="2432050" algn="l"/>
                <a:tab pos="3234690" algn="l"/>
                <a:tab pos="5106670" algn="l"/>
              </a:tabLst>
            </a:pPr>
            <a:r>
              <a:rPr sz="3900" b="1" spc="400" dirty="0">
                <a:latin typeface="Arial"/>
                <a:cs typeface="Arial"/>
              </a:rPr>
              <a:t>--port	</a:t>
            </a:r>
            <a:r>
              <a:rPr sz="3900" b="1" spc="-65" dirty="0">
                <a:latin typeface="Arial"/>
                <a:cs typeface="Arial"/>
              </a:rPr>
              <a:t>22	</a:t>
            </a:r>
            <a:r>
              <a:rPr sz="3900" b="1" spc="475" dirty="0">
                <a:latin typeface="Arial"/>
                <a:cs typeface="Arial"/>
              </a:rPr>
              <a:t>--cidr	</a:t>
            </a:r>
            <a:r>
              <a:rPr sz="3900" b="1" spc="240" dirty="0">
                <a:latin typeface="Arial"/>
                <a:cs typeface="Arial"/>
              </a:rPr>
              <a:t>203.0.113.0/24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3500" spc="254" dirty="0">
                <a:latin typeface="Arial"/>
                <a:cs typeface="Arial"/>
              </a:rPr>
              <a:t>Verify </a:t>
            </a:r>
            <a:r>
              <a:rPr sz="3500" spc="225" dirty="0">
                <a:latin typeface="Arial"/>
                <a:cs typeface="Arial"/>
              </a:rPr>
              <a:t>security</a:t>
            </a:r>
            <a:r>
              <a:rPr sz="3500" spc="-490" dirty="0">
                <a:latin typeface="Arial"/>
                <a:cs typeface="Arial"/>
              </a:rPr>
              <a:t> </a:t>
            </a:r>
            <a:r>
              <a:rPr sz="3500" spc="240" dirty="0">
                <a:latin typeface="Arial"/>
                <a:cs typeface="Arial"/>
              </a:rPr>
              <a:t>group:</a:t>
            </a:r>
            <a:endParaRPr sz="35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520"/>
              </a:spcBef>
              <a:tabLst>
                <a:tab pos="1094740" algn="l"/>
                <a:tab pos="2164715" algn="l"/>
                <a:tab pos="8851265" algn="l"/>
                <a:tab pos="12595860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50" dirty="0">
                <a:latin typeface="Arial"/>
                <a:cs typeface="Arial"/>
              </a:rPr>
              <a:t>describe-security-groups	</a:t>
            </a:r>
            <a:r>
              <a:rPr sz="3900" b="1" spc="0" dirty="0">
                <a:latin typeface="Arial"/>
                <a:cs typeface="Arial"/>
              </a:rPr>
              <a:t>--group-names	</a:t>
            </a:r>
            <a:r>
              <a:rPr sz="3900" b="1" spc="-195" dirty="0">
                <a:latin typeface="Arial"/>
                <a:cs typeface="Arial"/>
              </a:rPr>
              <a:t>my-sg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5201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78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10" y="-318012"/>
            <a:ext cx="14113510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00" spc="165" dirty="0" smtClean="0">
                <a:solidFill>
                  <a:schemeClr val="bg1"/>
                </a:solidFill>
              </a:rPr>
              <a:t/>
            </a:r>
            <a:br>
              <a:rPr lang="en-US" sz="5200" spc="165" dirty="0" smtClean="0">
                <a:solidFill>
                  <a:schemeClr val="bg1"/>
                </a:solidFill>
              </a:rPr>
            </a:br>
            <a:r>
              <a:rPr sz="5200" spc="165" dirty="0" smtClean="0">
                <a:solidFill>
                  <a:schemeClr val="bg1"/>
                </a:solidFill>
              </a:rPr>
              <a:t>Security </a:t>
            </a:r>
            <a:r>
              <a:rPr sz="5200" spc="150" dirty="0" smtClean="0">
                <a:solidFill>
                  <a:schemeClr val="bg1"/>
                </a:solidFill>
              </a:rPr>
              <a:t>Group</a:t>
            </a:r>
            <a:r>
              <a:rPr lang="en-US" sz="5200" spc="150" dirty="0" smtClean="0">
                <a:solidFill>
                  <a:schemeClr val="bg1"/>
                </a:solidFill>
              </a:rPr>
              <a:t>: Open</a:t>
            </a:r>
            <a:br>
              <a:rPr lang="en-US" sz="5200" spc="150" dirty="0" smtClean="0">
                <a:solidFill>
                  <a:schemeClr val="bg1"/>
                </a:solidFill>
              </a:rPr>
            </a:br>
            <a:r>
              <a:rPr lang="en-US" sz="5200" spc="150" dirty="0" smtClean="0">
                <a:solidFill>
                  <a:schemeClr val="bg1"/>
                </a:solidFill>
              </a:rPr>
              <a:t/>
            </a:r>
            <a:br>
              <a:rPr lang="en-US" sz="5200" spc="150" dirty="0" smtClean="0">
                <a:solidFill>
                  <a:schemeClr val="bg1"/>
                </a:solidFill>
              </a:rPr>
            </a:br>
            <a:r>
              <a:rPr sz="5200" spc="150" dirty="0" smtClean="0">
                <a:solidFill>
                  <a:schemeClr val="bg1"/>
                </a:solidFill>
              </a:rPr>
              <a:t> </a:t>
            </a:r>
            <a:r>
              <a:rPr sz="5200" spc="200" dirty="0"/>
              <a:t>Open </a:t>
            </a:r>
            <a:r>
              <a:rPr sz="5200" spc="275" dirty="0"/>
              <a:t>Everything</a:t>
            </a:r>
            <a:r>
              <a:rPr sz="5200" spc="-830" dirty="0"/>
              <a:t> </a:t>
            </a:r>
            <a:r>
              <a:rPr sz="5200" spc="275" dirty="0"/>
              <a:t>Example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1041400" y="3657600"/>
            <a:ext cx="14529435" cy="310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070" marR="5049520" indent="-421005">
              <a:lnSpc>
                <a:spcPct val="132300"/>
              </a:lnSpc>
              <a:spcBef>
                <a:spcPts val="95"/>
              </a:spcBef>
              <a:tabLst>
                <a:tab pos="852805" algn="l"/>
                <a:tab pos="1694180" algn="l"/>
                <a:tab pos="2114550" algn="l"/>
                <a:tab pos="5057140" algn="l"/>
                <a:tab pos="6318250" algn="l"/>
                <a:tab pos="8209915" algn="l"/>
                <a:tab pos="9050655" algn="l"/>
              </a:tabLst>
            </a:pPr>
            <a:r>
              <a:rPr sz="3050" b="1" spc="-270" dirty="0">
                <a:latin typeface="Arial"/>
                <a:cs typeface="Arial"/>
              </a:rPr>
              <a:t>aws	</a:t>
            </a:r>
            <a:r>
              <a:rPr sz="3050" b="1" spc="-45" dirty="0">
                <a:latin typeface="Arial"/>
                <a:cs typeface="Arial"/>
              </a:rPr>
              <a:t>ec2	</a:t>
            </a:r>
            <a:r>
              <a:rPr sz="3050" b="1" spc="155" dirty="0">
                <a:latin typeface="Arial"/>
                <a:cs typeface="Arial"/>
              </a:rPr>
              <a:t>create-security-group	</a:t>
            </a:r>
            <a:r>
              <a:rPr sz="3050" b="1" spc="10" dirty="0">
                <a:latin typeface="Arial"/>
                <a:cs typeface="Arial"/>
              </a:rPr>
              <a:t>--group-name	</a:t>
            </a:r>
            <a:r>
              <a:rPr sz="3050" b="1" spc="800" dirty="0">
                <a:latin typeface="Arial"/>
                <a:cs typeface="Arial"/>
              </a:rPr>
              <a:t>\  </a:t>
            </a:r>
            <a:r>
              <a:rPr sz="3050" b="1" spc="-40" dirty="0">
                <a:latin typeface="Arial"/>
                <a:cs typeface="Arial"/>
              </a:rPr>
              <a:t>open-sg</a:t>
            </a:r>
            <a:r>
              <a:rPr sz="3050" b="1" dirty="0">
                <a:latin typeface="Arial"/>
                <a:cs typeface="Arial"/>
              </a:rPr>
              <a:t>	</a:t>
            </a:r>
            <a:r>
              <a:rPr sz="3050" b="1" spc="225" dirty="0">
                <a:latin typeface="Arial"/>
                <a:cs typeface="Arial"/>
              </a:rPr>
              <a:t>--description</a:t>
            </a:r>
            <a:r>
              <a:rPr sz="3050" b="1" dirty="0">
                <a:latin typeface="Arial"/>
                <a:cs typeface="Arial"/>
              </a:rPr>
              <a:t>	</a:t>
            </a:r>
            <a:r>
              <a:rPr sz="3050" b="1" spc="-195" dirty="0">
                <a:latin typeface="Arial"/>
                <a:cs typeface="Arial"/>
              </a:rPr>
              <a:t>"Open</a:t>
            </a:r>
            <a:r>
              <a:rPr sz="3050" b="1" dirty="0">
                <a:latin typeface="Arial"/>
                <a:cs typeface="Arial"/>
              </a:rPr>
              <a:t>	</a:t>
            </a:r>
            <a:r>
              <a:rPr sz="3050" b="1" spc="185" dirty="0">
                <a:latin typeface="Arial"/>
                <a:cs typeface="Arial"/>
              </a:rPr>
              <a:t>security</a:t>
            </a:r>
            <a:r>
              <a:rPr sz="3050" b="1" dirty="0">
                <a:latin typeface="Arial"/>
                <a:cs typeface="Arial"/>
              </a:rPr>
              <a:t>	</a:t>
            </a:r>
            <a:r>
              <a:rPr sz="3050" b="1" spc="-30" dirty="0">
                <a:latin typeface="Arial"/>
                <a:cs typeface="Arial"/>
              </a:rPr>
              <a:t>group"</a:t>
            </a:r>
            <a:endParaRPr sz="3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852805" algn="l"/>
                <a:tab pos="1694180" algn="l"/>
                <a:tab pos="8630285" algn="l"/>
              </a:tabLst>
            </a:pPr>
            <a:r>
              <a:rPr sz="3050" b="1" spc="-270" dirty="0">
                <a:latin typeface="Arial"/>
                <a:cs typeface="Arial"/>
              </a:rPr>
              <a:t>aws	</a:t>
            </a:r>
            <a:r>
              <a:rPr sz="3050" b="1" spc="-45" dirty="0">
                <a:latin typeface="Arial"/>
                <a:cs typeface="Arial"/>
              </a:rPr>
              <a:t>ec2	</a:t>
            </a:r>
            <a:r>
              <a:rPr sz="3050" b="1" spc="155" dirty="0">
                <a:latin typeface="Arial"/>
                <a:cs typeface="Arial"/>
              </a:rPr>
              <a:t>authorize-security-group-ingress	</a:t>
            </a:r>
            <a:r>
              <a:rPr sz="3050" b="1" spc="800" dirty="0">
                <a:latin typeface="Arial"/>
                <a:cs typeface="Arial"/>
              </a:rPr>
              <a:t>\</a:t>
            </a:r>
            <a:endParaRPr sz="3050" dirty="0">
              <a:latin typeface="Arial"/>
              <a:cs typeface="Arial"/>
            </a:endParaRPr>
          </a:p>
          <a:p>
            <a:pPr marL="12700" marR="5080" indent="420370">
              <a:lnSpc>
                <a:spcPts val="4840"/>
              </a:lnSpc>
              <a:spcBef>
                <a:spcPts val="355"/>
              </a:spcBef>
              <a:tabLst>
                <a:tab pos="852805" algn="l"/>
                <a:tab pos="1694180" algn="l"/>
                <a:tab pos="3165475" algn="l"/>
                <a:tab pos="4846955" algn="l"/>
                <a:tab pos="6948805" algn="l"/>
                <a:tab pos="7158990" algn="l"/>
                <a:tab pos="7999730" algn="l"/>
                <a:tab pos="9471025" algn="l"/>
                <a:tab pos="9891395" algn="l"/>
                <a:tab pos="11152505" algn="l"/>
                <a:tab pos="12623800" algn="l"/>
              </a:tabLst>
            </a:pPr>
            <a:r>
              <a:rPr sz="3050" b="1" spc="10" dirty="0">
                <a:latin typeface="Arial"/>
                <a:cs typeface="Arial"/>
              </a:rPr>
              <a:t>--group-name	</a:t>
            </a:r>
            <a:r>
              <a:rPr sz="3050" b="1" spc="-40" dirty="0">
                <a:latin typeface="Arial"/>
                <a:cs typeface="Arial"/>
              </a:rPr>
              <a:t>open-sg	</a:t>
            </a:r>
            <a:r>
              <a:rPr sz="3050" b="1" spc="225" dirty="0">
                <a:latin typeface="Arial"/>
                <a:cs typeface="Arial"/>
              </a:rPr>
              <a:t>--protocol	</a:t>
            </a:r>
            <a:r>
              <a:rPr sz="3050" b="1" spc="515" dirty="0">
                <a:latin typeface="Arial"/>
                <a:cs typeface="Arial"/>
              </a:rPr>
              <a:t>all	</a:t>
            </a:r>
            <a:r>
              <a:rPr sz="3050" b="1" spc="325" dirty="0">
                <a:latin typeface="Arial"/>
                <a:cs typeface="Arial"/>
              </a:rPr>
              <a:t>--port	</a:t>
            </a:r>
            <a:r>
              <a:rPr sz="3050" b="1" spc="50" dirty="0">
                <a:latin typeface="Arial"/>
                <a:cs typeface="Arial"/>
              </a:rPr>
              <a:t>0-65535	</a:t>
            </a:r>
            <a:r>
              <a:rPr sz="3050" b="1" spc="375" dirty="0">
                <a:latin typeface="Arial"/>
                <a:cs typeface="Arial"/>
              </a:rPr>
              <a:t>--cidr	</a:t>
            </a:r>
            <a:r>
              <a:rPr sz="3050" b="1" spc="305" dirty="0">
                <a:latin typeface="Arial"/>
                <a:cs typeface="Arial"/>
              </a:rPr>
              <a:t>0.0.0.0/0  </a:t>
            </a:r>
            <a:r>
              <a:rPr sz="3050" b="1" spc="-270" dirty="0">
                <a:latin typeface="Arial"/>
                <a:cs typeface="Arial"/>
              </a:rPr>
              <a:t>aws	</a:t>
            </a:r>
            <a:r>
              <a:rPr sz="3050" b="1" spc="-45" dirty="0">
                <a:latin typeface="Arial"/>
                <a:cs typeface="Arial"/>
              </a:rPr>
              <a:t>ec2	</a:t>
            </a:r>
            <a:r>
              <a:rPr sz="3050" b="1" spc="125" dirty="0">
                <a:latin typeface="Arial"/>
                <a:cs typeface="Arial"/>
              </a:rPr>
              <a:t>describe-security-groups	</a:t>
            </a:r>
            <a:r>
              <a:rPr sz="3050" b="1" spc="5" dirty="0">
                <a:latin typeface="Arial"/>
                <a:cs typeface="Arial"/>
              </a:rPr>
              <a:t>--group-names	</a:t>
            </a:r>
            <a:r>
              <a:rPr sz="3050" b="1" spc="-40" dirty="0">
                <a:latin typeface="Arial"/>
                <a:cs typeface="Arial"/>
              </a:rPr>
              <a:t>open-sg</a:t>
            </a:r>
            <a:endParaRPr sz="3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30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79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723900"/>
            <a:ext cx="42348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29" dirty="0">
                <a:solidFill>
                  <a:schemeClr val="bg1"/>
                </a:solidFill>
              </a:rPr>
              <a:t>Adding</a:t>
            </a:r>
            <a:r>
              <a:rPr sz="5200" spc="-135" dirty="0">
                <a:solidFill>
                  <a:schemeClr val="bg1"/>
                </a:solidFill>
              </a:rPr>
              <a:t> </a:t>
            </a:r>
            <a:r>
              <a:rPr sz="5200" spc="60" dirty="0">
                <a:solidFill>
                  <a:schemeClr val="bg1"/>
                </a:solidFill>
              </a:rPr>
              <a:t>Tags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1978660"/>
            <a:ext cx="12341860" cy="249682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80"/>
              </a:spcBef>
              <a:tabLst>
                <a:tab pos="1094740" algn="l"/>
                <a:tab pos="2164715" algn="l"/>
                <a:tab pos="5374005" algn="l"/>
                <a:tab pos="8583930" algn="l"/>
                <a:tab pos="1206055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204" dirty="0">
                <a:latin typeface="Arial"/>
                <a:cs typeface="Arial"/>
              </a:rPr>
              <a:t>create-tags	</a:t>
            </a:r>
            <a:r>
              <a:rPr sz="3900" b="1" spc="165" dirty="0">
                <a:latin typeface="Arial"/>
                <a:cs typeface="Arial"/>
              </a:rPr>
              <a:t>--resources	</a:t>
            </a:r>
            <a:r>
              <a:rPr sz="3900" b="1" spc="200" dirty="0">
                <a:latin typeface="Arial"/>
                <a:cs typeface="Arial"/>
              </a:rPr>
              <a:t>i-{xxxxxxxx}	</a:t>
            </a:r>
            <a:r>
              <a:rPr sz="3900" b="1" spc="1015" dirty="0">
                <a:latin typeface="Arial"/>
                <a:cs typeface="Arial"/>
              </a:rPr>
              <a:t>\</a:t>
            </a:r>
            <a:endParaRPr sz="3900">
              <a:latin typeface="Arial"/>
              <a:cs typeface="Arial"/>
            </a:endParaRPr>
          </a:p>
          <a:p>
            <a:pPr marL="560070">
              <a:lnSpc>
                <a:spcPct val="100000"/>
              </a:lnSpc>
              <a:spcBef>
                <a:spcPts val="1480"/>
              </a:spcBef>
              <a:tabLst>
                <a:tab pos="2432050" algn="l"/>
              </a:tabLst>
            </a:pPr>
            <a:r>
              <a:rPr sz="3900" b="1" spc="330" dirty="0">
                <a:latin typeface="Arial"/>
                <a:cs typeface="Arial"/>
              </a:rPr>
              <a:t>--tags	</a:t>
            </a:r>
            <a:r>
              <a:rPr sz="3900" b="1" spc="-5" dirty="0">
                <a:latin typeface="Arial"/>
                <a:cs typeface="Arial"/>
              </a:rPr>
              <a:t>Key={Name},Value={MyInstance}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40"/>
              </a:spcBef>
            </a:pPr>
            <a:r>
              <a:rPr sz="3500" spc="90" dirty="0">
                <a:latin typeface="Arial"/>
                <a:cs typeface="Arial"/>
              </a:rPr>
              <a:t>Replace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{xxx},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25" dirty="0">
                <a:latin typeface="Arial"/>
                <a:cs typeface="Arial"/>
              </a:rPr>
              <a:t>{Name}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15" dirty="0">
                <a:latin typeface="Arial"/>
                <a:cs typeface="Arial"/>
              </a:rPr>
              <a:t>and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85" dirty="0">
                <a:latin typeface="Arial"/>
                <a:cs typeface="Arial"/>
              </a:rPr>
              <a:t>{MyInstance}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86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32130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Module </a:t>
            </a:r>
            <a:r>
              <a:rPr lang="en-US" spc="38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spc="38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spc="-1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PaaS</a:t>
            </a:r>
            <a:endParaRPr spc="29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246695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5" dirty="0">
                <a:latin typeface="Times New Roman"/>
                <a:cs typeface="Times New Roman"/>
              </a:rPr>
              <a:t>Working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-335" dirty="0">
                <a:latin typeface="Times New Roman"/>
                <a:cs typeface="Times New Roman"/>
              </a:rPr>
              <a:t> </a:t>
            </a:r>
            <a:r>
              <a:rPr sz="3500" spc="340" dirty="0" smtClean="0">
                <a:latin typeface="Times New Roman"/>
                <a:cs typeface="Times New Roman"/>
              </a:rPr>
              <a:t>ElasticBeanstalk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05753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80</a:t>
            </a:fld>
            <a:endParaRPr spc="80" dirty="0"/>
          </a:p>
        </p:txBody>
      </p:sp>
      <p:sp>
        <p:nvSpPr>
          <p:cNvPr id="2" name="object 2"/>
          <p:cNvSpPr txBox="1"/>
          <p:nvPr/>
        </p:nvSpPr>
        <p:spPr>
          <a:xfrm>
            <a:off x="838200" y="685800"/>
            <a:ext cx="90424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500" b="1" spc="25" dirty="0" smtClean="0">
                <a:solidFill>
                  <a:schemeClr val="bg1"/>
                </a:solidFill>
                <a:latin typeface="Arial"/>
                <a:cs typeface="Arial"/>
              </a:rPr>
              <a:t>View</a:t>
            </a:r>
            <a:r>
              <a:rPr sz="6500" b="1" spc="-16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6500" b="1" spc="229" dirty="0">
                <a:solidFill>
                  <a:schemeClr val="bg1"/>
                </a:solidFill>
                <a:latin typeface="Arial"/>
                <a:cs typeface="Arial"/>
              </a:rPr>
              <a:t>instances</a:t>
            </a:r>
            <a:endParaRPr sz="6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230120"/>
            <a:ext cx="69799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040" algn="l"/>
                <a:tab pos="2152015" algn="l"/>
              </a:tabLst>
            </a:pPr>
            <a:r>
              <a:rPr sz="3900" b="1" spc="-355" dirty="0">
                <a:latin typeface="Arial"/>
                <a:cs typeface="Arial"/>
              </a:rPr>
              <a:t>aws	</a:t>
            </a:r>
            <a:r>
              <a:rPr sz="3900" b="1" spc="-65" dirty="0">
                <a:latin typeface="Arial"/>
                <a:cs typeface="Arial"/>
              </a:rPr>
              <a:t>ec2	</a:t>
            </a:r>
            <a:r>
              <a:rPr sz="3900" b="1" spc="135" dirty="0">
                <a:latin typeface="Arial"/>
                <a:cs typeface="Arial"/>
              </a:rPr>
              <a:t>describe-instances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994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81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762000"/>
            <a:ext cx="119900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29" dirty="0">
                <a:solidFill>
                  <a:schemeClr val="bg1"/>
                </a:solidFill>
              </a:rPr>
              <a:t>Stopping</a:t>
            </a:r>
            <a:r>
              <a:rPr sz="5200" spc="229">
                <a:solidFill>
                  <a:schemeClr val="bg1"/>
                </a:solidFill>
              </a:rPr>
              <a:t>, </a:t>
            </a:r>
            <a:r>
              <a:rPr sz="5200" spc="275" smtClean="0">
                <a:solidFill>
                  <a:schemeClr val="bg1"/>
                </a:solidFill>
              </a:rPr>
              <a:t>starting</a:t>
            </a:r>
            <a:r>
              <a:rPr lang="en-US" sz="5200" spc="275" smtClean="0">
                <a:solidFill>
                  <a:schemeClr val="bg1"/>
                </a:solidFill>
              </a:rPr>
              <a:t>,</a:t>
            </a:r>
            <a:r>
              <a:rPr sz="5200" spc="275" smtClean="0">
                <a:solidFill>
                  <a:schemeClr val="bg1"/>
                </a:solidFill>
              </a:rPr>
              <a:t> </a:t>
            </a:r>
            <a:r>
              <a:rPr sz="5200" spc="260">
                <a:solidFill>
                  <a:schemeClr val="bg1"/>
                </a:solidFill>
              </a:rPr>
              <a:t>and</a:t>
            </a:r>
            <a:r>
              <a:rPr sz="5200" spc="-725">
                <a:solidFill>
                  <a:schemeClr val="bg1"/>
                </a:solidFill>
              </a:rPr>
              <a:t> </a:t>
            </a:r>
            <a:r>
              <a:rPr lang="en-US" sz="5200" spc="-725" smtClean="0">
                <a:solidFill>
                  <a:schemeClr val="bg1"/>
                </a:solidFill>
              </a:rPr>
              <a:t> </a:t>
            </a:r>
            <a:r>
              <a:rPr sz="5200" spc="375" smtClean="0">
                <a:solidFill>
                  <a:schemeClr val="bg1"/>
                </a:solidFill>
              </a:rPr>
              <a:t>terminating</a:t>
            </a:r>
            <a:endParaRPr sz="5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1979767"/>
            <a:ext cx="14542135" cy="3245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059815">
              <a:lnSpc>
                <a:spcPct val="131500"/>
              </a:lnSpc>
              <a:spcBef>
                <a:spcPts val="95"/>
              </a:spcBef>
              <a:tabLst>
                <a:tab pos="1079500" algn="l"/>
                <a:tab pos="2134870" algn="l"/>
                <a:tab pos="6090285" algn="l"/>
                <a:tab pos="6353810" algn="l"/>
                <a:tab pos="10045700" algn="l"/>
                <a:tab pos="10309225" algn="l"/>
              </a:tabLst>
            </a:pPr>
            <a:r>
              <a:rPr sz="3850" b="1" spc="-350" dirty="0">
                <a:latin typeface="Arial"/>
                <a:cs typeface="Arial"/>
              </a:rPr>
              <a:t>aws	</a:t>
            </a:r>
            <a:r>
              <a:rPr sz="3850" b="1" spc="-65" dirty="0">
                <a:latin typeface="Arial"/>
                <a:cs typeface="Arial"/>
              </a:rPr>
              <a:t>ec2	</a:t>
            </a:r>
            <a:r>
              <a:rPr sz="3850" b="1" spc="130" dirty="0">
                <a:latin typeface="Arial"/>
                <a:cs typeface="Arial"/>
              </a:rPr>
              <a:t>stop-instances	</a:t>
            </a:r>
            <a:r>
              <a:rPr sz="3850" b="1" spc="280" dirty="0">
                <a:latin typeface="Arial"/>
                <a:cs typeface="Arial"/>
              </a:rPr>
              <a:t>--instance-ids	</a:t>
            </a:r>
            <a:r>
              <a:rPr sz="3850" b="1" spc="200" dirty="0">
                <a:latin typeface="Arial"/>
                <a:cs typeface="Arial"/>
              </a:rPr>
              <a:t>i-{xxxxxxxx}  </a:t>
            </a:r>
            <a:r>
              <a:rPr sz="3850" b="1" spc="-350" dirty="0">
                <a:latin typeface="Arial"/>
                <a:cs typeface="Arial"/>
              </a:rPr>
              <a:t>aws</a:t>
            </a:r>
            <a:r>
              <a:rPr sz="3850" b="1" dirty="0">
                <a:latin typeface="Arial"/>
                <a:cs typeface="Arial"/>
              </a:rPr>
              <a:t>	</a:t>
            </a:r>
            <a:r>
              <a:rPr sz="3850" b="1" spc="-65" dirty="0">
                <a:latin typeface="Arial"/>
                <a:cs typeface="Arial"/>
              </a:rPr>
              <a:t>ec2</a:t>
            </a:r>
            <a:r>
              <a:rPr sz="3850" b="1" dirty="0">
                <a:latin typeface="Arial"/>
                <a:cs typeface="Arial"/>
              </a:rPr>
              <a:t>	</a:t>
            </a:r>
            <a:r>
              <a:rPr sz="3850" b="1" spc="250" dirty="0">
                <a:latin typeface="Arial"/>
                <a:cs typeface="Arial"/>
              </a:rPr>
              <a:t>start-instances</a:t>
            </a:r>
            <a:r>
              <a:rPr sz="3850" b="1" dirty="0">
                <a:latin typeface="Arial"/>
                <a:cs typeface="Arial"/>
              </a:rPr>
              <a:t>	</a:t>
            </a:r>
            <a:r>
              <a:rPr sz="3850" b="1" spc="280" dirty="0">
                <a:latin typeface="Arial"/>
                <a:cs typeface="Arial"/>
              </a:rPr>
              <a:t>--instance-ids</a:t>
            </a:r>
            <a:r>
              <a:rPr sz="3850" b="1" dirty="0">
                <a:latin typeface="Arial"/>
                <a:cs typeface="Arial"/>
              </a:rPr>
              <a:t>	</a:t>
            </a:r>
            <a:r>
              <a:rPr sz="3850" b="1" spc="200" dirty="0">
                <a:latin typeface="Arial"/>
                <a:cs typeface="Arial"/>
              </a:rPr>
              <a:t>i-{xxxxxxxx}</a:t>
            </a:r>
            <a:endParaRPr sz="38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450"/>
              </a:spcBef>
              <a:tabLst>
                <a:tab pos="1079500" algn="l"/>
                <a:tab pos="2134870" algn="l"/>
                <a:tab pos="7408545" algn="l"/>
                <a:tab pos="11363960" algn="l"/>
              </a:tabLst>
            </a:pPr>
            <a:r>
              <a:rPr sz="3850" b="1" spc="-350" dirty="0">
                <a:latin typeface="Arial"/>
                <a:cs typeface="Arial"/>
              </a:rPr>
              <a:t>aws	</a:t>
            </a:r>
            <a:r>
              <a:rPr sz="3850" b="1" spc="-65" dirty="0">
                <a:latin typeface="Arial"/>
                <a:cs typeface="Arial"/>
              </a:rPr>
              <a:t>ec2	</a:t>
            </a:r>
            <a:r>
              <a:rPr sz="3850" b="1" spc="155" dirty="0">
                <a:latin typeface="Arial"/>
                <a:cs typeface="Arial"/>
              </a:rPr>
              <a:t>terminate-instances	</a:t>
            </a:r>
            <a:r>
              <a:rPr sz="3850" b="1" spc="280" dirty="0">
                <a:latin typeface="Arial"/>
                <a:cs typeface="Arial"/>
              </a:rPr>
              <a:t>--instance-ids	</a:t>
            </a:r>
            <a:r>
              <a:rPr sz="3850" b="1" spc="200" dirty="0">
                <a:latin typeface="Arial"/>
                <a:cs typeface="Arial"/>
              </a:rPr>
              <a:t>i-{xxxxxxxx}</a:t>
            </a:r>
            <a:endParaRPr sz="3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30"/>
              </a:spcBef>
            </a:pPr>
            <a:r>
              <a:rPr sz="3500" spc="229" dirty="0">
                <a:latin typeface="Arial"/>
                <a:cs typeface="Arial"/>
              </a:rPr>
              <a:t>Note: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after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50" dirty="0">
                <a:latin typeface="Arial"/>
                <a:cs typeface="Arial"/>
              </a:rPr>
              <a:t>stop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00" dirty="0">
                <a:latin typeface="Arial"/>
                <a:cs typeface="Arial"/>
              </a:rPr>
              <a:t>you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160" dirty="0">
                <a:latin typeface="Arial"/>
                <a:cs typeface="Arial"/>
              </a:rPr>
              <a:t>can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start,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75" dirty="0">
                <a:latin typeface="Arial"/>
                <a:cs typeface="Arial"/>
              </a:rPr>
              <a:t>after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10" dirty="0">
                <a:latin typeface="Arial"/>
                <a:cs typeface="Arial"/>
              </a:rPr>
              <a:t>terminate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265" dirty="0">
                <a:latin typeface="Arial"/>
                <a:cs typeface="Arial"/>
              </a:rPr>
              <a:t>no.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7500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82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9949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0" dirty="0">
                <a:solidFill>
                  <a:schemeClr val="bg1"/>
                </a:solidFill>
              </a:rPr>
              <a:t>Working </a:t>
            </a:r>
            <a:r>
              <a:rPr spc="555" dirty="0">
                <a:solidFill>
                  <a:schemeClr val="bg1"/>
                </a:solidFill>
              </a:rPr>
              <a:t>with</a:t>
            </a:r>
            <a:r>
              <a:rPr spc="-900" dirty="0">
                <a:solidFill>
                  <a:schemeClr val="bg1"/>
                </a:solidFill>
              </a:rPr>
              <a:t> </a:t>
            </a:r>
            <a:r>
              <a:rPr spc="125" dirty="0">
                <a:solidFill>
                  <a:schemeClr val="bg1"/>
                </a:solidFill>
              </a:rPr>
              <a:t>Key </a:t>
            </a:r>
            <a:r>
              <a:rPr spc="155" dirty="0">
                <a:solidFill>
                  <a:schemeClr val="bg1"/>
                </a:solidFill>
              </a:rPr>
              <a:t>Pairs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043267"/>
            <a:ext cx="14542135" cy="4040504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55"/>
              </a:spcBef>
              <a:tabLst>
                <a:tab pos="1079500" algn="l"/>
                <a:tab pos="2134870" algn="l"/>
                <a:tab pos="6353810" algn="l"/>
                <a:tab pos="9254490" algn="l"/>
                <a:tab pos="12418695" algn="l"/>
              </a:tabLst>
            </a:pPr>
            <a:r>
              <a:rPr sz="3850" b="1" spc="-350" dirty="0">
                <a:latin typeface="Arial"/>
                <a:cs typeface="Arial"/>
              </a:rPr>
              <a:t>aws	</a:t>
            </a:r>
            <a:r>
              <a:rPr sz="3850" b="1" spc="-65" dirty="0">
                <a:latin typeface="Arial"/>
                <a:cs typeface="Arial"/>
              </a:rPr>
              <a:t>ec2	</a:t>
            </a:r>
            <a:r>
              <a:rPr sz="3850" b="1" spc="250" dirty="0">
                <a:latin typeface="Arial"/>
                <a:cs typeface="Arial"/>
              </a:rPr>
              <a:t>create-key-pair	</a:t>
            </a:r>
            <a:r>
              <a:rPr sz="3850" b="1" spc="35" dirty="0">
                <a:latin typeface="Arial"/>
                <a:cs typeface="Arial"/>
              </a:rPr>
              <a:t>--key-name	</a:t>
            </a:r>
            <a:r>
              <a:rPr sz="3850" b="1" spc="5" dirty="0">
                <a:latin typeface="Arial"/>
                <a:cs typeface="Arial"/>
              </a:rPr>
              <a:t>{MyKeyPair}	</a:t>
            </a:r>
            <a:r>
              <a:rPr sz="3850" b="1" spc="1000" dirty="0">
                <a:latin typeface="Arial"/>
                <a:cs typeface="Arial"/>
              </a:rPr>
              <a:t>\</a:t>
            </a:r>
            <a:endParaRPr sz="3850" dirty="0">
              <a:latin typeface="Arial"/>
              <a:cs typeface="Arial"/>
            </a:endParaRPr>
          </a:p>
          <a:p>
            <a:pPr marL="25400" marR="5080" indent="527050">
              <a:lnSpc>
                <a:spcPts val="6070"/>
              </a:lnSpc>
              <a:spcBef>
                <a:spcPts val="445"/>
              </a:spcBef>
              <a:tabLst>
                <a:tab pos="1079500" algn="l"/>
                <a:tab pos="2134870" algn="l"/>
                <a:tab pos="2661920" algn="l"/>
                <a:tab pos="6353810" algn="l"/>
                <a:tab pos="7145020" algn="l"/>
                <a:tab pos="8726805" algn="l"/>
                <a:tab pos="10045700" algn="l"/>
                <a:tab pos="10572750" algn="l"/>
              </a:tabLst>
            </a:pPr>
            <a:r>
              <a:rPr sz="3850" b="1" spc="204" dirty="0">
                <a:latin typeface="Arial"/>
                <a:cs typeface="Arial"/>
              </a:rPr>
              <a:t>--query	</a:t>
            </a:r>
            <a:r>
              <a:rPr sz="3850" b="1" spc="265" dirty="0">
                <a:latin typeface="Arial"/>
                <a:cs typeface="Arial"/>
              </a:rPr>
              <a:t>'KeyMaterial'	</a:t>
            </a:r>
            <a:r>
              <a:rPr sz="3850" b="1" spc="250" dirty="0">
                <a:latin typeface="Arial"/>
                <a:cs typeface="Arial"/>
              </a:rPr>
              <a:t>--output	</a:t>
            </a:r>
            <a:r>
              <a:rPr sz="3850" b="1" spc="355" dirty="0">
                <a:latin typeface="Arial"/>
                <a:cs typeface="Arial"/>
              </a:rPr>
              <a:t>text	</a:t>
            </a:r>
            <a:r>
              <a:rPr sz="3850" b="1" spc="-175" dirty="0">
                <a:latin typeface="Arial"/>
                <a:cs typeface="Arial"/>
              </a:rPr>
              <a:t>&gt;	</a:t>
            </a:r>
            <a:r>
              <a:rPr sz="3850" b="1" spc="-35" dirty="0">
                <a:latin typeface="Arial"/>
                <a:cs typeface="Arial"/>
              </a:rPr>
              <a:t>{MyKeyPair}.pem  </a:t>
            </a:r>
            <a:r>
              <a:rPr sz="3850" b="1" spc="-350" dirty="0">
                <a:latin typeface="Arial"/>
                <a:cs typeface="Arial"/>
              </a:rPr>
              <a:t>aws	</a:t>
            </a:r>
            <a:r>
              <a:rPr sz="3850" b="1" spc="-65" dirty="0">
                <a:latin typeface="Arial"/>
                <a:cs typeface="Arial"/>
              </a:rPr>
              <a:t>ec2	</a:t>
            </a:r>
            <a:r>
              <a:rPr sz="3850" b="1" spc="180" dirty="0">
                <a:latin typeface="Arial"/>
                <a:cs typeface="Arial"/>
              </a:rPr>
              <a:t>describe-key-pairs	</a:t>
            </a:r>
            <a:r>
              <a:rPr sz="3850" b="1" spc="35" dirty="0">
                <a:latin typeface="Arial"/>
                <a:cs typeface="Arial"/>
              </a:rPr>
              <a:t>--key-name	</a:t>
            </a:r>
            <a:r>
              <a:rPr sz="3850" b="1" spc="5" dirty="0">
                <a:latin typeface="Arial"/>
                <a:cs typeface="Arial"/>
              </a:rPr>
              <a:t>{MyKeyPair}</a:t>
            </a:r>
            <a:endParaRPr sz="385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005"/>
              </a:spcBef>
              <a:tabLst>
                <a:tab pos="1079500" algn="l"/>
                <a:tab pos="2134870" algn="l"/>
                <a:tab pos="6353810" algn="l"/>
                <a:tab pos="9254490" algn="l"/>
              </a:tabLst>
            </a:pPr>
            <a:r>
              <a:rPr sz="3850" b="1" spc="-350" dirty="0">
                <a:latin typeface="Arial"/>
                <a:cs typeface="Arial"/>
              </a:rPr>
              <a:t>aws	</a:t>
            </a:r>
            <a:r>
              <a:rPr sz="3850" b="1" spc="-65" dirty="0">
                <a:latin typeface="Arial"/>
                <a:cs typeface="Arial"/>
              </a:rPr>
              <a:t>ec2	</a:t>
            </a:r>
            <a:r>
              <a:rPr sz="3850" b="1" spc="254" dirty="0">
                <a:latin typeface="Arial"/>
                <a:cs typeface="Arial"/>
              </a:rPr>
              <a:t>delete-key-pair	</a:t>
            </a:r>
            <a:r>
              <a:rPr sz="3850" b="1" spc="35" dirty="0">
                <a:latin typeface="Arial"/>
                <a:cs typeface="Arial"/>
              </a:rPr>
              <a:t>--key-name	</a:t>
            </a:r>
            <a:r>
              <a:rPr sz="3850" b="1" spc="5" dirty="0">
                <a:latin typeface="Arial"/>
                <a:cs typeface="Arial"/>
              </a:rPr>
              <a:t>{MyKeyPair}</a:t>
            </a:r>
            <a:endParaRPr sz="3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15"/>
              </a:spcBef>
            </a:pPr>
            <a:r>
              <a:rPr sz="3500" spc="-215" dirty="0">
                <a:latin typeface="Monaco"/>
                <a:cs typeface="Monaco"/>
              </a:rPr>
              <a:t>{MyKeyPair}</a:t>
            </a:r>
            <a:r>
              <a:rPr sz="3500" spc="-1205" dirty="0">
                <a:latin typeface="Monaco"/>
                <a:cs typeface="Monaco"/>
              </a:rPr>
              <a:t> </a:t>
            </a:r>
            <a:r>
              <a:rPr sz="3500" spc="204" dirty="0">
                <a:latin typeface="Arial"/>
                <a:cs typeface="Arial"/>
              </a:rPr>
              <a:t>is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5" dirty="0">
                <a:latin typeface="Arial"/>
                <a:cs typeface="Arial"/>
              </a:rPr>
              <a:t>a</a:t>
            </a:r>
            <a:r>
              <a:rPr sz="3500" spc="-75" dirty="0">
                <a:latin typeface="Arial"/>
                <a:cs typeface="Arial"/>
              </a:rPr>
              <a:t> </a:t>
            </a:r>
            <a:r>
              <a:rPr sz="3500" spc="305" dirty="0">
                <a:latin typeface="Arial"/>
                <a:cs typeface="Arial"/>
              </a:rPr>
              <a:t>string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250" dirty="0">
                <a:latin typeface="Arial"/>
                <a:cs typeface="Arial"/>
              </a:rPr>
              <a:t>name,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155" dirty="0">
                <a:latin typeface="Arial"/>
                <a:cs typeface="Arial"/>
              </a:rPr>
              <a:t>e.g.,</a:t>
            </a:r>
            <a:r>
              <a:rPr sz="3500" spc="-40" dirty="0">
                <a:latin typeface="Arial"/>
                <a:cs typeface="Arial"/>
              </a:rPr>
              <a:t> </a:t>
            </a:r>
            <a:r>
              <a:rPr lang="en-US" sz="3500" spc="-180" dirty="0" smtClean="0">
                <a:latin typeface="Monaco"/>
                <a:cs typeface="Monaco"/>
              </a:rPr>
              <a:t>my</a:t>
            </a:r>
            <a:r>
              <a:rPr sz="3500" spc="-180" dirty="0" smtClean="0">
                <a:latin typeface="Monaco"/>
                <a:cs typeface="Monaco"/>
              </a:rPr>
              <a:t>-aws-dev</a:t>
            </a:r>
            <a:r>
              <a:rPr sz="3500" spc="-180" dirty="0">
                <a:latin typeface="Arial"/>
                <a:cs typeface="Arial"/>
              </a:rPr>
              <a:t>.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7843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80" dirty="0"/>
              <a:t>83</a:t>
            </a:fld>
            <a:endParaRPr spc="8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45211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chemeClr val="bg1"/>
                </a:solidFill>
              </a:rPr>
              <a:t>Auto</a:t>
            </a:r>
            <a:r>
              <a:rPr spc="-145" dirty="0">
                <a:solidFill>
                  <a:schemeClr val="bg1"/>
                </a:solidFill>
              </a:rPr>
              <a:t> </a:t>
            </a:r>
            <a:r>
              <a:rPr spc="305" dirty="0">
                <a:solidFill>
                  <a:schemeClr val="bg1"/>
                </a:solidFill>
              </a:rPr>
              <a:t>Startup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17420"/>
            <a:ext cx="14218919" cy="394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5080" indent="-635000">
              <a:lnSpc>
                <a:spcPct val="1176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-215" dirty="0">
                <a:latin typeface="Courier New"/>
                <a:cs typeface="Courier New"/>
              </a:rPr>
              <a:t>init.d</a:t>
            </a:r>
            <a:r>
              <a:rPr sz="3500" spc="-1205" dirty="0">
                <a:latin typeface="Courier New"/>
                <a:cs typeface="Courier New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u="heavy" spc="325" dirty="0">
                <a:latin typeface="Times New Roman"/>
                <a:cs typeface="Times New Roman"/>
                <a:hlinkClick r:id="rId2"/>
              </a:rPr>
              <a:t>CloudInit</a:t>
            </a:r>
            <a:r>
              <a:rPr sz="3500" spc="15" dirty="0">
                <a:latin typeface="Times New Roman"/>
                <a:cs typeface="Times New Roman"/>
                <a:hlinkClick r:id="rId2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Ubuntu+Debian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80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other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like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CentOS </a:t>
            </a:r>
            <a:r>
              <a:rPr sz="3500" spc="13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 </a:t>
            </a:r>
            <a:r>
              <a:rPr sz="3500" spc="365" dirty="0">
                <a:latin typeface="Times New Roman"/>
                <a:cs typeface="Times New Roman"/>
              </a:rPr>
              <a:t>additional</a:t>
            </a:r>
            <a:r>
              <a:rPr sz="3500" spc="-450" dirty="0">
                <a:latin typeface="Times New Roman"/>
                <a:cs typeface="Times New Roman"/>
              </a:rPr>
              <a:t> </a:t>
            </a:r>
            <a:r>
              <a:rPr sz="3500" u="heavy" spc="385" dirty="0">
                <a:latin typeface="Times New Roman"/>
                <a:cs typeface="Times New Roman"/>
                <a:hlinkClick r:id="rId3"/>
              </a:rPr>
              <a:t>installation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40" dirty="0">
                <a:latin typeface="Times New Roman"/>
                <a:cs typeface="Times New Roman"/>
              </a:rPr>
              <a:t>User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Data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90" dirty="0">
                <a:latin typeface="Times New Roman"/>
                <a:cs typeface="Times New Roman"/>
              </a:rPr>
              <a:t>Command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500" spc="350" dirty="0">
                <a:latin typeface="Times New Roman"/>
                <a:cs typeface="Times New Roman"/>
              </a:rPr>
              <a:t>Note: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More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on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User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Data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u="heavy" spc="509" dirty="0">
                <a:latin typeface="Times New Roman"/>
                <a:cs typeface="Times New Roman"/>
                <a:hlinkClick r:id="rId4"/>
              </a:rPr>
              <a:t>the</a:t>
            </a:r>
            <a:r>
              <a:rPr sz="3500" u="heavy" spc="5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150" dirty="0">
                <a:latin typeface="Times New Roman"/>
                <a:cs typeface="Times New Roman"/>
                <a:hlinkClick r:id="rId4"/>
              </a:rPr>
              <a:t>AWS</a:t>
            </a:r>
            <a:r>
              <a:rPr sz="3500" u="heavy" spc="5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400" dirty="0">
                <a:latin typeface="Times New Roman"/>
                <a:cs typeface="Times New Roman"/>
                <a:hlinkClick r:id="rId4"/>
              </a:rPr>
              <a:t>Intro</a:t>
            </a:r>
            <a:r>
              <a:rPr sz="3500" u="heavy" spc="5" dirty="0">
                <a:latin typeface="Times New Roman"/>
                <a:cs typeface="Times New Roman"/>
                <a:hlinkClick r:id="rId4"/>
              </a:rPr>
              <a:t> </a:t>
            </a:r>
            <a:r>
              <a:rPr sz="3500" u="heavy" spc="375" dirty="0">
                <a:latin typeface="Times New Roman"/>
                <a:cs typeface="Times New Roman"/>
                <a:hlinkClick r:id="rId4"/>
              </a:rPr>
              <a:t>course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39514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37460" y="8503602"/>
            <a:ext cx="25527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25" dirty="0">
                <a:latin typeface="Arial"/>
                <a:cs typeface="Arial"/>
              </a:rPr>
              <a:t>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4521" y="1752600"/>
            <a:ext cx="14529435" cy="615886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550" b="1" spc="150" dirty="0">
                <a:latin typeface="Arial"/>
                <a:cs typeface="Arial"/>
              </a:rPr>
              <a:t>#!/bin/bash</a:t>
            </a:r>
            <a:endParaRPr sz="2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885825" algn="l"/>
                <a:tab pos="1584960" algn="l"/>
                <a:tab pos="13467080" algn="l"/>
                <a:tab pos="13816965" algn="l"/>
              </a:tabLst>
            </a:pPr>
            <a:r>
              <a:rPr sz="2550" b="1" spc="200" dirty="0">
                <a:latin typeface="Arial"/>
                <a:cs typeface="Arial"/>
              </a:rPr>
              <a:t>curl	</a:t>
            </a:r>
            <a:r>
              <a:rPr sz="2550" b="1" spc="285" dirty="0">
                <a:latin typeface="Arial"/>
                <a:cs typeface="Arial"/>
              </a:rPr>
              <a:t>-o-	</a:t>
            </a:r>
            <a:r>
              <a:rPr sz="2550" b="1" spc="150" dirty="0">
                <a:latin typeface="Arial"/>
                <a:cs typeface="Arial"/>
              </a:rPr>
              <a:t>https://raw.githubusercontent.com/creationix/nvm/v0.32.0/install.sh	</a:t>
            </a:r>
            <a:r>
              <a:rPr sz="2550" b="1" spc="655" dirty="0">
                <a:latin typeface="Arial"/>
                <a:cs typeface="Arial"/>
              </a:rPr>
              <a:t>|	</a:t>
            </a:r>
            <a:r>
              <a:rPr sz="2550" b="1" spc="-114" dirty="0">
                <a:latin typeface="Arial"/>
                <a:cs typeface="Arial"/>
              </a:rPr>
              <a:t>bash</a:t>
            </a:r>
            <a:endParaRPr sz="2550" dirty="0">
              <a:latin typeface="Arial"/>
              <a:cs typeface="Arial"/>
            </a:endParaRPr>
          </a:p>
          <a:p>
            <a:pPr marL="12700" marR="11887200">
              <a:lnSpc>
                <a:spcPct val="131500"/>
              </a:lnSpc>
              <a:tabLst>
                <a:tab pos="361950" algn="l"/>
                <a:tab pos="711200" algn="l"/>
                <a:tab pos="2109470" algn="l"/>
              </a:tabLst>
            </a:pPr>
            <a:r>
              <a:rPr sz="2550" b="1" spc="660" dirty="0">
                <a:latin typeface="Arial"/>
                <a:cs typeface="Arial"/>
              </a:rPr>
              <a:t>.	</a:t>
            </a:r>
            <a:r>
              <a:rPr sz="2550" b="1" spc="0" dirty="0">
                <a:latin typeface="Arial"/>
                <a:cs typeface="Arial"/>
              </a:rPr>
              <a:t>~/.nvm/nvm.sh  </a:t>
            </a:r>
            <a:r>
              <a:rPr sz="2550" b="1" spc="-375" dirty="0">
                <a:latin typeface="Arial"/>
                <a:cs typeface="Arial"/>
              </a:rPr>
              <a:t>nvm	</a:t>
            </a:r>
            <a:r>
              <a:rPr sz="2550" b="1" spc="315" dirty="0">
                <a:latin typeface="Arial"/>
                <a:cs typeface="Arial"/>
              </a:rPr>
              <a:t>install	</a:t>
            </a:r>
            <a:r>
              <a:rPr sz="2550" b="1" spc="-45" dirty="0">
                <a:latin typeface="Arial"/>
                <a:cs typeface="Arial"/>
              </a:rPr>
              <a:t>6</a:t>
            </a:r>
            <a:endParaRPr sz="2550" dirty="0">
              <a:latin typeface="Arial"/>
              <a:cs typeface="Arial"/>
            </a:endParaRPr>
          </a:p>
          <a:p>
            <a:pPr marL="12700" marR="4198620">
              <a:lnSpc>
                <a:spcPct val="131500"/>
              </a:lnSpc>
              <a:tabLst>
                <a:tab pos="885825" algn="l"/>
                <a:tab pos="1410335" algn="l"/>
                <a:tab pos="5254625" algn="l"/>
                <a:tab pos="6652259" algn="l"/>
                <a:tab pos="7002145" algn="l"/>
                <a:tab pos="7176770" algn="l"/>
                <a:tab pos="7351395" algn="l"/>
                <a:tab pos="8050530" algn="l"/>
                <a:tab pos="8574405" algn="l"/>
              </a:tabLst>
            </a:pPr>
            <a:r>
              <a:rPr sz="2550" b="1" spc="-150" dirty="0">
                <a:latin typeface="Arial"/>
                <a:cs typeface="Arial"/>
              </a:rPr>
              <a:t>node	</a:t>
            </a:r>
            <a:r>
              <a:rPr sz="2550" b="1" spc="235" dirty="0">
                <a:latin typeface="Arial"/>
                <a:cs typeface="Arial"/>
              </a:rPr>
              <a:t>-e	</a:t>
            </a:r>
            <a:r>
              <a:rPr sz="2550" b="1" spc="75" dirty="0">
                <a:solidFill>
                  <a:srgbClr val="007CFB"/>
                </a:solidFill>
                <a:latin typeface="Arial"/>
                <a:cs typeface="Arial"/>
              </a:rPr>
              <a:t>"console.log('Running	</a:t>
            </a:r>
            <a:r>
              <a:rPr sz="2550" b="1" spc="55" dirty="0">
                <a:solidFill>
                  <a:srgbClr val="007CFB"/>
                </a:solidFill>
                <a:latin typeface="Arial"/>
                <a:cs typeface="Arial"/>
              </a:rPr>
              <a:t>Node.js	</a:t>
            </a:r>
            <a:r>
              <a:rPr sz="2550" b="1" spc="760" dirty="0">
                <a:solidFill>
                  <a:srgbClr val="007CFB"/>
                </a:solidFill>
                <a:latin typeface="Arial"/>
                <a:cs typeface="Arial"/>
              </a:rPr>
              <a:t>'	</a:t>
            </a:r>
            <a:r>
              <a:rPr sz="2550" b="1" spc="-114" dirty="0">
                <a:solidFill>
                  <a:srgbClr val="007CFB"/>
                </a:solidFill>
                <a:latin typeface="Arial"/>
                <a:cs typeface="Arial"/>
              </a:rPr>
              <a:t>+	</a:t>
            </a:r>
            <a:r>
              <a:rPr sz="2550" b="1" spc="90" dirty="0">
                <a:solidFill>
                  <a:srgbClr val="007CFB"/>
                </a:solidFill>
                <a:latin typeface="Arial"/>
                <a:cs typeface="Arial"/>
              </a:rPr>
              <a:t>process.version)"  </a:t>
            </a:r>
            <a:r>
              <a:rPr sz="2550" b="1" spc="-114" dirty="0">
                <a:solidFill>
                  <a:srgbClr val="00DC00"/>
                </a:solidFill>
                <a:latin typeface="Arial"/>
                <a:cs typeface="Arial"/>
              </a:rPr>
              <a:t>echo	</a:t>
            </a:r>
            <a:r>
              <a:rPr sz="2550" b="1" spc="225" dirty="0">
                <a:solidFill>
                  <a:srgbClr val="007CFB"/>
                </a:solidFill>
                <a:latin typeface="Arial"/>
                <a:cs typeface="Arial"/>
              </a:rPr>
              <a:t>"require('http').createServer((req,	</a:t>
            </a:r>
            <a:r>
              <a:rPr sz="2550" b="1" spc="200" dirty="0">
                <a:solidFill>
                  <a:srgbClr val="007CFB"/>
                </a:solidFill>
                <a:latin typeface="Arial"/>
                <a:cs typeface="Arial"/>
              </a:rPr>
              <a:t>res)	</a:t>
            </a:r>
            <a:r>
              <a:rPr sz="2550" b="1" spc="-114" dirty="0">
                <a:solidFill>
                  <a:srgbClr val="007CFB"/>
                </a:solidFill>
                <a:latin typeface="Arial"/>
                <a:cs typeface="Arial"/>
              </a:rPr>
              <a:t>=&gt;	</a:t>
            </a:r>
            <a:r>
              <a:rPr sz="2550" b="1" spc="375" dirty="0">
                <a:solidFill>
                  <a:srgbClr val="007CFB"/>
                </a:solidFill>
                <a:latin typeface="Arial"/>
                <a:cs typeface="Arial"/>
              </a:rPr>
              <a:t>{</a:t>
            </a:r>
            <a:endParaRPr sz="255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65"/>
              </a:spcBef>
              <a:tabLst>
                <a:tab pos="2982595" algn="l"/>
              </a:tabLst>
            </a:pPr>
            <a:r>
              <a:rPr sz="2550" b="1" spc="190" dirty="0">
                <a:solidFill>
                  <a:srgbClr val="007CFB"/>
                </a:solidFill>
                <a:latin typeface="Arial"/>
                <a:cs typeface="Arial"/>
              </a:rPr>
              <a:t>res.end('hello	world')</a:t>
            </a:r>
            <a:endParaRPr sz="2550" dirty="0">
              <a:latin typeface="Arial"/>
              <a:cs typeface="Arial"/>
            </a:endParaRPr>
          </a:p>
          <a:p>
            <a:pPr marL="361950" marR="7169150" indent="-349885">
              <a:lnSpc>
                <a:spcPct val="131500"/>
              </a:lnSpc>
              <a:tabLst>
                <a:tab pos="2807970" algn="l"/>
                <a:tab pos="3856354" algn="l"/>
                <a:tab pos="4380865" algn="l"/>
                <a:tab pos="5778500" algn="l"/>
                <a:tab pos="6303010" algn="l"/>
              </a:tabLst>
            </a:pPr>
            <a:r>
              <a:rPr sz="2550" b="1" spc="275" dirty="0">
                <a:solidFill>
                  <a:srgbClr val="007CFB"/>
                </a:solidFill>
                <a:latin typeface="Arial"/>
                <a:cs typeface="Arial"/>
              </a:rPr>
              <a:t>}).listen(3000,	</a:t>
            </a:r>
            <a:r>
              <a:rPr sz="2550" b="1" spc="204" dirty="0">
                <a:solidFill>
                  <a:srgbClr val="007CFB"/>
                </a:solidFill>
                <a:latin typeface="Arial"/>
                <a:cs typeface="Arial"/>
              </a:rPr>
              <a:t>(error)=&gt;{  </a:t>
            </a:r>
            <a:r>
              <a:rPr sz="2550" b="1" spc="150" dirty="0">
                <a:solidFill>
                  <a:srgbClr val="007CFB"/>
                </a:solidFill>
                <a:latin typeface="Arial"/>
                <a:cs typeface="Arial"/>
              </a:rPr>
              <a:t>console.log('server</a:t>
            </a:r>
            <a:r>
              <a:rPr sz="2550" b="1" dirty="0">
                <a:solidFill>
                  <a:srgbClr val="007CFB"/>
                </a:solidFill>
                <a:latin typeface="Arial"/>
                <a:cs typeface="Arial"/>
              </a:rPr>
              <a:t>	</a:t>
            </a:r>
            <a:r>
              <a:rPr sz="2550" b="1" spc="305" dirty="0">
                <a:solidFill>
                  <a:srgbClr val="007CFB"/>
                </a:solidFill>
                <a:latin typeface="Arial"/>
                <a:cs typeface="Arial"/>
              </a:rPr>
              <a:t>is</a:t>
            </a:r>
            <a:r>
              <a:rPr sz="2550" b="1" dirty="0">
                <a:solidFill>
                  <a:srgbClr val="007CFB"/>
                </a:solidFill>
                <a:latin typeface="Arial"/>
                <a:cs typeface="Arial"/>
              </a:rPr>
              <a:t>	</a:t>
            </a:r>
            <a:r>
              <a:rPr sz="2550" b="1" spc="15" dirty="0">
                <a:solidFill>
                  <a:srgbClr val="007CFB"/>
                </a:solidFill>
                <a:latin typeface="Arial"/>
                <a:cs typeface="Arial"/>
              </a:rPr>
              <a:t>running</a:t>
            </a:r>
            <a:r>
              <a:rPr sz="2550" b="1" dirty="0">
                <a:solidFill>
                  <a:srgbClr val="007CFB"/>
                </a:solidFill>
                <a:latin typeface="Arial"/>
                <a:cs typeface="Arial"/>
              </a:rPr>
              <a:t>	</a:t>
            </a:r>
            <a:r>
              <a:rPr sz="2550" b="1" spc="-185" dirty="0">
                <a:solidFill>
                  <a:srgbClr val="007CFB"/>
                </a:solidFill>
                <a:latin typeface="Arial"/>
                <a:cs typeface="Arial"/>
              </a:rPr>
              <a:t>on</a:t>
            </a:r>
            <a:r>
              <a:rPr sz="2550" b="1" dirty="0">
                <a:solidFill>
                  <a:srgbClr val="007CFB"/>
                </a:solidFill>
                <a:latin typeface="Arial"/>
                <a:cs typeface="Arial"/>
              </a:rPr>
              <a:t>	</a:t>
            </a:r>
            <a:r>
              <a:rPr sz="2550" b="1" spc="180" dirty="0">
                <a:solidFill>
                  <a:srgbClr val="007CFB"/>
                </a:solidFill>
                <a:latin typeface="Arial"/>
                <a:cs typeface="Arial"/>
              </a:rPr>
              <a:t>3000')</a:t>
            </a:r>
            <a:endParaRPr sz="2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550" b="1" spc="450" dirty="0">
                <a:solidFill>
                  <a:srgbClr val="007CFB"/>
                </a:solidFill>
                <a:latin typeface="Arial"/>
                <a:cs typeface="Arial"/>
              </a:rPr>
              <a:t>})</a:t>
            </a:r>
            <a:endParaRPr sz="2550" dirty="0">
              <a:latin typeface="Arial"/>
              <a:cs typeface="Arial"/>
            </a:endParaRPr>
          </a:p>
          <a:p>
            <a:pPr marL="12700" marR="12236450">
              <a:lnSpc>
                <a:spcPct val="131500"/>
              </a:lnSpc>
              <a:tabLst>
                <a:tab pos="361950" algn="l"/>
                <a:tab pos="885825" algn="l"/>
              </a:tabLst>
            </a:pPr>
            <a:r>
              <a:rPr sz="2550" b="1" spc="160" dirty="0">
                <a:solidFill>
                  <a:srgbClr val="007CFB"/>
                </a:solidFill>
                <a:latin typeface="Arial"/>
                <a:cs typeface="Arial"/>
              </a:rPr>
              <a:t>"	</a:t>
            </a:r>
            <a:r>
              <a:rPr sz="2550" b="1" spc="-114" dirty="0">
                <a:latin typeface="Arial"/>
                <a:cs typeface="Arial"/>
              </a:rPr>
              <a:t>&gt;&gt;	</a:t>
            </a:r>
            <a:r>
              <a:rPr sz="2550" b="1" spc="165" dirty="0">
                <a:latin typeface="Arial"/>
                <a:cs typeface="Arial"/>
              </a:rPr>
              <a:t>index.js  </a:t>
            </a:r>
            <a:r>
              <a:rPr sz="2550" b="1" spc="-150" dirty="0">
                <a:latin typeface="Arial"/>
                <a:cs typeface="Arial"/>
              </a:rPr>
              <a:t>node	</a:t>
            </a:r>
            <a:r>
              <a:rPr sz="2550" b="1" spc="180" dirty="0">
                <a:latin typeface="Arial"/>
                <a:cs typeface="Arial"/>
              </a:rPr>
              <a:t>index.js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838200" y="685800"/>
            <a:ext cx="99949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b="1" kern="0" spc="15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Startup Script</a:t>
            </a:r>
            <a:endParaRPr lang="en-US" sz="4800" b="1" kern="0" spc="155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84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85</a:t>
            </a:fld>
            <a:endParaRPr spc="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90" y="685800"/>
            <a:ext cx="14579600" cy="9387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120"/>
              </a:spcBef>
            </a:pPr>
            <a:r>
              <a:rPr sz="4800" spc="275" dirty="0">
                <a:solidFill>
                  <a:schemeClr val="bg1"/>
                </a:solidFill>
              </a:rPr>
              <a:t>Shell </a:t>
            </a:r>
            <a:r>
              <a:rPr sz="4800" spc="240" dirty="0">
                <a:solidFill>
                  <a:schemeClr val="bg1"/>
                </a:solidFill>
              </a:rPr>
              <a:t>Script </a:t>
            </a:r>
            <a:r>
              <a:rPr sz="4800" spc="330" dirty="0">
                <a:solidFill>
                  <a:schemeClr val="bg1"/>
                </a:solidFill>
              </a:rPr>
              <a:t>and </a:t>
            </a:r>
            <a:r>
              <a:rPr sz="4800" spc="200" dirty="0">
                <a:solidFill>
                  <a:schemeClr val="bg1"/>
                </a:solidFill>
              </a:rPr>
              <a:t>User</a:t>
            </a:r>
            <a:r>
              <a:rPr sz="4800" spc="-1240" dirty="0">
                <a:solidFill>
                  <a:schemeClr val="bg1"/>
                </a:solidFill>
              </a:rPr>
              <a:t> </a:t>
            </a:r>
            <a:r>
              <a:rPr sz="4800" spc="350" dirty="0">
                <a:solidFill>
                  <a:schemeClr val="bg1"/>
                </a:solidFill>
              </a:rPr>
              <a:t>Data  </a:t>
            </a:r>
            <a:r>
              <a:rPr sz="4800" spc="335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1981200"/>
            <a:ext cx="14143990" cy="6094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500" spc="125" dirty="0">
                <a:latin typeface="Times New Roman"/>
                <a:cs typeface="Times New Roman"/>
              </a:rPr>
              <a:t>LAMP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Stack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(Apache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httpd,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40" dirty="0">
                <a:latin typeface="Times New Roman"/>
                <a:cs typeface="Times New Roman"/>
              </a:rPr>
              <a:t>MySQL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PHP)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Amazon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85" dirty="0">
                <a:latin typeface="Times New Roman"/>
                <a:cs typeface="Times New Roman"/>
              </a:rPr>
              <a:t>Linux:</a:t>
            </a:r>
            <a:endParaRPr sz="3500" dirty="0">
              <a:latin typeface="Times New Roman"/>
              <a:cs typeface="Times New Roman"/>
            </a:endParaRPr>
          </a:p>
          <a:p>
            <a:pPr marL="24765" marR="12818110">
              <a:lnSpc>
                <a:spcPct val="131500"/>
              </a:lnSpc>
              <a:spcBef>
                <a:spcPts val="2930"/>
              </a:spcBef>
            </a:pPr>
            <a:r>
              <a:rPr sz="1600" b="1" spc="80" dirty="0">
                <a:latin typeface="Arial"/>
                <a:cs typeface="Arial"/>
              </a:rPr>
              <a:t>#!/bin/bash  </a:t>
            </a:r>
            <a:r>
              <a:rPr sz="1600" b="1" spc="-215" dirty="0">
                <a:latin typeface="Arial"/>
                <a:cs typeface="Arial"/>
              </a:rPr>
              <a:t>yum    </a:t>
            </a:r>
            <a:r>
              <a:rPr sz="1600" b="1" spc="-10" dirty="0">
                <a:latin typeface="Arial"/>
                <a:cs typeface="Arial"/>
              </a:rPr>
              <a:t>update</a:t>
            </a:r>
            <a:r>
              <a:rPr sz="1600" b="1" spc="325" dirty="0">
                <a:latin typeface="Arial"/>
                <a:cs typeface="Arial"/>
              </a:rPr>
              <a:t> </a:t>
            </a:r>
            <a:r>
              <a:rPr sz="1600" b="1" spc="130" dirty="0">
                <a:latin typeface="Arial"/>
                <a:cs typeface="Arial"/>
              </a:rPr>
              <a:t>-y</a:t>
            </a:r>
            <a:endParaRPr sz="1600" dirty="0">
              <a:latin typeface="Arial"/>
              <a:cs typeface="Arial"/>
            </a:endParaRPr>
          </a:p>
          <a:p>
            <a:pPr marL="24765" marR="8445500">
              <a:lnSpc>
                <a:spcPct val="131500"/>
              </a:lnSpc>
            </a:pPr>
            <a:r>
              <a:rPr sz="1600" b="1" spc="-215" dirty="0">
                <a:latin typeface="Arial"/>
                <a:cs typeface="Arial"/>
              </a:rPr>
              <a:t>yum </a:t>
            </a:r>
            <a:r>
              <a:rPr sz="1600" b="1" spc="175" dirty="0">
                <a:latin typeface="Arial"/>
                <a:cs typeface="Arial"/>
              </a:rPr>
              <a:t>install </a:t>
            </a:r>
            <a:r>
              <a:rPr sz="1600" b="1" spc="130" dirty="0">
                <a:latin typeface="Arial"/>
                <a:cs typeface="Arial"/>
              </a:rPr>
              <a:t>-y </a:t>
            </a:r>
            <a:r>
              <a:rPr sz="1600" b="1" spc="30" dirty="0">
                <a:latin typeface="Arial"/>
                <a:cs typeface="Arial"/>
              </a:rPr>
              <a:t>httpd24 </a:t>
            </a:r>
            <a:r>
              <a:rPr sz="1600" b="1" spc="-75" dirty="0">
                <a:latin typeface="Arial"/>
                <a:cs typeface="Arial"/>
              </a:rPr>
              <a:t>php56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15" dirty="0">
                <a:latin typeface="Arial"/>
                <a:cs typeface="Arial"/>
              </a:rPr>
              <a:t>mysql55-server</a:t>
            </a:r>
            <a:r>
              <a:rPr sz="1600" b="1" spc="380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php56-mysqlnd 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60" dirty="0">
                <a:latin typeface="Arial"/>
                <a:cs typeface="Arial"/>
              </a:rPr>
              <a:t>service  </a:t>
            </a:r>
            <a:r>
              <a:rPr sz="1600" b="1" spc="50" dirty="0">
                <a:latin typeface="Arial"/>
                <a:cs typeface="Arial"/>
              </a:rPr>
              <a:t>httpd</a:t>
            </a:r>
            <a:r>
              <a:rPr sz="1600" b="1" spc="180" dirty="0">
                <a:latin typeface="Arial"/>
                <a:cs typeface="Arial"/>
              </a:rPr>
              <a:t> </a:t>
            </a:r>
            <a:r>
              <a:rPr sz="1600" b="1" spc="150" dirty="0">
                <a:latin typeface="Arial"/>
                <a:cs typeface="Arial"/>
              </a:rPr>
              <a:t>start</a:t>
            </a:r>
            <a:endParaRPr sz="1600" dirty="0">
              <a:latin typeface="Arial"/>
              <a:cs typeface="Arial"/>
            </a:endParaRPr>
          </a:p>
          <a:p>
            <a:pPr marL="24765" marR="12420600">
              <a:lnSpc>
                <a:spcPct val="131500"/>
              </a:lnSpc>
            </a:pPr>
            <a:r>
              <a:rPr sz="1600" b="1" spc="-65" dirty="0">
                <a:latin typeface="Arial"/>
                <a:cs typeface="Arial"/>
              </a:rPr>
              <a:t>chkconfig </a:t>
            </a:r>
            <a:r>
              <a:rPr sz="1600" b="1" spc="50" dirty="0">
                <a:latin typeface="Arial"/>
                <a:cs typeface="Arial"/>
              </a:rPr>
              <a:t>httpd </a:t>
            </a:r>
            <a:r>
              <a:rPr sz="1600" b="1" spc="-105" dirty="0">
                <a:latin typeface="Arial"/>
                <a:cs typeface="Arial"/>
              </a:rPr>
              <a:t>on  </a:t>
            </a:r>
            <a:r>
              <a:rPr sz="1600" b="1" spc="-55" dirty="0">
                <a:latin typeface="Arial"/>
                <a:cs typeface="Arial"/>
              </a:rPr>
              <a:t>groupadd  </a:t>
            </a:r>
            <a:r>
              <a:rPr sz="1600" b="1" spc="-345" dirty="0">
                <a:latin typeface="Arial"/>
                <a:cs typeface="Arial"/>
              </a:rPr>
              <a:t>www</a:t>
            </a:r>
            <a:endParaRPr sz="1600" dirty="0">
              <a:latin typeface="Arial"/>
              <a:cs typeface="Arial"/>
            </a:endParaRPr>
          </a:p>
          <a:p>
            <a:pPr marL="24765" marR="11526520" algn="just">
              <a:lnSpc>
                <a:spcPct val="131500"/>
              </a:lnSpc>
            </a:pPr>
            <a:r>
              <a:rPr sz="1600" b="1" spc="-95" dirty="0">
                <a:latin typeface="Arial"/>
                <a:cs typeface="Arial"/>
              </a:rPr>
              <a:t>usermod</a:t>
            </a:r>
            <a:r>
              <a:rPr sz="1600" b="1" spc="204" dirty="0">
                <a:latin typeface="Arial"/>
                <a:cs typeface="Arial"/>
              </a:rPr>
              <a:t> </a:t>
            </a:r>
            <a:r>
              <a:rPr sz="1600" b="1" spc="130" dirty="0">
                <a:latin typeface="Arial"/>
                <a:cs typeface="Arial"/>
              </a:rPr>
              <a:t>-a </a:t>
            </a:r>
            <a:r>
              <a:rPr sz="1600" b="1" spc="-25" dirty="0">
                <a:latin typeface="Arial"/>
                <a:cs typeface="Arial"/>
              </a:rPr>
              <a:t>-G </a:t>
            </a:r>
            <a:r>
              <a:rPr sz="1600" b="1" spc="-345" dirty="0">
                <a:latin typeface="Arial"/>
                <a:cs typeface="Arial"/>
              </a:rPr>
              <a:t>www </a:t>
            </a:r>
            <a:r>
              <a:rPr sz="1600" b="1" spc="30" dirty="0">
                <a:latin typeface="Arial"/>
                <a:cs typeface="Arial"/>
              </a:rPr>
              <a:t>ec2-user  </a:t>
            </a:r>
            <a:r>
              <a:rPr sz="1600" b="1" spc="-140" dirty="0">
                <a:latin typeface="Arial"/>
                <a:cs typeface="Arial"/>
              </a:rPr>
              <a:t>chown </a:t>
            </a:r>
            <a:r>
              <a:rPr sz="1600" b="1" spc="10" dirty="0">
                <a:latin typeface="Arial"/>
                <a:cs typeface="Arial"/>
              </a:rPr>
              <a:t>-R </a:t>
            </a:r>
            <a:r>
              <a:rPr sz="1600" b="1" spc="-55" dirty="0">
                <a:latin typeface="Arial"/>
                <a:cs typeface="Arial"/>
              </a:rPr>
              <a:t>root:www </a:t>
            </a:r>
            <a:r>
              <a:rPr sz="1600" b="1" spc="-15" dirty="0">
                <a:latin typeface="Arial"/>
                <a:cs typeface="Arial"/>
              </a:rPr>
              <a:t>/var/www  </a:t>
            </a:r>
            <a:r>
              <a:rPr sz="1600" b="1" spc="-170" dirty="0">
                <a:latin typeface="Arial"/>
                <a:cs typeface="Arial"/>
              </a:rPr>
              <a:t>chmod   </a:t>
            </a:r>
            <a:r>
              <a:rPr sz="1600" b="1" spc="-25" dirty="0">
                <a:latin typeface="Arial"/>
                <a:cs typeface="Arial"/>
              </a:rPr>
              <a:t>2775 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/var/www</a:t>
            </a:r>
            <a:endParaRPr sz="1600" dirty="0">
              <a:latin typeface="Arial"/>
              <a:cs typeface="Arial"/>
            </a:endParaRPr>
          </a:p>
          <a:p>
            <a:pPr marL="24765" marR="9936480">
              <a:lnSpc>
                <a:spcPct val="131500"/>
              </a:lnSpc>
            </a:pPr>
            <a:r>
              <a:rPr sz="1600" b="1" spc="-80" dirty="0">
                <a:latin typeface="Arial"/>
                <a:cs typeface="Arial"/>
              </a:rPr>
              <a:t>find </a:t>
            </a:r>
            <a:r>
              <a:rPr sz="1600" b="1" spc="-15" dirty="0">
                <a:latin typeface="Arial"/>
                <a:cs typeface="Arial"/>
              </a:rPr>
              <a:t>/var/www </a:t>
            </a:r>
            <a:r>
              <a:rPr sz="1600" b="1" spc="85" dirty="0">
                <a:latin typeface="Arial"/>
                <a:cs typeface="Arial"/>
              </a:rPr>
              <a:t>-type </a:t>
            </a:r>
            <a:r>
              <a:rPr sz="1600" b="1" spc="-105" dirty="0">
                <a:latin typeface="Arial"/>
                <a:cs typeface="Arial"/>
              </a:rPr>
              <a:t>d </a:t>
            </a:r>
            <a:r>
              <a:rPr sz="1600" b="1" spc="35" dirty="0">
                <a:latin typeface="Arial"/>
                <a:cs typeface="Arial"/>
              </a:rPr>
              <a:t>-exec </a:t>
            </a:r>
            <a:r>
              <a:rPr sz="1600" b="1" spc="-170" dirty="0">
                <a:latin typeface="Arial"/>
                <a:cs typeface="Arial"/>
              </a:rPr>
              <a:t>chmod </a:t>
            </a:r>
            <a:r>
              <a:rPr sz="1600" b="1" spc="-25" dirty="0">
                <a:latin typeface="Arial"/>
                <a:cs typeface="Arial"/>
              </a:rPr>
              <a:t>2775 </a:t>
            </a:r>
            <a:r>
              <a:rPr sz="1600" b="1" spc="210" dirty="0">
                <a:latin typeface="Arial"/>
                <a:cs typeface="Arial"/>
              </a:rPr>
              <a:t>{} </a:t>
            </a:r>
            <a:r>
              <a:rPr sz="1600" b="1" spc="-65" dirty="0">
                <a:latin typeface="Arial"/>
                <a:cs typeface="Arial"/>
              </a:rPr>
              <a:t>+  </a:t>
            </a:r>
            <a:r>
              <a:rPr sz="1600" b="1" spc="-80" dirty="0">
                <a:latin typeface="Arial"/>
                <a:cs typeface="Arial"/>
              </a:rPr>
              <a:t>find   </a:t>
            </a:r>
            <a:r>
              <a:rPr sz="1600" b="1" spc="-15" dirty="0">
                <a:latin typeface="Arial"/>
                <a:cs typeface="Arial"/>
              </a:rPr>
              <a:t>/var/www  </a:t>
            </a:r>
            <a:r>
              <a:rPr sz="1600" b="1" spc="85" dirty="0">
                <a:latin typeface="Arial"/>
                <a:cs typeface="Arial"/>
              </a:rPr>
              <a:t>-type  </a:t>
            </a:r>
            <a:r>
              <a:rPr sz="1600" b="1" spc="300" dirty="0">
                <a:latin typeface="Arial"/>
                <a:cs typeface="Arial"/>
              </a:rPr>
              <a:t>f </a:t>
            </a:r>
            <a:r>
              <a:rPr sz="1600" b="1" spc="35" dirty="0">
                <a:latin typeface="Arial"/>
                <a:cs typeface="Arial"/>
              </a:rPr>
              <a:t>-exec  </a:t>
            </a:r>
            <a:r>
              <a:rPr sz="1600" b="1" spc="-170" dirty="0">
                <a:latin typeface="Arial"/>
                <a:cs typeface="Arial"/>
              </a:rPr>
              <a:t>chmod   </a:t>
            </a:r>
            <a:r>
              <a:rPr sz="1600" b="1" spc="-25" dirty="0">
                <a:latin typeface="Arial"/>
                <a:cs typeface="Arial"/>
              </a:rPr>
              <a:t>0664  </a:t>
            </a:r>
            <a:r>
              <a:rPr sz="1600" b="1" spc="210" dirty="0">
                <a:latin typeface="Arial"/>
                <a:cs typeface="Arial"/>
              </a:rPr>
              <a:t>{}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+</a:t>
            </a:r>
            <a:endParaRPr sz="1600" dirty="0">
              <a:latin typeface="Arial"/>
              <a:cs typeface="Arial"/>
            </a:endParaRPr>
          </a:p>
          <a:p>
            <a:pPr marL="24765" algn="just">
              <a:lnSpc>
                <a:spcPct val="100000"/>
              </a:lnSpc>
              <a:spcBef>
                <a:spcPts val="545"/>
              </a:spcBef>
            </a:pPr>
            <a:r>
              <a:rPr sz="1600" b="1" spc="-65" dirty="0">
                <a:solidFill>
                  <a:srgbClr val="00DC00"/>
                </a:solidFill>
                <a:latin typeface="Arial"/>
                <a:cs typeface="Arial"/>
              </a:rPr>
              <a:t>echo  </a:t>
            </a:r>
            <a:r>
              <a:rPr sz="1600" b="1" spc="-65" dirty="0">
                <a:solidFill>
                  <a:srgbClr val="007CFB"/>
                </a:solidFill>
                <a:latin typeface="Arial"/>
                <a:cs typeface="Arial"/>
              </a:rPr>
              <a:t>"&lt;?php  </a:t>
            </a:r>
            <a:r>
              <a:rPr sz="1600" b="1" spc="100" dirty="0">
                <a:solidFill>
                  <a:srgbClr val="007CFB"/>
                </a:solidFill>
                <a:latin typeface="Arial"/>
                <a:cs typeface="Arial"/>
              </a:rPr>
              <a:t>phpinfo();  </a:t>
            </a:r>
            <a:r>
              <a:rPr sz="1600" b="1" spc="-25" dirty="0">
                <a:solidFill>
                  <a:srgbClr val="007CFB"/>
                </a:solidFill>
                <a:latin typeface="Arial"/>
                <a:cs typeface="Arial"/>
              </a:rPr>
              <a:t>?&gt;"  </a:t>
            </a:r>
            <a:r>
              <a:rPr sz="1600" b="1" spc="-65" dirty="0">
                <a:latin typeface="Arial"/>
                <a:cs typeface="Arial"/>
              </a:rPr>
              <a:t>&gt; 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30" dirty="0">
                <a:latin typeface="Arial"/>
                <a:cs typeface="Arial"/>
              </a:rPr>
              <a:t>/var/www/html/phpinfo.php</a:t>
            </a:r>
            <a:endParaRPr sz="1600" dirty="0">
              <a:latin typeface="Arial"/>
              <a:cs typeface="Arial"/>
            </a:endParaRPr>
          </a:p>
          <a:p>
            <a:pPr marL="24765" algn="just">
              <a:lnSpc>
                <a:spcPct val="100000"/>
              </a:lnSpc>
              <a:spcBef>
                <a:spcPts val="545"/>
              </a:spcBef>
            </a:pPr>
            <a:r>
              <a:rPr sz="1600" b="1" spc="-65" dirty="0">
                <a:solidFill>
                  <a:srgbClr val="00DC00"/>
                </a:solidFill>
                <a:latin typeface="Arial"/>
                <a:cs typeface="Arial"/>
              </a:rPr>
              <a:t>echo  </a:t>
            </a:r>
            <a:r>
              <a:rPr sz="1600" b="1" spc="-65" dirty="0">
                <a:solidFill>
                  <a:srgbClr val="007CFB"/>
                </a:solidFill>
                <a:latin typeface="Arial"/>
                <a:cs typeface="Arial"/>
              </a:rPr>
              <a:t>"&lt;?php  echo  </a:t>
            </a:r>
            <a:r>
              <a:rPr sz="1600" b="1" spc="125" dirty="0">
                <a:solidFill>
                  <a:srgbClr val="007CFB"/>
                </a:solidFill>
                <a:latin typeface="Arial"/>
                <a:cs typeface="Arial"/>
              </a:rPr>
              <a:t>'Hello  </a:t>
            </a:r>
            <a:r>
              <a:rPr sz="1600" b="1" spc="75" dirty="0">
                <a:solidFill>
                  <a:srgbClr val="007CFB"/>
                </a:solidFill>
                <a:latin typeface="Arial"/>
                <a:cs typeface="Arial"/>
              </a:rPr>
              <a:t>World!'  </a:t>
            </a:r>
            <a:r>
              <a:rPr sz="1600" b="1" spc="-25" dirty="0">
                <a:solidFill>
                  <a:srgbClr val="007CFB"/>
                </a:solidFill>
                <a:latin typeface="Arial"/>
                <a:cs typeface="Arial"/>
              </a:rPr>
              <a:t>?&gt;"  </a:t>
            </a:r>
            <a:r>
              <a:rPr sz="1600" b="1" spc="-65" dirty="0">
                <a:latin typeface="Arial"/>
                <a:cs typeface="Arial"/>
              </a:rPr>
              <a:t>&gt;</a:t>
            </a:r>
            <a:r>
              <a:rPr sz="1600" b="1" spc="240" dirty="0">
                <a:latin typeface="Arial"/>
                <a:cs typeface="Arial"/>
              </a:rPr>
              <a:t> </a:t>
            </a:r>
            <a:r>
              <a:rPr sz="1600" b="1" spc="35" dirty="0">
                <a:latin typeface="Arial"/>
                <a:cs typeface="Arial"/>
              </a:rPr>
              <a:t>/var/www/html/index.php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87057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86</a:t>
            </a:fld>
            <a:endParaRPr spc="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734738"/>
            <a:ext cx="122682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65" dirty="0">
                <a:solidFill>
                  <a:schemeClr val="bg1"/>
                </a:solidFill>
                <a:latin typeface="Times New Roman"/>
                <a:cs typeface="Times New Roman"/>
              </a:rPr>
              <a:t>User </a:t>
            </a:r>
            <a:r>
              <a:rPr spc="530" dirty="0">
                <a:solidFill>
                  <a:schemeClr val="bg1"/>
                </a:solidFill>
                <a:latin typeface="Times New Roman"/>
                <a:cs typeface="Times New Roman"/>
              </a:rPr>
              <a:t>Data </a:t>
            </a:r>
            <a:r>
              <a:rPr spc="700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pc="-8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pc="-89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790" dirty="0" smtClean="0">
                <a:solidFill>
                  <a:schemeClr val="bg1"/>
                </a:solidFill>
                <a:latin typeface="Times New Roman"/>
                <a:cs typeface="Times New Roman"/>
              </a:rPr>
              <a:t>run-instances</a:t>
            </a:r>
            <a:endParaRPr spc="79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900" y="2222499"/>
            <a:ext cx="14277340" cy="580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8965">
              <a:lnSpc>
                <a:spcPct val="115199"/>
              </a:lnSpc>
              <a:spcBef>
                <a:spcPts val="100"/>
              </a:spcBef>
            </a:pPr>
            <a:r>
              <a:rPr sz="3500" spc="190" dirty="0">
                <a:latin typeface="Times New Roman"/>
                <a:cs typeface="Times New Roman"/>
              </a:rPr>
              <a:t>You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can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supply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base64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encoded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90" dirty="0">
                <a:latin typeface="Times New Roman"/>
                <a:cs typeface="Times New Roman"/>
              </a:rPr>
              <a:t>string,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9" dirty="0">
                <a:latin typeface="Times New Roman"/>
                <a:cs typeface="Times New Roman"/>
              </a:rPr>
              <a:t>normal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string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75" dirty="0">
                <a:latin typeface="Times New Roman"/>
                <a:cs typeface="Times New Roman"/>
              </a:rPr>
              <a:t>file.  </a:t>
            </a:r>
            <a:r>
              <a:rPr sz="3500" spc="434" dirty="0">
                <a:latin typeface="Times New Roman"/>
                <a:cs typeface="Times New Roman"/>
              </a:rPr>
              <a:t>ami-9e247efe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is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Amazon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Linux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AMI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us-west-1:</a:t>
            </a:r>
            <a:endParaRPr sz="3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160"/>
              </a:spcBef>
              <a:tabLst>
                <a:tab pos="584835" algn="l"/>
                <a:tab pos="1144905" algn="l"/>
                <a:tab pos="3105150" algn="l"/>
                <a:tab pos="4645025" algn="l"/>
                <a:tab pos="6464935" algn="l"/>
              </a:tabLst>
            </a:pPr>
            <a:r>
              <a:rPr sz="2050" b="1" spc="-190" dirty="0">
                <a:latin typeface="Arial"/>
                <a:cs typeface="Arial"/>
              </a:rPr>
              <a:t>aws	</a:t>
            </a:r>
            <a:r>
              <a:rPr sz="2050" b="1" spc="-40" dirty="0">
                <a:latin typeface="Arial"/>
                <a:cs typeface="Arial"/>
              </a:rPr>
              <a:t>ec2	</a:t>
            </a:r>
            <a:r>
              <a:rPr sz="2050" b="1" spc="60" dirty="0">
                <a:latin typeface="Arial"/>
                <a:cs typeface="Arial"/>
              </a:rPr>
              <a:t>run-instances	</a:t>
            </a:r>
            <a:r>
              <a:rPr sz="2050" b="1" spc="114" dirty="0">
                <a:latin typeface="Arial"/>
                <a:cs typeface="Arial"/>
              </a:rPr>
              <a:t>--image-id	</a:t>
            </a:r>
            <a:r>
              <a:rPr sz="2050" b="1" spc="25" dirty="0">
                <a:latin typeface="Arial"/>
                <a:cs typeface="Arial"/>
              </a:rPr>
              <a:t>ami-9e247efe	</a:t>
            </a:r>
            <a:r>
              <a:rPr sz="2050" b="1" spc="525" dirty="0">
                <a:latin typeface="Arial"/>
                <a:cs typeface="Arial"/>
              </a:rPr>
              <a:t>\</a:t>
            </a:r>
            <a:endParaRPr sz="20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765"/>
              </a:spcBef>
              <a:tabLst>
                <a:tab pos="1424940" algn="l"/>
                <a:tab pos="1704975" algn="l"/>
                <a:tab pos="3945254" algn="l"/>
                <a:tab pos="5205095" algn="l"/>
              </a:tabLst>
            </a:pPr>
            <a:r>
              <a:rPr sz="2050" b="1" spc="105" dirty="0">
                <a:latin typeface="Arial"/>
                <a:cs typeface="Arial"/>
              </a:rPr>
              <a:t>--count	</a:t>
            </a:r>
            <a:r>
              <a:rPr sz="2050" b="1" spc="-40" dirty="0">
                <a:latin typeface="Arial"/>
                <a:cs typeface="Arial"/>
              </a:rPr>
              <a:t>1	</a:t>
            </a:r>
            <a:r>
              <a:rPr sz="2050" b="1" spc="125" dirty="0">
                <a:latin typeface="Arial"/>
                <a:cs typeface="Arial"/>
              </a:rPr>
              <a:t>--instance-type	</a:t>
            </a:r>
            <a:r>
              <a:rPr sz="2050" b="1" spc="100" dirty="0">
                <a:latin typeface="Arial"/>
                <a:cs typeface="Arial"/>
              </a:rPr>
              <a:t>t2.micro	</a:t>
            </a:r>
            <a:r>
              <a:rPr sz="2050" b="1" spc="525" dirty="0">
                <a:latin typeface="Arial"/>
                <a:cs typeface="Arial"/>
              </a:rPr>
              <a:t>\</a:t>
            </a:r>
            <a:endParaRPr sz="20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765"/>
              </a:spcBef>
              <a:tabLst>
                <a:tab pos="1845310" algn="l"/>
                <a:tab pos="3244850" algn="l"/>
              </a:tabLst>
            </a:pPr>
            <a:r>
              <a:rPr sz="2050" b="1" spc="15" dirty="0">
                <a:latin typeface="Arial"/>
                <a:cs typeface="Arial"/>
              </a:rPr>
              <a:t>--key-name	</a:t>
            </a:r>
            <a:r>
              <a:rPr sz="2050" b="1" spc="-65" dirty="0">
                <a:latin typeface="Arial"/>
                <a:cs typeface="Arial"/>
              </a:rPr>
              <a:t>MyKeyPair	</a:t>
            </a:r>
            <a:r>
              <a:rPr sz="2050" b="1" spc="525" dirty="0">
                <a:latin typeface="Arial"/>
                <a:cs typeface="Arial"/>
              </a:rPr>
              <a:t>\</a:t>
            </a:r>
            <a:endParaRPr sz="20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765"/>
              </a:spcBef>
              <a:tabLst>
                <a:tab pos="2825115" algn="l"/>
                <a:tab pos="5205095" algn="l"/>
              </a:tabLst>
            </a:pPr>
            <a:r>
              <a:rPr sz="2050" b="1" spc="105" dirty="0">
                <a:latin typeface="Arial"/>
                <a:cs typeface="Arial"/>
              </a:rPr>
              <a:t>--security-groups	</a:t>
            </a:r>
            <a:r>
              <a:rPr sz="2050" b="1" spc="-40" dirty="0">
                <a:latin typeface="Arial"/>
                <a:cs typeface="Arial"/>
              </a:rPr>
              <a:t>MySecurityGroup	</a:t>
            </a:r>
            <a:r>
              <a:rPr sz="2050" b="1" spc="525" dirty="0">
                <a:latin typeface="Arial"/>
                <a:cs typeface="Arial"/>
              </a:rPr>
              <a:t>\</a:t>
            </a:r>
            <a:endParaRPr sz="205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  <a:spcBef>
                <a:spcPts val="765"/>
              </a:spcBef>
              <a:tabLst>
                <a:tab pos="1985010" algn="l"/>
              </a:tabLst>
            </a:pPr>
            <a:r>
              <a:rPr sz="2050" b="1" spc="130" dirty="0">
                <a:latin typeface="Arial"/>
                <a:cs typeface="Arial"/>
              </a:rPr>
              <a:t>--user-data	</a:t>
            </a:r>
            <a:r>
              <a:rPr sz="2050" b="1" spc="165" dirty="0">
                <a:latin typeface="Arial"/>
                <a:cs typeface="Arial"/>
              </a:rPr>
              <a:t>file://my_script.txt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</a:pPr>
            <a:r>
              <a:rPr sz="3500" spc="350" dirty="0">
                <a:latin typeface="Times New Roman"/>
                <a:cs typeface="Times New Roman"/>
              </a:rPr>
              <a:t>Note: </a:t>
            </a:r>
            <a:r>
              <a:rPr sz="3500" spc="190" dirty="0">
                <a:latin typeface="Times New Roman"/>
                <a:cs typeface="Times New Roman"/>
              </a:rPr>
              <a:t>You </a:t>
            </a:r>
            <a:r>
              <a:rPr sz="3500" spc="425" dirty="0">
                <a:latin typeface="Times New Roman"/>
                <a:cs typeface="Times New Roman"/>
              </a:rPr>
              <a:t>can </a:t>
            </a:r>
            <a:r>
              <a:rPr sz="3500" spc="350" dirty="0">
                <a:latin typeface="Times New Roman"/>
                <a:cs typeface="Times New Roman"/>
              </a:rPr>
              <a:t>only </a:t>
            </a:r>
            <a:r>
              <a:rPr sz="3500" spc="490" dirty="0">
                <a:latin typeface="Times New Roman"/>
                <a:cs typeface="Times New Roman"/>
              </a:rPr>
              <a:t>run </a:t>
            </a:r>
            <a:r>
              <a:rPr sz="3500" spc="475" dirty="0">
                <a:latin typeface="Times New Roman"/>
                <a:cs typeface="Times New Roman"/>
              </a:rPr>
              <a:t>user-data </a:t>
            </a:r>
            <a:r>
              <a:rPr sz="3500" spc="400" dirty="0">
                <a:latin typeface="Times New Roman"/>
                <a:cs typeface="Times New Roman"/>
              </a:rPr>
              <a:t>once </a:t>
            </a:r>
            <a:r>
              <a:rPr sz="3500" spc="484" dirty="0">
                <a:latin typeface="Times New Roman"/>
                <a:cs typeface="Times New Roman"/>
              </a:rPr>
              <a:t>on </a:t>
            </a:r>
            <a:r>
              <a:rPr sz="3500" spc="425" dirty="0">
                <a:latin typeface="Times New Roman"/>
                <a:cs typeface="Times New Roman"/>
              </a:rPr>
              <a:t>launch </a:t>
            </a:r>
            <a:r>
              <a:rPr sz="3500" spc="525" dirty="0">
                <a:latin typeface="Times New Roman"/>
                <a:cs typeface="Times New Roman"/>
              </a:rPr>
              <a:t>(run-  </a:t>
            </a:r>
            <a:r>
              <a:rPr sz="3500" spc="400" dirty="0">
                <a:latin typeface="Times New Roman"/>
                <a:cs typeface="Times New Roman"/>
              </a:rPr>
              <a:t>instances).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Updating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user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data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on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existing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40" dirty="0">
                <a:latin typeface="Times New Roman"/>
                <a:cs typeface="Times New Roman"/>
              </a:rPr>
              <a:t>will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NOT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90" dirty="0">
                <a:latin typeface="Times New Roman"/>
                <a:cs typeface="Times New Roman"/>
              </a:rPr>
              <a:t>run 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User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Data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script.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8694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87</a:t>
            </a:fld>
            <a:endParaRPr spc="100" dirty="0"/>
          </a:p>
        </p:txBody>
      </p:sp>
      <p:sp>
        <p:nvSpPr>
          <p:cNvPr id="2" name="object 2"/>
          <p:cNvSpPr txBox="1"/>
          <p:nvPr/>
        </p:nvSpPr>
        <p:spPr>
          <a:xfrm>
            <a:off x="850900" y="767080"/>
            <a:ext cx="13886815" cy="2612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50" dirty="0">
                <a:solidFill>
                  <a:schemeClr val="bg1"/>
                </a:solidFill>
                <a:latin typeface="Times New Roman"/>
                <a:cs typeface="Times New Roman"/>
              </a:rPr>
              <a:t>More</a:t>
            </a:r>
            <a:r>
              <a:rPr sz="35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spc="350" dirty="0">
                <a:solidFill>
                  <a:schemeClr val="bg1"/>
                </a:solidFill>
                <a:latin typeface="Times New Roman"/>
                <a:cs typeface="Times New Roman"/>
              </a:rPr>
              <a:t>info</a:t>
            </a:r>
            <a:r>
              <a:rPr sz="35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spc="484" dirty="0">
                <a:solidFill>
                  <a:schemeClr val="bg1"/>
                </a:solidFill>
                <a:latin typeface="Times New Roman"/>
                <a:cs typeface="Times New Roman"/>
              </a:rPr>
              <a:t>on</a:t>
            </a:r>
            <a:r>
              <a:rPr sz="35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spc="340" dirty="0">
                <a:solidFill>
                  <a:schemeClr val="bg1"/>
                </a:solidFill>
                <a:latin typeface="Times New Roman"/>
                <a:cs typeface="Times New Roman"/>
              </a:rPr>
              <a:t>User</a:t>
            </a:r>
            <a:r>
              <a:rPr sz="35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500" spc="340" dirty="0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sz="3500" spc="340" dirty="0" smtClean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lang="en-US" sz="3500" spc="340"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5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15199"/>
              </a:lnSpc>
              <a:spcBef>
                <a:spcPts val="2460"/>
              </a:spcBef>
            </a:pPr>
            <a:r>
              <a:rPr sz="3500" u="heavy" spc="380" dirty="0">
                <a:latin typeface="Times New Roman"/>
                <a:cs typeface="Times New Roman"/>
                <a:hlinkClick r:id="rId2"/>
              </a:rPr>
              <a:t>http://docs.aws.amazon.com/AWSEC2/latest/UserGuide/user- </a:t>
            </a:r>
            <a:r>
              <a:rPr sz="3500" spc="380" dirty="0">
                <a:latin typeface="Times New Roman"/>
                <a:cs typeface="Times New Roman"/>
              </a:rPr>
              <a:t> </a:t>
            </a:r>
            <a:r>
              <a:rPr sz="3500" u="heavy" spc="459" dirty="0">
                <a:latin typeface="Times New Roman"/>
                <a:cs typeface="Times New Roman"/>
                <a:hlinkClick r:id="rId2"/>
              </a:rPr>
              <a:t>data.html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88941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30922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>
                <a:solidFill>
                  <a:schemeClr val="bg1"/>
                </a:solidFill>
              </a:rPr>
              <a:t>Lab </a:t>
            </a:r>
            <a:r>
              <a:rPr spc="-150" dirty="0">
                <a:solidFill>
                  <a:schemeClr val="bg1"/>
                </a:solidFill>
              </a:rPr>
              <a:t>1: </a:t>
            </a:r>
            <a:r>
              <a:rPr spc="250" dirty="0">
                <a:solidFill>
                  <a:schemeClr val="bg1"/>
                </a:solidFill>
              </a:rPr>
              <a:t>Power </a:t>
            </a:r>
            <a:r>
              <a:rPr spc="400" dirty="0">
                <a:solidFill>
                  <a:schemeClr val="bg1"/>
                </a:solidFill>
              </a:rPr>
              <a:t>to </a:t>
            </a:r>
            <a:r>
              <a:rPr spc="265" dirty="0">
                <a:solidFill>
                  <a:schemeClr val="bg1"/>
                </a:solidFill>
              </a:rPr>
              <a:t>AWS</a:t>
            </a:r>
            <a:r>
              <a:rPr spc="-1070" dirty="0">
                <a:solidFill>
                  <a:schemeClr val="bg1"/>
                </a:solidFill>
              </a:rPr>
              <a:t> </a:t>
            </a:r>
            <a:r>
              <a:rPr lang="en-US" spc="-1070" dirty="0" smtClean="0">
                <a:solidFill>
                  <a:schemeClr val="bg1"/>
                </a:solidFill>
              </a:rPr>
              <a:t>  </a:t>
            </a:r>
            <a:r>
              <a:rPr spc="235" dirty="0" smtClean="0">
                <a:solidFill>
                  <a:schemeClr val="bg1"/>
                </a:solidFill>
              </a:rPr>
              <a:t>CLI</a:t>
            </a:r>
            <a:endParaRPr spc="235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03900" y="6060440"/>
            <a:ext cx="4445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0900" y="2222499"/>
            <a:ext cx="14245590" cy="43510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45"/>
              </a:spcBef>
            </a:pPr>
            <a:r>
              <a:rPr sz="3500" spc="285" dirty="0">
                <a:latin typeface="Times New Roman"/>
                <a:cs typeface="Times New Roman"/>
              </a:rPr>
              <a:t>Task: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Install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25" dirty="0">
                <a:latin typeface="Times New Roman"/>
                <a:cs typeface="Times New Roman"/>
              </a:rPr>
              <a:t>CLI,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configure,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an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instance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apache  </a:t>
            </a:r>
            <a:r>
              <a:rPr sz="3500" spc="509" dirty="0">
                <a:latin typeface="Times New Roman"/>
                <a:cs typeface="Times New Roman"/>
              </a:rPr>
              <a:t>httpd </a:t>
            </a:r>
            <a:r>
              <a:rPr sz="3500" spc="285" dirty="0">
                <a:latin typeface="Times New Roman"/>
                <a:cs typeface="Times New Roman"/>
              </a:rPr>
              <a:t>via 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60" dirty="0">
                <a:latin typeface="Times New Roman"/>
                <a:cs typeface="Times New Roman"/>
              </a:rPr>
              <a:t>CLI </a:t>
            </a:r>
            <a:r>
              <a:rPr sz="3500" spc="475" dirty="0">
                <a:latin typeface="Times New Roman"/>
                <a:cs typeface="Times New Roman"/>
              </a:rPr>
              <a:t>and </a:t>
            </a:r>
            <a:r>
              <a:rPr sz="3500" spc="484" dirty="0">
                <a:latin typeface="Times New Roman"/>
                <a:cs typeface="Times New Roman"/>
              </a:rPr>
              <a:t>no </a:t>
            </a:r>
            <a:r>
              <a:rPr sz="3500" spc="250" dirty="0">
                <a:latin typeface="Times New Roman"/>
                <a:cs typeface="Times New Roman"/>
              </a:rPr>
              <a:t>SSH, </a:t>
            </a:r>
            <a:r>
              <a:rPr sz="3500" spc="505" dirty="0">
                <a:latin typeface="Times New Roman"/>
                <a:cs typeface="Times New Roman"/>
              </a:rPr>
              <a:t>make </a:t>
            </a:r>
            <a:r>
              <a:rPr sz="3500" spc="509" dirty="0">
                <a:latin typeface="Times New Roman"/>
                <a:cs typeface="Times New Roman"/>
              </a:rPr>
              <a:t>the </a:t>
            </a:r>
            <a:r>
              <a:rPr sz="3500" spc="160" dirty="0">
                <a:latin typeface="Times New Roman"/>
                <a:cs typeface="Times New Roman"/>
              </a:rPr>
              <a:t>HTML </a:t>
            </a:r>
            <a:r>
              <a:rPr sz="3500" spc="400" dirty="0">
                <a:latin typeface="Times New Roman"/>
                <a:cs typeface="Times New Roman"/>
              </a:rPr>
              <a:t>page </a:t>
            </a:r>
            <a:r>
              <a:rPr sz="3500" spc="335" dirty="0">
                <a:latin typeface="Times New Roman"/>
                <a:cs typeface="Times New Roman"/>
              </a:rPr>
              <a:t>(hello  </a:t>
            </a:r>
            <a:r>
              <a:rPr sz="3500" spc="325" dirty="0">
                <a:latin typeface="Times New Roman"/>
                <a:cs typeface="Times New Roman"/>
              </a:rPr>
              <a:t>world)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00" dirty="0">
                <a:latin typeface="Times New Roman"/>
                <a:cs typeface="Times New Roman"/>
              </a:rPr>
              <a:t>visible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509" dirty="0">
                <a:latin typeface="Times New Roman"/>
                <a:cs typeface="Times New Roman"/>
              </a:rPr>
              <a:t>the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browser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spc="85" dirty="0">
                <a:latin typeface="Arial"/>
                <a:cs typeface="Arial"/>
              </a:rPr>
              <a:t>publicly</a:t>
            </a:r>
            <a:endParaRPr sz="3500">
              <a:latin typeface="Arial"/>
              <a:cs typeface="Arial"/>
            </a:endParaRPr>
          </a:p>
          <a:p>
            <a:pPr marL="12700" marR="555625">
              <a:lnSpc>
                <a:spcPct val="115199"/>
              </a:lnSpc>
              <a:spcBef>
                <a:spcPts val="2470"/>
              </a:spcBef>
            </a:pPr>
            <a:r>
              <a:rPr sz="3500" spc="330" dirty="0">
                <a:latin typeface="Times New Roman"/>
                <a:cs typeface="Times New Roman"/>
              </a:rPr>
              <a:t>Detailed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instructions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link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are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5" dirty="0">
                <a:latin typeface="Times New Roman"/>
                <a:cs typeface="Times New Roman"/>
              </a:rPr>
              <a:t>in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labs/1-hello-world-aws-  </a:t>
            </a:r>
            <a:r>
              <a:rPr sz="3500" spc="360" dirty="0">
                <a:latin typeface="Times New Roman"/>
                <a:cs typeface="Times New Roman"/>
              </a:rPr>
              <a:t>cli.md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80"/>
              </a:spcBef>
            </a:pPr>
            <a:r>
              <a:rPr sz="3500" spc="340" dirty="0">
                <a:latin typeface="Times New Roman"/>
                <a:cs typeface="Times New Roman"/>
              </a:rPr>
              <a:t>Time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finish: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-35" dirty="0">
                <a:latin typeface="Times New Roman"/>
                <a:cs typeface="Times New Roman"/>
              </a:rPr>
              <a:t>15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540" dirty="0">
                <a:latin typeface="Times New Roman"/>
                <a:cs typeface="Times New Roman"/>
              </a:rPr>
              <a:t>min</a:t>
            </a:r>
            <a:r>
              <a:rPr sz="3500" spc="0" dirty="0">
                <a:latin typeface="Times New Roman"/>
                <a:cs typeface="Times New Roman"/>
              </a:rPr>
              <a:t> </a:t>
            </a:r>
            <a:r>
              <a:rPr sz="3500" spc="2525" dirty="0">
                <a:latin typeface="Arial"/>
                <a:cs typeface="Arial"/>
              </a:rPr>
              <a:t>!</a:t>
            </a:r>
            <a:endParaRPr sz="3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88</a:t>
            </a:fld>
            <a:endParaRPr spc="100" dirty="0"/>
          </a:p>
        </p:txBody>
      </p:sp>
    </p:spTree>
    <p:extLst>
      <p:ext uri="{BB962C8B-B14F-4D97-AF65-F5344CB8AC3E}">
        <p14:creationId xmlns:p14="http://schemas.microsoft.com/office/powerpoint/2010/main" val="5838227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89</a:t>
            </a:fld>
            <a:endParaRPr spc="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5856" y="3454400"/>
            <a:ext cx="1318577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1000" dirty="0">
                <a:latin typeface="Times New Roman"/>
                <a:cs typeface="Times New Roman"/>
              </a:rPr>
              <a:t>Module </a:t>
            </a:r>
            <a:r>
              <a:rPr sz="10000" b="0" spc="810" dirty="0">
                <a:latin typeface="Times New Roman"/>
                <a:cs typeface="Times New Roman"/>
              </a:rPr>
              <a:t>2:</a:t>
            </a:r>
            <a:r>
              <a:rPr sz="10000" b="0" spc="-1370" dirty="0">
                <a:latin typeface="Times New Roman"/>
                <a:cs typeface="Times New Roman"/>
              </a:rPr>
              <a:t> </a:t>
            </a:r>
            <a:r>
              <a:rPr sz="10000" b="0" spc="434" dirty="0">
                <a:latin typeface="Times New Roman"/>
                <a:cs typeface="Times New Roman"/>
              </a:rPr>
              <a:t>AWS </a:t>
            </a:r>
            <a:r>
              <a:rPr sz="10000" b="0" spc="475" dirty="0">
                <a:latin typeface="Times New Roman"/>
                <a:cs typeface="Times New Roman"/>
              </a:rPr>
              <a:t>SDKs</a:t>
            </a:r>
            <a:endParaRPr sz="10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78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8296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Module </a:t>
            </a:r>
            <a:r>
              <a:rPr lang="en-US" spc="26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6</a:t>
            </a:r>
            <a:r>
              <a:rPr spc="265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spc="-61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spc="155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Serverless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407160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Serverless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-48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 </a:t>
            </a:r>
            <a:r>
              <a:rPr sz="3500" spc="400" dirty="0">
                <a:latin typeface="Times New Roman"/>
                <a:cs typeface="Times New Roman"/>
              </a:rPr>
              <a:t>Lambda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90" dirty="0">
                <a:latin typeface="Times New Roman"/>
                <a:cs typeface="Times New Roman"/>
              </a:rPr>
              <a:t>Demo: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05" dirty="0">
                <a:latin typeface="Times New Roman"/>
                <a:cs typeface="Times New Roman"/>
              </a:rPr>
              <a:t>Building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10" dirty="0">
                <a:latin typeface="Times New Roman"/>
                <a:cs typeface="Times New Roman"/>
              </a:rPr>
              <a:t>Microservice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with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Lambda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API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Gateway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60" dirty="0">
                <a:latin typeface="Times New Roman"/>
                <a:cs typeface="Times New Roman"/>
              </a:rPr>
              <a:t>Lab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lang="en-US" sz="3500" spc="155" dirty="0">
                <a:latin typeface="Times New Roman"/>
                <a:cs typeface="Times New Roman"/>
              </a:rPr>
              <a:t>6</a:t>
            </a:r>
            <a:r>
              <a:rPr sz="3500" spc="155" dirty="0" smtClean="0">
                <a:latin typeface="Times New Roman"/>
                <a:cs typeface="Times New Roman"/>
              </a:rPr>
              <a:t>:</a:t>
            </a:r>
            <a:r>
              <a:rPr sz="3500" spc="5" dirty="0" smtClean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Create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lambda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25" dirty="0">
                <a:latin typeface="Times New Roman"/>
                <a:cs typeface="Times New Roman"/>
              </a:rPr>
              <a:t>CRUD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microservice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to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save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data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135" dirty="0">
                <a:latin typeface="Times New Roman"/>
                <a:cs typeface="Times New Roman"/>
              </a:rPr>
              <a:t>DB</a:t>
            </a:r>
            <a:endParaRPr sz="3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21865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90</a:t>
            </a:fld>
            <a:endParaRPr spc="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00" y="2269033"/>
            <a:ext cx="13609319" cy="4821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7620" algn="ctr">
              <a:lnSpc>
                <a:spcPts val="12500"/>
              </a:lnSpc>
              <a:spcBef>
                <a:spcPts val="100"/>
              </a:spcBef>
            </a:pPr>
            <a:r>
              <a:rPr sz="8000" b="0" spc="1050" dirty="0">
                <a:latin typeface="Times New Roman"/>
                <a:cs typeface="Times New Roman"/>
              </a:rPr>
              <a:t>How </a:t>
            </a:r>
            <a:r>
              <a:rPr sz="8000" b="0" spc="1215" dirty="0">
                <a:latin typeface="Times New Roman"/>
                <a:cs typeface="Times New Roman"/>
              </a:rPr>
              <a:t>to </a:t>
            </a:r>
            <a:r>
              <a:rPr sz="8000" b="0" spc="1015" dirty="0">
                <a:latin typeface="Times New Roman"/>
                <a:cs typeface="Times New Roman"/>
              </a:rPr>
              <a:t>access </a:t>
            </a:r>
            <a:r>
              <a:rPr sz="8000" b="0" spc="1380" dirty="0" smtClean="0">
                <a:latin typeface="Times New Roman"/>
                <a:cs typeface="Times New Roman"/>
              </a:rPr>
              <a:t>and</a:t>
            </a:r>
            <a:r>
              <a:rPr lang="en-US" sz="8000" b="0" spc="1380" dirty="0" smtClean="0">
                <a:latin typeface="Times New Roman"/>
                <a:cs typeface="Times New Roman"/>
              </a:rPr>
              <a:t> </a:t>
            </a:r>
            <a:r>
              <a:rPr sz="8000" b="0" spc="1105" dirty="0" smtClean="0">
                <a:latin typeface="Times New Roman"/>
                <a:cs typeface="Times New Roman"/>
              </a:rPr>
              <a:t>work </a:t>
            </a:r>
            <a:r>
              <a:rPr sz="8000" b="0" spc="1215" dirty="0" smtClean="0">
                <a:latin typeface="Times New Roman"/>
                <a:cs typeface="Times New Roman"/>
              </a:rPr>
              <a:t>wit</a:t>
            </a:r>
            <a:r>
              <a:rPr lang="en-US" sz="8000" b="0" spc="1215" dirty="0" smtClean="0">
                <a:latin typeface="Times New Roman"/>
                <a:cs typeface="Times New Roman"/>
              </a:rPr>
              <a:t>h</a:t>
            </a:r>
            <a:r>
              <a:rPr lang="en-US" sz="8000" b="0" spc="1215" dirty="0">
                <a:latin typeface="Times New Roman"/>
                <a:cs typeface="Times New Roman"/>
              </a:rPr>
              <a:t> </a:t>
            </a:r>
            <a:r>
              <a:rPr sz="8000" b="0" spc="434" dirty="0" smtClean="0">
                <a:latin typeface="Times New Roman"/>
                <a:cs typeface="Times New Roman"/>
              </a:rPr>
              <a:t>AWS </a:t>
            </a:r>
            <a:r>
              <a:rPr sz="8000" b="0" spc="1230" dirty="0">
                <a:latin typeface="Times New Roman"/>
                <a:cs typeface="Times New Roman"/>
              </a:rPr>
              <a:t>platform </a:t>
            </a:r>
            <a:r>
              <a:rPr sz="8000" b="0" spc="1305" dirty="0">
                <a:latin typeface="Times New Roman"/>
                <a:cs typeface="Times New Roman"/>
              </a:rPr>
              <a:t>from</a:t>
            </a:r>
            <a:r>
              <a:rPr sz="8000" b="0" spc="-1175" dirty="0">
                <a:latin typeface="Times New Roman"/>
                <a:cs typeface="Times New Roman"/>
              </a:rPr>
              <a:t> </a:t>
            </a:r>
            <a:r>
              <a:rPr sz="8000" b="0" spc="1200" dirty="0" smtClean="0">
                <a:latin typeface="Times New Roman"/>
                <a:cs typeface="Times New Roman"/>
              </a:rPr>
              <a:t>within</a:t>
            </a:r>
            <a:r>
              <a:rPr lang="en-US" sz="8000" b="0" spc="1200" dirty="0" smtClean="0">
                <a:latin typeface="Times New Roman"/>
                <a:cs typeface="Times New Roman"/>
              </a:rPr>
              <a:t> </a:t>
            </a:r>
            <a:r>
              <a:rPr sz="8000" b="0" spc="1000" dirty="0" smtClean="0">
                <a:latin typeface="Times New Roman"/>
                <a:cs typeface="Times New Roman"/>
              </a:rPr>
              <a:t>your</a:t>
            </a:r>
            <a:r>
              <a:rPr sz="8000" b="0" spc="-30" dirty="0" smtClean="0">
                <a:latin typeface="Times New Roman"/>
                <a:cs typeface="Times New Roman"/>
              </a:rPr>
              <a:t> </a:t>
            </a:r>
            <a:r>
              <a:rPr sz="8000" b="0" spc="1030" dirty="0">
                <a:latin typeface="Times New Roman"/>
                <a:cs typeface="Times New Roman"/>
              </a:rPr>
              <a:t>application?</a:t>
            </a:r>
            <a:endParaRPr sz="8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42548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0" dirty="0"/>
              <a:t>91</a:t>
            </a:fld>
            <a:endParaRPr spc="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6498" y="3454400"/>
            <a:ext cx="374522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0" spc="-55" dirty="0">
                <a:latin typeface="Arial"/>
                <a:cs typeface="Arial"/>
              </a:rPr>
              <a:t>S</a:t>
            </a:r>
            <a:r>
              <a:rPr sz="10000" b="0" spc="-50" dirty="0">
                <a:latin typeface="Arial"/>
                <a:cs typeface="Arial"/>
              </a:rPr>
              <a:t>D</a:t>
            </a:r>
            <a:r>
              <a:rPr sz="10000" b="0" spc="250" dirty="0">
                <a:latin typeface="Arial"/>
                <a:cs typeface="Arial"/>
              </a:rPr>
              <a:t>K</a:t>
            </a:r>
            <a:r>
              <a:rPr sz="10000" b="0" spc="110" dirty="0">
                <a:latin typeface="Arial"/>
                <a:cs typeface="Arial"/>
              </a:rPr>
              <a:t>s</a:t>
            </a:r>
            <a:r>
              <a:rPr sz="10000" b="0" spc="660" dirty="0">
                <a:latin typeface="Arial"/>
                <a:cs typeface="Arial"/>
              </a:rPr>
              <a:t>!</a:t>
            </a:r>
            <a:endParaRPr sz="10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5046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35110" y="8503602"/>
            <a:ext cx="257810" cy="2476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125" dirty="0">
                <a:latin typeface="Arial"/>
                <a:cs typeface="Arial"/>
              </a:rPr>
              <a:t>90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5242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>
                <a:solidFill>
                  <a:schemeClr val="bg1"/>
                </a:solidFill>
              </a:rPr>
              <a:t>Advantages </a:t>
            </a:r>
            <a:r>
              <a:rPr spc="400" dirty="0">
                <a:solidFill>
                  <a:schemeClr val="bg1"/>
                </a:solidFill>
              </a:rPr>
              <a:t>of</a:t>
            </a:r>
            <a:r>
              <a:rPr spc="-45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SDKs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13796644" cy="439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25" dirty="0">
                <a:latin typeface="Times New Roman"/>
                <a:cs typeface="Times New Roman"/>
              </a:rPr>
              <a:t>Automate</a:t>
            </a:r>
            <a:r>
              <a:rPr sz="3500" spc="-8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anything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275" dirty="0">
                <a:latin typeface="Times New Roman"/>
                <a:cs typeface="Times New Roman"/>
              </a:rPr>
              <a:t>Build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own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65" dirty="0">
                <a:latin typeface="Times New Roman"/>
                <a:cs typeface="Times New Roman"/>
              </a:rPr>
              <a:t>clients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0" dirty="0">
                <a:latin typeface="Times New Roman"/>
                <a:cs typeface="Times New Roman"/>
              </a:rPr>
              <a:t>interfaces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for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50" dirty="0">
                <a:latin typeface="Times New Roman"/>
                <a:cs typeface="Times New Roman"/>
              </a:rPr>
              <a:t>AWS</a:t>
            </a:r>
            <a:endParaRPr sz="3500">
              <a:latin typeface="Times New Roman"/>
              <a:cs typeface="Times New Roman"/>
            </a:endParaRPr>
          </a:p>
          <a:p>
            <a:pPr marL="647700" marR="31115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25" dirty="0">
                <a:latin typeface="Times New Roman"/>
                <a:cs typeface="Times New Roman"/>
              </a:rPr>
              <a:t>No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55" dirty="0">
                <a:latin typeface="Times New Roman"/>
                <a:cs typeface="Times New Roman"/>
              </a:rPr>
              <a:t>need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to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85" dirty="0">
                <a:latin typeface="Times New Roman"/>
                <a:cs typeface="Times New Roman"/>
              </a:rPr>
              <a:t>create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175" dirty="0">
                <a:latin typeface="Times New Roman"/>
                <a:cs typeface="Times New Roman"/>
              </a:rPr>
              <a:t>HTTP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15" dirty="0">
                <a:latin typeface="Times New Roman"/>
                <a:cs typeface="Times New Roman"/>
              </a:rPr>
              <a:t>requests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worry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about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355" dirty="0">
                <a:latin typeface="Times New Roman"/>
                <a:cs typeface="Times New Roman"/>
              </a:rPr>
              <a:t>payloads, </a:t>
            </a:r>
            <a:r>
              <a:rPr sz="3500" spc="315" dirty="0">
                <a:latin typeface="Times New Roman"/>
                <a:cs typeface="Times New Roman"/>
              </a:rPr>
              <a:t> </a:t>
            </a:r>
            <a:r>
              <a:rPr sz="3500" spc="430" dirty="0">
                <a:latin typeface="Times New Roman"/>
                <a:cs typeface="Times New Roman"/>
              </a:rPr>
              <a:t>formats,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434" dirty="0">
                <a:latin typeface="Times New Roman"/>
                <a:cs typeface="Times New Roman"/>
              </a:rPr>
              <a:t>headers</a:t>
            </a:r>
            <a:endParaRPr sz="3500">
              <a:latin typeface="Times New Roman"/>
              <a:cs typeface="Times New Roman"/>
            </a:endParaRPr>
          </a:p>
          <a:p>
            <a:pPr marL="647700" marR="5080" indent="-635000">
              <a:lnSpc>
                <a:spcPct val="115199"/>
              </a:lnSpc>
              <a:spcBef>
                <a:spcPts val="20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60" dirty="0">
                <a:latin typeface="Times New Roman"/>
                <a:cs typeface="Times New Roman"/>
              </a:rPr>
              <a:t>Work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in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your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335" dirty="0">
                <a:latin typeface="Times New Roman"/>
                <a:cs typeface="Times New Roman"/>
              </a:rPr>
              <a:t>favorite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50" dirty="0">
                <a:latin typeface="Times New Roman"/>
                <a:cs typeface="Times New Roman"/>
              </a:rPr>
              <a:t>environment: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235" dirty="0">
                <a:latin typeface="Times New Roman"/>
                <a:cs typeface="Times New Roman"/>
              </a:rPr>
              <a:t>Java,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409" dirty="0">
                <a:latin typeface="Times New Roman"/>
                <a:cs typeface="Times New Roman"/>
              </a:rPr>
              <a:t>Python,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360" dirty="0">
                <a:latin typeface="Times New Roman"/>
                <a:cs typeface="Times New Roman"/>
              </a:rPr>
              <a:t>Node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475" dirty="0">
                <a:latin typeface="Times New Roman"/>
                <a:cs typeface="Times New Roman"/>
              </a:rPr>
              <a:t>and </a:t>
            </a:r>
            <a:r>
              <a:rPr sz="3500" spc="200" dirty="0">
                <a:latin typeface="Times New Roman"/>
                <a:cs typeface="Times New Roman"/>
              </a:rPr>
              <a:t> </a:t>
            </a:r>
            <a:r>
              <a:rPr sz="3500" spc="505" dirty="0">
                <a:latin typeface="Times New Roman"/>
                <a:cs typeface="Times New Roman"/>
              </a:rPr>
              <a:t>many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484" dirty="0">
                <a:latin typeface="Times New Roman"/>
                <a:cs typeface="Times New Roman"/>
              </a:rPr>
              <a:t>more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444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93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09942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>
                <a:solidFill>
                  <a:schemeClr val="bg1"/>
                </a:solidFill>
              </a:rPr>
              <a:t>Supported</a:t>
            </a:r>
            <a:r>
              <a:rPr spc="-140" dirty="0">
                <a:solidFill>
                  <a:schemeClr val="bg1"/>
                </a:solidFill>
              </a:rPr>
              <a:t> </a:t>
            </a:r>
            <a:r>
              <a:rPr spc="13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3458210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9" dirty="0">
                <a:latin typeface="Times New Roman"/>
                <a:cs typeface="Times New Roman"/>
              </a:rPr>
              <a:t>Amazon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spc="110" dirty="0">
                <a:latin typeface="Times New Roman"/>
                <a:cs typeface="Times New Roman"/>
              </a:rPr>
              <a:t>S3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09" dirty="0">
                <a:latin typeface="Times New Roman"/>
                <a:cs typeface="Times New Roman"/>
              </a:rPr>
              <a:t>Amazon</a:t>
            </a:r>
            <a:r>
              <a:rPr sz="3500" spc="-50" dirty="0">
                <a:latin typeface="Times New Roman"/>
                <a:cs typeface="Times New Roman"/>
              </a:rPr>
              <a:t> </a:t>
            </a:r>
            <a:r>
              <a:rPr sz="3500" spc="165" dirty="0">
                <a:latin typeface="Times New Roman"/>
                <a:cs typeface="Times New Roman"/>
              </a:rPr>
              <a:t>EC2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50" dirty="0">
                <a:latin typeface="Times New Roman"/>
                <a:cs typeface="Times New Roman"/>
              </a:rPr>
              <a:t>DynamoDB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75" dirty="0">
                <a:latin typeface="Times New Roman"/>
                <a:cs typeface="Times New Roman"/>
              </a:rPr>
              <a:t>Many</a:t>
            </a:r>
            <a:r>
              <a:rPr sz="3500" spc="-70" dirty="0">
                <a:latin typeface="Times New Roman"/>
                <a:cs typeface="Times New Roman"/>
              </a:rPr>
              <a:t> </a:t>
            </a:r>
            <a:r>
              <a:rPr sz="3500" spc="400" dirty="0">
                <a:latin typeface="Times New Roman"/>
                <a:cs typeface="Times New Roman"/>
              </a:rPr>
              <a:t>more!</a:t>
            </a:r>
            <a:endParaRPr sz="3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60550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94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682117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35" dirty="0">
                <a:solidFill>
                  <a:schemeClr val="bg1"/>
                </a:solidFill>
                <a:latin typeface="Times New Roman"/>
                <a:cs typeface="Times New Roman"/>
              </a:rPr>
              <a:t>What</a:t>
            </a:r>
            <a:r>
              <a:rPr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685" dirty="0">
                <a:solidFill>
                  <a:schemeClr val="bg1"/>
                </a:solidFill>
                <a:latin typeface="Times New Roman"/>
                <a:cs typeface="Times New Roman"/>
              </a:rPr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332295"/>
            <a:ext cx="1708150" cy="575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35" dirty="0">
                <a:latin typeface="Times New Roman"/>
                <a:cs typeface="Times New Roman"/>
              </a:rPr>
              <a:t>Android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29" dirty="0">
                <a:latin typeface="Times New Roman"/>
                <a:cs typeface="Times New Roman"/>
              </a:rPr>
              <a:t>Browser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100" dirty="0">
                <a:latin typeface="Times New Roman"/>
                <a:cs typeface="Times New Roman"/>
              </a:rPr>
              <a:t>iOS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150" dirty="0"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125" dirty="0">
                <a:latin typeface="Times New Roman"/>
                <a:cs typeface="Times New Roman"/>
              </a:rPr>
              <a:t>.NET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25" dirty="0">
                <a:latin typeface="Times New Roman"/>
                <a:cs typeface="Times New Roman"/>
              </a:rPr>
              <a:t>Node.js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00" dirty="0">
                <a:latin typeface="Times New Roman"/>
                <a:cs typeface="Times New Roman"/>
              </a:rPr>
              <a:t>PHP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90" dirty="0">
                <a:latin typeface="Times New Roman"/>
                <a:cs typeface="Times New Roman"/>
              </a:rPr>
              <a:t>Python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200" dirty="0">
                <a:latin typeface="Times New Roman"/>
                <a:cs typeface="Times New Roman"/>
              </a:rPr>
              <a:t>Ruby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447675" algn="l"/>
              </a:tabLst>
            </a:pPr>
            <a:r>
              <a:rPr sz="2400" spc="1015" dirty="0">
                <a:latin typeface="Times New Roman"/>
                <a:cs typeface="Times New Roman"/>
              </a:rPr>
              <a:t>»	</a:t>
            </a:r>
            <a:r>
              <a:rPr sz="2400" spc="150" dirty="0">
                <a:latin typeface="Times New Roman"/>
                <a:cs typeface="Times New Roman"/>
              </a:rPr>
              <a:t>Go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63249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95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422656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solidFill>
                  <a:schemeClr val="bg1"/>
                </a:solidFill>
              </a:rPr>
              <a:t>Node</a:t>
            </a:r>
            <a:r>
              <a:rPr spc="-170" dirty="0">
                <a:solidFill>
                  <a:schemeClr val="bg1"/>
                </a:solidFill>
              </a:rPr>
              <a:t> </a:t>
            </a:r>
            <a:r>
              <a:rPr spc="40" dirty="0">
                <a:solidFill>
                  <a:schemeClr val="bg1"/>
                </a:solidFill>
              </a:rPr>
              <a:t>SDK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6177280" cy="315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100"/>
              </a:spcBef>
              <a:tabLst>
                <a:tab pos="814705" algn="l"/>
                <a:tab pos="1082040" algn="l"/>
                <a:tab pos="1617345" algn="l"/>
                <a:tab pos="2419350" algn="l"/>
              </a:tabLst>
            </a:pPr>
            <a:r>
              <a:rPr sz="3900" b="1" spc="-20" dirty="0">
                <a:latin typeface="Arial"/>
                <a:cs typeface="Arial"/>
              </a:rPr>
              <a:t>mkdir	</a:t>
            </a:r>
            <a:r>
              <a:rPr sz="3900" b="1" spc="80" dirty="0">
                <a:latin typeface="Arial"/>
                <a:cs typeface="Arial"/>
              </a:rPr>
              <a:t>aws-node-sdk-test  </a:t>
            </a:r>
            <a:r>
              <a:rPr sz="3900" b="1" spc="-170" dirty="0">
                <a:latin typeface="Arial"/>
                <a:cs typeface="Arial"/>
              </a:rPr>
              <a:t>cd	</a:t>
            </a:r>
            <a:r>
              <a:rPr sz="3900" b="1" spc="85" dirty="0">
                <a:latin typeface="Arial"/>
                <a:cs typeface="Arial"/>
              </a:rPr>
              <a:t>aws-node-sdk-test  </a:t>
            </a:r>
            <a:r>
              <a:rPr sz="3900" b="1" spc="-640" dirty="0">
                <a:latin typeface="Arial"/>
                <a:cs typeface="Arial"/>
              </a:rPr>
              <a:t>npm		</a:t>
            </a:r>
            <a:r>
              <a:rPr sz="3900" b="1" spc="635" dirty="0">
                <a:latin typeface="Arial"/>
                <a:cs typeface="Arial"/>
              </a:rPr>
              <a:t>init	</a:t>
            </a:r>
            <a:r>
              <a:rPr sz="3900" b="1" spc="365" dirty="0">
                <a:latin typeface="Arial"/>
                <a:cs typeface="Arial"/>
              </a:rPr>
              <a:t>-y</a:t>
            </a:r>
            <a:endParaRPr sz="3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1082040" algn="l"/>
                <a:tab pos="1617345" algn="l"/>
                <a:tab pos="2686685" algn="l"/>
              </a:tabLst>
            </a:pPr>
            <a:r>
              <a:rPr sz="3900" b="1" spc="-640" dirty="0">
                <a:latin typeface="Arial"/>
                <a:cs typeface="Arial"/>
              </a:rPr>
              <a:t>npm	</a:t>
            </a:r>
            <a:r>
              <a:rPr sz="3900" b="1" spc="1015" dirty="0">
                <a:latin typeface="Arial"/>
                <a:cs typeface="Arial"/>
              </a:rPr>
              <a:t>i	</a:t>
            </a:r>
            <a:r>
              <a:rPr sz="3900" b="1" spc="-65" dirty="0">
                <a:latin typeface="Arial"/>
                <a:cs typeface="Arial"/>
              </a:rPr>
              <a:t>-SE	</a:t>
            </a:r>
            <a:r>
              <a:rPr sz="3900" b="1" spc="-95" dirty="0">
                <a:latin typeface="Arial"/>
                <a:cs typeface="Arial"/>
              </a:rPr>
              <a:t>aws-sdk</a:t>
            </a:r>
            <a:endParaRPr sz="3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4918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96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49307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>
                <a:solidFill>
                  <a:schemeClr val="bg1"/>
                </a:solidFill>
              </a:rPr>
              <a:t>Credentials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303779"/>
            <a:ext cx="687070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80" dirty="0">
                <a:latin typeface="Times New Roman"/>
                <a:cs typeface="Times New Roman"/>
              </a:rPr>
              <a:t>Home</a:t>
            </a:r>
            <a:r>
              <a:rPr sz="3500" spc="-35" dirty="0">
                <a:latin typeface="Times New Roman"/>
                <a:cs typeface="Times New Roman"/>
              </a:rPr>
              <a:t> </a:t>
            </a:r>
            <a:r>
              <a:rPr sz="3500" spc="340" dirty="0">
                <a:latin typeface="Times New Roman"/>
                <a:cs typeface="Times New Roman"/>
              </a:rPr>
              <a:t>directory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450" dirty="0">
                <a:latin typeface="Times New Roman"/>
                <a:cs typeface="Times New Roman"/>
              </a:rPr>
              <a:t>Environment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350" dirty="0">
                <a:latin typeface="Times New Roman"/>
                <a:cs typeface="Times New Roman"/>
              </a:rPr>
              <a:t>variables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  <a:tabLst>
                <a:tab pos="647065" algn="l"/>
              </a:tabLst>
            </a:pPr>
            <a:r>
              <a:rPr sz="3500" spc="1485" dirty="0">
                <a:latin typeface="Times New Roman"/>
                <a:cs typeface="Times New Roman"/>
              </a:rPr>
              <a:t>»	</a:t>
            </a:r>
            <a:r>
              <a:rPr sz="3500" spc="315" dirty="0">
                <a:latin typeface="Times New Roman"/>
                <a:cs typeface="Times New Roman"/>
              </a:rPr>
              <a:t>JavaScript/Node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-459" dirty="0">
                <a:latin typeface="Times New Roman"/>
                <a:cs typeface="Times New Roman"/>
              </a:rPr>
              <a:t> </a:t>
            </a:r>
            <a:r>
              <a:rPr sz="3500" spc="105" dirty="0">
                <a:latin typeface="Times New Roman"/>
                <a:cs typeface="Times New Roman"/>
              </a:rPr>
              <a:t>JSON </a:t>
            </a:r>
            <a:r>
              <a:rPr sz="3500" spc="260" dirty="0">
                <a:latin typeface="Times New Roman"/>
                <a:cs typeface="Times New Roman"/>
              </a:rPr>
              <a:t>file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sz="3500" spc="175" dirty="0">
                <a:latin typeface="Arial"/>
                <a:cs typeface="Arial"/>
              </a:rPr>
              <a:t>Pick </a:t>
            </a:r>
            <a:r>
              <a:rPr sz="3500" spc="275" dirty="0">
                <a:latin typeface="Arial"/>
                <a:cs typeface="Arial"/>
              </a:rPr>
              <a:t>just</a:t>
            </a:r>
            <a:r>
              <a:rPr sz="3500" spc="-415" dirty="0">
                <a:latin typeface="Arial"/>
                <a:cs typeface="Arial"/>
              </a:rPr>
              <a:t> </a:t>
            </a:r>
            <a:r>
              <a:rPr sz="3500" spc="200" dirty="0">
                <a:latin typeface="Arial"/>
                <a:cs typeface="Arial"/>
              </a:rPr>
              <a:t>one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39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97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30105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>
                <a:solidFill>
                  <a:schemeClr val="bg1"/>
                </a:solidFill>
              </a:rPr>
              <a:t>Credentials </a:t>
            </a:r>
            <a:r>
              <a:rPr spc="525" dirty="0">
                <a:solidFill>
                  <a:schemeClr val="bg1"/>
                </a:solidFill>
              </a:rPr>
              <a:t>in Home</a:t>
            </a:r>
            <a:r>
              <a:rPr spc="-1060" dirty="0">
                <a:solidFill>
                  <a:schemeClr val="bg1"/>
                </a:solidFill>
              </a:rPr>
              <a:t> </a:t>
            </a:r>
            <a:r>
              <a:rPr spc="310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2217420"/>
            <a:ext cx="14316710" cy="466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3030">
              <a:lnSpc>
                <a:spcPct val="117600"/>
              </a:lnSpc>
              <a:spcBef>
                <a:spcPts val="100"/>
              </a:spcBef>
            </a:pPr>
            <a:r>
              <a:rPr sz="3500" spc="-215" dirty="0">
                <a:latin typeface="Monaco"/>
                <a:cs typeface="Monaco"/>
              </a:rPr>
              <a:t>~/.aws/credentials</a:t>
            </a:r>
            <a:r>
              <a:rPr sz="3500" spc="-1160" dirty="0">
                <a:latin typeface="Monaco"/>
                <a:cs typeface="Monaco"/>
              </a:rPr>
              <a:t> </a:t>
            </a:r>
            <a:r>
              <a:rPr sz="3500" spc="375" dirty="0">
                <a:latin typeface="Times New Roman"/>
                <a:cs typeface="Times New Roman"/>
              </a:rPr>
              <a:t>or</a:t>
            </a:r>
            <a:r>
              <a:rPr sz="3500" spc="60" dirty="0">
                <a:latin typeface="Times New Roman"/>
                <a:cs typeface="Times New Roman"/>
              </a:rPr>
              <a:t> </a:t>
            </a:r>
            <a:r>
              <a:rPr sz="3500" spc="-215" dirty="0">
                <a:latin typeface="Monaco"/>
                <a:cs typeface="Monaco"/>
              </a:rPr>
              <a:t>C:\Users\USER_NAME\.aws\credentials</a:t>
            </a:r>
            <a:r>
              <a:rPr sz="3500" spc="-1160" dirty="0">
                <a:latin typeface="Monaco"/>
                <a:cs typeface="Monaco"/>
              </a:rPr>
              <a:t> </a:t>
            </a:r>
            <a:r>
              <a:rPr sz="3500" spc="330" dirty="0">
                <a:latin typeface="Times New Roman"/>
                <a:cs typeface="Times New Roman"/>
              </a:rPr>
              <a:t>for  </a:t>
            </a:r>
            <a:r>
              <a:rPr sz="3500" spc="375" dirty="0">
                <a:latin typeface="Times New Roman"/>
                <a:cs typeface="Times New Roman"/>
              </a:rPr>
              <a:t>Windows</a:t>
            </a:r>
            <a:r>
              <a:rPr sz="3500" spc="-75" dirty="0">
                <a:latin typeface="Times New Roman"/>
                <a:cs typeface="Times New Roman"/>
              </a:rPr>
              <a:t> </a:t>
            </a:r>
            <a:r>
              <a:rPr sz="3500" spc="425" dirty="0">
                <a:latin typeface="Times New Roman"/>
                <a:cs typeface="Times New Roman"/>
              </a:rPr>
              <a:t>users</a:t>
            </a:r>
            <a:endParaRPr sz="35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520"/>
              </a:spcBef>
            </a:pPr>
            <a:r>
              <a:rPr sz="3900" b="1" spc="390" dirty="0">
                <a:latin typeface="Arial"/>
                <a:cs typeface="Arial"/>
              </a:rPr>
              <a:t>[default]</a:t>
            </a:r>
            <a:endParaRPr sz="3900">
              <a:latin typeface="Arial"/>
              <a:cs typeface="Arial"/>
            </a:endParaRPr>
          </a:p>
          <a:p>
            <a:pPr marL="12700" marR="1979930" indent="12700">
              <a:lnSpc>
                <a:spcPct val="131600"/>
              </a:lnSpc>
              <a:tabLst>
                <a:tab pos="4839335" algn="l"/>
                <a:tab pos="5374005" algn="l"/>
                <a:tab pos="5896610" algn="l"/>
                <a:tab pos="6431280" algn="l"/>
              </a:tabLst>
            </a:pPr>
            <a:r>
              <a:rPr sz="3900" b="1" spc="-65" dirty="0">
                <a:latin typeface="Arial"/>
                <a:cs typeface="Arial"/>
              </a:rPr>
              <a:t>aws_access_key_id	</a:t>
            </a:r>
            <a:r>
              <a:rPr sz="3900" b="1" spc="-175" dirty="0">
                <a:latin typeface="Arial"/>
                <a:cs typeface="Arial"/>
              </a:rPr>
              <a:t>=	</a:t>
            </a:r>
            <a:r>
              <a:rPr sz="3900" b="1" spc="-450" dirty="0">
                <a:latin typeface="Arial"/>
                <a:cs typeface="Arial"/>
              </a:rPr>
              <a:t>YOUR_ACCESS_KEY_ID  </a:t>
            </a:r>
            <a:r>
              <a:rPr sz="3900" b="1" spc="-35" dirty="0">
                <a:latin typeface="Arial"/>
                <a:cs typeface="Arial"/>
              </a:rPr>
              <a:t>aws_secret_access_key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-175" dirty="0">
                <a:latin typeface="Arial"/>
                <a:cs typeface="Arial"/>
              </a:rPr>
              <a:t>=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-525" dirty="0">
                <a:latin typeface="Arial"/>
                <a:cs typeface="Arial"/>
              </a:rPr>
              <a:t>YOUR_SECRET_ACCESS_KEY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35"/>
              </a:spcBef>
            </a:pPr>
            <a:r>
              <a:rPr sz="3500" spc="-150" dirty="0">
                <a:latin typeface="Arial"/>
                <a:cs typeface="Arial"/>
              </a:rPr>
              <a:t>(</a:t>
            </a:r>
            <a:r>
              <a:rPr sz="3500" spc="-150" dirty="0">
                <a:latin typeface="Monaco"/>
                <a:cs typeface="Monaco"/>
              </a:rPr>
              <a:t>region</a:t>
            </a:r>
            <a:r>
              <a:rPr sz="3500" spc="-1210" dirty="0">
                <a:latin typeface="Monaco"/>
                <a:cs typeface="Monaco"/>
              </a:rPr>
              <a:t> </a:t>
            </a:r>
            <a:r>
              <a:rPr sz="3500" spc="75" dirty="0">
                <a:latin typeface="Arial"/>
                <a:cs typeface="Arial"/>
              </a:rPr>
              <a:t>goes</a:t>
            </a:r>
            <a:r>
              <a:rPr sz="3500" spc="-80" dirty="0">
                <a:latin typeface="Arial"/>
                <a:cs typeface="Arial"/>
              </a:rPr>
              <a:t> </a:t>
            </a:r>
            <a:r>
              <a:rPr sz="3500" spc="360" dirty="0">
                <a:latin typeface="Arial"/>
                <a:cs typeface="Arial"/>
              </a:rPr>
              <a:t>into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165" dirty="0">
                <a:latin typeface="Arial"/>
                <a:cs typeface="Arial"/>
              </a:rPr>
              <a:t>Node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305" dirty="0">
                <a:latin typeface="Arial"/>
                <a:cs typeface="Arial"/>
              </a:rPr>
              <a:t>file</a:t>
            </a:r>
            <a:r>
              <a:rPr sz="3500" spc="-85" dirty="0">
                <a:latin typeface="Arial"/>
                <a:cs typeface="Arial"/>
              </a:rPr>
              <a:t> </a:t>
            </a:r>
            <a:r>
              <a:rPr sz="3500" spc="405" dirty="0">
                <a:latin typeface="Arial"/>
                <a:cs typeface="Arial"/>
              </a:rPr>
              <a:t>in</a:t>
            </a:r>
            <a:r>
              <a:rPr sz="3500" spc="-45" dirty="0">
                <a:latin typeface="Arial"/>
                <a:cs typeface="Arial"/>
              </a:rPr>
              <a:t> </a:t>
            </a:r>
            <a:r>
              <a:rPr sz="3500" spc="-215" dirty="0">
                <a:latin typeface="Monaco"/>
                <a:cs typeface="Monaco"/>
              </a:rPr>
              <a:t>new AWS.EC2</a:t>
            </a:r>
            <a:r>
              <a:rPr sz="3500" spc="-1210" dirty="0">
                <a:latin typeface="Monaco"/>
                <a:cs typeface="Monaco"/>
              </a:rPr>
              <a:t> </a:t>
            </a:r>
            <a:r>
              <a:rPr sz="3500" spc="215" dirty="0">
                <a:latin typeface="Arial"/>
                <a:cs typeface="Arial"/>
              </a:rPr>
              <a:t>call)</a:t>
            </a:r>
            <a:endParaRPr sz="3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927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98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57404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>
                <a:solidFill>
                  <a:schemeClr val="bg1"/>
                </a:solidFill>
              </a:rPr>
              <a:t>Env</a:t>
            </a:r>
            <a:r>
              <a:rPr spc="-170" dirty="0">
                <a:solidFill>
                  <a:schemeClr val="bg1"/>
                </a:solidFill>
              </a:rPr>
              <a:t> </a:t>
            </a:r>
            <a:r>
              <a:rPr spc="235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7514590" cy="237236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3900" b="1" spc="-400" dirty="0">
                <a:latin typeface="Arial"/>
                <a:cs typeface="Arial"/>
              </a:rPr>
              <a:t>AWS_ACCESS_KEY_ID=key</a:t>
            </a:r>
            <a:endParaRPr sz="3900">
              <a:latin typeface="Arial"/>
              <a:cs typeface="Arial"/>
            </a:endParaRPr>
          </a:p>
          <a:p>
            <a:pPr marL="12700" marR="5080">
              <a:lnSpc>
                <a:spcPct val="131600"/>
              </a:lnSpc>
            </a:pPr>
            <a:r>
              <a:rPr sz="3900" b="1" spc="-365" dirty="0">
                <a:latin typeface="Arial"/>
                <a:cs typeface="Arial"/>
              </a:rPr>
              <a:t>AWS_SECRET_ACCESS_KEY=secret  </a:t>
            </a:r>
            <a:r>
              <a:rPr sz="3900" b="1" spc="-240" dirty="0">
                <a:latin typeface="Arial"/>
                <a:cs typeface="Arial"/>
              </a:rPr>
              <a:t>AWS_REGION=us-west-1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391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385" dirty="0"/>
              <a:t>©</a:t>
            </a:r>
            <a:r>
              <a:rPr spc="-25" dirty="0"/>
              <a:t> </a:t>
            </a:r>
            <a:r>
              <a:rPr spc="65" dirty="0"/>
              <a:t>NodeProgram.com,</a:t>
            </a:r>
            <a:r>
              <a:rPr spc="-25" dirty="0"/>
              <a:t> </a:t>
            </a:r>
            <a:r>
              <a:rPr spc="75" dirty="0"/>
              <a:t>Node.University</a:t>
            </a:r>
            <a:r>
              <a:rPr spc="-25" dirty="0"/>
              <a:t> </a:t>
            </a:r>
            <a:r>
              <a:rPr spc="60" dirty="0"/>
              <a:t>and</a:t>
            </a:r>
            <a:r>
              <a:rPr spc="-25" dirty="0"/>
              <a:t> </a:t>
            </a:r>
            <a:r>
              <a:rPr spc="65" dirty="0"/>
              <a:t>Azat</a:t>
            </a:r>
            <a:r>
              <a:rPr spc="-25" dirty="0"/>
              <a:t> </a:t>
            </a:r>
            <a:r>
              <a:rPr spc="85" dirty="0"/>
              <a:t>Mardan</a:t>
            </a:r>
            <a:r>
              <a:rPr spc="-25" dirty="0"/>
              <a:t> </a:t>
            </a:r>
            <a:r>
              <a:rPr spc="3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105" dirty="0"/>
              <a:t>99</a:t>
            </a:fld>
            <a:endParaRPr spc="10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93402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>
                <a:solidFill>
                  <a:schemeClr val="bg1"/>
                </a:solidFill>
              </a:rPr>
              <a:t>JSON </a:t>
            </a:r>
            <a:r>
              <a:rPr spc="285" dirty="0">
                <a:solidFill>
                  <a:schemeClr val="bg1"/>
                </a:solidFill>
              </a:rPr>
              <a:t>Config </a:t>
            </a:r>
            <a:r>
              <a:rPr spc="425" dirty="0">
                <a:solidFill>
                  <a:schemeClr val="bg1"/>
                </a:solidFill>
              </a:rPr>
              <a:t>for</a:t>
            </a:r>
            <a:r>
              <a:rPr spc="-375" dirty="0">
                <a:solidFill>
                  <a:schemeClr val="bg1"/>
                </a:solidFill>
              </a:rPr>
              <a:t> </a:t>
            </a:r>
            <a:r>
              <a:rPr spc="114" dirty="0">
                <a:solidFill>
                  <a:schemeClr val="bg1"/>
                </a:solidFill>
              </a:rPr>
              <a:t>Creds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042160"/>
            <a:ext cx="11793855" cy="393700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3900" b="1" spc="580" dirty="0">
                <a:latin typeface="Arial"/>
                <a:cs typeface="Arial"/>
              </a:rPr>
              <a:t>{</a:t>
            </a:r>
            <a:endParaRPr sz="3900">
              <a:latin typeface="Arial"/>
              <a:cs typeface="Arial"/>
            </a:endParaRPr>
          </a:p>
          <a:p>
            <a:pPr marL="547370" marR="5080">
              <a:lnSpc>
                <a:spcPct val="131600"/>
              </a:lnSpc>
              <a:tabLst>
                <a:tab pos="3221990" algn="l"/>
                <a:tab pos="4559300" algn="l"/>
                <a:tab pos="5629275" algn="l"/>
              </a:tabLst>
            </a:pPr>
            <a:r>
              <a:rPr sz="3900" b="1" spc="55" dirty="0">
                <a:solidFill>
                  <a:srgbClr val="007CFB"/>
                </a:solidFill>
                <a:latin typeface="Arial"/>
                <a:cs typeface="Arial"/>
              </a:rPr>
              <a:t>"accessKeyId"</a:t>
            </a:r>
            <a:r>
              <a:rPr sz="3900" b="1" spc="55" dirty="0">
                <a:latin typeface="Arial"/>
                <a:cs typeface="Arial"/>
              </a:rPr>
              <a:t>:	</a:t>
            </a:r>
            <a:r>
              <a:rPr sz="3900" b="1" spc="150" dirty="0">
                <a:solidFill>
                  <a:srgbClr val="007CFB"/>
                </a:solidFill>
                <a:latin typeface="Arial"/>
                <a:cs typeface="Arial"/>
              </a:rPr>
              <a:t>"your-access-key-here"</a:t>
            </a:r>
            <a:r>
              <a:rPr sz="3900" b="1" spc="150" dirty="0">
                <a:latin typeface="Arial"/>
                <a:cs typeface="Arial"/>
              </a:rPr>
              <a:t>,  </a:t>
            </a:r>
            <a:r>
              <a:rPr sz="3900" b="1" spc="-15" dirty="0">
                <a:solidFill>
                  <a:srgbClr val="007CFB"/>
                </a:solidFill>
                <a:latin typeface="Arial"/>
                <a:cs typeface="Arial"/>
              </a:rPr>
              <a:t>"secretAccessKey"</a:t>
            </a:r>
            <a:r>
              <a:rPr sz="3900" b="1" spc="800" dirty="0">
                <a:latin typeface="Arial"/>
                <a:cs typeface="Arial"/>
              </a:rPr>
              <a:t>:</a:t>
            </a:r>
            <a:r>
              <a:rPr sz="3900" b="1" dirty="0">
                <a:latin typeface="Arial"/>
                <a:cs typeface="Arial"/>
              </a:rPr>
              <a:t>	</a:t>
            </a:r>
            <a:r>
              <a:rPr sz="3900" b="1" spc="175" dirty="0">
                <a:solidFill>
                  <a:srgbClr val="007CFB"/>
                </a:solidFill>
                <a:latin typeface="Arial"/>
                <a:cs typeface="Arial"/>
              </a:rPr>
              <a:t>"your-secret-key-here"</a:t>
            </a:r>
            <a:r>
              <a:rPr sz="3900" b="1" spc="1015" dirty="0">
                <a:latin typeface="Arial"/>
                <a:cs typeface="Arial"/>
              </a:rPr>
              <a:t>,  </a:t>
            </a:r>
            <a:r>
              <a:rPr sz="3900" b="1" spc="225" dirty="0">
                <a:solidFill>
                  <a:srgbClr val="007CFB"/>
                </a:solidFill>
                <a:latin typeface="Arial"/>
                <a:cs typeface="Arial"/>
              </a:rPr>
              <a:t>"region"</a:t>
            </a:r>
            <a:r>
              <a:rPr sz="3900" b="1" spc="225" dirty="0">
                <a:latin typeface="Arial"/>
                <a:cs typeface="Arial"/>
              </a:rPr>
              <a:t>:	</a:t>
            </a:r>
            <a:r>
              <a:rPr sz="3900" b="1" spc="125" dirty="0">
                <a:solidFill>
                  <a:srgbClr val="007CFB"/>
                </a:solidFill>
                <a:latin typeface="Arial"/>
                <a:cs typeface="Arial"/>
              </a:rPr>
              <a:t>"us-west-1"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3900" b="1" spc="580" dirty="0">
                <a:latin typeface="Arial"/>
                <a:cs typeface="Arial"/>
              </a:rPr>
              <a:t>}</a:t>
            </a:r>
            <a:endParaRPr sz="3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041187"/>
      </p:ext>
    </p:extLst>
  </p:cSld>
  <p:clrMapOvr>
    <a:masterClrMapping/>
  </p:clrMapOvr>
</p:sld>
</file>

<file path=ppt/theme/theme1.xml><?xml version="1.0" encoding="utf-8"?>
<a:theme xmlns:a="http://schemas.openxmlformats.org/drawingml/2006/main" name="DI_vmware">
  <a:themeElements>
    <a:clrScheme name="di-preso 10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F8315"/>
      </a:accent1>
      <a:accent2>
        <a:srgbClr val="F09B60"/>
      </a:accent2>
      <a:accent3>
        <a:srgbClr val="FFFFFF"/>
      </a:accent3>
      <a:accent4>
        <a:srgbClr val="000000"/>
      </a:accent4>
      <a:accent5>
        <a:srgbClr val="FFC1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_vmware" id="{1223C82F-F9F5-2B4B-926F-E77A882112FD}" vid="{B8F8AF32-8D74-A743-9E50-E6F5D505224A}"/>
    </a:ext>
  </a:extLst>
</a:theme>
</file>

<file path=ppt/theme/theme2.xml><?xml version="1.0" encoding="utf-8"?>
<a:theme xmlns:a="http://schemas.openxmlformats.org/drawingml/2006/main" name="di-preso-templat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-preso-templat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DI_vmware</Template>
  <TotalTime>1035</TotalTime>
  <Words>3740</Words>
  <Application>Microsoft Macintosh PowerPoint</Application>
  <PresentationFormat>Custom</PresentationFormat>
  <Paragraphs>1139</Paragraphs>
  <Slides>168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168</vt:i4>
      </vt:variant>
    </vt:vector>
  </HeadingPairs>
  <TitlesOfParts>
    <vt:vector size="181" baseType="lpstr">
      <vt:lpstr>Apple Color Emoji</vt:lpstr>
      <vt:lpstr>Arial-BoldItalicMT</vt:lpstr>
      <vt:lpstr>Calibri</vt:lpstr>
      <vt:lpstr>Courier New</vt:lpstr>
      <vt:lpstr>Monaco</vt:lpstr>
      <vt:lpstr>Noto Sans Symbols</vt:lpstr>
      <vt:lpstr>Segoe UI Light</vt:lpstr>
      <vt:lpstr>Times New Roman</vt:lpstr>
      <vt:lpstr>Verdana</vt:lpstr>
      <vt:lpstr>Arial</vt:lpstr>
      <vt:lpstr>DI_vmware</vt:lpstr>
      <vt:lpstr>di-preso-template</vt:lpstr>
      <vt:lpstr>1_di-preso-template</vt:lpstr>
      <vt:lpstr>PowerPoint Presentation</vt:lpstr>
      <vt:lpstr>Meet Your Instructor</vt:lpstr>
      <vt:lpstr>Table of Contents</vt:lpstr>
      <vt:lpstr>Module 1: DevOps Principles</vt:lpstr>
      <vt:lpstr>Module 2: AWS  SDKs</vt:lpstr>
      <vt:lpstr>Module 3:  Infrastructure Automation with CloudFormation</vt:lpstr>
      <vt:lpstr>Module 4: AWS Databases</vt:lpstr>
      <vt:lpstr>Module 5: PaaS</vt:lpstr>
      <vt:lpstr>Module 6: Serverless</vt:lpstr>
      <vt:lpstr>PowerPoint Presentation</vt:lpstr>
      <vt:lpstr>Major Cloud Providers:</vt:lpstr>
      <vt:lpstr>Types of Cloud Computing</vt:lpstr>
      <vt:lpstr>AWS Benefits</vt:lpstr>
      <vt:lpstr>Best Practices</vt:lpstr>
      <vt:lpstr>AWS Whitepaper</vt:lpstr>
      <vt:lpstr>Five Pillars of Architecture</vt:lpstr>
      <vt:lpstr>DevOps and  Infrastructure as  Code</vt:lpstr>
      <vt:lpstr>What is  DevOps</vt:lpstr>
      <vt:lpstr>Main Principles</vt:lpstr>
      <vt:lpstr>Continuous Integration (CI)</vt:lpstr>
      <vt:lpstr>Continuous Delivery (CD)</vt:lpstr>
      <vt:lpstr>Infrastructure as  Code</vt:lpstr>
      <vt:lpstr>Cloud Automation</vt:lpstr>
      <vt:lpstr>What about AWS and  its tools?</vt:lpstr>
      <vt:lpstr>AWS DevOps and Automation</vt:lpstr>
      <vt:lpstr>What we need to do for CI</vt:lpstr>
      <vt:lpstr>Billing and calculator</vt:lpstr>
      <vt:lpstr>Billing Management console</vt:lpstr>
      <vt:lpstr>What you need or lab 0</vt:lpstr>
      <vt:lpstr>Slides &amp; code</vt:lpstr>
      <vt:lpstr>Who has AWS account  access? !</vt:lpstr>
      <vt:lpstr>AWS account: Free tier</vt:lpstr>
      <vt:lpstr>AWS account: Free tier (cont)</vt:lpstr>
      <vt:lpstr>We have a few pre-requisites—  tools you need to install before we  can proceed. But where to install?</vt:lpstr>
      <vt:lpstr>Install Pre-Reqs Here:</vt:lpstr>
      <vt:lpstr>Pre-Reqs</vt:lpstr>
      <vt:lpstr>Good to have tools</vt:lpstr>
      <vt:lpstr>AWS CLI Check</vt:lpstr>
      <vt:lpstr>Node and npm Check</vt:lpstr>
      <vt:lpstr>❓ Questions? ❓</vt:lpstr>
      <vt:lpstr>Lab 0: Installation</vt:lpstr>
      <vt:lpstr>❓ Questions? ❓</vt:lpstr>
      <vt:lpstr>AWS CLI</vt:lpstr>
      <vt:lpstr>AWS CLI is a very basic way to  automate infrastructure and save it  in code.</vt:lpstr>
      <vt:lpstr>AWS CLI Benefits</vt:lpstr>
      <vt:lpstr>Note</vt:lpstr>
      <vt:lpstr>PowerPoint Presentation</vt:lpstr>
      <vt:lpstr>Auth with AWS</vt:lpstr>
      <vt:lpstr>PowerPoint Presentation</vt:lpstr>
      <vt:lpstr>PowerPoint Presentation</vt:lpstr>
      <vt:lpstr>PowerPoint Presentation</vt:lpstr>
      <vt:lpstr>PowerPoint Presentation</vt:lpstr>
      <vt:lpstr>Configure Your CLI</vt:lpstr>
      <vt:lpstr>Example</vt:lpstr>
      <vt:lpstr>Getting Help</vt:lpstr>
      <vt:lpstr>Identity Access  Management in AWS</vt:lpstr>
      <vt:lpstr>Create User with CLI—Easy!</vt:lpstr>
      <vt:lpstr>IAM Policy Example for EC2  Allow All:</vt:lpstr>
      <vt:lpstr>List policies for the user to verify:</vt:lpstr>
      <vt:lpstr>Create access key response example:</vt:lpstr>
      <vt:lpstr>Documentation on IAM</vt:lpstr>
      <vt:lpstr>Connecting Resources  and IAM</vt:lpstr>
      <vt:lpstr>Best IAM Practices</vt:lpstr>
      <vt:lpstr>Best IAM Practices (Cont)</vt:lpstr>
      <vt:lpstr>Best IAM Practices (Cont)</vt:lpstr>
      <vt:lpstr>Working with AWS CLI</vt:lpstr>
      <vt:lpstr>Getting Started with AWS CLI</vt:lpstr>
      <vt:lpstr>Launch Instance</vt:lpstr>
      <vt:lpstr>Getting Amazon Linux Image ID</vt:lpstr>
      <vt:lpstr>Example of Amazon Linux AMI  2016.09.1  (HVM), SSD Volume Type</vt:lpstr>
      <vt:lpstr>Example Output:</vt:lpstr>
      <vt:lpstr>Run instances  (really  launch or create instances)</vt:lpstr>
      <vt:lpstr>Run instances with a subnet:</vt:lpstr>
      <vt:lpstr>Working with Security  Groups</vt:lpstr>
      <vt:lpstr>Create a security group:</vt:lpstr>
      <vt:lpstr>Add RDP port 3389:</vt:lpstr>
      <vt:lpstr>Add SSH port 22:</vt:lpstr>
      <vt:lpstr> Security Group: Open   Open Everything Example</vt:lpstr>
      <vt:lpstr>Adding Tags</vt:lpstr>
      <vt:lpstr>PowerPoint Presentation</vt:lpstr>
      <vt:lpstr>Stopping, starting, and  terminating</vt:lpstr>
      <vt:lpstr>Working with Key Pairs</vt:lpstr>
      <vt:lpstr>Auto Startup</vt:lpstr>
      <vt:lpstr>PowerPoint Presentation</vt:lpstr>
      <vt:lpstr>Shell Script and User Data  Example</vt:lpstr>
      <vt:lpstr>User Data in  run-instances</vt:lpstr>
      <vt:lpstr>PowerPoint Presentation</vt:lpstr>
      <vt:lpstr>Lab 1: Power to AWS   CLI</vt:lpstr>
      <vt:lpstr>Module 2: AWS SDKs</vt:lpstr>
      <vt:lpstr>How to access and work with AWS platform from within your application?</vt:lpstr>
      <vt:lpstr>SDKs!</vt:lpstr>
      <vt:lpstr>Advantages of SDKs</vt:lpstr>
      <vt:lpstr>Supported services</vt:lpstr>
      <vt:lpstr>What languages</vt:lpstr>
      <vt:lpstr>Node SDK</vt:lpstr>
      <vt:lpstr>Credentials</vt:lpstr>
      <vt:lpstr>Credentials in Home Directory</vt:lpstr>
      <vt:lpstr>Env variables</vt:lpstr>
      <vt:lpstr>JSON Config for Creds</vt:lpstr>
      <vt:lpstr>EC2 Example</vt:lpstr>
      <vt:lpstr>describe.js</vt:lpstr>
      <vt:lpstr>PowerPoint Presentation</vt:lpstr>
      <vt:lpstr>PowerPoint Presentation</vt:lpstr>
      <vt:lpstr>How to run it?</vt:lpstr>
      <vt:lpstr>Create and open provision-infra.js:</vt:lpstr>
      <vt:lpstr>PowerPoint Presentation</vt:lpstr>
      <vt:lpstr>PowerPoint Presentation</vt:lpstr>
      <vt:lpstr>Running Node scripts</vt:lpstr>
      <vt:lpstr>Run:</vt:lpstr>
      <vt:lpstr>Feeding Data to Node</vt:lpstr>
      <vt:lpstr>Lab 2: Node SDK Runs EC2</vt:lpstr>
      <vt:lpstr>Module 3: Cloud  Infrastructure  Automation with  CloudFormation</vt:lpstr>
      <vt:lpstr>Declarative vs. Imperative</vt:lpstr>
      <vt:lpstr>CLI and SDKs are imperative</vt:lpstr>
      <vt:lpstr>Meet CloudFormation!</vt:lpstr>
      <vt:lpstr>What is CloudFormation</vt:lpstr>
      <vt:lpstr>CloudFormation advantages</vt:lpstr>
      <vt:lpstr>CloudFormation Example:    S3  Bucket</vt:lpstr>
      <vt:lpstr>YAML</vt:lpstr>
      <vt:lpstr>Where to put JSON or YAML?</vt:lpstr>
      <vt:lpstr>AWS CLI create-stack</vt:lpstr>
      <vt:lpstr>CloudFormation structure</vt:lpstr>
      <vt:lpstr>CloudFormation Resources</vt:lpstr>
      <vt:lpstr>Let's use ref function. See list of  ref functions.</vt:lpstr>
      <vt:lpstr>EC2 with a security group</vt:lpstr>
      <vt:lpstr>PowerPoint Presentation</vt:lpstr>
      <vt:lpstr>For other attributes not returned by ref,  there's Fn::GetAtt</vt:lpstr>
      <vt:lpstr>my-aws-course keypair must exist first!</vt:lpstr>
      <vt:lpstr>my-aws-key  must exist before  running this template... can we  provide it later? Yes, it's a  template!</vt:lpstr>
      <vt:lpstr>We can use  Parameters</vt:lpstr>
      <vt:lpstr>Key parameter  (key is provided on stack  creation)</vt:lpstr>
      <vt:lpstr>Resource EC2</vt:lpstr>
      <vt:lpstr>Resource SecurityGroup  (created by CloudFormation)</vt:lpstr>
      <vt:lpstr>Providing parameters in CLI</vt:lpstr>
      <vt:lpstr>WordPress CloudFormation Parameters       Example</vt:lpstr>
      <vt:lpstr>PowerPoint Presentation</vt:lpstr>
      <vt:lpstr>Other functions</vt:lpstr>
      <vt:lpstr>Mappings</vt:lpstr>
      <vt:lpstr>What and why Mappings</vt:lpstr>
      <vt:lpstr>Mappings example: AMI IDs based on regions:</vt:lpstr>
      <vt:lpstr>Find AMI ID based on region using mappings:</vt:lpstr>
      <vt:lpstr>Lab 3: Form the Cloud</vt:lpstr>
      <vt:lpstr>Module 4: AWS  Databases</vt:lpstr>
      <vt:lpstr>» Aurora</vt:lpstr>
      <vt:lpstr>DynamoDB</vt:lpstr>
      <vt:lpstr>PowerPoint Presentation</vt:lpstr>
      <vt:lpstr>ElastiCache</vt:lpstr>
      <vt:lpstr>PowerPoint Presentation</vt:lpstr>
      <vt:lpstr>Redshift</vt:lpstr>
      <vt:lpstr>PowerPoint Presentation</vt:lpstr>
      <vt:lpstr>PowerPoint Presentation</vt:lpstr>
      <vt:lpstr>Module 5: PaaS</vt:lpstr>
      <vt:lpstr>Working with  ElasticBeanstalk</vt:lpstr>
      <vt:lpstr>ElasticBeanstalk Benefits</vt:lpstr>
      <vt:lpstr>App Environments</vt:lpstr>
      <vt:lpstr>Interfacting with ElasticBeanstalk</vt:lpstr>
      <vt:lpstr>ElasticBeanstalk Resources</vt:lpstr>
      <vt:lpstr>Module 6: Serverless</vt:lpstr>
      <vt:lpstr>Serverless with AWS  Lambda</vt:lpstr>
      <vt:lpstr>Benefits of AWS   Lambda</vt:lpstr>
      <vt:lpstr>PowerPoint Presentation</vt:lpstr>
      <vt:lpstr>Use cases</vt:lpstr>
      <vt:lpstr>PowerPoint Presentation</vt:lpstr>
      <vt:lpstr>Resources</vt:lpstr>
      <vt:lpstr>Lambda and DynamoDB</vt:lpstr>
      <vt:lpstr>Lab 5: Create a  microservice to save  data in DB</vt:lpstr>
      <vt:lpstr> Questions?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Robin Beck</cp:lastModifiedBy>
  <cp:revision>29</cp:revision>
  <cp:lastPrinted>2017-08-09T06:54:47Z</cp:lastPrinted>
  <dcterms:created xsi:type="dcterms:W3CDTF">2017-07-02T18:31:30Z</dcterms:created>
  <dcterms:modified xsi:type="dcterms:W3CDTF">2017-08-09T06:57:29Z</dcterms:modified>
</cp:coreProperties>
</file>