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475" r:id="rId5"/>
    <p:sldId id="510" r:id="rId6"/>
    <p:sldId id="541" r:id="rId7"/>
    <p:sldId id="540" r:id="rId8"/>
    <p:sldId id="543" r:id="rId9"/>
    <p:sldId id="478" r:id="rId10"/>
    <p:sldId id="545" r:id="rId11"/>
    <p:sldId id="546" r:id="rId12"/>
    <p:sldId id="484" r:id="rId13"/>
    <p:sldId id="610" r:id="rId14"/>
    <p:sldId id="584" r:id="rId15"/>
    <p:sldId id="587" r:id="rId16"/>
    <p:sldId id="611" r:id="rId17"/>
    <p:sldId id="494" r:id="rId18"/>
    <p:sldId id="499" r:id="rId19"/>
    <p:sldId id="501" r:id="rId20"/>
    <p:sldId id="502" r:id="rId21"/>
    <p:sldId id="637" r:id="rId22"/>
    <p:sldId id="44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_Ghoul"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F5"/>
    <a:srgbClr val="CCD5EA"/>
    <a:srgbClr val="59AAF2"/>
    <a:srgbClr val="0E2245"/>
    <a:srgbClr val="000099"/>
    <a:srgbClr val="C81A08"/>
    <a:srgbClr val="223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86896" autoAdjust="0"/>
  </p:normalViewPr>
  <p:slideViewPr>
    <p:cSldViewPr snapToObjects="1">
      <p:cViewPr varScale="1">
        <p:scale>
          <a:sx n="87" d="100"/>
          <a:sy n="87" d="100"/>
        </p:scale>
        <p:origin x="1181" y="72"/>
      </p:cViewPr>
      <p:guideLst>
        <p:guide orient="horz" pos="2307"/>
        <p:guide pos="2868"/>
      </p:guideLst>
    </p:cSldViewPr>
  </p:slideViewPr>
  <p:outlineViewPr>
    <p:cViewPr>
      <p:scale>
        <a:sx n="33" d="100"/>
        <a:sy n="33" d="100"/>
      </p:scale>
      <p:origin x="0" y="-9389"/>
    </p:cViewPr>
  </p:outlineViewPr>
  <p:notesTextViewPr>
    <p:cViewPr>
      <p:scale>
        <a:sx n="1" d="1"/>
        <a:sy n="1" d="1"/>
      </p:scale>
      <p:origin x="0" y="0"/>
    </p:cViewPr>
  </p:notesTextViewPr>
  <p:sorterViewPr>
    <p:cViewPr>
      <p:scale>
        <a:sx n="200" d="100"/>
        <a:sy n="200" d="100"/>
      </p:scale>
      <p:origin x="0" y="0"/>
    </p:cViewPr>
  </p:sorterViewPr>
  <p:notesViewPr>
    <p:cSldViewPr snapToObjects="1">
      <p:cViewPr varScale="1">
        <p:scale>
          <a:sx n="67" d="100"/>
          <a:sy n="67" d="100"/>
        </p:scale>
        <p:origin x="3120" y="72"/>
      </p:cViewPr>
      <p:guideLst>
        <p:guide orient="horz" pos="3076"/>
        <p:guide pos="215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2F595D-741F-4866-AD36-63DAD674BC42}" type="datetime1">
              <a:rPr lang="en-US" altLang="zh-CN"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tLang="zh-CN" smtClean="0"/>
              <a:t>2016/08/29</a:t>
            </a: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A93336-D05C-4F21-8A0D-754D64843750}"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2311C-1AD4-40AF-BB61-FB1956D8DA9E}" type="datetime1">
              <a:rPr lang="en-US" altLang="zh-CN"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2016/08/29</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3604F-F5C7-412C-AE28-FF961BD94C8A}" type="slidenum">
              <a:rPr lang="en-US" smtClean="0"/>
            </a:fld>
            <a:endParaRPr lang="en-US"/>
          </a:p>
        </p:txBody>
      </p:sp>
    </p:spTree>
  </p:cSld>
  <p:clrMap bg1="lt1" tx1="dk1" bg2="lt2" tx2="dk2" accent1="accent1" accent2="accent2" accent3="accent3" accent4="accent4" accent5="accent5" accent6="accent6" hlink="hlink" folHlink="folHlink"/>
  <p:hf sldNum="0"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日期占位符 4"/>
          <p:cNvSpPr>
            <a:spLocks noGrp="1"/>
          </p:cNvSpPr>
          <p:nvPr>
            <p:ph type="dt" idx="11"/>
          </p:nvPr>
        </p:nvSpPr>
        <p:spPr/>
        <p:txBody>
          <a:bodyPr/>
          <a:lstStyle/>
          <a:p>
            <a:fld id="{9511D58C-DA22-4577-938E-07C88032DE21}" type="datetime1">
              <a:rPr lang="en-US" altLang="zh-CN" smtClean="0"/>
            </a:fld>
            <a:endParaRPr lang="en-US"/>
          </a:p>
        </p:txBody>
      </p:sp>
      <p:sp>
        <p:nvSpPr>
          <p:cNvPr id="6" name="页脚占位符 5"/>
          <p:cNvSpPr>
            <a:spLocks noGrp="1"/>
          </p:cNvSpPr>
          <p:nvPr>
            <p:ph type="ftr" sz="quarter" idx="12"/>
          </p:nvPr>
        </p:nvSpPr>
        <p:spPr/>
        <p:txBody>
          <a:bodyPr/>
          <a:lstStyle/>
          <a:p>
            <a:r>
              <a:rPr lang="en-US" smtClean="0"/>
              <a:t>2016/08/29</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3B52311C-1AD4-40AF-BB61-FB1956D8DA9E}" type="datetime1">
              <a:rPr lang="en-US" altLang="zh-CN" smtClean="0"/>
            </a:fld>
            <a:endParaRPr lang="en-US"/>
          </a:p>
        </p:txBody>
      </p:sp>
      <p:sp>
        <p:nvSpPr>
          <p:cNvPr id="5" name="页脚占位符 4"/>
          <p:cNvSpPr>
            <a:spLocks noGrp="1"/>
          </p:cNvSpPr>
          <p:nvPr>
            <p:ph type="ftr" sz="quarter" idx="11"/>
          </p:nvPr>
        </p:nvSpPr>
        <p:spPr/>
        <p:txBody>
          <a:bodyPr/>
          <a:lstStyle/>
          <a:p>
            <a:r>
              <a:rPr lang="en-US" smtClean="0"/>
              <a:t>2016/08/29</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3B52311C-1AD4-40AF-BB61-FB1956D8DA9E}" type="datetime1">
              <a:rPr lang="en-US" altLang="zh-CN" smtClean="0"/>
            </a:fld>
            <a:endParaRPr lang="en-US"/>
          </a:p>
        </p:txBody>
      </p:sp>
      <p:sp>
        <p:nvSpPr>
          <p:cNvPr id="5" name="页脚占位符 4"/>
          <p:cNvSpPr>
            <a:spLocks noGrp="1"/>
          </p:cNvSpPr>
          <p:nvPr>
            <p:ph type="ftr" sz="quarter" idx="11"/>
          </p:nvPr>
        </p:nvSpPr>
        <p:spPr/>
        <p:txBody>
          <a:bodyPr/>
          <a:lstStyle/>
          <a:p>
            <a:r>
              <a:rPr lang="en-US" smtClean="0"/>
              <a:t>2016/08/29</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fld id="{3B52311C-1AD4-40AF-BB61-FB1956D8DA9E}" type="datetime1">
              <a:rPr lang="en-US" altLang="zh-CN" smtClean="0"/>
            </a:fld>
            <a:endParaRPr lang="en-US"/>
          </a:p>
        </p:txBody>
      </p:sp>
      <p:sp>
        <p:nvSpPr>
          <p:cNvPr id="5" name="页脚占位符 4"/>
          <p:cNvSpPr>
            <a:spLocks noGrp="1"/>
          </p:cNvSpPr>
          <p:nvPr>
            <p:ph type="ftr" sz="quarter" idx="11"/>
          </p:nvPr>
        </p:nvSpPr>
        <p:spPr/>
        <p:txBody>
          <a:bodyPr/>
          <a:lstStyle/>
          <a:p>
            <a:r>
              <a:rPr lang="en-US" smtClean="0"/>
              <a:t>2016/08/29</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6510"/>
            <a:ext cx="9144000" cy="1852551"/>
          </a:xfrm>
          <a:solidFill>
            <a:schemeClr val="accent1">
              <a:lumMod val="75000"/>
            </a:schemeClr>
          </a:solidFill>
        </p:spPr>
        <p:txBody>
          <a:bodyPr anchor="ctr"/>
          <a:lstStyle>
            <a:lvl1pPr algn="ctr">
              <a:defRPr sz="60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transition spd="med">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145" y="0"/>
            <a:ext cx="8025130" cy="924560"/>
          </a:xfrm>
          <a:solidFill>
            <a:schemeClr val="bg1"/>
          </a:solidFill>
        </p:spPr>
        <p:txBody>
          <a:bodyPr>
            <a:normAutofit/>
          </a:bodyPr>
          <a:lstStyle>
            <a:lvl1pPr>
              <a:defRPr sz="4800" b="0">
                <a:solidFill>
                  <a:schemeClr val="tx1"/>
                </a:solidFill>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95835" y="1148310"/>
            <a:ext cx="8516471" cy="5028653"/>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9" name="Line 1"/>
          <p:cNvSpPr>
            <a:spLocks noChangeShapeType="1"/>
          </p:cNvSpPr>
          <p:nvPr userDrawn="1"/>
        </p:nvSpPr>
        <p:spPr bwMode="auto">
          <a:xfrm>
            <a:off x="-17780" y="978535"/>
            <a:ext cx="9164320" cy="635"/>
          </a:xfrm>
          <a:prstGeom prst="line">
            <a:avLst/>
          </a:prstGeom>
          <a:ln w="57150">
            <a:solidFill>
              <a:schemeClr val="accent1">
                <a:lumMod val="75000"/>
              </a:schemeClr>
            </a:solidFill>
          </a:ln>
        </p:spPr>
        <p:style>
          <a:lnRef idx="3">
            <a:schemeClr val="accent1"/>
          </a:lnRef>
          <a:fillRef idx="0">
            <a:schemeClr val="accent1"/>
          </a:fillRef>
          <a:effectRef idx="2">
            <a:schemeClr val="accent1"/>
          </a:effectRef>
          <a:fontRef idx="minor">
            <a:schemeClr val="tx1"/>
          </a:fontRef>
        </p:style>
        <p:txBody>
          <a:bodyPr/>
          <a:lstStyle/>
          <a:p>
            <a:pPr>
              <a:buFont typeface="Times New Roman" panose="02020603050405020304" pitchFamily="18" charset="0"/>
              <a:buNone/>
              <a:defRPr/>
            </a:pPr>
            <a:endParaRPr lang="en-GB">
              <a:latin typeface="Arial" panose="020B0604020202020204" pitchFamily="34" charset="0"/>
              <a:ea typeface="宋体" panose="02010600030101010101" pitchFamily="2" charset="-122"/>
            </a:endParaRPr>
          </a:p>
        </p:txBody>
      </p:sp>
      <p:pic>
        <p:nvPicPr>
          <p:cNvPr id="7" name="图片 6" descr="untitled.png"/>
          <p:cNvPicPr>
            <a:picLocks noChangeAspect="1"/>
          </p:cNvPicPr>
          <p:nvPr userDrawn="1"/>
        </p:nvPicPr>
        <p:blipFill>
          <a:blip r:embed="rId2" cstate="print"/>
          <a:stretch>
            <a:fillRect/>
          </a:stretch>
        </p:blipFill>
        <p:spPr>
          <a:xfrm>
            <a:off x="8206740" y="0"/>
            <a:ext cx="939800" cy="935990"/>
          </a:xfrm>
          <a:prstGeom prst="rect">
            <a:avLst/>
          </a:prstGeom>
        </p:spPr>
      </p:pic>
    </p:spTree>
  </p:cSld>
  <p:clrMapOvr>
    <a:masterClrMapping/>
  </p:clrMapOvr>
  <p:transition spd="med">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8383977" cy="890648"/>
          </a:xfrm>
          <a:prstGeom prst="rect">
            <a:avLst/>
          </a:prstGeom>
          <a:solidFill>
            <a:srgbClr val="22304B"/>
          </a:solidFill>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5835" y="991590"/>
            <a:ext cx="8516471" cy="518537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pic>
        <p:nvPicPr>
          <p:cNvPr id="11" name="Picture 10"/>
          <p:cNvPicPr>
            <a:picLocks noChangeAspect="1"/>
          </p:cNvPicPr>
          <p:nvPr userDrawn="1"/>
        </p:nvPicPr>
        <p:blipFill rotWithShape="1">
          <a:blip r:embed="rId3" cstate="print">
            <a:extLst>
              <a:ext uri="{28A0092B-C50C-407E-A947-70E740481C1C}">
                <a14:useLocalDpi xmlns:a14="http://schemas.microsoft.com/office/drawing/2010/main" val="0"/>
              </a:ext>
            </a:extLst>
          </a:blip>
          <a:srcRect l="12125" t="5872" r="18878" b="12174"/>
          <a:stretch>
            <a:fillRect/>
          </a:stretch>
        </p:blipFill>
        <p:spPr>
          <a:xfrm>
            <a:off x="9316351" y="1"/>
            <a:ext cx="239865" cy="276999"/>
          </a:xfrm>
          <a:prstGeom prst="rect">
            <a:avLst/>
          </a:prstGeom>
        </p:spPr>
      </p:pic>
      <p:sp>
        <p:nvSpPr>
          <p:cNvPr id="13" name="TextBox 12"/>
          <p:cNvSpPr txBox="1"/>
          <p:nvPr userDrawn="1"/>
        </p:nvSpPr>
        <p:spPr>
          <a:xfrm>
            <a:off x="4433570" y="6520180"/>
            <a:ext cx="3190875" cy="335280"/>
          </a:xfrm>
          <a:prstGeom prst="rect">
            <a:avLst/>
          </a:prstGeom>
          <a:solidFill>
            <a:schemeClr val="accent1">
              <a:lumMod val="50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多特征卷积神经网络模型</a:t>
            </a:r>
            <a:endPar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TextBox 11"/>
          <p:cNvSpPr txBox="1"/>
          <p:nvPr userDrawn="1"/>
        </p:nvSpPr>
        <p:spPr>
          <a:xfrm>
            <a:off x="8138766" y="6580996"/>
            <a:ext cx="673539" cy="646331"/>
          </a:xfrm>
          <a:prstGeom prst="rect">
            <a:avLst/>
          </a:prstGeom>
          <a:noFill/>
        </p:spPr>
        <p:txBody>
          <a:bodyPr wrap="square" rtlCol="0">
            <a:spAutoFit/>
          </a:bodyPr>
          <a:lstStyle/>
          <a:p>
            <a:pPr algn="r"/>
            <a:fld id="{C603BFBC-EF15-48A5-8249-0FEAC4BE5DBB}" type="slidenum">
              <a:rPr lang="en-US" sz="1200" smtClean="0">
                <a:solidFill>
                  <a:schemeClr val="bg1"/>
                </a:solidFill>
              </a:rPr>
            </a:fld>
            <a:endParaRPr lang="en-US" sz="1200" dirty="0" smtClean="0">
              <a:solidFill>
                <a:schemeClr val="bg1"/>
              </a:solidFill>
            </a:endParaRPr>
          </a:p>
          <a:p>
            <a:pPr algn="r"/>
            <a:endParaRPr lang="en-US" sz="1200" dirty="0" smtClean="0">
              <a:solidFill>
                <a:schemeClr val="bg1"/>
              </a:solidFill>
            </a:endParaRPr>
          </a:p>
          <a:p>
            <a:pPr algn="r"/>
            <a:endParaRPr lang="en-US" sz="1200" dirty="0">
              <a:solidFill>
                <a:schemeClr val="bg1"/>
              </a:solidFill>
            </a:endParaRPr>
          </a:p>
        </p:txBody>
      </p:sp>
      <p:sp>
        <p:nvSpPr>
          <p:cNvPr id="15" name="TextBox 12"/>
          <p:cNvSpPr txBox="1"/>
          <p:nvPr userDrawn="1"/>
        </p:nvSpPr>
        <p:spPr>
          <a:xfrm>
            <a:off x="1" y="6519446"/>
            <a:ext cx="1907703" cy="335280"/>
          </a:xfrm>
          <a:prstGeom prst="rect">
            <a:avLst/>
          </a:prstGeom>
          <a:solidFill>
            <a:schemeClr val="accent1">
              <a:lumMod val="50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课题背景</a:t>
            </a:r>
            <a:endPar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TextBox 12"/>
          <p:cNvSpPr txBox="1"/>
          <p:nvPr userDrawn="1"/>
        </p:nvSpPr>
        <p:spPr>
          <a:xfrm>
            <a:off x="1625600" y="6519545"/>
            <a:ext cx="2807970" cy="335280"/>
          </a:xfrm>
          <a:prstGeom prst="rect">
            <a:avLst/>
          </a:prstGeom>
          <a:solidFill>
            <a:schemeClr val="accent1">
              <a:lumMod val="75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卷积神经网络的影响因素</a:t>
            </a:r>
            <a:endPar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TextBox 12"/>
          <p:cNvSpPr txBox="1"/>
          <p:nvPr userDrawn="1"/>
        </p:nvSpPr>
        <p:spPr>
          <a:xfrm>
            <a:off x="7417435" y="6520180"/>
            <a:ext cx="1726565" cy="335280"/>
          </a:xfrm>
          <a:prstGeom prst="rect">
            <a:avLst/>
          </a:prstGeom>
          <a:solidFill>
            <a:schemeClr val="accent1">
              <a:lumMod val="75000"/>
            </a:schemeClr>
          </a:solid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总结和展望</a:t>
            </a:r>
            <a:endParaRPr lang="zh-CN" altLang="en-US" sz="1600" baseline="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pull/>
  </p:transition>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30.jpeg"/><Relationship Id="rId2" Type="http://schemas.openxmlformats.org/officeDocument/2006/relationships/image" Target="../media/image23.png"/><Relationship Id="rId1" Type="http://schemas.openxmlformats.org/officeDocument/2006/relationships/image" Target="../media/image2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79420"/>
            <a:ext cx="9144000" cy="2142565"/>
          </a:xfrm>
          <a:ln>
            <a:solidFill>
              <a:srgbClr val="0E2245"/>
            </a:solidFill>
          </a:ln>
        </p:spPr>
        <p:txBody>
          <a:bodyPr anchor="ctr">
            <a:noAutofit/>
          </a:bodyPr>
          <a:lstStyle/>
          <a:p>
            <a:r>
              <a:rPr lang="zh-CN" altLang="en-US" sz="4400" dirty="0" smtClean="0">
                <a:latin typeface="Times New Roman" panose="02020603050405020304" pitchFamily="18" charset="0"/>
                <a:cs typeface="Times New Roman" panose="02020603050405020304" pitchFamily="18" charset="0"/>
              </a:rPr>
              <a:t>基于多特征卷积神经网络的</a:t>
            </a:r>
            <a:br>
              <a:rPr lang="zh-CN" altLang="en-US" sz="4400" dirty="0" smtClean="0">
                <a:latin typeface="Times New Roman" panose="02020603050405020304" pitchFamily="18" charset="0"/>
                <a:cs typeface="Times New Roman" panose="02020603050405020304" pitchFamily="18" charset="0"/>
              </a:rPr>
            </a:br>
            <a:r>
              <a:rPr lang="zh-CN" altLang="en-US" sz="4400" dirty="0" smtClean="0">
                <a:latin typeface="Times New Roman" panose="02020603050405020304" pitchFamily="18" charset="0"/>
                <a:cs typeface="Times New Roman" panose="02020603050405020304" pitchFamily="18" charset="0"/>
              </a:rPr>
              <a:t>浮游生物图像分类研究</a:t>
            </a:r>
            <a:endParaRPr lang="zh-CN" altLang="en-US" sz="4400" dirty="0" smtClean="0">
              <a:latin typeface="Times New Roman" panose="02020603050405020304" pitchFamily="18" charset="0"/>
              <a:ea typeface="华文行楷" panose="02010800040101010101" pitchFamily="2" charset="-122"/>
              <a:cs typeface="Times New Roman" panose="02020603050405020304" pitchFamily="18" charset="0"/>
            </a:endParaRPr>
          </a:p>
        </p:txBody>
      </p:sp>
      <p:sp>
        <p:nvSpPr>
          <p:cNvPr id="3" name="Subtitle 2"/>
          <p:cNvSpPr>
            <a:spLocks noGrp="1"/>
          </p:cNvSpPr>
          <p:nvPr>
            <p:ph type="subTitle" idx="1"/>
          </p:nvPr>
        </p:nvSpPr>
        <p:spPr>
          <a:xfrm>
            <a:off x="270510" y="4272280"/>
            <a:ext cx="8602980" cy="1397635"/>
          </a:xfrm>
        </p:spPr>
        <p:txBody>
          <a:bodyPr>
            <a:noAutofit/>
          </a:bodyPr>
          <a:lstStyle/>
          <a:p>
            <a:pPr>
              <a:spcBef>
                <a:spcPts val="1350"/>
              </a:spcBef>
            </a:pPr>
            <a:r>
              <a:rPr lang="zh-CN" altLang="en-US" sz="2400"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姓名：</a:t>
            </a:r>
            <a:r>
              <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戴嘉伦</a:t>
            </a:r>
            <a:endPar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spcBef>
                <a:spcPts val="1350"/>
              </a:spcBef>
            </a:pPr>
            <a:r>
              <a:rPr lang="zh-CN" altLang="en-US" sz="2400"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导师：</a:t>
            </a:r>
            <a:r>
              <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郑海永</a:t>
            </a:r>
            <a:endPar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a:p>
            <a:pPr>
              <a:spcBef>
                <a:spcPts val="1350"/>
              </a:spcBef>
            </a:pPr>
            <a:r>
              <a:rPr lang="zh-CN" altLang="en-US" sz="2400"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学校：</a:t>
            </a:r>
            <a:r>
              <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中国海洋大学</a:t>
            </a:r>
            <a:endParaRPr lang="zh-CN" altLang="en-US" sz="2400" b="1" dirty="0" err="1" smtClean="0">
              <a:ln w="0"/>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6" name="图片 5" descr="untitled.png"/>
          <p:cNvPicPr>
            <a:picLocks noChangeAspect="1"/>
          </p:cNvPicPr>
          <p:nvPr/>
        </p:nvPicPr>
        <p:blipFill>
          <a:blip r:embed="rId1"/>
          <a:stretch>
            <a:fillRect/>
          </a:stretch>
        </p:blipFill>
        <p:spPr>
          <a:xfrm>
            <a:off x="3284855" y="-6350"/>
            <a:ext cx="2574925" cy="1734820"/>
          </a:xfrm>
          <a:prstGeom prst="rect">
            <a:avLst/>
          </a:prstGeom>
        </p:spPr>
      </p:pic>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8425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卷积神经网络的影响因素</a:t>
            </a:r>
            <a:endParaRPr lang="zh-CN" altLang="en-US"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5" name="内容占位符 4"/>
          <p:cNvSpPr>
            <a:spLocks noGrp="1"/>
          </p:cNvSpPr>
          <p:nvPr>
            <p:ph idx="1"/>
          </p:nvPr>
        </p:nvSpPr>
        <p:spPr/>
        <p:txBody>
          <a:bodyPr/>
          <a:lstStyle/>
          <a:p>
            <a:pPr marL="0" indent="0">
              <a:buNone/>
            </a:pPr>
            <a:r>
              <a:rPr lang="zh-CN" b="1" dirty="0" smtClean="0"/>
              <a:t>结论</a:t>
            </a:r>
            <a:endParaRPr lang="zh-CN" b="1" dirty="0" smtClean="0"/>
          </a:p>
          <a:p>
            <a:r>
              <a:rPr lang="zh-CN" sz="2400" dirty="0" smtClean="0"/>
              <a:t>卷积神经网络在浮游生物图像分类任务上具有可行性</a:t>
            </a:r>
            <a:endParaRPr lang="en-US" altLang="zh-CN" sz="2400" dirty="0" smtClean="0"/>
          </a:p>
          <a:p>
            <a:r>
              <a:rPr lang="zh-CN" sz="2400" dirty="0"/>
              <a:t>得到下图所示的适用于小规模浮游生物图像分类的卷积神经网络模型</a:t>
            </a:r>
            <a:endParaRPr lang="zh-CN" sz="2400" dirty="0"/>
          </a:p>
        </p:txBody>
      </p:sp>
      <p:pic>
        <p:nvPicPr>
          <p:cNvPr id="3" name="图片 2" descr="ar"/>
          <p:cNvPicPr>
            <a:picLocks noChangeAspect="1"/>
          </p:cNvPicPr>
          <p:nvPr/>
        </p:nvPicPr>
        <p:blipFill>
          <a:blip r:embed="rId1"/>
          <a:stretch>
            <a:fillRect/>
          </a:stretch>
        </p:blipFill>
        <p:spPr>
          <a:xfrm>
            <a:off x="13335" y="3388995"/>
            <a:ext cx="9117330" cy="2167255"/>
          </a:xfrm>
          <a:prstGeom prst="rect">
            <a:avLst/>
          </a:prstGeom>
        </p:spPr>
      </p:pic>
    </p:spTree>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790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dirty="0" smtClean="0">
              <a:solidFill>
                <a:schemeClr val="bg1"/>
              </a:solidFill>
              <a:latin typeface="Times New Roman" panose="02020603050405020304" pitchFamily="18" charset="0"/>
              <a:cs typeface="Times New Roman" panose="02020603050405020304" pitchFamily="18" charset="0"/>
            </a:endParaRPr>
          </a:p>
        </p:txBody>
      </p:sp>
      <p:sp>
        <p:nvSpPr>
          <p:cNvPr id="5" name="内容占位符 4"/>
          <p:cNvSpPr>
            <a:spLocks noGrp="1"/>
          </p:cNvSpPr>
          <p:nvPr>
            <p:ph idx="1"/>
          </p:nvPr>
        </p:nvSpPr>
        <p:spPr/>
        <p:txBody>
          <a:bodyPr/>
          <a:lstStyle/>
          <a:p>
            <a:pPr marL="0" indent="0">
              <a:buNone/>
            </a:pPr>
            <a:r>
              <a:rPr lang="zh-CN" altLang="en-US" b="1" dirty="0" smtClean="0">
                <a:latin typeface="Times New Roman" panose="02020603050405020304" pitchFamily="18" charset="0"/>
                <a:cs typeface="Times New Roman" panose="02020603050405020304" pitchFamily="18" charset="0"/>
                <a:sym typeface="+mn-ea"/>
              </a:rPr>
              <a:t>多特征卷积神经网络</a:t>
            </a:r>
            <a:endParaRPr lang="zh-CN" altLang="en-US" dirty="0">
              <a:latin typeface="Times New Roman" panose="02020603050405020304" pitchFamily="18" charset="0"/>
              <a:sym typeface="+mn-ea"/>
            </a:endParaRPr>
          </a:p>
          <a:p>
            <a:pPr lvl="1"/>
            <a:r>
              <a:rPr lang="zh-CN" dirty="0"/>
              <a:t>目的：大规模浮游生物图像分类的有效算法</a:t>
            </a:r>
            <a:endParaRPr lang="zh-CN" dirty="0"/>
          </a:p>
          <a:p>
            <a:pPr lvl="1"/>
            <a:r>
              <a:rPr lang="zh-CN" dirty="0"/>
              <a:t>方式：自顶向下使用多特征训练和融合的方法</a:t>
            </a:r>
            <a:endParaRPr lang="zh-CN" dirty="0"/>
          </a:p>
          <a:p>
            <a:pPr lvl="1"/>
            <a:r>
              <a:rPr lang="zh-CN" altLang="en-US" dirty="0"/>
              <a:t>基础特征：</a:t>
            </a:r>
            <a:endParaRPr lang="zh-CN" altLang="en-US" dirty="0"/>
          </a:p>
          <a:p>
            <a:pPr lvl="2"/>
            <a:r>
              <a:rPr lang="zh-CN" altLang="en-US" sz="2400" dirty="0">
                <a:sym typeface="+mn-ea"/>
              </a:rPr>
              <a:t>原始特征</a:t>
            </a:r>
            <a:endParaRPr lang="zh-CN" altLang="en-US" sz="2400" dirty="0"/>
          </a:p>
          <a:p>
            <a:pPr lvl="2"/>
            <a:r>
              <a:rPr lang="zh-CN" altLang="en-US" sz="2400" dirty="0">
                <a:sym typeface="+mn-ea"/>
              </a:rPr>
              <a:t>全局特征</a:t>
            </a:r>
            <a:endParaRPr lang="zh-CN" altLang="en-US" sz="2400" dirty="0"/>
          </a:p>
          <a:p>
            <a:pPr lvl="2"/>
            <a:r>
              <a:rPr lang="zh-CN" altLang="en-US" sz="2400" dirty="0">
                <a:sym typeface="+mn-ea"/>
              </a:rPr>
              <a:t>局部特征</a:t>
            </a:r>
            <a:endParaRPr lang="zh-CN" altLang="en-US" dirty="0"/>
          </a:p>
          <a:p>
            <a:pPr lvl="1"/>
            <a:r>
              <a:rPr lang="en-US" altLang="zh-CN" b="1" dirty="0" err="1" smtClean="0">
                <a:sym typeface="+mn-ea"/>
              </a:rPr>
              <a:t>WHOI</a:t>
            </a:r>
            <a:r>
              <a:rPr lang="zh-CN" altLang="en-US" dirty="0"/>
              <a:t>数据集：</a:t>
            </a:r>
            <a:endParaRPr lang="zh-CN" altLang="en-US" dirty="0"/>
          </a:p>
          <a:p>
            <a:pPr lvl="2"/>
            <a:r>
              <a:rPr lang="zh-CN" altLang="en-US" sz="2400" dirty="0">
                <a:sym typeface="+mn-ea"/>
              </a:rPr>
              <a:t>30类共3万张浮游生物图像</a:t>
            </a:r>
            <a:endParaRPr lang="zh-CN" altLang="en-US" dirty="0" smtClean="0">
              <a:sym typeface="+mn-ea"/>
            </a:endParaRPr>
          </a:p>
          <a:p>
            <a:pPr lvl="2"/>
            <a:r>
              <a:rPr lang="zh-CN" altLang="en-US" sz="2400" dirty="0">
                <a:sym typeface="+mn-ea"/>
              </a:rPr>
              <a:t>训练集和测试集数量为4:1</a:t>
            </a:r>
            <a:endParaRPr lang="zh-CN" altLang="en-US" sz="2400" dirty="0"/>
          </a:p>
          <a:p>
            <a:pPr lvl="2"/>
            <a:endParaRPr lang="zh-CN" altLang="en-US" sz="2000" dirty="0" smtClean="0">
              <a:sym typeface="+mn-ea"/>
            </a:endParaRPr>
          </a:p>
          <a:p>
            <a:pPr lvl="2"/>
            <a:endParaRPr lang="zh-CN" altLang="en-US" sz="2000" dirty="0"/>
          </a:p>
          <a:p>
            <a:pPr lvl="2"/>
            <a:endParaRPr lang="zh-CN" altLang="en-US" dirty="0"/>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2250" y="2915920"/>
            <a:ext cx="3678555" cy="2749550"/>
          </a:xfrm>
          <a:prstGeom prst="rect">
            <a:avLst/>
          </a:prstGeom>
        </p:spPr>
      </p:pic>
    </p:spTree>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85520"/>
          </a:xfrm>
          <a:solidFill>
            <a:schemeClr val="accent1">
              <a:lumMod val="75000"/>
            </a:schemeClr>
          </a:solidFill>
        </p:spPr>
        <p:txBody>
          <a:bodyPr>
            <a:normAutofit/>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altLang="en-US"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lstStyle/>
          <a:p>
            <a:pPr marL="0" indent="0">
              <a:buNone/>
            </a:pPr>
            <a:r>
              <a:rPr lang="zh-CN" altLang="en-US" b="1" dirty="0" smtClean="0"/>
              <a:t>大规模浮游生物图像分类困难的原因</a:t>
            </a:r>
            <a:endParaRPr lang="zh-CN" altLang="en-US" b="1" dirty="0" smtClean="0"/>
          </a:p>
          <a:p>
            <a:pPr lvl="1">
              <a:lnSpc>
                <a:spcPct val="150000"/>
              </a:lnSpc>
            </a:pPr>
            <a:r>
              <a:rPr lang="zh-CN" altLang="en-US" dirty="0" smtClean="0"/>
              <a:t>种群庞大，形态变化多样</a:t>
            </a:r>
            <a:endParaRPr lang="zh-CN" altLang="en-US" dirty="0" smtClean="0"/>
          </a:p>
          <a:p>
            <a:pPr lvl="1">
              <a:lnSpc>
                <a:spcPct val="150000"/>
              </a:lnSpc>
            </a:pPr>
            <a:r>
              <a:rPr lang="zh-CN" altLang="en-US" dirty="0" smtClean="0"/>
              <a:t>存在类内差异性和类间相</a:t>
            </a:r>
            <a:endParaRPr lang="zh-CN" altLang="en-US" dirty="0" smtClean="0"/>
          </a:p>
          <a:p>
            <a:pPr marL="457200" lvl="1" indent="0">
              <a:lnSpc>
                <a:spcPct val="150000"/>
              </a:lnSpc>
              <a:buNone/>
            </a:pPr>
            <a:r>
              <a:rPr lang="zh-CN" altLang="en-US" dirty="0"/>
              <a:t>    似性</a:t>
            </a:r>
            <a:endParaRPr lang="zh-CN" altLang="en-US" dirty="0"/>
          </a:p>
        </p:txBody>
      </p:sp>
      <p:grpSp>
        <p:nvGrpSpPr>
          <p:cNvPr id="16" name="组合 15"/>
          <p:cNvGrpSpPr/>
          <p:nvPr/>
        </p:nvGrpSpPr>
        <p:grpSpPr>
          <a:xfrm>
            <a:off x="4845050" y="1692275"/>
            <a:ext cx="4201795" cy="4296410"/>
            <a:chOff x="7371" y="2806"/>
            <a:chExt cx="6617" cy="6766"/>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71" y="6848"/>
              <a:ext cx="2877" cy="2018"/>
            </a:xfrm>
            <a:prstGeom prst="rect">
              <a:avLst/>
            </a:prstGeom>
          </p:spPr>
        </p:pic>
        <p:sp>
          <p:nvSpPr>
            <p:cNvPr id="7" name="文本框 6"/>
            <p:cNvSpPr txBox="1"/>
            <p:nvPr/>
          </p:nvSpPr>
          <p:spPr>
            <a:xfrm>
              <a:off x="7622" y="8992"/>
              <a:ext cx="3002" cy="580"/>
            </a:xfrm>
            <a:prstGeom prst="rect">
              <a:avLst/>
            </a:prstGeom>
            <a:noFill/>
          </p:spPr>
          <p:txBody>
            <a:bodyPr wrap="square" rtlCol="0">
              <a:spAutoFit/>
            </a:bodyPr>
            <a:lstStyle/>
            <a:p>
              <a:r>
                <a:rPr lang="en-US" altLang="zh-CN" b="1" dirty="0" smtClean="0"/>
                <a:t>(a) </a:t>
              </a:r>
              <a:r>
                <a:rPr lang="zh-CN" b="1" dirty="0" smtClean="0"/>
                <a:t>类内差异性</a:t>
              </a:r>
              <a:endParaRPr lang="zh-CN" b="1"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4" y="7108"/>
              <a:ext cx="2965" cy="1500"/>
            </a:xfrm>
            <a:prstGeom prst="rect">
              <a:avLst/>
            </a:prstGeom>
          </p:spPr>
        </p:pic>
        <p:sp>
          <p:nvSpPr>
            <p:cNvPr id="13" name="文本框 12"/>
            <p:cNvSpPr txBox="1"/>
            <p:nvPr/>
          </p:nvSpPr>
          <p:spPr>
            <a:xfrm>
              <a:off x="11098" y="8992"/>
              <a:ext cx="2817" cy="580"/>
            </a:xfrm>
            <a:prstGeom prst="rect">
              <a:avLst/>
            </a:prstGeom>
            <a:noFill/>
          </p:spPr>
          <p:txBody>
            <a:bodyPr wrap="square" rtlCol="0">
              <a:spAutoFit/>
            </a:bodyPr>
            <a:lstStyle/>
            <a:p>
              <a:r>
                <a:rPr lang="en-US" altLang="zh-CN" b="1" dirty="0" smtClean="0"/>
                <a:t>(b) </a:t>
              </a:r>
              <a:r>
                <a:rPr lang="zh-CN" altLang="en-US" b="1" dirty="0" smtClean="0"/>
                <a:t>类间相似性</a:t>
              </a:r>
              <a:endParaRPr lang="zh-CN" altLang="en-US" b="1" dirty="0" smtClean="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0" y="4604"/>
              <a:ext cx="2820" cy="187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0" y="2806"/>
              <a:ext cx="2741" cy="1413"/>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 y="4922"/>
              <a:ext cx="2938" cy="1480"/>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4" y="2806"/>
              <a:ext cx="2938" cy="1490"/>
            </a:xfrm>
            <a:prstGeom prst="rect">
              <a:avLst/>
            </a:prstGeom>
          </p:spPr>
        </p:pic>
      </p:grpSp>
    </p:spTree>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1002030"/>
          </a:xfrm>
          <a:solidFill>
            <a:schemeClr val="accent1">
              <a:lumMod val="75000"/>
            </a:schemeClr>
          </a:solidFill>
        </p:spPr>
        <p:txBody>
          <a:bodyPr>
            <a:normAutofit/>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lnSpcReduction="20000"/>
          </a:bodyPr>
          <a:lstStyle/>
          <a:p>
            <a:pPr>
              <a:lnSpc>
                <a:spcPct val="150000"/>
              </a:lnSpc>
            </a:pPr>
            <a:r>
              <a:rPr lang="zh-CN" altLang="en-US" b="1" dirty="0" smtClean="0"/>
              <a:t>生物形态学</a:t>
            </a:r>
            <a:endParaRPr lang="zh-CN" altLang="en-US" b="1" dirty="0" smtClean="0"/>
          </a:p>
          <a:p>
            <a:pPr lvl="1">
              <a:lnSpc>
                <a:spcPct val="150000"/>
              </a:lnSpc>
            </a:pPr>
            <a:r>
              <a:rPr lang="zh-CN" altLang="en-US" dirty="0" smtClean="0">
                <a:sym typeface="+mn-ea"/>
              </a:rPr>
              <a:t>形状信息</a:t>
            </a:r>
            <a:endParaRPr lang="zh-CN" altLang="en-US" dirty="0" smtClean="0"/>
          </a:p>
          <a:p>
            <a:pPr lvl="1">
              <a:lnSpc>
                <a:spcPct val="150000"/>
              </a:lnSpc>
            </a:pPr>
            <a:r>
              <a:rPr lang="zh-CN" altLang="en-US" dirty="0" smtClean="0">
                <a:sym typeface="+mn-ea"/>
              </a:rPr>
              <a:t>纹理信息</a:t>
            </a:r>
            <a:endParaRPr lang="zh-CN" altLang="en-US" b="1" dirty="0" smtClean="0"/>
          </a:p>
          <a:p>
            <a:pPr>
              <a:lnSpc>
                <a:spcPct val="150000"/>
              </a:lnSpc>
            </a:pPr>
            <a:r>
              <a:rPr lang="zh-CN" altLang="en-US" b="1" dirty="0" smtClean="0"/>
              <a:t>计算机视觉</a:t>
            </a:r>
            <a:endParaRPr lang="zh-CN" altLang="en-US" b="1" dirty="0" smtClean="0"/>
          </a:p>
          <a:p>
            <a:pPr lvl="1">
              <a:lnSpc>
                <a:spcPct val="150000"/>
              </a:lnSpc>
            </a:pPr>
            <a:r>
              <a:rPr lang="zh-CN" altLang="en-US" dirty="0" smtClean="0"/>
              <a:t>全局特征   </a:t>
            </a:r>
            <a:r>
              <a:rPr lang="en-US" altLang="zh-CN" dirty="0" smtClean="0"/>
              <a:t>=&gt;   </a:t>
            </a:r>
            <a:r>
              <a:rPr lang="zh-CN" altLang="en-US" dirty="0" smtClean="0"/>
              <a:t>形状信息</a:t>
            </a:r>
            <a:endParaRPr lang="en-US" altLang="zh-CN" dirty="0" smtClean="0"/>
          </a:p>
          <a:p>
            <a:pPr lvl="1">
              <a:lnSpc>
                <a:spcPct val="150000"/>
              </a:lnSpc>
            </a:pPr>
            <a:r>
              <a:rPr lang="zh-CN" altLang="en-US" dirty="0" smtClean="0"/>
              <a:t>局部特征   </a:t>
            </a:r>
            <a:r>
              <a:rPr lang="en-US" altLang="zh-CN" dirty="0" smtClean="0"/>
              <a:t>=&gt;   </a:t>
            </a:r>
            <a:r>
              <a:rPr lang="zh-CN" altLang="en-US" dirty="0" smtClean="0"/>
              <a:t>纹理信息</a:t>
            </a:r>
            <a:endParaRPr lang="zh-CN" altLang="en-US" dirty="0" smtClean="0"/>
          </a:p>
          <a:p>
            <a:pPr lvl="2">
              <a:lnSpc>
                <a:spcPct val="150000"/>
              </a:lnSpc>
            </a:pPr>
            <a:endParaRPr lang="zh-CN" altLang="en-US" sz="2000" dirty="0" smtClean="0"/>
          </a:p>
          <a:p>
            <a:pPr>
              <a:lnSpc>
                <a:spcPct val="150000"/>
              </a:lnSpc>
            </a:pPr>
            <a:endParaRPr lang="zh-CN" altLang="en-US" dirty="0"/>
          </a:p>
        </p:txBody>
      </p:sp>
    </p:spTree>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663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dirty="0">
              <a:solidFill>
                <a:schemeClr val="bg1"/>
              </a:solidFill>
            </a:endParaRPr>
          </a:p>
        </p:txBody>
      </p:sp>
      <p:sp>
        <p:nvSpPr>
          <p:cNvPr id="3" name="内容占位符 2"/>
          <p:cNvSpPr>
            <a:spLocks noGrp="1"/>
          </p:cNvSpPr>
          <p:nvPr>
            <p:ph idx="1"/>
          </p:nvPr>
        </p:nvSpPr>
        <p:spPr>
          <a:xfrm>
            <a:off x="128305" y="1130530"/>
            <a:ext cx="8631932" cy="5028653"/>
          </a:xfrm>
        </p:spPr>
        <p:txBody>
          <a:bodyPr/>
          <a:lstStyle/>
          <a:p>
            <a:r>
              <a:rPr lang="zh-CN" altLang="en-US" dirty="0" smtClean="0"/>
              <a:t>全局特征（形状）</a:t>
            </a:r>
            <a:endParaRPr lang="zh-CN" altLang="en-US" dirty="0"/>
          </a:p>
          <a:p>
            <a:pPr lvl="1"/>
            <a:r>
              <a:rPr lang="zh-CN" altLang="en-US" dirty="0"/>
              <a:t>通过图像处理方法，突出浮游生物的形状，忽略浮游生物的内部纹理</a:t>
            </a:r>
            <a:endParaRPr lang="en-US" altLang="zh-CN" dirty="0" smtClean="0"/>
          </a:p>
          <a:p>
            <a:pPr lvl="1"/>
            <a:endParaRPr lang="en-US" altLang="zh-CN" dirty="0"/>
          </a:p>
          <a:p>
            <a:pPr lvl="1"/>
            <a:endParaRPr lang="zh-CN" altLang="en-US" dirty="0"/>
          </a:p>
        </p:txBody>
      </p:sp>
      <p:grpSp>
        <p:nvGrpSpPr>
          <p:cNvPr id="13" name="组合 12"/>
          <p:cNvGrpSpPr/>
          <p:nvPr/>
        </p:nvGrpSpPr>
        <p:grpSpPr>
          <a:xfrm>
            <a:off x="509270" y="2633980"/>
            <a:ext cx="8963660" cy="530860"/>
            <a:chOff x="311" y="4534"/>
            <a:chExt cx="14116" cy="836"/>
          </a:xfrm>
        </p:grpSpPr>
        <p:sp>
          <p:nvSpPr>
            <p:cNvPr id="4" name="文本框 3"/>
            <p:cNvSpPr txBox="1"/>
            <p:nvPr/>
          </p:nvSpPr>
          <p:spPr>
            <a:xfrm>
              <a:off x="311" y="4554"/>
              <a:ext cx="3856" cy="816"/>
            </a:xfrm>
            <a:prstGeom prst="rect">
              <a:avLst/>
            </a:prstGeom>
            <a:noFill/>
          </p:spPr>
          <p:txBody>
            <a:bodyPr wrap="square" rtlCol="0">
              <a:spAutoFit/>
            </a:bodyPr>
            <a:p>
              <a:r>
                <a:rPr lang="en-US" altLang="zh-CN" sz="2800" b="1" dirty="0" err="1" smtClean="0">
                  <a:latin typeface="Times New Roman" panose="02020603050405020304" pitchFamily="18" charset="0"/>
                  <a:cs typeface="Times New Roman" panose="02020603050405020304" pitchFamily="18" charset="0"/>
                </a:rPr>
                <a:t>Scharr</a:t>
              </a:r>
              <a:r>
                <a:rPr lang="zh-CN" altLang="en-US" sz="2800" b="1" dirty="0" err="1" smtClean="0">
                  <a:latin typeface="Times New Roman" panose="02020603050405020304" pitchFamily="18" charset="0"/>
                  <a:cs typeface="Times New Roman" panose="02020603050405020304" pitchFamily="18" charset="0"/>
                </a:rPr>
                <a:t>算子</a:t>
              </a:r>
              <a:endParaRPr lang="zh-CN" altLang="en-US" sz="2800" b="1" dirty="0" err="1" smtClean="0">
                <a:latin typeface="Times New Roman" panose="02020603050405020304" pitchFamily="18" charset="0"/>
                <a:cs typeface="Times New Roman" panose="02020603050405020304" pitchFamily="18" charset="0"/>
              </a:endParaRPr>
            </a:p>
          </p:txBody>
        </p:sp>
        <p:grpSp>
          <p:nvGrpSpPr>
            <p:cNvPr id="12" name="组合 11"/>
            <p:cNvGrpSpPr/>
            <p:nvPr/>
          </p:nvGrpSpPr>
          <p:grpSpPr>
            <a:xfrm rot="0">
              <a:off x="4173" y="4534"/>
              <a:ext cx="10254" cy="816"/>
              <a:chOff x="2658281" y="2819034"/>
              <a:chExt cx="6511316" cy="518184"/>
            </a:xfrm>
          </p:grpSpPr>
          <p:sp>
            <p:nvSpPr>
              <p:cNvPr id="5" name="右箭头 4"/>
              <p:cNvSpPr/>
              <p:nvPr/>
            </p:nvSpPr>
            <p:spPr>
              <a:xfrm>
                <a:off x="2658916" y="2899486"/>
                <a:ext cx="540060" cy="325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493945" y="2819034"/>
                <a:ext cx="1624971" cy="518184"/>
              </a:xfrm>
              <a:prstGeom prst="rect">
                <a:avLst/>
              </a:prstGeom>
              <a:noFill/>
            </p:spPr>
            <p:txBody>
              <a:bodyPr wrap="square" rtlCol="0">
                <a:spAutoFit/>
              </a:bodyPr>
              <a:p>
                <a:r>
                  <a:rPr lang="zh-CN" altLang="en-US" sz="2800" b="1" dirty="0" smtClean="0">
                    <a:latin typeface="Times New Roman" panose="02020603050405020304" pitchFamily="18" charset="0"/>
                    <a:cs typeface="Times New Roman" panose="02020603050405020304" pitchFamily="18" charset="0"/>
                  </a:rPr>
                  <a:t>双边滤波</a:t>
                </a:r>
                <a:endParaRPr lang="zh-CN" altLang="en-US" sz="2800" b="1" dirty="0" smtClean="0">
                  <a:latin typeface="Times New Roman" panose="02020603050405020304" pitchFamily="18" charset="0"/>
                  <a:cs typeface="Times New Roman" panose="02020603050405020304" pitchFamily="18" charset="0"/>
                </a:endParaRPr>
              </a:p>
            </p:txBody>
          </p:sp>
          <p:sp>
            <p:nvSpPr>
              <p:cNvPr id="7" name="右箭头 6"/>
              <p:cNvSpPr/>
              <p:nvPr/>
            </p:nvSpPr>
            <p:spPr>
              <a:xfrm>
                <a:off x="5634264" y="2897906"/>
                <a:ext cx="540060" cy="325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291423" y="2819034"/>
                <a:ext cx="2878174" cy="518184"/>
              </a:xfrm>
              <a:prstGeom prst="rect">
                <a:avLst/>
              </a:prstGeom>
              <a:noFill/>
            </p:spPr>
            <p:txBody>
              <a:bodyPr wrap="square" rtlCol="0">
                <a:spAutoFit/>
              </a:bodyPr>
              <a:p>
                <a:r>
                  <a:rPr lang="zh-CN" altLang="en-US" sz="2800" b="1" dirty="0" smtClean="0">
                    <a:latin typeface="Times New Roman" panose="02020603050405020304" pitchFamily="18" charset="0"/>
                    <a:cs typeface="Times New Roman" panose="02020603050405020304" pitchFamily="18" charset="0"/>
                  </a:rPr>
                  <a:t>对比度增强</a:t>
                </a:r>
                <a:endParaRPr lang="zh-CN" altLang="en-US" sz="2800" b="1" dirty="0" smtClean="0">
                  <a:latin typeface="Times New Roman" panose="02020603050405020304" pitchFamily="18" charset="0"/>
                  <a:cs typeface="Times New Roman" panose="02020603050405020304" pitchFamily="18" charset="0"/>
                </a:endParaRPr>
              </a:p>
            </p:txBody>
          </p:sp>
          <p:sp>
            <p:nvSpPr>
              <p:cNvPr id="24" name="右箭头 23"/>
              <p:cNvSpPr/>
              <p:nvPr/>
            </p:nvSpPr>
            <p:spPr>
              <a:xfrm>
                <a:off x="2658281" y="2897581"/>
                <a:ext cx="540060" cy="325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右箭头 24"/>
              <p:cNvSpPr/>
              <p:nvPr/>
            </p:nvSpPr>
            <p:spPr>
              <a:xfrm>
                <a:off x="5625374" y="2897906"/>
                <a:ext cx="540060" cy="325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26050" y="3786505"/>
            <a:ext cx="1779270" cy="992505"/>
          </a:xfrm>
          <a:prstGeom prst="rect">
            <a:avLst/>
          </a:prstGeom>
        </p:spPr>
      </p:pic>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0" y="3787140"/>
            <a:ext cx="1778635" cy="991870"/>
          </a:xfrm>
          <a:prstGeom prst="rect">
            <a:avLst/>
          </a:prstGeom>
        </p:spPr>
      </p:pic>
      <p:sp>
        <p:nvSpPr>
          <p:cNvPr id="20" name="文本框 19"/>
          <p:cNvSpPr txBox="1"/>
          <p:nvPr/>
        </p:nvSpPr>
        <p:spPr>
          <a:xfrm>
            <a:off x="1967230" y="4789805"/>
            <a:ext cx="1527175" cy="368300"/>
          </a:xfrm>
          <a:prstGeom prst="rect">
            <a:avLst/>
          </a:prstGeom>
          <a:noFill/>
        </p:spPr>
        <p:txBody>
          <a:bodyPr wrap="square" rtlCol="0">
            <a:spAutoFit/>
          </a:bodyPr>
          <a:p>
            <a:r>
              <a:rPr lang="en-US" altLang="zh-CN" b="1" dirty="0" smtClean="0"/>
              <a:t>(a) </a:t>
            </a:r>
            <a:r>
              <a:rPr lang="zh-CN" altLang="en-US" b="1" dirty="0" smtClean="0"/>
              <a:t>原始图像</a:t>
            </a:r>
            <a:endParaRPr lang="zh-CN" altLang="en-US" b="1" dirty="0" smtClean="0"/>
          </a:p>
        </p:txBody>
      </p:sp>
      <p:sp>
        <p:nvSpPr>
          <p:cNvPr id="22" name="文本框 21"/>
          <p:cNvSpPr txBox="1"/>
          <p:nvPr/>
        </p:nvSpPr>
        <p:spPr>
          <a:xfrm>
            <a:off x="5111750" y="4789805"/>
            <a:ext cx="2173605" cy="368300"/>
          </a:xfrm>
          <a:prstGeom prst="rect">
            <a:avLst/>
          </a:prstGeom>
          <a:noFill/>
        </p:spPr>
        <p:txBody>
          <a:bodyPr wrap="square" rtlCol="0">
            <a:spAutoFit/>
          </a:bodyPr>
          <a:p>
            <a:r>
              <a:rPr lang="en-US" altLang="zh-CN" b="1" dirty="0" smtClean="0"/>
              <a:t>(b) </a:t>
            </a:r>
            <a:r>
              <a:rPr lang="zh-CN" altLang="en-US" b="1" dirty="0" smtClean="0">
                <a:sym typeface="+mn-ea"/>
              </a:rPr>
              <a:t>全局特征处理后</a:t>
            </a:r>
            <a:endParaRPr lang="zh-CN" altLang="en-US" b="1" dirty="0"/>
          </a:p>
        </p:txBody>
      </p:sp>
    </p:spTree>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84250"/>
          </a:xfrm>
          <a:solidFill>
            <a:schemeClr val="accent1">
              <a:lumMod val="75000"/>
            </a:schemeClr>
          </a:solidFill>
        </p:spPr>
        <p:txBody>
          <a:bodyPr>
            <a:normAutofit/>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altLang="en-US" b="1"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lstStyle/>
          <a:p>
            <a:r>
              <a:rPr lang="zh-CN" altLang="en-US" dirty="0" smtClean="0"/>
              <a:t>局部特征（纹理）</a:t>
            </a:r>
            <a:endParaRPr lang="zh-CN" altLang="en-US" dirty="0" smtClean="0"/>
          </a:p>
          <a:p>
            <a:pPr lvl="1"/>
            <a:r>
              <a:rPr lang="zh-CN" altLang="en-US" dirty="0" smtClean="0"/>
              <a:t>通过</a:t>
            </a:r>
            <a:r>
              <a:rPr lang="en-US" altLang="zh-CN" dirty="0" smtClean="0"/>
              <a:t>Canny</a:t>
            </a:r>
            <a:r>
              <a:rPr lang="zh-CN" altLang="en-US" dirty="0" smtClean="0"/>
              <a:t>算子来提取内部的纹理特征</a:t>
            </a:r>
            <a:endParaRPr lang="zh-CN" altLang="en-US"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9458" y="3140968"/>
            <a:ext cx="2590800" cy="145732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800" y="3140967"/>
            <a:ext cx="2590800" cy="1457325"/>
          </a:xfrm>
          <a:prstGeom prst="rect">
            <a:avLst/>
          </a:prstGeom>
        </p:spPr>
      </p:pic>
      <p:sp>
        <p:nvSpPr>
          <p:cNvPr id="20" name="文本框 19"/>
          <p:cNvSpPr txBox="1"/>
          <p:nvPr/>
        </p:nvSpPr>
        <p:spPr>
          <a:xfrm>
            <a:off x="1984375" y="4677410"/>
            <a:ext cx="1527175" cy="368300"/>
          </a:xfrm>
          <a:prstGeom prst="rect">
            <a:avLst/>
          </a:prstGeom>
          <a:noFill/>
        </p:spPr>
        <p:txBody>
          <a:bodyPr wrap="square" rtlCol="0">
            <a:spAutoFit/>
          </a:bodyPr>
          <a:p>
            <a:r>
              <a:rPr lang="en-US" altLang="zh-CN" b="1" dirty="0" smtClean="0"/>
              <a:t>(a) </a:t>
            </a:r>
            <a:r>
              <a:rPr lang="zh-CN" altLang="en-US" b="1" dirty="0" smtClean="0"/>
              <a:t>原始图像</a:t>
            </a:r>
            <a:endParaRPr lang="zh-CN" altLang="en-US" b="1" dirty="0" smtClean="0"/>
          </a:p>
        </p:txBody>
      </p:sp>
      <p:sp>
        <p:nvSpPr>
          <p:cNvPr id="7" name="文本框 6"/>
          <p:cNvSpPr txBox="1"/>
          <p:nvPr/>
        </p:nvSpPr>
        <p:spPr>
          <a:xfrm>
            <a:off x="5542915" y="4677410"/>
            <a:ext cx="2253615" cy="368300"/>
          </a:xfrm>
          <a:prstGeom prst="rect">
            <a:avLst/>
          </a:prstGeom>
          <a:noFill/>
        </p:spPr>
        <p:txBody>
          <a:bodyPr wrap="square" rtlCol="0">
            <a:spAutoFit/>
          </a:bodyPr>
          <a:p>
            <a:r>
              <a:rPr lang="en-US" altLang="zh-CN" b="1" dirty="0" smtClean="0"/>
              <a:t>(b) </a:t>
            </a:r>
            <a:r>
              <a:rPr lang="zh-CN" altLang="en-US" b="1" dirty="0" smtClean="0"/>
              <a:t>局部特征处理后</a:t>
            </a:r>
            <a:endParaRPr lang="zh-CN" altLang="en-US" b="1" dirty="0" smtClean="0"/>
          </a:p>
        </p:txBody>
      </p:sp>
    </p:spTree>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93140"/>
          </a:xfrm>
          <a:solidFill>
            <a:schemeClr val="accent1">
              <a:lumMod val="75000"/>
            </a:schemeClr>
          </a:solidFill>
        </p:spPr>
        <p:txBody>
          <a:bodyPr>
            <a:normAutofit/>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altLang="en-US" dirty="0">
              <a:solidFill>
                <a:schemeClr val="bg1"/>
              </a:solidFill>
            </a:endParaRPr>
          </a:p>
        </p:txBody>
      </p:sp>
      <p:sp>
        <p:nvSpPr>
          <p:cNvPr id="3" name="内容占位符 2"/>
          <p:cNvSpPr>
            <a:spLocks noGrp="1"/>
          </p:cNvSpPr>
          <p:nvPr>
            <p:ph idx="1"/>
          </p:nvPr>
        </p:nvSpPr>
        <p:spPr/>
        <p:txBody>
          <a:bodyPr/>
          <a:lstStyle/>
          <a:p>
            <a:r>
              <a:rPr lang="zh-CN" altLang="en-US" dirty="0" smtClean="0"/>
              <a:t>全连接交叉层</a:t>
            </a:r>
            <a:endParaRPr lang="zh-CN" altLang="en-US" dirty="0" smtClean="0"/>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1772816"/>
            <a:ext cx="4259949" cy="176037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258" y="3785269"/>
            <a:ext cx="4724967" cy="802826"/>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258" y="5670878"/>
            <a:ext cx="4248150" cy="333375"/>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1097" y="4695342"/>
            <a:ext cx="4724967" cy="802826"/>
          </a:xfrm>
          <a:prstGeom prst="rect">
            <a:avLst/>
          </a:prstGeom>
        </p:spPr>
      </p:pic>
    </p:spTree>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663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dirty="0" smtClean="0"/>
              <a:t>多特征卷积神经网络模型</a:t>
            </a:r>
            <a:endParaRPr lang="zh-CN" dirty="0"/>
          </a:p>
        </p:txBody>
      </p:sp>
      <p:grpSp>
        <p:nvGrpSpPr>
          <p:cNvPr id="8" name="组合 7"/>
          <p:cNvGrpSpPr/>
          <p:nvPr/>
        </p:nvGrpSpPr>
        <p:grpSpPr>
          <a:xfrm>
            <a:off x="16510" y="2742565"/>
            <a:ext cx="9101455" cy="1292860"/>
            <a:chOff x="81" y="5043"/>
            <a:chExt cx="14333" cy="2036"/>
          </a:xfrm>
        </p:grpSpPr>
        <p:pic>
          <p:nvPicPr>
            <p:cNvPr id="4" name="内容占位符 3"/>
            <p:cNvPicPr>
              <a:picLocks noChangeAspect="1"/>
            </p:cNvPicPr>
            <p:nvPr/>
          </p:nvPicPr>
          <p:blipFill>
            <a:blip r:embed="rId1"/>
            <a:stretch>
              <a:fillRect/>
            </a:stretch>
          </p:blipFill>
          <p:spPr>
            <a:xfrm>
              <a:off x="11637" y="5043"/>
              <a:ext cx="2777" cy="203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 y="5423"/>
              <a:ext cx="2267" cy="1275"/>
            </a:xfrm>
            <a:prstGeom prst="rect">
              <a:avLst/>
            </a:prstGeom>
          </p:spPr>
        </p:pic>
        <p:sp>
          <p:nvSpPr>
            <p:cNvPr id="7" name="右箭头 6"/>
            <p:cNvSpPr/>
            <p:nvPr/>
          </p:nvSpPr>
          <p:spPr>
            <a:xfrm>
              <a:off x="10843" y="5777"/>
              <a:ext cx="794" cy="567"/>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descr="horizon_cn"/>
          <p:cNvPicPr>
            <a:picLocks noChangeAspect="1"/>
          </p:cNvPicPr>
          <p:nvPr/>
        </p:nvPicPr>
        <p:blipFill>
          <a:blip r:embed="rId3"/>
          <a:stretch>
            <a:fillRect/>
          </a:stretch>
        </p:blipFill>
        <p:spPr>
          <a:xfrm>
            <a:off x="1515110" y="2191385"/>
            <a:ext cx="5276850" cy="2394585"/>
          </a:xfrm>
          <a:prstGeom prst="rect">
            <a:avLst/>
          </a:prstGeom>
        </p:spPr>
      </p:pic>
    </p:spTree>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68375"/>
          </a:xfrm>
          <a:solidFill>
            <a:schemeClr val="accent1">
              <a:lumMod val="75000"/>
            </a:schemeClr>
          </a:solidFill>
        </p:spPr>
        <p:txBody>
          <a:bodyPr>
            <a:normAutofit/>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多特征卷积神经网络模型</a:t>
            </a:r>
            <a:endParaRPr lang="zh-CN"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smtClean="0"/>
              <a:t>实验数据结果</a:t>
            </a:r>
            <a:endParaRPr lang="zh-CN" altLang="en-US" dirty="0" smtClean="0"/>
          </a:p>
          <a:p>
            <a:pPr lvl="1"/>
            <a:endParaRPr lang="zh-CN" altLang="en-US" dirty="0"/>
          </a:p>
        </p:txBody>
      </p:sp>
      <p:graphicFrame>
        <p:nvGraphicFramePr>
          <p:cNvPr id="4" name="表格 3"/>
          <p:cNvGraphicFramePr>
            <a:graphicFrameLocks noGrp="1"/>
          </p:cNvGraphicFramePr>
          <p:nvPr/>
        </p:nvGraphicFramePr>
        <p:xfrm>
          <a:off x="1251377" y="1592590"/>
          <a:ext cx="6048672" cy="2088232"/>
        </p:xfrm>
        <a:graphic>
          <a:graphicData uri="http://schemas.openxmlformats.org/drawingml/2006/table">
            <a:tbl>
              <a:tblPr firstRow="1" bandRow="1">
                <a:tableStyleId>{5C22544A-7EE6-4342-B048-85BDC9FD1C3A}</a:tableStyleId>
              </a:tblPr>
              <a:tblGrid>
                <a:gridCol w="4464496"/>
                <a:gridCol w="1584176"/>
              </a:tblGrid>
              <a:tr h="380365">
                <a:tc>
                  <a:txBody>
                    <a:bodyPr/>
                    <a:lstStyle/>
                    <a:p>
                      <a:pPr algn="ctr"/>
                      <a:r>
                        <a:rPr lang="zh-CN" altLang="en-US" dirty="0"/>
                        <a:t>单特征网络</a:t>
                      </a:r>
                      <a:endParaRPr lang="zh-CN" altLang="en-US" dirty="0"/>
                    </a:p>
                  </a:txBody>
                  <a:tcPr/>
                </a:tc>
                <a:tc>
                  <a:txBody>
                    <a:bodyPr/>
                    <a:lstStyle/>
                    <a:p>
                      <a:pPr algn="ctr"/>
                      <a:r>
                        <a:rPr lang="zh-CN" dirty="0" smtClean="0"/>
                        <a:t>准确率</a:t>
                      </a:r>
                      <a:endParaRPr lang="zh-CN" dirty="0"/>
                    </a:p>
                  </a:txBody>
                  <a:tcPr/>
                </a:tc>
              </a:tr>
              <a:tr h="555918">
                <a:tc>
                  <a:txBody>
                    <a:bodyPr/>
                    <a:lstStyle/>
                    <a:p>
                      <a:r>
                        <a:rPr lang="zh-CN" altLang="en-US" dirty="0" err="1" smtClean="0"/>
                        <a:t>基于原始特征图像训练的AlexNet</a:t>
                      </a:r>
                      <a:r>
                        <a:rPr lang="zh-CN" altLang="en-US" baseline="0" dirty="0" smtClean="0"/>
                        <a:t>（基准）</a:t>
                      </a:r>
                      <a:endParaRPr lang="zh-CN" altLang="en-US" baseline="0" dirty="0" smtClean="0"/>
                    </a:p>
                  </a:txBody>
                  <a:tcPr anchor="ctr"/>
                </a:tc>
                <a:tc>
                  <a:txBody>
                    <a:bodyPr/>
                    <a:lstStyle/>
                    <a:p>
                      <a:pPr algn="ctr"/>
                      <a:r>
                        <a:rPr lang="en-US" altLang="zh-CN" dirty="0" smtClean="0">
                          <a:solidFill>
                            <a:srgbClr val="FF0000"/>
                          </a:solidFill>
                        </a:rPr>
                        <a:t>94.75%</a:t>
                      </a:r>
                      <a:endParaRPr lang="en-US" altLang="zh-CN" dirty="0" smtClean="0">
                        <a:solidFill>
                          <a:srgbClr val="FF0000"/>
                        </a:solidFill>
                      </a:endParaRPr>
                    </a:p>
                  </a:txBody>
                  <a:tcPr anchor="ctr"/>
                </a:tc>
              </a:tr>
              <a:tr h="576064">
                <a:tc>
                  <a:txBody>
                    <a:bodyPr/>
                    <a:lstStyle/>
                    <a:p>
                      <a:r>
                        <a:rPr lang="en-US" altLang="zh-CN" smtClean="0"/>
                        <a:t>基于全局特征图像训练的AlexNet</a:t>
                      </a:r>
                      <a:endParaRPr lang="en-US" altLang="zh-CN" smtClean="0"/>
                    </a:p>
                  </a:txBody>
                  <a:tcPr anchor="ctr"/>
                </a:tc>
                <a:tc>
                  <a:txBody>
                    <a:bodyPr/>
                    <a:lstStyle/>
                    <a:p>
                      <a:pPr algn="ctr"/>
                      <a:r>
                        <a:rPr lang="en-US" altLang="zh-CN" dirty="0" smtClean="0"/>
                        <a:t>94.06%</a:t>
                      </a:r>
                      <a:endParaRPr lang="zh-CN" altLang="en-US" dirty="0"/>
                    </a:p>
                  </a:txBody>
                  <a:tcPr anchor="ctr"/>
                </a:tc>
              </a:tr>
              <a:tr h="576064">
                <a:tc>
                  <a:txBody>
                    <a:bodyPr/>
                    <a:lstStyle/>
                    <a:p>
                      <a:r>
                        <a:rPr lang="en-US" altLang="zh-CN" smtClean="0"/>
                        <a:t>基于局部特征图像训练的AlexNet</a:t>
                      </a:r>
                      <a:endParaRPr lang="en-US" altLang="zh-CN" smtClean="0"/>
                    </a:p>
                  </a:txBody>
                  <a:tcPr anchor="ctr"/>
                </a:tc>
                <a:tc>
                  <a:txBody>
                    <a:bodyPr/>
                    <a:lstStyle/>
                    <a:p>
                      <a:pPr algn="ctr"/>
                      <a:r>
                        <a:rPr lang="en-US" altLang="zh-CN" dirty="0" smtClean="0"/>
                        <a:t>93.09%</a:t>
                      </a:r>
                      <a:endParaRPr lang="zh-CN" altLang="en-US" dirty="0"/>
                    </a:p>
                  </a:txBody>
                  <a:tcPr anchor="ctr"/>
                </a:tc>
              </a:tr>
            </a:tbl>
          </a:graphicData>
        </a:graphic>
      </p:graphicFrame>
      <p:graphicFrame>
        <p:nvGraphicFramePr>
          <p:cNvPr id="6" name="内容占位符 4"/>
          <p:cNvGraphicFramePr/>
          <p:nvPr/>
        </p:nvGraphicFramePr>
        <p:xfrm>
          <a:off x="1251585" y="3874135"/>
          <a:ext cx="6106160" cy="2198370"/>
        </p:xfrm>
        <a:graphic>
          <a:graphicData uri="http://schemas.openxmlformats.org/drawingml/2006/table">
            <a:tbl>
              <a:tblPr firstRow="1" bandRow="1">
                <a:tableStyleId>{5C22544A-7EE6-4342-B048-85BDC9FD1C3A}</a:tableStyleId>
              </a:tblPr>
              <a:tblGrid>
                <a:gridCol w="4462780"/>
                <a:gridCol w="1643380"/>
              </a:tblGrid>
              <a:tr h="369570">
                <a:tc>
                  <a:txBody>
                    <a:bodyPr/>
                    <a:lstStyle/>
                    <a:p>
                      <a:pPr algn="ctr"/>
                      <a:r>
                        <a:rPr lang="zh-CN" altLang="en-US" dirty="0"/>
                        <a:t>多特征网络</a:t>
                      </a:r>
                      <a:endParaRPr lang="zh-CN" altLang="en-US" dirty="0"/>
                    </a:p>
                  </a:txBody>
                  <a:tcPr/>
                </a:tc>
                <a:tc>
                  <a:txBody>
                    <a:bodyPr/>
                    <a:lstStyle/>
                    <a:p>
                      <a:pPr algn="ctr"/>
                      <a:r>
                        <a:rPr lang="zh-CN" altLang="en-US" dirty="0" smtClean="0"/>
                        <a:t>准确率</a:t>
                      </a:r>
                      <a:endParaRPr lang="zh-CN" altLang="en-US" dirty="0" smtClean="0"/>
                    </a:p>
                  </a:txBody>
                  <a:tcPr/>
                </a:tc>
              </a:tr>
              <a:tr h="9144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基于原始</a:t>
                      </a:r>
                      <a:r>
                        <a:rPr lang="zh-CN" altLang="en-US" dirty="0" smtClean="0"/>
                        <a:t>特征</a:t>
                      </a:r>
                      <a:r>
                        <a:rPr lang="en-US" altLang="zh-CN" dirty="0" smtClean="0"/>
                        <a:t>图像、全局特征图像和局部特征图像训练的三个AlexNet 融合模型，没有交叉全连接层</a:t>
                      </a:r>
                      <a:endParaRPr lang="en-US" altLang="zh-CN"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smtClean="0">
                          <a:solidFill>
                            <a:schemeClr val="tx1"/>
                          </a:solidFill>
                        </a:rPr>
                        <a:t>95.67%</a:t>
                      </a:r>
                      <a:endParaRPr lang="zh-CN" altLang="en-US" dirty="0" smtClean="0">
                        <a:solidFill>
                          <a:schemeClr val="tx1"/>
                        </a:solidFill>
                      </a:endParaRPr>
                    </a:p>
                  </a:txBody>
                  <a:tcPr anchor="ctr"/>
                </a:tc>
              </a:tr>
              <a:tr h="914400">
                <a:tc>
                  <a:txBody>
                    <a:bodyPr/>
                    <a:lstStyle/>
                    <a:p>
                      <a:r>
                        <a:rPr lang="en-US" altLang="zh-CN" dirty="0" smtClean="0"/>
                        <a:t>基于原始</a:t>
                      </a:r>
                      <a:r>
                        <a:rPr lang="zh-CN" altLang="en-US" dirty="0" smtClean="0"/>
                        <a:t>特征</a:t>
                      </a:r>
                      <a:r>
                        <a:rPr lang="en-US" altLang="zh-CN" dirty="0" smtClean="0"/>
                        <a:t>图像、全局特征图像和局部特征图像训练的三个AlexNet 融合模型，使用交叉全连接层</a:t>
                      </a:r>
                      <a:endParaRPr lang="en-US" altLang="zh-CN" dirty="0" smtClean="0"/>
                    </a:p>
                  </a:txBody>
                  <a:tcPr anchor="ctr"/>
                </a:tc>
                <a:tc>
                  <a:txBody>
                    <a:bodyPr/>
                    <a:lstStyle/>
                    <a:p>
                      <a:pPr algn="ctr"/>
                      <a:r>
                        <a:rPr lang="en-US" altLang="zh-CN" dirty="0" smtClean="0">
                          <a:solidFill>
                            <a:srgbClr val="FF0000"/>
                          </a:solidFill>
                        </a:rPr>
                        <a:t>95.83%</a:t>
                      </a:r>
                      <a:endParaRPr lang="zh-CN" altLang="en-US" dirty="0">
                        <a:solidFill>
                          <a:srgbClr val="FF0000"/>
                        </a:solidFill>
                      </a:endParaRPr>
                    </a:p>
                  </a:txBody>
                  <a:tcPr anchor="ctr"/>
                </a:tc>
              </a:tr>
            </a:tbl>
          </a:graphicData>
        </a:graphic>
      </p:graphicFrame>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85520"/>
          </a:xfrm>
          <a:solidFill>
            <a:schemeClr val="accent1">
              <a:lumMod val="75000"/>
            </a:schemeClr>
          </a:solidFill>
        </p:spPr>
        <p:txBody>
          <a:bodyPr/>
          <a:lstStyle/>
          <a:p>
            <a:r>
              <a:rPr lang="zh-CN" b="1" dirty="0">
                <a:solidFill>
                  <a:schemeClr val="bg1"/>
                </a:solidFill>
                <a:latin typeface="Times New Roman" panose="02020603050405020304" pitchFamily="18" charset="0"/>
                <a:cs typeface="Times New Roman" panose="02020603050405020304" pitchFamily="18" charset="0"/>
              </a:rPr>
              <a:t>总结</a:t>
            </a:r>
            <a:endParaRPr lang="zh-CN" b="1" dirty="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lnSpc>
                <a:spcPct val="150000"/>
              </a:lnSpc>
            </a:pPr>
            <a:r>
              <a:rPr lang="zh-CN" sz="2400" dirty="0" smtClean="0"/>
              <a:t>讨论了</a:t>
            </a:r>
            <a:r>
              <a:rPr sz="2400" dirty="0" smtClean="0"/>
              <a:t>浮游生物图像中存在的类间相似性和类内差异性问题</a:t>
            </a:r>
            <a:endParaRPr lang="zh-CN" sz="2400" dirty="0" smtClean="0"/>
          </a:p>
          <a:p>
            <a:pPr>
              <a:lnSpc>
                <a:spcPct val="150000"/>
              </a:lnSpc>
            </a:pPr>
            <a:r>
              <a:rPr lang="en-US" altLang="zh-CN" sz="2400" dirty="0" smtClean="0"/>
              <a:t>探究卷积神经网络在浮游生物图像分类问题的可行性</a:t>
            </a:r>
            <a:endParaRPr lang="en-US" altLang="zh-CN" sz="2400" dirty="0" smtClean="0"/>
          </a:p>
          <a:p>
            <a:pPr>
              <a:lnSpc>
                <a:spcPct val="150000"/>
              </a:lnSpc>
            </a:pPr>
            <a:r>
              <a:rPr lang="zh-CN" altLang="en-US" sz="2400" smtClean="0"/>
              <a:t>结合</a:t>
            </a:r>
            <a:r>
              <a:rPr lang="en-US" altLang="zh-CN" sz="2400" smtClean="0"/>
              <a:t>生物</a:t>
            </a:r>
            <a:r>
              <a:rPr lang="zh-CN" altLang="en-US" sz="2400" smtClean="0"/>
              <a:t>形态学</a:t>
            </a:r>
            <a:r>
              <a:rPr lang="en-US" altLang="zh-CN" sz="2400" smtClean="0"/>
              <a:t>与计算机视觉，提出了一种基于多特征卷积神经网络的浮游生物图像分类方法</a:t>
            </a:r>
            <a:endParaRPr lang="en-US" altLang="zh-CN" sz="2400" smtClean="0"/>
          </a:p>
        </p:txBody>
      </p:sp>
    </p:spTree>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0280"/>
          </a:xfrm>
          <a:solidFill>
            <a:schemeClr val="accent1">
              <a:lumMod val="75000"/>
            </a:schemeClr>
          </a:solidFill>
        </p:spPr>
        <p:txBody>
          <a:bodyPr/>
          <a:lstStyle/>
          <a:p>
            <a:r>
              <a:rPr lang="zh-CN" b="1" dirty="0" smtClean="0">
                <a:solidFill>
                  <a:schemeClr val="bg1"/>
                </a:solidFill>
                <a:latin typeface="Times New Roman" panose="02020603050405020304" pitchFamily="18" charset="0"/>
                <a:cs typeface="Times New Roman" panose="02020603050405020304" pitchFamily="18" charset="0"/>
              </a:rPr>
              <a:t>目录</a:t>
            </a:r>
            <a:endParaRPr lang="zh-CN" b="1"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2086" y="1022256"/>
            <a:ext cx="8596645" cy="5400600"/>
          </a:xfrm>
        </p:spPr>
        <p:txBody>
          <a:bodyPr>
            <a:normAutofit/>
          </a:bodyPr>
          <a:lstStyle/>
          <a:p>
            <a:pPr lvl="1"/>
            <a:endParaRPr lang="zh-CN" altLang="en-US" b="1" dirty="0" smtClean="0">
              <a:latin typeface="Times New Roman" panose="02020603050405020304" pitchFamily="18" charset="0"/>
              <a:cs typeface="Times New Roman" panose="02020603050405020304" pitchFamily="18" charset="0"/>
            </a:endParaRPr>
          </a:p>
          <a:p>
            <a:pPr lvl="1"/>
            <a:r>
              <a:rPr lang="zh-CN" altLang="en-US" b="1" dirty="0" smtClean="0">
                <a:latin typeface="黑体" panose="02010609060101010101" pitchFamily="49" charset="-122"/>
                <a:ea typeface="黑体" panose="02010609060101010101" pitchFamily="49" charset="-122"/>
                <a:cs typeface="Times New Roman" panose="02020603050405020304" pitchFamily="18" charset="0"/>
              </a:rPr>
              <a:t>课题背景</a:t>
            </a:r>
            <a:endParaRPr lang="zh-CN" altLang="en-US" b="1" dirty="0" smtClean="0">
              <a:latin typeface="黑体" panose="02010609060101010101" pitchFamily="49" charset="-122"/>
              <a:ea typeface="黑体" panose="02010609060101010101" pitchFamily="49" charset="-122"/>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endParaRPr>
          </a:p>
          <a:p>
            <a:pPr lvl="1"/>
            <a:r>
              <a:rPr lang="zh-CN" altLang="en-US" b="1" dirty="0" smtClean="0">
                <a:latin typeface="黑体" panose="02010609060101010101" pitchFamily="49" charset="-122"/>
                <a:ea typeface="黑体" panose="02010609060101010101" pitchFamily="49" charset="-122"/>
                <a:cs typeface="Times New Roman" panose="02020603050405020304" pitchFamily="18" charset="0"/>
              </a:rPr>
              <a:t>研究内容</a:t>
            </a:r>
            <a:endParaRPr lang="zh-CN" altLang="en-US" b="1" dirty="0" smtClean="0">
              <a:latin typeface="黑体" panose="02010609060101010101" pitchFamily="49" charset="-122"/>
              <a:ea typeface="黑体" panose="02010609060101010101" pitchFamily="49" charset="-122"/>
              <a:cs typeface="Times New Roman" panose="02020603050405020304" pitchFamily="18" charset="0"/>
            </a:endParaRPr>
          </a:p>
          <a:p>
            <a:pPr lvl="2"/>
            <a:r>
              <a:rPr lang="zh-CN" altLang="en-US" dirty="0" smtClean="0">
                <a:latin typeface="黑体" panose="02010609060101010101" pitchFamily="49" charset="-122"/>
                <a:ea typeface="黑体" panose="02010609060101010101" pitchFamily="49" charset="-122"/>
                <a:cs typeface="Times New Roman" panose="02020603050405020304" pitchFamily="18" charset="0"/>
              </a:rPr>
              <a:t>卷积神经网络对浮游生物图像分类结果的影响因素探究</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lvl="2"/>
            <a:r>
              <a:rPr lang="zh-CN" altLang="en-US" dirty="0" smtClean="0">
                <a:latin typeface="黑体" panose="02010609060101010101" pitchFamily="49" charset="-122"/>
                <a:ea typeface="黑体" panose="02010609060101010101" pitchFamily="49" charset="-122"/>
                <a:cs typeface="Times New Roman" panose="02020603050405020304" pitchFamily="18" charset="0"/>
              </a:rPr>
              <a:t>基于多特征卷积神经网络的浮游生物分类方法</a:t>
            </a:r>
            <a:endParaRPr lang="zh-CN" altLang="en-US" dirty="0" smtClean="0">
              <a:latin typeface="黑体" panose="02010609060101010101" pitchFamily="49" charset="-122"/>
              <a:ea typeface="黑体" panose="02010609060101010101" pitchFamily="49" charset="-122"/>
              <a:cs typeface="Times New Roman" panose="02020603050405020304" pitchFamily="18" charset="0"/>
            </a:endParaRPr>
          </a:p>
          <a:p>
            <a:pPr lvl="2"/>
            <a:endParaRPr lang="en-US" altLang="zh-CN" dirty="0" smtClean="0">
              <a:latin typeface="黑体" panose="02010609060101010101" pitchFamily="49" charset="-122"/>
              <a:ea typeface="黑体" panose="02010609060101010101" pitchFamily="49" charset="-122"/>
              <a:cs typeface="Times New Roman" panose="02020603050405020304" pitchFamily="18" charset="0"/>
            </a:endParaRPr>
          </a:p>
          <a:p>
            <a:pPr lvl="1"/>
            <a:r>
              <a:rPr lang="zh-CN" altLang="en-US" b="1" dirty="0" smtClean="0">
                <a:latin typeface="黑体" panose="02010609060101010101" pitchFamily="49" charset="-122"/>
                <a:ea typeface="黑体" panose="02010609060101010101" pitchFamily="49" charset="-122"/>
                <a:cs typeface="Times New Roman" panose="02020603050405020304" pitchFamily="18" charset="0"/>
              </a:rPr>
              <a:t>总结和展望</a:t>
            </a:r>
            <a:endParaRPr lang="zh-CN" altLang="en-US" b="1" dirty="0" smtClean="0">
              <a:latin typeface="黑体" panose="02010609060101010101" pitchFamily="49" charset="-122"/>
              <a:ea typeface="黑体" panose="02010609060101010101" pitchFamily="49" charset="-122"/>
              <a:cs typeface="Times New Roman" panose="02020603050405020304" pitchFamily="18" charset="0"/>
            </a:endParaRPr>
          </a:p>
          <a:p>
            <a:pPr lvl="1"/>
            <a:endParaRPr lang="en-US" altLang="zh-CN" b="1" dirty="0" smtClean="0">
              <a:latin typeface="黑体" panose="02010609060101010101" pitchFamily="49" charset="-122"/>
              <a:ea typeface="黑体" panose="02010609060101010101" pitchFamily="49" charset="-122"/>
              <a:cs typeface="Times New Roman" panose="02020603050405020304" pitchFamily="18" charset="0"/>
            </a:endParaRPr>
          </a:p>
          <a:p>
            <a:pPr lvl="1"/>
            <a:endParaRPr lang="en-US" altLang="zh-CN" b="1" dirty="0" smtClean="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 y="0"/>
            <a:ext cx="8025130" cy="976630"/>
          </a:xfrm>
          <a:solidFill>
            <a:schemeClr val="accent1">
              <a:lumMod val="75000"/>
            </a:schemeClr>
          </a:solidFill>
        </p:spPr>
        <p:txBody>
          <a:bodyPr>
            <a:normAutofit/>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6" name="TextBox 5"/>
          <p:cNvSpPr txBox="1"/>
          <p:nvPr/>
        </p:nvSpPr>
        <p:spPr>
          <a:xfrm>
            <a:off x="33055" y="3029098"/>
            <a:ext cx="9144000" cy="1310640"/>
          </a:xfrm>
          <a:prstGeom prst="rect">
            <a:avLst/>
          </a:prstGeom>
          <a:noFill/>
        </p:spPr>
        <p:txBody>
          <a:bodyPr wrap="square" rtlCol="0">
            <a:spAutoFit/>
          </a:bodyPr>
          <a:lstStyle/>
          <a:p>
            <a:pPr algn="ctr"/>
            <a:r>
              <a:rPr lang="zh-CN" altLang="en-US" sz="8000" dirty="0" smtClean="0">
                <a:latin typeface="Times New Roman" panose="02020603050405020304" pitchFamily="18" charset="0"/>
                <a:cs typeface="Times New Roman" panose="02020603050405020304" pitchFamily="18" charset="0"/>
              </a:rPr>
              <a:t>谢谢各位老师！</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 y="0"/>
            <a:ext cx="8070215" cy="980440"/>
          </a:xfrm>
          <a:solidFill>
            <a:schemeClr val="accent1">
              <a:lumMod val="75000"/>
            </a:schemeClr>
          </a:solidFill>
        </p:spPr>
        <p:txBody>
          <a:bodyPr/>
          <a:lstStyle/>
          <a:p>
            <a:r>
              <a:rPr lang="zh-CN" b="1" dirty="0" smtClean="0">
                <a:solidFill>
                  <a:schemeClr val="bg1"/>
                </a:solidFill>
                <a:latin typeface="Times New Roman" panose="02020603050405020304" pitchFamily="18" charset="0"/>
                <a:cs typeface="Times New Roman" panose="02020603050405020304" pitchFamily="18" charset="0"/>
              </a:rPr>
              <a:t>课题背景</a:t>
            </a:r>
            <a:endParaRPr lang="zh-CN" b="1"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b="1" dirty="0" smtClean="0"/>
              <a:t>浮游生物特点</a:t>
            </a:r>
            <a:endParaRPr lang="zh-CN" altLang="en-US" b="1" dirty="0" smtClean="0"/>
          </a:p>
          <a:p>
            <a:pPr lvl="1"/>
            <a:r>
              <a:rPr lang="zh-CN" altLang="en-US" dirty="0" smtClean="0"/>
              <a:t>生活在海洋、湖泊以及河川等水域中的生物</a:t>
            </a:r>
            <a:endParaRPr lang="zh-CN" altLang="en-US" dirty="0" smtClean="0"/>
          </a:p>
          <a:p>
            <a:pPr lvl="1"/>
            <a:r>
              <a:rPr lang="zh-CN" altLang="en-US" dirty="0" smtClean="0"/>
              <a:t>覆盖范围非常广，从小型的细菌到大型的水母等</a:t>
            </a:r>
            <a:endParaRPr lang="zh-CN" altLang="en-US" dirty="0" smtClean="0"/>
          </a:p>
          <a:p>
            <a:pPr lvl="1"/>
            <a:r>
              <a:rPr lang="zh-CN" altLang="en-US" dirty="0" smtClean="0"/>
              <a:t>种类繁多，数量庞大</a:t>
            </a:r>
            <a:endParaRPr lang="zh-CN" altLang="en-US" dirty="0" smtClean="0"/>
          </a:p>
          <a:p>
            <a:pPr marL="0" indent="0">
              <a:buNone/>
            </a:pP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54500" y="3251200"/>
            <a:ext cx="4558030" cy="2567940"/>
          </a:xfrm>
          <a:prstGeom prst="rect">
            <a:avLst/>
          </a:prstGeom>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100695" cy="957580"/>
          </a:xfrm>
          <a:solidFill>
            <a:schemeClr val="accent1">
              <a:lumMod val="75000"/>
            </a:schemeClr>
          </a:solidFill>
        </p:spPr>
        <p:txBody>
          <a:bodyPr>
            <a:noAutofit/>
          </a:bodyPr>
          <a:lstStyle/>
          <a:p>
            <a:r>
              <a:rPr lang="zh-CN" b="1" dirty="0" smtClean="0">
                <a:solidFill>
                  <a:schemeClr val="bg1"/>
                </a:solidFill>
                <a:latin typeface="Times New Roman" panose="02020603050405020304" pitchFamily="18" charset="0"/>
                <a:cs typeface="Times New Roman" panose="02020603050405020304" pitchFamily="18" charset="0"/>
                <a:sym typeface="+mn-ea"/>
              </a:rPr>
              <a:t>课题背景</a:t>
            </a:r>
            <a:endParaRPr lang="zh-CN" altLang="en-US" b="1"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a:bodyPr>
          <a:lstStyle/>
          <a:p>
            <a:pPr marL="0" indent="0">
              <a:buNone/>
            </a:pPr>
            <a:r>
              <a:rPr lang="zh-CN" altLang="en-US" b="1" dirty="0" smtClean="0"/>
              <a:t>研究目的</a:t>
            </a:r>
            <a:endParaRPr lang="zh-CN" altLang="en-US" b="1" dirty="0" smtClean="0"/>
          </a:p>
          <a:p>
            <a:pPr marL="457200" lvl="1" indent="0">
              <a:buNone/>
            </a:pPr>
            <a:r>
              <a:rPr lang="zh-CN" altLang="en-US" dirty="0" smtClean="0"/>
              <a:t>在大规模（多种类和大数量）的浮游生物图像数据集上实现高准确率的分类算法</a:t>
            </a:r>
            <a:endParaRPr lang="zh-CN" altLang="en-US" dirty="0" smtClean="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4685" y="3459480"/>
            <a:ext cx="5259070" cy="2629535"/>
          </a:xfrm>
          <a:prstGeom prst="rect">
            <a:avLst/>
          </a:prstGeom>
        </p:spPr>
      </p:pic>
      <p:sp>
        <p:nvSpPr>
          <p:cNvPr id="9" name="文本框 8"/>
          <p:cNvSpPr txBox="1"/>
          <p:nvPr/>
        </p:nvSpPr>
        <p:spPr>
          <a:xfrm>
            <a:off x="1722120" y="2760345"/>
            <a:ext cx="5664835" cy="518160"/>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cs typeface="Times New Roman" panose="02020603050405020304" pitchFamily="18" charset="0"/>
              </a:rPr>
              <a:t>20-100 </a:t>
            </a:r>
            <a:r>
              <a:rPr lang="zh-CN" altLang="en-US" sz="2800" b="1" dirty="0">
                <a:solidFill>
                  <a:schemeClr val="accent1">
                    <a:lumMod val="50000"/>
                  </a:schemeClr>
                </a:solidFill>
                <a:latin typeface="Times New Roman" panose="02020603050405020304" pitchFamily="18" charset="0"/>
                <a:cs typeface="Times New Roman" panose="02020603050405020304" pitchFamily="18" charset="0"/>
              </a:rPr>
              <a:t>个种类的浮游生物图像分类</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55040"/>
          </a:xfrm>
          <a:solidFill>
            <a:schemeClr val="accent1">
              <a:lumMod val="75000"/>
            </a:schemeClr>
          </a:solidFill>
        </p:spPr>
        <p:txBody>
          <a:bodyPr/>
          <a:lstStyle/>
          <a:p>
            <a:r>
              <a:rPr lang="zh-CN" b="1" dirty="0" smtClean="0">
                <a:solidFill>
                  <a:schemeClr val="bg1"/>
                </a:solidFill>
                <a:latin typeface="Times New Roman" panose="02020603050405020304" pitchFamily="18" charset="0"/>
                <a:cs typeface="Times New Roman" panose="02020603050405020304" pitchFamily="18" charset="0"/>
              </a:rPr>
              <a:t>课题背景</a:t>
            </a:r>
            <a:endParaRPr lang="zh-CN" b="1" dirty="0" smtClean="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buNone/>
            </a:pPr>
            <a:r>
              <a:rPr lang="zh-CN" altLang="en-US" b="1" dirty="0">
                <a:solidFill>
                  <a:schemeClr val="tx1"/>
                </a:solidFill>
                <a:latin typeface="微软雅黑" panose="020B0503020204020204" charset="-122"/>
                <a:sym typeface="+mn-ea"/>
              </a:rPr>
              <a:t>国内外研究现状</a:t>
            </a:r>
            <a:endParaRPr lang="zh-CN" altLang="en-US" b="1" dirty="0">
              <a:solidFill>
                <a:schemeClr val="tx1"/>
              </a:solidFill>
              <a:latin typeface="微软雅黑" panose="020B0503020204020204" charset="-122"/>
              <a:sym typeface="+mn-ea"/>
            </a:endParaRPr>
          </a:p>
          <a:p>
            <a:pPr lvl="1"/>
            <a:r>
              <a:rPr lang="zh-CN" altLang="zh-CN" dirty="0">
                <a:latin typeface="微软雅黑" panose="020B0503020204020204" charset="-122"/>
                <a:sym typeface="+mn-ea"/>
              </a:rPr>
              <a:t>特征提取</a:t>
            </a:r>
            <a:endParaRPr lang="zh-CN" altLang="zh-CN" dirty="0">
              <a:latin typeface="微软雅黑" panose="020B0503020204020204" charset="-122"/>
              <a:sym typeface="+mn-ea"/>
            </a:endParaRPr>
          </a:p>
          <a:p>
            <a:pPr lvl="2"/>
            <a:r>
              <a:rPr lang="zh-CN" altLang="zh-CN" sz="2000" dirty="0">
                <a:latin typeface="微软雅黑" panose="020B0503020204020204" charset="-122"/>
                <a:sym typeface="+mn-ea"/>
              </a:rPr>
              <a:t>轮廓特征</a:t>
            </a:r>
            <a:endParaRPr lang="zh-CN" altLang="zh-CN" sz="2000" dirty="0">
              <a:latin typeface="微软雅黑" panose="020B0503020204020204" charset="-122"/>
              <a:sym typeface="+mn-ea"/>
            </a:endParaRPr>
          </a:p>
          <a:p>
            <a:pPr lvl="2"/>
            <a:r>
              <a:rPr lang="zh-CN" altLang="zh-CN" sz="2000" dirty="0">
                <a:latin typeface="微软雅黑" panose="020B0503020204020204" charset="-122"/>
                <a:sym typeface="+mn-ea"/>
              </a:rPr>
              <a:t>几何特征</a:t>
            </a:r>
            <a:endParaRPr lang="zh-CN" altLang="zh-CN" sz="2000" dirty="0">
              <a:latin typeface="微软雅黑" panose="020B0503020204020204" charset="-122"/>
              <a:sym typeface="+mn-ea"/>
            </a:endParaRPr>
          </a:p>
          <a:p>
            <a:pPr lvl="2"/>
            <a:r>
              <a:rPr lang="zh-CN" altLang="zh-CN" sz="2000" dirty="0">
                <a:latin typeface="微软雅黑" panose="020B0503020204020204" charset="-122"/>
                <a:sym typeface="+mn-ea"/>
              </a:rPr>
              <a:t>不变矩特点</a:t>
            </a:r>
            <a:endParaRPr lang="zh-CN" altLang="zh-CN" sz="2000" dirty="0">
              <a:latin typeface="微软雅黑" panose="020B0503020204020204" charset="-122"/>
              <a:sym typeface="+mn-ea"/>
            </a:endParaRPr>
          </a:p>
          <a:p>
            <a:pPr lvl="1"/>
            <a:r>
              <a:rPr lang="zh-CN" altLang="en-US" dirty="0">
                <a:latin typeface="微软雅黑" panose="020B0503020204020204" charset="-122"/>
                <a:sym typeface="+mn-ea"/>
              </a:rPr>
              <a:t>分类器设计</a:t>
            </a:r>
            <a:endParaRPr lang="zh-CN" altLang="en-US" dirty="0">
              <a:latin typeface="微软雅黑" panose="020B0503020204020204" charset="-122"/>
              <a:sym typeface="+mn-ea"/>
            </a:endParaRPr>
          </a:p>
          <a:p>
            <a:pPr lvl="2"/>
            <a:r>
              <a:rPr lang="zh-CN" altLang="en-US" sz="2000" dirty="0">
                <a:latin typeface="微软雅黑" panose="020B0503020204020204" charset="-122"/>
                <a:sym typeface="+mn-ea"/>
              </a:rPr>
              <a:t>支持向量机</a:t>
            </a:r>
            <a:endParaRPr lang="zh-CN" altLang="en-US" sz="2000" dirty="0">
              <a:latin typeface="微软雅黑" panose="020B0503020204020204" charset="-122"/>
              <a:sym typeface="+mn-ea"/>
            </a:endParaRPr>
          </a:p>
          <a:p>
            <a:pPr lvl="2"/>
            <a:r>
              <a:rPr lang="zh-CN" altLang="en-US" sz="2000" dirty="0">
                <a:latin typeface="微软雅黑" panose="020B0503020204020204" charset="-122"/>
                <a:sym typeface="+mn-ea"/>
              </a:rPr>
              <a:t>随机森林</a:t>
            </a:r>
            <a:endParaRPr lang="zh-CN" altLang="en-US" sz="2000" dirty="0">
              <a:latin typeface="微软雅黑" panose="020B0503020204020204" charset="-122"/>
              <a:sym typeface="+mn-ea"/>
            </a:endParaRPr>
          </a:p>
          <a:p>
            <a:pPr lvl="2"/>
            <a:r>
              <a:rPr lang="en-US" altLang="zh-CN" sz="2000" dirty="0">
                <a:latin typeface="微软雅黑" panose="020B0503020204020204" charset="-122"/>
                <a:sym typeface="+mn-ea"/>
              </a:rPr>
              <a:t>K-</a:t>
            </a:r>
            <a:r>
              <a:rPr lang="zh-CN" altLang="en-US" sz="2000" dirty="0">
                <a:latin typeface="微软雅黑" panose="020B0503020204020204" charset="-122"/>
                <a:sym typeface="+mn-ea"/>
              </a:rPr>
              <a:t>最近邻规则</a:t>
            </a:r>
            <a:endParaRPr lang="zh-CN" altLang="en-US" sz="2000" dirty="0">
              <a:latin typeface="微软雅黑" panose="020B0503020204020204" charset="-122"/>
              <a:sym typeface="+mn-ea"/>
            </a:endParaRPr>
          </a:p>
          <a:p>
            <a:pPr lvl="2"/>
            <a:endParaRPr lang="zh-CN" altLang="en-US" sz="2000" dirty="0">
              <a:latin typeface="微软雅黑" panose="020B0503020204020204" charset="-122"/>
              <a:sym typeface="+mn-ea"/>
            </a:endParaRPr>
          </a:p>
          <a:p>
            <a:pPr marL="0" lvl="2" indent="0">
              <a:buNone/>
            </a:pPr>
            <a:r>
              <a:rPr lang="zh-CN" altLang="en-US" sz="2800" b="1" dirty="0">
                <a:latin typeface="微软雅黑" panose="020B0503020204020204" charset="-122"/>
                <a:sym typeface="+mn-ea"/>
              </a:rPr>
              <a:t>深度学习方法</a:t>
            </a:r>
            <a:endParaRPr lang="en-US" altLang="zh-CN" sz="2000" dirty="0">
              <a:latin typeface="微软雅黑" panose="020B0503020204020204" charset="-122"/>
              <a:sym typeface="+mn-ea"/>
            </a:endParaRPr>
          </a:p>
          <a:p>
            <a:pPr lvl="1"/>
            <a:r>
              <a:rPr lang="zh-CN" altLang="en-US" noProof="0" dirty="0" smtClean="0">
                <a:ln>
                  <a:noFill/>
                </a:ln>
                <a:solidFill>
                  <a:schemeClr val="tx1"/>
                </a:solidFill>
                <a:effectLst/>
                <a:uLnTx/>
                <a:uFillTx/>
                <a:latin typeface="+mn-ea"/>
                <a:sym typeface="+mn-ea"/>
              </a:rPr>
              <a:t>图像分类</a:t>
            </a:r>
            <a:endParaRPr lang="zh-CN" altLang="en-US" noProof="0" dirty="0" smtClean="0">
              <a:ln>
                <a:noFill/>
              </a:ln>
              <a:solidFill>
                <a:schemeClr val="tx1"/>
              </a:solidFill>
              <a:effectLst/>
              <a:uLnTx/>
              <a:uFillTx/>
              <a:latin typeface="+mn-ea"/>
              <a:sym typeface="+mn-ea"/>
            </a:endParaRPr>
          </a:p>
          <a:p>
            <a:pPr lvl="1"/>
            <a:r>
              <a:rPr lang="zh-CN" altLang="en-US" noProof="0" dirty="0" smtClean="0">
                <a:ln>
                  <a:noFill/>
                </a:ln>
                <a:solidFill>
                  <a:schemeClr val="tx1"/>
                </a:solidFill>
                <a:effectLst/>
                <a:uLnTx/>
                <a:uFillTx/>
                <a:latin typeface="+mn-ea"/>
                <a:sym typeface="+mn-ea"/>
              </a:rPr>
              <a:t>物体检测</a:t>
            </a:r>
            <a:endParaRPr lang="zh-CN" altLang="en-US" noProof="0" dirty="0" smtClean="0">
              <a:ln>
                <a:noFill/>
              </a:ln>
              <a:solidFill>
                <a:schemeClr val="tx1"/>
              </a:solidFill>
              <a:effectLst/>
              <a:uLnTx/>
              <a:uFillTx/>
              <a:latin typeface="+mn-ea"/>
              <a:sym typeface="+mn-ea"/>
            </a:endParaRPr>
          </a:p>
          <a:p>
            <a:pPr marL="457200" lvl="1" indent="0">
              <a:buNone/>
            </a:pPr>
            <a:endParaRPr lang="zh-CN" altLang="en-US" noProof="0" dirty="0" smtClean="0">
              <a:ln>
                <a:noFill/>
              </a:ln>
              <a:solidFill>
                <a:schemeClr val="tx1"/>
              </a:solidFill>
              <a:effectLst/>
              <a:uLnTx/>
              <a:uFillTx/>
              <a:latin typeface="+mn-ea"/>
              <a:sym typeface="+mn-ea"/>
            </a:endParaRPr>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790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卷积神经网络的影响因素</a:t>
            </a:r>
            <a:endParaRPr lang="zh-CN" altLang="en-US" b="1"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5" name="内容占位符 4"/>
          <p:cNvSpPr>
            <a:spLocks noGrp="1"/>
          </p:cNvSpPr>
          <p:nvPr>
            <p:ph idx="1"/>
          </p:nvPr>
        </p:nvSpPr>
        <p:spPr/>
        <p:txBody>
          <a:bodyPr/>
          <a:lstStyle/>
          <a:p>
            <a:pPr marL="0" indent="0">
              <a:buNone/>
            </a:pPr>
            <a:r>
              <a:rPr lang="zh-CN" altLang="en-US" b="1" dirty="0" smtClean="0">
                <a:latin typeface="Times New Roman" panose="02020603050405020304" pitchFamily="18" charset="0"/>
                <a:cs typeface="Times New Roman" panose="02020603050405020304" pitchFamily="18" charset="0"/>
                <a:sym typeface="+mn-ea"/>
              </a:rPr>
              <a:t>探究卷积神经网络的影响因素</a:t>
            </a:r>
            <a:endParaRPr lang="en-US" altLang="zh-CN" dirty="0">
              <a:latin typeface="Times New Roman" panose="02020603050405020304" pitchFamily="18" charset="0"/>
            </a:endParaRPr>
          </a:p>
          <a:p>
            <a:pPr lvl="1"/>
            <a:r>
              <a:rPr lang="zh-CN" dirty="0"/>
              <a:t>目的：验证深度学习中的卷积神经网络在浮游生物图像分类中的可行性</a:t>
            </a:r>
            <a:endParaRPr lang="zh-CN" dirty="0"/>
          </a:p>
          <a:p>
            <a:pPr lvl="1"/>
            <a:r>
              <a:rPr lang="zh-CN" dirty="0"/>
              <a:t>方式：自底向上修改网络模型中的影响因素</a:t>
            </a:r>
            <a:endParaRPr lang="zh-CN" altLang="en-US" dirty="0"/>
          </a:p>
          <a:p>
            <a:pPr lvl="1"/>
            <a:r>
              <a:rPr lang="zh-CN" altLang="en-US" dirty="0">
                <a:sym typeface="+mn-ea"/>
              </a:rPr>
              <a:t>数据集</a:t>
            </a:r>
            <a:endParaRPr lang="zh-CN" altLang="en-US" dirty="0">
              <a:sym typeface="+mn-ea"/>
            </a:endParaRPr>
          </a:p>
          <a:p>
            <a:pPr lvl="2"/>
            <a:r>
              <a:rPr lang="en-US" altLang="zh-CN" sz="2400" dirty="0" smtClean="0">
                <a:sym typeface="+mn-ea"/>
              </a:rPr>
              <a:t>13</a:t>
            </a:r>
            <a:r>
              <a:rPr lang="zh-CN" altLang="en-US" sz="2400" dirty="0" smtClean="0">
                <a:sym typeface="+mn-ea"/>
              </a:rPr>
              <a:t>类浮游生物</a:t>
            </a:r>
            <a:endParaRPr lang="zh-CN" altLang="en-US" sz="2400" dirty="0" smtClean="0"/>
          </a:p>
          <a:p>
            <a:pPr lvl="2"/>
            <a:r>
              <a:rPr lang="zh-CN" altLang="en-US" sz="2400" dirty="0" smtClean="0">
                <a:sym typeface="+mn-ea"/>
              </a:rPr>
              <a:t>训练集</a:t>
            </a:r>
            <a:r>
              <a:rPr lang="en-US" altLang="zh-CN" sz="2400" dirty="0" smtClean="0">
                <a:sym typeface="+mn-ea"/>
              </a:rPr>
              <a:t>9460</a:t>
            </a:r>
            <a:r>
              <a:rPr lang="zh-CN" altLang="en-US" sz="2400" dirty="0" smtClean="0">
                <a:sym typeface="+mn-ea"/>
              </a:rPr>
              <a:t>张图像</a:t>
            </a:r>
            <a:endParaRPr lang="zh-CN" altLang="en-US" sz="2400" dirty="0" smtClean="0"/>
          </a:p>
          <a:p>
            <a:pPr lvl="2"/>
            <a:r>
              <a:rPr lang="zh-CN" altLang="en-US" sz="2400" dirty="0" smtClean="0">
                <a:sym typeface="+mn-ea"/>
              </a:rPr>
              <a:t>测试集</a:t>
            </a:r>
            <a:r>
              <a:rPr lang="en-US" altLang="zh-CN" sz="2400" dirty="0" smtClean="0">
                <a:sym typeface="+mn-ea"/>
              </a:rPr>
              <a:t>1300</a:t>
            </a:r>
            <a:r>
              <a:rPr lang="zh-CN" altLang="en-US" sz="2400" dirty="0" smtClean="0">
                <a:sym typeface="+mn-ea"/>
              </a:rPr>
              <a:t>张图像</a:t>
            </a:r>
            <a:endParaRPr lang="zh-CN" altLang="en-US" dirty="0">
              <a:sym typeface="+mn-ea"/>
            </a:endParaRPr>
          </a:p>
          <a:p>
            <a:pPr lvl="2"/>
            <a:endParaRPr lang="zh-CN" altLang="en-US" dirty="0"/>
          </a:p>
          <a:p>
            <a:pPr lvl="2"/>
            <a:endParaRPr lang="zh-CN" altLang="en-US" dirty="0"/>
          </a:p>
          <a:p>
            <a:pPr lvl="2"/>
            <a:endParaRPr lang="zh-CN" altLang="en-US"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38320" y="3542030"/>
            <a:ext cx="4789170" cy="2290445"/>
          </a:xfrm>
          <a:prstGeom prst="rect">
            <a:avLst/>
          </a:prstGeom>
        </p:spPr>
      </p:pic>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5504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卷积神经网络的影响因素</a:t>
            </a:r>
            <a:endParaRPr lang="zh-CN" altLang="en-US"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内容占位符 2"/>
          <p:cNvSpPr>
            <a:spLocks noGrp="1"/>
          </p:cNvSpPr>
          <p:nvPr>
            <p:ph idx="1"/>
          </p:nvPr>
        </p:nvSpPr>
        <p:spPr/>
        <p:txBody>
          <a:bodyPr>
            <a:normAutofit lnSpcReduction="20000"/>
          </a:bodyPr>
          <a:lstStyle/>
          <a:p>
            <a:pPr marL="0" lvl="2" fontAlgn="auto">
              <a:lnSpc>
                <a:spcPct val="120000"/>
              </a:lnSpc>
            </a:pPr>
            <a:r>
              <a:rPr lang="zh-CN" altLang="en-US" sz="2800" b="1" dirty="0">
                <a:sym typeface="+mn-ea"/>
              </a:rPr>
              <a:t>数据集规模</a:t>
            </a:r>
            <a:r>
              <a:rPr lang="zh-CN" altLang="en-US" sz="2800" dirty="0"/>
              <a:t>是影响深度</a:t>
            </a:r>
            <a:endParaRPr lang="zh-CN" altLang="en-US" sz="2800" dirty="0"/>
          </a:p>
          <a:p>
            <a:pPr marL="0" lvl="2" indent="0" fontAlgn="auto">
              <a:lnSpc>
                <a:spcPct val="120000"/>
              </a:lnSpc>
              <a:buNone/>
            </a:pPr>
            <a:r>
              <a:rPr lang="zh-CN" altLang="en-US" sz="2800" dirty="0"/>
              <a:t>   学习性能的主导因素</a:t>
            </a:r>
            <a:endParaRPr lang="zh-CN" altLang="en-US" sz="2800" dirty="0"/>
          </a:p>
          <a:p>
            <a:pPr marL="0" lvl="2" fontAlgn="auto">
              <a:lnSpc>
                <a:spcPct val="120000"/>
              </a:lnSpc>
            </a:pPr>
            <a:r>
              <a:rPr lang="zh-CN" altLang="en-US" sz="2800" b="1" dirty="0"/>
              <a:t>数据增强</a:t>
            </a:r>
            <a:endParaRPr lang="zh-CN" altLang="en-US" sz="2800" b="1" dirty="0"/>
          </a:p>
        </p:txBody>
      </p:sp>
      <p:grpSp>
        <p:nvGrpSpPr>
          <p:cNvPr id="24" name="组合 23"/>
          <p:cNvGrpSpPr/>
          <p:nvPr/>
        </p:nvGrpSpPr>
        <p:grpSpPr>
          <a:xfrm>
            <a:off x="4437380" y="1320800"/>
            <a:ext cx="4375150" cy="2620078"/>
            <a:chOff x="3578543" y="1788574"/>
            <a:chExt cx="5362549" cy="4105255"/>
          </a:xfrm>
        </p:grpSpPr>
        <p:grpSp>
          <p:nvGrpSpPr>
            <p:cNvPr id="6" name="组合 5"/>
            <p:cNvGrpSpPr/>
            <p:nvPr/>
          </p:nvGrpSpPr>
          <p:grpSpPr>
            <a:xfrm>
              <a:off x="3578543" y="1788574"/>
              <a:ext cx="1562535" cy="2027870"/>
              <a:chOff x="3578543" y="1257300"/>
              <a:chExt cx="1562535" cy="202787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35896" y="1257300"/>
                <a:ext cx="1447800" cy="1447800"/>
              </a:xfrm>
              <a:prstGeom prst="rect">
                <a:avLst/>
              </a:prstGeom>
            </p:spPr>
          </p:pic>
          <p:sp>
            <p:nvSpPr>
              <p:cNvPr id="5" name="文本框 4"/>
              <p:cNvSpPr txBox="1"/>
              <p:nvPr/>
            </p:nvSpPr>
            <p:spPr>
              <a:xfrm>
                <a:off x="3578543" y="2708101"/>
                <a:ext cx="1562535" cy="577069"/>
              </a:xfrm>
              <a:prstGeom prst="rect">
                <a:avLst/>
              </a:prstGeom>
              <a:noFill/>
            </p:spPr>
            <p:txBody>
              <a:bodyPr wrap="square" rtlCol="0">
                <a:spAutoFit/>
              </a:bodyPr>
              <a:lstStyle/>
              <a:p>
                <a:r>
                  <a:rPr lang="en-US" altLang="zh-CN" b="1" dirty="0" smtClean="0"/>
                  <a:t>(a)</a:t>
                </a:r>
                <a:r>
                  <a:rPr lang="zh-CN" altLang="en-US" b="1" dirty="0" smtClean="0"/>
                  <a:t>原始</a:t>
                </a:r>
                <a:endParaRPr lang="zh-CN" altLang="en-US" b="1" dirty="0" smtClean="0"/>
              </a:p>
            </p:txBody>
          </p:sp>
        </p:grpSp>
        <p:grpSp>
          <p:nvGrpSpPr>
            <p:cNvPr id="9" name="组合 8"/>
            <p:cNvGrpSpPr/>
            <p:nvPr/>
          </p:nvGrpSpPr>
          <p:grpSpPr>
            <a:xfrm>
              <a:off x="5536019" y="1788574"/>
              <a:ext cx="1485900" cy="2063869"/>
              <a:chOff x="5536019" y="1257300"/>
              <a:chExt cx="1485900" cy="2063869"/>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019" y="1257300"/>
                <a:ext cx="1485900" cy="1485900"/>
              </a:xfrm>
              <a:prstGeom prst="rect">
                <a:avLst/>
              </a:prstGeom>
            </p:spPr>
          </p:pic>
          <p:sp>
            <p:nvSpPr>
              <p:cNvPr id="8" name="文本框 7"/>
              <p:cNvSpPr txBox="1"/>
              <p:nvPr/>
            </p:nvSpPr>
            <p:spPr>
              <a:xfrm>
                <a:off x="5643055" y="2744100"/>
                <a:ext cx="1378701" cy="577069"/>
              </a:xfrm>
              <a:prstGeom prst="rect">
                <a:avLst/>
              </a:prstGeom>
              <a:noFill/>
            </p:spPr>
            <p:txBody>
              <a:bodyPr wrap="square" rtlCol="0">
                <a:spAutoFit/>
              </a:bodyPr>
              <a:lstStyle/>
              <a:p>
                <a:r>
                  <a:rPr lang="en-US" altLang="zh-CN" b="1" dirty="0" smtClean="0"/>
                  <a:t>(b) </a:t>
                </a:r>
                <a:r>
                  <a:rPr lang="zh-CN" altLang="en-US" b="1" dirty="0" smtClean="0"/>
                  <a:t>旋转</a:t>
                </a:r>
                <a:endParaRPr lang="zh-CN" altLang="en-US" b="1" dirty="0" smtClean="0"/>
              </a:p>
            </p:txBody>
          </p:sp>
        </p:grpSp>
        <p:grpSp>
          <p:nvGrpSpPr>
            <p:cNvPr id="16" name="组合 15"/>
            <p:cNvGrpSpPr/>
            <p:nvPr/>
          </p:nvGrpSpPr>
          <p:grpSpPr>
            <a:xfrm>
              <a:off x="7474242" y="1798099"/>
              <a:ext cx="1457325" cy="2018383"/>
              <a:chOff x="7474242" y="1266825"/>
              <a:chExt cx="1457325" cy="2018383"/>
            </a:xfrm>
          </p:grpSpPr>
          <p:sp>
            <p:nvSpPr>
              <p:cNvPr id="11" name="文本框 10"/>
              <p:cNvSpPr txBox="1"/>
              <p:nvPr/>
            </p:nvSpPr>
            <p:spPr>
              <a:xfrm>
                <a:off x="7578450" y="2708139"/>
                <a:ext cx="1248489" cy="577069"/>
              </a:xfrm>
              <a:prstGeom prst="rect">
                <a:avLst/>
              </a:prstGeom>
              <a:noFill/>
            </p:spPr>
            <p:txBody>
              <a:bodyPr wrap="square" rtlCol="0">
                <a:spAutoFit/>
              </a:bodyPr>
              <a:lstStyle/>
              <a:p>
                <a:r>
                  <a:rPr lang="en-US" altLang="zh-CN" b="1" dirty="0" smtClean="0"/>
                  <a:t>(c) </a:t>
                </a:r>
                <a:r>
                  <a:rPr lang="zh-CN" altLang="en-US" b="1" dirty="0" smtClean="0"/>
                  <a:t>平移</a:t>
                </a:r>
                <a:endParaRPr lang="zh-CN" altLang="en-US" b="1" dirty="0" smtClean="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4242" y="1266825"/>
                <a:ext cx="1457325" cy="1476375"/>
              </a:xfrm>
              <a:prstGeom prst="rect">
                <a:avLst/>
              </a:prstGeom>
            </p:spPr>
          </p:pic>
        </p:grpSp>
        <p:grpSp>
          <p:nvGrpSpPr>
            <p:cNvPr id="17" name="组合 16"/>
            <p:cNvGrpSpPr/>
            <p:nvPr/>
          </p:nvGrpSpPr>
          <p:grpSpPr>
            <a:xfrm>
              <a:off x="3619374" y="3849910"/>
              <a:ext cx="1457325" cy="2014935"/>
              <a:chOff x="3619374" y="3318636"/>
              <a:chExt cx="1457325" cy="2014935"/>
            </a:xfrm>
          </p:grpSpPr>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374" y="3318636"/>
                <a:ext cx="1457325" cy="1466850"/>
              </a:xfrm>
              <a:prstGeom prst="rect">
                <a:avLst/>
              </a:prstGeom>
            </p:spPr>
          </p:pic>
          <p:sp>
            <p:nvSpPr>
              <p:cNvPr id="15" name="文本框 14"/>
              <p:cNvSpPr txBox="1"/>
              <p:nvPr/>
            </p:nvSpPr>
            <p:spPr>
              <a:xfrm>
                <a:off x="3627956" y="4756502"/>
                <a:ext cx="1440160" cy="577069"/>
              </a:xfrm>
              <a:prstGeom prst="rect">
                <a:avLst/>
              </a:prstGeom>
              <a:noFill/>
            </p:spPr>
            <p:txBody>
              <a:bodyPr wrap="square" rtlCol="0">
                <a:spAutoFit/>
              </a:bodyPr>
              <a:lstStyle/>
              <a:p>
                <a:r>
                  <a:rPr lang="en-US" altLang="zh-CN" b="1" dirty="0" smtClean="0"/>
                  <a:t>(d) </a:t>
                </a:r>
                <a:r>
                  <a:rPr lang="zh-CN" altLang="en-US" b="1" dirty="0" smtClean="0"/>
                  <a:t>缩放</a:t>
                </a:r>
                <a:r>
                  <a:rPr lang="en-US" altLang="zh-CN" b="1" dirty="0" smtClean="0"/>
                  <a:t>	 </a:t>
                </a:r>
                <a:endParaRPr lang="zh-CN" altLang="en-US" b="1" dirty="0"/>
              </a:p>
            </p:txBody>
          </p:sp>
        </p:grpSp>
        <p:grpSp>
          <p:nvGrpSpPr>
            <p:cNvPr id="23" name="组合 22"/>
            <p:cNvGrpSpPr/>
            <p:nvPr/>
          </p:nvGrpSpPr>
          <p:grpSpPr>
            <a:xfrm>
              <a:off x="5402669" y="3878578"/>
              <a:ext cx="1752600" cy="2015251"/>
              <a:chOff x="5402669" y="3347304"/>
              <a:chExt cx="1752600" cy="2015251"/>
            </a:xfrm>
          </p:grpSpPr>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2669" y="3347304"/>
                <a:ext cx="1752600" cy="1371600"/>
              </a:xfrm>
              <a:prstGeom prst="rect">
                <a:avLst/>
              </a:prstGeom>
            </p:spPr>
          </p:pic>
          <p:sp>
            <p:nvSpPr>
              <p:cNvPr id="19" name="文本框 18"/>
              <p:cNvSpPr txBox="1"/>
              <p:nvPr/>
            </p:nvSpPr>
            <p:spPr>
              <a:xfrm>
                <a:off x="5568915" y="4785486"/>
                <a:ext cx="1431141" cy="577069"/>
              </a:xfrm>
              <a:prstGeom prst="rect">
                <a:avLst/>
              </a:prstGeom>
              <a:noFill/>
            </p:spPr>
            <p:txBody>
              <a:bodyPr wrap="square" rtlCol="0">
                <a:spAutoFit/>
              </a:bodyPr>
              <a:lstStyle/>
              <a:p>
                <a:r>
                  <a:rPr lang="en-US" altLang="zh-CN" b="1" dirty="0" smtClean="0"/>
                  <a:t>(e) </a:t>
                </a:r>
                <a:r>
                  <a:rPr lang="zh-CN" altLang="en-US" b="1" dirty="0" smtClean="0"/>
                  <a:t>拉伸</a:t>
                </a:r>
                <a:endParaRPr lang="en-US" altLang="zh-CN" b="1" dirty="0" smtClean="0"/>
              </a:p>
            </p:txBody>
          </p:sp>
        </p:grpSp>
        <p:grpSp>
          <p:nvGrpSpPr>
            <p:cNvPr id="22" name="组合 21"/>
            <p:cNvGrpSpPr/>
            <p:nvPr/>
          </p:nvGrpSpPr>
          <p:grpSpPr>
            <a:xfrm>
              <a:off x="7474242" y="3845569"/>
              <a:ext cx="1466850" cy="2048260"/>
              <a:chOff x="7431319" y="3314295"/>
              <a:chExt cx="1466850" cy="2048260"/>
            </a:xfrm>
          </p:grpSpPr>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1319" y="3314295"/>
                <a:ext cx="1466850" cy="1485900"/>
              </a:xfrm>
              <a:prstGeom prst="rect">
                <a:avLst/>
              </a:prstGeom>
            </p:spPr>
          </p:pic>
          <p:sp>
            <p:nvSpPr>
              <p:cNvPr id="21" name="文本框 20"/>
              <p:cNvSpPr txBox="1"/>
              <p:nvPr/>
            </p:nvSpPr>
            <p:spPr>
              <a:xfrm>
                <a:off x="7556759" y="4785486"/>
                <a:ext cx="1215970" cy="577069"/>
              </a:xfrm>
              <a:prstGeom prst="rect">
                <a:avLst/>
              </a:prstGeom>
              <a:noFill/>
            </p:spPr>
            <p:txBody>
              <a:bodyPr wrap="square" rtlCol="0">
                <a:spAutoFit/>
              </a:bodyPr>
              <a:lstStyle/>
              <a:p>
                <a:r>
                  <a:rPr lang="en-US" altLang="zh-CN" b="1" dirty="0" smtClean="0"/>
                  <a:t>(f) </a:t>
                </a:r>
                <a:r>
                  <a:rPr lang="zh-CN" altLang="en-US" b="1" dirty="0" smtClean="0"/>
                  <a:t>翻转</a:t>
                </a:r>
                <a:endParaRPr lang="zh-CN" altLang="en-US" b="1" dirty="0" smtClean="0"/>
              </a:p>
            </p:txBody>
          </p:sp>
        </p:grpSp>
      </p:grpSp>
      <p:graphicFrame>
        <p:nvGraphicFramePr>
          <p:cNvPr id="10" name="表格 9"/>
          <p:cNvGraphicFramePr>
            <a:graphicFrameLocks noGrp="1"/>
          </p:cNvGraphicFramePr>
          <p:nvPr/>
        </p:nvGraphicFramePr>
        <p:xfrm>
          <a:off x="295910" y="4233545"/>
          <a:ext cx="8621395" cy="2699385"/>
        </p:xfrm>
        <a:graphic>
          <a:graphicData uri="http://schemas.openxmlformats.org/drawingml/2006/table">
            <a:tbl>
              <a:tblPr firstRow="1" bandRow="1">
                <a:tableStyleId>{5C22544A-7EE6-4342-B048-85BDC9FD1C3A}</a:tableStyleId>
              </a:tblPr>
              <a:tblGrid>
                <a:gridCol w="1692275"/>
                <a:gridCol w="1281430"/>
                <a:gridCol w="1386205"/>
                <a:gridCol w="1880235"/>
                <a:gridCol w="2381250"/>
              </a:tblGrid>
              <a:tr h="680085">
                <a:tc>
                  <a:txBody>
                    <a:bodyPr/>
                    <a:p>
                      <a:pPr algn="ctr"/>
                      <a:r>
                        <a:rPr lang="zh-CN" dirty="0" smtClean="0"/>
                        <a:t>网络模型</a:t>
                      </a:r>
                      <a:endParaRPr lang="zh-CN" dirty="0"/>
                    </a:p>
                  </a:txBody>
                  <a:tcPr/>
                </a:tc>
                <a:tc>
                  <a:txBody>
                    <a:bodyPr/>
                    <a:p>
                      <a:pPr algn="ctr">
                        <a:buNone/>
                      </a:pPr>
                      <a:r>
                        <a:rPr lang="zh-CN" altLang="en-US" dirty="0"/>
                        <a:t>训练时间</a:t>
                      </a:r>
                      <a:endParaRPr lang="zh-CN" altLang="en-US" dirty="0"/>
                    </a:p>
                    <a:p>
                      <a:pPr algn="ctr">
                        <a:buNone/>
                      </a:pPr>
                      <a:r>
                        <a:rPr lang="zh-CN" altLang="en-US" dirty="0"/>
                        <a:t>（原始）</a:t>
                      </a:r>
                      <a:endParaRPr lang="zh-CN" altLang="en-US" dirty="0"/>
                    </a:p>
                  </a:txBody>
                  <a:tcPr/>
                </a:tc>
                <a:tc>
                  <a:txBody>
                    <a:bodyPr/>
                    <a:p>
                      <a:pPr algn="ctr"/>
                      <a:r>
                        <a:rPr lang="zh-CN" altLang="en-US" dirty="0" smtClean="0"/>
                        <a:t>准确率</a:t>
                      </a:r>
                      <a:endParaRPr lang="zh-CN" altLang="en-US" dirty="0" smtClean="0"/>
                    </a:p>
                    <a:p>
                      <a:pPr algn="ctr"/>
                      <a:r>
                        <a:rPr lang="zh-CN" altLang="en-US" dirty="0" smtClean="0"/>
                        <a:t>（原始）</a:t>
                      </a:r>
                      <a:endParaRPr lang="zh-CN" altLang="en-US" dirty="0" smtClean="0"/>
                    </a:p>
                  </a:txBody>
                  <a:tcPr/>
                </a:tc>
                <a:tc>
                  <a:txBody>
                    <a:bodyPr/>
                    <a:p>
                      <a:pPr algn="ctr">
                        <a:buNone/>
                      </a:pPr>
                      <a:r>
                        <a:rPr lang="zh-CN" altLang="en-US" dirty="0"/>
                        <a:t>训练时间</a:t>
                      </a:r>
                      <a:endParaRPr lang="zh-CN" altLang="en-US" dirty="0"/>
                    </a:p>
                    <a:p>
                      <a:pPr algn="ctr">
                        <a:buNone/>
                      </a:pPr>
                      <a:r>
                        <a:rPr lang="zh-CN" altLang="en-US" dirty="0"/>
                        <a:t>（数据增强后）</a:t>
                      </a:r>
                      <a:endParaRPr lang="zh-CN" altLang="en-US" dirty="0"/>
                    </a:p>
                  </a:txBody>
                  <a:tcPr/>
                </a:tc>
                <a:tc>
                  <a:txBody>
                    <a:bodyPr/>
                    <a:p>
                      <a:pPr algn="ctr">
                        <a:buNone/>
                      </a:pPr>
                      <a:r>
                        <a:rPr lang="zh-CN" altLang="en-US" dirty="0" smtClean="0"/>
                        <a:t>准确率</a:t>
                      </a:r>
                      <a:endParaRPr lang="zh-CN" altLang="en-US" dirty="0" smtClean="0"/>
                    </a:p>
                    <a:p>
                      <a:pPr algn="ctr">
                        <a:buNone/>
                      </a:pPr>
                      <a:r>
                        <a:rPr lang="zh-CN" altLang="en-US" dirty="0" smtClean="0"/>
                        <a:t>（数据增强后）</a:t>
                      </a:r>
                      <a:endParaRPr lang="zh-CN" altLang="en-US" dirty="0" smtClean="0"/>
                    </a:p>
                  </a:txBody>
                  <a:tcPr/>
                </a:tc>
              </a:tr>
              <a:tr h="672465">
                <a:tc>
                  <a:txBody>
                    <a:bodyPr/>
                    <a:p>
                      <a:pPr algn="ctr">
                        <a:buNone/>
                      </a:pPr>
                      <a:r>
                        <a:rPr lang="zh-CN" altLang="en-US" smtClean="0"/>
                        <a:t>原论文方法</a:t>
                      </a:r>
                      <a:endParaRPr lang="zh-CN" altLang="en-US" smtClean="0"/>
                    </a:p>
                    <a:p>
                      <a:pPr algn="ctr">
                        <a:buNone/>
                      </a:pPr>
                      <a:r>
                        <a:rPr lang="zh-CN" altLang="en-US" smtClean="0"/>
                        <a:t>（特征</a:t>
                      </a:r>
                      <a:r>
                        <a:rPr lang="en-US" altLang="zh-CN" smtClean="0"/>
                        <a:t>+</a:t>
                      </a:r>
                      <a:r>
                        <a:rPr lang="zh-CN" altLang="en-US" smtClean="0"/>
                        <a:t>分类器）</a:t>
                      </a:r>
                      <a:endParaRPr lang="zh-CN" altLang="en-US" smtClean="0"/>
                    </a:p>
                  </a:txBody>
                  <a:tcPr anchor="ctr"/>
                </a:tc>
                <a:tc>
                  <a:txBody>
                    <a:bodyPr/>
                    <a:p>
                      <a:pPr algn="ctr">
                        <a:buNone/>
                      </a:pPr>
                      <a:endParaRPr lang="en-US" altLang="zh-CN" baseline="0" dirty="0" smtClean="0"/>
                    </a:p>
                  </a:txBody>
                  <a:tcPr anchor="ctr"/>
                </a:tc>
                <a:tc>
                  <a:txBody>
                    <a:bodyPr/>
                    <a:p>
                      <a:pPr algn="ctr">
                        <a:buNone/>
                      </a:pPr>
                      <a:endParaRPr lang="en-US" altLang="zh-CN" dirty="0" smtClean="0"/>
                    </a:p>
                  </a:txBody>
                  <a:tcPr anchor="ctr"/>
                </a:tc>
                <a:tc>
                  <a:txBody>
                    <a:bodyPr/>
                    <a:p>
                      <a:pPr algn="ctr">
                        <a:buNone/>
                      </a:pPr>
                      <a:endParaRPr lang="en-US" altLang="zh-CN" baseline="0" dirty="0" smtClean="0"/>
                    </a:p>
                  </a:txBody>
                  <a:tcPr anchor="ctr"/>
                </a:tc>
                <a:tc>
                  <a:txBody>
                    <a:bodyPr/>
                    <a:p>
                      <a:pPr algn="ctr">
                        <a:buNone/>
                      </a:pPr>
                      <a:r>
                        <a:rPr lang="en-US" altLang="zh-CN" dirty="0" smtClean="0"/>
                        <a:t>88.6%</a:t>
                      </a:r>
                      <a:endParaRPr lang="en-US" altLang="zh-CN" dirty="0" smtClean="0"/>
                    </a:p>
                  </a:txBody>
                  <a:tcPr anchor="ctr"/>
                </a:tc>
              </a:tr>
              <a:tr h="673100">
                <a:tc>
                  <a:txBody>
                    <a:bodyPr/>
                    <a:p>
                      <a:pPr algn="ctr"/>
                      <a:r>
                        <a:rPr smtClean="0"/>
                        <a:t>AlexNet</a:t>
                      </a:r>
                      <a:endParaRPr smtClean="0"/>
                    </a:p>
                  </a:txBody>
                  <a:tcPr anchor="ctr"/>
                </a:tc>
                <a:tc>
                  <a:txBody>
                    <a:bodyPr/>
                    <a:p>
                      <a:pPr algn="ctr">
                        <a:buNone/>
                      </a:pPr>
                      <a:r>
                        <a:rPr lang="en-US" altLang="zh-CN" baseline="0" dirty="0" smtClean="0"/>
                        <a:t>8min</a:t>
                      </a:r>
                      <a:endParaRPr lang="en-US" altLang="zh-CN" baseline="0" dirty="0" smtClean="0"/>
                    </a:p>
                  </a:txBody>
                  <a:tcPr anchor="ctr"/>
                </a:tc>
                <a:tc>
                  <a:txBody>
                    <a:bodyPr/>
                    <a:p>
                      <a:pPr algn="ctr"/>
                      <a:r>
                        <a:rPr lang="en-US" altLang="zh-CN" dirty="0" smtClean="0"/>
                        <a:t>82.1%</a:t>
                      </a:r>
                      <a:endParaRPr lang="en-US" altLang="zh-CN" dirty="0" smtClean="0"/>
                    </a:p>
                  </a:txBody>
                  <a:tcPr anchor="ctr"/>
                </a:tc>
                <a:tc>
                  <a:txBody>
                    <a:bodyPr/>
                    <a:p>
                      <a:pPr algn="ctr">
                        <a:buNone/>
                      </a:pPr>
                      <a:r>
                        <a:rPr lang="en-US" altLang="zh-CN" baseline="0" dirty="0" smtClean="0"/>
                        <a:t>28min</a:t>
                      </a:r>
                      <a:endParaRPr lang="en-US" altLang="zh-CN" baseline="0" dirty="0" smtClean="0"/>
                    </a:p>
                  </a:txBody>
                  <a:tcPr anchor="ctr"/>
                </a:tc>
                <a:tc>
                  <a:txBody>
                    <a:bodyPr/>
                    <a:p>
                      <a:pPr algn="ctr">
                        <a:buNone/>
                      </a:pPr>
                      <a:r>
                        <a:rPr lang="en-US" altLang="zh-CN" dirty="0" smtClean="0">
                          <a:solidFill>
                            <a:srgbClr val="FF0000"/>
                          </a:solidFill>
                        </a:rPr>
                        <a:t>91.3%</a:t>
                      </a:r>
                      <a:endParaRPr lang="en-US" altLang="zh-CN" dirty="0" smtClean="0">
                        <a:solidFill>
                          <a:srgbClr val="FF0000"/>
                        </a:solidFill>
                      </a:endParaRPr>
                    </a:p>
                  </a:txBody>
                  <a:tcPr anchor="ctr"/>
                </a:tc>
              </a:tr>
            </a:tbl>
          </a:graphicData>
        </a:graphic>
      </p:graphicFrame>
    </p:spTree>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97663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卷积神经网络的影响因素</a:t>
            </a:r>
            <a:endParaRPr lang="zh-CN" altLang="en-US"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5" name="内容占位符 4"/>
          <p:cNvSpPr>
            <a:spLocks noGrp="1"/>
          </p:cNvSpPr>
          <p:nvPr>
            <p:ph idx="1"/>
          </p:nvPr>
        </p:nvSpPr>
        <p:spPr/>
        <p:txBody>
          <a:bodyPr/>
          <a:lstStyle/>
          <a:p>
            <a:r>
              <a:rPr lang="zh-CN" b="1" dirty="0" smtClean="0"/>
              <a:t>网络深度</a:t>
            </a:r>
            <a:endParaRPr lang="zh-CN" b="1" dirty="0" smtClean="0"/>
          </a:p>
          <a:p>
            <a:endParaRPr lang="zh-CN" dirty="0"/>
          </a:p>
        </p:txBody>
      </p:sp>
      <p:graphicFrame>
        <p:nvGraphicFramePr>
          <p:cNvPr id="4" name="表格 3"/>
          <p:cNvGraphicFramePr>
            <a:graphicFrameLocks noGrp="1"/>
          </p:cNvGraphicFramePr>
          <p:nvPr/>
        </p:nvGraphicFramePr>
        <p:xfrm>
          <a:off x="1241852" y="1808490"/>
          <a:ext cx="6048375" cy="3240405"/>
        </p:xfrm>
        <a:graphic>
          <a:graphicData uri="http://schemas.openxmlformats.org/drawingml/2006/table">
            <a:tbl>
              <a:tblPr firstRow="1" bandRow="1">
                <a:tableStyleId>{5C22544A-7EE6-4342-B048-85BDC9FD1C3A}</a:tableStyleId>
              </a:tblPr>
              <a:tblGrid>
                <a:gridCol w="3383280"/>
                <a:gridCol w="1149610"/>
                <a:gridCol w="1515745"/>
              </a:tblGrid>
              <a:tr h="380186">
                <a:tc>
                  <a:txBody>
                    <a:bodyPr/>
                    <a:lstStyle/>
                    <a:p>
                      <a:pPr algn="ctr"/>
                      <a:r>
                        <a:rPr lang="zh-CN" dirty="0" smtClean="0"/>
                        <a:t>网络模型深度</a:t>
                      </a:r>
                      <a:endParaRPr lang="zh-CN" dirty="0"/>
                    </a:p>
                  </a:txBody>
                  <a:tcPr/>
                </a:tc>
                <a:tc>
                  <a:txBody>
                    <a:bodyPr/>
                    <a:p>
                      <a:pPr algn="ctr">
                        <a:buNone/>
                      </a:pPr>
                      <a:r>
                        <a:rPr lang="zh-CN" altLang="en-US" dirty="0"/>
                        <a:t>训练时间</a:t>
                      </a:r>
                      <a:endParaRPr lang="zh-CN" altLang="en-US" dirty="0"/>
                    </a:p>
                  </a:txBody>
                  <a:tcPr/>
                </a:tc>
                <a:tc>
                  <a:txBody>
                    <a:bodyPr/>
                    <a:lstStyle/>
                    <a:p>
                      <a:pPr algn="ctr"/>
                      <a:r>
                        <a:rPr lang="zh-CN" altLang="en-US" dirty="0"/>
                        <a:t>准确率</a:t>
                      </a:r>
                      <a:endParaRPr lang="zh-CN" altLang="en-US" dirty="0"/>
                    </a:p>
                  </a:txBody>
                  <a:tcPr/>
                </a:tc>
              </a:tr>
              <a:tr h="555918">
                <a:tc>
                  <a:txBody>
                    <a:bodyPr/>
                    <a:lstStyle/>
                    <a:p>
                      <a:pPr algn="ctr"/>
                      <a:r>
                        <a:rPr lang="en-US" altLang="zh-CN" dirty="0" err="1" smtClean="0"/>
                        <a:t>8</a:t>
                      </a:r>
                      <a:r>
                        <a:rPr lang="zh-CN" altLang="en-US" dirty="0" err="1" smtClean="0"/>
                        <a:t>层卷积神经网络</a:t>
                      </a:r>
                      <a:r>
                        <a:rPr lang="zh-CN" altLang="en-US" baseline="0" dirty="0" smtClean="0"/>
                        <a:t>（</a:t>
                      </a:r>
                      <a:r>
                        <a:rPr lang="en-US" altLang="zh-CN" baseline="0" dirty="0" smtClean="0"/>
                        <a:t>AlexNet</a:t>
                      </a:r>
                      <a:r>
                        <a:rPr lang="zh-CN" altLang="en-US" baseline="0" dirty="0" smtClean="0"/>
                        <a:t>基准）</a:t>
                      </a:r>
                      <a:endParaRPr lang="zh-CN" altLang="en-US" baseline="0" dirty="0" smtClean="0"/>
                    </a:p>
                  </a:txBody>
                  <a:tcPr anchor="ctr"/>
                </a:tc>
                <a:tc>
                  <a:txBody>
                    <a:bodyPr/>
                    <a:p>
                      <a:pPr algn="ctr">
                        <a:buNone/>
                      </a:pPr>
                      <a:r>
                        <a:rPr lang="en-US" altLang="zh-CN" baseline="0" dirty="0" smtClean="0"/>
                        <a:t>28min</a:t>
                      </a:r>
                      <a:endParaRPr lang="en-US" altLang="zh-CN" baseline="0" dirty="0" smtClean="0"/>
                    </a:p>
                  </a:txBody>
                  <a:tcPr anchor="ctr"/>
                </a:tc>
                <a:tc>
                  <a:txBody>
                    <a:bodyPr/>
                    <a:lstStyle/>
                    <a:p>
                      <a:pPr algn="ctr"/>
                      <a:r>
                        <a:rPr lang="en-US" altLang="zh-CN" dirty="0" smtClean="0"/>
                        <a:t>91.3%</a:t>
                      </a:r>
                      <a:endParaRPr lang="en-US" altLang="zh-CN" dirty="0" smtClean="0"/>
                    </a:p>
                  </a:txBody>
                  <a:tcPr anchor="ctr"/>
                </a:tc>
              </a:tr>
              <a:tr h="576064">
                <a:tc>
                  <a:txBody>
                    <a:bodyPr/>
                    <a:lstStyle/>
                    <a:p>
                      <a:pPr algn="ctr"/>
                      <a:r>
                        <a:rPr lang="en-US" altLang="zh-CN" sz="1800" dirty="0" err="1" smtClean="0">
                          <a:sym typeface="+mn-ea"/>
                        </a:rPr>
                        <a:t>9</a:t>
                      </a:r>
                      <a:r>
                        <a:rPr lang="zh-CN" altLang="en-US" sz="1800" dirty="0" err="1" smtClean="0">
                          <a:sym typeface="+mn-ea"/>
                        </a:rPr>
                        <a:t>层卷积神经网络</a:t>
                      </a:r>
                      <a:endParaRPr lang="en-US" altLang="zh-CN" smtClean="0"/>
                    </a:p>
                  </a:txBody>
                  <a:tcPr anchor="ctr"/>
                </a:tc>
                <a:tc>
                  <a:txBody>
                    <a:bodyPr/>
                    <a:p>
                      <a:pPr algn="ctr">
                        <a:buNone/>
                      </a:pPr>
                      <a:r>
                        <a:rPr lang="en-US" altLang="zh-CN" smtClean="0"/>
                        <a:t>29min</a:t>
                      </a:r>
                      <a:endParaRPr lang="en-US" altLang="zh-CN" smtClean="0"/>
                    </a:p>
                  </a:txBody>
                  <a:tcPr anchor="ctr"/>
                </a:tc>
                <a:tc>
                  <a:txBody>
                    <a:bodyPr/>
                    <a:lstStyle/>
                    <a:p>
                      <a:pPr algn="ctr"/>
                      <a:r>
                        <a:rPr lang="en-US" altLang="zh-CN" dirty="0" smtClean="0"/>
                        <a:t>92.1%</a:t>
                      </a:r>
                      <a:endParaRPr lang="en-US" altLang="zh-CN" dirty="0" smtClean="0"/>
                    </a:p>
                  </a:txBody>
                  <a:tcPr anchor="ctr"/>
                </a:tc>
              </a:tr>
              <a:tr h="576064">
                <a:tc>
                  <a:txBody>
                    <a:bodyPr/>
                    <a:lstStyle/>
                    <a:p>
                      <a:pPr algn="ctr"/>
                      <a:r>
                        <a:rPr lang="en-US" altLang="zh-CN" sz="1800" dirty="0" err="1" smtClean="0">
                          <a:sym typeface="+mn-ea"/>
                        </a:rPr>
                        <a:t>11</a:t>
                      </a:r>
                      <a:r>
                        <a:rPr lang="zh-CN" altLang="en-US" sz="1800" dirty="0" err="1" smtClean="0">
                          <a:sym typeface="+mn-ea"/>
                        </a:rPr>
                        <a:t>层卷积神经网络</a:t>
                      </a:r>
                      <a:endParaRPr lang="en-US" altLang="zh-CN" smtClean="0"/>
                    </a:p>
                  </a:txBody>
                  <a:tcPr anchor="ctr"/>
                </a:tc>
                <a:tc>
                  <a:txBody>
                    <a:bodyPr/>
                    <a:p>
                      <a:pPr algn="ctr">
                        <a:buNone/>
                      </a:pPr>
                      <a:r>
                        <a:rPr lang="en-US" altLang="zh-CN" smtClean="0"/>
                        <a:t>34min</a:t>
                      </a:r>
                      <a:endParaRPr lang="en-US" altLang="zh-CN" smtClean="0"/>
                    </a:p>
                  </a:txBody>
                  <a:tcPr anchor="ctr"/>
                </a:tc>
                <a:tc>
                  <a:txBody>
                    <a:bodyPr/>
                    <a:lstStyle/>
                    <a:p>
                      <a:pPr algn="ctr"/>
                      <a:r>
                        <a:rPr lang="en-US" altLang="zh-CN" dirty="0" smtClean="0">
                          <a:solidFill>
                            <a:srgbClr val="FF0000"/>
                          </a:solidFill>
                        </a:rPr>
                        <a:t>92.8%</a:t>
                      </a:r>
                      <a:endParaRPr lang="en-US" altLang="zh-CN" dirty="0" smtClean="0">
                        <a:solidFill>
                          <a:srgbClr val="FF0000"/>
                        </a:solidFill>
                      </a:endParaRPr>
                    </a:p>
                  </a:txBody>
                  <a:tcPr anchor="ctr"/>
                </a:tc>
              </a:tr>
              <a:tr h="576064">
                <a:tc>
                  <a:txBody>
                    <a:bodyPr/>
                    <a:p>
                      <a:pPr algn="ctr">
                        <a:buNone/>
                      </a:pPr>
                      <a:r>
                        <a:rPr lang="en-US" altLang="zh-CN" sz="1800" dirty="0" err="1" smtClean="0">
                          <a:sym typeface="+mn-ea"/>
                        </a:rPr>
                        <a:t>13</a:t>
                      </a:r>
                      <a:r>
                        <a:rPr lang="zh-CN" altLang="en-US" sz="1800" dirty="0" err="1" smtClean="0">
                          <a:sym typeface="+mn-ea"/>
                        </a:rPr>
                        <a:t>层卷积神经网络</a:t>
                      </a:r>
                      <a:endParaRPr lang="en-US" altLang="zh-CN" smtClean="0"/>
                    </a:p>
                  </a:txBody>
                  <a:tcPr anchor="ctr"/>
                </a:tc>
                <a:tc>
                  <a:txBody>
                    <a:bodyPr/>
                    <a:p>
                      <a:pPr algn="ctr">
                        <a:buNone/>
                      </a:pPr>
                      <a:r>
                        <a:rPr lang="en-US" altLang="zh-CN" smtClean="0"/>
                        <a:t>44min</a:t>
                      </a:r>
                      <a:endParaRPr lang="en-US" altLang="zh-CN" smtClean="0"/>
                    </a:p>
                  </a:txBody>
                  <a:tcPr anchor="ctr"/>
                </a:tc>
                <a:tc>
                  <a:txBody>
                    <a:bodyPr/>
                    <a:p>
                      <a:pPr algn="ctr">
                        <a:buNone/>
                      </a:pPr>
                      <a:r>
                        <a:rPr lang="zh-CN" altLang="en-US" dirty="0">
                          <a:solidFill>
                            <a:schemeClr val="tx1"/>
                          </a:solidFill>
                        </a:rPr>
                        <a:t>92.5%</a:t>
                      </a:r>
                      <a:endParaRPr lang="zh-CN" altLang="en-US" dirty="0">
                        <a:solidFill>
                          <a:schemeClr val="tx1"/>
                        </a:solidFill>
                      </a:endParaRPr>
                    </a:p>
                  </a:txBody>
                  <a:tcPr anchor="ctr"/>
                </a:tc>
              </a:tr>
              <a:tr h="576064">
                <a:tc>
                  <a:txBody>
                    <a:bodyPr/>
                    <a:p>
                      <a:pPr algn="ctr">
                        <a:buNone/>
                      </a:pPr>
                      <a:r>
                        <a:rPr lang="en-US" altLang="zh-CN" sz="1800" dirty="0" err="1" smtClean="0">
                          <a:sym typeface="+mn-ea"/>
                        </a:rPr>
                        <a:t>16</a:t>
                      </a:r>
                      <a:r>
                        <a:rPr lang="zh-CN" altLang="en-US" sz="1800" dirty="0" err="1" smtClean="0">
                          <a:sym typeface="+mn-ea"/>
                        </a:rPr>
                        <a:t>层卷积神经网络</a:t>
                      </a:r>
                      <a:endParaRPr lang="en-US" altLang="zh-CN" smtClean="0"/>
                    </a:p>
                  </a:txBody>
                  <a:tcPr anchor="ctr"/>
                </a:tc>
                <a:tc>
                  <a:txBody>
                    <a:bodyPr/>
                    <a:p>
                      <a:pPr algn="ctr">
                        <a:buNone/>
                      </a:pPr>
                      <a:r>
                        <a:rPr lang="en-US" altLang="zh-CN" smtClean="0"/>
                        <a:t>53min</a:t>
                      </a:r>
                      <a:endParaRPr lang="en-US" altLang="zh-CN" smtClean="0"/>
                    </a:p>
                  </a:txBody>
                  <a:tcPr anchor="ctr"/>
                </a:tc>
                <a:tc>
                  <a:txBody>
                    <a:bodyPr/>
                    <a:p>
                      <a:pPr algn="ctr">
                        <a:buNone/>
                      </a:pPr>
                      <a:r>
                        <a:rPr lang="zh-CN" altLang="en-US" dirty="0"/>
                        <a:t>92.3%</a:t>
                      </a:r>
                      <a:endParaRPr lang="zh-CN" altLang="en-US" dirty="0"/>
                    </a:p>
                  </a:txBody>
                  <a:tcPr anchor="ctr"/>
                </a:tc>
              </a:tr>
            </a:tbl>
          </a:graphicData>
        </a:graphic>
      </p:graphicFrame>
    </p:spTree>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 y="0"/>
            <a:ext cx="8025130" cy="1002030"/>
          </a:xfrm>
          <a:solidFill>
            <a:schemeClr val="accent1">
              <a:lumMod val="75000"/>
            </a:schemeClr>
          </a:solidFill>
        </p:spPr>
        <p:txBody>
          <a:bodyPr/>
          <a:lstStyle/>
          <a:p>
            <a:r>
              <a:rPr lang="zh-CN" altLang="en-US" b="1" dirty="0" smtClean="0">
                <a:solidFill>
                  <a:schemeClr val="bg1"/>
                </a:solidFill>
                <a:latin typeface="Times New Roman" panose="02020603050405020304" pitchFamily="18" charset="0"/>
                <a:cs typeface="Times New Roman" panose="02020603050405020304" pitchFamily="18" charset="0"/>
                <a:sym typeface="+mn-ea"/>
              </a:rPr>
              <a:t>卷积神经网络的影响因素</a:t>
            </a:r>
            <a:endParaRPr lang="zh-CN" altLang="en-US"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5" name="内容占位符 4"/>
          <p:cNvSpPr>
            <a:spLocks noGrp="1"/>
          </p:cNvSpPr>
          <p:nvPr>
            <p:ph idx="1"/>
          </p:nvPr>
        </p:nvSpPr>
        <p:spPr/>
        <p:txBody>
          <a:bodyPr/>
          <a:lstStyle/>
          <a:p>
            <a:r>
              <a:rPr lang="zh-CN" altLang="en-US" b="1" dirty="0"/>
              <a:t>网络宽度</a:t>
            </a:r>
            <a:endParaRPr lang="zh-CN" altLang="en-US" b="1" dirty="0"/>
          </a:p>
        </p:txBody>
      </p:sp>
      <p:graphicFrame>
        <p:nvGraphicFramePr>
          <p:cNvPr id="4" name="表格 3"/>
          <p:cNvGraphicFramePr>
            <a:graphicFrameLocks noGrp="1"/>
          </p:cNvGraphicFramePr>
          <p:nvPr/>
        </p:nvGraphicFramePr>
        <p:xfrm>
          <a:off x="295910" y="1633220"/>
          <a:ext cx="8133715" cy="4443730"/>
        </p:xfrm>
        <a:graphic>
          <a:graphicData uri="http://schemas.openxmlformats.org/drawingml/2006/table">
            <a:tbl>
              <a:tblPr firstRow="1" bandRow="1">
                <a:tableStyleId>{5C22544A-7EE6-4342-B048-85BDC9FD1C3A}</a:tableStyleId>
              </a:tblPr>
              <a:tblGrid>
                <a:gridCol w="1253490"/>
                <a:gridCol w="1808480"/>
                <a:gridCol w="1297305"/>
                <a:gridCol w="1271905"/>
                <a:gridCol w="1271270"/>
                <a:gridCol w="1231265"/>
              </a:tblGrid>
              <a:tr h="408940">
                <a:tc>
                  <a:txBody>
                    <a:bodyPr/>
                    <a:p>
                      <a:pPr algn="ctr"/>
                      <a:endParaRPr lang="zh-CN" altLang="en-US" dirty="0"/>
                    </a:p>
                  </a:txBody>
                  <a:tcPr/>
                </a:tc>
                <a:tc>
                  <a:txBody>
                    <a:bodyPr/>
                    <a:p>
                      <a:pPr algn="ctr">
                        <a:buNone/>
                      </a:pPr>
                      <a:r>
                        <a:rPr lang="en-US" altLang="zh-CN" dirty="0"/>
                        <a:t>11</a:t>
                      </a:r>
                      <a:r>
                        <a:rPr lang="zh-CN" altLang="en-US" dirty="0"/>
                        <a:t>层网络模型</a:t>
                      </a:r>
                      <a:endParaRPr lang="zh-CN" altLang="en-US" dirty="0"/>
                    </a:p>
                  </a:txBody>
                  <a:tcPr/>
                </a:tc>
                <a:tc>
                  <a:txBody>
                    <a:bodyPr/>
                    <a:p>
                      <a:pPr algn="ctr">
                        <a:buNone/>
                      </a:pPr>
                      <a:r>
                        <a:rPr lang="zh-CN" altLang="en-US" dirty="0"/>
                        <a:t>A</a:t>
                      </a:r>
                      <a:endParaRPr lang="zh-CN" altLang="en-US" dirty="0"/>
                    </a:p>
                  </a:txBody>
                  <a:tcPr/>
                </a:tc>
                <a:tc>
                  <a:txBody>
                    <a:bodyPr/>
                    <a:p>
                      <a:pPr algn="ctr">
                        <a:buNone/>
                      </a:pPr>
                      <a:r>
                        <a:rPr lang="en-US" altLang="zh-CN" dirty="0"/>
                        <a:t>B</a:t>
                      </a:r>
                      <a:endParaRPr lang="en-US" altLang="zh-CN" dirty="0"/>
                    </a:p>
                  </a:txBody>
                  <a:tcPr/>
                </a:tc>
                <a:tc>
                  <a:txBody>
                    <a:bodyPr/>
                    <a:p>
                      <a:pPr algn="ctr">
                        <a:buNone/>
                      </a:pPr>
                      <a:r>
                        <a:rPr lang="zh-CN" altLang="en-US" dirty="0"/>
                        <a:t>C</a:t>
                      </a:r>
                      <a:endParaRPr lang="zh-CN" altLang="en-US" dirty="0"/>
                    </a:p>
                  </a:txBody>
                  <a:tcPr/>
                </a:tc>
                <a:tc>
                  <a:txBody>
                    <a:bodyPr/>
                    <a:p>
                      <a:pPr algn="ctr"/>
                      <a:r>
                        <a:rPr lang="zh-CN" altLang="en-US" dirty="0"/>
                        <a:t>D</a:t>
                      </a:r>
                      <a:endParaRPr lang="zh-CN" altLang="en-US" dirty="0"/>
                    </a:p>
                  </a:txBody>
                  <a:tcPr/>
                </a:tc>
              </a:tr>
              <a:tr h="652780">
                <a:tc rowSpan="4">
                  <a:txBody>
                    <a:bodyPr/>
                    <a:p>
                      <a:r>
                        <a:rPr lang="zh-CN" altLang="en-US" baseline="0" dirty="0" smtClean="0"/>
                        <a:t>具体结构</a:t>
                      </a:r>
                      <a:endParaRPr lang="zh-CN" altLang="en-US" baseline="0" dirty="0" smtClean="0"/>
                    </a:p>
                  </a:txBody>
                  <a:tcPr anchor="ctr"/>
                </a:tc>
                <a:tc>
                  <a:txBody>
                    <a:bodyPr/>
                    <a:p>
                      <a:pPr algn="ctr">
                        <a:buNone/>
                      </a:pPr>
                      <a:r>
                        <a:rPr lang="zh-CN" altLang="en-US" baseline="0" dirty="0" smtClean="0"/>
                        <a:t>conv11-96</a:t>
                      </a:r>
                      <a:endParaRPr lang="zh-CN" altLang="en-US" baseline="0" dirty="0" smtClean="0"/>
                    </a:p>
                  </a:txBody>
                  <a:tcPr anchor="ctr"/>
                </a:tc>
                <a:tc>
                  <a:txBody>
                    <a:bodyPr/>
                    <a:p>
                      <a:pPr algn="ctr">
                        <a:buNone/>
                      </a:pPr>
                      <a:r>
                        <a:rPr lang="zh-CN" altLang="en-US" baseline="0" dirty="0" smtClean="0"/>
                        <a:t>conv13-96</a:t>
                      </a:r>
                      <a:endParaRPr lang="zh-CN" altLang="en-US" baseline="0" dirty="0" smtClean="0"/>
                    </a:p>
                  </a:txBody>
                  <a:tcPr anchor="ctr"/>
                </a:tc>
                <a:tc>
                  <a:txBody>
                    <a:bodyPr/>
                    <a:p>
                      <a:pPr algn="ctr">
                        <a:buNone/>
                      </a:pPr>
                      <a:r>
                        <a:rPr lang="zh-CN" altLang="en-US" baseline="0" dirty="0" smtClean="0"/>
                        <a:t>conv13-96</a:t>
                      </a:r>
                      <a:endParaRPr lang="zh-CN" altLang="en-US" baseline="0" dirty="0" smtClean="0"/>
                    </a:p>
                  </a:txBody>
                  <a:tcPr anchor="ctr"/>
                </a:tc>
                <a:tc>
                  <a:txBody>
                    <a:bodyPr/>
                    <a:p>
                      <a:pPr algn="ctr">
                        <a:buNone/>
                      </a:pPr>
                      <a:r>
                        <a:rPr lang="zh-CN" altLang="en-US" baseline="0" dirty="0" smtClean="0"/>
                        <a:t>conv13-96</a:t>
                      </a:r>
                      <a:endParaRPr lang="zh-CN" altLang="en-US" baseline="0" dirty="0" smtClean="0"/>
                    </a:p>
                  </a:txBody>
                  <a:tcPr anchor="ctr"/>
                </a:tc>
                <a:tc>
                  <a:txBody>
                    <a:bodyPr/>
                    <a:p>
                      <a:pPr algn="ctr"/>
                      <a:r>
                        <a:rPr lang="en-US" altLang="zh-CN" dirty="0" smtClean="0"/>
                        <a:t>conv13-96</a:t>
                      </a:r>
                      <a:endParaRPr lang="en-US" altLang="zh-CN" dirty="0" smtClean="0"/>
                    </a:p>
                  </a:txBody>
                  <a:tcPr anchor="ctr"/>
                </a:tc>
              </a:tr>
              <a:tr h="583565">
                <a:tc vMerge="1">
                  <a:tcPr anchor="ctr"/>
                </a:tc>
                <a:tc>
                  <a:txBody>
                    <a:bodyPr/>
                    <a:p>
                      <a:pPr algn="ctr">
                        <a:buNone/>
                      </a:pPr>
                      <a:r>
                        <a:rPr lang="en-US" altLang="zh-CN" smtClean="0"/>
                        <a:t>conv5-256</a:t>
                      </a:r>
                      <a:endParaRPr lang="en-US" altLang="zh-CN" smtClean="0"/>
                    </a:p>
                  </a:txBody>
                  <a:tcPr anchor="ctr"/>
                </a:tc>
                <a:tc>
                  <a:txBody>
                    <a:bodyPr/>
                    <a:p>
                      <a:pPr algn="ctr">
                        <a:buNone/>
                      </a:pPr>
                      <a:r>
                        <a:rPr lang="en-US" altLang="zh-CN" smtClean="0"/>
                        <a:t>conv5-256</a:t>
                      </a:r>
                      <a:endParaRPr lang="en-US" altLang="zh-CN" smtClean="0"/>
                    </a:p>
                  </a:txBody>
                  <a:tcPr anchor="ctr"/>
                </a:tc>
                <a:tc>
                  <a:txBody>
                    <a:bodyPr/>
                    <a:p>
                      <a:pPr algn="ctr">
                        <a:buNone/>
                      </a:pPr>
                      <a:r>
                        <a:rPr lang="en-US" altLang="zh-CN" smtClean="0"/>
                        <a:t>conv7-256</a:t>
                      </a:r>
                      <a:endParaRPr lang="en-US" altLang="zh-CN" smtClean="0"/>
                    </a:p>
                  </a:txBody>
                  <a:tcPr anchor="ctr"/>
                </a:tc>
                <a:tc>
                  <a:txBody>
                    <a:bodyPr/>
                    <a:p>
                      <a:pPr algn="ctr">
                        <a:buNone/>
                      </a:pPr>
                      <a:r>
                        <a:rPr lang="en-US" altLang="zh-CN" smtClean="0"/>
                        <a:t>conv7-256</a:t>
                      </a:r>
                      <a:endParaRPr lang="en-US" altLang="zh-CN" smtClean="0"/>
                    </a:p>
                  </a:txBody>
                  <a:tcPr anchor="ctr"/>
                </a:tc>
                <a:tc>
                  <a:txBody>
                    <a:bodyPr/>
                    <a:p>
                      <a:pPr algn="ctr"/>
                      <a:r>
                        <a:rPr lang="en-US" altLang="zh-CN" dirty="0" smtClean="0"/>
                        <a:t>conv7-256</a:t>
                      </a:r>
                      <a:endParaRPr lang="en-US" altLang="zh-CN" dirty="0" smtClean="0"/>
                    </a:p>
                  </a:txBody>
                  <a:tcPr anchor="ctr"/>
                </a:tc>
              </a:tr>
              <a:tr h="765810">
                <a:tc vMerge="1">
                  <a:tcPr anchor="ctr"/>
                </a:tc>
                <a:tc>
                  <a:txBody>
                    <a:bodyPr/>
                    <a:p>
                      <a:pPr algn="ctr">
                        <a:buNone/>
                      </a:pPr>
                      <a:r>
                        <a:rPr lang="en-US" altLang="zh-CN" smtClean="0"/>
                        <a:t>conv3-256</a:t>
                      </a:r>
                      <a:endParaRPr lang="en-US" altLang="zh-CN" smtClean="0"/>
                    </a:p>
                    <a:p>
                      <a:pPr algn="ctr">
                        <a:buNone/>
                      </a:pPr>
                      <a:r>
                        <a:rPr lang="en-US" altLang="zh-CN" smtClean="0"/>
                        <a:t>conv3-256</a:t>
                      </a:r>
                      <a:endParaRPr lang="en-US" altLang="zh-CN" smtClean="0"/>
                    </a:p>
                    <a:p>
                      <a:pPr algn="ctr">
                        <a:buNone/>
                      </a:pPr>
                      <a:r>
                        <a:rPr lang="en-US" altLang="zh-CN" smtClean="0"/>
                        <a:t>conv3-256</a:t>
                      </a:r>
                      <a:endParaRPr lang="en-US" altLang="zh-CN" smtClean="0"/>
                    </a:p>
                  </a:txBody>
                  <a:tcPr anchor="ctr"/>
                </a:tc>
                <a:tc>
                  <a:txBody>
                    <a:bodyPr/>
                    <a:p>
                      <a:pPr algn="ctr">
                        <a:buNone/>
                      </a:pPr>
                      <a:r>
                        <a:rPr lang="en-US" altLang="zh-CN" smtClean="0"/>
                        <a:t>conv3-256</a:t>
                      </a:r>
                      <a:endParaRPr lang="en-US" altLang="zh-CN" smtClean="0"/>
                    </a:p>
                    <a:p>
                      <a:pPr algn="ctr">
                        <a:buNone/>
                      </a:pPr>
                      <a:r>
                        <a:rPr lang="en-US" altLang="zh-CN" smtClean="0"/>
                        <a:t>conv3-256</a:t>
                      </a:r>
                      <a:endParaRPr lang="en-US" altLang="zh-CN" smtClean="0"/>
                    </a:p>
                    <a:p>
                      <a:pPr algn="ctr">
                        <a:buNone/>
                      </a:pPr>
                      <a:r>
                        <a:rPr lang="en-US" altLang="zh-CN" smtClean="0"/>
                        <a:t>conv3-256</a:t>
                      </a:r>
                      <a:endParaRPr lang="en-US" altLang="zh-CN" smtClean="0"/>
                    </a:p>
                  </a:txBody>
                  <a:tcPr anchor="ctr"/>
                </a:tc>
                <a:tc>
                  <a:txBody>
                    <a:bodyPr/>
                    <a:p>
                      <a:pPr algn="ctr">
                        <a:buNone/>
                      </a:pPr>
                      <a:r>
                        <a:rPr lang="en-US" altLang="zh-CN" smtClean="0"/>
                        <a:t>conv3-256</a:t>
                      </a:r>
                      <a:endParaRPr lang="en-US" altLang="zh-CN" smtClean="0"/>
                    </a:p>
                    <a:p>
                      <a:pPr algn="ctr">
                        <a:buNone/>
                      </a:pPr>
                      <a:r>
                        <a:rPr lang="en-US" altLang="zh-CN" smtClean="0"/>
                        <a:t>conv3-256</a:t>
                      </a:r>
                      <a:endParaRPr lang="en-US" altLang="zh-CN" smtClean="0"/>
                    </a:p>
                    <a:p>
                      <a:pPr algn="ctr">
                        <a:buNone/>
                      </a:pPr>
                      <a:r>
                        <a:rPr lang="en-US" altLang="zh-CN" smtClean="0"/>
                        <a:t>conv3-256</a:t>
                      </a:r>
                      <a:endParaRPr lang="en-US" altLang="zh-CN" smtClean="0"/>
                    </a:p>
                  </a:txBody>
                  <a:tcPr anchor="ctr"/>
                </a:tc>
                <a:tc>
                  <a:txBody>
                    <a:bodyPr/>
                    <a:p>
                      <a:pPr algn="ctr">
                        <a:buNone/>
                      </a:pPr>
                      <a:r>
                        <a:rPr lang="en-US" altLang="zh-CN" smtClean="0"/>
                        <a:t>conv3-384</a:t>
                      </a:r>
                      <a:endParaRPr lang="en-US" altLang="zh-CN" smtClean="0"/>
                    </a:p>
                    <a:p>
                      <a:pPr algn="ctr">
                        <a:buNone/>
                      </a:pPr>
                      <a:r>
                        <a:rPr lang="en-US" altLang="zh-CN" smtClean="0"/>
                        <a:t>conv3-384</a:t>
                      </a:r>
                      <a:endParaRPr lang="en-US" altLang="zh-CN" smtClean="0"/>
                    </a:p>
                    <a:p>
                      <a:pPr algn="ctr">
                        <a:buNone/>
                      </a:pPr>
                      <a:r>
                        <a:rPr lang="en-US" altLang="zh-CN" smtClean="0"/>
                        <a:t>conv3-384</a:t>
                      </a:r>
                      <a:endParaRPr lang="en-US" altLang="zh-CN" smtClean="0"/>
                    </a:p>
                  </a:txBody>
                  <a:tcPr anchor="ctr"/>
                </a:tc>
                <a:tc>
                  <a:txBody>
                    <a:bodyPr/>
                    <a:p>
                      <a:pPr algn="ctr"/>
                      <a:r>
                        <a:rPr lang="en-US" altLang="zh-CN" dirty="0" smtClean="0"/>
                        <a:t>conv3-512</a:t>
                      </a:r>
                      <a:endParaRPr lang="en-US" altLang="zh-CN" dirty="0" smtClean="0"/>
                    </a:p>
                    <a:p>
                      <a:pPr algn="ctr"/>
                      <a:r>
                        <a:rPr lang="en-US" altLang="zh-CN" dirty="0" smtClean="0"/>
                        <a:t>conv3-512</a:t>
                      </a:r>
                      <a:endParaRPr lang="en-US" altLang="zh-CN" dirty="0" smtClean="0"/>
                    </a:p>
                    <a:p>
                      <a:pPr algn="ctr"/>
                      <a:r>
                        <a:rPr lang="en-US" altLang="zh-CN" dirty="0" smtClean="0"/>
                        <a:t>conv3-512</a:t>
                      </a:r>
                      <a:endParaRPr lang="en-US" altLang="zh-CN" dirty="0" smtClean="0"/>
                    </a:p>
                  </a:txBody>
                  <a:tcPr anchor="ctr"/>
                </a:tc>
              </a:tr>
              <a:tr h="916940">
                <a:tc vMerge="1">
                  <a:tcPr anchor="ctr"/>
                </a:tc>
                <a:tc>
                  <a:txBody>
                    <a:bodyPr/>
                    <a:p>
                      <a:pPr algn="ctr">
                        <a:buNone/>
                      </a:pPr>
                      <a:r>
                        <a:rPr lang="en-US" altLang="zh-CN" smtClean="0"/>
                        <a:t>conv3-384</a:t>
                      </a:r>
                      <a:endParaRPr lang="en-US" altLang="zh-CN" smtClean="0"/>
                    </a:p>
                    <a:p>
                      <a:pPr algn="ctr">
                        <a:buNone/>
                      </a:pPr>
                      <a:r>
                        <a:rPr lang="en-US" altLang="zh-CN" smtClean="0"/>
                        <a:t>conv3-384</a:t>
                      </a:r>
                      <a:endParaRPr lang="en-US" altLang="zh-CN" smtClean="0"/>
                    </a:p>
                    <a:p>
                      <a:pPr algn="ctr">
                        <a:buNone/>
                      </a:pPr>
                      <a:r>
                        <a:rPr lang="en-US" altLang="zh-CN" smtClean="0"/>
                        <a:t>conv3-384</a:t>
                      </a:r>
                      <a:endParaRPr lang="en-US" altLang="zh-CN" smtClean="0"/>
                    </a:p>
                  </a:txBody>
                  <a:tcPr anchor="ctr"/>
                </a:tc>
                <a:tc>
                  <a:txBody>
                    <a:bodyPr/>
                    <a:p>
                      <a:pPr algn="ctr">
                        <a:buNone/>
                      </a:pPr>
                      <a:r>
                        <a:rPr lang="en-US" altLang="zh-CN" smtClean="0"/>
                        <a:t>conv3-384</a:t>
                      </a:r>
                      <a:endParaRPr lang="en-US" altLang="zh-CN" smtClean="0"/>
                    </a:p>
                    <a:p>
                      <a:pPr algn="ctr">
                        <a:buNone/>
                      </a:pPr>
                      <a:r>
                        <a:rPr lang="en-US" altLang="zh-CN" smtClean="0"/>
                        <a:t>conv3-384</a:t>
                      </a:r>
                      <a:endParaRPr lang="en-US" altLang="zh-CN" smtClean="0"/>
                    </a:p>
                    <a:p>
                      <a:pPr algn="ctr">
                        <a:buNone/>
                      </a:pPr>
                      <a:r>
                        <a:rPr lang="en-US" altLang="zh-CN" smtClean="0"/>
                        <a:t>conv3-384</a:t>
                      </a:r>
                      <a:endParaRPr lang="en-US" altLang="zh-CN" smtClean="0"/>
                    </a:p>
                  </a:txBody>
                  <a:tcPr anchor="ctr"/>
                </a:tc>
                <a:tc>
                  <a:txBody>
                    <a:bodyPr/>
                    <a:p>
                      <a:pPr algn="ctr">
                        <a:buNone/>
                      </a:pPr>
                      <a:r>
                        <a:rPr lang="en-US" altLang="zh-CN" smtClean="0"/>
                        <a:t>conv3-384</a:t>
                      </a:r>
                      <a:endParaRPr lang="en-US" altLang="zh-CN" smtClean="0"/>
                    </a:p>
                    <a:p>
                      <a:pPr algn="ctr">
                        <a:buNone/>
                      </a:pPr>
                      <a:r>
                        <a:rPr lang="en-US" altLang="zh-CN" smtClean="0"/>
                        <a:t>conv3-384</a:t>
                      </a:r>
                      <a:endParaRPr lang="en-US" altLang="zh-CN" smtClean="0"/>
                    </a:p>
                    <a:p>
                      <a:pPr algn="ctr">
                        <a:buNone/>
                      </a:pPr>
                      <a:r>
                        <a:rPr lang="en-US" altLang="zh-CN" smtClean="0"/>
                        <a:t>conv3-384</a:t>
                      </a:r>
                      <a:endParaRPr lang="en-US" altLang="zh-CN" smtClean="0"/>
                    </a:p>
                  </a:txBody>
                  <a:tcPr anchor="ctr"/>
                </a:tc>
                <a:tc>
                  <a:txBody>
                    <a:bodyPr/>
                    <a:p>
                      <a:pPr algn="ctr">
                        <a:buNone/>
                      </a:pPr>
                      <a:r>
                        <a:rPr lang="en-US" altLang="zh-CN" smtClean="0"/>
                        <a:t>conv3-512</a:t>
                      </a:r>
                      <a:endParaRPr lang="en-US" altLang="zh-CN" smtClean="0"/>
                    </a:p>
                    <a:p>
                      <a:pPr algn="ctr">
                        <a:buNone/>
                      </a:pPr>
                      <a:r>
                        <a:rPr lang="en-US" altLang="zh-CN" smtClean="0"/>
                        <a:t>conv3-512</a:t>
                      </a:r>
                      <a:endParaRPr lang="en-US" altLang="zh-CN" smtClean="0"/>
                    </a:p>
                    <a:p>
                      <a:pPr algn="ctr">
                        <a:buNone/>
                      </a:pPr>
                      <a:r>
                        <a:rPr lang="en-US" altLang="zh-CN" smtClean="0"/>
                        <a:t>conv3-512</a:t>
                      </a:r>
                      <a:endParaRPr lang="en-US" altLang="zh-CN" smtClean="0"/>
                    </a:p>
                  </a:txBody>
                  <a:tcPr anchor="ctr"/>
                </a:tc>
                <a:tc>
                  <a:txBody>
                    <a:bodyPr/>
                    <a:p>
                      <a:pPr algn="ctr">
                        <a:buNone/>
                      </a:pPr>
                      <a:r>
                        <a:rPr lang="zh-CN" altLang="en-US" dirty="0"/>
                        <a:t>conv3-512</a:t>
                      </a:r>
                      <a:endParaRPr lang="zh-CN" altLang="en-US" dirty="0"/>
                    </a:p>
                    <a:p>
                      <a:pPr algn="ctr">
                        <a:buNone/>
                      </a:pPr>
                      <a:r>
                        <a:rPr lang="zh-CN" altLang="en-US" dirty="0"/>
                        <a:t>conv3-512</a:t>
                      </a:r>
                      <a:endParaRPr lang="zh-CN" altLang="en-US" dirty="0"/>
                    </a:p>
                    <a:p>
                      <a:pPr algn="ctr">
                        <a:buNone/>
                      </a:pPr>
                      <a:r>
                        <a:rPr lang="zh-CN" altLang="en-US" dirty="0"/>
                        <a:t>conv3-512</a:t>
                      </a:r>
                      <a:endParaRPr lang="zh-CN" altLang="en-US" dirty="0"/>
                    </a:p>
                  </a:txBody>
                  <a:tcPr anchor="ctr"/>
                </a:tc>
              </a:tr>
              <a:tr h="481965">
                <a:tc>
                  <a:txBody>
                    <a:bodyPr/>
                    <a:p>
                      <a:pPr algn="ctr">
                        <a:buNone/>
                      </a:pPr>
                      <a:r>
                        <a:rPr lang="zh-CN" altLang="en-US" smtClean="0"/>
                        <a:t>准确率</a:t>
                      </a:r>
                      <a:endParaRPr lang="zh-CN" altLang="en-US" smtClean="0"/>
                    </a:p>
                  </a:txBody>
                  <a:tcPr anchor="ctr"/>
                </a:tc>
                <a:tc>
                  <a:txBody>
                    <a:bodyPr/>
                    <a:p>
                      <a:pPr algn="ctr">
                        <a:buNone/>
                      </a:pPr>
                      <a:r>
                        <a:rPr lang="en-US" altLang="zh-CN" smtClean="0"/>
                        <a:t>92.8% </a:t>
                      </a:r>
                      <a:endParaRPr lang="en-US" altLang="zh-CN" smtClean="0"/>
                    </a:p>
                  </a:txBody>
                  <a:tcPr anchor="ctr"/>
                </a:tc>
                <a:tc>
                  <a:txBody>
                    <a:bodyPr/>
                    <a:p>
                      <a:pPr>
                        <a:buNone/>
                      </a:pPr>
                      <a:r>
                        <a:rPr lang="en-US" altLang="zh-CN" smtClean="0"/>
                        <a:t>92.9%</a:t>
                      </a:r>
                      <a:endParaRPr lang="en-US" altLang="zh-CN" smtClean="0"/>
                    </a:p>
                  </a:txBody>
                  <a:tcPr anchor="ctr"/>
                </a:tc>
                <a:tc>
                  <a:txBody>
                    <a:bodyPr/>
                    <a:p>
                      <a:pPr algn="ctr">
                        <a:buNone/>
                      </a:pPr>
                      <a:r>
                        <a:rPr lang="en-US" altLang="zh-CN" smtClean="0"/>
                        <a:t>93.1%</a:t>
                      </a:r>
                      <a:endParaRPr lang="en-US" altLang="zh-CN" smtClean="0"/>
                    </a:p>
                  </a:txBody>
                  <a:tcPr anchor="ctr"/>
                </a:tc>
                <a:tc>
                  <a:txBody>
                    <a:bodyPr/>
                    <a:p>
                      <a:pPr algn="ctr">
                        <a:buNone/>
                      </a:pPr>
                      <a:r>
                        <a:rPr lang="en-US" altLang="zh-CN" smtClean="0">
                          <a:solidFill>
                            <a:srgbClr val="FF0000"/>
                          </a:solidFill>
                        </a:rPr>
                        <a:t>93.6%</a:t>
                      </a:r>
                      <a:endParaRPr lang="en-US" altLang="zh-CN" smtClean="0">
                        <a:solidFill>
                          <a:srgbClr val="FF0000"/>
                        </a:solidFill>
                      </a:endParaRPr>
                    </a:p>
                  </a:txBody>
                  <a:tcPr anchor="ctr"/>
                </a:tc>
                <a:tc>
                  <a:txBody>
                    <a:bodyPr/>
                    <a:p>
                      <a:pPr algn="ctr">
                        <a:buNone/>
                      </a:pPr>
                      <a:r>
                        <a:rPr lang="zh-CN" altLang="en-US" dirty="0"/>
                        <a:t>93.6%</a:t>
                      </a:r>
                      <a:endParaRPr lang="zh-CN" altLang="en-US" dirty="0"/>
                    </a:p>
                  </a:txBody>
                  <a:tcPr anchor="ctr"/>
                </a:tc>
              </a:tr>
              <a:tr h="482600">
                <a:tc>
                  <a:txBody>
                    <a:bodyPr/>
                    <a:p>
                      <a:pPr algn="ctr">
                        <a:buNone/>
                      </a:pPr>
                      <a:r>
                        <a:rPr lang="zh-CN" altLang="en-US" smtClean="0"/>
                        <a:t>训练时间</a:t>
                      </a:r>
                      <a:endParaRPr lang="zh-CN" altLang="en-US" smtClean="0"/>
                    </a:p>
                  </a:txBody>
                  <a:tcPr anchor="ctr"/>
                </a:tc>
                <a:tc>
                  <a:txBody>
                    <a:bodyPr/>
                    <a:p>
                      <a:pPr algn="ctr">
                        <a:buNone/>
                      </a:pPr>
                      <a:r>
                        <a:rPr lang="en-US" altLang="zh-CN" smtClean="0"/>
                        <a:t>34 min</a:t>
                      </a:r>
                      <a:endParaRPr lang="en-US" altLang="zh-CN" smtClean="0"/>
                    </a:p>
                  </a:txBody>
                  <a:tcPr anchor="ctr"/>
                </a:tc>
                <a:tc>
                  <a:txBody>
                    <a:bodyPr/>
                    <a:p>
                      <a:pPr>
                        <a:buNone/>
                      </a:pPr>
                      <a:r>
                        <a:rPr lang="en-US" altLang="zh-CN" smtClean="0"/>
                        <a:t>35 min</a:t>
                      </a:r>
                      <a:endParaRPr lang="en-US" altLang="zh-CN" smtClean="0"/>
                    </a:p>
                  </a:txBody>
                  <a:tcPr anchor="ctr"/>
                </a:tc>
                <a:tc>
                  <a:txBody>
                    <a:bodyPr/>
                    <a:p>
                      <a:pPr algn="ctr">
                        <a:buNone/>
                      </a:pPr>
                      <a:r>
                        <a:rPr lang="en-US" altLang="zh-CN" smtClean="0"/>
                        <a:t>36 min</a:t>
                      </a:r>
                      <a:endParaRPr lang="en-US" altLang="zh-CN" smtClean="0"/>
                    </a:p>
                  </a:txBody>
                  <a:tcPr anchor="ctr"/>
                </a:tc>
                <a:tc>
                  <a:txBody>
                    <a:bodyPr/>
                    <a:p>
                      <a:pPr algn="ctr">
                        <a:buNone/>
                      </a:pPr>
                      <a:r>
                        <a:rPr lang="en-US" altLang="zh-CN" smtClean="0"/>
                        <a:t>39 min</a:t>
                      </a:r>
                      <a:endParaRPr lang="en-US" altLang="zh-CN" smtClean="0"/>
                    </a:p>
                  </a:txBody>
                  <a:tcPr anchor="ctr"/>
                </a:tc>
                <a:tc>
                  <a:txBody>
                    <a:bodyPr/>
                    <a:p>
                      <a:pPr algn="ctr">
                        <a:buNone/>
                      </a:pPr>
                      <a:r>
                        <a:rPr lang="zh-CN" altLang="en-US" dirty="0"/>
                        <a:t>43 min</a:t>
                      </a:r>
                      <a:endParaRPr lang="zh-CN" altLang="en-US" dirty="0"/>
                    </a:p>
                  </a:txBody>
                  <a:tcPr anchor="ctr"/>
                </a:tc>
              </a:tr>
            </a:tbl>
          </a:graphicData>
        </a:graphic>
      </p:graphicFrame>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1955</Words>
  <Application>WPS 演示</Application>
  <PresentationFormat>全屏显示(4:3)</PresentationFormat>
  <Paragraphs>379</Paragraphs>
  <Slides>20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Times New Roman</vt:lpstr>
      <vt:lpstr>黑体</vt:lpstr>
      <vt:lpstr>Calibri</vt:lpstr>
      <vt:lpstr>华文行楷</vt:lpstr>
      <vt:lpstr>华文楷体</vt:lpstr>
      <vt:lpstr>微软雅黑</vt:lpstr>
      <vt:lpstr>Office Theme</vt:lpstr>
      <vt:lpstr>基于多特征卷积神经网络的 浮游生物图像分类研究</vt:lpstr>
      <vt:lpstr>目录</vt:lpstr>
      <vt:lpstr>课题背景</vt:lpstr>
      <vt:lpstr>课题背景</vt:lpstr>
      <vt:lpstr>课题背景</vt:lpstr>
      <vt:lpstr>卷积神经网络的影响因素</vt:lpstr>
      <vt:lpstr>卷积神经网络的影响因素</vt:lpstr>
      <vt:lpstr>卷积神经网络的影响因素</vt:lpstr>
      <vt:lpstr>卷积神经网络的影响因素</vt:lpstr>
      <vt:lpstr>卷积神经网络的影响因素</vt:lpstr>
      <vt:lpstr>多特征卷积神经网络模型</vt:lpstr>
      <vt:lpstr>多特征卷积神经网络模型</vt:lpstr>
      <vt:lpstr>多特征卷积神经网络模型</vt:lpstr>
      <vt:lpstr>多特征卷积神经网络模型</vt:lpstr>
      <vt:lpstr>多特征卷积神经网络模型</vt:lpstr>
      <vt:lpstr>多特征卷积神经网络模型</vt:lpstr>
      <vt:lpstr>多特征卷积神经网络模型</vt:lpstr>
      <vt:lpstr>多特征卷积神经网络模型</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BING: Binarized Normed Gradients for Objectness Estimation at 300fps</dc:title>
  <dc:creator>MingMing Cheng</dc:creator>
  <cp:lastModifiedBy>White</cp:lastModifiedBy>
  <cp:revision>922</cp:revision>
  <dcterms:created xsi:type="dcterms:W3CDTF">2014-04-15T14:23:00Z</dcterms:created>
  <dcterms:modified xsi:type="dcterms:W3CDTF">2017-05-25T05:10:14Z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