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59" r:id="rId9"/>
    <p:sldId id="260" r:id="rId10"/>
    <p:sldId id="261" r:id="rId11"/>
    <p:sldId id="262" r:id="rId12"/>
    <p:sldId id="288" r:id="rId13"/>
    <p:sldId id="289" r:id="rId14"/>
    <p:sldId id="25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2" r:id="rId28"/>
    <p:sldId id="280" r:id="rId29"/>
    <p:sldId id="290" r:id="rId30"/>
    <p:sldId id="281" r:id="rId31"/>
    <p:sldId id="283" r:id="rId32"/>
    <p:sldId id="284" r:id="rId33"/>
    <p:sldId id="285" r:id="rId34"/>
    <p:sldId id="287" r:id="rId35"/>
    <p:sldId id="286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5.wmf"/><Relationship Id="rId1" Type="http://schemas.openxmlformats.org/officeDocument/2006/relationships/image" Target="../media/image20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279-3FE4-4A86-8789-42F7518960F9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8C4A-831C-4947-B27E-3979A9CF7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279-3FE4-4A86-8789-42F7518960F9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8C4A-831C-4947-B27E-3979A9CF7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279-3FE4-4A86-8789-42F7518960F9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8C4A-831C-4947-B27E-3979A9CF7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9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279-3FE4-4A86-8789-42F7518960F9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8C4A-831C-4947-B27E-3979A9CF7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8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279-3FE4-4A86-8789-42F7518960F9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8C4A-831C-4947-B27E-3979A9CF7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0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279-3FE4-4A86-8789-42F7518960F9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8C4A-831C-4947-B27E-3979A9CF7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9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279-3FE4-4A86-8789-42F7518960F9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8C4A-831C-4947-B27E-3979A9CF7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1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279-3FE4-4A86-8789-42F7518960F9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8C4A-831C-4947-B27E-3979A9CF7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04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279-3FE4-4A86-8789-42F7518960F9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8C4A-831C-4947-B27E-3979A9CF7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1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279-3FE4-4A86-8789-42F7518960F9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8C4A-831C-4947-B27E-3979A9CF7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14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8279-3FE4-4A86-8789-42F7518960F9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8C4A-831C-4947-B27E-3979A9CF7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1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98279-3FE4-4A86-8789-42F7518960F9}" type="datetimeFigureOut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C8C4A-831C-4947-B27E-3979A9CF7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63.pn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6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4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slide" Target="slide28.xml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7" Type="http://schemas.openxmlformats.org/officeDocument/2006/relationships/image" Target="../media/image36.png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30.wmf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Linear regression : Model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For conciseness, define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Define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421135"/>
              </p:ext>
            </p:extLst>
          </p:nvPr>
        </p:nvGraphicFramePr>
        <p:xfrm>
          <a:off x="971600" y="2420888"/>
          <a:ext cx="457650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Equation" r:id="rId3" imgW="1815840" imgH="228600" progId="Equation.DSMT4">
                  <p:embed/>
                </p:oleObj>
              </mc:Choice>
              <mc:Fallback>
                <p:oleObj name="Equation" r:id="rId3" imgW="1815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420888"/>
                        <a:ext cx="4576508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894911"/>
              </p:ext>
            </p:extLst>
          </p:nvPr>
        </p:nvGraphicFramePr>
        <p:xfrm>
          <a:off x="971600" y="1844824"/>
          <a:ext cx="1008112" cy="60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1844824"/>
                        <a:ext cx="1008112" cy="604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324228"/>
              </p:ext>
            </p:extLst>
          </p:nvPr>
        </p:nvGraphicFramePr>
        <p:xfrm>
          <a:off x="2411760" y="3212976"/>
          <a:ext cx="2016224" cy="45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7" imgW="901440" imgH="203040" progId="Equation.DSMT4">
                  <p:embed/>
                </p:oleObj>
              </mc:Choice>
              <mc:Fallback>
                <p:oleObj name="Equation" r:id="rId7" imgW="901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1760" y="3212976"/>
                        <a:ext cx="2016224" cy="45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472582"/>
              </p:ext>
            </p:extLst>
          </p:nvPr>
        </p:nvGraphicFramePr>
        <p:xfrm>
          <a:off x="971600" y="3501008"/>
          <a:ext cx="605631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9" imgW="2552400" imgH="431640" progId="Equation.DSMT4">
                  <p:embed/>
                </p:oleObj>
              </mc:Choice>
              <mc:Fallback>
                <p:oleObj name="Equation" r:id="rId9" imgW="2552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600" y="3501008"/>
                        <a:ext cx="6056313" cy="102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632190"/>
              </p:ext>
            </p:extLst>
          </p:nvPr>
        </p:nvGraphicFramePr>
        <p:xfrm>
          <a:off x="611560" y="4509120"/>
          <a:ext cx="1296144" cy="217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11" imgW="558720" imgH="939600" progId="Equation.DSMT4">
                  <p:embed/>
                </p:oleObj>
              </mc:Choice>
              <mc:Fallback>
                <p:oleObj name="Equation" r:id="rId11" imgW="5587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560" y="4509120"/>
                        <a:ext cx="1296144" cy="2179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058171"/>
              </p:ext>
            </p:extLst>
          </p:nvPr>
        </p:nvGraphicFramePr>
        <p:xfrm>
          <a:off x="2555776" y="4509120"/>
          <a:ext cx="1255275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13" imgW="545760" imgH="939600" progId="Equation.DSMT4">
                  <p:embed/>
                </p:oleObj>
              </mc:Choice>
              <mc:Fallback>
                <p:oleObj name="Equation" r:id="rId13" imgW="5457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55776" y="4509120"/>
                        <a:ext cx="1255275" cy="216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294539"/>
              </p:ext>
            </p:extLst>
          </p:nvPr>
        </p:nvGraphicFramePr>
        <p:xfrm>
          <a:off x="4644008" y="5301208"/>
          <a:ext cx="936104" cy="56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15" imgW="380880" imgH="228600" progId="Equation.DSMT4">
                  <p:embed/>
                </p:oleObj>
              </mc:Choice>
              <mc:Fallback>
                <p:oleObj name="Equation" r:id="rId15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44008" y="5301208"/>
                        <a:ext cx="936104" cy="56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463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" t="4352" r="4644" b="6902"/>
          <a:stretch/>
        </p:blipFill>
        <p:spPr>
          <a:xfrm>
            <a:off x="755576" y="2493432"/>
            <a:ext cx="7776863" cy="4364568"/>
          </a:xfr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198137"/>
              </p:ext>
            </p:extLst>
          </p:nvPr>
        </p:nvGraphicFramePr>
        <p:xfrm>
          <a:off x="179512" y="332656"/>
          <a:ext cx="8964488" cy="227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4" imgW="3504960" imgH="888840" progId="Equation.DSMT4">
                  <p:embed/>
                </p:oleObj>
              </mc:Choice>
              <mc:Fallback>
                <p:oleObj name="Equation" r:id="rId4" imgW="35049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12" y="332656"/>
                        <a:ext cx="8964488" cy="227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044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8560" y="0"/>
            <a:ext cx="10081120" cy="1556792"/>
          </a:xfrm>
        </p:spPr>
        <p:txBody>
          <a:bodyPr>
            <a:noAutofit/>
          </a:bodyPr>
          <a:lstStyle/>
          <a:p>
            <a:r>
              <a:rPr lang="en-US" altLang="zh-CN" sz="4600" b="1" dirty="0"/>
              <a:t>Logistic Regression </a:t>
            </a:r>
            <a:r>
              <a:rPr lang="en-US" altLang="zh-CN" sz="4600" b="1" dirty="0" smtClean="0"/>
              <a:t>: Gradient Descent</a:t>
            </a:r>
            <a:endParaRPr lang="zh-CN" altLang="en-US" sz="4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/>
          <a:stretch/>
        </p:blipFill>
        <p:spPr>
          <a:xfrm>
            <a:off x="0" y="1556792"/>
            <a:ext cx="9144000" cy="4752528"/>
          </a:xfr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878706"/>
              </p:ext>
            </p:extLst>
          </p:nvPr>
        </p:nvGraphicFramePr>
        <p:xfrm>
          <a:off x="0" y="5733256"/>
          <a:ext cx="474405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4" imgW="2031840" imgH="431640" progId="Equation.DSMT4">
                  <p:embed/>
                </p:oleObj>
              </mc:Choice>
              <mc:Fallback>
                <p:oleObj name="Equation" r:id="rId4" imgW="2031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5733256"/>
                        <a:ext cx="4744056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3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528" y="188640"/>
            <a:ext cx="9574630" cy="1301006"/>
          </a:xfrm>
        </p:spPr>
        <p:txBody>
          <a:bodyPr>
            <a:normAutofit/>
          </a:bodyPr>
          <a:lstStyle/>
          <a:p>
            <a:r>
              <a:rPr lang="en-US" altLang="zh-CN" sz="4500" b="1" dirty="0"/>
              <a:t>Logistic Regression : </a:t>
            </a:r>
            <a:r>
              <a:rPr lang="en-US" altLang="zh-CN" sz="4500" b="1" dirty="0" smtClean="0"/>
              <a:t>Newton’s Method</a:t>
            </a:r>
            <a:endParaRPr lang="zh-CN" altLang="en-US" sz="45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t="5463" r="2997" b="3828"/>
          <a:stretch/>
        </p:blipFill>
        <p:spPr>
          <a:xfrm>
            <a:off x="-1" y="1412776"/>
            <a:ext cx="9118831" cy="5040560"/>
          </a:xfrm>
        </p:spPr>
      </p:pic>
    </p:spTree>
    <p:extLst>
      <p:ext uri="{BB962C8B-B14F-4D97-AF65-F5344CB8AC3E}">
        <p14:creationId xmlns:p14="http://schemas.microsoft.com/office/powerpoint/2010/main" val="9209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200" b="1" dirty="0"/>
              <a:t>Logistic Regression : Newton’s </a:t>
            </a:r>
            <a:r>
              <a:rPr lang="en-US" altLang="zh-CN" sz="4200" b="1" dirty="0" smtClean="0"/>
              <a:t>Method II</a:t>
            </a:r>
            <a:endParaRPr lang="zh-CN" altLang="en-US" sz="4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83264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When </a:t>
            </a:r>
            <a:r>
              <a:rPr lang="el-GR" altLang="zh-CN" dirty="0" smtClean="0"/>
              <a:t>θ</a:t>
            </a:r>
            <a:r>
              <a:rPr lang="en-US" altLang="zh-CN" dirty="0" smtClean="0"/>
              <a:t> is a raw number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When </a:t>
            </a:r>
            <a:r>
              <a:rPr lang="el-GR" altLang="zh-CN" dirty="0" smtClean="0"/>
              <a:t>θ</a:t>
            </a:r>
            <a:r>
              <a:rPr lang="en-US" altLang="zh-CN" dirty="0" smtClean="0"/>
              <a:t> is a vector of parameter</a:t>
            </a:r>
          </a:p>
          <a:p>
            <a:pPr marL="0" indent="0">
              <a:buNone/>
            </a:pPr>
            <a:r>
              <a:rPr lang="en-US" altLang="zh-CN" dirty="0" smtClean="0"/>
              <a:t>     H is called Hessian matrix of J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43965"/>
              </p:ext>
            </p:extLst>
          </p:nvPr>
        </p:nvGraphicFramePr>
        <p:xfrm>
          <a:off x="611560" y="1700808"/>
          <a:ext cx="8136904" cy="2063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3" imgW="3504960" imgH="888840" progId="Equation.DSMT4">
                  <p:embed/>
                </p:oleObj>
              </mc:Choice>
              <mc:Fallback>
                <p:oleObj name="Equation" r:id="rId3" imgW="35049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1700808"/>
                        <a:ext cx="8136904" cy="2063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441257"/>
              </p:ext>
            </p:extLst>
          </p:nvPr>
        </p:nvGraphicFramePr>
        <p:xfrm>
          <a:off x="5364088" y="1340768"/>
          <a:ext cx="1008112" cy="470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5" imgW="380880" imgH="177480" progId="Equation.DSMT4">
                  <p:embed/>
                </p:oleObj>
              </mc:Choice>
              <mc:Fallback>
                <p:oleObj name="Equation" r:id="rId5" imgW="380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4088" y="1340768"/>
                        <a:ext cx="1008112" cy="470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43562"/>
              </p:ext>
            </p:extLst>
          </p:nvPr>
        </p:nvGraphicFramePr>
        <p:xfrm>
          <a:off x="6588224" y="3645024"/>
          <a:ext cx="1296144" cy="50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7" imgW="520560" imgH="203040" progId="Equation.DSMT4">
                  <p:embed/>
                </p:oleObj>
              </mc:Choice>
              <mc:Fallback>
                <p:oleObj name="Equation" r:id="rId7" imgW="520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88224" y="3645024"/>
                        <a:ext cx="1296144" cy="50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21446"/>
              </p:ext>
            </p:extLst>
          </p:nvPr>
        </p:nvGraphicFramePr>
        <p:xfrm>
          <a:off x="539552" y="5085184"/>
          <a:ext cx="386336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9" imgW="1434960" imgH="241200" progId="Equation.DSMT4">
                  <p:embed/>
                </p:oleObj>
              </mc:Choice>
              <mc:Fallback>
                <p:oleObj name="Equation" r:id="rId9" imgW="1434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552" y="5085184"/>
                        <a:ext cx="3863368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570106"/>
              </p:ext>
            </p:extLst>
          </p:nvPr>
        </p:nvGraphicFramePr>
        <p:xfrm>
          <a:off x="5305425" y="4022725"/>
          <a:ext cx="2781300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11" imgW="1549080" imgH="1574640" progId="Equation.DSMT4">
                  <p:embed/>
                </p:oleObj>
              </mc:Choice>
              <mc:Fallback>
                <p:oleObj name="Equation" r:id="rId11" imgW="154908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05425" y="4022725"/>
                        <a:ext cx="2781300" cy="282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285726"/>
              </p:ext>
            </p:extLst>
          </p:nvPr>
        </p:nvGraphicFramePr>
        <p:xfrm>
          <a:off x="539552" y="5733256"/>
          <a:ext cx="1975902" cy="1124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13" imgW="825480" imgH="469800" progId="Equation.DSMT4">
                  <p:embed/>
                </p:oleObj>
              </mc:Choice>
              <mc:Fallback>
                <p:oleObj name="Equation" r:id="rId13" imgW="8254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9552" y="5733256"/>
                        <a:ext cx="1975902" cy="1124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43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t="5482" b="34846"/>
          <a:stretch/>
        </p:blipFill>
        <p:spPr>
          <a:xfrm>
            <a:off x="0" y="1628799"/>
            <a:ext cx="9144000" cy="356516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468560" y="116632"/>
            <a:ext cx="10081120" cy="1440160"/>
          </a:xfrm>
        </p:spPr>
        <p:txBody>
          <a:bodyPr>
            <a:noAutofit/>
          </a:bodyPr>
          <a:lstStyle/>
          <a:p>
            <a:r>
              <a:rPr lang="en-US" altLang="zh-CN" sz="4000" b="1" dirty="0" smtClean="0"/>
              <a:t>Regularization : The problem of overfitting</a:t>
            </a:r>
            <a:endParaRPr lang="zh-CN" altLang="en-US" sz="4000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5400600"/>
          </a:xfrm>
        </p:spPr>
        <p:txBody>
          <a:bodyPr/>
          <a:lstStyle/>
          <a:p>
            <a:r>
              <a:rPr lang="en-US" altLang="zh-CN" dirty="0" smtClean="0"/>
              <a:t> What is overfitting?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33"/>
          <a:stretch/>
        </p:blipFill>
        <p:spPr>
          <a:xfrm>
            <a:off x="-99309" y="5229200"/>
            <a:ext cx="9343760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r="1926"/>
          <a:stretch/>
        </p:blipFill>
        <p:spPr>
          <a:xfrm>
            <a:off x="29857" y="1052736"/>
            <a:ext cx="9114143" cy="4752528"/>
          </a:xfrm>
        </p:spPr>
      </p:pic>
    </p:spTree>
    <p:extLst>
      <p:ext uri="{BB962C8B-B14F-4D97-AF65-F5344CB8AC3E}">
        <p14:creationId xmlns:p14="http://schemas.microsoft.com/office/powerpoint/2010/main" val="15193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" r="1275" b="5231"/>
          <a:stretch/>
        </p:blipFill>
        <p:spPr>
          <a:xfrm>
            <a:off x="-12779" y="260648"/>
            <a:ext cx="9197559" cy="5904656"/>
          </a:xfrm>
        </p:spPr>
      </p:pic>
    </p:spTree>
    <p:extLst>
      <p:ext uri="{BB962C8B-B14F-4D97-AF65-F5344CB8AC3E}">
        <p14:creationId xmlns:p14="http://schemas.microsoft.com/office/powerpoint/2010/main" val="8159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5" t="7343" b="5312"/>
          <a:stretch/>
        </p:blipFill>
        <p:spPr>
          <a:xfrm>
            <a:off x="0" y="1340768"/>
            <a:ext cx="9248756" cy="3888432"/>
          </a:xfrm>
        </p:spPr>
      </p:pic>
    </p:spTree>
    <p:extLst>
      <p:ext uri="{BB962C8B-B14F-4D97-AF65-F5344CB8AC3E}">
        <p14:creationId xmlns:p14="http://schemas.microsoft.com/office/powerpoint/2010/main" val="13743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95" y="332656"/>
            <a:ext cx="9159843" cy="4680520"/>
          </a:xfrm>
        </p:spPr>
      </p:pic>
      <p:sp>
        <p:nvSpPr>
          <p:cNvPr id="5" name="TextBox 4"/>
          <p:cNvSpPr txBox="1"/>
          <p:nvPr/>
        </p:nvSpPr>
        <p:spPr>
          <a:xfrm>
            <a:off x="395536" y="5085184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Model selection algorithm : automatically deciding which features keep, which features throw out.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151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Autofit/>
          </a:bodyPr>
          <a:lstStyle/>
          <a:p>
            <a:r>
              <a:rPr lang="en-US" altLang="zh-CN" sz="5400" b="1" dirty="0" smtClean="0"/>
              <a:t>Regularization : Cost function</a:t>
            </a:r>
            <a:endParaRPr lang="zh-CN" altLang="en-US" sz="54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" t="4742"/>
          <a:stretch/>
        </p:blipFill>
        <p:spPr>
          <a:xfrm>
            <a:off x="203" y="1412776"/>
            <a:ext cx="9203264" cy="4968552"/>
          </a:xfrm>
        </p:spPr>
      </p:pic>
    </p:spTree>
    <p:extLst>
      <p:ext uri="{BB962C8B-B14F-4D97-AF65-F5344CB8AC3E}">
        <p14:creationId xmlns:p14="http://schemas.microsoft.com/office/powerpoint/2010/main" val="8770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528" y="274638"/>
            <a:ext cx="9324528" cy="1143000"/>
          </a:xfrm>
        </p:spPr>
        <p:txBody>
          <a:bodyPr>
            <a:normAutofit fontScale="90000"/>
          </a:bodyPr>
          <a:lstStyle/>
          <a:p>
            <a:r>
              <a:rPr lang="en-US" altLang="zh-CN" sz="5400" b="1" dirty="0" smtClean="0"/>
              <a:t>Linear regression : Cost </a:t>
            </a:r>
            <a:r>
              <a:rPr lang="en-US" altLang="zh-CN" sz="5400" b="1" dirty="0"/>
              <a:t>Function</a:t>
            </a:r>
            <a:endParaRPr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Cost function: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</a:t>
            </a:r>
            <a:r>
              <a:rPr lang="en-US" altLang="zh-CN" sz="2800" dirty="0" smtClean="0"/>
              <a:t>——</a:t>
            </a:r>
            <a:r>
              <a:rPr lang="en-US" altLang="zh-CN" sz="2800" dirty="0" err="1" smtClean="0"/>
              <a:t>ith</a:t>
            </a:r>
            <a:r>
              <a:rPr lang="en-US" altLang="zh-CN" sz="2800" dirty="0" smtClean="0"/>
              <a:t> training example</a:t>
            </a:r>
          </a:p>
          <a:p>
            <a:r>
              <a:rPr lang="en-US" altLang="zh-CN" sz="2800" dirty="0" smtClean="0"/>
              <a:t> When we choose parameters      ,we minimize our cost function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177724"/>
              </p:ext>
            </p:extLst>
          </p:nvPr>
        </p:nvGraphicFramePr>
        <p:xfrm>
          <a:off x="1331640" y="2276872"/>
          <a:ext cx="4464497" cy="1054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3" imgW="1828800" imgH="431640" progId="Equation.DSMT4">
                  <p:embed/>
                </p:oleObj>
              </mc:Choice>
              <mc:Fallback>
                <p:oleObj name="Equation" r:id="rId3" imgW="1828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2276872"/>
                        <a:ext cx="4464497" cy="1054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799501"/>
              </p:ext>
            </p:extLst>
          </p:nvPr>
        </p:nvGraphicFramePr>
        <p:xfrm>
          <a:off x="1043608" y="3356992"/>
          <a:ext cx="1584176" cy="594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5" imgW="609480" imgH="228600" progId="Equation.DSMT4">
                  <p:embed/>
                </p:oleObj>
              </mc:Choice>
              <mc:Fallback>
                <p:oleObj name="Equation" r:id="rId5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8" y="3356992"/>
                        <a:ext cx="1584176" cy="594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972886"/>
              </p:ext>
            </p:extLst>
          </p:nvPr>
        </p:nvGraphicFramePr>
        <p:xfrm>
          <a:off x="5292080" y="3933056"/>
          <a:ext cx="36781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2080" y="3933056"/>
                        <a:ext cx="367811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166119"/>
              </p:ext>
            </p:extLst>
          </p:nvPr>
        </p:nvGraphicFramePr>
        <p:xfrm>
          <a:off x="2843808" y="4365104"/>
          <a:ext cx="864096" cy="531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9" imgW="330120" imgH="203040" progId="Equation.DSMT4">
                  <p:embed/>
                </p:oleObj>
              </mc:Choice>
              <mc:Fallback>
                <p:oleObj name="Equation" r:id="rId9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43808" y="4365104"/>
                        <a:ext cx="864096" cy="531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536009"/>
              </p:ext>
            </p:extLst>
          </p:nvPr>
        </p:nvGraphicFramePr>
        <p:xfrm>
          <a:off x="1331640" y="4941168"/>
          <a:ext cx="44640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11" imgW="1828800" imgH="431640" progId="Equation.DSMT4">
                  <p:embed/>
                </p:oleObj>
              </mc:Choice>
              <mc:Fallback>
                <p:oleObj name="Equation" r:id="rId11" imgW="1828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941168"/>
                        <a:ext cx="44640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45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" t="4782" r="8304"/>
          <a:stretch/>
        </p:blipFill>
        <p:spPr>
          <a:xfrm>
            <a:off x="-23958" y="1324337"/>
            <a:ext cx="9099566" cy="5544616"/>
          </a:xfrm>
        </p:spPr>
      </p:pic>
    </p:spTree>
    <p:extLst>
      <p:ext uri="{BB962C8B-B14F-4D97-AF65-F5344CB8AC3E}">
        <p14:creationId xmlns:p14="http://schemas.microsoft.com/office/powerpoint/2010/main" val="17141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6" t="6759" r="4123"/>
          <a:stretch/>
        </p:blipFill>
        <p:spPr>
          <a:xfrm>
            <a:off x="0" y="764704"/>
            <a:ext cx="9196497" cy="5256584"/>
          </a:xfrm>
        </p:spPr>
      </p:pic>
    </p:spTree>
    <p:extLst>
      <p:ext uri="{BB962C8B-B14F-4D97-AF65-F5344CB8AC3E}">
        <p14:creationId xmlns:p14="http://schemas.microsoft.com/office/powerpoint/2010/main" val="17684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634" y="836712"/>
            <a:ext cx="9260634" cy="5040560"/>
          </a:xfrm>
        </p:spPr>
      </p:pic>
    </p:spTree>
    <p:extLst>
      <p:ext uri="{BB962C8B-B14F-4D97-AF65-F5344CB8AC3E}">
        <p14:creationId xmlns:p14="http://schemas.microsoft.com/office/powerpoint/2010/main" val="8465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72" y="836712"/>
            <a:ext cx="9140678" cy="5184576"/>
          </a:xfrm>
        </p:spPr>
      </p:pic>
    </p:spTree>
    <p:extLst>
      <p:ext uri="{BB962C8B-B14F-4D97-AF65-F5344CB8AC3E}">
        <p14:creationId xmlns:p14="http://schemas.microsoft.com/office/powerpoint/2010/main" val="20907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b="1" dirty="0" smtClean="0"/>
              <a:t>Regularized linear regression</a:t>
            </a:r>
            <a:endParaRPr lang="zh-CN" altLang="en-US" sz="5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" r="6325"/>
          <a:stretch/>
        </p:blipFill>
        <p:spPr>
          <a:xfrm>
            <a:off x="251520" y="1196752"/>
            <a:ext cx="8640960" cy="3243582"/>
          </a:xfrm>
        </p:spPr>
      </p:pic>
      <p:sp>
        <p:nvSpPr>
          <p:cNvPr id="5" name="TextBox 4"/>
          <p:cNvSpPr txBox="1"/>
          <p:nvPr/>
        </p:nvSpPr>
        <p:spPr>
          <a:xfrm>
            <a:off x="20893" y="4226510"/>
            <a:ext cx="928903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300" dirty="0" smtClean="0"/>
              <a:t>                            usual objective for linear regression</a:t>
            </a:r>
          </a:p>
          <a:p>
            <a:endParaRPr lang="en-US" altLang="zh-CN" sz="33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300" dirty="0"/>
              <a:t> </a:t>
            </a:r>
            <a:r>
              <a:rPr lang="en-US" altLang="zh-CN" sz="3300" dirty="0" smtClean="0"/>
              <a:t>              additional regularization term</a:t>
            </a:r>
          </a:p>
          <a:p>
            <a:endParaRPr lang="en-US" altLang="zh-CN" sz="3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300" dirty="0"/>
              <a:t>  </a:t>
            </a:r>
            <a:r>
              <a:rPr lang="en-US" altLang="zh-CN" sz="3300" dirty="0" smtClean="0"/>
              <a:t>    regularization parameter</a:t>
            </a:r>
            <a:endParaRPr lang="zh-CN" altLang="en-US" sz="33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16627"/>
              </p:ext>
            </p:extLst>
          </p:nvPr>
        </p:nvGraphicFramePr>
        <p:xfrm>
          <a:off x="251520" y="4077072"/>
          <a:ext cx="2789305" cy="103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4" imgW="1168200" imgH="431640" progId="Equation.DSMT4">
                  <p:embed/>
                </p:oleObj>
              </mc:Choice>
              <mc:Fallback>
                <p:oleObj name="Equation" r:id="rId4" imgW="1168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4077072"/>
                        <a:ext cx="2789305" cy="1030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79625"/>
              </p:ext>
            </p:extLst>
          </p:nvPr>
        </p:nvGraphicFramePr>
        <p:xfrm>
          <a:off x="539552" y="5085184"/>
          <a:ext cx="123442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6" imgW="507960" imgH="444240" progId="Equation.DSMT4">
                  <p:embed/>
                </p:oleObj>
              </mc:Choice>
              <mc:Fallback>
                <p:oleObj name="Equation" r:id="rId6" imgW="507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552" y="5085184"/>
                        <a:ext cx="1234423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507670"/>
              </p:ext>
            </p:extLst>
          </p:nvPr>
        </p:nvGraphicFramePr>
        <p:xfrm>
          <a:off x="395536" y="6237312"/>
          <a:ext cx="58806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8" imgW="139680" imgH="177480" progId="Equation.DSMT4">
                  <p:embed/>
                </p:oleObj>
              </mc:Choice>
              <mc:Fallback>
                <p:oleObj name="Equation" r:id="rId8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5536" y="6237312"/>
                        <a:ext cx="588065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2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5"/>
          <a:stretch/>
        </p:blipFill>
        <p:spPr>
          <a:xfrm>
            <a:off x="-153939" y="0"/>
            <a:ext cx="9267220" cy="4824536"/>
          </a:xfr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39085"/>
              </p:ext>
            </p:extLst>
          </p:nvPr>
        </p:nvGraphicFramePr>
        <p:xfrm>
          <a:off x="539552" y="4725144"/>
          <a:ext cx="29400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4" imgW="1295280" imgH="444240" progId="Equation.DSMT4">
                  <p:embed/>
                </p:oleObj>
              </mc:Choice>
              <mc:Fallback>
                <p:oleObj name="Equation" r:id="rId4" imgW="1295280" imgH="4442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725144"/>
                        <a:ext cx="29400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313633"/>
              </p:ext>
            </p:extLst>
          </p:nvPr>
        </p:nvGraphicFramePr>
        <p:xfrm>
          <a:off x="539551" y="5589240"/>
          <a:ext cx="533238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6" imgW="2552400" imgH="482400" progId="Equation.DSMT4">
                  <p:embed/>
                </p:oleObj>
              </mc:Choice>
              <mc:Fallback>
                <p:oleObj name="Equation" r:id="rId6" imgW="2552400" imgH="482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1" y="5589240"/>
                        <a:ext cx="5332382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36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05390" cy="5328592"/>
          </a:xfrm>
        </p:spPr>
      </p:pic>
    </p:spTree>
    <p:extLst>
      <p:ext uri="{BB962C8B-B14F-4D97-AF65-F5344CB8AC3E}">
        <p14:creationId xmlns:p14="http://schemas.microsoft.com/office/powerpoint/2010/main" val="5403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" y="692696"/>
            <a:ext cx="9450909" cy="5328592"/>
          </a:xfrm>
        </p:spPr>
      </p:pic>
    </p:spTree>
    <p:extLst>
      <p:ext uri="{BB962C8B-B14F-4D97-AF65-F5344CB8AC3E}">
        <p14:creationId xmlns:p14="http://schemas.microsoft.com/office/powerpoint/2010/main" val="29079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" y="404664"/>
            <a:ext cx="9309379" cy="6048672"/>
          </a:xfrm>
        </p:spPr>
      </p:pic>
      <p:sp>
        <p:nvSpPr>
          <p:cNvPr id="2" name="右箭头 1">
            <a:hlinkClick r:id="rId3" action="ppaction://hlinksldjump"/>
          </p:cNvPr>
          <p:cNvSpPr/>
          <p:nvPr/>
        </p:nvSpPr>
        <p:spPr>
          <a:xfrm>
            <a:off x="7524328" y="62373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" y="476672"/>
            <a:ext cx="9294595" cy="5904656"/>
          </a:xfrm>
        </p:spPr>
      </p:pic>
    </p:spTree>
    <p:extLst>
      <p:ext uri="{BB962C8B-B14F-4D97-AF65-F5344CB8AC3E}">
        <p14:creationId xmlns:p14="http://schemas.microsoft.com/office/powerpoint/2010/main" val="299119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Gradient D</a:t>
            </a:r>
            <a:r>
              <a:rPr lang="en-US" altLang="zh-CN" b="1" dirty="0" smtClean="0"/>
              <a:t>escent for Linear Regression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zh-CN" dirty="0"/>
              <a:t> Linear regression:</a:t>
            </a:r>
          </a:p>
          <a:p>
            <a:pPr marL="0" indent="0">
              <a:buNone/>
            </a:pPr>
            <a:r>
              <a:rPr lang="en-US" altLang="zh-CN" dirty="0"/>
              <a:t>     hypothesis  </a:t>
            </a:r>
          </a:p>
          <a:p>
            <a:pPr marL="0" indent="0">
              <a:buNone/>
            </a:pPr>
            <a:r>
              <a:rPr lang="en-US" altLang="zh-CN" dirty="0" smtClean="0"/>
              <a:t>     cost </a:t>
            </a:r>
            <a:r>
              <a:rPr lang="en-US" altLang="zh-CN" dirty="0"/>
              <a:t>function</a:t>
            </a:r>
          </a:p>
          <a:p>
            <a:pPr marL="0" indent="0">
              <a:buNone/>
            </a:pPr>
            <a:r>
              <a:rPr lang="en-US" altLang="zh-CN" dirty="0" smtClean="0"/>
              <a:t>     Gradient descent: </a:t>
            </a:r>
          </a:p>
          <a:p>
            <a:pPr marL="0" indent="0">
              <a:buNone/>
            </a:pPr>
            <a:r>
              <a:rPr lang="en-US" altLang="zh-CN" dirty="0" smtClean="0"/>
              <a:t>     repeat</a:t>
            </a:r>
            <a:r>
              <a:rPr lang="en-US" altLang="zh-CN" dirty="0"/>
              <a:t> </a:t>
            </a:r>
            <a:r>
              <a:rPr lang="en-US" altLang="zh-CN" dirty="0" smtClean="0"/>
              <a:t>until converge   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166874"/>
              </p:ext>
            </p:extLst>
          </p:nvPr>
        </p:nvGraphicFramePr>
        <p:xfrm>
          <a:off x="3275856" y="2060848"/>
          <a:ext cx="39909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3" imgW="1841400" imgH="431640" progId="Equation.DSMT4">
                  <p:embed/>
                </p:oleObj>
              </mc:Choice>
              <mc:Fallback>
                <p:oleObj name="Equation" r:id="rId3" imgW="1841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856" y="2060848"/>
                        <a:ext cx="399097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159275"/>
              </p:ext>
            </p:extLst>
          </p:nvPr>
        </p:nvGraphicFramePr>
        <p:xfrm>
          <a:off x="4427984" y="2708920"/>
          <a:ext cx="29400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Equation" r:id="rId5" imgW="1295280" imgH="444240" progId="Equation.DSMT4">
                  <p:embed/>
                </p:oleObj>
              </mc:Choice>
              <mc:Fallback>
                <p:oleObj name="Equation" r:id="rId5" imgW="1295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984" y="2708920"/>
                        <a:ext cx="2940050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628949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319999"/>
              </p:ext>
            </p:extLst>
          </p:nvPr>
        </p:nvGraphicFramePr>
        <p:xfrm>
          <a:off x="3131840" y="1412776"/>
          <a:ext cx="38084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9" imgW="1726920" imgH="431640" progId="Equation.DSMT4">
                  <p:embed/>
                </p:oleObj>
              </mc:Choice>
              <mc:Fallback>
                <p:oleObj name="Equation" r:id="rId9" imgW="1726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12776"/>
                        <a:ext cx="38084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071055"/>
              </p:ext>
            </p:extLst>
          </p:nvPr>
        </p:nvGraphicFramePr>
        <p:xfrm>
          <a:off x="899592" y="3933056"/>
          <a:ext cx="5194394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11" imgW="2374560" imgH="1803240" progId="Equation.DSMT4">
                  <p:embed/>
                </p:oleObj>
              </mc:Choice>
              <mc:Fallback>
                <p:oleObj name="Equation" r:id="rId11" imgW="237456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9592" y="3933056"/>
                        <a:ext cx="5194394" cy="3312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63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70382" cy="5112568"/>
          </a:xfrm>
        </p:spPr>
      </p:pic>
      <p:sp>
        <p:nvSpPr>
          <p:cNvPr id="5" name="TextBox 4"/>
          <p:cNvSpPr txBox="1"/>
          <p:nvPr/>
        </p:nvSpPr>
        <p:spPr>
          <a:xfrm>
            <a:off x="251520" y="5157192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When using regularization, even you have a lot of features, the regularization can care of the overfitting problem.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985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 r="13497" b="7123"/>
          <a:stretch/>
        </p:blipFill>
        <p:spPr>
          <a:xfrm>
            <a:off x="2434" y="620688"/>
            <a:ext cx="9410994" cy="5400600"/>
          </a:xfrm>
        </p:spPr>
      </p:pic>
    </p:spTree>
    <p:extLst>
      <p:ext uri="{BB962C8B-B14F-4D97-AF65-F5344CB8AC3E}">
        <p14:creationId xmlns:p14="http://schemas.microsoft.com/office/powerpoint/2010/main" val="45332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908720"/>
            <a:ext cx="9638718" cy="4824536"/>
          </a:xfrm>
        </p:spPr>
      </p:pic>
    </p:spTree>
    <p:extLst>
      <p:ext uri="{BB962C8B-B14F-4D97-AF65-F5344CB8AC3E}">
        <p14:creationId xmlns:p14="http://schemas.microsoft.com/office/powerpoint/2010/main" val="4808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" y="548680"/>
            <a:ext cx="9171785" cy="5472608"/>
          </a:xfrm>
        </p:spPr>
      </p:pic>
    </p:spTree>
    <p:extLst>
      <p:ext uri="{BB962C8B-B14F-4D97-AF65-F5344CB8AC3E}">
        <p14:creationId xmlns:p14="http://schemas.microsoft.com/office/powerpoint/2010/main" val="22374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0058" cy="5112568"/>
          </a:xfrm>
        </p:spPr>
      </p:pic>
    </p:spTree>
    <p:extLst>
      <p:ext uri="{BB962C8B-B14F-4D97-AF65-F5344CB8AC3E}">
        <p14:creationId xmlns:p14="http://schemas.microsoft.com/office/powerpoint/2010/main" val="23175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20688"/>
            <a:ext cx="9148868" cy="4680520"/>
          </a:xfrm>
        </p:spPr>
        <p:txBody>
          <a:bodyPr/>
          <a:lstStyle/>
          <a:p>
            <a:r>
              <a:rPr lang="en-US" altLang="zh-CN" dirty="0" smtClean="0"/>
              <a:t> so if you implement this cost function and pass this into </a:t>
            </a:r>
            <a:r>
              <a:rPr lang="en-US" altLang="zh-CN" dirty="0" err="1" smtClean="0"/>
              <a:t>fminunc</a:t>
            </a:r>
            <a:r>
              <a:rPr lang="en-US" altLang="zh-CN" dirty="0" smtClean="0"/>
              <a:t> or to one of those advanced optimization techniques, that will minimize the new regularized cost function J of </a:t>
            </a:r>
            <a:r>
              <a:rPr lang="el-GR" altLang="zh-CN" dirty="0" smtClean="0"/>
              <a:t>θ</a:t>
            </a:r>
            <a:r>
              <a:rPr lang="en-US" altLang="zh-CN" dirty="0" smtClean="0"/>
              <a:t>, and parameters you get out will be the ones that correspond to the logistic regression with regularization. So, you know how to implement the logistic regression with regularization.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1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" r="8078" b="17641"/>
          <a:stretch/>
        </p:blipFill>
        <p:spPr>
          <a:xfrm>
            <a:off x="-33107" y="1484784"/>
            <a:ext cx="9170270" cy="4968552"/>
          </a:xfrm>
        </p:spPr>
      </p:pic>
    </p:spTree>
    <p:extLst>
      <p:ext uri="{BB962C8B-B14F-4D97-AF65-F5344CB8AC3E}">
        <p14:creationId xmlns:p14="http://schemas.microsoft.com/office/powerpoint/2010/main" val="25902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124744" y="72571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Normal equation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" b="15739"/>
          <a:stretch/>
        </p:blipFill>
        <p:spPr>
          <a:xfrm>
            <a:off x="11696" y="1052736"/>
            <a:ext cx="9132304" cy="4896544"/>
          </a:xfr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751750"/>
              </p:ext>
            </p:extLst>
          </p:nvPr>
        </p:nvGraphicFramePr>
        <p:xfrm>
          <a:off x="3594100" y="2006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4100" y="2006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17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24" y="176245"/>
            <a:ext cx="8311639" cy="642110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sz="2800" dirty="0"/>
              <a:t>假设</a:t>
            </a:r>
            <a:r>
              <a:rPr lang="zh-CN" altLang="en-US" sz="2800" dirty="0" smtClean="0"/>
              <a:t>我们有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examples</a:t>
            </a:r>
            <a:r>
              <a:rPr lang="zh-CN" altLang="en-US" sz="2800" dirty="0" smtClean="0"/>
              <a:t>（训练样本），</a:t>
            </a:r>
            <a:endParaRPr lang="en-US" altLang="zh-CN" sz="2800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dirty="0" smtClean="0"/>
              <a:t>      n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features</a:t>
            </a:r>
            <a:r>
              <a:rPr lang="zh-CN" altLang="en-US" sz="2800" dirty="0" smtClean="0"/>
              <a:t>（特征）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      </a:t>
            </a:r>
            <a:r>
              <a:rPr lang="zh-CN" altLang="en-US" sz="2800" dirty="0" smtClean="0"/>
              <a:t>首先计算</a:t>
            </a:r>
            <a:r>
              <a:rPr lang="en-US" altLang="zh-CN" sz="2800" dirty="0" smtClean="0"/>
              <a:t>design matrix </a:t>
            </a: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582609"/>
              </p:ext>
            </p:extLst>
          </p:nvPr>
        </p:nvGraphicFramePr>
        <p:xfrm>
          <a:off x="1043608" y="692696"/>
          <a:ext cx="680075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Equation" r:id="rId3" imgW="2158920" imgH="228600" progId="Equation.DSMT4">
                  <p:embed/>
                </p:oleObj>
              </mc:Choice>
              <mc:Fallback>
                <p:oleObj name="Equation" r:id="rId3" imgW="2158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692696"/>
                        <a:ext cx="6800756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942606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286344"/>
              </p:ext>
            </p:extLst>
          </p:nvPr>
        </p:nvGraphicFramePr>
        <p:xfrm>
          <a:off x="4499992" y="1412776"/>
          <a:ext cx="4464496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Equation" r:id="rId7" imgW="1574640" imgH="990360" progId="Equation.DSMT4">
                  <p:embed/>
                </p:oleObj>
              </mc:Choice>
              <mc:Fallback>
                <p:oleObj name="Equation" r:id="rId7" imgW="157464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9992" y="1412776"/>
                        <a:ext cx="4464496" cy="280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013810"/>
              </p:ext>
            </p:extLst>
          </p:nvPr>
        </p:nvGraphicFramePr>
        <p:xfrm>
          <a:off x="4716015" y="4365104"/>
          <a:ext cx="3483661" cy="2492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Equation" r:id="rId9" imgW="1384200" imgH="990360" progId="Equation.DSMT4">
                  <p:embed/>
                </p:oleObj>
              </mc:Choice>
              <mc:Fallback>
                <p:oleObj name="Equation" r:id="rId9" imgW="138420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16015" y="4365104"/>
                        <a:ext cx="3483661" cy="2492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360279"/>
              </p:ext>
            </p:extLst>
          </p:nvPr>
        </p:nvGraphicFramePr>
        <p:xfrm>
          <a:off x="971600" y="1412776"/>
          <a:ext cx="38084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Equation" r:id="rId11" imgW="1726920" imgH="431640" progId="Equation.DSMT4">
                  <p:embed/>
                </p:oleObj>
              </mc:Choice>
              <mc:Fallback>
                <p:oleObj name="Equation" r:id="rId11" imgW="1726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412776"/>
                        <a:ext cx="38084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0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911068"/>
              </p:ext>
            </p:extLst>
          </p:nvPr>
        </p:nvGraphicFramePr>
        <p:xfrm>
          <a:off x="467544" y="288449"/>
          <a:ext cx="3528392" cy="252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Equation" r:id="rId3" imgW="1384200" imgH="990360" progId="Equation.DSMT4">
                  <p:embed/>
                </p:oleObj>
              </mc:Choice>
              <mc:Fallback>
                <p:oleObj name="Equation" r:id="rId3" imgW="138420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88449"/>
                        <a:ext cx="3528392" cy="2524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23928" y="1289291"/>
            <a:ext cx="181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当</a:t>
            </a:r>
            <a:r>
              <a:rPr lang="en-US" altLang="zh-CN" sz="2800" dirty="0" smtClean="0"/>
              <a:t>n=1</a:t>
            </a:r>
            <a:r>
              <a:rPr lang="zh-CN" altLang="en-US" sz="2800" dirty="0" smtClean="0"/>
              <a:t>时，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91794"/>
              </p:ext>
            </p:extLst>
          </p:nvPr>
        </p:nvGraphicFramePr>
        <p:xfrm>
          <a:off x="5436096" y="802915"/>
          <a:ext cx="4451379" cy="1495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5" imgW="1511280" imgH="507960" progId="Equation.DSMT4">
                  <p:embed/>
                </p:oleObj>
              </mc:Choice>
              <mc:Fallback>
                <p:oleObj name="Equation" r:id="rId5" imgW="15112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6096" y="802915"/>
                        <a:ext cx="4451379" cy="1495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812192"/>
              </p:ext>
            </p:extLst>
          </p:nvPr>
        </p:nvGraphicFramePr>
        <p:xfrm>
          <a:off x="2771800" y="2636912"/>
          <a:ext cx="2592288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quation" r:id="rId7" imgW="990360" imgH="990360" progId="Equation.DSMT4">
                  <p:embed/>
                </p:oleObj>
              </mc:Choice>
              <mc:Fallback>
                <p:oleObj name="Equation" r:id="rId7" imgW="99036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800" y="2636912"/>
                        <a:ext cx="2592288" cy="259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757659"/>
              </p:ext>
            </p:extLst>
          </p:nvPr>
        </p:nvGraphicFramePr>
        <p:xfrm>
          <a:off x="467544" y="2708920"/>
          <a:ext cx="2094002" cy="257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Equation" r:id="rId9" imgW="825480" imgH="1015920" progId="Equation.DSMT4">
                  <p:embed/>
                </p:oleObj>
              </mc:Choice>
              <mc:Fallback>
                <p:oleObj name="Equation" r:id="rId9" imgW="8254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7544" y="2708920"/>
                        <a:ext cx="2094002" cy="2577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3913"/>
              </p:ext>
            </p:extLst>
          </p:nvPr>
        </p:nvGraphicFramePr>
        <p:xfrm>
          <a:off x="539552" y="5445224"/>
          <a:ext cx="2880320" cy="6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Equation" r:id="rId11" imgW="1130040" imgH="241200" progId="Equation.DSMT4">
                  <p:embed/>
                </p:oleObj>
              </mc:Choice>
              <mc:Fallback>
                <p:oleObj name="Equation" r:id="rId11" imgW="1130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9552" y="5445224"/>
                        <a:ext cx="2880320" cy="6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91046" y="5517232"/>
            <a:ext cx="245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The solution of </a:t>
            </a:r>
            <a:endParaRPr lang="zh-CN" altLang="en-US" sz="28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404426"/>
              </p:ext>
            </p:extLst>
          </p:nvPr>
        </p:nvGraphicFramePr>
        <p:xfrm>
          <a:off x="6222638" y="5517232"/>
          <a:ext cx="1427723" cy="668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13" imgW="596880" imgH="279360" progId="Equation.DSMT4">
                  <p:embed/>
                </p:oleObj>
              </mc:Choice>
              <mc:Fallback>
                <p:oleObj name="Equation" r:id="rId13" imgW="59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22638" y="5517232"/>
                        <a:ext cx="1427723" cy="668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燕尾形箭头 1">
            <a:hlinkClick r:id="rId15" action="ppaction://hlinksldjump"/>
          </p:cNvPr>
          <p:cNvSpPr/>
          <p:nvPr/>
        </p:nvSpPr>
        <p:spPr>
          <a:xfrm>
            <a:off x="7956376" y="6165304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3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 smtClean="0"/>
              <a:t>Logistic regression : Model</a:t>
            </a:r>
            <a:endParaRPr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748464" cy="6120680"/>
          </a:xfrm>
        </p:spPr>
        <p:txBody>
          <a:bodyPr>
            <a:normAutofit/>
          </a:bodyPr>
          <a:lstStyle/>
          <a:p>
            <a:r>
              <a:rPr lang="en-US" altLang="zh-CN" dirty="0"/>
              <a:t> We have class labels                , we want a classifier, and   </a:t>
            </a:r>
            <a:r>
              <a:rPr lang="en-US" altLang="zh-CN" dirty="0" smtClean="0"/>
              <a:t>                                                                                                  How to represent the hypothesis?</a:t>
            </a:r>
          </a:p>
          <a:p>
            <a:endParaRPr lang="en-US" altLang="zh-CN" dirty="0"/>
          </a:p>
          <a:p>
            <a:r>
              <a:rPr lang="en-US" altLang="zh-CN" dirty="0" smtClean="0"/>
              <a:t>In particular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                   </a:t>
            </a:r>
          </a:p>
          <a:p>
            <a:pPr marL="0" indent="0">
              <a:buNone/>
            </a:pPr>
            <a:r>
              <a:rPr lang="en-US" altLang="zh-CN" dirty="0" smtClean="0"/>
              <a:t>    the output value between 0 and 1</a:t>
            </a:r>
          </a:p>
          <a:p>
            <a:pPr marL="0" indent="0">
              <a:buNone/>
            </a:pPr>
            <a:r>
              <a:rPr lang="en-US" altLang="zh-CN" dirty="0" smtClean="0"/>
              <a:t>            called sigmoid function or logistic function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 smtClean="0"/>
              <a:t>                 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97469"/>
              </p:ext>
            </p:extLst>
          </p:nvPr>
        </p:nvGraphicFramePr>
        <p:xfrm>
          <a:off x="2267744" y="2924944"/>
          <a:ext cx="2592288" cy="65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Equation" r:id="rId3" imgW="952200" imgH="241200" progId="Equation.DSMT4">
                  <p:embed/>
                </p:oleObj>
              </mc:Choice>
              <mc:Fallback>
                <p:oleObj name="Equation" r:id="rId3" imgW="952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2924944"/>
                        <a:ext cx="2592288" cy="65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286694"/>
              </p:ext>
            </p:extLst>
          </p:nvPr>
        </p:nvGraphicFramePr>
        <p:xfrm>
          <a:off x="2411760" y="3995340"/>
          <a:ext cx="2032059" cy="92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Equation" r:id="rId5" imgW="863280" imgH="393480" progId="Equation.DSMT4">
                  <p:embed/>
                </p:oleObj>
              </mc:Choice>
              <mc:Fallback>
                <p:oleObj name="Equation" r:id="rId5" imgW="863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760" y="3995340"/>
                        <a:ext cx="2032059" cy="926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" r="3238"/>
          <a:stretch/>
        </p:blipFill>
        <p:spPr>
          <a:xfrm>
            <a:off x="5281126" y="2885593"/>
            <a:ext cx="3366357" cy="1790476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332712"/>
              </p:ext>
            </p:extLst>
          </p:nvPr>
        </p:nvGraphicFramePr>
        <p:xfrm>
          <a:off x="755576" y="5373216"/>
          <a:ext cx="78758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Equation" r:id="rId8" imgW="317160" imgH="203040" progId="Equation.DSMT4">
                  <p:embed/>
                </p:oleObj>
              </mc:Choice>
              <mc:Fallback>
                <p:oleObj name="Equation" r:id="rId8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5576" y="5373216"/>
                        <a:ext cx="787588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725524"/>
              </p:ext>
            </p:extLst>
          </p:nvPr>
        </p:nvGraphicFramePr>
        <p:xfrm>
          <a:off x="1547664" y="5733256"/>
          <a:ext cx="4896543" cy="985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tion" r:id="rId10" imgW="2019240" imgH="406080" progId="Equation.DSMT4">
                  <p:embed/>
                </p:oleObj>
              </mc:Choice>
              <mc:Fallback>
                <p:oleObj name="Equation" r:id="rId10" imgW="20192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47664" y="5733256"/>
                        <a:ext cx="4896543" cy="985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656018"/>
              </p:ext>
            </p:extLst>
          </p:nvPr>
        </p:nvGraphicFramePr>
        <p:xfrm>
          <a:off x="4414067" y="1412776"/>
          <a:ext cx="13239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Equation" r:id="rId12" imgW="583920" imgH="253800" progId="Equation.DSMT4">
                  <p:embed/>
                </p:oleObj>
              </mc:Choice>
              <mc:Fallback>
                <p:oleObj name="Equation" r:id="rId12" imgW="583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067" y="1412776"/>
                        <a:ext cx="13239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009829"/>
              </p:ext>
            </p:extLst>
          </p:nvPr>
        </p:nvGraphicFramePr>
        <p:xfrm>
          <a:off x="3203848" y="1988840"/>
          <a:ext cx="17287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Equation" r:id="rId14" imgW="774360" imgH="228600" progId="Equation.DSMT4">
                  <p:embed/>
                </p:oleObj>
              </mc:Choice>
              <mc:Fallback>
                <p:oleObj name="Equation" r:id="rId14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988840"/>
                        <a:ext cx="17287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96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7322"/>
            <a:ext cx="8892480" cy="1354162"/>
          </a:xfrm>
        </p:spPr>
        <p:txBody>
          <a:bodyPr>
            <a:noAutofit/>
          </a:bodyPr>
          <a:lstStyle/>
          <a:p>
            <a:r>
              <a:rPr lang="en-US" altLang="zh-CN" sz="5400" b="1" dirty="0"/>
              <a:t>Logistic Regression : Optimization Objective </a:t>
            </a:r>
            <a:r>
              <a:rPr lang="en-US" altLang="zh-CN" sz="5400" b="1" dirty="0" smtClean="0"/>
              <a:t>II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Assume  y always equals 0 or 1.</a:t>
            </a:r>
          </a:p>
          <a:p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198334"/>
              </p:ext>
            </p:extLst>
          </p:nvPr>
        </p:nvGraphicFramePr>
        <p:xfrm>
          <a:off x="467544" y="1484784"/>
          <a:ext cx="6912767" cy="2392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2641320" imgH="914400" progId="Equation.DSMT4">
                  <p:embed/>
                </p:oleObj>
              </mc:Choice>
              <mc:Fallback>
                <p:oleObj name="Equation" r:id="rId3" imgW="26413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484784"/>
                        <a:ext cx="6912767" cy="2392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742576"/>
              </p:ext>
            </p:extLst>
          </p:nvPr>
        </p:nvGraphicFramePr>
        <p:xfrm>
          <a:off x="467543" y="4581128"/>
          <a:ext cx="8067563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5" imgW="3073320" imgH="685800" progId="Equation.DSMT4">
                  <p:embed/>
                </p:oleObj>
              </mc:Choice>
              <mc:Fallback>
                <p:oleObj name="Equation" r:id="rId5" imgW="30733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3" y="4581128"/>
                        <a:ext cx="8067563" cy="1944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4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315</Words>
  <Application>Microsoft Office PowerPoint</Application>
  <PresentationFormat>全屏显示(4:3)</PresentationFormat>
  <Paragraphs>64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8" baseType="lpstr">
      <vt:lpstr>Office 主题​​</vt:lpstr>
      <vt:lpstr>Equation</vt:lpstr>
      <vt:lpstr>MathType 6.0 Equation</vt:lpstr>
      <vt:lpstr>Linear regression : Model</vt:lpstr>
      <vt:lpstr>Linear regression : Cost Function</vt:lpstr>
      <vt:lpstr>Gradient Descent for Linear Regression</vt:lpstr>
      <vt:lpstr>PowerPoint 演示文稿</vt:lpstr>
      <vt:lpstr>Normal equation</vt:lpstr>
      <vt:lpstr>PowerPoint 演示文稿</vt:lpstr>
      <vt:lpstr>PowerPoint 演示文稿</vt:lpstr>
      <vt:lpstr>Logistic regression : Model</vt:lpstr>
      <vt:lpstr>Logistic Regression : Optimization Objective II</vt:lpstr>
      <vt:lpstr>PowerPoint 演示文稿</vt:lpstr>
      <vt:lpstr>Logistic Regression : Gradient Descent</vt:lpstr>
      <vt:lpstr>Logistic Regression : Newton’s Method</vt:lpstr>
      <vt:lpstr>Logistic Regression : Newton’s Method II</vt:lpstr>
      <vt:lpstr>Regularization : The problem of overfitting</vt:lpstr>
      <vt:lpstr>PowerPoint 演示文稿</vt:lpstr>
      <vt:lpstr>PowerPoint 演示文稿</vt:lpstr>
      <vt:lpstr>PowerPoint 演示文稿</vt:lpstr>
      <vt:lpstr>PowerPoint 演示文稿</vt:lpstr>
      <vt:lpstr>Regularization : Cost function</vt:lpstr>
      <vt:lpstr>PowerPoint 演示文稿</vt:lpstr>
      <vt:lpstr>PowerPoint 演示文稿</vt:lpstr>
      <vt:lpstr>PowerPoint 演示文稿</vt:lpstr>
      <vt:lpstr>PowerPoint 演示文稿</vt:lpstr>
      <vt:lpstr>Regularized linear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: The problem of overfitting</dc:title>
  <dc:creator>204</dc:creator>
  <cp:lastModifiedBy>204</cp:lastModifiedBy>
  <cp:revision>37</cp:revision>
  <dcterms:created xsi:type="dcterms:W3CDTF">2015-09-11T02:52:47Z</dcterms:created>
  <dcterms:modified xsi:type="dcterms:W3CDTF">2015-09-14T08:54:48Z</dcterms:modified>
</cp:coreProperties>
</file>