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5" r:id="rId2"/>
    <p:sldId id="311" r:id="rId3"/>
    <p:sldId id="314" r:id="rId4"/>
    <p:sldId id="315" r:id="rId5"/>
    <p:sldId id="313" r:id="rId6"/>
    <p:sldId id="324" r:id="rId7"/>
    <p:sldId id="326" r:id="rId8"/>
    <p:sldId id="327" r:id="rId9"/>
    <p:sldId id="323" r:id="rId10"/>
    <p:sldId id="328" r:id="rId11"/>
    <p:sldId id="322" r:id="rId12"/>
    <p:sldId id="329" r:id="rId13"/>
    <p:sldId id="330" r:id="rId14"/>
    <p:sldId id="331" r:id="rId15"/>
    <p:sldId id="332" r:id="rId16"/>
    <p:sldId id="333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4795"/>
    <a:srgbClr val="725289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0545" autoAdjust="0"/>
  </p:normalViewPr>
  <p:slideViewPr>
    <p:cSldViewPr snapToGrid="0" showGuides="1">
      <p:cViewPr varScale="1">
        <p:scale>
          <a:sx n="65" d="100"/>
          <a:sy n="65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3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6E15A-D7A9-4169-A7C2-BCB1B8BA29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25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72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25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56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3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0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4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9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9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7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8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15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8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2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5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662711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007895" y="4239448"/>
            <a:ext cx="3664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汇报人：戴晶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    号：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2018211082</a:t>
            </a: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     师：罗贵明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9834" y="2424180"/>
            <a:ext cx="7970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>
                    <a:lumMod val="95000"/>
                  </a:schemeClr>
                </a:solidFill>
              </a:rPr>
              <a:t>等差数列求和图灵机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F2D31D-CB82-474E-BB7E-E68B34E8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93146" y="-42036"/>
            <a:ext cx="4754898" cy="762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6AC833-5F2E-4913-A605-42333FB5A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29" y="1880834"/>
            <a:ext cx="1940994" cy="111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A6B4941-07FD-48A3-9FE8-88C5AEA34D7D}"/>
                  </a:ext>
                </a:extLst>
              </p:cNvPr>
              <p:cNvSpPr/>
              <p:nvPr/>
            </p:nvSpPr>
            <p:spPr>
              <a:xfrm>
                <a:off x="3487696" y="1815489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altLang="zh-CN" sz="2400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A6B4941-07FD-48A3-9FE8-88C5AEA34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696" y="1815489"/>
                <a:ext cx="45720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31B92F1-8FFC-4FC6-9FD1-945A129D0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3829"/>
              </p:ext>
            </p:extLst>
          </p:nvPr>
        </p:nvGraphicFramePr>
        <p:xfrm>
          <a:off x="1546702" y="3100949"/>
          <a:ext cx="6026109" cy="3248787"/>
        </p:xfrm>
        <a:graphic>
          <a:graphicData uri="http://schemas.openxmlformats.org/drawingml/2006/table">
            <a:tbl>
              <a:tblPr firstRow="1" firstCol="1" bandRow="1"/>
              <a:tblGrid>
                <a:gridCol w="3309421">
                  <a:extLst>
                    <a:ext uri="{9D8B030D-6E8A-4147-A177-3AD203B41FA5}">
                      <a16:colId xmlns:a16="http://schemas.microsoft.com/office/drawing/2014/main" val="156489430"/>
                    </a:ext>
                  </a:extLst>
                </a:gridCol>
                <a:gridCol w="2716688">
                  <a:extLst>
                    <a:ext uri="{9D8B030D-6E8A-4147-A177-3AD203B41FA5}">
                      <a16:colId xmlns:a16="http://schemas.microsoft.com/office/drawing/2014/main" val="4129054021"/>
                    </a:ext>
                  </a:extLst>
                </a:gridCol>
              </a:tblGrid>
              <a:tr h="31894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elif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state == "h":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1600" kern="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tape[point] == "1":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tape[point] = "D"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state = "h"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point += 1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600" kern="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elif</a:t>
                      </a:r>
                      <a:r>
                        <a:rPr lang="en-US" sz="1600" kern="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tape[point] == "B":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tape[point] = "B"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state = "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"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point -= 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判断当前在状态“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h</a:t>
                      </a:r>
                      <a:r>
                        <a:rPr lang="zh-CN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600" kern="0" dirty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读取字符“</a:t>
                      </a:r>
                      <a:r>
                        <a:rPr lang="en-US" sz="1600" kern="0" dirty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写入字符“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跳转到状态“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h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右移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</a:b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600" kern="0" dirty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读取字符“</a:t>
                      </a:r>
                      <a:r>
                        <a:rPr lang="en-US" sz="1600" kern="0" dirty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1524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写入字符“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1524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跳转到状态“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”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左移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65437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1DF1FA1-369F-454A-8633-C1A2D7ACDB9A}"/>
              </a:ext>
            </a:extLst>
          </p:cNvPr>
          <p:cNvSpPr txBox="1"/>
          <p:nvPr/>
        </p:nvSpPr>
        <p:spPr>
          <a:xfrm>
            <a:off x="2151976" y="1120789"/>
            <a:ext cx="547326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(statechange.py)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2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DF1FA1-369F-454A-8633-C1A2D7ACDB9A}"/>
              </a:ext>
            </a:extLst>
          </p:cNvPr>
          <p:cNvSpPr txBox="1"/>
          <p:nvPr/>
        </p:nvSpPr>
        <p:spPr>
          <a:xfrm>
            <a:off x="2151976" y="1120789"/>
            <a:ext cx="547326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图灵机设计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(main.py)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21E4BC-0C1C-46B6-9187-FB31CE215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91650"/>
              </p:ext>
            </p:extLst>
          </p:nvPr>
        </p:nvGraphicFramePr>
        <p:xfrm>
          <a:off x="1149590" y="1928747"/>
          <a:ext cx="7149977" cy="4356360"/>
        </p:xfrm>
        <a:graphic>
          <a:graphicData uri="http://schemas.openxmlformats.org/drawingml/2006/table">
            <a:tbl>
              <a:tblPr firstRow="1" firstCol="1" bandRow="1"/>
              <a:tblGrid>
                <a:gridCol w="1340190">
                  <a:extLst>
                    <a:ext uri="{9D8B030D-6E8A-4147-A177-3AD203B41FA5}">
                      <a16:colId xmlns:a16="http://schemas.microsoft.com/office/drawing/2014/main" val="2020343394"/>
                    </a:ext>
                  </a:extLst>
                </a:gridCol>
                <a:gridCol w="5809787">
                  <a:extLst>
                    <a:ext uri="{9D8B030D-6E8A-4147-A177-3AD203B41FA5}">
                      <a16:colId xmlns:a16="http://schemas.microsoft.com/office/drawing/2014/main" val="383334433"/>
                    </a:ext>
                  </a:extLst>
                </a:gridCol>
              </a:tblGrid>
              <a:tr h="33828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Turing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55572"/>
                  </a:ext>
                </a:extLst>
              </a:tr>
              <a:tr h="335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82485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等差数列的首项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343559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等差数列的项数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307484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等差数列的公差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69769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tape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图灵机的纸带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327646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state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图灵机的状态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53476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point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图灵机读取纸带上的位置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152221"/>
                  </a:ext>
                </a:extLst>
              </a:tr>
              <a:tr h="335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30261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start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获取参数并初始化图灵机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42399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step_one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单步计算，完成一次状态转移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849879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step_all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完成全部计算，输出结果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0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DF1FA1-369F-454A-8633-C1A2D7ACDB9A}"/>
              </a:ext>
            </a:extLst>
          </p:cNvPr>
          <p:cNvSpPr txBox="1"/>
          <p:nvPr/>
        </p:nvSpPr>
        <p:spPr>
          <a:xfrm>
            <a:off x="2151976" y="1120789"/>
            <a:ext cx="547326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main.ui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54F11B-B84A-416D-8CC6-86CBC82C1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40" y="1964072"/>
            <a:ext cx="6082078" cy="41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8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DF1FA1-369F-454A-8633-C1A2D7ACDB9A}"/>
              </a:ext>
            </a:extLst>
          </p:cNvPr>
          <p:cNvSpPr txBox="1"/>
          <p:nvPr/>
        </p:nvSpPr>
        <p:spPr>
          <a:xfrm>
            <a:off x="3494682" y="1166296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运行示例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EC193B-2E20-44D3-B45E-828620BA8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09" y="1964231"/>
            <a:ext cx="6190539" cy="42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7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DF1FA1-369F-454A-8633-C1A2D7ACDB9A}"/>
              </a:ext>
            </a:extLst>
          </p:cNvPr>
          <p:cNvSpPr txBox="1"/>
          <p:nvPr/>
        </p:nvSpPr>
        <p:spPr>
          <a:xfrm>
            <a:off x="3494682" y="1166296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8F719-0515-4990-A173-B1B16C0F2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32" y="2028421"/>
            <a:ext cx="6288493" cy="40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DF1FA1-369F-454A-8633-C1A2D7ACDB9A}"/>
              </a:ext>
            </a:extLst>
          </p:cNvPr>
          <p:cNvSpPr txBox="1"/>
          <p:nvPr/>
        </p:nvSpPr>
        <p:spPr>
          <a:xfrm>
            <a:off x="3494682" y="1166296"/>
            <a:ext cx="287028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751AAB-E7DA-4A0D-90B8-0862EBEE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292" y="2482838"/>
            <a:ext cx="5128684" cy="3085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BB1D23-5D5A-43DF-B310-CC4F73B120F5}"/>
                  </a:ext>
                </a:extLst>
              </p:cNvPr>
              <p:cNvSpPr txBox="1"/>
              <p:nvPr/>
            </p:nvSpPr>
            <p:spPr>
              <a:xfrm>
                <a:off x="534542" y="1775694"/>
                <a:ext cx="5128684" cy="661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𝑛𝑚𝑚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BB1D23-5D5A-43DF-B310-CC4F73B1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" y="1775694"/>
                <a:ext cx="5128684" cy="661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4CE0E3D-851D-4F72-BE66-F25FCD1B7923}"/>
              </a:ext>
            </a:extLst>
          </p:cNvPr>
          <p:cNvSpPr txBox="1"/>
          <p:nvPr/>
        </p:nvSpPr>
        <p:spPr>
          <a:xfrm>
            <a:off x="3427544" y="5613241"/>
            <a:ext cx="152919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78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082945" y="3881926"/>
            <a:ext cx="2895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Thank you!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6686" y="1942756"/>
            <a:ext cx="70829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：等差数列求和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6686" y="2883497"/>
            <a:ext cx="6585775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   明：设计图灵机，输入等差数列的首项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、项数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和公差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以某种方式表示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，输出等差数列的和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以相同的方式表示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题目介绍</a:t>
            </a:r>
          </a:p>
        </p:txBody>
      </p:sp>
    </p:spTree>
    <p:extLst>
      <p:ext uri="{BB962C8B-B14F-4D97-AF65-F5344CB8AC3E}">
        <p14:creationId xmlns:p14="http://schemas.microsoft.com/office/powerpoint/2010/main" val="4856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4796" y="2436097"/>
                <a:ext cx="5050089" cy="1753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单带图灵机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进制表示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计算公式：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6" y="2436097"/>
                <a:ext cx="5050089" cy="1753750"/>
              </a:xfrm>
              <a:prstGeom prst="rect">
                <a:avLst/>
              </a:prstGeom>
              <a:blipFill>
                <a:blip r:embed="rId4"/>
                <a:stretch>
                  <a:fillRect l="-1570" b="-6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9FED58-C287-4B31-811B-718A806DAF8C}"/>
              </a:ext>
            </a:extLst>
          </p:cNvPr>
          <p:cNvSpPr/>
          <p:nvPr/>
        </p:nvSpPr>
        <p:spPr>
          <a:xfrm>
            <a:off x="5919618" y="2695518"/>
            <a:ext cx="1008112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D99EF5C-9B19-453D-9D72-CBF49D1C1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29458"/>
              </p:ext>
            </p:extLst>
          </p:nvPr>
        </p:nvGraphicFramePr>
        <p:xfrm>
          <a:off x="4231901" y="460281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曲线连接符 7">
            <a:extLst>
              <a:ext uri="{FF2B5EF4-FFF2-40B4-BE49-F238E27FC236}">
                <a16:creationId xmlns:a16="http://schemas.microsoft.com/office/drawing/2014/main" id="{DDAE410B-F97B-4126-8C12-9F61788144A1}"/>
              </a:ext>
            </a:extLst>
          </p:cNvPr>
          <p:cNvCxnSpPr>
            <a:stCxn id="11" idx="2"/>
          </p:cNvCxnSpPr>
          <p:nvPr/>
        </p:nvCxnSpPr>
        <p:spPr>
          <a:xfrm rot="5400000">
            <a:off x="5587422" y="3766568"/>
            <a:ext cx="992903" cy="6796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52213A2-5399-4DC4-BAE4-79154F41C01D}"/>
              </a:ext>
            </a:extLst>
          </p:cNvPr>
          <p:cNvSpPr/>
          <p:nvPr/>
        </p:nvSpPr>
        <p:spPr>
          <a:xfrm>
            <a:off x="5744072" y="2552125"/>
            <a:ext cx="1183658" cy="11334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412E7E5-90CD-4255-B297-4ED90650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63831"/>
              </p:ext>
            </p:extLst>
          </p:nvPr>
        </p:nvGraphicFramePr>
        <p:xfrm>
          <a:off x="3479561" y="4590869"/>
          <a:ext cx="5072820" cy="45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2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3389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0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7901" y="1870187"/>
                <a:ext cx="6069880" cy="242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纸带初始形式：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BB…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纸带结果表示：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B…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：空白符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进制数字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1" y="1870187"/>
                <a:ext cx="6069880" cy="2427716"/>
              </a:xfrm>
              <a:prstGeom prst="rect">
                <a:avLst/>
              </a:prstGeom>
              <a:blipFill>
                <a:blip r:embed="rId4"/>
                <a:stretch>
                  <a:fillRect l="-1305" b="-5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59C48BD-4AC9-4B4E-8C8E-BA7B8999F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27646"/>
              </p:ext>
            </p:extLst>
          </p:nvPr>
        </p:nvGraphicFramePr>
        <p:xfrm>
          <a:off x="1719595" y="4595989"/>
          <a:ext cx="5704810" cy="490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0929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5C983EB-AB3F-4B76-9654-2061A999DB9C}"/>
              </a:ext>
            </a:extLst>
          </p:cNvPr>
          <p:cNvSpPr txBox="1"/>
          <p:nvPr/>
        </p:nvSpPr>
        <p:spPr>
          <a:xfrm>
            <a:off x="3346478" y="5141151"/>
            <a:ext cx="29272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m=2</a:t>
            </a:r>
          </a:p>
        </p:txBody>
      </p:sp>
    </p:spTree>
    <p:extLst>
      <p:ext uri="{BB962C8B-B14F-4D97-AF65-F5344CB8AC3E}">
        <p14:creationId xmlns:p14="http://schemas.microsoft.com/office/powerpoint/2010/main" val="284341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6686" y="1359809"/>
            <a:ext cx="70829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copy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6686" y="2044286"/>
                <a:ext cx="6585775" cy="183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完成字符一次复制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BBBB→B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BBB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对应公差复制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044286"/>
                <a:ext cx="6585775" cy="1836721"/>
              </a:xfrm>
              <a:prstGeom prst="rect">
                <a:avLst/>
              </a:prstGeom>
              <a:blipFill>
                <a:blip r:embed="rId4"/>
                <a:stretch>
                  <a:fillRect l="-1203" b="-3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45D000-C931-468C-BEE0-FCF552E3452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68321" y="3824765"/>
            <a:ext cx="6407358" cy="21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6686" y="1359809"/>
            <a:ext cx="70829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multiply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6686" y="2044286"/>
                <a:ext cx="6585775" cy="183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完成字符乘法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BB→B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对应乘法计算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∗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044286"/>
                <a:ext cx="6585775" cy="1836721"/>
              </a:xfrm>
              <a:prstGeom prst="rect">
                <a:avLst/>
              </a:prstGeom>
              <a:blipFill>
                <a:blip r:embed="rId4"/>
                <a:stretch>
                  <a:fillRect l="-1203" b="-3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4358D4-D7E5-4C68-A3D9-D422CC8BE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336" y="4179093"/>
            <a:ext cx="6513327" cy="1516583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5F3655-8593-4646-A9A4-53F38ED4D121}"/>
              </a:ext>
            </a:extLst>
          </p:cNvPr>
          <p:cNvSpPr/>
          <p:nvPr/>
        </p:nvSpPr>
        <p:spPr>
          <a:xfrm>
            <a:off x="6813755" y="4396262"/>
            <a:ext cx="855406" cy="10291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6686" y="1359809"/>
            <a:ext cx="70829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add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6686" y="2044286"/>
                <a:ext cx="8026687" cy="183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完成某项计算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BB→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对应乘法计算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∗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044286"/>
                <a:ext cx="8026687" cy="1836721"/>
              </a:xfrm>
              <a:prstGeom prst="rect">
                <a:avLst/>
              </a:prstGeom>
              <a:blipFill>
                <a:blip r:embed="rId4"/>
                <a:stretch>
                  <a:fillRect l="-987" b="-3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2A2754-BFFF-49BB-8B32-A37CF1AD5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762" y="3948365"/>
            <a:ext cx="4055666" cy="2269297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2BB143C-3C5B-48E9-BA98-748ECCD3856E}"/>
              </a:ext>
            </a:extLst>
          </p:cNvPr>
          <p:cNvSpPr/>
          <p:nvPr/>
        </p:nvSpPr>
        <p:spPr>
          <a:xfrm>
            <a:off x="5973097" y="4114800"/>
            <a:ext cx="625331" cy="13105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1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6686" y="1359809"/>
            <a:ext cx="70829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main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6686" y="2044286"/>
                <a:ext cx="8026687" cy="233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完成求和运算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BB→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BB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800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sup>
                    </m:sSup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多次调用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，每调用一次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完成一项的加法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对应求和计算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zh-CN" altLang="en-US" sz="24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044286"/>
                <a:ext cx="8026687" cy="2337307"/>
              </a:xfrm>
              <a:prstGeom prst="rect">
                <a:avLst/>
              </a:prstGeom>
              <a:blipFill>
                <a:blip r:embed="rId4"/>
                <a:stretch>
                  <a:fillRect l="-987" b="-4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</a:t>
            </a:r>
          </a:p>
        </p:txBody>
      </p:sp>
    </p:spTree>
    <p:extLst>
      <p:ext uri="{BB962C8B-B14F-4D97-AF65-F5344CB8AC3E}">
        <p14:creationId xmlns:p14="http://schemas.microsoft.com/office/powerpoint/2010/main" val="13964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18" y="46527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1928" y="2456656"/>
                <a:ext cx="8565301" cy="314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,……,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aa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bb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,……,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mm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nn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共</a:t>
                </a:r>
                <a:r>
                  <a:rPr lang="en-US" altLang="zh-CN" sz="2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40</a:t>
                </a:r>
                <a:r>
                  <a:rPr lang="zh-CN" altLang="zh-CN" sz="2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个状态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={1}</m:t>
                    </m:r>
                  </m:oMath>
                </a14:m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={1,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2800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</m:t>
                    </m:r>
                  </m:oMath>
                </a14:m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𝑛𝑛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zh-CN" altLang="zh-CN" sz="2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为转移函数，</a:t>
                </a:r>
                <a:r>
                  <a:rPr lang="zh-CN" altLang="en-US" sz="28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见状态转移表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8" y="2456656"/>
                <a:ext cx="8565301" cy="3143040"/>
              </a:xfrm>
              <a:prstGeom prst="rect">
                <a:avLst/>
              </a:prstGeom>
              <a:blipFill>
                <a:blip r:embed="rId4"/>
                <a:stretch>
                  <a:fillRect t="-2132" b="-4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05576" y="145824"/>
            <a:ext cx="21518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F644266-C41B-463F-B259-F08C31E6005A}"/>
                  </a:ext>
                </a:extLst>
              </p:cNvPr>
              <p:cNvSpPr/>
              <p:nvPr/>
            </p:nvSpPr>
            <p:spPr>
              <a:xfrm>
                <a:off x="2443857" y="1660564"/>
                <a:ext cx="42317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F644266-C41B-463F-B259-F08C31E60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857" y="1660564"/>
                <a:ext cx="423179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48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500</Words>
  <Application>Microsoft Office PowerPoint</Application>
  <PresentationFormat>全屏显示(4:3)</PresentationFormat>
  <Paragraphs>133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MS Gothic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keywords>ppt</cp:keywords>
  <cp:lastModifiedBy>戴 晶</cp:lastModifiedBy>
  <cp:revision>247</cp:revision>
  <dcterms:created xsi:type="dcterms:W3CDTF">2014-08-08T13:32:00Z</dcterms:created>
  <dcterms:modified xsi:type="dcterms:W3CDTF">2020-01-07T00:01:36Z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