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88150" cy="10018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B62C5B-96B6-4001-B839-9A446A5C8D9D}">
  <a:tblStyle styleId="{35B62C5B-96B6-4001-B839-9A446A5C8D9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450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2075" y="0"/>
            <a:ext cx="298450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17063"/>
            <a:ext cx="298450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6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7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4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5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5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89038" y="1252538"/>
            <a:ext cx="45100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縦書きテキスト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7.jpg"/><Relationship Id="rId5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data.jma.go.jp/svd/eqev/data/higai/higai1996-new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hyperlink" Target="https://www.jma.go.jp/jma/kishou/know/shindo/shindo-gaiyo.p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jpg"/><Relationship Id="rId5" Type="http://schemas.openxmlformats.org/officeDocument/2006/relationships/hyperlink" Target="https://hanshin-exp.co.jp/50th/short-story/past/story13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hyperlink" Target="https://hanshin-exp.co.jp/50th/short-story/past/story13.html" TargetMode="External"/><Relationship Id="rId5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固体地球物理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557807" y="1490008"/>
            <a:ext cx="8352928" cy="1938992"/>
          </a:xfrm>
          <a:prstGeom prst="rect">
            <a:avLst/>
          </a:prstGeom>
          <a:solidFill>
            <a:srgbClr val="8CB3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 6回：地震（マグニチュード、震度、地震のエネルギー）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 7 回：地震の原因、地震波、震源決定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 8 回：地球の内部構造、地球の形と大きさ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 9 回：地球の質量と重力、重力異常、アイソスタシー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 10 回：ジオイド、潮汐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震度</a:t>
            </a:r>
            <a:endParaRPr/>
          </a:p>
        </p:txBody>
      </p:sp>
      <p:pic>
        <p:nvPicPr>
          <p:cNvPr id="211" name="Google Shape;21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7476"/>
            <a:ext cx="4932040" cy="52935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/>
        </p:nvSpPr>
        <p:spPr>
          <a:xfrm>
            <a:off x="107504" y="6172117"/>
            <a:ext cx="21515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(Kamaya et al., 2021)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1043608" y="683404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震度計の分布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5436096" y="720290"/>
            <a:ext cx="2940228" cy="36933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いたるところに震度計を設置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6530734" y="1152338"/>
            <a:ext cx="561546" cy="21602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5239850" y="1397550"/>
            <a:ext cx="3440365" cy="64633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どこで被害が出るほど揺れたかを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１，２分で把握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9850" y="2405338"/>
            <a:ext cx="3704860" cy="416796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 txBox="1"/>
          <p:nvPr/>
        </p:nvSpPr>
        <p:spPr>
          <a:xfrm>
            <a:off x="5436096" y="2073069"/>
            <a:ext cx="31213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２０１６年熊本地震の震度分布</a:t>
            </a:r>
            <a:endParaRPr/>
          </a:p>
        </p:txBody>
      </p:sp>
      <p:sp>
        <p:nvSpPr>
          <p:cNvPr id="219" name="Google Shape;219;p22"/>
          <p:cNvSpPr txBox="1"/>
          <p:nvPr/>
        </p:nvSpPr>
        <p:spPr>
          <a:xfrm>
            <a:off x="3203848" y="6612988"/>
            <a:ext cx="601639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気象庁　</a:t>
            </a:r>
            <a:r>
              <a:rPr lang="ja-JP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https://www.data.jma.go.jp/svd/eew/data/suikei/201604160125_741/201604160125_741_506.html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震度</a:t>
            </a:r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447766" y="807848"/>
            <a:ext cx="2940228" cy="36933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いたるところに震度計を設置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1542404" y="1239896"/>
            <a:ext cx="561546" cy="21602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251520" y="1485108"/>
            <a:ext cx="3440365" cy="64633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どこで被害が出るほど揺れたかを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１，２分で把握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492896"/>
            <a:ext cx="3704860" cy="416796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 txBox="1"/>
          <p:nvPr/>
        </p:nvSpPr>
        <p:spPr>
          <a:xfrm>
            <a:off x="447766" y="2160627"/>
            <a:ext cx="31213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２０１６年熊本地震の震度分布</a:t>
            </a: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0" y="6615181"/>
            <a:ext cx="601639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気象庁　</a:t>
            </a:r>
            <a:r>
              <a:rPr lang="ja-JP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https://www.data.jma.go.jp/svd/eew/data/suikei/201604160125_741/201604160125_741_506.html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9175" y="742903"/>
            <a:ext cx="3682726" cy="2738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8531" y="3580519"/>
            <a:ext cx="3778560" cy="273808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 txBox="1"/>
          <p:nvPr/>
        </p:nvSpPr>
        <p:spPr>
          <a:xfrm>
            <a:off x="4449485" y="6309148"/>
            <a:ext cx="39421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防災科学技術研究所　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http://www.bousai.go.jp/kohou/kouhoubousai/h28/83/special_01.html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地震の規模</a:t>
            </a:r>
            <a:endParaRPr/>
          </a:p>
        </p:txBody>
      </p:sp>
      <p:pic>
        <p:nvPicPr>
          <p:cNvPr descr="震度計" id="239" name="Google Shape;2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1124744"/>
            <a:ext cx="6726760" cy="520817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/>
          <p:nvPr/>
        </p:nvSpPr>
        <p:spPr>
          <a:xfrm>
            <a:off x="1115616" y="6525344"/>
            <a:ext cx="78406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気象庁　https://www.data.jma.go.jp/svd/eqev/data/shindo-kansoku/index1.html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地震の規模</a:t>
            </a:r>
            <a:endParaRPr/>
          </a:p>
        </p:txBody>
      </p:sp>
      <p:sp>
        <p:nvSpPr>
          <p:cNvPr id="246" name="Google Shape;246;p25"/>
          <p:cNvSpPr txBox="1"/>
          <p:nvPr/>
        </p:nvSpPr>
        <p:spPr>
          <a:xfrm>
            <a:off x="1699098" y="836712"/>
            <a:ext cx="2872902" cy="36933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地震の規模：マグニチュード</a:t>
            </a: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1907704" y="1392253"/>
            <a:ext cx="5203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ここでの「地震」＝地震を発生させた断層すべり現象</a:t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1718034" y="1947794"/>
            <a:ext cx="39950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１９９５年兵庫県南部地震　M7.3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２００７年能登半島地震　M6.9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２００７年中越沖地震　M6.8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２００８年岩手・宮城内陸地震　M7.2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２０１１年東北地方太平洋沖地震　M9.0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２０１６年熊本地震　　M7.3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２０１８年北海道胆振東部地震　M6.7 </a:t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539552" y="3980662"/>
            <a:ext cx="77492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(気象庁　</a:t>
            </a:r>
            <a:r>
              <a:rPr b="0" i="0" lang="ja-JP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https://www.data.jma.go.jp/svd/eqev/data/higai/higai1996-new.html</a:t>
            </a: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）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マグニチュード</a:t>
            </a:r>
            <a:endParaRPr/>
          </a:p>
        </p:txBody>
      </p:sp>
      <p:sp>
        <p:nvSpPr>
          <p:cNvPr id="255" name="Google Shape;255;p26"/>
          <p:cNvSpPr txBox="1"/>
          <p:nvPr/>
        </p:nvSpPr>
        <p:spPr>
          <a:xfrm>
            <a:off x="1367644" y="908720"/>
            <a:ext cx="6408712" cy="175432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元は地震計で観測した振幅の常用対数をとった値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　　　　　　　　　　　　(Richter, 1935）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　                   M</a:t>
            </a:r>
            <a:r>
              <a:rPr b="0" baseline="-2500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=log</a:t>
            </a:r>
            <a:r>
              <a:rPr b="0" baseline="-2500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A(μm）ウッド・アンダーソン地震計で震央距離100㎞で測った振幅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1115829" y="2736597"/>
            <a:ext cx="69123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（マグニチュードは英語圏のマスコミでは Richter scaleと呼ばれている）</a:t>
            </a:r>
            <a:endParaRPr/>
          </a:p>
        </p:txBody>
      </p:sp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3149921"/>
            <a:ext cx="4330452" cy="306596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6"/>
          <p:cNvSpPr txBox="1"/>
          <p:nvPr/>
        </p:nvSpPr>
        <p:spPr>
          <a:xfrm>
            <a:off x="513388" y="6246946"/>
            <a:ext cx="86306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科学博物館</a:t>
            </a:r>
            <a:r>
              <a:rPr lang="ja-JP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https://www.kahaku.go.jp/research/db/science_engineering/namazu/02keiki/keiki_html/w_a_sg.html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5826140" y="4221088"/>
            <a:ext cx="33938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ウッド・アンダーソン地震計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光学式(鏡でおもりの動きを拡大）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マグニチュード</a:t>
            </a:r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827584" y="908720"/>
            <a:ext cx="7264332" cy="20313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今は地震モーメント(M</a:t>
            </a:r>
            <a:r>
              <a:rPr baseline="-25000"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)と呼ばれる物理量に基づいたマグニチュード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（モーメントマグニチュード、　Kanamori, 1977)が一般的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                   Mw=(log</a:t>
            </a:r>
            <a:r>
              <a:rPr baseline="-25000"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</a:t>
            </a:r>
            <a:r>
              <a:rPr baseline="-25000"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-9.1)/1.5                          M</a:t>
            </a:r>
            <a:r>
              <a:rPr baseline="-25000"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　　　　    M</a:t>
            </a:r>
            <a:r>
              <a:rPr baseline="-25000"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=μDS　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　　　μ剛性率（Pa）、　D　断層のすべり量（ｍ）、　　S断層面積（ｍ</a:t>
            </a:r>
            <a:r>
              <a:rPr baseline="30000"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２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4067944" y="2967509"/>
            <a:ext cx="4325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いずれにしても対数の値：１違うと</a:t>
            </a:r>
            <a:r>
              <a:rPr lang="ja-JP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「桁違い」</a:t>
            </a:r>
            <a:endParaRPr/>
          </a:p>
        </p:txBody>
      </p:sp>
      <p:pic>
        <p:nvPicPr>
          <p:cNvPr descr="Mwと断層面の大きさの関係" id="267" name="Google Shape;2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411" y="3521160"/>
            <a:ext cx="4038601" cy="298057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7"/>
          <p:cNvSpPr txBox="1"/>
          <p:nvPr/>
        </p:nvSpPr>
        <p:spPr>
          <a:xfrm>
            <a:off x="1295446" y="6488668"/>
            <a:ext cx="6328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気象庁</a:t>
            </a:r>
            <a:r>
              <a:rPr lang="ja-JP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https://www.data.jma.go.jp/svd/eqev/data/tsunami/newmethod.html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27"/>
          <p:cNvCxnSpPr/>
          <p:nvPr/>
        </p:nvCxnSpPr>
        <p:spPr>
          <a:xfrm rot="10800000">
            <a:off x="5283765" y="5373216"/>
            <a:ext cx="42826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0" name="Google Shape;270;p27"/>
          <p:cNvSpPr txBox="1"/>
          <p:nvPr/>
        </p:nvSpPr>
        <p:spPr>
          <a:xfrm>
            <a:off x="5580112" y="5157192"/>
            <a:ext cx="35638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知られている中で史上最大の地震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剛性率</a:t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1763688" y="1628056"/>
            <a:ext cx="1958319" cy="166942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6012160" y="1628800"/>
            <a:ext cx="2232248" cy="1669424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4373791" y="1934764"/>
            <a:ext cx="958989" cy="88730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28"/>
          <p:cNvCxnSpPr/>
          <p:nvPr/>
        </p:nvCxnSpPr>
        <p:spPr>
          <a:xfrm rot="10800000">
            <a:off x="6300192" y="3501008"/>
            <a:ext cx="1179423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0" name="Google Shape;280;p28"/>
          <p:cNvCxnSpPr/>
          <p:nvPr/>
        </p:nvCxnSpPr>
        <p:spPr>
          <a:xfrm>
            <a:off x="6732240" y="1413312"/>
            <a:ext cx="1152128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28"/>
          <p:cNvCxnSpPr/>
          <p:nvPr/>
        </p:nvCxnSpPr>
        <p:spPr>
          <a:xfrm>
            <a:off x="5984865" y="1772816"/>
            <a:ext cx="27295" cy="152466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28"/>
          <p:cNvSpPr txBox="1"/>
          <p:nvPr/>
        </p:nvSpPr>
        <p:spPr>
          <a:xfrm>
            <a:off x="5984564" y="1986637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5965236" y="721216"/>
            <a:ext cx="29177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単位面積当たりτ(N/m</a:t>
            </a:r>
            <a:r>
              <a:rPr baseline="30000"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)の力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（応力）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2195736" y="4242226"/>
            <a:ext cx="512031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単位面積当たりの力　τ(N/m</a:t>
            </a:r>
            <a:r>
              <a:rPr baseline="30000"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)＝μ×ひずみ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　　　　　　　　　　　　　　　　　＝μθ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θ：無次元量（変位の長さを腕の長さで割った量）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τ：力/面積　 N/m</a:t>
            </a:r>
            <a:r>
              <a:rPr baseline="30000"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=Pa（パスカル）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μ（Pa）　（パスカル）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地震モーメント</a:t>
            </a:r>
            <a:endParaRPr/>
          </a:p>
        </p:txBody>
      </p:sp>
      <p:sp>
        <p:nvSpPr>
          <p:cNvPr id="290" name="Google Shape;290;p29"/>
          <p:cNvSpPr txBox="1"/>
          <p:nvPr/>
        </p:nvSpPr>
        <p:spPr>
          <a:xfrm>
            <a:off x="1331640" y="836712"/>
            <a:ext cx="4190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なぜ地震の大きさを表すのにモーメント？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91;p29"/>
          <p:cNvCxnSpPr/>
          <p:nvPr/>
        </p:nvCxnSpPr>
        <p:spPr>
          <a:xfrm>
            <a:off x="1691680" y="2254528"/>
            <a:ext cx="1454400" cy="1174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4A7DB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2" name="Google Shape;292;p29"/>
          <p:cNvCxnSpPr/>
          <p:nvPr/>
        </p:nvCxnSpPr>
        <p:spPr>
          <a:xfrm>
            <a:off x="2627784" y="2254528"/>
            <a:ext cx="0" cy="57606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3" name="Google Shape;293;p29"/>
          <p:cNvSpPr txBox="1"/>
          <p:nvPr/>
        </p:nvSpPr>
        <p:spPr>
          <a:xfrm>
            <a:off x="2749109" y="2357894"/>
            <a:ext cx="13372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腕の長さ（L)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1605353" y="1863130"/>
            <a:ext cx="1540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力の大きさ（F)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1347416" y="1350189"/>
            <a:ext cx="19463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力のモーメント　FL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1835696" y="4725144"/>
            <a:ext cx="2160240" cy="144016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4211960" y="4580850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地震断層</a:t>
            </a:r>
            <a:endParaRPr/>
          </a:p>
        </p:txBody>
      </p:sp>
      <p:cxnSp>
        <p:nvCxnSpPr>
          <p:cNvPr id="298" name="Google Shape;298;p29"/>
          <p:cNvCxnSpPr/>
          <p:nvPr/>
        </p:nvCxnSpPr>
        <p:spPr>
          <a:xfrm>
            <a:off x="2339752" y="4437112"/>
            <a:ext cx="1224136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9" name="Google Shape;299;p29"/>
          <p:cNvCxnSpPr/>
          <p:nvPr/>
        </p:nvCxnSpPr>
        <p:spPr>
          <a:xfrm rot="10800000">
            <a:off x="2375756" y="5157192"/>
            <a:ext cx="1188132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" name="Google Shape;300;p29"/>
          <p:cNvCxnSpPr/>
          <p:nvPr/>
        </p:nvCxnSpPr>
        <p:spPr>
          <a:xfrm>
            <a:off x="2613968" y="4221088"/>
            <a:ext cx="0" cy="1174472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" name="Google Shape;301;p29"/>
          <p:cNvCxnSpPr/>
          <p:nvPr/>
        </p:nvCxnSpPr>
        <p:spPr>
          <a:xfrm rot="10800000">
            <a:off x="3322598" y="4221088"/>
            <a:ext cx="4261" cy="1094576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2" name="Google Shape;302;p29"/>
          <p:cNvSpPr txBox="1"/>
          <p:nvPr/>
        </p:nvSpPr>
        <p:spPr>
          <a:xfrm>
            <a:off x="3851920" y="5374957"/>
            <a:ext cx="313098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地震は2組のずれを起こさせる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ような力によって発生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（ダブルカップル）</a:t>
            </a:r>
            <a:endParaRPr/>
          </a:p>
        </p:txBody>
      </p:sp>
      <p:sp>
        <p:nvSpPr>
          <p:cNvPr id="303" name="Google Shape;303;p29"/>
          <p:cNvSpPr/>
          <p:nvPr/>
        </p:nvSpPr>
        <p:spPr>
          <a:xfrm>
            <a:off x="5170949" y="5374957"/>
            <a:ext cx="492926" cy="369332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29"/>
          <p:cNvCxnSpPr>
            <a:stCxn id="303" idx="7"/>
          </p:cNvCxnSpPr>
          <p:nvPr/>
        </p:nvCxnSpPr>
        <p:spPr>
          <a:xfrm flipH="1" rot="10800000">
            <a:off x="5591687" y="4950244"/>
            <a:ext cx="420600" cy="478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5" name="Google Shape;305;p29"/>
          <p:cNvSpPr txBox="1"/>
          <p:nvPr/>
        </p:nvSpPr>
        <p:spPr>
          <a:xfrm>
            <a:off x="5984865" y="4752727"/>
            <a:ext cx="2646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回転（2組あると回転なし）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地震の規模と断層長</a:t>
            </a:r>
            <a:endParaRPr/>
          </a:p>
        </p:txBody>
      </p:sp>
      <p:sp>
        <p:nvSpPr>
          <p:cNvPr id="311" name="Google Shape;311;p30"/>
          <p:cNvSpPr txBox="1"/>
          <p:nvPr/>
        </p:nvSpPr>
        <p:spPr>
          <a:xfrm>
            <a:off x="1331640" y="650503"/>
            <a:ext cx="5726248" cy="2144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破壊継続時間 (T) ≒断層帳 (L)/破壊伝播速度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断層長 (L) ∝ (地震モーメント)</a:t>
            </a:r>
            <a:r>
              <a:rPr baseline="30000"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断層幅 (W)～L/2 ∝断層長 (L) ∝ (地震モーメント)</a:t>
            </a:r>
            <a:r>
              <a:rPr baseline="30000"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断層面積（LW) ∝ (地震モーメント)</a:t>
            </a:r>
            <a:r>
              <a:rPr baseline="30000"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2/3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断層のずれ (D) ∝ (地震モーメント)</a:t>
            </a:r>
            <a:r>
              <a:rPr baseline="30000"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2" name="Google Shape;312;p30"/>
          <p:cNvGraphicFramePr/>
          <p:nvPr/>
        </p:nvGraphicFramePr>
        <p:xfrm>
          <a:off x="1763688" y="27639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{35B62C5B-96B6-4001-B839-9A446A5C8D9D}</a:tableStyleId>
              </a:tblPr>
              <a:tblGrid>
                <a:gridCol w="1458925"/>
                <a:gridCol w="2046275"/>
                <a:gridCol w="137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ja-JP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マグニチュード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ja-JP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断層食い違い（ｍ）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ja-JP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断層帳(km)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ja-JP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ja-JP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～0.03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ja-JP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～0.4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ja-JP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ja-JP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～0.08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ja-JP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～1.4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ja-JP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ja-JP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～0.25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ja-JP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～4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ja-JP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ja-JP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～0.8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ja-JP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～14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ja-JP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ja-JP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～2.5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ja-JP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～40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ja-JP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ja-JP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～8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ja-JP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～140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ja-JP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ja-JP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～25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FF33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ja-JP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～450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313" name="Google Shape;313;p30"/>
          <p:cNvSpPr/>
          <p:nvPr/>
        </p:nvSpPr>
        <p:spPr>
          <a:xfrm>
            <a:off x="6722368" y="3717032"/>
            <a:ext cx="163760" cy="432048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0"/>
          <p:cNvSpPr/>
          <p:nvPr/>
        </p:nvSpPr>
        <p:spPr>
          <a:xfrm>
            <a:off x="6722368" y="4210616"/>
            <a:ext cx="163760" cy="3705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0"/>
          <p:cNvSpPr/>
          <p:nvPr/>
        </p:nvSpPr>
        <p:spPr>
          <a:xfrm>
            <a:off x="6718264" y="4644296"/>
            <a:ext cx="163760" cy="3705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0"/>
          <p:cNvSpPr/>
          <p:nvPr/>
        </p:nvSpPr>
        <p:spPr>
          <a:xfrm>
            <a:off x="6718264" y="5139512"/>
            <a:ext cx="163760" cy="3705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0"/>
          <p:cNvSpPr/>
          <p:nvPr/>
        </p:nvSpPr>
        <p:spPr>
          <a:xfrm>
            <a:off x="6732240" y="5610752"/>
            <a:ext cx="163760" cy="3705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0"/>
          <p:cNvSpPr/>
          <p:nvPr/>
        </p:nvSpPr>
        <p:spPr>
          <a:xfrm>
            <a:off x="6732240" y="6081992"/>
            <a:ext cx="163760" cy="3705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6840533" y="3717032"/>
            <a:ext cx="998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×10</a:t>
            </a:r>
            <a:r>
              <a:rPr baseline="30000"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endParaRPr/>
          </a:p>
        </p:txBody>
      </p:sp>
      <p:sp>
        <p:nvSpPr>
          <p:cNvPr id="320" name="Google Shape;320;p30"/>
          <p:cNvSpPr txBox="1"/>
          <p:nvPr/>
        </p:nvSpPr>
        <p:spPr>
          <a:xfrm>
            <a:off x="6821061" y="4187682"/>
            <a:ext cx="998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×10</a:t>
            </a:r>
            <a:r>
              <a:rPr baseline="30000"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endParaRPr/>
          </a:p>
        </p:txBody>
      </p:sp>
      <p:sp>
        <p:nvSpPr>
          <p:cNvPr id="321" name="Google Shape;321;p30"/>
          <p:cNvSpPr txBox="1"/>
          <p:nvPr/>
        </p:nvSpPr>
        <p:spPr>
          <a:xfrm>
            <a:off x="6816302" y="4609212"/>
            <a:ext cx="998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×10</a:t>
            </a:r>
            <a:r>
              <a:rPr baseline="30000"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6840534" y="5123290"/>
            <a:ext cx="998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×10</a:t>
            </a:r>
            <a:r>
              <a:rPr baseline="30000"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endParaRPr/>
          </a:p>
        </p:txBody>
      </p:sp>
      <p:sp>
        <p:nvSpPr>
          <p:cNvPr id="323" name="Google Shape;323;p30"/>
          <p:cNvSpPr txBox="1"/>
          <p:nvPr/>
        </p:nvSpPr>
        <p:spPr>
          <a:xfrm>
            <a:off x="6872839" y="5587566"/>
            <a:ext cx="998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×10</a:t>
            </a:r>
            <a:r>
              <a:rPr baseline="30000"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endParaRPr/>
          </a:p>
        </p:txBody>
      </p:sp>
      <p:sp>
        <p:nvSpPr>
          <p:cNvPr id="324" name="Google Shape;324;p30"/>
          <p:cNvSpPr txBox="1"/>
          <p:nvPr/>
        </p:nvSpPr>
        <p:spPr>
          <a:xfrm>
            <a:off x="6870669" y="6083172"/>
            <a:ext cx="998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×10</a:t>
            </a:r>
            <a:r>
              <a:rPr baseline="30000"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地震のエネルギー</a:t>
            </a:r>
            <a:endParaRPr/>
          </a:p>
        </p:txBody>
      </p:sp>
      <p:sp>
        <p:nvSpPr>
          <p:cNvPr id="330" name="Google Shape;330;p31"/>
          <p:cNvSpPr txBox="1"/>
          <p:nvPr/>
        </p:nvSpPr>
        <p:spPr>
          <a:xfrm>
            <a:off x="2195736" y="1052736"/>
            <a:ext cx="2654894" cy="584775"/>
          </a:xfrm>
          <a:prstGeom prst="rect">
            <a:avLst/>
          </a:prstGeom>
          <a:noFill/>
          <a:ln cap="flat" cmpd="sng" w="952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ja-JP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E=10</a:t>
            </a:r>
            <a:r>
              <a:rPr b="0" baseline="30000" i="0" lang="ja-JP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4.8+1.5Ms</a:t>
            </a:r>
            <a:r>
              <a:rPr b="0" i="0" lang="ja-JP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(J)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1619672" y="2204864"/>
            <a:ext cx="686918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ja-JP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Mが大きくなるとエネルギーは10</a:t>
            </a:r>
            <a:r>
              <a:rPr b="0" baseline="30000" i="0" lang="ja-JP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1.5</a:t>
            </a:r>
            <a:r>
              <a:rPr b="0" i="0" lang="ja-JP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倍（約30倍）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ja-JP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広島型の原爆　8.4×10</a:t>
            </a:r>
            <a:r>
              <a:rPr b="0" baseline="30000" i="0" lang="ja-JP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b="0" i="0" lang="ja-JP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（J）　Ms6.1相当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ja-JP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100万kWの発電所が1年間に発電するエネルギー　Ms7.8相当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31"/>
          <p:cNvCxnSpPr/>
          <p:nvPr/>
        </p:nvCxnSpPr>
        <p:spPr>
          <a:xfrm>
            <a:off x="5724128" y="2564904"/>
            <a:ext cx="792088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参考図書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683568" y="1268760"/>
            <a:ext cx="736611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・はじめて学ぶ大学教養地学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杉本憲彦・杵島正洋・松本直記、慶應義塾大学出版会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・地球ダイナミクス、山本明彦、朝倉書店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固体地球科学系の本はたくさん出版されているので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興味に応じて読んでもらいたい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122" y="3683483"/>
            <a:ext cx="4743450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2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地震モーメントの推定</a:t>
            </a:r>
            <a:endParaRPr/>
          </a:p>
        </p:txBody>
      </p:sp>
      <p:sp>
        <p:nvSpPr>
          <p:cNvPr id="339" name="Google Shape;339;p32"/>
          <p:cNvSpPr txBox="1"/>
          <p:nvPr/>
        </p:nvSpPr>
        <p:spPr>
          <a:xfrm>
            <a:off x="1525219" y="1656005"/>
            <a:ext cx="4168129" cy="400110"/>
          </a:xfrm>
          <a:prstGeom prst="rect">
            <a:avLst/>
          </a:prstGeom>
          <a:noFill/>
          <a:ln cap="flat" cmpd="sng" w="952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穴を掘ってしらべているわけではない</a:t>
            </a:r>
            <a:endParaRPr/>
          </a:p>
        </p:txBody>
      </p:sp>
      <p:pic>
        <p:nvPicPr>
          <p:cNvPr descr="埋蔵金を探す人のイラスト（男性会社員） | かわいいフリー素材集 ..." id="340" name="Google Shape;34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6256" y="650503"/>
            <a:ext cx="18669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2"/>
          <p:cNvSpPr txBox="1"/>
          <p:nvPr/>
        </p:nvSpPr>
        <p:spPr>
          <a:xfrm>
            <a:off x="947898" y="2637107"/>
            <a:ext cx="1338828" cy="369332"/>
          </a:xfrm>
          <a:prstGeom prst="rect">
            <a:avLst/>
          </a:prstGeom>
          <a:noFill/>
          <a:ln cap="flat" cmpd="sng" w="952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観測地震波</a:t>
            </a:r>
            <a:endParaRPr/>
          </a:p>
        </p:txBody>
      </p:sp>
      <p:sp>
        <p:nvSpPr>
          <p:cNvPr id="342" name="Google Shape;342;p32"/>
          <p:cNvSpPr txBox="1"/>
          <p:nvPr/>
        </p:nvSpPr>
        <p:spPr>
          <a:xfrm>
            <a:off x="4354520" y="2637107"/>
            <a:ext cx="1338828" cy="369332"/>
          </a:xfrm>
          <a:prstGeom prst="rect">
            <a:avLst/>
          </a:prstGeom>
          <a:noFill/>
          <a:ln cap="flat" cmpd="sng" w="952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理論地震波</a:t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2604082" y="2738583"/>
            <a:ext cx="1440160" cy="26785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 txBox="1"/>
          <p:nvPr/>
        </p:nvSpPr>
        <p:spPr>
          <a:xfrm>
            <a:off x="3083770" y="2434247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比較</a:t>
            </a: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3034389" y="3131872"/>
            <a:ext cx="720080" cy="26785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2290606" y="3529047"/>
            <a:ext cx="2281394" cy="369332"/>
          </a:xfrm>
          <a:prstGeom prst="rect">
            <a:avLst/>
          </a:prstGeom>
          <a:noFill/>
          <a:ln cap="flat" cmpd="sng" w="952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地震モーメントの推定</a:t>
            </a:r>
            <a:endParaRPr/>
          </a:p>
        </p:txBody>
      </p:sp>
      <p:sp>
        <p:nvSpPr>
          <p:cNvPr id="347" name="Google Shape;347;p32"/>
          <p:cNvSpPr txBox="1"/>
          <p:nvPr/>
        </p:nvSpPr>
        <p:spPr>
          <a:xfrm>
            <a:off x="402122" y="886695"/>
            <a:ext cx="6639831" cy="646331"/>
          </a:xfrm>
          <a:prstGeom prst="rect">
            <a:avLst/>
          </a:prstGeom>
          <a:noFill/>
          <a:ln cap="flat" cmpd="sng" w="952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</a:t>
            </a:r>
            <a:r>
              <a:rPr baseline="-25000"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=μDS　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μ剛性率（Pa）、　D　断層のすべり量（ｍ）、　　S断層面積（ｍ</a:t>
            </a:r>
            <a:r>
              <a:rPr baseline="30000"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２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>
            <a:off x="-30376" y="6569983"/>
            <a:ext cx="6614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防災科学技術研究所　https://www.fnet.bosai.go.jp/event/tdmt.php?_id=20210302212200&amp;LANG=ja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色々なマグニチュード</a:t>
            </a:r>
            <a:endParaRPr/>
          </a:p>
        </p:txBody>
      </p:sp>
      <p:sp>
        <p:nvSpPr>
          <p:cNvPr id="354" name="Google Shape;354;p33"/>
          <p:cNvSpPr/>
          <p:nvPr/>
        </p:nvSpPr>
        <p:spPr>
          <a:xfrm>
            <a:off x="381000" y="2438400"/>
            <a:ext cx="1219200" cy="762000"/>
          </a:xfrm>
          <a:prstGeom prst="rect">
            <a:avLst/>
          </a:prstGeom>
          <a:solidFill>
            <a:srgbClr val="B7CCE4"/>
          </a:solidFill>
          <a:ln cap="flat" cmpd="sng" w="38100">
            <a:solidFill>
              <a:srgbClr val="E36C0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sp>
        <p:nvSpPr>
          <p:cNvPr id="355" name="Google Shape;355;p33"/>
          <p:cNvSpPr/>
          <p:nvPr/>
        </p:nvSpPr>
        <p:spPr>
          <a:xfrm>
            <a:off x="4800600" y="4495800"/>
            <a:ext cx="1219200" cy="762000"/>
          </a:xfrm>
          <a:prstGeom prst="rect">
            <a:avLst/>
          </a:prstGeom>
          <a:solidFill>
            <a:srgbClr val="C2D59B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4724400" y="3200400"/>
            <a:ext cx="1219200" cy="762000"/>
          </a:xfrm>
          <a:prstGeom prst="rect">
            <a:avLst/>
          </a:prstGeom>
          <a:solidFill>
            <a:srgbClr val="C5D8F1"/>
          </a:solidFill>
          <a:ln cap="flat" cmpd="sng" w="38100">
            <a:solidFill>
              <a:srgbClr val="E36C0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357" name="Google Shape;357;p33"/>
          <p:cNvSpPr/>
          <p:nvPr/>
        </p:nvSpPr>
        <p:spPr>
          <a:xfrm>
            <a:off x="2362200" y="3200400"/>
            <a:ext cx="1219200" cy="762000"/>
          </a:xfrm>
          <a:prstGeom prst="rect">
            <a:avLst/>
          </a:prstGeom>
          <a:solidFill>
            <a:srgbClr val="C5D8F1"/>
          </a:solidFill>
          <a:ln cap="flat" cmpd="sng" w="38100">
            <a:solidFill>
              <a:srgbClr val="E36C0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2362200" y="1752600"/>
            <a:ext cx="1219200" cy="762000"/>
          </a:xfrm>
          <a:prstGeom prst="rect">
            <a:avLst/>
          </a:prstGeom>
          <a:solidFill>
            <a:srgbClr val="C5D8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4724400" y="1752600"/>
            <a:ext cx="1219200" cy="762000"/>
          </a:xfrm>
          <a:prstGeom prst="rect">
            <a:avLst/>
          </a:prstGeom>
          <a:solidFill>
            <a:srgbClr val="C5D8F1"/>
          </a:solidFill>
          <a:ln cap="flat" cmpd="sng" w="38100">
            <a:solidFill>
              <a:srgbClr val="E36C0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60" name="Google Shape;360;p33"/>
          <p:cNvSpPr/>
          <p:nvPr/>
        </p:nvSpPr>
        <p:spPr>
          <a:xfrm>
            <a:off x="6781800" y="4495800"/>
            <a:ext cx="1219200" cy="762000"/>
          </a:xfrm>
          <a:prstGeom prst="rect">
            <a:avLst/>
          </a:prstGeom>
          <a:solidFill>
            <a:srgbClr val="C2D59B"/>
          </a:solidFill>
          <a:ln cap="flat" cmpd="sng" w="38100">
            <a:solidFill>
              <a:srgbClr val="E36C0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7620000" y="3200400"/>
            <a:ext cx="1219200" cy="762000"/>
          </a:xfrm>
          <a:prstGeom prst="rect">
            <a:avLst/>
          </a:prstGeom>
          <a:solidFill>
            <a:srgbClr val="C2D59B"/>
          </a:solidFill>
          <a:ln cap="flat" cmpd="sng" w="38100">
            <a:solidFill>
              <a:srgbClr val="E36C0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cxnSp>
        <p:nvCxnSpPr>
          <p:cNvPr id="362" name="Google Shape;362;p33"/>
          <p:cNvCxnSpPr/>
          <p:nvPr/>
        </p:nvCxnSpPr>
        <p:spPr>
          <a:xfrm flipH="1" rot="10800000">
            <a:off x="1600200" y="2209800"/>
            <a:ext cx="685800" cy="533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33"/>
          <p:cNvCxnSpPr/>
          <p:nvPr/>
        </p:nvCxnSpPr>
        <p:spPr>
          <a:xfrm>
            <a:off x="1600200" y="2895600"/>
            <a:ext cx="762000" cy="6858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33"/>
          <p:cNvCxnSpPr/>
          <p:nvPr/>
        </p:nvCxnSpPr>
        <p:spPr>
          <a:xfrm>
            <a:off x="3581400" y="2133600"/>
            <a:ext cx="1143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3"/>
          <p:cNvCxnSpPr/>
          <p:nvPr/>
        </p:nvCxnSpPr>
        <p:spPr>
          <a:xfrm>
            <a:off x="3581400" y="3581400"/>
            <a:ext cx="1143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33"/>
          <p:cNvCxnSpPr/>
          <p:nvPr/>
        </p:nvCxnSpPr>
        <p:spPr>
          <a:xfrm>
            <a:off x="3581400" y="3657600"/>
            <a:ext cx="1219200" cy="1143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33"/>
          <p:cNvCxnSpPr/>
          <p:nvPr/>
        </p:nvCxnSpPr>
        <p:spPr>
          <a:xfrm>
            <a:off x="5943600" y="3733800"/>
            <a:ext cx="838200" cy="9906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33"/>
          <p:cNvCxnSpPr/>
          <p:nvPr/>
        </p:nvCxnSpPr>
        <p:spPr>
          <a:xfrm>
            <a:off x="6019800" y="4876800"/>
            <a:ext cx="76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33"/>
          <p:cNvCxnSpPr/>
          <p:nvPr/>
        </p:nvCxnSpPr>
        <p:spPr>
          <a:xfrm>
            <a:off x="5943600" y="3429000"/>
            <a:ext cx="1676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33"/>
          <p:cNvCxnSpPr/>
          <p:nvPr/>
        </p:nvCxnSpPr>
        <p:spPr>
          <a:xfrm flipH="1" rot="10800000">
            <a:off x="7162800" y="3810000"/>
            <a:ext cx="457200" cy="6858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33"/>
          <p:cNvSpPr txBox="1"/>
          <p:nvPr/>
        </p:nvSpPr>
        <p:spPr>
          <a:xfrm>
            <a:off x="5436096" y="5949280"/>
            <a:ext cx="2295821" cy="369332"/>
          </a:xfrm>
          <a:prstGeom prst="rect">
            <a:avLst/>
          </a:prstGeom>
          <a:solidFill>
            <a:srgbClr val="D6E3B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気象庁マグニチュード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3"/>
          <p:cNvSpPr txBox="1"/>
          <p:nvPr/>
        </p:nvSpPr>
        <p:spPr>
          <a:xfrm>
            <a:off x="136694" y="3237011"/>
            <a:ext cx="15808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(ローカルM、近地)</a:t>
            </a:r>
            <a:endParaRPr/>
          </a:p>
        </p:txBody>
      </p:sp>
      <p:sp>
        <p:nvSpPr>
          <p:cNvPr id="373" name="Google Shape;373;p33"/>
          <p:cNvSpPr txBox="1"/>
          <p:nvPr/>
        </p:nvSpPr>
        <p:spPr>
          <a:xfrm>
            <a:off x="2217971" y="2568932"/>
            <a:ext cx="1508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(実体波M,　遠地)</a:t>
            </a:r>
            <a:endParaRPr/>
          </a:p>
        </p:txBody>
      </p:sp>
      <p:sp>
        <p:nvSpPr>
          <p:cNvPr id="374" name="Google Shape;374;p33"/>
          <p:cNvSpPr txBox="1"/>
          <p:nvPr/>
        </p:nvSpPr>
        <p:spPr>
          <a:xfrm>
            <a:off x="2057400" y="1295400"/>
            <a:ext cx="1364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(中・長周期)</a:t>
            </a:r>
            <a:endParaRPr/>
          </a:p>
        </p:txBody>
      </p:sp>
      <p:sp>
        <p:nvSpPr>
          <p:cNvPr id="375" name="Google Shape;375;p33"/>
          <p:cNvSpPr txBox="1"/>
          <p:nvPr/>
        </p:nvSpPr>
        <p:spPr>
          <a:xfrm>
            <a:off x="4343400" y="1295400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(短周期)</a:t>
            </a:r>
            <a:endParaRPr/>
          </a:p>
        </p:txBody>
      </p:sp>
      <p:sp>
        <p:nvSpPr>
          <p:cNvPr id="376" name="Google Shape;376;p33"/>
          <p:cNvSpPr txBox="1"/>
          <p:nvPr/>
        </p:nvSpPr>
        <p:spPr>
          <a:xfrm>
            <a:off x="4469019" y="2855748"/>
            <a:ext cx="17299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(地震モーメント)</a:t>
            </a:r>
            <a:endParaRPr/>
          </a:p>
        </p:txBody>
      </p:sp>
      <p:sp>
        <p:nvSpPr>
          <p:cNvPr id="377" name="Google Shape;377;p33"/>
          <p:cNvSpPr txBox="1"/>
          <p:nvPr/>
        </p:nvSpPr>
        <p:spPr>
          <a:xfrm>
            <a:off x="4572000" y="5293097"/>
            <a:ext cx="14638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(坪井M、中周期)</a:t>
            </a:r>
            <a:endParaRPr/>
          </a:p>
        </p:txBody>
      </p:sp>
      <p:sp>
        <p:nvSpPr>
          <p:cNvPr id="378" name="Google Shape;378;p33"/>
          <p:cNvSpPr txBox="1"/>
          <p:nvPr/>
        </p:nvSpPr>
        <p:spPr>
          <a:xfrm>
            <a:off x="7524328" y="2708920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(短周期)</a:t>
            </a:r>
            <a:endParaRPr/>
          </a:p>
        </p:txBody>
      </p:sp>
      <p:sp>
        <p:nvSpPr>
          <p:cNvPr id="379" name="Google Shape;379;p33"/>
          <p:cNvSpPr txBox="1"/>
          <p:nvPr/>
        </p:nvSpPr>
        <p:spPr>
          <a:xfrm>
            <a:off x="1978579" y="4035623"/>
            <a:ext cx="19864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(表面波M、長周期：20s)</a:t>
            </a:r>
            <a:endParaRPr/>
          </a:p>
        </p:txBody>
      </p:sp>
      <p:sp>
        <p:nvSpPr>
          <p:cNvPr id="380" name="Google Shape;380;p33"/>
          <p:cNvSpPr txBox="1"/>
          <p:nvPr/>
        </p:nvSpPr>
        <p:spPr>
          <a:xfrm>
            <a:off x="6588224" y="342900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3"/>
          <p:cNvSpPr txBox="1"/>
          <p:nvPr/>
        </p:nvSpPr>
        <p:spPr>
          <a:xfrm>
            <a:off x="5940152" y="4077072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3"/>
          <p:cNvSpPr txBox="1"/>
          <p:nvPr/>
        </p:nvSpPr>
        <p:spPr>
          <a:xfrm>
            <a:off x="7452320" y="4077072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浅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3"/>
          <p:cNvSpPr txBox="1"/>
          <p:nvPr/>
        </p:nvSpPr>
        <p:spPr>
          <a:xfrm>
            <a:off x="6156176" y="494116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浅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3"/>
          <p:cNvSpPr txBox="1"/>
          <p:nvPr/>
        </p:nvSpPr>
        <p:spPr>
          <a:xfrm>
            <a:off x="4527116" y="2498722"/>
            <a:ext cx="1508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(実体波M,　遠地)</a:t>
            </a:r>
            <a:endParaRPr/>
          </a:p>
        </p:txBody>
      </p:sp>
      <p:sp>
        <p:nvSpPr>
          <p:cNvPr id="385" name="Google Shape;385;p33"/>
          <p:cNvSpPr txBox="1"/>
          <p:nvPr/>
        </p:nvSpPr>
        <p:spPr>
          <a:xfrm>
            <a:off x="4741529" y="3941774"/>
            <a:ext cx="11849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(モーメントM)</a:t>
            </a:r>
            <a:endParaRPr/>
          </a:p>
        </p:txBody>
      </p:sp>
      <p:sp>
        <p:nvSpPr>
          <p:cNvPr id="386" name="Google Shape;386;p33"/>
          <p:cNvSpPr/>
          <p:nvPr/>
        </p:nvSpPr>
        <p:spPr>
          <a:xfrm>
            <a:off x="317535" y="5457145"/>
            <a:ext cx="1219200" cy="762000"/>
          </a:xfrm>
          <a:prstGeom prst="rect">
            <a:avLst/>
          </a:prstGeom>
          <a:solidFill>
            <a:srgbClr val="B7CCE4"/>
          </a:solidFill>
          <a:ln cap="flat" cmpd="sng" w="38100">
            <a:solidFill>
              <a:srgbClr val="E36C0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現在もよく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使われている</a:t>
            </a:r>
            <a:endParaRPr baseline="-2500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3"/>
          <p:cNvSpPr txBox="1"/>
          <p:nvPr/>
        </p:nvSpPr>
        <p:spPr>
          <a:xfrm>
            <a:off x="6781800" y="5254822"/>
            <a:ext cx="8066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(変位M)</a:t>
            </a:r>
            <a:endParaRPr/>
          </a:p>
        </p:txBody>
      </p:sp>
      <p:sp>
        <p:nvSpPr>
          <p:cNvPr id="388" name="Google Shape;388;p33"/>
          <p:cNvSpPr txBox="1"/>
          <p:nvPr/>
        </p:nvSpPr>
        <p:spPr>
          <a:xfrm>
            <a:off x="7891626" y="3960911"/>
            <a:ext cx="8066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(速度M)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色々なマグニチュード</a:t>
            </a:r>
            <a:endParaRPr/>
          </a:p>
        </p:txBody>
      </p:sp>
      <p:pic>
        <p:nvPicPr>
          <p:cNvPr id="394" name="Google Shape;39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763761"/>
            <a:ext cx="7740352" cy="610454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4"/>
          <p:cNvSpPr txBox="1"/>
          <p:nvPr/>
        </p:nvSpPr>
        <p:spPr>
          <a:xfrm>
            <a:off x="2402395" y="6550223"/>
            <a:ext cx="62970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USGS　https://earthquake.usgs.gov/earthquakes/eventpage/us7000dh99/executive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p34"/>
          <p:cNvCxnSpPr/>
          <p:nvPr/>
        </p:nvCxnSpPr>
        <p:spPr>
          <a:xfrm>
            <a:off x="6372200" y="2636912"/>
            <a:ext cx="432048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7" name="Google Shape;397;p34"/>
          <p:cNvSpPr txBox="1"/>
          <p:nvPr/>
        </p:nvSpPr>
        <p:spPr>
          <a:xfrm>
            <a:off x="5364088" y="4293096"/>
            <a:ext cx="33826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今でも従来型のマグニチュードは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よく使われている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地震の発生頻度</a:t>
            </a:r>
            <a:endParaRPr/>
          </a:p>
        </p:txBody>
      </p:sp>
      <p:pic>
        <p:nvPicPr>
          <p:cNvPr id="403" name="Google Shape;4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836712"/>
            <a:ext cx="3939573" cy="5030867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5"/>
          <p:cNvSpPr txBox="1"/>
          <p:nvPr/>
        </p:nvSpPr>
        <p:spPr>
          <a:xfrm>
            <a:off x="611560" y="5988370"/>
            <a:ext cx="38134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1800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rPr>
              <a:t>宇津（１９９７）</a:t>
            </a:r>
            <a:endParaRPr b="0" i="0" sz="1800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https://www.jishin.go.jp/main/yoshin/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p35"/>
          <p:cNvCxnSpPr/>
          <p:nvPr/>
        </p:nvCxnSpPr>
        <p:spPr>
          <a:xfrm>
            <a:off x="2051720" y="2531986"/>
            <a:ext cx="1008112" cy="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6" name="Google Shape;406;p35"/>
          <p:cNvCxnSpPr/>
          <p:nvPr/>
        </p:nvCxnSpPr>
        <p:spPr>
          <a:xfrm>
            <a:off x="3059832" y="2531986"/>
            <a:ext cx="0" cy="1224136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7" name="Google Shape;407;p35"/>
          <p:cNvSpPr txBox="1"/>
          <p:nvPr/>
        </p:nvSpPr>
        <p:spPr>
          <a:xfrm>
            <a:off x="1979712" y="2087543"/>
            <a:ext cx="28119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マグニチュードが１大きいと</a:t>
            </a:r>
            <a:endParaRPr/>
          </a:p>
        </p:txBody>
      </p:sp>
      <p:sp>
        <p:nvSpPr>
          <p:cNvPr id="408" name="Google Shape;408;p35"/>
          <p:cNvSpPr txBox="1"/>
          <p:nvPr/>
        </p:nvSpPr>
        <p:spPr>
          <a:xfrm>
            <a:off x="3275856" y="2959388"/>
            <a:ext cx="15488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頻度は約1/10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1144548" y="863408"/>
            <a:ext cx="3647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1800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rPr>
              <a:t>グーテンベルク－リヒターの法則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5540712" y="2087543"/>
            <a:ext cx="200888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日本列島周辺では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M8　10年に1回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M7　1年に1回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M6　1年に10回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M5   1年に100回</a:t>
            </a:r>
            <a:endParaRPr/>
          </a:p>
        </p:txBody>
      </p:sp>
      <p:sp>
        <p:nvSpPr>
          <p:cNvPr id="411" name="Google Shape;411;p35"/>
          <p:cNvSpPr txBox="1"/>
          <p:nvPr/>
        </p:nvSpPr>
        <p:spPr>
          <a:xfrm>
            <a:off x="5180672" y="947810"/>
            <a:ext cx="35589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規模が大きいほど発生頻度は低い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例題</a:t>
            </a:r>
            <a:endParaRPr/>
          </a:p>
        </p:txBody>
      </p:sp>
      <p:sp>
        <p:nvSpPr>
          <p:cNvPr id="417" name="Google Shape;417;p36"/>
          <p:cNvSpPr txBox="1"/>
          <p:nvPr/>
        </p:nvSpPr>
        <p:spPr>
          <a:xfrm>
            <a:off x="1907704" y="1844824"/>
            <a:ext cx="5394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Mw＝10の地震が起きるとしたら、どのような地震か？</a:t>
            </a:r>
            <a:endParaRPr/>
          </a:p>
        </p:txBody>
      </p:sp>
      <p:sp>
        <p:nvSpPr>
          <p:cNvPr id="418" name="Google Shape;418;p36"/>
          <p:cNvSpPr txBox="1"/>
          <p:nvPr/>
        </p:nvSpPr>
        <p:spPr>
          <a:xfrm>
            <a:off x="1335376" y="3376448"/>
            <a:ext cx="64732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グーテンベルク・リヒター則に従うとして、M1の地震の発生頻度は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日本列島周辺でどの程度か？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4" name="Google Shape;424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地震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960" y="878905"/>
            <a:ext cx="4265316" cy="3032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2444686" y="1086137"/>
            <a:ext cx="1338828" cy="64633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地面の揺れ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（地震動）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089" y="3911278"/>
            <a:ext cx="269557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355140" y="6211669"/>
            <a:ext cx="33214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地震調査研究推進本部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https://www.jishin.go.jp/main/yogo/d.htm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018002" y="4437112"/>
            <a:ext cx="1107996" cy="36933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地震現象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5292080" y="450912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＝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5873660" y="4453347"/>
            <a:ext cx="1107996" cy="36933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断層運動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rot="-1853325">
            <a:off x="3271327" y="3949729"/>
            <a:ext cx="1107996" cy="4651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2015883" y="1796886"/>
            <a:ext cx="219643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一般的にはこちら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の意味でつかわれる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ことが多い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4539630" y="4905194"/>
            <a:ext cx="2335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専門家はこちらの方を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思い浮かべる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地震のゆれを測る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765086" y="1066853"/>
            <a:ext cx="2068195" cy="36933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どうやって測るか？</a:t>
            </a:r>
            <a:endParaRPr/>
          </a:p>
        </p:txBody>
      </p:sp>
      <p:pic>
        <p:nvPicPr>
          <p:cNvPr descr="9.1 地震計の原理"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928" y="1998132"/>
            <a:ext cx="3819907" cy="416717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323528" y="6313998"/>
            <a:ext cx="46746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防災科学技術研究所　https://www.hinet.bosai.go.jp/about_earthquake/sec9.1.html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339752" y="1628800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地震計</a:t>
            </a:r>
            <a:endParaRPr/>
          </a:p>
        </p:txBody>
      </p:sp>
      <p:cxnSp>
        <p:nvCxnSpPr>
          <p:cNvPr id="120" name="Google Shape;120;p16"/>
          <p:cNvCxnSpPr/>
          <p:nvPr/>
        </p:nvCxnSpPr>
        <p:spPr>
          <a:xfrm flipH="1">
            <a:off x="2066236" y="1628800"/>
            <a:ext cx="1757821" cy="1496613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" name="Google Shape;121;p16"/>
          <p:cNvSpPr txBox="1"/>
          <p:nvPr/>
        </p:nvSpPr>
        <p:spPr>
          <a:xfrm>
            <a:off x="3440018" y="1324318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質量（不動点）</a:t>
            </a:r>
            <a:endParaRPr/>
          </a:p>
        </p:txBody>
      </p:sp>
      <p:cxnSp>
        <p:nvCxnSpPr>
          <p:cNvPr id="122" name="Google Shape;122;p16"/>
          <p:cNvCxnSpPr/>
          <p:nvPr/>
        </p:nvCxnSpPr>
        <p:spPr>
          <a:xfrm flipH="1" rot="10800000">
            <a:off x="3563888" y="1998132"/>
            <a:ext cx="576064" cy="27874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2868128" y="3485453"/>
            <a:ext cx="566260" cy="7200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" name="Google Shape;124;p16"/>
          <p:cNvSpPr txBox="1"/>
          <p:nvPr/>
        </p:nvSpPr>
        <p:spPr>
          <a:xfrm>
            <a:off x="-31458" y="4293399"/>
            <a:ext cx="21627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外枠や土台：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地面と一緒に揺れる</a:t>
            </a:r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7539" y="1066853"/>
            <a:ext cx="40386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4662630" y="5836093"/>
            <a:ext cx="45336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科学博物館　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https://www.kahaku.go.jp/research/db/science_engineering/namazu/02keiki/keiki_html/omori_h.html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 flipH="1" rot="10800000">
            <a:off x="509236" y="3717032"/>
            <a:ext cx="678388" cy="62308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p16"/>
          <p:cNvCxnSpPr/>
          <p:nvPr/>
        </p:nvCxnSpPr>
        <p:spPr>
          <a:xfrm>
            <a:off x="4572000" y="1693650"/>
            <a:ext cx="2808312" cy="223940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" name="Google Shape;129;p16"/>
          <p:cNvSpPr txBox="1"/>
          <p:nvPr/>
        </p:nvSpPr>
        <p:spPr>
          <a:xfrm>
            <a:off x="5724128" y="692696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大森式地震計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5127539" y="6236203"/>
            <a:ext cx="3948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大森房吉：明治から大正期の地震学者</a:t>
            </a:r>
            <a:endParaRPr/>
          </a:p>
        </p:txBody>
      </p:sp>
      <p:cxnSp>
        <p:nvCxnSpPr>
          <p:cNvPr id="131" name="Google Shape;131;p16"/>
          <p:cNvCxnSpPr/>
          <p:nvPr/>
        </p:nvCxnSpPr>
        <p:spPr>
          <a:xfrm flipH="1">
            <a:off x="6876256" y="1436185"/>
            <a:ext cx="576064" cy="1128719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p16"/>
          <p:cNvSpPr txBox="1"/>
          <p:nvPr/>
        </p:nvSpPr>
        <p:spPr>
          <a:xfrm>
            <a:off x="6909216" y="1063483"/>
            <a:ext cx="2074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針金でつるしている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ゆれの計測（MEMS)</a:t>
            </a:r>
            <a:endParaRPr/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514044"/>
            <a:ext cx="5904656" cy="364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683568" y="6155249"/>
            <a:ext cx="8315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電子情報通信学会　https://app.journal.ieice.org/trial/100_9/k100_9_913/index.html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724006" y="1436454"/>
            <a:ext cx="54328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MEMS(</a:t>
            </a:r>
            <a:r>
              <a:rPr b="0" i="0" lang="ja-JP" sz="18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Micro Electro Mechanical Systems）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加速度計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（ほとんどのスマホの中にも入っている）</a:t>
            </a:r>
            <a:endParaRPr/>
          </a:p>
        </p:txBody>
      </p:sp>
      <p:pic>
        <p:nvPicPr>
          <p:cNvPr descr="３軸加速度センサモジュール　ＫＸＲ９４－２０５０" id="141" name="Google Shape;14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8223" y="1556517"/>
            <a:ext cx="2513197" cy="188489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7452320" y="342900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(秋月電子）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7025921" y="1274963"/>
            <a:ext cx="1720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MEMS加速度計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震度</a:t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92371"/>
            <a:ext cx="5004048" cy="569031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>
            <a:off x="5160939" y="1052736"/>
            <a:ext cx="37785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震度：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それぞれの場所がどれほど揺れたか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を示す指標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107504" y="6453336"/>
            <a:ext cx="50534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(気象庁　</a:t>
            </a:r>
            <a:r>
              <a:rPr lang="ja-JP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https://www.jma.go.jp/jma/kishou/know/shindo/shindo-gaiyo.png</a:t>
            </a:r>
            <a:r>
              <a:rPr lang="ja-JP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）</a:t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4931979" y="2519806"/>
            <a:ext cx="42386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日本でつかわれているのは気象庁震度階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5002479" y="4237354"/>
            <a:ext cx="4169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気象庁震度階をつかっているのはほかに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台湾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5002479" y="5094489"/>
            <a:ext cx="4084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他の国は改正メルカリ震度階がほとんど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5188140" y="2949161"/>
            <a:ext cx="30796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以前は人が感じた揺れを報告</a:t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6444208" y="3378580"/>
            <a:ext cx="576064" cy="19443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5002479" y="3660703"/>
            <a:ext cx="42242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加速度計から算出（計測震度、1991年～）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5002479" y="2949161"/>
            <a:ext cx="4141521" cy="1155813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震度</a:t>
            </a: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268760"/>
            <a:ext cx="860107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/>
        </p:nvSpPr>
        <p:spPr>
          <a:xfrm>
            <a:off x="2843808" y="2780928"/>
            <a:ext cx="29922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(TRIFUNAC AND BRADY, 1975)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2644870" y="982338"/>
            <a:ext cx="410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(必ずしもよく対応しているわけではない）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3310360" y="683404"/>
            <a:ext cx="2967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改正メルカリ震度階との対応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3645024"/>
            <a:ext cx="4397748" cy="273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107504" y="6470972"/>
            <a:ext cx="487402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ja-JP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(阪神高速　</a:t>
            </a:r>
            <a:r>
              <a:rPr b="0" i="0" lang="ja-JP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https://hanshin-exp.co.jp/50th/short-story/past/story13.html</a:t>
            </a:r>
            <a:r>
              <a:rPr b="0" i="0" lang="ja-JP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）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683568" y="3212976"/>
            <a:ext cx="3272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1995年兵庫県南部地震　震度７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5148064" y="42210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19"/>
          <p:cNvCxnSpPr/>
          <p:nvPr/>
        </p:nvCxnSpPr>
        <p:spPr>
          <a:xfrm>
            <a:off x="395536" y="2420888"/>
            <a:ext cx="1512168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震度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683568" y="837023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震度算出式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5148064" y="42210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996" y="737282"/>
            <a:ext cx="5184576" cy="70620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/>
        </p:nvSpPr>
        <p:spPr>
          <a:xfrm>
            <a:off x="7020272" y="6488668"/>
            <a:ext cx="16850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(気象庁、1996)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4547" y="2389905"/>
            <a:ext cx="5838825" cy="1704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0"/>
          <p:cNvCxnSpPr/>
          <p:nvPr/>
        </p:nvCxnSpPr>
        <p:spPr>
          <a:xfrm rot="10800000">
            <a:off x="4139952" y="1184792"/>
            <a:ext cx="401304" cy="441621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" name="Google Shape;184;p20"/>
          <p:cNvSpPr txBox="1"/>
          <p:nvPr/>
        </p:nvSpPr>
        <p:spPr>
          <a:xfrm>
            <a:off x="4501733" y="150191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振幅</a:t>
            </a:r>
            <a:endParaRPr/>
          </a:p>
        </p:txBody>
      </p:sp>
      <p:cxnSp>
        <p:nvCxnSpPr>
          <p:cNvPr id="185" name="Google Shape;185;p20"/>
          <p:cNvCxnSpPr/>
          <p:nvPr/>
        </p:nvCxnSpPr>
        <p:spPr>
          <a:xfrm rot="10800000">
            <a:off x="3131840" y="1206356"/>
            <a:ext cx="288032" cy="857978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20"/>
          <p:cNvSpPr txBox="1"/>
          <p:nvPr/>
        </p:nvSpPr>
        <p:spPr>
          <a:xfrm>
            <a:off x="3363293" y="2064334"/>
            <a:ext cx="50097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震度が２異なると、観測された振幅は10倍異なる</a:t>
            </a:r>
            <a:endParaRPr/>
          </a:p>
        </p:txBody>
      </p:sp>
      <p:cxnSp>
        <p:nvCxnSpPr>
          <p:cNvPr id="187" name="Google Shape;187;p20"/>
          <p:cNvCxnSpPr/>
          <p:nvPr/>
        </p:nvCxnSpPr>
        <p:spPr>
          <a:xfrm>
            <a:off x="3419872" y="2348880"/>
            <a:ext cx="468052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8" name="Google Shape;18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1442" y="4013617"/>
            <a:ext cx="3729781" cy="2839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0"/>
          <p:cNvCxnSpPr/>
          <p:nvPr/>
        </p:nvCxnSpPr>
        <p:spPr>
          <a:xfrm>
            <a:off x="3491880" y="4590420"/>
            <a:ext cx="848724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90" name="Google Shape;190;p20"/>
          <p:cNvSpPr txBox="1"/>
          <p:nvPr/>
        </p:nvSpPr>
        <p:spPr>
          <a:xfrm>
            <a:off x="4642186" y="4248849"/>
            <a:ext cx="28777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1～10Hzが主な評価対象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（人が感じやすい周波数帯）</a:t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5652120" y="5289235"/>
            <a:ext cx="32720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木造家屋の共振周期　１～2秒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(木造家屋が壊れやすい周期）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ctrTitle"/>
          </p:nvPr>
        </p:nvSpPr>
        <p:spPr>
          <a:xfrm>
            <a:off x="0" y="0"/>
            <a:ext cx="9144000" cy="650503"/>
          </a:xfrm>
          <a:prstGeom prst="rect">
            <a:avLst/>
          </a:prstGeom>
          <a:solidFill>
            <a:srgbClr val="B6DDE7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/>
              <a:t>震度</a:t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15" y="3460082"/>
            <a:ext cx="4178842" cy="260282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-54941" y="6106352"/>
            <a:ext cx="4901231" cy="27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ja-JP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(阪神高速　</a:t>
            </a:r>
            <a:r>
              <a:rPr b="0" i="0" lang="ja-JP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https://hanshin-exp.co.jp/50th/short-story/past/story13.html</a:t>
            </a:r>
            <a:r>
              <a:rPr b="0" i="0" lang="ja-JP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）</a:t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174483" y="979508"/>
            <a:ext cx="26532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1995年兵庫県南部地震　</a:t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5075859" y="555598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図1" id="201" name="Google Shape;20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1916" y="795096"/>
            <a:ext cx="5402084" cy="295965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 txBox="1"/>
          <p:nvPr/>
        </p:nvSpPr>
        <p:spPr>
          <a:xfrm>
            <a:off x="4427984" y="3832926"/>
            <a:ext cx="46793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地震調査研究推進本部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https://www.jishin.go.jp/resource/column/column1_p10_11/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-84037" y="6429684"/>
            <a:ext cx="66095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どれほどの範囲が強震動に襲われたかの把握に何時間か要した</a:t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6345445" y="6476122"/>
            <a:ext cx="360040" cy="27645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6876256" y="6429684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震度の即時把握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