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のみ" type="titleOnly">
  <p:cSld name="TITLE_ONLY">
    <p:spTree>
      <p:nvGrpSpPr>
        <p:cNvPr id="15" name="Shape 15"/>
        <p:cNvGrpSpPr/>
        <p:nvPr/>
      </p:nvGrpSpPr>
      <p:grpSpPr>
        <a:xfrm>
          <a:off x="0" y="0"/>
          <a:ext cx="0" cy="0"/>
          <a:chOff x="0" y="0"/>
          <a:chExt cx="0" cy="0"/>
        </a:xfrm>
      </p:grpSpPr>
      <p:sp>
        <p:nvSpPr>
          <p:cNvPr id="16" name="Google Shape;16;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縦書きテキスト"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縦書きタイトルと縦書きテキスト"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白紙" type="blank">
  <p:cSld name="BLANK">
    <p:spTree>
      <p:nvGrpSpPr>
        <p:cNvPr id="20" name="Shape 20"/>
        <p:cNvGrpSpPr/>
        <p:nvPr/>
      </p:nvGrpSpPr>
      <p:grpSpPr>
        <a:xfrm>
          <a:off x="0" y="0"/>
          <a:ext cx="0" cy="0"/>
          <a:chOff x="0" y="0"/>
          <a:chExt cx="0" cy="0"/>
        </a:xfrm>
      </p:grpSpPr>
      <p:sp>
        <p:nvSpPr>
          <p:cNvPr id="21" name="Google Shape;21;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 type="title">
  <p:cSld name="TITLE">
    <p:spTree>
      <p:nvGrpSpPr>
        <p:cNvPr id="24" name="Shape 24"/>
        <p:cNvGrpSpPr/>
        <p:nvPr/>
      </p:nvGrpSpPr>
      <p:grpSpPr>
        <a:xfrm>
          <a:off x="0" y="0"/>
          <a:ext cx="0" cy="0"/>
          <a:chOff x="0" y="0"/>
          <a:chExt cx="0" cy="0"/>
        </a:xfrm>
      </p:grpSpPr>
      <p:sp>
        <p:nvSpPr>
          <p:cNvPr id="25" name="Google Shape;25;p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7" name="Google Shape;27;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type="obj">
  <p:cSld name="OBJECT">
    <p:spTree>
      <p:nvGrpSpPr>
        <p:cNvPr id="30" name="Shape 30"/>
        <p:cNvGrpSpPr/>
        <p:nvPr/>
      </p:nvGrpSpPr>
      <p:grpSpPr>
        <a:xfrm>
          <a:off x="0" y="0"/>
          <a:ext cx="0" cy="0"/>
          <a:chOff x="0" y="0"/>
          <a:chExt cx="0" cy="0"/>
        </a:xfrm>
      </p:grpSpPr>
      <p:sp>
        <p:nvSpPr>
          <p:cNvPr id="31" name="Google Shape;31;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セクション見出し" type="secHead">
  <p:cSld name="SECTION_HEADER">
    <p:spTree>
      <p:nvGrpSpPr>
        <p:cNvPr id="36" name="Shape 36"/>
        <p:cNvGrpSpPr/>
        <p:nvPr/>
      </p:nvGrpSpPr>
      <p:grpSpPr>
        <a:xfrm>
          <a:off x="0" y="0"/>
          <a:ext cx="0" cy="0"/>
          <a:chOff x="0" y="0"/>
          <a:chExt cx="0" cy="0"/>
        </a:xfrm>
      </p:grpSpPr>
      <p:sp>
        <p:nvSpPr>
          <p:cNvPr id="37" name="Google Shape;37;p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9" name="Google Shape;39;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つのコンテンツ" type="twoObj">
  <p:cSld name="TWO_OBJECTS">
    <p:spTree>
      <p:nvGrpSpPr>
        <p:cNvPr id="42" name="Shape 42"/>
        <p:cNvGrpSpPr/>
        <p:nvPr/>
      </p:nvGrpSpPr>
      <p:grpSpPr>
        <a:xfrm>
          <a:off x="0" y="0"/>
          <a:ext cx="0" cy="0"/>
          <a:chOff x="0" y="0"/>
          <a:chExt cx="0" cy="0"/>
        </a:xfrm>
      </p:grpSpPr>
      <p:sp>
        <p:nvSpPr>
          <p:cNvPr id="43" name="Google Shape;43;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5" name="Google Shape;45;p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type="twoTxTwoObj">
  <p:cSld name="TWO_OBJECTS_WITH_TEXT">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2" name="Google Shape;52;p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3" name="Google Shape;53;p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4" name="Google Shape;54;p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コンテンツ"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図"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7.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6.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8.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36.png"/><Relationship Id="rId5"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3.png"/><Relationship Id="rId4" Type="http://schemas.openxmlformats.org/officeDocument/2006/relationships/image" Target="../media/image32.png"/><Relationship Id="rId5" Type="http://schemas.openxmlformats.org/officeDocument/2006/relationships/image" Target="../media/image8.png"/><Relationship Id="rId6"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0.pn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11.png"/><Relationship Id="rId7" Type="http://schemas.openxmlformats.org/officeDocument/2006/relationships/image" Target="../media/image7.png"/><Relationship Id="rId8"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0.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7.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title"/>
          </p:nvPr>
        </p:nvSpPr>
        <p:spPr>
          <a:xfrm>
            <a:off x="467544" y="764704"/>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自己回帰(AR)とは</a:t>
            </a:r>
            <a:br>
              <a:rPr lang="en-US"/>
            </a:br>
            <a:r>
              <a:rPr lang="en-US"/>
              <a:t>検測処理への応用</a:t>
            </a:r>
            <a:endParaRPr/>
          </a:p>
        </p:txBody>
      </p:sp>
      <p:sp>
        <p:nvSpPr>
          <p:cNvPr id="89" name="Google Shape;89;p13"/>
          <p:cNvSpPr txBox="1"/>
          <p:nvPr/>
        </p:nvSpPr>
        <p:spPr>
          <a:xfrm>
            <a:off x="2915816" y="2996952"/>
            <a:ext cx="3262432"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000" u="none" cap="none" strike="noStrike">
                <a:solidFill>
                  <a:schemeClr val="dk1"/>
                </a:solidFill>
                <a:latin typeface="Calibri"/>
                <a:ea typeface="Calibri"/>
                <a:cs typeface="Calibri"/>
                <a:sym typeface="Calibri"/>
              </a:rPr>
              <a:t>勝間田　明男</a:t>
            </a:r>
            <a:endParaRPr sz="4000">
              <a:solidFill>
                <a:schemeClr val="dk1"/>
              </a:solidFill>
              <a:latin typeface="Calibri"/>
              <a:ea typeface="Calibri"/>
              <a:cs typeface="Calibri"/>
              <a:sym typeface="Calibri"/>
            </a:endParaRPr>
          </a:p>
          <a:p>
            <a:pPr indent="0" lvl="0" marL="0" marR="0" rtl="0" algn="l">
              <a:spcBef>
                <a:spcPts val="0"/>
              </a:spcBef>
              <a:spcAft>
                <a:spcPts val="0"/>
              </a:spcAft>
              <a:buNone/>
            </a:pPr>
            <a:r>
              <a:rPr lang="en-US" sz="4000">
                <a:solidFill>
                  <a:schemeClr val="dk1"/>
                </a:solidFill>
                <a:latin typeface="Calibri"/>
                <a:ea typeface="Calibri"/>
                <a:cs typeface="Calibri"/>
                <a:sym typeface="Calibri"/>
              </a:rPr>
              <a:t>（気象研究所）</a:t>
            </a:r>
            <a:endParaRPr sz="40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2"/>
          <p:cNvSpPr txBox="1"/>
          <p:nvPr>
            <p:ph type="title"/>
          </p:nvPr>
        </p:nvSpPr>
        <p:spPr>
          <a:xfrm>
            <a:off x="539552" y="188640"/>
            <a:ext cx="8229600" cy="77809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自己回帰係数の求め方</a:t>
            </a:r>
            <a:endParaRPr/>
          </a:p>
        </p:txBody>
      </p:sp>
      <p:sp>
        <p:nvSpPr>
          <p:cNvPr id="205" name="Google Shape;205;p22"/>
          <p:cNvSpPr txBox="1"/>
          <p:nvPr/>
        </p:nvSpPr>
        <p:spPr>
          <a:xfrm>
            <a:off x="827584" y="980728"/>
            <a:ext cx="7829387" cy="830997"/>
          </a:xfrm>
          <a:prstGeom prst="rect">
            <a:avLst/>
          </a:prstGeom>
          <a:solidFill>
            <a:srgbClr val="DAEEF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最尤法（さいゆうほう、「尤度を最大化」「最も尤もらしいよう</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にする」方法）に基づく</a:t>
            </a:r>
            <a:endParaRPr/>
          </a:p>
        </p:txBody>
      </p:sp>
      <p:sp>
        <p:nvSpPr>
          <p:cNvPr id="206" name="Google Shape;206;p22"/>
          <p:cNvSpPr txBox="1"/>
          <p:nvPr/>
        </p:nvSpPr>
        <p:spPr>
          <a:xfrm>
            <a:off x="1259632" y="1916832"/>
            <a:ext cx="6925294" cy="1569660"/>
          </a:xfrm>
          <a:prstGeom prst="rect">
            <a:avLst/>
          </a:prstGeom>
          <a:solidFill>
            <a:srgbClr val="DAEEF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最尤法：確率分布を仮定して、得られているデータは</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最大確率のものであったとして確率分布のパラメータ</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（平均や分散など）を求める手法。</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（最小二乗法もその一種）</a:t>
            </a:r>
            <a:endParaRPr sz="2400">
              <a:solidFill>
                <a:schemeClr val="dk1"/>
              </a:solidFill>
              <a:latin typeface="Calibri"/>
              <a:ea typeface="Calibri"/>
              <a:cs typeface="Calibri"/>
              <a:sym typeface="Calibri"/>
            </a:endParaRPr>
          </a:p>
        </p:txBody>
      </p:sp>
      <p:pic>
        <p:nvPicPr>
          <p:cNvPr descr="ar-error.png" id="207" name="Google Shape;207;p22"/>
          <p:cNvPicPr preferRelativeResize="0"/>
          <p:nvPr/>
        </p:nvPicPr>
        <p:blipFill rotWithShape="1">
          <a:blip r:embed="rId3">
            <a:alphaModFix/>
          </a:blip>
          <a:srcRect b="0" l="0" r="0" t="0"/>
          <a:stretch/>
        </p:blipFill>
        <p:spPr>
          <a:xfrm>
            <a:off x="2987824" y="3573016"/>
            <a:ext cx="3257550" cy="1162050"/>
          </a:xfrm>
          <a:prstGeom prst="rect">
            <a:avLst/>
          </a:prstGeom>
          <a:noFill/>
          <a:ln>
            <a:noFill/>
          </a:ln>
        </p:spPr>
      </p:pic>
      <p:pic>
        <p:nvPicPr>
          <p:cNvPr descr="ar-prob.png" id="208" name="Google Shape;208;p22"/>
          <p:cNvPicPr preferRelativeResize="0"/>
          <p:nvPr/>
        </p:nvPicPr>
        <p:blipFill rotWithShape="1">
          <a:blip r:embed="rId4">
            <a:alphaModFix/>
          </a:blip>
          <a:srcRect b="0" l="0" r="0" t="0"/>
          <a:stretch/>
        </p:blipFill>
        <p:spPr>
          <a:xfrm>
            <a:off x="2483768" y="5157192"/>
            <a:ext cx="4295775" cy="1143000"/>
          </a:xfrm>
          <a:prstGeom prst="rect">
            <a:avLst/>
          </a:prstGeom>
          <a:noFill/>
          <a:ln>
            <a:noFill/>
          </a:ln>
        </p:spPr>
      </p:pic>
      <p:sp>
        <p:nvSpPr>
          <p:cNvPr id="209" name="Google Shape;209;p22"/>
          <p:cNvSpPr txBox="1"/>
          <p:nvPr/>
        </p:nvSpPr>
        <p:spPr>
          <a:xfrm>
            <a:off x="1043608" y="4653136"/>
            <a:ext cx="7133684" cy="461665"/>
          </a:xfrm>
          <a:prstGeom prst="rect">
            <a:avLst/>
          </a:prstGeom>
          <a:solidFill>
            <a:srgbClr val="DAEEF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この残差の確率密度分布として、正規分布を仮定する</a:t>
            </a:r>
            <a:endParaRPr sz="2400">
              <a:solidFill>
                <a:schemeClr val="dk1"/>
              </a:solidFill>
              <a:latin typeface="Calibri"/>
              <a:ea typeface="Calibri"/>
              <a:cs typeface="Calibri"/>
              <a:sym typeface="Calibri"/>
            </a:endParaRPr>
          </a:p>
        </p:txBody>
      </p:sp>
      <p:sp>
        <p:nvSpPr>
          <p:cNvPr id="210" name="Google Shape;210;p22"/>
          <p:cNvSpPr txBox="1"/>
          <p:nvPr/>
        </p:nvSpPr>
        <p:spPr>
          <a:xfrm>
            <a:off x="1979712" y="3573016"/>
            <a:ext cx="11079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予測残差</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自己回帰係数の求め方</a:t>
            </a:r>
            <a:endParaRPr/>
          </a:p>
        </p:txBody>
      </p:sp>
      <p:pic>
        <p:nvPicPr>
          <p:cNvPr descr="ar-likelihood.png" id="216" name="Google Shape;216;p23"/>
          <p:cNvPicPr preferRelativeResize="0"/>
          <p:nvPr/>
        </p:nvPicPr>
        <p:blipFill rotWithShape="1">
          <a:blip r:embed="rId3">
            <a:alphaModFix/>
          </a:blip>
          <a:srcRect b="0" l="0" r="0" t="0"/>
          <a:stretch/>
        </p:blipFill>
        <p:spPr>
          <a:xfrm>
            <a:off x="1763688" y="1628800"/>
            <a:ext cx="5924550" cy="1228725"/>
          </a:xfrm>
          <a:prstGeom prst="rect">
            <a:avLst/>
          </a:prstGeom>
          <a:noFill/>
          <a:ln>
            <a:noFill/>
          </a:ln>
        </p:spPr>
      </p:pic>
      <p:sp>
        <p:nvSpPr>
          <p:cNvPr id="217" name="Google Shape;217;p23"/>
          <p:cNvSpPr txBox="1"/>
          <p:nvPr/>
        </p:nvSpPr>
        <p:spPr>
          <a:xfrm>
            <a:off x="899592" y="1196752"/>
            <a:ext cx="7010252" cy="461665"/>
          </a:xfrm>
          <a:prstGeom prst="rect">
            <a:avLst/>
          </a:prstGeom>
          <a:solidFill>
            <a:srgbClr val="DAEEF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尤度（確率密度関数にデータの実現値を代入した値）</a:t>
            </a:r>
            <a:endParaRPr/>
          </a:p>
        </p:txBody>
      </p:sp>
      <p:pic>
        <p:nvPicPr>
          <p:cNvPr descr="ar-log-likelihood.png" id="218" name="Google Shape;218;p23"/>
          <p:cNvPicPr preferRelativeResize="0"/>
          <p:nvPr/>
        </p:nvPicPr>
        <p:blipFill rotWithShape="1">
          <a:blip r:embed="rId4">
            <a:alphaModFix/>
          </a:blip>
          <a:srcRect b="0" l="0" r="0" t="0"/>
          <a:stretch/>
        </p:blipFill>
        <p:spPr>
          <a:xfrm>
            <a:off x="827584" y="3645024"/>
            <a:ext cx="7896225" cy="2076450"/>
          </a:xfrm>
          <a:prstGeom prst="rect">
            <a:avLst/>
          </a:prstGeom>
          <a:noFill/>
          <a:ln>
            <a:noFill/>
          </a:ln>
        </p:spPr>
      </p:pic>
      <p:sp>
        <p:nvSpPr>
          <p:cNvPr id="219" name="Google Shape;219;p23"/>
          <p:cNvSpPr txBox="1"/>
          <p:nvPr/>
        </p:nvSpPr>
        <p:spPr>
          <a:xfrm>
            <a:off x="1043608" y="2852936"/>
            <a:ext cx="7064755" cy="830997"/>
          </a:xfrm>
          <a:prstGeom prst="rect">
            <a:avLst/>
          </a:prstGeom>
          <a:solidFill>
            <a:srgbClr val="DAEEF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データが複数あると、事象を独立とみなせば全体では</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各データに関する積となる</a:t>
            </a:r>
            <a:endParaRPr/>
          </a:p>
        </p:txBody>
      </p:sp>
      <p:sp>
        <p:nvSpPr>
          <p:cNvPr id="220" name="Google Shape;220;p23"/>
          <p:cNvSpPr txBox="1"/>
          <p:nvPr/>
        </p:nvSpPr>
        <p:spPr>
          <a:xfrm>
            <a:off x="827584" y="5877272"/>
            <a:ext cx="7776864" cy="738664"/>
          </a:xfrm>
          <a:prstGeom prst="rect">
            <a:avLst/>
          </a:prstGeom>
          <a:solidFill>
            <a:srgbClr val="DAEEF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対数をとると積(Π)が和（Σ）となる</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(対数は単調増加関数なので、最大値を問題にする限り対数をとっても良い)</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4"/>
          <p:cNvSpPr txBox="1"/>
          <p:nvPr>
            <p:ph type="title"/>
          </p:nvPr>
        </p:nvSpPr>
        <p:spPr>
          <a:xfrm>
            <a:off x="467544" y="0"/>
            <a:ext cx="8229600" cy="77809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自己回帰係数の求め方</a:t>
            </a:r>
            <a:endParaRPr/>
          </a:p>
        </p:txBody>
      </p:sp>
      <p:pic>
        <p:nvPicPr>
          <p:cNvPr descr="ar-coef-estimate.png" id="226" name="Google Shape;226;p24"/>
          <p:cNvPicPr preferRelativeResize="0"/>
          <p:nvPr/>
        </p:nvPicPr>
        <p:blipFill rotWithShape="1">
          <a:blip r:embed="rId3">
            <a:alphaModFix/>
          </a:blip>
          <a:srcRect b="0" l="0" r="0" t="0"/>
          <a:stretch/>
        </p:blipFill>
        <p:spPr>
          <a:xfrm>
            <a:off x="1619672" y="1484784"/>
            <a:ext cx="6056784" cy="2761605"/>
          </a:xfrm>
          <a:prstGeom prst="rect">
            <a:avLst/>
          </a:prstGeom>
          <a:noFill/>
          <a:ln>
            <a:noFill/>
          </a:ln>
        </p:spPr>
      </p:pic>
      <p:sp>
        <p:nvSpPr>
          <p:cNvPr id="227" name="Google Shape;227;p24"/>
          <p:cNvSpPr txBox="1"/>
          <p:nvPr/>
        </p:nvSpPr>
        <p:spPr>
          <a:xfrm>
            <a:off x="1475656" y="692696"/>
            <a:ext cx="5867312" cy="830997"/>
          </a:xfrm>
          <a:prstGeom prst="rect">
            <a:avLst/>
          </a:prstGeom>
          <a:solidFill>
            <a:srgbClr val="DAEEF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対数尤度が最大となるように係数ajを決める</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⇒対数尤度をajで微分して0とおく</a:t>
            </a:r>
            <a:endParaRPr sz="2400">
              <a:solidFill>
                <a:schemeClr val="dk1"/>
              </a:solidFill>
              <a:latin typeface="Calibri"/>
              <a:ea typeface="Calibri"/>
              <a:cs typeface="Calibri"/>
              <a:sym typeface="Calibri"/>
            </a:endParaRPr>
          </a:p>
        </p:txBody>
      </p:sp>
      <p:sp>
        <p:nvSpPr>
          <p:cNvPr id="228" name="Google Shape;228;p24"/>
          <p:cNvSpPr txBox="1"/>
          <p:nvPr/>
        </p:nvSpPr>
        <p:spPr>
          <a:xfrm>
            <a:off x="1547664" y="4293096"/>
            <a:ext cx="6191118" cy="461665"/>
          </a:xfrm>
          <a:prstGeom prst="rect">
            <a:avLst/>
          </a:prstGeom>
          <a:solidFill>
            <a:srgbClr val="DAEEF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全体では以下の連立一次方程式を解けばよい</a:t>
            </a:r>
            <a:endParaRPr sz="2400">
              <a:solidFill>
                <a:schemeClr val="dk1"/>
              </a:solidFill>
              <a:latin typeface="Calibri"/>
              <a:ea typeface="Calibri"/>
              <a:cs typeface="Calibri"/>
              <a:sym typeface="Calibri"/>
            </a:endParaRPr>
          </a:p>
        </p:txBody>
      </p:sp>
      <p:pic>
        <p:nvPicPr>
          <p:cNvPr descr="ar-coef-eq.png" id="229" name="Google Shape;229;p24"/>
          <p:cNvPicPr preferRelativeResize="0"/>
          <p:nvPr/>
        </p:nvPicPr>
        <p:blipFill rotWithShape="1">
          <a:blip r:embed="rId4">
            <a:alphaModFix/>
          </a:blip>
          <a:srcRect b="0" l="0" r="0" t="0"/>
          <a:stretch/>
        </p:blipFill>
        <p:spPr>
          <a:xfrm>
            <a:off x="251520" y="4869160"/>
            <a:ext cx="8403827" cy="178231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5"/>
          <p:cNvSpPr txBox="1"/>
          <p:nvPr>
            <p:ph type="title"/>
          </p:nvPr>
        </p:nvSpPr>
        <p:spPr>
          <a:xfrm>
            <a:off x="467544" y="0"/>
            <a:ext cx="8229600" cy="85010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自己回帰次数の決定</a:t>
            </a:r>
            <a:endParaRPr/>
          </a:p>
        </p:txBody>
      </p:sp>
      <p:sp>
        <p:nvSpPr>
          <p:cNvPr id="235" name="Google Shape;235;p25"/>
          <p:cNvSpPr txBox="1"/>
          <p:nvPr/>
        </p:nvSpPr>
        <p:spPr>
          <a:xfrm>
            <a:off x="683568" y="980728"/>
            <a:ext cx="8178457" cy="461665"/>
          </a:xfrm>
          <a:prstGeom prst="rect">
            <a:avLst/>
          </a:prstGeom>
          <a:solidFill>
            <a:srgbClr val="DAEEF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AIC(Akaike’s Information Criterion, 赤池の情報量基準)に基づく</a:t>
            </a:r>
            <a:endParaRPr sz="2400">
              <a:solidFill>
                <a:schemeClr val="dk1"/>
              </a:solidFill>
              <a:latin typeface="Calibri"/>
              <a:ea typeface="Calibri"/>
              <a:cs typeface="Calibri"/>
              <a:sym typeface="Calibri"/>
            </a:endParaRPr>
          </a:p>
        </p:txBody>
      </p:sp>
      <p:sp>
        <p:nvSpPr>
          <p:cNvPr id="236" name="Google Shape;236;p25"/>
          <p:cNvSpPr txBox="1"/>
          <p:nvPr/>
        </p:nvSpPr>
        <p:spPr>
          <a:xfrm>
            <a:off x="1043608" y="1916832"/>
            <a:ext cx="716574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AIC=－２×最大対数尤度＋２×パラメーター数</a:t>
            </a:r>
            <a:endParaRPr sz="2800">
              <a:solidFill>
                <a:schemeClr val="dk1"/>
              </a:solidFill>
              <a:latin typeface="Calibri"/>
              <a:ea typeface="Calibri"/>
              <a:cs typeface="Calibri"/>
              <a:sym typeface="Calibri"/>
            </a:endParaRPr>
          </a:p>
        </p:txBody>
      </p:sp>
      <p:sp>
        <p:nvSpPr>
          <p:cNvPr id="237" name="Google Shape;237;p25"/>
          <p:cNvSpPr txBox="1"/>
          <p:nvPr/>
        </p:nvSpPr>
        <p:spPr>
          <a:xfrm>
            <a:off x="683568" y="3140968"/>
            <a:ext cx="7919156" cy="2308324"/>
          </a:xfrm>
          <a:prstGeom prst="rect">
            <a:avLst/>
          </a:prstGeom>
          <a:solidFill>
            <a:srgbClr val="DAEEF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・異なった数のパラメーターを持つ統計モデルの比較が可能</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・AICが小さいほどよいモデル</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・最大対数尤度は残差に関係するので残差が小さいほどAIC</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は小さくなる（よいモデル）</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・パラメーター数が少ないほどAICは小さくなる（よいモデル）</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・AICが２ほど違うと有意</a:t>
            </a:r>
            <a:endParaRPr sz="24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6"/>
          <p:cNvSpPr txBox="1"/>
          <p:nvPr>
            <p:ph type="title"/>
          </p:nvPr>
        </p:nvSpPr>
        <p:spPr>
          <a:xfrm>
            <a:off x="467544" y="0"/>
            <a:ext cx="8229600" cy="85010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自己回帰次数と残差</a:t>
            </a:r>
            <a:endParaRPr/>
          </a:p>
        </p:txBody>
      </p:sp>
      <p:pic>
        <p:nvPicPr>
          <p:cNvPr descr="wsd.png" id="243" name="Google Shape;243;p26"/>
          <p:cNvPicPr preferRelativeResize="0"/>
          <p:nvPr/>
        </p:nvPicPr>
        <p:blipFill rotWithShape="1">
          <a:blip r:embed="rId3">
            <a:alphaModFix/>
          </a:blip>
          <a:srcRect b="0" l="0" r="0" t="0"/>
          <a:stretch/>
        </p:blipFill>
        <p:spPr>
          <a:xfrm>
            <a:off x="611560" y="764704"/>
            <a:ext cx="7620000" cy="5715000"/>
          </a:xfrm>
          <a:prstGeom prst="rect">
            <a:avLst/>
          </a:prstGeom>
          <a:noFill/>
          <a:ln>
            <a:noFill/>
          </a:ln>
        </p:spPr>
      </p:pic>
      <p:sp>
        <p:nvSpPr>
          <p:cNvPr id="244" name="Google Shape;244;p26"/>
          <p:cNvSpPr txBox="1"/>
          <p:nvPr/>
        </p:nvSpPr>
        <p:spPr>
          <a:xfrm>
            <a:off x="4211960" y="6237312"/>
            <a:ext cx="6463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次数</a:t>
            </a:r>
            <a:endParaRPr sz="1800">
              <a:solidFill>
                <a:schemeClr val="dk1"/>
              </a:solidFill>
              <a:latin typeface="Calibri"/>
              <a:ea typeface="Calibri"/>
              <a:cs typeface="Calibri"/>
              <a:sym typeface="Calibri"/>
            </a:endParaRPr>
          </a:p>
        </p:txBody>
      </p:sp>
      <p:sp>
        <p:nvSpPr>
          <p:cNvPr id="245" name="Google Shape;245;p26"/>
          <p:cNvSpPr txBox="1"/>
          <p:nvPr/>
        </p:nvSpPr>
        <p:spPr>
          <a:xfrm>
            <a:off x="7164288" y="6021288"/>
            <a:ext cx="49885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２０</a:t>
            </a:r>
            <a:endParaRPr sz="1800">
              <a:solidFill>
                <a:schemeClr val="dk1"/>
              </a:solidFill>
              <a:latin typeface="Calibri"/>
              <a:ea typeface="Calibri"/>
              <a:cs typeface="Calibri"/>
              <a:sym typeface="Calibri"/>
            </a:endParaRPr>
          </a:p>
        </p:txBody>
      </p:sp>
      <p:sp>
        <p:nvSpPr>
          <p:cNvPr id="246" name="Google Shape;246;p26"/>
          <p:cNvSpPr txBox="1"/>
          <p:nvPr/>
        </p:nvSpPr>
        <p:spPr>
          <a:xfrm>
            <a:off x="323528" y="2708920"/>
            <a:ext cx="83227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残差</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(分散）</a:t>
            </a:r>
            <a:endParaRPr sz="1800">
              <a:solidFill>
                <a:schemeClr val="dk1"/>
              </a:solidFill>
              <a:latin typeface="Calibri"/>
              <a:ea typeface="Calibri"/>
              <a:cs typeface="Calibri"/>
              <a:sym typeface="Calibri"/>
            </a:endParaRPr>
          </a:p>
        </p:txBody>
      </p:sp>
      <p:sp>
        <p:nvSpPr>
          <p:cNvPr id="247" name="Google Shape;247;p26"/>
          <p:cNvSpPr txBox="1"/>
          <p:nvPr/>
        </p:nvSpPr>
        <p:spPr>
          <a:xfrm>
            <a:off x="4211960" y="5949280"/>
            <a:ext cx="49885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１０</a:t>
            </a:r>
            <a:endParaRPr sz="1800">
              <a:solidFill>
                <a:schemeClr val="dk1"/>
              </a:solidFill>
              <a:latin typeface="Calibri"/>
              <a:ea typeface="Calibri"/>
              <a:cs typeface="Calibri"/>
              <a:sym typeface="Calibri"/>
            </a:endParaRPr>
          </a:p>
        </p:txBody>
      </p:sp>
      <p:sp>
        <p:nvSpPr>
          <p:cNvPr id="248" name="Google Shape;248;p26"/>
          <p:cNvSpPr txBox="1"/>
          <p:nvPr/>
        </p:nvSpPr>
        <p:spPr>
          <a:xfrm>
            <a:off x="4355976" y="1052736"/>
            <a:ext cx="3831498" cy="461665"/>
          </a:xfrm>
          <a:prstGeom prst="rect">
            <a:avLst/>
          </a:prstGeom>
          <a:solidFill>
            <a:srgbClr val="DAEEF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次数が増すほど残差は減少</a:t>
            </a:r>
            <a:endParaRPr sz="24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7"/>
          <p:cNvSpPr txBox="1"/>
          <p:nvPr>
            <p:ph type="title"/>
          </p:nvPr>
        </p:nvSpPr>
        <p:spPr>
          <a:xfrm>
            <a:off x="395536" y="0"/>
            <a:ext cx="8229600" cy="69269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AICの計算</a:t>
            </a:r>
            <a:endParaRPr/>
          </a:p>
        </p:txBody>
      </p:sp>
      <p:pic>
        <p:nvPicPr>
          <p:cNvPr descr="ar-est-dispersion.png" id="254" name="Google Shape;254;p27"/>
          <p:cNvPicPr preferRelativeResize="0"/>
          <p:nvPr/>
        </p:nvPicPr>
        <p:blipFill rotWithShape="1">
          <a:blip r:embed="rId3">
            <a:alphaModFix/>
          </a:blip>
          <a:srcRect b="0" l="0" r="0" t="0"/>
          <a:stretch/>
        </p:blipFill>
        <p:spPr>
          <a:xfrm>
            <a:off x="899592" y="1124744"/>
            <a:ext cx="7505700" cy="2362200"/>
          </a:xfrm>
          <a:prstGeom prst="rect">
            <a:avLst/>
          </a:prstGeom>
          <a:noFill/>
          <a:ln>
            <a:noFill/>
          </a:ln>
        </p:spPr>
      </p:pic>
      <p:pic>
        <p:nvPicPr>
          <p:cNvPr descr="ar-dispersion.png" id="255" name="Google Shape;255;p27"/>
          <p:cNvPicPr preferRelativeResize="0"/>
          <p:nvPr/>
        </p:nvPicPr>
        <p:blipFill rotWithShape="1">
          <a:blip r:embed="rId4">
            <a:alphaModFix/>
          </a:blip>
          <a:srcRect b="0" l="0" r="0" t="0"/>
          <a:stretch/>
        </p:blipFill>
        <p:spPr>
          <a:xfrm>
            <a:off x="2483768" y="4005064"/>
            <a:ext cx="4181475" cy="1066800"/>
          </a:xfrm>
          <a:prstGeom prst="rect">
            <a:avLst/>
          </a:prstGeom>
          <a:noFill/>
          <a:ln>
            <a:noFill/>
          </a:ln>
        </p:spPr>
      </p:pic>
      <p:sp>
        <p:nvSpPr>
          <p:cNvPr id="256" name="Google Shape;256;p27"/>
          <p:cNvSpPr txBox="1"/>
          <p:nvPr/>
        </p:nvSpPr>
        <p:spPr>
          <a:xfrm>
            <a:off x="899592" y="620688"/>
            <a:ext cx="3911648" cy="461665"/>
          </a:xfrm>
          <a:prstGeom prst="rect">
            <a:avLst/>
          </a:prstGeom>
          <a:solidFill>
            <a:srgbClr val="DAEEF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分散(標準偏差の2乗)の推定</a:t>
            </a:r>
            <a:endParaRPr/>
          </a:p>
        </p:txBody>
      </p:sp>
      <p:sp>
        <p:nvSpPr>
          <p:cNvPr id="257" name="Google Shape;257;p27"/>
          <p:cNvSpPr txBox="1"/>
          <p:nvPr/>
        </p:nvSpPr>
        <p:spPr>
          <a:xfrm>
            <a:off x="1115616" y="3356992"/>
            <a:ext cx="679994" cy="461665"/>
          </a:xfrm>
          <a:prstGeom prst="rect">
            <a:avLst/>
          </a:prstGeom>
          <a:solidFill>
            <a:srgbClr val="DAEEF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より</a:t>
            </a:r>
            <a:endParaRPr/>
          </a:p>
        </p:txBody>
      </p:sp>
      <p:sp>
        <p:nvSpPr>
          <p:cNvPr id="258" name="Google Shape;258;p27"/>
          <p:cNvSpPr txBox="1"/>
          <p:nvPr/>
        </p:nvSpPr>
        <p:spPr>
          <a:xfrm>
            <a:off x="5652120" y="4941168"/>
            <a:ext cx="243848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（単なる予測値の分散）</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8"/>
          <p:cNvSpPr txBox="1"/>
          <p:nvPr>
            <p:ph type="title"/>
          </p:nvPr>
        </p:nvSpPr>
        <p:spPr>
          <a:xfrm>
            <a:off x="395536" y="0"/>
            <a:ext cx="8229600" cy="85010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AICの計算</a:t>
            </a:r>
            <a:endParaRPr/>
          </a:p>
        </p:txBody>
      </p:sp>
      <p:sp>
        <p:nvSpPr>
          <p:cNvPr id="264" name="Google Shape;264;p28"/>
          <p:cNvSpPr txBox="1"/>
          <p:nvPr/>
        </p:nvSpPr>
        <p:spPr>
          <a:xfrm>
            <a:off x="6588224" y="4077072"/>
            <a:ext cx="1090363" cy="461665"/>
          </a:xfrm>
          <a:prstGeom prst="rect">
            <a:avLst/>
          </a:prstGeom>
          <a:solidFill>
            <a:srgbClr val="DAEEF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に代入</a:t>
            </a:r>
            <a:endParaRPr sz="2400">
              <a:solidFill>
                <a:schemeClr val="dk1"/>
              </a:solidFill>
              <a:latin typeface="Calibri"/>
              <a:ea typeface="Calibri"/>
              <a:cs typeface="Calibri"/>
              <a:sym typeface="Calibri"/>
            </a:endParaRPr>
          </a:p>
        </p:txBody>
      </p:sp>
      <p:pic>
        <p:nvPicPr>
          <p:cNvPr descr="ar-max-likelihood.png" id="265" name="Google Shape;265;p28"/>
          <p:cNvPicPr preferRelativeResize="0"/>
          <p:nvPr/>
        </p:nvPicPr>
        <p:blipFill rotWithShape="1">
          <a:blip r:embed="rId3">
            <a:alphaModFix/>
          </a:blip>
          <a:srcRect b="0" l="0" r="0" t="0"/>
          <a:stretch/>
        </p:blipFill>
        <p:spPr>
          <a:xfrm>
            <a:off x="683568" y="836712"/>
            <a:ext cx="8248650" cy="2466975"/>
          </a:xfrm>
          <a:prstGeom prst="rect">
            <a:avLst/>
          </a:prstGeom>
          <a:noFill/>
          <a:ln>
            <a:noFill/>
          </a:ln>
        </p:spPr>
      </p:pic>
      <p:pic>
        <p:nvPicPr>
          <p:cNvPr descr="ar-aic.png" id="266" name="Google Shape;266;p28"/>
          <p:cNvPicPr preferRelativeResize="0"/>
          <p:nvPr/>
        </p:nvPicPr>
        <p:blipFill rotWithShape="1">
          <a:blip r:embed="rId4">
            <a:alphaModFix/>
          </a:blip>
          <a:srcRect b="0" l="0" r="0" t="0"/>
          <a:stretch/>
        </p:blipFill>
        <p:spPr>
          <a:xfrm>
            <a:off x="1331640" y="4797152"/>
            <a:ext cx="6505575" cy="1552575"/>
          </a:xfrm>
          <a:prstGeom prst="rect">
            <a:avLst/>
          </a:prstGeom>
          <a:noFill/>
          <a:ln>
            <a:noFill/>
          </a:ln>
        </p:spPr>
      </p:pic>
      <p:sp>
        <p:nvSpPr>
          <p:cNvPr id="267" name="Google Shape;267;p28"/>
          <p:cNvSpPr txBox="1"/>
          <p:nvPr/>
        </p:nvSpPr>
        <p:spPr>
          <a:xfrm>
            <a:off x="899592" y="3284984"/>
            <a:ext cx="716574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AIC=－２×最大対数尤度＋２×パラメーター数</a:t>
            </a:r>
            <a:endParaRPr sz="2800">
              <a:solidFill>
                <a:schemeClr val="dk1"/>
              </a:solidFill>
              <a:latin typeface="Calibri"/>
              <a:ea typeface="Calibri"/>
              <a:cs typeface="Calibri"/>
              <a:sym typeface="Calibri"/>
            </a:endParaRPr>
          </a:p>
        </p:txBody>
      </p:sp>
      <p:sp>
        <p:nvSpPr>
          <p:cNvPr id="268" name="Google Shape;268;p28"/>
          <p:cNvSpPr txBox="1"/>
          <p:nvPr/>
        </p:nvSpPr>
        <p:spPr>
          <a:xfrm>
            <a:off x="5652120" y="6211669"/>
            <a:ext cx="294022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（mはARモデルの係数の数、</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+1は分散の分）</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descr="aicval-7033.png" id="273" name="Google Shape;273;p29"/>
          <p:cNvPicPr preferRelativeResize="0"/>
          <p:nvPr/>
        </p:nvPicPr>
        <p:blipFill rotWithShape="1">
          <a:blip r:embed="rId3">
            <a:alphaModFix/>
          </a:blip>
          <a:srcRect b="0" l="0" r="0" t="0"/>
          <a:stretch/>
        </p:blipFill>
        <p:spPr>
          <a:xfrm>
            <a:off x="1835696" y="2420888"/>
            <a:ext cx="5682208" cy="4261656"/>
          </a:xfrm>
          <a:prstGeom prst="rect">
            <a:avLst/>
          </a:prstGeom>
          <a:noFill/>
          <a:ln>
            <a:noFill/>
          </a:ln>
        </p:spPr>
      </p:pic>
      <p:sp>
        <p:nvSpPr>
          <p:cNvPr id="274" name="Google Shape;274;p29"/>
          <p:cNvSpPr txBox="1"/>
          <p:nvPr>
            <p:ph type="title"/>
          </p:nvPr>
        </p:nvSpPr>
        <p:spPr>
          <a:xfrm>
            <a:off x="395536" y="0"/>
            <a:ext cx="8229600" cy="85010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AICの計算</a:t>
            </a:r>
            <a:endParaRPr/>
          </a:p>
        </p:txBody>
      </p:sp>
      <p:pic>
        <p:nvPicPr>
          <p:cNvPr descr="ar-aic.png" id="275" name="Google Shape;275;p29"/>
          <p:cNvPicPr preferRelativeResize="0"/>
          <p:nvPr/>
        </p:nvPicPr>
        <p:blipFill rotWithShape="1">
          <a:blip r:embed="rId4">
            <a:alphaModFix/>
          </a:blip>
          <a:srcRect b="0" l="0" r="0" t="0"/>
          <a:stretch/>
        </p:blipFill>
        <p:spPr>
          <a:xfrm>
            <a:off x="2051720" y="1268760"/>
            <a:ext cx="5544616" cy="1323239"/>
          </a:xfrm>
          <a:prstGeom prst="rect">
            <a:avLst/>
          </a:prstGeom>
          <a:noFill/>
          <a:ln>
            <a:noFill/>
          </a:ln>
        </p:spPr>
      </p:pic>
      <p:sp>
        <p:nvSpPr>
          <p:cNvPr id="276" name="Google Shape;276;p29"/>
          <p:cNvSpPr txBox="1"/>
          <p:nvPr/>
        </p:nvSpPr>
        <p:spPr>
          <a:xfrm>
            <a:off x="251520" y="836712"/>
            <a:ext cx="716574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AIC=－２×最大対数尤度＋２×パラメーター数</a:t>
            </a:r>
            <a:endParaRPr sz="2800">
              <a:solidFill>
                <a:schemeClr val="dk1"/>
              </a:solidFill>
              <a:latin typeface="Calibri"/>
              <a:ea typeface="Calibri"/>
              <a:cs typeface="Calibri"/>
              <a:sym typeface="Calibri"/>
            </a:endParaRPr>
          </a:p>
        </p:txBody>
      </p:sp>
      <p:sp>
        <p:nvSpPr>
          <p:cNvPr id="277" name="Google Shape;277;p29"/>
          <p:cNvSpPr txBox="1"/>
          <p:nvPr/>
        </p:nvSpPr>
        <p:spPr>
          <a:xfrm>
            <a:off x="4644008" y="6488668"/>
            <a:ext cx="6463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次数</a:t>
            </a:r>
            <a:endParaRPr sz="1800">
              <a:solidFill>
                <a:schemeClr val="dk1"/>
              </a:solidFill>
              <a:latin typeface="Calibri"/>
              <a:ea typeface="Calibri"/>
              <a:cs typeface="Calibri"/>
              <a:sym typeface="Calibri"/>
            </a:endParaRPr>
          </a:p>
        </p:txBody>
      </p:sp>
      <p:sp>
        <p:nvSpPr>
          <p:cNvPr id="278" name="Google Shape;278;p29"/>
          <p:cNvSpPr txBox="1"/>
          <p:nvPr/>
        </p:nvSpPr>
        <p:spPr>
          <a:xfrm>
            <a:off x="1691680" y="2924944"/>
            <a:ext cx="49885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AIC</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descr="aicval-7023.png" id="283" name="Google Shape;283;p30"/>
          <p:cNvPicPr preferRelativeResize="0"/>
          <p:nvPr/>
        </p:nvPicPr>
        <p:blipFill rotWithShape="1">
          <a:blip r:embed="rId3">
            <a:alphaModFix/>
          </a:blip>
          <a:srcRect b="0" l="0" r="0" t="0"/>
          <a:stretch/>
        </p:blipFill>
        <p:spPr>
          <a:xfrm>
            <a:off x="1403648" y="1781436"/>
            <a:ext cx="6768752" cy="5076564"/>
          </a:xfrm>
          <a:prstGeom prst="rect">
            <a:avLst/>
          </a:prstGeom>
          <a:noFill/>
          <a:ln>
            <a:noFill/>
          </a:ln>
        </p:spPr>
      </p:pic>
      <p:sp>
        <p:nvSpPr>
          <p:cNvPr id="284" name="Google Shape;284;p30"/>
          <p:cNvSpPr txBox="1"/>
          <p:nvPr>
            <p:ph type="title"/>
          </p:nvPr>
        </p:nvSpPr>
        <p:spPr>
          <a:xfrm>
            <a:off x="395536" y="0"/>
            <a:ext cx="8229600" cy="85010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AICの計算</a:t>
            </a:r>
            <a:endParaRPr/>
          </a:p>
        </p:txBody>
      </p:sp>
      <p:sp>
        <p:nvSpPr>
          <p:cNvPr id="285" name="Google Shape;285;p30"/>
          <p:cNvSpPr txBox="1"/>
          <p:nvPr/>
        </p:nvSpPr>
        <p:spPr>
          <a:xfrm>
            <a:off x="251520" y="836712"/>
            <a:ext cx="716574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AIC=－２×最大対数尤度＋２×パラメーター数</a:t>
            </a:r>
            <a:endParaRPr sz="2800">
              <a:solidFill>
                <a:schemeClr val="dk1"/>
              </a:solidFill>
              <a:latin typeface="Calibri"/>
              <a:ea typeface="Calibri"/>
              <a:cs typeface="Calibri"/>
              <a:sym typeface="Calibri"/>
            </a:endParaRPr>
          </a:p>
        </p:txBody>
      </p:sp>
      <p:sp>
        <p:nvSpPr>
          <p:cNvPr id="286" name="Google Shape;286;p30"/>
          <p:cNvSpPr txBox="1"/>
          <p:nvPr/>
        </p:nvSpPr>
        <p:spPr>
          <a:xfrm>
            <a:off x="4644008" y="6488668"/>
            <a:ext cx="6463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次数</a:t>
            </a:r>
            <a:endParaRPr sz="1800">
              <a:solidFill>
                <a:schemeClr val="dk1"/>
              </a:solidFill>
              <a:latin typeface="Calibri"/>
              <a:ea typeface="Calibri"/>
              <a:cs typeface="Calibri"/>
              <a:sym typeface="Calibri"/>
            </a:endParaRPr>
          </a:p>
        </p:txBody>
      </p:sp>
      <p:sp>
        <p:nvSpPr>
          <p:cNvPr id="287" name="Google Shape;287;p30"/>
          <p:cNvSpPr txBox="1"/>
          <p:nvPr/>
        </p:nvSpPr>
        <p:spPr>
          <a:xfrm>
            <a:off x="1547664" y="2420888"/>
            <a:ext cx="49885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AIC</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1"/>
          <p:cNvSpPr txBox="1"/>
          <p:nvPr>
            <p:ph type="title"/>
          </p:nvPr>
        </p:nvSpPr>
        <p:spPr>
          <a:xfrm>
            <a:off x="467544" y="0"/>
            <a:ext cx="8229600" cy="70609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どう自動検測に適用する？</a:t>
            </a:r>
            <a:endParaRPr/>
          </a:p>
        </p:txBody>
      </p:sp>
      <p:pic>
        <p:nvPicPr>
          <p:cNvPr descr="ar-yokota-time-pick.png" id="293" name="Google Shape;293;p31"/>
          <p:cNvPicPr preferRelativeResize="0"/>
          <p:nvPr/>
        </p:nvPicPr>
        <p:blipFill rotWithShape="1">
          <a:blip r:embed="rId3">
            <a:alphaModFix/>
          </a:blip>
          <a:srcRect b="0" l="0" r="0" t="0"/>
          <a:stretch/>
        </p:blipFill>
        <p:spPr>
          <a:xfrm>
            <a:off x="395536" y="1484784"/>
            <a:ext cx="6429375" cy="4972050"/>
          </a:xfrm>
          <a:prstGeom prst="rect">
            <a:avLst/>
          </a:prstGeom>
          <a:noFill/>
          <a:ln>
            <a:noFill/>
          </a:ln>
        </p:spPr>
      </p:pic>
      <p:sp>
        <p:nvSpPr>
          <p:cNvPr id="294" name="Google Shape;294;p31"/>
          <p:cNvSpPr txBox="1"/>
          <p:nvPr/>
        </p:nvSpPr>
        <p:spPr>
          <a:xfrm>
            <a:off x="6012160" y="6488668"/>
            <a:ext cx="19720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横田・他(1981)より</a:t>
            </a:r>
            <a:endParaRPr sz="1800">
              <a:solidFill>
                <a:schemeClr val="dk1"/>
              </a:solidFill>
              <a:latin typeface="Calibri"/>
              <a:ea typeface="Calibri"/>
              <a:cs typeface="Calibri"/>
              <a:sym typeface="Calibri"/>
            </a:endParaRPr>
          </a:p>
        </p:txBody>
      </p:sp>
      <p:sp>
        <p:nvSpPr>
          <p:cNvPr id="295" name="Google Shape;295;p31"/>
          <p:cNvSpPr txBox="1"/>
          <p:nvPr/>
        </p:nvSpPr>
        <p:spPr>
          <a:xfrm>
            <a:off x="179512" y="764704"/>
            <a:ext cx="8061822" cy="646331"/>
          </a:xfrm>
          <a:prstGeom prst="rect">
            <a:avLst/>
          </a:prstGeom>
          <a:solidFill>
            <a:srgbClr val="DAEEF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トリガ情報に基づき、ノイズ部分シグナル部分（地震波部分）に分割する点(K)をAIC</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最小条件で検索する</a:t>
            </a:r>
            <a:endParaRPr sz="1800">
              <a:solidFill>
                <a:schemeClr val="dk1"/>
              </a:solidFill>
              <a:latin typeface="Calibri"/>
              <a:ea typeface="Calibri"/>
              <a:cs typeface="Calibri"/>
              <a:sym typeface="Calibri"/>
            </a:endParaRPr>
          </a:p>
        </p:txBody>
      </p:sp>
      <p:sp>
        <p:nvSpPr>
          <p:cNvPr id="296" name="Google Shape;296;p31"/>
          <p:cNvSpPr txBox="1"/>
          <p:nvPr/>
        </p:nvSpPr>
        <p:spPr>
          <a:xfrm>
            <a:off x="5580112" y="1700808"/>
            <a:ext cx="3332964" cy="646331"/>
          </a:xfrm>
          <a:prstGeom prst="rect">
            <a:avLst/>
          </a:prstGeom>
          <a:solidFill>
            <a:srgbClr val="DAEEF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ノイズと信号の分かれ目Kを毎回</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モデルを作り直しながら探す</a:t>
            </a:r>
            <a:endParaRPr/>
          </a:p>
        </p:txBody>
      </p:sp>
      <p:sp>
        <p:nvSpPr>
          <p:cNvPr id="297" name="Google Shape;297;p31"/>
          <p:cNvSpPr txBox="1"/>
          <p:nvPr/>
        </p:nvSpPr>
        <p:spPr>
          <a:xfrm>
            <a:off x="5580112" y="3068960"/>
            <a:ext cx="3523722" cy="646331"/>
          </a:xfrm>
          <a:prstGeom prst="rect">
            <a:avLst/>
          </a:prstGeom>
          <a:solidFill>
            <a:srgbClr val="DAEEF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ノイズと信号のモデルをあらかじめ</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作って、分かれ目Kを探す</a:t>
            </a:r>
            <a:endParaRPr/>
          </a:p>
        </p:txBody>
      </p:sp>
      <p:sp>
        <p:nvSpPr>
          <p:cNvPr id="298" name="Google Shape;298;p31"/>
          <p:cNvSpPr txBox="1"/>
          <p:nvPr/>
        </p:nvSpPr>
        <p:spPr>
          <a:xfrm>
            <a:off x="5620278" y="4509120"/>
            <a:ext cx="3331361" cy="646331"/>
          </a:xfrm>
          <a:prstGeom prst="rect">
            <a:avLst/>
          </a:prstGeom>
          <a:solidFill>
            <a:srgbClr val="DAEEF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ノイズモデルだけ作り、分かれ目</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Kを探す</a:t>
            </a:r>
            <a:endParaRPr/>
          </a:p>
        </p:txBody>
      </p:sp>
      <p:sp>
        <p:nvSpPr>
          <p:cNvPr id="299" name="Google Shape;299;p31"/>
          <p:cNvSpPr txBox="1"/>
          <p:nvPr/>
        </p:nvSpPr>
        <p:spPr>
          <a:xfrm>
            <a:off x="6588224" y="3717032"/>
            <a:ext cx="18309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（とりあえずこれ）</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自動検測の原理</a:t>
            </a:r>
            <a:endParaRPr/>
          </a:p>
        </p:txBody>
      </p:sp>
      <p:sp>
        <p:nvSpPr>
          <p:cNvPr id="95" name="Google Shape;95;p14"/>
          <p:cNvSpPr txBox="1"/>
          <p:nvPr/>
        </p:nvSpPr>
        <p:spPr>
          <a:xfrm>
            <a:off x="1115616" y="1556792"/>
            <a:ext cx="6914072" cy="461665"/>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・波形の振幅・周期などが変わった時刻を検知する。</a:t>
            </a:r>
            <a:endParaRPr sz="2400">
              <a:solidFill>
                <a:schemeClr val="dk1"/>
              </a:solidFill>
              <a:latin typeface="Calibri"/>
              <a:ea typeface="Calibri"/>
              <a:cs typeface="Calibri"/>
              <a:sym typeface="Calibri"/>
            </a:endParaRPr>
          </a:p>
        </p:txBody>
      </p:sp>
      <p:sp>
        <p:nvSpPr>
          <p:cNvPr id="96" name="Google Shape;96;p14"/>
          <p:cNvSpPr txBox="1"/>
          <p:nvPr/>
        </p:nvSpPr>
        <p:spPr>
          <a:xfrm>
            <a:off x="3563888" y="2420888"/>
            <a:ext cx="1734770"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dk1"/>
                </a:solidFill>
                <a:latin typeface="Calibri"/>
                <a:ea typeface="Calibri"/>
                <a:cs typeface="Calibri"/>
                <a:sym typeface="Calibri"/>
              </a:rPr>
              <a:t>やり方</a:t>
            </a:r>
            <a:endParaRPr sz="4400">
              <a:solidFill>
                <a:schemeClr val="dk1"/>
              </a:solidFill>
              <a:latin typeface="Calibri"/>
              <a:ea typeface="Calibri"/>
              <a:cs typeface="Calibri"/>
              <a:sym typeface="Calibri"/>
            </a:endParaRPr>
          </a:p>
        </p:txBody>
      </p:sp>
      <p:sp>
        <p:nvSpPr>
          <p:cNvPr id="97" name="Google Shape;97;p14"/>
          <p:cNvSpPr txBox="1"/>
          <p:nvPr/>
        </p:nvSpPr>
        <p:spPr>
          <a:xfrm>
            <a:off x="1835696" y="3068960"/>
            <a:ext cx="4918334"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・絶対振幅が閾値を超えた時刻</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・分散が変化した時刻</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・周期が変化した時刻</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・振動方向が変化した時刻</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p:txBody>
      </p:sp>
      <p:sp>
        <p:nvSpPr>
          <p:cNvPr id="98" name="Google Shape;98;p14"/>
          <p:cNvSpPr txBox="1"/>
          <p:nvPr/>
        </p:nvSpPr>
        <p:spPr>
          <a:xfrm>
            <a:off x="3491880" y="5373216"/>
            <a:ext cx="5266185" cy="523220"/>
          </a:xfrm>
          <a:prstGeom prst="rect">
            <a:avLst/>
          </a:prstGeom>
          <a:solidFill>
            <a:srgbClr val="DAE5F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ARモデルに基づくものはその一つ</a:t>
            </a:r>
            <a:endParaRPr sz="2800">
              <a:solidFill>
                <a:schemeClr val="dk1"/>
              </a:solidFill>
              <a:latin typeface="Calibri"/>
              <a:ea typeface="Calibri"/>
              <a:cs typeface="Calibri"/>
              <a:sym typeface="Calibri"/>
            </a:endParaRPr>
          </a:p>
        </p:txBody>
      </p:sp>
      <p:sp>
        <p:nvSpPr>
          <p:cNvPr id="99" name="Google Shape;99;p14"/>
          <p:cNvSpPr txBox="1"/>
          <p:nvPr/>
        </p:nvSpPr>
        <p:spPr>
          <a:xfrm>
            <a:off x="899592" y="6396335"/>
            <a:ext cx="7023076" cy="461665"/>
          </a:xfrm>
          <a:prstGeom prst="rect">
            <a:avLst/>
          </a:prstGeom>
          <a:solidFill>
            <a:srgbClr val="DAE5F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（本当は単純で効果の上がるものがよいのだが……..)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2"/>
          <p:cNvSpPr txBox="1"/>
          <p:nvPr>
            <p:ph type="title"/>
          </p:nvPr>
        </p:nvSpPr>
        <p:spPr>
          <a:xfrm>
            <a:off x="467544" y="0"/>
            <a:ext cx="8229600" cy="77809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2区間のAIC</a:t>
            </a:r>
            <a:endParaRPr/>
          </a:p>
        </p:txBody>
      </p:sp>
      <p:sp>
        <p:nvSpPr>
          <p:cNvPr id="305" name="Google Shape;305;p32"/>
          <p:cNvSpPr txBox="1"/>
          <p:nvPr/>
        </p:nvSpPr>
        <p:spPr>
          <a:xfrm>
            <a:off x="1187624" y="908720"/>
            <a:ext cx="6428363" cy="35394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AIC=－２×（全体の最大対数尤度）</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　　　＋２×（全体のパラメーター数）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　　= －２×（ノイズ区間の最大対数尤度）</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　　　＋２×（ノイズ区間のパラメーター数）</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　　　－２×（信号区間の最大対数尤度）</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　　　＋２×（信号区間のパラメーター数）</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　　=（ノイズ区間のAIC)+(信号区間のAIC)</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p:txBody>
      </p:sp>
      <p:cxnSp>
        <p:nvCxnSpPr>
          <p:cNvPr id="306" name="Google Shape;306;p32"/>
          <p:cNvCxnSpPr/>
          <p:nvPr/>
        </p:nvCxnSpPr>
        <p:spPr>
          <a:xfrm>
            <a:off x="1115616" y="4725144"/>
            <a:ext cx="2376264" cy="0"/>
          </a:xfrm>
          <a:prstGeom prst="straightConnector1">
            <a:avLst/>
          </a:prstGeom>
          <a:noFill/>
          <a:ln cap="flat" cmpd="sng" w="76200">
            <a:solidFill>
              <a:srgbClr val="00B0F0"/>
            </a:solidFill>
            <a:prstDash val="solid"/>
            <a:round/>
            <a:headEnd len="sm" w="sm" type="none"/>
            <a:tailEnd len="sm" w="sm" type="none"/>
          </a:ln>
        </p:spPr>
      </p:cxnSp>
      <p:cxnSp>
        <p:nvCxnSpPr>
          <p:cNvPr id="307" name="Google Shape;307;p32"/>
          <p:cNvCxnSpPr/>
          <p:nvPr/>
        </p:nvCxnSpPr>
        <p:spPr>
          <a:xfrm>
            <a:off x="3491880" y="4725144"/>
            <a:ext cx="4464496" cy="0"/>
          </a:xfrm>
          <a:prstGeom prst="straightConnector1">
            <a:avLst/>
          </a:prstGeom>
          <a:noFill/>
          <a:ln cap="flat" cmpd="sng" w="76200">
            <a:solidFill>
              <a:srgbClr val="FF0000"/>
            </a:solidFill>
            <a:prstDash val="solid"/>
            <a:round/>
            <a:headEnd len="sm" w="sm" type="none"/>
            <a:tailEnd len="sm" w="sm" type="none"/>
          </a:ln>
        </p:spPr>
      </p:cxnSp>
      <p:sp>
        <p:nvSpPr>
          <p:cNvPr id="308" name="Google Shape;308;p32"/>
          <p:cNvSpPr txBox="1"/>
          <p:nvPr/>
        </p:nvSpPr>
        <p:spPr>
          <a:xfrm>
            <a:off x="2051720" y="4149080"/>
            <a:ext cx="95250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70C0"/>
                </a:solidFill>
                <a:latin typeface="Calibri"/>
                <a:ea typeface="Calibri"/>
                <a:cs typeface="Calibri"/>
                <a:sym typeface="Calibri"/>
              </a:rPr>
              <a:t>ノイズ</a:t>
            </a:r>
            <a:endParaRPr b="1" sz="2400">
              <a:solidFill>
                <a:srgbClr val="0070C0"/>
              </a:solidFill>
              <a:latin typeface="Calibri"/>
              <a:ea typeface="Calibri"/>
              <a:cs typeface="Calibri"/>
              <a:sym typeface="Calibri"/>
            </a:endParaRPr>
          </a:p>
        </p:txBody>
      </p:sp>
      <p:sp>
        <p:nvSpPr>
          <p:cNvPr id="309" name="Google Shape;309;p32"/>
          <p:cNvSpPr txBox="1"/>
          <p:nvPr/>
        </p:nvSpPr>
        <p:spPr>
          <a:xfrm>
            <a:off x="5724128" y="4149080"/>
            <a:ext cx="80342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信号</a:t>
            </a:r>
            <a:endParaRPr b="1" sz="2400">
              <a:solidFill>
                <a:srgbClr val="FF0000"/>
              </a:solidFill>
              <a:latin typeface="Calibri"/>
              <a:ea typeface="Calibri"/>
              <a:cs typeface="Calibri"/>
              <a:sym typeface="Calibri"/>
            </a:endParaRPr>
          </a:p>
        </p:txBody>
      </p:sp>
      <p:cxnSp>
        <p:nvCxnSpPr>
          <p:cNvPr id="310" name="Google Shape;310;p32"/>
          <p:cNvCxnSpPr/>
          <p:nvPr/>
        </p:nvCxnSpPr>
        <p:spPr>
          <a:xfrm>
            <a:off x="1115616" y="5517232"/>
            <a:ext cx="4104456" cy="0"/>
          </a:xfrm>
          <a:prstGeom prst="straightConnector1">
            <a:avLst/>
          </a:prstGeom>
          <a:noFill/>
          <a:ln cap="flat" cmpd="sng" w="76200">
            <a:solidFill>
              <a:srgbClr val="00B0F0"/>
            </a:solidFill>
            <a:prstDash val="solid"/>
            <a:round/>
            <a:headEnd len="sm" w="sm" type="none"/>
            <a:tailEnd len="sm" w="sm" type="none"/>
          </a:ln>
        </p:spPr>
      </p:cxnSp>
      <p:cxnSp>
        <p:nvCxnSpPr>
          <p:cNvPr id="311" name="Google Shape;311;p32"/>
          <p:cNvCxnSpPr/>
          <p:nvPr/>
        </p:nvCxnSpPr>
        <p:spPr>
          <a:xfrm>
            <a:off x="5220072" y="5517232"/>
            <a:ext cx="2736304" cy="0"/>
          </a:xfrm>
          <a:prstGeom prst="straightConnector1">
            <a:avLst/>
          </a:prstGeom>
          <a:noFill/>
          <a:ln cap="flat" cmpd="sng" w="76200">
            <a:solidFill>
              <a:srgbClr val="FF0000"/>
            </a:solidFill>
            <a:prstDash val="solid"/>
            <a:round/>
            <a:headEnd len="sm" w="sm" type="none"/>
            <a:tailEnd len="sm" w="sm" type="none"/>
          </a:ln>
        </p:spPr>
      </p:cxnSp>
      <p:cxnSp>
        <p:nvCxnSpPr>
          <p:cNvPr id="312" name="Google Shape;312;p32"/>
          <p:cNvCxnSpPr/>
          <p:nvPr/>
        </p:nvCxnSpPr>
        <p:spPr>
          <a:xfrm>
            <a:off x="3491880" y="5085184"/>
            <a:ext cx="1728192" cy="1588"/>
          </a:xfrm>
          <a:prstGeom prst="straightConnector1">
            <a:avLst/>
          </a:prstGeom>
          <a:noFill/>
          <a:ln cap="flat" cmpd="sng" w="28575">
            <a:solidFill>
              <a:schemeClr val="dk1"/>
            </a:solidFill>
            <a:prstDash val="solid"/>
            <a:round/>
            <a:headEnd len="sm" w="sm" type="none"/>
            <a:tailEnd len="med" w="med" type="stealth"/>
          </a:ln>
        </p:spPr>
      </p:cxnSp>
      <p:sp>
        <p:nvSpPr>
          <p:cNvPr id="313" name="Google Shape;313;p32"/>
          <p:cNvSpPr txBox="1"/>
          <p:nvPr/>
        </p:nvSpPr>
        <p:spPr>
          <a:xfrm>
            <a:off x="1331640" y="4797152"/>
            <a:ext cx="216024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ノイズと信号の仮定境界をずらしてゆく</a:t>
            </a:r>
            <a:endParaRPr sz="1800">
              <a:solidFill>
                <a:schemeClr val="dk1"/>
              </a:solidFill>
              <a:latin typeface="Calibri"/>
              <a:ea typeface="Calibri"/>
              <a:cs typeface="Calibri"/>
              <a:sym typeface="Calibri"/>
            </a:endParaRPr>
          </a:p>
        </p:txBody>
      </p:sp>
      <p:sp>
        <p:nvSpPr>
          <p:cNvPr id="314" name="Google Shape;314;p32"/>
          <p:cNvSpPr txBox="1"/>
          <p:nvPr/>
        </p:nvSpPr>
        <p:spPr>
          <a:xfrm>
            <a:off x="3851920" y="6021288"/>
            <a:ext cx="497924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※全体のデータ数は同じなので、尤度を比較可能</a:t>
            </a:r>
            <a:endParaRPr sz="1800">
              <a:solidFill>
                <a:schemeClr val="dk1"/>
              </a:solidFill>
              <a:latin typeface="Calibri"/>
              <a:ea typeface="Calibri"/>
              <a:cs typeface="Calibri"/>
              <a:sym typeface="Calibri"/>
            </a:endParaRPr>
          </a:p>
        </p:txBody>
      </p:sp>
      <p:sp>
        <p:nvSpPr>
          <p:cNvPr id="315" name="Google Shape;315;p32"/>
          <p:cNvSpPr txBox="1"/>
          <p:nvPr/>
        </p:nvSpPr>
        <p:spPr>
          <a:xfrm>
            <a:off x="2627784" y="5589240"/>
            <a:ext cx="6308137" cy="461665"/>
          </a:xfrm>
          <a:prstGeom prst="rect">
            <a:avLst/>
          </a:prstGeom>
          <a:solidFill>
            <a:srgbClr val="DAEEF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区間を分割する最適な(AIC最小となる)点を探す</a:t>
            </a:r>
            <a:endParaRPr sz="24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3"/>
          <p:cNvSpPr txBox="1"/>
          <p:nvPr>
            <p:ph type="title"/>
          </p:nvPr>
        </p:nvSpPr>
        <p:spPr>
          <a:xfrm>
            <a:off x="457200" y="274638"/>
            <a:ext cx="8229600" cy="77809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演習</a:t>
            </a:r>
            <a:endParaRPr/>
          </a:p>
        </p:txBody>
      </p:sp>
      <p:sp>
        <p:nvSpPr>
          <p:cNvPr id="321" name="Google Shape;321;p33"/>
          <p:cNvSpPr txBox="1"/>
          <p:nvPr/>
        </p:nvSpPr>
        <p:spPr>
          <a:xfrm>
            <a:off x="827584" y="980728"/>
            <a:ext cx="7678705"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サンプルプログラムを改造して、自動検測を</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行い、その結果を表示する。</a:t>
            </a:r>
            <a:endParaRPr sz="3200">
              <a:solidFill>
                <a:schemeClr val="dk1"/>
              </a:solidFill>
              <a:latin typeface="Calibri"/>
              <a:ea typeface="Calibri"/>
              <a:cs typeface="Calibri"/>
              <a:sym typeface="Calibri"/>
            </a:endParaRPr>
          </a:p>
        </p:txBody>
      </p:sp>
      <p:sp>
        <p:nvSpPr>
          <p:cNvPr id="322" name="Google Shape;322;p33"/>
          <p:cNvSpPr txBox="1"/>
          <p:nvPr/>
        </p:nvSpPr>
        <p:spPr>
          <a:xfrm>
            <a:off x="827584" y="5949280"/>
            <a:ext cx="767299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サンプルプログラムは波形データを読み込み、X-windowのルーチンを使って、</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画像ファイル(pngファイル）を作成する。そこに自動検測を組み込む。</a:t>
            </a:r>
            <a:endParaRPr sz="1800">
              <a:solidFill>
                <a:schemeClr val="dk1"/>
              </a:solidFill>
              <a:latin typeface="Calibri"/>
              <a:ea typeface="Calibri"/>
              <a:cs typeface="Calibri"/>
              <a:sym typeface="Calibri"/>
            </a:endParaRPr>
          </a:p>
        </p:txBody>
      </p:sp>
      <p:pic>
        <p:nvPicPr>
          <p:cNvPr descr="7033_20100916103157.png" id="323" name="Google Shape;323;p33"/>
          <p:cNvPicPr preferRelativeResize="0"/>
          <p:nvPr/>
        </p:nvPicPr>
        <p:blipFill rotWithShape="1">
          <a:blip r:embed="rId3">
            <a:alphaModFix/>
          </a:blip>
          <a:srcRect b="0" l="0" r="0" t="0"/>
          <a:stretch/>
        </p:blipFill>
        <p:spPr>
          <a:xfrm>
            <a:off x="2051720" y="1988840"/>
            <a:ext cx="5256584" cy="394243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4"/>
          <p:cNvSpPr txBox="1"/>
          <p:nvPr>
            <p:ph type="title"/>
          </p:nvPr>
        </p:nvSpPr>
        <p:spPr>
          <a:xfrm>
            <a:off x="467544" y="0"/>
            <a:ext cx="8229600" cy="83671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AR自動検測関数(これを使って演習）</a:t>
            </a:r>
            <a:endParaRPr/>
          </a:p>
        </p:txBody>
      </p:sp>
      <p:sp>
        <p:nvSpPr>
          <p:cNvPr id="329" name="Google Shape;329;p34"/>
          <p:cNvSpPr txBox="1"/>
          <p:nvPr/>
        </p:nvSpPr>
        <p:spPr>
          <a:xfrm>
            <a:off x="1331640" y="980728"/>
            <a:ext cx="5148782"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int ret_code = getatar2(iwdata,ndt,idxat,jj0,&amp;jj1,&amp;jj2,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idxmdlr, &amp;in1, &amp;in2, &amp;is1, &amp;is2,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idxsdr, &amp;jd1, &amp;jd2,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mmax, armidx, &amp;at, aicbuf,</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&amp;errwid, &amp;errt1, &amp;errt2, &amp;inidirc); </a:t>
            </a:r>
            <a:endParaRPr/>
          </a:p>
        </p:txBody>
      </p:sp>
      <p:cxnSp>
        <p:nvCxnSpPr>
          <p:cNvPr id="330" name="Google Shape;330;p34"/>
          <p:cNvCxnSpPr/>
          <p:nvPr/>
        </p:nvCxnSpPr>
        <p:spPr>
          <a:xfrm>
            <a:off x="467544" y="3573016"/>
            <a:ext cx="8064896" cy="0"/>
          </a:xfrm>
          <a:prstGeom prst="straightConnector1">
            <a:avLst/>
          </a:prstGeom>
          <a:noFill/>
          <a:ln cap="flat" cmpd="sng" w="9525">
            <a:solidFill>
              <a:srgbClr val="4A7DBA"/>
            </a:solidFill>
            <a:prstDash val="solid"/>
            <a:round/>
            <a:headEnd len="sm" w="sm" type="none"/>
            <a:tailEnd len="sm" w="sm" type="none"/>
          </a:ln>
        </p:spPr>
      </p:cxnSp>
      <p:cxnSp>
        <p:nvCxnSpPr>
          <p:cNvPr id="331" name="Google Shape;331;p34"/>
          <p:cNvCxnSpPr/>
          <p:nvPr/>
        </p:nvCxnSpPr>
        <p:spPr>
          <a:xfrm rot="5400000">
            <a:off x="3635896" y="3573016"/>
            <a:ext cx="432048" cy="0"/>
          </a:xfrm>
          <a:prstGeom prst="straightConnector1">
            <a:avLst/>
          </a:prstGeom>
          <a:noFill/>
          <a:ln cap="flat" cmpd="sng" w="9525">
            <a:solidFill>
              <a:srgbClr val="4A7DBA"/>
            </a:solidFill>
            <a:prstDash val="solid"/>
            <a:round/>
            <a:headEnd len="sm" w="sm" type="none"/>
            <a:tailEnd len="sm" w="sm" type="none"/>
          </a:ln>
        </p:spPr>
      </p:cxnSp>
      <p:cxnSp>
        <p:nvCxnSpPr>
          <p:cNvPr id="332" name="Google Shape;332;p34"/>
          <p:cNvCxnSpPr/>
          <p:nvPr/>
        </p:nvCxnSpPr>
        <p:spPr>
          <a:xfrm rot="5400000">
            <a:off x="1691680" y="3573016"/>
            <a:ext cx="432048" cy="0"/>
          </a:xfrm>
          <a:prstGeom prst="straightConnector1">
            <a:avLst/>
          </a:prstGeom>
          <a:noFill/>
          <a:ln cap="flat" cmpd="sng" w="9525">
            <a:solidFill>
              <a:srgbClr val="4A7DBA"/>
            </a:solidFill>
            <a:prstDash val="solid"/>
            <a:round/>
            <a:headEnd len="sm" w="sm" type="none"/>
            <a:tailEnd len="sm" w="sm" type="none"/>
          </a:ln>
        </p:spPr>
      </p:cxnSp>
      <p:cxnSp>
        <p:nvCxnSpPr>
          <p:cNvPr id="333" name="Google Shape;333;p34"/>
          <p:cNvCxnSpPr/>
          <p:nvPr/>
        </p:nvCxnSpPr>
        <p:spPr>
          <a:xfrm rot="5400000">
            <a:off x="7380312" y="3573016"/>
            <a:ext cx="432048" cy="0"/>
          </a:xfrm>
          <a:prstGeom prst="straightConnector1">
            <a:avLst/>
          </a:prstGeom>
          <a:noFill/>
          <a:ln cap="flat" cmpd="sng" w="9525">
            <a:solidFill>
              <a:srgbClr val="4A7DBA"/>
            </a:solidFill>
            <a:prstDash val="solid"/>
            <a:round/>
            <a:headEnd len="sm" w="sm" type="none"/>
            <a:tailEnd len="sm" w="sm" type="none"/>
          </a:ln>
        </p:spPr>
      </p:cxnSp>
      <p:cxnSp>
        <p:nvCxnSpPr>
          <p:cNvPr id="334" name="Google Shape;334;p34"/>
          <p:cNvCxnSpPr/>
          <p:nvPr/>
        </p:nvCxnSpPr>
        <p:spPr>
          <a:xfrm rot="5400000">
            <a:off x="5004048" y="3573016"/>
            <a:ext cx="432048" cy="0"/>
          </a:xfrm>
          <a:prstGeom prst="straightConnector1">
            <a:avLst/>
          </a:prstGeom>
          <a:noFill/>
          <a:ln cap="flat" cmpd="sng" w="9525">
            <a:solidFill>
              <a:srgbClr val="4A7DBA"/>
            </a:solidFill>
            <a:prstDash val="solid"/>
            <a:round/>
            <a:headEnd len="sm" w="sm" type="none"/>
            <a:tailEnd len="sm" w="sm" type="none"/>
          </a:ln>
        </p:spPr>
      </p:cxnSp>
      <p:sp>
        <p:nvSpPr>
          <p:cNvPr id="335" name="Google Shape;335;p34"/>
          <p:cNvSpPr txBox="1"/>
          <p:nvPr/>
        </p:nvSpPr>
        <p:spPr>
          <a:xfrm>
            <a:off x="3635896" y="2780928"/>
            <a:ext cx="47641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JJ1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in2</a:t>
            </a:r>
            <a:endParaRPr sz="1800">
              <a:solidFill>
                <a:schemeClr val="dk1"/>
              </a:solidFill>
              <a:latin typeface="Calibri"/>
              <a:ea typeface="Calibri"/>
              <a:cs typeface="Calibri"/>
              <a:sym typeface="Calibri"/>
            </a:endParaRPr>
          </a:p>
        </p:txBody>
      </p:sp>
      <p:sp>
        <p:nvSpPr>
          <p:cNvPr id="336" name="Google Shape;336;p34"/>
          <p:cNvSpPr txBox="1"/>
          <p:nvPr/>
        </p:nvSpPr>
        <p:spPr>
          <a:xfrm>
            <a:off x="5004048" y="2780928"/>
            <a:ext cx="44916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JJ2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is1</a:t>
            </a:r>
            <a:endParaRPr sz="1800">
              <a:solidFill>
                <a:schemeClr val="dk1"/>
              </a:solidFill>
              <a:latin typeface="Calibri"/>
              <a:ea typeface="Calibri"/>
              <a:cs typeface="Calibri"/>
              <a:sym typeface="Calibri"/>
            </a:endParaRPr>
          </a:p>
        </p:txBody>
      </p:sp>
      <p:sp>
        <p:nvSpPr>
          <p:cNvPr id="337" name="Google Shape;337;p34"/>
          <p:cNvSpPr txBox="1"/>
          <p:nvPr/>
        </p:nvSpPr>
        <p:spPr>
          <a:xfrm>
            <a:off x="1691680" y="2924944"/>
            <a:ext cx="4764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in1</a:t>
            </a:r>
            <a:endParaRPr/>
          </a:p>
        </p:txBody>
      </p:sp>
      <p:sp>
        <p:nvSpPr>
          <p:cNvPr id="338" name="Google Shape;338;p34"/>
          <p:cNvSpPr txBox="1"/>
          <p:nvPr/>
        </p:nvSpPr>
        <p:spPr>
          <a:xfrm>
            <a:off x="7380312" y="2996952"/>
            <a:ext cx="4443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is2</a:t>
            </a:r>
            <a:endParaRPr sz="1800">
              <a:solidFill>
                <a:schemeClr val="dk1"/>
              </a:solidFill>
              <a:latin typeface="Calibri"/>
              <a:ea typeface="Calibri"/>
              <a:cs typeface="Calibri"/>
              <a:sym typeface="Calibri"/>
            </a:endParaRPr>
          </a:p>
        </p:txBody>
      </p:sp>
      <p:sp>
        <p:nvSpPr>
          <p:cNvPr id="339" name="Google Shape;339;p34"/>
          <p:cNvSpPr txBox="1"/>
          <p:nvPr/>
        </p:nvSpPr>
        <p:spPr>
          <a:xfrm>
            <a:off x="1475656" y="4149080"/>
            <a:ext cx="5261377"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In1-in2　ノイズモデルを作成する区間</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Jj1-jj2　信号の到着を検知する区間</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（トリガ時刻を挟むように設定する）</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Is1-is2　信号モデルを作成する区間</a:t>
            </a:r>
            <a:endParaRPr sz="24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5"/>
          <p:cNvSpPr txBox="1"/>
          <p:nvPr>
            <p:ph type="title"/>
          </p:nvPr>
        </p:nvSpPr>
        <p:spPr>
          <a:xfrm>
            <a:off x="467544" y="0"/>
            <a:ext cx="8229600" cy="83671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AR自動検測関数(これを使って演習）</a:t>
            </a:r>
            <a:endParaRPr/>
          </a:p>
        </p:txBody>
      </p:sp>
      <p:sp>
        <p:nvSpPr>
          <p:cNvPr id="345" name="Google Shape;345;p35"/>
          <p:cNvSpPr txBox="1"/>
          <p:nvPr/>
        </p:nvSpPr>
        <p:spPr>
          <a:xfrm>
            <a:off x="0" y="692696"/>
            <a:ext cx="7314823" cy="64633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get arival time from wave data by using AR-model auto-timepick</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two-sectioned ar-model method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int getatar2(  /* =1 : failed in making AR-model of noise part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=2 : failed in making AR-model of sigal part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=3 : parameter error *jj1 - *jd1 -1 &lt;= mresltn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=4 : parameter error *jd2- *jj2-2 &lt; mreslts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=5 : parameter error *jj1 &gt; jj2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=6 : parameter error *jj1 &lt;= 10 || *jj1 &gt; ndt-10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=7 : (sd before jj0) &gt; (sd after jj0)*2.0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=8 : cannot set data range for noise model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=9 : cannot set data range for signal model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int  x[],   /* x    : data                    ( in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int  ndt,   /* data length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int  idxat, /* =0 no initial value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=1 point number of initial value is given (jj0)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=2 serch range is given (*jj1-*jj2)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int  jj0,    /* data range for timepick start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int  *jj1,   /* data range for timepick start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int  *jj2,   /* data range for timepick end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6" name="Google Shape;346;p35"/>
          <p:cNvSpPr txBox="1"/>
          <p:nvPr/>
        </p:nvSpPr>
        <p:spPr>
          <a:xfrm>
            <a:off x="7164288" y="4221088"/>
            <a:ext cx="1628972" cy="461665"/>
          </a:xfrm>
          <a:prstGeom prst="rect">
            <a:avLst/>
          </a:prstGeom>
          <a:solidFill>
            <a:srgbClr val="FDE9D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入力データ</a:t>
            </a:r>
            <a:endParaRPr sz="2400">
              <a:solidFill>
                <a:schemeClr val="dk1"/>
              </a:solidFill>
              <a:latin typeface="Calibri"/>
              <a:ea typeface="Calibri"/>
              <a:cs typeface="Calibri"/>
              <a:sym typeface="Calibri"/>
            </a:endParaRPr>
          </a:p>
        </p:txBody>
      </p:sp>
      <p:cxnSp>
        <p:nvCxnSpPr>
          <p:cNvPr id="347" name="Google Shape;347;p35"/>
          <p:cNvCxnSpPr>
            <a:stCxn id="346" idx="1"/>
          </p:cNvCxnSpPr>
          <p:nvPr/>
        </p:nvCxnSpPr>
        <p:spPr>
          <a:xfrm rot="10800000">
            <a:off x="2627688" y="4437220"/>
            <a:ext cx="4536600" cy="14700"/>
          </a:xfrm>
          <a:prstGeom prst="straightConnector1">
            <a:avLst/>
          </a:prstGeom>
          <a:noFill/>
          <a:ln cap="flat" cmpd="sng" w="9525">
            <a:solidFill>
              <a:srgbClr val="4A7DBA"/>
            </a:solidFill>
            <a:prstDash val="solid"/>
            <a:round/>
            <a:headEnd len="sm" w="sm" type="none"/>
            <a:tailEnd len="med" w="med" type="stealth"/>
          </a:ln>
        </p:spPr>
      </p:cxnSp>
      <p:cxnSp>
        <p:nvCxnSpPr>
          <p:cNvPr id="348" name="Google Shape;348;p35"/>
          <p:cNvCxnSpPr/>
          <p:nvPr/>
        </p:nvCxnSpPr>
        <p:spPr>
          <a:xfrm rot="10800000">
            <a:off x="3059832" y="4797152"/>
            <a:ext cx="2088232" cy="72008"/>
          </a:xfrm>
          <a:prstGeom prst="straightConnector1">
            <a:avLst/>
          </a:prstGeom>
          <a:noFill/>
          <a:ln cap="flat" cmpd="sng" w="9525">
            <a:solidFill>
              <a:srgbClr val="4A7DBA"/>
            </a:solidFill>
            <a:prstDash val="solid"/>
            <a:round/>
            <a:headEnd len="sm" w="sm" type="none"/>
            <a:tailEnd len="med" w="med" type="stealth"/>
          </a:ln>
        </p:spPr>
      </p:cxnSp>
      <p:sp>
        <p:nvSpPr>
          <p:cNvPr id="349" name="Google Shape;349;p35"/>
          <p:cNvSpPr txBox="1"/>
          <p:nvPr/>
        </p:nvSpPr>
        <p:spPr>
          <a:xfrm>
            <a:off x="5076056" y="4653136"/>
            <a:ext cx="1321196" cy="461665"/>
          </a:xfrm>
          <a:prstGeom prst="rect">
            <a:avLst/>
          </a:prstGeom>
          <a:solidFill>
            <a:srgbClr val="FDE9D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データ数</a:t>
            </a:r>
            <a:endParaRPr sz="2400">
              <a:solidFill>
                <a:schemeClr val="dk1"/>
              </a:solidFill>
              <a:latin typeface="Calibri"/>
              <a:ea typeface="Calibri"/>
              <a:cs typeface="Calibri"/>
              <a:sym typeface="Calibri"/>
            </a:endParaRPr>
          </a:p>
        </p:txBody>
      </p:sp>
      <p:sp>
        <p:nvSpPr>
          <p:cNvPr id="350" name="Google Shape;350;p35"/>
          <p:cNvSpPr txBox="1"/>
          <p:nvPr/>
        </p:nvSpPr>
        <p:spPr>
          <a:xfrm>
            <a:off x="6372200" y="5229200"/>
            <a:ext cx="2565126" cy="400110"/>
          </a:xfrm>
          <a:prstGeom prst="rect">
            <a:avLst/>
          </a:prstGeom>
          <a:solidFill>
            <a:srgbClr val="FDE9D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とりあえず2として使用</a:t>
            </a:r>
            <a:endParaRPr sz="2000">
              <a:solidFill>
                <a:schemeClr val="dk1"/>
              </a:solidFill>
              <a:latin typeface="Calibri"/>
              <a:ea typeface="Calibri"/>
              <a:cs typeface="Calibri"/>
              <a:sym typeface="Calibri"/>
            </a:endParaRPr>
          </a:p>
        </p:txBody>
      </p:sp>
      <p:cxnSp>
        <p:nvCxnSpPr>
          <p:cNvPr id="351" name="Google Shape;351;p35"/>
          <p:cNvCxnSpPr/>
          <p:nvPr/>
        </p:nvCxnSpPr>
        <p:spPr>
          <a:xfrm flipH="1">
            <a:off x="4788024" y="5445224"/>
            <a:ext cx="1656184" cy="72008"/>
          </a:xfrm>
          <a:prstGeom prst="straightConnector1">
            <a:avLst/>
          </a:prstGeom>
          <a:noFill/>
          <a:ln cap="flat" cmpd="sng" w="9525">
            <a:solidFill>
              <a:srgbClr val="4A7DBA"/>
            </a:solidFill>
            <a:prstDash val="solid"/>
            <a:round/>
            <a:headEnd len="sm" w="sm" type="none"/>
            <a:tailEnd len="med" w="med" type="stealth"/>
          </a:ln>
        </p:spPr>
      </p:cxnSp>
      <p:cxnSp>
        <p:nvCxnSpPr>
          <p:cNvPr id="352" name="Google Shape;352;p35"/>
          <p:cNvCxnSpPr>
            <a:stCxn id="353" idx="1"/>
          </p:cNvCxnSpPr>
          <p:nvPr/>
        </p:nvCxnSpPr>
        <p:spPr>
          <a:xfrm rot="10800000">
            <a:off x="4644104" y="6021199"/>
            <a:ext cx="864000" cy="66000"/>
          </a:xfrm>
          <a:prstGeom prst="straightConnector1">
            <a:avLst/>
          </a:prstGeom>
          <a:noFill/>
          <a:ln cap="flat" cmpd="sng" w="9525">
            <a:solidFill>
              <a:srgbClr val="4A7DBA"/>
            </a:solidFill>
            <a:prstDash val="solid"/>
            <a:round/>
            <a:headEnd len="sm" w="sm" type="none"/>
            <a:tailEnd len="med" w="med" type="stealth"/>
          </a:ln>
        </p:spPr>
      </p:cxnSp>
      <p:sp>
        <p:nvSpPr>
          <p:cNvPr id="354" name="Google Shape;354;p35"/>
          <p:cNvSpPr txBox="1"/>
          <p:nvPr/>
        </p:nvSpPr>
        <p:spPr>
          <a:xfrm>
            <a:off x="6012160" y="6457890"/>
            <a:ext cx="2935419" cy="400110"/>
          </a:xfrm>
          <a:prstGeom prst="rect">
            <a:avLst/>
          </a:prstGeom>
          <a:solidFill>
            <a:srgbClr val="FDE9D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例えばトリガ時刻の2秒後</a:t>
            </a:r>
            <a:endParaRPr sz="2000">
              <a:solidFill>
                <a:schemeClr val="dk1"/>
              </a:solidFill>
              <a:latin typeface="Calibri"/>
              <a:ea typeface="Calibri"/>
              <a:cs typeface="Calibri"/>
              <a:sym typeface="Calibri"/>
            </a:endParaRPr>
          </a:p>
        </p:txBody>
      </p:sp>
      <p:cxnSp>
        <p:nvCxnSpPr>
          <p:cNvPr id="355" name="Google Shape;355;p35"/>
          <p:cNvCxnSpPr/>
          <p:nvPr/>
        </p:nvCxnSpPr>
        <p:spPr>
          <a:xfrm rot="10800000">
            <a:off x="4644008" y="6381328"/>
            <a:ext cx="1440160" cy="217612"/>
          </a:xfrm>
          <a:prstGeom prst="straightConnector1">
            <a:avLst/>
          </a:prstGeom>
          <a:noFill/>
          <a:ln cap="flat" cmpd="sng" w="9525">
            <a:solidFill>
              <a:srgbClr val="4A7DBA"/>
            </a:solidFill>
            <a:prstDash val="solid"/>
            <a:round/>
            <a:headEnd len="sm" w="sm" type="none"/>
            <a:tailEnd len="med" w="med" type="stealth"/>
          </a:ln>
        </p:spPr>
      </p:cxnSp>
      <p:sp>
        <p:nvSpPr>
          <p:cNvPr id="353" name="Google Shape;353;p35"/>
          <p:cNvSpPr txBox="1"/>
          <p:nvPr/>
        </p:nvSpPr>
        <p:spPr>
          <a:xfrm>
            <a:off x="5508104" y="5733256"/>
            <a:ext cx="2935419" cy="707886"/>
          </a:xfrm>
          <a:prstGeom prst="rect">
            <a:avLst/>
          </a:prstGeom>
          <a:solidFill>
            <a:srgbClr val="FDE9D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例えばトリガ時刻の2秒前</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データポイント数)</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6"/>
          <p:cNvSpPr txBox="1"/>
          <p:nvPr/>
        </p:nvSpPr>
        <p:spPr>
          <a:xfrm>
            <a:off x="323528" y="404664"/>
            <a:ext cx="6162264" cy="64633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int  idxmdlr,/* =0 range for modeling is not given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=1 range for modeling is given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int  *in1,   /* data range to make noise AR model start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int  *in2,   /*                                   end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int  *is1,   /* data range to make signal AR model start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int  *is2,   /*                                     end   */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int  idxsdr, /* =0 range for calculating dispersion :not given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=1 range for calculating dispersion :given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int  *jd1,   /* data range cal. sd for  timepick start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int  *jd2,   /* data range cal. sd for  timepick end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int  mmax,  /* max of AR model order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int  armidx,  /* !=0 -&gt; AR model order is given ( = mmax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int  *at,    /* arrival time of a phase  ( out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double aicbuf[], /* aic value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int  *errwid, /* arrival time error ( point number )( out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=-1 : went to start edge in searching error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=-2 : went to  end  edge in searching error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int  *errt1,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int  *errt2,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int  *inidirc) /* direction of initial motion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&gt;0:positive, &lt;0:negative, =0:undetermined*/</a:t>
            </a:r>
            <a:endParaRPr/>
          </a:p>
        </p:txBody>
      </p:sp>
      <p:sp>
        <p:nvSpPr>
          <p:cNvPr id="361" name="Google Shape;361;p36"/>
          <p:cNvSpPr txBox="1"/>
          <p:nvPr/>
        </p:nvSpPr>
        <p:spPr>
          <a:xfrm>
            <a:off x="6588224" y="476672"/>
            <a:ext cx="1704313" cy="461665"/>
          </a:xfrm>
          <a:prstGeom prst="rect">
            <a:avLst/>
          </a:prstGeom>
          <a:solidFill>
            <a:srgbClr val="FDE9D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1として使用</a:t>
            </a:r>
            <a:endParaRPr sz="2400">
              <a:solidFill>
                <a:schemeClr val="dk1"/>
              </a:solidFill>
              <a:latin typeface="Calibri"/>
              <a:ea typeface="Calibri"/>
              <a:cs typeface="Calibri"/>
              <a:sym typeface="Calibri"/>
            </a:endParaRPr>
          </a:p>
        </p:txBody>
      </p:sp>
      <p:cxnSp>
        <p:nvCxnSpPr>
          <p:cNvPr id="362" name="Google Shape;362;p36"/>
          <p:cNvCxnSpPr>
            <a:stCxn id="361" idx="1"/>
          </p:cNvCxnSpPr>
          <p:nvPr/>
        </p:nvCxnSpPr>
        <p:spPr>
          <a:xfrm flipH="1">
            <a:off x="5147924" y="707505"/>
            <a:ext cx="1440300" cy="402300"/>
          </a:xfrm>
          <a:prstGeom prst="straightConnector1">
            <a:avLst/>
          </a:prstGeom>
          <a:noFill/>
          <a:ln cap="flat" cmpd="sng" w="9525">
            <a:solidFill>
              <a:srgbClr val="4A7DBA"/>
            </a:solidFill>
            <a:prstDash val="solid"/>
            <a:round/>
            <a:headEnd len="sm" w="sm" type="none"/>
            <a:tailEnd len="med" w="med" type="stealth"/>
          </a:ln>
        </p:spPr>
      </p:cxnSp>
      <p:cxnSp>
        <p:nvCxnSpPr>
          <p:cNvPr id="363" name="Google Shape;363;p36"/>
          <p:cNvCxnSpPr/>
          <p:nvPr/>
        </p:nvCxnSpPr>
        <p:spPr>
          <a:xfrm rot="10800000">
            <a:off x="5868144" y="3068960"/>
            <a:ext cx="1080120" cy="14810"/>
          </a:xfrm>
          <a:prstGeom prst="straightConnector1">
            <a:avLst/>
          </a:prstGeom>
          <a:noFill/>
          <a:ln cap="flat" cmpd="sng" w="9525">
            <a:solidFill>
              <a:srgbClr val="4A7DBA"/>
            </a:solidFill>
            <a:prstDash val="solid"/>
            <a:round/>
            <a:headEnd len="sm" w="sm" type="none"/>
            <a:tailEnd len="med" w="med" type="stealth"/>
          </a:ln>
        </p:spPr>
      </p:cxnSp>
      <p:sp>
        <p:nvSpPr>
          <p:cNvPr id="364" name="Google Shape;364;p36"/>
          <p:cNvSpPr txBox="1"/>
          <p:nvPr/>
        </p:nvSpPr>
        <p:spPr>
          <a:xfrm>
            <a:off x="6948264" y="2852936"/>
            <a:ext cx="1728358" cy="461665"/>
          </a:xfrm>
          <a:prstGeom prst="rect">
            <a:avLst/>
          </a:prstGeom>
          <a:solidFill>
            <a:srgbClr val="FDE9D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とりあえず１</a:t>
            </a:r>
            <a:endParaRPr sz="2400">
              <a:solidFill>
                <a:schemeClr val="dk1"/>
              </a:solidFill>
              <a:latin typeface="Calibri"/>
              <a:ea typeface="Calibri"/>
              <a:cs typeface="Calibri"/>
              <a:sym typeface="Calibri"/>
            </a:endParaRPr>
          </a:p>
        </p:txBody>
      </p:sp>
      <p:sp>
        <p:nvSpPr>
          <p:cNvPr id="365" name="Google Shape;365;p36"/>
          <p:cNvSpPr txBox="1"/>
          <p:nvPr/>
        </p:nvSpPr>
        <p:spPr>
          <a:xfrm>
            <a:off x="6588224" y="1124744"/>
            <a:ext cx="2079415" cy="400110"/>
          </a:xfrm>
          <a:prstGeom prst="rect">
            <a:avLst/>
          </a:prstGeom>
          <a:solidFill>
            <a:srgbClr val="FDE9D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例えばjj1の4秒前</a:t>
            </a:r>
            <a:endParaRPr sz="2000">
              <a:solidFill>
                <a:schemeClr val="dk1"/>
              </a:solidFill>
              <a:latin typeface="Calibri"/>
              <a:ea typeface="Calibri"/>
              <a:cs typeface="Calibri"/>
              <a:sym typeface="Calibri"/>
            </a:endParaRPr>
          </a:p>
        </p:txBody>
      </p:sp>
      <p:cxnSp>
        <p:nvCxnSpPr>
          <p:cNvPr id="366" name="Google Shape;366;p36"/>
          <p:cNvCxnSpPr>
            <a:stCxn id="365" idx="1"/>
          </p:cNvCxnSpPr>
          <p:nvPr/>
        </p:nvCxnSpPr>
        <p:spPr>
          <a:xfrm flipH="1">
            <a:off x="6300224" y="1324799"/>
            <a:ext cx="288000" cy="159900"/>
          </a:xfrm>
          <a:prstGeom prst="straightConnector1">
            <a:avLst/>
          </a:prstGeom>
          <a:noFill/>
          <a:ln cap="flat" cmpd="sng" w="9525">
            <a:solidFill>
              <a:srgbClr val="4A7DBA"/>
            </a:solidFill>
            <a:prstDash val="solid"/>
            <a:round/>
            <a:headEnd len="sm" w="sm" type="none"/>
            <a:tailEnd len="med" w="med" type="stealth"/>
          </a:ln>
        </p:spPr>
      </p:cxnSp>
      <p:cxnSp>
        <p:nvCxnSpPr>
          <p:cNvPr id="367" name="Google Shape;367;p36"/>
          <p:cNvCxnSpPr>
            <a:stCxn id="368" idx="1"/>
          </p:cNvCxnSpPr>
          <p:nvPr/>
        </p:nvCxnSpPr>
        <p:spPr>
          <a:xfrm rot="10800000">
            <a:off x="5724216" y="3284947"/>
            <a:ext cx="792000" cy="272100"/>
          </a:xfrm>
          <a:prstGeom prst="straightConnector1">
            <a:avLst/>
          </a:prstGeom>
          <a:noFill/>
          <a:ln cap="flat" cmpd="sng" w="9525">
            <a:solidFill>
              <a:srgbClr val="4A7DBA"/>
            </a:solidFill>
            <a:prstDash val="solid"/>
            <a:round/>
            <a:headEnd len="sm" w="sm" type="none"/>
            <a:tailEnd len="med" w="med" type="stealth"/>
          </a:ln>
        </p:spPr>
      </p:cxnSp>
      <p:sp>
        <p:nvSpPr>
          <p:cNvPr id="368" name="Google Shape;368;p36"/>
          <p:cNvSpPr txBox="1"/>
          <p:nvPr/>
        </p:nvSpPr>
        <p:spPr>
          <a:xfrm>
            <a:off x="6516216" y="3356992"/>
            <a:ext cx="2109104" cy="400110"/>
          </a:xfrm>
          <a:prstGeom prst="rect">
            <a:avLst/>
          </a:prstGeom>
          <a:solidFill>
            <a:srgbClr val="FDE9D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例えばjj1-mmax-2</a:t>
            </a:r>
            <a:endParaRPr sz="2000">
              <a:solidFill>
                <a:schemeClr val="dk1"/>
              </a:solidFill>
              <a:latin typeface="Calibri"/>
              <a:ea typeface="Calibri"/>
              <a:cs typeface="Calibri"/>
              <a:sym typeface="Calibri"/>
            </a:endParaRPr>
          </a:p>
        </p:txBody>
      </p:sp>
      <p:cxnSp>
        <p:nvCxnSpPr>
          <p:cNvPr id="369" name="Google Shape;369;p36"/>
          <p:cNvCxnSpPr/>
          <p:nvPr/>
        </p:nvCxnSpPr>
        <p:spPr>
          <a:xfrm rot="10800000">
            <a:off x="4860032" y="1700808"/>
            <a:ext cx="1728192" cy="1588"/>
          </a:xfrm>
          <a:prstGeom prst="straightConnector1">
            <a:avLst/>
          </a:prstGeom>
          <a:noFill/>
          <a:ln cap="flat" cmpd="sng" w="9525">
            <a:solidFill>
              <a:srgbClr val="4A7DBA"/>
            </a:solidFill>
            <a:prstDash val="solid"/>
            <a:round/>
            <a:headEnd len="sm" w="sm" type="none"/>
            <a:tailEnd len="med" w="med" type="stealth"/>
          </a:ln>
        </p:spPr>
      </p:cxnSp>
      <p:sp>
        <p:nvSpPr>
          <p:cNvPr id="370" name="Google Shape;370;p36"/>
          <p:cNvSpPr txBox="1"/>
          <p:nvPr/>
        </p:nvSpPr>
        <p:spPr>
          <a:xfrm>
            <a:off x="6588224" y="1556792"/>
            <a:ext cx="1830950" cy="400110"/>
          </a:xfrm>
          <a:prstGeom prst="rect">
            <a:avLst/>
          </a:prstGeom>
          <a:solidFill>
            <a:srgbClr val="FDE9D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例えばjj1と同じ</a:t>
            </a:r>
            <a:endParaRPr sz="2000">
              <a:solidFill>
                <a:schemeClr val="dk1"/>
              </a:solidFill>
              <a:latin typeface="Calibri"/>
              <a:ea typeface="Calibri"/>
              <a:cs typeface="Calibri"/>
              <a:sym typeface="Calibri"/>
            </a:endParaRPr>
          </a:p>
        </p:txBody>
      </p:sp>
      <p:cxnSp>
        <p:nvCxnSpPr>
          <p:cNvPr id="371" name="Google Shape;371;p36"/>
          <p:cNvCxnSpPr/>
          <p:nvPr/>
        </p:nvCxnSpPr>
        <p:spPr>
          <a:xfrm rot="10800000">
            <a:off x="4283968" y="2348880"/>
            <a:ext cx="504056" cy="145604"/>
          </a:xfrm>
          <a:prstGeom prst="straightConnector1">
            <a:avLst/>
          </a:prstGeom>
          <a:noFill/>
          <a:ln cap="flat" cmpd="sng" w="9525">
            <a:solidFill>
              <a:srgbClr val="4A7DBA"/>
            </a:solidFill>
            <a:prstDash val="solid"/>
            <a:round/>
            <a:headEnd len="sm" w="sm" type="none"/>
            <a:tailEnd len="med" w="med" type="stealth"/>
          </a:ln>
        </p:spPr>
      </p:cxnSp>
      <p:sp>
        <p:nvSpPr>
          <p:cNvPr id="372" name="Google Shape;372;p36"/>
          <p:cNvSpPr txBox="1"/>
          <p:nvPr/>
        </p:nvSpPr>
        <p:spPr>
          <a:xfrm>
            <a:off x="6732240" y="1988840"/>
            <a:ext cx="1830950" cy="400110"/>
          </a:xfrm>
          <a:prstGeom prst="rect">
            <a:avLst/>
          </a:prstGeom>
          <a:solidFill>
            <a:srgbClr val="FDE9D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例えばjj2と同じ</a:t>
            </a:r>
            <a:endParaRPr sz="2000">
              <a:solidFill>
                <a:schemeClr val="dk1"/>
              </a:solidFill>
              <a:latin typeface="Calibri"/>
              <a:ea typeface="Calibri"/>
              <a:cs typeface="Calibri"/>
              <a:sym typeface="Calibri"/>
            </a:endParaRPr>
          </a:p>
        </p:txBody>
      </p:sp>
      <p:sp>
        <p:nvSpPr>
          <p:cNvPr id="373" name="Google Shape;373;p36"/>
          <p:cNvSpPr txBox="1"/>
          <p:nvPr/>
        </p:nvSpPr>
        <p:spPr>
          <a:xfrm>
            <a:off x="4644008" y="2204864"/>
            <a:ext cx="2079415" cy="400110"/>
          </a:xfrm>
          <a:prstGeom prst="rect">
            <a:avLst/>
          </a:prstGeom>
          <a:solidFill>
            <a:srgbClr val="FDE9D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例えばjj2の4秒後</a:t>
            </a:r>
            <a:endParaRPr sz="2000">
              <a:solidFill>
                <a:schemeClr val="dk1"/>
              </a:solidFill>
              <a:latin typeface="Calibri"/>
              <a:ea typeface="Calibri"/>
              <a:cs typeface="Calibri"/>
              <a:sym typeface="Calibri"/>
            </a:endParaRPr>
          </a:p>
        </p:txBody>
      </p:sp>
      <p:sp>
        <p:nvSpPr>
          <p:cNvPr id="374" name="Google Shape;374;p36"/>
          <p:cNvSpPr txBox="1"/>
          <p:nvPr/>
        </p:nvSpPr>
        <p:spPr>
          <a:xfrm>
            <a:off x="6660232" y="3861048"/>
            <a:ext cx="2208490" cy="400110"/>
          </a:xfrm>
          <a:prstGeom prst="rect">
            <a:avLst/>
          </a:prstGeom>
          <a:solidFill>
            <a:srgbClr val="FDE9D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例えばjj2+mmax+3</a:t>
            </a:r>
            <a:endParaRPr sz="2000">
              <a:solidFill>
                <a:schemeClr val="dk1"/>
              </a:solidFill>
              <a:latin typeface="Calibri"/>
              <a:ea typeface="Calibri"/>
              <a:cs typeface="Calibri"/>
              <a:sym typeface="Calibri"/>
            </a:endParaRPr>
          </a:p>
        </p:txBody>
      </p:sp>
      <p:cxnSp>
        <p:nvCxnSpPr>
          <p:cNvPr id="375" name="Google Shape;375;p36"/>
          <p:cNvCxnSpPr>
            <a:stCxn id="376" idx="1"/>
          </p:cNvCxnSpPr>
          <p:nvPr/>
        </p:nvCxnSpPr>
        <p:spPr>
          <a:xfrm rot="10800000">
            <a:off x="4787932" y="3933059"/>
            <a:ext cx="1872300" cy="632100"/>
          </a:xfrm>
          <a:prstGeom prst="straightConnector1">
            <a:avLst/>
          </a:prstGeom>
          <a:noFill/>
          <a:ln cap="flat" cmpd="sng" w="9525">
            <a:solidFill>
              <a:srgbClr val="4A7DBA"/>
            </a:solidFill>
            <a:prstDash val="solid"/>
            <a:round/>
            <a:headEnd len="sm" w="sm" type="none"/>
            <a:tailEnd len="med" w="med" type="stealth"/>
          </a:ln>
        </p:spPr>
      </p:cxnSp>
      <p:sp>
        <p:nvSpPr>
          <p:cNvPr id="376" name="Google Shape;376;p36"/>
          <p:cNvSpPr txBox="1"/>
          <p:nvPr/>
        </p:nvSpPr>
        <p:spPr>
          <a:xfrm>
            <a:off x="6660232" y="4365104"/>
            <a:ext cx="1058303" cy="400110"/>
          </a:xfrm>
          <a:prstGeom prst="rect">
            <a:avLst/>
          </a:prstGeom>
          <a:solidFill>
            <a:srgbClr val="FDE9D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例えば8</a:t>
            </a:r>
            <a:endParaRPr sz="2000">
              <a:solidFill>
                <a:schemeClr val="dk1"/>
              </a:solidFill>
              <a:latin typeface="Calibri"/>
              <a:ea typeface="Calibri"/>
              <a:cs typeface="Calibri"/>
              <a:sym typeface="Calibri"/>
            </a:endParaRPr>
          </a:p>
        </p:txBody>
      </p:sp>
      <p:sp>
        <p:nvSpPr>
          <p:cNvPr id="377" name="Google Shape;377;p36"/>
          <p:cNvSpPr txBox="1"/>
          <p:nvPr/>
        </p:nvSpPr>
        <p:spPr>
          <a:xfrm>
            <a:off x="6516216" y="5661248"/>
            <a:ext cx="1467068" cy="400110"/>
          </a:xfrm>
          <a:prstGeom prst="rect">
            <a:avLst/>
          </a:prstGeom>
          <a:solidFill>
            <a:srgbClr val="FDE9D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誤差（出力）</a:t>
            </a:r>
            <a:endParaRPr sz="2000">
              <a:solidFill>
                <a:schemeClr val="dk1"/>
              </a:solidFill>
              <a:latin typeface="Calibri"/>
              <a:ea typeface="Calibri"/>
              <a:cs typeface="Calibri"/>
              <a:sym typeface="Calibri"/>
            </a:endParaRPr>
          </a:p>
        </p:txBody>
      </p:sp>
      <p:cxnSp>
        <p:nvCxnSpPr>
          <p:cNvPr id="378" name="Google Shape;378;p36"/>
          <p:cNvCxnSpPr>
            <a:stCxn id="377" idx="1"/>
          </p:cNvCxnSpPr>
          <p:nvPr/>
        </p:nvCxnSpPr>
        <p:spPr>
          <a:xfrm flipH="1">
            <a:off x="2123616" y="5861303"/>
            <a:ext cx="4392600" cy="15900"/>
          </a:xfrm>
          <a:prstGeom prst="straightConnector1">
            <a:avLst/>
          </a:prstGeom>
          <a:noFill/>
          <a:ln cap="flat" cmpd="sng" w="9525">
            <a:solidFill>
              <a:srgbClr val="4A7DBA"/>
            </a:solidFill>
            <a:prstDash val="solid"/>
            <a:round/>
            <a:headEnd len="sm" w="sm" type="none"/>
            <a:tailEnd len="med" w="med" type="stealth"/>
          </a:ln>
        </p:spPr>
      </p:cxnSp>
      <p:cxnSp>
        <p:nvCxnSpPr>
          <p:cNvPr id="379" name="Google Shape;379;p36"/>
          <p:cNvCxnSpPr/>
          <p:nvPr/>
        </p:nvCxnSpPr>
        <p:spPr>
          <a:xfrm rot="10800000">
            <a:off x="6156176" y="1988840"/>
            <a:ext cx="576064" cy="72008"/>
          </a:xfrm>
          <a:prstGeom prst="straightConnector1">
            <a:avLst/>
          </a:prstGeom>
          <a:noFill/>
          <a:ln cap="flat" cmpd="sng" w="9525">
            <a:solidFill>
              <a:srgbClr val="4A7DBA"/>
            </a:solidFill>
            <a:prstDash val="solid"/>
            <a:round/>
            <a:headEnd len="sm" w="sm" type="none"/>
            <a:tailEnd len="med" w="med" type="stealth"/>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演習課題</a:t>
            </a:r>
            <a:endParaRPr/>
          </a:p>
        </p:txBody>
      </p:sp>
      <p:sp>
        <p:nvSpPr>
          <p:cNvPr id="385" name="Google Shape;385;p37"/>
          <p:cNvSpPr/>
          <p:nvPr/>
        </p:nvSpPr>
        <p:spPr>
          <a:xfrm>
            <a:off x="4283968" y="2492896"/>
            <a:ext cx="648072" cy="504056"/>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6" name="Google Shape;386;p37"/>
          <p:cNvSpPr txBox="1"/>
          <p:nvPr/>
        </p:nvSpPr>
        <p:spPr>
          <a:xfrm>
            <a:off x="5220072" y="4509120"/>
            <a:ext cx="270458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・AR自動検測を行う</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・読み取り結果を表示する</a:t>
            </a:r>
            <a:endParaRPr sz="1800">
              <a:solidFill>
                <a:schemeClr val="dk1"/>
              </a:solidFill>
              <a:latin typeface="Calibri"/>
              <a:ea typeface="Calibri"/>
              <a:cs typeface="Calibri"/>
              <a:sym typeface="Calibri"/>
            </a:endParaRPr>
          </a:p>
        </p:txBody>
      </p:sp>
      <p:sp>
        <p:nvSpPr>
          <p:cNvPr id="387" name="Google Shape;387;p37"/>
          <p:cNvSpPr txBox="1"/>
          <p:nvPr/>
        </p:nvSpPr>
        <p:spPr>
          <a:xfrm>
            <a:off x="179512" y="4509120"/>
            <a:ext cx="4693914"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timepick2-ｌ.c</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X-windowのプログラム</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make  sample-prog2-ｌ でコンパイル</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./timepick-ｌ &lt; sample.data.2 で実行</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（まともに動けばch番号と時刻が標準出力へ)</a:t>
            </a:r>
            <a:endParaRPr sz="1800">
              <a:solidFill>
                <a:schemeClr val="dk1"/>
              </a:solidFill>
              <a:latin typeface="Calibri"/>
              <a:ea typeface="Calibri"/>
              <a:cs typeface="Calibri"/>
              <a:sym typeface="Calibri"/>
            </a:endParaRPr>
          </a:p>
        </p:txBody>
      </p:sp>
      <p:pic>
        <p:nvPicPr>
          <p:cNvPr descr="0-6063_20100916103159.png" id="388" name="Google Shape;388;p37"/>
          <p:cNvPicPr preferRelativeResize="0"/>
          <p:nvPr/>
        </p:nvPicPr>
        <p:blipFill rotWithShape="1">
          <a:blip r:embed="rId3">
            <a:alphaModFix/>
          </a:blip>
          <a:srcRect b="0" l="0" r="0" t="0"/>
          <a:stretch/>
        </p:blipFill>
        <p:spPr>
          <a:xfrm>
            <a:off x="467544" y="1484784"/>
            <a:ext cx="3737992" cy="2803494"/>
          </a:xfrm>
          <a:prstGeom prst="rect">
            <a:avLst/>
          </a:prstGeom>
          <a:noFill/>
          <a:ln>
            <a:noFill/>
          </a:ln>
        </p:spPr>
      </p:pic>
      <p:pic>
        <p:nvPicPr>
          <p:cNvPr descr="6063_20100916103159.png" id="389" name="Google Shape;389;p37"/>
          <p:cNvPicPr preferRelativeResize="0"/>
          <p:nvPr/>
        </p:nvPicPr>
        <p:blipFill rotWithShape="1">
          <a:blip r:embed="rId4">
            <a:alphaModFix/>
          </a:blip>
          <a:srcRect b="0" l="0" r="0" t="0"/>
          <a:stretch/>
        </p:blipFill>
        <p:spPr>
          <a:xfrm>
            <a:off x="5004048" y="1412776"/>
            <a:ext cx="3810000" cy="2857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8"/>
          <p:cNvSpPr txBox="1"/>
          <p:nvPr>
            <p:ph type="title"/>
          </p:nvPr>
        </p:nvSpPr>
        <p:spPr>
          <a:xfrm>
            <a:off x="457200" y="274638"/>
            <a:ext cx="8229600" cy="92211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参考文献</a:t>
            </a:r>
            <a:endParaRPr/>
          </a:p>
        </p:txBody>
      </p:sp>
      <p:sp>
        <p:nvSpPr>
          <p:cNvPr id="395" name="Google Shape;395;p38"/>
          <p:cNvSpPr txBox="1"/>
          <p:nvPr/>
        </p:nvSpPr>
        <p:spPr>
          <a:xfrm>
            <a:off x="467544" y="1484784"/>
            <a:ext cx="8630889"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・森田・浜口(1981)、2次元自己回帰過程におけるS波初動の自動検測、</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地震２、34,　223-240.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・横田・他（1981)、地震波データの自動検測方式とオンライン処理システムにおける稼働</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実験、地震研究所彙報、56,　449-484.</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・横田（1985）、自動検測手法の研究、気象研究所技術報告大16号、地震予知に関する</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実験的及び理論的研究.　56-100.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・堀内・他(1985)、1984年長野県西部地震余震活動データの現地自動処理について、</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地震２、38、　529-539.</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・日野（1977)、スペクトル解析、朝倉書店、pp300.</a:t>
            </a:r>
            <a:endParaRPr sz="1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X-window(Gimp Tool Kit)のプロット</a:t>
            </a:r>
            <a:endParaRPr/>
          </a:p>
        </p:txBody>
      </p:sp>
      <p:cxnSp>
        <p:nvCxnSpPr>
          <p:cNvPr id="401" name="Google Shape;401;p39"/>
          <p:cNvCxnSpPr/>
          <p:nvPr/>
        </p:nvCxnSpPr>
        <p:spPr>
          <a:xfrm rot="5400000">
            <a:off x="72294" y="2528900"/>
            <a:ext cx="1223342" cy="794"/>
          </a:xfrm>
          <a:prstGeom prst="straightConnector1">
            <a:avLst/>
          </a:prstGeom>
          <a:noFill/>
          <a:ln cap="flat" cmpd="sng" w="9525">
            <a:solidFill>
              <a:srgbClr val="4A7DBA"/>
            </a:solidFill>
            <a:prstDash val="solid"/>
            <a:round/>
            <a:headEnd len="sm" w="sm" type="none"/>
            <a:tailEnd len="med" w="med" type="stealth"/>
          </a:ln>
        </p:spPr>
      </p:cxnSp>
      <p:cxnSp>
        <p:nvCxnSpPr>
          <p:cNvPr id="402" name="Google Shape;402;p39"/>
          <p:cNvCxnSpPr/>
          <p:nvPr/>
        </p:nvCxnSpPr>
        <p:spPr>
          <a:xfrm>
            <a:off x="683568" y="1916832"/>
            <a:ext cx="3312368" cy="1588"/>
          </a:xfrm>
          <a:prstGeom prst="straightConnector1">
            <a:avLst/>
          </a:prstGeom>
          <a:noFill/>
          <a:ln cap="flat" cmpd="sng" w="9525">
            <a:solidFill>
              <a:srgbClr val="4A7DBA"/>
            </a:solidFill>
            <a:prstDash val="solid"/>
            <a:round/>
            <a:headEnd len="sm" w="sm" type="none"/>
            <a:tailEnd len="med" w="med" type="stealth"/>
          </a:ln>
        </p:spPr>
      </p:cxnSp>
      <p:sp>
        <p:nvSpPr>
          <p:cNvPr id="403" name="Google Shape;403;p39"/>
          <p:cNvSpPr txBox="1"/>
          <p:nvPr/>
        </p:nvSpPr>
        <p:spPr>
          <a:xfrm>
            <a:off x="827584" y="1412776"/>
            <a:ext cx="1800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座標系（下が正）</a:t>
            </a:r>
            <a:endParaRPr sz="1800">
              <a:solidFill>
                <a:schemeClr val="dk1"/>
              </a:solidFill>
              <a:latin typeface="Calibri"/>
              <a:ea typeface="Calibri"/>
              <a:cs typeface="Calibri"/>
              <a:sym typeface="Calibri"/>
            </a:endParaRPr>
          </a:p>
        </p:txBody>
      </p:sp>
      <p:sp>
        <p:nvSpPr>
          <p:cNvPr id="404" name="Google Shape;404;p39"/>
          <p:cNvSpPr txBox="1"/>
          <p:nvPr/>
        </p:nvSpPr>
        <p:spPr>
          <a:xfrm>
            <a:off x="539552" y="3212976"/>
            <a:ext cx="6789103"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points[0].x = xx;　　　　　　　　　　　　座標値の入力</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points[0].y = offy;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points[1].x = xx;</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points[1].y = offy - yfl;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n_point = 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gdk_draw_lines((GdkDrawable *)wv_panel-&gt;pix,　　線をひく</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wv_panel-&gt;gc_trg1,points, n_point);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gdk_draw_string((GdkDrawable *)wv_panel-&gt;pix,　　文字を書く</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wv_panel-&gt;font_map, wv_panel-&gt;gc_trg1,(int)xx,(int)offy,"Trg");</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wv_panel-&gt;gc_trg1 が色等を指定している</a:t>
            </a:r>
            <a:endParaRPr sz="1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0"/>
          <p:cNvSpPr txBox="1"/>
          <p:nvPr>
            <p:ph type="title"/>
          </p:nvPr>
        </p:nvSpPr>
        <p:spPr>
          <a:xfrm>
            <a:off x="467544" y="0"/>
            <a:ext cx="8229600" cy="90872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自己回帰モデルとスペクトル</a:t>
            </a:r>
            <a:endParaRPr/>
          </a:p>
        </p:txBody>
      </p:sp>
      <p:pic>
        <p:nvPicPr>
          <p:cNvPr descr="ar-formula2.png" id="410" name="Google Shape;410;p40"/>
          <p:cNvPicPr preferRelativeResize="0"/>
          <p:nvPr/>
        </p:nvPicPr>
        <p:blipFill rotWithShape="1">
          <a:blip r:embed="rId3">
            <a:alphaModFix/>
          </a:blip>
          <a:srcRect b="0" l="0" r="0" t="0"/>
          <a:stretch/>
        </p:blipFill>
        <p:spPr>
          <a:xfrm>
            <a:off x="1691680" y="1196752"/>
            <a:ext cx="5943600" cy="457200"/>
          </a:xfrm>
          <a:prstGeom prst="rect">
            <a:avLst/>
          </a:prstGeom>
          <a:noFill/>
          <a:ln>
            <a:noFill/>
          </a:ln>
        </p:spPr>
      </p:pic>
      <p:sp>
        <p:nvSpPr>
          <p:cNvPr id="411" name="Google Shape;411;p40"/>
          <p:cNvSpPr txBox="1"/>
          <p:nvPr/>
        </p:nvSpPr>
        <p:spPr>
          <a:xfrm>
            <a:off x="1043608" y="1988840"/>
            <a:ext cx="7577715" cy="707886"/>
          </a:xfrm>
          <a:prstGeom prst="rect">
            <a:avLst/>
          </a:prstGeom>
          <a:solidFill>
            <a:srgbClr val="DAEEF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この式は次のような線形微分方程式を離散化したものとみなすことが</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でき、その時系列の持つ物理系の性質を表しているとみなせる</a:t>
            </a:r>
            <a:endParaRPr sz="2000">
              <a:solidFill>
                <a:schemeClr val="dk1"/>
              </a:solidFill>
              <a:latin typeface="Calibri"/>
              <a:ea typeface="Calibri"/>
              <a:cs typeface="Calibri"/>
              <a:sym typeface="Calibri"/>
            </a:endParaRPr>
          </a:p>
        </p:txBody>
      </p:sp>
      <p:pic>
        <p:nvPicPr>
          <p:cNvPr descr="eq-derivative.png" id="412" name="Google Shape;412;p40"/>
          <p:cNvPicPr preferRelativeResize="0"/>
          <p:nvPr/>
        </p:nvPicPr>
        <p:blipFill rotWithShape="1">
          <a:blip r:embed="rId4">
            <a:alphaModFix/>
          </a:blip>
          <a:srcRect b="0" l="0" r="0" t="0"/>
          <a:stretch/>
        </p:blipFill>
        <p:spPr>
          <a:xfrm>
            <a:off x="1547664" y="3284984"/>
            <a:ext cx="6030946" cy="956494"/>
          </a:xfrm>
          <a:prstGeom prst="rect">
            <a:avLst/>
          </a:prstGeom>
          <a:noFill/>
          <a:ln>
            <a:noFill/>
          </a:ln>
        </p:spPr>
      </p:pic>
      <p:sp>
        <p:nvSpPr>
          <p:cNvPr id="413" name="Google Shape;413;p40"/>
          <p:cNvSpPr txBox="1"/>
          <p:nvPr/>
        </p:nvSpPr>
        <p:spPr>
          <a:xfrm>
            <a:off x="971600" y="4581128"/>
            <a:ext cx="7277954" cy="707886"/>
          </a:xfrm>
          <a:prstGeom prst="rect">
            <a:avLst/>
          </a:prstGeom>
          <a:solidFill>
            <a:srgbClr val="DDD9C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（ノイズn(t)が外力として入力した場合のx(t)の動きを規定している）</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（地震計の応答や電気回路の応答のようなもの）</a:t>
            </a:r>
            <a:endParaRPr sz="2000">
              <a:solidFill>
                <a:schemeClr val="dk1"/>
              </a:solidFill>
              <a:latin typeface="Calibri"/>
              <a:ea typeface="Calibri"/>
              <a:cs typeface="Calibri"/>
              <a:sym typeface="Calibri"/>
            </a:endParaRPr>
          </a:p>
        </p:txBody>
      </p:sp>
      <p:pic>
        <p:nvPicPr>
          <p:cNvPr descr="seismometer-response.png" id="414" name="Google Shape;414;p40"/>
          <p:cNvPicPr preferRelativeResize="0"/>
          <p:nvPr/>
        </p:nvPicPr>
        <p:blipFill rotWithShape="1">
          <a:blip r:embed="rId5">
            <a:alphaModFix/>
          </a:blip>
          <a:srcRect b="0" l="0" r="0" t="0"/>
          <a:stretch/>
        </p:blipFill>
        <p:spPr>
          <a:xfrm>
            <a:off x="2195736" y="5877272"/>
            <a:ext cx="4733925" cy="609600"/>
          </a:xfrm>
          <a:prstGeom prst="rect">
            <a:avLst/>
          </a:prstGeom>
          <a:noFill/>
          <a:ln>
            <a:noFill/>
          </a:ln>
        </p:spPr>
      </p:pic>
      <p:sp>
        <p:nvSpPr>
          <p:cNvPr id="415" name="Google Shape;415;p40"/>
          <p:cNvSpPr txBox="1"/>
          <p:nvPr/>
        </p:nvSpPr>
        <p:spPr>
          <a:xfrm>
            <a:off x="1259632" y="5445224"/>
            <a:ext cx="75007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例、地震計の応答：x(t)：地動、y(t)　：地震計の出力、M：錘、k：ばね、D：減衰</a:t>
            </a:r>
            <a:endParaRPr sz="18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1"/>
          <p:cNvSpPr txBox="1"/>
          <p:nvPr>
            <p:ph type="title"/>
          </p:nvPr>
        </p:nvSpPr>
        <p:spPr>
          <a:xfrm>
            <a:off x="467544" y="0"/>
            <a:ext cx="8229600" cy="92211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時間領域のシフトとスペクトル</a:t>
            </a:r>
            <a:endParaRPr/>
          </a:p>
        </p:txBody>
      </p:sp>
      <p:pic>
        <p:nvPicPr>
          <p:cNvPr descr="ar-z-def.png" id="421" name="Google Shape;421;p41"/>
          <p:cNvPicPr preferRelativeResize="0"/>
          <p:nvPr/>
        </p:nvPicPr>
        <p:blipFill rotWithShape="1">
          <a:blip r:embed="rId3">
            <a:alphaModFix/>
          </a:blip>
          <a:srcRect b="0" l="0" r="0" t="0"/>
          <a:stretch/>
        </p:blipFill>
        <p:spPr>
          <a:xfrm>
            <a:off x="3203848" y="6057900"/>
            <a:ext cx="2886075" cy="800100"/>
          </a:xfrm>
          <a:prstGeom prst="rect">
            <a:avLst/>
          </a:prstGeom>
          <a:noFill/>
          <a:ln>
            <a:noFill/>
          </a:ln>
        </p:spPr>
      </p:pic>
      <p:pic>
        <p:nvPicPr>
          <p:cNvPr descr="ar-delta-t.png" id="422" name="Google Shape;422;p41"/>
          <p:cNvPicPr preferRelativeResize="0"/>
          <p:nvPr/>
        </p:nvPicPr>
        <p:blipFill rotWithShape="1">
          <a:blip r:embed="rId4">
            <a:alphaModFix/>
          </a:blip>
          <a:srcRect b="0" l="0" r="0" t="0"/>
          <a:stretch/>
        </p:blipFill>
        <p:spPr>
          <a:xfrm>
            <a:off x="827584" y="3429000"/>
            <a:ext cx="7629525" cy="2228850"/>
          </a:xfrm>
          <a:prstGeom prst="rect">
            <a:avLst/>
          </a:prstGeom>
          <a:noFill/>
          <a:ln>
            <a:noFill/>
          </a:ln>
        </p:spPr>
      </p:pic>
      <p:pic>
        <p:nvPicPr>
          <p:cNvPr descr="ar-residual.png" id="423" name="Google Shape;423;p41"/>
          <p:cNvPicPr preferRelativeResize="0"/>
          <p:nvPr/>
        </p:nvPicPr>
        <p:blipFill rotWithShape="1">
          <a:blip r:embed="rId5">
            <a:alphaModFix/>
          </a:blip>
          <a:srcRect b="0" l="0" r="0" t="0"/>
          <a:stretch/>
        </p:blipFill>
        <p:spPr>
          <a:xfrm>
            <a:off x="1403648" y="836712"/>
            <a:ext cx="6552973" cy="553591"/>
          </a:xfrm>
          <a:prstGeom prst="rect">
            <a:avLst/>
          </a:prstGeom>
          <a:noFill/>
          <a:ln>
            <a:noFill/>
          </a:ln>
        </p:spPr>
      </p:pic>
      <p:sp>
        <p:nvSpPr>
          <p:cNvPr id="424" name="Google Shape;424;p41"/>
          <p:cNvSpPr txBox="1"/>
          <p:nvPr/>
        </p:nvSpPr>
        <p:spPr>
          <a:xfrm>
            <a:off x="683568" y="1340768"/>
            <a:ext cx="5160387" cy="461665"/>
          </a:xfrm>
          <a:prstGeom prst="rect">
            <a:avLst/>
          </a:prstGeom>
          <a:solidFill>
            <a:srgbClr val="DAEEF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の応答関数が次のようになるのは……..</a:t>
            </a:r>
            <a:endParaRPr sz="2400">
              <a:solidFill>
                <a:schemeClr val="dk1"/>
              </a:solidFill>
              <a:latin typeface="Calibri"/>
              <a:ea typeface="Calibri"/>
              <a:cs typeface="Calibri"/>
              <a:sym typeface="Calibri"/>
            </a:endParaRPr>
          </a:p>
        </p:txBody>
      </p:sp>
      <p:sp>
        <p:nvSpPr>
          <p:cNvPr id="425" name="Google Shape;425;p41"/>
          <p:cNvSpPr txBox="1"/>
          <p:nvPr/>
        </p:nvSpPr>
        <p:spPr>
          <a:xfrm>
            <a:off x="683568" y="2924944"/>
            <a:ext cx="7451207" cy="461665"/>
          </a:xfrm>
          <a:prstGeom prst="rect">
            <a:avLst/>
          </a:prstGeom>
          <a:solidFill>
            <a:srgbClr val="DAEEF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時間領域のシフトは周波数領域では exp(-iωΔt)の掛け算</a:t>
            </a:r>
            <a:endParaRPr sz="2400">
              <a:solidFill>
                <a:schemeClr val="dk1"/>
              </a:solidFill>
              <a:latin typeface="Calibri"/>
              <a:ea typeface="Calibri"/>
              <a:cs typeface="Calibri"/>
              <a:sym typeface="Calibri"/>
            </a:endParaRPr>
          </a:p>
        </p:txBody>
      </p:sp>
      <p:sp>
        <p:nvSpPr>
          <p:cNvPr id="426" name="Google Shape;426;p41"/>
          <p:cNvSpPr txBox="1"/>
          <p:nvPr/>
        </p:nvSpPr>
        <p:spPr>
          <a:xfrm>
            <a:off x="683568" y="5589240"/>
            <a:ext cx="6053260" cy="461665"/>
          </a:xfrm>
          <a:prstGeom prst="rect">
            <a:avLst/>
          </a:prstGeom>
          <a:solidFill>
            <a:srgbClr val="DAEEF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Zの定義(フィルター処理ではよくでてくる表現）</a:t>
            </a:r>
            <a:endParaRPr/>
          </a:p>
        </p:txBody>
      </p:sp>
      <p:pic>
        <p:nvPicPr>
          <p:cNvPr descr="mme-spectrum.png" id="427" name="Google Shape;427;p41"/>
          <p:cNvPicPr preferRelativeResize="0"/>
          <p:nvPr/>
        </p:nvPicPr>
        <p:blipFill rotWithShape="1">
          <a:blip r:embed="rId6">
            <a:alphaModFix/>
          </a:blip>
          <a:srcRect b="0" l="0" r="0" t="0"/>
          <a:stretch/>
        </p:blipFill>
        <p:spPr>
          <a:xfrm>
            <a:off x="899592" y="1844824"/>
            <a:ext cx="6624736" cy="108000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ar-formula2.png" id="104" name="Google Shape;104;p15"/>
          <p:cNvPicPr preferRelativeResize="0"/>
          <p:nvPr/>
        </p:nvPicPr>
        <p:blipFill rotWithShape="1">
          <a:blip r:embed="rId3">
            <a:alphaModFix/>
          </a:blip>
          <a:srcRect b="0" l="0" r="0" t="0"/>
          <a:stretch/>
        </p:blipFill>
        <p:spPr>
          <a:xfrm>
            <a:off x="611560" y="3140968"/>
            <a:ext cx="7652320" cy="588640"/>
          </a:xfrm>
          <a:prstGeom prst="rect">
            <a:avLst/>
          </a:prstGeom>
          <a:noFill/>
          <a:ln>
            <a:noFill/>
          </a:ln>
        </p:spPr>
      </p:pic>
      <p:sp>
        <p:nvSpPr>
          <p:cNvPr id="105" name="Google Shape;105;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自己回帰モデル</a:t>
            </a:r>
            <a:endParaRPr/>
          </a:p>
        </p:txBody>
      </p:sp>
      <p:sp>
        <p:nvSpPr>
          <p:cNvPr id="106" name="Google Shape;106;p15"/>
          <p:cNvSpPr txBox="1"/>
          <p:nvPr/>
        </p:nvSpPr>
        <p:spPr>
          <a:xfrm>
            <a:off x="2195736" y="1268760"/>
            <a:ext cx="4822741"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rgbClr val="FF0000"/>
                </a:solidFill>
                <a:latin typeface="Calibri"/>
                <a:ea typeface="Calibri"/>
                <a:cs typeface="Calibri"/>
                <a:sym typeface="Calibri"/>
              </a:rPr>
              <a:t>A</a:t>
            </a:r>
            <a:r>
              <a:rPr lang="en-US" sz="3200">
                <a:solidFill>
                  <a:schemeClr val="dk1"/>
                </a:solidFill>
                <a:latin typeface="Calibri"/>
                <a:ea typeface="Calibri"/>
                <a:cs typeface="Calibri"/>
                <a:sym typeface="Calibri"/>
              </a:rPr>
              <a:t>uto   </a:t>
            </a:r>
            <a:r>
              <a:rPr lang="en-US" sz="3200">
                <a:solidFill>
                  <a:srgbClr val="FF0000"/>
                </a:solidFill>
                <a:latin typeface="Calibri"/>
                <a:ea typeface="Calibri"/>
                <a:cs typeface="Calibri"/>
                <a:sym typeface="Calibri"/>
              </a:rPr>
              <a:t>R</a:t>
            </a:r>
            <a:r>
              <a:rPr lang="en-US" sz="3200">
                <a:solidFill>
                  <a:schemeClr val="dk1"/>
                </a:solidFill>
                <a:latin typeface="Calibri"/>
                <a:ea typeface="Calibri"/>
                <a:cs typeface="Calibri"/>
                <a:sym typeface="Calibri"/>
              </a:rPr>
              <a:t>egression model</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(自分）　（戻り）</a:t>
            </a:r>
            <a:endParaRPr sz="3200">
              <a:solidFill>
                <a:schemeClr val="dk1"/>
              </a:solidFill>
              <a:latin typeface="Calibri"/>
              <a:ea typeface="Calibri"/>
              <a:cs typeface="Calibri"/>
              <a:sym typeface="Calibri"/>
            </a:endParaRPr>
          </a:p>
        </p:txBody>
      </p:sp>
      <p:sp>
        <p:nvSpPr>
          <p:cNvPr id="107" name="Google Shape;107;p15"/>
          <p:cNvSpPr txBox="1"/>
          <p:nvPr/>
        </p:nvSpPr>
        <p:spPr>
          <a:xfrm>
            <a:off x="539552" y="2492896"/>
            <a:ext cx="8064896" cy="584775"/>
          </a:xfrm>
          <a:prstGeom prst="rect">
            <a:avLst/>
          </a:prstGeom>
          <a:solidFill>
            <a:srgbClr val="DAE5F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過去の自分のデータから未来の値を予測する</a:t>
            </a:r>
            <a:endParaRPr sz="3200">
              <a:solidFill>
                <a:schemeClr val="dk1"/>
              </a:solidFill>
              <a:latin typeface="Calibri"/>
              <a:ea typeface="Calibri"/>
              <a:cs typeface="Calibri"/>
              <a:sym typeface="Calibri"/>
            </a:endParaRPr>
          </a:p>
        </p:txBody>
      </p:sp>
      <p:sp>
        <p:nvSpPr>
          <p:cNvPr id="108" name="Google Shape;108;p15"/>
          <p:cNvSpPr txBox="1"/>
          <p:nvPr/>
        </p:nvSpPr>
        <p:spPr>
          <a:xfrm>
            <a:off x="6156176" y="4437112"/>
            <a:ext cx="800219" cy="461665"/>
          </a:xfrm>
          <a:prstGeom prst="rect">
            <a:avLst/>
          </a:prstGeom>
          <a:solidFill>
            <a:srgbClr val="FDE9D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次数</a:t>
            </a:r>
            <a:endParaRPr sz="2400">
              <a:solidFill>
                <a:schemeClr val="dk1"/>
              </a:solidFill>
              <a:latin typeface="Calibri"/>
              <a:ea typeface="Calibri"/>
              <a:cs typeface="Calibri"/>
              <a:sym typeface="Calibri"/>
            </a:endParaRPr>
          </a:p>
        </p:txBody>
      </p:sp>
      <p:cxnSp>
        <p:nvCxnSpPr>
          <p:cNvPr id="109" name="Google Shape;109;p15"/>
          <p:cNvCxnSpPr/>
          <p:nvPr/>
        </p:nvCxnSpPr>
        <p:spPr>
          <a:xfrm flipH="1" rot="5400000">
            <a:off x="5832140" y="3969060"/>
            <a:ext cx="792088" cy="144016"/>
          </a:xfrm>
          <a:prstGeom prst="straightConnector1">
            <a:avLst/>
          </a:prstGeom>
          <a:noFill/>
          <a:ln cap="flat" cmpd="sng" w="9525">
            <a:solidFill>
              <a:srgbClr val="4A7DBA"/>
            </a:solidFill>
            <a:prstDash val="solid"/>
            <a:round/>
            <a:headEnd len="sm" w="sm" type="none"/>
            <a:tailEnd len="med" w="med" type="stealth"/>
          </a:ln>
        </p:spPr>
      </p:cxnSp>
      <p:sp>
        <p:nvSpPr>
          <p:cNvPr id="110" name="Google Shape;110;p15"/>
          <p:cNvSpPr txBox="1"/>
          <p:nvPr/>
        </p:nvSpPr>
        <p:spPr>
          <a:xfrm>
            <a:off x="395536" y="5157192"/>
            <a:ext cx="1107996" cy="461665"/>
          </a:xfrm>
          <a:prstGeom prst="rect">
            <a:avLst/>
          </a:prstGeom>
          <a:solidFill>
            <a:srgbClr val="FDE9D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予測値</a:t>
            </a:r>
            <a:endParaRPr sz="2400">
              <a:solidFill>
                <a:schemeClr val="dk1"/>
              </a:solidFill>
              <a:latin typeface="Calibri"/>
              <a:ea typeface="Calibri"/>
              <a:cs typeface="Calibri"/>
              <a:sym typeface="Calibri"/>
            </a:endParaRPr>
          </a:p>
        </p:txBody>
      </p:sp>
      <p:cxnSp>
        <p:nvCxnSpPr>
          <p:cNvPr id="111" name="Google Shape;111;p15"/>
          <p:cNvCxnSpPr/>
          <p:nvPr/>
        </p:nvCxnSpPr>
        <p:spPr>
          <a:xfrm rot="-5400000">
            <a:off x="-36512" y="4149080"/>
            <a:ext cx="1512168" cy="504056"/>
          </a:xfrm>
          <a:prstGeom prst="straightConnector1">
            <a:avLst/>
          </a:prstGeom>
          <a:noFill/>
          <a:ln cap="flat" cmpd="sng" w="9525">
            <a:solidFill>
              <a:srgbClr val="4A7DBA"/>
            </a:solidFill>
            <a:prstDash val="solid"/>
            <a:round/>
            <a:headEnd len="sm" w="sm" type="none"/>
            <a:tailEnd len="med" w="med" type="stealth"/>
          </a:ln>
        </p:spPr>
      </p:cxnSp>
      <p:sp>
        <p:nvSpPr>
          <p:cNvPr id="112" name="Google Shape;112;p15"/>
          <p:cNvSpPr txBox="1"/>
          <p:nvPr/>
        </p:nvSpPr>
        <p:spPr>
          <a:xfrm>
            <a:off x="1979712" y="5085184"/>
            <a:ext cx="2787943" cy="461665"/>
          </a:xfrm>
          <a:prstGeom prst="rect">
            <a:avLst/>
          </a:prstGeom>
          <a:solidFill>
            <a:srgbClr val="FDE9D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過去の履歴（1つ前）</a:t>
            </a:r>
            <a:endParaRPr sz="2400">
              <a:solidFill>
                <a:schemeClr val="dk1"/>
              </a:solidFill>
              <a:latin typeface="Calibri"/>
              <a:ea typeface="Calibri"/>
              <a:cs typeface="Calibri"/>
              <a:sym typeface="Calibri"/>
            </a:endParaRPr>
          </a:p>
        </p:txBody>
      </p:sp>
      <p:cxnSp>
        <p:nvCxnSpPr>
          <p:cNvPr id="113" name="Google Shape;113;p15"/>
          <p:cNvCxnSpPr/>
          <p:nvPr/>
        </p:nvCxnSpPr>
        <p:spPr>
          <a:xfrm flipH="1" rot="5400000">
            <a:off x="1907704" y="4149080"/>
            <a:ext cx="1440160" cy="432048"/>
          </a:xfrm>
          <a:prstGeom prst="straightConnector1">
            <a:avLst/>
          </a:prstGeom>
          <a:noFill/>
          <a:ln cap="flat" cmpd="sng" w="9525">
            <a:solidFill>
              <a:srgbClr val="4A7DBA"/>
            </a:solidFill>
            <a:prstDash val="solid"/>
            <a:round/>
            <a:headEnd len="sm" w="sm" type="none"/>
            <a:tailEnd len="med" w="med" type="stealth"/>
          </a:ln>
        </p:spPr>
      </p:cxnSp>
      <p:sp>
        <p:nvSpPr>
          <p:cNvPr id="114" name="Google Shape;114;p15"/>
          <p:cNvSpPr txBox="1"/>
          <p:nvPr/>
        </p:nvSpPr>
        <p:spPr>
          <a:xfrm>
            <a:off x="1547664" y="4509120"/>
            <a:ext cx="800219" cy="461665"/>
          </a:xfrm>
          <a:prstGeom prst="rect">
            <a:avLst/>
          </a:prstGeom>
          <a:solidFill>
            <a:srgbClr val="FDE9D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係数</a:t>
            </a:r>
            <a:endParaRPr sz="2400">
              <a:solidFill>
                <a:schemeClr val="dk1"/>
              </a:solidFill>
              <a:latin typeface="Calibri"/>
              <a:ea typeface="Calibri"/>
              <a:cs typeface="Calibri"/>
              <a:sym typeface="Calibri"/>
            </a:endParaRPr>
          </a:p>
        </p:txBody>
      </p:sp>
      <p:cxnSp>
        <p:nvCxnSpPr>
          <p:cNvPr id="115" name="Google Shape;115;p15"/>
          <p:cNvCxnSpPr/>
          <p:nvPr/>
        </p:nvCxnSpPr>
        <p:spPr>
          <a:xfrm flipH="1" rot="5400000">
            <a:off x="1439652" y="4041068"/>
            <a:ext cx="864096" cy="72008"/>
          </a:xfrm>
          <a:prstGeom prst="straightConnector1">
            <a:avLst/>
          </a:prstGeom>
          <a:noFill/>
          <a:ln cap="flat" cmpd="sng" w="9525">
            <a:solidFill>
              <a:srgbClr val="4A7DBA"/>
            </a:solidFill>
            <a:prstDash val="solid"/>
            <a:round/>
            <a:headEnd len="sm" w="sm" type="none"/>
            <a:tailEnd len="med" w="med" type="stealth"/>
          </a:ln>
        </p:spPr>
      </p:cxnSp>
      <p:sp>
        <p:nvSpPr>
          <p:cNvPr id="116" name="Google Shape;116;p15"/>
          <p:cNvSpPr txBox="1"/>
          <p:nvPr/>
        </p:nvSpPr>
        <p:spPr>
          <a:xfrm>
            <a:off x="7236296" y="4509120"/>
            <a:ext cx="800219" cy="461665"/>
          </a:xfrm>
          <a:prstGeom prst="rect">
            <a:avLst/>
          </a:prstGeom>
          <a:solidFill>
            <a:srgbClr val="FDE9D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誤差</a:t>
            </a:r>
            <a:endParaRPr sz="2400">
              <a:solidFill>
                <a:schemeClr val="dk1"/>
              </a:solidFill>
              <a:latin typeface="Calibri"/>
              <a:ea typeface="Calibri"/>
              <a:cs typeface="Calibri"/>
              <a:sym typeface="Calibri"/>
            </a:endParaRPr>
          </a:p>
        </p:txBody>
      </p:sp>
      <p:cxnSp>
        <p:nvCxnSpPr>
          <p:cNvPr id="117" name="Google Shape;117;p15"/>
          <p:cNvCxnSpPr>
            <a:stCxn id="116" idx="0"/>
          </p:cNvCxnSpPr>
          <p:nvPr/>
        </p:nvCxnSpPr>
        <p:spPr>
          <a:xfrm flipH="1" rot="10800000">
            <a:off x="7636406" y="3573120"/>
            <a:ext cx="31800" cy="936000"/>
          </a:xfrm>
          <a:prstGeom prst="straightConnector1">
            <a:avLst/>
          </a:prstGeom>
          <a:noFill/>
          <a:ln cap="flat" cmpd="sng" w="9525">
            <a:solidFill>
              <a:srgbClr val="4A7DBA"/>
            </a:solidFill>
            <a:prstDash val="solid"/>
            <a:round/>
            <a:headEnd len="sm" w="sm" type="none"/>
            <a:tailEnd len="med" w="med" type="stealth"/>
          </a:ln>
        </p:spPr>
      </p:cxnSp>
      <p:sp>
        <p:nvSpPr>
          <p:cNvPr id="118" name="Google Shape;118;p15"/>
          <p:cNvSpPr txBox="1"/>
          <p:nvPr/>
        </p:nvSpPr>
        <p:spPr>
          <a:xfrm>
            <a:off x="6156176" y="5157192"/>
            <a:ext cx="18758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日野（１９７７）より</a:t>
            </a:r>
            <a:endParaRPr sz="1800">
              <a:solidFill>
                <a:schemeClr val="dk1"/>
              </a:solidFill>
              <a:latin typeface="Calibri"/>
              <a:ea typeface="Calibri"/>
              <a:cs typeface="Calibri"/>
              <a:sym typeface="Calibri"/>
            </a:endParaRPr>
          </a:p>
        </p:txBody>
      </p:sp>
      <p:pic>
        <p:nvPicPr>
          <p:cNvPr descr="ar-formula.png" id="119" name="Google Shape;119;p15"/>
          <p:cNvPicPr preferRelativeResize="0"/>
          <p:nvPr/>
        </p:nvPicPr>
        <p:blipFill rotWithShape="1">
          <a:blip r:embed="rId4">
            <a:alphaModFix/>
          </a:blip>
          <a:srcRect b="0" l="0" r="0" t="0"/>
          <a:stretch/>
        </p:blipFill>
        <p:spPr>
          <a:xfrm>
            <a:off x="1115616" y="5661248"/>
            <a:ext cx="6836271" cy="708704"/>
          </a:xfrm>
          <a:prstGeom prst="rect">
            <a:avLst/>
          </a:prstGeom>
          <a:noFill/>
          <a:ln>
            <a:noFill/>
          </a:ln>
        </p:spPr>
      </p:pic>
      <p:sp>
        <p:nvSpPr>
          <p:cNvPr id="120" name="Google Shape;120;p15"/>
          <p:cNvSpPr txBox="1"/>
          <p:nvPr/>
        </p:nvSpPr>
        <p:spPr>
          <a:xfrm>
            <a:off x="3851920" y="6237312"/>
            <a:ext cx="499527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横田・他（1981）より（多次元（r次元）になっている）</a:t>
            </a:r>
            <a:endParaRPr sz="1800">
              <a:solidFill>
                <a:schemeClr val="dk1"/>
              </a:solidFill>
              <a:latin typeface="Calibri"/>
              <a:ea typeface="Calibri"/>
              <a:cs typeface="Calibri"/>
              <a:sym typeface="Calibri"/>
            </a:endParaRPr>
          </a:p>
        </p:txBody>
      </p:sp>
      <p:sp>
        <p:nvSpPr>
          <p:cNvPr id="121" name="Google Shape;121;p15"/>
          <p:cNvSpPr txBox="1"/>
          <p:nvPr/>
        </p:nvSpPr>
        <p:spPr>
          <a:xfrm>
            <a:off x="2915816" y="4221088"/>
            <a:ext cx="2787943" cy="461665"/>
          </a:xfrm>
          <a:prstGeom prst="rect">
            <a:avLst/>
          </a:prstGeom>
          <a:solidFill>
            <a:srgbClr val="FDE9D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過去の履歴（2つ前）</a:t>
            </a:r>
            <a:endParaRPr sz="2400">
              <a:solidFill>
                <a:schemeClr val="dk1"/>
              </a:solidFill>
              <a:latin typeface="Calibri"/>
              <a:ea typeface="Calibri"/>
              <a:cs typeface="Calibri"/>
              <a:sym typeface="Calibri"/>
            </a:endParaRPr>
          </a:p>
        </p:txBody>
      </p:sp>
      <p:cxnSp>
        <p:nvCxnSpPr>
          <p:cNvPr id="122" name="Google Shape;122;p15"/>
          <p:cNvCxnSpPr/>
          <p:nvPr/>
        </p:nvCxnSpPr>
        <p:spPr>
          <a:xfrm rot="-5400000">
            <a:off x="3635896" y="3933056"/>
            <a:ext cx="576064" cy="1588"/>
          </a:xfrm>
          <a:prstGeom prst="straightConnector1">
            <a:avLst/>
          </a:prstGeom>
          <a:noFill/>
          <a:ln cap="flat" cmpd="sng" w="9525">
            <a:solidFill>
              <a:srgbClr val="4A7DBA"/>
            </a:solidFill>
            <a:prstDash val="solid"/>
            <a:round/>
            <a:headEnd len="sm" w="sm" type="none"/>
            <a:tailEnd len="med" w="med" type="stealth"/>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2"/>
          <p:cNvSpPr txBox="1"/>
          <p:nvPr>
            <p:ph type="title"/>
          </p:nvPr>
        </p:nvSpPr>
        <p:spPr>
          <a:xfrm>
            <a:off x="467544" y="0"/>
            <a:ext cx="8229600" cy="63408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AR自動検測の例</a:t>
            </a:r>
            <a:endParaRPr/>
          </a:p>
        </p:txBody>
      </p:sp>
      <p:pic>
        <p:nvPicPr>
          <p:cNvPr descr="ar-yokota-aic.png" id="433" name="Google Shape;433;p42"/>
          <p:cNvPicPr preferRelativeResize="0"/>
          <p:nvPr/>
        </p:nvPicPr>
        <p:blipFill rotWithShape="1">
          <a:blip r:embed="rId3">
            <a:alphaModFix/>
          </a:blip>
          <a:srcRect b="0" l="0" r="0" t="0"/>
          <a:stretch/>
        </p:blipFill>
        <p:spPr>
          <a:xfrm>
            <a:off x="1619672" y="885825"/>
            <a:ext cx="6153150" cy="5972175"/>
          </a:xfrm>
          <a:prstGeom prst="rect">
            <a:avLst/>
          </a:prstGeom>
          <a:noFill/>
          <a:ln>
            <a:noFill/>
          </a:ln>
        </p:spPr>
      </p:pic>
      <p:sp>
        <p:nvSpPr>
          <p:cNvPr id="434" name="Google Shape;434;p42"/>
          <p:cNvSpPr txBox="1"/>
          <p:nvPr/>
        </p:nvSpPr>
        <p:spPr>
          <a:xfrm>
            <a:off x="6012160" y="6488668"/>
            <a:ext cx="19720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横田・他(1981)より</a:t>
            </a:r>
            <a:endParaRPr sz="1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3"/>
          <p:cNvSpPr txBox="1"/>
          <p:nvPr>
            <p:ph type="title"/>
          </p:nvPr>
        </p:nvSpPr>
        <p:spPr>
          <a:xfrm>
            <a:off x="395536" y="0"/>
            <a:ext cx="8229600" cy="85010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AICの計算</a:t>
            </a:r>
            <a:endParaRPr/>
          </a:p>
        </p:txBody>
      </p:sp>
      <p:pic>
        <p:nvPicPr>
          <p:cNvPr descr="ar-dispersion.png" id="440" name="Google Shape;440;p43"/>
          <p:cNvPicPr preferRelativeResize="0"/>
          <p:nvPr/>
        </p:nvPicPr>
        <p:blipFill rotWithShape="1">
          <a:blip r:embed="rId3">
            <a:alphaModFix/>
          </a:blip>
          <a:srcRect b="0" l="0" r="0" t="0"/>
          <a:stretch/>
        </p:blipFill>
        <p:spPr>
          <a:xfrm>
            <a:off x="2483768" y="1340768"/>
            <a:ext cx="4181475" cy="1066800"/>
          </a:xfrm>
          <a:prstGeom prst="rect">
            <a:avLst/>
          </a:prstGeom>
          <a:noFill/>
          <a:ln>
            <a:noFill/>
          </a:ln>
        </p:spPr>
      </p:pic>
      <p:sp>
        <p:nvSpPr>
          <p:cNvPr id="441" name="Google Shape;441;p43"/>
          <p:cNvSpPr txBox="1"/>
          <p:nvPr/>
        </p:nvSpPr>
        <p:spPr>
          <a:xfrm>
            <a:off x="899592" y="620688"/>
            <a:ext cx="1723549" cy="461665"/>
          </a:xfrm>
          <a:prstGeom prst="rect">
            <a:avLst/>
          </a:prstGeom>
          <a:solidFill>
            <a:srgbClr val="DAEEF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分散の推定</a:t>
            </a:r>
            <a:endParaRPr/>
          </a:p>
        </p:txBody>
      </p:sp>
      <p:sp>
        <p:nvSpPr>
          <p:cNvPr id="442" name="Google Shape;442;p43"/>
          <p:cNvSpPr txBox="1"/>
          <p:nvPr/>
        </p:nvSpPr>
        <p:spPr>
          <a:xfrm>
            <a:off x="827584" y="2780928"/>
            <a:ext cx="7210628" cy="830997"/>
          </a:xfrm>
          <a:prstGeom prst="rect">
            <a:avLst/>
          </a:prstGeom>
          <a:solidFill>
            <a:srgbClr val="DAEEF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全データを求めた確率分布に入れて掛け合わせ、その</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対数をとる⇒最大対数尤度</a:t>
            </a:r>
            <a:endParaRPr/>
          </a:p>
        </p:txBody>
      </p:sp>
      <p:pic>
        <p:nvPicPr>
          <p:cNvPr descr="ar-max-likelihood.png" id="443" name="Google Shape;443;p43"/>
          <p:cNvPicPr preferRelativeResize="0"/>
          <p:nvPr/>
        </p:nvPicPr>
        <p:blipFill rotWithShape="1">
          <a:blip r:embed="rId4">
            <a:alphaModFix/>
          </a:blip>
          <a:srcRect b="0" l="0" r="0" t="0"/>
          <a:stretch/>
        </p:blipFill>
        <p:spPr>
          <a:xfrm>
            <a:off x="395536" y="3645024"/>
            <a:ext cx="8248650" cy="2466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descr="ar-formula2.png" id="128" name="Google Shape;128;p16"/>
          <p:cNvPicPr preferRelativeResize="0"/>
          <p:nvPr/>
        </p:nvPicPr>
        <p:blipFill rotWithShape="1">
          <a:blip r:embed="rId3">
            <a:alphaModFix/>
          </a:blip>
          <a:srcRect b="0" l="0" r="0" t="0"/>
          <a:stretch/>
        </p:blipFill>
        <p:spPr>
          <a:xfrm>
            <a:off x="2267744" y="3212976"/>
            <a:ext cx="7652320" cy="642690"/>
          </a:xfrm>
          <a:prstGeom prst="rect">
            <a:avLst/>
          </a:prstGeom>
          <a:noFill/>
          <a:ln>
            <a:noFill/>
          </a:ln>
        </p:spPr>
      </p:pic>
      <p:sp>
        <p:nvSpPr>
          <p:cNvPr id="129" name="Google Shape;129;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自己回帰モデル</a:t>
            </a:r>
            <a:endParaRPr/>
          </a:p>
        </p:txBody>
      </p:sp>
      <p:sp>
        <p:nvSpPr>
          <p:cNvPr id="130" name="Google Shape;130;p16"/>
          <p:cNvSpPr txBox="1"/>
          <p:nvPr/>
        </p:nvSpPr>
        <p:spPr>
          <a:xfrm>
            <a:off x="2843808" y="1124744"/>
            <a:ext cx="5904656"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一次の場合</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　（一つ前の値に係数をかける）</a:t>
            </a:r>
            <a:endParaRPr sz="3200">
              <a:solidFill>
                <a:schemeClr val="dk1"/>
              </a:solidFill>
              <a:latin typeface="Calibri"/>
              <a:ea typeface="Calibri"/>
              <a:cs typeface="Calibri"/>
              <a:sym typeface="Calibri"/>
            </a:endParaRPr>
          </a:p>
        </p:txBody>
      </p:sp>
      <p:sp>
        <p:nvSpPr>
          <p:cNvPr id="131" name="Google Shape;131;p16"/>
          <p:cNvSpPr txBox="1"/>
          <p:nvPr/>
        </p:nvSpPr>
        <p:spPr>
          <a:xfrm>
            <a:off x="539552" y="2492896"/>
            <a:ext cx="8064896" cy="584775"/>
          </a:xfrm>
          <a:prstGeom prst="rect">
            <a:avLst/>
          </a:prstGeom>
          <a:solidFill>
            <a:srgbClr val="DAE5F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過去の自分のデータから未来の値を予測する</a:t>
            </a:r>
            <a:endParaRPr sz="3200">
              <a:solidFill>
                <a:schemeClr val="dk1"/>
              </a:solidFill>
              <a:latin typeface="Calibri"/>
              <a:ea typeface="Calibri"/>
              <a:cs typeface="Calibri"/>
              <a:sym typeface="Calibri"/>
            </a:endParaRPr>
          </a:p>
        </p:txBody>
      </p:sp>
      <p:sp>
        <p:nvSpPr>
          <p:cNvPr id="132" name="Google Shape;132;p16"/>
          <p:cNvSpPr txBox="1"/>
          <p:nvPr/>
        </p:nvSpPr>
        <p:spPr>
          <a:xfrm>
            <a:off x="2051720" y="5229200"/>
            <a:ext cx="1107996" cy="461665"/>
          </a:xfrm>
          <a:prstGeom prst="rect">
            <a:avLst/>
          </a:prstGeom>
          <a:solidFill>
            <a:srgbClr val="FDE9D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予測値</a:t>
            </a:r>
            <a:endParaRPr sz="2400">
              <a:solidFill>
                <a:schemeClr val="dk1"/>
              </a:solidFill>
              <a:latin typeface="Calibri"/>
              <a:ea typeface="Calibri"/>
              <a:cs typeface="Calibri"/>
              <a:sym typeface="Calibri"/>
            </a:endParaRPr>
          </a:p>
        </p:txBody>
      </p:sp>
      <p:cxnSp>
        <p:nvCxnSpPr>
          <p:cNvPr id="133" name="Google Shape;133;p16"/>
          <p:cNvCxnSpPr/>
          <p:nvPr/>
        </p:nvCxnSpPr>
        <p:spPr>
          <a:xfrm flipH="1" rot="10800000">
            <a:off x="2123728" y="3717032"/>
            <a:ext cx="504056" cy="1512168"/>
          </a:xfrm>
          <a:prstGeom prst="straightConnector1">
            <a:avLst/>
          </a:prstGeom>
          <a:noFill/>
          <a:ln cap="flat" cmpd="sng" w="9525">
            <a:solidFill>
              <a:srgbClr val="4A7DBA"/>
            </a:solidFill>
            <a:prstDash val="solid"/>
            <a:round/>
            <a:headEnd len="sm" w="sm" type="none"/>
            <a:tailEnd len="med" w="med" type="stealth"/>
          </a:ln>
        </p:spPr>
      </p:cxnSp>
      <p:sp>
        <p:nvSpPr>
          <p:cNvPr id="134" name="Google Shape;134;p16"/>
          <p:cNvSpPr txBox="1"/>
          <p:nvPr/>
        </p:nvSpPr>
        <p:spPr>
          <a:xfrm>
            <a:off x="3635896" y="5157192"/>
            <a:ext cx="2787943" cy="461665"/>
          </a:xfrm>
          <a:prstGeom prst="rect">
            <a:avLst/>
          </a:prstGeom>
          <a:solidFill>
            <a:srgbClr val="FDE9D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過去の履歴（1つ前）</a:t>
            </a:r>
            <a:endParaRPr sz="2400">
              <a:solidFill>
                <a:schemeClr val="dk1"/>
              </a:solidFill>
              <a:latin typeface="Calibri"/>
              <a:ea typeface="Calibri"/>
              <a:cs typeface="Calibri"/>
              <a:sym typeface="Calibri"/>
            </a:endParaRPr>
          </a:p>
        </p:txBody>
      </p:sp>
      <p:cxnSp>
        <p:nvCxnSpPr>
          <p:cNvPr id="135" name="Google Shape;135;p16"/>
          <p:cNvCxnSpPr/>
          <p:nvPr/>
        </p:nvCxnSpPr>
        <p:spPr>
          <a:xfrm rot="10800000">
            <a:off x="4067944" y="3717032"/>
            <a:ext cx="432048" cy="1440160"/>
          </a:xfrm>
          <a:prstGeom prst="straightConnector1">
            <a:avLst/>
          </a:prstGeom>
          <a:noFill/>
          <a:ln cap="flat" cmpd="sng" w="9525">
            <a:solidFill>
              <a:srgbClr val="4A7DBA"/>
            </a:solidFill>
            <a:prstDash val="solid"/>
            <a:round/>
            <a:headEnd len="sm" w="sm" type="none"/>
            <a:tailEnd len="med" w="med" type="stealth"/>
          </a:ln>
        </p:spPr>
      </p:cxnSp>
      <p:sp>
        <p:nvSpPr>
          <p:cNvPr id="136" name="Google Shape;136;p16"/>
          <p:cNvSpPr txBox="1"/>
          <p:nvPr/>
        </p:nvSpPr>
        <p:spPr>
          <a:xfrm>
            <a:off x="3203848" y="4581128"/>
            <a:ext cx="800219" cy="461665"/>
          </a:xfrm>
          <a:prstGeom prst="rect">
            <a:avLst/>
          </a:prstGeom>
          <a:solidFill>
            <a:srgbClr val="FDE9D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係数</a:t>
            </a:r>
            <a:endParaRPr sz="2400">
              <a:solidFill>
                <a:schemeClr val="dk1"/>
              </a:solidFill>
              <a:latin typeface="Calibri"/>
              <a:ea typeface="Calibri"/>
              <a:cs typeface="Calibri"/>
              <a:sym typeface="Calibri"/>
            </a:endParaRPr>
          </a:p>
        </p:txBody>
      </p:sp>
      <p:cxnSp>
        <p:nvCxnSpPr>
          <p:cNvPr id="137" name="Google Shape;137;p16"/>
          <p:cNvCxnSpPr/>
          <p:nvPr/>
        </p:nvCxnSpPr>
        <p:spPr>
          <a:xfrm rot="10800000">
            <a:off x="3491880" y="3717032"/>
            <a:ext cx="72008" cy="864096"/>
          </a:xfrm>
          <a:prstGeom prst="straightConnector1">
            <a:avLst/>
          </a:prstGeom>
          <a:noFill/>
          <a:ln cap="flat" cmpd="sng" w="9525">
            <a:solidFill>
              <a:srgbClr val="4A7DBA"/>
            </a:solidFill>
            <a:prstDash val="solid"/>
            <a:round/>
            <a:headEnd len="sm" w="sm" type="none"/>
            <a:tailEnd len="med" w="med" type="stealth"/>
          </a:ln>
        </p:spPr>
      </p:cxnSp>
      <p:sp>
        <p:nvSpPr>
          <p:cNvPr id="138" name="Google Shape;138;p16"/>
          <p:cNvSpPr/>
          <p:nvPr/>
        </p:nvSpPr>
        <p:spPr>
          <a:xfrm>
            <a:off x="4427984" y="3140968"/>
            <a:ext cx="5832648" cy="10801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descr="pred-7fa3-01_20100916103158.png" id="143" name="Google Shape;143;p17"/>
          <p:cNvPicPr preferRelativeResize="0"/>
          <p:nvPr/>
        </p:nvPicPr>
        <p:blipFill rotWithShape="1">
          <a:blip r:embed="rId3">
            <a:alphaModFix/>
          </a:blip>
          <a:srcRect b="0" l="0" r="0" t="0"/>
          <a:stretch/>
        </p:blipFill>
        <p:spPr>
          <a:xfrm>
            <a:off x="635563" y="476672"/>
            <a:ext cx="8508437" cy="6381328"/>
          </a:xfrm>
          <a:prstGeom prst="rect">
            <a:avLst/>
          </a:prstGeom>
          <a:noFill/>
          <a:ln>
            <a:noFill/>
          </a:ln>
        </p:spPr>
      </p:pic>
      <p:sp>
        <p:nvSpPr>
          <p:cNvPr id="144" name="Google Shape;144;p17"/>
          <p:cNvSpPr txBox="1"/>
          <p:nvPr>
            <p:ph type="title"/>
          </p:nvPr>
        </p:nvSpPr>
        <p:spPr>
          <a:xfrm>
            <a:off x="457200" y="274638"/>
            <a:ext cx="8229600" cy="70609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AR予測値の例（１次）</a:t>
            </a:r>
            <a:endParaRPr/>
          </a:p>
        </p:txBody>
      </p:sp>
      <p:sp>
        <p:nvSpPr>
          <p:cNvPr id="145" name="Google Shape;145;p17"/>
          <p:cNvSpPr txBox="1"/>
          <p:nvPr/>
        </p:nvSpPr>
        <p:spPr>
          <a:xfrm>
            <a:off x="323528" y="1268760"/>
            <a:ext cx="1013419" cy="461665"/>
          </a:xfrm>
          <a:prstGeom prst="rect">
            <a:avLst/>
          </a:prstGeom>
          <a:solidFill>
            <a:srgbClr val="DAEEF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データ</a:t>
            </a:r>
            <a:endParaRPr/>
          </a:p>
        </p:txBody>
      </p:sp>
      <p:sp>
        <p:nvSpPr>
          <p:cNvPr id="146" name="Google Shape;146;p17"/>
          <p:cNvSpPr txBox="1"/>
          <p:nvPr/>
        </p:nvSpPr>
        <p:spPr>
          <a:xfrm>
            <a:off x="251520" y="3429000"/>
            <a:ext cx="1107996" cy="461665"/>
          </a:xfrm>
          <a:prstGeom prst="rect">
            <a:avLst/>
          </a:prstGeom>
          <a:solidFill>
            <a:srgbClr val="DAEEF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予測値</a:t>
            </a:r>
            <a:endParaRPr/>
          </a:p>
        </p:txBody>
      </p:sp>
      <p:sp>
        <p:nvSpPr>
          <p:cNvPr id="147" name="Google Shape;147;p17"/>
          <p:cNvSpPr txBox="1"/>
          <p:nvPr/>
        </p:nvSpPr>
        <p:spPr>
          <a:xfrm>
            <a:off x="395536" y="5445224"/>
            <a:ext cx="800219" cy="461665"/>
          </a:xfrm>
          <a:prstGeom prst="rect">
            <a:avLst/>
          </a:prstGeom>
          <a:solidFill>
            <a:srgbClr val="DAEEF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残差</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8"/>
          <p:cNvSpPr txBox="1"/>
          <p:nvPr>
            <p:ph type="title"/>
          </p:nvPr>
        </p:nvSpPr>
        <p:spPr>
          <a:xfrm>
            <a:off x="467544" y="0"/>
            <a:ext cx="8229600" cy="70609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AR予測値の例</a:t>
            </a:r>
            <a:endParaRPr/>
          </a:p>
        </p:txBody>
      </p:sp>
      <p:sp>
        <p:nvSpPr>
          <p:cNvPr id="153" name="Google Shape;153;p18"/>
          <p:cNvSpPr txBox="1"/>
          <p:nvPr/>
        </p:nvSpPr>
        <p:spPr>
          <a:xfrm>
            <a:off x="0" y="980728"/>
            <a:ext cx="1013419" cy="461665"/>
          </a:xfrm>
          <a:prstGeom prst="rect">
            <a:avLst/>
          </a:prstGeom>
          <a:solidFill>
            <a:srgbClr val="DAEEF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データ</a:t>
            </a:r>
            <a:endParaRPr/>
          </a:p>
        </p:txBody>
      </p:sp>
      <p:sp>
        <p:nvSpPr>
          <p:cNvPr id="154" name="Google Shape;154;p18"/>
          <p:cNvSpPr txBox="1"/>
          <p:nvPr/>
        </p:nvSpPr>
        <p:spPr>
          <a:xfrm>
            <a:off x="0" y="2780928"/>
            <a:ext cx="1107996" cy="461665"/>
          </a:xfrm>
          <a:prstGeom prst="rect">
            <a:avLst/>
          </a:prstGeom>
          <a:solidFill>
            <a:srgbClr val="DAEEF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予測値</a:t>
            </a:r>
            <a:endParaRPr/>
          </a:p>
        </p:txBody>
      </p:sp>
      <p:sp>
        <p:nvSpPr>
          <p:cNvPr id="155" name="Google Shape;155;p18"/>
          <p:cNvSpPr txBox="1"/>
          <p:nvPr/>
        </p:nvSpPr>
        <p:spPr>
          <a:xfrm>
            <a:off x="0" y="3933056"/>
            <a:ext cx="800219" cy="461665"/>
          </a:xfrm>
          <a:prstGeom prst="rect">
            <a:avLst/>
          </a:prstGeom>
          <a:solidFill>
            <a:srgbClr val="DAEEF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残差</a:t>
            </a:r>
            <a:endParaRPr/>
          </a:p>
        </p:txBody>
      </p:sp>
      <p:pic>
        <p:nvPicPr>
          <p:cNvPr descr="moto-data.png" id="156" name="Google Shape;156;p18"/>
          <p:cNvPicPr preferRelativeResize="0"/>
          <p:nvPr/>
        </p:nvPicPr>
        <p:blipFill rotWithShape="1">
          <a:blip r:embed="rId3">
            <a:alphaModFix/>
          </a:blip>
          <a:srcRect b="0" l="0" r="0" t="0"/>
          <a:stretch/>
        </p:blipFill>
        <p:spPr>
          <a:xfrm>
            <a:off x="1043608" y="692696"/>
            <a:ext cx="3672408" cy="1037737"/>
          </a:xfrm>
          <a:prstGeom prst="rect">
            <a:avLst/>
          </a:prstGeom>
          <a:noFill/>
          <a:ln>
            <a:noFill/>
          </a:ln>
        </p:spPr>
      </p:pic>
      <p:pic>
        <p:nvPicPr>
          <p:cNvPr descr="pred-16.png" id="157" name="Google Shape;157;p18"/>
          <p:cNvPicPr preferRelativeResize="0"/>
          <p:nvPr/>
        </p:nvPicPr>
        <p:blipFill rotWithShape="1">
          <a:blip r:embed="rId4">
            <a:alphaModFix/>
          </a:blip>
          <a:srcRect b="0" l="0" r="0" t="0"/>
          <a:stretch/>
        </p:blipFill>
        <p:spPr>
          <a:xfrm>
            <a:off x="5396584" y="5022531"/>
            <a:ext cx="3747416" cy="1835469"/>
          </a:xfrm>
          <a:prstGeom prst="rect">
            <a:avLst/>
          </a:prstGeom>
          <a:noFill/>
          <a:ln>
            <a:noFill/>
          </a:ln>
        </p:spPr>
      </p:pic>
      <p:pic>
        <p:nvPicPr>
          <p:cNvPr descr="pred-01.png" id="158" name="Google Shape;158;p18"/>
          <p:cNvPicPr preferRelativeResize="0"/>
          <p:nvPr/>
        </p:nvPicPr>
        <p:blipFill rotWithShape="1">
          <a:blip r:embed="rId5">
            <a:alphaModFix/>
          </a:blip>
          <a:srcRect b="0" l="0" r="0" t="0"/>
          <a:stretch/>
        </p:blipFill>
        <p:spPr>
          <a:xfrm>
            <a:off x="1115616" y="2780928"/>
            <a:ext cx="3760352" cy="1772816"/>
          </a:xfrm>
          <a:prstGeom prst="rect">
            <a:avLst/>
          </a:prstGeom>
          <a:noFill/>
          <a:ln>
            <a:noFill/>
          </a:ln>
        </p:spPr>
      </p:pic>
      <p:pic>
        <p:nvPicPr>
          <p:cNvPr descr="pred-02.png" id="159" name="Google Shape;159;p18"/>
          <p:cNvPicPr preferRelativeResize="0"/>
          <p:nvPr/>
        </p:nvPicPr>
        <p:blipFill rotWithShape="1">
          <a:blip r:embed="rId6">
            <a:alphaModFix/>
          </a:blip>
          <a:srcRect b="0" l="0" r="0" t="0"/>
          <a:stretch/>
        </p:blipFill>
        <p:spPr>
          <a:xfrm>
            <a:off x="1187624" y="5025444"/>
            <a:ext cx="3816424" cy="1832556"/>
          </a:xfrm>
          <a:prstGeom prst="rect">
            <a:avLst/>
          </a:prstGeom>
          <a:noFill/>
          <a:ln>
            <a:noFill/>
          </a:ln>
        </p:spPr>
      </p:pic>
      <p:pic>
        <p:nvPicPr>
          <p:cNvPr descr="pred-04.png" id="160" name="Google Shape;160;p18"/>
          <p:cNvPicPr preferRelativeResize="0"/>
          <p:nvPr/>
        </p:nvPicPr>
        <p:blipFill rotWithShape="1">
          <a:blip r:embed="rId7">
            <a:alphaModFix/>
          </a:blip>
          <a:srcRect b="0" l="0" r="0" t="0"/>
          <a:stretch/>
        </p:blipFill>
        <p:spPr>
          <a:xfrm>
            <a:off x="5297463" y="764704"/>
            <a:ext cx="3846537" cy="1872208"/>
          </a:xfrm>
          <a:prstGeom prst="rect">
            <a:avLst/>
          </a:prstGeom>
          <a:noFill/>
          <a:ln>
            <a:noFill/>
          </a:ln>
        </p:spPr>
      </p:pic>
      <p:pic>
        <p:nvPicPr>
          <p:cNvPr descr="pred-08.png" id="161" name="Google Shape;161;p18"/>
          <p:cNvPicPr preferRelativeResize="0"/>
          <p:nvPr/>
        </p:nvPicPr>
        <p:blipFill rotWithShape="1">
          <a:blip r:embed="rId8">
            <a:alphaModFix/>
          </a:blip>
          <a:srcRect b="0" l="0" r="0" t="0"/>
          <a:stretch/>
        </p:blipFill>
        <p:spPr>
          <a:xfrm>
            <a:off x="5327576" y="2852936"/>
            <a:ext cx="3816424" cy="1885696"/>
          </a:xfrm>
          <a:prstGeom prst="rect">
            <a:avLst/>
          </a:prstGeom>
          <a:noFill/>
          <a:ln>
            <a:noFill/>
          </a:ln>
        </p:spPr>
      </p:pic>
      <p:sp>
        <p:nvSpPr>
          <p:cNvPr id="162" name="Google Shape;162;p18"/>
          <p:cNvSpPr txBox="1"/>
          <p:nvPr/>
        </p:nvSpPr>
        <p:spPr>
          <a:xfrm>
            <a:off x="0" y="2276872"/>
            <a:ext cx="702436" cy="461665"/>
          </a:xfrm>
          <a:prstGeom prst="rect">
            <a:avLst/>
          </a:prstGeom>
          <a:solidFill>
            <a:srgbClr val="FDE9D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１次</a:t>
            </a:r>
            <a:endParaRPr sz="2400">
              <a:solidFill>
                <a:schemeClr val="dk1"/>
              </a:solidFill>
              <a:latin typeface="Calibri"/>
              <a:ea typeface="Calibri"/>
              <a:cs typeface="Calibri"/>
              <a:sym typeface="Calibri"/>
            </a:endParaRPr>
          </a:p>
        </p:txBody>
      </p:sp>
      <p:sp>
        <p:nvSpPr>
          <p:cNvPr id="163" name="Google Shape;163;p18"/>
          <p:cNvSpPr txBox="1"/>
          <p:nvPr/>
        </p:nvSpPr>
        <p:spPr>
          <a:xfrm>
            <a:off x="0" y="4869160"/>
            <a:ext cx="702436" cy="461665"/>
          </a:xfrm>
          <a:prstGeom prst="rect">
            <a:avLst/>
          </a:prstGeom>
          <a:solidFill>
            <a:srgbClr val="FDE9D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２次</a:t>
            </a:r>
            <a:endParaRPr sz="2400">
              <a:solidFill>
                <a:schemeClr val="dk1"/>
              </a:solidFill>
              <a:latin typeface="Calibri"/>
              <a:ea typeface="Calibri"/>
              <a:cs typeface="Calibri"/>
              <a:sym typeface="Calibri"/>
            </a:endParaRPr>
          </a:p>
        </p:txBody>
      </p:sp>
      <p:sp>
        <p:nvSpPr>
          <p:cNvPr id="164" name="Google Shape;164;p18"/>
          <p:cNvSpPr txBox="1"/>
          <p:nvPr/>
        </p:nvSpPr>
        <p:spPr>
          <a:xfrm>
            <a:off x="4860032" y="692696"/>
            <a:ext cx="702436" cy="461665"/>
          </a:xfrm>
          <a:prstGeom prst="rect">
            <a:avLst/>
          </a:prstGeom>
          <a:solidFill>
            <a:srgbClr val="FDE9D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４次</a:t>
            </a:r>
            <a:endParaRPr sz="2400">
              <a:solidFill>
                <a:schemeClr val="dk1"/>
              </a:solidFill>
              <a:latin typeface="Calibri"/>
              <a:ea typeface="Calibri"/>
              <a:cs typeface="Calibri"/>
              <a:sym typeface="Calibri"/>
            </a:endParaRPr>
          </a:p>
        </p:txBody>
      </p:sp>
      <p:sp>
        <p:nvSpPr>
          <p:cNvPr id="165" name="Google Shape;165;p18"/>
          <p:cNvSpPr txBox="1"/>
          <p:nvPr/>
        </p:nvSpPr>
        <p:spPr>
          <a:xfrm>
            <a:off x="4932040" y="2636912"/>
            <a:ext cx="702436" cy="461665"/>
          </a:xfrm>
          <a:prstGeom prst="rect">
            <a:avLst/>
          </a:prstGeom>
          <a:solidFill>
            <a:srgbClr val="FDE9D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８次</a:t>
            </a:r>
            <a:endParaRPr sz="2400">
              <a:solidFill>
                <a:schemeClr val="dk1"/>
              </a:solidFill>
              <a:latin typeface="Calibri"/>
              <a:ea typeface="Calibri"/>
              <a:cs typeface="Calibri"/>
              <a:sym typeface="Calibri"/>
            </a:endParaRPr>
          </a:p>
        </p:txBody>
      </p:sp>
      <p:sp>
        <p:nvSpPr>
          <p:cNvPr id="166" name="Google Shape;166;p18"/>
          <p:cNvSpPr txBox="1"/>
          <p:nvPr/>
        </p:nvSpPr>
        <p:spPr>
          <a:xfrm>
            <a:off x="4932040" y="4725144"/>
            <a:ext cx="912429" cy="461665"/>
          </a:xfrm>
          <a:prstGeom prst="rect">
            <a:avLst/>
          </a:prstGeom>
          <a:solidFill>
            <a:srgbClr val="FDE9D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１６次</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467544" y="0"/>
            <a:ext cx="8229600" cy="90872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自己回帰モデルとスペクトル</a:t>
            </a:r>
            <a:endParaRPr/>
          </a:p>
        </p:txBody>
      </p:sp>
      <p:sp>
        <p:nvSpPr>
          <p:cNvPr id="172" name="Google Shape;172;p19"/>
          <p:cNvSpPr txBox="1"/>
          <p:nvPr/>
        </p:nvSpPr>
        <p:spPr>
          <a:xfrm>
            <a:off x="827584" y="980728"/>
            <a:ext cx="3528530" cy="461665"/>
          </a:xfrm>
          <a:prstGeom prst="rect">
            <a:avLst/>
          </a:prstGeom>
          <a:solidFill>
            <a:srgbClr val="DAEEF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自己回帰モデルの予測値</a:t>
            </a:r>
            <a:endParaRPr/>
          </a:p>
        </p:txBody>
      </p:sp>
      <p:pic>
        <p:nvPicPr>
          <p:cNvPr descr="ar-prediction-value.png" id="173" name="Google Shape;173;p19"/>
          <p:cNvPicPr preferRelativeResize="0"/>
          <p:nvPr/>
        </p:nvPicPr>
        <p:blipFill rotWithShape="1">
          <a:blip r:embed="rId3">
            <a:alphaModFix/>
          </a:blip>
          <a:srcRect b="0" l="0" r="0" t="0"/>
          <a:stretch/>
        </p:blipFill>
        <p:spPr>
          <a:xfrm>
            <a:off x="1619672" y="1412776"/>
            <a:ext cx="6225890" cy="802382"/>
          </a:xfrm>
          <a:prstGeom prst="rect">
            <a:avLst/>
          </a:prstGeom>
          <a:noFill/>
          <a:ln>
            <a:noFill/>
          </a:ln>
        </p:spPr>
      </p:pic>
      <p:pic>
        <p:nvPicPr>
          <p:cNvPr descr="ar-to-noizu.png" id="174" name="Google Shape;174;p19"/>
          <p:cNvPicPr preferRelativeResize="0"/>
          <p:nvPr/>
        </p:nvPicPr>
        <p:blipFill rotWithShape="1">
          <a:blip r:embed="rId4">
            <a:alphaModFix/>
          </a:blip>
          <a:srcRect b="0" l="0" r="0" t="0"/>
          <a:stretch/>
        </p:blipFill>
        <p:spPr>
          <a:xfrm>
            <a:off x="1907704" y="4293096"/>
            <a:ext cx="5905587" cy="545777"/>
          </a:xfrm>
          <a:prstGeom prst="rect">
            <a:avLst/>
          </a:prstGeom>
          <a:noFill/>
          <a:ln>
            <a:noFill/>
          </a:ln>
        </p:spPr>
      </p:pic>
      <p:pic>
        <p:nvPicPr>
          <p:cNvPr descr="ar-residual.png" id="175" name="Google Shape;175;p19"/>
          <p:cNvPicPr preferRelativeResize="0"/>
          <p:nvPr/>
        </p:nvPicPr>
        <p:blipFill rotWithShape="1">
          <a:blip r:embed="rId5">
            <a:alphaModFix/>
          </a:blip>
          <a:srcRect b="0" l="0" r="0" t="0"/>
          <a:stretch/>
        </p:blipFill>
        <p:spPr>
          <a:xfrm>
            <a:off x="1907704" y="2852936"/>
            <a:ext cx="6552973" cy="553591"/>
          </a:xfrm>
          <a:prstGeom prst="rect">
            <a:avLst/>
          </a:prstGeom>
          <a:noFill/>
          <a:ln>
            <a:noFill/>
          </a:ln>
        </p:spPr>
      </p:pic>
      <p:sp>
        <p:nvSpPr>
          <p:cNvPr id="176" name="Google Shape;176;p19"/>
          <p:cNvSpPr txBox="1"/>
          <p:nvPr/>
        </p:nvSpPr>
        <p:spPr>
          <a:xfrm>
            <a:off x="755576" y="2420888"/>
            <a:ext cx="4458272" cy="461665"/>
          </a:xfrm>
          <a:prstGeom prst="rect">
            <a:avLst/>
          </a:prstGeom>
          <a:solidFill>
            <a:srgbClr val="DAEEF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予測値の残差を求めるフィルター</a:t>
            </a:r>
            <a:endParaRPr sz="2400">
              <a:solidFill>
                <a:schemeClr val="dk1"/>
              </a:solidFill>
              <a:latin typeface="Calibri"/>
              <a:ea typeface="Calibri"/>
              <a:cs typeface="Calibri"/>
              <a:sym typeface="Calibri"/>
            </a:endParaRPr>
          </a:p>
        </p:txBody>
      </p:sp>
      <p:sp>
        <p:nvSpPr>
          <p:cNvPr id="177" name="Google Shape;177;p19"/>
          <p:cNvSpPr txBox="1"/>
          <p:nvPr/>
        </p:nvSpPr>
        <p:spPr>
          <a:xfrm>
            <a:off x="827584" y="3645024"/>
            <a:ext cx="7914346" cy="461665"/>
          </a:xfrm>
          <a:prstGeom prst="rect">
            <a:avLst/>
          </a:prstGeom>
          <a:solidFill>
            <a:srgbClr val="DAEEF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これは、入力に対して白色ノイズ化するフィルターとみなせる</a:t>
            </a:r>
            <a:endParaRPr sz="2400">
              <a:solidFill>
                <a:schemeClr val="dk1"/>
              </a:solidFill>
              <a:latin typeface="Calibri"/>
              <a:ea typeface="Calibri"/>
              <a:cs typeface="Calibri"/>
              <a:sym typeface="Calibri"/>
            </a:endParaRPr>
          </a:p>
        </p:txBody>
      </p:sp>
      <p:sp>
        <p:nvSpPr>
          <p:cNvPr id="178" name="Google Shape;178;p19"/>
          <p:cNvSpPr txBox="1"/>
          <p:nvPr/>
        </p:nvSpPr>
        <p:spPr>
          <a:xfrm>
            <a:off x="1115616" y="5661248"/>
            <a:ext cx="6942926" cy="461665"/>
          </a:xfrm>
          <a:prstGeom prst="rect">
            <a:avLst/>
          </a:prstGeom>
          <a:solidFill>
            <a:srgbClr val="DAEEF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フィルターの中に入力のスペクトル情報が入っている</a:t>
            </a:r>
            <a:endParaRPr sz="2400">
              <a:solidFill>
                <a:schemeClr val="dk1"/>
              </a:solidFill>
              <a:latin typeface="Calibri"/>
              <a:ea typeface="Calibri"/>
              <a:cs typeface="Calibri"/>
              <a:sym typeface="Calibri"/>
            </a:endParaRPr>
          </a:p>
        </p:txBody>
      </p:sp>
      <p:sp>
        <p:nvSpPr>
          <p:cNvPr id="179" name="Google Shape;179;p19"/>
          <p:cNvSpPr/>
          <p:nvPr/>
        </p:nvSpPr>
        <p:spPr>
          <a:xfrm>
            <a:off x="3995936" y="4797152"/>
            <a:ext cx="792088" cy="720080"/>
          </a:xfrm>
          <a:prstGeom prst="down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457200" y="274638"/>
            <a:ext cx="8229600" cy="106613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自己回帰モデルとスペクトル</a:t>
            </a:r>
            <a:endParaRPr/>
          </a:p>
        </p:txBody>
      </p:sp>
      <p:sp>
        <p:nvSpPr>
          <p:cNvPr id="185" name="Google Shape;185;p20"/>
          <p:cNvSpPr txBox="1"/>
          <p:nvPr/>
        </p:nvSpPr>
        <p:spPr>
          <a:xfrm>
            <a:off x="611560" y="2276872"/>
            <a:ext cx="4180953" cy="461665"/>
          </a:xfrm>
          <a:prstGeom prst="rect">
            <a:avLst/>
          </a:prstGeom>
          <a:solidFill>
            <a:srgbClr val="DAEEF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このフィルターの周波数特性は</a:t>
            </a:r>
            <a:endParaRPr/>
          </a:p>
        </p:txBody>
      </p:sp>
      <p:pic>
        <p:nvPicPr>
          <p:cNvPr descr="ar-residual.png" id="186" name="Google Shape;186;p20"/>
          <p:cNvPicPr preferRelativeResize="0"/>
          <p:nvPr/>
        </p:nvPicPr>
        <p:blipFill rotWithShape="1">
          <a:blip r:embed="rId3">
            <a:alphaModFix/>
          </a:blip>
          <a:srcRect b="0" l="0" r="0" t="0"/>
          <a:stretch/>
        </p:blipFill>
        <p:spPr>
          <a:xfrm>
            <a:off x="1475656" y="1412776"/>
            <a:ext cx="6552973" cy="553591"/>
          </a:xfrm>
          <a:prstGeom prst="rect">
            <a:avLst/>
          </a:prstGeom>
          <a:noFill/>
          <a:ln>
            <a:noFill/>
          </a:ln>
        </p:spPr>
      </p:pic>
      <p:sp>
        <p:nvSpPr>
          <p:cNvPr id="187" name="Google Shape;187;p20"/>
          <p:cNvSpPr txBox="1"/>
          <p:nvPr/>
        </p:nvSpPr>
        <p:spPr>
          <a:xfrm>
            <a:off x="611560" y="4221088"/>
            <a:ext cx="5933034" cy="461665"/>
          </a:xfrm>
          <a:prstGeom prst="rect">
            <a:avLst/>
          </a:prstGeom>
          <a:solidFill>
            <a:srgbClr val="DAEEF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入力信号のパワースペクトルは、これの逆数</a:t>
            </a:r>
            <a:endParaRPr/>
          </a:p>
        </p:txBody>
      </p:sp>
      <p:sp>
        <p:nvSpPr>
          <p:cNvPr id="188" name="Google Shape;188;p20"/>
          <p:cNvSpPr txBox="1"/>
          <p:nvPr/>
        </p:nvSpPr>
        <p:spPr>
          <a:xfrm>
            <a:off x="4427984" y="6093296"/>
            <a:ext cx="404790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(分母はフィルター後の出力エネルギー）</a:t>
            </a:r>
            <a:endParaRPr sz="1800">
              <a:solidFill>
                <a:schemeClr val="dk1"/>
              </a:solidFill>
              <a:latin typeface="Calibri"/>
              <a:ea typeface="Calibri"/>
              <a:cs typeface="Calibri"/>
              <a:sym typeface="Calibri"/>
            </a:endParaRPr>
          </a:p>
        </p:txBody>
      </p:sp>
      <p:pic>
        <p:nvPicPr>
          <p:cNvPr descr="mme-spectrum.png" id="189" name="Google Shape;189;p20"/>
          <p:cNvPicPr preferRelativeResize="0"/>
          <p:nvPr/>
        </p:nvPicPr>
        <p:blipFill rotWithShape="1">
          <a:blip r:embed="rId4">
            <a:alphaModFix/>
          </a:blip>
          <a:srcRect b="0" l="0" r="0" t="0"/>
          <a:stretch/>
        </p:blipFill>
        <p:spPr>
          <a:xfrm>
            <a:off x="755576" y="2852936"/>
            <a:ext cx="7920880" cy="1291314"/>
          </a:xfrm>
          <a:prstGeom prst="rect">
            <a:avLst/>
          </a:prstGeom>
          <a:noFill/>
          <a:ln>
            <a:noFill/>
          </a:ln>
        </p:spPr>
      </p:pic>
      <p:pic>
        <p:nvPicPr>
          <p:cNvPr descr="mme-power-spectrum.png" id="190" name="Google Shape;190;p20"/>
          <p:cNvPicPr preferRelativeResize="0"/>
          <p:nvPr/>
        </p:nvPicPr>
        <p:blipFill rotWithShape="1">
          <a:blip r:embed="rId5">
            <a:alphaModFix/>
          </a:blip>
          <a:srcRect b="0" l="0" r="0" t="0"/>
          <a:stretch/>
        </p:blipFill>
        <p:spPr>
          <a:xfrm>
            <a:off x="2051719" y="4725144"/>
            <a:ext cx="3259677" cy="115212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1"/>
          <p:cNvSpPr txBox="1"/>
          <p:nvPr>
            <p:ph type="title"/>
          </p:nvPr>
        </p:nvSpPr>
        <p:spPr>
          <a:xfrm>
            <a:off x="467544" y="0"/>
            <a:ext cx="8229600" cy="77809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lang="en-US" sz="3600"/>
              <a:t>自己回帰モデルを用いたスペクトル推定</a:t>
            </a:r>
            <a:endParaRPr sz="3600"/>
          </a:p>
        </p:txBody>
      </p:sp>
      <p:pic>
        <p:nvPicPr>
          <p:cNvPr descr="ar-mem-spectrum.png" id="196" name="Google Shape;196;p21"/>
          <p:cNvPicPr preferRelativeResize="0"/>
          <p:nvPr/>
        </p:nvPicPr>
        <p:blipFill rotWithShape="1">
          <a:blip r:embed="rId3">
            <a:alphaModFix/>
          </a:blip>
          <a:srcRect b="0" l="0" r="0" t="0"/>
          <a:stretch/>
        </p:blipFill>
        <p:spPr>
          <a:xfrm>
            <a:off x="539552" y="1484784"/>
            <a:ext cx="8086725" cy="3914775"/>
          </a:xfrm>
          <a:prstGeom prst="rect">
            <a:avLst/>
          </a:prstGeom>
          <a:noFill/>
          <a:ln>
            <a:noFill/>
          </a:ln>
        </p:spPr>
      </p:pic>
      <p:sp>
        <p:nvSpPr>
          <p:cNvPr id="197" name="Google Shape;197;p21"/>
          <p:cNvSpPr/>
          <p:nvPr/>
        </p:nvSpPr>
        <p:spPr>
          <a:xfrm>
            <a:off x="6948264" y="980728"/>
            <a:ext cx="648072" cy="504056"/>
          </a:xfrm>
          <a:prstGeom prst="down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8" name="Google Shape;198;p21"/>
          <p:cNvSpPr txBox="1"/>
          <p:nvPr/>
        </p:nvSpPr>
        <p:spPr>
          <a:xfrm>
            <a:off x="1331640" y="5517232"/>
            <a:ext cx="5723042" cy="830997"/>
          </a:xfrm>
          <a:prstGeom prst="rect">
            <a:avLst/>
          </a:prstGeom>
          <a:solidFill>
            <a:srgbClr val="DAEEF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自己回帰式に基づくスペクトル推定はMEM</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(maximum entropy method)と同等</a:t>
            </a:r>
            <a:endParaRPr sz="2400">
              <a:solidFill>
                <a:schemeClr val="dk1"/>
              </a:solidFill>
              <a:latin typeface="Calibri"/>
              <a:ea typeface="Calibri"/>
              <a:cs typeface="Calibri"/>
              <a:sym typeface="Calibri"/>
            </a:endParaRPr>
          </a:p>
        </p:txBody>
      </p:sp>
      <p:sp>
        <p:nvSpPr>
          <p:cNvPr id="199" name="Google Shape;199;p21"/>
          <p:cNvSpPr txBox="1"/>
          <p:nvPr/>
        </p:nvSpPr>
        <p:spPr>
          <a:xfrm>
            <a:off x="6732240" y="4941168"/>
            <a:ext cx="1811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(日野(1971)より）</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