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9" r:id="rId4"/>
    <p:sldId id="285" r:id="rId5"/>
    <p:sldId id="283" r:id="rId6"/>
    <p:sldId id="286" r:id="rId7"/>
    <p:sldId id="269" r:id="rId8"/>
    <p:sldId id="270" r:id="rId9"/>
    <p:sldId id="272" r:id="rId10"/>
    <p:sldId id="261" r:id="rId11"/>
    <p:sldId id="273" r:id="rId12"/>
    <p:sldId id="274" r:id="rId13"/>
    <p:sldId id="262" r:id="rId14"/>
    <p:sldId id="287" r:id="rId15"/>
    <p:sldId id="263" r:id="rId16"/>
    <p:sldId id="276" r:id="rId17"/>
    <p:sldId id="288" r:id="rId18"/>
    <p:sldId id="289" r:id="rId19"/>
    <p:sldId id="277" r:id="rId20"/>
    <p:sldId id="282" r:id="rId21"/>
    <p:sldId id="265" r:id="rId22"/>
    <p:sldId id="280" r:id="rId23"/>
    <p:sldId id="264" r:id="rId24"/>
    <p:sldId id="279" r:id="rId25"/>
    <p:sldId id="267" r:id="rId26"/>
    <p:sldId id="268" r:id="rId27"/>
    <p:sldId id="281" r:id="rId28"/>
    <p:sldId id="260" r:id="rId29"/>
    <p:sldId id="271" r:id="rId30"/>
    <p:sldId id="278" r:id="rId31"/>
    <p:sldId id="275"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40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36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F0D563-65FE-4CC6-AF4D-DD9850690B9C}" type="datetimeFigureOut">
              <a:rPr kumimoji="1" lang="ja-JP" altLang="en-US" smtClean="0"/>
              <a:pPr/>
              <a:t>2013/11/21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A352F3-7FA7-4BAE-AC2D-67832B78758E}"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36A352F3-7FA7-4BAE-AC2D-67832B78758E}" type="slidenum">
              <a:rPr kumimoji="1" lang="ja-JP" altLang="en-US" smtClean="0"/>
              <a:pPr/>
              <a:t>4</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1E46D536-B21B-463D-9BBC-BD8552D2DC01}" type="datetimeFigureOut">
              <a:rPr kumimoji="1" lang="ja-JP" altLang="en-US" smtClean="0"/>
              <a:pPr/>
              <a:t>2013/11/21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B1DBDBC-F5A1-4854-8C88-36528FA8AC1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1E46D536-B21B-463D-9BBC-BD8552D2DC01}" type="datetimeFigureOut">
              <a:rPr kumimoji="1" lang="ja-JP" altLang="en-US" smtClean="0"/>
              <a:pPr/>
              <a:t>2013/11/21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B1DBDBC-F5A1-4854-8C88-36528FA8AC1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1E46D536-B21B-463D-9BBC-BD8552D2DC01}" type="datetimeFigureOut">
              <a:rPr kumimoji="1" lang="ja-JP" altLang="en-US" smtClean="0"/>
              <a:pPr/>
              <a:t>2013/11/21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B1DBDBC-F5A1-4854-8C88-36528FA8AC1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1E46D536-B21B-463D-9BBC-BD8552D2DC01}" type="datetimeFigureOut">
              <a:rPr kumimoji="1" lang="ja-JP" altLang="en-US" smtClean="0"/>
              <a:pPr/>
              <a:t>2013/11/21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B1DBDBC-F5A1-4854-8C88-36528FA8AC1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1E46D536-B21B-463D-9BBC-BD8552D2DC01}" type="datetimeFigureOut">
              <a:rPr kumimoji="1" lang="ja-JP" altLang="en-US" smtClean="0"/>
              <a:pPr/>
              <a:t>2013/11/21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B1DBDBC-F5A1-4854-8C88-36528FA8AC1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1E46D536-B21B-463D-9BBC-BD8552D2DC01}" type="datetimeFigureOut">
              <a:rPr kumimoji="1" lang="ja-JP" altLang="en-US" smtClean="0"/>
              <a:pPr/>
              <a:t>2013/11/21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4B1DBDBC-F5A1-4854-8C88-36528FA8AC1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1E46D536-B21B-463D-9BBC-BD8552D2DC01}" type="datetimeFigureOut">
              <a:rPr kumimoji="1" lang="ja-JP" altLang="en-US" smtClean="0"/>
              <a:pPr/>
              <a:t>2013/11/21</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4B1DBDBC-F5A1-4854-8C88-36528FA8AC1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1E46D536-B21B-463D-9BBC-BD8552D2DC01}" type="datetimeFigureOut">
              <a:rPr kumimoji="1" lang="ja-JP" altLang="en-US" smtClean="0"/>
              <a:pPr/>
              <a:t>2013/11/21</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4B1DBDBC-F5A1-4854-8C88-36528FA8AC1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1E46D536-B21B-463D-9BBC-BD8552D2DC01}" type="datetimeFigureOut">
              <a:rPr kumimoji="1" lang="ja-JP" altLang="en-US" smtClean="0"/>
              <a:pPr/>
              <a:t>2013/11/21</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4B1DBDBC-F5A1-4854-8C88-36528FA8AC1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1E46D536-B21B-463D-9BBC-BD8552D2DC01}" type="datetimeFigureOut">
              <a:rPr kumimoji="1" lang="ja-JP" altLang="en-US" smtClean="0"/>
              <a:pPr/>
              <a:t>2013/11/21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4B1DBDBC-F5A1-4854-8C88-36528FA8AC1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1E46D536-B21B-463D-9BBC-BD8552D2DC01}" type="datetimeFigureOut">
              <a:rPr kumimoji="1" lang="ja-JP" altLang="en-US" smtClean="0"/>
              <a:pPr/>
              <a:t>2013/11/21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4B1DBDBC-F5A1-4854-8C88-36528FA8AC1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6D536-B21B-463D-9BBC-BD8552D2DC01}" type="datetimeFigureOut">
              <a:rPr kumimoji="1" lang="ja-JP" altLang="en-US" smtClean="0"/>
              <a:pPr/>
              <a:t>2013/11/21</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DBDBC-F5A1-4854-8C88-36528FA8AC1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764704"/>
            <a:ext cx="8229600" cy="1143000"/>
          </a:xfrm>
        </p:spPr>
        <p:txBody>
          <a:bodyPr>
            <a:normAutofit fontScale="90000"/>
          </a:bodyPr>
          <a:lstStyle/>
          <a:p>
            <a:r>
              <a:rPr lang="ja-JP" altLang="en-US" dirty="0"/>
              <a:t>自己</a:t>
            </a:r>
            <a:r>
              <a:rPr lang="ja-JP" altLang="en-US" dirty="0" smtClean="0"/>
              <a:t>回帰</a:t>
            </a:r>
            <a:r>
              <a:rPr lang="en-US" altLang="ja-JP" dirty="0" smtClean="0"/>
              <a:t>(AR)</a:t>
            </a:r>
            <a:r>
              <a:rPr lang="ja-JP" altLang="en-US" dirty="0" smtClean="0"/>
              <a:t>とは</a:t>
            </a:r>
            <a:r>
              <a:rPr lang="en-US" altLang="ja-JP" dirty="0" smtClean="0"/>
              <a:t/>
            </a:r>
            <a:br>
              <a:rPr lang="en-US" altLang="ja-JP" dirty="0" smtClean="0"/>
            </a:br>
            <a:r>
              <a:rPr lang="ja-JP" altLang="en-US" dirty="0" smtClean="0"/>
              <a:t>検測処理</a:t>
            </a:r>
            <a:r>
              <a:rPr lang="ja-JP" altLang="en-US" dirty="0" smtClean="0"/>
              <a:t>へ</a:t>
            </a:r>
            <a:r>
              <a:rPr lang="ja-JP" altLang="en-US" dirty="0" smtClean="0"/>
              <a:t>の応用</a:t>
            </a:r>
            <a:endParaRPr kumimoji="1" lang="ja-JP" altLang="en-US" dirty="0"/>
          </a:p>
        </p:txBody>
      </p:sp>
      <p:sp>
        <p:nvSpPr>
          <p:cNvPr id="5" name="テキスト ボックス 4"/>
          <p:cNvSpPr txBox="1"/>
          <p:nvPr/>
        </p:nvSpPr>
        <p:spPr>
          <a:xfrm>
            <a:off x="2915816" y="2996952"/>
            <a:ext cx="3262432" cy="1323439"/>
          </a:xfrm>
          <a:prstGeom prst="rect">
            <a:avLst/>
          </a:prstGeom>
          <a:noFill/>
        </p:spPr>
        <p:txBody>
          <a:bodyPr wrap="none" rtlCol="0">
            <a:spAutoFit/>
          </a:bodyPr>
          <a:lstStyle/>
          <a:p>
            <a:r>
              <a:rPr kumimoji="1" lang="ja-JP" altLang="en-US" sz="4000" dirty="0" smtClean="0"/>
              <a:t>勝間田　明男</a:t>
            </a:r>
            <a:endParaRPr kumimoji="1" lang="en-US" altLang="ja-JP" sz="4000" dirty="0" smtClean="0"/>
          </a:p>
          <a:p>
            <a:r>
              <a:rPr lang="ja-JP" altLang="en-US" sz="4000" dirty="0" smtClean="0"/>
              <a:t>（気象研究所）</a:t>
            </a:r>
            <a:endParaRPr kumimoji="1" lang="ja-JP" alt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9552" y="188640"/>
            <a:ext cx="8229600" cy="778098"/>
          </a:xfrm>
        </p:spPr>
        <p:txBody>
          <a:bodyPr/>
          <a:lstStyle/>
          <a:p>
            <a:r>
              <a:rPr kumimoji="1" lang="ja-JP" altLang="en-US" dirty="0" smtClean="0"/>
              <a:t>自己回帰係数の求め方</a:t>
            </a:r>
            <a:endParaRPr kumimoji="1" lang="ja-JP" altLang="en-US" dirty="0"/>
          </a:p>
        </p:txBody>
      </p:sp>
      <p:sp>
        <p:nvSpPr>
          <p:cNvPr id="3" name="テキスト ボックス 2"/>
          <p:cNvSpPr txBox="1"/>
          <p:nvPr/>
        </p:nvSpPr>
        <p:spPr>
          <a:xfrm>
            <a:off x="827584" y="980728"/>
            <a:ext cx="7829387" cy="830997"/>
          </a:xfrm>
          <a:prstGeom prst="rect">
            <a:avLst/>
          </a:prstGeom>
          <a:solidFill>
            <a:schemeClr val="accent5">
              <a:lumMod val="20000"/>
              <a:lumOff val="80000"/>
            </a:schemeClr>
          </a:solidFill>
        </p:spPr>
        <p:txBody>
          <a:bodyPr wrap="none" rtlCol="0">
            <a:spAutoFit/>
          </a:bodyPr>
          <a:lstStyle/>
          <a:p>
            <a:r>
              <a:rPr kumimoji="1" lang="ja-JP" altLang="en-US" sz="2400" dirty="0" smtClean="0"/>
              <a:t>最尤法（</a:t>
            </a:r>
            <a:r>
              <a:rPr kumimoji="1" lang="ja-JP" altLang="en-US" sz="2400" dirty="0" err="1" smtClean="0"/>
              <a:t>さい</a:t>
            </a:r>
            <a:r>
              <a:rPr kumimoji="1" lang="ja-JP" altLang="en-US" sz="2400" dirty="0" smtClean="0"/>
              <a:t>ゆうほう、「尤度を最大化」「最も尤もらしいよう</a:t>
            </a:r>
            <a:endParaRPr kumimoji="1" lang="en-US" altLang="ja-JP" sz="2400" dirty="0" smtClean="0"/>
          </a:p>
          <a:p>
            <a:r>
              <a:rPr kumimoji="1" lang="ja-JP" altLang="en-US" sz="2400" dirty="0" smtClean="0"/>
              <a:t>にする」方法）に基づく</a:t>
            </a:r>
          </a:p>
        </p:txBody>
      </p:sp>
      <p:sp>
        <p:nvSpPr>
          <p:cNvPr id="4" name="テキスト ボックス 3"/>
          <p:cNvSpPr txBox="1"/>
          <p:nvPr/>
        </p:nvSpPr>
        <p:spPr>
          <a:xfrm>
            <a:off x="1259632" y="1916832"/>
            <a:ext cx="6925294" cy="1569660"/>
          </a:xfrm>
          <a:prstGeom prst="rect">
            <a:avLst/>
          </a:prstGeom>
          <a:solidFill>
            <a:schemeClr val="accent5">
              <a:lumMod val="20000"/>
              <a:lumOff val="80000"/>
            </a:schemeClr>
          </a:solidFill>
        </p:spPr>
        <p:txBody>
          <a:bodyPr wrap="none" rtlCol="0">
            <a:spAutoFit/>
          </a:bodyPr>
          <a:lstStyle/>
          <a:p>
            <a:r>
              <a:rPr kumimoji="1" lang="ja-JP" altLang="en-US" sz="2400" dirty="0" smtClean="0"/>
              <a:t>最尤法：</a:t>
            </a:r>
            <a:r>
              <a:rPr lang="ja-JP" altLang="en-US" sz="2400" dirty="0" smtClean="0"/>
              <a:t>確率</a:t>
            </a:r>
            <a:r>
              <a:rPr kumimoji="1" lang="ja-JP" altLang="en-US" sz="2400" dirty="0" smtClean="0"/>
              <a:t>分布を</a:t>
            </a:r>
            <a:r>
              <a:rPr lang="ja-JP" altLang="en-US" sz="2400" dirty="0" smtClean="0"/>
              <a:t>仮定</a:t>
            </a:r>
            <a:r>
              <a:rPr kumimoji="1" lang="ja-JP" altLang="en-US" sz="2400" dirty="0" smtClean="0"/>
              <a:t>して、得られているデータは</a:t>
            </a:r>
            <a:endParaRPr kumimoji="1" lang="en-US" altLang="ja-JP" sz="2400" dirty="0" smtClean="0"/>
          </a:p>
          <a:p>
            <a:r>
              <a:rPr lang="ja-JP" altLang="en-US" sz="2400" dirty="0" smtClean="0"/>
              <a:t>最大確率のものであったとして確率分布のパラメータ</a:t>
            </a:r>
            <a:endParaRPr lang="en-US" altLang="ja-JP" sz="2400" dirty="0" smtClean="0"/>
          </a:p>
          <a:p>
            <a:r>
              <a:rPr kumimoji="1" lang="ja-JP" altLang="en-US" sz="2400" dirty="0" smtClean="0"/>
              <a:t>（平均や分散など）を求める手法。</a:t>
            </a:r>
            <a:endParaRPr kumimoji="1" lang="en-US" altLang="ja-JP" sz="2400" dirty="0" smtClean="0"/>
          </a:p>
          <a:p>
            <a:r>
              <a:rPr lang="ja-JP" altLang="en-US" sz="2400" dirty="0" smtClean="0"/>
              <a:t>（最小二乗法もその一種）</a:t>
            </a:r>
            <a:endParaRPr kumimoji="1" lang="ja-JP" altLang="en-US" sz="2400" dirty="0" smtClean="0"/>
          </a:p>
        </p:txBody>
      </p:sp>
      <p:pic>
        <p:nvPicPr>
          <p:cNvPr id="5" name="図 4" descr="ar-error.png"/>
          <p:cNvPicPr>
            <a:picLocks noChangeAspect="1"/>
          </p:cNvPicPr>
          <p:nvPr/>
        </p:nvPicPr>
        <p:blipFill>
          <a:blip r:embed="rId2" cstate="print"/>
          <a:stretch>
            <a:fillRect/>
          </a:stretch>
        </p:blipFill>
        <p:spPr>
          <a:xfrm>
            <a:off x="2987824" y="3573016"/>
            <a:ext cx="3257550" cy="1162050"/>
          </a:xfrm>
          <a:prstGeom prst="rect">
            <a:avLst/>
          </a:prstGeom>
        </p:spPr>
      </p:pic>
      <p:pic>
        <p:nvPicPr>
          <p:cNvPr id="6" name="図 5" descr="ar-prob.png"/>
          <p:cNvPicPr>
            <a:picLocks noChangeAspect="1"/>
          </p:cNvPicPr>
          <p:nvPr/>
        </p:nvPicPr>
        <p:blipFill>
          <a:blip r:embed="rId3" cstate="print"/>
          <a:stretch>
            <a:fillRect/>
          </a:stretch>
        </p:blipFill>
        <p:spPr>
          <a:xfrm>
            <a:off x="2483768" y="5157192"/>
            <a:ext cx="4295775" cy="1143000"/>
          </a:xfrm>
          <a:prstGeom prst="rect">
            <a:avLst/>
          </a:prstGeom>
        </p:spPr>
      </p:pic>
      <p:sp>
        <p:nvSpPr>
          <p:cNvPr id="7" name="テキスト ボックス 6"/>
          <p:cNvSpPr txBox="1"/>
          <p:nvPr/>
        </p:nvSpPr>
        <p:spPr>
          <a:xfrm>
            <a:off x="1043608" y="4653136"/>
            <a:ext cx="7133684" cy="461665"/>
          </a:xfrm>
          <a:prstGeom prst="rect">
            <a:avLst/>
          </a:prstGeom>
          <a:solidFill>
            <a:schemeClr val="accent5">
              <a:lumMod val="20000"/>
              <a:lumOff val="80000"/>
            </a:schemeClr>
          </a:solidFill>
        </p:spPr>
        <p:txBody>
          <a:bodyPr wrap="none" rtlCol="0">
            <a:spAutoFit/>
          </a:bodyPr>
          <a:lstStyle/>
          <a:p>
            <a:r>
              <a:rPr lang="ja-JP" altLang="en-US" sz="2400" dirty="0" smtClean="0"/>
              <a:t>この残差の確率密度分布として、正規分布を仮定する</a:t>
            </a:r>
            <a:endParaRPr kumimoji="1" lang="ja-JP" altLang="en-US" sz="2400" dirty="0" smtClean="0"/>
          </a:p>
        </p:txBody>
      </p:sp>
      <p:sp>
        <p:nvSpPr>
          <p:cNvPr id="8" name="テキスト ボックス 7"/>
          <p:cNvSpPr txBox="1"/>
          <p:nvPr/>
        </p:nvSpPr>
        <p:spPr>
          <a:xfrm>
            <a:off x="1979712" y="3573016"/>
            <a:ext cx="1107996" cy="369332"/>
          </a:xfrm>
          <a:prstGeom prst="rect">
            <a:avLst/>
          </a:prstGeom>
          <a:noFill/>
        </p:spPr>
        <p:txBody>
          <a:bodyPr wrap="none" rtlCol="0">
            <a:spAutoFit/>
          </a:bodyPr>
          <a:lstStyle/>
          <a:p>
            <a:r>
              <a:rPr kumimoji="1" lang="ja-JP" altLang="en-US" dirty="0" smtClean="0"/>
              <a:t>予測残差</a:t>
            </a:r>
            <a:endParaRPr kumimoji="1" lang="ja-JP"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自己回帰係数の求め方</a:t>
            </a:r>
            <a:endParaRPr kumimoji="1" lang="ja-JP" altLang="en-US" dirty="0"/>
          </a:p>
        </p:txBody>
      </p:sp>
      <p:pic>
        <p:nvPicPr>
          <p:cNvPr id="3" name="図 2" descr="ar-likelihood.png"/>
          <p:cNvPicPr>
            <a:picLocks noChangeAspect="1"/>
          </p:cNvPicPr>
          <p:nvPr/>
        </p:nvPicPr>
        <p:blipFill>
          <a:blip r:embed="rId2" cstate="print"/>
          <a:stretch>
            <a:fillRect/>
          </a:stretch>
        </p:blipFill>
        <p:spPr>
          <a:xfrm>
            <a:off x="1763688" y="1628800"/>
            <a:ext cx="5924550" cy="1228725"/>
          </a:xfrm>
          <a:prstGeom prst="rect">
            <a:avLst/>
          </a:prstGeom>
        </p:spPr>
      </p:pic>
      <p:sp>
        <p:nvSpPr>
          <p:cNvPr id="4" name="テキスト ボックス 3"/>
          <p:cNvSpPr txBox="1"/>
          <p:nvPr/>
        </p:nvSpPr>
        <p:spPr>
          <a:xfrm>
            <a:off x="899592" y="1196752"/>
            <a:ext cx="7010252" cy="461665"/>
          </a:xfrm>
          <a:prstGeom prst="rect">
            <a:avLst/>
          </a:prstGeom>
          <a:solidFill>
            <a:schemeClr val="accent5">
              <a:lumMod val="20000"/>
              <a:lumOff val="80000"/>
            </a:schemeClr>
          </a:solidFill>
        </p:spPr>
        <p:txBody>
          <a:bodyPr wrap="none" rtlCol="0">
            <a:spAutoFit/>
          </a:bodyPr>
          <a:lstStyle/>
          <a:p>
            <a:r>
              <a:rPr kumimoji="1" lang="ja-JP" altLang="en-US" sz="2400" dirty="0" smtClean="0"/>
              <a:t>尤度（</a:t>
            </a:r>
            <a:r>
              <a:rPr lang="ja-JP" altLang="en-US" sz="2400" dirty="0" smtClean="0"/>
              <a:t>確率</a:t>
            </a:r>
            <a:r>
              <a:rPr kumimoji="1" lang="ja-JP" altLang="en-US" sz="2400" dirty="0" smtClean="0"/>
              <a:t>密度関数にデータの実現値を代入した値）</a:t>
            </a:r>
          </a:p>
        </p:txBody>
      </p:sp>
      <p:pic>
        <p:nvPicPr>
          <p:cNvPr id="5" name="図 4" descr="ar-log-likelihood.png"/>
          <p:cNvPicPr>
            <a:picLocks noChangeAspect="1"/>
          </p:cNvPicPr>
          <p:nvPr/>
        </p:nvPicPr>
        <p:blipFill>
          <a:blip r:embed="rId3" cstate="print"/>
          <a:stretch>
            <a:fillRect/>
          </a:stretch>
        </p:blipFill>
        <p:spPr>
          <a:xfrm>
            <a:off x="827584" y="3645024"/>
            <a:ext cx="7896225" cy="2076450"/>
          </a:xfrm>
          <a:prstGeom prst="rect">
            <a:avLst/>
          </a:prstGeom>
        </p:spPr>
      </p:pic>
      <p:sp>
        <p:nvSpPr>
          <p:cNvPr id="6" name="テキスト ボックス 5"/>
          <p:cNvSpPr txBox="1"/>
          <p:nvPr/>
        </p:nvSpPr>
        <p:spPr>
          <a:xfrm>
            <a:off x="1043608" y="2852936"/>
            <a:ext cx="7064755" cy="830997"/>
          </a:xfrm>
          <a:prstGeom prst="rect">
            <a:avLst/>
          </a:prstGeom>
          <a:solidFill>
            <a:schemeClr val="accent5">
              <a:lumMod val="20000"/>
              <a:lumOff val="80000"/>
            </a:schemeClr>
          </a:solidFill>
        </p:spPr>
        <p:txBody>
          <a:bodyPr wrap="none" rtlCol="0">
            <a:spAutoFit/>
          </a:bodyPr>
          <a:lstStyle/>
          <a:p>
            <a:r>
              <a:rPr kumimoji="1" lang="ja-JP" altLang="en-US" sz="2400" dirty="0" smtClean="0"/>
              <a:t>データが複数あると、事象を独立とみなせば全体では</a:t>
            </a:r>
            <a:endParaRPr kumimoji="1" lang="en-US" altLang="ja-JP" sz="2400" dirty="0" smtClean="0"/>
          </a:p>
          <a:p>
            <a:r>
              <a:rPr kumimoji="1" lang="ja-JP" altLang="en-US" sz="2400" dirty="0" smtClean="0"/>
              <a:t>各データに関する積となる</a:t>
            </a:r>
          </a:p>
        </p:txBody>
      </p:sp>
      <p:sp>
        <p:nvSpPr>
          <p:cNvPr id="7" name="テキスト ボックス 6"/>
          <p:cNvSpPr txBox="1"/>
          <p:nvPr/>
        </p:nvSpPr>
        <p:spPr>
          <a:xfrm>
            <a:off x="827584" y="5877272"/>
            <a:ext cx="7776864" cy="738664"/>
          </a:xfrm>
          <a:prstGeom prst="rect">
            <a:avLst/>
          </a:prstGeom>
          <a:solidFill>
            <a:schemeClr val="accent5">
              <a:lumMod val="20000"/>
              <a:lumOff val="80000"/>
            </a:schemeClr>
          </a:solidFill>
        </p:spPr>
        <p:txBody>
          <a:bodyPr wrap="square" rtlCol="0">
            <a:spAutoFit/>
          </a:bodyPr>
          <a:lstStyle/>
          <a:p>
            <a:r>
              <a:rPr kumimoji="1" lang="ja-JP" altLang="en-US" sz="2400" dirty="0" smtClean="0"/>
              <a:t>対数をとると積</a:t>
            </a:r>
            <a:r>
              <a:rPr kumimoji="1" lang="en-US" altLang="ja-JP" sz="2400" dirty="0" smtClean="0"/>
              <a:t>(</a:t>
            </a:r>
            <a:r>
              <a:rPr lang="en-US" altLang="ja-JP" sz="2400" dirty="0" smtClean="0"/>
              <a:t>Π)</a:t>
            </a:r>
            <a:r>
              <a:rPr lang="ja-JP" altLang="en-US" sz="2400" dirty="0" smtClean="0"/>
              <a:t>が和（</a:t>
            </a:r>
            <a:r>
              <a:rPr lang="en-US" altLang="ja-JP" sz="2400" dirty="0" smtClean="0"/>
              <a:t>Σ</a:t>
            </a:r>
            <a:r>
              <a:rPr lang="ja-JP" altLang="en-US" sz="2400" dirty="0" smtClean="0"/>
              <a:t>）となる</a:t>
            </a:r>
            <a:endParaRPr lang="en-US" altLang="ja-JP" sz="2400" dirty="0" smtClean="0"/>
          </a:p>
          <a:p>
            <a:r>
              <a:rPr kumimoji="1" lang="en-US" altLang="ja-JP" dirty="0" smtClean="0"/>
              <a:t>(</a:t>
            </a:r>
            <a:r>
              <a:rPr kumimoji="1" lang="ja-JP" altLang="en-US" dirty="0" smtClean="0"/>
              <a:t>対数は単調増加関数なので、最大値を問題にする限り対数をとっても</a:t>
            </a:r>
            <a:r>
              <a:rPr lang="ja-JP" altLang="en-US" dirty="0" smtClean="0"/>
              <a:t>良い</a:t>
            </a:r>
            <a:r>
              <a:rPr lang="en-US" altLang="ja-JP" dirty="0" smtClean="0"/>
              <a:t>)</a:t>
            </a:r>
            <a:endParaRPr kumimoji="1" lang="ja-JP" alt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778098"/>
          </a:xfrm>
        </p:spPr>
        <p:txBody>
          <a:bodyPr/>
          <a:lstStyle/>
          <a:p>
            <a:r>
              <a:rPr lang="ja-JP" altLang="en-US" dirty="0" smtClean="0"/>
              <a:t>自己回帰係数の求め方</a:t>
            </a:r>
            <a:endParaRPr kumimoji="1" lang="ja-JP" altLang="en-US" dirty="0"/>
          </a:p>
        </p:txBody>
      </p:sp>
      <p:pic>
        <p:nvPicPr>
          <p:cNvPr id="3" name="図 2" descr="ar-coef-estimate.png"/>
          <p:cNvPicPr>
            <a:picLocks noChangeAspect="1"/>
          </p:cNvPicPr>
          <p:nvPr/>
        </p:nvPicPr>
        <p:blipFill>
          <a:blip r:embed="rId2" cstate="print"/>
          <a:stretch>
            <a:fillRect/>
          </a:stretch>
        </p:blipFill>
        <p:spPr>
          <a:xfrm>
            <a:off x="1619672" y="1484784"/>
            <a:ext cx="6056784" cy="2761605"/>
          </a:xfrm>
          <a:prstGeom prst="rect">
            <a:avLst/>
          </a:prstGeom>
        </p:spPr>
      </p:pic>
      <p:sp>
        <p:nvSpPr>
          <p:cNvPr id="4" name="テキスト ボックス 3"/>
          <p:cNvSpPr txBox="1"/>
          <p:nvPr/>
        </p:nvSpPr>
        <p:spPr>
          <a:xfrm>
            <a:off x="1475656" y="692696"/>
            <a:ext cx="5867312" cy="830997"/>
          </a:xfrm>
          <a:prstGeom prst="rect">
            <a:avLst/>
          </a:prstGeom>
          <a:solidFill>
            <a:schemeClr val="accent5">
              <a:lumMod val="20000"/>
              <a:lumOff val="80000"/>
            </a:schemeClr>
          </a:solidFill>
        </p:spPr>
        <p:txBody>
          <a:bodyPr wrap="none" rtlCol="0">
            <a:spAutoFit/>
          </a:bodyPr>
          <a:lstStyle/>
          <a:p>
            <a:r>
              <a:rPr kumimoji="1" lang="ja-JP" altLang="en-US" sz="2400" dirty="0" smtClean="0"/>
              <a:t>対数尤度が最大となるように係数</a:t>
            </a:r>
            <a:r>
              <a:rPr kumimoji="1" lang="en-US" altLang="ja-JP" sz="2400" dirty="0" err="1" smtClean="0"/>
              <a:t>aj</a:t>
            </a:r>
            <a:r>
              <a:rPr kumimoji="1" lang="ja-JP" altLang="en-US" sz="2400" dirty="0" smtClean="0"/>
              <a:t>を決める</a:t>
            </a:r>
            <a:endParaRPr kumimoji="1" lang="en-US" altLang="ja-JP" sz="2400" dirty="0" smtClean="0"/>
          </a:p>
          <a:p>
            <a:r>
              <a:rPr lang="ja-JP" altLang="en-US" sz="2400" dirty="0" smtClean="0"/>
              <a:t>⇒対数尤度を</a:t>
            </a:r>
            <a:r>
              <a:rPr lang="en-US" altLang="ja-JP" sz="2400" dirty="0" err="1" smtClean="0"/>
              <a:t>aj</a:t>
            </a:r>
            <a:r>
              <a:rPr lang="ja-JP" altLang="en-US" sz="2400" dirty="0" smtClean="0"/>
              <a:t>で微分して</a:t>
            </a:r>
            <a:r>
              <a:rPr lang="en-US" altLang="ja-JP" sz="2400" dirty="0" smtClean="0"/>
              <a:t>0</a:t>
            </a:r>
            <a:r>
              <a:rPr lang="ja-JP" altLang="en-US" sz="2400" dirty="0" smtClean="0"/>
              <a:t>とおく</a:t>
            </a:r>
            <a:endParaRPr kumimoji="1" lang="ja-JP" altLang="en-US" sz="2400" dirty="0" smtClean="0"/>
          </a:p>
        </p:txBody>
      </p:sp>
      <p:sp>
        <p:nvSpPr>
          <p:cNvPr id="5" name="テキスト ボックス 4"/>
          <p:cNvSpPr txBox="1"/>
          <p:nvPr/>
        </p:nvSpPr>
        <p:spPr>
          <a:xfrm>
            <a:off x="1547664" y="4293096"/>
            <a:ext cx="6191118" cy="461665"/>
          </a:xfrm>
          <a:prstGeom prst="rect">
            <a:avLst/>
          </a:prstGeom>
          <a:solidFill>
            <a:schemeClr val="accent5">
              <a:lumMod val="20000"/>
              <a:lumOff val="80000"/>
            </a:schemeClr>
          </a:solidFill>
        </p:spPr>
        <p:txBody>
          <a:bodyPr wrap="none" rtlCol="0">
            <a:spAutoFit/>
          </a:bodyPr>
          <a:lstStyle/>
          <a:p>
            <a:r>
              <a:rPr kumimoji="1" lang="ja-JP" altLang="en-US" sz="2400" dirty="0" smtClean="0"/>
              <a:t>全体では以下の</a:t>
            </a:r>
            <a:r>
              <a:rPr lang="ja-JP" altLang="en-US" sz="2400" dirty="0" smtClean="0"/>
              <a:t>連立一次方程式</a:t>
            </a:r>
            <a:r>
              <a:rPr lang="ja-JP" altLang="en-US" sz="2400" dirty="0" smtClean="0"/>
              <a:t>を解けばよい</a:t>
            </a:r>
            <a:endParaRPr kumimoji="1" lang="en-US" altLang="ja-JP" sz="2400" dirty="0" smtClean="0"/>
          </a:p>
        </p:txBody>
      </p:sp>
      <p:pic>
        <p:nvPicPr>
          <p:cNvPr id="6" name="図 5" descr="ar-coef-eq.png"/>
          <p:cNvPicPr>
            <a:picLocks noChangeAspect="1"/>
          </p:cNvPicPr>
          <p:nvPr/>
        </p:nvPicPr>
        <p:blipFill>
          <a:blip r:embed="rId3" cstate="print"/>
          <a:stretch>
            <a:fillRect/>
          </a:stretch>
        </p:blipFill>
        <p:spPr>
          <a:xfrm>
            <a:off x="251520" y="4869160"/>
            <a:ext cx="8403827" cy="178231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850106"/>
          </a:xfrm>
        </p:spPr>
        <p:txBody>
          <a:bodyPr/>
          <a:lstStyle/>
          <a:p>
            <a:r>
              <a:rPr kumimoji="1" lang="ja-JP" altLang="en-US" dirty="0" smtClean="0"/>
              <a:t>自己回帰</a:t>
            </a:r>
            <a:r>
              <a:rPr lang="ja-JP" altLang="en-US" dirty="0" smtClean="0"/>
              <a:t>次数</a:t>
            </a:r>
            <a:r>
              <a:rPr kumimoji="1" lang="ja-JP" altLang="en-US" dirty="0" smtClean="0"/>
              <a:t>の決定</a:t>
            </a:r>
            <a:endParaRPr kumimoji="1" lang="ja-JP" altLang="en-US" dirty="0"/>
          </a:p>
        </p:txBody>
      </p:sp>
      <p:sp>
        <p:nvSpPr>
          <p:cNvPr id="3" name="テキスト ボックス 2"/>
          <p:cNvSpPr txBox="1"/>
          <p:nvPr/>
        </p:nvSpPr>
        <p:spPr>
          <a:xfrm>
            <a:off x="683568" y="980728"/>
            <a:ext cx="8178457" cy="461665"/>
          </a:xfrm>
          <a:prstGeom prst="rect">
            <a:avLst/>
          </a:prstGeom>
          <a:solidFill>
            <a:schemeClr val="accent5">
              <a:lumMod val="20000"/>
              <a:lumOff val="80000"/>
            </a:schemeClr>
          </a:solidFill>
        </p:spPr>
        <p:txBody>
          <a:bodyPr wrap="none" rtlCol="0">
            <a:spAutoFit/>
          </a:bodyPr>
          <a:lstStyle/>
          <a:p>
            <a:r>
              <a:rPr kumimoji="1" lang="en-US" altLang="ja-JP" sz="2400" dirty="0" smtClean="0"/>
              <a:t>AIC(</a:t>
            </a:r>
            <a:r>
              <a:rPr kumimoji="1" lang="en-US" altLang="ja-JP" sz="2400" dirty="0" err="1" smtClean="0"/>
              <a:t>Akaike’s</a:t>
            </a:r>
            <a:r>
              <a:rPr kumimoji="1" lang="en-US" altLang="ja-JP" sz="2400" dirty="0" smtClean="0"/>
              <a:t> Information Criterion, </a:t>
            </a:r>
            <a:r>
              <a:rPr kumimoji="1" lang="ja-JP" altLang="en-US" sz="2400" dirty="0" smtClean="0"/>
              <a:t>赤池の情報量基準</a:t>
            </a:r>
            <a:r>
              <a:rPr kumimoji="1" lang="en-US" altLang="ja-JP" sz="2400" dirty="0" smtClean="0"/>
              <a:t>)</a:t>
            </a:r>
            <a:r>
              <a:rPr kumimoji="1" lang="ja-JP" altLang="en-US" sz="2400" dirty="0" smtClean="0"/>
              <a:t>に基づく</a:t>
            </a:r>
            <a:endParaRPr kumimoji="1" lang="en-US" altLang="ja-JP" sz="2400" dirty="0" smtClean="0"/>
          </a:p>
        </p:txBody>
      </p:sp>
      <p:sp>
        <p:nvSpPr>
          <p:cNvPr id="4" name="テキスト ボックス 3"/>
          <p:cNvSpPr txBox="1"/>
          <p:nvPr/>
        </p:nvSpPr>
        <p:spPr>
          <a:xfrm>
            <a:off x="1043608" y="1916832"/>
            <a:ext cx="7165744" cy="523220"/>
          </a:xfrm>
          <a:prstGeom prst="rect">
            <a:avLst/>
          </a:prstGeom>
          <a:noFill/>
        </p:spPr>
        <p:txBody>
          <a:bodyPr wrap="none" rtlCol="0">
            <a:spAutoFit/>
          </a:bodyPr>
          <a:lstStyle/>
          <a:p>
            <a:r>
              <a:rPr kumimoji="1" lang="en-US" altLang="ja-JP" sz="2800" dirty="0" smtClean="0"/>
              <a:t>AIC=</a:t>
            </a:r>
            <a:r>
              <a:rPr kumimoji="1" lang="ja-JP" altLang="en-US" sz="2800" dirty="0" smtClean="0"/>
              <a:t>－２</a:t>
            </a:r>
            <a:r>
              <a:rPr kumimoji="1" lang="en-US" altLang="ja-JP" sz="2800" dirty="0" smtClean="0"/>
              <a:t>×</a:t>
            </a:r>
            <a:r>
              <a:rPr kumimoji="1" lang="ja-JP" altLang="en-US" sz="2800" dirty="0" smtClean="0"/>
              <a:t>最大対数尤度＋２</a:t>
            </a:r>
            <a:r>
              <a:rPr kumimoji="1" lang="en-US" altLang="ja-JP" sz="2800" dirty="0" smtClean="0"/>
              <a:t>×</a:t>
            </a:r>
            <a:r>
              <a:rPr kumimoji="1" lang="ja-JP" altLang="en-US" sz="2800" dirty="0" smtClean="0"/>
              <a:t>パラメーター数</a:t>
            </a:r>
            <a:endParaRPr kumimoji="1" lang="ja-JP" altLang="en-US" sz="2800" dirty="0"/>
          </a:p>
        </p:txBody>
      </p:sp>
      <p:sp>
        <p:nvSpPr>
          <p:cNvPr id="5" name="テキスト ボックス 4"/>
          <p:cNvSpPr txBox="1"/>
          <p:nvPr/>
        </p:nvSpPr>
        <p:spPr>
          <a:xfrm>
            <a:off x="683568" y="3140968"/>
            <a:ext cx="7919156" cy="2308324"/>
          </a:xfrm>
          <a:prstGeom prst="rect">
            <a:avLst/>
          </a:prstGeom>
          <a:solidFill>
            <a:schemeClr val="accent5">
              <a:lumMod val="20000"/>
              <a:lumOff val="80000"/>
            </a:schemeClr>
          </a:solidFill>
        </p:spPr>
        <p:txBody>
          <a:bodyPr wrap="none" rtlCol="0">
            <a:spAutoFit/>
          </a:bodyPr>
          <a:lstStyle/>
          <a:p>
            <a:r>
              <a:rPr lang="ja-JP" altLang="en-US" sz="2400" dirty="0" smtClean="0"/>
              <a:t>・異なった数のパラメーターを持つ統計モデルの比較が可能</a:t>
            </a:r>
            <a:endParaRPr lang="en-US" altLang="ja-JP" sz="2400" dirty="0" smtClean="0"/>
          </a:p>
          <a:p>
            <a:r>
              <a:rPr kumimoji="1" lang="ja-JP" altLang="en-US" sz="2400" dirty="0" smtClean="0"/>
              <a:t>・</a:t>
            </a:r>
            <a:r>
              <a:rPr kumimoji="1" lang="en-US" altLang="ja-JP" sz="2400" dirty="0" smtClean="0"/>
              <a:t>AIC</a:t>
            </a:r>
            <a:r>
              <a:rPr kumimoji="1" lang="ja-JP" altLang="en-US" sz="2400" dirty="0" smtClean="0"/>
              <a:t>が小さいほどよいモデル</a:t>
            </a:r>
            <a:endParaRPr kumimoji="1" lang="en-US" altLang="ja-JP" sz="2400" dirty="0" smtClean="0"/>
          </a:p>
          <a:p>
            <a:r>
              <a:rPr kumimoji="1" lang="ja-JP" altLang="en-US" sz="2400" dirty="0" smtClean="0"/>
              <a:t>・最大対数尤度は残差に関係するので残差が小さいほど</a:t>
            </a:r>
            <a:r>
              <a:rPr kumimoji="1" lang="en-US" altLang="ja-JP" sz="2400" dirty="0" smtClean="0"/>
              <a:t>AIC</a:t>
            </a:r>
          </a:p>
          <a:p>
            <a:r>
              <a:rPr lang="ja-JP" altLang="en-US" sz="2400" dirty="0" smtClean="0"/>
              <a:t>　は小さくなる（よいモデル）</a:t>
            </a:r>
            <a:endParaRPr lang="en-US" altLang="ja-JP" sz="2400" dirty="0" smtClean="0"/>
          </a:p>
          <a:p>
            <a:r>
              <a:rPr kumimoji="1" lang="ja-JP" altLang="en-US" sz="2400" dirty="0" smtClean="0"/>
              <a:t>・パラメーター数が少ないほど</a:t>
            </a:r>
            <a:r>
              <a:rPr kumimoji="1" lang="en-US" altLang="ja-JP" sz="2400" dirty="0" smtClean="0"/>
              <a:t>AIC</a:t>
            </a:r>
            <a:r>
              <a:rPr kumimoji="1" lang="ja-JP" altLang="en-US" sz="2400" dirty="0" smtClean="0"/>
              <a:t>は小さくなる（よいモデル）</a:t>
            </a:r>
            <a:endParaRPr kumimoji="1" lang="en-US" altLang="ja-JP" sz="2400" dirty="0" smtClean="0"/>
          </a:p>
          <a:p>
            <a:r>
              <a:rPr lang="ja-JP" altLang="en-US" sz="2400" dirty="0" smtClean="0"/>
              <a:t>・</a:t>
            </a:r>
            <a:r>
              <a:rPr lang="en-US" altLang="ja-JP" sz="2400" dirty="0" smtClean="0"/>
              <a:t>AIC</a:t>
            </a:r>
            <a:r>
              <a:rPr lang="ja-JP" altLang="en-US" sz="2400" dirty="0" smtClean="0"/>
              <a:t>が２ほど違うと有意</a:t>
            </a:r>
            <a:endParaRPr kumimoji="1" lang="en-US" altLang="ja-JP" sz="24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850106"/>
          </a:xfrm>
        </p:spPr>
        <p:txBody>
          <a:bodyPr/>
          <a:lstStyle/>
          <a:p>
            <a:r>
              <a:rPr kumimoji="1" lang="ja-JP" altLang="en-US" dirty="0" smtClean="0"/>
              <a:t>自己回帰</a:t>
            </a:r>
            <a:r>
              <a:rPr lang="ja-JP" altLang="en-US" dirty="0" smtClean="0"/>
              <a:t>次数と残差</a:t>
            </a:r>
            <a:endParaRPr kumimoji="1" lang="ja-JP" altLang="en-US" dirty="0"/>
          </a:p>
        </p:txBody>
      </p:sp>
      <p:pic>
        <p:nvPicPr>
          <p:cNvPr id="6" name="図 5" descr="wsd.png"/>
          <p:cNvPicPr>
            <a:picLocks noChangeAspect="1"/>
          </p:cNvPicPr>
          <p:nvPr/>
        </p:nvPicPr>
        <p:blipFill>
          <a:blip r:embed="rId2" cstate="print"/>
          <a:stretch>
            <a:fillRect/>
          </a:stretch>
        </p:blipFill>
        <p:spPr>
          <a:xfrm>
            <a:off x="611560" y="764704"/>
            <a:ext cx="7620000" cy="5715000"/>
          </a:xfrm>
          <a:prstGeom prst="rect">
            <a:avLst/>
          </a:prstGeom>
        </p:spPr>
      </p:pic>
      <p:sp>
        <p:nvSpPr>
          <p:cNvPr id="7" name="テキスト ボックス 6"/>
          <p:cNvSpPr txBox="1"/>
          <p:nvPr/>
        </p:nvSpPr>
        <p:spPr>
          <a:xfrm>
            <a:off x="4211960" y="6237312"/>
            <a:ext cx="646331" cy="369332"/>
          </a:xfrm>
          <a:prstGeom prst="rect">
            <a:avLst/>
          </a:prstGeom>
          <a:noFill/>
        </p:spPr>
        <p:txBody>
          <a:bodyPr wrap="none" rtlCol="0">
            <a:spAutoFit/>
          </a:bodyPr>
          <a:lstStyle/>
          <a:p>
            <a:r>
              <a:rPr kumimoji="1" lang="ja-JP" altLang="en-US" dirty="0" smtClean="0"/>
              <a:t>次数</a:t>
            </a:r>
            <a:endParaRPr kumimoji="1" lang="ja-JP" altLang="en-US" dirty="0"/>
          </a:p>
        </p:txBody>
      </p:sp>
      <p:sp>
        <p:nvSpPr>
          <p:cNvPr id="8" name="テキスト ボックス 7"/>
          <p:cNvSpPr txBox="1"/>
          <p:nvPr/>
        </p:nvSpPr>
        <p:spPr>
          <a:xfrm>
            <a:off x="7164288" y="6021288"/>
            <a:ext cx="498855" cy="369332"/>
          </a:xfrm>
          <a:prstGeom prst="rect">
            <a:avLst/>
          </a:prstGeom>
          <a:noFill/>
        </p:spPr>
        <p:txBody>
          <a:bodyPr wrap="none" rtlCol="0">
            <a:spAutoFit/>
          </a:bodyPr>
          <a:lstStyle/>
          <a:p>
            <a:r>
              <a:rPr kumimoji="1" lang="ja-JP" altLang="en-US" dirty="0" smtClean="0"/>
              <a:t>２０</a:t>
            </a:r>
            <a:endParaRPr kumimoji="1" lang="ja-JP" altLang="en-US" dirty="0"/>
          </a:p>
        </p:txBody>
      </p:sp>
      <p:sp>
        <p:nvSpPr>
          <p:cNvPr id="9" name="テキスト ボックス 8"/>
          <p:cNvSpPr txBox="1"/>
          <p:nvPr/>
        </p:nvSpPr>
        <p:spPr>
          <a:xfrm>
            <a:off x="323528" y="2708920"/>
            <a:ext cx="832279" cy="646331"/>
          </a:xfrm>
          <a:prstGeom prst="rect">
            <a:avLst/>
          </a:prstGeom>
          <a:noFill/>
        </p:spPr>
        <p:txBody>
          <a:bodyPr wrap="none" rtlCol="0">
            <a:spAutoFit/>
          </a:bodyPr>
          <a:lstStyle/>
          <a:p>
            <a:r>
              <a:rPr kumimoji="1" lang="ja-JP" altLang="en-US" dirty="0" smtClean="0"/>
              <a:t>　残差</a:t>
            </a:r>
            <a:endParaRPr kumimoji="1" lang="en-US" altLang="ja-JP" dirty="0" smtClean="0"/>
          </a:p>
          <a:p>
            <a:r>
              <a:rPr lang="en-US" altLang="ja-JP" dirty="0" smtClean="0"/>
              <a:t>(</a:t>
            </a:r>
            <a:r>
              <a:rPr lang="ja-JP" altLang="en-US" dirty="0" smtClean="0"/>
              <a:t>分散）</a:t>
            </a:r>
            <a:endParaRPr kumimoji="1" lang="ja-JP" altLang="en-US" dirty="0"/>
          </a:p>
        </p:txBody>
      </p:sp>
      <p:sp>
        <p:nvSpPr>
          <p:cNvPr id="10" name="テキスト ボックス 9"/>
          <p:cNvSpPr txBox="1"/>
          <p:nvPr/>
        </p:nvSpPr>
        <p:spPr>
          <a:xfrm>
            <a:off x="4211960" y="5949280"/>
            <a:ext cx="498855" cy="369332"/>
          </a:xfrm>
          <a:prstGeom prst="rect">
            <a:avLst/>
          </a:prstGeom>
          <a:noFill/>
        </p:spPr>
        <p:txBody>
          <a:bodyPr wrap="none" rtlCol="0">
            <a:spAutoFit/>
          </a:bodyPr>
          <a:lstStyle/>
          <a:p>
            <a:r>
              <a:rPr lang="ja-JP" altLang="en-US" dirty="0" smtClean="0"/>
              <a:t>１</a:t>
            </a:r>
            <a:r>
              <a:rPr kumimoji="1" lang="ja-JP" altLang="en-US" dirty="0" smtClean="0"/>
              <a:t>０</a:t>
            </a:r>
            <a:endParaRPr kumimoji="1" lang="ja-JP" altLang="en-US" dirty="0"/>
          </a:p>
        </p:txBody>
      </p:sp>
      <p:sp>
        <p:nvSpPr>
          <p:cNvPr id="11" name="テキスト ボックス 10"/>
          <p:cNvSpPr txBox="1"/>
          <p:nvPr/>
        </p:nvSpPr>
        <p:spPr>
          <a:xfrm>
            <a:off x="4355976" y="1052736"/>
            <a:ext cx="3831498" cy="461665"/>
          </a:xfrm>
          <a:prstGeom prst="rect">
            <a:avLst/>
          </a:prstGeom>
          <a:solidFill>
            <a:schemeClr val="accent5">
              <a:lumMod val="20000"/>
              <a:lumOff val="80000"/>
            </a:schemeClr>
          </a:solidFill>
        </p:spPr>
        <p:txBody>
          <a:bodyPr wrap="none" rtlCol="0">
            <a:spAutoFit/>
          </a:bodyPr>
          <a:lstStyle/>
          <a:p>
            <a:r>
              <a:rPr lang="ja-JP" altLang="en-US" sz="2400" dirty="0" smtClean="0"/>
              <a:t>次数が増すほど残差は減少</a:t>
            </a:r>
            <a:endParaRPr kumimoji="1" lang="ja-JP" altLang="en-US" sz="24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692696"/>
          </a:xfrm>
        </p:spPr>
        <p:txBody>
          <a:bodyPr>
            <a:normAutofit fontScale="90000"/>
          </a:bodyPr>
          <a:lstStyle/>
          <a:p>
            <a:r>
              <a:rPr kumimoji="1" lang="en-US" altLang="ja-JP" dirty="0" smtClean="0"/>
              <a:t>AIC</a:t>
            </a:r>
            <a:r>
              <a:rPr kumimoji="1" lang="ja-JP" altLang="en-US" dirty="0" smtClean="0"/>
              <a:t>の計算</a:t>
            </a:r>
            <a:endParaRPr kumimoji="1" lang="ja-JP" altLang="en-US" dirty="0"/>
          </a:p>
        </p:txBody>
      </p:sp>
      <p:pic>
        <p:nvPicPr>
          <p:cNvPr id="3" name="図 2" descr="ar-est-dispersion.png"/>
          <p:cNvPicPr>
            <a:picLocks noChangeAspect="1"/>
          </p:cNvPicPr>
          <p:nvPr/>
        </p:nvPicPr>
        <p:blipFill>
          <a:blip r:embed="rId2" cstate="print"/>
          <a:stretch>
            <a:fillRect/>
          </a:stretch>
        </p:blipFill>
        <p:spPr>
          <a:xfrm>
            <a:off x="899592" y="1124744"/>
            <a:ext cx="7505700" cy="2362200"/>
          </a:xfrm>
          <a:prstGeom prst="rect">
            <a:avLst/>
          </a:prstGeom>
        </p:spPr>
      </p:pic>
      <p:pic>
        <p:nvPicPr>
          <p:cNvPr id="4" name="図 3" descr="ar-dispersion.png"/>
          <p:cNvPicPr>
            <a:picLocks noChangeAspect="1"/>
          </p:cNvPicPr>
          <p:nvPr/>
        </p:nvPicPr>
        <p:blipFill>
          <a:blip r:embed="rId3" cstate="print"/>
          <a:stretch>
            <a:fillRect/>
          </a:stretch>
        </p:blipFill>
        <p:spPr>
          <a:xfrm>
            <a:off x="2483768" y="4005064"/>
            <a:ext cx="4181475" cy="1066800"/>
          </a:xfrm>
          <a:prstGeom prst="rect">
            <a:avLst/>
          </a:prstGeom>
        </p:spPr>
      </p:pic>
      <p:sp>
        <p:nvSpPr>
          <p:cNvPr id="5" name="テキスト ボックス 4"/>
          <p:cNvSpPr txBox="1"/>
          <p:nvPr/>
        </p:nvSpPr>
        <p:spPr>
          <a:xfrm>
            <a:off x="899592" y="620688"/>
            <a:ext cx="3911648" cy="461665"/>
          </a:xfrm>
          <a:prstGeom prst="rect">
            <a:avLst/>
          </a:prstGeom>
          <a:solidFill>
            <a:schemeClr val="accent5">
              <a:lumMod val="20000"/>
              <a:lumOff val="80000"/>
            </a:schemeClr>
          </a:solidFill>
        </p:spPr>
        <p:txBody>
          <a:bodyPr wrap="none" rtlCol="0">
            <a:spAutoFit/>
          </a:bodyPr>
          <a:lstStyle/>
          <a:p>
            <a:r>
              <a:rPr kumimoji="1" lang="ja-JP" altLang="en-US" sz="2400" dirty="0" smtClean="0"/>
              <a:t>分散</a:t>
            </a:r>
            <a:r>
              <a:rPr lang="en-US" altLang="ja-JP" sz="2400" dirty="0" smtClean="0"/>
              <a:t>(</a:t>
            </a:r>
            <a:r>
              <a:rPr lang="ja-JP" altLang="en-US" sz="2400" dirty="0" smtClean="0"/>
              <a:t>標準偏差の</a:t>
            </a:r>
            <a:r>
              <a:rPr lang="en-US" altLang="ja-JP" sz="2400" dirty="0" smtClean="0"/>
              <a:t>2</a:t>
            </a:r>
            <a:r>
              <a:rPr lang="ja-JP" altLang="en-US" sz="2400" dirty="0" smtClean="0"/>
              <a:t>乗</a:t>
            </a:r>
            <a:r>
              <a:rPr lang="en-US" altLang="ja-JP" sz="2400" dirty="0" smtClean="0"/>
              <a:t>)</a:t>
            </a:r>
            <a:r>
              <a:rPr kumimoji="1" lang="ja-JP" altLang="en-US" sz="2400" dirty="0" smtClean="0"/>
              <a:t>の推定</a:t>
            </a:r>
          </a:p>
        </p:txBody>
      </p:sp>
      <p:sp>
        <p:nvSpPr>
          <p:cNvPr id="6" name="テキスト ボックス 5"/>
          <p:cNvSpPr txBox="1"/>
          <p:nvPr/>
        </p:nvSpPr>
        <p:spPr>
          <a:xfrm>
            <a:off x="1115616" y="3356992"/>
            <a:ext cx="679994" cy="461665"/>
          </a:xfrm>
          <a:prstGeom prst="rect">
            <a:avLst/>
          </a:prstGeom>
          <a:solidFill>
            <a:schemeClr val="accent5">
              <a:lumMod val="20000"/>
              <a:lumOff val="80000"/>
            </a:schemeClr>
          </a:solidFill>
        </p:spPr>
        <p:txBody>
          <a:bodyPr wrap="none" rtlCol="0">
            <a:spAutoFit/>
          </a:bodyPr>
          <a:lstStyle/>
          <a:p>
            <a:r>
              <a:rPr kumimoji="1" lang="ja-JP" altLang="en-US" sz="2400" dirty="0" smtClean="0"/>
              <a:t>より</a:t>
            </a:r>
          </a:p>
        </p:txBody>
      </p:sp>
      <p:sp>
        <p:nvSpPr>
          <p:cNvPr id="7" name="テキスト ボックス 6"/>
          <p:cNvSpPr txBox="1"/>
          <p:nvPr/>
        </p:nvSpPr>
        <p:spPr>
          <a:xfrm>
            <a:off x="5652120" y="4941168"/>
            <a:ext cx="2438488" cy="369332"/>
          </a:xfrm>
          <a:prstGeom prst="rect">
            <a:avLst/>
          </a:prstGeom>
          <a:noFill/>
        </p:spPr>
        <p:txBody>
          <a:bodyPr wrap="none" rtlCol="0">
            <a:spAutoFit/>
          </a:bodyPr>
          <a:lstStyle/>
          <a:p>
            <a:r>
              <a:rPr kumimoji="1" lang="ja-JP" altLang="en-US" dirty="0" smtClean="0"/>
              <a:t>（単なる予測値の分散）</a:t>
            </a:r>
            <a:endParaRPr kumimoji="1" lang="ja-JP"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850106"/>
          </a:xfrm>
        </p:spPr>
        <p:txBody>
          <a:bodyPr/>
          <a:lstStyle/>
          <a:p>
            <a:r>
              <a:rPr kumimoji="1" lang="en-US" altLang="ja-JP" dirty="0" smtClean="0"/>
              <a:t>AIC</a:t>
            </a:r>
            <a:r>
              <a:rPr kumimoji="1" lang="ja-JP" altLang="en-US" dirty="0" smtClean="0"/>
              <a:t>の計算</a:t>
            </a:r>
            <a:endParaRPr kumimoji="1" lang="ja-JP" altLang="en-US" dirty="0"/>
          </a:p>
        </p:txBody>
      </p:sp>
      <p:sp>
        <p:nvSpPr>
          <p:cNvPr id="6" name="テキスト ボックス 5"/>
          <p:cNvSpPr txBox="1"/>
          <p:nvPr/>
        </p:nvSpPr>
        <p:spPr>
          <a:xfrm>
            <a:off x="6588224" y="4077072"/>
            <a:ext cx="1090363" cy="461665"/>
          </a:xfrm>
          <a:prstGeom prst="rect">
            <a:avLst/>
          </a:prstGeom>
          <a:solidFill>
            <a:schemeClr val="accent5">
              <a:lumMod val="20000"/>
              <a:lumOff val="80000"/>
            </a:schemeClr>
          </a:solidFill>
        </p:spPr>
        <p:txBody>
          <a:bodyPr wrap="none" rtlCol="0">
            <a:spAutoFit/>
          </a:bodyPr>
          <a:lstStyle/>
          <a:p>
            <a:r>
              <a:rPr lang="ja-JP" altLang="en-US" sz="2400" dirty="0" smtClean="0"/>
              <a:t>に代入</a:t>
            </a:r>
            <a:endParaRPr kumimoji="1" lang="ja-JP" altLang="en-US" sz="2400" dirty="0" smtClean="0"/>
          </a:p>
        </p:txBody>
      </p:sp>
      <p:pic>
        <p:nvPicPr>
          <p:cNvPr id="7" name="図 6" descr="ar-max-likelihood.png"/>
          <p:cNvPicPr>
            <a:picLocks noChangeAspect="1"/>
          </p:cNvPicPr>
          <p:nvPr/>
        </p:nvPicPr>
        <p:blipFill>
          <a:blip r:embed="rId2" cstate="print"/>
          <a:stretch>
            <a:fillRect/>
          </a:stretch>
        </p:blipFill>
        <p:spPr>
          <a:xfrm>
            <a:off x="683568" y="836712"/>
            <a:ext cx="8248650" cy="2466975"/>
          </a:xfrm>
          <a:prstGeom prst="rect">
            <a:avLst/>
          </a:prstGeom>
        </p:spPr>
      </p:pic>
      <p:pic>
        <p:nvPicPr>
          <p:cNvPr id="8" name="図 7" descr="ar-aic.png"/>
          <p:cNvPicPr>
            <a:picLocks noChangeAspect="1"/>
          </p:cNvPicPr>
          <p:nvPr/>
        </p:nvPicPr>
        <p:blipFill>
          <a:blip r:embed="rId3" cstate="print"/>
          <a:stretch>
            <a:fillRect/>
          </a:stretch>
        </p:blipFill>
        <p:spPr>
          <a:xfrm>
            <a:off x="1331640" y="4797152"/>
            <a:ext cx="6505575" cy="1552575"/>
          </a:xfrm>
          <a:prstGeom prst="rect">
            <a:avLst/>
          </a:prstGeom>
        </p:spPr>
      </p:pic>
      <p:sp>
        <p:nvSpPr>
          <p:cNvPr id="9" name="テキスト ボックス 8"/>
          <p:cNvSpPr txBox="1"/>
          <p:nvPr/>
        </p:nvSpPr>
        <p:spPr>
          <a:xfrm>
            <a:off x="899592" y="3284984"/>
            <a:ext cx="7165744" cy="523220"/>
          </a:xfrm>
          <a:prstGeom prst="rect">
            <a:avLst/>
          </a:prstGeom>
          <a:noFill/>
        </p:spPr>
        <p:txBody>
          <a:bodyPr wrap="none" rtlCol="0">
            <a:spAutoFit/>
          </a:bodyPr>
          <a:lstStyle/>
          <a:p>
            <a:r>
              <a:rPr kumimoji="1" lang="en-US" altLang="ja-JP" sz="2800" dirty="0" smtClean="0"/>
              <a:t>AIC=</a:t>
            </a:r>
            <a:r>
              <a:rPr kumimoji="1" lang="ja-JP" altLang="en-US" sz="2800" dirty="0" smtClean="0"/>
              <a:t>－２</a:t>
            </a:r>
            <a:r>
              <a:rPr kumimoji="1" lang="en-US" altLang="ja-JP" sz="2800" dirty="0" smtClean="0"/>
              <a:t>×</a:t>
            </a:r>
            <a:r>
              <a:rPr kumimoji="1" lang="ja-JP" altLang="en-US" sz="2800" dirty="0" smtClean="0"/>
              <a:t>最大対数尤度＋２</a:t>
            </a:r>
            <a:r>
              <a:rPr kumimoji="1" lang="en-US" altLang="ja-JP" sz="2800" dirty="0" smtClean="0"/>
              <a:t>×</a:t>
            </a:r>
            <a:r>
              <a:rPr kumimoji="1" lang="ja-JP" altLang="en-US" sz="2800" dirty="0" smtClean="0"/>
              <a:t>パラメーター数</a:t>
            </a:r>
            <a:endParaRPr kumimoji="1" lang="ja-JP" altLang="en-US" sz="2800" dirty="0"/>
          </a:p>
        </p:txBody>
      </p:sp>
      <p:sp>
        <p:nvSpPr>
          <p:cNvPr id="10" name="テキスト ボックス 9"/>
          <p:cNvSpPr txBox="1"/>
          <p:nvPr/>
        </p:nvSpPr>
        <p:spPr>
          <a:xfrm>
            <a:off x="5652120" y="6211669"/>
            <a:ext cx="2940228" cy="646331"/>
          </a:xfrm>
          <a:prstGeom prst="rect">
            <a:avLst/>
          </a:prstGeom>
          <a:noFill/>
        </p:spPr>
        <p:txBody>
          <a:bodyPr wrap="none" rtlCol="0">
            <a:spAutoFit/>
          </a:bodyPr>
          <a:lstStyle/>
          <a:p>
            <a:r>
              <a:rPr kumimoji="1" lang="ja-JP" altLang="en-US" dirty="0" smtClean="0"/>
              <a:t>（</a:t>
            </a:r>
            <a:r>
              <a:rPr kumimoji="1" lang="en-US" altLang="ja-JP" dirty="0" smtClean="0"/>
              <a:t>m</a:t>
            </a:r>
            <a:r>
              <a:rPr kumimoji="1" lang="ja-JP" altLang="en-US" dirty="0" smtClean="0"/>
              <a:t>は</a:t>
            </a:r>
            <a:r>
              <a:rPr kumimoji="1" lang="en-US" altLang="ja-JP" dirty="0" smtClean="0"/>
              <a:t>AR</a:t>
            </a:r>
            <a:r>
              <a:rPr kumimoji="1" lang="ja-JP" altLang="en-US" dirty="0" smtClean="0"/>
              <a:t>モデルの係数の数、</a:t>
            </a:r>
            <a:endParaRPr kumimoji="1" lang="en-US" altLang="ja-JP" dirty="0" smtClean="0"/>
          </a:p>
          <a:p>
            <a:r>
              <a:rPr lang="ja-JP" altLang="en-US" dirty="0" smtClean="0"/>
              <a:t>　</a:t>
            </a:r>
            <a:r>
              <a:rPr lang="en-US" altLang="ja-JP" dirty="0" smtClean="0"/>
              <a:t>+1</a:t>
            </a:r>
            <a:r>
              <a:rPr lang="ja-JP" altLang="en-US" dirty="0" smtClean="0"/>
              <a:t>は分散の分）</a:t>
            </a:r>
            <a:endParaRPr kumimoji="1" lang="ja-JP"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descr="aicval-7033.png"/>
          <p:cNvPicPr>
            <a:picLocks noChangeAspect="1"/>
          </p:cNvPicPr>
          <p:nvPr/>
        </p:nvPicPr>
        <p:blipFill>
          <a:blip r:embed="rId2" cstate="print"/>
          <a:stretch>
            <a:fillRect/>
          </a:stretch>
        </p:blipFill>
        <p:spPr>
          <a:xfrm>
            <a:off x="1835696" y="2420888"/>
            <a:ext cx="5682208" cy="4261656"/>
          </a:xfrm>
          <a:prstGeom prst="rect">
            <a:avLst/>
          </a:prstGeom>
        </p:spPr>
      </p:pic>
      <p:sp>
        <p:nvSpPr>
          <p:cNvPr id="2" name="タイトル 1"/>
          <p:cNvSpPr>
            <a:spLocks noGrp="1"/>
          </p:cNvSpPr>
          <p:nvPr>
            <p:ph type="title"/>
          </p:nvPr>
        </p:nvSpPr>
        <p:spPr>
          <a:xfrm>
            <a:off x="395536" y="0"/>
            <a:ext cx="8229600" cy="850106"/>
          </a:xfrm>
        </p:spPr>
        <p:txBody>
          <a:bodyPr/>
          <a:lstStyle/>
          <a:p>
            <a:r>
              <a:rPr kumimoji="1" lang="en-US" altLang="ja-JP" dirty="0" smtClean="0"/>
              <a:t>AIC</a:t>
            </a:r>
            <a:r>
              <a:rPr kumimoji="1" lang="ja-JP" altLang="en-US" dirty="0" smtClean="0"/>
              <a:t>の計算</a:t>
            </a:r>
            <a:endParaRPr kumimoji="1" lang="ja-JP" altLang="en-US" dirty="0"/>
          </a:p>
        </p:txBody>
      </p:sp>
      <p:pic>
        <p:nvPicPr>
          <p:cNvPr id="8" name="図 7" descr="ar-aic.png"/>
          <p:cNvPicPr>
            <a:picLocks noChangeAspect="1"/>
          </p:cNvPicPr>
          <p:nvPr/>
        </p:nvPicPr>
        <p:blipFill>
          <a:blip r:embed="rId3" cstate="print"/>
          <a:stretch>
            <a:fillRect/>
          </a:stretch>
        </p:blipFill>
        <p:spPr>
          <a:xfrm>
            <a:off x="2051720" y="1268760"/>
            <a:ext cx="5544616" cy="1323239"/>
          </a:xfrm>
          <a:prstGeom prst="rect">
            <a:avLst/>
          </a:prstGeom>
        </p:spPr>
      </p:pic>
      <p:sp>
        <p:nvSpPr>
          <p:cNvPr id="9" name="テキスト ボックス 8"/>
          <p:cNvSpPr txBox="1"/>
          <p:nvPr/>
        </p:nvSpPr>
        <p:spPr>
          <a:xfrm>
            <a:off x="251520" y="836712"/>
            <a:ext cx="7165744" cy="523220"/>
          </a:xfrm>
          <a:prstGeom prst="rect">
            <a:avLst/>
          </a:prstGeom>
          <a:noFill/>
        </p:spPr>
        <p:txBody>
          <a:bodyPr wrap="none" rtlCol="0">
            <a:spAutoFit/>
          </a:bodyPr>
          <a:lstStyle/>
          <a:p>
            <a:r>
              <a:rPr kumimoji="1" lang="en-US" altLang="ja-JP" sz="2800" dirty="0" smtClean="0"/>
              <a:t>AIC=</a:t>
            </a:r>
            <a:r>
              <a:rPr kumimoji="1" lang="ja-JP" altLang="en-US" sz="2800" dirty="0" smtClean="0"/>
              <a:t>－２</a:t>
            </a:r>
            <a:r>
              <a:rPr kumimoji="1" lang="en-US" altLang="ja-JP" sz="2800" dirty="0" smtClean="0"/>
              <a:t>×</a:t>
            </a:r>
            <a:r>
              <a:rPr kumimoji="1" lang="ja-JP" altLang="en-US" sz="2800" dirty="0" smtClean="0"/>
              <a:t>最大対数尤度＋２</a:t>
            </a:r>
            <a:r>
              <a:rPr kumimoji="1" lang="en-US" altLang="ja-JP" sz="2800" dirty="0" smtClean="0"/>
              <a:t>×</a:t>
            </a:r>
            <a:r>
              <a:rPr kumimoji="1" lang="ja-JP" altLang="en-US" sz="2800" dirty="0" smtClean="0"/>
              <a:t>パラメーター数</a:t>
            </a:r>
            <a:endParaRPr kumimoji="1" lang="ja-JP" altLang="en-US" sz="2800" dirty="0"/>
          </a:p>
        </p:txBody>
      </p:sp>
      <p:sp>
        <p:nvSpPr>
          <p:cNvPr id="13" name="テキスト ボックス 12"/>
          <p:cNvSpPr txBox="1"/>
          <p:nvPr/>
        </p:nvSpPr>
        <p:spPr>
          <a:xfrm>
            <a:off x="4644008" y="6488668"/>
            <a:ext cx="646331" cy="369332"/>
          </a:xfrm>
          <a:prstGeom prst="rect">
            <a:avLst/>
          </a:prstGeom>
          <a:noFill/>
        </p:spPr>
        <p:txBody>
          <a:bodyPr wrap="none" rtlCol="0">
            <a:spAutoFit/>
          </a:bodyPr>
          <a:lstStyle/>
          <a:p>
            <a:r>
              <a:rPr kumimoji="1" lang="ja-JP" altLang="en-US" dirty="0" smtClean="0"/>
              <a:t>次数</a:t>
            </a:r>
            <a:endParaRPr kumimoji="1" lang="ja-JP" altLang="en-US" dirty="0"/>
          </a:p>
        </p:txBody>
      </p:sp>
      <p:sp>
        <p:nvSpPr>
          <p:cNvPr id="14" name="テキスト ボックス 13"/>
          <p:cNvSpPr txBox="1"/>
          <p:nvPr/>
        </p:nvSpPr>
        <p:spPr>
          <a:xfrm>
            <a:off x="1691680" y="2924944"/>
            <a:ext cx="498855" cy="369332"/>
          </a:xfrm>
          <a:prstGeom prst="rect">
            <a:avLst/>
          </a:prstGeom>
          <a:noFill/>
        </p:spPr>
        <p:txBody>
          <a:bodyPr wrap="none" rtlCol="0">
            <a:spAutoFit/>
          </a:bodyPr>
          <a:lstStyle/>
          <a:p>
            <a:r>
              <a:rPr lang="en-US" altLang="ja-JP" dirty="0" smtClean="0"/>
              <a:t>AIC</a:t>
            </a:r>
            <a:endParaRPr kumimoji="1" lang="ja-JP"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aicval-7023.png"/>
          <p:cNvPicPr>
            <a:picLocks noChangeAspect="1"/>
          </p:cNvPicPr>
          <p:nvPr/>
        </p:nvPicPr>
        <p:blipFill>
          <a:blip r:embed="rId2" cstate="print"/>
          <a:stretch>
            <a:fillRect/>
          </a:stretch>
        </p:blipFill>
        <p:spPr>
          <a:xfrm>
            <a:off x="1403648" y="1781436"/>
            <a:ext cx="6768752" cy="5076564"/>
          </a:xfrm>
          <a:prstGeom prst="rect">
            <a:avLst/>
          </a:prstGeom>
        </p:spPr>
      </p:pic>
      <p:sp>
        <p:nvSpPr>
          <p:cNvPr id="2" name="タイトル 1"/>
          <p:cNvSpPr>
            <a:spLocks noGrp="1"/>
          </p:cNvSpPr>
          <p:nvPr>
            <p:ph type="title"/>
          </p:nvPr>
        </p:nvSpPr>
        <p:spPr>
          <a:xfrm>
            <a:off x="395536" y="0"/>
            <a:ext cx="8229600" cy="850106"/>
          </a:xfrm>
        </p:spPr>
        <p:txBody>
          <a:bodyPr/>
          <a:lstStyle/>
          <a:p>
            <a:r>
              <a:rPr kumimoji="1" lang="en-US" altLang="ja-JP" dirty="0" smtClean="0"/>
              <a:t>AIC</a:t>
            </a:r>
            <a:r>
              <a:rPr kumimoji="1" lang="ja-JP" altLang="en-US" dirty="0" smtClean="0"/>
              <a:t>の計算</a:t>
            </a:r>
            <a:endParaRPr kumimoji="1" lang="ja-JP" altLang="en-US" dirty="0"/>
          </a:p>
        </p:txBody>
      </p:sp>
      <p:sp>
        <p:nvSpPr>
          <p:cNvPr id="9" name="テキスト ボックス 8"/>
          <p:cNvSpPr txBox="1"/>
          <p:nvPr/>
        </p:nvSpPr>
        <p:spPr>
          <a:xfrm>
            <a:off x="251520" y="836712"/>
            <a:ext cx="7165744" cy="523220"/>
          </a:xfrm>
          <a:prstGeom prst="rect">
            <a:avLst/>
          </a:prstGeom>
          <a:noFill/>
        </p:spPr>
        <p:txBody>
          <a:bodyPr wrap="none" rtlCol="0">
            <a:spAutoFit/>
          </a:bodyPr>
          <a:lstStyle/>
          <a:p>
            <a:r>
              <a:rPr kumimoji="1" lang="en-US" altLang="ja-JP" sz="2800" dirty="0" smtClean="0"/>
              <a:t>AIC=</a:t>
            </a:r>
            <a:r>
              <a:rPr kumimoji="1" lang="ja-JP" altLang="en-US" sz="2800" dirty="0" smtClean="0"/>
              <a:t>－２</a:t>
            </a:r>
            <a:r>
              <a:rPr kumimoji="1" lang="en-US" altLang="ja-JP" sz="2800" dirty="0" smtClean="0"/>
              <a:t>×</a:t>
            </a:r>
            <a:r>
              <a:rPr kumimoji="1" lang="ja-JP" altLang="en-US" sz="2800" dirty="0" smtClean="0"/>
              <a:t>最大対数尤度＋２</a:t>
            </a:r>
            <a:r>
              <a:rPr kumimoji="1" lang="en-US" altLang="ja-JP" sz="2800" dirty="0" smtClean="0"/>
              <a:t>×</a:t>
            </a:r>
            <a:r>
              <a:rPr kumimoji="1" lang="ja-JP" altLang="en-US" sz="2800" dirty="0" smtClean="0"/>
              <a:t>パラメーター数</a:t>
            </a:r>
            <a:endParaRPr kumimoji="1" lang="ja-JP" altLang="en-US" sz="2800" dirty="0"/>
          </a:p>
        </p:txBody>
      </p:sp>
      <p:sp>
        <p:nvSpPr>
          <p:cNvPr id="13" name="テキスト ボックス 12"/>
          <p:cNvSpPr txBox="1"/>
          <p:nvPr/>
        </p:nvSpPr>
        <p:spPr>
          <a:xfrm>
            <a:off x="4644008" y="6488668"/>
            <a:ext cx="646331" cy="369332"/>
          </a:xfrm>
          <a:prstGeom prst="rect">
            <a:avLst/>
          </a:prstGeom>
          <a:noFill/>
        </p:spPr>
        <p:txBody>
          <a:bodyPr wrap="none" rtlCol="0">
            <a:spAutoFit/>
          </a:bodyPr>
          <a:lstStyle/>
          <a:p>
            <a:r>
              <a:rPr kumimoji="1" lang="ja-JP" altLang="en-US" dirty="0" smtClean="0"/>
              <a:t>次数</a:t>
            </a:r>
            <a:endParaRPr kumimoji="1" lang="ja-JP" altLang="en-US" dirty="0"/>
          </a:p>
        </p:txBody>
      </p:sp>
      <p:sp>
        <p:nvSpPr>
          <p:cNvPr id="14" name="テキスト ボックス 13"/>
          <p:cNvSpPr txBox="1"/>
          <p:nvPr/>
        </p:nvSpPr>
        <p:spPr>
          <a:xfrm>
            <a:off x="1547664" y="2420888"/>
            <a:ext cx="498855" cy="369332"/>
          </a:xfrm>
          <a:prstGeom prst="rect">
            <a:avLst/>
          </a:prstGeom>
          <a:noFill/>
        </p:spPr>
        <p:txBody>
          <a:bodyPr wrap="none" rtlCol="0">
            <a:spAutoFit/>
          </a:bodyPr>
          <a:lstStyle/>
          <a:p>
            <a:r>
              <a:rPr lang="en-US" altLang="ja-JP" dirty="0" smtClean="0"/>
              <a:t>AIC</a:t>
            </a:r>
            <a:endParaRPr kumimoji="1" lang="ja-JP"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706090"/>
          </a:xfrm>
        </p:spPr>
        <p:txBody>
          <a:bodyPr>
            <a:normAutofit fontScale="90000"/>
          </a:bodyPr>
          <a:lstStyle/>
          <a:p>
            <a:r>
              <a:rPr kumimoji="1" lang="ja-JP" altLang="en-US" dirty="0" smtClean="0"/>
              <a:t>どう自動検測に適用する？</a:t>
            </a:r>
            <a:endParaRPr kumimoji="1" lang="ja-JP" altLang="en-US" dirty="0"/>
          </a:p>
        </p:txBody>
      </p:sp>
      <p:pic>
        <p:nvPicPr>
          <p:cNvPr id="4" name="図 3" descr="ar-yokota-time-pick.png"/>
          <p:cNvPicPr>
            <a:picLocks noChangeAspect="1"/>
          </p:cNvPicPr>
          <p:nvPr/>
        </p:nvPicPr>
        <p:blipFill>
          <a:blip r:embed="rId2" cstate="print"/>
          <a:stretch>
            <a:fillRect/>
          </a:stretch>
        </p:blipFill>
        <p:spPr>
          <a:xfrm>
            <a:off x="395536" y="1484784"/>
            <a:ext cx="6429375" cy="4972050"/>
          </a:xfrm>
          <a:prstGeom prst="rect">
            <a:avLst/>
          </a:prstGeom>
        </p:spPr>
      </p:pic>
      <p:sp>
        <p:nvSpPr>
          <p:cNvPr id="5" name="テキスト ボックス 4"/>
          <p:cNvSpPr txBox="1"/>
          <p:nvPr/>
        </p:nvSpPr>
        <p:spPr>
          <a:xfrm>
            <a:off x="6012160" y="6488668"/>
            <a:ext cx="1972015" cy="369332"/>
          </a:xfrm>
          <a:prstGeom prst="rect">
            <a:avLst/>
          </a:prstGeom>
          <a:noFill/>
        </p:spPr>
        <p:txBody>
          <a:bodyPr wrap="none" rtlCol="0">
            <a:spAutoFit/>
          </a:bodyPr>
          <a:lstStyle/>
          <a:p>
            <a:r>
              <a:rPr kumimoji="1" lang="ja-JP" altLang="en-US" dirty="0" smtClean="0"/>
              <a:t>横田・他</a:t>
            </a:r>
            <a:r>
              <a:rPr kumimoji="1" lang="en-US" altLang="ja-JP" dirty="0" smtClean="0"/>
              <a:t>(1981)</a:t>
            </a:r>
            <a:r>
              <a:rPr kumimoji="1" lang="ja-JP" altLang="en-US" dirty="0" smtClean="0"/>
              <a:t>より</a:t>
            </a:r>
            <a:endParaRPr kumimoji="1" lang="ja-JP" altLang="en-US" dirty="0"/>
          </a:p>
        </p:txBody>
      </p:sp>
      <p:sp>
        <p:nvSpPr>
          <p:cNvPr id="3" name="テキスト ボックス 2"/>
          <p:cNvSpPr txBox="1"/>
          <p:nvPr/>
        </p:nvSpPr>
        <p:spPr>
          <a:xfrm>
            <a:off x="179512" y="764704"/>
            <a:ext cx="8061822" cy="646331"/>
          </a:xfrm>
          <a:prstGeom prst="rect">
            <a:avLst/>
          </a:prstGeom>
          <a:solidFill>
            <a:schemeClr val="accent5">
              <a:lumMod val="20000"/>
              <a:lumOff val="80000"/>
            </a:schemeClr>
          </a:solidFill>
        </p:spPr>
        <p:txBody>
          <a:bodyPr wrap="none" rtlCol="0">
            <a:spAutoFit/>
          </a:bodyPr>
          <a:lstStyle/>
          <a:p>
            <a:r>
              <a:rPr kumimoji="1" lang="ja-JP" altLang="en-US" dirty="0" smtClean="0"/>
              <a:t>トリガ情報に基づき、ノイズ部分シグナル部分（地震波部分）に分割する点</a:t>
            </a:r>
            <a:r>
              <a:rPr kumimoji="1" lang="en-US" altLang="ja-JP" dirty="0" smtClean="0"/>
              <a:t>(K)</a:t>
            </a:r>
            <a:r>
              <a:rPr kumimoji="1" lang="ja-JP" altLang="en-US" dirty="0" smtClean="0"/>
              <a:t>を</a:t>
            </a:r>
            <a:r>
              <a:rPr kumimoji="1" lang="en-US" altLang="ja-JP" dirty="0" smtClean="0"/>
              <a:t>AIC</a:t>
            </a:r>
          </a:p>
          <a:p>
            <a:r>
              <a:rPr lang="ja-JP" altLang="en-US" dirty="0" smtClean="0"/>
              <a:t>最小条件で検索する</a:t>
            </a:r>
            <a:endParaRPr kumimoji="1" lang="ja-JP" altLang="en-US" dirty="0" smtClean="0"/>
          </a:p>
        </p:txBody>
      </p:sp>
      <p:sp>
        <p:nvSpPr>
          <p:cNvPr id="6" name="テキスト ボックス 5"/>
          <p:cNvSpPr txBox="1"/>
          <p:nvPr/>
        </p:nvSpPr>
        <p:spPr>
          <a:xfrm>
            <a:off x="5580112" y="1700808"/>
            <a:ext cx="3332964" cy="646331"/>
          </a:xfrm>
          <a:prstGeom prst="rect">
            <a:avLst/>
          </a:prstGeom>
          <a:solidFill>
            <a:schemeClr val="accent5">
              <a:lumMod val="20000"/>
              <a:lumOff val="80000"/>
            </a:schemeClr>
          </a:solidFill>
        </p:spPr>
        <p:txBody>
          <a:bodyPr wrap="none" rtlCol="0">
            <a:spAutoFit/>
          </a:bodyPr>
          <a:lstStyle/>
          <a:p>
            <a:r>
              <a:rPr kumimoji="1" lang="ja-JP" altLang="en-US" dirty="0" smtClean="0"/>
              <a:t>ノイズと信号の分かれ目</a:t>
            </a:r>
            <a:r>
              <a:rPr kumimoji="1" lang="en-US" altLang="ja-JP" dirty="0" smtClean="0"/>
              <a:t>K</a:t>
            </a:r>
            <a:r>
              <a:rPr kumimoji="1" lang="ja-JP" altLang="en-US" dirty="0" smtClean="0"/>
              <a:t>を毎回</a:t>
            </a:r>
            <a:endParaRPr kumimoji="1" lang="en-US" altLang="ja-JP" dirty="0" smtClean="0"/>
          </a:p>
          <a:p>
            <a:r>
              <a:rPr lang="ja-JP" altLang="en-US" dirty="0" smtClean="0"/>
              <a:t>モデルを作り直しながら</a:t>
            </a:r>
            <a:r>
              <a:rPr kumimoji="1" lang="ja-JP" altLang="en-US" dirty="0" smtClean="0"/>
              <a:t>探す</a:t>
            </a:r>
          </a:p>
        </p:txBody>
      </p:sp>
      <p:sp>
        <p:nvSpPr>
          <p:cNvPr id="7" name="テキスト ボックス 6"/>
          <p:cNvSpPr txBox="1"/>
          <p:nvPr/>
        </p:nvSpPr>
        <p:spPr>
          <a:xfrm>
            <a:off x="5580112" y="3068960"/>
            <a:ext cx="3523722" cy="646331"/>
          </a:xfrm>
          <a:prstGeom prst="rect">
            <a:avLst/>
          </a:prstGeom>
          <a:solidFill>
            <a:schemeClr val="accent5">
              <a:lumMod val="20000"/>
              <a:lumOff val="80000"/>
            </a:schemeClr>
          </a:solidFill>
        </p:spPr>
        <p:txBody>
          <a:bodyPr wrap="none" rtlCol="0">
            <a:spAutoFit/>
          </a:bodyPr>
          <a:lstStyle/>
          <a:p>
            <a:r>
              <a:rPr kumimoji="1" lang="ja-JP" altLang="en-US" dirty="0" smtClean="0"/>
              <a:t>ノイズと信号のモデルをあらかじめ</a:t>
            </a:r>
            <a:endParaRPr kumimoji="1" lang="en-US" altLang="ja-JP" dirty="0" smtClean="0"/>
          </a:p>
          <a:p>
            <a:r>
              <a:rPr lang="ja-JP" altLang="en-US" dirty="0" smtClean="0"/>
              <a:t>作って、</a:t>
            </a:r>
            <a:r>
              <a:rPr kumimoji="1" lang="ja-JP" altLang="en-US" dirty="0" smtClean="0"/>
              <a:t>分かれ目</a:t>
            </a:r>
            <a:r>
              <a:rPr kumimoji="1" lang="en-US" altLang="ja-JP" dirty="0" smtClean="0"/>
              <a:t>K</a:t>
            </a:r>
            <a:r>
              <a:rPr kumimoji="1" lang="ja-JP" altLang="en-US" dirty="0" smtClean="0"/>
              <a:t>を探す</a:t>
            </a:r>
          </a:p>
        </p:txBody>
      </p:sp>
      <p:sp>
        <p:nvSpPr>
          <p:cNvPr id="8" name="テキスト ボックス 7"/>
          <p:cNvSpPr txBox="1"/>
          <p:nvPr/>
        </p:nvSpPr>
        <p:spPr>
          <a:xfrm>
            <a:off x="5620278" y="4509120"/>
            <a:ext cx="3331361" cy="646331"/>
          </a:xfrm>
          <a:prstGeom prst="rect">
            <a:avLst/>
          </a:prstGeom>
          <a:solidFill>
            <a:schemeClr val="accent5">
              <a:lumMod val="20000"/>
              <a:lumOff val="80000"/>
            </a:schemeClr>
          </a:solidFill>
        </p:spPr>
        <p:txBody>
          <a:bodyPr wrap="none" rtlCol="0">
            <a:spAutoFit/>
          </a:bodyPr>
          <a:lstStyle/>
          <a:p>
            <a:r>
              <a:rPr kumimoji="1" lang="ja-JP" altLang="en-US" dirty="0" smtClean="0"/>
              <a:t>ノイズモデルだけ作り、分かれ目</a:t>
            </a:r>
            <a:endParaRPr kumimoji="1" lang="en-US" altLang="ja-JP" dirty="0" smtClean="0"/>
          </a:p>
          <a:p>
            <a:r>
              <a:rPr kumimoji="1" lang="en-US" altLang="ja-JP" dirty="0" smtClean="0"/>
              <a:t>K</a:t>
            </a:r>
            <a:r>
              <a:rPr kumimoji="1" lang="ja-JP" altLang="en-US" dirty="0" smtClean="0"/>
              <a:t>を探す</a:t>
            </a:r>
          </a:p>
        </p:txBody>
      </p:sp>
      <p:sp>
        <p:nvSpPr>
          <p:cNvPr id="9" name="テキスト ボックス 8"/>
          <p:cNvSpPr txBox="1"/>
          <p:nvPr/>
        </p:nvSpPr>
        <p:spPr>
          <a:xfrm>
            <a:off x="6588224" y="3717032"/>
            <a:ext cx="1830950" cy="369332"/>
          </a:xfrm>
          <a:prstGeom prst="rect">
            <a:avLst/>
          </a:prstGeom>
          <a:noFill/>
        </p:spPr>
        <p:txBody>
          <a:bodyPr wrap="none" rtlCol="0">
            <a:spAutoFit/>
          </a:bodyPr>
          <a:lstStyle/>
          <a:p>
            <a:r>
              <a:rPr kumimoji="1" lang="ja-JP" altLang="en-US" dirty="0" smtClean="0"/>
              <a:t>（とりあえずこれ）</a:t>
            </a:r>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自動検測の原理</a:t>
            </a:r>
            <a:endParaRPr kumimoji="1" lang="ja-JP" altLang="en-US" dirty="0"/>
          </a:p>
        </p:txBody>
      </p:sp>
      <p:sp>
        <p:nvSpPr>
          <p:cNvPr id="3" name="テキスト ボックス 2"/>
          <p:cNvSpPr txBox="1"/>
          <p:nvPr/>
        </p:nvSpPr>
        <p:spPr>
          <a:xfrm>
            <a:off x="1115616" y="1556792"/>
            <a:ext cx="6914072" cy="461665"/>
          </a:xfrm>
          <a:prstGeom prst="rect">
            <a:avLst/>
          </a:prstGeom>
          <a:solidFill>
            <a:srgbClr val="FFFF00"/>
          </a:solidFill>
        </p:spPr>
        <p:txBody>
          <a:bodyPr wrap="none" rtlCol="0">
            <a:spAutoFit/>
          </a:bodyPr>
          <a:lstStyle/>
          <a:p>
            <a:r>
              <a:rPr kumimoji="1" lang="ja-JP" altLang="en-US" sz="2400" dirty="0" smtClean="0"/>
              <a:t>・波形の振幅・周期などが変わった時刻を検知する。</a:t>
            </a:r>
            <a:endParaRPr kumimoji="1" lang="ja-JP" altLang="en-US" sz="2400" dirty="0"/>
          </a:p>
        </p:txBody>
      </p:sp>
      <p:sp>
        <p:nvSpPr>
          <p:cNvPr id="4" name="テキスト ボックス 3"/>
          <p:cNvSpPr txBox="1"/>
          <p:nvPr/>
        </p:nvSpPr>
        <p:spPr>
          <a:xfrm>
            <a:off x="3563888" y="2420888"/>
            <a:ext cx="1734770" cy="769441"/>
          </a:xfrm>
          <a:prstGeom prst="rect">
            <a:avLst/>
          </a:prstGeom>
          <a:noFill/>
        </p:spPr>
        <p:txBody>
          <a:bodyPr wrap="none" rtlCol="0">
            <a:spAutoFit/>
          </a:bodyPr>
          <a:lstStyle/>
          <a:p>
            <a:r>
              <a:rPr kumimoji="1" lang="ja-JP" altLang="en-US" sz="4400" dirty="0" smtClean="0"/>
              <a:t>やり方</a:t>
            </a:r>
            <a:endParaRPr kumimoji="1" lang="ja-JP" altLang="en-US" sz="4400" dirty="0"/>
          </a:p>
        </p:txBody>
      </p:sp>
      <p:sp>
        <p:nvSpPr>
          <p:cNvPr id="5" name="テキスト ボックス 4"/>
          <p:cNvSpPr txBox="1"/>
          <p:nvPr/>
        </p:nvSpPr>
        <p:spPr>
          <a:xfrm>
            <a:off x="1835696" y="3068960"/>
            <a:ext cx="4918334" cy="2246769"/>
          </a:xfrm>
          <a:prstGeom prst="rect">
            <a:avLst/>
          </a:prstGeom>
          <a:noFill/>
        </p:spPr>
        <p:txBody>
          <a:bodyPr wrap="none" rtlCol="0">
            <a:spAutoFit/>
          </a:bodyPr>
          <a:lstStyle/>
          <a:p>
            <a:r>
              <a:rPr kumimoji="1" lang="ja-JP" altLang="en-US" sz="2800" dirty="0" smtClean="0"/>
              <a:t>・絶対振幅が閾値を超えた時刻</a:t>
            </a:r>
            <a:endParaRPr kumimoji="1" lang="en-US" altLang="ja-JP" sz="2800" dirty="0" smtClean="0"/>
          </a:p>
          <a:p>
            <a:r>
              <a:rPr lang="ja-JP" altLang="en-US" sz="2800" dirty="0" smtClean="0"/>
              <a:t>・分散が変化した時刻</a:t>
            </a:r>
            <a:endParaRPr lang="en-US" altLang="ja-JP" sz="2800" dirty="0" smtClean="0"/>
          </a:p>
          <a:p>
            <a:r>
              <a:rPr kumimoji="1" lang="ja-JP" altLang="en-US" sz="2800" dirty="0" smtClean="0"/>
              <a:t>・周期が変化した時刻</a:t>
            </a:r>
            <a:endParaRPr kumimoji="1" lang="en-US" altLang="ja-JP" sz="2800" dirty="0" smtClean="0"/>
          </a:p>
          <a:p>
            <a:r>
              <a:rPr lang="ja-JP" altLang="en-US" sz="2800" dirty="0" smtClean="0"/>
              <a:t>・振動方向が変化した時刻</a:t>
            </a:r>
            <a:endParaRPr lang="en-US" altLang="ja-JP" sz="2800" dirty="0" smtClean="0"/>
          </a:p>
          <a:p>
            <a:r>
              <a:rPr kumimoji="1" lang="ja-JP" altLang="en-US" sz="2800" dirty="0" smtClean="0"/>
              <a:t>・</a:t>
            </a:r>
            <a:r>
              <a:rPr kumimoji="1" lang="en-US" altLang="ja-JP" sz="2800" dirty="0" smtClean="0"/>
              <a:t>………..</a:t>
            </a:r>
            <a:endParaRPr kumimoji="1" lang="ja-JP" altLang="en-US" sz="2800" dirty="0"/>
          </a:p>
        </p:txBody>
      </p:sp>
      <p:sp>
        <p:nvSpPr>
          <p:cNvPr id="6" name="テキスト ボックス 5"/>
          <p:cNvSpPr txBox="1"/>
          <p:nvPr/>
        </p:nvSpPr>
        <p:spPr>
          <a:xfrm>
            <a:off x="3491880" y="5373216"/>
            <a:ext cx="5266185" cy="523220"/>
          </a:xfrm>
          <a:prstGeom prst="rect">
            <a:avLst/>
          </a:prstGeom>
          <a:solidFill>
            <a:schemeClr val="accent1">
              <a:lumMod val="20000"/>
              <a:lumOff val="80000"/>
            </a:schemeClr>
          </a:solidFill>
        </p:spPr>
        <p:txBody>
          <a:bodyPr wrap="none" rtlCol="0">
            <a:spAutoFit/>
          </a:bodyPr>
          <a:lstStyle/>
          <a:p>
            <a:r>
              <a:rPr lang="en-US" altLang="ja-JP" sz="2800" dirty="0" smtClean="0"/>
              <a:t>AR</a:t>
            </a:r>
            <a:r>
              <a:rPr lang="ja-JP" altLang="en-US" sz="2800" dirty="0" smtClean="0"/>
              <a:t>モデルに基づくものはその一つ</a:t>
            </a:r>
            <a:endParaRPr kumimoji="1" lang="ja-JP" altLang="en-US" sz="2800" dirty="0"/>
          </a:p>
        </p:txBody>
      </p:sp>
      <p:sp>
        <p:nvSpPr>
          <p:cNvPr id="7" name="テキスト ボックス 6"/>
          <p:cNvSpPr txBox="1"/>
          <p:nvPr/>
        </p:nvSpPr>
        <p:spPr>
          <a:xfrm>
            <a:off x="899592" y="6396335"/>
            <a:ext cx="7023076" cy="461665"/>
          </a:xfrm>
          <a:prstGeom prst="rect">
            <a:avLst/>
          </a:prstGeom>
          <a:solidFill>
            <a:schemeClr val="accent1">
              <a:lumMod val="20000"/>
              <a:lumOff val="80000"/>
            </a:schemeClr>
          </a:solidFill>
        </p:spPr>
        <p:txBody>
          <a:bodyPr wrap="none" rtlCol="0">
            <a:spAutoFit/>
          </a:bodyPr>
          <a:lstStyle/>
          <a:p>
            <a:r>
              <a:rPr lang="ja-JP" altLang="en-US" sz="2400" dirty="0" smtClean="0"/>
              <a:t>（本当は単純で効果の上がるものがよいのだが</a:t>
            </a:r>
            <a:r>
              <a:rPr lang="en-US" altLang="ja-JP" sz="2400" dirty="0" smtClean="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778098"/>
          </a:xfrm>
        </p:spPr>
        <p:txBody>
          <a:bodyPr/>
          <a:lstStyle/>
          <a:p>
            <a:r>
              <a:rPr kumimoji="1" lang="en-US" altLang="ja-JP" dirty="0" smtClean="0"/>
              <a:t>2</a:t>
            </a:r>
            <a:r>
              <a:rPr kumimoji="1" lang="ja-JP" altLang="en-US" dirty="0" smtClean="0"/>
              <a:t>区間の</a:t>
            </a:r>
            <a:r>
              <a:rPr kumimoji="1" lang="en-US" altLang="ja-JP" dirty="0" smtClean="0"/>
              <a:t>AIC</a:t>
            </a:r>
            <a:endParaRPr kumimoji="1" lang="ja-JP" altLang="en-US" dirty="0"/>
          </a:p>
        </p:txBody>
      </p:sp>
      <p:sp>
        <p:nvSpPr>
          <p:cNvPr id="3" name="テキスト ボックス 2"/>
          <p:cNvSpPr txBox="1"/>
          <p:nvPr/>
        </p:nvSpPr>
        <p:spPr>
          <a:xfrm>
            <a:off x="1187624" y="908720"/>
            <a:ext cx="6428363" cy="3539430"/>
          </a:xfrm>
          <a:prstGeom prst="rect">
            <a:avLst/>
          </a:prstGeom>
          <a:noFill/>
        </p:spPr>
        <p:txBody>
          <a:bodyPr wrap="none" rtlCol="0">
            <a:spAutoFit/>
          </a:bodyPr>
          <a:lstStyle/>
          <a:p>
            <a:r>
              <a:rPr kumimoji="1" lang="en-US" altLang="ja-JP" sz="2800" dirty="0" smtClean="0"/>
              <a:t>AIC=</a:t>
            </a:r>
            <a:r>
              <a:rPr kumimoji="1" lang="ja-JP" altLang="en-US" sz="2800" dirty="0" smtClean="0"/>
              <a:t>－２</a:t>
            </a:r>
            <a:r>
              <a:rPr kumimoji="1" lang="en-US" altLang="ja-JP" sz="2800" dirty="0" smtClean="0"/>
              <a:t>×</a:t>
            </a:r>
            <a:r>
              <a:rPr kumimoji="1" lang="ja-JP" altLang="en-US" sz="2800" dirty="0" smtClean="0"/>
              <a:t>（全体の最大対数尤度）</a:t>
            </a:r>
            <a:endParaRPr kumimoji="1" lang="en-US" altLang="ja-JP" sz="2800" dirty="0" smtClean="0"/>
          </a:p>
          <a:p>
            <a:r>
              <a:rPr lang="ja-JP" altLang="en-US" sz="2800" dirty="0" smtClean="0"/>
              <a:t>　　　</a:t>
            </a:r>
            <a:r>
              <a:rPr kumimoji="1" lang="ja-JP" altLang="en-US" sz="2800" dirty="0" smtClean="0"/>
              <a:t>＋２</a:t>
            </a:r>
            <a:r>
              <a:rPr kumimoji="1" lang="en-US" altLang="ja-JP" sz="2800" dirty="0" smtClean="0"/>
              <a:t>×</a:t>
            </a:r>
            <a:r>
              <a:rPr kumimoji="1" lang="ja-JP" altLang="en-US" sz="2800" dirty="0" smtClean="0"/>
              <a:t>（全体のパラメーター数）　</a:t>
            </a:r>
            <a:endParaRPr kumimoji="1" lang="en-US" altLang="ja-JP" sz="2800" dirty="0" smtClean="0"/>
          </a:p>
          <a:p>
            <a:r>
              <a:rPr lang="ja-JP" altLang="en-US" sz="2800" dirty="0" smtClean="0"/>
              <a:t>　　</a:t>
            </a:r>
            <a:r>
              <a:rPr lang="en-US" altLang="ja-JP" sz="2800" dirty="0" smtClean="0"/>
              <a:t>=</a:t>
            </a:r>
            <a:r>
              <a:rPr lang="ja-JP" altLang="en-US" sz="2800" dirty="0" smtClean="0"/>
              <a:t> －２</a:t>
            </a:r>
            <a:r>
              <a:rPr lang="en-US" altLang="ja-JP" sz="2800" dirty="0" smtClean="0"/>
              <a:t>×</a:t>
            </a:r>
            <a:r>
              <a:rPr lang="ja-JP" altLang="en-US" sz="2800" dirty="0" smtClean="0"/>
              <a:t>（ノイズ区間の最大対数尤度）</a:t>
            </a:r>
            <a:endParaRPr lang="en-US" altLang="ja-JP" sz="2800" dirty="0" smtClean="0"/>
          </a:p>
          <a:p>
            <a:r>
              <a:rPr lang="ja-JP" altLang="en-US" sz="2800" dirty="0" smtClean="0"/>
              <a:t>　　　＋２</a:t>
            </a:r>
            <a:r>
              <a:rPr lang="en-US" altLang="ja-JP" sz="2800" dirty="0" smtClean="0"/>
              <a:t>×</a:t>
            </a:r>
            <a:r>
              <a:rPr lang="ja-JP" altLang="en-US" sz="2800" dirty="0" smtClean="0"/>
              <a:t>（ノイズ区間のパラメーター数）</a:t>
            </a:r>
            <a:endParaRPr lang="en-US" altLang="ja-JP" sz="2800" dirty="0" smtClean="0"/>
          </a:p>
          <a:p>
            <a:r>
              <a:rPr lang="ja-JP" altLang="en-US" sz="2800" dirty="0" smtClean="0"/>
              <a:t>　　　－２</a:t>
            </a:r>
            <a:r>
              <a:rPr lang="en-US" altLang="ja-JP" sz="2800" dirty="0" smtClean="0"/>
              <a:t>×</a:t>
            </a:r>
            <a:r>
              <a:rPr lang="ja-JP" altLang="en-US" sz="2800" dirty="0" smtClean="0"/>
              <a:t>（信号区間の最大対数尤度）</a:t>
            </a:r>
            <a:endParaRPr lang="en-US" altLang="ja-JP" sz="2800" dirty="0" smtClean="0"/>
          </a:p>
          <a:p>
            <a:r>
              <a:rPr lang="ja-JP" altLang="en-US" sz="2800" dirty="0" smtClean="0"/>
              <a:t>　　　＋２</a:t>
            </a:r>
            <a:r>
              <a:rPr lang="en-US" altLang="ja-JP" sz="2800" dirty="0" smtClean="0"/>
              <a:t>×</a:t>
            </a:r>
            <a:r>
              <a:rPr lang="ja-JP" altLang="en-US" sz="2800" dirty="0" smtClean="0"/>
              <a:t>（信号区間のパラメーター数）</a:t>
            </a:r>
            <a:endParaRPr lang="en-US" altLang="ja-JP" sz="2800" dirty="0" smtClean="0"/>
          </a:p>
          <a:p>
            <a:r>
              <a:rPr lang="ja-JP" altLang="en-US" sz="2800" dirty="0" smtClean="0"/>
              <a:t>　　</a:t>
            </a:r>
            <a:r>
              <a:rPr lang="en-US" altLang="ja-JP" sz="2800" dirty="0" smtClean="0"/>
              <a:t>=</a:t>
            </a:r>
            <a:r>
              <a:rPr lang="ja-JP" altLang="en-US" sz="2800" dirty="0" smtClean="0"/>
              <a:t>（ノイズ区間の</a:t>
            </a:r>
            <a:r>
              <a:rPr lang="en-US" altLang="ja-JP" sz="2800" dirty="0" smtClean="0"/>
              <a:t>AIC)+(</a:t>
            </a:r>
            <a:r>
              <a:rPr lang="ja-JP" altLang="en-US" sz="2800" dirty="0" smtClean="0"/>
              <a:t>信号区間の</a:t>
            </a:r>
            <a:r>
              <a:rPr lang="en-US" altLang="ja-JP" sz="2800" dirty="0" smtClean="0"/>
              <a:t>AIC)</a:t>
            </a:r>
            <a:endParaRPr lang="ja-JP" altLang="en-US" sz="2800" dirty="0" smtClean="0"/>
          </a:p>
          <a:p>
            <a:endParaRPr kumimoji="1" lang="ja-JP" altLang="en-US" sz="2800" dirty="0"/>
          </a:p>
        </p:txBody>
      </p:sp>
      <p:cxnSp>
        <p:nvCxnSpPr>
          <p:cNvPr id="5" name="直線コネクタ 4"/>
          <p:cNvCxnSpPr/>
          <p:nvPr/>
        </p:nvCxnSpPr>
        <p:spPr>
          <a:xfrm>
            <a:off x="1115616" y="4725144"/>
            <a:ext cx="2376264"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3491880" y="4725144"/>
            <a:ext cx="446449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051720" y="4149080"/>
            <a:ext cx="952505" cy="461665"/>
          </a:xfrm>
          <a:prstGeom prst="rect">
            <a:avLst/>
          </a:prstGeom>
          <a:noFill/>
        </p:spPr>
        <p:txBody>
          <a:bodyPr wrap="none" rtlCol="0">
            <a:spAutoFit/>
          </a:bodyPr>
          <a:lstStyle/>
          <a:p>
            <a:r>
              <a:rPr kumimoji="1" lang="ja-JP" altLang="en-US" sz="2400" b="1" dirty="0" smtClean="0">
                <a:solidFill>
                  <a:srgbClr val="0070C0"/>
                </a:solidFill>
              </a:rPr>
              <a:t>ノイズ</a:t>
            </a:r>
            <a:endParaRPr kumimoji="1" lang="ja-JP" altLang="en-US" sz="2400" b="1" dirty="0">
              <a:solidFill>
                <a:srgbClr val="0070C0"/>
              </a:solidFill>
            </a:endParaRPr>
          </a:p>
        </p:txBody>
      </p:sp>
      <p:sp>
        <p:nvSpPr>
          <p:cNvPr id="8" name="テキスト ボックス 7"/>
          <p:cNvSpPr txBox="1"/>
          <p:nvPr/>
        </p:nvSpPr>
        <p:spPr>
          <a:xfrm>
            <a:off x="5724128" y="4149080"/>
            <a:ext cx="803425" cy="461665"/>
          </a:xfrm>
          <a:prstGeom prst="rect">
            <a:avLst/>
          </a:prstGeom>
          <a:noFill/>
        </p:spPr>
        <p:txBody>
          <a:bodyPr wrap="none" rtlCol="0">
            <a:spAutoFit/>
          </a:bodyPr>
          <a:lstStyle/>
          <a:p>
            <a:r>
              <a:rPr kumimoji="1" lang="ja-JP" altLang="en-US" sz="2400" b="1" dirty="0" smtClean="0">
                <a:solidFill>
                  <a:srgbClr val="FF0000"/>
                </a:solidFill>
              </a:rPr>
              <a:t>信号</a:t>
            </a:r>
            <a:endParaRPr kumimoji="1" lang="ja-JP" altLang="en-US" sz="2400" b="1" dirty="0">
              <a:solidFill>
                <a:srgbClr val="FF0000"/>
              </a:solidFill>
            </a:endParaRPr>
          </a:p>
        </p:txBody>
      </p:sp>
      <p:cxnSp>
        <p:nvCxnSpPr>
          <p:cNvPr id="9" name="直線コネクタ 8"/>
          <p:cNvCxnSpPr/>
          <p:nvPr/>
        </p:nvCxnSpPr>
        <p:spPr>
          <a:xfrm>
            <a:off x="1115616" y="5517232"/>
            <a:ext cx="4104456"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5220072" y="5517232"/>
            <a:ext cx="27363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3491880" y="5085184"/>
            <a:ext cx="1728192"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1331640" y="4797152"/>
            <a:ext cx="2160240" cy="646331"/>
          </a:xfrm>
          <a:prstGeom prst="rect">
            <a:avLst/>
          </a:prstGeom>
          <a:noFill/>
        </p:spPr>
        <p:txBody>
          <a:bodyPr wrap="square" rtlCol="0">
            <a:spAutoFit/>
          </a:bodyPr>
          <a:lstStyle/>
          <a:p>
            <a:r>
              <a:rPr kumimoji="1" lang="ja-JP" altLang="en-US" dirty="0" smtClean="0"/>
              <a:t>ノイズと信号の仮定境界をずらしてゆく</a:t>
            </a:r>
            <a:endParaRPr kumimoji="1" lang="ja-JP" altLang="en-US" dirty="0"/>
          </a:p>
        </p:txBody>
      </p:sp>
      <p:sp>
        <p:nvSpPr>
          <p:cNvPr id="21" name="テキスト ボックス 20"/>
          <p:cNvSpPr txBox="1"/>
          <p:nvPr/>
        </p:nvSpPr>
        <p:spPr>
          <a:xfrm>
            <a:off x="3851920" y="6021288"/>
            <a:ext cx="4979248" cy="369332"/>
          </a:xfrm>
          <a:prstGeom prst="rect">
            <a:avLst/>
          </a:prstGeom>
          <a:noFill/>
        </p:spPr>
        <p:txBody>
          <a:bodyPr wrap="none" rtlCol="0">
            <a:spAutoFit/>
          </a:bodyPr>
          <a:lstStyle/>
          <a:p>
            <a:r>
              <a:rPr kumimoji="1" lang="en-US" altLang="ja-JP" dirty="0" smtClean="0"/>
              <a:t>※</a:t>
            </a:r>
            <a:r>
              <a:rPr kumimoji="1" lang="ja-JP" altLang="en-US" dirty="0" smtClean="0"/>
              <a:t>全体のデータ数は同じなので、尤度を比較可能</a:t>
            </a:r>
            <a:endParaRPr kumimoji="1" lang="ja-JP" altLang="en-US" dirty="0"/>
          </a:p>
        </p:txBody>
      </p:sp>
      <p:sp>
        <p:nvSpPr>
          <p:cNvPr id="13" name="テキスト ボックス 12"/>
          <p:cNvSpPr txBox="1"/>
          <p:nvPr/>
        </p:nvSpPr>
        <p:spPr>
          <a:xfrm>
            <a:off x="2627784" y="5589240"/>
            <a:ext cx="6308137" cy="461665"/>
          </a:xfrm>
          <a:prstGeom prst="rect">
            <a:avLst/>
          </a:prstGeom>
          <a:solidFill>
            <a:schemeClr val="accent5">
              <a:lumMod val="20000"/>
              <a:lumOff val="80000"/>
            </a:schemeClr>
          </a:solidFill>
        </p:spPr>
        <p:txBody>
          <a:bodyPr wrap="none" rtlCol="0">
            <a:spAutoFit/>
          </a:bodyPr>
          <a:lstStyle/>
          <a:p>
            <a:r>
              <a:rPr kumimoji="1" lang="ja-JP" altLang="en-US" sz="2400" dirty="0" smtClean="0"/>
              <a:t>区間を分割する最適な</a:t>
            </a:r>
            <a:r>
              <a:rPr kumimoji="1" lang="en-US" altLang="ja-JP" sz="2400" dirty="0" smtClean="0"/>
              <a:t>(AIC</a:t>
            </a:r>
            <a:r>
              <a:rPr kumimoji="1" lang="ja-JP" altLang="en-US" sz="2400" dirty="0" smtClean="0"/>
              <a:t>最小となる</a:t>
            </a:r>
            <a:r>
              <a:rPr kumimoji="1" lang="en-US" altLang="ja-JP" sz="2400" dirty="0" smtClean="0"/>
              <a:t>)</a:t>
            </a:r>
            <a:r>
              <a:rPr kumimoji="1" lang="ja-JP" altLang="en-US" sz="2400" dirty="0" smtClean="0"/>
              <a:t>点を探す</a:t>
            </a:r>
            <a:endParaRPr kumimoji="1" lang="en-US" altLang="ja-JP" sz="24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78098"/>
          </a:xfrm>
        </p:spPr>
        <p:txBody>
          <a:bodyPr/>
          <a:lstStyle/>
          <a:p>
            <a:r>
              <a:rPr kumimoji="1" lang="ja-JP" altLang="en-US" dirty="0" smtClean="0"/>
              <a:t>演習</a:t>
            </a:r>
            <a:endParaRPr kumimoji="1" lang="ja-JP" altLang="en-US" dirty="0"/>
          </a:p>
        </p:txBody>
      </p:sp>
      <p:sp>
        <p:nvSpPr>
          <p:cNvPr id="3" name="テキスト ボックス 2"/>
          <p:cNvSpPr txBox="1"/>
          <p:nvPr/>
        </p:nvSpPr>
        <p:spPr>
          <a:xfrm>
            <a:off x="827584" y="980728"/>
            <a:ext cx="7678705" cy="1077218"/>
          </a:xfrm>
          <a:prstGeom prst="rect">
            <a:avLst/>
          </a:prstGeom>
          <a:noFill/>
        </p:spPr>
        <p:txBody>
          <a:bodyPr wrap="none" rtlCol="0">
            <a:spAutoFit/>
          </a:bodyPr>
          <a:lstStyle/>
          <a:p>
            <a:r>
              <a:rPr kumimoji="1" lang="ja-JP" altLang="en-US" sz="3200" dirty="0" smtClean="0"/>
              <a:t>サンプルプログラムを改造して、自動検測を</a:t>
            </a:r>
            <a:endParaRPr kumimoji="1" lang="en-US" altLang="ja-JP" sz="3200" dirty="0" smtClean="0"/>
          </a:p>
          <a:p>
            <a:r>
              <a:rPr lang="ja-JP" altLang="en-US" sz="3200" dirty="0" smtClean="0"/>
              <a:t>行い、その結果を表示する。</a:t>
            </a:r>
            <a:endParaRPr kumimoji="1" lang="ja-JP" altLang="en-US" sz="3200" dirty="0"/>
          </a:p>
        </p:txBody>
      </p:sp>
      <p:sp>
        <p:nvSpPr>
          <p:cNvPr id="5" name="テキスト ボックス 4"/>
          <p:cNvSpPr txBox="1"/>
          <p:nvPr/>
        </p:nvSpPr>
        <p:spPr>
          <a:xfrm>
            <a:off x="827584" y="5949280"/>
            <a:ext cx="7672998" cy="646331"/>
          </a:xfrm>
          <a:prstGeom prst="rect">
            <a:avLst/>
          </a:prstGeom>
          <a:noFill/>
        </p:spPr>
        <p:txBody>
          <a:bodyPr wrap="none" rtlCol="0">
            <a:spAutoFit/>
          </a:bodyPr>
          <a:lstStyle/>
          <a:p>
            <a:r>
              <a:rPr kumimoji="1" lang="ja-JP" altLang="en-US" dirty="0" smtClean="0"/>
              <a:t>サンプルプログラムは波形データを読み込み、</a:t>
            </a:r>
            <a:r>
              <a:rPr kumimoji="1" lang="en-US" altLang="ja-JP" dirty="0" smtClean="0"/>
              <a:t>X-window</a:t>
            </a:r>
            <a:r>
              <a:rPr kumimoji="1" lang="ja-JP" altLang="en-US" dirty="0" smtClean="0"/>
              <a:t>のルーチンを使って、</a:t>
            </a:r>
            <a:endParaRPr kumimoji="1" lang="en-US" altLang="ja-JP" dirty="0" smtClean="0"/>
          </a:p>
          <a:p>
            <a:r>
              <a:rPr lang="ja-JP" altLang="en-US" dirty="0" smtClean="0"/>
              <a:t>画像ファイル</a:t>
            </a:r>
            <a:r>
              <a:rPr lang="en-US" altLang="ja-JP" dirty="0" smtClean="0"/>
              <a:t>(</a:t>
            </a:r>
            <a:r>
              <a:rPr lang="en-US" altLang="ja-JP" dirty="0" err="1" smtClean="0"/>
              <a:t>png</a:t>
            </a:r>
            <a:r>
              <a:rPr lang="ja-JP" altLang="en-US" dirty="0" smtClean="0"/>
              <a:t>ファイル）を作成する。そこに自動検測を組み込む。</a:t>
            </a:r>
            <a:endParaRPr kumimoji="1" lang="ja-JP" altLang="en-US" dirty="0"/>
          </a:p>
        </p:txBody>
      </p:sp>
      <p:pic>
        <p:nvPicPr>
          <p:cNvPr id="6" name="図 5" descr="7033_20100916103157.png"/>
          <p:cNvPicPr>
            <a:picLocks noChangeAspect="1"/>
          </p:cNvPicPr>
          <p:nvPr/>
        </p:nvPicPr>
        <p:blipFill>
          <a:blip r:embed="rId2" cstate="print"/>
          <a:stretch>
            <a:fillRect/>
          </a:stretch>
        </p:blipFill>
        <p:spPr>
          <a:xfrm>
            <a:off x="2051720" y="1988840"/>
            <a:ext cx="5256584" cy="394243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836712"/>
          </a:xfrm>
        </p:spPr>
        <p:txBody>
          <a:bodyPr>
            <a:normAutofit fontScale="90000"/>
          </a:bodyPr>
          <a:lstStyle/>
          <a:p>
            <a:r>
              <a:rPr kumimoji="1" lang="en-US" altLang="ja-JP" dirty="0" smtClean="0"/>
              <a:t>AR</a:t>
            </a:r>
            <a:r>
              <a:rPr kumimoji="1" lang="ja-JP" altLang="en-US" dirty="0" smtClean="0"/>
              <a:t>自動検測関数</a:t>
            </a:r>
            <a:r>
              <a:rPr kumimoji="1" lang="en-US" altLang="ja-JP" dirty="0" smtClean="0"/>
              <a:t>(</a:t>
            </a:r>
            <a:r>
              <a:rPr lang="ja-JP" altLang="en-US" dirty="0" smtClean="0"/>
              <a:t>これを使って演習）</a:t>
            </a:r>
            <a:endParaRPr kumimoji="1" lang="ja-JP" altLang="en-US" dirty="0"/>
          </a:p>
        </p:txBody>
      </p:sp>
      <p:sp>
        <p:nvSpPr>
          <p:cNvPr id="3" name="テキスト ボックス 2"/>
          <p:cNvSpPr txBox="1"/>
          <p:nvPr/>
        </p:nvSpPr>
        <p:spPr>
          <a:xfrm>
            <a:off x="1331640" y="980728"/>
            <a:ext cx="5148782" cy="1477328"/>
          </a:xfrm>
          <a:prstGeom prst="rect">
            <a:avLst/>
          </a:prstGeom>
          <a:noFill/>
        </p:spPr>
        <p:txBody>
          <a:bodyPr wrap="none" rtlCol="0">
            <a:spAutoFit/>
          </a:bodyPr>
          <a:lstStyle/>
          <a:p>
            <a:r>
              <a:rPr lang="en-US" altLang="ja-JP" dirty="0" err="1" smtClean="0"/>
              <a:t>int</a:t>
            </a:r>
            <a:r>
              <a:rPr lang="en-US" altLang="ja-JP" dirty="0" smtClean="0"/>
              <a:t> </a:t>
            </a:r>
            <a:r>
              <a:rPr lang="en-US" altLang="ja-JP" dirty="0" err="1" smtClean="0"/>
              <a:t>ret_code</a:t>
            </a:r>
            <a:r>
              <a:rPr lang="en-US" altLang="ja-JP" dirty="0" smtClean="0"/>
              <a:t> = getatar2(iwdata,ndt,idxat,jj0,&amp;jj1,&amp;jj2,</a:t>
            </a:r>
          </a:p>
          <a:p>
            <a:r>
              <a:rPr lang="en-US" altLang="ja-JP" dirty="0" smtClean="0"/>
              <a:t>         </a:t>
            </a:r>
            <a:r>
              <a:rPr lang="en-US" altLang="ja-JP" dirty="0" err="1" smtClean="0"/>
              <a:t>idxmdlr</a:t>
            </a:r>
            <a:r>
              <a:rPr lang="en-US" altLang="ja-JP" dirty="0" smtClean="0"/>
              <a:t>, &amp;in1, &amp;in2, &amp;is1, &amp;is2,</a:t>
            </a:r>
          </a:p>
          <a:p>
            <a:r>
              <a:rPr lang="en-US" altLang="ja-JP" dirty="0" smtClean="0"/>
              <a:t>         </a:t>
            </a:r>
            <a:r>
              <a:rPr lang="en-US" altLang="ja-JP" dirty="0" err="1" smtClean="0"/>
              <a:t>idxsdr</a:t>
            </a:r>
            <a:r>
              <a:rPr lang="en-US" altLang="ja-JP" dirty="0" smtClean="0"/>
              <a:t>, &amp;jd1, &amp;jd2,</a:t>
            </a:r>
          </a:p>
          <a:p>
            <a:r>
              <a:rPr lang="en-US" altLang="ja-JP" dirty="0" smtClean="0"/>
              <a:t>         </a:t>
            </a:r>
            <a:r>
              <a:rPr lang="en-US" altLang="ja-JP" dirty="0" err="1" smtClean="0"/>
              <a:t>mmax</a:t>
            </a:r>
            <a:r>
              <a:rPr lang="en-US" altLang="ja-JP" dirty="0" smtClean="0"/>
              <a:t>, </a:t>
            </a:r>
            <a:r>
              <a:rPr lang="en-US" altLang="ja-JP" dirty="0" err="1" smtClean="0"/>
              <a:t>armidx</a:t>
            </a:r>
            <a:r>
              <a:rPr lang="en-US" altLang="ja-JP" dirty="0" smtClean="0"/>
              <a:t>, &amp;at, </a:t>
            </a:r>
            <a:r>
              <a:rPr lang="en-US" altLang="ja-JP" dirty="0" err="1" smtClean="0"/>
              <a:t>aicbuf</a:t>
            </a:r>
            <a:r>
              <a:rPr lang="en-US" altLang="ja-JP" dirty="0" smtClean="0"/>
              <a:t>,</a:t>
            </a:r>
          </a:p>
          <a:p>
            <a:r>
              <a:rPr lang="en-US" altLang="ja-JP" dirty="0" smtClean="0"/>
              <a:t>         &amp;</a:t>
            </a:r>
            <a:r>
              <a:rPr lang="en-US" altLang="ja-JP" dirty="0" err="1" smtClean="0"/>
              <a:t>errwid</a:t>
            </a:r>
            <a:r>
              <a:rPr lang="en-US" altLang="ja-JP" dirty="0" smtClean="0"/>
              <a:t>, &amp;errt1, &amp;errt2, &amp;</a:t>
            </a:r>
            <a:r>
              <a:rPr lang="en-US" altLang="ja-JP" dirty="0" err="1" smtClean="0"/>
              <a:t>inidirc</a:t>
            </a:r>
            <a:r>
              <a:rPr lang="en-US" altLang="ja-JP" dirty="0" smtClean="0"/>
              <a:t>); </a:t>
            </a:r>
          </a:p>
        </p:txBody>
      </p:sp>
      <p:cxnSp>
        <p:nvCxnSpPr>
          <p:cNvPr id="16" name="直線コネクタ 15"/>
          <p:cNvCxnSpPr/>
          <p:nvPr/>
        </p:nvCxnSpPr>
        <p:spPr>
          <a:xfrm>
            <a:off x="467544" y="3573016"/>
            <a:ext cx="8064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rot="5400000">
            <a:off x="3635896" y="3573016"/>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rot="5400000">
            <a:off x="1691680" y="3573016"/>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rot="5400000">
            <a:off x="7380312" y="3573016"/>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rot="5400000">
            <a:off x="5004048" y="3573016"/>
            <a:ext cx="43204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3635896" y="2780928"/>
            <a:ext cx="476412" cy="646331"/>
          </a:xfrm>
          <a:prstGeom prst="rect">
            <a:avLst/>
          </a:prstGeom>
          <a:noFill/>
        </p:spPr>
        <p:txBody>
          <a:bodyPr wrap="none" rtlCol="0">
            <a:spAutoFit/>
          </a:bodyPr>
          <a:lstStyle/>
          <a:p>
            <a:r>
              <a:rPr kumimoji="1" lang="en-US" altLang="ja-JP" dirty="0" smtClean="0"/>
              <a:t>JJ1</a:t>
            </a:r>
          </a:p>
          <a:p>
            <a:r>
              <a:rPr lang="en-US" altLang="ja-JP" dirty="0" smtClean="0"/>
              <a:t>in2</a:t>
            </a:r>
            <a:endParaRPr kumimoji="1" lang="ja-JP" altLang="en-US" dirty="0"/>
          </a:p>
        </p:txBody>
      </p:sp>
      <p:sp>
        <p:nvSpPr>
          <p:cNvPr id="27" name="テキスト ボックス 26"/>
          <p:cNvSpPr txBox="1"/>
          <p:nvPr/>
        </p:nvSpPr>
        <p:spPr>
          <a:xfrm>
            <a:off x="5004048" y="2780928"/>
            <a:ext cx="449162" cy="646331"/>
          </a:xfrm>
          <a:prstGeom prst="rect">
            <a:avLst/>
          </a:prstGeom>
          <a:noFill/>
        </p:spPr>
        <p:txBody>
          <a:bodyPr wrap="none" rtlCol="0">
            <a:spAutoFit/>
          </a:bodyPr>
          <a:lstStyle/>
          <a:p>
            <a:r>
              <a:rPr kumimoji="1" lang="en-US" altLang="ja-JP" dirty="0" smtClean="0"/>
              <a:t>JJ</a:t>
            </a:r>
            <a:r>
              <a:rPr lang="en-US" altLang="ja-JP" dirty="0" smtClean="0"/>
              <a:t>2</a:t>
            </a:r>
          </a:p>
          <a:p>
            <a:r>
              <a:rPr kumimoji="1" lang="en-US" altLang="ja-JP" dirty="0" smtClean="0"/>
              <a:t>is1</a:t>
            </a:r>
            <a:endParaRPr kumimoji="1" lang="ja-JP" altLang="en-US" dirty="0"/>
          </a:p>
        </p:txBody>
      </p:sp>
      <p:sp>
        <p:nvSpPr>
          <p:cNvPr id="28" name="テキスト ボックス 27"/>
          <p:cNvSpPr txBox="1"/>
          <p:nvPr/>
        </p:nvSpPr>
        <p:spPr>
          <a:xfrm>
            <a:off x="1691680" y="2924944"/>
            <a:ext cx="476412" cy="369332"/>
          </a:xfrm>
          <a:prstGeom prst="rect">
            <a:avLst/>
          </a:prstGeom>
          <a:noFill/>
        </p:spPr>
        <p:txBody>
          <a:bodyPr wrap="none" rtlCol="0">
            <a:spAutoFit/>
          </a:bodyPr>
          <a:lstStyle/>
          <a:p>
            <a:r>
              <a:rPr lang="en-US" altLang="ja-JP" dirty="0" smtClean="0"/>
              <a:t>in1</a:t>
            </a:r>
          </a:p>
        </p:txBody>
      </p:sp>
      <p:sp>
        <p:nvSpPr>
          <p:cNvPr id="29" name="テキスト ボックス 28"/>
          <p:cNvSpPr txBox="1"/>
          <p:nvPr/>
        </p:nvSpPr>
        <p:spPr>
          <a:xfrm>
            <a:off x="7380312" y="2996952"/>
            <a:ext cx="444352" cy="369332"/>
          </a:xfrm>
          <a:prstGeom prst="rect">
            <a:avLst/>
          </a:prstGeom>
          <a:noFill/>
        </p:spPr>
        <p:txBody>
          <a:bodyPr wrap="none" rtlCol="0">
            <a:spAutoFit/>
          </a:bodyPr>
          <a:lstStyle/>
          <a:p>
            <a:r>
              <a:rPr kumimoji="1" lang="en-US" altLang="ja-JP" dirty="0" smtClean="0"/>
              <a:t>is2</a:t>
            </a:r>
            <a:endParaRPr kumimoji="1" lang="ja-JP" altLang="en-US" dirty="0"/>
          </a:p>
        </p:txBody>
      </p:sp>
      <p:sp>
        <p:nvSpPr>
          <p:cNvPr id="30" name="テキスト ボックス 29"/>
          <p:cNvSpPr txBox="1"/>
          <p:nvPr/>
        </p:nvSpPr>
        <p:spPr>
          <a:xfrm>
            <a:off x="1475656" y="4149080"/>
            <a:ext cx="5261377" cy="1569660"/>
          </a:xfrm>
          <a:prstGeom prst="rect">
            <a:avLst/>
          </a:prstGeom>
          <a:noFill/>
        </p:spPr>
        <p:txBody>
          <a:bodyPr wrap="none" rtlCol="0">
            <a:spAutoFit/>
          </a:bodyPr>
          <a:lstStyle/>
          <a:p>
            <a:r>
              <a:rPr kumimoji="1" lang="en-US" altLang="ja-JP" sz="2400" dirty="0" smtClean="0"/>
              <a:t>In1-in2</a:t>
            </a:r>
            <a:r>
              <a:rPr kumimoji="1" lang="ja-JP" altLang="en-US" sz="2400" dirty="0" smtClean="0"/>
              <a:t>　ノイズモデルを作成する区間</a:t>
            </a:r>
            <a:endParaRPr kumimoji="1" lang="en-US" altLang="ja-JP" sz="2400" dirty="0" smtClean="0"/>
          </a:p>
          <a:p>
            <a:r>
              <a:rPr lang="en-US" altLang="ja-JP" sz="2400" dirty="0" smtClean="0"/>
              <a:t>Jj1-jj2</a:t>
            </a:r>
            <a:r>
              <a:rPr lang="ja-JP" altLang="en-US" sz="2400" dirty="0" smtClean="0"/>
              <a:t>　信号の到着を検知する区間</a:t>
            </a:r>
            <a:endParaRPr lang="en-US" altLang="ja-JP" sz="2400" dirty="0" smtClean="0"/>
          </a:p>
          <a:p>
            <a:r>
              <a:rPr lang="ja-JP" altLang="en-US" sz="2400" dirty="0" smtClean="0"/>
              <a:t>　　　（トリガ時刻を挟むように設定する）</a:t>
            </a:r>
            <a:endParaRPr lang="en-US" altLang="ja-JP" sz="2400" dirty="0" smtClean="0"/>
          </a:p>
          <a:p>
            <a:r>
              <a:rPr kumimoji="1" lang="en-US" altLang="ja-JP" sz="2400" dirty="0" smtClean="0"/>
              <a:t>Is1-is2</a:t>
            </a:r>
            <a:r>
              <a:rPr kumimoji="1" lang="ja-JP" altLang="en-US" sz="2400" dirty="0" smtClean="0"/>
              <a:t>　信号モデルを作成する区間</a:t>
            </a:r>
            <a:endParaRPr kumimoji="1" lang="ja-JP"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836712"/>
          </a:xfrm>
        </p:spPr>
        <p:txBody>
          <a:bodyPr>
            <a:normAutofit fontScale="90000"/>
          </a:bodyPr>
          <a:lstStyle/>
          <a:p>
            <a:r>
              <a:rPr kumimoji="1" lang="en-US" altLang="ja-JP" dirty="0" smtClean="0"/>
              <a:t>AR</a:t>
            </a:r>
            <a:r>
              <a:rPr kumimoji="1" lang="ja-JP" altLang="en-US" dirty="0" smtClean="0"/>
              <a:t>自動検測関数</a:t>
            </a:r>
            <a:r>
              <a:rPr kumimoji="1" lang="en-US" altLang="ja-JP" dirty="0" smtClean="0"/>
              <a:t>(</a:t>
            </a:r>
            <a:r>
              <a:rPr lang="ja-JP" altLang="en-US" dirty="0" smtClean="0"/>
              <a:t>これを使って演習）</a:t>
            </a:r>
            <a:endParaRPr kumimoji="1" lang="ja-JP" altLang="en-US" dirty="0"/>
          </a:p>
        </p:txBody>
      </p:sp>
      <p:sp>
        <p:nvSpPr>
          <p:cNvPr id="3" name="テキスト ボックス 2"/>
          <p:cNvSpPr txBox="1"/>
          <p:nvPr/>
        </p:nvSpPr>
        <p:spPr>
          <a:xfrm>
            <a:off x="0" y="692696"/>
            <a:ext cx="7314823" cy="6463308"/>
          </a:xfrm>
          <a:prstGeom prst="rect">
            <a:avLst/>
          </a:prstGeom>
          <a:noFill/>
        </p:spPr>
        <p:txBody>
          <a:bodyPr wrap="none" rtlCol="0">
            <a:spAutoFit/>
          </a:bodyPr>
          <a:lstStyle/>
          <a:p>
            <a:r>
              <a:rPr lang="en-US" altLang="ja-JP" dirty="0" smtClean="0"/>
              <a:t>/*************************************************************</a:t>
            </a:r>
          </a:p>
          <a:p>
            <a:r>
              <a:rPr lang="en-US" altLang="ja-JP" dirty="0" smtClean="0"/>
              <a:t>    get </a:t>
            </a:r>
            <a:r>
              <a:rPr lang="en-US" altLang="ja-JP" dirty="0" err="1" smtClean="0"/>
              <a:t>arival</a:t>
            </a:r>
            <a:r>
              <a:rPr lang="en-US" altLang="ja-JP" dirty="0" smtClean="0"/>
              <a:t> time from wave data by using AR-model auto-</a:t>
            </a:r>
            <a:r>
              <a:rPr lang="en-US" altLang="ja-JP" dirty="0" err="1" smtClean="0"/>
              <a:t>timepick</a:t>
            </a:r>
            <a:endParaRPr lang="en-US" altLang="ja-JP" dirty="0" smtClean="0"/>
          </a:p>
          <a:p>
            <a:r>
              <a:rPr lang="en-US" altLang="ja-JP" dirty="0" smtClean="0"/>
              <a:t>            ( two-sectioned </a:t>
            </a:r>
            <a:r>
              <a:rPr lang="en-US" altLang="ja-JP" dirty="0" err="1" smtClean="0"/>
              <a:t>ar</a:t>
            </a:r>
            <a:r>
              <a:rPr lang="en-US" altLang="ja-JP" dirty="0" smtClean="0"/>
              <a:t>-model method )                                          */</a:t>
            </a:r>
          </a:p>
          <a:p>
            <a:r>
              <a:rPr lang="en-US" altLang="ja-JP" dirty="0" smtClean="0"/>
              <a:t>      </a:t>
            </a:r>
            <a:r>
              <a:rPr lang="en-US" altLang="ja-JP" dirty="0" err="1" smtClean="0"/>
              <a:t>int</a:t>
            </a:r>
            <a:r>
              <a:rPr lang="en-US" altLang="ja-JP" dirty="0" smtClean="0"/>
              <a:t> getatar2(  /* =1 : failed in making AR-model of noise part </a:t>
            </a:r>
          </a:p>
          <a:p>
            <a:r>
              <a:rPr lang="en-US" altLang="ja-JP" dirty="0" smtClean="0"/>
              <a:t>                       =2 : failed in making AR-model of </a:t>
            </a:r>
            <a:r>
              <a:rPr lang="en-US" altLang="ja-JP" dirty="0" err="1" smtClean="0"/>
              <a:t>sigal</a:t>
            </a:r>
            <a:r>
              <a:rPr lang="en-US" altLang="ja-JP" dirty="0" smtClean="0"/>
              <a:t> part </a:t>
            </a:r>
          </a:p>
          <a:p>
            <a:r>
              <a:rPr lang="en-US" altLang="ja-JP" dirty="0" smtClean="0"/>
              <a:t>                       =3 : parameter error *jj1 - *jd1 -1 &lt;= </a:t>
            </a:r>
            <a:r>
              <a:rPr lang="en-US" altLang="ja-JP" dirty="0" err="1" smtClean="0"/>
              <a:t>mresltn</a:t>
            </a:r>
            <a:r>
              <a:rPr lang="en-US" altLang="ja-JP" dirty="0" smtClean="0"/>
              <a:t> </a:t>
            </a:r>
          </a:p>
          <a:p>
            <a:r>
              <a:rPr lang="en-US" altLang="ja-JP" dirty="0" smtClean="0"/>
              <a:t>                       =4 : parameter error *jd2- *jj2-2 &lt; </a:t>
            </a:r>
            <a:r>
              <a:rPr lang="en-US" altLang="ja-JP" dirty="0" err="1" smtClean="0"/>
              <a:t>mreslts</a:t>
            </a:r>
            <a:r>
              <a:rPr lang="en-US" altLang="ja-JP" dirty="0" smtClean="0"/>
              <a:t> </a:t>
            </a:r>
          </a:p>
          <a:p>
            <a:r>
              <a:rPr lang="en-US" altLang="ja-JP" dirty="0" smtClean="0"/>
              <a:t>                       =5 : parameter error *jj1 &gt; jj2</a:t>
            </a:r>
          </a:p>
          <a:p>
            <a:r>
              <a:rPr lang="en-US" altLang="ja-JP" dirty="0" smtClean="0"/>
              <a:t>                       =6 : parameter error *jj1 &lt;= 10 || *jj1 &gt; ndt-10</a:t>
            </a:r>
          </a:p>
          <a:p>
            <a:r>
              <a:rPr lang="en-US" altLang="ja-JP" dirty="0" smtClean="0"/>
              <a:t>                       =7 : (</a:t>
            </a:r>
            <a:r>
              <a:rPr lang="en-US" altLang="ja-JP" dirty="0" err="1" smtClean="0"/>
              <a:t>sd</a:t>
            </a:r>
            <a:r>
              <a:rPr lang="en-US" altLang="ja-JP" dirty="0" smtClean="0"/>
              <a:t> before jj0) &gt; (</a:t>
            </a:r>
            <a:r>
              <a:rPr lang="en-US" altLang="ja-JP" dirty="0" err="1" smtClean="0"/>
              <a:t>sd</a:t>
            </a:r>
            <a:r>
              <a:rPr lang="en-US" altLang="ja-JP" dirty="0" smtClean="0"/>
              <a:t> after jj0)*2.0</a:t>
            </a:r>
          </a:p>
          <a:p>
            <a:r>
              <a:rPr lang="en-US" altLang="ja-JP" dirty="0" smtClean="0"/>
              <a:t>                       =8 : cannot set data range for noise model </a:t>
            </a:r>
          </a:p>
          <a:p>
            <a:r>
              <a:rPr lang="en-US" altLang="ja-JP" dirty="0" smtClean="0"/>
              <a:t>                       =9 : cannot set data range for signal model </a:t>
            </a:r>
          </a:p>
          <a:p>
            <a:r>
              <a:rPr lang="en-US" altLang="ja-JP" dirty="0" smtClean="0"/>
              <a:t>                                                                    */</a:t>
            </a:r>
          </a:p>
          <a:p>
            <a:r>
              <a:rPr lang="en-US" altLang="ja-JP" dirty="0" smtClean="0"/>
              <a:t>         </a:t>
            </a:r>
            <a:r>
              <a:rPr lang="en-US" altLang="ja-JP" dirty="0" err="1" smtClean="0"/>
              <a:t>int</a:t>
            </a:r>
            <a:r>
              <a:rPr lang="en-US" altLang="ja-JP" dirty="0" smtClean="0"/>
              <a:t>  x[],   /* x    : data                    ( in )*/</a:t>
            </a:r>
          </a:p>
          <a:p>
            <a:r>
              <a:rPr lang="en-US" altLang="ja-JP" dirty="0" smtClean="0"/>
              <a:t>         </a:t>
            </a:r>
            <a:r>
              <a:rPr lang="en-US" altLang="ja-JP" dirty="0" err="1" smtClean="0"/>
              <a:t>int</a:t>
            </a:r>
            <a:r>
              <a:rPr lang="en-US" altLang="ja-JP" dirty="0" smtClean="0"/>
              <a:t>  </a:t>
            </a:r>
            <a:r>
              <a:rPr lang="en-US" altLang="ja-JP" dirty="0" err="1" smtClean="0"/>
              <a:t>ndt</a:t>
            </a:r>
            <a:r>
              <a:rPr lang="en-US" altLang="ja-JP" dirty="0" smtClean="0"/>
              <a:t>,   /* data length */</a:t>
            </a:r>
          </a:p>
          <a:p>
            <a:r>
              <a:rPr lang="en-US" altLang="ja-JP" dirty="0" smtClean="0"/>
              <a:t>         </a:t>
            </a:r>
            <a:r>
              <a:rPr lang="en-US" altLang="ja-JP" dirty="0" err="1" smtClean="0"/>
              <a:t>int</a:t>
            </a:r>
            <a:r>
              <a:rPr lang="en-US" altLang="ja-JP" dirty="0" smtClean="0"/>
              <a:t>  </a:t>
            </a:r>
            <a:r>
              <a:rPr lang="en-US" altLang="ja-JP" dirty="0" err="1" smtClean="0"/>
              <a:t>idxat</a:t>
            </a:r>
            <a:r>
              <a:rPr lang="en-US" altLang="ja-JP" dirty="0" smtClean="0"/>
              <a:t>, /* =0 no initial value </a:t>
            </a:r>
          </a:p>
          <a:p>
            <a:r>
              <a:rPr lang="en-US" altLang="ja-JP" dirty="0" smtClean="0"/>
              <a:t>                        =1 point number of initial value is given (jj0)</a:t>
            </a:r>
          </a:p>
          <a:p>
            <a:r>
              <a:rPr lang="en-US" altLang="ja-JP" dirty="0" smtClean="0"/>
              <a:t>                        =2 </a:t>
            </a:r>
            <a:r>
              <a:rPr lang="en-US" altLang="ja-JP" dirty="0" err="1" smtClean="0"/>
              <a:t>serch</a:t>
            </a:r>
            <a:r>
              <a:rPr lang="en-US" altLang="ja-JP" dirty="0" smtClean="0"/>
              <a:t> range is given (*jj1-*jj2) */</a:t>
            </a:r>
          </a:p>
          <a:p>
            <a:r>
              <a:rPr lang="en-US" altLang="ja-JP" dirty="0" smtClean="0"/>
              <a:t>         </a:t>
            </a:r>
            <a:r>
              <a:rPr lang="en-US" altLang="ja-JP" dirty="0" err="1" smtClean="0"/>
              <a:t>int</a:t>
            </a:r>
            <a:r>
              <a:rPr lang="en-US" altLang="ja-JP" dirty="0" smtClean="0"/>
              <a:t>  jj0,    /* data range for </a:t>
            </a:r>
            <a:r>
              <a:rPr lang="en-US" altLang="ja-JP" dirty="0" err="1" smtClean="0"/>
              <a:t>timepick</a:t>
            </a:r>
            <a:r>
              <a:rPr lang="en-US" altLang="ja-JP" dirty="0" smtClean="0"/>
              <a:t> start */</a:t>
            </a:r>
          </a:p>
          <a:p>
            <a:r>
              <a:rPr lang="en-US" altLang="ja-JP" dirty="0" smtClean="0"/>
              <a:t>         </a:t>
            </a:r>
            <a:r>
              <a:rPr lang="en-US" altLang="ja-JP" dirty="0" err="1" smtClean="0"/>
              <a:t>int</a:t>
            </a:r>
            <a:r>
              <a:rPr lang="en-US" altLang="ja-JP" dirty="0" smtClean="0"/>
              <a:t>  *jj1,   /* data range for </a:t>
            </a:r>
            <a:r>
              <a:rPr lang="en-US" altLang="ja-JP" dirty="0" err="1" smtClean="0"/>
              <a:t>timepick</a:t>
            </a:r>
            <a:r>
              <a:rPr lang="en-US" altLang="ja-JP" dirty="0" smtClean="0"/>
              <a:t> start */</a:t>
            </a:r>
          </a:p>
          <a:p>
            <a:r>
              <a:rPr lang="en-US" altLang="ja-JP" dirty="0" smtClean="0"/>
              <a:t>         </a:t>
            </a:r>
            <a:r>
              <a:rPr lang="en-US" altLang="ja-JP" dirty="0" err="1" smtClean="0"/>
              <a:t>int</a:t>
            </a:r>
            <a:r>
              <a:rPr lang="en-US" altLang="ja-JP" dirty="0" smtClean="0"/>
              <a:t>  *jj2,   /* data range for </a:t>
            </a:r>
            <a:r>
              <a:rPr lang="en-US" altLang="ja-JP" dirty="0" err="1" smtClean="0"/>
              <a:t>timepick</a:t>
            </a:r>
            <a:r>
              <a:rPr lang="en-US" altLang="ja-JP" dirty="0" smtClean="0"/>
              <a:t> end   */</a:t>
            </a:r>
          </a:p>
          <a:p>
            <a:endParaRPr lang="en-US" altLang="ja-JP" dirty="0" smtClean="0"/>
          </a:p>
          <a:p>
            <a:endParaRPr kumimoji="1" lang="ja-JP" altLang="en-US" dirty="0"/>
          </a:p>
        </p:txBody>
      </p:sp>
      <p:sp>
        <p:nvSpPr>
          <p:cNvPr id="4" name="テキスト ボックス 3"/>
          <p:cNvSpPr txBox="1"/>
          <p:nvPr/>
        </p:nvSpPr>
        <p:spPr>
          <a:xfrm>
            <a:off x="7164288" y="4221088"/>
            <a:ext cx="1628972" cy="461665"/>
          </a:xfrm>
          <a:prstGeom prst="rect">
            <a:avLst/>
          </a:prstGeom>
          <a:solidFill>
            <a:schemeClr val="accent6">
              <a:lumMod val="20000"/>
              <a:lumOff val="80000"/>
            </a:schemeClr>
          </a:solidFill>
        </p:spPr>
        <p:txBody>
          <a:bodyPr wrap="none" rtlCol="0">
            <a:spAutoFit/>
          </a:bodyPr>
          <a:lstStyle/>
          <a:p>
            <a:r>
              <a:rPr kumimoji="1" lang="ja-JP" altLang="en-US" sz="2400" dirty="0" smtClean="0"/>
              <a:t>入力データ</a:t>
            </a:r>
            <a:endParaRPr kumimoji="1" lang="ja-JP" altLang="en-US" sz="2400" dirty="0"/>
          </a:p>
        </p:txBody>
      </p:sp>
      <p:cxnSp>
        <p:nvCxnSpPr>
          <p:cNvPr id="5" name="直線矢印コネクタ 4"/>
          <p:cNvCxnSpPr>
            <a:stCxn id="4" idx="1"/>
          </p:cNvCxnSpPr>
          <p:nvPr/>
        </p:nvCxnSpPr>
        <p:spPr>
          <a:xfrm rot="10800000">
            <a:off x="2627784" y="4437113"/>
            <a:ext cx="4536504" cy="148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rot="10800000">
            <a:off x="3059832" y="4797152"/>
            <a:ext cx="2088232"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076056" y="4653136"/>
            <a:ext cx="1321196" cy="461665"/>
          </a:xfrm>
          <a:prstGeom prst="rect">
            <a:avLst/>
          </a:prstGeom>
          <a:solidFill>
            <a:schemeClr val="accent6">
              <a:lumMod val="20000"/>
              <a:lumOff val="80000"/>
            </a:schemeClr>
          </a:solidFill>
        </p:spPr>
        <p:txBody>
          <a:bodyPr wrap="none" rtlCol="0">
            <a:spAutoFit/>
          </a:bodyPr>
          <a:lstStyle/>
          <a:p>
            <a:r>
              <a:rPr kumimoji="1" lang="ja-JP" altLang="en-US" sz="2400" dirty="0" smtClean="0"/>
              <a:t>データ数</a:t>
            </a:r>
            <a:endParaRPr kumimoji="1" lang="ja-JP" altLang="en-US" sz="2400" dirty="0"/>
          </a:p>
        </p:txBody>
      </p:sp>
      <p:sp>
        <p:nvSpPr>
          <p:cNvPr id="11" name="テキスト ボックス 10"/>
          <p:cNvSpPr txBox="1"/>
          <p:nvPr/>
        </p:nvSpPr>
        <p:spPr>
          <a:xfrm>
            <a:off x="6372200" y="5229200"/>
            <a:ext cx="2565126" cy="400110"/>
          </a:xfrm>
          <a:prstGeom prst="rect">
            <a:avLst/>
          </a:prstGeom>
          <a:solidFill>
            <a:schemeClr val="accent6">
              <a:lumMod val="20000"/>
              <a:lumOff val="80000"/>
            </a:schemeClr>
          </a:solidFill>
        </p:spPr>
        <p:txBody>
          <a:bodyPr wrap="none" rtlCol="0">
            <a:spAutoFit/>
          </a:bodyPr>
          <a:lstStyle/>
          <a:p>
            <a:r>
              <a:rPr kumimoji="1" lang="ja-JP" altLang="en-US" sz="2000" dirty="0" smtClean="0"/>
              <a:t>とりあえず</a:t>
            </a:r>
            <a:r>
              <a:rPr kumimoji="1" lang="en-US" altLang="ja-JP" sz="2000" dirty="0" smtClean="0"/>
              <a:t>2</a:t>
            </a:r>
            <a:r>
              <a:rPr kumimoji="1" lang="ja-JP" altLang="en-US" sz="2000" dirty="0" smtClean="0"/>
              <a:t>として使用</a:t>
            </a:r>
            <a:endParaRPr kumimoji="1" lang="ja-JP" altLang="en-US" sz="2000" dirty="0"/>
          </a:p>
        </p:txBody>
      </p:sp>
      <p:cxnSp>
        <p:nvCxnSpPr>
          <p:cNvPr id="12" name="直線矢印コネクタ 11"/>
          <p:cNvCxnSpPr/>
          <p:nvPr/>
        </p:nvCxnSpPr>
        <p:spPr>
          <a:xfrm rot="10800000" flipV="1">
            <a:off x="4788024" y="5445224"/>
            <a:ext cx="1656184"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21" idx="1"/>
          </p:cNvCxnSpPr>
          <p:nvPr/>
        </p:nvCxnSpPr>
        <p:spPr>
          <a:xfrm rot="10800000">
            <a:off x="4644008" y="6021289"/>
            <a:ext cx="864096" cy="65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6012160" y="6457890"/>
            <a:ext cx="2935419" cy="400110"/>
          </a:xfrm>
          <a:prstGeom prst="rect">
            <a:avLst/>
          </a:prstGeom>
          <a:solidFill>
            <a:schemeClr val="accent6">
              <a:lumMod val="20000"/>
              <a:lumOff val="80000"/>
            </a:schemeClr>
          </a:solidFill>
        </p:spPr>
        <p:txBody>
          <a:bodyPr wrap="none" rtlCol="0">
            <a:spAutoFit/>
          </a:bodyPr>
          <a:lstStyle/>
          <a:p>
            <a:r>
              <a:rPr lang="ja-JP" altLang="en-US" sz="2000" dirty="0" smtClean="0"/>
              <a:t>例えば</a:t>
            </a:r>
            <a:r>
              <a:rPr kumimoji="1" lang="ja-JP" altLang="en-US" sz="2000" dirty="0" smtClean="0"/>
              <a:t>トリガ時刻の</a:t>
            </a:r>
            <a:r>
              <a:rPr kumimoji="1" lang="en-US" altLang="ja-JP" sz="2000" dirty="0" smtClean="0"/>
              <a:t>2</a:t>
            </a:r>
            <a:r>
              <a:rPr kumimoji="1" lang="ja-JP" altLang="en-US" sz="2000" dirty="0" smtClean="0"/>
              <a:t>秒後</a:t>
            </a:r>
            <a:endParaRPr kumimoji="1" lang="ja-JP" altLang="en-US" sz="2000" dirty="0"/>
          </a:p>
        </p:txBody>
      </p:sp>
      <p:cxnSp>
        <p:nvCxnSpPr>
          <p:cNvPr id="19" name="直線矢印コネクタ 18"/>
          <p:cNvCxnSpPr/>
          <p:nvPr/>
        </p:nvCxnSpPr>
        <p:spPr>
          <a:xfrm rot="10800000">
            <a:off x="4644008" y="6381328"/>
            <a:ext cx="1440160" cy="217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508104" y="5733256"/>
            <a:ext cx="2935419" cy="707886"/>
          </a:xfrm>
          <a:prstGeom prst="rect">
            <a:avLst/>
          </a:prstGeom>
          <a:solidFill>
            <a:schemeClr val="accent6">
              <a:lumMod val="20000"/>
              <a:lumOff val="80000"/>
            </a:schemeClr>
          </a:solidFill>
        </p:spPr>
        <p:txBody>
          <a:bodyPr wrap="none" rtlCol="0">
            <a:spAutoFit/>
          </a:bodyPr>
          <a:lstStyle/>
          <a:p>
            <a:r>
              <a:rPr lang="ja-JP" altLang="en-US" sz="2000" dirty="0" smtClean="0"/>
              <a:t>例えば</a:t>
            </a:r>
            <a:r>
              <a:rPr kumimoji="1" lang="ja-JP" altLang="en-US" sz="2000" dirty="0" smtClean="0"/>
              <a:t>トリガ時刻の</a:t>
            </a:r>
            <a:r>
              <a:rPr kumimoji="1" lang="en-US" altLang="ja-JP" sz="2000" dirty="0" smtClean="0"/>
              <a:t>2</a:t>
            </a:r>
            <a:r>
              <a:rPr kumimoji="1" lang="ja-JP" altLang="en-US" sz="2000" dirty="0" smtClean="0"/>
              <a:t>秒前</a:t>
            </a:r>
            <a:endParaRPr kumimoji="1" lang="en-US" altLang="ja-JP" sz="2000" dirty="0" smtClean="0"/>
          </a:p>
          <a:p>
            <a:r>
              <a:rPr lang="en-US" altLang="ja-JP" sz="2000" dirty="0" smtClean="0"/>
              <a:t>( </a:t>
            </a:r>
            <a:r>
              <a:rPr lang="ja-JP" altLang="en-US" sz="2000" dirty="0" smtClean="0"/>
              <a:t>データポイント数</a:t>
            </a:r>
            <a:r>
              <a:rPr lang="en-US" altLang="ja-JP" sz="2000" dirty="0" smtClean="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23528" y="404664"/>
            <a:ext cx="6162264" cy="6463308"/>
          </a:xfrm>
          <a:prstGeom prst="rect">
            <a:avLst/>
          </a:prstGeom>
          <a:noFill/>
        </p:spPr>
        <p:txBody>
          <a:bodyPr wrap="none" rtlCol="0">
            <a:spAutoFit/>
          </a:bodyPr>
          <a:lstStyle/>
          <a:p>
            <a:endParaRPr lang="en-US" altLang="ja-JP" dirty="0" smtClean="0"/>
          </a:p>
          <a:p>
            <a:r>
              <a:rPr lang="en-US" altLang="ja-JP" dirty="0" smtClean="0"/>
              <a:t>         </a:t>
            </a:r>
            <a:r>
              <a:rPr lang="en-US" altLang="ja-JP" dirty="0" err="1" smtClean="0"/>
              <a:t>int</a:t>
            </a:r>
            <a:r>
              <a:rPr lang="en-US" altLang="ja-JP" dirty="0" smtClean="0"/>
              <a:t>  </a:t>
            </a:r>
            <a:r>
              <a:rPr lang="en-US" altLang="ja-JP" dirty="0" err="1" smtClean="0"/>
              <a:t>idxmdlr</a:t>
            </a:r>
            <a:r>
              <a:rPr lang="en-US" altLang="ja-JP" dirty="0" smtClean="0"/>
              <a:t>,/* =0 range for modeling is not given </a:t>
            </a:r>
          </a:p>
          <a:p>
            <a:r>
              <a:rPr lang="en-US" altLang="ja-JP" dirty="0" smtClean="0"/>
              <a:t>                         =1 range for modeling is given      */</a:t>
            </a:r>
          </a:p>
          <a:p>
            <a:r>
              <a:rPr lang="en-US" altLang="ja-JP" dirty="0" smtClean="0"/>
              <a:t>         </a:t>
            </a:r>
            <a:r>
              <a:rPr lang="en-US" altLang="ja-JP" dirty="0" err="1" smtClean="0"/>
              <a:t>int</a:t>
            </a:r>
            <a:r>
              <a:rPr lang="en-US" altLang="ja-JP" dirty="0" smtClean="0"/>
              <a:t>  *in1,   /* data range to make noise AR model start   */ </a:t>
            </a:r>
          </a:p>
          <a:p>
            <a:r>
              <a:rPr lang="en-US" altLang="ja-JP" dirty="0" smtClean="0"/>
              <a:t>         </a:t>
            </a:r>
            <a:r>
              <a:rPr lang="en-US" altLang="ja-JP" dirty="0" err="1" smtClean="0"/>
              <a:t>int</a:t>
            </a:r>
            <a:r>
              <a:rPr lang="en-US" altLang="ja-JP" dirty="0" smtClean="0"/>
              <a:t>  *in2,   /*                                   end     */ </a:t>
            </a:r>
          </a:p>
          <a:p>
            <a:r>
              <a:rPr lang="en-US" altLang="ja-JP" dirty="0" smtClean="0"/>
              <a:t>         </a:t>
            </a:r>
            <a:r>
              <a:rPr lang="en-US" altLang="ja-JP" dirty="0" err="1" smtClean="0"/>
              <a:t>int</a:t>
            </a:r>
            <a:r>
              <a:rPr lang="en-US" altLang="ja-JP" dirty="0" smtClean="0"/>
              <a:t>  *is1,   /* data range to make signal AR model start */ </a:t>
            </a:r>
          </a:p>
          <a:p>
            <a:r>
              <a:rPr lang="en-US" altLang="ja-JP" dirty="0" smtClean="0"/>
              <a:t>         </a:t>
            </a:r>
            <a:r>
              <a:rPr lang="en-US" altLang="ja-JP" dirty="0" err="1" smtClean="0"/>
              <a:t>int</a:t>
            </a:r>
            <a:r>
              <a:rPr lang="en-US" altLang="ja-JP" dirty="0" smtClean="0"/>
              <a:t>  *is2,   /*                                     end   */ </a:t>
            </a:r>
          </a:p>
          <a:p>
            <a:endParaRPr lang="en-US" altLang="ja-JP" dirty="0" smtClean="0"/>
          </a:p>
          <a:p>
            <a:r>
              <a:rPr lang="en-US" altLang="ja-JP" dirty="0" smtClean="0"/>
              <a:t>         </a:t>
            </a:r>
            <a:r>
              <a:rPr lang="en-US" altLang="ja-JP" dirty="0" err="1" smtClean="0"/>
              <a:t>int</a:t>
            </a:r>
            <a:r>
              <a:rPr lang="en-US" altLang="ja-JP" dirty="0" smtClean="0"/>
              <a:t>  </a:t>
            </a:r>
            <a:r>
              <a:rPr lang="en-US" altLang="ja-JP" dirty="0" err="1" smtClean="0"/>
              <a:t>idxsdr</a:t>
            </a:r>
            <a:r>
              <a:rPr lang="en-US" altLang="ja-JP" dirty="0" smtClean="0"/>
              <a:t>, /* =0 range for calculating dispersion :not given</a:t>
            </a:r>
          </a:p>
          <a:p>
            <a:r>
              <a:rPr lang="en-US" altLang="ja-JP" dirty="0" smtClean="0"/>
              <a:t>                         =1 range for calculating dispersion :given */</a:t>
            </a:r>
          </a:p>
          <a:p>
            <a:r>
              <a:rPr lang="en-US" altLang="ja-JP" dirty="0" smtClean="0"/>
              <a:t>         </a:t>
            </a:r>
            <a:r>
              <a:rPr lang="en-US" altLang="ja-JP" dirty="0" err="1" smtClean="0"/>
              <a:t>int</a:t>
            </a:r>
            <a:r>
              <a:rPr lang="en-US" altLang="ja-JP" dirty="0" smtClean="0"/>
              <a:t>  *jd1,   /* data range cal. </a:t>
            </a:r>
            <a:r>
              <a:rPr lang="en-US" altLang="ja-JP" dirty="0" err="1" smtClean="0"/>
              <a:t>sd</a:t>
            </a:r>
            <a:r>
              <a:rPr lang="en-US" altLang="ja-JP" dirty="0" smtClean="0"/>
              <a:t> for  </a:t>
            </a:r>
            <a:r>
              <a:rPr lang="en-US" altLang="ja-JP" dirty="0" err="1" smtClean="0"/>
              <a:t>timepick</a:t>
            </a:r>
            <a:r>
              <a:rPr lang="en-US" altLang="ja-JP" dirty="0" smtClean="0"/>
              <a:t> start */</a:t>
            </a:r>
          </a:p>
          <a:p>
            <a:r>
              <a:rPr lang="en-US" altLang="ja-JP" dirty="0" smtClean="0"/>
              <a:t>         </a:t>
            </a:r>
            <a:r>
              <a:rPr lang="en-US" altLang="ja-JP" dirty="0" err="1" smtClean="0"/>
              <a:t>int</a:t>
            </a:r>
            <a:r>
              <a:rPr lang="en-US" altLang="ja-JP" dirty="0" smtClean="0"/>
              <a:t>  *jd2,   /* data range cal. </a:t>
            </a:r>
            <a:r>
              <a:rPr lang="en-US" altLang="ja-JP" dirty="0" err="1" smtClean="0"/>
              <a:t>sd</a:t>
            </a:r>
            <a:r>
              <a:rPr lang="en-US" altLang="ja-JP" dirty="0" smtClean="0"/>
              <a:t> for  </a:t>
            </a:r>
            <a:r>
              <a:rPr lang="en-US" altLang="ja-JP" dirty="0" err="1" smtClean="0"/>
              <a:t>timepick</a:t>
            </a:r>
            <a:r>
              <a:rPr lang="en-US" altLang="ja-JP" dirty="0" smtClean="0"/>
              <a:t> end   */</a:t>
            </a:r>
          </a:p>
          <a:p>
            <a:r>
              <a:rPr lang="en-US" altLang="ja-JP" dirty="0" smtClean="0"/>
              <a:t>         </a:t>
            </a:r>
            <a:r>
              <a:rPr lang="en-US" altLang="ja-JP" dirty="0" err="1" smtClean="0"/>
              <a:t>int</a:t>
            </a:r>
            <a:r>
              <a:rPr lang="en-US" altLang="ja-JP" dirty="0" smtClean="0"/>
              <a:t>  </a:t>
            </a:r>
            <a:r>
              <a:rPr lang="en-US" altLang="ja-JP" dirty="0" err="1" smtClean="0"/>
              <a:t>mmax</a:t>
            </a:r>
            <a:r>
              <a:rPr lang="en-US" altLang="ja-JP" dirty="0" smtClean="0"/>
              <a:t>,  /* max of AR model order */</a:t>
            </a:r>
          </a:p>
          <a:p>
            <a:r>
              <a:rPr lang="en-US" altLang="ja-JP" dirty="0" smtClean="0"/>
              <a:t>         </a:t>
            </a:r>
            <a:r>
              <a:rPr lang="en-US" altLang="ja-JP" dirty="0" err="1" smtClean="0"/>
              <a:t>int</a:t>
            </a:r>
            <a:r>
              <a:rPr lang="en-US" altLang="ja-JP" dirty="0" smtClean="0"/>
              <a:t>  </a:t>
            </a:r>
            <a:r>
              <a:rPr lang="en-US" altLang="ja-JP" dirty="0" err="1" smtClean="0"/>
              <a:t>armidx</a:t>
            </a:r>
            <a:r>
              <a:rPr lang="en-US" altLang="ja-JP" dirty="0" smtClean="0"/>
              <a:t>,  /* !=0 -&gt; AR model order is given ( = </a:t>
            </a:r>
            <a:r>
              <a:rPr lang="en-US" altLang="ja-JP" dirty="0" err="1" smtClean="0"/>
              <a:t>mmax</a:t>
            </a:r>
            <a:r>
              <a:rPr lang="en-US" altLang="ja-JP" dirty="0" smtClean="0"/>
              <a:t> )*/</a:t>
            </a:r>
          </a:p>
          <a:p>
            <a:r>
              <a:rPr lang="en-US" altLang="ja-JP" dirty="0" smtClean="0"/>
              <a:t>         </a:t>
            </a:r>
            <a:r>
              <a:rPr lang="en-US" altLang="ja-JP" dirty="0" err="1" smtClean="0"/>
              <a:t>int</a:t>
            </a:r>
            <a:r>
              <a:rPr lang="en-US" altLang="ja-JP" dirty="0" smtClean="0"/>
              <a:t>  *at,    /* arrival time of a phase  ( out ) */</a:t>
            </a:r>
          </a:p>
          <a:p>
            <a:r>
              <a:rPr lang="en-US" altLang="ja-JP" dirty="0" smtClean="0"/>
              <a:t>         double </a:t>
            </a:r>
            <a:r>
              <a:rPr lang="en-US" altLang="ja-JP" dirty="0" err="1" smtClean="0"/>
              <a:t>aicbuf</a:t>
            </a:r>
            <a:r>
              <a:rPr lang="en-US" altLang="ja-JP" dirty="0" smtClean="0"/>
              <a:t>[], /* </a:t>
            </a:r>
            <a:r>
              <a:rPr lang="en-US" altLang="ja-JP" dirty="0" err="1" smtClean="0"/>
              <a:t>aic</a:t>
            </a:r>
            <a:r>
              <a:rPr lang="en-US" altLang="ja-JP" dirty="0" smtClean="0"/>
              <a:t> value */</a:t>
            </a:r>
          </a:p>
          <a:p>
            <a:r>
              <a:rPr lang="en-US" altLang="ja-JP" dirty="0" smtClean="0"/>
              <a:t>         </a:t>
            </a:r>
            <a:r>
              <a:rPr lang="en-US" altLang="ja-JP" dirty="0" err="1" smtClean="0"/>
              <a:t>int</a:t>
            </a:r>
            <a:r>
              <a:rPr lang="en-US" altLang="ja-JP" dirty="0" smtClean="0"/>
              <a:t>  *</a:t>
            </a:r>
            <a:r>
              <a:rPr lang="en-US" altLang="ja-JP" dirty="0" err="1" smtClean="0"/>
              <a:t>errwid</a:t>
            </a:r>
            <a:r>
              <a:rPr lang="en-US" altLang="ja-JP" dirty="0" smtClean="0"/>
              <a:t>, /* arrival time error ( point number )( out )</a:t>
            </a:r>
          </a:p>
          <a:p>
            <a:r>
              <a:rPr lang="en-US" altLang="ja-JP" dirty="0" smtClean="0"/>
              <a:t>                       =-1 : went to start edge in searching error </a:t>
            </a:r>
          </a:p>
          <a:p>
            <a:r>
              <a:rPr lang="en-US" altLang="ja-JP" dirty="0" smtClean="0"/>
              <a:t>                       =-2 : went to  end  edge in searching error  */</a:t>
            </a:r>
          </a:p>
          <a:p>
            <a:r>
              <a:rPr lang="en-US" altLang="ja-JP" dirty="0" smtClean="0"/>
              <a:t>         </a:t>
            </a:r>
            <a:r>
              <a:rPr lang="en-US" altLang="ja-JP" dirty="0" err="1" smtClean="0"/>
              <a:t>int</a:t>
            </a:r>
            <a:r>
              <a:rPr lang="en-US" altLang="ja-JP" dirty="0" smtClean="0"/>
              <a:t>  *errt1,</a:t>
            </a:r>
          </a:p>
          <a:p>
            <a:r>
              <a:rPr lang="en-US" altLang="ja-JP" dirty="0" smtClean="0"/>
              <a:t>         </a:t>
            </a:r>
            <a:r>
              <a:rPr lang="en-US" altLang="ja-JP" dirty="0" err="1" smtClean="0"/>
              <a:t>int</a:t>
            </a:r>
            <a:r>
              <a:rPr lang="en-US" altLang="ja-JP" dirty="0" smtClean="0"/>
              <a:t>  *errt2,</a:t>
            </a:r>
          </a:p>
          <a:p>
            <a:r>
              <a:rPr lang="en-US" altLang="ja-JP" dirty="0" smtClean="0"/>
              <a:t>         </a:t>
            </a:r>
            <a:r>
              <a:rPr lang="en-US" altLang="ja-JP" dirty="0" err="1" smtClean="0"/>
              <a:t>int</a:t>
            </a:r>
            <a:r>
              <a:rPr lang="en-US" altLang="ja-JP" dirty="0" smtClean="0"/>
              <a:t>  *</a:t>
            </a:r>
            <a:r>
              <a:rPr lang="en-US" altLang="ja-JP" dirty="0" err="1" smtClean="0"/>
              <a:t>inidirc</a:t>
            </a:r>
            <a:r>
              <a:rPr lang="en-US" altLang="ja-JP" dirty="0" smtClean="0"/>
              <a:t>) /* direction of initial motion </a:t>
            </a:r>
          </a:p>
          <a:p>
            <a:r>
              <a:rPr lang="en-US" altLang="ja-JP" dirty="0" smtClean="0"/>
              <a:t>                           &gt;0:positive, &lt;0:negative, =0:undetermined*/</a:t>
            </a:r>
          </a:p>
        </p:txBody>
      </p:sp>
      <p:sp>
        <p:nvSpPr>
          <p:cNvPr id="4" name="テキスト ボックス 3"/>
          <p:cNvSpPr txBox="1"/>
          <p:nvPr/>
        </p:nvSpPr>
        <p:spPr>
          <a:xfrm>
            <a:off x="6588224" y="476672"/>
            <a:ext cx="1704313" cy="461665"/>
          </a:xfrm>
          <a:prstGeom prst="rect">
            <a:avLst/>
          </a:prstGeom>
          <a:solidFill>
            <a:schemeClr val="accent6">
              <a:lumMod val="20000"/>
              <a:lumOff val="80000"/>
            </a:schemeClr>
          </a:solidFill>
        </p:spPr>
        <p:txBody>
          <a:bodyPr wrap="none" rtlCol="0">
            <a:spAutoFit/>
          </a:bodyPr>
          <a:lstStyle/>
          <a:p>
            <a:r>
              <a:rPr kumimoji="1" lang="en-US" altLang="ja-JP" sz="2400" dirty="0" smtClean="0"/>
              <a:t>1</a:t>
            </a:r>
            <a:r>
              <a:rPr kumimoji="1" lang="ja-JP" altLang="en-US" sz="2400" dirty="0" smtClean="0"/>
              <a:t>として使用</a:t>
            </a:r>
            <a:endParaRPr kumimoji="1" lang="ja-JP" altLang="en-US" sz="2400" dirty="0"/>
          </a:p>
        </p:txBody>
      </p:sp>
      <p:cxnSp>
        <p:nvCxnSpPr>
          <p:cNvPr id="5" name="直線矢印コネクタ 4"/>
          <p:cNvCxnSpPr>
            <a:stCxn id="4" idx="1"/>
          </p:cNvCxnSpPr>
          <p:nvPr/>
        </p:nvCxnSpPr>
        <p:spPr>
          <a:xfrm rot="10800000" flipV="1">
            <a:off x="5148064" y="707505"/>
            <a:ext cx="1440160" cy="4024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rot="10800000">
            <a:off x="5868144" y="3068960"/>
            <a:ext cx="1080120" cy="14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6948264" y="2852936"/>
            <a:ext cx="1728358" cy="461665"/>
          </a:xfrm>
          <a:prstGeom prst="rect">
            <a:avLst/>
          </a:prstGeom>
          <a:solidFill>
            <a:schemeClr val="accent6">
              <a:lumMod val="20000"/>
              <a:lumOff val="80000"/>
            </a:schemeClr>
          </a:solidFill>
        </p:spPr>
        <p:txBody>
          <a:bodyPr wrap="none" rtlCol="0">
            <a:spAutoFit/>
          </a:bodyPr>
          <a:lstStyle/>
          <a:p>
            <a:r>
              <a:rPr kumimoji="1" lang="ja-JP" altLang="en-US" sz="2400" dirty="0" smtClean="0"/>
              <a:t>とりあえず１</a:t>
            </a:r>
            <a:endParaRPr kumimoji="1" lang="ja-JP" altLang="en-US" sz="2400" dirty="0"/>
          </a:p>
        </p:txBody>
      </p:sp>
      <p:sp>
        <p:nvSpPr>
          <p:cNvPr id="11" name="テキスト ボックス 10"/>
          <p:cNvSpPr txBox="1"/>
          <p:nvPr/>
        </p:nvSpPr>
        <p:spPr>
          <a:xfrm>
            <a:off x="6588224" y="1124744"/>
            <a:ext cx="2079415" cy="400110"/>
          </a:xfrm>
          <a:prstGeom prst="rect">
            <a:avLst/>
          </a:prstGeom>
          <a:solidFill>
            <a:schemeClr val="accent6">
              <a:lumMod val="20000"/>
              <a:lumOff val="80000"/>
            </a:schemeClr>
          </a:solidFill>
        </p:spPr>
        <p:txBody>
          <a:bodyPr wrap="none" rtlCol="0">
            <a:spAutoFit/>
          </a:bodyPr>
          <a:lstStyle/>
          <a:p>
            <a:r>
              <a:rPr lang="ja-JP" altLang="en-US" sz="2000" dirty="0" smtClean="0"/>
              <a:t>例えば</a:t>
            </a:r>
            <a:r>
              <a:rPr lang="en-US" altLang="ja-JP" sz="2000" dirty="0" smtClean="0"/>
              <a:t>jj1</a:t>
            </a:r>
            <a:r>
              <a:rPr lang="ja-JP" altLang="en-US" sz="2000" dirty="0" smtClean="0"/>
              <a:t>の</a:t>
            </a:r>
            <a:r>
              <a:rPr lang="en-US" altLang="ja-JP" sz="2000" dirty="0" smtClean="0"/>
              <a:t>4</a:t>
            </a:r>
            <a:r>
              <a:rPr lang="ja-JP" altLang="en-US" sz="2000" dirty="0" smtClean="0"/>
              <a:t>秒前</a:t>
            </a:r>
            <a:endParaRPr kumimoji="1" lang="ja-JP" altLang="en-US" sz="2000" dirty="0"/>
          </a:p>
        </p:txBody>
      </p:sp>
      <p:cxnSp>
        <p:nvCxnSpPr>
          <p:cNvPr id="12" name="直線矢印コネクタ 11"/>
          <p:cNvCxnSpPr>
            <a:stCxn id="11" idx="1"/>
          </p:cNvCxnSpPr>
          <p:nvPr/>
        </p:nvCxnSpPr>
        <p:spPr>
          <a:xfrm rot="10800000" flipV="1">
            <a:off x="6300192" y="1324798"/>
            <a:ext cx="288032" cy="159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21" idx="1"/>
          </p:cNvCxnSpPr>
          <p:nvPr/>
        </p:nvCxnSpPr>
        <p:spPr>
          <a:xfrm rot="10800000">
            <a:off x="5724128" y="3285061"/>
            <a:ext cx="792088" cy="2719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6516216" y="3356992"/>
            <a:ext cx="2109104" cy="400110"/>
          </a:xfrm>
          <a:prstGeom prst="rect">
            <a:avLst/>
          </a:prstGeom>
          <a:solidFill>
            <a:schemeClr val="accent6">
              <a:lumMod val="20000"/>
              <a:lumOff val="80000"/>
            </a:schemeClr>
          </a:solidFill>
        </p:spPr>
        <p:txBody>
          <a:bodyPr wrap="none" rtlCol="0">
            <a:spAutoFit/>
          </a:bodyPr>
          <a:lstStyle/>
          <a:p>
            <a:r>
              <a:rPr lang="ja-JP" altLang="en-US" sz="2000" dirty="0" smtClean="0"/>
              <a:t>例えば</a:t>
            </a:r>
            <a:r>
              <a:rPr lang="en-US" altLang="ja-JP" sz="2000" dirty="0" smtClean="0"/>
              <a:t>jj1-mmax-2</a:t>
            </a:r>
            <a:endParaRPr kumimoji="1" lang="ja-JP" altLang="en-US" sz="2000" dirty="0"/>
          </a:p>
        </p:txBody>
      </p:sp>
      <p:cxnSp>
        <p:nvCxnSpPr>
          <p:cNvPr id="23" name="直線矢印コネクタ 22"/>
          <p:cNvCxnSpPr/>
          <p:nvPr/>
        </p:nvCxnSpPr>
        <p:spPr>
          <a:xfrm rot="10800000">
            <a:off x="4860032" y="1700808"/>
            <a:ext cx="172819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6588224" y="1556792"/>
            <a:ext cx="1830950" cy="400110"/>
          </a:xfrm>
          <a:prstGeom prst="rect">
            <a:avLst/>
          </a:prstGeom>
          <a:solidFill>
            <a:schemeClr val="accent6">
              <a:lumMod val="20000"/>
              <a:lumOff val="80000"/>
            </a:schemeClr>
          </a:solidFill>
        </p:spPr>
        <p:txBody>
          <a:bodyPr wrap="none" rtlCol="0">
            <a:spAutoFit/>
          </a:bodyPr>
          <a:lstStyle/>
          <a:p>
            <a:r>
              <a:rPr lang="ja-JP" altLang="en-US" sz="2000" dirty="0" smtClean="0"/>
              <a:t>例えば</a:t>
            </a:r>
            <a:r>
              <a:rPr lang="en-US" altLang="ja-JP" sz="2000" dirty="0" smtClean="0"/>
              <a:t>jj1</a:t>
            </a:r>
            <a:r>
              <a:rPr lang="ja-JP" altLang="en-US" sz="2000" dirty="0" smtClean="0"/>
              <a:t>と同じ</a:t>
            </a:r>
            <a:endParaRPr kumimoji="1" lang="ja-JP" altLang="en-US" sz="2000" dirty="0"/>
          </a:p>
        </p:txBody>
      </p:sp>
      <p:cxnSp>
        <p:nvCxnSpPr>
          <p:cNvPr id="27" name="直線矢印コネクタ 26"/>
          <p:cNvCxnSpPr/>
          <p:nvPr/>
        </p:nvCxnSpPr>
        <p:spPr>
          <a:xfrm rot="10800000">
            <a:off x="4283968" y="2348880"/>
            <a:ext cx="504056" cy="145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6732240" y="1988840"/>
            <a:ext cx="1830950" cy="400110"/>
          </a:xfrm>
          <a:prstGeom prst="rect">
            <a:avLst/>
          </a:prstGeom>
          <a:solidFill>
            <a:schemeClr val="accent6">
              <a:lumMod val="20000"/>
              <a:lumOff val="80000"/>
            </a:schemeClr>
          </a:solidFill>
        </p:spPr>
        <p:txBody>
          <a:bodyPr wrap="none" rtlCol="0">
            <a:spAutoFit/>
          </a:bodyPr>
          <a:lstStyle/>
          <a:p>
            <a:r>
              <a:rPr lang="ja-JP" altLang="en-US" sz="2000" dirty="0" smtClean="0"/>
              <a:t>例えば</a:t>
            </a:r>
            <a:r>
              <a:rPr lang="en-US" altLang="ja-JP" sz="2000" dirty="0" smtClean="0"/>
              <a:t>jj2</a:t>
            </a:r>
            <a:r>
              <a:rPr lang="ja-JP" altLang="en-US" sz="2000" dirty="0" smtClean="0"/>
              <a:t>と同じ</a:t>
            </a:r>
            <a:endParaRPr kumimoji="1" lang="ja-JP" altLang="en-US" sz="2000" dirty="0"/>
          </a:p>
        </p:txBody>
      </p:sp>
      <p:sp>
        <p:nvSpPr>
          <p:cNvPr id="30" name="テキスト ボックス 29"/>
          <p:cNvSpPr txBox="1"/>
          <p:nvPr/>
        </p:nvSpPr>
        <p:spPr>
          <a:xfrm>
            <a:off x="4644008" y="2204864"/>
            <a:ext cx="2079415" cy="400110"/>
          </a:xfrm>
          <a:prstGeom prst="rect">
            <a:avLst/>
          </a:prstGeom>
          <a:solidFill>
            <a:schemeClr val="accent6">
              <a:lumMod val="20000"/>
              <a:lumOff val="80000"/>
            </a:schemeClr>
          </a:solidFill>
        </p:spPr>
        <p:txBody>
          <a:bodyPr wrap="none" rtlCol="0">
            <a:spAutoFit/>
          </a:bodyPr>
          <a:lstStyle/>
          <a:p>
            <a:r>
              <a:rPr lang="ja-JP" altLang="en-US" sz="2000" dirty="0" smtClean="0"/>
              <a:t>例えば</a:t>
            </a:r>
            <a:r>
              <a:rPr lang="en-US" altLang="ja-JP" sz="2000" dirty="0" smtClean="0"/>
              <a:t>jj2</a:t>
            </a:r>
            <a:r>
              <a:rPr lang="ja-JP" altLang="en-US" sz="2000" dirty="0" smtClean="0"/>
              <a:t>の</a:t>
            </a:r>
            <a:r>
              <a:rPr lang="en-US" altLang="ja-JP" sz="2000" dirty="0" smtClean="0"/>
              <a:t>4</a:t>
            </a:r>
            <a:r>
              <a:rPr lang="ja-JP" altLang="en-US" sz="2000" dirty="0" smtClean="0"/>
              <a:t>秒後</a:t>
            </a:r>
            <a:endParaRPr kumimoji="1" lang="ja-JP" altLang="en-US" sz="2000" dirty="0"/>
          </a:p>
        </p:txBody>
      </p:sp>
      <p:sp>
        <p:nvSpPr>
          <p:cNvPr id="32" name="テキスト ボックス 31"/>
          <p:cNvSpPr txBox="1"/>
          <p:nvPr/>
        </p:nvSpPr>
        <p:spPr>
          <a:xfrm>
            <a:off x="6660232" y="3861048"/>
            <a:ext cx="2208490" cy="400110"/>
          </a:xfrm>
          <a:prstGeom prst="rect">
            <a:avLst/>
          </a:prstGeom>
          <a:solidFill>
            <a:schemeClr val="accent6">
              <a:lumMod val="20000"/>
              <a:lumOff val="80000"/>
            </a:schemeClr>
          </a:solidFill>
        </p:spPr>
        <p:txBody>
          <a:bodyPr wrap="none" rtlCol="0">
            <a:spAutoFit/>
          </a:bodyPr>
          <a:lstStyle/>
          <a:p>
            <a:r>
              <a:rPr lang="ja-JP" altLang="en-US" sz="2000" dirty="0" smtClean="0"/>
              <a:t>例えば</a:t>
            </a:r>
            <a:r>
              <a:rPr lang="en-US" altLang="ja-JP" sz="2000" dirty="0" smtClean="0"/>
              <a:t>jj2+mmax+3</a:t>
            </a:r>
            <a:endParaRPr kumimoji="1" lang="ja-JP" altLang="en-US" sz="2000" dirty="0"/>
          </a:p>
        </p:txBody>
      </p:sp>
      <p:cxnSp>
        <p:nvCxnSpPr>
          <p:cNvPr id="33" name="直線矢印コネクタ 32"/>
          <p:cNvCxnSpPr>
            <a:stCxn id="35" idx="1"/>
          </p:cNvCxnSpPr>
          <p:nvPr/>
        </p:nvCxnSpPr>
        <p:spPr>
          <a:xfrm rot="10800000">
            <a:off x="4788024" y="3933057"/>
            <a:ext cx="1872208" cy="632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6660232" y="4365104"/>
            <a:ext cx="1058303" cy="400110"/>
          </a:xfrm>
          <a:prstGeom prst="rect">
            <a:avLst/>
          </a:prstGeom>
          <a:solidFill>
            <a:schemeClr val="accent6">
              <a:lumMod val="20000"/>
              <a:lumOff val="80000"/>
            </a:schemeClr>
          </a:solidFill>
        </p:spPr>
        <p:txBody>
          <a:bodyPr wrap="none" rtlCol="0">
            <a:spAutoFit/>
          </a:bodyPr>
          <a:lstStyle/>
          <a:p>
            <a:r>
              <a:rPr lang="ja-JP" altLang="en-US" sz="2000" dirty="0" smtClean="0"/>
              <a:t>例えば</a:t>
            </a:r>
            <a:r>
              <a:rPr lang="en-US" altLang="ja-JP" sz="2000" dirty="0" smtClean="0"/>
              <a:t>8</a:t>
            </a:r>
            <a:endParaRPr kumimoji="1" lang="ja-JP" altLang="en-US" sz="2000" dirty="0"/>
          </a:p>
        </p:txBody>
      </p:sp>
      <p:sp>
        <p:nvSpPr>
          <p:cNvPr id="37" name="テキスト ボックス 36"/>
          <p:cNvSpPr txBox="1"/>
          <p:nvPr/>
        </p:nvSpPr>
        <p:spPr>
          <a:xfrm>
            <a:off x="6516216" y="5661248"/>
            <a:ext cx="1467068" cy="400110"/>
          </a:xfrm>
          <a:prstGeom prst="rect">
            <a:avLst/>
          </a:prstGeom>
          <a:solidFill>
            <a:schemeClr val="accent6">
              <a:lumMod val="20000"/>
              <a:lumOff val="80000"/>
            </a:schemeClr>
          </a:solidFill>
        </p:spPr>
        <p:txBody>
          <a:bodyPr wrap="none" rtlCol="0">
            <a:spAutoFit/>
          </a:bodyPr>
          <a:lstStyle/>
          <a:p>
            <a:r>
              <a:rPr kumimoji="1" lang="ja-JP" altLang="en-US" sz="2000" dirty="0" smtClean="0"/>
              <a:t>誤差（出力）</a:t>
            </a:r>
            <a:endParaRPr kumimoji="1" lang="ja-JP" altLang="en-US" sz="2000" dirty="0"/>
          </a:p>
        </p:txBody>
      </p:sp>
      <p:cxnSp>
        <p:nvCxnSpPr>
          <p:cNvPr id="38" name="直線矢印コネクタ 37"/>
          <p:cNvCxnSpPr>
            <a:stCxn id="37" idx="1"/>
          </p:cNvCxnSpPr>
          <p:nvPr/>
        </p:nvCxnSpPr>
        <p:spPr>
          <a:xfrm rot="10800000" flipV="1">
            <a:off x="2123728" y="5861303"/>
            <a:ext cx="4392488" cy="15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rot="10800000">
            <a:off x="6156176" y="1988840"/>
            <a:ext cx="576064"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演習課題</a:t>
            </a:r>
            <a:endParaRPr kumimoji="1" lang="ja-JP" altLang="en-US" dirty="0"/>
          </a:p>
        </p:txBody>
      </p:sp>
      <p:sp>
        <p:nvSpPr>
          <p:cNvPr id="5" name="右矢印 4"/>
          <p:cNvSpPr/>
          <p:nvPr/>
        </p:nvSpPr>
        <p:spPr>
          <a:xfrm>
            <a:off x="4283968" y="2492896"/>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5220072" y="4509120"/>
            <a:ext cx="2704587" cy="646331"/>
          </a:xfrm>
          <a:prstGeom prst="rect">
            <a:avLst/>
          </a:prstGeom>
          <a:noFill/>
        </p:spPr>
        <p:txBody>
          <a:bodyPr wrap="none" rtlCol="0">
            <a:spAutoFit/>
          </a:bodyPr>
          <a:lstStyle/>
          <a:p>
            <a:r>
              <a:rPr kumimoji="1" lang="ja-JP" altLang="en-US" dirty="0" smtClean="0"/>
              <a:t>・</a:t>
            </a:r>
            <a:r>
              <a:rPr kumimoji="1" lang="en-US" altLang="ja-JP" dirty="0" smtClean="0"/>
              <a:t>AR</a:t>
            </a:r>
            <a:r>
              <a:rPr kumimoji="1" lang="ja-JP" altLang="en-US" dirty="0" smtClean="0"/>
              <a:t>自動検測を行う</a:t>
            </a:r>
            <a:endParaRPr kumimoji="1" lang="en-US" altLang="ja-JP" dirty="0" smtClean="0"/>
          </a:p>
          <a:p>
            <a:r>
              <a:rPr lang="ja-JP" altLang="en-US" dirty="0" smtClean="0"/>
              <a:t>・読み取り結果を表示する</a:t>
            </a:r>
            <a:endParaRPr kumimoji="1" lang="en-US" altLang="ja-JP" dirty="0" smtClean="0"/>
          </a:p>
        </p:txBody>
      </p:sp>
      <p:sp>
        <p:nvSpPr>
          <p:cNvPr id="7" name="テキスト ボックス 6"/>
          <p:cNvSpPr txBox="1"/>
          <p:nvPr/>
        </p:nvSpPr>
        <p:spPr>
          <a:xfrm>
            <a:off x="179512" y="4509120"/>
            <a:ext cx="4693914" cy="1477328"/>
          </a:xfrm>
          <a:prstGeom prst="rect">
            <a:avLst/>
          </a:prstGeom>
          <a:noFill/>
        </p:spPr>
        <p:txBody>
          <a:bodyPr wrap="none" rtlCol="0">
            <a:spAutoFit/>
          </a:bodyPr>
          <a:lstStyle/>
          <a:p>
            <a:r>
              <a:rPr lang="en-US" altLang="ja-JP" dirty="0" smtClean="0"/>
              <a:t>timepick2</a:t>
            </a:r>
            <a:r>
              <a:rPr kumimoji="1" lang="en-US" altLang="ja-JP" dirty="0" smtClean="0"/>
              <a:t>-</a:t>
            </a:r>
            <a:r>
              <a:rPr kumimoji="1" lang="ja-JP" altLang="en-US" dirty="0" err="1" smtClean="0"/>
              <a:t>ｌ</a:t>
            </a:r>
            <a:r>
              <a:rPr kumimoji="1" lang="en-US" altLang="ja-JP" dirty="0" smtClean="0"/>
              <a:t>.c</a:t>
            </a:r>
          </a:p>
          <a:p>
            <a:r>
              <a:rPr lang="en-US" altLang="ja-JP" dirty="0" smtClean="0"/>
              <a:t>  X-window</a:t>
            </a:r>
            <a:r>
              <a:rPr lang="ja-JP" altLang="en-US" dirty="0" smtClean="0"/>
              <a:t>のプログラム</a:t>
            </a:r>
            <a:endParaRPr lang="en-US" altLang="ja-JP" dirty="0" smtClean="0"/>
          </a:p>
          <a:p>
            <a:r>
              <a:rPr lang="en-US" altLang="ja-JP" dirty="0" smtClean="0"/>
              <a:t>make</a:t>
            </a:r>
            <a:r>
              <a:rPr kumimoji="1" lang="en-US" altLang="ja-JP" dirty="0" smtClean="0"/>
              <a:t>  sample-prog2-</a:t>
            </a:r>
            <a:r>
              <a:rPr kumimoji="1" lang="ja-JP" altLang="en-US" dirty="0" err="1" smtClean="0"/>
              <a:t>ｌ</a:t>
            </a:r>
            <a:r>
              <a:rPr kumimoji="1" lang="en-US" altLang="ja-JP" dirty="0" smtClean="0"/>
              <a:t> </a:t>
            </a:r>
            <a:r>
              <a:rPr kumimoji="1" lang="ja-JP" altLang="en-US" dirty="0" smtClean="0"/>
              <a:t>でコンパイル</a:t>
            </a:r>
            <a:endParaRPr kumimoji="1" lang="en-US" altLang="ja-JP" dirty="0" smtClean="0"/>
          </a:p>
          <a:p>
            <a:r>
              <a:rPr lang="en-US" altLang="ja-JP" dirty="0" smtClean="0"/>
              <a:t>./</a:t>
            </a:r>
            <a:r>
              <a:rPr lang="en-US" altLang="ja-JP" dirty="0" err="1" smtClean="0"/>
              <a:t>timepick</a:t>
            </a:r>
            <a:r>
              <a:rPr lang="en-US" altLang="ja-JP" dirty="0" smtClean="0"/>
              <a:t>-</a:t>
            </a:r>
            <a:r>
              <a:rPr lang="ja-JP" altLang="en-US" dirty="0" err="1" smtClean="0"/>
              <a:t>ｌ</a:t>
            </a:r>
            <a:r>
              <a:rPr lang="en-US" altLang="ja-JP" dirty="0" smtClean="0"/>
              <a:t> &lt; sample.data.2 </a:t>
            </a:r>
            <a:r>
              <a:rPr lang="ja-JP" altLang="en-US" dirty="0" smtClean="0"/>
              <a:t>で実行</a:t>
            </a:r>
            <a:endParaRPr lang="en-US" altLang="ja-JP" dirty="0" smtClean="0"/>
          </a:p>
          <a:p>
            <a:r>
              <a:rPr kumimoji="1" lang="ja-JP" altLang="en-US" dirty="0" smtClean="0"/>
              <a:t>　（まともに動けば</a:t>
            </a:r>
            <a:r>
              <a:rPr kumimoji="1" lang="en-US" altLang="ja-JP" dirty="0" err="1" smtClean="0"/>
              <a:t>ch</a:t>
            </a:r>
            <a:r>
              <a:rPr kumimoji="1" lang="ja-JP" altLang="en-US" dirty="0" smtClean="0"/>
              <a:t>番号と時刻が標準出力へ</a:t>
            </a:r>
            <a:r>
              <a:rPr kumimoji="1" lang="en-US" altLang="ja-JP" dirty="0" smtClean="0"/>
              <a:t>)</a:t>
            </a:r>
            <a:endParaRPr kumimoji="1" lang="ja-JP" altLang="en-US" dirty="0"/>
          </a:p>
        </p:txBody>
      </p:sp>
      <p:pic>
        <p:nvPicPr>
          <p:cNvPr id="9" name="図 8" descr="0-6063_20100916103159.png"/>
          <p:cNvPicPr>
            <a:picLocks noChangeAspect="1"/>
          </p:cNvPicPr>
          <p:nvPr/>
        </p:nvPicPr>
        <p:blipFill>
          <a:blip r:embed="rId2" cstate="print"/>
          <a:stretch>
            <a:fillRect/>
          </a:stretch>
        </p:blipFill>
        <p:spPr>
          <a:xfrm>
            <a:off x="467544" y="1484784"/>
            <a:ext cx="3737992" cy="2803494"/>
          </a:xfrm>
          <a:prstGeom prst="rect">
            <a:avLst/>
          </a:prstGeom>
        </p:spPr>
      </p:pic>
      <p:pic>
        <p:nvPicPr>
          <p:cNvPr id="10" name="図 9" descr="6063_20100916103159.png"/>
          <p:cNvPicPr>
            <a:picLocks noChangeAspect="1"/>
          </p:cNvPicPr>
          <p:nvPr/>
        </p:nvPicPr>
        <p:blipFill>
          <a:blip r:embed="rId3" cstate="print"/>
          <a:stretch>
            <a:fillRect/>
          </a:stretch>
        </p:blipFill>
        <p:spPr>
          <a:xfrm>
            <a:off x="5004048" y="1412776"/>
            <a:ext cx="3810000" cy="28575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922114"/>
          </a:xfrm>
        </p:spPr>
        <p:txBody>
          <a:bodyPr/>
          <a:lstStyle/>
          <a:p>
            <a:r>
              <a:rPr kumimoji="1" lang="ja-JP" altLang="en-US" dirty="0" smtClean="0"/>
              <a:t>参考文献</a:t>
            </a:r>
            <a:endParaRPr kumimoji="1" lang="ja-JP" altLang="en-US" dirty="0"/>
          </a:p>
        </p:txBody>
      </p:sp>
      <p:sp>
        <p:nvSpPr>
          <p:cNvPr id="3" name="テキスト ボックス 2"/>
          <p:cNvSpPr txBox="1"/>
          <p:nvPr/>
        </p:nvSpPr>
        <p:spPr>
          <a:xfrm>
            <a:off x="467544" y="1484784"/>
            <a:ext cx="8630889" cy="2585323"/>
          </a:xfrm>
          <a:prstGeom prst="rect">
            <a:avLst/>
          </a:prstGeom>
          <a:noFill/>
        </p:spPr>
        <p:txBody>
          <a:bodyPr wrap="none" rtlCol="0">
            <a:spAutoFit/>
          </a:bodyPr>
          <a:lstStyle/>
          <a:p>
            <a:r>
              <a:rPr kumimoji="1" lang="ja-JP" altLang="en-US" dirty="0" smtClean="0"/>
              <a:t>・森田・浜口</a:t>
            </a:r>
            <a:r>
              <a:rPr kumimoji="1" lang="en-US" altLang="ja-JP" dirty="0" smtClean="0"/>
              <a:t>(1981)</a:t>
            </a:r>
            <a:r>
              <a:rPr kumimoji="1" lang="ja-JP" altLang="en-US" dirty="0" err="1" smtClean="0"/>
              <a:t>、</a:t>
            </a:r>
            <a:r>
              <a:rPr kumimoji="1" lang="en-US" altLang="ja-JP" dirty="0" smtClean="0"/>
              <a:t>2</a:t>
            </a:r>
            <a:r>
              <a:rPr kumimoji="1" lang="ja-JP" altLang="en-US" dirty="0" smtClean="0"/>
              <a:t>次元自己回帰過程における</a:t>
            </a:r>
            <a:r>
              <a:rPr kumimoji="1" lang="en-US" altLang="ja-JP" dirty="0" smtClean="0"/>
              <a:t>S</a:t>
            </a:r>
            <a:r>
              <a:rPr kumimoji="1" lang="ja-JP" altLang="en-US" dirty="0" smtClean="0"/>
              <a:t>波初動の自動検測、</a:t>
            </a:r>
            <a:endParaRPr kumimoji="1" lang="en-US" altLang="ja-JP" dirty="0" smtClean="0"/>
          </a:p>
          <a:p>
            <a:r>
              <a:rPr lang="ja-JP" altLang="en-US" dirty="0"/>
              <a:t>　</a:t>
            </a:r>
            <a:r>
              <a:rPr lang="ja-JP" altLang="en-US" dirty="0" smtClean="0"/>
              <a:t>　地震２、</a:t>
            </a:r>
            <a:r>
              <a:rPr lang="en-US" altLang="ja-JP" dirty="0" smtClean="0"/>
              <a:t>34,</a:t>
            </a:r>
            <a:r>
              <a:rPr lang="ja-JP" altLang="en-US" dirty="0" smtClean="0"/>
              <a:t>　</a:t>
            </a:r>
            <a:r>
              <a:rPr lang="en-US" altLang="ja-JP" dirty="0" smtClean="0"/>
              <a:t>223-240.</a:t>
            </a:r>
          </a:p>
          <a:p>
            <a:r>
              <a:rPr kumimoji="1" lang="ja-JP" altLang="en-US" dirty="0" smtClean="0"/>
              <a:t>・横田・他（</a:t>
            </a:r>
            <a:r>
              <a:rPr kumimoji="1" lang="en-US" altLang="ja-JP" dirty="0" smtClean="0"/>
              <a:t>1981)</a:t>
            </a:r>
            <a:r>
              <a:rPr kumimoji="1" lang="ja-JP" altLang="en-US" dirty="0" err="1" smtClean="0"/>
              <a:t>、</a:t>
            </a:r>
            <a:r>
              <a:rPr kumimoji="1" lang="ja-JP" altLang="en-US" dirty="0" smtClean="0"/>
              <a:t>地震波データの自動検測方式とオンライン処理システムにおける稼働</a:t>
            </a:r>
            <a:endParaRPr kumimoji="1" lang="en-US" altLang="ja-JP" dirty="0" smtClean="0"/>
          </a:p>
          <a:p>
            <a:r>
              <a:rPr lang="ja-JP" altLang="en-US" dirty="0"/>
              <a:t>　</a:t>
            </a:r>
            <a:r>
              <a:rPr lang="ja-JP" altLang="en-US" dirty="0" smtClean="0"/>
              <a:t>　実験、地震研究所彙報、</a:t>
            </a:r>
            <a:r>
              <a:rPr lang="en-US" altLang="ja-JP" dirty="0" smtClean="0"/>
              <a:t>56,</a:t>
            </a:r>
            <a:r>
              <a:rPr lang="ja-JP" altLang="en-US" dirty="0" smtClean="0"/>
              <a:t>　</a:t>
            </a:r>
            <a:r>
              <a:rPr lang="en-US" altLang="ja-JP" dirty="0" smtClean="0"/>
              <a:t>449-484.</a:t>
            </a:r>
          </a:p>
          <a:p>
            <a:r>
              <a:rPr kumimoji="1" lang="ja-JP" altLang="en-US" dirty="0" smtClean="0"/>
              <a:t>・横田（</a:t>
            </a:r>
            <a:r>
              <a:rPr kumimoji="1" lang="en-US" altLang="ja-JP" dirty="0" smtClean="0"/>
              <a:t>1985</a:t>
            </a:r>
            <a:r>
              <a:rPr kumimoji="1" lang="ja-JP" altLang="en-US" dirty="0" smtClean="0"/>
              <a:t>）、自動検測手法の研究、気象研究</a:t>
            </a:r>
            <a:r>
              <a:rPr lang="ja-JP" altLang="en-US" dirty="0" smtClean="0"/>
              <a:t>所技術報告大</a:t>
            </a:r>
            <a:r>
              <a:rPr lang="en-US" altLang="ja-JP" dirty="0" smtClean="0"/>
              <a:t>16</a:t>
            </a:r>
            <a:r>
              <a:rPr lang="ja-JP" altLang="en-US" dirty="0" smtClean="0"/>
              <a:t>号、地震予知に関する</a:t>
            </a:r>
            <a:endParaRPr lang="en-US" altLang="ja-JP" dirty="0" smtClean="0"/>
          </a:p>
          <a:p>
            <a:r>
              <a:rPr kumimoji="1" lang="ja-JP" altLang="en-US" dirty="0"/>
              <a:t>　</a:t>
            </a:r>
            <a:r>
              <a:rPr kumimoji="1" lang="ja-JP" altLang="en-US" dirty="0" smtClean="0"/>
              <a:t>　実験的及び理論的研究</a:t>
            </a:r>
            <a:r>
              <a:rPr kumimoji="1" lang="en-US" altLang="ja-JP" dirty="0" smtClean="0"/>
              <a:t>.</a:t>
            </a:r>
            <a:r>
              <a:rPr kumimoji="1" lang="ja-JP" altLang="en-US" dirty="0" smtClean="0"/>
              <a:t>　</a:t>
            </a:r>
            <a:r>
              <a:rPr kumimoji="1" lang="en-US" altLang="ja-JP" dirty="0" smtClean="0"/>
              <a:t>56-100.</a:t>
            </a:r>
          </a:p>
          <a:p>
            <a:r>
              <a:rPr kumimoji="1" lang="ja-JP" altLang="en-US" dirty="0" smtClean="0"/>
              <a:t>・堀内・他</a:t>
            </a:r>
            <a:r>
              <a:rPr kumimoji="1" lang="en-US" altLang="ja-JP" dirty="0" smtClean="0"/>
              <a:t>(1985)</a:t>
            </a:r>
            <a:r>
              <a:rPr kumimoji="1" lang="ja-JP" altLang="en-US" dirty="0" err="1" smtClean="0"/>
              <a:t>、</a:t>
            </a:r>
            <a:r>
              <a:rPr kumimoji="1" lang="en-US" altLang="ja-JP" dirty="0" smtClean="0"/>
              <a:t>1984</a:t>
            </a:r>
            <a:r>
              <a:rPr kumimoji="1" lang="ja-JP" altLang="en-US" dirty="0" smtClean="0"/>
              <a:t>年長野県西部地震余震活動データの現地自動処理について、</a:t>
            </a:r>
            <a:endParaRPr kumimoji="1" lang="en-US" altLang="ja-JP" dirty="0" smtClean="0"/>
          </a:p>
          <a:p>
            <a:r>
              <a:rPr lang="ja-JP" altLang="en-US" dirty="0"/>
              <a:t>　</a:t>
            </a:r>
            <a:r>
              <a:rPr lang="ja-JP" altLang="en-US" dirty="0" smtClean="0"/>
              <a:t>　地震２、</a:t>
            </a:r>
            <a:r>
              <a:rPr lang="en-US" altLang="ja-JP" dirty="0" smtClean="0"/>
              <a:t>38</a:t>
            </a:r>
            <a:r>
              <a:rPr lang="ja-JP" altLang="en-US" dirty="0" err="1" smtClean="0"/>
              <a:t>、</a:t>
            </a:r>
            <a:r>
              <a:rPr lang="ja-JP" altLang="en-US" dirty="0" smtClean="0"/>
              <a:t>　</a:t>
            </a:r>
            <a:r>
              <a:rPr lang="en-US" altLang="ja-JP" dirty="0" smtClean="0"/>
              <a:t>529-539.</a:t>
            </a:r>
          </a:p>
          <a:p>
            <a:r>
              <a:rPr kumimoji="1" lang="ja-JP" altLang="en-US" dirty="0" smtClean="0"/>
              <a:t>・日野（</a:t>
            </a:r>
            <a:r>
              <a:rPr kumimoji="1" lang="en-US" altLang="ja-JP" dirty="0" smtClean="0"/>
              <a:t>1977)</a:t>
            </a:r>
            <a:r>
              <a:rPr kumimoji="1" lang="ja-JP" altLang="en-US" dirty="0" err="1" smtClean="0"/>
              <a:t>、</a:t>
            </a:r>
            <a:r>
              <a:rPr kumimoji="1" lang="ja-JP" altLang="en-US" dirty="0" smtClean="0"/>
              <a:t>スペクトル解析、朝倉書店、</a:t>
            </a:r>
            <a:r>
              <a:rPr kumimoji="1" lang="en-US" altLang="ja-JP" dirty="0" smtClean="0"/>
              <a:t>pp300.</a:t>
            </a:r>
            <a:endParaRPr kumimoji="1" lang="ja-JP"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X-window(Gim</a:t>
            </a:r>
            <a:r>
              <a:rPr lang="en-US" altLang="ja-JP" dirty="0" smtClean="0"/>
              <a:t>p Tool Kit)</a:t>
            </a:r>
            <a:r>
              <a:rPr kumimoji="1" lang="ja-JP" altLang="en-US" dirty="0" smtClean="0"/>
              <a:t>のプロット</a:t>
            </a:r>
            <a:endParaRPr kumimoji="1" lang="ja-JP" altLang="en-US" dirty="0"/>
          </a:p>
        </p:txBody>
      </p:sp>
      <p:cxnSp>
        <p:nvCxnSpPr>
          <p:cNvPr id="4" name="直線矢印コネクタ 3"/>
          <p:cNvCxnSpPr/>
          <p:nvPr/>
        </p:nvCxnSpPr>
        <p:spPr>
          <a:xfrm rot="5400000">
            <a:off x="72294" y="2528900"/>
            <a:ext cx="1223342"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a:off x="683568" y="1916832"/>
            <a:ext cx="33123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827584" y="1412776"/>
            <a:ext cx="1800493" cy="369332"/>
          </a:xfrm>
          <a:prstGeom prst="rect">
            <a:avLst/>
          </a:prstGeom>
          <a:noFill/>
        </p:spPr>
        <p:txBody>
          <a:bodyPr wrap="none" rtlCol="0">
            <a:spAutoFit/>
          </a:bodyPr>
          <a:lstStyle/>
          <a:p>
            <a:r>
              <a:rPr kumimoji="1" lang="ja-JP" altLang="en-US" dirty="0" smtClean="0"/>
              <a:t>座標系（下が正）</a:t>
            </a:r>
            <a:endParaRPr kumimoji="1" lang="en-US" altLang="ja-JP" dirty="0" smtClean="0"/>
          </a:p>
        </p:txBody>
      </p:sp>
      <p:sp>
        <p:nvSpPr>
          <p:cNvPr id="8" name="テキスト ボックス 7"/>
          <p:cNvSpPr txBox="1"/>
          <p:nvPr/>
        </p:nvSpPr>
        <p:spPr>
          <a:xfrm>
            <a:off x="539552" y="3212976"/>
            <a:ext cx="6789103" cy="3139321"/>
          </a:xfrm>
          <a:prstGeom prst="rect">
            <a:avLst/>
          </a:prstGeom>
          <a:noFill/>
        </p:spPr>
        <p:txBody>
          <a:bodyPr wrap="none" rtlCol="0">
            <a:spAutoFit/>
          </a:bodyPr>
          <a:lstStyle/>
          <a:p>
            <a:r>
              <a:rPr lang="ja-JP" altLang="en-US" dirty="0" smtClean="0"/>
              <a:t>　</a:t>
            </a:r>
            <a:r>
              <a:rPr lang="en-US" altLang="ja-JP" dirty="0" smtClean="0"/>
              <a:t>points[0].x = xx;</a:t>
            </a:r>
            <a:r>
              <a:rPr lang="ja-JP" altLang="en-US" dirty="0" smtClean="0"/>
              <a:t>　　　　　　　　　　　　座標値の入力</a:t>
            </a:r>
            <a:endParaRPr lang="en-US" altLang="ja-JP" dirty="0" smtClean="0"/>
          </a:p>
          <a:p>
            <a:r>
              <a:rPr lang="en-US" altLang="ja-JP" dirty="0" smtClean="0"/>
              <a:t>   points[0].y = </a:t>
            </a:r>
            <a:r>
              <a:rPr lang="en-US" altLang="ja-JP" dirty="0" err="1" smtClean="0"/>
              <a:t>offy</a:t>
            </a:r>
            <a:r>
              <a:rPr lang="en-US" altLang="ja-JP" dirty="0" smtClean="0"/>
              <a:t>;</a:t>
            </a:r>
          </a:p>
          <a:p>
            <a:r>
              <a:rPr lang="en-US" altLang="ja-JP" dirty="0" smtClean="0"/>
              <a:t>   points[1].x = xx;</a:t>
            </a:r>
          </a:p>
          <a:p>
            <a:r>
              <a:rPr lang="en-US" altLang="ja-JP" dirty="0" smtClean="0"/>
              <a:t>   points[1].y = </a:t>
            </a:r>
            <a:r>
              <a:rPr lang="en-US" altLang="ja-JP" dirty="0" err="1" smtClean="0"/>
              <a:t>offy</a:t>
            </a:r>
            <a:r>
              <a:rPr lang="en-US" altLang="ja-JP" dirty="0" smtClean="0"/>
              <a:t> - </a:t>
            </a:r>
            <a:r>
              <a:rPr lang="en-US" altLang="ja-JP" dirty="0" err="1" smtClean="0"/>
              <a:t>yfl</a:t>
            </a:r>
            <a:r>
              <a:rPr lang="en-US" altLang="ja-JP" dirty="0" smtClean="0"/>
              <a:t>;</a:t>
            </a:r>
          </a:p>
          <a:p>
            <a:r>
              <a:rPr lang="en-US" altLang="ja-JP" dirty="0" smtClean="0"/>
              <a:t>   </a:t>
            </a:r>
            <a:r>
              <a:rPr lang="en-US" altLang="ja-JP" dirty="0" err="1" smtClean="0"/>
              <a:t>n_point</a:t>
            </a:r>
            <a:r>
              <a:rPr lang="en-US" altLang="ja-JP" dirty="0" smtClean="0"/>
              <a:t> = 2;</a:t>
            </a:r>
          </a:p>
          <a:p>
            <a:r>
              <a:rPr lang="en-US" altLang="ja-JP" dirty="0" smtClean="0"/>
              <a:t>   </a:t>
            </a:r>
            <a:r>
              <a:rPr lang="en-US" altLang="ja-JP" dirty="0" err="1" smtClean="0"/>
              <a:t>gdk_draw_lines</a:t>
            </a:r>
            <a:r>
              <a:rPr lang="en-US" altLang="ja-JP" dirty="0" smtClean="0"/>
              <a:t>((</a:t>
            </a:r>
            <a:r>
              <a:rPr lang="en-US" altLang="ja-JP" dirty="0" err="1" smtClean="0"/>
              <a:t>GdkDrawable</a:t>
            </a:r>
            <a:r>
              <a:rPr lang="en-US" altLang="ja-JP" dirty="0" smtClean="0"/>
              <a:t> *)</a:t>
            </a:r>
            <a:r>
              <a:rPr lang="en-US" altLang="ja-JP" dirty="0" err="1" smtClean="0"/>
              <a:t>wv_panel</a:t>
            </a:r>
            <a:r>
              <a:rPr lang="en-US" altLang="ja-JP" dirty="0" smtClean="0"/>
              <a:t>-&gt;pix,</a:t>
            </a:r>
            <a:r>
              <a:rPr lang="ja-JP" altLang="en-US" dirty="0" smtClean="0"/>
              <a:t>　　線をひく</a:t>
            </a:r>
            <a:endParaRPr lang="en-US" altLang="ja-JP" dirty="0" smtClean="0"/>
          </a:p>
          <a:p>
            <a:r>
              <a:rPr lang="en-US" altLang="ja-JP" dirty="0" smtClean="0"/>
              <a:t>                             </a:t>
            </a:r>
            <a:r>
              <a:rPr lang="en-US" altLang="ja-JP" dirty="0" err="1" smtClean="0"/>
              <a:t>wv_panel</a:t>
            </a:r>
            <a:r>
              <a:rPr lang="en-US" altLang="ja-JP" dirty="0" smtClean="0"/>
              <a:t>-&gt;gc_trg1,points, </a:t>
            </a:r>
            <a:r>
              <a:rPr lang="en-US" altLang="ja-JP" dirty="0" err="1" smtClean="0"/>
              <a:t>n_point</a:t>
            </a:r>
            <a:r>
              <a:rPr lang="en-US" altLang="ja-JP" dirty="0" smtClean="0"/>
              <a:t>);</a:t>
            </a:r>
          </a:p>
          <a:p>
            <a:r>
              <a:rPr lang="en-US" altLang="ja-JP" dirty="0" smtClean="0"/>
              <a:t>   </a:t>
            </a:r>
            <a:r>
              <a:rPr lang="en-US" altLang="ja-JP" dirty="0" err="1" smtClean="0"/>
              <a:t>gdk_draw_string</a:t>
            </a:r>
            <a:r>
              <a:rPr lang="en-US" altLang="ja-JP" dirty="0" smtClean="0"/>
              <a:t>((</a:t>
            </a:r>
            <a:r>
              <a:rPr lang="en-US" altLang="ja-JP" dirty="0" err="1" smtClean="0"/>
              <a:t>GdkDrawable</a:t>
            </a:r>
            <a:r>
              <a:rPr lang="en-US" altLang="ja-JP" dirty="0" smtClean="0"/>
              <a:t> *)</a:t>
            </a:r>
            <a:r>
              <a:rPr lang="en-US" altLang="ja-JP" dirty="0" err="1" smtClean="0"/>
              <a:t>wv_panel</a:t>
            </a:r>
            <a:r>
              <a:rPr lang="en-US" altLang="ja-JP" dirty="0" smtClean="0"/>
              <a:t>-&gt;pix,</a:t>
            </a:r>
            <a:r>
              <a:rPr lang="ja-JP" altLang="en-US" dirty="0" smtClean="0"/>
              <a:t>　　文字を書く</a:t>
            </a:r>
            <a:endParaRPr lang="en-US" altLang="ja-JP" dirty="0" smtClean="0"/>
          </a:p>
          <a:p>
            <a:r>
              <a:rPr lang="en-US" altLang="ja-JP" dirty="0" smtClean="0"/>
              <a:t>           </a:t>
            </a:r>
            <a:r>
              <a:rPr lang="en-US" altLang="ja-JP" dirty="0" err="1" smtClean="0"/>
              <a:t>wv_panel</a:t>
            </a:r>
            <a:r>
              <a:rPr lang="en-US" altLang="ja-JP" dirty="0" smtClean="0"/>
              <a:t>-&gt;</a:t>
            </a:r>
            <a:r>
              <a:rPr lang="en-US" altLang="ja-JP" dirty="0" err="1" smtClean="0"/>
              <a:t>font_map</a:t>
            </a:r>
            <a:r>
              <a:rPr lang="en-US" altLang="ja-JP" dirty="0" smtClean="0"/>
              <a:t>, </a:t>
            </a:r>
            <a:r>
              <a:rPr lang="en-US" altLang="ja-JP" dirty="0" err="1" smtClean="0"/>
              <a:t>wv_panel</a:t>
            </a:r>
            <a:r>
              <a:rPr lang="en-US" altLang="ja-JP" dirty="0" smtClean="0"/>
              <a:t>-&gt;gc_trg1,(</a:t>
            </a:r>
            <a:r>
              <a:rPr lang="en-US" altLang="ja-JP" dirty="0" err="1" smtClean="0"/>
              <a:t>int</a:t>
            </a:r>
            <a:r>
              <a:rPr lang="en-US" altLang="ja-JP" dirty="0" smtClean="0"/>
              <a:t>)xx,(</a:t>
            </a:r>
            <a:r>
              <a:rPr lang="en-US" altLang="ja-JP" dirty="0" err="1" smtClean="0"/>
              <a:t>int</a:t>
            </a:r>
            <a:r>
              <a:rPr lang="en-US" altLang="ja-JP" dirty="0" smtClean="0"/>
              <a:t>)</a:t>
            </a:r>
            <a:r>
              <a:rPr lang="en-US" altLang="ja-JP" dirty="0" err="1" smtClean="0"/>
              <a:t>offy,"Trg</a:t>
            </a:r>
            <a:r>
              <a:rPr lang="en-US" altLang="ja-JP" dirty="0" smtClean="0"/>
              <a:t>");</a:t>
            </a:r>
          </a:p>
          <a:p>
            <a:endParaRPr lang="en-US" altLang="ja-JP" dirty="0" smtClean="0"/>
          </a:p>
          <a:p>
            <a:r>
              <a:rPr kumimoji="1" lang="ja-JP" altLang="en-US" dirty="0" smtClean="0"/>
              <a:t>　　　　　　　　</a:t>
            </a:r>
            <a:r>
              <a:rPr lang="en-US" altLang="ja-JP" dirty="0" smtClean="0"/>
              <a:t> </a:t>
            </a:r>
            <a:r>
              <a:rPr lang="en-US" altLang="ja-JP" dirty="0" err="1" smtClean="0"/>
              <a:t>wv_panel</a:t>
            </a:r>
            <a:r>
              <a:rPr lang="en-US" altLang="ja-JP" dirty="0" smtClean="0"/>
              <a:t>-&gt;gc_trg1 </a:t>
            </a:r>
            <a:r>
              <a:rPr lang="ja-JP" altLang="en-US" dirty="0" smtClean="0"/>
              <a:t>が色等を指定している</a:t>
            </a:r>
            <a:endParaRPr kumimoji="1" lang="ja-JP"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a:lstStyle/>
          <a:p>
            <a:r>
              <a:rPr kumimoji="1" lang="ja-JP" altLang="en-US" dirty="0" smtClean="0"/>
              <a:t>自己回帰モデルとスペクトル</a:t>
            </a:r>
            <a:endParaRPr kumimoji="1" lang="ja-JP" altLang="en-US" dirty="0"/>
          </a:p>
        </p:txBody>
      </p:sp>
      <p:pic>
        <p:nvPicPr>
          <p:cNvPr id="3" name="図 2" descr="ar-formula2.png"/>
          <p:cNvPicPr>
            <a:picLocks noChangeAspect="1"/>
          </p:cNvPicPr>
          <p:nvPr/>
        </p:nvPicPr>
        <p:blipFill>
          <a:blip r:embed="rId2" cstate="print"/>
          <a:stretch>
            <a:fillRect/>
          </a:stretch>
        </p:blipFill>
        <p:spPr>
          <a:xfrm>
            <a:off x="1691680" y="1196752"/>
            <a:ext cx="5943600" cy="457200"/>
          </a:xfrm>
          <a:prstGeom prst="rect">
            <a:avLst/>
          </a:prstGeom>
        </p:spPr>
      </p:pic>
      <p:sp>
        <p:nvSpPr>
          <p:cNvPr id="4" name="テキスト ボックス 3"/>
          <p:cNvSpPr txBox="1"/>
          <p:nvPr/>
        </p:nvSpPr>
        <p:spPr>
          <a:xfrm>
            <a:off x="1043608" y="1988840"/>
            <a:ext cx="7577715" cy="707886"/>
          </a:xfrm>
          <a:prstGeom prst="rect">
            <a:avLst/>
          </a:prstGeom>
          <a:solidFill>
            <a:schemeClr val="accent5">
              <a:lumMod val="20000"/>
              <a:lumOff val="80000"/>
            </a:schemeClr>
          </a:solidFill>
        </p:spPr>
        <p:txBody>
          <a:bodyPr wrap="none" rtlCol="0">
            <a:spAutoFit/>
          </a:bodyPr>
          <a:lstStyle/>
          <a:p>
            <a:r>
              <a:rPr kumimoji="1" lang="ja-JP" altLang="en-US" sz="2000" dirty="0" smtClean="0"/>
              <a:t>この式は次のような線形微分方程式を離散化したものとみなすことが</a:t>
            </a:r>
            <a:endParaRPr kumimoji="1" lang="en-US" altLang="ja-JP" sz="2000" dirty="0" smtClean="0"/>
          </a:p>
          <a:p>
            <a:r>
              <a:rPr lang="ja-JP" altLang="en-US" sz="2000" dirty="0" smtClean="0"/>
              <a:t>でき、その時系列の持つ物理系の性質を表しているとみなせる</a:t>
            </a:r>
            <a:endParaRPr kumimoji="1" lang="ja-JP" altLang="en-US" sz="2000" dirty="0"/>
          </a:p>
        </p:txBody>
      </p:sp>
      <p:pic>
        <p:nvPicPr>
          <p:cNvPr id="5" name="図 4" descr="eq-derivative.png"/>
          <p:cNvPicPr>
            <a:picLocks noChangeAspect="1"/>
          </p:cNvPicPr>
          <p:nvPr/>
        </p:nvPicPr>
        <p:blipFill>
          <a:blip r:embed="rId3" cstate="print"/>
          <a:stretch>
            <a:fillRect/>
          </a:stretch>
        </p:blipFill>
        <p:spPr>
          <a:xfrm>
            <a:off x="1547664" y="3284984"/>
            <a:ext cx="6030946" cy="956494"/>
          </a:xfrm>
          <a:prstGeom prst="rect">
            <a:avLst/>
          </a:prstGeom>
        </p:spPr>
      </p:pic>
      <p:sp>
        <p:nvSpPr>
          <p:cNvPr id="6" name="テキスト ボックス 5"/>
          <p:cNvSpPr txBox="1"/>
          <p:nvPr/>
        </p:nvSpPr>
        <p:spPr>
          <a:xfrm>
            <a:off x="971600" y="4581128"/>
            <a:ext cx="7277954" cy="707886"/>
          </a:xfrm>
          <a:prstGeom prst="rect">
            <a:avLst/>
          </a:prstGeom>
          <a:solidFill>
            <a:schemeClr val="bg2">
              <a:lumMod val="90000"/>
            </a:schemeClr>
          </a:solidFill>
        </p:spPr>
        <p:txBody>
          <a:bodyPr wrap="none" rtlCol="0">
            <a:spAutoFit/>
          </a:bodyPr>
          <a:lstStyle/>
          <a:p>
            <a:r>
              <a:rPr kumimoji="1" lang="ja-JP" altLang="en-US" sz="2000" dirty="0" smtClean="0"/>
              <a:t>（ノイズ</a:t>
            </a:r>
            <a:r>
              <a:rPr kumimoji="1" lang="en-US" altLang="ja-JP" sz="2000" dirty="0" smtClean="0"/>
              <a:t>n(t)</a:t>
            </a:r>
            <a:r>
              <a:rPr kumimoji="1" lang="ja-JP" altLang="en-US" sz="2000" dirty="0" smtClean="0"/>
              <a:t>が外力として入力した場合の</a:t>
            </a:r>
            <a:r>
              <a:rPr kumimoji="1" lang="en-US" altLang="ja-JP" sz="2000" dirty="0" smtClean="0"/>
              <a:t>x(t)</a:t>
            </a:r>
            <a:r>
              <a:rPr lang="ja-JP" altLang="en-US" sz="2000" dirty="0" smtClean="0"/>
              <a:t>の動きを規定している）</a:t>
            </a:r>
            <a:endParaRPr lang="en-US" altLang="ja-JP" sz="2000" dirty="0" smtClean="0"/>
          </a:p>
          <a:p>
            <a:r>
              <a:rPr lang="ja-JP" altLang="en-US" sz="2000" dirty="0" smtClean="0"/>
              <a:t>（地震計の応答や電気回路の応答のようなもの）</a:t>
            </a:r>
            <a:endParaRPr lang="en-US" altLang="ja-JP" sz="2000" dirty="0" smtClean="0"/>
          </a:p>
        </p:txBody>
      </p:sp>
      <p:pic>
        <p:nvPicPr>
          <p:cNvPr id="7" name="図 6" descr="seismometer-response.png"/>
          <p:cNvPicPr>
            <a:picLocks noChangeAspect="1"/>
          </p:cNvPicPr>
          <p:nvPr/>
        </p:nvPicPr>
        <p:blipFill>
          <a:blip r:embed="rId4" cstate="print"/>
          <a:stretch>
            <a:fillRect/>
          </a:stretch>
        </p:blipFill>
        <p:spPr>
          <a:xfrm>
            <a:off x="2195736" y="5877272"/>
            <a:ext cx="4733925" cy="609600"/>
          </a:xfrm>
          <a:prstGeom prst="rect">
            <a:avLst/>
          </a:prstGeom>
        </p:spPr>
      </p:pic>
      <p:sp>
        <p:nvSpPr>
          <p:cNvPr id="8" name="テキスト ボックス 7"/>
          <p:cNvSpPr txBox="1"/>
          <p:nvPr/>
        </p:nvSpPr>
        <p:spPr>
          <a:xfrm>
            <a:off x="1259632" y="5445224"/>
            <a:ext cx="7500771" cy="369332"/>
          </a:xfrm>
          <a:prstGeom prst="rect">
            <a:avLst/>
          </a:prstGeom>
          <a:noFill/>
        </p:spPr>
        <p:txBody>
          <a:bodyPr wrap="none" rtlCol="0">
            <a:spAutoFit/>
          </a:bodyPr>
          <a:lstStyle/>
          <a:p>
            <a:r>
              <a:rPr kumimoji="1" lang="ja-JP" altLang="en-US" dirty="0" smtClean="0"/>
              <a:t>例、地震計の応答：</a:t>
            </a:r>
            <a:r>
              <a:rPr kumimoji="1" lang="en-US" altLang="ja-JP" dirty="0" smtClean="0"/>
              <a:t>x(t)</a:t>
            </a:r>
            <a:r>
              <a:rPr kumimoji="1" lang="ja-JP" altLang="en-US" dirty="0" smtClean="0"/>
              <a:t>：地</a:t>
            </a:r>
            <a:r>
              <a:rPr lang="ja-JP" altLang="en-US" dirty="0" smtClean="0"/>
              <a:t>動、</a:t>
            </a:r>
            <a:r>
              <a:rPr lang="en-US" altLang="ja-JP" dirty="0" smtClean="0"/>
              <a:t>y(t)</a:t>
            </a:r>
            <a:r>
              <a:rPr lang="ja-JP" altLang="en-US" dirty="0" smtClean="0"/>
              <a:t>　：地震計の出力、</a:t>
            </a:r>
            <a:r>
              <a:rPr lang="en-US" altLang="ja-JP" dirty="0" smtClean="0"/>
              <a:t>M</a:t>
            </a:r>
            <a:r>
              <a:rPr lang="ja-JP" altLang="en-US" dirty="0" smtClean="0"/>
              <a:t>：錘、</a:t>
            </a:r>
            <a:r>
              <a:rPr lang="en-US" altLang="ja-JP" dirty="0" smtClean="0"/>
              <a:t>k</a:t>
            </a:r>
            <a:r>
              <a:rPr lang="ja-JP" altLang="en-US" dirty="0" smtClean="0"/>
              <a:t>：ばね、</a:t>
            </a:r>
            <a:r>
              <a:rPr lang="en-US" altLang="ja-JP" dirty="0" smtClean="0"/>
              <a:t>D</a:t>
            </a:r>
            <a:r>
              <a:rPr lang="ja-JP" altLang="en-US" dirty="0" smtClean="0"/>
              <a:t>：減衰</a:t>
            </a:r>
            <a:endParaRPr kumimoji="1" lang="ja-JP"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22114"/>
          </a:xfrm>
        </p:spPr>
        <p:txBody>
          <a:bodyPr/>
          <a:lstStyle/>
          <a:p>
            <a:r>
              <a:rPr kumimoji="1" lang="ja-JP" altLang="en-US" dirty="0" smtClean="0"/>
              <a:t>時間領域のシフトとスペクトル</a:t>
            </a:r>
            <a:endParaRPr kumimoji="1" lang="ja-JP" altLang="en-US" dirty="0"/>
          </a:p>
        </p:txBody>
      </p:sp>
      <p:pic>
        <p:nvPicPr>
          <p:cNvPr id="3" name="図 2" descr="ar-z-def.png"/>
          <p:cNvPicPr>
            <a:picLocks noChangeAspect="1"/>
          </p:cNvPicPr>
          <p:nvPr/>
        </p:nvPicPr>
        <p:blipFill>
          <a:blip r:embed="rId2" cstate="print"/>
          <a:stretch>
            <a:fillRect/>
          </a:stretch>
        </p:blipFill>
        <p:spPr>
          <a:xfrm>
            <a:off x="3203848" y="6057900"/>
            <a:ext cx="2886075" cy="800100"/>
          </a:xfrm>
          <a:prstGeom prst="rect">
            <a:avLst/>
          </a:prstGeom>
        </p:spPr>
      </p:pic>
      <p:pic>
        <p:nvPicPr>
          <p:cNvPr id="4" name="図 3" descr="ar-delta-t.png"/>
          <p:cNvPicPr>
            <a:picLocks noChangeAspect="1"/>
          </p:cNvPicPr>
          <p:nvPr/>
        </p:nvPicPr>
        <p:blipFill>
          <a:blip r:embed="rId3" cstate="print"/>
          <a:stretch>
            <a:fillRect/>
          </a:stretch>
        </p:blipFill>
        <p:spPr>
          <a:xfrm>
            <a:off x="827584" y="3429000"/>
            <a:ext cx="7629525" cy="2228850"/>
          </a:xfrm>
          <a:prstGeom prst="rect">
            <a:avLst/>
          </a:prstGeom>
        </p:spPr>
      </p:pic>
      <p:pic>
        <p:nvPicPr>
          <p:cNvPr id="6" name="図 5" descr="ar-residual.png"/>
          <p:cNvPicPr>
            <a:picLocks noChangeAspect="1"/>
          </p:cNvPicPr>
          <p:nvPr/>
        </p:nvPicPr>
        <p:blipFill>
          <a:blip r:embed="rId4" cstate="print"/>
          <a:stretch>
            <a:fillRect/>
          </a:stretch>
        </p:blipFill>
        <p:spPr>
          <a:xfrm>
            <a:off x="1403648" y="836712"/>
            <a:ext cx="6552973" cy="553591"/>
          </a:xfrm>
          <a:prstGeom prst="rect">
            <a:avLst/>
          </a:prstGeom>
        </p:spPr>
      </p:pic>
      <p:sp>
        <p:nvSpPr>
          <p:cNvPr id="7" name="テキスト ボックス 6"/>
          <p:cNvSpPr txBox="1"/>
          <p:nvPr/>
        </p:nvSpPr>
        <p:spPr>
          <a:xfrm>
            <a:off x="683568" y="1340768"/>
            <a:ext cx="5160387" cy="461665"/>
          </a:xfrm>
          <a:prstGeom prst="rect">
            <a:avLst/>
          </a:prstGeom>
          <a:solidFill>
            <a:schemeClr val="accent5">
              <a:lumMod val="20000"/>
              <a:lumOff val="80000"/>
            </a:schemeClr>
          </a:solidFill>
        </p:spPr>
        <p:txBody>
          <a:bodyPr wrap="none" rtlCol="0">
            <a:spAutoFit/>
          </a:bodyPr>
          <a:lstStyle/>
          <a:p>
            <a:r>
              <a:rPr kumimoji="1" lang="ja-JP" altLang="en-US" sz="2400" dirty="0" smtClean="0"/>
              <a:t>の応答関数が次のようになるのは</a:t>
            </a:r>
            <a:r>
              <a:rPr kumimoji="1" lang="en-US" altLang="ja-JP" sz="2400" dirty="0" smtClean="0"/>
              <a:t>……..</a:t>
            </a:r>
            <a:endParaRPr kumimoji="1" lang="ja-JP" altLang="en-US" sz="2400" dirty="0" smtClean="0"/>
          </a:p>
        </p:txBody>
      </p:sp>
      <p:sp>
        <p:nvSpPr>
          <p:cNvPr id="8" name="テキスト ボックス 7"/>
          <p:cNvSpPr txBox="1"/>
          <p:nvPr/>
        </p:nvSpPr>
        <p:spPr>
          <a:xfrm>
            <a:off x="683568" y="2924944"/>
            <a:ext cx="7451207" cy="461665"/>
          </a:xfrm>
          <a:prstGeom prst="rect">
            <a:avLst/>
          </a:prstGeom>
          <a:solidFill>
            <a:schemeClr val="accent5">
              <a:lumMod val="20000"/>
              <a:lumOff val="80000"/>
            </a:schemeClr>
          </a:solidFill>
        </p:spPr>
        <p:txBody>
          <a:bodyPr wrap="none" rtlCol="0">
            <a:spAutoFit/>
          </a:bodyPr>
          <a:lstStyle/>
          <a:p>
            <a:r>
              <a:rPr lang="ja-JP" altLang="en-US" sz="2400" dirty="0" smtClean="0"/>
              <a:t>時間領域のシフトは周波数領域では </a:t>
            </a:r>
            <a:r>
              <a:rPr lang="en-US" altLang="ja-JP" sz="2400" dirty="0" smtClean="0"/>
              <a:t>exp(-</a:t>
            </a:r>
            <a:r>
              <a:rPr lang="en-US" altLang="ja-JP" sz="2400" dirty="0" err="1" smtClean="0"/>
              <a:t>iωΔt</a:t>
            </a:r>
            <a:r>
              <a:rPr lang="en-US" altLang="ja-JP" sz="2400" dirty="0" smtClean="0"/>
              <a:t>)</a:t>
            </a:r>
            <a:r>
              <a:rPr lang="ja-JP" altLang="en-US" sz="2400" dirty="0" smtClean="0"/>
              <a:t>の掛け算</a:t>
            </a:r>
            <a:endParaRPr kumimoji="1" lang="ja-JP" altLang="en-US" sz="2400" dirty="0" smtClean="0"/>
          </a:p>
        </p:txBody>
      </p:sp>
      <p:sp>
        <p:nvSpPr>
          <p:cNvPr id="9" name="テキスト ボックス 8"/>
          <p:cNvSpPr txBox="1"/>
          <p:nvPr/>
        </p:nvSpPr>
        <p:spPr>
          <a:xfrm>
            <a:off x="683568" y="5589240"/>
            <a:ext cx="6053260" cy="461665"/>
          </a:xfrm>
          <a:prstGeom prst="rect">
            <a:avLst/>
          </a:prstGeom>
          <a:solidFill>
            <a:schemeClr val="accent5">
              <a:lumMod val="20000"/>
              <a:lumOff val="80000"/>
            </a:schemeClr>
          </a:solidFill>
        </p:spPr>
        <p:txBody>
          <a:bodyPr wrap="none" rtlCol="0">
            <a:spAutoFit/>
          </a:bodyPr>
          <a:lstStyle/>
          <a:p>
            <a:r>
              <a:rPr kumimoji="1" lang="en-US" altLang="ja-JP" sz="2400" dirty="0" smtClean="0"/>
              <a:t>Z</a:t>
            </a:r>
            <a:r>
              <a:rPr kumimoji="1" lang="ja-JP" altLang="en-US" sz="2400" dirty="0" smtClean="0"/>
              <a:t>の定義</a:t>
            </a:r>
            <a:r>
              <a:rPr kumimoji="1" lang="en-US" altLang="ja-JP" sz="2400" dirty="0" smtClean="0"/>
              <a:t>(</a:t>
            </a:r>
            <a:r>
              <a:rPr kumimoji="1" lang="ja-JP" altLang="en-US" sz="2400" dirty="0" smtClean="0"/>
              <a:t>フィルター処理ではよくでてくる表現）</a:t>
            </a:r>
          </a:p>
        </p:txBody>
      </p:sp>
      <p:pic>
        <p:nvPicPr>
          <p:cNvPr id="10" name="図 9" descr="mme-spectrum.png"/>
          <p:cNvPicPr>
            <a:picLocks noChangeAspect="1"/>
          </p:cNvPicPr>
          <p:nvPr/>
        </p:nvPicPr>
        <p:blipFill>
          <a:blip r:embed="rId5" cstate="print"/>
          <a:stretch>
            <a:fillRect/>
          </a:stretch>
        </p:blipFill>
        <p:spPr>
          <a:xfrm>
            <a:off x="899592" y="1844824"/>
            <a:ext cx="6624736" cy="108000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descr="ar-formula2.png"/>
          <p:cNvPicPr>
            <a:picLocks noChangeAspect="1"/>
          </p:cNvPicPr>
          <p:nvPr/>
        </p:nvPicPr>
        <p:blipFill>
          <a:blip r:embed="rId2" cstate="print"/>
          <a:stretch>
            <a:fillRect/>
          </a:stretch>
        </p:blipFill>
        <p:spPr>
          <a:xfrm>
            <a:off x="611560" y="3140968"/>
            <a:ext cx="7652320" cy="588640"/>
          </a:xfrm>
          <a:prstGeom prst="rect">
            <a:avLst/>
          </a:prstGeom>
        </p:spPr>
      </p:pic>
      <p:sp>
        <p:nvSpPr>
          <p:cNvPr id="2" name="タイトル 1"/>
          <p:cNvSpPr>
            <a:spLocks noGrp="1"/>
          </p:cNvSpPr>
          <p:nvPr>
            <p:ph type="title"/>
          </p:nvPr>
        </p:nvSpPr>
        <p:spPr/>
        <p:txBody>
          <a:bodyPr/>
          <a:lstStyle/>
          <a:p>
            <a:r>
              <a:rPr kumimoji="1" lang="ja-JP" altLang="en-US" dirty="0" smtClean="0"/>
              <a:t>自己回帰モデル</a:t>
            </a:r>
            <a:endParaRPr kumimoji="1" lang="ja-JP" altLang="en-US" dirty="0"/>
          </a:p>
        </p:txBody>
      </p:sp>
      <p:sp>
        <p:nvSpPr>
          <p:cNvPr id="3" name="テキスト ボックス 2"/>
          <p:cNvSpPr txBox="1"/>
          <p:nvPr/>
        </p:nvSpPr>
        <p:spPr>
          <a:xfrm>
            <a:off x="2195736" y="1268760"/>
            <a:ext cx="4822741" cy="1077218"/>
          </a:xfrm>
          <a:prstGeom prst="rect">
            <a:avLst/>
          </a:prstGeom>
          <a:noFill/>
        </p:spPr>
        <p:txBody>
          <a:bodyPr wrap="square" rtlCol="0">
            <a:spAutoFit/>
          </a:bodyPr>
          <a:lstStyle/>
          <a:p>
            <a:r>
              <a:rPr kumimoji="1" lang="en-US" altLang="ja-JP" sz="3200" dirty="0" smtClean="0">
                <a:solidFill>
                  <a:srgbClr val="FF0000"/>
                </a:solidFill>
              </a:rPr>
              <a:t>A</a:t>
            </a:r>
            <a:r>
              <a:rPr kumimoji="1" lang="en-US" altLang="ja-JP" sz="3200" dirty="0" smtClean="0"/>
              <a:t>uto   </a:t>
            </a:r>
            <a:r>
              <a:rPr kumimoji="1" lang="en-US" altLang="ja-JP" sz="3200" dirty="0" smtClean="0">
                <a:solidFill>
                  <a:srgbClr val="FF0000"/>
                </a:solidFill>
              </a:rPr>
              <a:t>R</a:t>
            </a:r>
            <a:r>
              <a:rPr kumimoji="1" lang="en-US" altLang="ja-JP" sz="3200" dirty="0" smtClean="0"/>
              <a:t>egression model</a:t>
            </a:r>
          </a:p>
          <a:p>
            <a:r>
              <a:rPr lang="en-US" altLang="ja-JP" sz="3200" dirty="0" smtClean="0"/>
              <a:t>(</a:t>
            </a:r>
            <a:r>
              <a:rPr lang="ja-JP" altLang="en-US" sz="3200" dirty="0" smtClean="0"/>
              <a:t>自分）　（戻り）</a:t>
            </a:r>
            <a:endParaRPr lang="en-US" altLang="ja-JP" sz="3200" dirty="0" smtClean="0"/>
          </a:p>
        </p:txBody>
      </p:sp>
      <p:sp>
        <p:nvSpPr>
          <p:cNvPr id="4" name="テキスト ボックス 3"/>
          <p:cNvSpPr txBox="1"/>
          <p:nvPr/>
        </p:nvSpPr>
        <p:spPr>
          <a:xfrm>
            <a:off x="539552" y="2492896"/>
            <a:ext cx="8064896" cy="584775"/>
          </a:xfrm>
          <a:prstGeom prst="rect">
            <a:avLst/>
          </a:prstGeom>
          <a:solidFill>
            <a:schemeClr val="accent1">
              <a:lumMod val="20000"/>
              <a:lumOff val="80000"/>
            </a:schemeClr>
          </a:solidFill>
        </p:spPr>
        <p:txBody>
          <a:bodyPr wrap="square" rtlCol="0">
            <a:spAutoFit/>
          </a:bodyPr>
          <a:lstStyle/>
          <a:p>
            <a:r>
              <a:rPr kumimoji="1" lang="ja-JP" altLang="en-US" sz="3200" dirty="0" smtClean="0"/>
              <a:t>過去の自分のデータから未来の値を予測する</a:t>
            </a:r>
            <a:endParaRPr lang="en-US" altLang="ja-JP" sz="3200" dirty="0" smtClean="0"/>
          </a:p>
        </p:txBody>
      </p:sp>
      <p:sp>
        <p:nvSpPr>
          <p:cNvPr id="7" name="テキスト ボックス 6"/>
          <p:cNvSpPr txBox="1"/>
          <p:nvPr/>
        </p:nvSpPr>
        <p:spPr>
          <a:xfrm>
            <a:off x="6156176" y="4437112"/>
            <a:ext cx="800219" cy="461665"/>
          </a:xfrm>
          <a:prstGeom prst="rect">
            <a:avLst/>
          </a:prstGeom>
          <a:solidFill>
            <a:schemeClr val="accent6">
              <a:lumMod val="20000"/>
              <a:lumOff val="80000"/>
            </a:schemeClr>
          </a:solidFill>
        </p:spPr>
        <p:txBody>
          <a:bodyPr wrap="none" rtlCol="0">
            <a:spAutoFit/>
          </a:bodyPr>
          <a:lstStyle/>
          <a:p>
            <a:r>
              <a:rPr lang="ja-JP" altLang="en-US" sz="2400" dirty="0"/>
              <a:t>次数</a:t>
            </a:r>
            <a:endParaRPr kumimoji="1" lang="ja-JP" altLang="en-US" sz="2400" dirty="0"/>
          </a:p>
        </p:txBody>
      </p:sp>
      <p:cxnSp>
        <p:nvCxnSpPr>
          <p:cNvPr id="9" name="直線矢印コネクタ 8"/>
          <p:cNvCxnSpPr/>
          <p:nvPr/>
        </p:nvCxnSpPr>
        <p:spPr>
          <a:xfrm rot="16200000" flipV="1">
            <a:off x="5832140" y="3969060"/>
            <a:ext cx="79208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95536" y="5157192"/>
            <a:ext cx="1107996" cy="461665"/>
          </a:xfrm>
          <a:prstGeom prst="rect">
            <a:avLst/>
          </a:prstGeom>
          <a:solidFill>
            <a:schemeClr val="accent6">
              <a:lumMod val="20000"/>
              <a:lumOff val="80000"/>
            </a:schemeClr>
          </a:solidFill>
        </p:spPr>
        <p:txBody>
          <a:bodyPr wrap="none" rtlCol="0">
            <a:spAutoFit/>
          </a:bodyPr>
          <a:lstStyle/>
          <a:p>
            <a:r>
              <a:rPr lang="ja-JP" altLang="en-US" sz="2400" dirty="0" smtClean="0"/>
              <a:t>予測</a:t>
            </a:r>
            <a:r>
              <a:rPr lang="ja-JP" altLang="en-US" sz="2400" dirty="0"/>
              <a:t>値</a:t>
            </a:r>
            <a:endParaRPr kumimoji="1" lang="ja-JP" altLang="en-US" sz="2400" dirty="0"/>
          </a:p>
        </p:txBody>
      </p:sp>
      <p:cxnSp>
        <p:nvCxnSpPr>
          <p:cNvPr id="12" name="直線矢印コネクタ 11"/>
          <p:cNvCxnSpPr/>
          <p:nvPr/>
        </p:nvCxnSpPr>
        <p:spPr>
          <a:xfrm rot="5400000" flipH="1" flipV="1">
            <a:off x="-36512" y="4149080"/>
            <a:ext cx="1512168"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979712" y="5085184"/>
            <a:ext cx="2787943" cy="461665"/>
          </a:xfrm>
          <a:prstGeom prst="rect">
            <a:avLst/>
          </a:prstGeom>
          <a:solidFill>
            <a:schemeClr val="accent6">
              <a:lumMod val="20000"/>
              <a:lumOff val="80000"/>
            </a:schemeClr>
          </a:solidFill>
        </p:spPr>
        <p:txBody>
          <a:bodyPr wrap="none" rtlCol="0">
            <a:spAutoFit/>
          </a:bodyPr>
          <a:lstStyle/>
          <a:p>
            <a:r>
              <a:rPr lang="ja-JP" altLang="en-US" sz="2400" dirty="0" smtClean="0"/>
              <a:t>過去の履歴（</a:t>
            </a:r>
            <a:r>
              <a:rPr lang="en-US" altLang="ja-JP" sz="2400" dirty="0" smtClean="0"/>
              <a:t>1</a:t>
            </a:r>
            <a:r>
              <a:rPr lang="ja-JP" altLang="en-US" sz="2400" dirty="0" smtClean="0"/>
              <a:t>つ前）</a:t>
            </a:r>
            <a:endParaRPr kumimoji="1" lang="ja-JP" altLang="en-US" sz="2400" dirty="0"/>
          </a:p>
        </p:txBody>
      </p:sp>
      <p:cxnSp>
        <p:nvCxnSpPr>
          <p:cNvPr id="15" name="直線矢印コネクタ 14"/>
          <p:cNvCxnSpPr/>
          <p:nvPr/>
        </p:nvCxnSpPr>
        <p:spPr>
          <a:xfrm rot="16200000" flipV="1">
            <a:off x="1907704" y="4149080"/>
            <a:ext cx="144016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547664" y="4509120"/>
            <a:ext cx="800219" cy="461665"/>
          </a:xfrm>
          <a:prstGeom prst="rect">
            <a:avLst/>
          </a:prstGeom>
          <a:solidFill>
            <a:schemeClr val="accent6">
              <a:lumMod val="20000"/>
              <a:lumOff val="80000"/>
            </a:schemeClr>
          </a:solidFill>
        </p:spPr>
        <p:txBody>
          <a:bodyPr wrap="none" rtlCol="0">
            <a:spAutoFit/>
          </a:bodyPr>
          <a:lstStyle/>
          <a:p>
            <a:r>
              <a:rPr lang="ja-JP" altLang="en-US" sz="2400" dirty="0" smtClean="0"/>
              <a:t>係数</a:t>
            </a:r>
            <a:endParaRPr kumimoji="1" lang="ja-JP" altLang="en-US" sz="2400" dirty="0"/>
          </a:p>
        </p:txBody>
      </p:sp>
      <p:cxnSp>
        <p:nvCxnSpPr>
          <p:cNvPr id="18" name="直線矢印コネクタ 17"/>
          <p:cNvCxnSpPr/>
          <p:nvPr/>
        </p:nvCxnSpPr>
        <p:spPr>
          <a:xfrm rot="16200000" flipV="1">
            <a:off x="1439652" y="4041068"/>
            <a:ext cx="86409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7236296" y="4509120"/>
            <a:ext cx="800219" cy="461665"/>
          </a:xfrm>
          <a:prstGeom prst="rect">
            <a:avLst/>
          </a:prstGeom>
          <a:solidFill>
            <a:schemeClr val="accent6">
              <a:lumMod val="20000"/>
              <a:lumOff val="80000"/>
            </a:schemeClr>
          </a:solidFill>
        </p:spPr>
        <p:txBody>
          <a:bodyPr wrap="none" rtlCol="0">
            <a:spAutoFit/>
          </a:bodyPr>
          <a:lstStyle/>
          <a:p>
            <a:r>
              <a:rPr lang="ja-JP" altLang="en-US" sz="2400" dirty="0"/>
              <a:t>誤差</a:t>
            </a:r>
            <a:endParaRPr kumimoji="1" lang="ja-JP" altLang="en-US" sz="2400" dirty="0"/>
          </a:p>
        </p:txBody>
      </p:sp>
      <p:cxnSp>
        <p:nvCxnSpPr>
          <p:cNvPr id="21" name="直線矢印コネクタ 20"/>
          <p:cNvCxnSpPr>
            <a:stCxn id="20" idx="0"/>
          </p:cNvCxnSpPr>
          <p:nvPr/>
        </p:nvCxnSpPr>
        <p:spPr>
          <a:xfrm rot="5400000" flipH="1" flipV="1">
            <a:off x="7184323" y="4025099"/>
            <a:ext cx="936104" cy="31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6156176" y="5157192"/>
            <a:ext cx="1875835" cy="369332"/>
          </a:xfrm>
          <a:prstGeom prst="rect">
            <a:avLst/>
          </a:prstGeom>
          <a:noFill/>
        </p:spPr>
        <p:txBody>
          <a:bodyPr wrap="none" rtlCol="0">
            <a:spAutoFit/>
          </a:bodyPr>
          <a:lstStyle/>
          <a:p>
            <a:r>
              <a:rPr kumimoji="1" lang="ja-JP" altLang="en-US" dirty="0" smtClean="0"/>
              <a:t>日野（１９７７）より</a:t>
            </a:r>
            <a:endParaRPr kumimoji="1" lang="ja-JP" altLang="en-US" dirty="0"/>
          </a:p>
        </p:txBody>
      </p:sp>
      <p:pic>
        <p:nvPicPr>
          <p:cNvPr id="19" name="図 18" descr="ar-formula.png"/>
          <p:cNvPicPr>
            <a:picLocks noChangeAspect="1"/>
          </p:cNvPicPr>
          <p:nvPr/>
        </p:nvPicPr>
        <p:blipFill>
          <a:blip r:embed="rId3" cstate="print"/>
          <a:stretch>
            <a:fillRect/>
          </a:stretch>
        </p:blipFill>
        <p:spPr>
          <a:xfrm>
            <a:off x="1115616" y="5661248"/>
            <a:ext cx="6836271" cy="708704"/>
          </a:xfrm>
          <a:prstGeom prst="rect">
            <a:avLst/>
          </a:prstGeom>
        </p:spPr>
      </p:pic>
      <p:sp>
        <p:nvSpPr>
          <p:cNvPr id="22" name="テキスト ボックス 21"/>
          <p:cNvSpPr txBox="1"/>
          <p:nvPr/>
        </p:nvSpPr>
        <p:spPr>
          <a:xfrm>
            <a:off x="3851920" y="6237312"/>
            <a:ext cx="4995278" cy="369332"/>
          </a:xfrm>
          <a:prstGeom prst="rect">
            <a:avLst/>
          </a:prstGeom>
          <a:noFill/>
        </p:spPr>
        <p:txBody>
          <a:bodyPr wrap="none" rtlCol="0">
            <a:spAutoFit/>
          </a:bodyPr>
          <a:lstStyle/>
          <a:p>
            <a:r>
              <a:rPr kumimoji="1" lang="ja-JP" altLang="en-US" dirty="0" smtClean="0"/>
              <a:t>横田・他（</a:t>
            </a:r>
            <a:r>
              <a:rPr kumimoji="1" lang="en-US" altLang="ja-JP" dirty="0" smtClean="0"/>
              <a:t>1981</a:t>
            </a:r>
            <a:r>
              <a:rPr kumimoji="1" lang="ja-JP" altLang="en-US" dirty="0" smtClean="0"/>
              <a:t>）より（多次元（</a:t>
            </a:r>
            <a:r>
              <a:rPr kumimoji="1" lang="en-US" altLang="ja-JP" dirty="0" smtClean="0"/>
              <a:t>r</a:t>
            </a:r>
            <a:r>
              <a:rPr kumimoji="1" lang="ja-JP" altLang="en-US" dirty="0" smtClean="0"/>
              <a:t>次元）になっている）</a:t>
            </a:r>
            <a:endParaRPr kumimoji="1" lang="ja-JP" altLang="en-US" dirty="0"/>
          </a:p>
        </p:txBody>
      </p:sp>
      <p:sp>
        <p:nvSpPr>
          <p:cNvPr id="26" name="テキスト ボックス 25"/>
          <p:cNvSpPr txBox="1"/>
          <p:nvPr/>
        </p:nvSpPr>
        <p:spPr>
          <a:xfrm>
            <a:off x="2915816" y="4221088"/>
            <a:ext cx="2787943" cy="461665"/>
          </a:xfrm>
          <a:prstGeom prst="rect">
            <a:avLst/>
          </a:prstGeom>
          <a:solidFill>
            <a:schemeClr val="accent6">
              <a:lumMod val="20000"/>
              <a:lumOff val="80000"/>
            </a:schemeClr>
          </a:solidFill>
        </p:spPr>
        <p:txBody>
          <a:bodyPr wrap="none" rtlCol="0">
            <a:spAutoFit/>
          </a:bodyPr>
          <a:lstStyle/>
          <a:p>
            <a:r>
              <a:rPr lang="ja-JP" altLang="en-US" sz="2400" dirty="0" smtClean="0"/>
              <a:t>過去の履歴（</a:t>
            </a:r>
            <a:r>
              <a:rPr lang="en-US" altLang="ja-JP" sz="2400" dirty="0" smtClean="0"/>
              <a:t>2</a:t>
            </a:r>
            <a:r>
              <a:rPr lang="ja-JP" altLang="en-US" sz="2400" dirty="0" smtClean="0"/>
              <a:t>つ前）</a:t>
            </a:r>
            <a:endParaRPr kumimoji="1" lang="ja-JP" altLang="en-US" sz="2400" dirty="0"/>
          </a:p>
        </p:txBody>
      </p:sp>
      <p:cxnSp>
        <p:nvCxnSpPr>
          <p:cNvPr id="27" name="直線矢印コネクタ 26"/>
          <p:cNvCxnSpPr/>
          <p:nvPr/>
        </p:nvCxnSpPr>
        <p:spPr>
          <a:xfrm rot="5400000" flipH="1" flipV="1">
            <a:off x="3635896" y="3933056"/>
            <a:ext cx="57606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634082"/>
          </a:xfrm>
        </p:spPr>
        <p:txBody>
          <a:bodyPr>
            <a:normAutofit fontScale="90000"/>
          </a:bodyPr>
          <a:lstStyle/>
          <a:p>
            <a:r>
              <a:rPr kumimoji="1" lang="en-US" altLang="ja-JP" dirty="0" smtClean="0"/>
              <a:t>AR</a:t>
            </a:r>
            <a:r>
              <a:rPr kumimoji="1" lang="ja-JP" altLang="en-US" dirty="0" smtClean="0"/>
              <a:t>自動検測の例</a:t>
            </a:r>
            <a:endParaRPr kumimoji="1" lang="ja-JP" altLang="en-US" dirty="0"/>
          </a:p>
        </p:txBody>
      </p:sp>
      <p:pic>
        <p:nvPicPr>
          <p:cNvPr id="3" name="図 2" descr="ar-yokota-aic.png"/>
          <p:cNvPicPr>
            <a:picLocks noChangeAspect="1"/>
          </p:cNvPicPr>
          <p:nvPr/>
        </p:nvPicPr>
        <p:blipFill>
          <a:blip r:embed="rId2" cstate="print"/>
          <a:stretch>
            <a:fillRect/>
          </a:stretch>
        </p:blipFill>
        <p:spPr>
          <a:xfrm>
            <a:off x="1619672" y="885825"/>
            <a:ext cx="6153150" cy="5972175"/>
          </a:xfrm>
          <a:prstGeom prst="rect">
            <a:avLst/>
          </a:prstGeom>
        </p:spPr>
      </p:pic>
      <p:sp>
        <p:nvSpPr>
          <p:cNvPr id="4" name="テキスト ボックス 3"/>
          <p:cNvSpPr txBox="1"/>
          <p:nvPr/>
        </p:nvSpPr>
        <p:spPr>
          <a:xfrm>
            <a:off x="6012160" y="6488668"/>
            <a:ext cx="1972015" cy="369332"/>
          </a:xfrm>
          <a:prstGeom prst="rect">
            <a:avLst/>
          </a:prstGeom>
          <a:noFill/>
        </p:spPr>
        <p:txBody>
          <a:bodyPr wrap="none" rtlCol="0">
            <a:spAutoFit/>
          </a:bodyPr>
          <a:lstStyle/>
          <a:p>
            <a:r>
              <a:rPr kumimoji="1" lang="ja-JP" altLang="en-US" dirty="0" smtClean="0"/>
              <a:t>横田・他</a:t>
            </a:r>
            <a:r>
              <a:rPr kumimoji="1" lang="en-US" altLang="ja-JP" dirty="0" smtClean="0"/>
              <a:t>(1981)</a:t>
            </a:r>
            <a:r>
              <a:rPr kumimoji="1" lang="ja-JP" altLang="en-US" dirty="0" smtClean="0"/>
              <a:t>より</a:t>
            </a:r>
            <a:endParaRPr kumimoji="1" lang="ja-JP"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850106"/>
          </a:xfrm>
        </p:spPr>
        <p:txBody>
          <a:bodyPr/>
          <a:lstStyle/>
          <a:p>
            <a:r>
              <a:rPr kumimoji="1" lang="en-US" altLang="ja-JP" dirty="0" smtClean="0"/>
              <a:t>AIC</a:t>
            </a:r>
            <a:r>
              <a:rPr kumimoji="1" lang="ja-JP" altLang="en-US" dirty="0" smtClean="0"/>
              <a:t>の計算</a:t>
            </a:r>
            <a:endParaRPr kumimoji="1" lang="ja-JP" altLang="en-US" dirty="0"/>
          </a:p>
        </p:txBody>
      </p:sp>
      <p:pic>
        <p:nvPicPr>
          <p:cNvPr id="4" name="図 3" descr="ar-dispersion.png"/>
          <p:cNvPicPr>
            <a:picLocks noChangeAspect="1"/>
          </p:cNvPicPr>
          <p:nvPr/>
        </p:nvPicPr>
        <p:blipFill>
          <a:blip r:embed="rId2" cstate="print"/>
          <a:stretch>
            <a:fillRect/>
          </a:stretch>
        </p:blipFill>
        <p:spPr>
          <a:xfrm>
            <a:off x="2483768" y="1340768"/>
            <a:ext cx="4181475" cy="1066800"/>
          </a:xfrm>
          <a:prstGeom prst="rect">
            <a:avLst/>
          </a:prstGeom>
        </p:spPr>
      </p:pic>
      <p:sp>
        <p:nvSpPr>
          <p:cNvPr id="5" name="テキスト ボックス 4"/>
          <p:cNvSpPr txBox="1"/>
          <p:nvPr/>
        </p:nvSpPr>
        <p:spPr>
          <a:xfrm>
            <a:off x="899592" y="620688"/>
            <a:ext cx="1723549" cy="461665"/>
          </a:xfrm>
          <a:prstGeom prst="rect">
            <a:avLst/>
          </a:prstGeom>
          <a:solidFill>
            <a:schemeClr val="accent5">
              <a:lumMod val="20000"/>
              <a:lumOff val="80000"/>
            </a:schemeClr>
          </a:solidFill>
        </p:spPr>
        <p:txBody>
          <a:bodyPr wrap="none" rtlCol="0">
            <a:spAutoFit/>
          </a:bodyPr>
          <a:lstStyle/>
          <a:p>
            <a:r>
              <a:rPr kumimoji="1" lang="ja-JP" altLang="en-US" sz="2400" dirty="0" smtClean="0"/>
              <a:t>分散の推定</a:t>
            </a:r>
          </a:p>
        </p:txBody>
      </p:sp>
      <p:sp>
        <p:nvSpPr>
          <p:cNvPr id="6" name="テキスト ボックス 5"/>
          <p:cNvSpPr txBox="1"/>
          <p:nvPr/>
        </p:nvSpPr>
        <p:spPr>
          <a:xfrm>
            <a:off x="827584" y="2780928"/>
            <a:ext cx="7210628" cy="830997"/>
          </a:xfrm>
          <a:prstGeom prst="rect">
            <a:avLst/>
          </a:prstGeom>
          <a:solidFill>
            <a:schemeClr val="accent5">
              <a:lumMod val="20000"/>
              <a:lumOff val="80000"/>
            </a:schemeClr>
          </a:solidFill>
        </p:spPr>
        <p:txBody>
          <a:bodyPr wrap="none" rtlCol="0">
            <a:spAutoFit/>
          </a:bodyPr>
          <a:lstStyle/>
          <a:p>
            <a:r>
              <a:rPr lang="ja-JP" altLang="en-US" sz="2400" dirty="0" smtClean="0"/>
              <a:t>全データを求めた確率分布に入れて掛け合わせ、その</a:t>
            </a:r>
            <a:endParaRPr lang="en-US" altLang="ja-JP" sz="2400" dirty="0" smtClean="0"/>
          </a:p>
          <a:p>
            <a:r>
              <a:rPr kumimoji="1" lang="ja-JP" altLang="en-US" sz="2400" dirty="0" smtClean="0"/>
              <a:t>対数をとる⇒最大対数尤度</a:t>
            </a:r>
          </a:p>
        </p:txBody>
      </p:sp>
      <p:pic>
        <p:nvPicPr>
          <p:cNvPr id="7" name="図 6" descr="ar-max-likelihood.png"/>
          <p:cNvPicPr>
            <a:picLocks noChangeAspect="1"/>
          </p:cNvPicPr>
          <p:nvPr/>
        </p:nvPicPr>
        <p:blipFill>
          <a:blip r:embed="rId3" cstate="print"/>
          <a:stretch>
            <a:fillRect/>
          </a:stretch>
        </p:blipFill>
        <p:spPr>
          <a:xfrm>
            <a:off x="395536" y="3645024"/>
            <a:ext cx="8248650" cy="2466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descr="ar-formula2.png"/>
          <p:cNvPicPr>
            <a:picLocks noChangeAspect="1"/>
          </p:cNvPicPr>
          <p:nvPr/>
        </p:nvPicPr>
        <p:blipFill>
          <a:blip r:embed="rId3" cstate="print"/>
          <a:stretch>
            <a:fillRect/>
          </a:stretch>
        </p:blipFill>
        <p:spPr>
          <a:xfrm>
            <a:off x="2267744" y="3212976"/>
            <a:ext cx="7652320" cy="642690"/>
          </a:xfrm>
          <a:prstGeom prst="rect">
            <a:avLst/>
          </a:prstGeom>
        </p:spPr>
      </p:pic>
      <p:sp>
        <p:nvSpPr>
          <p:cNvPr id="2" name="タイトル 1"/>
          <p:cNvSpPr>
            <a:spLocks noGrp="1"/>
          </p:cNvSpPr>
          <p:nvPr>
            <p:ph type="title"/>
          </p:nvPr>
        </p:nvSpPr>
        <p:spPr/>
        <p:txBody>
          <a:bodyPr/>
          <a:lstStyle/>
          <a:p>
            <a:r>
              <a:rPr kumimoji="1" lang="ja-JP" altLang="en-US" dirty="0" smtClean="0"/>
              <a:t>自己回帰モデル</a:t>
            </a:r>
            <a:endParaRPr kumimoji="1" lang="ja-JP" altLang="en-US" dirty="0"/>
          </a:p>
        </p:txBody>
      </p:sp>
      <p:sp>
        <p:nvSpPr>
          <p:cNvPr id="3" name="テキスト ボックス 2"/>
          <p:cNvSpPr txBox="1"/>
          <p:nvPr/>
        </p:nvSpPr>
        <p:spPr>
          <a:xfrm>
            <a:off x="2843808" y="1124744"/>
            <a:ext cx="5904656" cy="1077218"/>
          </a:xfrm>
          <a:prstGeom prst="rect">
            <a:avLst/>
          </a:prstGeom>
          <a:noFill/>
        </p:spPr>
        <p:txBody>
          <a:bodyPr wrap="square" rtlCol="0">
            <a:spAutoFit/>
          </a:bodyPr>
          <a:lstStyle/>
          <a:p>
            <a:r>
              <a:rPr kumimoji="1" lang="ja-JP" altLang="en-US" sz="3200" dirty="0" smtClean="0"/>
              <a:t>一次の場合</a:t>
            </a:r>
            <a:endParaRPr kumimoji="1" lang="en-US" altLang="ja-JP" sz="3200" dirty="0" smtClean="0"/>
          </a:p>
          <a:p>
            <a:r>
              <a:rPr lang="ja-JP" altLang="en-US" sz="3200" dirty="0" smtClean="0"/>
              <a:t>　（一つ前の値に係数をかける）</a:t>
            </a:r>
            <a:endParaRPr lang="en-US" altLang="ja-JP" sz="3200" dirty="0" smtClean="0"/>
          </a:p>
        </p:txBody>
      </p:sp>
      <p:sp>
        <p:nvSpPr>
          <p:cNvPr id="4" name="テキスト ボックス 3"/>
          <p:cNvSpPr txBox="1"/>
          <p:nvPr/>
        </p:nvSpPr>
        <p:spPr>
          <a:xfrm>
            <a:off x="539552" y="2492896"/>
            <a:ext cx="8064896" cy="584775"/>
          </a:xfrm>
          <a:prstGeom prst="rect">
            <a:avLst/>
          </a:prstGeom>
          <a:solidFill>
            <a:schemeClr val="accent1">
              <a:lumMod val="20000"/>
              <a:lumOff val="80000"/>
            </a:schemeClr>
          </a:solidFill>
        </p:spPr>
        <p:txBody>
          <a:bodyPr wrap="square" rtlCol="0">
            <a:spAutoFit/>
          </a:bodyPr>
          <a:lstStyle/>
          <a:p>
            <a:r>
              <a:rPr kumimoji="1" lang="ja-JP" altLang="en-US" sz="3200" dirty="0" smtClean="0"/>
              <a:t>過去の自分のデータから未来の値を予測する</a:t>
            </a:r>
            <a:endParaRPr lang="en-US" altLang="ja-JP" sz="3200" dirty="0" smtClean="0"/>
          </a:p>
        </p:txBody>
      </p:sp>
      <p:sp>
        <p:nvSpPr>
          <p:cNvPr id="11" name="テキスト ボックス 10"/>
          <p:cNvSpPr txBox="1"/>
          <p:nvPr/>
        </p:nvSpPr>
        <p:spPr>
          <a:xfrm>
            <a:off x="2051720" y="5229200"/>
            <a:ext cx="1107996" cy="461665"/>
          </a:xfrm>
          <a:prstGeom prst="rect">
            <a:avLst/>
          </a:prstGeom>
          <a:solidFill>
            <a:schemeClr val="accent6">
              <a:lumMod val="20000"/>
              <a:lumOff val="80000"/>
            </a:schemeClr>
          </a:solidFill>
        </p:spPr>
        <p:txBody>
          <a:bodyPr wrap="square" rtlCol="0">
            <a:spAutoFit/>
          </a:bodyPr>
          <a:lstStyle/>
          <a:p>
            <a:r>
              <a:rPr lang="ja-JP" altLang="en-US" sz="2400" dirty="0" smtClean="0"/>
              <a:t>予測</a:t>
            </a:r>
            <a:r>
              <a:rPr lang="ja-JP" altLang="en-US" sz="2400" dirty="0"/>
              <a:t>値</a:t>
            </a:r>
            <a:endParaRPr kumimoji="1" lang="ja-JP" altLang="en-US" sz="2400" dirty="0"/>
          </a:p>
        </p:txBody>
      </p:sp>
      <p:cxnSp>
        <p:nvCxnSpPr>
          <p:cNvPr id="12" name="直線矢印コネクタ 11"/>
          <p:cNvCxnSpPr/>
          <p:nvPr/>
        </p:nvCxnSpPr>
        <p:spPr>
          <a:xfrm flipV="1">
            <a:off x="2123728" y="3717032"/>
            <a:ext cx="504056"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635896" y="5157192"/>
            <a:ext cx="2787943" cy="461665"/>
          </a:xfrm>
          <a:prstGeom prst="rect">
            <a:avLst/>
          </a:prstGeom>
          <a:solidFill>
            <a:schemeClr val="accent6">
              <a:lumMod val="20000"/>
              <a:lumOff val="80000"/>
            </a:schemeClr>
          </a:solidFill>
        </p:spPr>
        <p:txBody>
          <a:bodyPr wrap="square" rtlCol="0">
            <a:spAutoFit/>
          </a:bodyPr>
          <a:lstStyle/>
          <a:p>
            <a:r>
              <a:rPr lang="ja-JP" altLang="en-US" sz="2400" dirty="0" smtClean="0"/>
              <a:t>過去の履歴（</a:t>
            </a:r>
            <a:r>
              <a:rPr lang="en-US" altLang="ja-JP" sz="2400" dirty="0" smtClean="0"/>
              <a:t>1</a:t>
            </a:r>
            <a:r>
              <a:rPr lang="ja-JP" altLang="en-US" sz="2400" dirty="0" smtClean="0"/>
              <a:t>つ前）</a:t>
            </a:r>
            <a:endParaRPr kumimoji="1" lang="ja-JP" altLang="en-US" sz="2400" dirty="0"/>
          </a:p>
        </p:txBody>
      </p:sp>
      <p:cxnSp>
        <p:nvCxnSpPr>
          <p:cNvPr id="15" name="直線矢印コネクタ 14"/>
          <p:cNvCxnSpPr/>
          <p:nvPr/>
        </p:nvCxnSpPr>
        <p:spPr>
          <a:xfrm flipH="1" flipV="1">
            <a:off x="4067944" y="3717032"/>
            <a:ext cx="432048" cy="144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3203848" y="4581128"/>
            <a:ext cx="800219" cy="461665"/>
          </a:xfrm>
          <a:prstGeom prst="rect">
            <a:avLst/>
          </a:prstGeom>
          <a:solidFill>
            <a:schemeClr val="accent6">
              <a:lumMod val="20000"/>
              <a:lumOff val="80000"/>
            </a:schemeClr>
          </a:solidFill>
        </p:spPr>
        <p:txBody>
          <a:bodyPr wrap="square" rtlCol="0">
            <a:spAutoFit/>
          </a:bodyPr>
          <a:lstStyle/>
          <a:p>
            <a:r>
              <a:rPr lang="ja-JP" altLang="en-US" sz="2400" dirty="0" smtClean="0"/>
              <a:t>係数</a:t>
            </a:r>
            <a:endParaRPr kumimoji="1" lang="ja-JP" altLang="en-US" sz="2400" dirty="0"/>
          </a:p>
        </p:txBody>
      </p:sp>
      <p:cxnSp>
        <p:nvCxnSpPr>
          <p:cNvPr id="18" name="直線矢印コネクタ 17"/>
          <p:cNvCxnSpPr/>
          <p:nvPr/>
        </p:nvCxnSpPr>
        <p:spPr>
          <a:xfrm flipH="1" flipV="1">
            <a:off x="3491880" y="3717032"/>
            <a:ext cx="72008"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a:off x="4427984" y="3140968"/>
            <a:ext cx="5832648"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pred-7fa3-01_20100916103158.png"/>
          <p:cNvPicPr>
            <a:picLocks noChangeAspect="1"/>
          </p:cNvPicPr>
          <p:nvPr/>
        </p:nvPicPr>
        <p:blipFill>
          <a:blip r:embed="rId2" cstate="print"/>
          <a:stretch>
            <a:fillRect/>
          </a:stretch>
        </p:blipFill>
        <p:spPr>
          <a:xfrm>
            <a:off x="635563" y="476672"/>
            <a:ext cx="8508437" cy="6381328"/>
          </a:xfrm>
          <a:prstGeom prst="rect">
            <a:avLst/>
          </a:prstGeom>
        </p:spPr>
      </p:pic>
      <p:sp>
        <p:nvSpPr>
          <p:cNvPr id="2" name="タイトル 1"/>
          <p:cNvSpPr>
            <a:spLocks noGrp="1"/>
          </p:cNvSpPr>
          <p:nvPr>
            <p:ph type="title"/>
          </p:nvPr>
        </p:nvSpPr>
        <p:spPr>
          <a:xfrm>
            <a:off x="457200" y="274638"/>
            <a:ext cx="8229600" cy="706090"/>
          </a:xfrm>
        </p:spPr>
        <p:txBody>
          <a:bodyPr>
            <a:normAutofit fontScale="90000"/>
          </a:bodyPr>
          <a:lstStyle/>
          <a:p>
            <a:r>
              <a:rPr kumimoji="1" lang="en-US" altLang="ja-JP" dirty="0" smtClean="0"/>
              <a:t>AR</a:t>
            </a:r>
            <a:r>
              <a:rPr kumimoji="1" lang="ja-JP" altLang="en-US" dirty="0" smtClean="0"/>
              <a:t>予測値の例（１次）</a:t>
            </a:r>
            <a:endParaRPr kumimoji="1" lang="ja-JP" altLang="en-US" dirty="0"/>
          </a:p>
        </p:txBody>
      </p:sp>
      <p:sp>
        <p:nvSpPr>
          <p:cNvPr id="4" name="テキスト ボックス 3"/>
          <p:cNvSpPr txBox="1"/>
          <p:nvPr/>
        </p:nvSpPr>
        <p:spPr>
          <a:xfrm>
            <a:off x="323528" y="1268760"/>
            <a:ext cx="1013419" cy="461665"/>
          </a:xfrm>
          <a:prstGeom prst="rect">
            <a:avLst/>
          </a:prstGeom>
          <a:solidFill>
            <a:schemeClr val="accent5">
              <a:lumMod val="20000"/>
              <a:lumOff val="80000"/>
            </a:schemeClr>
          </a:solidFill>
        </p:spPr>
        <p:txBody>
          <a:bodyPr wrap="none" rtlCol="0">
            <a:spAutoFit/>
          </a:bodyPr>
          <a:lstStyle/>
          <a:p>
            <a:r>
              <a:rPr kumimoji="1" lang="ja-JP" altLang="en-US" sz="2400" dirty="0" smtClean="0"/>
              <a:t>データ</a:t>
            </a:r>
          </a:p>
        </p:txBody>
      </p:sp>
      <p:sp>
        <p:nvSpPr>
          <p:cNvPr id="5" name="テキスト ボックス 4"/>
          <p:cNvSpPr txBox="1"/>
          <p:nvPr/>
        </p:nvSpPr>
        <p:spPr>
          <a:xfrm>
            <a:off x="251520" y="3429000"/>
            <a:ext cx="1107996" cy="461665"/>
          </a:xfrm>
          <a:prstGeom prst="rect">
            <a:avLst/>
          </a:prstGeom>
          <a:solidFill>
            <a:schemeClr val="accent5">
              <a:lumMod val="20000"/>
              <a:lumOff val="80000"/>
            </a:schemeClr>
          </a:solidFill>
        </p:spPr>
        <p:txBody>
          <a:bodyPr wrap="none" rtlCol="0">
            <a:spAutoFit/>
          </a:bodyPr>
          <a:lstStyle/>
          <a:p>
            <a:r>
              <a:rPr kumimoji="1" lang="ja-JP" altLang="en-US" sz="2400" dirty="0" smtClean="0"/>
              <a:t>予測値</a:t>
            </a:r>
          </a:p>
        </p:txBody>
      </p:sp>
      <p:sp>
        <p:nvSpPr>
          <p:cNvPr id="6" name="テキスト ボックス 5"/>
          <p:cNvSpPr txBox="1"/>
          <p:nvPr/>
        </p:nvSpPr>
        <p:spPr>
          <a:xfrm>
            <a:off x="395536" y="5445224"/>
            <a:ext cx="800219" cy="461665"/>
          </a:xfrm>
          <a:prstGeom prst="rect">
            <a:avLst/>
          </a:prstGeom>
          <a:solidFill>
            <a:schemeClr val="accent5">
              <a:lumMod val="20000"/>
              <a:lumOff val="80000"/>
            </a:schemeClr>
          </a:solidFill>
        </p:spPr>
        <p:txBody>
          <a:bodyPr wrap="none" rtlCol="0">
            <a:spAutoFit/>
          </a:bodyPr>
          <a:lstStyle/>
          <a:p>
            <a:r>
              <a:rPr kumimoji="1" lang="ja-JP" altLang="en-US" sz="2400" dirty="0" smtClean="0"/>
              <a:t>残差</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706090"/>
          </a:xfrm>
        </p:spPr>
        <p:txBody>
          <a:bodyPr>
            <a:normAutofit fontScale="90000"/>
          </a:bodyPr>
          <a:lstStyle/>
          <a:p>
            <a:r>
              <a:rPr kumimoji="1" lang="en-US" altLang="ja-JP" dirty="0" smtClean="0"/>
              <a:t>AR</a:t>
            </a:r>
            <a:r>
              <a:rPr kumimoji="1" lang="ja-JP" altLang="en-US" dirty="0" smtClean="0"/>
              <a:t>予測値の例</a:t>
            </a:r>
            <a:endParaRPr kumimoji="1" lang="ja-JP" altLang="en-US" dirty="0"/>
          </a:p>
        </p:txBody>
      </p:sp>
      <p:sp>
        <p:nvSpPr>
          <p:cNvPr id="4" name="テキスト ボックス 3"/>
          <p:cNvSpPr txBox="1"/>
          <p:nvPr/>
        </p:nvSpPr>
        <p:spPr>
          <a:xfrm>
            <a:off x="0" y="980728"/>
            <a:ext cx="1013419" cy="461665"/>
          </a:xfrm>
          <a:prstGeom prst="rect">
            <a:avLst/>
          </a:prstGeom>
          <a:solidFill>
            <a:schemeClr val="accent5">
              <a:lumMod val="20000"/>
              <a:lumOff val="80000"/>
            </a:schemeClr>
          </a:solidFill>
        </p:spPr>
        <p:txBody>
          <a:bodyPr wrap="none" rtlCol="0">
            <a:spAutoFit/>
          </a:bodyPr>
          <a:lstStyle/>
          <a:p>
            <a:r>
              <a:rPr kumimoji="1" lang="ja-JP" altLang="en-US" sz="2400" dirty="0" smtClean="0"/>
              <a:t>データ</a:t>
            </a:r>
          </a:p>
        </p:txBody>
      </p:sp>
      <p:sp>
        <p:nvSpPr>
          <p:cNvPr id="5" name="テキスト ボックス 4"/>
          <p:cNvSpPr txBox="1"/>
          <p:nvPr/>
        </p:nvSpPr>
        <p:spPr>
          <a:xfrm>
            <a:off x="0" y="2780928"/>
            <a:ext cx="1107996" cy="461665"/>
          </a:xfrm>
          <a:prstGeom prst="rect">
            <a:avLst/>
          </a:prstGeom>
          <a:solidFill>
            <a:schemeClr val="accent5">
              <a:lumMod val="20000"/>
              <a:lumOff val="80000"/>
            </a:schemeClr>
          </a:solidFill>
        </p:spPr>
        <p:txBody>
          <a:bodyPr wrap="none" rtlCol="0">
            <a:spAutoFit/>
          </a:bodyPr>
          <a:lstStyle/>
          <a:p>
            <a:r>
              <a:rPr kumimoji="1" lang="ja-JP" altLang="en-US" sz="2400" dirty="0" smtClean="0"/>
              <a:t>予測値</a:t>
            </a:r>
          </a:p>
        </p:txBody>
      </p:sp>
      <p:sp>
        <p:nvSpPr>
          <p:cNvPr id="6" name="テキスト ボックス 5"/>
          <p:cNvSpPr txBox="1"/>
          <p:nvPr/>
        </p:nvSpPr>
        <p:spPr>
          <a:xfrm>
            <a:off x="0" y="3933056"/>
            <a:ext cx="800219" cy="461665"/>
          </a:xfrm>
          <a:prstGeom prst="rect">
            <a:avLst/>
          </a:prstGeom>
          <a:solidFill>
            <a:schemeClr val="accent5">
              <a:lumMod val="20000"/>
              <a:lumOff val="80000"/>
            </a:schemeClr>
          </a:solidFill>
        </p:spPr>
        <p:txBody>
          <a:bodyPr wrap="none" rtlCol="0">
            <a:spAutoFit/>
          </a:bodyPr>
          <a:lstStyle/>
          <a:p>
            <a:r>
              <a:rPr kumimoji="1" lang="ja-JP" altLang="en-US" sz="2400" dirty="0" smtClean="0"/>
              <a:t>残差</a:t>
            </a:r>
          </a:p>
        </p:txBody>
      </p:sp>
      <p:pic>
        <p:nvPicPr>
          <p:cNvPr id="7" name="図 6" descr="moto-data.png"/>
          <p:cNvPicPr>
            <a:picLocks noChangeAspect="1"/>
          </p:cNvPicPr>
          <p:nvPr/>
        </p:nvPicPr>
        <p:blipFill>
          <a:blip r:embed="rId2" cstate="print"/>
          <a:stretch>
            <a:fillRect/>
          </a:stretch>
        </p:blipFill>
        <p:spPr>
          <a:xfrm>
            <a:off x="1043608" y="692696"/>
            <a:ext cx="3672408" cy="1037737"/>
          </a:xfrm>
          <a:prstGeom prst="rect">
            <a:avLst/>
          </a:prstGeom>
        </p:spPr>
      </p:pic>
      <p:pic>
        <p:nvPicPr>
          <p:cNvPr id="8" name="図 7" descr="pred-16.png"/>
          <p:cNvPicPr>
            <a:picLocks noChangeAspect="1"/>
          </p:cNvPicPr>
          <p:nvPr/>
        </p:nvPicPr>
        <p:blipFill>
          <a:blip r:embed="rId3" cstate="print"/>
          <a:stretch>
            <a:fillRect/>
          </a:stretch>
        </p:blipFill>
        <p:spPr>
          <a:xfrm>
            <a:off x="5396584" y="5022531"/>
            <a:ext cx="3747416" cy="1835469"/>
          </a:xfrm>
          <a:prstGeom prst="rect">
            <a:avLst/>
          </a:prstGeom>
        </p:spPr>
      </p:pic>
      <p:pic>
        <p:nvPicPr>
          <p:cNvPr id="9" name="図 8" descr="pred-01.png"/>
          <p:cNvPicPr>
            <a:picLocks noChangeAspect="1"/>
          </p:cNvPicPr>
          <p:nvPr/>
        </p:nvPicPr>
        <p:blipFill>
          <a:blip r:embed="rId4" cstate="print"/>
          <a:stretch>
            <a:fillRect/>
          </a:stretch>
        </p:blipFill>
        <p:spPr>
          <a:xfrm>
            <a:off x="1115616" y="2780928"/>
            <a:ext cx="3760352" cy="1772816"/>
          </a:xfrm>
          <a:prstGeom prst="rect">
            <a:avLst/>
          </a:prstGeom>
        </p:spPr>
      </p:pic>
      <p:pic>
        <p:nvPicPr>
          <p:cNvPr id="10" name="図 9" descr="pred-02.png"/>
          <p:cNvPicPr>
            <a:picLocks noChangeAspect="1"/>
          </p:cNvPicPr>
          <p:nvPr/>
        </p:nvPicPr>
        <p:blipFill>
          <a:blip r:embed="rId5" cstate="print"/>
          <a:stretch>
            <a:fillRect/>
          </a:stretch>
        </p:blipFill>
        <p:spPr>
          <a:xfrm>
            <a:off x="1187624" y="5025444"/>
            <a:ext cx="3816424" cy="1832556"/>
          </a:xfrm>
          <a:prstGeom prst="rect">
            <a:avLst/>
          </a:prstGeom>
        </p:spPr>
      </p:pic>
      <p:pic>
        <p:nvPicPr>
          <p:cNvPr id="11" name="図 10" descr="pred-04.png"/>
          <p:cNvPicPr>
            <a:picLocks noChangeAspect="1"/>
          </p:cNvPicPr>
          <p:nvPr/>
        </p:nvPicPr>
        <p:blipFill>
          <a:blip r:embed="rId6" cstate="print"/>
          <a:stretch>
            <a:fillRect/>
          </a:stretch>
        </p:blipFill>
        <p:spPr>
          <a:xfrm>
            <a:off x="5297463" y="764704"/>
            <a:ext cx="3846537" cy="1872208"/>
          </a:xfrm>
          <a:prstGeom prst="rect">
            <a:avLst/>
          </a:prstGeom>
        </p:spPr>
      </p:pic>
      <p:pic>
        <p:nvPicPr>
          <p:cNvPr id="12" name="図 11" descr="pred-08.png"/>
          <p:cNvPicPr>
            <a:picLocks noChangeAspect="1"/>
          </p:cNvPicPr>
          <p:nvPr/>
        </p:nvPicPr>
        <p:blipFill>
          <a:blip r:embed="rId7" cstate="print"/>
          <a:stretch>
            <a:fillRect/>
          </a:stretch>
        </p:blipFill>
        <p:spPr>
          <a:xfrm>
            <a:off x="5327576" y="2852936"/>
            <a:ext cx="3816424" cy="1885696"/>
          </a:xfrm>
          <a:prstGeom prst="rect">
            <a:avLst/>
          </a:prstGeom>
        </p:spPr>
      </p:pic>
      <p:sp>
        <p:nvSpPr>
          <p:cNvPr id="13" name="テキスト ボックス 12"/>
          <p:cNvSpPr txBox="1"/>
          <p:nvPr/>
        </p:nvSpPr>
        <p:spPr>
          <a:xfrm>
            <a:off x="0" y="2276872"/>
            <a:ext cx="702436" cy="461665"/>
          </a:xfrm>
          <a:prstGeom prst="rect">
            <a:avLst/>
          </a:prstGeom>
          <a:solidFill>
            <a:schemeClr val="accent6">
              <a:lumMod val="20000"/>
              <a:lumOff val="80000"/>
            </a:schemeClr>
          </a:solidFill>
        </p:spPr>
        <p:txBody>
          <a:bodyPr wrap="none" rtlCol="0">
            <a:spAutoFit/>
          </a:bodyPr>
          <a:lstStyle/>
          <a:p>
            <a:r>
              <a:rPr lang="ja-JP" altLang="en-US" sz="2400" dirty="0" smtClean="0"/>
              <a:t>１次</a:t>
            </a:r>
            <a:endParaRPr kumimoji="1" lang="ja-JP" altLang="en-US" sz="2400" dirty="0" smtClean="0"/>
          </a:p>
        </p:txBody>
      </p:sp>
      <p:sp>
        <p:nvSpPr>
          <p:cNvPr id="14" name="テキスト ボックス 13"/>
          <p:cNvSpPr txBox="1"/>
          <p:nvPr/>
        </p:nvSpPr>
        <p:spPr>
          <a:xfrm>
            <a:off x="0" y="4869160"/>
            <a:ext cx="702436" cy="461665"/>
          </a:xfrm>
          <a:prstGeom prst="rect">
            <a:avLst/>
          </a:prstGeom>
          <a:solidFill>
            <a:schemeClr val="accent6">
              <a:lumMod val="20000"/>
              <a:lumOff val="80000"/>
            </a:schemeClr>
          </a:solidFill>
        </p:spPr>
        <p:txBody>
          <a:bodyPr wrap="none" rtlCol="0">
            <a:spAutoFit/>
          </a:bodyPr>
          <a:lstStyle/>
          <a:p>
            <a:r>
              <a:rPr lang="ja-JP" altLang="en-US" sz="2400" dirty="0" smtClean="0"/>
              <a:t>２次</a:t>
            </a:r>
            <a:endParaRPr kumimoji="1" lang="ja-JP" altLang="en-US" sz="2400" dirty="0" smtClean="0"/>
          </a:p>
        </p:txBody>
      </p:sp>
      <p:sp>
        <p:nvSpPr>
          <p:cNvPr id="15" name="テキスト ボックス 14"/>
          <p:cNvSpPr txBox="1"/>
          <p:nvPr/>
        </p:nvSpPr>
        <p:spPr>
          <a:xfrm>
            <a:off x="4860032" y="692696"/>
            <a:ext cx="702436" cy="461665"/>
          </a:xfrm>
          <a:prstGeom prst="rect">
            <a:avLst/>
          </a:prstGeom>
          <a:solidFill>
            <a:schemeClr val="accent6">
              <a:lumMod val="20000"/>
              <a:lumOff val="80000"/>
            </a:schemeClr>
          </a:solidFill>
        </p:spPr>
        <p:txBody>
          <a:bodyPr wrap="none" rtlCol="0">
            <a:spAutoFit/>
          </a:bodyPr>
          <a:lstStyle/>
          <a:p>
            <a:r>
              <a:rPr lang="ja-JP" altLang="en-US" sz="2400" dirty="0" smtClean="0"/>
              <a:t>４次</a:t>
            </a:r>
            <a:endParaRPr kumimoji="1" lang="ja-JP" altLang="en-US" sz="2400" dirty="0" smtClean="0"/>
          </a:p>
        </p:txBody>
      </p:sp>
      <p:sp>
        <p:nvSpPr>
          <p:cNvPr id="16" name="テキスト ボックス 15"/>
          <p:cNvSpPr txBox="1"/>
          <p:nvPr/>
        </p:nvSpPr>
        <p:spPr>
          <a:xfrm>
            <a:off x="4932040" y="2636912"/>
            <a:ext cx="702436" cy="461665"/>
          </a:xfrm>
          <a:prstGeom prst="rect">
            <a:avLst/>
          </a:prstGeom>
          <a:solidFill>
            <a:schemeClr val="accent6">
              <a:lumMod val="20000"/>
              <a:lumOff val="80000"/>
            </a:schemeClr>
          </a:solidFill>
        </p:spPr>
        <p:txBody>
          <a:bodyPr wrap="none" rtlCol="0">
            <a:spAutoFit/>
          </a:bodyPr>
          <a:lstStyle/>
          <a:p>
            <a:r>
              <a:rPr lang="ja-JP" altLang="en-US" sz="2400" dirty="0" smtClean="0"/>
              <a:t>８次</a:t>
            </a:r>
            <a:endParaRPr kumimoji="1" lang="ja-JP" altLang="en-US" sz="2400" dirty="0" smtClean="0"/>
          </a:p>
        </p:txBody>
      </p:sp>
      <p:sp>
        <p:nvSpPr>
          <p:cNvPr id="17" name="テキスト ボックス 16"/>
          <p:cNvSpPr txBox="1"/>
          <p:nvPr/>
        </p:nvSpPr>
        <p:spPr>
          <a:xfrm>
            <a:off x="4932040" y="4725144"/>
            <a:ext cx="912429" cy="461665"/>
          </a:xfrm>
          <a:prstGeom prst="rect">
            <a:avLst/>
          </a:prstGeom>
          <a:solidFill>
            <a:schemeClr val="accent6">
              <a:lumMod val="20000"/>
              <a:lumOff val="80000"/>
            </a:schemeClr>
          </a:solidFill>
        </p:spPr>
        <p:txBody>
          <a:bodyPr wrap="none" rtlCol="0">
            <a:spAutoFit/>
          </a:bodyPr>
          <a:lstStyle/>
          <a:p>
            <a:r>
              <a:rPr lang="ja-JP" altLang="en-US" sz="2400" dirty="0" smtClean="0"/>
              <a:t>１６次</a:t>
            </a:r>
            <a:endParaRPr kumimoji="1" lang="ja-JP" altLang="en-US"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a:lstStyle/>
          <a:p>
            <a:r>
              <a:rPr kumimoji="1" lang="ja-JP" altLang="en-US" dirty="0" smtClean="0"/>
              <a:t>自己回帰モデルとスペクトル</a:t>
            </a:r>
            <a:endParaRPr kumimoji="1" lang="ja-JP" altLang="en-US" dirty="0"/>
          </a:p>
        </p:txBody>
      </p:sp>
      <p:sp>
        <p:nvSpPr>
          <p:cNvPr id="4" name="テキスト ボックス 3"/>
          <p:cNvSpPr txBox="1"/>
          <p:nvPr/>
        </p:nvSpPr>
        <p:spPr>
          <a:xfrm>
            <a:off x="827584" y="980728"/>
            <a:ext cx="3528530" cy="461665"/>
          </a:xfrm>
          <a:prstGeom prst="rect">
            <a:avLst/>
          </a:prstGeom>
          <a:solidFill>
            <a:schemeClr val="accent5">
              <a:lumMod val="20000"/>
              <a:lumOff val="80000"/>
            </a:schemeClr>
          </a:solidFill>
        </p:spPr>
        <p:txBody>
          <a:bodyPr wrap="none" rtlCol="0">
            <a:spAutoFit/>
          </a:bodyPr>
          <a:lstStyle/>
          <a:p>
            <a:r>
              <a:rPr kumimoji="1" lang="ja-JP" altLang="en-US" sz="2400" dirty="0" smtClean="0"/>
              <a:t>自己回帰モデルの予測値</a:t>
            </a:r>
          </a:p>
        </p:txBody>
      </p:sp>
      <p:pic>
        <p:nvPicPr>
          <p:cNvPr id="7" name="図 6" descr="ar-prediction-value.png"/>
          <p:cNvPicPr>
            <a:picLocks noChangeAspect="1"/>
          </p:cNvPicPr>
          <p:nvPr/>
        </p:nvPicPr>
        <p:blipFill>
          <a:blip r:embed="rId2" cstate="print"/>
          <a:stretch>
            <a:fillRect/>
          </a:stretch>
        </p:blipFill>
        <p:spPr>
          <a:xfrm>
            <a:off x="1619672" y="1412776"/>
            <a:ext cx="6225890" cy="802382"/>
          </a:xfrm>
          <a:prstGeom prst="rect">
            <a:avLst/>
          </a:prstGeom>
        </p:spPr>
      </p:pic>
      <p:pic>
        <p:nvPicPr>
          <p:cNvPr id="8" name="図 7" descr="ar-to-noizu.png"/>
          <p:cNvPicPr>
            <a:picLocks noChangeAspect="1"/>
          </p:cNvPicPr>
          <p:nvPr/>
        </p:nvPicPr>
        <p:blipFill>
          <a:blip r:embed="rId3" cstate="print"/>
          <a:stretch>
            <a:fillRect/>
          </a:stretch>
        </p:blipFill>
        <p:spPr>
          <a:xfrm>
            <a:off x="1907704" y="4293096"/>
            <a:ext cx="5905587" cy="545777"/>
          </a:xfrm>
          <a:prstGeom prst="rect">
            <a:avLst/>
          </a:prstGeom>
        </p:spPr>
      </p:pic>
      <p:pic>
        <p:nvPicPr>
          <p:cNvPr id="9" name="図 8" descr="ar-residual.png"/>
          <p:cNvPicPr>
            <a:picLocks noChangeAspect="1"/>
          </p:cNvPicPr>
          <p:nvPr/>
        </p:nvPicPr>
        <p:blipFill>
          <a:blip r:embed="rId4" cstate="print"/>
          <a:stretch>
            <a:fillRect/>
          </a:stretch>
        </p:blipFill>
        <p:spPr>
          <a:xfrm>
            <a:off x="1907704" y="2852936"/>
            <a:ext cx="6552973" cy="553591"/>
          </a:xfrm>
          <a:prstGeom prst="rect">
            <a:avLst/>
          </a:prstGeom>
        </p:spPr>
      </p:pic>
      <p:sp>
        <p:nvSpPr>
          <p:cNvPr id="10" name="テキスト ボックス 9"/>
          <p:cNvSpPr txBox="1"/>
          <p:nvPr/>
        </p:nvSpPr>
        <p:spPr>
          <a:xfrm>
            <a:off x="755576" y="2420888"/>
            <a:ext cx="4458272" cy="461665"/>
          </a:xfrm>
          <a:prstGeom prst="rect">
            <a:avLst/>
          </a:prstGeom>
          <a:solidFill>
            <a:schemeClr val="accent5">
              <a:lumMod val="20000"/>
              <a:lumOff val="80000"/>
            </a:schemeClr>
          </a:solidFill>
        </p:spPr>
        <p:txBody>
          <a:bodyPr wrap="none" rtlCol="0">
            <a:spAutoFit/>
          </a:bodyPr>
          <a:lstStyle/>
          <a:p>
            <a:r>
              <a:rPr lang="ja-JP" altLang="en-US" sz="2400" dirty="0" smtClean="0"/>
              <a:t>予測値の残差を求めるフィルター</a:t>
            </a:r>
            <a:endParaRPr kumimoji="1" lang="ja-JP" altLang="en-US" sz="2400" dirty="0" smtClean="0"/>
          </a:p>
        </p:txBody>
      </p:sp>
      <p:sp>
        <p:nvSpPr>
          <p:cNvPr id="11" name="テキスト ボックス 10"/>
          <p:cNvSpPr txBox="1"/>
          <p:nvPr/>
        </p:nvSpPr>
        <p:spPr>
          <a:xfrm>
            <a:off x="827584" y="3645024"/>
            <a:ext cx="7914346" cy="461665"/>
          </a:xfrm>
          <a:prstGeom prst="rect">
            <a:avLst/>
          </a:prstGeom>
          <a:solidFill>
            <a:schemeClr val="accent5">
              <a:lumMod val="20000"/>
              <a:lumOff val="80000"/>
            </a:schemeClr>
          </a:solidFill>
        </p:spPr>
        <p:txBody>
          <a:bodyPr wrap="none" rtlCol="0">
            <a:spAutoFit/>
          </a:bodyPr>
          <a:lstStyle/>
          <a:p>
            <a:r>
              <a:rPr lang="ja-JP" altLang="en-US" sz="2400" dirty="0" smtClean="0"/>
              <a:t>これは、入力に対して白色ノイズ化するフィルターとみなせる</a:t>
            </a:r>
            <a:endParaRPr kumimoji="1" lang="ja-JP" altLang="en-US" sz="2400" dirty="0" smtClean="0"/>
          </a:p>
        </p:txBody>
      </p:sp>
      <p:sp>
        <p:nvSpPr>
          <p:cNvPr id="12" name="テキスト ボックス 11"/>
          <p:cNvSpPr txBox="1"/>
          <p:nvPr/>
        </p:nvSpPr>
        <p:spPr>
          <a:xfrm>
            <a:off x="1115616" y="5661248"/>
            <a:ext cx="6942926" cy="461665"/>
          </a:xfrm>
          <a:prstGeom prst="rect">
            <a:avLst/>
          </a:prstGeom>
          <a:solidFill>
            <a:schemeClr val="accent5">
              <a:lumMod val="20000"/>
              <a:lumOff val="80000"/>
            </a:schemeClr>
          </a:solidFill>
        </p:spPr>
        <p:txBody>
          <a:bodyPr wrap="none" rtlCol="0">
            <a:spAutoFit/>
          </a:bodyPr>
          <a:lstStyle/>
          <a:p>
            <a:r>
              <a:rPr lang="ja-JP" altLang="en-US" sz="2400" dirty="0" smtClean="0"/>
              <a:t>フィルターの中に入力のスペクトル情報が入っている</a:t>
            </a:r>
            <a:endParaRPr kumimoji="1" lang="ja-JP" altLang="en-US" sz="2400" dirty="0" smtClean="0"/>
          </a:p>
        </p:txBody>
      </p:sp>
      <p:sp>
        <p:nvSpPr>
          <p:cNvPr id="13" name="下矢印 12"/>
          <p:cNvSpPr/>
          <p:nvPr/>
        </p:nvSpPr>
        <p:spPr>
          <a:xfrm>
            <a:off x="3995936" y="4797152"/>
            <a:ext cx="792088"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066130"/>
          </a:xfrm>
        </p:spPr>
        <p:txBody>
          <a:bodyPr>
            <a:normAutofit/>
          </a:bodyPr>
          <a:lstStyle/>
          <a:p>
            <a:r>
              <a:rPr kumimoji="1" lang="ja-JP" altLang="en-US" dirty="0" smtClean="0"/>
              <a:t>自己回帰</a:t>
            </a:r>
            <a:r>
              <a:rPr lang="ja-JP" altLang="en-US" dirty="0" smtClean="0"/>
              <a:t>モデルとスペクトル</a:t>
            </a:r>
            <a:endParaRPr kumimoji="1" lang="ja-JP" altLang="en-US" dirty="0"/>
          </a:p>
        </p:txBody>
      </p:sp>
      <p:sp>
        <p:nvSpPr>
          <p:cNvPr id="5" name="テキスト ボックス 4"/>
          <p:cNvSpPr txBox="1"/>
          <p:nvPr/>
        </p:nvSpPr>
        <p:spPr>
          <a:xfrm>
            <a:off x="611560" y="2276872"/>
            <a:ext cx="4180953" cy="461665"/>
          </a:xfrm>
          <a:prstGeom prst="rect">
            <a:avLst/>
          </a:prstGeom>
          <a:solidFill>
            <a:schemeClr val="accent5">
              <a:lumMod val="20000"/>
              <a:lumOff val="80000"/>
            </a:schemeClr>
          </a:solidFill>
        </p:spPr>
        <p:txBody>
          <a:bodyPr wrap="none" rtlCol="0">
            <a:spAutoFit/>
          </a:bodyPr>
          <a:lstStyle/>
          <a:p>
            <a:r>
              <a:rPr kumimoji="1" lang="ja-JP" altLang="en-US" sz="2400" dirty="0" smtClean="0"/>
              <a:t>このフィルターの周波数特性は</a:t>
            </a:r>
          </a:p>
        </p:txBody>
      </p:sp>
      <p:pic>
        <p:nvPicPr>
          <p:cNvPr id="6" name="図 5" descr="ar-residual.png"/>
          <p:cNvPicPr>
            <a:picLocks noChangeAspect="1"/>
          </p:cNvPicPr>
          <p:nvPr/>
        </p:nvPicPr>
        <p:blipFill>
          <a:blip r:embed="rId2" cstate="print"/>
          <a:stretch>
            <a:fillRect/>
          </a:stretch>
        </p:blipFill>
        <p:spPr>
          <a:xfrm>
            <a:off x="1475656" y="1412776"/>
            <a:ext cx="6552973" cy="553591"/>
          </a:xfrm>
          <a:prstGeom prst="rect">
            <a:avLst/>
          </a:prstGeom>
        </p:spPr>
      </p:pic>
      <p:sp>
        <p:nvSpPr>
          <p:cNvPr id="7" name="テキスト ボックス 6"/>
          <p:cNvSpPr txBox="1"/>
          <p:nvPr/>
        </p:nvSpPr>
        <p:spPr>
          <a:xfrm>
            <a:off x="611560" y="4221088"/>
            <a:ext cx="5933034" cy="461665"/>
          </a:xfrm>
          <a:prstGeom prst="rect">
            <a:avLst/>
          </a:prstGeom>
          <a:solidFill>
            <a:schemeClr val="accent5">
              <a:lumMod val="20000"/>
              <a:lumOff val="80000"/>
            </a:schemeClr>
          </a:solidFill>
        </p:spPr>
        <p:txBody>
          <a:bodyPr wrap="none" rtlCol="0">
            <a:spAutoFit/>
          </a:bodyPr>
          <a:lstStyle/>
          <a:p>
            <a:r>
              <a:rPr kumimoji="1" lang="ja-JP" altLang="en-US" sz="2400" dirty="0" smtClean="0"/>
              <a:t>入力信号のパワースペクトルは、これの逆数</a:t>
            </a:r>
          </a:p>
        </p:txBody>
      </p:sp>
      <p:sp>
        <p:nvSpPr>
          <p:cNvPr id="8" name="テキスト ボックス 7"/>
          <p:cNvSpPr txBox="1"/>
          <p:nvPr/>
        </p:nvSpPr>
        <p:spPr>
          <a:xfrm>
            <a:off x="4427984" y="6093296"/>
            <a:ext cx="4047903" cy="369332"/>
          </a:xfrm>
          <a:prstGeom prst="rect">
            <a:avLst/>
          </a:prstGeom>
          <a:noFill/>
        </p:spPr>
        <p:txBody>
          <a:bodyPr wrap="none" rtlCol="0">
            <a:spAutoFit/>
          </a:bodyPr>
          <a:lstStyle/>
          <a:p>
            <a:r>
              <a:rPr kumimoji="1" lang="en-US" altLang="ja-JP" dirty="0" smtClean="0"/>
              <a:t>(</a:t>
            </a:r>
            <a:r>
              <a:rPr kumimoji="1" lang="ja-JP" altLang="en-US" dirty="0" smtClean="0"/>
              <a:t>分母</a:t>
            </a:r>
            <a:r>
              <a:rPr kumimoji="1" lang="ja-JP" altLang="en-US" dirty="0" smtClean="0"/>
              <a:t>はフィルター後の出力エネルギー）</a:t>
            </a:r>
            <a:endParaRPr kumimoji="1" lang="ja-JP" altLang="en-US" dirty="0"/>
          </a:p>
        </p:txBody>
      </p:sp>
      <p:pic>
        <p:nvPicPr>
          <p:cNvPr id="9" name="図 8" descr="mme-spectrum.png"/>
          <p:cNvPicPr>
            <a:picLocks noChangeAspect="1"/>
          </p:cNvPicPr>
          <p:nvPr/>
        </p:nvPicPr>
        <p:blipFill>
          <a:blip r:embed="rId3" cstate="print"/>
          <a:stretch>
            <a:fillRect/>
          </a:stretch>
        </p:blipFill>
        <p:spPr>
          <a:xfrm>
            <a:off x="755576" y="2852936"/>
            <a:ext cx="7920880" cy="1291314"/>
          </a:xfrm>
          <a:prstGeom prst="rect">
            <a:avLst/>
          </a:prstGeom>
        </p:spPr>
      </p:pic>
      <p:pic>
        <p:nvPicPr>
          <p:cNvPr id="10" name="図 9" descr="mme-power-spectrum.png"/>
          <p:cNvPicPr>
            <a:picLocks noChangeAspect="1"/>
          </p:cNvPicPr>
          <p:nvPr/>
        </p:nvPicPr>
        <p:blipFill>
          <a:blip r:embed="rId4" cstate="print"/>
          <a:stretch>
            <a:fillRect/>
          </a:stretch>
        </p:blipFill>
        <p:spPr>
          <a:xfrm>
            <a:off x="2051719" y="4725144"/>
            <a:ext cx="3259677" cy="11521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778098"/>
          </a:xfrm>
        </p:spPr>
        <p:txBody>
          <a:bodyPr>
            <a:normAutofit/>
          </a:bodyPr>
          <a:lstStyle/>
          <a:p>
            <a:r>
              <a:rPr kumimoji="1" lang="ja-JP" altLang="en-US" sz="3600" dirty="0" smtClean="0"/>
              <a:t>自己回帰モデルを用いたスペクトル推定</a:t>
            </a:r>
            <a:endParaRPr kumimoji="1" lang="ja-JP" altLang="en-US" sz="3600" dirty="0"/>
          </a:p>
        </p:txBody>
      </p:sp>
      <p:pic>
        <p:nvPicPr>
          <p:cNvPr id="3" name="図 2" descr="ar-mem-spectrum.png"/>
          <p:cNvPicPr>
            <a:picLocks noChangeAspect="1"/>
          </p:cNvPicPr>
          <p:nvPr/>
        </p:nvPicPr>
        <p:blipFill>
          <a:blip r:embed="rId2" cstate="print"/>
          <a:stretch>
            <a:fillRect/>
          </a:stretch>
        </p:blipFill>
        <p:spPr>
          <a:xfrm>
            <a:off x="539552" y="1484784"/>
            <a:ext cx="8086725" cy="3914775"/>
          </a:xfrm>
          <a:prstGeom prst="rect">
            <a:avLst/>
          </a:prstGeom>
        </p:spPr>
      </p:pic>
      <p:sp>
        <p:nvSpPr>
          <p:cNvPr id="4" name="下矢印 3"/>
          <p:cNvSpPr/>
          <p:nvPr/>
        </p:nvSpPr>
        <p:spPr>
          <a:xfrm>
            <a:off x="6948264" y="980728"/>
            <a:ext cx="64807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1331640" y="5517232"/>
            <a:ext cx="5723042" cy="830997"/>
          </a:xfrm>
          <a:prstGeom prst="rect">
            <a:avLst/>
          </a:prstGeom>
          <a:solidFill>
            <a:schemeClr val="accent5">
              <a:lumMod val="20000"/>
              <a:lumOff val="80000"/>
            </a:schemeClr>
          </a:solidFill>
        </p:spPr>
        <p:txBody>
          <a:bodyPr wrap="none" rtlCol="0">
            <a:spAutoFit/>
          </a:bodyPr>
          <a:lstStyle/>
          <a:p>
            <a:r>
              <a:rPr kumimoji="1" lang="ja-JP" altLang="en-US" sz="2400" dirty="0" smtClean="0"/>
              <a:t>自己回帰式に基づくスペクトル推定は</a:t>
            </a:r>
            <a:r>
              <a:rPr kumimoji="1" lang="en-US" altLang="ja-JP" sz="2400" dirty="0" smtClean="0"/>
              <a:t>MEM</a:t>
            </a:r>
          </a:p>
          <a:p>
            <a:r>
              <a:rPr kumimoji="1" lang="en-US" altLang="ja-JP" sz="2400" dirty="0" smtClean="0"/>
              <a:t>(maximum entropy method)</a:t>
            </a:r>
            <a:r>
              <a:rPr lang="ja-JP" altLang="en-US" sz="2400" dirty="0" smtClean="0"/>
              <a:t>と同等</a:t>
            </a:r>
            <a:endParaRPr kumimoji="1" lang="ja-JP" altLang="en-US" sz="2400" dirty="0" smtClean="0"/>
          </a:p>
        </p:txBody>
      </p:sp>
      <p:sp>
        <p:nvSpPr>
          <p:cNvPr id="6" name="テキスト ボックス 5"/>
          <p:cNvSpPr txBox="1"/>
          <p:nvPr/>
        </p:nvSpPr>
        <p:spPr>
          <a:xfrm>
            <a:off x="6732240" y="4941168"/>
            <a:ext cx="1811714" cy="369332"/>
          </a:xfrm>
          <a:prstGeom prst="rect">
            <a:avLst/>
          </a:prstGeom>
          <a:noFill/>
        </p:spPr>
        <p:txBody>
          <a:bodyPr wrap="none" rtlCol="0">
            <a:spAutoFit/>
          </a:bodyPr>
          <a:lstStyle/>
          <a:p>
            <a:r>
              <a:rPr kumimoji="1" lang="en-US" altLang="ja-JP" dirty="0" smtClean="0"/>
              <a:t>(</a:t>
            </a:r>
            <a:r>
              <a:rPr kumimoji="1" lang="ja-JP" altLang="en-US" dirty="0" smtClean="0"/>
              <a:t>日野</a:t>
            </a:r>
            <a:r>
              <a:rPr kumimoji="1" lang="en-US" altLang="ja-JP" dirty="0" smtClean="0"/>
              <a:t>(1971)</a:t>
            </a:r>
            <a:r>
              <a:rPr kumimoji="1" lang="ja-JP" altLang="en-US" dirty="0" smtClean="0"/>
              <a:t>より）</a:t>
            </a:r>
            <a:endParaRPr kumimoji="1" lang="ja-JP" altLang="en-US" dirty="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3030</TotalTime>
  <Words>1641</Words>
  <Application>Microsoft Office PowerPoint</Application>
  <PresentationFormat>画面に合わせる (4:3)</PresentationFormat>
  <Paragraphs>264</Paragraphs>
  <Slides>31</Slides>
  <Notes>1</Notes>
  <HiddenSlides>0</HiddenSlides>
  <MMClips>0</MMClips>
  <ScaleCrop>false</ScaleCrop>
  <HeadingPairs>
    <vt:vector size="4" baseType="variant">
      <vt:variant>
        <vt:lpstr>テーマ</vt:lpstr>
      </vt:variant>
      <vt:variant>
        <vt:i4>1</vt:i4>
      </vt:variant>
      <vt:variant>
        <vt:lpstr>スライド タイトル</vt:lpstr>
      </vt:variant>
      <vt:variant>
        <vt:i4>31</vt:i4>
      </vt:variant>
    </vt:vector>
  </HeadingPairs>
  <TitlesOfParts>
    <vt:vector size="32" baseType="lpstr">
      <vt:lpstr>Office テーマ</vt:lpstr>
      <vt:lpstr>自己回帰(AR)とは 検測処理への応用</vt:lpstr>
      <vt:lpstr>自動検測の原理</vt:lpstr>
      <vt:lpstr>自己回帰モデル</vt:lpstr>
      <vt:lpstr>自己回帰モデル</vt:lpstr>
      <vt:lpstr>AR予測値の例（１次）</vt:lpstr>
      <vt:lpstr>AR予測値の例</vt:lpstr>
      <vt:lpstr>自己回帰モデルとスペクトル</vt:lpstr>
      <vt:lpstr>自己回帰モデルとスペクトル</vt:lpstr>
      <vt:lpstr>自己回帰モデルを用いたスペクトル推定</vt:lpstr>
      <vt:lpstr>自己回帰係数の求め方</vt:lpstr>
      <vt:lpstr>自己回帰係数の求め方</vt:lpstr>
      <vt:lpstr>自己回帰係数の求め方</vt:lpstr>
      <vt:lpstr>自己回帰次数の決定</vt:lpstr>
      <vt:lpstr>自己回帰次数と残差</vt:lpstr>
      <vt:lpstr>AICの計算</vt:lpstr>
      <vt:lpstr>AICの計算</vt:lpstr>
      <vt:lpstr>AICの計算</vt:lpstr>
      <vt:lpstr>AICの計算</vt:lpstr>
      <vt:lpstr>どう自動検測に適用する？</vt:lpstr>
      <vt:lpstr>2区間のAIC</vt:lpstr>
      <vt:lpstr>演習</vt:lpstr>
      <vt:lpstr>AR自動検測関数(これを使って演習）</vt:lpstr>
      <vt:lpstr>AR自動検測関数(これを使って演習）</vt:lpstr>
      <vt:lpstr>スライド 24</vt:lpstr>
      <vt:lpstr>演習課題</vt:lpstr>
      <vt:lpstr>参考文献</vt:lpstr>
      <vt:lpstr>X-window(Gimp Tool Kit)のプロット</vt:lpstr>
      <vt:lpstr>自己回帰モデルとスペクトル</vt:lpstr>
      <vt:lpstr>時間領域のシフトとスペクトル</vt:lpstr>
      <vt:lpstr>AR自動検測の例</vt:lpstr>
      <vt:lpstr>AICの計算</vt:lpstr>
    </vt:vector>
  </TitlesOfParts>
  <Company>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自己回帰モデル・自動検測処理</dc:title>
  <dc:creator>K</dc:creator>
  <cp:lastModifiedBy>Windows ユーザー</cp:lastModifiedBy>
  <cp:revision>161</cp:revision>
  <dcterms:created xsi:type="dcterms:W3CDTF">2010-10-21T02:02:45Z</dcterms:created>
  <dcterms:modified xsi:type="dcterms:W3CDTF">2013-11-21T05:58:49Z</dcterms:modified>
</cp:coreProperties>
</file>