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344055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73989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251568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299163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351705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122100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288955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372705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152193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133060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CE759EA-8D90-4163-8F86-DCA6C687943E}" type="datetimeFigureOut">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329798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759EA-8D90-4163-8F86-DCA6C687943E}" type="datetimeFigureOut">
              <a:rPr kumimoji="1" lang="ja-JP" altLang="en-US" smtClean="0"/>
              <a:t>2021/2/8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D45CC-4830-47E9-BE43-20C987A83D16}" type="slidenum">
              <a:rPr kumimoji="1" lang="ja-JP" altLang="en-US" smtClean="0"/>
              <a:t>‹#›</a:t>
            </a:fld>
            <a:endParaRPr kumimoji="1" lang="ja-JP" altLang="en-US"/>
          </a:p>
        </p:txBody>
      </p:sp>
    </p:spTree>
    <p:extLst>
      <p:ext uri="{BB962C8B-B14F-4D97-AF65-F5344CB8AC3E}">
        <p14:creationId xmlns:p14="http://schemas.microsoft.com/office/powerpoint/2010/main" val="3359146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4B49F6F-7EA0-40AF-A3D9-43445E94916C}"/>
              </a:ext>
            </a:extLst>
          </p:cNvPr>
          <p:cNvSpPr/>
          <p:nvPr/>
        </p:nvSpPr>
        <p:spPr>
          <a:xfrm>
            <a:off x="4364960" y="1904082"/>
            <a:ext cx="2023872"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85A0890-A429-4BA1-A2B8-ECB16E8BA4BC}"/>
              </a:ext>
            </a:extLst>
          </p:cNvPr>
          <p:cNvSpPr txBox="1"/>
          <p:nvPr/>
        </p:nvSpPr>
        <p:spPr>
          <a:xfrm>
            <a:off x="4572224" y="1969352"/>
            <a:ext cx="1609344" cy="369332"/>
          </a:xfrm>
          <a:prstGeom prst="rect">
            <a:avLst/>
          </a:prstGeom>
          <a:noFill/>
        </p:spPr>
        <p:txBody>
          <a:bodyPr wrap="square" rtlCol="0">
            <a:spAutoFit/>
          </a:bodyPr>
          <a:lstStyle/>
          <a:p>
            <a:pPr algn="ctr"/>
            <a:r>
              <a:rPr kumimoji="1" lang="ja-JP" altLang="en-US" dirty="0"/>
              <a:t>有形固定資産</a:t>
            </a:r>
          </a:p>
        </p:txBody>
      </p:sp>
      <p:sp>
        <p:nvSpPr>
          <p:cNvPr id="6" name="正方形/長方形 5">
            <a:extLst>
              <a:ext uri="{FF2B5EF4-FFF2-40B4-BE49-F238E27FC236}">
                <a16:creationId xmlns:a16="http://schemas.microsoft.com/office/drawing/2014/main" id="{CDF5B901-A956-421D-9B95-25DE07D89886}"/>
              </a:ext>
            </a:extLst>
          </p:cNvPr>
          <p:cNvSpPr/>
          <p:nvPr/>
        </p:nvSpPr>
        <p:spPr>
          <a:xfrm>
            <a:off x="4364960" y="2878549"/>
            <a:ext cx="2023872"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C6A468A-3D7D-4C2C-B2CB-30C3DCD7EA77}"/>
              </a:ext>
            </a:extLst>
          </p:cNvPr>
          <p:cNvSpPr txBox="1"/>
          <p:nvPr/>
        </p:nvSpPr>
        <p:spPr>
          <a:xfrm>
            <a:off x="4572224" y="2943819"/>
            <a:ext cx="1609344" cy="369332"/>
          </a:xfrm>
          <a:prstGeom prst="rect">
            <a:avLst/>
          </a:prstGeom>
          <a:noFill/>
        </p:spPr>
        <p:txBody>
          <a:bodyPr wrap="square" rtlCol="0">
            <a:spAutoFit/>
          </a:bodyPr>
          <a:lstStyle/>
          <a:p>
            <a:pPr algn="ctr"/>
            <a:r>
              <a:rPr kumimoji="1" lang="ja-JP" altLang="en-US" dirty="0"/>
              <a:t>無形固定資産</a:t>
            </a:r>
          </a:p>
        </p:txBody>
      </p:sp>
      <p:sp>
        <p:nvSpPr>
          <p:cNvPr id="8" name="正方形/長方形 7">
            <a:extLst>
              <a:ext uri="{FF2B5EF4-FFF2-40B4-BE49-F238E27FC236}">
                <a16:creationId xmlns:a16="http://schemas.microsoft.com/office/drawing/2014/main" id="{8781EBDE-BB77-4F47-BFAD-0EF5738A4F42}"/>
              </a:ext>
            </a:extLst>
          </p:cNvPr>
          <p:cNvSpPr/>
          <p:nvPr/>
        </p:nvSpPr>
        <p:spPr>
          <a:xfrm>
            <a:off x="4364960" y="3853016"/>
            <a:ext cx="2023872"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EB0DCE2-1C4B-459C-8B15-EE7C209D62DD}"/>
              </a:ext>
            </a:extLst>
          </p:cNvPr>
          <p:cNvSpPr txBox="1"/>
          <p:nvPr/>
        </p:nvSpPr>
        <p:spPr>
          <a:xfrm>
            <a:off x="4364960" y="3918286"/>
            <a:ext cx="2042160" cy="369332"/>
          </a:xfrm>
          <a:prstGeom prst="rect">
            <a:avLst/>
          </a:prstGeom>
          <a:noFill/>
        </p:spPr>
        <p:txBody>
          <a:bodyPr wrap="square" rtlCol="0">
            <a:spAutoFit/>
          </a:bodyPr>
          <a:lstStyle/>
          <a:p>
            <a:pPr algn="ctr"/>
            <a:r>
              <a:rPr kumimoji="1" lang="ja-JP" altLang="en-US" dirty="0"/>
              <a:t>投資その他の資産</a:t>
            </a:r>
          </a:p>
        </p:txBody>
      </p:sp>
      <p:sp>
        <p:nvSpPr>
          <p:cNvPr id="10" name="正方形/長方形 9">
            <a:extLst>
              <a:ext uri="{FF2B5EF4-FFF2-40B4-BE49-F238E27FC236}">
                <a16:creationId xmlns:a16="http://schemas.microsoft.com/office/drawing/2014/main" id="{4B2CA7A8-86BA-4303-9BA1-F9006165C5CC}"/>
              </a:ext>
            </a:extLst>
          </p:cNvPr>
          <p:cNvSpPr/>
          <p:nvPr/>
        </p:nvSpPr>
        <p:spPr>
          <a:xfrm>
            <a:off x="123430" y="929615"/>
            <a:ext cx="1115568"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2A5585-236C-42C4-BA3A-04748AF9192E}"/>
              </a:ext>
            </a:extLst>
          </p:cNvPr>
          <p:cNvSpPr txBox="1"/>
          <p:nvPr/>
        </p:nvSpPr>
        <p:spPr>
          <a:xfrm>
            <a:off x="269734" y="1000981"/>
            <a:ext cx="822960" cy="369332"/>
          </a:xfrm>
          <a:prstGeom prst="rect">
            <a:avLst/>
          </a:prstGeom>
          <a:noFill/>
        </p:spPr>
        <p:txBody>
          <a:bodyPr wrap="square" rtlCol="0">
            <a:spAutoFit/>
          </a:bodyPr>
          <a:lstStyle/>
          <a:p>
            <a:pPr algn="ctr"/>
            <a:r>
              <a:rPr kumimoji="1" lang="ja-JP" altLang="en-US" dirty="0"/>
              <a:t>資産</a:t>
            </a:r>
          </a:p>
        </p:txBody>
      </p:sp>
      <p:sp>
        <p:nvSpPr>
          <p:cNvPr id="12" name="正方形/長方形 11">
            <a:extLst>
              <a:ext uri="{FF2B5EF4-FFF2-40B4-BE49-F238E27FC236}">
                <a16:creationId xmlns:a16="http://schemas.microsoft.com/office/drawing/2014/main" id="{900B7F9D-3C19-479C-A0F9-1AF18A50AD06}"/>
              </a:ext>
            </a:extLst>
          </p:cNvPr>
          <p:cNvSpPr/>
          <p:nvPr/>
        </p:nvSpPr>
        <p:spPr>
          <a:xfrm>
            <a:off x="1908272" y="930353"/>
            <a:ext cx="1706880"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FA4ABFE-3DA5-4804-B255-0DB557B6C27B}"/>
              </a:ext>
            </a:extLst>
          </p:cNvPr>
          <p:cNvSpPr txBox="1"/>
          <p:nvPr/>
        </p:nvSpPr>
        <p:spPr>
          <a:xfrm>
            <a:off x="2132125" y="988789"/>
            <a:ext cx="1259174" cy="369332"/>
          </a:xfrm>
          <a:prstGeom prst="rect">
            <a:avLst/>
          </a:prstGeom>
          <a:noFill/>
        </p:spPr>
        <p:txBody>
          <a:bodyPr wrap="square" rtlCol="0">
            <a:spAutoFit/>
          </a:bodyPr>
          <a:lstStyle/>
          <a:p>
            <a:pPr algn="ctr"/>
            <a:r>
              <a:rPr kumimoji="1" lang="ja-JP" altLang="en-US" dirty="0"/>
              <a:t>流動資産</a:t>
            </a:r>
          </a:p>
        </p:txBody>
      </p:sp>
      <p:sp>
        <p:nvSpPr>
          <p:cNvPr id="14" name="正方形/長方形 13">
            <a:extLst>
              <a:ext uri="{FF2B5EF4-FFF2-40B4-BE49-F238E27FC236}">
                <a16:creationId xmlns:a16="http://schemas.microsoft.com/office/drawing/2014/main" id="{832F97EA-E5AB-4857-9F06-D1DA10E5D3D6}"/>
              </a:ext>
            </a:extLst>
          </p:cNvPr>
          <p:cNvSpPr/>
          <p:nvPr/>
        </p:nvSpPr>
        <p:spPr>
          <a:xfrm>
            <a:off x="1908272" y="1904082"/>
            <a:ext cx="1706880" cy="4998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D55BBB4-E2EC-489D-8D8D-7679ED092BD4}"/>
              </a:ext>
            </a:extLst>
          </p:cNvPr>
          <p:cNvSpPr txBox="1"/>
          <p:nvPr/>
        </p:nvSpPr>
        <p:spPr>
          <a:xfrm>
            <a:off x="2132125" y="1962518"/>
            <a:ext cx="1259174" cy="369332"/>
          </a:xfrm>
          <a:prstGeom prst="rect">
            <a:avLst/>
          </a:prstGeom>
          <a:noFill/>
        </p:spPr>
        <p:txBody>
          <a:bodyPr wrap="square" rtlCol="0">
            <a:spAutoFit/>
          </a:bodyPr>
          <a:lstStyle/>
          <a:p>
            <a:pPr algn="ctr"/>
            <a:r>
              <a:rPr kumimoji="1" lang="ja-JP" altLang="en-US" dirty="0"/>
              <a:t>固定資産</a:t>
            </a:r>
          </a:p>
        </p:txBody>
      </p:sp>
      <p:sp>
        <p:nvSpPr>
          <p:cNvPr id="16" name="テキスト ボックス 15">
            <a:extLst>
              <a:ext uri="{FF2B5EF4-FFF2-40B4-BE49-F238E27FC236}">
                <a16:creationId xmlns:a16="http://schemas.microsoft.com/office/drawing/2014/main" id="{D4FE07B1-5C08-4721-B287-0CD4FA66252B}"/>
              </a:ext>
            </a:extLst>
          </p:cNvPr>
          <p:cNvSpPr txBox="1"/>
          <p:nvPr/>
        </p:nvSpPr>
        <p:spPr>
          <a:xfrm>
            <a:off x="7046752" y="1627435"/>
            <a:ext cx="1585408" cy="369332"/>
          </a:xfrm>
          <a:prstGeom prst="rect">
            <a:avLst/>
          </a:prstGeom>
          <a:noFill/>
        </p:spPr>
        <p:txBody>
          <a:bodyPr wrap="square" rtlCol="0">
            <a:spAutoFit/>
          </a:bodyPr>
          <a:lstStyle/>
          <a:p>
            <a:pPr algn="ctr"/>
            <a:r>
              <a:rPr kumimoji="1" lang="ja-JP" altLang="en-US" dirty="0"/>
              <a:t>減価償却資産</a:t>
            </a:r>
          </a:p>
        </p:txBody>
      </p:sp>
      <p:sp>
        <p:nvSpPr>
          <p:cNvPr id="17" name="テキスト ボックス 16">
            <a:extLst>
              <a:ext uri="{FF2B5EF4-FFF2-40B4-BE49-F238E27FC236}">
                <a16:creationId xmlns:a16="http://schemas.microsoft.com/office/drawing/2014/main" id="{92F1DE82-1879-4558-B525-00B287EADA29}"/>
              </a:ext>
            </a:extLst>
          </p:cNvPr>
          <p:cNvSpPr txBox="1"/>
          <p:nvPr/>
        </p:nvSpPr>
        <p:spPr>
          <a:xfrm>
            <a:off x="7046751" y="2437152"/>
            <a:ext cx="1023457" cy="369332"/>
          </a:xfrm>
          <a:prstGeom prst="rect">
            <a:avLst/>
          </a:prstGeom>
          <a:noFill/>
        </p:spPr>
        <p:txBody>
          <a:bodyPr wrap="square" rtlCol="0">
            <a:spAutoFit/>
          </a:bodyPr>
          <a:lstStyle/>
          <a:p>
            <a:pPr algn="ctr"/>
            <a:r>
              <a:rPr kumimoji="1" lang="ja-JP" altLang="en-US" dirty="0"/>
              <a:t>対象外</a:t>
            </a:r>
          </a:p>
        </p:txBody>
      </p:sp>
      <p:cxnSp>
        <p:nvCxnSpPr>
          <p:cNvPr id="19" name="直線コネクタ 18">
            <a:extLst>
              <a:ext uri="{FF2B5EF4-FFF2-40B4-BE49-F238E27FC236}">
                <a16:creationId xmlns:a16="http://schemas.microsoft.com/office/drawing/2014/main" id="{DF7D78A9-0371-45C9-8BF8-CF6DA501A37E}"/>
              </a:ext>
            </a:extLst>
          </p:cNvPr>
          <p:cNvCxnSpPr>
            <a:stCxn id="12" idx="3"/>
          </p:cNvCxnSpPr>
          <p:nvPr/>
        </p:nvCxnSpPr>
        <p:spPr>
          <a:xfrm flipV="1">
            <a:off x="3615152" y="1174458"/>
            <a:ext cx="749808" cy="583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0A8DCD7-08CE-43E6-80CE-771CF30F03E8}"/>
              </a:ext>
            </a:extLst>
          </p:cNvPr>
          <p:cNvCxnSpPr>
            <a:stCxn id="10" idx="3"/>
            <a:endCxn id="12" idx="1"/>
          </p:cNvCxnSpPr>
          <p:nvPr/>
        </p:nvCxnSpPr>
        <p:spPr>
          <a:xfrm>
            <a:off x="1238998" y="1179551"/>
            <a:ext cx="669274" cy="7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588B23A-5315-4BAC-A7A3-B5B16E157980}"/>
              </a:ext>
            </a:extLst>
          </p:cNvPr>
          <p:cNvCxnSpPr>
            <a:cxnSpLocks/>
            <a:stCxn id="10" idx="3"/>
            <a:endCxn id="14" idx="1"/>
          </p:cNvCxnSpPr>
          <p:nvPr/>
        </p:nvCxnSpPr>
        <p:spPr>
          <a:xfrm>
            <a:off x="1238998" y="1179551"/>
            <a:ext cx="669274" cy="9744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1103CF4-ED1F-4A77-833D-A09BB700EC42}"/>
              </a:ext>
            </a:extLst>
          </p:cNvPr>
          <p:cNvCxnSpPr>
            <a:cxnSpLocks/>
            <a:stCxn id="14" idx="3"/>
            <a:endCxn id="4" idx="1"/>
          </p:cNvCxnSpPr>
          <p:nvPr/>
        </p:nvCxnSpPr>
        <p:spPr>
          <a:xfrm>
            <a:off x="3615152" y="2154018"/>
            <a:ext cx="74980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94B4CA-B959-45E4-8393-4FF9B1A6F242}"/>
              </a:ext>
            </a:extLst>
          </p:cNvPr>
          <p:cNvCxnSpPr>
            <a:cxnSpLocks/>
            <a:stCxn id="14" idx="3"/>
            <a:endCxn id="6" idx="1"/>
          </p:cNvCxnSpPr>
          <p:nvPr/>
        </p:nvCxnSpPr>
        <p:spPr>
          <a:xfrm>
            <a:off x="3615152" y="2154018"/>
            <a:ext cx="749808" cy="9744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C5D71EA-67C9-4B12-AF09-F86AC2F10C05}"/>
              </a:ext>
            </a:extLst>
          </p:cNvPr>
          <p:cNvCxnSpPr>
            <a:cxnSpLocks/>
            <a:stCxn id="14" idx="3"/>
            <a:endCxn id="9" idx="1"/>
          </p:cNvCxnSpPr>
          <p:nvPr/>
        </p:nvCxnSpPr>
        <p:spPr>
          <a:xfrm>
            <a:off x="3615152" y="2154018"/>
            <a:ext cx="749808" cy="19489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44E289C-0D1B-4E21-AEB7-9169F4FC7129}"/>
              </a:ext>
            </a:extLst>
          </p:cNvPr>
          <p:cNvCxnSpPr>
            <a:cxnSpLocks/>
            <a:stCxn id="4" idx="3"/>
            <a:endCxn id="16" idx="1"/>
          </p:cNvCxnSpPr>
          <p:nvPr/>
        </p:nvCxnSpPr>
        <p:spPr>
          <a:xfrm flipV="1">
            <a:off x="6388832" y="1812101"/>
            <a:ext cx="657920" cy="34191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EF0F1F-9DF1-4AED-B82E-24FBBEA98EDB}"/>
              </a:ext>
            </a:extLst>
          </p:cNvPr>
          <p:cNvCxnSpPr>
            <a:cxnSpLocks/>
            <a:stCxn id="4" idx="3"/>
            <a:endCxn id="17" idx="1"/>
          </p:cNvCxnSpPr>
          <p:nvPr/>
        </p:nvCxnSpPr>
        <p:spPr>
          <a:xfrm>
            <a:off x="6388832" y="2154018"/>
            <a:ext cx="657919" cy="4678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932054D-D092-4003-8B80-5EFBD2C5A9BB}"/>
              </a:ext>
            </a:extLst>
          </p:cNvPr>
          <p:cNvSpPr txBox="1"/>
          <p:nvPr/>
        </p:nvSpPr>
        <p:spPr>
          <a:xfrm>
            <a:off x="4406961" y="1000981"/>
            <a:ext cx="2004969" cy="369332"/>
          </a:xfrm>
          <a:prstGeom prst="rect">
            <a:avLst/>
          </a:prstGeom>
          <a:noFill/>
        </p:spPr>
        <p:txBody>
          <a:bodyPr wrap="square" rtlCol="0">
            <a:spAutoFit/>
          </a:bodyPr>
          <a:lstStyle/>
          <a:p>
            <a:r>
              <a:rPr kumimoji="1" lang="ja-JP" altLang="en-US" dirty="0"/>
              <a:t>現金や預金など</a:t>
            </a:r>
          </a:p>
        </p:txBody>
      </p:sp>
      <p:sp>
        <p:nvSpPr>
          <p:cNvPr id="47" name="テキスト ボックス 46">
            <a:extLst>
              <a:ext uri="{FF2B5EF4-FFF2-40B4-BE49-F238E27FC236}">
                <a16:creationId xmlns:a16="http://schemas.microsoft.com/office/drawing/2014/main" id="{B94C07F2-D3B0-4C48-9606-F5F99EA7BAEC}"/>
              </a:ext>
            </a:extLst>
          </p:cNvPr>
          <p:cNvSpPr txBox="1"/>
          <p:nvPr/>
        </p:nvSpPr>
        <p:spPr>
          <a:xfrm>
            <a:off x="7436673" y="2769857"/>
            <a:ext cx="1195487" cy="369332"/>
          </a:xfrm>
          <a:prstGeom prst="rect">
            <a:avLst/>
          </a:prstGeom>
          <a:noFill/>
        </p:spPr>
        <p:txBody>
          <a:bodyPr wrap="square" rtlCol="0">
            <a:spAutoFit/>
          </a:bodyPr>
          <a:lstStyle/>
          <a:p>
            <a:pPr algn="ctr"/>
            <a:r>
              <a:rPr kumimoji="1" lang="ja-JP" altLang="en-US" dirty="0"/>
              <a:t>土地など</a:t>
            </a:r>
          </a:p>
        </p:txBody>
      </p:sp>
      <p:sp>
        <p:nvSpPr>
          <p:cNvPr id="48" name="テキスト ボックス 47">
            <a:extLst>
              <a:ext uri="{FF2B5EF4-FFF2-40B4-BE49-F238E27FC236}">
                <a16:creationId xmlns:a16="http://schemas.microsoft.com/office/drawing/2014/main" id="{5EBC4808-3C1F-4513-9F41-D296589C5EC7}"/>
              </a:ext>
            </a:extLst>
          </p:cNvPr>
          <p:cNvSpPr txBox="1"/>
          <p:nvPr/>
        </p:nvSpPr>
        <p:spPr>
          <a:xfrm>
            <a:off x="7178124" y="1993639"/>
            <a:ext cx="1835176" cy="369332"/>
          </a:xfrm>
          <a:prstGeom prst="rect">
            <a:avLst/>
          </a:prstGeom>
          <a:noFill/>
          <a:ln>
            <a:solidFill>
              <a:srgbClr val="FF0000"/>
            </a:solidFill>
          </a:ln>
        </p:spPr>
        <p:txBody>
          <a:bodyPr wrap="square" rtlCol="0">
            <a:spAutoFit/>
          </a:bodyPr>
          <a:lstStyle/>
          <a:p>
            <a:pPr algn="ctr"/>
            <a:r>
              <a:rPr kumimoji="1" lang="ja-JP" altLang="en-US" dirty="0"/>
              <a:t>建物、設備など</a:t>
            </a:r>
          </a:p>
        </p:txBody>
      </p:sp>
      <p:sp>
        <p:nvSpPr>
          <p:cNvPr id="49" name="テキスト ボックス 48">
            <a:extLst>
              <a:ext uri="{FF2B5EF4-FFF2-40B4-BE49-F238E27FC236}">
                <a16:creationId xmlns:a16="http://schemas.microsoft.com/office/drawing/2014/main" id="{32B8F96D-EEBE-4EC6-93F7-0C28FDBD13AE}"/>
              </a:ext>
            </a:extLst>
          </p:cNvPr>
          <p:cNvSpPr txBox="1"/>
          <p:nvPr/>
        </p:nvSpPr>
        <p:spPr>
          <a:xfrm>
            <a:off x="49021" y="247376"/>
            <a:ext cx="4132648" cy="369332"/>
          </a:xfrm>
          <a:prstGeom prst="rect">
            <a:avLst/>
          </a:prstGeom>
          <a:noFill/>
        </p:spPr>
        <p:txBody>
          <a:bodyPr wrap="square" rtlCol="0">
            <a:spAutoFit/>
          </a:bodyPr>
          <a:lstStyle/>
          <a:p>
            <a:pPr algn="ctr"/>
            <a:r>
              <a:rPr kumimoji="1" lang="en-US" altLang="ja-JP" dirty="0"/>
              <a:t>【</a:t>
            </a:r>
            <a:r>
              <a:rPr kumimoji="1" lang="ja-JP" altLang="en-US" dirty="0"/>
              <a:t>勘定科目における建物の位置付け</a:t>
            </a:r>
            <a:r>
              <a:rPr kumimoji="1" lang="en-US" altLang="ja-JP" dirty="0"/>
              <a:t>】</a:t>
            </a:r>
          </a:p>
        </p:txBody>
      </p:sp>
      <p:sp>
        <p:nvSpPr>
          <p:cNvPr id="50" name="テキスト ボックス 49">
            <a:extLst>
              <a:ext uri="{FF2B5EF4-FFF2-40B4-BE49-F238E27FC236}">
                <a16:creationId xmlns:a16="http://schemas.microsoft.com/office/drawing/2014/main" id="{96068D18-7F46-4529-BE6D-506DD5024296}"/>
              </a:ext>
            </a:extLst>
          </p:cNvPr>
          <p:cNvSpPr txBox="1"/>
          <p:nvPr/>
        </p:nvSpPr>
        <p:spPr>
          <a:xfrm>
            <a:off x="201881" y="2624408"/>
            <a:ext cx="2025578" cy="369332"/>
          </a:xfrm>
          <a:prstGeom prst="rect">
            <a:avLst/>
          </a:prstGeom>
          <a:noFill/>
        </p:spPr>
        <p:txBody>
          <a:bodyPr wrap="square" rtlCol="0">
            <a:spAutoFit/>
          </a:bodyPr>
          <a:lstStyle/>
          <a:p>
            <a:pPr algn="ctr"/>
            <a:r>
              <a:rPr kumimoji="1" lang="ja-JP" altLang="en-US" u="sng" dirty="0"/>
              <a:t>減価償却とは？</a:t>
            </a:r>
          </a:p>
        </p:txBody>
      </p:sp>
      <p:sp>
        <p:nvSpPr>
          <p:cNvPr id="52" name="テキスト ボックス 51">
            <a:extLst>
              <a:ext uri="{FF2B5EF4-FFF2-40B4-BE49-F238E27FC236}">
                <a16:creationId xmlns:a16="http://schemas.microsoft.com/office/drawing/2014/main" id="{105D61DC-8650-44BA-9D40-C117EAB0264B}"/>
              </a:ext>
            </a:extLst>
          </p:cNvPr>
          <p:cNvSpPr txBox="1"/>
          <p:nvPr/>
        </p:nvSpPr>
        <p:spPr>
          <a:xfrm>
            <a:off x="7046751" y="3176743"/>
            <a:ext cx="1585408" cy="369332"/>
          </a:xfrm>
          <a:prstGeom prst="rect">
            <a:avLst/>
          </a:prstGeom>
          <a:noFill/>
        </p:spPr>
        <p:txBody>
          <a:bodyPr wrap="square" rtlCol="0">
            <a:spAutoFit/>
          </a:bodyPr>
          <a:lstStyle/>
          <a:p>
            <a:pPr algn="ctr"/>
            <a:r>
              <a:rPr kumimoji="1" lang="ja-JP" altLang="en-US" dirty="0"/>
              <a:t>減価償却資産</a:t>
            </a:r>
          </a:p>
        </p:txBody>
      </p:sp>
      <p:sp>
        <p:nvSpPr>
          <p:cNvPr id="53" name="テキスト ボックス 52">
            <a:extLst>
              <a:ext uri="{FF2B5EF4-FFF2-40B4-BE49-F238E27FC236}">
                <a16:creationId xmlns:a16="http://schemas.microsoft.com/office/drawing/2014/main" id="{C0ACD272-3CE6-49F3-8668-FEE8EEBBCDBD}"/>
              </a:ext>
            </a:extLst>
          </p:cNvPr>
          <p:cNvSpPr txBox="1"/>
          <p:nvPr/>
        </p:nvSpPr>
        <p:spPr>
          <a:xfrm>
            <a:off x="7046750" y="3918286"/>
            <a:ext cx="1023457" cy="369332"/>
          </a:xfrm>
          <a:prstGeom prst="rect">
            <a:avLst/>
          </a:prstGeom>
          <a:noFill/>
        </p:spPr>
        <p:txBody>
          <a:bodyPr wrap="square" rtlCol="0">
            <a:spAutoFit/>
          </a:bodyPr>
          <a:lstStyle/>
          <a:p>
            <a:pPr algn="ctr"/>
            <a:r>
              <a:rPr kumimoji="1" lang="ja-JP" altLang="en-US" dirty="0"/>
              <a:t>対象外</a:t>
            </a:r>
          </a:p>
        </p:txBody>
      </p:sp>
      <p:cxnSp>
        <p:nvCxnSpPr>
          <p:cNvPr id="54" name="直線コネクタ 53">
            <a:extLst>
              <a:ext uri="{FF2B5EF4-FFF2-40B4-BE49-F238E27FC236}">
                <a16:creationId xmlns:a16="http://schemas.microsoft.com/office/drawing/2014/main" id="{2221E919-8464-4808-89FA-827C3B2B9BE6}"/>
              </a:ext>
            </a:extLst>
          </p:cNvPr>
          <p:cNvCxnSpPr>
            <a:cxnSpLocks/>
            <a:stCxn id="6" idx="3"/>
            <a:endCxn id="52" idx="1"/>
          </p:cNvCxnSpPr>
          <p:nvPr/>
        </p:nvCxnSpPr>
        <p:spPr>
          <a:xfrm>
            <a:off x="6388832" y="3128485"/>
            <a:ext cx="657919" cy="23292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11BC5C6-B539-44BA-B6A5-A856E79FD075}"/>
              </a:ext>
            </a:extLst>
          </p:cNvPr>
          <p:cNvCxnSpPr>
            <a:cxnSpLocks/>
            <a:stCxn id="6" idx="3"/>
            <a:endCxn id="53" idx="1"/>
          </p:cNvCxnSpPr>
          <p:nvPr/>
        </p:nvCxnSpPr>
        <p:spPr>
          <a:xfrm>
            <a:off x="6388832" y="3128485"/>
            <a:ext cx="657918" cy="97446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0803F0AE-14ED-4B6C-8DCC-4A50FCC0684B}"/>
              </a:ext>
            </a:extLst>
          </p:cNvPr>
          <p:cNvSpPr txBox="1"/>
          <p:nvPr/>
        </p:nvSpPr>
        <p:spPr>
          <a:xfrm>
            <a:off x="6921254" y="3511400"/>
            <a:ext cx="2348916" cy="369332"/>
          </a:xfrm>
          <a:prstGeom prst="rect">
            <a:avLst/>
          </a:prstGeom>
          <a:noFill/>
        </p:spPr>
        <p:txBody>
          <a:bodyPr wrap="square" rtlCol="0">
            <a:spAutoFit/>
          </a:bodyPr>
          <a:lstStyle/>
          <a:p>
            <a:r>
              <a:rPr kumimoji="1" lang="ja-JP" altLang="en-US" dirty="0"/>
              <a:t>ソフト、特許権など</a:t>
            </a:r>
          </a:p>
        </p:txBody>
      </p:sp>
      <p:sp>
        <p:nvSpPr>
          <p:cNvPr id="75" name="テキスト ボックス 74">
            <a:extLst>
              <a:ext uri="{FF2B5EF4-FFF2-40B4-BE49-F238E27FC236}">
                <a16:creationId xmlns:a16="http://schemas.microsoft.com/office/drawing/2014/main" id="{ECCA13B5-A662-48D2-995B-2E1C1CD567ED}"/>
              </a:ext>
            </a:extLst>
          </p:cNvPr>
          <p:cNvSpPr txBox="1"/>
          <p:nvPr/>
        </p:nvSpPr>
        <p:spPr>
          <a:xfrm>
            <a:off x="463826" y="3034346"/>
            <a:ext cx="3151325" cy="954107"/>
          </a:xfrm>
          <a:prstGeom prst="rect">
            <a:avLst/>
          </a:prstGeom>
          <a:noFill/>
        </p:spPr>
        <p:txBody>
          <a:bodyPr wrap="square" rtlCol="0">
            <a:spAutoFit/>
          </a:bodyPr>
          <a:lstStyle/>
          <a:p>
            <a:r>
              <a:rPr lang="ja-JP" altLang="en-US" sz="1400" dirty="0"/>
              <a:t>長期間にわたって使用される固定資産の取得（設備投資）に要した支出を、その資産が使用できる期間にわたって費用配分する手続きである。</a:t>
            </a:r>
            <a:endParaRPr kumimoji="1" lang="ja-JP" altLang="en-US" sz="1400" dirty="0"/>
          </a:p>
        </p:txBody>
      </p:sp>
      <p:sp>
        <p:nvSpPr>
          <p:cNvPr id="76" name="矢印: 右 75">
            <a:extLst>
              <a:ext uri="{FF2B5EF4-FFF2-40B4-BE49-F238E27FC236}">
                <a16:creationId xmlns:a16="http://schemas.microsoft.com/office/drawing/2014/main" id="{FC165516-10DD-4B2E-9849-AF0566DC92D7}"/>
              </a:ext>
            </a:extLst>
          </p:cNvPr>
          <p:cNvSpPr/>
          <p:nvPr/>
        </p:nvSpPr>
        <p:spPr>
          <a:xfrm>
            <a:off x="463826" y="4419775"/>
            <a:ext cx="492210" cy="36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01C50E50-C7D9-400B-A16E-7434766AD552}"/>
              </a:ext>
            </a:extLst>
          </p:cNvPr>
          <p:cNvSpPr txBox="1"/>
          <p:nvPr/>
        </p:nvSpPr>
        <p:spPr>
          <a:xfrm>
            <a:off x="1002100" y="4415859"/>
            <a:ext cx="3253978" cy="369332"/>
          </a:xfrm>
          <a:prstGeom prst="rect">
            <a:avLst/>
          </a:prstGeom>
          <a:noFill/>
        </p:spPr>
        <p:txBody>
          <a:bodyPr wrap="square" rtlCol="0">
            <a:spAutoFit/>
          </a:bodyPr>
          <a:lstStyle/>
          <a:p>
            <a:r>
              <a:rPr kumimoji="1" lang="ja-JP" altLang="en-US" dirty="0"/>
              <a:t>会計上は耐用年数情報が必要</a:t>
            </a:r>
          </a:p>
        </p:txBody>
      </p:sp>
      <p:sp>
        <p:nvSpPr>
          <p:cNvPr id="78" name="矢印: 下 77">
            <a:extLst>
              <a:ext uri="{FF2B5EF4-FFF2-40B4-BE49-F238E27FC236}">
                <a16:creationId xmlns:a16="http://schemas.microsoft.com/office/drawing/2014/main" id="{46D5C659-902B-4E04-B166-4EC0557DCCA9}"/>
              </a:ext>
            </a:extLst>
          </p:cNvPr>
          <p:cNvSpPr/>
          <p:nvPr/>
        </p:nvSpPr>
        <p:spPr>
          <a:xfrm>
            <a:off x="3903419" y="5130806"/>
            <a:ext cx="1219200" cy="231648"/>
          </a:xfrm>
          <a:prstGeom prst="down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2A9B1C35-F2F8-42AB-9435-2E20F348F27F}"/>
              </a:ext>
            </a:extLst>
          </p:cNvPr>
          <p:cNvSpPr txBox="1"/>
          <p:nvPr/>
        </p:nvSpPr>
        <p:spPr>
          <a:xfrm>
            <a:off x="2115345" y="5640262"/>
            <a:ext cx="5209214" cy="646331"/>
          </a:xfrm>
          <a:prstGeom prst="rect">
            <a:avLst/>
          </a:prstGeom>
          <a:noFill/>
        </p:spPr>
        <p:txBody>
          <a:bodyPr wrap="square" rtlCol="0">
            <a:spAutoFit/>
          </a:bodyPr>
          <a:lstStyle/>
          <a:p>
            <a:r>
              <a:rPr kumimoji="1" lang="en-US" altLang="ja-JP" dirty="0"/>
              <a:t>BIM</a:t>
            </a:r>
            <a:r>
              <a:rPr kumimoji="1" lang="ja-JP" altLang="en-US" dirty="0"/>
              <a:t>の情報を建物、設備、その他備品関係の項目に分類し耐用年数情報と紐づける必要がある</a:t>
            </a:r>
          </a:p>
        </p:txBody>
      </p:sp>
    </p:spTree>
    <p:extLst>
      <p:ext uri="{BB962C8B-B14F-4D97-AF65-F5344CB8AC3E}">
        <p14:creationId xmlns:p14="http://schemas.microsoft.com/office/powerpoint/2010/main" val="393255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22C3947-2FE3-4840-A9CE-27F057D4FC9C}"/>
              </a:ext>
            </a:extLst>
          </p:cNvPr>
          <p:cNvSpPr txBox="1"/>
          <p:nvPr/>
        </p:nvSpPr>
        <p:spPr>
          <a:xfrm>
            <a:off x="352337" y="369115"/>
            <a:ext cx="2306973" cy="369332"/>
          </a:xfrm>
          <a:prstGeom prst="rect">
            <a:avLst/>
          </a:prstGeom>
          <a:noFill/>
        </p:spPr>
        <p:txBody>
          <a:bodyPr wrap="square" rtlCol="0">
            <a:spAutoFit/>
          </a:bodyPr>
          <a:lstStyle/>
          <a:p>
            <a:r>
              <a:rPr kumimoji="1" lang="en-US" altLang="ja-JP" dirty="0"/>
              <a:t>【</a:t>
            </a:r>
            <a:r>
              <a:rPr kumimoji="1" lang="ja-JP" altLang="en-US" dirty="0"/>
              <a:t>建物の耐用年数</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08FDF041-2D40-406A-BC21-8FCCEF333B11}"/>
              </a:ext>
            </a:extLst>
          </p:cNvPr>
          <p:cNvSpPr txBox="1"/>
          <p:nvPr/>
        </p:nvSpPr>
        <p:spPr>
          <a:xfrm>
            <a:off x="972934" y="771245"/>
            <a:ext cx="6082019" cy="369332"/>
          </a:xfrm>
          <a:prstGeom prst="rect">
            <a:avLst/>
          </a:prstGeom>
          <a:noFill/>
        </p:spPr>
        <p:txBody>
          <a:bodyPr wrap="square" rtlCol="0">
            <a:spAutoFit/>
          </a:bodyPr>
          <a:lstStyle/>
          <a:p>
            <a:pPr algn="ctr"/>
            <a:r>
              <a:rPr kumimoji="1" lang="ja-JP" altLang="en-US" dirty="0"/>
              <a:t>建物の耐用年数は建物用途と構造種別によって決まる</a:t>
            </a:r>
          </a:p>
        </p:txBody>
      </p:sp>
      <p:sp>
        <p:nvSpPr>
          <p:cNvPr id="6" name="テキスト ボックス 5">
            <a:extLst>
              <a:ext uri="{FF2B5EF4-FFF2-40B4-BE49-F238E27FC236}">
                <a16:creationId xmlns:a16="http://schemas.microsoft.com/office/drawing/2014/main" id="{3AE0AFBC-FA93-4B28-8C94-C6959E7337F7}"/>
              </a:ext>
            </a:extLst>
          </p:cNvPr>
          <p:cNvSpPr txBox="1"/>
          <p:nvPr/>
        </p:nvSpPr>
        <p:spPr>
          <a:xfrm>
            <a:off x="159392" y="1384183"/>
            <a:ext cx="1023456" cy="369332"/>
          </a:xfrm>
          <a:prstGeom prst="rect">
            <a:avLst/>
          </a:prstGeom>
          <a:noFill/>
        </p:spPr>
        <p:txBody>
          <a:bodyPr wrap="square" rtlCol="0">
            <a:spAutoFit/>
          </a:bodyPr>
          <a:lstStyle/>
          <a:p>
            <a:pPr algn="ctr"/>
            <a:r>
              <a:rPr kumimoji="1" lang="ja-JP" altLang="en-US" dirty="0"/>
              <a:t>（例）</a:t>
            </a:r>
          </a:p>
        </p:txBody>
      </p:sp>
      <p:sp>
        <p:nvSpPr>
          <p:cNvPr id="8" name="正方形/長方形 7">
            <a:extLst>
              <a:ext uri="{FF2B5EF4-FFF2-40B4-BE49-F238E27FC236}">
                <a16:creationId xmlns:a16="http://schemas.microsoft.com/office/drawing/2014/main" id="{03EF08CA-702E-4BD5-8A24-2FD465C73123}"/>
              </a:ext>
            </a:extLst>
          </p:cNvPr>
          <p:cNvSpPr/>
          <p:nvPr/>
        </p:nvSpPr>
        <p:spPr>
          <a:xfrm>
            <a:off x="587230" y="2332139"/>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011E077-2371-4D7C-87C1-921FC2E96E1D}"/>
              </a:ext>
            </a:extLst>
          </p:cNvPr>
          <p:cNvSpPr txBox="1"/>
          <p:nvPr/>
        </p:nvSpPr>
        <p:spPr>
          <a:xfrm>
            <a:off x="972934" y="2348809"/>
            <a:ext cx="646331" cy="369332"/>
          </a:xfrm>
          <a:prstGeom prst="rect">
            <a:avLst/>
          </a:prstGeom>
          <a:noFill/>
        </p:spPr>
        <p:txBody>
          <a:bodyPr wrap="none" rtlCol="0">
            <a:spAutoFit/>
          </a:bodyPr>
          <a:lstStyle/>
          <a:p>
            <a:r>
              <a:rPr kumimoji="1" lang="ja-JP" altLang="en-US" dirty="0"/>
              <a:t>建物</a:t>
            </a:r>
          </a:p>
        </p:txBody>
      </p:sp>
      <p:sp>
        <p:nvSpPr>
          <p:cNvPr id="11" name="正方形/長方形 10">
            <a:extLst>
              <a:ext uri="{FF2B5EF4-FFF2-40B4-BE49-F238E27FC236}">
                <a16:creationId xmlns:a16="http://schemas.microsoft.com/office/drawing/2014/main" id="{25D3932E-79DC-4F77-A3F8-6A0E1F2EE380}"/>
              </a:ext>
            </a:extLst>
          </p:cNvPr>
          <p:cNvSpPr/>
          <p:nvPr/>
        </p:nvSpPr>
        <p:spPr>
          <a:xfrm>
            <a:off x="2566844" y="2332139"/>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C262CA8-D3FD-4F01-AA15-8F4FDBC80598}"/>
              </a:ext>
            </a:extLst>
          </p:cNvPr>
          <p:cNvSpPr txBox="1"/>
          <p:nvPr/>
        </p:nvSpPr>
        <p:spPr>
          <a:xfrm>
            <a:off x="2837132" y="2365479"/>
            <a:ext cx="877163" cy="369332"/>
          </a:xfrm>
          <a:prstGeom prst="rect">
            <a:avLst/>
          </a:prstGeom>
          <a:noFill/>
        </p:spPr>
        <p:txBody>
          <a:bodyPr wrap="none" rtlCol="0">
            <a:spAutoFit/>
          </a:bodyPr>
          <a:lstStyle/>
          <a:p>
            <a:r>
              <a:rPr kumimoji="1" lang="ja-JP" altLang="en-US" dirty="0"/>
              <a:t>事務所</a:t>
            </a:r>
          </a:p>
        </p:txBody>
      </p:sp>
      <p:sp>
        <p:nvSpPr>
          <p:cNvPr id="13" name="正方形/長方形 12">
            <a:extLst>
              <a:ext uri="{FF2B5EF4-FFF2-40B4-BE49-F238E27FC236}">
                <a16:creationId xmlns:a16="http://schemas.microsoft.com/office/drawing/2014/main" id="{2099DC34-3591-4871-A01B-C7CB12B415E0}"/>
              </a:ext>
            </a:extLst>
          </p:cNvPr>
          <p:cNvSpPr/>
          <p:nvPr/>
        </p:nvSpPr>
        <p:spPr>
          <a:xfrm>
            <a:off x="2566844" y="3104143"/>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77BBAA0-FC48-4E7C-A777-92E9FD3B258B}"/>
              </a:ext>
            </a:extLst>
          </p:cNvPr>
          <p:cNvSpPr txBox="1"/>
          <p:nvPr/>
        </p:nvSpPr>
        <p:spPr>
          <a:xfrm>
            <a:off x="2837132" y="3137483"/>
            <a:ext cx="877163" cy="369332"/>
          </a:xfrm>
          <a:prstGeom prst="rect">
            <a:avLst/>
          </a:prstGeom>
          <a:noFill/>
        </p:spPr>
        <p:txBody>
          <a:bodyPr wrap="square" rtlCol="0">
            <a:spAutoFit/>
          </a:bodyPr>
          <a:lstStyle/>
          <a:p>
            <a:pPr algn="ctr"/>
            <a:r>
              <a:rPr kumimoji="1" lang="ja-JP" altLang="en-US" dirty="0"/>
              <a:t>住宅</a:t>
            </a:r>
          </a:p>
        </p:txBody>
      </p:sp>
      <p:sp>
        <p:nvSpPr>
          <p:cNvPr id="15" name="正方形/長方形 14">
            <a:extLst>
              <a:ext uri="{FF2B5EF4-FFF2-40B4-BE49-F238E27FC236}">
                <a16:creationId xmlns:a16="http://schemas.microsoft.com/office/drawing/2014/main" id="{373CE822-C04B-4030-BFF7-F90F0E907C2D}"/>
              </a:ext>
            </a:extLst>
          </p:cNvPr>
          <p:cNvSpPr/>
          <p:nvPr/>
        </p:nvSpPr>
        <p:spPr>
          <a:xfrm>
            <a:off x="2566844" y="3876147"/>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0475C79-4EB0-4A15-AD6B-A3CF3D9A09CC}"/>
              </a:ext>
            </a:extLst>
          </p:cNvPr>
          <p:cNvSpPr txBox="1"/>
          <p:nvPr/>
        </p:nvSpPr>
        <p:spPr>
          <a:xfrm>
            <a:off x="2837132" y="3909487"/>
            <a:ext cx="877163" cy="369332"/>
          </a:xfrm>
          <a:prstGeom prst="rect">
            <a:avLst/>
          </a:prstGeom>
          <a:noFill/>
        </p:spPr>
        <p:txBody>
          <a:bodyPr wrap="square" rtlCol="0">
            <a:spAutoFit/>
          </a:bodyPr>
          <a:lstStyle/>
          <a:p>
            <a:pPr algn="ctr"/>
            <a:r>
              <a:rPr kumimoji="1" lang="ja-JP" altLang="en-US" dirty="0"/>
              <a:t>店舗</a:t>
            </a:r>
          </a:p>
        </p:txBody>
      </p:sp>
      <p:sp>
        <p:nvSpPr>
          <p:cNvPr id="17" name="正方形/長方形 16">
            <a:extLst>
              <a:ext uri="{FF2B5EF4-FFF2-40B4-BE49-F238E27FC236}">
                <a16:creationId xmlns:a16="http://schemas.microsoft.com/office/drawing/2014/main" id="{380BCFC1-5743-41D4-A8E6-576DF763D67A}"/>
              </a:ext>
            </a:extLst>
          </p:cNvPr>
          <p:cNvSpPr/>
          <p:nvPr/>
        </p:nvSpPr>
        <p:spPr>
          <a:xfrm>
            <a:off x="2566844" y="4648151"/>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98DB7B6B-DBE7-4A30-BC2B-262917ADF929}"/>
              </a:ext>
            </a:extLst>
          </p:cNvPr>
          <p:cNvSpPr txBox="1"/>
          <p:nvPr/>
        </p:nvSpPr>
        <p:spPr>
          <a:xfrm>
            <a:off x="2837132" y="4681491"/>
            <a:ext cx="877163" cy="369332"/>
          </a:xfrm>
          <a:prstGeom prst="rect">
            <a:avLst/>
          </a:prstGeom>
          <a:noFill/>
        </p:spPr>
        <p:txBody>
          <a:bodyPr wrap="square" rtlCol="0">
            <a:spAutoFit/>
          </a:bodyPr>
          <a:lstStyle/>
          <a:p>
            <a:pPr algn="ctr"/>
            <a:r>
              <a:rPr kumimoji="1" lang="ja-JP" altLang="en-US" dirty="0"/>
              <a:t>宿舎</a:t>
            </a:r>
          </a:p>
        </p:txBody>
      </p:sp>
      <p:sp>
        <p:nvSpPr>
          <p:cNvPr id="19" name="テキスト ボックス 18">
            <a:extLst>
              <a:ext uri="{FF2B5EF4-FFF2-40B4-BE49-F238E27FC236}">
                <a16:creationId xmlns:a16="http://schemas.microsoft.com/office/drawing/2014/main" id="{E56CDA8E-E5D6-4D66-8CC9-0FA29DC32176}"/>
              </a:ext>
            </a:extLst>
          </p:cNvPr>
          <p:cNvSpPr txBox="1"/>
          <p:nvPr/>
        </p:nvSpPr>
        <p:spPr>
          <a:xfrm>
            <a:off x="3051429" y="5383983"/>
            <a:ext cx="461665" cy="838899"/>
          </a:xfrm>
          <a:prstGeom prst="rect">
            <a:avLst/>
          </a:prstGeom>
          <a:noFill/>
        </p:spPr>
        <p:txBody>
          <a:bodyPr vert="eaVert" wrap="square" rtlCol="0">
            <a:spAutoFit/>
          </a:bodyPr>
          <a:lstStyle/>
          <a:p>
            <a:r>
              <a:rPr kumimoji="1" lang="ja-JP" altLang="en-US" dirty="0">
                <a:solidFill>
                  <a:srgbClr val="0070C0"/>
                </a:solidFill>
              </a:rPr>
              <a:t>・・・</a:t>
            </a:r>
          </a:p>
        </p:txBody>
      </p:sp>
      <p:sp>
        <p:nvSpPr>
          <p:cNvPr id="20" name="テキスト ボックス 19">
            <a:extLst>
              <a:ext uri="{FF2B5EF4-FFF2-40B4-BE49-F238E27FC236}">
                <a16:creationId xmlns:a16="http://schemas.microsoft.com/office/drawing/2014/main" id="{907DBABF-4CD3-4822-BF8C-FDCD66E3D9B4}"/>
              </a:ext>
            </a:extLst>
          </p:cNvPr>
          <p:cNvSpPr txBox="1"/>
          <p:nvPr/>
        </p:nvSpPr>
        <p:spPr>
          <a:xfrm>
            <a:off x="2772466" y="1778141"/>
            <a:ext cx="1006492" cy="369332"/>
          </a:xfrm>
          <a:prstGeom prst="rect">
            <a:avLst/>
          </a:prstGeom>
          <a:noFill/>
        </p:spPr>
        <p:txBody>
          <a:bodyPr wrap="square" rtlCol="0">
            <a:spAutoFit/>
          </a:bodyPr>
          <a:lstStyle/>
          <a:p>
            <a:pPr algn="ctr"/>
            <a:r>
              <a:rPr kumimoji="1" lang="ja-JP" altLang="en-US" dirty="0"/>
              <a:t>用途</a:t>
            </a:r>
          </a:p>
        </p:txBody>
      </p:sp>
      <p:sp>
        <p:nvSpPr>
          <p:cNvPr id="21" name="正方形/長方形 20">
            <a:extLst>
              <a:ext uri="{FF2B5EF4-FFF2-40B4-BE49-F238E27FC236}">
                <a16:creationId xmlns:a16="http://schemas.microsoft.com/office/drawing/2014/main" id="{EBEF8A93-AA34-4A95-A1C0-BA6B833FF067}"/>
              </a:ext>
            </a:extLst>
          </p:cNvPr>
          <p:cNvSpPr/>
          <p:nvPr/>
        </p:nvSpPr>
        <p:spPr>
          <a:xfrm>
            <a:off x="4546458" y="2332139"/>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A80F435-F88C-4055-9D3D-4F9D3660D8B6}"/>
              </a:ext>
            </a:extLst>
          </p:cNvPr>
          <p:cNvSpPr txBox="1"/>
          <p:nvPr/>
        </p:nvSpPr>
        <p:spPr>
          <a:xfrm>
            <a:off x="4632848" y="2365047"/>
            <a:ext cx="1244956" cy="369332"/>
          </a:xfrm>
          <a:prstGeom prst="rect">
            <a:avLst/>
          </a:prstGeom>
          <a:noFill/>
        </p:spPr>
        <p:txBody>
          <a:bodyPr wrap="none" rtlCol="0">
            <a:spAutoFit/>
          </a:bodyPr>
          <a:lstStyle/>
          <a:p>
            <a:r>
              <a:rPr kumimoji="1" lang="en-US" altLang="ja-JP" dirty="0"/>
              <a:t>RC</a:t>
            </a:r>
            <a:r>
              <a:rPr kumimoji="1" lang="ja-JP" altLang="en-US" dirty="0"/>
              <a:t>・</a:t>
            </a:r>
            <a:r>
              <a:rPr kumimoji="1" lang="en-US" altLang="ja-JP" dirty="0"/>
              <a:t>SRC</a:t>
            </a:r>
            <a:r>
              <a:rPr kumimoji="1" lang="ja-JP" altLang="en-US" dirty="0"/>
              <a:t>造</a:t>
            </a:r>
          </a:p>
        </p:txBody>
      </p:sp>
      <p:sp>
        <p:nvSpPr>
          <p:cNvPr id="23" name="正方形/長方形 22">
            <a:extLst>
              <a:ext uri="{FF2B5EF4-FFF2-40B4-BE49-F238E27FC236}">
                <a16:creationId xmlns:a16="http://schemas.microsoft.com/office/drawing/2014/main" id="{C17EBD65-192A-4EF8-834A-8312295F560F}"/>
              </a:ext>
            </a:extLst>
          </p:cNvPr>
          <p:cNvSpPr/>
          <p:nvPr/>
        </p:nvSpPr>
        <p:spPr>
          <a:xfrm>
            <a:off x="4546458" y="3104143"/>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375F568-92C3-486F-B1BA-C5754BAB7D1F}"/>
              </a:ext>
            </a:extLst>
          </p:cNvPr>
          <p:cNvSpPr txBox="1"/>
          <p:nvPr/>
        </p:nvSpPr>
        <p:spPr>
          <a:xfrm>
            <a:off x="4816746" y="3137483"/>
            <a:ext cx="877163" cy="369332"/>
          </a:xfrm>
          <a:prstGeom prst="rect">
            <a:avLst/>
          </a:prstGeom>
          <a:noFill/>
        </p:spPr>
        <p:txBody>
          <a:bodyPr wrap="square" rtlCol="0">
            <a:spAutoFit/>
          </a:bodyPr>
          <a:lstStyle/>
          <a:p>
            <a:pPr algn="ctr"/>
            <a:r>
              <a:rPr kumimoji="1" lang="ja-JP" altLang="en-US" dirty="0"/>
              <a:t>木造</a:t>
            </a:r>
          </a:p>
        </p:txBody>
      </p:sp>
      <p:sp>
        <p:nvSpPr>
          <p:cNvPr id="25" name="正方形/長方形 24">
            <a:extLst>
              <a:ext uri="{FF2B5EF4-FFF2-40B4-BE49-F238E27FC236}">
                <a16:creationId xmlns:a16="http://schemas.microsoft.com/office/drawing/2014/main" id="{1F23925A-7B27-4784-BE61-7DF52ED0BDDC}"/>
              </a:ext>
            </a:extLst>
          </p:cNvPr>
          <p:cNvSpPr/>
          <p:nvPr/>
        </p:nvSpPr>
        <p:spPr>
          <a:xfrm>
            <a:off x="4546458" y="3876147"/>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D806999-E222-436F-AB6D-97597649E8E9}"/>
              </a:ext>
            </a:extLst>
          </p:cNvPr>
          <p:cNvSpPr txBox="1"/>
          <p:nvPr/>
        </p:nvSpPr>
        <p:spPr>
          <a:xfrm>
            <a:off x="4816746" y="3909487"/>
            <a:ext cx="877163" cy="369332"/>
          </a:xfrm>
          <a:prstGeom prst="rect">
            <a:avLst/>
          </a:prstGeom>
          <a:noFill/>
        </p:spPr>
        <p:txBody>
          <a:bodyPr wrap="square" rtlCol="0">
            <a:spAutoFit/>
          </a:bodyPr>
          <a:lstStyle/>
          <a:p>
            <a:pPr algn="ctr"/>
            <a:r>
              <a:rPr kumimoji="1" lang="ja-JP" altLang="en-US" dirty="0"/>
              <a:t>金属造</a:t>
            </a:r>
          </a:p>
        </p:txBody>
      </p:sp>
      <p:sp>
        <p:nvSpPr>
          <p:cNvPr id="27" name="正方形/長方形 26">
            <a:extLst>
              <a:ext uri="{FF2B5EF4-FFF2-40B4-BE49-F238E27FC236}">
                <a16:creationId xmlns:a16="http://schemas.microsoft.com/office/drawing/2014/main" id="{D32D2F6D-8031-4B04-A7C3-A8C21C268EBA}"/>
              </a:ext>
            </a:extLst>
          </p:cNvPr>
          <p:cNvSpPr/>
          <p:nvPr/>
        </p:nvSpPr>
        <p:spPr>
          <a:xfrm>
            <a:off x="4546458" y="4648151"/>
            <a:ext cx="1417740" cy="4026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D84B0EE-470F-469C-82C2-1274B49F631F}"/>
              </a:ext>
            </a:extLst>
          </p:cNvPr>
          <p:cNvSpPr txBox="1"/>
          <p:nvPr/>
        </p:nvSpPr>
        <p:spPr>
          <a:xfrm>
            <a:off x="4816746" y="4681491"/>
            <a:ext cx="877163" cy="369332"/>
          </a:xfrm>
          <a:prstGeom prst="rect">
            <a:avLst/>
          </a:prstGeom>
          <a:noFill/>
        </p:spPr>
        <p:txBody>
          <a:bodyPr wrap="square" rtlCol="0">
            <a:spAutoFit/>
          </a:bodyPr>
          <a:lstStyle/>
          <a:p>
            <a:pPr algn="ctr"/>
            <a:r>
              <a:rPr kumimoji="1" lang="ja-JP" altLang="en-US" dirty="0"/>
              <a:t>石造</a:t>
            </a:r>
          </a:p>
        </p:txBody>
      </p:sp>
      <p:sp>
        <p:nvSpPr>
          <p:cNvPr id="29" name="テキスト ボックス 28">
            <a:extLst>
              <a:ext uri="{FF2B5EF4-FFF2-40B4-BE49-F238E27FC236}">
                <a16:creationId xmlns:a16="http://schemas.microsoft.com/office/drawing/2014/main" id="{F0266ED0-0FE6-4E7B-8D18-3650EE5743AA}"/>
              </a:ext>
            </a:extLst>
          </p:cNvPr>
          <p:cNvSpPr txBox="1"/>
          <p:nvPr/>
        </p:nvSpPr>
        <p:spPr>
          <a:xfrm>
            <a:off x="5024493" y="5383984"/>
            <a:ext cx="461665" cy="838899"/>
          </a:xfrm>
          <a:prstGeom prst="rect">
            <a:avLst/>
          </a:prstGeom>
          <a:noFill/>
        </p:spPr>
        <p:txBody>
          <a:bodyPr vert="eaVert" wrap="square" rtlCol="0">
            <a:spAutoFit/>
          </a:bodyPr>
          <a:lstStyle/>
          <a:p>
            <a:r>
              <a:rPr kumimoji="1" lang="ja-JP" altLang="en-US" dirty="0">
                <a:solidFill>
                  <a:srgbClr val="0070C0"/>
                </a:solidFill>
              </a:rPr>
              <a:t>・・・</a:t>
            </a:r>
          </a:p>
        </p:txBody>
      </p:sp>
      <p:cxnSp>
        <p:nvCxnSpPr>
          <p:cNvPr id="32" name="直線コネクタ 31">
            <a:extLst>
              <a:ext uri="{FF2B5EF4-FFF2-40B4-BE49-F238E27FC236}">
                <a16:creationId xmlns:a16="http://schemas.microsoft.com/office/drawing/2014/main" id="{755F4CBE-7402-4F8A-AD33-78BF5DD710A9}"/>
              </a:ext>
            </a:extLst>
          </p:cNvPr>
          <p:cNvCxnSpPr>
            <a:stCxn id="8" idx="3"/>
            <a:endCxn id="11" idx="1"/>
          </p:cNvCxnSpPr>
          <p:nvPr/>
        </p:nvCxnSpPr>
        <p:spPr>
          <a:xfrm>
            <a:off x="2004970" y="2533475"/>
            <a:ext cx="561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907B6A9-4249-4A38-B917-D5E778380CC6}"/>
              </a:ext>
            </a:extLst>
          </p:cNvPr>
          <p:cNvCxnSpPr>
            <a:stCxn id="8" idx="3"/>
            <a:endCxn id="13" idx="1"/>
          </p:cNvCxnSpPr>
          <p:nvPr/>
        </p:nvCxnSpPr>
        <p:spPr>
          <a:xfrm>
            <a:off x="2004970" y="2533475"/>
            <a:ext cx="561874" cy="77200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77F899E-8284-4A56-8EB9-48164833E9B8}"/>
              </a:ext>
            </a:extLst>
          </p:cNvPr>
          <p:cNvCxnSpPr>
            <a:stCxn id="8" idx="3"/>
            <a:endCxn id="15" idx="1"/>
          </p:cNvCxnSpPr>
          <p:nvPr/>
        </p:nvCxnSpPr>
        <p:spPr>
          <a:xfrm>
            <a:off x="2004970" y="2533475"/>
            <a:ext cx="561874" cy="15440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A349DDA-3310-4B40-836C-F2E8260E94E8}"/>
              </a:ext>
            </a:extLst>
          </p:cNvPr>
          <p:cNvCxnSpPr>
            <a:cxnSpLocks/>
            <a:stCxn id="8" idx="3"/>
            <a:endCxn id="17" idx="1"/>
          </p:cNvCxnSpPr>
          <p:nvPr/>
        </p:nvCxnSpPr>
        <p:spPr>
          <a:xfrm>
            <a:off x="2004970" y="2533475"/>
            <a:ext cx="561874" cy="2316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C80CF94-C3C2-458C-8F40-A7F458771D98}"/>
              </a:ext>
            </a:extLst>
          </p:cNvPr>
          <p:cNvCxnSpPr>
            <a:cxnSpLocks/>
            <a:stCxn id="11" idx="3"/>
            <a:endCxn id="21" idx="1"/>
          </p:cNvCxnSpPr>
          <p:nvPr/>
        </p:nvCxnSpPr>
        <p:spPr>
          <a:xfrm>
            <a:off x="3984584" y="2533475"/>
            <a:ext cx="561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5B35DAA-BE77-4257-8054-45BF01C1A501}"/>
              </a:ext>
            </a:extLst>
          </p:cNvPr>
          <p:cNvCxnSpPr>
            <a:cxnSpLocks/>
            <a:stCxn id="11" idx="3"/>
            <a:endCxn id="23" idx="1"/>
          </p:cNvCxnSpPr>
          <p:nvPr/>
        </p:nvCxnSpPr>
        <p:spPr>
          <a:xfrm>
            <a:off x="3984584" y="2533475"/>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AA92BBF-4B18-4D9C-9DDF-766B475D3880}"/>
              </a:ext>
            </a:extLst>
          </p:cNvPr>
          <p:cNvCxnSpPr>
            <a:cxnSpLocks/>
            <a:stCxn id="11" idx="3"/>
            <a:endCxn id="25" idx="1"/>
          </p:cNvCxnSpPr>
          <p:nvPr/>
        </p:nvCxnSpPr>
        <p:spPr>
          <a:xfrm>
            <a:off x="3984584" y="2533475"/>
            <a:ext cx="561874" cy="154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6777069-D60A-41BF-A52B-F6897352E10A}"/>
              </a:ext>
            </a:extLst>
          </p:cNvPr>
          <p:cNvCxnSpPr>
            <a:cxnSpLocks/>
            <a:stCxn id="11" idx="3"/>
            <a:endCxn id="27" idx="1"/>
          </p:cNvCxnSpPr>
          <p:nvPr/>
        </p:nvCxnSpPr>
        <p:spPr>
          <a:xfrm>
            <a:off x="3984584" y="2533475"/>
            <a:ext cx="561874" cy="2316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28301E8-5D6C-4957-8D3D-41BC65F83FF2}"/>
              </a:ext>
            </a:extLst>
          </p:cNvPr>
          <p:cNvCxnSpPr>
            <a:cxnSpLocks/>
            <a:stCxn id="21" idx="1"/>
            <a:endCxn id="13" idx="3"/>
          </p:cNvCxnSpPr>
          <p:nvPr/>
        </p:nvCxnSpPr>
        <p:spPr>
          <a:xfrm flipH="1">
            <a:off x="3984584" y="2533475"/>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03A38399-4016-4DD9-9CE9-604AAA2FDDD0}"/>
              </a:ext>
            </a:extLst>
          </p:cNvPr>
          <p:cNvCxnSpPr>
            <a:cxnSpLocks/>
            <a:stCxn id="23" idx="1"/>
            <a:endCxn id="13" idx="3"/>
          </p:cNvCxnSpPr>
          <p:nvPr/>
        </p:nvCxnSpPr>
        <p:spPr>
          <a:xfrm flipH="1">
            <a:off x="3984584" y="3305479"/>
            <a:ext cx="5618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5F0EEB-7135-4B3C-8EB4-00D2021C51DB}"/>
              </a:ext>
            </a:extLst>
          </p:cNvPr>
          <p:cNvCxnSpPr>
            <a:cxnSpLocks/>
            <a:stCxn id="25" idx="1"/>
            <a:endCxn id="13" idx="3"/>
          </p:cNvCxnSpPr>
          <p:nvPr/>
        </p:nvCxnSpPr>
        <p:spPr>
          <a:xfrm flipH="1" flipV="1">
            <a:off x="3984584" y="3305479"/>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6893859-8765-4BCC-A3AF-5C8660F25470}"/>
              </a:ext>
            </a:extLst>
          </p:cNvPr>
          <p:cNvCxnSpPr>
            <a:cxnSpLocks/>
            <a:stCxn id="27" idx="1"/>
            <a:endCxn id="13" idx="3"/>
          </p:cNvCxnSpPr>
          <p:nvPr/>
        </p:nvCxnSpPr>
        <p:spPr>
          <a:xfrm flipH="1" flipV="1">
            <a:off x="3984584" y="3305479"/>
            <a:ext cx="561874" cy="154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BC108ED1-CB2F-4559-AB9F-B52BC3295B2A}"/>
              </a:ext>
            </a:extLst>
          </p:cNvPr>
          <p:cNvCxnSpPr>
            <a:cxnSpLocks/>
            <a:stCxn id="21" idx="1"/>
            <a:endCxn id="15" idx="3"/>
          </p:cNvCxnSpPr>
          <p:nvPr/>
        </p:nvCxnSpPr>
        <p:spPr>
          <a:xfrm flipH="1">
            <a:off x="3984584" y="2533475"/>
            <a:ext cx="561874" cy="15440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8F34238-B5B1-4C9A-8F29-D22493C86C17}"/>
              </a:ext>
            </a:extLst>
          </p:cNvPr>
          <p:cNvCxnSpPr>
            <a:cxnSpLocks/>
            <a:stCxn id="23" idx="1"/>
            <a:endCxn id="15" idx="3"/>
          </p:cNvCxnSpPr>
          <p:nvPr/>
        </p:nvCxnSpPr>
        <p:spPr>
          <a:xfrm flipH="1">
            <a:off x="3984584" y="3305479"/>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42031F4-4C79-43B5-8C67-CD5270286162}"/>
              </a:ext>
            </a:extLst>
          </p:cNvPr>
          <p:cNvCxnSpPr>
            <a:cxnSpLocks/>
            <a:stCxn id="25" idx="1"/>
            <a:endCxn id="15" idx="3"/>
          </p:cNvCxnSpPr>
          <p:nvPr/>
        </p:nvCxnSpPr>
        <p:spPr>
          <a:xfrm flipH="1">
            <a:off x="3984584" y="4077483"/>
            <a:ext cx="561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B170D0E-17DE-40B8-8357-B5DFF509E75A}"/>
              </a:ext>
            </a:extLst>
          </p:cNvPr>
          <p:cNvCxnSpPr>
            <a:cxnSpLocks/>
            <a:stCxn id="27" idx="1"/>
            <a:endCxn id="15" idx="3"/>
          </p:cNvCxnSpPr>
          <p:nvPr/>
        </p:nvCxnSpPr>
        <p:spPr>
          <a:xfrm flipH="1" flipV="1">
            <a:off x="3984584" y="4077483"/>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0E99D8F4-09BD-4E95-9AB6-E47B2D401A9C}"/>
              </a:ext>
            </a:extLst>
          </p:cNvPr>
          <p:cNvCxnSpPr>
            <a:cxnSpLocks/>
            <a:stCxn id="21" idx="1"/>
            <a:endCxn id="17" idx="3"/>
          </p:cNvCxnSpPr>
          <p:nvPr/>
        </p:nvCxnSpPr>
        <p:spPr>
          <a:xfrm flipH="1">
            <a:off x="3984584" y="2533475"/>
            <a:ext cx="561874" cy="2316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28D4AEF-0B77-4F15-93A5-913D13D9D728}"/>
              </a:ext>
            </a:extLst>
          </p:cNvPr>
          <p:cNvCxnSpPr>
            <a:cxnSpLocks/>
            <a:stCxn id="23" idx="1"/>
            <a:endCxn id="17" idx="3"/>
          </p:cNvCxnSpPr>
          <p:nvPr/>
        </p:nvCxnSpPr>
        <p:spPr>
          <a:xfrm flipH="1">
            <a:off x="3984584" y="3305479"/>
            <a:ext cx="561874" cy="154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52394D4-B4F9-4463-B990-8692DAC1DC1E}"/>
              </a:ext>
            </a:extLst>
          </p:cNvPr>
          <p:cNvCxnSpPr>
            <a:cxnSpLocks/>
            <a:stCxn id="25" idx="1"/>
            <a:endCxn id="17" idx="3"/>
          </p:cNvCxnSpPr>
          <p:nvPr/>
        </p:nvCxnSpPr>
        <p:spPr>
          <a:xfrm flipH="1">
            <a:off x="3984584" y="4077483"/>
            <a:ext cx="561874" cy="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C15706-0868-4E6B-9E19-7B69D6226E1B}"/>
              </a:ext>
            </a:extLst>
          </p:cNvPr>
          <p:cNvCxnSpPr>
            <a:cxnSpLocks/>
            <a:stCxn id="27" idx="1"/>
            <a:endCxn id="17" idx="3"/>
          </p:cNvCxnSpPr>
          <p:nvPr/>
        </p:nvCxnSpPr>
        <p:spPr>
          <a:xfrm flipH="1">
            <a:off x="3984584" y="4849487"/>
            <a:ext cx="561874"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9A5D7611-5FD5-4B07-B251-6B3CE1304E97}"/>
              </a:ext>
            </a:extLst>
          </p:cNvPr>
          <p:cNvSpPr txBox="1"/>
          <p:nvPr/>
        </p:nvSpPr>
        <p:spPr>
          <a:xfrm>
            <a:off x="805438" y="2751481"/>
            <a:ext cx="1006679" cy="307777"/>
          </a:xfrm>
          <a:prstGeom prst="rect">
            <a:avLst/>
          </a:prstGeom>
          <a:noFill/>
        </p:spPr>
        <p:txBody>
          <a:bodyPr wrap="square" rtlCol="0">
            <a:spAutoFit/>
          </a:bodyPr>
          <a:lstStyle/>
          <a:p>
            <a:r>
              <a:rPr kumimoji="1" lang="ja-JP" altLang="en-US" sz="1400" dirty="0"/>
              <a:t>コード</a:t>
            </a:r>
            <a:r>
              <a:rPr kumimoji="1" lang="en-US" altLang="ja-JP" sz="1400" dirty="0"/>
              <a:t>:01</a:t>
            </a:r>
            <a:endParaRPr kumimoji="1" lang="ja-JP" altLang="en-US" sz="1400" dirty="0"/>
          </a:p>
        </p:txBody>
      </p:sp>
      <p:sp>
        <p:nvSpPr>
          <p:cNvPr id="92" name="テキスト ボックス 91">
            <a:extLst>
              <a:ext uri="{FF2B5EF4-FFF2-40B4-BE49-F238E27FC236}">
                <a16:creationId xmlns:a16="http://schemas.microsoft.com/office/drawing/2014/main" id="{805EA936-D032-4101-A5AE-DFBD1BF16A01}"/>
              </a:ext>
            </a:extLst>
          </p:cNvPr>
          <p:cNvSpPr txBox="1"/>
          <p:nvPr/>
        </p:nvSpPr>
        <p:spPr>
          <a:xfrm>
            <a:off x="2778923" y="2723860"/>
            <a:ext cx="1006679" cy="307777"/>
          </a:xfrm>
          <a:prstGeom prst="rect">
            <a:avLst/>
          </a:prstGeom>
          <a:noFill/>
        </p:spPr>
        <p:txBody>
          <a:bodyPr wrap="square" rtlCol="0">
            <a:spAutoFit/>
          </a:bodyPr>
          <a:lstStyle/>
          <a:p>
            <a:r>
              <a:rPr kumimoji="1" lang="ja-JP" altLang="en-US" sz="1400" dirty="0"/>
              <a:t>コード</a:t>
            </a:r>
            <a:r>
              <a:rPr kumimoji="1" lang="en-US" altLang="ja-JP" sz="1400" dirty="0"/>
              <a:t>:01</a:t>
            </a:r>
            <a:endParaRPr kumimoji="1" lang="ja-JP" altLang="en-US" sz="1400" dirty="0"/>
          </a:p>
        </p:txBody>
      </p:sp>
      <p:sp>
        <p:nvSpPr>
          <p:cNvPr id="93" name="テキスト ボックス 92">
            <a:extLst>
              <a:ext uri="{FF2B5EF4-FFF2-40B4-BE49-F238E27FC236}">
                <a16:creationId xmlns:a16="http://schemas.microsoft.com/office/drawing/2014/main" id="{A7F7717A-1361-4684-BF03-4432152F87EE}"/>
              </a:ext>
            </a:extLst>
          </p:cNvPr>
          <p:cNvSpPr txBox="1"/>
          <p:nvPr/>
        </p:nvSpPr>
        <p:spPr>
          <a:xfrm>
            <a:off x="2772279" y="3506815"/>
            <a:ext cx="1006679" cy="307777"/>
          </a:xfrm>
          <a:prstGeom prst="rect">
            <a:avLst/>
          </a:prstGeom>
          <a:noFill/>
        </p:spPr>
        <p:txBody>
          <a:bodyPr wrap="square" rtlCol="0">
            <a:spAutoFit/>
          </a:bodyPr>
          <a:lstStyle/>
          <a:p>
            <a:r>
              <a:rPr kumimoji="1" lang="ja-JP" altLang="en-US" sz="1400" dirty="0"/>
              <a:t>コード</a:t>
            </a:r>
            <a:r>
              <a:rPr kumimoji="1" lang="en-US" altLang="ja-JP" sz="1400" dirty="0"/>
              <a:t>:02</a:t>
            </a:r>
          </a:p>
        </p:txBody>
      </p:sp>
      <p:sp>
        <p:nvSpPr>
          <p:cNvPr id="94" name="テキスト ボックス 93">
            <a:extLst>
              <a:ext uri="{FF2B5EF4-FFF2-40B4-BE49-F238E27FC236}">
                <a16:creationId xmlns:a16="http://schemas.microsoft.com/office/drawing/2014/main" id="{F60E1731-C56F-4AA9-BB33-6E1292E04264}"/>
              </a:ext>
            </a:extLst>
          </p:cNvPr>
          <p:cNvSpPr txBox="1"/>
          <p:nvPr/>
        </p:nvSpPr>
        <p:spPr>
          <a:xfrm>
            <a:off x="2778923" y="4278819"/>
            <a:ext cx="1006679" cy="307777"/>
          </a:xfrm>
          <a:prstGeom prst="rect">
            <a:avLst/>
          </a:prstGeom>
          <a:noFill/>
        </p:spPr>
        <p:txBody>
          <a:bodyPr wrap="square" rtlCol="0">
            <a:spAutoFit/>
          </a:bodyPr>
          <a:lstStyle/>
          <a:p>
            <a:r>
              <a:rPr kumimoji="1" lang="ja-JP" altLang="en-US" sz="1400" dirty="0"/>
              <a:t>コード</a:t>
            </a:r>
            <a:r>
              <a:rPr kumimoji="1" lang="en-US" altLang="ja-JP" sz="1400" dirty="0"/>
              <a:t>:03</a:t>
            </a:r>
          </a:p>
        </p:txBody>
      </p:sp>
      <p:sp>
        <p:nvSpPr>
          <p:cNvPr id="95" name="テキスト ボックス 94">
            <a:extLst>
              <a:ext uri="{FF2B5EF4-FFF2-40B4-BE49-F238E27FC236}">
                <a16:creationId xmlns:a16="http://schemas.microsoft.com/office/drawing/2014/main" id="{5E226D7D-8DEF-452A-95F7-54DCB5357745}"/>
              </a:ext>
            </a:extLst>
          </p:cNvPr>
          <p:cNvSpPr txBox="1"/>
          <p:nvPr/>
        </p:nvSpPr>
        <p:spPr>
          <a:xfrm>
            <a:off x="2778923" y="5084163"/>
            <a:ext cx="1006679" cy="307777"/>
          </a:xfrm>
          <a:prstGeom prst="rect">
            <a:avLst/>
          </a:prstGeom>
          <a:noFill/>
        </p:spPr>
        <p:txBody>
          <a:bodyPr wrap="square" rtlCol="0">
            <a:spAutoFit/>
          </a:bodyPr>
          <a:lstStyle/>
          <a:p>
            <a:r>
              <a:rPr kumimoji="1" lang="ja-JP" altLang="en-US" sz="1400" dirty="0"/>
              <a:t>コード</a:t>
            </a:r>
            <a:r>
              <a:rPr kumimoji="1" lang="en-US" altLang="ja-JP" sz="1400" dirty="0"/>
              <a:t>:04</a:t>
            </a:r>
          </a:p>
        </p:txBody>
      </p:sp>
      <p:sp>
        <p:nvSpPr>
          <p:cNvPr id="96" name="テキスト ボックス 95">
            <a:extLst>
              <a:ext uri="{FF2B5EF4-FFF2-40B4-BE49-F238E27FC236}">
                <a16:creationId xmlns:a16="http://schemas.microsoft.com/office/drawing/2014/main" id="{BF6D2BE2-5C55-42E7-BE2D-3FBE6B0752E9}"/>
              </a:ext>
            </a:extLst>
          </p:cNvPr>
          <p:cNvSpPr txBox="1"/>
          <p:nvPr/>
        </p:nvSpPr>
        <p:spPr>
          <a:xfrm>
            <a:off x="4767709" y="2734379"/>
            <a:ext cx="1006679" cy="307777"/>
          </a:xfrm>
          <a:prstGeom prst="rect">
            <a:avLst/>
          </a:prstGeom>
          <a:noFill/>
        </p:spPr>
        <p:txBody>
          <a:bodyPr wrap="square" rtlCol="0">
            <a:spAutoFit/>
          </a:bodyPr>
          <a:lstStyle/>
          <a:p>
            <a:r>
              <a:rPr kumimoji="1" lang="ja-JP" altLang="en-US" sz="1400" dirty="0"/>
              <a:t>コード</a:t>
            </a:r>
            <a:r>
              <a:rPr kumimoji="1" lang="en-US" altLang="ja-JP" sz="1400" dirty="0"/>
              <a:t>:01</a:t>
            </a:r>
            <a:endParaRPr kumimoji="1" lang="ja-JP" altLang="en-US" sz="1400" dirty="0"/>
          </a:p>
        </p:txBody>
      </p:sp>
      <p:sp>
        <p:nvSpPr>
          <p:cNvPr id="97" name="テキスト ボックス 96">
            <a:extLst>
              <a:ext uri="{FF2B5EF4-FFF2-40B4-BE49-F238E27FC236}">
                <a16:creationId xmlns:a16="http://schemas.microsoft.com/office/drawing/2014/main" id="{915F5D71-CE76-4E52-96B0-0C7B90C53E05}"/>
              </a:ext>
            </a:extLst>
          </p:cNvPr>
          <p:cNvSpPr txBox="1"/>
          <p:nvPr/>
        </p:nvSpPr>
        <p:spPr>
          <a:xfrm>
            <a:off x="4761065" y="3517334"/>
            <a:ext cx="1006679" cy="307777"/>
          </a:xfrm>
          <a:prstGeom prst="rect">
            <a:avLst/>
          </a:prstGeom>
          <a:noFill/>
        </p:spPr>
        <p:txBody>
          <a:bodyPr wrap="square" rtlCol="0">
            <a:spAutoFit/>
          </a:bodyPr>
          <a:lstStyle/>
          <a:p>
            <a:r>
              <a:rPr kumimoji="1" lang="ja-JP" altLang="en-US" sz="1400" dirty="0"/>
              <a:t>コード</a:t>
            </a:r>
            <a:r>
              <a:rPr kumimoji="1" lang="en-US" altLang="ja-JP" sz="1400" dirty="0"/>
              <a:t>:02</a:t>
            </a:r>
          </a:p>
        </p:txBody>
      </p:sp>
      <p:sp>
        <p:nvSpPr>
          <p:cNvPr id="98" name="テキスト ボックス 97">
            <a:extLst>
              <a:ext uri="{FF2B5EF4-FFF2-40B4-BE49-F238E27FC236}">
                <a16:creationId xmlns:a16="http://schemas.microsoft.com/office/drawing/2014/main" id="{B7A7F377-C03C-4FE4-A161-88AB52039B25}"/>
              </a:ext>
            </a:extLst>
          </p:cNvPr>
          <p:cNvSpPr txBox="1"/>
          <p:nvPr/>
        </p:nvSpPr>
        <p:spPr>
          <a:xfrm>
            <a:off x="4767709" y="4289338"/>
            <a:ext cx="1006679" cy="307777"/>
          </a:xfrm>
          <a:prstGeom prst="rect">
            <a:avLst/>
          </a:prstGeom>
          <a:noFill/>
        </p:spPr>
        <p:txBody>
          <a:bodyPr wrap="square" rtlCol="0">
            <a:spAutoFit/>
          </a:bodyPr>
          <a:lstStyle/>
          <a:p>
            <a:r>
              <a:rPr kumimoji="1" lang="ja-JP" altLang="en-US" sz="1400" dirty="0"/>
              <a:t>コード</a:t>
            </a:r>
            <a:r>
              <a:rPr kumimoji="1" lang="en-US" altLang="ja-JP" sz="1400" dirty="0"/>
              <a:t>:03</a:t>
            </a:r>
          </a:p>
        </p:txBody>
      </p:sp>
      <p:sp>
        <p:nvSpPr>
          <p:cNvPr id="99" name="テキスト ボックス 98">
            <a:extLst>
              <a:ext uri="{FF2B5EF4-FFF2-40B4-BE49-F238E27FC236}">
                <a16:creationId xmlns:a16="http://schemas.microsoft.com/office/drawing/2014/main" id="{1D408539-98B0-491A-A7E4-7693F197AE92}"/>
              </a:ext>
            </a:extLst>
          </p:cNvPr>
          <p:cNvSpPr txBox="1"/>
          <p:nvPr/>
        </p:nvSpPr>
        <p:spPr>
          <a:xfrm>
            <a:off x="4767709" y="5094682"/>
            <a:ext cx="1006679" cy="307777"/>
          </a:xfrm>
          <a:prstGeom prst="rect">
            <a:avLst/>
          </a:prstGeom>
          <a:noFill/>
        </p:spPr>
        <p:txBody>
          <a:bodyPr wrap="square" rtlCol="0">
            <a:spAutoFit/>
          </a:bodyPr>
          <a:lstStyle/>
          <a:p>
            <a:r>
              <a:rPr kumimoji="1" lang="ja-JP" altLang="en-US" sz="1400" dirty="0"/>
              <a:t>コード</a:t>
            </a:r>
            <a:r>
              <a:rPr kumimoji="1" lang="en-US" altLang="ja-JP" sz="1400" dirty="0"/>
              <a:t>:04</a:t>
            </a:r>
          </a:p>
        </p:txBody>
      </p:sp>
      <p:sp>
        <p:nvSpPr>
          <p:cNvPr id="100" name="矢印: 右 99">
            <a:extLst>
              <a:ext uri="{FF2B5EF4-FFF2-40B4-BE49-F238E27FC236}">
                <a16:creationId xmlns:a16="http://schemas.microsoft.com/office/drawing/2014/main" id="{01B205CB-6842-4A12-A95E-FF4B7E4E83E8}"/>
              </a:ext>
            </a:extLst>
          </p:cNvPr>
          <p:cNvSpPr/>
          <p:nvPr/>
        </p:nvSpPr>
        <p:spPr>
          <a:xfrm>
            <a:off x="6121234" y="3221481"/>
            <a:ext cx="226503" cy="20133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A0CCB999-2237-4A6D-AD31-10AC01EDD830}"/>
              </a:ext>
            </a:extLst>
          </p:cNvPr>
          <p:cNvSpPr txBox="1"/>
          <p:nvPr/>
        </p:nvSpPr>
        <p:spPr>
          <a:xfrm>
            <a:off x="6744749" y="1778141"/>
            <a:ext cx="1098958" cy="369332"/>
          </a:xfrm>
          <a:prstGeom prst="rect">
            <a:avLst/>
          </a:prstGeom>
          <a:noFill/>
        </p:spPr>
        <p:txBody>
          <a:bodyPr wrap="square" rtlCol="0">
            <a:spAutoFit/>
          </a:bodyPr>
          <a:lstStyle/>
          <a:p>
            <a:r>
              <a:rPr kumimoji="1" lang="ja-JP" altLang="en-US" dirty="0"/>
              <a:t>耐用年数</a:t>
            </a:r>
          </a:p>
        </p:txBody>
      </p:sp>
      <p:sp>
        <p:nvSpPr>
          <p:cNvPr id="102" name="テキスト ボックス 101">
            <a:extLst>
              <a:ext uri="{FF2B5EF4-FFF2-40B4-BE49-F238E27FC236}">
                <a16:creationId xmlns:a16="http://schemas.microsoft.com/office/drawing/2014/main" id="{7F853DE1-B3D8-4EF2-8A7D-BB87824C9BB3}"/>
              </a:ext>
            </a:extLst>
          </p:cNvPr>
          <p:cNvSpPr txBox="1"/>
          <p:nvPr/>
        </p:nvSpPr>
        <p:spPr>
          <a:xfrm>
            <a:off x="4761252" y="1780056"/>
            <a:ext cx="1006492" cy="369332"/>
          </a:xfrm>
          <a:prstGeom prst="rect">
            <a:avLst/>
          </a:prstGeom>
          <a:noFill/>
        </p:spPr>
        <p:txBody>
          <a:bodyPr wrap="square" rtlCol="0">
            <a:spAutoFit/>
          </a:bodyPr>
          <a:lstStyle/>
          <a:p>
            <a:pPr algn="ctr"/>
            <a:r>
              <a:rPr kumimoji="1" lang="ja-JP" altLang="en-US" dirty="0"/>
              <a:t>構造</a:t>
            </a:r>
          </a:p>
        </p:txBody>
      </p:sp>
      <p:sp>
        <p:nvSpPr>
          <p:cNvPr id="103" name="テキスト ボックス 102">
            <a:extLst>
              <a:ext uri="{FF2B5EF4-FFF2-40B4-BE49-F238E27FC236}">
                <a16:creationId xmlns:a16="http://schemas.microsoft.com/office/drawing/2014/main" id="{B5F5DE50-2D5E-4E0E-B124-73207A11BBED}"/>
              </a:ext>
            </a:extLst>
          </p:cNvPr>
          <p:cNvSpPr txBox="1"/>
          <p:nvPr/>
        </p:nvSpPr>
        <p:spPr>
          <a:xfrm>
            <a:off x="6837027" y="3137483"/>
            <a:ext cx="914401" cy="369332"/>
          </a:xfrm>
          <a:prstGeom prst="rect">
            <a:avLst/>
          </a:prstGeom>
          <a:noFill/>
        </p:spPr>
        <p:txBody>
          <a:bodyPr wrap="square" rtlCol="0">
            <a:spAutoFit/>
          </a:bodyPr>
          <a:lstStyle/>
          <a:p>
            <a:pPr algn="ctr"/>
            <a:r>
              <a:rPr kumimoji="1" lang="en-US" altLang="ja-JP" dirty="0"/>
              <a:t>22</a:t>
            </a:r>
            <a:r>
              <a:rPr kumimoji="1" lang="ja-JP" altLang="en-US" dirty="0"/>
              <a:t>年</a:t>
            </a:r>
          </a:p>
        </p:txBody>
      </p:sp>
      <p:sp>
        <p:nvSpPr>
          <p:cNvPr id="104" name="テキスト ボックス 103">
            <a:extLst>
              <a:ext uri="{FF2B5EF4-FFF2-40B4-BE49-F238E27FC236}">
                <a16:creationId xmlns:a16="http://schemas.microsoft.com/office/drawing/2014/main" id="{B28CD992-2266-4E4A-ABB9-596537015D6E}"/>
              </a:ext>
            </a:extLst>
          </p:cNvPr>
          <p:cNvSpPr txBox="1"/>
          <p:nvPr/>
        </p:nvSpPr>
        <p:spPr>
          <a:xfrm>
            <a:off x="6837027" y="3506815"/>
            <a:ext cx="1568742" cy="307777"/>
          </a:xfrm>
          <a:prstGeom prst="rect">
            <a:avLst/>
          </a:prstGeom>
          <a:noFill/>
        </p:spPr>
        <p:txBody>
          <a:bodyPr wrap="square" rtlCol="0">
            <a:spAutoFit/>
          </a:bodyPr>
          <a:lstStyle/>
          <a:p>
            <a:r>
              <a:rPr kumimoji="1" lang="ja-JP" altLang="en-US" sz="1400" dirty="0"/>
              <a:t>コード</a:t>
            </a:r>
            <a:r>
              <a:rPr kumimoji="1" lang="en-US" altLang="ja-JP" sz="1400" dirty="0"/>
              <a:t>:01-02-02</a:t>
            </a:r>
          </a:p>
        </p:txBody>
      </p:sp>
      <p:sp>
        <p:nvSpPr>
          <p:cNvPr id="105" name="矢印: 右 104">
            <a:extLst>
              <a:ext uri="{FF2B5EF4-FFF2-40B4-BE49-F238E27FC236}">
                <a16:creationId xmlns:a16="http://schemas.microsoft.com/office/drawing/2014/main" id="{B857CD34-961E-466B-8151-2FF4600742C6}"/>
              </a:ext>
            </a:extLst>
          </p:cNvPr>
          <p:cNvSpPr/>
          <p:nvPr/>
        </p:nvSpPr>
        <p:spPr>
          <a:xfrm>
            <a:off x="6121233" y="2432807"/>
            <a:ext cx="226503" cy="20133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a:extLst>
              <a:ext uri="{FF2B5EF4-FFF2-40B4-BE49-F238E27FC236}">
                <a16:creationId xmlns:a16="http://schemas.microsoft.com/office/drawing/2014/main" id="{956E18B4-4F54-493F-AB9E-5CC2B0C6F074}"/>
              </a:ext>
            </a:extLst>
          </p:cNvPr>
          <p:cNvSpPr txBox="1"/>
          <p:nvPr/>
        </p:nvSpPr>
        <p:spPr>
          <a:xfrm>
            <a:off x="6811346" y="2348809"/>
            <a:ext cx="914401" cy="369332"/>
          </a:xfrm>
          <a:prstGeom prst="rect">
            <a:avLst/>
          </a:prstGeom>
          <a:noFill/>
        </p:spPr>
        <p:txBody>
          <a:bodyPr wrap="square" rtlCol="0">
            <a:spAutoFit/>
          </a:bodyPr>
          <a:lstStyle/>
          <a:p>
            <a:pPr algn="ctr"/>
            <a:r>
              <a:rPr kumimoji="1" lang="en-US" altLang="ja-JP" dirty="0"/>
              <a:t>39</a:t>
            </a:r>
            <a:r>
              <a:rPr kumimoji="1" lang="ja-JP" altLang="en-US" dirty="0"/>
              <a:t>年</a:t>
            </a:r>
          </a:p>
        </p:txBody>
      </p:sp>
      <p:sp>
        <p:nvSpPr>
          <p:cNvPr id="107" name="テキスト ボックス 106">
            <a:extLst>
              <a:ext uri="{FF2B5EF4-FFF2-40B4-BE49-F238E27FC236}">
                <a16:creationId xmlns:a16="http://schemas.microsoft.com/office/drawing/2014/main" id="{CC5EC88E-5A98-463D-AED4-9757152E2456}"/>
              </a:ext>
            </a:extLst>
          </p:cNvPr>
          <p:cNvSpPr txBox="1"/>
          <p:nvPr/>
        </p:nvSpPr>
        <p:spPr>
          <a:xfrm>
            <a:off x="6811346" y="2718141"/>
            <a:ext cx="1568742" cy="307777"/>
          </a:xfrm>
          <a:prstGeom prst="rect">
            <a:avLst/>
          </a:prstGeom>
          <a:noFill/>
        </p:spPr>
        <p:txBody>
          <a:bodyPr wrap="square" rtlCol="0">
            <a:spAutoFit/>
          </a:bodyPr>
          <a:lstStyle/>
          <a:p>
            <a:r>
              <a:rPr kumimoji="1" lang="ja-JP" altLang="en-US" sz="1400" dirty="0"/>
              <a:t>コード</a:t>
            </a:r>
            <a:r>
              <a:rPr kumimoji="1" lang="en-US" altLang="ja-JP" sz="1400" dirty="0"/>
              <a:t>:01-03-01</a:t>
            </a:r>
          </a:p>
        </p:txBody>
      </p:sp>
      <p:sp>
        <p:nvSpPr>
          <p:cNvPr id="108" name="テキスト ボックス 107">
            <a:extLst>
              <a:ext uri="{FF2B5EF4-FFF2-40B4-BE49-F238E27FC236}">
                <a16:creationId xmlns:a16="http://schemas.microsoft.com/office/drawing/2014/main" id="{EFABBD24-F8FB-42D1-A6F1-4E04356AA335}"/>
              </a:ext>
            </a:extLst>
          </p:cNvPr>
          <p:cNvSpPr txBox="1"/>
          <p:nvPr/>
        </p:nvSpPr>
        <p:spPr>
          <a:xfrm>
            <a:off x="7201164" y="3876147"/>
            <a:ext cx="461665" cy="838899"/>
          </a:xfrm>
          <a:prstGeom prst="rect">
            <a:avLst/>
          </a:prstGeom>
          <a:noFill/>
        </p:spPr>
        <p:txBody>
          <a:bodyPr vert="eaVert" wrap="square" rtlCol="0">
            <a:spAutoFit/>
          </a:bodyPr>
          <a:lstStyle/>
          <a:p>
            <a:r>
              <a:rPr kumimoji="1" lang="ja-JP" altLang="en-US" dirty="0"/>
              <a:t>・・・</a:t>
            </a:r>
          </a:p>
        </p:txBody>
      </p:sp>
      <p:sp>
        <p:nvSpPr>
          <p:cNvPr id="109" name="テキスト ボックス 108">
            <a:extLst>
              <a:ext uri="{FF2B5EF4-FFF2-40B4-BE49-F238E27FC236}">
                <a16:creationId xmlns:a16="http://schemas.microsoft.com/office/drawing/2014/main" id="{EB37CA5C-B64A-492E-B4B0-4CF355FC02E4}"/>
              </a:ext>
            </a:extLst>
          </p:cNvPr>
          <p:cNvSpPr txBox="1"/>
          <p:nvPr/>
        </p:nvSpPr>
        <p:spPr>
          <a:xfrm>
            <a:off x="1367313" y="6338036"/>
            <a:ext cx="5050265" cy="369332"/>
          </a:xfrm>
          <a:prstGeom prst="rect">
            <a:avLst/>
          </a:prstGeom>
          <a:noFill/>
        </p:spPr>
        <p:txBody>
          <a:bodyPr wrap="square" rtlCol="0">
            <a:spAutoFit/>
          </a:bodyPr>
          <a:lstStyle/>
          <a:p>
            <a:r>
              <a:rPr kumimoji="1" lang="en-US" altLang="ja-JP" dirty="0"/>
              <a:t>1</a:t>
            </a:r>
            <a:r>
              <a:rPr kumimoji="1" lang="ja-JP" altLang="en-US" dirty="0"/>
              <a:t>億円の</a:t>
            </a:r>
            <a:r>
              <a:rPr kumimoji="1" lang="en-US" altLang="ja-JP" dirty="0"/>
              <a:t>RC</a:t>
            </a:r>
            <a:r>
              <a:rPr kumimoji="1" lang="ja-JP" altLang="en-US" dirty="0"/>
              <a:t>造店舗：</a:t>
            </a:r>
            <a:r>
              <a:rPr kumimoji="1" lang="en-US" altLang="ja-JP" dirty="0"/>
              <a:t>1</a:t>
            </a:r>
            <a:r>
              <a:rPr kumimoji="1" lang="ja-JP" altLang="en-US" dirty="0"/>
              <a:t>億円</a:t>
            </a:r>
            <a:r>
              <a:rPr kumimoji="1" lang="en-US" altLang="ja-JP" dirty="0"/>
              <a:t>÷39</a:t>
            </a:r>
            <a:r>
              <a:rPr kumimoji="1" lang="ja-JP" altLang="en-US" dirty="0"/>
              <a:t>年＝</a:t>
            </a:r>
            <a:r>
              <a:rPr kumimoji="1" lang="en-US" altLang="ja-JP" dirty="0"/>
              <a:t>256</a:t>
            </a:r>
            <a:r>
              <a:rPr kumimoji="1" lang="ja-JP" altLang="en-US" dirty="0"/>
              <a:t>万円</a:t>
            </a:r>
            <a:r>
              <a:rPr kumimoji="1" lang="en-US" altLang="ja-JP" dirty="0"/>
              <a:t>/</a:t>
            </a:r>
            <a:r>
              <a:rPr kumimoji="1" lang="ja-JP" altLang="en-US" dirty="0"/>
              <a:t>年</a:t>
            </a:r>
          </a:p>
        </p:txBody>
      </p:sp>
      <p:sp>
        <p:nvSpPr>
          <p:cNvPr id="111" name="矢印: 右 110">
            <a:extLst>
              <a:ext uri="{FF2B5EF4-FFF2-40B4-BE49-F238E27FC236}">
                <a16:creationId xmlns:a16="http://schemas.microsoft.com/office/drawing/2014/main" id="{04C9B26C-9A64-4B81-AE44-6192AD56FD78}"/>
              </a:ext>
            </a:extLst>
          </p:cNvPr>
          <p:cNvSpPr/>
          <p:nvPr/>
        </p:nvSpPr>
        <p:spPr>
          <a:xfrm>
            <a:off x="6251262" y="6428402"/>
            <a:ext cx="259544" cy="18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E865CB3D-CB57-49AB-B922-0AC5B1B0ACE8}"/>
              </a:ext>
            </a:extLst>
          </p:cNvPr>
          <p:cNvSpPr txBox="1"/>
          <p:nvPr/>
        </p:nvSpPr>
        <p:spPr>
          <a:xfrm>
            <a:off x="6651820" y="6338036"/>
            <a:ext cx="1560352" cy="369332"/>
          </a:xfrm>
          <a:prstGeom prst="rect">
            <a:avLst/>
          </a:prstGeom>
          <a:noFill/>
        </p:spPr>
        <p:txBody>
          <a:bodyPr wrap="square" rtlCol="0">
            <a:spAutoFit/>
          </a:bodyPr>
          <a:lstStyle/>
          <a:p>
            <a:pPr algn="ctr"/>
            <a:r>
              <a:rPr kumimoji="1" lang="ja-JP" altLang="en-US" dirty="0"/>
              <a:t>減価償却費</a:t>
            </a:r>
          </a:p>
        </p:txBody>
      </p:sp>
    </p:spTree>
    <p:extLst>
      <p:ext uri="{BB962C8B-B14F-4D97-AF65-F5344CB8AC3E}">
        <p14:creationId xmlns:p14="http://schemas.microsoft.com/office/powerpoint/2010/main" val="363507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218E2B3-768E-4FB7-B4FF-2DFCFBF92D79}"/>
              </a:ext>
            </a:extLst>
          </p:cNvPr>
          <p:cNvSpPr/>
          <p:nvPr/>
        </p:nvSpPr>
        <p:spPr>
          <a:xfrm>
            <a:off x="156125" y="1495287"/>
            <a:ext cx="3379207" cy="4685688"/>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B3CDD007-CBB1-43EA-B3D4-7F3AFACD79AD}"/>
              </a:ext>
            </a:extLst>
          </p:cNvPr>
          <p:cNvSpPr/>
          <p:nvPr/>
        </p:nvSpPr>
        <p:spPr>
          <a:xfrm>
            <a:off x="5291135" y="1492841"/>
            <a:ext cx="3626362" cy="4685688"/>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DE0247A-F29E-476C-BD4C-DE257D7DB9BC}"/>
              </a:ext>
            </a:extLst>
          </p:cNvPr>
          <p:cNvSpPr txBox="1"/>
          <p:nvPr/>
        </p:nvSpPr>
        <p:spPr>
          <a:xfrm>
            <a:off x="100668" y="411060"/>
            <a:ext cx="5738070" cy="369332"/>
          </a:xfrm>
          <a:prstGeom prst="rect">
            <a:avLst/>
          </a:prstGeom>
          <a:noFill/>
        </p:spPr>
        <p:txBody>
          <a:bodyPr wrap="square" rtlCol="0">
            <a:spAutoFit/>
          </a:bodyPr>
          <a:lstStyle/>
          <a:p>
            <a:r>
              <a:rPr kumimoji="1" lang="en-US" altLang="ja-JP" dirty="0"/>
              <a:t>【</a:t>
            </a:r>
            <a:r>
              <a:rPr kumimoji="1" lang="ja-JP" altLang="en-US" dirty="0"/>
              <a:t>工事費内訳と資産内訳</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F7E65ABA-A5BA-4C64-A60A-499D979FF74D}"/>
              </a:ext>
            </a:extLst>
          </p:cNvPr>
          <p:cNvSpPr txBox="1"/>
          <p:nvPr/>
        </p:nvSpPr>
        <p:spPr>
          <a:xfrm>
            <a:off x="6318916" y="2348051"/>
            <a:ext cx="2013358" cy="369332"/>
          </a:xfrm>
          <a:prstGeom prst="rect">
            <a:avLst/>
          </a:prstGeom>
          <a:noFill/>
        </p:spPr>
        <p:txBody>
          <a:bodyPr wrap="square" rtlCol="0">
            <a:spAutoFit/>
          </a:bodyPr>
          <a:lstStyle/>
          <a:p>
            <a:r>
              <a:rPr kumimoji="1" lang="ja-JP" altLang="en-US" dirty="0"/>
              <a:t>・建物付属設備</a:t>
            </a:r>
          </a:p>
        </p:txBody>
      </p:sp>
      <p:sp>
        <p:nvSpPr>
          <p:cNvPr id="9" name="テキスト ボックス 8">
            <a:extLst>
              <a:ext uri="{FF2B5EF4-FFF2-40B4-BE49-F238E27FC236}">
                <a16:creationId xmlns:a16="http://schemas.microsoft.com/office/drawing/2014/main" id="{8D2F8358-A5F2-4976-BF1D-4DB83524DBC0}"/>
              </a:ext>
            </a:extLst>
          </p:cNvPr>
          <p:cNvSpPr txBox="1"/>
          <p:nvPr/>
        </p:nvSpPr>
        <p:spPr>
          <a:xfrm>
            <a:off x="6318916" y="2769082"/>
            <a:ext cx="2013358" cy="369332"/>
          </a:xfrm>
          <a:prstGeom prst="rect">
            <a:avLst/>
          </a:prstGeom>
          <a:noFill/>
        </p:spPr>
        <p:txBody>
          <a:bodyPr wrap="square" rtlCol="0">
            <a:spAutoFit/>
          </a:bodyPr>
          <a:lstStyle/>
          <a:p>
            <a:r>
              <a:rPr kumimoji="1" lang="ja-JP" altLang="en-US" dirty="0"/>
              <a:t>・構築物</a:t>
            </a:r>
          </a:p>
        </p:txBody>
      </p:sp>
      <p:sp>
        <p:nvSpPr>
          <p:cNvPr id="11" name="テキスト ボックス 10">
            <a:extLst>
              <a:ext uri="{FF2B5EF4-FFF2-40B4-BE49-F238E27FC236}">
                <a16:creationId xmlns:a16="http://schemas.microsoft.com/office/drawing/2014/main" id="{888C2DEB-795C-4098-A058-783210438B8E}"/>
              </a:ext>
            </a:extLst>
          </p:cNvPr>
          <p:cNvSpPr txBox="1"/>
          <p:nvPr/>
        </p:nvSpPr>
        <p:spPr>
          <a:xfrm>
            <a:off x="6318916" y="4386971"/>
            <a:ext cx="2936147" cy="369332"/>
          </a:xfrm>
          <a:prstGeom prst="rect">
            <a:avLst/>
          </a:prstGeom>
          <a:noFill/>
        </p:spPr>
        <p:txBody>
          <a:bodyPr wrap="square" rtlCol="0">
            <a:spAutoFit/>
          </a:bodyPr>
          <a:lstStyle/>
          <a:p>
            <a:r>
              <a:rPr kumimoji="1" lang="ja-JP" altLang="en-US" dirty="0"/>
              <a:t>・工具・器具及び備品</a:t>
            </a:r>
          </a:p>
        </p:txBody>
      </p:sp>
      <p:sp>
        <p:nvSpPr>
          <p:cNvPr id="12" name="テキスト ボックス 11">
            <a:extLst>
              <a:ext uri="{FF2B5EF4-FFF2-40B4-BE49-F238E27FC236}">
                <a16:creationId xmlns:a16="http://schemas.microsoft.com/office/drawing/2014/main" id="{FE7ECBB6-9DB1-4CE2-B1BD-1FE32B67762C}"/>
              </a:ext>
            </a:extLst>
          </p:cNvPr>
          <p:cNvSpPr txBox="1"/>
          <p:nvPr/>
        </p:nvSpPr>
        <p:spPr>
          <a:xfrm>
            <a:off x="6318916" y="3190113"/>
            <a:ext cx="2013358" cy="369332"/>
          </a:xfrm>
          <a:prstGeom prst="rect">
            <a:avLst/>
          </a:prstGeom>
          <a:noFill/>
        </p:spPr>
        <p:txBody>
          <a:bodyPr wrap="square" rtlCol="0">
            <a:spAutoFit/>
          </a:bodyPr>
          <a:lstStyle/>
          <a:p>
            <a:r>
              <a:rPr kumimoji="1" lang="ja-JP" altLang="en-US" dirty="0"/>
              <a:t>・機械及び装置</a:t>
            </a:r>
          </a:p>
        </p:txBody>
      </p:sp>
      <p:sp>
        <p:nvSpPr>
          <p:cNvPr id="13" name="テキスト ボックス 12">
            <a:extLst>
              <a:ext uri="{FF2B5EF4-FFF2-40B4-BE49-F238E27FC236}">
                <a16:creationId xmlns:a16="http://schemas.microsoft.com/office/drawing/2014/main" id="{27EDBD69-E1D3-4B5B-BE6C-AAAE8C95C45F}"/>
              </a:ext>
            </a:extLst>
          </p:cNvPr>
          <p:cNvSpPr txBox="1"/>
          <p:nvPr/>
        </p:nvSpPr>
        <p:spPr>
          <a:xfrm>
            <a:off x="6318916" y="3571730"/>
            <a:ext cx="2013358" cy="369332"/>
          </a:xfrm>
          <a:prstGeom prst="rect">
            <a:avLst/>
          </a:prstGeom>
          <a:noFill/>
        </p:spPr>
        <p:txBody>
          <a:bodyPr wrap="square" rtlCol="0">
            <a:spAutoFit/>
          </a:bodyPr>
          <a:lstStyle/>
          <a:p>
            <a:r>
              <a:rPr kumimoji="1" lang="ja-JP" altLang="en-US" dirty="0"/>
              <a:t>・船舶</a:t>
            </a:r>
          </a:p>
        </p:txBody>
      </p:sp>
      <p:sp>
        <p:nvSpPr>
          <p:cNvPr id="14" name="テキスト ボックス 13">
            <a:extLst>
              <a:ext uri="{FF2B5EF4-FFF2-40B4-BE49-F238E27FC236}">
                <a16:creationId xmlns:a16="http://schemas.microsoft.com/office/drawing/2014/main" id="{78738941-7131-4AED-AF6A-42EF6D0A1512}"/>
              </a:ext>
            </a:extLst>
          </p:cNvPr>
          <p:cNvSpPr txBox="1"/>
          <p:nvPr/>
        </p:nvSpPr>
        <p:spPr>
          <a:xfrm>
            <a:off x="6318916" y="3969227"/>
            <a:ext cx="2013358" cy="369332"/>
          </a:xfrm>
          <a:prstGeom prst="rect">
            <a:avLst/>
          </a:prstGeom>
          <a:noFill/>
        </p:spPr>
        <p:txBody>
          <a:bodyPr wrap="square" rtlCol="0">
            <a:spAutoFit/>
          </a:bodyPr>
          <a:lstStyle/>
          <a:p>
            <a:r>
              <a:rPr kumimoji="1" lang="ja-JP" altLang="en-US" dirty="0"/>
              <a:t>・車両及び運搬具</a:t>
            </a:r>
          </a:p>
        </p:txBody>
      </p:sp>
      <p:sp>
        <p:nvSpPr>
          <p:cNvPr id="15" name="テキスト ボックス 14">
            <a:extLst>
              <a:ext uri="{FF2B5EF4-FFF2-40B4-BE49-F238E27FC236}">
                <a16:creationId xmlns:a16="http://schemas.microsoft.com/office/drawing/2014/main" id="{6754E19F-5CDE-47E5-A3C1-97DB574AD088}"/>
              </a:ext>
            </a:extLst>
          </p:cNvPr>
          <p:cNvSpPr txBox="1"/>
          <p:nvPr/>
        </p:nvSpPr>
        <p:spPr>
          <a:xfrm>
            <a:off x="6318916" y="4832880"/>
            <a:ext cx="1971413" cy="369332"/>
          </a:xfrm>
          <a:prstGeom prst="rect">
            <a:avLst/>
          </a:prstGeom>
          <a:noFill/>
        </p:spPr>
        <p:txBody>
          <a:bodyPr wrap="square" rtlCol="0">
            <a:spAutoFit/>
          </a:bodyPr>
          <a:lstStyle/>
          <a:p>
            <a:r>
              <a:rPr kumimoji="1" lang="ja-JP" altLang="en-US" dirty="0"/>
              <a:t>・無形固定資産</a:t>
            </a:r>
          </a:p>
        </p:txBody>
      </p:sp>
      <p:sp>
        <p:nvSpPr>
          <p:cNvPr id="16" name="テキスト ボックス 15">
            <a:extLst>
              <a:ext uri="{FF2B5EF4-FFF2-40B4-BE49-F238E27FC236}">
                <a16:creationId xmlns:a16="http://schemas.microsoft.com/office/drawing/2014/main" id="{8ECA2093-6ABD-4927-9F7A-3840D8FE977B}"/>
              </a:ext>
            </a:extLst>
          </p:cNvPr>
          <p:cNvSpPr txBox="1"/>
          <p:nvPr/>
        </p:nvSpPr>
        <p:spPr>
          <a:xfrm>
            <a:off x="6318915" y="1927020"/>
            <a:ext cx="2936147" cy="369332"/>
          </a:xfrm>
          <a:prstGeom prst="rect">
            <a:avLst/>
          </a:prstGeom>
          <a:noFill/>
        </p:spPr>
        <p:txBody>
          <a:bodyPr wrap="square" rtlCol="0">
            <a:spAutoFit/>
          </a:bodyPr>
          <a:lstStyle/>
          <a:p>
            <a:r>
              <a:rPr kumimoji="1" lang="ja-JP" altLang="en-US" dirty="0"/>
              <a:t>・建物</a:t>
            </a:r>
          </a:p>
        </p:txBody>
      </p:sp>
      <p:sp>
        <p:nvSpPr>
          <p:cNvPr id="17" name="テキスト ボックス 16">
            <a:extLst>
              <a:ext uri="{FF2B5EF4-FFF2-40B4-BE49-F238E27FC236}">
                <a16:creationId xmlns:a16="http://schemas.microsoft.com/office/drawing/2014/main" id="{281B1587-A979-4A8C-BFDA-62A6A737C018}"/>
              </a:ext>
            </a:extLst>
          </p:cNvPr>
          <p:cNvSpPr txBox="1"/>
          <p:nvPr/>
        </p:nvSpPr>
        <p:spPr>
          <a:xfrm>
            <a:off x="7156860" y="5304088"/>
            <a:ext cx="461665" cy="838899"/>
          </a:xfrm>
          <a:prstGeom prst="rect">
            <a:avLst/>
          </a:prstGeom>
          <a:noFill/>
        </p:spPr>
        <p:txBody>
          <a:bodyPr vert="eaVert" wrap="square" rtlCol="0">
            <a:spAutoFit/>
          </a:bodyPr>
          <a:lstStyle/>
          <a:p>
            <a:r>
              <a:rPr kumimoji="1" lang="ja-JP" altLang="en-US" dirty="0"/>
              <a:t>・・・</a:t>
            </a:r>
          </a:p>
        </p:txBody>
      </p:sp>
      <p:sp>
        <p:nvSpPr>
          <p:cNvPr id="20" name="テキスト ボックス 19">
            <a:extLst>
              <a:ext uri="{FF2B5EF4-FFF2-40B4-BE49-F238E27FC236}">
                <a16:creationId xmlns:a16="http://schemas.microsoft.com/office/drawing/2014/main" id="{909AD873-C2E9-43CE-BF8F-F123DE39BD09}"/>
              </a:ext>
            </a:extLst>
          </p:cNvPr>
          <p:cNvSpPr txBox="1"/>
          <p:nvPr/>
        </p:nvSpPr>
        <p:spPr>
          <a:xfrm>
            <a:off x="1283514" y="1025109"/>
            <a:ext cx="1493241" cy="369332"/>
          </a:xfrm>
          <a:prstGeom prst="rect">
            <a:avLst/>
          </a:prstGeom>
          <a:noFill/>
          <a:ln>
            <a:solidFill>
              <a:schemeClr val="tx1"/>
            </a:solidFill>
          </a:ln>
        </p:spPr>
        <p:txBody>
          <a:bodyPr wrap="square" rtlCol="0">
            <a:spAutoFit/>
          </a:bodyPr>
          <a:lstStyle/>
          <a:p>
            <a:pPr algn="ctr"/>
            <a:r>
              <a:rPr kumimoji="1" lang="ja-JP" altLang="en-US" dirty="0"/>
              <a:t>工事費内訳</a:t>
            </a:r>
          </a:p>
        </p:txBody>
      </p:sp>
      <p:sp>
        <p:nvSpPr>
          <p:cNvPr id="21" name="矢印: 左右 20">
            <a:extLst>
              <a:ext uri="{FF2B5EF4-FFF2-40B4-BE49-F238E27FC236}">
                <a16:creationId xmlns:a16="http://schemas.microsoft.com/office/drawing/2014/main" id="{61412E98-B427-4D09-A00B-D40F0AA04AEA}"/>
              </a:ext>
            </a:extLst>
          </p:cNvPr>
          <p:cNvSpPr/>
          <p:nvPr/>
        </p:nvSpPr>
        <p:spPr>
          <a:xfrm>
            <a:off x="3887449" y="1022076"/>
            <a:ext cx="788566" cy="369332"/>
          </a:xfrm>
          <a:prstGeom prst="lef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0A25F2B-33DC-4710-A492-88043A8BF807}"/>
              </a:ext>
            </a:extLst>
          </p:cNvPr>
          <p:cNvSpPr txBox="1"/>
          <p:nvPr/>
        </p:nvSpPr>
        <p:spPr>
          <a:xfrm>
            <a:off x="5624818" y="1022076"/>
            <a:ext cx="1354822" cy="369332"/>
          </a:xfrm>
          <a:prstGeom prst="rect">
            <a:avLst/>
          </a:prstGeom>
          <a:noFill/>
          <a:ln>
            <a:solidFill>
              <a:schemeClr val="tx1"/>
            </a:solidFill>
          </a:ln>
        </p:spPr>
        <p:txBody>
          <a:bodyPr wrap="square" rtlCol="0">
            <a:spAutoFit/>
          </a:bodyPr>
          <a:lstStyle/>
          <a:p>
            <a:pPr algn="ctr"/>
            <a:r>
              <a:rPr kumimoji="1" lang="ja-JP" altLang="en-US" dirty="0"/>
              <a:t>資産内訳</a:t>
            </a:r>
          </a:p>
        </p:txBody>
      </p:sp>
      <p:sp>
        <p:nvSpPr>
          <p:cNvPr id="23" name="テキスト ボックス 22">
            <a:extLst>
              <a:ext uri="{FF2B5EF4-FFF2-40B4-BE49-F238E27FC236}">
                <a16:creationId xmlns:a16="http://schemas.microsoft.com/office/drawing/2014/main" id="{C1B9C245-DD78-4276-84EC-21AFB07E93B7}"/>
              </a:ext>
            </a:extLst>
          </p:cNvPr>
          <p:cNvSpPr txBox="1"/>
          <p:nvPr/>
        </p:nvSpPr>
        <p:spPr>
          <a:xfrm>
            <a:off x="3535332" y="1432265"/>
            <a:ext cx="1619075" cy="369332"/>
          </a:xfrm>
          <a:prstGeom prst="rect">
            <a:avLst/>
          </a:prstGeom>
          <a:noFill/>
        </p:spPr>
        <p:txBody>
          <a:bodyPr wrap="square" rtlCol="0">
            <a:spAutoFit/>
          </a:bodyPr>
          <a:lstStyle/>
          <a:p>
            <a:r>
              <a:rPr kumimoji="1" lang="ja-JP" altLang="en-US" dirty="0"/>
              <a:t>項目が異なる</a:t>
            </a:r>
          </a:p>
        </p:txBody>
      </p:sp>
      <p:sp>
        <p:nvSpPr>
          <p:cNvPr id="27" name="テキスト ボックス 26">
            <a:extLst>
              <a:ext uri="{FF2B5EF4-FFF2-40B4-BE49-F238E27FC236}">
                <a16:creationId xmlns:a16="http://schemas.microsoft.com/office/drawing/2014/main" id="{48C57A94-A501-4D35-BB33-311F70B0E3DD}"/>
              </a:ext>
            </a:extLst>
          </p:cNvPr>
          <p:cNvSpPr txBox="1"/>
          <p:nvPr/>
        </p:nvSpPr>
        <p:spPr>
          <a:xfrm>
            <a:off x="2860500" y="2367339"/>
            <a:ext cx="3074229" cy="923330"/>
          </a:xfrm>
          <a:prstGeom prst="rect">
            <a:avLst/>
          </a:prstGeom>
          <a:solidFill>
            <a:schemeClr val="bg1"/>
          </a:solidFill>
          <a:ln>
            <a:solidFill>
              <a:srgbClr val="FF0000"/>
            </a:solidFill>
          </a:ln>
        </p:spPr>
        <p:txBody>
          <a:bodyPr wrap="square" rtlCol="0">
            <a:spAutoFit/>
          </a:bodyPr>
          <a:lstStyle/>
          <a:p>
            <a:pPr algn="ctr"/>
            <a:r>
              <a:rPr kumimoji="1" lang="ja-JP" altLang="en-US" u="sng" dirty="0"/>
              <a:t>現状</a:t>
            </a:r>
            <a:endParaRPr kumimoji="1" lang="en-US" altLang="ja-JP" dirty="0"/>
          </a:p>
          <a:p>
            <a:pPr algn="ctr"/>
            <a:r>
              <a:rPr kumimoji="1" lang="ja-JP" altLang="en-US" dirty="0"/>
              <a:t>工事費項目⇒資産勘定項目</a:t>
            </a:r>
            <a:endParaRPr kumimoji="1" lang="en-US" altLang="ja-JP" dirty="0"/>
          </a:p>
          <a:p>
            <a:pPr algn="ctr"/>
            <a:r>
              <a:rPr kumimoji="1" lang="ja-JP" altLang="en-US" dirty="0"/>
              <a:t>を手作業で整理</a:t>
            </a:r>
          </a:p>
        </p:txBody>
      </p:sp>
      <p:sp>
        <p:nvSpPr>
          <p:cNvPr id="25" name="テキスト ボックス 24">
            <a:extLst>
              <a:ext uri="{FF2B5EF4-FFF2-40B4-BE49-F238E27FC236}">
                <a16:creationId xmlns:a16="http://schemas.microsoft.com/office/drawing/2014/main" id="{05AB9989-6DFC-4225-93A1-8CEE100AC0D0}"/>
              </a:ext>
            </a:extLst>
          </p:cNvPr>
          <p:cNvSpPr txBox="1"/>
          <p:nvPr/>
        </p:nvSpPr>
        <p:spPr>
          <a:xfrm>
            <a:off x="5648426" y="1580134"/>
            <a:ext cx="822960" cy="369332"/>
          </a:xfrm>
          <a:prstGeom prst="rect">
            <a:avLst/>
          </a:prstGeom>
          <a:noFill/>
        </p:spPr>
        <p:txBody>
          <a:bodyPr wrap="square" rtlCol="0">
            <a:spAutoFit/>
          </a:bodyPr>
          <a:lstStyle/>
          <a:p>
            <a:pPr algn="ctr"/>
            <a:r>
              <a:rPr kumimoji="1" lang="ja-JP" altLang="en-US" u="sng" dirty="0"/>
              <a:t>資産</a:t>
            </a:r>
          </a:p>
        </p:txBody>
      </p:sp>
      <p:sp>
        <p:nvSpPr>
          <p:cNvPr id="18" name="テキスト ボックス 17">
            <a:extLst>
              <a:ext uri="{FF2B5EF4-FFF2-40B4-BE49-F238E27FC236}">
                <a16:creationId xmlns:a16="http://schemas.microsoft.com/office/drawing/2014/main" id="{B1691719-8C45-4D4B-BC4D-6F83817B1D6A}"/>
              </a:ext>
            </a:extLst>
          </p:cNvPr>
          <p:cNvSpPr txBox="1"/>
          <p:nvPr/>
        </p:nvSpPr>
        <p:spPr>
          <a:xfrm>
            <a:off x="382628" y="1580193"/>
            <a:ext cx="1602297" cy="369332"/>
          </a:xfrm>
          <a:prstGeom prst="rect">
            <a:avLst/>
          </a:prstGeom>
          <a:noFill/>
        </p:spPr>
        <p:txBody>
          <a:bodyPr wrap="square" rtlCol="0">
            <a:spAutoFit/>
          </a:bodyPr>
          <a:lstStyle/>
          <a:p>
            <a:r>
              <a:rPr kumimoji="1" lang="ja-JP" altLang="en-US" u="sng" dirty="0"/>
              <a:t>建築工事一式</a:t>
            </a:r>
          </a:p>
        </p:txBody>
      </p:sp>
      <p:sp>
        <p:nvSpPr>
          <p:cNvPr id="32" name="テキスト ボックス 31">
            <a:extLst>
              <a:ext uri="{FF2B5EF4-FFF2-40B4-BE49-F238E27FC236}">
                <a16:creationId xmlns:a16="http://schemas.microsoft.com/office/drawing/2014/main" id="{D7F4D6A3-4243-4A9C-9647-220BDF5D6006}"/>
              </a:ext>
            </a:extLst>
          </p:cNvPr>
          <p:cNvSpPr txBox="1"/>
          <p:nvPr/>
        </p:nvSpPr>
        <p:spPr>
          <a:xfrm>
            <a:off x="276835" y="1948302"/>
            <a:ext cx="2013358" cy="369332"/>
          </a:xfrm>
          <a:prstGeom prst="rect">
            <a:avLst/>
          </a:prstGeom>
          <a:noFill/>
        </p:spPr>
        <p:txBody>
          <a:bodyPr wrap="square" rtlCol="0">
            <a:spAutoFit/>
          </a:bodyPr>
          <a:lstStyle/>
          <a:p>
            <a:r>
              <a:rPr kumimoji="1" lang="ja-JP" altLang="en-US" dirty="0"/>
              <a:t>・仮設工事</a:t>
            </a:r>
          </a:p>
        </p:txBody>
      </p:sp>
      <p:sp>
        <p:nvSpPr>
          <p:cNvPr id="33" name="テキスト ボックス 32">
            <a:extLst>
              <a:ext uri="{FF2B5EF4-FFF2-40B4-BE49-F238E27FC236}">
                <a16:creationId xmlns:a16="http://schemas.microsoft.com/office/drawing/2014/main" id="{689C3AE5-FB3F-41A6-A120-14714A13BC6A}"/>
              </a:ext>
            </a:extLst>
          </p:cNvPr>
          <p:cNvSpPr txBox="1"/>
          <p:nvPr/>
        </p:nvSpPr>
        <p:spPr>
          <a:xfrm>
            <a:off x="276835" y="2318178"/>
            <a:ext cx="2013358" cy="369332"/>
          </a:xfrm>
          <a:prstGeom prst="rect">
            <a:avLst/>
          </a:prstGeom>
          <a:noFill/>
        </p:spPr>
        <p:txBody>
          <a:bodyPr wrap="square" rtlCol="0">
            <a:spAutoFit/>
          </a:bodyPr>
          <a:lstStyle/>
          <a:p>
            <a:r>
              <a:rPr kumimoji="1" lang="ja-JP" altLang="en-US" dirty="0"/>
              <a:t>・土工事</a:t>
            </a:r>
          </a:p>
        </p:txBody>
      </p:sp>
      <p:sp>
        <p:nvSpPr>
          <p:cNvPr id="34" name="テキスト ボックス 33">
            <a:extLst>
              <a:ext uri="{FF2B5EF4-FFF2-40B4-BE49-F238E27FC236}">
                <a16:creationId xmlns:a16="http://schemas.microsoft.com/office/drawing/2014/main" id="{C869A173-A8F2-45DA-9542-5203867ABA52}"/>
              </a:ext>
            </a:extLst>
          </p:cNvPr>
          <p:cNvSpPr txBox="1"/>
          <p:nvPr/>
        </p:nvSpPr>
        <p:spPr>
          <a:xfrm>
            <a:off x="276835" y="2685743"/>
            <a:ext cx="2013358" cy="369332"/>
          </a:xfrm>
          <a:prstGeom prst="rect">
            <a:avLst/>
          </a:prstGeom>
          <a:noFill/>
        </p:spPr>
        <p:txBody>
          <a:bodyPr wrap="square" rtlCol="0">
            <a:spAutoFit/>
          </a:bodyPr>
          <a:lstStyle/>
          <a:p>
            <a:r>
              <a:rPr kumimoji="1" lang="ja-JP" altLang="en-US" dirty="0"/>
              <a:t>・鉄筋工事</a:t>
            </a:r>
          </a:p>
        </p:txBody>
      </p:sp>
      <p:sp>
        <p:nvSpPr>
          <p:cNvPr id="35" name="テキスト ボックス 34">
            <a:extLst>
              <a:ext uri="{FF2B5EF4-FFF2-40B4-BE49-F238E27FC236}">
                <a16:creationId xmlns:a16="http://schemas.microsoft.com/office/drawing/2014/main" id="{256B68F3-79DB-496C-A3D4-F21B23D70EDB}"/>
              </a:ext>
            </a:extLst>
          </p:cNvPr>
          <p:cNvSpPr txBox="1"/>
          <p:nvPr/>
        </p:nvSpPr>
        <p:spPr>
          <a:xfrm>
            <a:off x="276835" y="3051017"/>
            <a:ext cx="2383792" cy="369332"/>
          </a:xfrm>
          <a:prstGeom prst="rect">
            <a:avLst/>
          </a:prstGeom>
          <a:noFill/>
        </p:spPr>
        <p:txBody>
          <a:bodyPr wrap="square" rtlCol="0">
            <a:spAutoFit/>
          </a:bodyPr>
          <a:lstStyle/>
          <a:p>
            <a:r>
              <a:rPr kumimoji="1" lang="ja-JP" altLang="en-US" dirty="0"/>
              <a:t>・コンクリート工事</a:t>
            </a:r>
          </a:p>
        </p:txBody>
      </p:sp>
      <p:sp>
        <p:nvSpPr>
          <p:cNvPr id="36" name="テキスト ボックス 35">
            <a:extLst>
              <a:ext uri="{FF2B5EF4-FFF2-40B4-BE49-F238E27FC236}">
                <a16:creationId xmlns:a16="http://schemas.microsoft.com/office/drawing/2014/main" id="{94670FC7-F253-4EA0-B9BF-B7F87BC7B014}"/>
              </a:ext>
            </a:extLst>
          </p:cNvPr>
          <p:cNvSpPr txBox="1"/>
          <p:nvPr/>
        </p:nvSpPr>
        <p:spPr>
          <a:xfrm>
            <a:off x="276835" y="3444770"/>
            <a:ext cx="2383792" cy="369332"/>
          </a:xfrm>
          <a:prstGeom prst="rect">
            <a:avLst/>
          </a:prstGeom>
          <a:noFill/>
        </p:spPr>
        <p:txBody>
          <a:bodyPr wrap="square" rtlCol="0">
            <a:spAutoFit/>
          </a:bodyPr>
          <a:lstStyle/>
          <a:p>
            <a:r>
              <a:rPr kumimoji="1" lang="ja-JP" altLang="en-US" dirty="0"/>
              <a:t>・鉄骨工事</a:t>
            </a:r>
          </a:p>
        </p:txBody>
      </p:sp>
      <p:sp>
        <p:nvSpPr>
          <p:cNvPr id="37" name="テキスト ボックス 36">
            <a:extLst>
              <a:ext uri="{FF2B5EF4-FFF2-40B4-BE49-F238E27FC236}">
                <a16:creationId xmlns:a16="http://schemas.microsoft.com/office/drawing/2014/main" id="{9088F644-C660-4441-AEA4-33AD7B1ECBE9}"/>
              </a:ext>
            </a:extLst>
          </p:cNvPr>
          <p:cNvSpPr txBox="1"/>
          <p:nvPr/>
        </p:nvSpPr>
        <p:spPr>
          <a:xfrm>
            <a:off x="276835" y="3842491"/>
            <a:ext cx="2383792" cy="369332"/>
          </a:xfrm>
          <a:prstGeom prst="rect">
            <a:avLst/>
          </a:prstGeom>
          <a:noFill/>
        </p:spPr>
        <p:txBody>
          <a:bodyPr wrap="square" rtlCol="0">
            <a:spAutoFit/>
          </a:bodyPr>
          <a:lstStyle/>
          <a:p>
            <a:r>
              <a:rPr kumimoji="1" lang="ja-JP" altLang="en-US" dirty="0"/>
              <a:t>・防水工事</a:t>
            </a:r>
          </a:p>
        </p:txBody>
      </p:sp>
      <p:sp>
        <p:nvSpPr>
          <p:cNvPr id="39" name="テキスト ボックス 38">
            <a:extLst>
              <a:ext uri="{FF2B5EF4-FFF2-40B4-BE49-F238E27FC236}">
                <a16:creationId xmlns:a16="http://schemas.microsoft.com/office/drawing/2014/main" id="{232BD165-E6B4-4A3E-8C4D-F6B54CC14D02}"/>
              </a:ext>
            </a:extLst>
          </p:cNvPr>
          <p:cNvSpPr txBox="1"/>
          <p:nvPr/>
        </p:nvSpPr>
        <p:spPr>
          <a:xfrm>
            <a:off x="771952" y="4253836"/>
            <a:ext cx="461665" cy="838899"/>
          </a:xfrm>
          <a:prstGeom prst="rect">
            <a:avLst/>
          </a:prstGeom>
          <a:noFill/>
        </p:spPr>
        <p:txBody>
          <a:bodyPr vert="eaVert" wrap="square" rtlCol="0">
            <a:spAutoFit/>
          </a:bodyPr>
          <a:lstStyle/>
          <a:p>
            <a:r>
              <a:rPr kumimoji="1" lang="ja-JP" altLang="en-US" dirty="0"/>
              <a:t>・・・</a:t>
            </a:r>
          </a:p>
        </p:txBody>
      </p:sp>
      <p:sp>
        <p:nvSpPr>
          <p:cNvPr id="40" name="テキスト ボックス 39">
            <a:extLst>
              <a:ext uri="{FF2B5EF4-FFF2-40B4-BE49-F238E27FC236}">
                <a16:creationId xmlns:a16="http://schemas.microsoft.com/office/drawing/2014/main" id="{00D1DDEB-B4B3-4FA7-9B1D-1A11E3FCC301}"/>
              </a:ext>
            </a:extLst>
          </p:cNvPr>
          <p:cNvSpPr txBox="1"/>
          <p:nvPr/>
        </p:nvSpPr>
        <p:spPr>
          <a:xfrm>
            <a:off x="311247" y="5153238"/>
            <a:ext cx="2383792" cy="369332"/>
          </a:xfrm>
          <a:prstGeom prst="rect">
            <a:avLst/>
          </a:prstGeom>
          <a:noFill/>
        </p:spPr>
        <p:txBody>
          <a:bodyPr wrap="square" rtlCol="0">
            <a:spAutoFit/>
          </a:bodyPr>
          <a:lstStyle/>
          <a:p>
            <a:r>
              <a:rPr kumimoji="1" lang="ja-JP" altLang="en-US" dirty="0"/>
              <a:t>・設備工事</a:t>
            </a:r>
          </a:p>
        </p:txBody>
      </p:sp>
      <p:sp>
        <p:nvSpPr>
          <p:cNvPr id="41" name="テキスト ボックス 40">
            <a:extLst>
              <a:ext uri="{FF2B5EF4-FFF2-40B4-BE49-F238E27FC236}">
                <a16:creationId xmlns:a16="http://schemas.microsoft.com/office/drawing/2014/main" id="{65BC97A5-7CA8-40F9-A1B1-C271618F88B6}"/>
              </a:ext>
            </a:extLst>
          </p:cNvPr>
          <p:cNvSpPr txBox="1"/>
          <p:nvPr/>
        </p:nvSpPr>
        <p:spPr>
          <a:xfrm>
            <a:off x="311247" y="5557944"/>
            <a:ext cx="1878280" cy="369332"/>
          </a:xfrm>
          <a:prstGeom prst="rect">
            <a:avLst/>
          </a:prstGeom>
          <a:noFill/>
        </p:spPr>
        <p:txBody>
          <a:bodyPr wrap="square" rtlCol="0">
            <a:spAutoFit/>
          </a:bodyPr>
          <a:lstStyle/>
          <a:p>
            <a:r>
              <a:rPr kumimoji="1" lang="ja-JP" altLang="en-US" dirty="0"/>
              <a:t>・電気工事</a:t>
            </a:r>
          </a:p>
        </p:txBody>
      </p:sp>
      <p:sp>
        <p:nvSpPr>
          <p:cNvPr id="19" name="矢印: 右 18">
            <a:extLst>
              <a:ext uri="{FF2B5EF4-FFF2-40B4-BE49-F238E27FC236}">
                <a16:creationId xmlns:a16="http://schemas.microsoft.com/office/drawing/2014/main" id="{2534D5CF-BCA7-4EE9-B991-57995AD42F23}"/>
              </a:ext>
            </a:extLst>
          </p:cNvPr>
          <p:cNvSpPr/>
          <p:nvPr/>
        </p:nvSpPr>
        <p:spPr>
          <a:xfrm>
            <a:off x="2897111" y="4205917"/>
            <a:ext cx="3162795" cy="553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6B8459DD-2714-4F6B-8B06-FA47F38AFB86}"/>
              </a:ext>
            </a:extLst>
          </p:cNvPr>
          <p:cNvSpPr/>
          <p:nvPr/>
        </p:nvSpPr>
        <p:spPr>
          <a:xfrm>
            <a:off x="3887449" y="3977368"/>
            <a:ext cx="1051569" cy="10102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6D5CAAB4-407A-4F27-B39F-4E999A206D53}"/>
              </a:ext>
            </a:extLst>
          </p:cNvPr>
          <p:cNvSpPr txBox="1"/>
          <p:nvPr/>
        </p:nvSpPr>
        <p:spPr>
          <a:xfrm>
            <a:off x="4121291" y="4190161"/>
            <a:ext cx="583883" cy="646331"/>
          </a:xfrm>
          <a:prstGeom prst="rect">
            <a:avLst/>
          </a:prstGeom>
          <a:noFill/>
        </p:spPr>
        <p:txBody>
          <a:bodyPr wrap="square" rtlCol="0">
            <a:spAutoFit/>
          </a:bodyPr>
          <a:lstStyle/>
          <a:p>
            <a:pPr algn="ctr"/>
            <a:r>
              <a:rPr kumimoji="1" lang="ja-JP" altLang="en-US" sz="3600" dirty="0"/>
              <a:t>？</a:t>
            </a:r>
          </a:p>
        </p:txBody>
      </p:sp>
      <p:sp>
        <p:nvSpPr>
          <p:cNvPr id="44" name="吹き出し: 円形 43">
            <a:extLst>
              <a:ext uri="{FF2B5EF4-FFF2-40B4-BE49-F238E27FC236}">
                <a16:creationId xmlns:a16="http://schemas.microsoft.com/office/drawing/2014/main" id="{DDB77F28-41CC-49B8-AD7B-17A202857B59}"/>
              </a:ext>
            </a:extLst>
          </p:cNvPr>
          <p:cNvSpPr/>
          <p:nvPr/>
        </p:nvSpPr>
        <p:spPr>
          <a:xfrm rot="10800000">
            <a:off x="3589438" y="5172612"/>
            <a:ext cx="1639753" cy="837797"/>
          </a:xfrm>
          <a:prstGeom prst="wedgeEllipseCallout">
            <a:avLst>
              <a:gd name="adj1" fmla="val -34"/>
              <a:gd name="adj2" fmla="val 691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5F3C754-D6AC-4F79-B93C-C765253776CF}"/>
              </a:ext>
            </a:extLst>
          </p:cNvPr>
          <p:cNvSpPr txBox="1"/>
          <p:nvPr/>
        </p:nvSpPr>
        <p:spPr>
          <a:xfrm>
            <a:off x="3583915" y="5437623"/>
            <a:ext cx="1719743" cy="307777"/>
          </a:xfrm>
          <a:prstGeom prst="rect">
            <a:avLst/>
          </a:prstGeom>
          <a:noFill/>
        </p:spPr>
        <p:txBody>
          <a:bodyPr wrap="square" rtlCol="0">
            <a:spAutoFit/>
          </a:bodyPr>
          <a:lstStyle/>
          <a:p>
            <a:pPr algn="ctr"/>
            <a:r>
              <a:rPr kumimoji="1" lang="ja-JP" altLang="en-US" sz="1400" dirty="0"/>
              <a:t>どういう方法で？</a:t>
            </a:r>
          </a:p>
        </p:txBody>
      </p:sp>
    </p:spTree>
    <p:extLst>
      <p:ext uri="{BB962C8B-B14F-4D97-AF65-F5344CB8AC3E}">
        <p14:creationId xmlns:p14="http://schemas.microsoft.com/office/powerpoint/2010/main" val="3720205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311</Words>
  <Application>Microsoft Office PowerPoint</Application>
  <PresentationFormat>画面に合わせる (4:3)</PresentationFormat>
  <Paragraphs>81</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及川 大貴</dc:creator>
  <cp:lastModifiedBy>及川 大貴</cp:lastModifiedBy>
  <cp:revision>87</cp:revision>
  <dcterms:created xsi:type="dcterms:W3CDTF">2021-01-28T04:35:46Z</dcterms:created>
  <dcterms:modified xsi:type="dcterms:W3CDTF">2021-02-08T07:59:07Z</dcterms:modified>
</cp:coreProperties>
</file>