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2" r:id="rId3"/>
    <p:sldId id="273" r:id="rId4"/>
    <p:sldId id="295" r:id="rId5"/>
    <p:sldId id="296" r:id="rId6"/>
    <p:sldId id="297" r:id="rId7"/>
    <p:sldId id="264" r:id="rId8"/>
    <p:sldId id="284" r:id="rId9"/>
    <p:sldId id="271" r:id="rId10"/>
    <p:sldId id="263" r:id="rId11"/>
    <p:sldId id="275" r:id="rId12"/>
    <p:sldId id="276" r:id="rId13"/>
    <p:sldId id="268" r:id="rId14"/>
    <p:sldId id="278" r:id="rId15"/>
    <p:sldId id="266" r:id="rId16"/>
    <p:sldId id="277" r:id="rId17"/>
    <p:sldId id="281" r:id="rId18"/>
    <p:sldId id="280" r:id="rId19"/>
    <p:sldId id="298" r:id="rId20"/>
    <p:sldId id="294" r:id="rId21"/>
    <p:sldId id="261" r:id="rId22"/>
    <p:sldId id="282" r:id="rId23"/>
    <p:sldId id="274" r:id="rId24"/>
    <p:sldId id="283" r:id="rId25"/>
    <p:sldId id="262" r:id="rId26"/>
    <p:sldId id="265" r:id="rId27"/>
    <p:sldId id="270" r:id="rId28"/>
    <p:sldId id="267" r:id="rId29"/>
    <p:sldId id="257" r:id="rId30"/>
    <p:sldId id="258" r:id="rId31"/>
    <p:sldId id="260" r:id="rId32"/>
    <p:sldId id="285" r:id="rId33"/>
    <p:sldId id="287" r:id="rId34"/>
    <p:sldId id="286" r:id="rId35"/>
    <p:sldId id="289" r:id="rId36"/>
    <p:sldId id="290" r:id="rId37"/>
    <p:sldId id="288" r:id="rId38"/>
    <p:sldId id="293"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40"/>
  </p:normalViewPr>
  <p:slideViewPr>
    <p:cSldViewPr snapToGrid="0" snapToObjects="1">
      <p:cViewPr varScale="1">
        <p:scale>
          <a:sx n="102" d="100"/>
          <a:sy n="102" d="100"/>
        </p:scale>
        <p:origin x="11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none"/>
          </c:marker>
          <c:cat>
            <c:strRef>
              <c:f>Sheet1!$A$2:$A$23</c:f>
              <c:strCache>
                <c:ptCount val="22"/>
                <c:pt idx="0">
                  <c:v>top1</c:v>
                </c:pt>
                <c:pt idx="1">
                  <c:v>top2</c:v>
                </c:pt>
                <c:pt idx="2">
                  <c:v>top3</c:v>
                </c:pt>
                <c:pt idx="3">
                  <c:v>top4</c:v>
                </c:pt>
                <c:pt idx="4">
                  <c:v>top5</c:v>
                </c:pt>
                <c:pt idx="5">
                  <c:v>top6</c:v>
                </c:pt>
                <c:pt idx="6">
                  <c:v>top7</c:v>
                </c:pt>
                <c:pt idx="7">
                  <c:v>top8</c:v>
                </c:pt>
                <c:pt idx="8">
                  <c:v>top9</c:v>
                </c:pt>
                <c:pt idx="9">
                  <c:v>top10</c:v>
                </c:pt>
                <c:pt idx="10">
                  <c:v>top11</c:v>
                </c:pt>
                <c:pt idx="11">
                  <c:v>top12</c:v>
                </c:pt>
                <c:pt idx="12">
                  <c:v>top13</c:v>
                </c:pt>
                <c:pt idx="13">
                  <c:v>top14</c:v>
                </c:pt>
                <c:pt idx="14">
                  <c:v>top15</c:v>
                </c:pt>
                <c:pt idx="15">
                  <c:v>top16</c:v>
                </c:pt>
                <c:pt idx="16">
                  <c:v>top17</c:v>
                </c:pt>
                <c:pt idx="17">
                  <c:v>top18</c:v>
                </c:pt>
                <c:pt idx="18">
                  <c:v>top19</c:v>
                </c:pt>
                <c:pt idx="19">
                  <c:v>top20</c:v>
                </c:pt>
                <c:pt idx="20">
                  <c:v>top21</c:v>
                </c:pt>
                <c:pt idx="21">
                  <c:v>top22</c:v>
                </c:pt>
              </c:strCache>
            </c:strRef>
          </c:cat>
          <c:val>
            <c:numRef>
              <c:f>Sheet1!$B$2:$B$23</c:f>
              <c:numCache>
                <c:formatCode>General</c:formatCode>
                <c:ptCount val="22"/>
                <c:pt idx="0">
                  <c:v>0.27500000000000002</c:v>
                </c:pt>
                <c:pt idx="1">
                  <c:v>0.38500000000000001</c:v>
                </c:pt>
                <c:pt idx="2">
                  <c:v>0.51100000000000001</c:v>
                </c:pt>
                <c:pt idx="3">
                  <c:v>0.56399999999999995</c:v>
                </c:pt>
                <c:pt idx="4">
                  <c:v>0.64400000000000002</c:v>
                </c:pt>
                <c:pt idx="5">
                  <c:v>0.68600000000000005</c:v>
                </c:pt>
                <c:pt idx="6">
                  <c:v>0.74299999999999999</c:v>
                </c:pt>
                <c:pt idx="7">
                  <c:v>0.77100000000000002</c:v>
                </c:pt>
                <c:pt idx="8">
                  <c:v>0.81499999999999995</c:v>
                </c:pt>
                <c:pt idx="9">
                  <c:v>0.83599999999999997</c:v>
                </c:pt>
                <c:pt idx="10">
                  <c:v>0.87</c:v>
                </c:pt>
                <c:pt idx="11">
                  <c:v>0.88700000000000001</c:v>
                </c:pt>
                <c:pt idx="12">
                  <c:v>0.90800000000000003</c:v>
                </c:pt>
                <c:pt idx="13">
                  <c:v>0.92200000000000004</c:v>
                </c:pt>
                <c:pt idx="14">
                  <c:v>0.94099999999999995</c:v>
                </c:pt>
                <c:pt idx="15">
                  <c:v>0.95199999999999996</c:v>
                </c:pt>
                <c:pt idx="16">
                  <c:v>0.96599999999999997</c:v>
                </c:pt>
                <c:pt idx="17">
                  <c:v>0.97499999999999998</c:v>
                </c:pt>
                <c:pt idx="18">
                  <c:v>0.98399999999999999</c:v>
                </c:pt>
                <c:pt idx="19">
                  <c:v>0.99</c:v>
                </c:pt>
                <c:pt idx="20">
                  <c:v>0.997</c:v>
                </c:pt>
                <c:pt idx="21">
                  <c:v>1</c:v>
                </c:pt>
              </c:numCache>
            </c:numRef>
          </c:val>
          <c:smooth val="0"/>
          <c:extLst>
            <c:ext xmlns:c16="http://schemas.microsoft.com/office/drawing/2014/chart" uri="{C3380CC4-5D6E-409C-BE32-E72D297353CC}">
              <c16:uniqueId val="{00000000-ACD5-C84B-BADF-C04CF421AB70}"/>
            </c:ext>
          </c:extLst>
        </c:ser>
        <c:dLbls>
          <c:showLegendKey val="0"/>
          <c:showVal val="0"/>
          <c:showCatName val="0"/>
          <c:showSerName val="0"/>
          <c:showPercent val="0"/>
          <c:showBubbleSize val="0"/>
        </c:dLbls>
        <c:smooth val="0"/>
        <c:axId val="783986288"/>
        <c:axId val="783947424"/>
      </c:lineChart>
      <c:catAx>
        <c:axId val="78398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83947424"/>
        <c:crosses val="autoZero"/>
        <c:auto val="1"/>
        <c:lblAlgn val="ctr"/>
        <c:lblOffset val="100"/>
        <c:noMultiLvlLbl val="0"/>
      </c:catAx>
      <c:valAx>
        <c:axId val="78394742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8398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BEA28-6BAA-DA45-A5C9-41FEB630FA1B}" type="datetimeFigureOut">
              <a:t>2022/1/4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1F335-CFDA-9649-ACBA-47588B907114}" type="slidenum">
              <a:t>‹#›</a:t>
            </a:fld>
            <a:endParaRPr kumimoji="1" lang="ja-JP" altLang="en-US"/>
          </a:p>
        </p:txBody>
      </p:sp>
    </p:spTree>
    <p:extLst>
      <p:ext uri="{BB962C8B-B14F-4D97-AF65-F5344CB8AC3E}">
        <p14:creationId xmlns:p14="http://schemas.microsoft.com/office/powerpoint/2010/main" val="24243978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B9EBF2B-87CE-B644-8D59-D2A879A82576}"/>
              </a:ext>
            </a:extLst>
          </p:cNvPr>
          <p:cNvSpPr/>
          <p:nvPr userDrawn="1"/>
        </p:nvSpPr>
        <p:spPr>
          <a:xfrm>
            <a:off x="-12679" y="3660653"/>
            <a:ext cx="12240000" cy="325596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AF8A6-8412-584A-9135-A9F7F22AB49C}"/>
              </a:ext>
            </a:extLst>
          </p:cNvPr>
          <p:cNvSpPr>
            <a:spLocks noGrp="1"/>
          </p:cNvSpPr>
          <p:nvPr>
            <p:ph type="ctrTitle"/>
          </p:nvPr>
        </p:nvSpPr>
        <p:spPr>
          <a:xfrm>
            <a:off x="1524000" y="1122363"/>
            <a:ext cx="9144000" cy="2387600"/>
          </a:xfrm>
        </p:spPr>
        <p:txBody>
          <a:bodyPr anchor="b"/>
          <a:lstStyle>
            <a:lvl1pPr algn="ctr">
              <a:defRPr sz="6000" b="1">
                <a:solidFill>
                  <a:schemeClr val="tx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063827-D3AA-3E4F-9F0D-661D80DCB727}"/>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5091FA2-BA79-AB43-B252-AAFD3C381B27}"/>
              </a:ext>
            </a:extLst>
          </p:cNvPr>
          <p:cNvSpPr>
            <a:spLocks noGrp="1"/>
          </p:cNvSpPr>
          <p:nvPr>
            <p:ph type="dt" sz="half" idx="10"/>
          </p:nvPr>
        </p:nvSpPr>
        <p:spPr/>
        <p:txBody>
          <a:bodyPr/>
          <a:lstStyle/>
          <a:p>
            <a:fld id="{5F2E96E3-AEFF-D543-8C39-6B556790F350}"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8B19C75E-77FD-994B-A63B-8392B6C8F0A5}"/>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A63B755D-3DB7-A742-83C9-F34B3D8142DD}"/>
              </a:ext>
            </a:extLst>
          </p:cNvPr>
          <p:cNvSpPr>
            <a:spLocks noGrp="1"/>
          </p:cNvSpPr>
          <p:nvPr>
            <p:ph type="sldNum" sz="quarter" idx="12"/>
          </p:nvPr>
        </p:nvSpPr>
        <p:spPr/>
        <p:txBody>
          <a:bodyPr/>
          <a:lstStyle/>
          <a:p>
            <a:fld id="{B6C96D85-A916-2E4D-BC6C-F8C1C1E56440}" type="slidenum">
              <a:t>‹#›</a:t>
            </a:fld>
            <a:endParaRPr kumimoji="1" lang="ja-JP" altLang="en-US"/>
          </a:p>
        </p:txBody>
      </p:sp>
    </p:spTree>
    <p:extLst>
      <p:ext uri="{BB962C8B-B14F-4D97-AF65-F5344CB8AC3E}">
        <p14:creationId xmlns:p14="http://schemas.microsoft.com/office/powerpoint/2010/main" val="67578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AE3D0D9-1A60-1C4F-BFE2-633CD5D93A9B}"/>
              </a:ext>
            </a:extLst>
          </p:cNvPr>
          <p:cNvSpPr/>
          <p:nvPr userDrawn="1"/>
        </p:nvSpPr>
        <p:spPr>
          <a:xfrm>
            <a:off x="0" y="-17813"/>
            <a:ext cx="12240000" cy="1175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B481A7-9712-C449-A401-E503E986AC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EF3CC7-C3E9-4B4B-89CB-BE4EE957C43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02FD76-6E08-714A-AFA4-FC6828B9F0BF}"/>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03BC6A2-5532-A04C-9E9A-618CFC2A9F1A}"/>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3A1B8A7-C5D1-E148-ABBB-2E576C716A17}"/>
              </a:ext>
            </a:extLst>
          </p:cNvPr>
          <p:cNvSpPr>
            <a:spLocks noGrp="1"/>
          </p:cNvSpPr>
          <p:nvPr>
            <p:ph type="sldNum" sz="quarter" idx="12"/>
          </p:nvPr>
        </p:nvSpPr>
        <p:spPr/>
        <p:txBody>
          <a:bodyPr/>
          <a:lstStyle/>
          <a:p>
            <a:fld id="{B6C96D85-A916-2E4D-BC6C-F8C1C1E56440}" type="slidenum">
              <a:t>‹#›</a:t>
            </a:fld>
            <a:endParaRPr kumimoji="1" lang="ja-JP" altLang="en-US"/>
          </a:p>
        </p:txBody>
      </p:sp>
    </p:spTree>
    <p:extLst>
      <p:ext uri="{BB962C8B-B14F-4D97-AF65-F5344CB8AC3E}">
        <p14:creationId xmlns:p14="http://schemas.microsoft.com/office/powerpoint/2010/main" val="7898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AE3D0D9-1A60-1C4F-BFE2-633CD5D93A9B}"/>
              </a:ext>
            </a:extLst>
          </p:cNvPr>
          <p:cNvSpPr/>
          <p:nvPr userDrawn="1"/>
        </p:nvSpPr>
        <p:spPr>
          <a:xfrm>
            <a:off x="0" y="-17813"/>
            <a:ext cx="12240000" cy="1175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B481A7-9712-C449-A401-E503E986AC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EF3CC7-C3E9-4B4B-89CB-BE4EE957C439}"/>
              </a:ext>
            </a:extLst>
          </p:cNvPr>
          <p:cNvSpPr>
            <a:spLocks noGrp="1"/>
          </p:cNvSpPr>
          <p:nvPr>
            <p:ph idx="1"/>
          </p:nvPr>
        </p:nvSpPr>
        <p:spPr>
          <a:xfrm>
            <a:off x="201881" y="1983179"/>
            <a:ext cx="11827823" cy="41622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02FD76-6E08-714A-AFA4-FC6828B9F0BF}"/>
              </a:ext>
            </a:extLst>
          </p:cNvPr>
          <p:cNvSpPr>
            <a:spLocks noGrp="1"/>
          </p:cNvSpPr>
          <p:nvPr>
            <p:ph type="dt" sz="half" idx="10"/>
          </p:nvPr>
        </p:nvSpPr>
        <p:spPr/>
        <p:txBody>
          <a:bodyPr/>
          <a:lstStyle/>
          <a:p>
            <a:fld id="{7CACC684-5746-B34A-82CB-1ACDB1517748}"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03BC6A2-5532-A04C-9E9A-618CFC2A9F1A}"/>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3A1B8A7-C5D1-E148-ABBB-2E576C716A17}"/>
              </a:ext>
            </a:extLst>
          </p:cNvPr>
          <p:cNvSpPr>
            <a:spLocks noGrp="1"/>
          </p:cNvSpPr>
          <p:nvPr>
            <p:ph type="sldNum" sz="quarter" idx="12"/>
          </p:nvPr>
        </p:nvSpPr>
        <p:spPr/>
        <p:txBody>
          <a:bodyPr/>
          <a:lstStyle/>
          <a:p>
            <a:fld id="{B6C96D85-A916-2E4D-BC6C-F8C1C1E56440}" type="slidenum">
              <a:t>‹#›</a:t>
            </a:fld>
            <a:endParaRPr kumimoji="1" lang="ja-JP" altLang="en-US"/>
          </a:p>
        </p:txBody>
      </p:sp>
      <p:sp>
        <p:nvSpPr>
          <p:cNvPr id="8" name="角丸四角形 7">
            <a:extLst>
              <a:ext uri="{FF2B5EF4-FFF2-40B4-BE49-F238E27FC236}">
                <a16:creationId xmlns:a16="http://schemas.microsoft.com/office/drawing/2014/main" id="{7359EDC5-26DB-0B44-A199-6A28DEE0ACF0}"/>
              </a:ext>
            </a:extLst>
          </p:cNvPr>
          <p:cNvSpPr/>
          <p:nvPr userDrawn="1"/>
        </p:nvSpPr>
        <p:spPr>
          <a:xfrm>
            <a:off x="201881" y="1255770"/>
            <a:ext cx="11827823" cy="56115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B9DADC2B-C4E5-3841-96B4-4D94D4634FA0}"/>
              </a:ext>
            </a:extLst>
          </p:cNvPr>
          <p:cNvSpPr>
            <a:spLocks noGrp="1"/>
          </p:cNvSpPr>
          <p:nvPr>
            <p:ph idx="13"/>
          </p:nvPr>
        </p:nvSpPr>
        <p:spPr>
          <a:xfrm>
            <a:off x="201881" y="1303405"/>
            <a:ext cx="11827823" cy="549145"/>
          </a:xfrm>
        </p:spPr>
        <p:txBody>
          <a:bodyPr/>
          <a:lstStyle>
            <a:lvl1pPr>
              <a:buFontTx/>
              <a:buNone/>
              <a:defRPr>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63555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AE3D0D9-1A60-1C4F-BFE2-633CD5D93A9B}"/>
              </a:ext>
            </a:extLst>
          </p:cNvPr>
          <p:cNvSpPr/>
          <p:nvPr userDrawn="1"/>
        </p:nvSpPr>
        <p:spPr>
          <a:xfrm>
            <a:off x="0" y="-17813"/>
            <a:ext cx="12240000" cy="1175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B481A7-9712-C449-A401-E503E986AC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EF3CC7-C3E9-4B4B-89CB-BE4EE957C439}"/>
              </a:ext>
            </a:extLst>
          </p:cNvPr>
          <p:cNvSpPr>
            <a:spLocks noGrp="1"/>
          </p:cNvSpPr>
          <p:nvPr>
            <p:ph idx="1"/>
          </p:nvPr>
        </p:nvSpPr>
        <p:spPr>
          <a:xfrm>
            <a:off x="201879" y="2363189"/>
            <a:ext cx="11827823" cy="378228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02FD76-6E08-714A-AFA4-FC6828B9F0BF}"/>
              </a:ext>
            </a:extLst>
          </p:cNvPr>
          <p:cNvSpPr>
            <a:spLocks noGrp="1"/>
          </p:cNvSpPr>
          <p:nvPr>
            <p:ph type="dt" sz="half" idx="10"/>
          </p:nvPr>
        </p:nvSpPr>
        <p:spPr/>
        <p:txBody>
          <a:bodyPr/>
          <a:lstStyle/>
          <a:p>
            <a:fld id="{04DBF399-7FF6-C44C-96AB-114B306B3DB5}"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03BC6A2-5532-A04C-9E9A-618CFC2A9F1A}"/>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3A1B8A7-C5D1-E148-ABBB-2E576C716A17}"/>
              </a:ext>
            </a:extLst>
          </p:cNvPr>
          <p:cNvSpPr>
            <a:spLocks noGrp="1"/>
          </p:cNvSpPr>
          <p:nvPr>
            <p:ph type="sldNum" sz="quarter" idx="12"/>
          </p:nvPr>
        </p:nvSpPr>
        <p:spPr/>
        <p:txBody>
          <a:bodyPr/>
          <a:lstStyle/>
          <a:p>
            <a:fld id="{B6C96D85-A916-2E4D-BC6C-F8C1C1E56440}" type="slidenum">
              <a:t>‹#›</a:t>
            </a:fld>
            <a:endParaRPr kumimoji="1" lang="ja-JP" altLang="en-US"/>
          </a:p>
        </p:txBody>
      </p:sp>
      <p:sp>
        <p:nvSpPr>
          <p:cNvPr id="8" name="角丸四角形 7">
            <a:extLst>
              <a:ext uri="{FF2B5EF4-FFF2-40B4-BE49-F238E27FC236}">
                <a16:creationId xmlns:a16="http://schemas.microsoft.com/office/drawing/2014/main" id="{7359EDC5-26DB-0B44-A199-6A28DEE0ACF0}"/>
              </a:ext>
            </a:extLst>
          </p:cNvPr>
          <p:cNvSpPr/>
          <p:nvPr userDrawn="1"/>
        </p:nvSpPr>
        <p:spPr>
          <a:xfrm>
            <a:off x="201880" y="1255770"/>
            <a:ext cx="11827823" cy="100648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C057115-650F-254E-9F69-810CED69CFFB}"/>
              </a:ext>
            </a:extLst>
          </p:cNvPr>
          <p:cNvSpPr/>
          <p:nvPr userDrawn="1"/>
        </p:nvSpPr>
        <p:spPr>
          <a:xfrm>
            <a:off x="201879" y="1284346"/>
            <a:ext cx="11827823" cy="954107"/>
          </a:xfrm>
          <a:prstGeom prst="rect">
            <a:avLst/>
          </a:prstGeom>
        </p:spPr>
        <p:txBody>
          <a:bodyPr wrap="square">
            <a:spAutoFit/>
          </a:bodyPr>
          <a:lstStyle/>
          <a:p>
            <a:pPr lvl="0"/>
            <a:r>
              <a:rPr kumimoji="1" lang="ja-JP" altLang="en-US" sz="2800">
                <a:solidFill>
                  <a:schemeClr val="bg1"/>
                </a:solidFill>
              </a:rPr>
              <a:t>あ</a:t>
            </a:r>
            <a:endParaRPr kumimoji="1" lang="en-US" altLang="ja-JP" sz="2800">
              <a:solidFill>
                <a:schemeClr val="bg1"/>
              </a:solidFill>
            </a:endParaRPr>
          </a:p>
          <a:p>
            <a:pPr lvl="0"/>
            <a:r>
              <a:rPr kumimoji="1" lang="ja-JP" altLang="en-US" sz="2800">
                <a:solidFill>
                  <a:schemeClr val="bg1"/>
                </a:solidFill>
              </a:rPr>
              <a:t>あ</a:t>
            </a:r>
          </a:p>
        </p:txBody>
      </p:sp>
    </p:spTree>
    <p:extLst>
      <p:ext uri="{BB962C8B-B14F-4D97-AF65-F5344CB8AC3E}">
        <p14:creationId xmlns:p14="http://schemas.microsoft.com/office/powerpoint/2010/main" val="197756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BE2791C-AF48-8C46-806E-B9DBE1A7D944}"/>
              </a:ext>
            </a:extLst>
          </p:cNvPr>
          <p:cNvSpPr/>
          <p:nvPr userDrawn="1"/>
        </p:nvSpPr>
        <p:spPr>
          <a:xfrm>
            <a:off x="0" y="-17813"/>
            <a:ext cx="12240000" cy="1175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7F46FB-B48B-B847-9263-268E08A249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4BC6B6-B8F5-D645-B4BA-FC432AA31F14}"/>
              </a:ext>
            </a:extLst>
          </p:cNvPr>
          <p:cNvSpPr>
            <a:spLocks noGrp="1"/>
          </p:cNvSpPr>
          <p:nvPr>
            <p:ph sz="half" idx="1"/>
          </p:nvPr>
        </p:nvSpPr>
        <p:spPr>
          <a:xfrm>
            <a:off x="201881" y="1255770"/>
            <a:ext cx="5817919" cy="492119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B44CA07-57F3-9C40-AA14-5FDB388E2900}"/>
              </a:ext>
            </a:extLst>
          </p:cNvPr>
          <p:cNvSpPr>
            <a:spLocks noGrp="1"/>
          </p:cNvSpPr>
          <p:nvPr>
            <p:ph sz="half" idx="2"/>
          </p:nvPr>
        </p:nvSpPr>
        <p:spPr>
          <a:xfrm>
            <a:off x="6172199" y="1255770"/>
            <a:ext cx="5817919" cy="492119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C7F64A-894D-7149-9927-4F4110BF9B85}"/>
              </a:ext>
            </a:extLst>
          </p:cNvPr>
          <p:cNvSpPr>
            <a:spLocks noGrp="1"/>
          </p:cNvSpPr>
          <p:nvPr>
            <p:ph type="dt" sz="half" idx="10"/>
          </p:nvPr>
        </p:nvSpPr>
        <p:spPr/>
        <p:txBody>
          <a:bodyPr/>
          <a:lstStyle/>
          <a:p>
            <a:fld id="{963FF417-A5DA-A84D-B3EB-94E7AE7BCABC}" type="datetime1">
              <a:rPr lang="ja-JP" altLang="en-US" smtClean="0"/>
              <a:t>2022/1/4</a:t>
            </a:fld>
            <a:endParaRPr kumimoji="1" lang="ja-JP" altLang="en-US"/>
          </a:p>
        </p:txBody>
      </p:sp>
      <p:sp>
        <p:nvSpPr>
          <p:cNvPr id="6" name="フッター プレースホルダー 5">
            <a:extLst>
              <a:ext uri="{FF2B5EF4-FFF2-40B4-BE49-F238E27FC236}">
                <a16:creationId xmlns:a16="http://schemas.microsoft.com/office/drawing/2014/main" id="{116B9DCF-BCB8-B444-8387-219E5E04EE3E}"/>
              </a:ext>
            </a:extLst>
          </p:cNvPr>
          <p:cNvSpPr>
            <a:spLocks noGrp="1"/>
          </p:cNvSpPr>
          <p:nvPr>
            <p:ph type="ftr" sz="quarter" idx="11"/>
          </p:nvPr>
        </p:nvSpPr>
        <p:spPr/>
        <p:txBody>
          <a:bodyPr/>
          <a:lstStyle/>
          <a:p>
            <a:r>
              <a:rPr kumimoji="1" lang="en" altLang="ja-JP"/>
              <a:t>Aoki Media Lab </a:t>
            </a:r>
            <a:endParaRPr kumimoji="1" lang="ja-JP" altLang="en-US"/>
          </a:p>
        </p:txBody>
      </p:sp>
      <p:sp>
        <p:nvSpPr>
          <p:cNvPr id="7" name="スライド番号プレースホルダー 6">
            <a:extLst>
              <a:ext uri="{FF2B5EF4-FFF2-40B4-BE49-F238E27FC236}">
                <a16:creationId xmlns:a16="http://schemas.microsoft.com/office/drawing/2014/main" id="{06E4AE1D-FA75-5F44-B741-FCC8C15317A4}"/>
              </a:ext>
            </a:extLst>
          </p:cNvPr>
          <p:cNvSpPr>
            <a:spLocks noGrp="1"/>
          </p:cNvSpPr>
          <p:nvPr>
            <p:ph type="sldNum" sz="quarter" idx="12"/>
          </p:nvPr>
        </p:nvSpPr>
        <p:spPr/>
        <p:txBody>
          <a:bodyPr/>
          <a:lstStyle/>
          <a:p>
            <a:fld id="{B6C96D85-A916-2E4D-BC6C-F8C1C1E56440}" type="slidenum">
              <a:t>‹#›</a:t>
            </a:fld>
            <a:endParaRPr kumimoji="1" lang="ja-JP" altLang="en-US"/>
          </a:p>
        </p:txBody>
      </p:sp>
    </p:spTree>
    <p:extLst>
      <p:ext uri="{BB962C8B-B14F-4D97-AF65-F5344CB8AC3E}">
        <p14:creationId xmlns:p14="http://schemas.microsoft.com/office/powerpoint/2010/main" val="193360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52013A1-FFD0-2D4C-83A9-C6957F911384}"/>
              </a:ext>
            </a:extLst>
          </p:cNvPr>
          <p:cNvSpPr/>
          <p:nvPr userDrawn="1"/>
        </p:nvSpPr>
        <p:spPr>
          <a:xfrm>
            <a:off x="0" y="-17813"/>
            <a:ext cx="12240000" cy="1175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321E385-B982-D34A-B15A-FF9769BED99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5078CF1-D386-1C4B-9DE4-122EAF0B9AB7}"/>
              </a:ext>
            </a:extLst>
          </p:cNvPr>
          <p:cNvSpPr>
            <a:spLocks noGrp="1"/>
          </p:cNvSpPr>
          <p:nvPr>
            <p:ph type="dt" sz="half" idx="10"/>
          </p:nvPr>
        </p:nvSpPr>
        <p:spPr/>
        <p:txBody>
          <a:bodyPr/>
          <a:lstStyle/>
          <a:p>
            <a:fld id="{B27FA54A-A0FC-0D45-AA4D-69291764768F}" type="datetime1">
              <a:rPr lang="ja-JP" altLang="en-US" smtClean="0"/>
              <a:t>2022/1/4</a:t>
            </a:fld>
            <a:endParaRPr kumimoji="1" lang="ja-JP" altLang="en-US"/>
          </a:p>
        </p:txBody>
      </p:sp>
      <p:sp>
        <p:nvSpPr>
          <p:cNvPr id="4" name="フッター プレースホルダー 3">
            <a:extLst>
              <a:ext uri="{FF2B5EF4-FFF2-40B4-BE49-F238E27FC236}">
                <a16:creationId xmlns:a16="http://schemas.microsoft.com/office/drawing/2014/main" id="{0C552CD8-93A5-8F46-8271-11E6871B2E8F}"/>
              </a:ext>
            </a:extLst>
          </p:cNvPr>
          <p:cNvSpPr>
            <a:spLocks noGrp="1"/>
          </p:cNvSpPr>
          <p:nvPr>
            <p:ph type="ftr" sz="quarter" idx="11"/>
          </p:nvPr>
        </p:nvSpPr>
        <p:spPr/>
        <p:txBody>
          <a:bodyPr/>
          <a:lstStyle/>
          <a:p>
            <a:r>
              <a:rPr kumimoji="1" lang="en" altLang="ja-JP"/>
              <a:t>Aoki Media Lab </a:t>
            </a:r>
            <a:endParaRPr kumimoji="1" lang="ja-JP" altLang="en-US"/>
          </a:p>
        </p:txBody>
      </p:sp>
      <p:sp>
        <p:nvSpPr>
          <p:cNvPr id="5" name="スライド番号プレースホルダー 4">
            <a:extLst>
              <a:ext uri="{FF2B5EF4-FFF2-40B4-BE49-F238E27FC236}">
                <a16:creationId xmlns:a16="http://schemas.microsoft.com/office/drawing/2014/main" id="{42443A60-36F1-1144-9036-3D68A0F71C9B}"/>
              </a:ext>
            </a:extLst>
          </p:cNvPr>
          <p:cNvSpPr>
            <a:spLocks noGrp="1"/>
          </p:cNvSpPr>
          <p:nvPr>
            <p:ph type="sldNum" sz="quarter" idx="12"/>
          </p:nvPr>
        </p:nvSpPr>
        <p:spPr/>
        <p:txBody>
          <a:bodyPr/>
          <a:lstStyle/>
          <a:p>
            <a:fld id="{B6C96D85-A916-2E4D-BC6C-F8C1C1E56440}" type="slidenum">
              <a:t>‹#›</a:t>
            </a:fld>
            <a:endParaRPr kumimoji="1" lang="ja-JP" altLang="en-US"/>
          </a:p>
        </p:txBody>
      </p:sp>
    </p:spTree>
    <p:extLst>
      <p:ext uri="{BB962C8B-B14F-4D97-AF65-F5344CB8AC3E}">
        <p14:creationId xmlns:p14="http://schemas.microsoft.com/office/powerpoint/2010/main" val="343023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94BEB-4758-9E44-9118-1C0163AB3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CBDA056-A324-904A-866A-7B2045A737E5}"/>
              </a:ext>
            </a:extLst>
          </p:cNvPr>
          <p:cNvSpPr>
            <a:spLocks noGrp="1"/>
          </p:cNvSpPr>
          <p:nvPr>
            <p:ph type="dt" sz="half" idx="10"/>
          </p:nvPr>
        </p:nvSpPr>
        <p:spPr/>
        <p:txBody>
          <a:bodyPr/>
          <a:lstStyle/>
          <a:p>
            <a:fld id="{B5043E28-DAB3-5A4C-B149-B302FE85FBE2}" type="datetime1">
              <a:rPr lang="ja-JP" altLang="en-US" smtClean="0"/>
              <a:t>2022/1/4</a:t>
            </a:fld>
            <a:endParaRPr lang="ja-JP" altLang="en-US"/>
          </a:p>
        </p:txBody>
      </p:sp>
      <p:sp>
        <p:nvSpPr>
          <p:cNvPr id="4" name="フッター プレースホルダー 3">
            <a:extLst>
              <a:ext uri="{FF2B5EF4-FFF2-40B4-BE49-F238E27FC236}">
                <a16:creationId xmlns:a16="http://schemas.microsoft.com/office/drawing/2014/main" id="{850E2394-5220-A842-AD5E-E23B6812AC63}"/>
              </a:ext>
            </a:extLst>
          </p:cNvPr>
          <p:cNvSpPr>
            <a:spLocks noGrp="1"/>
          </p:cNvSpPr>
          <p:nvPr>
            <p:ph type="ftr" sz="quarter" idx="11"/>
          </p:nvPr>
        </p:nvSpPr>
        <p:spPr/>
        <p:txBody>
          <a:bodyPr/>
          <a:lstStyle/>
          <a:p>
            <a:r>
              <a:rPr lang="en" altLang="ja-JP"/>
              <a:t>Aoki Media Lab </a:t>
            </a:r>
            <a:endParaRPr lang="ja-JP" altLang="en-US"/>
          </a:p>
        </p:txBody>
      </p:sp>
      <p:sp>
        <p:nvSpPr>
          <p:cNvPr id="5" name="スライド番号プレースホルダー 4">
            <a:extLst>
              <a:ext uri="{FF2B5EF4-FFF2-40B4-BE49-F238E27FC236}">
                <a16:creationId xmlns:a16="http://schemas.microsoft.com/office/drawing/2014/main" id="{99207195-6677-3C4A-AFE3-86E4A2900115}"/>
              </a:ext>
            </a:extLst>
          </p:cNvPr>
          <p:cNvSpPr>
            <a:spLocks noGrp="1"/>
          </p:cNvSpPr>
          <p:nvPr>
            <p:ph type="sldNum" sz="quarter" idx="12"/>
          </p:nvPr>
        </p:nvSpPr>
        <p:spPr/>
        <p:txBody>
          <a:bodyPr/>
          <a:lstStyle/>
          <a:p>
            <a:fld id="{B6C96D85-A916-2E4D-BC6C-F8C1C1E56440}" type="slidenum">
              <a:rPr lang="ja-JP" altLang="en-US"/>
              <a:pPr/>
              <a:t>‹#›</a:t>
            </a:fld>
            <a:endParaRPr lang="ja-JP" altLang="en-US"/>
          </a:p>
        </p:txBody>
      </p:sp>
      <p:sp>
        <p:nvSpPr>
          <p:cNvPr id="6" name="正方形/長方形 5">
            <a:extLst>
              <a:ext uri="{FF2B5EF4-FFF2-40B4-BE49-F238E27FC236}">
                <a16:creationId xmlns:a16="http://schemas.microsoft.com/office/drawing/2014/main" id="{5ABAAD6E-7A50-944A-9D95-E31CF59EB32A}"/>
              </a:ext>
            </a:extLst>
          </p:cNvPr>
          <p:cNvSpPr/>
          <p:nvPr userDrawn="1"/>
        </p:nvSpPr>
        <p:spPr>
          <a:xfrm>
            <a:off x="-36125" y="-28576"/>
            <a:ext cx="12240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74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1FF7245-9033-7B47-A7D3-63C2B5E532CD}"/>
              </a:ext>
            </a:extLst>
          </p:cNvPr>
          <p:cNvSpPr/>
          <p:nvPr userDrawn="1"/>
        </p:nvSpPr>
        <p:spPr>
          <a:xfrm>
            <a:off x="-11875" y="6246421"/>
            <a:ext cx="12240000" cy="66522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81CBFD48-8BEC-3345-BA22-C816022C03D9}"/>
              </a:ext>
            </a:extLst>
          </p:cNvPr>
          <p:cNvSpPr>
            <a:spLocks noGrp="1"/>
          </p:cNvSpPr>
          <p:nvPr>
            <p:ph type="title"/>
          </p:nvPr>
        </p:nvSpPr>
        <p:spPr>
          <a:xfrm>
            <a:off x="201881" y="80119"/>
            <a:ext cx="11827823" cy="97678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678CD6-C6BB-784C-B98E-037C9C4D35B0}"/>
              </a:ext>
            </a:extLst>
          </p:cNvPr>
          <p:cNvSpPr>
            <a:spLocks noGrp="1"/>
          </p:cNvSpPr>
          <p:nvPr>
            <p:ph type="body" idx="1"/>
          </p:nvPr>
        </p:nvSpPr>
        <p:spPr>
          <a:xfrm>
            <a:off x="201881" y="1258784"/>
            <a:ext cx="11827823" cy="4886691"/>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p:txBody>
      </p:sp>
      <p:sp>
        <p:nvSpPr>
          <p:cNvPr id="4" name="日付プレースホルダー 3">
            <a:extLst>
              <a:ext uri="{FF2B5EF4-FFF2-40B4-BE49-F238E27FC236}">
                <a16:creationId xmlns:a16="http://schemas.microsoft.com/office/drawing/2014/main" id="{2BEB8F9D-AEAD-3047-BB22-D120FCDA8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bg1"/>
                </a:solidFill>
              </a:defRPr>
            </a:lvl1pPr>
          </a:lstStyle>
          <a:p>
            <a:fld id="{BA38F16F-60BC-5E40-BCE9-029E44C0C12F}" type="datetime1">
              <a:rPr lang="ja-JP" altLang="en-US" smtClean="0"/>
              <a:pPr/>
              <a:t>2022/1/4</a:t>
            </a:fld>
            <a:endParaRPr lang="ja-JP" altLang="en-US"/>
          </a:p>
        </p:txBody>
      </p:sp>
      <p:sp>
        <p:nvSpPr>
          <p:cNvPr id="5" name="フッター プレースホルダー 4">
            <a:extLst>
              <a:ext uri="{FF2B5EF4-FFF2-40B4-BE49-F238E27FC236}">
                <a16:creationId xmlns:a16="http://schemas.microsoft.com/office/drawing/2014/main" id="{53AEBACF-7243-F44C-B66E-9B4163666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bg1"/>
                </a:solidFill>
              </a:defRPr>
            </a:lvl1pPr>
          </a:lstStyle>
          <a:p>
            <a:r>
              <a:rPr lang="en" altLang="ja-JP" dirty="0"/>
              <a:t>Aoki Media Lab  / Daiki Ito</a:t>
            </a:r>
            <a:endParaRPr lang="ja-JP" altLang="en-US"/>
          </a:p>
        </p:txBody>
      </p:sp>
      <p:sp>
        <p:nvSpPr>
          <p:cNvPr id="6" name="スライド番号プレースホルダー 5">
            <a:extLst>
              <a:ext uri="{FF2B5EF4-FFF2-40B4-BE49-F238E27FC236}">
                <a16:creationId xmlns:a16="http://schemas.microsoft.com/office/drawing/2014/main" id="{7F566D8E-46A2-5B46-B83C-31B509634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bg1"/>
                </a:solidFill>
              </a:defRPr>
            </a:lvl1pPr>
          </a:lstStyle>
          <a:p>
            <a:fld id="{B6C96D85-A916-2E4D-BC6C-F8C1C1E56440}" type="slidenum">
              <a:rPr lang="ja-JP" altLang="en-US" smtClean="0"/>
              <a:pPr/>
              <a:t>‹#›</a:t>
            </a:fld>
            <a:endParaRPr lang="ja-JP" altLang="en-US"/>
          </a:p>
        </p:txBody>
      </p:sp>
    </p:spTree>
    <p:extLst>
      <p:ext uri="{BB962C8B-B14F-4D97-AF65-F5344CB8AC3E}">
        <p14:creationId xmlns:p14="http://schemas.microsoft.com/office/powerpoint/2010/main" val="47772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2" r:id="rId5"/>
    <p:sldLayoutId id="2147483654" r:id="rId6"/>
    <p:sldLayoutId id="2147483658" r:id="rId7"/>
  </p:sldLayoutIdLst>
  <p:hf hdr="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2060"/>
        </a:buClr>
        <a:buSzPct val="100000"/>
        <a:buFont typeface="Wingdings" pitchFamily="2" charset="2"/>
        <a:buChar char="n"/>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Font typeface="Wingdings"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70000"/>
        <a:buFont typeface="Wingdings" pitchFamily="2" charset="2"/>
        <a:buChar char="u"/>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0.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8.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7.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21538-4F88-3A45-A15E-FC8EFF3F3A30}"/>
              </a:ext>
            </a:extLst>
          </p:cNvPr>
          <p:cNvSpPr>
            <a:spLocks noGrp="1"/>
          </p:cNvSpPr>
          <p:nvPr>
            <p:ph type="ctrTitle"/>
          </p:nvPr>
        </p:nvSpPr>
        <p:spPr>
          <a:xfrm>
            <a:off x="-1" y="1122363"/>
            <a:ext cx="12363190" cy="2387600"/>
          </a:xfrm>
        </p:spPr>
        <p:txBody>
          <a:bodyPr>
            <a:normAutofit/>
          </a:bodyPr>
          <a:lstStyle/>
          <a:p>
            <a:r>
              <a:rPr lang="ja-JP" altLang="en-US"/>
              <a:t>ぷよぷよ競技初心者を対象にした積み込み上達支援</a:t>
            </a:r>
            <a:r>
              <a:rPr lang="en-US" altLang="ja-JP" dirty="0"/>
              <a:t>AI</a:t>
            </a:r>
            <a:r>
              <a:rPr lang="ja-JP" altLang="en-US"/>
              <a:t>の開発</a:t>
            </a:r>
            <a:endParaRPr kumimoji="1" lang="ja-JP" altLang="en-US"/>
          </a:p>
        </p:txBody>
      </p:sp>
      <p:sp>
        <p:nvSpPr>
          <p:cNvPr id="3" name="字幕 2">
            <a:extLst>
              <a:ext uri="{FF2B5EF4-FFF2-40B4-BE49-F238E27FC236}">
                <a16:creationId xmlns:a16="http://schemas.microsoft.com/office/drawing/2014/main" id="{AAD719F7-3D68-4F47-ACB9-FD9E44442319}"/>
              </a:ext>
            </a:extLst>
          </p:cNvPr>
          <p:cNvSpPr>
            <a:spLocks noGrp="1"/>
          </p:cNvSpPr>
          <p:nvPr>
            <p:ph type="subTitle" idx="1"/>
          </p:nvPr>
        </p:nvSpPr>
        <p:spPr/>
        <p:txBody>
          <a:bodyPr/>
          <a:lstStyle/>
          <a:p>
            <a:endParaRPr kumimoji="1" lang="en-US" altLang="ja-JP" dirty="0"/>
          </a:p>
          <a:p>
            <a:r>
              <a:rPr kumimoji="1" lang="ja-JP" altLang="en-US"/>
              <a:t>慶應義塾大学</a:t>
            </a:r>
            <a:endParaRPr kumimoji="1" lang="en-US" altLang="ja-JP" dirty="0"/>
          </a:p>
          <a:p>
            <a:r>
              <a:rPr kumimoji="1" lang="ja-JP" altLang="en-US"/>
              <a:t>伊藤大輝・廣澤</a:t>
            </a:r>
            <a:r>
              <a:rPr lang="ja-JP" altLang="en-US"/>
              <a:t>聖士</a:t>
            </a:r>
            <a:endParaRPr kumimoji="1" lang="ja-JP" altLang="en-US"/>
          </a:p>
        </p:txBody>
      </p:sp>
      <p:sp>
        <p:nvSpPr>
          <p:cNvPr id="4" name="フッター プレースホルダー 3">
            <a:extLst>
              <a:ext uri="{FF2B5EF4-FFF2-40B4-BE49-F238E27FC236}">
                <a16:creationId xmlns:a16="http://schemas.microsoft.com/office/drawing/2014/main" id="{B0C05B81-7829-524B-BCB9-1F781DDFC981}"/>
              </a:ext>
            </a:extLst>
          </p:cNvPr>
          <p:cNvSpPr>
            <a:spLocks noGrp="1"/>
          </p:cNvSpPr>
          <p:nvPr>
            <p:ph type="ftr" sz="quarter" idx="11"/>
          </p:nvPr>
        </p:nvSpPr>
        <p:spPr/>
        <p:txBody>
          <a:bodyPr/>
          <a:lstStyle/>
          <a:p>
            <a:r>
              <a:rPr kumimoji="1" lang="en" altLang="ja-JP"/>
              <a:t>Aoki Media Lab </a:t>
            </a:r>
            <a:endParaRPr kumimoji="1" lang="ja-JP" altLang="en-US"/>
          </a:p>
        </p:txBody>
      </p:sp>
      <p:sp>
        <p:nvSpPr>
          <p:cNvPr id="5" name="スライド番号プレースホルダー 4">
            <a:extLst>
              <a:ext uri="{FF2B5EF4-FFF2-40B4-BE49-F238E27FC236}">
                <a16:creationId xmlns:a16="http://schemas.microsoft.com/office/drawing/2014/main" id="{6EEECD6E-A105-D242-BED4-222FA3F034AB}"/>
              </a:ext>
            </a:extLst>
          </p:cNvPr>
          <p:cNvSpPr>
            <a:spLocks noGrp="1"/>
          </p:cNvSpPr>
          <p:nvPr>
            <p:ph type="sldNum" sz="quarter" idx="12"/>
          </p:nvPr>
        </p:nvSpPr>
        <p:spPr/>
        <p:txBody>
          <a:bodyPr/>
          <a:lstStyle/>
          <a:p>
            <a:fld id="{B6C96D85-A916-2E4D-BC6C-F8C1C1E56440}" type="slidenum">
              <a:rPr lang="en-US" altLang="ja-JP" smtClean="0"/>
              <a:t>1</a:t>
            </a:fld>
            <a:endParaRPr kumimoji="1" lang="ja-JP" altLang="en-US"/>
          </a:p>
        </p:txBody>
      </p:sp>
      <p:sp>
        <p:nvSpPr>
          <p:cNvPr id="6" name="日付プレースホルダー 5">
            <a:extLst>
              <a:ext uri="{FF2B5EF4-FFF2-40B4-BE49-F238E27FC236}">
                <a16:creationId xmlns:a16="http://schemas.microsoft.com/office/drawing/2014/main" id="{BAABF2BC-611A-EB4C-8F02-A0C6CDFEA26A}"/>
              </a:ext>
            </a:extLst>
          </p:cNvPr>
          <p:cNvSpPr>
            <a:spLocks noGrp="1"/>
          </p:cNvSpPr>
          <p:nvPr>
            <p:ph type="dt" sz="half" idx="10"/>
          </p:nvPr>
        </p:nvSpPr>
        <p:spPr/>
        <p:txBody>
          <a:bodyPr/>
          <a:lstStyle/>
          <a:p>
            <a:fld id="{E6F376C5-4D6E-F849-ACF9-7F863D77405A}" type="datetime1">
              <a:rPr lang="ja-JP" altLang="en-US" smtClean="0"/>
              <a:t>2022/1/4</a:t>
            </a:fld>
            <a:endParaRPr kumimoji="1" lang="ja-JP" altLang="en-US"/>
          </a:p>
        </p:txBody>
      </p:sp>
    </p:spTree>
    <p:extLst>
      <p:ext uri="{BB962C8B-B14F-4D97-AF65-F5344CB8AC3E}">
        <p14:creationId xmlns:p14="http://schemas.microsoft.com/office/powerpoint/2010/main" val="145201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EF7D9-F5CF-D34B-BAA5-4277155C7AC7}"/>
              </a:ext>
            </a:extLst>
          </p:cNvPr>
          <p:cNvSpPr>
            <a:spLocks noGrp="1"/>
          </p:cNvSpPr>
          <p:nvPr>
            <p:ph type="title"/>
          </p:nvPr>
        </p:nvSpPr>
        <p:spPr/>
        <p:txBody>
          <a:bodyPr/>
          <a:lstStyle/>
          <a:p>
            <a:r>
              <a:rPr kumimoji="1" lang="ja-JP" altLang="en-US"/>
              <a:t>提案手法</a:t>
            </a:r>
          </a:p>
        </p:txBody>
      </p:sp>
      <p:sp>
        <p:nvSpPr>
          <p:cNvPr id="3" name="コンテンツ プレースホルダー 2">
            <a:extLst>
              <a:ext uri="{FF2B5EF4-FFF2-40B4-BE49-F238E27FC236}">
                <a16:creationId xmlns:a16="http://schemas.microsoft.com/office/drawing/2014/main" id="{F319A628-F627-FB45-9FD2-1CA2B804C91A}"/>
              </a:ext>
            </a:extLst>
          </p:cNvPr>
          <p:cNvSpPr>
            <a:spLocks noGrp="1"/>
          </p:cNvSpPr>
          <p:nvPr>
            <p:ph idx="1"/>
          </p:nvPr>
        </p:nvSpPr>
        <p:spPr/>
        <p:txBody>
          <a:bodyPr/>
          <a:lstStyle/>
          <a:p>
            <a:r>
              <a:rPr lang="ja-JP" altLang="en-US"/>
              <a:t>ネットワークは</a:t>
            </a:r>
            <a:r>
              <a:rPr lang="ja-JP" altLang="en-US" b="1"/>
              <a:t>盤面の評価値</a:t>
            </a:r>
            <a:r>
              <a:rPr lang="ja-JP" altLang="en-US"/>
              <a:t>を出力</a:t>
            </a:r>
            <a:endParaRPr lang="en-US" altLang="ja-JP" dirty="0"/>
          </a:p>
          <a:p>
            <a:r>
              <a:rPr lang="ja-JP" altLang="en-US"/>
              <a:t>プロが選んだ手法とランダムにドロップした手法を比較</a:t>
            </a:r>
            <a:endParaRPr lang="en-US" altLang="ja-JP" dirty="0"/>
          </a:p>
          <a:p>
            <a:r>
              <a:rPr lang="en-US" altLang="ja-JP" dirty="0" err="1"/>
              <a:t>SiamNet</a:t>
            </a:r>
            <a:r>
              <a:rPr lang="en-US" altLang="ja-JP" dirty="0"/>
              <a:t>(</a:t>
            </a:r>
            <a:r>
              <a:rPr lang="ja-JP" altLang="en-US"/>
              <a:t>シャムネット</a:t>
            </a:r>
            <a:r>
              <a:rPr lang="en-US" altLang="ja-JP" dirty="0"/>
              <a:t>)</a:t>
            </a:r>
            <a:r>
              <a:rPr lang="ja-JP" altLang="en-US"/>
              <a:t>構造を利用</a:t>
            </a:r>
            <a:endParaRPr lang="en-US" altLang="ja-JP" dirty="0"/>
          </a:p>
          <a:p>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55B5B23C-2F5F-6F4B-8117-A58499722DA9}"/>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E49837E9-095B-844D-A2DC-A768152E4B5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0FF4E1C6-6768-634E-BE49-7EF9DBFD7518}"/>
              </a:ext>
            </a:extLst>
          </p:cNvPr>
          <p:cNvSpPr>
            <a:spLocks noGrp="1"/>
          </p:cNvSpPr>
          <p:nvPr>
            <p:ph type="sldNum" sz="quarter" idx="12"/>
          </p:nvPr>
        </p:nvSpPr>
        <p:spPr/>
        <p:txBody>
          <a:bodyPr/>
          <a:lstStyle/>
          <a:p>
            <a:fld id="{B6C96D85-A916-2E4D-BC6C-F8C1C1E56440}" type="slidenum">
              <a:rPr lang="en-US" altLang="ja-JP" smtClean="0"/>
              <a:t>10</a:t>
            </a:fld>
            <a:endParaRPr kumimoji="1" lang="ja-JP" altLang="en-US"/>
          </a:p>
        </p:txBody>
      </p:sp>
      <p:sp>
        <p:nvSpPr>
          <p:cNvPr id="8" name="テキスト ボックス 7">
            <a:extLst>
              <a:ext uri="{FF2B5EF4-FFF2-40B4-BE49-F238E27FC236}">
                <a16:creationId xmlns:a16="http://schemas.microsoft.com/office/drawing/2014/main" id="{29E7851E-EF70-9B41-B877-8F4A971ECDB5}"/>
              </a:ext>
            </a:extLst>
          </p:cNvPr>
          <p:cNvSpPr txBox="1"/>
          <p:nvPr/>
        </p:nvSpPr>
        <p:spPr>
          <a:xfrm>
            <a:off x="6261468" y="3723505"/>
            <a:ext cx="1027134" cy="369332"/>
          </a:xfrm>
          <a:prstGeom prst="rect">
            <a:avLst/>
          </a:prstGeom>
          <a:noFill/>
        </p:spPr>
        <p:txBody>
          <a:bodyPr wrap="square" rtlCol="0">
            <a:spAutoFit/>
          </a:bodyPr>
          <a:lstStyle/>
          <a:p>
            <a:r>
              <a:rPr kumimoji="1" lang="en-US" altLang="ja-JP" dirty="0"/>
              <a:t>2.21</a:t>
            </a:r>
            <a:endParaRPr kumimoji="1" lang="ja-JP" altLang="en-US"/>
          </a:p>
        </p:txBody>
      </p:sp>
      <p:sp>
        <p:nvSpPr>
          <p:cNvPr id="9" name="テキスト ボックス 8">
            <a:extLst>
              <a:ext uri="{FF2B5EF4-FFF2-40B4-BE49-F238E27FC236}">
                <a16:creationId xmlns:a16="http://schemas.microsoft.com/office/drawing/2014/main" id="{0119ED13-BFAF-E440-8636-2D7A46FC4FDC}"/>
              </a:ext>
            </a:extLst>
          </p:cNvPr>
          <p:cNvSpPr txBox="1"/>
          <p:nvPr/>
        </p:nvSpPr>
        <p:spPr>
          <a:xfrm>
            <a:off x="6261468" y="5088144"/>
            <a:ext cx="1027134" cy="369332"/>
          </a:xfrm>
          <a:prstGeom prst="rect">
            <a:avLst/>
          </a:prstGeom>
          <a:noFill/>
        </p:spPr>
        <p:txBody>
          <a:bodyPr wrap="square" rtlCol="0">
            <a:spAutoFit/>
          </a:bodyPr>
          <a:lstStyle/>
          <a:p>
            <a:r>
              <a:rPr kumimoji="1" lang="en-US" altLang="ja-JP" dirty="0"/>
              <a:t>1.56</a:t>
            </a:r>
            <a:endParaRPr kumimoji="1" lang="ja-JP" altLang="en-US"/>
          </a:p>
        </p:txBody>
      </p:sp>
      <p:sp>
        <p:nvSpPr>
          <p:cNvPr id="11" name="台形 10">
            <a:extLst>
              <a:ext uri="{FF2B5EF4-FFF2-40B4-BE49-F238E27FC236}">
                <a16:creationId xmlns:a16="http://schemas.microsoft.com/office/drawing/2014/main" id="{223AA454-88AD-934F-9E97-3C421315A3BF}"/>
              </a:ext>
            </a:extLst>
          </p:cNvPr>
          <p:cNvSpPr/>
          <p:nvPr/>
        </p:nvSpPr>
        <p:spPr>
          <a:xfrm rot="5400000">
            <a:off x="4961025" y="3396090"/>
            <a:ext cx="900830" cy="983981"/>
          </a:xfrm>
          <a:prstGeom prst="trapezoi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a:extLst>
              <a:ext uri="{FF2B5EF4-FFF2-40B4-BE49-F238E27FC236}">
                <a16:creationId xmlns:a16="http://schemas.microsoft.com/office/drawing/2014/main" id="{4E8AA81A-CA44-1F48-8F58-F9469A3A5F37}"/>
              </a:ext>
            </a:extLst>
          </p:cNvPr>
          <p:cNvSpPr/>
          <p:nvPr/>
        </p:nvSpPr>
        <p:spPr>
          <a:xfrm rot="5400000">
            <a:off x="4961025" y="4780820"/>
            <a:ext cx="900830" cy="983981"/>
          </a:xfrm>
          <a:prstGeom prst="trapezoi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7B024D4-19D3-7249-93FF-20E763E49F8F}"/>
              </a:ext>
            </a:extLst>
          </p:cNvPr>
          <p:cNvSpPr txBox="1"/>
          <p:nvPr/>
        </p:nvSpPr>
        <p:spPr>
          <a:xfrm>
            <a:off x="5831367" y="5499144"/>
            <a:ext cx="4644065" cy="646331"/>
          </a:xfrm>
          <a:prstGeom prst="rect">
            <a:avLst/>
          </a:prstGeom>
          <a:noFill/>
        </p:spPr>
        <p:txBody>
          <a:bodyPr wrap="square" rtlCol="0">
            <a:spAutoFit/>
          </a:bodyPr>
          <a:lstStyle/>
          <a:p>
            <a:r>
              <a:rPr lang="ja-JP" altLang="en-US"/>
              <a:t>差が</a:t>
            </a:r>
            <a:r>
              <a:rPr lang="en-US" altLang="ja-JP" dirty="0"/>
              <a:t>1</a:t>
            </a:r>
            <a:r>
              <a:rPr lang="ja-JP" altLang="en-US"/>
              <a:t>に</a:t>
            </a:r>
            <a:endParaRPr lang="en-US" altLang="ja-JP" dirty="0"/>
          </a:p>
          <a:p>
            <a:r>
              <a:rPr kumimoji="1" lang="en-US" altLang="ja-JP" dirty="0"/>
              <a:t>2.21 – 1.56 = 0.65</a:t>
            </a:r>
            <a:r>
              <a:rPr lang="en-US" altLang="ja-JP" dirty="0"/>
              <a:t> </a:t>
            </a:r>
            <a:r>
              <a:rPr lang="ja-JP" altLang="en-US"/>
              <a:t>を</a:t>
            </a:r>
            <a:r>
              <a:rPr lang="en-US" altLang="ja-JP" dirty="0"/>
              <a:t> 1 </a:t>
            </a:r>
            <a:r>
              <a:rPr lang="ja-JP" altLang="en-US"/>
              <a:t>にするよう学習</a:t>
            </a:r>
            <a:endParaRPr kumimoji="1" lang="en-US" altLang="ja-JP" dirty="0"/>
          </a:p>
        </p:txBody>
      </p:sp>
      <p:sp>
        <p:nvSpPr>
          <p:cNvPr id="14" name="右矢印 13">
            <a:extLst>
              <a:ext uri="{FF2B5EF4-FFF2-40B4-BE49-F238E27FC236}">
                <a16:creationId xmlns:a16="http://schemas.microsoft.com/office/drawing/2014/main" id="{5154A80E-5A38-D64E-934B-3DFFC623BECD}"/>
              </a:ext>
            </a:extLst>
          </p:cNvPr>
          <p:cNvSpPr/>
          <p:nvPr/>
        </p:nvSpPr>
        <p:spPr>
          <a:xfrm>
            <a:off x="7186303" y="4034082"/>
            <a:ext cx="638828" cy="1112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9B3101D-1E1D-5641-8A09-BCE4CB83AD4F}"/>
              </a:ext>
            </a:extLst>
          </p:cNvPr>
          <p:cNvSpPr txBox="1"/>
          <p:nvPr/>
        </p:nvSpPr>
        <p:spPr>
          <a:xfrm>
            <a:off x="7910999" y="3682503"/>
            <a:ext cx="1027134" cy="369332"/>
          </a:xfrm>
          <a:prstGeom prst="rect">
            <a:avLst/>
          </a:prstGeom>
          <a:noFill/>
        </p:spPr>
        <p:txBody>
          <a:bodyPr wrap="square" rtlCol="0">
            <a:spAutoFit/>
          </a:bodyPr>
          <a:lstStyle/>
          <a:p>
            <a:r>
              <a:rPr kumimoji="1" lang="en-US" altLang="ja-JP" dirty="0"/>
              <a:t>2.50</a:t>
            </a:r>
            <a:endParaRPr kumimoji="1" lang="ja-JP" altLang="en-US"/>
          </a:p>
        </p:txBody>
      </p:sp>
      <p:sp>
        <p:nvSpPr>
          <p:cNvPr id="16" name="テキスト ボックス 15">
            <a:extLst>
              <a:ext uri="{FF2B5EF4-FFF2-40B4-BE49-F238E27FC236}">
                <a16:creationId xmlns:a16="http://schemas.microsoft.com/office/drawing/2014/main" id="{BF65DAC4-EE62-FC4A-A00D-3793A04B074A}"/>
              </a:ext>
            </a:extLst>
          </p:cNvPr>
          <p:cNvSpPr txBox="1"/>
          <p:nvPr/>
        </p:nvSpPr>
        <p:spPr>
          <a:xfrm>
            <a:off x="7910999" y="5047142"/>
            <a:ext cx="1027134" cy="369332"/>
          </a:xfrm>
          <a:prstGeom prst="rect">
            <a:avLst/>
          </a:prstGeom>
          <a:noFill/>
        </p:spPr>
        <p:txBody>
          <a:bodyPr wrap="square" rtlCol="0">
            <a:spAutoFit/>
          </a:bodyPr>
          <a:lstStyle/>
          <a:p>
            <a:r>
              <a:rPr kumimoji="1" lang="en-US" altLang="ja-JP" dirty="0"/>
              <a:t>1.50</a:t>
            </a:r>
            <a:endParaRPr kumimoji="1" lang="ja-JP" altLang="en-US"/>
          </a:p>
        </p:txBody>
      </p:sp>
      <p:sp>
        <p:nvSpPr>
          <p:cNvPr id="23" name="テキスト ボックス 22">
            <a:extLst>
              <a:ext uri="{FF2B5EF4-FFF2-40B4-BE49-F238E27FC236}">
                <a16:creationId xmlns:a16="http://schemas.microsoft.com/office/drawing/2014/main" id="{C14461A6-6B29-B44D-897B-A267FB216961}"/>
              </a:ext>
            </a:extLst>
          </p:cNvPr>
          <p:cNvSpPr txBox="1"/>
          <p:nvPr/>
        </p:nvSpPr>
        <p:spPr>
          <a:xfrm>
            <a:off x="5036005" y="2729959"/>
            <a:ext cx="1027134" cy="369332"/>
          </a:xfrm>
          <a:prstGeom prst="rect">
            <a:avLst/>
          </a:prstGeom>
          <a:noFill/>
        </p:spPr>
        <p:txBody>
          <a:bodyPr wrap="square" rtlCol="0">
            <a:spAutoFit/>
          </a:bodyPr>
          <a:lstStyle/>
          <a:p>
            <a:r>
              <a:rPr kumimoji="1" lang="en-US" altLang="ja-JP" dirty="0"/>
              <a:t>CNN</a:t>
            </a:r>
            <a:endParaRPr kumimoji="1" lang="ja-JP" altLang="en-US"/>
          </a:p>
        </p:txBody>
      </p:sp>
      <p:sp>
        <p:nvSpPr>
          <p:cNvPr id="24" name="テキスト ボックス 23">
            <a:extLst>
              <a:ext uri="{FF2B5EF4-FFF2-40B4-BE49-F238E27FC236}">
                <a16:creationId xmlns:a16="http://schemas.microsoft.com/office/drawing/2014/main" id="{EC97E732-483A-3941-BCD1-5D8B945004FC}"/>
              </a:ext>
            </a:extLst>
          </p:cNvPr>
          <p:cNvSpPr txBox="1"/>
          <p:nvPr/>
        </p:nvSpPr>
        <p:spPr>
          <a:xfrm>
            <a:off x="5903431" y="2719877"/>
            <a:ext cx="1427967" cy="369332"/>
          </a:xfrm>
          <a:prstGeom prst="rect">
            <a:avLst/>
          </a:prstGeom>
          <a:noFill/>
        </p:spPr>
        <p:txBody>
          <a:bodyPr wrap="square" rtlCol="0">
            <a:spAutoFit/>
          </a:bodyPr>
          <a:lstStyle/>
          <a:p>
            <a:r>
              <a:rPr kumimoji="1" lang="ja-JP" altLang="en-US"/>
              <a:t>盤面評価値</a:t>
            </a:r>
          </a:p>
        </p:txBody>
      </p:sp>
      <p:sp>
        <p:nvSpPr>
          <p:cNvPr id="25" name="テキスト ボックス 24">
            <a:extLst>
              <a:ext uri="{FF2B5EF4-FFF2-40B4-BE49-F238E27FC236}">
                <a16:creationId xmlns:a16="http://schemas.microsoft.com/office/drawing/2014/main" id="{38E31A20-475D-114A-9D7E-55E8DC7BC4D7}"/>
              </a:ext>
            </a:extLst>
          </p:cNvPr>
          <p:cNvSpPr txBox="1"/>
          <p:nvPr/>
        </p:nvSpPr>
        <p:spPr>
          <a:xfrm>
            <a:off x="2027128" y="3564914"/>
            <a:ext cx="1695172" cy="646331"/>
          </a:xfrm>
          <a:prstGeom prst="rect">
            <a:avLst/>
          </a:prstGeom>
          <a:noFill/>
        </p:spPr>
        <p:txBody>
          <a:bodyPr wrap="square" rtlCol="0">
            <a:spAutoFit/>
          </a:bodyPr>
          <a:lstStyle/>
          <a:p>
            <a:r>
              <a:rPr kumimoji="1" lang="ja-JP" altLang="en-US"/>
              <a:t>プロの置いた「</a:t>
            </a:r>
            <a:r>
              <a:rPr kumimoji="1" lang="ja-JP" altLang="en-US" b="1"/>
              <a:t>後の</a:t>
            </a:r>
            <a:r>
              <a:rPr kumimoji="1" lang="ja-JP" altLang="en-US"/>
              <a:t>」</a:t>
            </a:r>
            <a:r>
              <a:rPr lang="ja-JP" altLang="en-US"/>
              <a:t>盤面</a:t>
            </a:r>
            <a:endParaRPr kumimoji="1" lang="ja-JP" altLang="en-US"/>
          </a:p>
        </p:txBody>
      </p:sp>
      <p:sp>
        <p:nvSpPr>
          <p:cNvPr id="26" name="テキスト ボックス 25">
            <a:extLst>
              <a:ext uri="{FF2B5EF4-FFF2-40B4-BE49-F238E27FC236}">
                <a16:creationId xmlns:a16="http://schemas.microsoft.com/office/drawing/2014/main" id="{9E00F64D-6E03-F244-80A7-8F3947F47C55}"/>
              </a:ext>
            </a:extLst>
          </p:cNvPr>
          <p:cNvSpPr txBox="1"/>
          <p:nvPr/>
        </p:nvSpPr>
        <p:spPr>
          <a:xfrm>
            <a:off x="2027128" y="5064702"/>
            <a:ext cx="1695172" cy="646331"/>
          </a:xfrm>
          <a:prstGeom prst="rect">
            <a:avLst/>
          </a:prstGeom>
          <a:noFill/>
        </p:spPr>
        <p:txBody>
          <a:bodyPr wrap="square" rtlCol="0">
            <a:spAutoFit/>
          </a:bodyPr>
          <a:lstStyle/>
          <a:p>
            <a:r>
              <a:rPr lang="ja-JP" altLang="en-US"/>
              <a:t>適当に</a:t>
            </a:r>
            <a:r>
              <a:rPr kumimoji="1" lang="ja-JP" altLang="en-US"/>
              <a:t>置いた</a:t>
            </a:r>
            <a:endParaRPr kumimoji="1" lang="en-US" altLang="ja-JP" dirty="0"/>
          </a:p>
          <a:p>
            <a:r>
              <a:rPr lang="ja-JP" altLang="en-US"/>
              <a:t>「</a:t>
            </a:r>
            <a:r>
              <a:rPr lang="ja-JP" altLang="en-US" b="1"/>
              <a:t>後の</a:t>
            </a:r>
            <a:r>
              <a:rPr lang="ja-JP" altLang="en-US"/>
              <a:t>」盤面</a:t>
            </a:r>
            <a:endParaRPr kumimoji="1" lang="ja-JP" altLang="en-US"/>
          </a:p>
        </p:txBody>
      </p:sp>
      <p:sp>
        <p:nvSpPr>
          <p:cNvPr id="30" name="右中かっこ 29">
            <a:extLst>
              <a:ext uri="{FF2B5EF4-FFF2-40B4-BE49-F238E27FC236}">
                <a16:creationId xmlns:a16="http://schemas.microsoft.com/office/drawing/2014/main" id="{1891BC26-2929-1D46-A8DC-5FE613BC679C}"/>
              </a:ext>
            </a:extLst>
          </p:cNvPr>
          <p:cNvSpPr/>
          <p:nvPr/>
        </p:nvSpPr>
        <p:spPr>
          <a:xfrm>
            <a:off x="8610600" y="3564914"/>
            <a:ext cx="327533" cy="1934230"/>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703E6F8E-8248-9E4B-A0DB-1CEC481B3859}"/>
              </a:ext>
            </a:extLst>
          </p:cNvPr>
          <p:cNvSpPr txBox="1"/>
          <p:nvPr/>
        </p:nvSpPr>
        <p:spPr>
          <a:xfrm>
            <a:off x="9018619" y="3933237"/>
            <a:ext cx="3322284" cy="923330"/>
          </a:xfrm>
          <a:prstGeom prst="rect">
            <a:avLst/>
          </a:prstGeom>
          <a:noFill/>
        </p:spPr>
        <p:txBody>
          <a:bodyPr wrap="square" rtlCol="0">
            <a:spAutoFit/>
          </a:bodyPr>
          <a:lstStyle/>
          <a:p>
            <a:r>
              <a:rPr kumimoji="1" lang="ja-JP" altLang="en-US"/>
              <a:t>「とにかくプロの置き方では高い評価値にしてくれ」というロス関数</a:t>
            </a:r>
          </a:p>
        </p:txBody>
      </p:sp>
      <p:cxnSp>
        <p:nvCxnSpPr>
          <p:cNvPr id="33" name="直線矢印コネクタ 32">
            <a:extLst>
              <a:ext uri="{FF2B5EF4-FFF2-40B4-BE49-F238E27FC236}">
                <a16:creationId xmlns:a16="http://schemas.microsoft.com/office/drawing/2014/main" id="{42EA6652-9B37-334E-855F-49CB4F7071CB}"/>
              </a:ext>
            </a:extLst>
          </p:cNvPr>
          <p:cNvCxnSpPr>
            <a:cxnSpLocks/>
          </p:cNvCxnSpPr>
          <p:nvPr/>
        </p:nvCxnSpPr>
        <p:spPr>
          <a:xfrm flipV="1">
            <a:off x="8249201" y="4051835"/>
            <a:ext cx="0" cy="99530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4" name="テキスト ボックス 33">
            <a:extLst>
              <a:ext uri="{FF2B5EF4-FFF2-40B4-BE49-F238E27FC236}">
                <a16:creationId xmlns:a16="http://schemas.microsoft.com/office/drawing/2014/main" id="{DD75DAAB-F607-C742-BE9A-73010C700836}"/>
              </a:ext>
            </a:extLst>
          </p:cNvPr>
          <p:cNvSpPr txBox="1"/>
          <p:nvPr/>
        </p:nvSpPr>
        <p:spPr>
          <a:xfrm>
            <a:off x="8207324" y="4364822"/>
            <a:ext cx="1027134" cy="369332"/>
          </a:xfrm>
          <a:prstGeom prst="rect">
            <a:avLst/>
          </a:prstGeom>
          <a:noFill/>
        </p:spPr>
        <p:txBody>
          <a:bodyPr wrap="square" rtlCol="0">
            <a:spAutoFit/>
          </a:bodyPr>
          <a:lstStyle/>
          <a:p>
            <a:r>
              <a:rPr kumimoji="1" lang="en-US" altLang="ja-JP" b="1" dirty="0">
                <a:solidFill>
                  <a:srgbClr val="FF0000"/>
                </a:solidFill>
              </a:rPr>
              <a:t>+1</a:t>
            </a:r>
            <a:endParaRPr kumimoji="1" lang="ja-JP" altLang="en-US" b="1">
              <a:solidFill>
                <a:srgbClr val="FF0000"/>
              </a:solidFill>
            </a:endParaRPr>
          </a:p>
        </p:txBody>
      </p:sp>
      <p:sp>
        <p:nvSpPr>
          <p:cNvPr id="35" name="テキスト ボックス 34">
            <a:extLst>
              <a:ext uri="{FF2B5EF4-FFF2-40B4-BE49-F238E27FC236}">
                <a16:creationId xmlns:a16="http://schemas.microsoft.com/office/drawing/2014/main" id="{4DA49D83-205D-4A45-9AA7-A69DD35C6F13}"/>
              </a:ext>
            </a:extLst>
          </p:cNvPr>
          <p:cNvSpPr txBox="1"/>
          <p:nvPr/>
        </p:nvSpPr>
        <p:spPr>
          <a:xfrm>
            <a:off x="1380349" y="3664025"/>
            <a:ext cx="949492" cy="369332"/>
          </a:xfrm>
          <a:prstGeom prst="rect">
            <a:avLst/>
          </a:prstGeom>
          <a:noFill/>
        </p:spPr>
        <p:txBody>
          <a:bodyPr wrap="square" rtlCol="0">
            <a:spAutoFit/>
          </a:bodyPr>
          <a:lstStyle/>
          <a:p>
            <a:r>
              <a:rPr kumimoji="1" lang="ja-JP" altLang="en-US" b="1" u="sng"/>
              <a:t>正例</a:t>
            </a:r>
          </a:p>
        </p:txBody>
      </p:sp>
      <p:sp>
        <p:nvSpPr>
          <p:cNvPr id="36" name="テキスト ボックス 35">
            <a:extLst>
              <a:ext uri="{FF2B5EF4-FFF2-40B4-BE49-F238E27FC236}">
                <a16:creationId xmlns:a16="http://schemas.microsoft.com/office/drawing/2014/main" id="{D99E3169-7470-9F4E-B10E-457830680F1E}"/>
              </a:ext>
            </a:extLst>
          </p:cNvPr>
          <p:cNvSpPr txBox="1"/>
          <p:nvPr/>
        </p:nvSpPr>
        <p:spPr>
          <a:xfrm>
            <a:off x="1371087" y="5203201"/>
            <a:ext cx="656041" cy="369332"/>
          </a:xfrm>
          <a:prstGeom prst="rect">
            <a:avLst/>
          </a:prstGeom>
          <a:noFill/>
        </p:spPr>
        <p:txBody>
          <a:bodyPr wrap="square" rtlCol="0">
            <a:spAutoFit/>
          </a:bodyPr>
          <a:lstStyle/>
          <a:p>
            <a:r>
              <a:rPr kumimoji="1" lang="ja-JP" altLang="en-US" b="1" u="sng"/>
              <a:t>負例</a:t>
            </a:r>
          </a:p>
        </p:txBody>
      </p:sp>
      <p:cxnSp>
        <p:nvCxnSpPr>
          <p:cNvPr id="10" name="直線矢印コネクタ 9">
            <a:extLst>
              <a:ext uri="{FF2B5EF4-FFF2-40B4-BE49-F238E27FC236}">
                <a16:creationId xmlns:a16="http://schemas.microsoft.com/office/drawing/2014/main" id="{8F24E1DF-21F1-B847-969F-11BB185232C4}"/>
              </a:ext>
            </a:extLst>
          </p:cNvPr>
          <p:cNvCxnSpPr/>
          <p:nvPr/>
        </p:nvCxnSpPr>
        <p:spPr>
          <a:xfrm>
            <a:off x="1677444" y="4113260"/>
            <a:ext cx="0" cy="1054063"/>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8757674-EAAF-5C4E-A18C-A4813B634C79}"/>
              </a:ext>
            </a:extLst>
          </p:cNvPr>
          <p:cNvSpPr txBox="1"/>
          <p:nvPr/>
        </p:nvSpPr>
        <p:spPr>
          <a:xfrm>
            <a:off x="963942" y="4376735"/>
            <a:ext cx="1695172" cy="369332"/>
          </a:xfrm>
          <a:prstGeom prst="rect">
            <a:avLst/>
          </a:prstGeom>
          <a:noFill/>
        </p:spPr>
        <p:txBody>
          <a:bodyPr wrap="square" rtlCol="0">
            <a:spAutoFit/>
          </a:bodyPr>
          <a:lstStyle/>
          <a:p>
            <a:r>
              <a:rPr lang="ja-JP" altLang="en-US"/>
              <a:t>比較</a:t>
            </a:r>
            <a:endParaRPr kumimoji="1" lang="ja-JP" altLang="en-US"/>
          </a:p>
        </p:txBody>
      </p:sp>
      <p:sp>
        <p:nvSpPr>
          <p:cNvPr id="37" name="テキスト ボックス 36">
            <a:extLst>
              <a:ext uri="{FF2B5EF4-FFF2-40B4-BE49-F238E27FC236}">
                <a16:creationId xmlns:a16="http://schemas.microsoft.com/office/drawing/2014/main" id="{D6B73328-5786-3745-98F5-ABF248ADF136}"/>
              </a:ext>
            </a:extLst>
          </p:cNvPr>
          <p:cNvSpPr txBox="1"/>
          <p:nvPr/>
        </p:nvSpPr>
        <p:spPr>
          <a:xfrm>
            <a:off x="7145081" y="3698511"/>
            <a:ext cx="1427967" cy="369332"/>
          </a:xfrm>
          <a:prstGeom prst="rect">
            <a:avLst/>
          </a:prstGeom>
          <a:noFill/>
        </p:spPr>
        <p:txBody>
          <a:bodyPr wrap="square" rtlCol="0">
            <a:spAutoFit/>
          </a:bodyPr>
          <a:lstStyle/>
          <a:p>
            <a:r>
              <a:rPr kumimoji="1" lang="ja-JP" altLang="en-US"/>
              <a:t>学習</a:t>
            </a:r>
          </a:p>
        </p:txBody>
      </p:sp>
      <p:sp>
        <p:nvSpPr>
          <p:cNvPr id="38" name="テキスト ボックス 37">
            <a:extLst>
              <a:ext uri="{FF2B5EF4-FFF2-40B4-BE49-F238E27FC236}">
                <a16:creationId xmlns:a16="http://schemas.microsoft.com/office/drawing/2014/main" id="{2D791F39-773E-B547-98CB-E07A66264DEE}"/>
              </a:ext>
            </a:extLst>
          </p:cNvPr>
          <p:cNvSpPr txBox="1"/>
          <p:nvPr/>
        </p:nvSpPr>
        <p:spPr>
          <a:xfrm>
            <a:off x="914481" y="2948444"/>
            <a:ext cx="2182360" cy="646331"/>
          </a:xfrm>
          <a:prstGeom prst="rect">
            <a:avLst/>
          </a:prstGeom>
          <a:noFill/>
          <a:ln>
            <a:solidFill>
              <a:schemeClr val="tx1"/>
            </a:solidFill>
          </a:ln>
        </p:spPr>
        <p:txBody>
          <a:bodyPr wrap="square" rtlCol="0">
            <a:spAutoFit/>
          </a:bodyPr>
          <a:lstStyle/>
          <a:p>
            <a:r>
              <a:rPr kumimoji="1" lang="en-US" altLang="ja-JP" dirty="0"/>
              <a:t>Next</a:t>
            </a:r>
            <a:r>
              <a:rPr kumimoji="1" lang="ja-JP" altLang="en-US"/>
              <a:t>ぷよはこっちで置いてしまう</a:t>
            </a:r>
          </a:p>
        </p:txBody>
      </p:sp>
      <p:pic>
        <p:nvPicPr>
          <p:cNvPr id="39" name="図 38" descr="グラフィカル ユーザー インターフェイス&#10;&#10;自動的に生成された説明">
            <a:extLst>
              <a:ext uri="{FF2B5EF4-FFF2-40B4-BE49-F238E27FC236}">
                <a16:creationId xmlns:a16="http://schemas.microsoft.com/office/drawing/2014/main" id="{7FA522FC-3A78-6448-ABF9-6743015D4605}"/>
              </a:ext>
            </a:extLst>
          </p:cNvPr>
          <p:cNvPicPr>
            <a:picLocks noChangeAspect="1"/>
          </p:cNvPicPr>
          <p:nvPr/>
        </p:nvPicPr>
        <p:blipFill>
          <a:blip r:embed="rId2"/>
          <a:stretch>
            <a:fillRect/>
          </a:stretch>
        </p:blipFill>
        <p:spPr>
          <a:xfrm>
            <a:off x="3864962" y="4638771"/>
            <a:ext cx="824265" cy="1498192"/>
          </a:xfrm>
          <a:prstGeom prst="rect">
            <a:avLst/>
          </a:prstGeom>
        </p:spPr>
      </p:pic>
      <p:pic>
        <p:nvPicPr>
          <p:cNvPr id="40" name="図 39" descr="グラフィカル ユーザー インターフェイス&#10;&#10;自動的に生成された説明">
            <a:extLst>
              <a:ext uri="{FF2B5EF4-FFF2-40B4-BE49-F238E27FC236}">
                <a16:creationId xmlns:a16="http://schemas.microsoft.com/office/drawing/2014/main" id="{8D93C6D8-F7D7-8A40-8320-F77772CB23CE}"/>
              </a:ext>
            </a:extLst>
          </p:cNvPr>
          <p:cNvPicPr>
            <a:picLocks noChangeAspect="1"/>
          </p:cNvPicPr>
          <p:nvPr/>
        </p:nvPicPr>
        <p:blipFill>
          <a:blip r:embed="rId2"/>
          <a:stretch>
            <a:fillRect/>
          </a:stretch>
        </p:blipFill>
        <p:spPr>
          <a:xfrm>
            <a:off x="3862759" y="3118073"/>
            <a:ext cx="824265" cy="1498192"/>
          </a:xfrm>
          <a:prstGeom prst="rect">
            <a:avLst/>
          </a:prstGeom>
        </p:spPr>
      </p:pic>
      <p:pic>
        <p:nvPicPr>
          <p:cNvPr id="18" name="図 17">
            <a:extLst>
              <a:ext uri="{FF2B5EF4-FFF2-40B4-BE49-F238E27FC236}">
                <a16:creationId xmlns:a16="http://schemas.microsoft.com/office/drawing/2014/main" id="{50AD4F9D-C05E-BF41-8A6A-57FADC838193}"/>
              </a:ext>
            </a:extLst>
          </p:cNvPr>
          <p:cNvPicPr>
            <a:picLocks noChangeAspect="1"/>
          </p:cNvPicPr>
          <p:nvPr/>
        </p:nvPicPr>
        <p:blipFill>
          <a:blip r:embed="rId3"/>
          <a:stretch>
            <a:fillRect/>
          </a:stretch>
        </p:blipFill>
        <p:spPr>
          <a:xfrm>
            <a:off x="3415961" y="3103568"/>
            <a:ext cx="294515" cy="280490"/>
          </a:xfrm>
          <a:prstGeom prst="rect">
            <a:avLst/>
          </a:prstGeom>
        </p:spPr>
      </p:pic>
      <p:pic>
        <p:nvPicPr>
          <p:cNvPr id="21" name="図 20">
            <a:extLst>
              <a:ext uri="{FF2B5EF4-FFF2-40B4-BE49-F238E27FC236}">
                <a16:creationId xmlns:a16="http://schemas.microsoft.com/office/drawing/2014/main" id="{3CFD67FB-95DB-5640-AA47-A5B5AC434F10}"/>
              </a:ext>
            </a:extLst>
          </p:cNvPr>
          <p:cNvPicPr>
            <a:picLocks noChangeAspect="1"/>
          </p:cNvPicPr>
          <p:nvPr/>
        </p:nvPicPr>
        <p:blipFill>
          <a:blip r:embed="rId4"/>
          <a:stretch>
            <a:fillRect/>
          </a:stretch>
        </p:blipFill>
        <p:spPr>
          <a:xfrm>
            <a:off x="3156060" y="3109035"/>
            <a:ext cx="266700" cy="254000"/>
          </a:xfrm>
          <a:prstGeom prst="rect">
            <a:avLst/>
          </a:prstGeom>
        </p:spPr>
      </p:pic>
      <p:pic>
        <p:nvPicPr>
          <p:cNvPr id="41" name="図 40">
            <a:extLst>
              <a:ext uri="{FF2B5EF4-FFF2-40B4-BE49-F238E27FC236}">
                <a16:creationId xmlns:a16="http://schemas.microsoft.com/office/drawing/2014/main" id="{4AAE0969-8819-AC4C-A08A-D783989207E4}"/>
              </a:ext>
            </a:extLst>
          </p:cNvPr>
          <p:cNvPicPr>
            <a:picLocks noChangeAspect="1"/>
          </p:cNvPicPr>
          <p:nvPr/>
        </p:nvPicPr>
        <p:blipFill>
          <a:blip r:embed="rId3"/>
          <a:stretch>
            <a:fillRect/>
          </a:stretch>
        </p:blipFill>
        <p:spPr>
          <a:xfrm>
            <a:off x="4015209" y="3752782"/>
            <a:ext cx="113548" cy="108141"/>
          </a:xfrm>
          <a:prstGeom prst="rect">
            <a:avLst/>
          </a:prstGeom>
        </p:spPr>
      </p:pic>
      <p:pic>
        <p:nvPicPr>
          <p:cNvPr id="42" name="図 41">
            <a:extLst>
              <a:ext uri="{FF2B5EF4-FFF2-40B4-BE49-F238E27FC236}">
                <a16:creationId xmlns:a16="http://schemas.microsoft.com/office/drawing/2014/main" id="{8751DA4D-B65F-E940-95D1-C94B2053C60F}"/>
              </a:ext>
            </a:extLst>
          </p:cNvPr>
          <p:cNvPicPr>
            <a:picLocks noChangeAspect="1"/>
          </p:cNvPicPr>
          <p:nvPr/>
        </p:nvPicPr>
        <p:blipFill>
          <a:blip r:embed="rId4"/>
          <a:stretch>
            <a:fillRect/>
          </a:stretch>
        </p:blipFill>
        <p:spPr>
          <a:xfrm>
            <a:off x="4015209" y="3622134"/>
            <a:ext cx="113548" cy="108141"/>
          </a:xfrm>
          <a:prstGeom prst="rect">
            <a:avLst/>
          </a:prstGeom>
        </p:spPr>
      </p:pic>
      <p:pic>
        <p:nvPicPr>
          <p:cNvPr id="43" name="図 42">
            <a:extLst>
              <a:ext uri="{FF2B5EF4-FFF2-40B4-BE49-F238E27FC236}">
                <a16:creationId xmlns:a16="http://schemas.microsoft.com/office/drawing/2014/main" id="{22EFE343-B5DD-6347-A812-47147BAAC102}"/>
              </a:ext>
            </a:extLst>
          </p:cNvPr>
          <p:cNvPicPr>
            <a:picLocks noChangeAspect="1"/>
          </p:cNvPicPr>
          <p:nvPr/>
        </p:nvPicPr>
        <p:blipFill>
          <a:blip r:embed="rId3"/>
          <a:stretch>
            <a:fillRect/>
          </a:stretch>
        </p:blipFill>
        <p:spPr>
          <a:xfrm>
            <a:off x="4562541" y="5521651"/>
            <a:ext cx="113548" cy="108141"/>
          </a:xfrm>
          <a:prstGeom prst="rect">
            <a:avLst/>
          </a:prstGeom>
        </p:spPr>
      </p:pic>
      <p:pic>
        <p:nvPicPr>
          <p:cNvPr id="44" name="図 43">
            <a:extLst>
              <a:ext uri="{FF2B5EF4-FFF2-40B4-BE49-F238E27FC236}">
                <a16:creationId xmlns:a16="http://schemas.microsoft.com/office/drawing/2014/main" id="{08D05A18-6829-7441-AD81-72E015141F8F}"/>
              </a:ext>
            </a:extLst>
          </p:cNvPr>
          <p:cNvPicPr>
            <a:picLocks noChangeAspect="1"/>
          </p:cNvPicPr>
          <p:nvPr/>
        </p:nvPicPr>
        <p:blipFill>
          <a:blip r:embed="rId4"/>
          <a:stretch>
            <a:fillRect/>
          </a:stretch>
        </p:blipFill>
        <p:spPr>
          <a:xfrm>
            <a:off x="4562541" y="5391003"/>
            <a:ext cx="113548" cy="108141"/>
          </a:xfrm>
          <a:prstGeom prst="rect">
            <a:avLst/>
          </a:prstGeom>
        </p:spPr>
      </p:pic>
    </p:spTree>
    <p:extLst>
      <p:ext uri="{BB962C8B-B14F-4D97-AF65-F5344CB8AC3E}">
        <p14:creationId xmlns:p14="http://schemas.microsoft.com/office/powerpoint/2010/main" val="275388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094F-45DE-FF4C-A166-D6DAE2BD215A}"/>
              </a:ext>
            </a:extLst>
          </p:cNvPr>
          <p:cNvSpPr>
            <a:spLocks noGrp="1"/>
          </p:cNvSpPr>
          <p:nvPr>
            <p:ph type="title"/>
          </p:nvPr>
        </p:nvSpPr>
        <p:spPr/>
        <p:txBody>
          <a:bodyPr/>
          <a:lstStyle/>
          <a:p>
            <a:r>
              <a:rPr kumimoji="1" lang="ja-JP" altLang="en-US"/>
              <a:t>従来の分類による手法</a:t>
            </a:r>
          </a:p>
        </p:txBody>
      </p:sp>
      <p:sp>
        <p:nvSpPr>
          <p:cNvPr id="3" name="コンテンツ プレースホルダー 2">
            <a:extLst>
              <a:ext uri="{FF2B5EF4-FFF2-40B4-BE49-F238E27FC236}">
                <a16:creationId xmlns:a16="http://schemas.microsoft.com/office/drawing/2014/main" id="{07086B7B-CCA4-2F4A-A5FE-64BA2C6CA8A4}"/>
              </a:ext>
            </a:extLst>
          </p:cNvPr>
          <p:cNvSpPr>
            <a:spLocks noGrp="1"/>
          </p:cNvSpPr>
          <p:nvPr>
            <p:ph idx="1"/>
          </p:nvPr>
        </p:nvSpPr>
        <p:spPr/>
        <p:txBody>
          <a:bodyPr/>
          <a:lstStyle/>
          <a:p>
            <a:r>
              <a:rPr kumimoji="1" lang="ja-JP" altLang="en-US"/>
              <a:t>クラス分類をする場合</a:t>
            </a:r>
            <a:r>
              <a:rPr kumimoji="1" lang="en-US" altLang="ja-JP" dirty="0"/>
              <a:t>(</a:t>
            </a:r>
            <a:r>
              <a:rPr kumimoji="1" lang="ja-JP" altLang="en-US"/>
              <a:t>他のサンプルと競合しがち</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45D98DD-5773-334A-84B5-68FA7522A957}"/>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39AE1DDB-A6CB-FB42-84D2-02D0A84A759F}"/>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D7127EEA-46E1-5F4C-8E80-E819B8F677F6}"/>
              </a:ext>
            </a:extLst>
          </p:cNvPr>
          <p:cNvSpPr>
            <a:spLocks noGrp="1"/>
          </p:cNvSpPr>
          <p:nvPr>
            <p:ph type="sldNum" sz="quarter" idx="12"/>
          </p:nvPr>
        </p:nvSpPr>
        <p:spPr/>
        <p:txBody>
          <a:bodyPr/>
          <a:lstStyle/>
          <a:p>
            <a:fld id="{B6C96D85-A916-2E4D-BC6C-F8C1C1E56440}" type="slidenum">
              <a:rPr lang="en-US" altLang="ja-JP" smtClean="0"/>
              <a:t>11</a:t>
            </a:fld>
            <a:endParaRPr kumimoji="1" lang="ja-JP" altLang="en-US"/>
          </a:p>
        </p:txBody>
      </p:sp>
      <p:graphicFrame>
        <p:nvGraphicFramePr>
          <p:cNvPr id="7" name="表 7">
            <a:extLst>
              <a:ext uri="{FF2B5EF4-FFF2-40B4-BE49-F238E27FC236}">
                <a16:creationId xmlns:a16="http://schemas.microsoft.com/office/drawing/2014/main" id="{CFDA05EB-C114-1D40-ADA0-74856903AFB4}"/>
              </a:ext>
            </a:extLst>
          </p:cNvPr>
          <p:cNvGraphicFramePr>
            <a:graphicFrameLocks noGrp="1"/>
          </p:cNvGraphicFramePr>
          <p:nvPr>
            <p:extLst>
              <p:ext uri="{D42A27DB-BD31-4B8C-83A1-F6EECF244321}">
                <p14:modId xmlns:p14="http://schemas.microsoft.com/office/powerpoint/2010/main" val="1798979240"/>
              </p:ext>
            </p:extLst>
          </p:nvPr>
        </p:nvGraphicFramePr>
        <p:xfrm>
          <a:off x="162296"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sp>
        <p:nvSpPr>
          <p:cNvPr id="8" name="右矢印 7">
            <a:extLst>
              <a:ext uri="{FF2B5EF4-FFF2-40B4-BE49-F238E27FC236}">
                <a16:creationId xmlns:a16="http://schemas.microsoft.com/office/drawing/2014/main" id="{E3EB6A8C-8A83-4247-BE69-1846BC35B2BB}"/>
              </a:ext>
            </a:extLst>
          </p:cNvPr>
          <p:cNvSpPr/>
          <p:nvPr/>
        </p:nvSpPr>
        <p:spPr>
          <a:xfrm>
            <a:off x="2088193" y="2827351"/>
            <a:ext cx="808973" cy="22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曲折矢印 8">
            <a:extLst>
              <a:ext uri="{FF2B5EF4-FFF2-40B4-BE49-F238E27FC236}">
                <a16:creationId xmlns:a16="http://schemas.microsoft.com/office/drawing/2014/main" id="{00636D6D-549F-2848-8C2E-388CE1C16564}"/>
              </a:ext>
            </a:extLst>
          </p:cNvPr>
          <p:cNvSpPr/>
          <p:nvPr/>
        </p:nvSpPr>
        <p:spPr>
          <a:xfrm flipV="1">
            <a:off x="2116899" y="3254698"/>
            <a:ext cx="808973" cy="2081388"/>
          </a:xfrm>
          <a:prstGeom prst="bentArrow">
            <a:avLst>
              <a:gd name="adj1" fmla="val 11065"/>
              <a:gd name="adj2" fmla="val 2964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0" name="表 7">
            <a:extLst>
              <a:ext uri="{FF2B5EF4-FFF2-40B4-BE49-F238E27FC236}">
                <a16:creationId xmlns:a16="http://schemas.microsoft.com/office/drawing/2014/main" id="{DD39BC26-A534-4F4D-87DA-BF05DAA718FE}"/>
              </a:ext>
            </a:extLst>
          </p:cNvPr>
          <p:cNvGraphicFramePr>
            <a:graphicFrameLocks noGrp="1"/>
          </p:cNvGraphicFramePr>
          <p:nvPr>
            <p:extLst>
              <p:ext uri="{D42A27DB-BD31-4B8C-83A1-F6EECF244321}">
                <p14:modId xmlns:p14="http://schemas.microsoft.com/office/powerpoint/2010/main" val="3584151025"/>
              </p:ext>
            </p:extLst>
          </p:nvPr>
        </p:nvGraphicFramePr>
        <p:xfrm>
          <a:off x="3058358"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12" name="図 11">
            <a:extLst>
              <a:ext uri="{FF2B5EF4-FFF2-40B4-BE49-F238E27FC236}">
                <a16:creationId xmlns:a16="http://schemas.microsoft.com/office/drawing/2014/main" id="{F9127EA5-D593-F142-9661-5CF8B02AD52A}"/>
              </a:ext>
            </a:extLst>
          </p:cNvPr>
          <p:cNvPicPr>
            <a:picLocks noChangeAspect="1"/>
          </p:cNvPicPr>
          <p:nvPr/>
        </p:nvPicPr>
        <p:blipFill>
          <a:blip r:embed="rId2"/>
          <a:stretch>
            <a:fillRect/>
          </a:stretch>
        </p:blipFill>
        <p:spPr>
          <a:xfrm>
            <a:off x="2020277" y="2339879"/>
            <a:ext cx="266700" cy="254000"/>
          </a:xfrm>
          <a:prstGeom prst="rect">
            <a:avLst/>
          </a:prstGeom>
        </p:spPr>
      </p:pic>
      <p:pic>
        <p:nvPicPr>
          <p:cNvPr id="14" name="図 13">
            <a:extLst>
              <a:ext uri="{FF2B5EF4-FFF2-40B4-BE49-F238E27FC236}">
                <a16:creationId xmlns:a16="http://schemas.microsoft.com/office/drawing/2014/main" id="{7DFFCE4A-35E9-BA48-BD61-924949CC9A43}"/>
              </a:ext>
            </a:extLst>
          </p:cNvPr>
          <p:cNvPicPr>
            <a:picLocks noChangeAspect="1"/>
          </p:cNvPicPr>
          <p:nvPr/>
        </p:nvPicPr>
        <p:blipFill>
          <a:blip r:embed="rId3"/>
          <a:stretch>
            <a:fillRect/>
          </a:stretch>
        </p:blipFill>
        <p:spPr>
          <a:xfrm>
            <a:off x="2375469" y="2339879"/>
            <a:ext cx="268380" cy="255600"/>
          </a:xfrm>
          <a:prstGeom prst="rect">
            <a:avLst/>
          </a:prstGeom>
        </p:spPr>
      </p:pic>
      <p:graphicFrame>
        <p:nvGraphicFramePr>
          <p:cNvPr id="15" name="表 7">
            <a:extLst>
              <a:ext uri="{FF2B5EF4-FFF2-40B4-BE49-F238E27FC236}">
                <a16:creationId xmlns:a16="http://schemas.microsoft.com/office/drawing/2014/main" id="{425C3C5A-D68E-3245-89E3-E4F6448AA8B0}"/>
              </a:ext>
            </a:extLst>
          </p:cNvPr>
          <p:cNvGraphicFramePr>
            <a:graphicFrameLocks noGrp="1"/>
          </p:cNvGraphicFramePr>
          <p:nvPr>
            <p:extLst>
              <p:ext uri="{D42A27DB-BD31-4B8C-83A1-F6EECF244321}">
                <p14:modId xmlns:p14="http://schemas.microsoft.com/office/powerpoint/2010/main" val="1197171760"/>
              </p:ext>
            </p:extLst>
          </p:nvPr>
        </p:nvGraphicFramePr>
        <p:xfrm>
          <a:off x="3064829"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16" name="図 15">
            <a:extLst>
              <a:ext uri="{FF2B5EF4-FFF2-40B4-BE49-F238E27FC236}">
                <a16:creationId xmlns:a16="http://schemas.microsoft.com/office/drawing/2014/main" id="{8CDA0E56-550F-DE46-92F8-B3CD1AC2018D}"/>
              </a:ext>
            </a:extLst>
          </p:cNvPr>
          <p:cNvPicPr>
            <a:picLocks noChangeAspect="1"/>
          </p:cNvPicPr>
          <p:nvPr/>
        </p:nvPicPr>
        <p:blipFill>
          <a:blip r:embed="rId3"/>
          <a:stretch>
            <a:fillRect/>
          </a:stretch>
        </p:blipFill>
        <p:spPr>
          <a:xfrm>
            <a:off x="3948673" y="3379958"/>
            <a:ext cx="266700" cy="254000"/>
          </a:xfrm>
          <a:prstGeom prst="rect">
            <a:avLst/>
          </a:prstGeom>
        </p:spPr>
      </p:pic>
      <p:pic>
        <p:nvPicPr>
          <p:cNvPr id="17" name="図 16">
            <a:extLst>
              <a:ext uri="{FF2B5EF4-FFF2-40B4-BE49-F238E27FC236}">
                <a16:creationId xmlns:a16="http://schemas.microsoft.com/office/drawing/2014/main" id="{D1FA7D4A-21F6-824F-846C-4D74AB98F80E}"/>
              </a:ext>
            </a:extLst>
          </p:cNvPr>
          <p:cNvPicPr>
            <a:picLocks noChangeAspect="1"/>
          </p:cNvPicPr>
          <p:nvPr/>
        </p:nvPicPr>
        <p:blipFill>
          <a:blip r:embed="rId2"/>
          <a:stretch>
            <a:fillRect/>
          </a:stretch>
        </p:blipFill>
        <p:spPr>
          <a:xfrm>
            <a:off x="3527094" y="3367432"/>
            <a:ext cx="266700" cy="254000"/>
          </a:xfrm>
          <a:prstGeom prst="rect">
            <a:avLst/>
          </a:prstGeom>
        </p:spPr>
      </p:pic>
      <p:pic>
        <p:nvPicPr>
          <p:cNvPr id="18" name="図 17">
            <a:extLst>
              <a:ext uri="{FF2B5EF4-FFF2-40B4-BE49-F238E27FC236}">
                <a16:creationId xmlns:a16="http://schemas.microsoft.com/office/drawing/2014/main" id="{C3B74B7E-9657-AF4A-8EA8-51F382DF2C9E}"/>
              </a:ext>
            </a:extLst>
          </p:cNvPr>
          <p:cNvPicPr>
            <a:picLocks noChangeAspect="1"/>
          </p:cNvPicPr>
          <p:nvPr/>
        </p:nvPicPr>
        <p:blipFill>
          <a:blip r:embed="rId3"/>
          <a:stretch>
            <a:fillRect/>
          </a:stretch>
        </p:blipFill>
        <p:spPr>
          <a:xfrm>
            <a:off x="3536277" y="5818020"/>
            <a:ext cx="268380" cy="255600"/>
          </a:xfrm>
          <a:prstGeom prst="rect">
            <a:avLst/>
          </a:prstGeom>
        </p:spPr>
      </p:pic>
      <p:pic>
        <p:nvPicPr>
          <p:cNvPr id="19" name="図 18">
            <a:extLst>
              <a:ext uri="{FF2B5EF4-FFF2-40B4-BE49-F238E27FC236}">
                <a16:creationId xmlns:a16="http://schemas.microsoft.com/office/drawing/2014/main" id="{457E33F8-E715-1F4E-A6F5-ECD83A89841F}"/>
              </a:ext>
            </a:extLst>
          </p:cNvPr>
          <p:cNvPicPr>
            <a:picLocks noChangeAspect="1"/>
          </p:cNvPicPr>
          <p:nvPr/>
        </p:nvPicPr>
        <p:blipFill>
          <a:blip r:embed="rId2"/>
          <a:stretch>
            <a:fillRect/>
          </a:stretch>
        </p:blipFill>
        <p:spPr>
          <a:xfrm>
            <a:off x="3148727" y="5810418"/>
            <a:ext cx="266700" cy="254000"/>
          </a:xfrm>
          <a:prstGeom prst="rect">
            <a:avLst/>
          </a:prstGeom>
        </p:spPr>
      </p:pic>
      <p:sp>
        <p:nvSpPr>
          <p:cNvPr id="20" name="右矢印 19">
            <a:extLst>
              <a:ext uri="{FF2B5EF4-FFF2-40B4-BE49-F238E27FC236}">
                <a16:creationId xmlns:a16="http://schemas.microsoft.com/office/drawing/2014/main" id="{EFD2F861-D85B-E94B-9DA3-76AFEC0E5BD8}"/>
              </a:ext>
            </a:extLst>
          </p:cNvPr>
          <p:cNvSpPr/>
          <p:nvPr/>
        </p:nvSpPr>
        <p:spPr>
          <a:xfrm>
            <a:off x="4839550" y="2828411"/>
            <a:ext cx="808973" cy="22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曲折矢印 20">
            <a:extLst>
              <a:ext uri="{FF2B5EF4-FFF2-40B4-BE49-F238E27FC236}">
                <a16:creationId xmlns:a16="http://schemas.microsoft.com/office/drawing/2014/main" id="{F56D0AA2-38F3-9142-B2EE-FD5B034C9820}"/>
              </a:ext>
            </a:extLst>
          </p:cNvPr>
          <p:cNvSpPr/>
          <p:nvPr/>
        </p:nvSpPr>
        <p:spPr>
          <a:xfrm flipV="1">
            <a:off x="4823786" y="3264754"/>
            <a:ext cx="808973" cy="2081388"/>
          </a:xfrm>
          <a:prstGeom prst="bentArrow">
            <a:avLst>
              <a:gd name="adj1" fmla="val 11065"/>
              <a:gd name="adj2" fmla="val 2964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22" name="表 7">
            <a:extLst>
              <a:ext uri="{FF2B5EF4-FFF2-40B4-BE49-F238E27FC236}">
                <a16:creationId xmlns:a16="http://schemas.microsoft.com/office/drawing/2014/main" id="{51713724-C030-7447-A1EC-C6F68C443B2E}"/>
              </a:ext>
            </a:extLst>
          </p:cNvPr>
          <p:cNvGraphicFramePr>
            <a:graphicFrameLocks noGrp="1"/>
          </p:cNvGraphicFramePr>
          <p:nvPr>
            <p:extLst>
              <p:ext uri="{D42A27DB-BD31-4B8C-83A1-F6EECF244321}">
                <p14:modId xmlns:p14="http://schemas.microsoft.com/office/powerpoint/2010/main" val="4129358084"/>
              </p:ext>
            </p:extLst>
          </p:nvPr>
        </p:nvGraphicFramePr>
        <p:xfrm>
          <a:off x="5910673"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graphicFrame>
        <p:nvGraphicFramePr>
          <p:cNvPr id="23" name="表 7">
            <a:extLst>
              <a:ext uri="{FF2B5EF4-FFF2-40B4-BE49-F238E27FC236}">
                <a16:creationId xmlns:a16="http://schemas.microsoft.com/office/drawing/2014/main" id="{F1C71642-519C-A346-B184-2659D2324BCF}"/>
              </a:ext>
            </a:extLst>
          </p:cNvPr>
          <p:cNvGraphicFramePr>
            <a:graphicFrameLocks noGrp="1"/>
          </p:cNvGraphicFramePr>
          <p:nvPr>
            <p:extLst>
              <p:ext uri="{D42A27DB-BD31-4B8C-83A1-F6EECF244321}">
                <p14:modId xmlns:p14="http://schemas.microsoft.com/office/powerpoint/2010/main" val="3055572958"/>
              </p:ext>
            </p:extLst>
          </p:nvPr>
        </p:nvGraphicFramePr>
        <p:xfrm>
          <a:off x="5893644"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24" name="図 23">
            <a:extLst>
              <a:ext uri="{FF2B5EF4-FFF2-40B4-BE49-F238E27FC236}">
                <a16:creationId xmlns:a16="http://schemas.microsoft.com/office/drawing/2014/main" id="{304DFA09-AD9E-C64E-B120-BB841A88F91C}"/>
              </a:ext>
            </a:extLst>
          </p:cNvPr>
          <p:cNvPicPr>
            <a:picLocks noChangeAspect="1"/>
          </p:cNvPicPr>
          <p:nvPr/>
        </p:nvPicPr>
        <p:blipFill>
          <a:blip r:embed="rId2"/>
          <a:stretch>
            <a:fillRect/>
          </a:stretch>
        </p:blipFill>
        <p:spPr>
          <a:xfrm>
            <a:off x="4923479" y="2338416"/>
            <a:ext cx="266700" cy="254000"/>
          </a:xfrm>
          <a:prstGeom prst="rect">
            <a:avLst/>
          </a:prstGeom>
        </p:spPr>
      </p:pic>
      <p:sp>
        <p:nvSpPr>
          <p:cNvPr id="25" name="テキスト ボックス 24">
            <a:extLst>
              <a:ext uri="{FF2B5EF4-FFF2-40B4-BE49-F238E27FC236}">
                <a16:creationId xmlns:a16="http://schemas.microsoft.com/office/drawing/2014/main" id="{9FEAEF8F-3D26-D94C-BD2F-EB0CB27FFAFB}"/>
              </a:ext>
            </a:extLst>
          </p:cNvPr>
          <p:cNvSpPr txBox="1"/>
          <p:nvPr/>
        </p:nvSpPr>
        <p:spPr>
          <a:xfrm>
            <a:off x="3521519" y="1714629"/>
            <a:ext cx="693678" cy="369332"/>
          </a:xfrm>
          <a:prstGeom prst="rect">
            <a:avLst/>
          </a:prstGeom>
          <a:noFill/>
        </p:spPr>
        <p:txBody>
          <a:bodyPr wrap="square" rtlCol="0">
            <a:spAutoFit/>
          </a:bodyPr>
          <a:lstStyle/>
          <a:p>
            <a:r>
              <a:rPr kumimoji="1" lang="ja-JP" altLang="en-US"/>
              <a:t>プロ</a:t>
            </a:r>
          </a:p>
        </p:txBody>
      </p:sp>
      <p:sp>
        <p:nvSpPr>
          <p:cNvPr id="26" name="テキスト ボックス 25">
            <a:extLst>
              <a:ext uri="{FF2B5EF4-FFF2-40B4-BE49-F238E27FC236}">
                <a16:creationId xmlns:a16="http://schemas.microsoft.com/office/drawing/2014/main" id="{8EA21E1B-6ED4-FE46-BD0B-50C3EBDD7E20}"/>
              </a:ext>
            </a:extLst>
          </p:cNvPr>
          <p:cNvSpPr txBox="1"/>
          <p:nvPr/>
        </p:nvSpPr>
        <p:spPr>
          <a:xfrm>
            <a:off x="4939162" y="1969084"/>
            <a:ext cx="693678" cy="369332"/>
          </a:xfrm>
          <a:prstGeom prst="rect">
            <a:avLst/>
          </a:prstGeom>
          <a:noFill/>
        </p:spPr>
        <p:txBody>
          <a:bodyPr wrap="square" rtlCol="0">
            <a:spAutoFit/>
          </a:bodyPr>
          <a:lstStyle/>
          <a:p>
            <a:r>
              <a:rPr kumimoji="1" lang="en-US" altLang="ja-JP" dirty="0"/>
              <a:t>next</a:t>
            </a:r>
            <a:endParaRPr kumimoji="1" lang="ja-JP" altLang="en-US"/>
          </a:p>
        </p:txBody>
      </p:sp>
      <p:pic>
        <p:nvPicPr>
          <p:cNvPr id="28" name="図 27">
            <a:extLst>
              <a:ext uri="{FF2B5EF4-FFF2-40B4-BE49-F238E27FC236}">
                <a16:creationId xmlns:a16="http://schemas.microsoft.com/office/drawing/2014/main" id="{C0CDC054-405C-5441-B4E0-FF0E5A83C1EE}"/>
              </a:ext>
            </a:extLst>
          </p:cNvPr>
          <p:cNvPicPr>
            <a:picLocks noChangeAspect="1"/>
          </p:cNvPicPr>
          <p:nvPr/>
        </p:nvPicPr>
        <p:blipFill>
          <a:blip r:embed="rId4"/>
          <a:stretch>
            <a:fillRect/>
          </a:stretch>
        </p:blipFill>
        <p:spPr>
          <a:xfrm>
            <a:off x="5301950" y="2338416"/>
            <a:ext cx="266700" cy="254000"/>
          </a:xfrm>
          <a:prstGeom prst="rect">
            <a:avLst/>
          </a:prstGeom>
        </p:spPr>
      </p:pic>
      <p:pic>
        <p:nvPicPr>
          <p:cNvPr id="29" name="図 28">
            <a:extLst>
              <a:ext uri="{FF2B5EF4-FFF2-40B4-BE49-F238E27FC236}">
                <a16:creationId xmlns:a16="http://schemas.microsoft.com/office/drawing/2014/main" id="{57DA6FDC-D096-4542-8A98-2610F14BFBB7}"/>
              </a:ext>
            </a:extLst>
          </p:cNvPr>
          <p:cNvPicPr>
            <a:picLocks noChangeAspect="1"/>
          </p:cNvPicPr>
          <p:nvPr/>
        </p:nvPicPr>
        <p:blipFill>
          <a:blip r:embed="rId3"/>
          <a:stretch>
            <a:fillRect/>
          </a:stretch>
        </p:blipFill>
        <p:spPr>
          <a:xfrm>
            <a:off x="6763518" y="3381369"/>
            <a:ext cx="266700" cy="254000"/>
          </a:xfrm>
          <a:prstGeom prst="rect">
            <a:avLst/>
          </a:prstGeom>
        </p:spPr>
      </p:pic>
      <p:pic>
        <p:nvPicPr>
          <p:cNvPr id="30" name="図 29">
            <a:extLst>
              <a:ext uri="{FF2B5EF4-FFF2-40B4-BE49-F238E27FC236}">
                <a16:creationId xmlns:a16="http://schemas.microsoft.com/office/drawing/2014/main" id="{12F56D90-458B-2442-A146-1573E6523A80}"/>
              </a:ext>
            </a:extLst>
          </p:cNvPr>
          <p:cNvPicPr>
            <a:picLocks noChangeAspect="1"/>
          </p:cNvPicPr>
          <p:nvPr/>
        </p:nvPicPr>
        <p:blipFill>
          <a:blip r:embed="rId2"/>
          <a:stretch>
            <a:fillRect/>
          </a:stretch>
        </p:blipFill>
        <p:spPr>
          <a:xfrm>
            <a:off x="6341939" y="3368843"/>
            <a:ext cx="266700" cy="254000"/>
          </a:xfrm>
          <a:prstGeom prst="rect">
            <a:avLst/>
          </a:prstGeom>
        </p:spPr>
      </p:pic>
      <p:pic>
        <p:nvPicPr>
          <p:cNvPr id="31" name="図 30">
            <a:extLst>
              <a:ext uri="{FF2B5EF4-FFF2-40B4-BE49-F238E27FC236}">
                <a16:creationId xmlns:a16="http://schemas.microsoft.com/office/drawing/2014/main" id="{D4A7B2D2-4086-794E-853C-76779FABB990}"/>
              </a:ext>
            </a:extLst>
          </p:cNvPr>
          <p:cNvPicPr>
            <a:picLocks noChangeAspect="1"/>
          </p:cNvPicPr>
          <p:nvPr/>
        </p:nvPicPr>
        <p:blipFill>
          <a:blip r:embed="rId3"/>
          <a:stretch>
            <a:fillRect/>
          </a:stretch>
        </p:blipFill>
        <p:spPr>
          <a:xfrm>
            <a:off x="6804213" y="5826242"/>
            <a:ext cx="266700" cy="254000"/>
          </a:xfrm>
          <a:prstGeom prst="rect">
            <a:avLst/>
          </a:prstGeom>
        </p:spPr>
      </p:pic>
      <p:pic>
        <p:nvPicPr>
          <p:cNvPr id="32" name="図 31">
            <a:extLst>
              <a:ext uri="{FF2B5EF4-FFF2-40B4-BE49-F238E27FC236}">
                <a16:creationId xmlns:a16="http://schemas.microsoft.com/office/drawing/2014/main" id="{EEBC5FF4-D7B7-404F-8685-43B2D829E4AB}"/>
              </a:ext>
            </a:extLst>
          </p:cNvPr>
          <p:cNvPicPr>
            <a:picLocks noChangeAspect="1"/>
          </p:cNvPicPr>
          <p:nvPr/>
        </p:nvPicPr>
        <p:blipFill>
          <a:blip r:embed="rId2"/>
          <a:stretch>
            <a:fillRect/>
          </a:stretch>
        </p:blipFill>
        <p:spPr>
          <a:xfrm>
            <a:off x="6382634" y="5813716"/>
            <a:ext cx="266700" cy="254000"/>
          </a:xfrm>
          <a:prstGeom prst="rect">
            <a:avLst/>
          </a:prstGeom>
        </p:spPr>
      </p:pic>
      <p:pic>
        <p:nvPicPr>
          <p:cNvPr id="33" name="図 32">
            <a:extLst>
              <a:ext uri="{FF2B5EF4-FFF2-40B4-BE49-F238E27FC236}">
                <a16:creationId xmlns:a16="http://schemas.microsoft.com/office/drawing/2014/main" id="{8F60C03E-E206-3F45-AC96-5859D6FFC640}"/>
              </a:ext>
            </a:extLst>
          </p:cNvPr>
          <p:cNvPicPr>
            <a:picLocks noChangeAspect="1"/>
          </p:cNvPicPr>
          <p:nvPr/>
        </p:nvPicPr>
        <p:blipFill>
          <a:blip r:embed="rId2"/>
          <a:stretch>
            <a:fillRect/>
          </a:stretch>
        </p:blipFill>
        <p:spPr>
          <a:xfrm>
            <a:off x="5979937" y="3363499"/>
            <a:ext cx="266700" cy="254000"/>
          </a:xfrm>
          <a:prstGeom prst="rect">
            <a:avLst/>
          </a:prstGeom>
        </p:spPr>
      </p:pic>
      <p:pic>
        <p:nvPicPr>
          <p:cNvPr id="34" name="図 33">
            <a:extLst>
              <a:ext uri="{FF2B5EF4-FFF2-40B4-BE49-F238E27FC236}">
                <a16:creationId xmlns:a16="http://schemas.microsoft.com/office/drawing/2014/main" id="{FF7AABD6-F5B3-D642-9982-F62C85F4071A}"/>
              </a:ext>
            </a:extLst>
          </p:cNvPr>
          <p:cNvPicPr>
            <a:picLocks noChangeAspect="1"/>
          </p:cNvPicPr>
          <p:nvPr/>
        </p:nvPicPr>
        <p:blipFill>
          <a:blip r:embed="rId4"/>
          <a:stretch>
            <a:fillRect/>
          </a:stretch>
        </p:blipFill>
        <p:spPr>
          <a:xfrm>
            <a:off x="5979937" y="2964444"/>
            <a:ext cx="266700" cy="254000"/>
          </a:xfrm>
          <a:prstGeom prst="rect">
            <a:avLst/>
          </a:prstGeom>
        </p:spPr>
      </p:pic>
      <p:pic>
        <p:nvPicPr>
          <p:cNvPr id="35" name="図 34">
            <a:extLst>
              <a:ext uri="{FF2B5EF4-FFF2-40B4-BE49-F238E27FC236}">
                <a16:creationId xmlns:a16="http://schemas.microsoft.com/office/drawing/2014/main" id="{2F8C4A58-4403-904E-9E6A-5E4775CA4494}"/>
              </a:ext>
            </a:extLst>
          </p:cNvPr>
          <p:cNvPicPr>
            <a:picLocks noChangeAspect="1"/>
          </p:cNvPicPr>
          <p:nvPr/>
        </p:nvPicPr>
        <p:blipFill>
          <a:blip r:embed="rId2"/>
          <a:stretch>
            <a:fillRect/>
          </a:stretch>
        </p:blipFill>
        <p:spPr>
          <a:xfrm>
            <a:off x="5979937" y="5812669"/>
            <a:ext cx="266700" cy="254000"/>
          </a:xfrm>
          <a:prstGeom prst="rect">
            <a:avLst/>
          </a:prstGeom>
        </p:spPr>
      </p:pic>
      <p:pic>
        <p:nvPicPr>
          <p:cNvPr id="36" name="図 35">
            <a:extLst>
              <a:ext uri="{FF2B5EF4-FFF2-40B4-BE49-F238E27FC236}">
                <a16:creationId xmlns:a16="http://schemas.microsoft.com/office/drawing/2014/main" id="{04A168DD-47A4-B140-A409-6A9AE8E240C6}"/>
              </a:ext>
            </a:extLst>
          </p:cNvPr>
          <p:cNvPicPr>
            <a:picLocks noChangeAspect="1"/>
          </p:cNvPicPr>
          <p:nvPr/>
        </p:nvPicPr>
        <p:blipFill>
          <a:blip r:embed="rId4"/>
          <a:stretch>
            <a:fillRect/>
          </a:stretch>
        </p:blipFill>
        <p:spPr>
          <a:xfrm>
            <a:off x="6382634" y="5416701"/>
            <a:ext cx="266700" cy="254000"/>
          </a:xfrm>
          <a:prstGeom prst="rect">
            <a:avLst/>
          </a:prstGeom>
        </p:spPr>
      </p:pic>
      <p:sp>
        <p:nvSpPr>
          <p:cNvPr id="37" name="テキスト ボックス 36">
            <a:extLst>
              <a:ext uri="{FF2B5EF4-FFF2-40B4-BE49-F238E27FC236}">
                <a16:creationId xmlns:a16="http://schemas.microsoft.com/office/drawing/2014/main" id="{A9CF21F2-EC75-0640-B5E9-62AF1DE4AB58}"/>
              </a:ext>
            </a:extLst>
          </p:cNvPr>
          <p:cNvSpPr txBox="1"/>
          <p:nvPr/>
        </p:nvSpPr>
        <p:spPr>
          <a:xfrm>
            <a:off x="2038574" y="1958592"/>
            <a:ext cx="693678" cy="369332"/>
          </a:xfrm>
          <a:prstGeom prst="rect">
            <a:avLst/>
          </a:prstGeom>
          <a:noFill/>
        </p:spPr>
        <p:txBody>
          <a:bodyPr wrap="square" rtlCol="0">
            <a:spAutoFit/>
          </a:bodyPr>
          <a:lstStyle/>
          <a:p>
            <a:r>
              <a:rPr kumimoji="1" lang="en-US" altLang="ja-JP" dirty="0"/>
              <a:t>next</a:t>
            </a:r>
            <a:endParaRPr kumimoji="1" lang="ja-JP" altLang="en-US"/>
          </a:p>
        </p:txBody>
      </p:sp>
      <p:sp>
        <p:nvSpPr>
          <p:cNvPr id="39" name="テキスト ボックス 38">
            <a:extLst>
              <a:ext uri="{FF2B5EF4-FFF2-40B4-BE49-F238E27FC236}">
                <a16:creationId xmlns:a16="http://schemas.microsoft.com/office/drawing/2014/main" id="{55C869F4-0472-2E47-9428-A0BFA5EF77F7}"/>
              </a:ext>
            </a:extLst>
          </p:cNvPr>
          <p:cNvSpPr txBox="1"/>
          <p:nvPr/>
        </p:nvSpPr>
        <p:spPr>
          <a:xfrm>
            <a:off x="2088193" y="2964444"/>
            <a:ext cx="1035591" cy="369332"/>
          </a:xfrm>
          <a:prstGeom prst="rect">
            <a:avLst/>
          </a:prstGeom>
          <a:noFill/>
        </p:spPr>
        <p:txBody>
          <a:bodyPr wrap="square" rtlCol="0">
            <a:spAutoFit/>
          </a:bodyPr>
          <a:lstStyle/>
          <a:p>
            <a:r>
              <a:rPr lang="ja-JP" altLang="en-US"/>
              <a:t>ラベル</a:t>
            </a:r>
            <a:r>
              <a:rPr lang="en-US" altLang="ja-JP" dirty="0"/>
              <a:t>1</a:t>
            </a:r>
            <a:endParaRPr lang="ja-JP" altLang="en-US"/>
          </a:p>
        </p:txBody>
      </p:sp>
      <p:sp>
        <p:nvSpPr>
          <p:cNvPr id="40" name="テキスト ボックス 39">
            <a:extLst>
              <a:ext uri="{FF2B5EF4-FFF2-40B4-BE49-F238E27FC236}">
                <a16:creationId xmlns:a16="http://schemas.microsoft.com/office/drawing/2014/main" id="{01F49EA0-C74F-8048-9B4E-9D21C2CB9686}"/>
              </a:ext>
            </a:extLst>
          </p:cNvPr>
          <p:cNvSpPr txBox="1"/>
          <p:nvPr/>
        </p:nvSpPr>
        <p:spPr>
          <a:xfrm>
            <a:off x="2038575" y="5346142"/>
            <a:ext cx="1049728" cy="369332"/>
          </a:xfrm>
          <a:prstGeom prst="rect">
            <a:avLst/>
          </a:prstGeom>
          <a:noFill/>
        </p:spPr>
        <p:txBody>
          <a:bodyPr wrap="square" rtlCol="0">
            <a:spAutoFit/>
          </a:bodyPr>
          <a:lstStyle/>
          <a:p>
            <a:r>
              <a:rPr lang="ja-JP" altLang="en-US"/>
              <a:t>ラベル</a:t>
            </a:r>
            <a:r>
              <a:rPr lang="en-US" altLang="ja-JP" dirty="0"/>
              <a:t>0</a:t>
            </a:r>
            <a:endParaRPr lang="ja-JP" altLang="en-US"/>
          </a:p>
        </p:txBody>
      </p:sp>
      <p:sp>
        <p:nvSpPr>
          <p:cNvPr id="41" name="テキスト ボックス 40">
            <a:extLst>
              <a:ext uri="{FF2B5EF4-FFF2-40B4-BE49-F238E27FC236}">
                <a16:creationId xmlns:a16="http://schemas.microsoft.com/office/drawing/2014/main" id="{FEB75E28-E7CF-E344-8284-E13280563D70}"/>
              </a:ext>
            </a:extLst>
          </p:cNvPr>
          <p:cNvSpPr txBox="1"/>
          <p:nvPr/>
        </p:nvSpPr>
        <p:spPr>
          <a:xfrm>
            <a:off x="4896695" y="2978285"/>
            <a:ext cx="1035591" cy="369332"/>
          </a:xfrm>
          <a:prstGeom prst="rect">
            <a:avLst/>
          </a:prstGeom>
          <a:noFill/>
        </p:spPr>
        <p:txBody>
          <a:bodyPr wrap="square" rtlCol="0">
            <a:spAutoFit/>
          </a:bodyPr>
          <a:lstStyle/>
          <a:p>
            <a:r>
              <a:rPr lang="ja-JP" altLang="en-US"/>
              <a:t>ラベル</a:t>
            </a:r>
            <a:r>
              <a:rPr lang="en-US" altLang="ja-JP" dirty="0"/>
              <a:t>1</a:t>
            </a:r>
            <a:endParaRPr lang="ja-JP" altLang="en-US"/>
          </a:p>
        </p:txBody>
      </p:sp>
      <p:sp>
        <p:nvSpPr>
          <p:cNvPr id="42" name="テキスト ボックス 41">
            <a:extLst>
              <a:ext uri="{FF2B5EF4-FFF2-40B4-BE49-F238E27FC236}">
                <a16:creationId xmlns:a16="http://schemas.microsoft.com/office/drawing/2014/main" id="{E47843A0-52B6-6749-A62E-DC2EDED36F30}"/>
              </a:ext>
            </a:extLst>
          </p:cNvPr>
          <p:cNvSpPr txBox="1"/>
          <p:nvPr/>
        </p:nvSpPr>
        <p:spPr>
          <a:xfrm>
            <a:off x="4882558" y="5346142"/>
            <a:ext cx="1049728" cy="369332"/>
          </a:xfrm>
          <a:prstGeom prst="rect">
            <a:avLst/>
          </a:prstGeom>
          <a:noFill/>
        </p:spPr>
        <p:txBody>
          <a:bodyPr wrap="square" rtlCol="0">
            <a:spAutoFit/>
          </a:bodyPr>
          <a:lstStyle/>
          <a:p>
            <a:r>
              <a:rPr lang="ja-JP" altLang="en-US"/>
              <a:t>ラベル</a:t>
            </a:r>
            <a:r>
              <a:rPr lang="en-US" altLang="ja-JP" dirty="0"/>
              <a:t>0</a:t>
            </a:r>
            <a:endParaRPr lang="ja-JP" altLang="en-US"/>
          </a:p>
        </p:txBody>
      </p:sp>
      <p:graphicFrame>
        <p:nvGraphicFramePr>
          <p:cNvPr id="43" name="表 7">
            <a:extLst>
              <a:ext uri="{FF2B5EF4-FFF2-40B4-BE49-F238E27FC236}">
                <a16:creationId xmlns:a16="http://schemas.microsoft.com/office/drawing/2014/main" id="{1A851C81-2A72-2840-8693-FB28F663CA12}"/>
              </a:ext>
            </a:extLst>
          </p:cNvPr>
          <p:cNvGraphicFramePr>
            <a:graphicFrameLocks noGrp="1"/>
          </p:cNvGraphicFramePr>
          <p:nvPr>
            <p:extLst>
              <p:ext uri="{D42A27DB-BD31-4B8C-83A1-F6EECF244321}">
                <p14:modId xmlns:p14="http://schemas.microsoft.com/office/powerpoint/2010/main" val="3462859064"/>
              </p:ext>
            </p:extLst>
          </p:nvPr>
        </p:nvGraphicFramePr>
        <p:xfrm>
          <a:off x="10076395"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44" name="図 43">
            <a:extLst>
              <a:ext uri="{FF2B5EF4-FFF2-40B4-BE49-F238E27FC236}">
                <a16:creationId xmlns:a16="http://schemas.microsoft.com/office/drawing/2014/main" id="{306CED4A-EA6B-E646-AEB6-43E81A0528BA}"/>
              </a:ext>
            </a:extLst>
          </p:cNvPr>
          <p:cNvPicPr>
            <a:picLocks noChangeAspect="1"/>
          </p:cNvPicPr>
          <p:nvPr/>
        </p:nvPicPr>
        <p:blipFill>
          <a:blip r:embed="rId3"/>
          <a:stretch>
            <a:fillRect/>
          </a:stretch>
        </p:blipFill>
        <p:spPr>
          <a:xfrm>
            <a:off x="10966710" y="5821472"/>
            <a:ext cx="266700" cy="254000"/>
          </a:xfrm>
          <a:prstGeom prst="rect">
            <a:avLst/>
          </a:prstGeom>
        </p:spPr>
      </p:pic>
      <p:pic>
        <p:nvPicPr>
          <p:cNvPr id="45" name="図 44">
            <a:extLst>
              <a:ext uri="{FF2B5EF4-FFF2-40B4-BE49-F238E27FC236}">
                <a16:creationId xmlns:a16="http://schemas.microsoft.com/office/drawing/2014/main" id="{4B10A133-478E-A349-9A3F-09F9F17361C6}"/>
              </a:ext>
            </a:extLst>
          </p:cNvPr>
          <p:cNvPicPr>
            <a:picLocks noChangeAspect="1"/>
          </p:cNvPicPr>
          <p:nvPr/>
        </p:nvPicPr>
        <p:blipFill>
          <a:blip r:embed="rId2"/>
          <a:stretch>
            <a:fillRect/>
          </a:stretch>
        </p:blipFill>
        <p:spPr>
          <a:xfrm>
            <a:off x="10545131" y="5808946"/>
            <a:ext cx="266700" cy="254000"/>
          </a:xfrm>
          <a:prstGeom prst="rect">
            <a:avLst/>
          </a:prstGeom>
        </p:spPr>
      </p:pic>
      <p:pic>
        <p:nvPicPr>
          <p:cNvPr id="2050" name="Picture 2" descr="人工知能・AIのイラスト">
            <a:extLst>
              <a:ext uri="{FF2B5EF4-FFF2-40B4-BE49-F238E27FC236}">
                <a16:creationId xmlns:a16="http://schemas.microsoft.com/office/drawing/2014/main" id="{1358CBA0-F154-EB4A-A133-D2C8D04E8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217" y="2547151"/>
            <a:ext cx="1644934" cy="1435205"/>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4DE2A01-E07D-9942-AA1A-0DC7DEA7A3C4}"/>
              </a:ext>
            </a:extLst>
          </p:cNvPr>
          <p:cNvSpPr txBox="1"/>
          <p:nvPr/>
        </p:nvSpPr>
        <p:spPr>
          <a:xfrm>
            <a:off x="7628489" y="4164064"/>
            <a:ext cx="2524936" cy="1754326"/>
          </a:xfrm>
          <a:prstGeom prst="rect">
            <a:avLst/>
          </a:prstGeom>
          <a:noFill/>
        </p:spPr>
        <p:txBody>
          <a:bodyPr wrap="square" rtlCol="0">
            <a:spAutoFit/>
          </a:bodyPr>
          <a:lstStyle/>
          <a:p>
            <a:r>
              <a:rPr lang="ja-JP" altLang="en-US"/>
              <a:t>機械学習</a:t>
            </a:r>
            <a:endParaRPr lang="en-US" altLang="ja-JP" dirty="0"/>
          </a:p>
          <a:p>
            <a:r>
              <a:rPr lang="ja-JP" altLang="en-US"/>
              <a:t>「赤青</a:t>
            </a:r>
            <a:r>
              <a:rPr lang="en-US" altLang="ja-JP" dirty="0"/>
              <a:t>2</a:t>
            </a:r>
            <a:r>
              <a:rPr lang="ja-JP" altLang="en-US"/>
              <a:t>個の右のケースは</a:t>
            </a:r>
            <a:r>
              <a:rPr lang="en-US" altLang="ja-JP" dirty="0"/>
              <a:t>1</a:t>
            </a:r>
            <a:r>
              <a:rPr lang="ja-JP" altLang="en-US"/>
              <a:t>なのに、そこに赤緑を置いた左のケースは</a:t>
            </a:r>
            <a:r>
              <a:rPr lang="en-US" altLang="ja-JP" dirty="0"/>
              <a:t>0</a:t>
            </a:r>
            <a:r>
              <a:rPr lang="ja-JP" altLang="en-US"/>
              <a:t>と予測しなければならない」</a:t>
            </a:r>
          </a:p>
        </p:txBody>
      </p:sp>
      <p:sp>
        <p:nvSpPr>
          <p:cNvPr id="58" name="左右矢印 57">
            <a:extLst>
              <a:ext uri="{FF2B5EF4-FFF2-40B4-BE49-F238E27FC236}">
                <a16:creationId xmlns:a16="http://schemas.microsoft.com/office/drawing/2014/main" id="{3F559442-DBD6-8D48-A113-E32C38661D91}"/>
              </a:ext>
            </a:extLst>
          </p:cNvPr>
          <p:cNvSpPr/>
          <p:nvPr/>
        </p:nvSpPr>
        <p:spPr>
          <a:xfrm>
            <a:off x="7851732" y="5836285"/>
            <a:ext cx="1903604" cy="1875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曲折矢印 60">
            <a:extLst>
              <a:ext uri="{FF2B5EF4-FFF2-40B4-BE49-F238E27FC236}">
                <a16:creationId xmlns:a16="http://schemas.microsoft.com/office/drawing/2014/main" id="{952DCFDE-CBD5-9549-B61F-3DC79A7100D9}"/>
              </a:ext>
            </a:extLst>
          </p:cNvPr>
          <p:cNvSpPr/>
          <p:nvPr/>
        </p:nvSpPr>
        <p:spPr>
          <a:xfrm rot="5400000">
            <a:off x="6350433" y="-306437"/>
            <a:ext cx="2632696" cy="6903169"/>
          </a:xfrm>
          <a:prstGeom prst="bentArrow">
            <a:avLst>
              <a:gd name="adj1" fmla="val 4658"/>
              <a:gd name="adj2" fmla="val 7787"/>
              <a:gd name="adj3" fmla="val 987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テキスト ボックス 62">
            <a:extLst>
              <a:ext uri="{FF2B5EF4-FFF2-40B4-BE49-F238E27FC236}">
                <a16:creationId xmlns:a16="http://schemas.microsoft.com/office/drawing/2014/main" id="{D686CF04-470D-324A-94ED-FEFD45828A07}"/>
              </a:ext>
            </a:extLst>
          </p:cNvPr>
          <p:cNvSpPr txBox="1"/>
          <p:nvPr/>
        </p:nvSpPr>
        <p:spPr>
          <a:xfrm>
            <a:off x="3653970" y="2259308"/>
            <a:ext cx="449963" cy="461665"/>
          </a:xfrm>
          <a:prstGeom prst="rect">
            <a:avLst/>
          </a:prstGeom>
          <a:solidFill>
            <a:schemeClr val="accent1">
              <a:lumMod val="20000"/>
              <a:lumOff val="80000"/>
            </a:schemeClr>
          </a:solidFill>
        </p:spPr>
        <p:txBody>
          <a:bodyPr wrap="square" rtlCol="0">
            <a:spAutoFit/>
          </a:bodyPr>
          <a:lstStyle/>
          <a:p>
            <a:pPr algn="ctr"/>
            <a:r>
              <a:rPr lang="en-US" altLang="ja-JP" sz="2400" dirty="0"/>
              <a:t>1</a:t>
            </a:r>
            <a:endParaRPr lang="ja-JP" altLang="en-US"/>
          </a:p>
        </p:txBody>
      </p:sp>
      <p:sp>
        <p:nvSpPr>
          <p:cNvPr id="64" name="テキスト ボックス 63">
            <a:extLst>
              <a:ext uri="{FF2B5EF4-FFF2-40B4-BE49-F238E27FC236}">
                <a16:creationId xmlns:a16="http://schemas.microsoft.com/office/drawing/2014/main" id="{78282A4A-A9E1-4D48-93DD-DF2C85DA752D}"/>
              </a:ext>
            </a:extLst>
          </p:cNvPr>
          <p:cNvSpPr txBox="1"/>
          <p:nvPr/>
        </p:nvSpPr>
        <p:spPr>
          <a:xfrm>
            <a:off x="3654920" y="4707524"/>
            <a:ext cx="449963" cy="461665"/>
          </a:xfrm>
          <a:prstGeom prst="rect">
            <a:avLst/>
          </a:prstGeom>
          <a:solidFill>
            <a:schemeClr val="accent1">
              <a:lumMod val="20000"/>
              <a:lumOff val="80000"/>
            </a:schemeClr>
          </a:solidFill>
        </p:spPr>
        <p:txBody>
          <a:bodyPr wrap="square" rtlCol="0">
            <a:spAutoFit/>
          </a:bodyPr>
          <a:lstStyle/>
          <a:p>
            <a:pPr algn="ctr"/>
            <a:r>
              <a:rPr lang="en-US" altLang="ja-JP" sz="2400" dirty="0"/>
              <a:t>0</a:t>
            </a:r>
            <a:endParaRPr lang="ja-JP" altLang="en-US"/>
          </a:p>
        </p:txBody>
      </p:sp>
      <p:sp>
        <p:nvSpPr>
          <p:cNvPr id="65" name="テキスト ボックス 64">
            <a:extLst>
              <a:ext uri="{FF2B5EF4-FFF2-40B4-BE49-F238E27FC236}">
                <a16:creationId xmlns:a16="http://schemas.microsoft.com/office/drawing/2014/main" id="{C5ADFA1C-CF74-7144-9ECB-C00D9875F622}"/>
              </a:ext>
            </a:extLst>
          </p:cNvPr>
          <p:cNvSpPr txBox="1"/>
          <p:nvPr/>
        </p:nvSpPr>
        <p:spPr>
          <a:xfrm>
            <a:off x="6505877" y="4699141"/>
            <a:ext cx="449963" cy="461665"/>
          </a:xfrm>
          <a:prstGeom prst="rect">
            <a:avLst/>
          </a:prstGeom>
          <a:solidFill>
            <a:schemeClr val="accent1">
              <a:lumMod val="20000"/>
              <a:lumOff val="80000"/>
            </a:schemeClr>
          </a:solidFill>
        </p:spPr>
        <p:txBody>
          <a:bodyPr wrap="square" rtlCol="0">
            <a:spAutoFit/>
          </a:bodyPr>
          <a:lstStyle/>
          <a:p>
            <a:pPr algn="ctr"/>
            <a:r>
              <a:rPr lang="en-US" altLang="ja-JP" sz="2400" dirty="0"/>
              <a:t>0</a:t>
            </a:r>
            <a:endParaRPr lang="ja-JP" altLang="en-US"/>
          </a:p>
        </p:txBody>
      </p:sp>
      <p:sp>
        <p:nvSpPr>
          <p:cNvPr id="66" name="テキスト ボックス 65">
            <a:extLst>
              <a:ext uri="{FF2B5EF4-FFF2-40B4-BE49-F238E27FC236}">
                <a16:creationId xmlns:a16="http://schemas.microsoft.com/office/drawing/2014/main" id="{EC19AD1E-8D65-7744-8074-F5145A5DF17F}"/>
              </a:ext>
            </a:extLst>
          </p:cNvPr>
          <p:cNvSpPr txBox="1"/>
          <p:nvPr/>
        </p:nvSpPr>
        <p:spPr>
          <a:xfrm>
            <a:off x="6487600" y="2270598"/>
            <a:ext cx="449963" cy="461665"/>
          </a:xfrm>
          <a:prstGeom prst="rect">
            <a:avLst/>
          </a:prstGeom>
          <a:solidFill>
            <a:schemeClr val="accent1">
              <a:lumMod val="20000"/>
              <a:lumOff val="80000"/>
            </a:schemeClr>
          </a:solidFill>
        </p:spPr>
        <p:txBody>
          <a:bodyPr wrap="square" rtlCol="0">
            <a:spAutoFit/>
          </a:bodyPr>
          <a:lstStyle/>
          <a:p>
            <a:pPr algn="ctr"/>
            <a:r>
              <a:rPr lang="en-US" altLang="ja-JP" sz="2400" dirty="0"/>
              <a:t>1</a:t>
            </a:r>
            <a:endParaRPr lang="ja-JP" altLang="en-US"/>
          </a:p>
        </p:txBody>
      </p:sp>
      <p:sp>
        <p:nvSpPr>
          <p:cNvPr id="67" name="テキスト ボックス 66">
            <a:extLst>
              <a:ext uri="{FF2B5EF4-FFF2-40B4-BE49-F238E27FC236}">
                <a16:creationId xmlns:a16="http://schemas.microsoft.com/office/drawing/2014/main" id="{2F93E976-6884-0541-A1E4-A1AEF31C723C}"/>
              </a:ext>
            </a:extLst>
          </p:cNvPr>
          <p:cNvSpPr txBox="1"/>
          <p:nvPr/>
        </p:nvSpPr>
        <p:spPr>
          <a:xfrm>
            <a:off x="10678481" y="4711018"/>
            <a:ext cx="449963" cy="461665"/>
          </a:xfrm>
          <a:prstGeom prst="rect">
            <a:avLst/>
          </a:prstGeom>
          <a:solidFill>
            <a:schemeClr val="accent1">
              <a:lumMod val="20000"/>
              <a:lumOff val="80000"/>
            </a:schemeClr>
          </a:solidFill>
        </p:spPr>
        <p:txBody>
          <a:bodyPr wrap="square" rtlCol="0">
            <a:spAutoFit/>
          </a:bodyPr>
          <a:lstStyle/>
          <a:p>
            <a:pPr algn="ctr"/>
            <a:r>
              <a:rPr lang="en-US" altLang="ja-JP" sz="2400" dirty="0"/>
              <a:t>1</a:t>
            </a:r>
            <a:endParaRPr lang="ja-JP" altLang="en-US"/>
          </a:p>
        </p:txBody>
      </p:sp>
    </p:spTree>
    <p:extLst>
      <p:ext uri="{BB962C8B-B14F-4D97-AF65-F5344CB8AC3E}">
        <p14:creationId xmlns:p14="http://schemas.microsoft.com/office/powerpoint/2010/main" val="41859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094F-45DE-FF4C-A166-D6DAE2BD215A}"/>
              </a:ext>
            </a:extLst>
          </p:cNvPr>
          <p:cNvSpPr>
            <a:spLocks noGrp="1"/>
          </p:cNvSpPr>
          <p:nvPr>
            <p:ph type="title"/>
          </p:nvPr>
        </p:nvSpPr>
        <p:spPr/>
        <p:txBody>
          <a:bodyPr/>
          <a:lstStyle/>
          <a:p>
            <a:r>
              <a:rPr lang="ja-JP" altLang="en-US"/>
              <a:t>提案する分類をしない</a:t>
            </a:r>
            <a:r>
              <a:rPr kumimoji="1" lang="ja-JP" altLang="en-US"/>
              <a:t>手法</a:t>
            </a:r>
          </a:p>
        </p:txBody>
      </p:sp>
      <p:sp>
        <p:nvSpPr>
          <p:cNvPr id="3" name="コンテンツ プレースホルダー 2">
            <a:extLst>
              <a:ext uri="{FF2B5EF4-FFF2-40B4-BE49-F238E27FC236}">
                <a16:creationId xmlns:a16="http://schemas.microsoft.com/office/drawing/2014/main" id="{07086B7B-CCA4-2F4A-A5FE-64BA2C6CA8A4}"/>
              </a:ext>
            </a:extLst>
          </p:cNvPr>
          <p:cNvSpPr>
            <a:spLocks noGrp="1"/>
          </p:cNvSpPr>
          <p:nvPr>
            <p:ph idx="1"/>
          </p:nvPr>
        </p:nvSpPr>
        <p:spPr/>
        <p:txBody>
          <a:bodyPr/>
          <a:lstStyle/>
          <a:p>
            <a:r>
              <a:rPr lang="en-US" altLang="ja-JP" dirty="0" err="1"/>
              <a:t>SiamNet</a:t>
            </a:r>
            <a:r>
              <a:rPr kumimoji="1" lang="ja-JP" altLang="en-US"/>
              <a:t>をする場合の加点方式</a:t>
            </a:r>
            <a:r>
              <a:rPr kumimoji="1" lang="en-US" altLang="ja-JP" dirty="0"/>
              <a:t>(</a:t>
            </a:r>
            <a:r>
              <a:rPr kumimoji="1" lang="ja-JP" altLang="en-US"/>
              <a:t>今の盤面から良くなったかどう</a:t>
            </a:r>
            <a:r>
              <a:rPr lang="ja-JP" altLang="en-US"/>
              <a:t>か</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45D98DD-5773-334A-84B5-68FA7522A957}"/>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39AE1DDB-A6CB-FB42-84D2-02D0A84A759F}"/>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D7127EEA-46E1-5F4C-8E80-E819B8F677F6}"/>
              </a:ext>
            </a:extLst>
          </p:cNvPr>
          <p:cNvSpPr>
            <a:spLocks noGrp="1"/>
          </p:cNvSpPr>
          <p:nvPr>
            <p:ph type="sldNum" sz="quarter" idx="12"/>
          </p:nvPr>
        </p:nvSpPr>
        <p:spPr/>
        <p:txBody>
          <a:bodyPr/>
          <a:lstStyle/>
          <a:p>
            <a:fld id="{B6C96D85-A916-2E4D-BC6C-F8C1C1E56440}" type="slidenum">
              <a:rPr lang="en-US" altLang="ja-JP" smtClean="0"/>
              <a:t>12</a:t>
            </a:fld>
            <a:endParaRPr kumimoji="1" lang="ja-JP" altLang="en-US"/>
          </a:p>
        </p:txBody>
      </p:sp>
      <p:graphicFrame>
        <p:nvGraphicFramePr>
          <p:cNvPr id="7" name="表 7">
            <a:extLst>
              <a:ext uri="{FF2B5EF4-FFF2-40B4-BE49-F238E27FC236}">
                <a16:creationId xmlns:a16="http://schemas.microsoft.com/office/drawing/2014/main" id="{CFDA05EB-C114-1D40-ADA0-74856903AFB4}"/>
              </a:ext>
            </a:extLst>
          </p:cNvPr>
          <p:cNvGraphicFramePr>
            <a:graphicFrameLocks noGrp="1"/>
          </p:cNvGraphicFramePr>
          <p:nvPr/>
        </p:nvGraphicFramePr>
        <p:xfrm>
          <a:off x="162296"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sp>
        <p:nvSpPr>
          <p:cNvPr id="8" name="右矢印 7">
            <a:extLst>
              <a:ext uri="{FF2B5EF4-FFF2-40B4-BE49-F238E27FC236}">
                <a16:creationId xmlns:a16="http://schemas.microsoft.com/office/drawing/2014/main" id="{E3EB6A8C-8A83-4247-BE69-1846BC35B2BB}"/>
              </a:ext>
            </a:extLst>
          </p:cNvPr>
          <p:cNvSpPr/>
          <p:nvPr/>
        </p:nvSpPr>
        <p:spPr>
          <a:xfrm>
            <a:off x="2088193" y="2827351"/>
            <a:ext cx="808973" cy="22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曲折矢印 8">
            <a:extLst>
              <a:ext uri="{FF2B5EF4-FFF2-40B4-BE49-F238E27FC236}">
                <a16:creationId xmlns:a16="http://schemas.microsoft.com/office/drawing/2014/main" id="{00636D6D-549F-2848-8C2E-388CE1C16564}"/>
              </a:ext>
            </a:extLst>
          </p:cNvPr>
          <p:cNvSpPr/>
          <p:nvPr/>
        </p:nvSpPr>
        <p:spPr>
          <a:xfrm flipV="1">
            <a:off x="2116899" y="3254698"/>
            <a:ext cx="808973" cy="2081388"/>
          </a:xfrm>
          <a:prstGeom prst="bentArrow">
            <a:avLst>
              <a:gd name="adj1" fmla="val 11065"/>
              <a:gd name="adj2" fmla="val 2964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0" name="表 7">
            <a:extLst>
              <a:ext uri="{FF2B5EF4-FFF2-40B4-BE49-F238E27FC236}">
                <a16:creationId xmlns:a16="http://schemas.microsoft.com/office/drawing/2014/main" id="{DD39BC26-A534-4F4D-87DA-BF05DAA718FE}"/>
              </a:ext>
            </a:extLst>
          </p:cNvPr>
          <p:cNvGraphicFramePr>
            <a:graphicFrameLocks noGrp="1"/>
          </p:cNvGraphicFramePr>
          <p:nvPr/>
        </p:nvGraphicFramePr>
        <p:xfrm>
          <a:off x="3058358"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12" name="図 11">
            <a:extLst>
              <a:ext uri="{FF2B5EF4-FFF2-40B4-BE49-F238E27FC236}">
                <a16:creationId xmlns:a16="http://schemas.microsoft.com/office/drawing/2014/main" id="{F9127EA5-D593-F142-9661-5CF8B02AD52A}"/>
              </a:ext>
            </a:extLst>
          </p:cNvPr>
          <p:cNvPicPr>
            <a:picLocks noChangeAspect="1"/>
          </p:cNvPicPr>
          <p:nvPr/>
        </p:nvPicPr>
        <p:blipFill>
          <a:blip r:embed="rId2"/>
          <a:stretch>
            <a:fillRect/>
          </a:stretch>
        </p:blipFill>
        <p:spPr>
          <a:xfrm>
            <a:off x="2020277" y="2339879"/>
            <a:ext cx="266700" cy="254000"/>
          </a:xfrm>
          <a:prstGeom prst="rect">
            <a:avLst/>
          </a:prstGeom>
        </p:spPr>
      </p:pic>
      <p:pic>
        <p:nvPicPr>
          <p:cNvPr id="14" name="図 13">
            <a:extLst>
              <a:ext uri="{FF2B5EF4-FFF2-40B4-BE49-F238E27FC236}">
                <a16:creationId xmlns:a16="http://schemas.microsoft.com/office/drawing/2014/main" id="{7DFFCE4A-35E9-BA48-BD61-924949CC9A43}"/>
              </a:ext>
            </a:extLst>
          </p:cNvPr>
          <p:cNvPicPr>
            <a:picLocks noChangeAspect="1"/>
          </p:cNvPicPr>
          <p:nvPr/>
        </p:nvPicPr>
        <p:blipFill>
          <a:blip r:embed="rId3"/>
          <a:stretch>
            <a:fillRect/>
          </a:stretch>
        </p:blipFill>
        <p:spPr>
          <a:xfrm>
            <a:off x="2375469" y="2339879"/>
            <a:ext cx="268380" cy="255600"/>
          </a:xfrm>
          <a:prstGeom prst="rect">
            <a:avLst/>
          </a:prstGeom>
        </p:spPr>
      </p:pic>
      <p:graphicFrame>
        <p:nvGraphicFramePr>
          <p:cNvPr id="15" name="表 7">
            <a:extLst>
              <a:ext uri="{FF2B5EF4-FFF2-40B4-BE49-F238E27FC236}">
                <a16:creationId xmlns:a16="http://schemas.microsoft.com/office/drawing/2014/main" id="{425C3C5A-D68E-3245-89E3-E4F6448AA8B0}"/>
              </a:ext>
            </a:extLst>
          </p:cNvPr>
          <p:cNvGraphicFramePr>
            <a:graphicFrameLocks noGrp="1"/>
          </p:cNvGraphicFramePr>
          <p:nvPr/>
        </p:nvGraphicFramePr>
        <p:xfrm>
          <a:off x="3064829"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16" name="図 15">
            <a:extLst>
              <a:ext uri="{FF2B5EF4-FFF2-40B4-BE49-F238E27FC236}">
                <a16:creationId xmlns:a16="http://schemas.microsoft.com/office/drawing/2014/main" id="{8CDA0E56-550F-DE46-92F8-B3CD1AC2018D}"/>
              </a:ext>
            </a:extLst>
          </p:cNvPr>
          <p:cNvPicPr>
            <a:picLocks noChangeAspect="1"/>
          </p:cNvPicPr>
          <p:nvPr/>
        </p:nvPicPr>
        <p:blipFill>
          <a:blip r:embed="rId3"/>
          <a:stretch>
            <a:fillRect/>
          </a:stretch>
        </p:blipFill>
        <p:spPr>
          <a:xfrm>
            <a:off x="3948673" y="3379958"/>
            <a:ext cx="266700" cy="254000"/>
          </a:xfrm>
          <a:prstGeom prst="rect">
            <a:avLst/>
          </a:prstGeom>
        </p:spPr>
      </p:pic>
      <p:pic>
        <p:nvPicPr>
          <p:cNvPr id="17" name="図 16">
            <a:extLst>
              <a:ext uri="{FF2B5EF4-FFF2-40B4-BE49-F238E27FC236}">
                <a16:creationId xmlns:a16="http://schemas.microsoft.com/office/drawing/2014/main" id="{D1FA7D4A-21F6-824F-846C-4D74AB98F80E}"/>
              </a:ext>
            </a:extLst>
          </p:cNvPr>
          <p:cNvPicPr>
            <a:picLocks noChangeAspect="1"/>
          </p:cNvPicPr>
          <p:nvPr/>
        </p:nvPicPr>
        <p:blipFill>
          <a:blip r:embed="rId2"/>
          <a:stretch>
            <a:fillRect/>
          </a:stretch>
        </p:blipFill>
        <p:spPr>
          <a:xfrm>
            <a:off x="3527094" y="3367432"/>
            <a:ext cx="266700" cy="254000"/>
          </a:xfrm>
          <a:prstGeom prst="rect">
            <a:avLst/>
          </a:prstGeom>
        </p:spPr>
      </p:pic>
      <p:pic>
        <p:nvPicPr>
          <p:cNvPr id="18" name="図 17">
            <a:extLst>
              <a:ext uri="{FF2B5EF4-FFF2-40B4-BE49-F238E27FC236}">
                <a16:creationId xmlns:a16="http://schemas.microsoft.com/office/drawing/2014/main" id="{C3B74B7E-9657-AF4A-8EA8-51F382DF2C9E}"/>
              </a:ext>
            </a:extLst>
          </p:cNvPr>
          <p:cNvPicPr>
            <a:picLocks noChangeAspect="1"/>
          </p:cNvPicPr>
          <p:nvPr/>
        </p:nvPicPr>
        <p:blipFill>
          <a:blip r:embed="rId3"/>
          <a:stretch>
            <a:fillRect/>
          </a:stretch>
        </p:blipFill>
        <p:spPr>
          <a:xfrm>
            <a:off x="3536277" y="5818020"/>
            <a:ext cx="268380" cy="255600"/>
          </a:xfrm>
          <a:prstGeom prst="rect">
            <a:avLst/>
          </a:prstGeom>
        </p:spPr>
      </p:pic>
      <p:pic>
        <p:nvPicPr>
          <p:cNvPr id="19" name="図 18">
            <a:extLst>
              <a:ext uri="{FF2B5EF4-FFF2-40B4-BE49-F238E27FC236}">
                <a16:creationId xmlns:a16="http://schemas.microsoft.com/office/drawing/2014/main" id="{457E33F8-E715-1F4E-A6F5-ECD83A89841F}"/>
              </a:ext>
            </a:extLst>
          </p:cNvPr>
          <p:cNvPicPr>
            <a:picLocks noChangeAspect="1"/>
          </p:cNvPicPr>
          <p:nvPr/>
        </p:nvPicPr>
        <p:blipFill>
          <a:blip r:embed="rId2"/>
          <a:stretch>
            <a:fillRect/>
          </a:stretch>
        </p:blipFill>
        <p:spPr>
          <a:xfrm>
            <a:off x="3148727" y="5810418"/>
            <a:ext cx="266700" cy="254000"/>
          </a:xfrm>
          <a:prstGeom prst="rect">
            <a:avLst/>
          </a:prstGeom>
        </p:spPr>
      </p:pic>
      <p:sp>
        <p:nvSpPr>
          <p:cNvPr id="20" name="右矢印 19">
            <a:extLst>
              <a:ext uri="{FF2B5EF4-FFF2-40B4-BE49-F238E27FC236}">
                <a16:creationId xmlns:a16="http://schemas.microsoft.com/office/drawing/2014/main" id="{EFD2F861-D85B-E94B-9DA3-76AFEC0E5BD8}"/>
              </a:ext>
            </a:extLst>
          </p:cNvPr>
          <p:cNvSpPr/>
          <p:nvPr/>
        </p:nvSpPr>
        <p:spPr>
          <a:xfrm>
            <a:off x="4839550" y="2828411"/>
            <a:ext cx="808973" cy="22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曲折矢印 20">
            <a:extLst>
              <a:ext uri="{FF2B5EF4-FFF2-40B4-BE49-F238E27FC236}">
                <a16:creationId xmlns:a16="http://schemas.microsoft.com/office/drawing/2014/main" id="{F56D0AA2-38F3-9142-B2EE-FD5B034C9820}"/>
              </a:ext>
            </a:extLst>
          </p:cNvPr>
          <p:cNvSpPr/>
          <p:nvPr/>
        </p:nvSpPr>
        <p:spPr>
          <a:xfrm flipV="1">
            <a:off x="4823786" y="3264754"/>
            <a:ext cx="808973" cy="2081388"/>
          </a:xfrm>
          <a:prstGeom prst="bentArrow">
            <a:avLst>
              <a:gd name="adj1" fmla="val 11065"/>
              <a:gd name="adj2" fmla="val 2964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22" name="表 7">
            <a:extLst>
              <a:ext uri="{FF2B5EF4-FFF2-40B4-BE49-F238E27FC236}">
                <a16:creationId xmlns:a16="http://schemas.microsoft.com/office/drawing/2014/main" id="{51713724-C030-7447-A1EC-C6F68C443B2E}"/>
              </a:ext>
            </a:extLst>
          </p:cNvPr>
          <p:cNvGraphicFramePr>
            <a:graphicFrameLocks noGrp="1"/>
          </p:cNvGraphicFramePr>
          <p:nvPr>
            <p:extLst>
              <p:ext uri="{D42A27DB-BD31-4B8C-83A1-F6EECF244321}">
                <p14:modId xmlns:p14="http://schemas.microsoft.com/office/powerpoint/2010/main" val="2533723705"/>
              </p:ext>
            </p:extLst>
          </p:nvPr>
        </p:nvGraphicFramePr>
        <p:xfrm>
          <a:off x="5910673"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graphicFrame>
        <p:nvGraphicFramePr>
          <p:cNvPr id="23" name="表 7">
            <a:extLst>
              <a:ext uri="{FF2B5EF4-FFF2-40B4-BE49-F238E27FC236}">
                <a16:creationId xmlns:a16="http://schemas.microsoft.com/office/drawing/2014/main" id="{F1C71642-519C-A346-B184-2659D2324BCF}"/>
              </a:ext>
            </a:extLst>
          </p:cNvPr>
          <p:cNvGraphicFramePr>
            <a:graphicFrameLocks noGrp="1"/>
          </p:cNvGraphicFramePr>
          <p:nvPr/>
        </p:nvGraphicFramePr>
        <p:xfrm>
          <a:off x="5893644" y="2084572"/>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24" name="図 23">
            <a:extLst>
              <a:ext uri="{FF2B5EF4-FFF2-40B4-BE49-F238E27FC236}">
                <a16:creationId xmlns:a16="http://schemas.microsoft.com/office/drawing/2014/main" id="{304DFA09-AD9E-C64E-B120-BB841A88F91C}"/>
              </a:ext>
            </a:extLst>
          </p:cNvPr>
          <p:cNvPicPr>
            <a:picLocks noChangeAspect="1"/>
          </p:cNvPicPr>
          <p:nvPr/>
        </p:nvPicPr>
        <p:blipFill>
          <a:blip r:embed="rId2"/>
          <a:stretch>
            <a:fillRect/>
          </a:stretch>
        </p:blipFill>
        <p:spPr>
          <a:xfrm>
            <a:off x="4923479" y="2338416"/>
            <a:ext cx="266700" cy="254000"/>
          </a:xfrm>
          <a:prstGeom prst="rect">
            <a:avLst/>
          </a:prstGeom>
        </p:spPr>
      </p:pic>
      <p:sp>
        <p:nvSpPr>
          <p:cNvPr id="25" name="テキスト ボックス 24">
            <a:extLst>
              <a:ext uri="{FF2B5EF4-FFF2-40B4-BE49-F238E27FC236}">
                <a16:creationId xmlns:a16="http://schemas.microsoft.com/office/drawing/2014/main" id="{9FEAEF8F-3D26-D94C-BD2F-EB0CB27FFAFB}"/>
              </a:ext>
            </a:extLst>
          </p:cNvPr>
          <p:cNvSpPr txBox="1"/>
          <p:nvPr/>
        </p:nvSpPr>
        <p:spPr>
          <a:xfrm>
            <a:off x="3521519" y="1714629"/>
            <a:ext cx="693678" cy="369332"/>
          </a:xfrm>
          <a:prstGeom prst="rect">
            <a:avLst/>
          </a:prstGeom>
          <a:noFill/>
        </p:spPr>
        <p:txBody>
          <a:bodyPr wrap="square" rtlCol="0">
            <a:spAutoFit/>
          </a:bodyPr>
          <a:lstStyle/>
          <a:p>
            <a:r>
              <a:rPr kumimoji="1" lang="ja-JP" altLang="en-US"/>
              <a:t>プロ</a:t>
            </a:r>
          </a:p>
        </p:txBody>
      </p:sp>
      <p:sp>
        <p:nvSpPr>
          <p:cNvPr id="26" name="テキスト ボックス 25">
            <a:extLst>
              <a:ext uri="{FF2B5EF4-FFF2-40B4-BE49-F238E27FC236}">
                <a16:creationId xmlns:a16="http://schemas.microsoft.com/office/drawing/2014/main" id="{8EA21E1B-6ED4-FE46-BD0B-50C3EBDD7E20}"/>
              </a:ext>
            </a:extLst>
          </p:cNvPr>
          <p:cNvSpPr txBox="1"/>
          <p:nvPr/>
        </p:nvSpPr>
        <p:spPr>
          <a:xfrm>
            <a:off x="4939162" y="1969084"/>
            <a:ext cx="693678" cy="369332"/>
          </a:xfrm>
          <a:prstGeom prst="rect">
            <a:avLst/>
          </a:prstGeom>
          <a:noFill/>
        </p:spPr>
        <p:txBody>
          <a:bodyPr wrap="square" rtlCol="0">
            <a:spAutoFit/>
          </a:bodyPr>
          <a:lstStyle/>
          <a:p>
            <a:r>
              <a:rPr kumimoji="1" lang="en-US" altLang="ja-JP" dirty="0"/>
              <a:t>next</a:t>
            </a:r>
            <a:endParaRPr kumimoji="1" lang="ja-JP" altLang="en-US"/>
          </a:p>
        </p:txBody>
      </p:sp>
      <p:pic>
        <p:nvPicPr>
          <p:cNvPr id="28" name="図 27">
            <a:extLst>
              <a:ext uri="{FF2B5EF4-FFF2-40B4-BE49-F238E27FC236}">
                <a16:creationId xmlns:a16="http://schemas.microsoft.com/office/drawing/2014/main" id="{C0CDC054-405C-5441-B4E0-FF0E5A83C1EE}"/>
              </a:ext>
            </a:extLst>
          </p:cNvPr>
          <p:cNvPicPr>
            <a:picLocks noChangeAspect="1"/>
          </p:cNvPicPr>
          <p:nvPr/>
        </p:nvPicPr>
        <p:blipFill>
          <a:blip r:embed="rId4"/>
          <a:stretch>
            <a:fillRect/>
          </a:stretch>
        </p:blipFill>
        <p:spPr>
          <a:xfrm>
            <a:off x="5301950" y="2338416"/>
            <a:ext cx="266700" cy="254000"/>
          </a:xfrm>
          <a:prstGeom prst="rect">
            <a:avLst/>
          </a:prstGeom>
        </p:spPr>
      </p:pic>
      <p:pic>
        <p:nvPicPr>
          <p:cNvPr id="29" name="図 28">
            <a:extLst>
              <a:ext uri="{FF2B5EF4-FFF2-40B4-BE49-F238E27FC236}">
                <a16:creationId xmlns:a16="http://schemas.microsoft.com/office/drawing/2014/main" id="{57DA6FDC-D096-4542-8A98-2610F14BFBB7}"/>
              </a:ext>
            </a:extLst>
          </p:cNvPr>
          <p:cNvPicPr>
            <a:picLocks noChangeAspect="1"/>
          </p:cNvPicPr>
          <p:nvPr/>
        </p:nvPicPr>
        <p:blipFill>
          <a:blip r:embed="rId3"/>
          <a:stretch>
            <a:fillRect/>
          </a:stretch>
        </p:blipFill>
        <p:spPr>
          <a:xfrm>
            <a:off x="6763518" y="3381369"/>
            <a:ext cx="266700" cy="254000"/>
          </a:xfrm>
          <a:prstGeom prst="rect">
            <a:avLst/>
          </a:prstGeom>
        </p:spPr>
      </p:pic>
      <p:pic>
        <p:nvPicPr>
          <p:cNvPr id="30" name="図 29">
            <a:extLst>
              <a:ext uri="{FF2B5EF4-FFF2-40B4-BE49-F238E27FC236}">
                <a16:creationId xmlns:a16="http://schemas.microsoft.com/office/drawing/2014/main" id="{12F56D90-458B-2442-A146-1573E6523A80}"/>
              </a:ext>
            </a:extLst>
          </p:cNvPr>
          <p:cNvPicPr>
            <a:picLocks noChangeAspect="1"/>
          </p:cNvPicPr>
          <p:nvPr/>
        </p:nvPicPr>
        <p:blipFill>
          <a:blip r:embed="rId2"/>
          <a:stretch>
            <a:fillRect/>
          </a:stretch>
        </p:blipFill>
        <p:spPr>
          <a:xfrm>
            <a:off x="6341939" y="3368843"/>
            <a:ext cx="266700" cy="254000"/>
          </a:xfrm>
          <a:prstGeom prst="rect">
            <a:avLst/>
          </a:prstGeom>
        </p:spPr>
      </p:pic>
      <p:pic>
        <p:nvPicPr>
          <p:cNvPr id="31" name="図 30">
            <a:extLst>
              <a:ext uri="{FF2B5EF4-FFF2-40B4-BE49-F238E27FC236}">
                <a16:creationId xmlns:a16="http://schemas.microsoft.com/office/drawing/2014/main" id="{D4A7B2D2-4086-794E-853C-76779FABB990}"/>
              </a:ext>
            </a:extLst>
          </p:cNvPr>
          <p:cNvPicPr>
            <a:picLocks noChangeAspect="1"/>
          </p:cNvPicPr>
          <p:nvPr/>
        </p:nvPicPr>
        <p:blipFill>
          <a:blip r:embed="rId3"/>
          <a:stretch>
            <a:fillRect/>
          </a:stretch>
        </p:blipFill>
        <p:spPr>
          <a:xfrm>
            <a:off x="6804213" y="5826242"/>
            <a:ext cx="266700" cy="254000"/>
          </a:xfrm>
          <a:prstGeom prst="rect">
            <a:avLst/>
          </a:prstGeom>
        </p:spPr>
      </p:pic>
      <p:pic>
        <p:nvPicPr>
          <p:cNvPr id="32" name="図 31">
            <a:extLst>
              <a:ext uri="{FF2B5EF4-FFF2-40B4-BE49-F238E27FC236}">
                <a16:creationId xmlns:a16="http://schemas.microsoft.com/office/drawing/2014/main" id="{EEBC5FF4-D7B7-404F-8685-43B2D829E4AB}"/>
              </a:ext>
            </a:extLst>
          </p:cNvPr>
          <p:cNvPicPr>
            <a:picLocks noChangeAspect="1"/>
          </p:cNvPicPr>
          <p:nvPr/>
        </p:nvPicPr>
        <p:blipFill>
          <a:blip r:embed="rId2"/>
          <a:stretch>
            <a:fillRect/>
          </a:stretch>
        </p:blipFill>
        <p:spPr>
          <a:xfrm>
            <a:off x="6382634" y="5813716"/>
            <a:ext cx="266700" cy="254000"/>
          </a:xfrm>
          <a:prstGeom prst="rect">
            <a:avLst/>
          </a:prstGeom>
        </p:spPr>
      </p:pic>
      <p:pic>
        <p:nvPicPr>
          <p:cNvPr id="33" name="図 32">
            <a:extLst>
              <a:ext uri="{FF2B5EF4-FFF2-40B4-BE49-F238E27FC236}">
                <a16:creationId xmlns:a16="http://schemas.microsoft.com/office/drawing/2014/main" id="{8F60C03E-E206-3F45-AC96-5859D6FFC640}"/>
              </a:ext>
            </a:extLst>
          </p:cNvPr>
          <p:cNvPicPr>
            <a:picLocks noChangeAspect="1"/>
          </p:cNvPicPr>
          <p:nvPr/>
        </p:nvPicPr>
        <p:blipFill>
          <a:blip r:embed="rId2"/>
          <a:stretch>
            <a:fillRect/>
          </a:stretch>
        </p:blipFill>
        <p:spPr>
          <a:xfrm>
            <a:off x="5979937" y="3363499"/>
            <a:ext cx="266700" cy="254000"/>
          </a:xfrm>
          <a:prstGeom prst="rect">
            <a:avLst/>
          </a:prstGeom>
        </p:spPr>
      </p:pic>
      <p:pic>
        <p:nvPicPr>
          <p:cNvPr id="34" name="図 33">
            <a:extLst>
              <a:ext uri="{FF2B5EF4-FFF2-40B4-BE49-F238E27FC236}">
                <a16:creationId xmlns:a16="http://schemas.microsoft.com/office/drawing/2014/main" id="{FF7AABD6-F5B3-D642-9982-F62C85F4071A}"/>
              </a:ext>
            </a:extLst>
          </p:cNvPr>
          <p:cNvPicPr>
            <a:picLocks noChangeAspect="1"/>
          </p:cNvPicPr>
          <p:nvPr/>
        </p:nvPicPr>
        <p:blipFill>
          <a:blip r:embed="rId4"/>
          <a:stretch>
            <a:fillRect/>
          </a:stretch>
        </p:blipFill>
        <p:spPr>
          <a:xfrm>
            <a:off x="5979937" y="2964444"/>
            <a:ext cx="266700" cy="254000"/>
          </a:xfrm>
          <a:prstGeom prst="rect">
            <a:avLst/>
          </a:prstGeom>
        </p:spPr>
      </p:pic>
      <p:pic>
        <p:nvPicPr>
          <p:cNvPr id="35" name="図 34">
            <a:extLst>
              <a:ext uri="{FF2B5EF4-FFF2-40B4-BE49-F238E27FC236}">
                <a16:creationId xmlns:a16="http://schemas.microsoft.com/office/drawing/2014/main" id="{2F8C4A58-4403-904E-9E6A-5E4775CA4494}"/>
              </a:ext>
            </a:extLst>
          </p:cNvPr>
          <p:cNvPicPr>
            <a:picLocks noChangeAspect="1"/>
          </p:cNvPicPr>
          <p:nvPr/>
        </p:nvPicPr>
        <p:blipFill>
          <a:blip r:embed="rId2"/>
          <a:stretch>
            <a:fillRect/>
          </a:stretch>
        </p:blipFill>
        <p:spPr>
          <a:xfrm>
            <a:off x="5979937" y="5812669"/>
            <a:ext cx="266700" cy="254000"/>
          </a:xfrm>
          <a:prstGeom prst="rect">
            <a:avLst/>
          </a:prstGeom>
        </p:spPr>
      </p:pic>
      <p:pic>
        <p:nvPicPr>
          <p:cNvPr id="36" name="図 35">
            <a:extLst>
              <a:ext uri="{FF2B5EF4-FFF2-40B4-BE49-F238E27FC236}">
                <a16:creationId xmlns:a16="http://schemas.microsoft.com/office/drawing/2014/main" id="{04A168DD-47A4-B140-A409-6A9AE8E240C6}"/>
              </a:ext>
            </a:extLst>
          </p:cNvPr>
          <p:cNvPicPr>
            <a:picLocks noChangeAspect="1"/>
          </p:cNvPicPr>
          <p:nvPr/>
        </p:nvPicPr>
        <p:blipFill>
          <a:blip r:embed="rId4"/>
          <a:stretch>
            <a:fillRect/>
          </a:stretch>
        </p:blipFill>
        <p:spPr>
          <a:xfrm>
            <a:off x="6382634" y="5416701"/>
            <a:ext cx="266700" cy="254000"/>
          </a:xfrm>
          <a:prstGeom prst="rect">
            <a:avLst/>
          </a:prstGeom>
        </p:spPr>
      </p:pic>
      <p:sp>
        <p:nvSpPr>
          <p:cNvPr id="37" name="テキスト ボックス 36">
            <a:extLst>
              <a:ext uri="{FF2B5EF4-FFF2-40B4-BE49-F238E27FC236}">
                <a16:creationId xmlns:a16="http://schemas.microsoft.com/office/drawing/2014/main" id="{A9CF21F2-EC75-0640-B5E9-62AF1DE4AB58}"/>
              </a:ext>
            </a:extLst>
          </p:cNvPr>
          <p:cNvSpPr txBox="1"/>
          <p:nvPr/>
        </p:nvSpPr>
        <p:spPr>
          <a:xfrm>
            <a:off x="2038574" y="1958592"/>
            <a:ext cx="693678" cy="369332"/>
          </a:xfrm>
          <a:prstGeom prst="rect">
            <a:avLst/>
          </a:prstGeom>
          <a:noFill/>
        </p:spPr>
        <p:txBody>
          <a:bodyPr wrap="square" rtlCol="0">
            <a:spAutoFit/>
          </a:bodyPr>
          <a:lstStyle/>
          <a:p>
            <a:r>
              <a:rPr kumimoji="1" lang="en-US" altLang="ja-JP" dirty="0"/>
              <a:t>next</a:t>
            </a:r>
            <a:endParaRPr kumimoji="1" lang="ja-JP" altLang="en-US"/>
          </a:p>
        </p:txBody>
      </p:sp>
      <p:sp>
        <p:nvSpPr>
          <p:cNvPr id="38" name="テキスト ボックス 37">
            <a:extLst>
              <a:ext uri="{FF2B5EF4-FFF2-40B4-BE49-F238E27FC236}">
                <a16:creationId xmlns:a16="http://schemas.microsoft.com/office/drawing/2014/main" id="{EFF67940-18E5-0440-AE21-2865B3FA9B1D}"/>
              </a:ext>
            </a:extLst>
          </p:cNvPr>
          <p:cNvSpPr txBox="1"/>
          <p:nvPr/>
        </p:nvSpPr>
        <p:spPr>
          <a:xfrm>
            <a:off x="3321696" y="4156754"/>
            <a:ext cx="1132950" cy="369332"/>
          </a:xfrm>
          <a:prstGeom prst="rect">
            <a:avLst/>
          </a:prstGeom>
          <a:noFill/>
        </p:spPr>
        <p:txBody>
          <a:bodyPr wrap="square" rtlCol="0">
            <a:spAutoFit/>
          </a:bodyPr>
          <a:lstStyle/>
          <a:p>
            <a:r>
              <a:rPr kumimoji="1" lang="ja-JP" altLang="en-US"/>
              <a:t>ランダム</a:t>
            </a:r>
          </a:p>
        </p:txBody>
      </p:sp>
      <p:sp>
        <p:nvSpPr>
          <p:cNvPr id="39" name="テキスト ボックス 38">
            <a:extLst>
              <a:ext uri="{FF2B5EF4-FFF2-40B4-BE49-F238E27FC236}">
                <a16:creationId xmlns:a16="http://schemas.microsoft.com/office/drawing/2014/main" id="{55C869F4-0472-2E47-9428-A0BFA5EF77F7}"/>
              </a:ext>
            </a:extLst>
          </p:cNvPr>
          <p:cNvSpPr txBox="1"/>
          <p:nvPr/>
        </p:nvSpPr>
        <p:spPr>
          <a:xfrm>
            <a:off x="1945737" y="2964444"/>
            <a:ext cx="1178048" cy="369332"/>
          </a:xfrm>
          <a:prstGeom prst="rect">
            <a:avLst/>
          </a:prstGeom>
          <a:noFill/>
        </p:spPr>
        <p:txBody>
          <a:bodyPr wrap="square" rtlCol="0">
            <a:spAutoFit/>
          </a:bodyPr>
          <a:lstStyle/>
          <a:p>
            <a:r>
              <a:rPr lang="ja-JP" altLang="en-US"/>
              <a:t>評価点</a:t>
            </a:r>
            <a:r>
              <a:rPr lang="en-US" altLang="ja-JP" dirty="0"/>
              <a:t>+1</a:t>
            </a:r>
            <a:endParaRPr lang="ja-JP" altLang="en-US"/>
          </a:p>
        </p:txBody>
      </p:sp>
      <p:sp>
        <p:nvSpPr>
          <p:cNvPr id="40" name="テキスト ボックス 39">
            <a:extLst>
              <a:ext uri="{FF2B5EF4-FFF2-40B4-BE49-F238E27FC236}">
                <a16:creationId xmlns:a16="http://schemas.microsoft.com/office/drawing/2014/main" id="{01F49EA0-C74F-8048-9B4E-9D21C2CB9686}"/>
              </a:ext>
            </a:extLst>
          </p:cNvPr>
          <p:cNvSpPr txBox="1"/>
          <p:nvPr/>
        </p:nvSpPr>
        <p:spPr>
          <a:xfrm>
            <a:off x="1864691" y="5346142"/>
            <a:ext cx="1223612" cy="369332"/>
          </a:xfrm>
          <a:prstGeom prst="rect">
            <a:avLst/>
          </a:prstGeom>
          <a:noFill/>
        </p:spPr>
        <p:txBody>
          <a:bodyPr wrap="square" rtlCol="0">
            <a:spAutoFit/>
          </a:bodyPr>
          <a:lstStyle/>
          <a:p>
            <a:r>
              <a:rPr lang="ja-JP" altLang="en-US"/>
              <a:t>評価点</a:t>
            </a:r>
            <a:r>
              <a:rPr lang="en-US" altLang="ja-JP" dirty="0"/>
              <a:t>+0</a:t>
            </a:r>
            <a:endParaRPr lang="ja-JP" altLang="en-US"/>
          </a:p>
        </p:txBody>
      </p:sp>
      <p:graphicFrame>
        <p:nvGraphicFramePr>
          <p:cNvPr id="43" name="表 7">
            <a:extLst>
              <a:ext uri="{FF2B5EF4-FFF2-40B4-BE49-F238E27FC236}">
                <a16:creationId xmlns:a16="http://schemas.microsoft.com/office/drawing/2014/main" id="{1A851C81-2A72-2840-8693-FB28F663CA12}"/>
              </a:ext>
            </a:extLst>
          </p:cNvPr>
          <p:cNvGraphicFramePr>
            <a:graphicFrameLocks noGrp="1"/>
          </p:cNvGraphicFramePr>
          <p:nvPr/>
        </p:nvGraphicFramePr>
        <p:xfrm>
          <a:off x="10076395" y="4526086"/>
          <a:ext cx="1620000" cy="1620000"/>
        </p:xfrm>
        <a:graphic>
          <a:graphicData uri="http://schemas.openxmlformats.org/drawingml/2006/table">
            <a:tbl>
              <a:tblPr firstRow="1" bandRow="1">
                <a:tableStyleId>{2D5ABB26-0587-4C30-8999-92F81FD0307C}</a:tableStyleId>
              </a:tblPr>
              <a:tblGrid>
                <a:gridCol w="405000">
                  <a:extLst>
                    <a:ext uri="{9D8B030D-6E8A-4147-A177-3AD203B41FA5}">
                      <a16:colId xmlns:a16="http://schemas.microsoft.com/office/drawing/2014/main" val="3845690809"/>
                    </a:ext>
                  </a:extLst>
                </a:gridCol>
                <a:gridCol w="405000">
                  <a:extLst>
                    <a:ext uri="{9D8B030D-6E8A-4147-A177-3AD203B41FA5}">
                      <a16:colId xmlns:a16="http://schemas.microsoft.com/office/drawing/2014/main" val="42396703"/>
                    </a:ext>
                  </a:extLst>
                </a:gridCol>
                <a:gridCol w="405000">
                  <a:extLst>
                    <a:ext uri="{9D8B030D-6E8A-4147-A177-3AD203B41FA5}">
                      <a16:colId xmlns:a16="http://schemas.microsoft.com/office/drawing/2014/main" val="3451247915"/>
                    </a:ext>
                  </a:extLst>
                </a:gridCol>
                <a:gridCol w="405000">
                  <a:extLst>
                    <a:ext uri="{9D8B030D-6E8A-4147-A177-3AD203B41FA5}">
                      <a16:colId xmlns:a16="http://schemas.microsoft.com/office/drawing/2014/main" val="1320024098"/>
                    </a:ext>
                  </a:extLst>
                </a:gridCol>
              </a:tblGrid>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065701"/>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474132"/>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610444"/>
                  </a:ext>
                </a:extLst>
              </a:tr>
              <a:tr h="405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996069"/>
                  </a:ext>
                </a:extLst>
              </a:tr>
            </a:tbl>
          </a:graphicData>
        </a:graphic>
      </p:graphicFrame>
      <p:pic>
        <p:nvPicPr>
          <p:cNvPr id="44" name="図 43">
            <a:extLst>
              <a:ext uri="{FF2B5EF4-FFF2-40B4-BE49-F238E27FC236}">
                <a16:creationId xmlns:a16="http://schemas.microsoft.com/office/drawing/2014/main" id="{306CED4A-EA6B-E646-AEB6-43E81A0528BA}"/>
              </a:ext>
            </a:extLst>
          </p:cNvPr>
          <p:cNvPicPr>
            <a:picLocks noChangeAspect="1"/>
          </p:cNvPicPr>
          <p:nvPr/>
        </p:nvPicPr>
        <p:blipFill>
          <a:blip r:embed="rId3"/>
          <a:stretch>
            <a:fillRect/>
          </a:stretch>
        </p:blipFill>
        <p:spPr>
          <a:xfrm>
            <a:off x="10966710" y="5821472"/>
            <a:ext cx="266700" cy="254000"/>
          </a:xfrm>
          <a:prstGeom prst="rect">
            <a:avLst/>
          </a:prstGeom>
        </p:spPr>
      </p:pic>
      <p:pic>
        <p:nvPicPr>
          <p:cNvPr id="45" name="図 44">
            <a:extLst>
              <a:ext uri="{FF2B5EF4-FFF2-40B4-BE49-F238E27FC236}">
                <a16:creationId xmlns:a16="http://schemas.microsoft.com/office/drawing/2014/main" id="{4B10A133-478E-A349-9A3F-09F9F17361C6}"/>
              </a:ext>
            </a:extLst>
          </p:cNvPr>
          <p:cNvPicPr>
            <a:picLocks noChangeAspect="1"/>
          </p:cNvPicPr>
          <p:nvPr/>
        </p:nvPicPr>
        <p:blipFill>
          <a:blip r:embed="rId2"/>
          <a:stretch>
            <a:fillRect/>
          </a:stretch>
        </p:blipFill>
        <p:spPr>
          <a:xfrm>
            <a:off x="10545131" y="5808946"/>
            <a:ext cx="266700" cy="254000"/>
          </a:xfrm>
          <a:prstGeom prst="rect">
            <a:avLst/>
          </a:prstGeom>
        </p:spPr>
      </p:pic>
      <p:pic>
        <p:nvPicPr>
          <p:cNvPr id="2050" name="Picture 2" descr="人工知能・AIのイラスト">
            <a:extLst>
              <a:ext uri="{FF2B5EF4-FFF2-40B4-BE49-F238E27FC236}">
                <a16:creationId xmlns:a16="http://schemas.microsoft.com/office/drawing/2014/main" id="{1358CBA0-F154-EB4A-A133-D2C8D04E8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217" y="2547151"/>
            <a:ext cx="1644934" cy="1435205"/>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4DE2A01-E07D-9942-AA1A-0DC7DEA7A3C4}"/>
              </a:ext>
            </a:extLst>
          </p:cNvPr>
          <p:cNvSpPr txBox="1"/>
          <p:nvPr/>
        </p:nvSpPr>
        <p:spPr>
          <a:xfrm>
            <a:off x="7722585" y="4160933"/>
            <a:ext cx="2259615" cy="1477328"/>
          </a:xfrm>
          <a:prstGeom prst="rect">
            <a:avLst/>
          </a:prstGeom>
          <a:noFill/>
        </p:spPr>
        <p:txBody>
          <a:bodyPr wrap="square" rtlCol="0">
            <a:spAutoFit/>
          </a:bodyPr>
          <a:lstStyle/>
          <a:p>
            <a:r>
              <a:rPr lang="ja-JP" altLang="en-US"/>
              <a:t>機械学習</a:t>
            </a:r>
            <a:endParaRPr lang="en-US" altLang="ja-JP" dirty="0"/>
          </a:p>
          <a:p>
            <a:r>
              <a:rPr lang="ja-JP" altLang="en-US"/>
              <a:t>「有効なところに置いた時だけ点数が高くなるように学習すればいいのか」</a:t>
            </a:r>
          </a:p>
        </p:txBody>
      </p:sp>
      <p:sp>
        <p:nvSpPr>
          <p:cNvPr id="58" name="左右矢印 57">
            <a:extLst>
              <a:ext uri="{FF2B5EF4-FFF2-40B4-BE49-F238E27FC236}">
                <a16:creationId xmlns:a16="http://schemas.microsoft.com/office/drawing/2014/main" id="{3F559442-DBD6-8D48-A113-E32C38661D91}"/>
              </a:ext>
            </a:extLst>
          </p:cNvPr>
          <p:cNvSpPr/>
          <p:nvPr/>
        </p:nvSpPr>
        <p:spPr>
          <a:xfrm>
            <a:off x="7851732" y="5836285"/>
            <a:ext cx="1903604" cy="1875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曲折矢印 60">
            <a:extLst>
              <a:ext uri="{FF2B5EF4-FFF2-40B4-BE49-F238E27FC236}">
                <a16:creationId xmlns:a16="http://schemas.microsoft.com/office/drawing/2014/main" id="{952DCFDE-CBD5-9549-B61F-3DC79A7100D9}"/>
              </a:ext>
            </a:extLst>
          </p:cNvPr>
          <p:cNvSpPr/>
          <p:nvPr/>
        </p:nvSpPr>
        <p:spPr>
          <a:xfrm rot="5400000">
            <a:off x="6350433" y="-306437"/>
            <a:ext cx="2632696" cy="6903169"/>
          </a:xfrm>
          <a:prstGeom prst="bentArrow">
            <a:avLst>
              <a:gd name="adj1" fmla="val 4658"/>
              <a:gd name="adj2" fmla="val 7787"/>
              <a:gd name="adj3" fmla="val 987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EE167980-29FC-714F-B614-EEEF83469E42}"/>
              </a:ext>
            </a:extLst>
          </p:cNvPr>
          <p:cNvSpPr txBox="1"/>
          <p:nvPr/>
        </p:nvSpPr>
        <p:spPr>
          <a:xfrm>
            <a:off x="3295332" y="2340006"/>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1</a:t>
            </a:r>
            <a:endParaRPr lang="ja-JP" altLang="en-US"/>
          </a:p>
        </p:txBody>
      </p:sp>
      <p:sp>
        <p:nvSpPr>
          <p:cNvPr id="49" name="テキスト ボックス 48">
            <a:extLst>
              <a:ext uri="{FF2B5EF4-FFF2-40B4-BE49-F238E27FC236}">
                <a16:creationId xmlns:a16="http://schemas.microsoft.com/office/drawing/2014/main" id="{B37281E4-17A3-EC48-8566-3F961EBCE25B}"/>
              </a:ext>
            </a:extLst>
          </p:cNvPr>
          <p:cNvSpPr txBox="1"/>
          <p:nvPr/>
        </p:nvSpPr>
        <p:spPr>
          <a:xfrm>
            <a:off x="4769965" y="3028878"/>
            <a:ext cx="1178048" cy="369332"/>
          </a:xfrm>
          <a:prstGeom prst="rect">
            <a:avLst/>
          </a:prstGeom>
          <a:noFill/>
        </p:spPr>
        <p:txBody>
          <a:bodyPr wrap="square" rtlCol="0">
            <a:spAutoFit/>
          </a:bodyPr>
          <a:lstStyle/>
          <a:p>
            <a:r>
              <a:rPr lang="ja-JP" altLang="en-US"/>
              <a:t>評価点</a:t>
            </a:r>
            <a:r>
              <a:rPr lang="en-US" altLang="ja-JP" dirty="0"/>
              <a:t>+1</a:t>
            </a:r>
            <a:endParaRPr lang="ja-JP" altLang="en-US"/>
          </a:p>
        </p:txBody>
      </p:sp>
      <p:sp>
        <p:nvSpPr>
          <p:cNvPr id="52" name="テキスト ボックス 51">
            <a:extLst>
              <a:ext uri="{FF2B5EF4-FFF2-40B4-BE49-F238E27FC236}">
                <a16:creationId xmlns:a16="http://schemas.microsoft.com/office/drawing/2014/main" id="{1A7EB0FB-D4C5-D54B-9A5D-0577406352AB}"/>
              </a:ext>
            </a:extLst>
          </p:cNvPr>
          <p:cNvSpPr txBox="1"/>
          <p:nvPr/>
        </p:nvSpPr>
        <p:spPr>
          <a:xfrm>
            <a:off x="4747183" y="5326158"/>
            <a:ext cx="1223612" cy="369332"/>
          </a:xfrm>
          <a:prstGeom prst="rect">
            <a:avLst/>
          </a:prstGeom>
          <a:noFill/>
        </p:spPr>
        <p:txBody>
          <a:bodyPr wrap="square" rtlCol="0">
            <a:spAutoFit/>
          </a:bodyPr>
          <a:lstStyle/>
          <a:p>
            <a:r>
              <a:rPr lang="ja-JP" altLang="en-US"/>
              <a:t>評価点</a:t>
            </a:r>
            <a:r>
              <a:rPr lang="en-US" altLang="ja-JP" dirty="0"/>
              <a:t>+0</a:t>
            </a:r>
            <a:endParaRPr lang="ja-JP" altLang="en-US"/>
          </a:p>
        </p:txBody>
      </p:sp>
      <p:sp>
        <p:nvSpPr>
          <p:cNvPr id="55" name="テキスト ボックス 54">
            <a:extLst>
              <a:ext uri="{FF2B5EF4-FFF2-40B4-BE49-F238E27FC236}">
                <a16:creationId xmlns:a16="http://schemas.microsoft.com/office/drawing/2014/main" id="{6EDFF6B1-075F-1044-871B-237BF793C515}"/>
              </a:ext>
            </a:extLst>
          </p:cNvPr>
          <p:cNvSpPr txBox="1"/>
          <p:nvPr/>
        </p:nvSpPr>
        <p:spPr>
          <a:xfrm>
            <a:off x="449145" y="2327924"/>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0</a:t>
            </a:r>
            <a:endParaRPr lang="ja-JP" altLang="en-US"/>
          </a:p>
        </p:txBody>
      </p:sp>
      <p:sp>
        <p:nvSpPr>
          <p:cNvPr id="56" name="テキスト ボックス 55">
            <a:extLst>
              <a:ext uri="{FF2B5EF4-FFF2-40B4-BE49-F238E27FC236}">
                <a16:creationId xmlns:a16="http://schemas.microsoft.com/office/drawing/2014/main" id="{77393ED7-15EE-6F49-BE3F-AFAD784A126D}"/>
              </a:ext>
            </a:extLst>
          </p:cNvPr>
          <p:cNvSpPr txBox="1"/>
          <p:nvPr/>
        </p:nvSpPr>
        <p:spPr>
          <a:xfrm>
            <a:off x="6148259" y="2287278"/>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2</a:t>
            </a:r>
            <a:endParaRPr lang="ja-JP" altLang="en-US"/>
          </a:p>
        </p:txBody>
      </p:sp>
      <p:sp>
        <p:nvSpPr>
          <p:cNvPr id="57" name="テキスト ボックス 56">
            <a:extLst>
              <a:ext uri="{FF2B5EF4-FFF2-40B4-BE49-F238E27FC236}">
                <a16:creationId xmlns:a16="http://schemas.microsoft.com/office/drawing/2014/main" id="{9B5FB6B6-765C-524E-8B9C-21CACB0AD75C}"/>
              </a:ext>
            </a:extLst>
          </p:cNvPr>
          <p:cNvSpPr txBox="1"/>
          <p:nvPr/>
        </p:nvSpPr>
        <p:spPr>
          <a:xfrm>
            <a:off x="6160373" y="4793259"/>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1</a:t>
            </a:r>
            <a:endParaRPr lang="ja-JP" altLang="en-US"/>
          </a:p>
        </p:txBody>
      </p:sp>
      <p:sp>
        <p:nvSpPr>
          <p:cNvPr id="59" name="テキスト ボックス 58">
            <a:extLst>
              <a:ext uri="{FF2B5EF4-FFF2-40B4-BE49-F238E27FC236}">
                <a16:creationId xmlns:a16="http://schemas.microsoft.com/office/drawing/2014/main" id="{01B0DBDC-0BBF-464A-9F66-56E8C9165C84}"/>
              </a:ext>
            </a:extLst>
          </p:cNvPr>
          <p:cNvSpPr txBox="1"/>
          <p:nvPr/>
        </p:nvSpPr>
        <p:spPr>
          <a:xfrm>
            <a:off x="3314328" y="4762784"/>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0</a:t>
            </a:r>
            <a:endParaRPr lang="ja-JP" altLang="en-US"/>
          </a:p>
        </p:txBody>
      </p:sp>
      <p:sp>
        <p:nvSpPr>
          <p:cNvPr id="60" name="テキスト ボックス 59">
            <a:extLst>
              <a:ext uri="{FF2B5EF4-FFF2-40B4-BE49-F238E27FC236}">
                <a16:creationId xmlns:a16="http://schemas.microsoft.com/office/drawing/2014/main" id="{5E931569-3C8F-C24F-AD7C-9CF2C72687DE}"/>
              </a:ext>
            </a:extLst>
          </p:cNvPr>
          <p:cNvSpPr txBox="1"/>
          <p:nvPr/>
        </p:nvSpPr>
        <p:spPr>
          <a:xfrm>
            <a:off x="10353735" y="4846845"/>
            <a:ext cx="1049728" cy="369332"/>
          </a:xfrm>
          <a:prstGeom prst="rect">
            <a:avLst/>
          </a:prstGeom>
          <a:solidFill>
            <a:schemeClr val="accent1">
              <a:lumMod val="20000"/>
              <a:lumOff val="80000"/>
            </a:schemeClr>
          </a:solidFill>
        </p:spPr>
        <p:txBody>
          <a:bodyPr wrap="square" rtlCol="0">
            <a:spAutoFit/>
          </a:bodyPr>
          <a:lstStyle/>
          <a:p>
            <a:r>
              <a:rPr lang="ja-JP" altLang="en-US"/>
              <a:t>評価点</a:t>
            </a:r>
            <a:r>
              <a:rPr lang="en-US" altLang="ja-JP" dirty="0"/>
              <a:t>1</a:t>
            </a:r>
            <a:endParaRPr lang="ja-JP" altLang="en-US"/>
          </a:p>
        </p:txBody>
      </p:sp>
    </p:spTree>
    <p:extLst>
      <p:ext uri="{BB962C8B-B14F-4D97-AF65-F5344CB8AC3E}">
        <p14:creationId xmlns:p14="http://schemas.microsoft.com/office/powerpoint/2010/main" val="211283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8C9DC-8C88-354B-9600-1F96946B0C85}"/>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77A3E97B-6104-604E-96A8-B4CC50C75BF4}"/>
              </a:ext>
            </a:extLst>
          </p:cNvPr>
          <p:cNvSpPr>
            <a:spLocks noGrp="1"/>
          </p:cNvSpPr>
          <p:nvPr>
            <p:ph idx="1"/>
          </p:nvPr>
        </p:nvSpPr>
        <p:spPr/>
        <p:txBody>
          <a:bodyPr/>
          <a:lstStyle/>
          <a:p>
            <a:r>
              <a:rPr kumimoji="1" lang="ja-JP" altLang="en-US"/>
              <a:t>正解が複数あるケースもあるため</a:t>
            </a:r>
            <a:r>
              <a:rPr kumimoji="1" lang="en-US" altLang="ja-JP" dirty="0"/>
              <a:t>Top-N-Accuracy</a:t>
            </a:r>
            <a:r>
              <a:rPr kumimoji="1" lang="ja-JP" altLang="en-US"/>
              <a:t>で評価</a:t>
            </a:r>
            <a:endParaRPr kumimoji="1" lang="en-US" altLang="ja-JP" dirty="0"/>
          </a:p>
          <a:p>
            <a:pPr lvl="1"/>
            <a:r>
              <a:rPr kumimoji="1" lang="ja-JP" altLang="en-US"/>
              <a:t>第３選択肢で</a:t>
            </a:r>
            <a:r>
              <a:rPr kumimoji="1" lang="en-US" altLang="ja-JP" dirty="0"/>
              <a:t>50%</a:t>
            </a:r>
            <a:r>
              <a:rPr kumimoji="1" lang="ja-JP" altLang="en-US"/>
              <a:t>の精度を達成</a:t>
            </a:r>
            <a:r>
              <a:rPr kumimoji="1" lang="en-US" altLang="ja-JP" dirty="0"/>
              <a:t>(22</a:t>
            </a:r>
            <a:r>
              <a:rPr kumimoji="1" lang="ja-JP" altLang="en-US"/>
              <a:t>択なので期待値は</a:t>
            </a:r>
            <a:r>
              <a:rPr kumimoji="1" lang="en-US" altLang="ja-JP" dirty="0"/>
              <a:t>5%</a:t>
            </a:r>
            <a:r>
              <a:rPr kumimoji="1" lang="ja-JP" altLang="en-US"/>
              <a:t>程度</a:t>
            </a:r>
            <a:r>
              <a:rPr kumimoji="1" lang="en-US" altLang="ja-JP" dirty="0"/>
              <a:t>)</a:t>
            </a:r>
          </a:p>
        </p:txBody>
      </p:sp>
      <p:sp>
        <p:nvSpPr>
          <p:cNvPr id="4" name="日付プレースホルダー 3">
            <a:extLst>
              <a:ext uri="{FF2B5EF4-FFF2-40B4-BE49-F238E27FC236}">
                <a16:creationId xmlns:a16="http://schemas.microsoft.com/office/drawing/2014/main" id="{673DB20D-C863-E848-B81C-6D2F29B228D9}"/>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F47986F3-D700-D348-A056-740137776774}"/>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0EC72D8C-EB55-1544-88BA-56B1E7751107}"/>
              </a:ext>
            </a:extLst>
          </p:cNvPr>
          <p:cNvSpPr>
            <a:spLocks noGrp="1"/>
          </p:cNvSpPr>
          <p:nvPr>
            <p:ph type="sldNum" sz="quarter" idx="12"/>
          </p:nvPr>
        </p:nvSpPr>
        <p:spPr/>
        <p:txBody>
          <a:bodyPr/>
          <a:lstStyle/>
          <a:p>
            <a:fld id="{B6C96D85-A916-2E4D-BC6C-F8C1C1E56440}" type="slidenum">
              <a:rPr lang="en-US" altLang="ja-JP" smtClean="0"/>
              <a:t>13</a:t>
            </a:fld>
            <a:endParaRPr kumimoji="1" lang="ja-JP" altLang="en-US"/>
          </a:p>
        </p:txBody>
      </p:sp>
      <p:graphicFrame>
        <p:nvGraphicFramePr>
          <p:cNvPr id="7" name="表 7">
            <a:extLst>
              <a:ext uri="{FF2B5EF4-FFF2-40B4-BE49-F238E27FC236}">
                <a16:creationId xmlns:a16="http://schemas.microsoft.com/office/drawing/2014/main" id="{B380B778-93E1-9641-B8FE-F335C2471302}"/>
              </a:ext>
            </a:extLst>
          </p:cNvPr>
          <p:cNvGraphicFramePr>
            <a:graphicFrameLocks noGrp="1"/>
          </p:cNvGraphicFramePr>
          <p:nvPr>
            <p:extLst>
              <p:ext uri="{D42A27DB-BD31-4B8C-83A1-F6EECF244321}">
                <p14:modId xmlns:p14="http://schemas.microsoft.com/office/powerpoint/2010/main" val="3958381442"/>
              </p:ext>
            </p:extLst>
          </p:nvPr>
        </p:nvGraphicFramePr>
        <p:xfrm>
          <a:off x="318946" y="2699040"/>
          <a:ext cx="5796846" cy="2225040"/>
        </p:xfrm>
        <a:graphic>
          <a:graphicData uri="http://schemas.openxmlformats.org/drawingml/2006/table">
            <a:tbl>
              <a:tblPr firstRow="1" bandRow="1">
                <a:tableStyleId>{5C22544A-7EE6-4342-B048-85BDC9FD1C3A}</a:tableStyleId>
              </a:tblPr>
              <a:tblGrid>
                <a:gridCol w="2898423">
                  <a:extLst>
                    <a:ext uri="{9D8B030D-6E8A-4147-A177-3AD203B41FA5}">
                      <a16:colId xmlns:a16="http://schemas.microsoft.com/office/drawing/2014/main" val="1752132520"/>
                    </a:ext>
                  </a:extLst>
                </a:gridCol>
                <a:gridCol w="2898423">
                  <a:extLst>
                    <a:ext uri="{9D8B030D-6E8A-4147-A177-3AD203B41FA5}">
                      <a16:colId xmlns:a16="http://schemas.microsoft.com/office/drawing/2014/main" val="4211480689"/>
                    </a:ext>
                  </a:extLst>
                </a:gridCol>
              </a:tblGrid>
              <a:tr h="370840">
                <a:tc>
                  <a:txBody>
                    <a:bodyPr/>
                    <a:lstStyle/>
                    <a:p>
                      <a:pPr algn="ctr"/>
                      <a:r>
                        <a:rPr kumimoji="1" lang="ja-JP" altLang="en-US"/>
                        <a:t>第</a:t>
                      </a:r>
                      <a:r>
                        <a:rPr kumimoji="1" lang="en-US" altLang="ja-JP" dirty="0"/>
                        <a:t>x</a:t>
                      </a:r>
                      <a:r>
                        <a:rPr kumimoji="1" lang="ja-JP" altLang="en-US"/>
                        <a:t>予測</a:t>
                      </a:r>
                    </a:p>
                  </a:txBody>
                  <a:tcPr/>
                </a:tc>
                <a:tc>
                  <a:txBody>
                    <a:bodyPr/>
                    <a:lstStyle/>
                    <a:p>
                      <a:pPr algn="ctr"/>
                      <a:r>
                        <a:rPr kumimoji="1" lang="ja-JP" altLang="en-US"/>
                        <a:t>精度</a:t>
                      </a:r>
                    </a:p>
                  </a:txBody>
                  <a:tcPr/>
                </a:tc>
                <a:extLst>
                  <a:ext uri="{0D108BD9-81ED-4DB2-BD59-A6C34878D82A}">
                    <a16:rowId xmlns:a16="http://schemas.microsoft.com/office/drawing/2014/main" val="4194627538"/>
                  </a:ext>
                </a:extLst>
              </a:tr>
              <a:tr h="370840">
                <a:tc>
                  <a:txBody>
                    <a:bodyPr/>
                    <a:lstStyle/>
                    <a:p>
                      <a:pPr algn="ctr"/>
                      <a:r>
                        <a:rPr kumimoji="1" lang="en-US" altLang="ja-JP" b="1" dirty="0"/>
                        <a:t>x = 1</a:t>
                      </a:r>
                      <a:endParaRPr kumimoji="1" lang="ja-JP" altLang="en-US" b="1"/>
                    </a:p>
                  </a:txBody>
                  <a:tcPr/>
                </a:tc>
                <a:tc>
                  <a:txBody>
                    <a:bodyPr/>
                    <a:lstStyle/>
                    <a:p>
                      <a:pPr algn="ctr"/>
                      <a:r>
                        <a:rPr kumimoji="1" lang="en-US" altLang="ja-JP" b="1" dirty="0"/>
                        <a:t>27.5</a:t>
                      </a:r>
                      <a:endParaRPr kumimoji="1" lang="ja-JP" altLang="en-US" b="1"/>
                    </a:p>
                  </a:txBody>
                  <a:tcPr/>
                </a:tc>
                <a:extLst>
                  <a:ext uri="{0D108BD9-81ED-4DB2-BD59-A6C34878D82A}">
                    <a16:rowId xmlns:a16="http://schemas.microsoft.com/office/drawing/2014/main" val="2532721222"/>
                  </a:ext>
                </a:extLst>
              </a:tr>
              <a:tr h="370840">
                <a:tc>
                  <a:txBody>
                    <a:bodyPr/>
                    <a:lstStyle/>
                    <a:p>
                      <a:pPr algn="ctr"/>
                      <a:r>
                        <a:rPr kumimoji="1" lang="en-US" altLang="ja-JP" b="1" dirty="0"/>
                        <a:t>x = 2</a:t>
                      </a:r>
                      <a:endParaRPr kumimoji="1" lang="ja-JP" altLang="en-US" b="1"/>
                    </a:p>
                  </a:txBody>
                  <a:tcPr/>
                </a:tc>
                <a:tc>
                  <a:txBody>
                    <a:bodyPr/>
                    <a:lstStyle/>
                    <a:p>
                      <a:pPr algn="ctr"/>
                      <a:r>
                        <a:rPr kumimoji="1" lang="en-US" altLang="ja-JP" b="1" dirty="0"/>
                        <a:t>38.5</a:t>
                      </a:r>
                      <a:endParaRPr kumimoji="1" lang="ja-JP" altLang="en-US" b="1"/>
                    </a:p>
                  </a:txBody>
                  <a:tcPr/>
                </a:tc>
                <a:extLst>
                  <a:ext uri="{0D108BD9-81ED-4DB2-BD59-A6C34878D82A}">
                    <a16:rowId xmlns:a16="http://schemas.microsoft.com/office/drawing/2014/main" val="4152705586"/>
                  </a:ext>
                </a:extLst>
              </a:tr>
              <a:tr h="370840">
                <a:tc>
                  <a:txBody>
                    <a:bodyPr/>
                    <a:lstStyle/>
                    <a:p>
                      <a:pPr algn="ctr"/>
                      <a:r>
                        <a:rPr kumimoji="1" lang="en-US" altLang="ja-JP" b="1" dirty="0"/>
                        <a:t>x = 3</a:t>
                      </a:r>
                      <a:endParaRPr kumimoji="1" lang="ja-JP" altLang="en-US" b="1"/>
                    </a:p>
                  </a:txBody>
                  <a:tcPr/>
                </a:tc>
                <a:tc>
                  <a:txBody>
                    <a:bodyPr/>
                    <a:lstStyle/>
                    <a:p>
                      <a:pPr algn="ctr"/>
                      <a:r>
                        <a:rPr kumimoji="1" lang="en-US" altLang="ja-JP" b="1" dirty="0"/>
                        <a:t>51.1</a:t>
                      </a:r>
                      <a:endParaRPr kumimoji="1" lang="ja-JP" altLang="en-US" b="1"/>
                    </a:p>
                  </a:txBody>
                  <a:tcPr/>
                </a:tc>
                <a:extLst>
                  <a:ext uri="{0D108BD9-81ED-4DB2-BD59-A6C34878D82A}">
                    <a16:rowId xmlns:a16="http://schemas.microsoft.com/office/drawing/2014/main" val="563702314"/>
                  </a:ext>
                </a:extLst>
              </a:tr>
              <a:tr h="370840">
                <a:tc>
                  <a:txBody>
                    <a:bodyPr/>
                    <a:lstStyle/>
                    <a:p>
                      <a:pPr algn="ctr"/>
                      <a:r>
                        <a:rPr kumimoji="1" lang="en-US" altLang="ja-JP" b="1" dirty="0"/>
                        <a:t>x = 4</a:t>
                      </a:r>
                      <a:endParaRPr kumimoji="1" lang="ja-JP" altLang="en-US" b="1"/>
                    </a:p>
                  </a:txBody>
                  <a:tcPr/>
                </a:tc>
                <a:tc>
                  <a:txBody>
                    <a:bodyPr/>
                    <a:lstStyle/>
                    <a:p>
                      <a:pPr algn="ctr"/>
                      <a:r>
                        <a:rPr kumimoji="1" lang="en-US" altLang="ja-JP" b="1" dirty="0"/>
                        <a:t>56.4</a:t>
                      </a:r>
                      <a:endParaRPr kumimoji="1" lang="ja-JP" altLang="en-US" b="1"/>
                    </a:p>
                  </a:txBody>
                  <a:tcPr/>
                </a:tc>
                <a:extLst>
                  <a:ext uri="{0D108BD9-81ED-4DB2-BD59-A6C34878D82A}">
                    <a16:rowId xmlns:a16="http://schemas.microsoft.com/office/drawing/2014/main" val="3635112821"/>
                  </a:ext>
                </a:extLst>
              </a:tr>
              <a:tr h="370840">
                <a:tc>
                  <a:txBody>
                    <a:bodyPr/>
                    <a:lstStyle/>
                    <a:p>
                      <a:pPr algn="ctr"/>
                      <a:r>
                        <a:rPr kumimoji="1" lang="en-US" altLang="ja-JP" b="1" dirty="0"/>
                        <a:t>x = 5</a:t>
                      </a:r>
                      <a:endParaRPr kumimoji="1" lang="ja-JP" altLang="en-US" b="1"/>
                    </a:p>
                  </a:txBody>
                  <a:tcPr/>
                </a:tc>
                <a:tc>
                  <a:txBody>
                    <a:bodyPr/>
                    <a:lstStyle/>
                    <a:p>
                      <a:pPr algn="ctr"/>
                      <a:r>
                        <a:rPr kumimoji="1" lang="en-US" altLang="ja-JP" b="1" dirty="0"/>
                        <a:t>64.5</a:t>
                      </a:r>
                      <a:endParaRPr kumimoji="1" lang="ja-JP" altLang="en-US" b="1"/>
                    </a:p>
                  </a:txBody>
                  <a:tcPr/>
                </a:tc>
                <a:extLst>
                  <a:ext uri="{0D108BD9-81ED-4DB2-BD59-A6C34878D82A}">
                    <a16:rowId xmlns:a16="http://schemas.microsoft.com/office/drawing/2014/main" val="796091436"/>
                  </a:ext>
                </a:extLst>
              </a:tr>
            </a:tbl>
          </a:graphicData>
        </a:graphic>
      </p:graphicFrame>
      <p:graphicFrame>
        <p:nvGraphicFramePr>
          <p:cNvPr id="8" name="グラフ 7">
            <a:extLst>
              <a:ext uri="{FF2B5EF4-FFF2-40B4-BE49-F238E27FC236}">
                <a16:creationId xmlns:a16="http://schemas.microsoft.com/office/drawing/2014/main" id="{380D48F2-F0EC-C448-BCC3-81B064479D43}"/>
              </a:ext>
            </a:extLst>
          </p:cNvPr>
          <p:cNvGraphicFramePr/>
          <p:nvPr>
            <p:extLst>
              <p:ext uri="{D42A27DB-BD31-4B8C-83A1-F6EECF244321}">
                <p14:modId xmlns:p14="http://schemas.microsoft.com/office/powerpoint/2010/main" val="3632777261"/>
              </p:ext>
            </p:extLst>
          </p:nvPr>
        </p:nvGraphicFramePr>
        <p:xfrm>
          <a:off x="6115792" y="2518583"/>
          <a:ext cx="5057422" cy="332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221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8C9DC-8C88-354B-9600-1F96946B0C85}"/>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77A3E97B-6104-604E-96A8-B4CC50C75BF4}"/>
              </a:ext>
            </a:extLst>
          </p:cNvPr>
          <p:cNvSpPr>
            <a:spLocks noGrp="1"/>
          </p:cNvSpPr>
          <p:nvPr>
            <p:ph idx="1"/>
          </p:nvPr>
        </p:nvSpPr>
        <p:spPr/>
        <p:txBody>
          <a:bodyPr/>
          <a:lstStyle/>
          <a:p>
            <a:r>
              <a:rPr kumimoji="1" lang="ja-JP" altLang="en-US"/>
              <a:t>序盤、中盤、終盤における精度</a:t>
            </a:r>
            <a:endParaRPr kumimoji="1" lang="en-US" altLang="ja-JP" dirty="0"/>
          </a:p>
          <a:p>
            <a:r>
              <a:rPr lang="ja-JP" altLang="en-US"/>
              <a:t>序盤の方がよくできていることがわかる</a:t>
            </a:r>
            <a:endParaRPr kumimoji="1" lang="en-US" altLang="ja-JP" dirty="0"/>
          </a:p>
        </p:txBody>
      </p:sp>
      <p:sp>
        <p:nvSpPr>
          <p:cNvPr id="4" name="日付プレースホルダー 3">
            <a:extLst>
              <a:ext uri="{FF2B5EF4-FFF2-40B4-BE49-F238E27FC236}">
                <a16:creationId xmlns:a16="http://schemas.microsoft.com/office/drawing/2014/main" id="{673DB20D-C863-E848-B81C-6D2F29B228D9}"/>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F47986F3-D700-D348-A056-740137776774}"/>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0EC72D8C-EB55-1544-88BA-56B1E7751107}"/>
              </a:ext>
            </a:extLst>
          </p:cNvPr>
          <p:cNvSpPr>
            <a:spLocks noGrp="1"/>
          </p:cNvSpPr>
          <p:nvPr>
            <p:ph type="sldNum" sz="quarter" idx="12"/>
          </p:nvPr>
        </p:nvSpPr>
        <p:spPr/>
        <p:txBody>
          <a:bodyPr/>
          <a:lstStyle/>
          <a:p>
            <a:fld id="{B6C96D85-A916-2E4D-BC6C-F8C1C1E56440}" type="slidenum">
              <a:rPr lang="en-US" altLang="ja-JP" smtClean="0"/>
              <a:t>14</a:t>
            </a:fld>
            <a:endParaRPr kumimoji="1" lang="ja-JP" altLang="en-US"/>
          </a:p>
        </p:txBody>
      </p:sp>
      <p:graphicFrame>
        <p:nvGraphicFramePr>
          <p:cNvPr id="7" name="表 7">
            <a:extLst>
              <a:ext uri="{FF2B5EF4-FFF2-40B4-BE49-F238E27FC236}">
                <a16:creationId xmlns:a16="http://schemas.microsoft.com/office/drawing/2014/main" id="{B380B778-93E1-9641-B8FE-F335C2471302}"/>
              </a:ext>
            </a:extLst>
          </p:cNvPr>
          <p:cNvGraphicFramePr>
            <a:graphicFrameLocks noGrp="1"/>
          </p:cNvGraphicFramePr>
          <p:nvPr>
            <p:extLst>
              <p:ext uri="{D42A27DB-BD31-4B8C-83A1-F6EECF244321}">
                <p14:modId xmlns:p14="http://schemas.microsoft.com/office/powerpoint/2010/main" val="115916921"/>
              </p:ext>
            </p:extLst>
          </p:nvPr>
        </p:nvGraphicFramePr>
        <p:xfrm>
          <a:off x="2879166" y="2522620"/>
          <a:ext cx="6202203" cy="2966720"/>
        </p:xfrm>
        <a:graphic>
          <a:graphicData uri="http://schemas.openxmlformats.org/drawingml/2006/table">
            <a:tbl>
              <a:tblPr firstRow="1" bandRow="1">
                <a:tableStyleId>{5C22544A-7EE6-4342-B048-85BDC9FD1C3A}</a:tableStyleId>
              </a:tblPr>
              <a:tblGrid>
                <a:gridCol w="2067401">
                  <a:extLst>
                    <a:ext uri="{9D8B030D-6E8A-4147-A177-3AD203B41FA5}">
                      <a16:colId xmlns:a16="http://schemas.microsoft.com/office/drawing/2014/main" val="1105353594"/>
                    </a:ext>
                  </a:extLst>
                </a:gridCol>
                <a:gridCol w="2067401">
                  <a:extLst>
                    <a:ext uri="{9D8B030D-6E8A-4147-A177-3AD203B41FA5}">
                      <a16:colId xmlns:a16="http://schemas.microsoft.com/office/drawing/2014/main" val="1752132520"/>
                    </a:ext>
                  </a:extLst>
                </a:gridCol>
                <a:gridCol w="2067401">
                  <a:extLst>
                    <a:ext uri="{9D8B030D-6E8A-4147-A177-3AD203B41FA5}">
                      <a16:colId xmlns:a16="http://schemas.microsoft.com/office/drawing/2014/main" val="4211480689"/>
                    </a:ext>
                  </a:extLst>
                </a:gridCol>
              </a:tblGrid>
              <a:tr h="370840">
                <a:tc>
                  <a:txBody>
                    <a:bodyPr/>
                    <a:lstStyle/>
                    <a:p>
                      <a:pPr algn="ctr"/>
                      <a:endParaRPr kumimoji="1" lang="ja-JP" altLang="en-US"/>
                    </a:p>
                  </a:txBody>
                  <a:tcPr/>
                </a:tc>
                <a:tc>
                  <a:txBody>
                    <a:bodyPr/>
                    <a:lstStyle/>
                    <a:p>
                      <a:pPr algn="ctr"/>
                      <a:r>
                        <a:rPr kumimoji="1" lang="ja-JP" altLang="en-US"/>
                        <a:t>ぷよの数</a:t>
                      </a:r>
                      <a:r>
                        <a:rPr kumimoji="1" lang="en-US" altLang="ja-JP" dirty="0"/>
                        <a:t>n</a:t>
                      </a:r>
                      <a:endParaRPr kumimoji="1" lang="ja-JP" altLang="en-US"/>
                    </a:p>
                  </a:txBody>
                  <a:tcPr/>
                </a:tc>
                <a:tc>
                  <a:txBody>
                    <a:bodyPr/>
                    <a:lstStyle/>
                    <a:p>
                      <a:pPr algn="ctr"/>
                      <a:r>
                        <a:rPr kumimoji="1" lang="en-US" altLang="ja-JP" dirty="0"/>
                        <a:t>Top-1-Accuracy</a:t>
                      </a:r>
                      <a:endParaRPr kumimoji="1" lang="ja-JP" altLang="en-US"/>
                    </a:p>
                  </a:txBody>
                  <a:tcPr/>
                </a:tc>
                <a:extLst>
                  <a:ext uri="{0D108BD9-81ED-4DB2-BD59-A6C34878D82A}">
                    <a16:rowId xmlns:a16="http://schemas.microsoft.com/office/drawing/2014/main" val="4194627538"/>
                  </a:ext>
                </a:extLst>
              </a:tr>
              <a:tr h="370840">
                <a:tc>
                  <a:txBody>
                    <a:bodyPr/>
                    <a:lstStyle/>
                    <a:p>
                      <a:pPr algn="ctr"/>
                      <a:r>
                        <a:rPr kumimoji="1" lang="ja-JP" altLang="en-US" b="1"/>
                        <a:t>全体</a:t>
                      </a:r>
                    </a:p>
                  </a:txBody>
                  <a:tcPr/>
                </a:tc>
                <a:tc>
                  <a:txBody>
                    <a:bodyPr/>
                    <a:lstStyle/>
                    <a:p>
                      <a:pPr algn="ctr"/>
                      <a:r>
                        <a:rPr kumimoji="1" lang="en-US" altLang="ja-JP" b="1" dirty="0"/>
                        <a:t>0 &lt;= n &lt; 72</a:t>
                      </a:r>
                      <a:endParaRPr kumimoji="1" lang="ja-JP" altLang="en-US" b="1"/>
                    </a:p>
                  </a:txBody>
                  <a:tcPr/>
                </a:tc>
                <a:tc>
                  <a:txBody>
                    <a:bodyPr/>
                    <a:lstStyle/>
                    <a:p>
                      <a:pPr algn="ctr"/>
                      <a:r>
                        <a:rPr kumimoji="1" lang="en-US" altLang="ja-JP" b="1" dirty="0"/>
                        <a:t>27.5</a:t>
                      </a:r>
                      <a:endParaRPr kumimoji="1" lang="ja-JP" altLang="en-US" b="1"/>
                    </a:p>
                  </a:txBody>
                  <a:tcPr/>
                </a:tc>
                <a:extLst>
                  <a:ext uri="{0D108BD9-81ED-4DB2-BD59-A6C34878D82A}">
                    <a16:rowId xmlns:a16="http://schemas.microsoft.com/office/drawing/2014/main" val="2532721222"/>
                  </a:ext>
                </a:extLst>
              </a:tr>
              <a:tr h="370840">
                <a:tc rowSpan="2">
                  <a:txBody>
                    <a:bodyPr/>
                    <a:lstStyle/>
                    <a:p>
                      <a:pPr algn="ctr"/>
                      <a:r>
                        <a:rPr kumimoji="1" lang="ja-JP" altLang="en-US" b="1"/>
                        <a:t>序盤</a:t>
                      </a:r>
                    </a:p>
                  </a:txBody>
                  <a:tcPr/>
                </a:tc>
                <a:tc>
                  <a:txBody>
                    <a:bodyPr/>
                    <a:lstStyle/>
                    <a:p>
                      <a:pPr algn="ctr"/>
                      <a:r>
                        <a:rPr kumimoji="1" lang="en-US" altLang="ja-JP" b="1" dirty="0"/>
                        <a:t>0 &lt;= n &lt; 12</a:t>
                      </a:r>
                      <a:endParaRPr kumimoji="1" lang="ja-JP" altLang="en-US" b="1"/>
                    </a:p>
                  </a:txBody>
                  <a:tcPr/>
                </a:tc>
                <a:tc>
                  <a:txBody>
                    <a:bodyPr/>
                    <a:lstStyle/>
                    <a:p>
                      <a:pPr algn="ctr"/>
                      <a:r>
                        <a:rPr kumimoji="1" lang="en-US" altLang="ja-JP" b="1" dirty="0"/>
                        <a:t>35.4</a:t>
                      </a:r>
                      <a:endParaRPr kumimoji="1" lang="ja-JP" altLang="en-US" b="1"/>
                    </a:p>
                  </a:txBody>
                  <a:tcPr/>
                </a:tc>
                <a:extLst>
                  <a:ext uri="{0D108BD9-81ED-4DB2-BD59-A6C34878D82A}">
                    <a16:rowId xmlns:a16="http://schemas.microsoft.com/office/drawing/2014/main" val="4152705586"/>
                  </a:ext>
                </a:extLst>
              </a:tr>
              <a:tr h="370840">
                <a:tc vMerge="1">
                  <a:txBody>
                    <a:bodyPr/>
                    <a:lstStyle/>
                    <a:p>
                      <a:pPr algn="ctr"/>
                      <a:endParaRPr kumimoji="1" lang="ja-JP" altLang="en-US" b="1"/>
                    </a:p>
                  </a:txBody>
                  <a:tcPr/>
                </a:tc>
                <a:tc>
                  <a:txBody>
                    <a:bodyPr/>
                    <a:lstStyle/>
                    <a:p>
                      <a:pPr algn="ctr"/>
                      <a:r>
                        <a:rPr kumimoji="1" lang="en-US" altLang="ja-JP" b="1" dirty="0"/>
                        <a:t>12 &lt;= n &lt; 24</a:t>
                      </a:r>
                      <a:endParaRPr kumimoji="1" lang="ja-JP" altLang="en-US" b="1"/>
                    </a:p>
                  </a:txBody>
                  <a:tcPr/>
                </a:tc>
                <a:tc>
                  <a:txBody>
                    <a:bodyPr/>
                    <a:lstStyle/>
                    <a:p>
                      <a:pPr algn="ctr"/>
                      <a:r>
                        <a:rPr kumimoji="1" lang="en-US" altLang="ja-JP" b="1" dirty="0"/>
                        <a:t>30.0</a:t>
                      </a:r>
                      <a:endParaRPr kumimoji="1" lang="ja-JP" altLang="en-US" b="1"/>
                    </a:p>
                  </a:txBody>
                  <a:tcPr/>
                </a:tc>
                <a:extLst>
                  <a:ext uri="{0D108BD9-81ED-4DB2-BD59-A6C34878D82A}">
                    <a16:rowId xmlns:a16="http://schemas.microsoft.com/office/drawing/2014/main" val="563702314"/>
                  </a:ext>
                </a:extLst>
              </a:tr>
              <a:tr h="370840">
                <a:tc rowSpan="2">
                  <a:txBody>
                    <a:bodyPr/>
                    <a:lstStyle/>
                    <a:p>
                      <a:pPr algn="ctr"/>
                      <a:r>
                        <a:rPr kumimoji="1" lang="ja-JP" altLang="en-US" b="1"/>
                        <a:t>中盤</a:t>
                      </a:r>
                    </a:p>
                  </a:txBody>
                  <a:tcPr/>
                </a:tc>
                <a:tc>
                  <a:txBody>
                    <a:bodyPr/>
                    <a:lstStyle/>
                    <a:p>
                      <a:pPr algn="ctr"/>
                      <a:r>
                        <a:rPr kumimoji="1" lang="en-US" altLang="ja-JP" b="1" dirty="0"/>
                        <a:t>24 &lt;= n &lt; 36</a:t>
                      </a:r>
                      <a:endParaRPr kumimoji="1" lang="ja-JP" altLang="en-US" b="1"/>
                    </a:p>
                  </a:txBody>
                  <a:tcPr/>
                </a:tc>
                <a:tc>
                  <a:txBody>
                    <a:bodyPr/>
                    <a:lstStyle/>
                    <a:p>
                      <a:pPr algn="ctr"/>
                      <a:r>
                        <a:rPr kumimoji="1" lang="en-US" altLang="ja-JP" b="1" dirty="0"/>
                        <a:t>23.8</a:t>
                      </a:r>
                      <a:endParaRPr kumimoji="1" lang="ja-JP" altLang="en-US" b="1"/>
                    </a:p>
                  </a:txBody>
                  <a:tcPr/>
                </a:tc>
                <a:extLst>
                  <a:ext uri="{0D108BD9-81ED-4DB2-BD59-A6C34878D82A}">
                    <a16:rowId xmlns:a16="http://schemas.microsoft.com/office/drawing/2014/main" val="3635112821"/>
                  </a:ext>
                </a:extLst>
              </a:tr>
              <a:tr h="370840">
                <a:tc vMerge="1">
                  <a:txBody>
                    <a:bodyPr/>
                    <a:lstStyle/>
                    <a:p>
                      <a:pPr algn="ctr"/>
                      <a:endParaRPr kumimoji="1" lang="ja-JP" altLang="en-US" b="1"/>
                    </a:p>
                  </a:txBody>
                  <a:tcPr/>
                </a:tc>
                <a:tc>
                  <a:txBody>
                    <a:bodyPr/>
                    <a:lstStyle/>
                    <a:p>
                      <a:pPr algn="ctr"/>
                      <a:r>
                        <a:rPr kumimoji="1" lang="en-US" altLang="ja-JP" b="1" dirty="0"/>
                        <a:t>36 &lt;= n &lt; 48</a:t>
                      </a:r>
                      <a:endParaRPr kumimoji="1" lang="ja-JP" altLang="en-US" b="1"/>
                    </a:p>
                  </a:txBody>
                  <a:tcPr/>
                </a:tc>
                <a:tc>
                  <a:txBody>
                    <a:bodyPr/>
                    <a:lstStyle/>
                    <a:p>
                      <a:pPr algn="ctr"/>
                      <a:r>
                        <a:rPr kumimoji="1" lang="en-US" altLang="ja-JP" b="1" dirty="0"/>
                        <a:t>22.4</a:t>
                      </a:r>
                      <a:endParaRPr kumimoji="1" lang="ja-JP" altLang="en-US" b="1"/>
                    </a:p>
                  </a:txBody>
                  <a:tcPr/>
                </a:tc>
                <a:extLst>
                  <a:ext uri="{0D108BD9-81ED-4DB2-BD59-A6C34878D82A}">
                    <a16:rowId xmlns:a16="http://schemas.microsoft.com/office/drawing/2014/main" val="796091436"/>
                  </a:ext>
                </a:extLst>
              </a:tr>
              <a:tr h="370840">
                <a:tc rowSpan="2">
                  <a:txBody>
                    <a:bodyPr/>
                    <a:lstStyle/>
                    <a:p>
                      <a:pPr algn="ctr"/>
                      <a:r>
                        <a:rPr kumimoji="1" lang="ja-JP" altLang="en-US" b="1"/>
                        <a:t>終盤</a:t>
                      </a:r>
                    </a:p>
                  </a:txBody>
                  <a:tcPr/>
                </a:tc>
                <a:tc>
                  <a:txBody>
                    <a:bodyPr/>
                    <a:lstStyle/>
                    <a:p>
                      <a:pPr algn="ctr"/>
                      <a:r>
                        <a:rPr kumimoji="1" lang="en-US" altLang="ja-JP" b="1" dirty="0"/>
                        <a:t>48 &lt;= n &lt; 60</a:t>
                      </a:r>
                      <a:endParaRPr kumimoji="1" lang="ja-JP" altLang="en-US" b="1"/>
                    </a:p>
                  </a:txBody>
                  <a:tcPr/>
                </a:tc>
                <a:tc>
                  <a:txBody>
                    <a:bodyPr/>
                    <a:lstStyle/>
                    <a:p>
                      <a:pPr algn="ctr"/>
                      <a:r>
                        <a:rPr kumimoji="1" lang="en-US" altLang="ja-JP" b="1" dirty="0"/>
                        <a:t>20.2</a:t>
                      </a:r>
                      <a:endParaRPr kumimoji="1" lang="ja-JP" altLang="en-US" b="1"/>
                    </a:p>
                  </a:txBody>
                  <a:tcPr/>
                </a:tc>
                <a:extLst>
                  <a:ext uri="{0D108BD9-81ED-4DB2-BD59-A6C34878D82A}">
                    <a16:rowId xmlns:a16="http://schemas.microsoft.com/office/drawing/2014/main" val="1454536851"/>
                  </a:ext>
                </a:extLst>
              </a:tr>
              <a:tr h="370840">
                <a:tc vMerge="1">
                  <a:txBody>
                    <a:bodyPr/>
                    <a:lstStyle/>
                    <a:p>
                      <a:pPr algn="ctr"/>
                      <a:endParaRPr kumimoji="1" lang="ja-JP" altLang="en-US" b="1"/>
                    </a:p>
                  </a:txBody>
                  <a:tcPr/>
                </a:tc>
                <a:tc>
                  <a:txBody>
                    <a:bodyPr/>
                    <a:lstStyle/>
                    <a:p>
                      <a:pPr algn="ctr"/>
                      <a:r>
                        <a:rPr kumimoji="1" lang="en-US" altLang="ja-JP" b="1" dirty="0"/>
                        <a:t>60 &lt;= n &lt; 72</a:t>
                      </a:r>
                      <a:endParaRPr kumimoji="1" lang="ja-JP" altLang="en-US" b="1"/>
                    </a:p>
                  </a:txBody>
                  <a:tcPr/>
                </a:tc>
                <a:tc>
                  <a:txBody>
                    <a:bodyPr/>
                    <a:lstStyle/>
                    <a:p>
                      <a:pPr algn="ctr"/>
                      <a:r>
                        <a:rPr kumimoji="1" lang="en-US" altLang="ja-JP" b="1" dirty="0"/>
                        <a:t>24.9</a:t>
                      </a:r>
                      <a:endParaRPr kumimoji="1" lang="ja-JP" altLang="en-US" b="1"/>
                    </a:p>
                  </a:txBody>
                  <a:tcPr/>
                </a:tc>
                <a:extLst>
                  <a:ext uri="{0D108BD9-81ED-4DB2-BD59-A6C34878D82A}">
                    <a16:rowId xmlns:a16="http://schemas.microsoft.com/office/drawing/2014/main" val="296965357"/>
                  </a:ext>
                </a:extLst>
              </a:tr>
            </a:tbl>
          </a:graphicData>
        </a:graphic>
      </p:graphicFrame>
    </p:spTree>
    <p:extLst>
      <p:ext uri="{BB962C8B-B14F-4D97-AF65-F5344CB8AC3E}">
        <p14:creationId xmlns:p14="http://schemas.microsoft.com/office/powerpoint/2010/main" val="26473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カーテンの前に並んでいる&#10;&#10;中程度の精度で自動的に生成された説明">
            <a:extLst>
              <a:ext uri="{FF2B5EF4-FFF2-40B4-BE49-F238E27FC236}">
                <a16:creationId xmlns:a16="http://schemas.microsoft.com/office/drawing/2014/main" id="{59BF7A46-D504-4A47-8C38-90640EACF323}"/>
              </a:ext>
            </a:extLst>
          </p:cNvPr>
          <p:cNvPicPr>
            <a:picLocks noChangeAspect="1"/>
          </p:cNvPicPr>
          <p:nvPr/>
        </p:nvPicPr>
        <p:blipFill>
          <a:blip r:embed="rId2"/>
          <a:stretch>
            <a:fillRect/>
          </a:stretch>
        </p:blipFill>
        <p:spPr>
          <a:xfrm>
            <a:off x="9624015" y="1573242"/>
            <a:ext cx="2180058" cy="4360115"/>
          </a:xfrm>
          <a:prstGeom prst="rect">
            <a:avLst/>
          </a:prstGeom>
        </p:spPr>
      </p:pic>
      <p:sp>
        <p:nvSpPr>
          <p:cNvPr id="2" name="タイトル 1">
            <a:extLst>
              <a:ext uri="{FF2B5EF4-FFF2-40B4-BE49-F238E27FC236}">
                <a16:creationId xmlns:a16="http://schemas.microsoft.com/office/drawing/2014/main" id="{8E436BC2-07CB-4C45-A0C6-2C36E7FB5C5C}"/>
              </a:ext>
            </a:extLst>
          </p:cNvPr>
          <p:cNvSpPr>
            <a:spLocks noGrp="1"/>
          </p:cNvSpPr>
          <p:nvPr>
            <p:ph type="title"/>
          </p:nvPr>
        </p:nvSpPr>
        <p:spPr/>
        <p:txBody>
          <a:bodyPr/>
          <a:lstStyle/>
          <a:p>
            <a:r>
              <a:rPr kumimoji="1" lang="ja-JP" altLang="en-US"/>
              <a:t>プロぷよらー</a:t>
            </a:r>
            <a:r>
              <a:rPr kumimoji="1" lang="en-US" altLang="ja-JP" dirty="0"/>
              <a:t>AI</a:t>
            </a:r>
            <a:endParaRPr kumimoji="1" lang="ja-JP" altLang="en-US"/>
          </a:p>
        </p:txBody>
      </p:sp>
      <p:sp>
        <p:nvSpPr>
          <p:cNvPr id="3" name="コンテンツ プレースホルダー 2">
            <a:extLst>
              <a:ext uri="{FF2B5EF4-FFF2-40B4-BE49-F238E27FC236}">
                <a16:creationId xmlns:a16="http://schemas.microsoft.com/office/drawing/2014/main" id="{7F7A9DEB-615C-2048-AF51-FDAF75602CB8}"/>
              </a:ext>
            </a:extLst>
          </p:cNvPr>
          <p:cNvSpPr>
            <a:spLocks noGrp="1"/>
          </p:cNvSpPr>
          <p:nvPr>
            <p:ph idx="1"/>
          </p:nvPr>
        </p:nvSpPr>
        <p:spPr>
          <a:xfrm>
            <a:off x="201882" y="1258784"/>
            <a:ext cx="8201361" cy="4886691"/>
          </a:xfrm>
        </p:spPr>
        <p:txBody>
          <a:bodyPr/>
          <a:lstStyle/>
          <a:p>
            <a:r>
              <a:rPr kumimoji="1" lang="ja-JP" altLang="en-US"/>
              <a:t>全プロプレイヤーのログで学習をしている</a:t>
            </a:r>
            <a:endParaRPr kumimoji="1" lang="en-US" altLang="ja-JP" dirty="0"/>
          </a:p>
          <a:p>
            <a:pPr lvl="1"/>
            <a:r>
              <a:rPr lang="ja-JP" altLang="en-US"/>
              <a:t>全プロの平均的な性能</a:t>
            </a:r>
            <a:endParaRPr lang="en-US" altLang="ja-JP" dirty="0"/>
          </a:p>
          <a:p>
            <a:pPr lvl="1"/>
            <a:endParaRPr kumimoji="1" lang="en-US" altLang="ja-JP" dirty="0"/>
          </a:p>
          <a:p>
            <a:r>
              <a:rPr kumimoji="1" lang="ja-JP" altLang="en-US"/>
              <a:t>こんな感じで</a:t>
            </a:r>
            <a:r>
              <a:rPr lang="ja-JP" altLang="en-US"/>
              <a:t>ぷよ</a:t>
            </a:r>
            <a:r>
              <a:rPr kumimoji="1" lang="ja-JP" altLang="en-US"/>
              <a:t>を積み込んでいける</a:t>
            </a:r>
            <a:endParaRPr kumimoji="1" lang="en-US" altLang="ja-JP" dirty="0"/>
          </a:p>
          <a:p>
            <a:endParaRPr lang="en-US" altLang="ja-JP" dirty="0"/>
          </a:p>
          <a:p>
            <a:r>
              <a:rPr lang="en-US" altLang="ja-JP" dirty="0"/>
              <a:t>GTR</a:t>
            </a:r>
            <a:r>
              <a:rPr lang="ja-JP" altLang="en-US"/>
              <a:t>を教えたわけではないが、</a:t>
            </a:r>
            <a:r>
              <a:rPr lang="en-US" altLang="ja-JP" dirty="0"/>
              <a:t>GTR</a:t>
            </a:r>
            <a:r>
              <a:rPr lang="ja-JP" altLang="en-US"/>
              <a:t>を学習して土台が作れている</a:t>
            </a:r>
            <a:endParaRPr lang="en-US" altLang="ja-JP" dirty="0"/>
          </a:p>
          <a:p>
            <a:r>
              <a:rPr lang="ja-JP" altLang="en-US"/>
              <a:t>土台では連鎖っぽいことはしている</a:t>
            </a:r>
            <a:endParaRPr lang="en-US" altLang="ja-JP" dirty="0"/>
          </a:p>
          <a:p>
            <a:endParaRPr lang="en-US" altLang="ja-JP" dirty="0"/>
          </a:p>
          <a:p>
            <a:endParaRPr lang="en-US" altLang="ja-JP" dirty="0"/>
          </a:p>
          <a:p>
            <a:endParaRPr lang="en-US" altLang="ja-JP" dirty="0"/>
          </a:p>
          <a:p>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5A7E27AD-C398-7442-AC14-434343520193}"/>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A068D7A3-281C-3246-BCA4-3E0D44E0CFD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28923577-0F13-8242-9D4C-D3CC69F21AC6}"/>
              </a:ext>
            </a:extLst>
          </p:cNvPr>
          <p:cNvSpPr>
            <a:spLocks noGrp="1"/>
          </p:cNvSpPr>
          <p:nvPr>
            <p:ph type="sldNum" sz="quarter" idx="12"/>
          </p:nvPr>
        </p:nvSpPr>
        <p:spPr/>
        <p:txBody>
          <a:bodyPr/>
          <a:lstStyle/>
          <a:p>
            <a:fld id="{B6C96D85-A916-2E4D-BC6C-F8C1C1E56440}" type="slidenum">
              <a:rPr lang="en-US" altLang="ja-JP" smtClean="0"/>
              <a:t>15</a:t>
            </a:fld>
            <a:endParaRPr kumimoji="1" lang="ja-JP" altLang="en-US"/>
          </a:p>
        </p:txBody>
      </p:sp>
      <p:sp>
        <p:nvSpPr>
          <p:cNvPr id="7" name="角丸四角形 6">
            <a:extLst>
              <a:ext uri="{FF2B5EF4-FFF2-40B4-BE49-F238E27FC236}">
                <a16:creationId xmlns:a16="http://schemas.microsoft.com/office/drawing/2014/main" id="{947B65CE-C8B8-6748-BDA8-69DF570B89BA}"/>
              </a:ext>
            </a:extLst>
          </p:cNvPr>
          <p:cNvSpPr/>
          <p:nvPr/>
        </p:nvSpPr>
        <p:spPr>
          <a:xfrm>
            <a:off x="10464800" y="4682836"/>
            <a:ext cx="1339273" cy="131156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6D79E94-8106-F748-A8F4-E65747662B7F}"/>
              </a:ext>
            </a:extLst>
          </p:cNvPr>
          <p:cNvSpPr/>
          <p:nvPr/>
        </p:nvSpPr>
        <p:spPr>
          <a:xfrm>
            <a:off x="9739616" y="5862129"/>
            <a:ext cx="728084" cy="400110"/>
          </a:xfrm>
          <a:prstGeom prst="rect">
            <a:avLst/>
          </a:prstGeom>
        </p:spPr>
        <p:txBody>
          <a:bodyPr wrap="none">
            <a:spAutoFit/>
          </a:bodyPr>
          <a:lstStyle/>
          <a:p>
            <a:r>
              <a:rPr lang="en-US" altLang="ja-JP" sz="2000" b="1" dirty="0">
                <a:solidFill>
                  <a:srgbClr val="FF0000"/>
                </a:solidFill>
              </a:rPr>
              <a:t>GTR</a:t>
            </a:r>
          </a:p>
        </p:txBody>
      </p:sp>
      <p:sp>
        <p:nvSpPr>
          <p:cNvPr id="10" name="正方形/長方形 9">
            <a:extLst>
              <a:ext uri="{FF2B5EF4-FFF2-40B4-BE49-F238E27FC236}">
                <a16:creationId xmlns:a16="http://schemas.microsoft.com/office/drawing/2014/main" id="{DCDE03BA-6E9D-0D49-A9CB-89ABD568E918}"/>
              </a:ext>
            </a:extLst>
          </p:cNvPr>
          <p:cNvSpPr/>
          <p:nvPr/>
        </p:nvSpPr>
        <p:spPr>
          <a:xfrm>
            <a:off x="9421889" y="1184433"/>
            <a:ext cx="2262158" cy="369332"/>
          </a:xfrm>
          <a:prstGeom prst="rect">
            <a:avLst/>
          </a:prstGeom>
        </p:spPr>
        <p:txBody>
          <a:bodyPr wrap="none">
            <a:spAutoFit/>
          </a:bodyPr>
          <a:lstStyle/>
          <a:p>
            <a:r>
              <a:rPr lang="ja-JP" altLang="en-US"/>
              <a:t>ランダムにドロップ</a:t>
            </a:r>
          </a:p>
        </p:txBody>
      </p:sp>
    </p:spTree>
    <p:extLst>
      <p:ext uri="{BB962C8B-B14F-4D97-AF65-F5344CB8AC3E}">
        <p14:creationId xmlns:p14="http://schemas.microsoft.com/office/powerpoint/2010/main" val="352058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C4EFF-0D2C-A546-A6F5-F674D279EFA8}"/>
              </a:ext>
            </a:extLst>
          </p:cNvPr>
          <p:cNvSpPr>
            <a:spLocks noGrp="1"/>
          </p:cNvSpPr>
          <p:nvPr>
            <p:ph type="title"/>
          </p:nvPr>
        </p:nvSpPr>
        <p:spPr/>
        <p:txBody>
          <a:bodyPr/>
          <a:lstStyle/>
          <a:p>
            <a:r>
              <a:rPr lang="ja-JP" altLang="en-US"/>
              <a:t>飛車ちゅう</a:t>
            </a:r>
            <a:r>
              <a:rPr lang="en-US" altLang="ja-JP" dirty="0"/>
              <a:t>AI</a:t>
            </a:r>
            <a:endParaRPr kumimoji="1" lang="ja-JP" altLang="en-US"/>
          </a:p>
        </p:txBody>
      </p:sp>
      <p:sp>
        <p:nvSpPr>
          <p:cNvPr id="3" name="コンテンツ プレースホルダー 2">
            <a:extLst>
              <a:ext uri="{FF2B5EF4-FFF2-40B4-BE49-F238E27FC236}">
                <a16:creationId xmlns:a16="http://schemas.microsoft.com/office/drawing/2014/main" id="{AAF7CAB9-E061-6848-B0D1-038467989110}"/>
              </a:ext>
            </a:extLst>
          </p:cNvPr>
          <p:cNvSpPr>
            <a:spLocks noGrp="1"/>
          </p:cNvSpPr>
          <p:nvPr>
            <p:ph idx="1"/>
          </p:nvPr>
        </p:nvSpPr>
        <p:spPr/>
        <p:txBody>
          <a:bodyPr/>
          <a:lstStyle/>
          <a:p>
            <a:r>
              <a:rPr kumimoji="1" lang="ja-JP" altLang="en-US"/>
              <a:t>プレイヤーを限定したモデル</a:t>
            </a:r>
            <a:endParaRPr kumimoji="1" lang="en-US" altLang="ja-JP" dirty="0"/>
          </a:p>
          <a:p>
            <a:endParaRPr lang="en-US" altLang="ja-JP" dirty="0"/>
          </a:p>
          <a:p>
            <a:r>
              <a:rPr kumimoji="1" lang="ja-JP" altLang="en-US"/>
              <a:t>飛車ちゅう選手</a:t>
            </a:r>
            <a:endParaRPr kumimoji="1" lang="en-US" altLang="ja-JP" dirty="0"/>
          </a:p>
          <a:p>
            <a:pPr lvl="1"/>
            <a:r>
              <a:rPr lang="ja-JP" altLang="en-US"/>
              <a:t>孤高の定型王</a:t>
            </a:r>
            <a:endParaRPr lang="en-US" altLang="ja-JP" dirty="0"/>
          </a:p>
          <a:p>
            <a:pPr lvl="1"/>
            <a:r>
              <a:rPr kumimoji="1" lang="ja-JP" altLang="en-US"/>
              <a:t>プロで唯一初心者向けの階段積みを使いこなす</a:t>
            </a:r>
            <a:endParaRPr kumimoji="1" lang="en-US" altLang="ja-JP" dirty="0"/>
          </a:p>
          <a:p>
            <a:pPr lvl="1"/>
            <a:endParaRPr lang="en-US" altLang="ja-JP" dirty="0"/>
          </a:p>
          <a:p>
            <a:r>
              <a:rPr lang="ja-JP" altLang="en-US"/>
              <a:t>飛車ちゅう選手のプレイを学習したモデル</a:t>
            </a:r>
            <a:endParaRPr lang="en-US" altLang="ja-JP" dirty="0"/>
          </a:p>
          <a:p>
            <a:pPr lvl="1"/>
            <a:r>
              <a:rPr kumimoji="1" lang="ja-JP" altLang="en-US"/>
              <a:t>階段積み風で積み込めている</a:t>
            </a:r>
            <a:endParaRPr kumimoji="1" lang="en-US" altLang="ja-JP" dirty="0"/>
          </a:p>
          <a:p>
            <a:pPr lvl="1"/>
            <a:r>
              <a:rPr lang="ja-JP" altLang="en-US"/>
              <a:t>ただ、折り返しはいまいち</a:t>
            </a:r>
            <a:endParaRPr lang="en-US" altLang="ja-JP" dirty="0"/>
          </a:p>
          <a:p>
            <a:pPr lvl="1"/>
            <a:r>
              <a:rPr kumimoji="1" lang="ja-JP" altLang="en-US"/>
              <a:t>というより、データ数が少なくてうまく学習できてない</a:t>
            </a:r>
          </a:p>
        </p:txBody>
      </p:sp>
      <p:sp>
        <p:nvSpPr>
          <p:cNvPr id="4" name="日付プレースホルダー 3">
            <a:extLst>
              <a:ext uri="{FF2B5EF4-FFF2-40B4-BE49-F238E27FC236}">
                <a16:creationId xmlns:a16="http://schemas.microsoft.com/office/drawing/2014/main" id="{100A2998-BDF3-E146-8BD1-E274073153ED}"/>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73BA9544-E493-3746-BAC2-91CC2057A74B}"/>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1BC65E9-B443-9040-B5CB-FB469F0BFDEF}"/>
              </a:ext>
            </a:extLst>
          </p:cNvPr>
          <p:cNvSpPr>
            <a:spLocks noGrp="1"/>
          </p:cNvSpPr>
          <p:nvPr>
            <p:ph type="sldNum" sz="quarter" idx="12"/>
          </p:nvPr>
        </p:nvSpPr>
        <p:spPr/>
        <p:txBody>
          <a:bodyPr/>
          <a:lstStyle/>
          <a:p>
            <a:fld id="{B6C96D85-A916-2E4D-BC6C-F8C1C1E56440}" type="slidenum">
              <a:rPr lang="en-US" altLang="ja-JP" smtClean="0"/>
              <a:t>16</a:t>
            </a:fld>
            <a:endParaRPr kumimoji="1" lang="ja-JP" altLang="en-US"/>
          </a:p>
        </p:txBody>
      </p:sp>
      <p:pic>
        <p:nvPicPr>
          <p:cNvPr id="8" name="図 7" descr="カーテンの前に並んでいる&#10;&#10;中程度の精度で自動的に生成された説明">
            <a:extLst>
              <a:ext uri="{FF2B5EF4-FFF2-40B4-BE49-F238E27FC236}">
                <a16:creationId xmlns:a16="http://schemas.microsoft.com/office/drawing/2014/main" id="{94C7EA72-D118-4841-8101-B4B6086EE895}"/>
              </a:ext>
            </a:extLst>
          </p:cNvPr>
          <p:cNvPicPr>
            <a:picLocks noChangeAspect="1"/>
          </p:cNvPicPr>
          <p:nvPr/>
        </p:nvPicPr>
        <p:blipFill>
          <a:blip r:embed="rId2"/>
          <a:stretch>
            <a:fillRect/>
          </a:stretch>
        </p:blipFill>
        <p:spPr>
          <a:xfrm>
            <a:off x="9448592" y="1542129"/>
            <a:ext cx="2160000" cy="4320000"/>
          </a:xfrm>
          <a:prstGeom prst="rect">
            <a:avLst/>
          </a:prstGeom>
        </p:spPr>
      </p:pic>
    </p:spTree>
    <p:extLst>
      <p:ext uri="{BB962C8B-B14F-4D97-AF65-F5344CB8AC3E}">
        <p14:creationId xmlns:p14="http://schemas.microsoft.com/office/powerpoint/2010/main" val="293733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42F78-2CA4-8046-AE82-21A08CF2CA5C}"/>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0B3FB554-2C55-3A46-A56F-EEAA0C8BECA9}"/>
              </a:ext>
            </a:extLst>
          </p:cNvPr>
          <p:cNvSpPr>
            <a:spLocks noGrp="1"/>
          </p:cNvSpPr>
          <p:nvPr>
            <p:ph idx="1"/>
          </p:nvPr>
        </p:nvSpPr>
        <p:spPr>
          <a:xfrm>
            <a:off x="201881" y="1258784"/>
            <a:ext cx="11990119" cy="4886691"/>
          </a:xfrm>
        </p:spPr>
        <p:txBody>
          <a:bodyPr/>
          <a:lstStyle/>
          <a:p>
            <a:r>
              <a:rPr lang="ja-JP" altLang="en-US"/>
              <a:t>ログから学習する機械学習モデルを提案</a:t>
            </a:r>
            <a:endParaRPr lang="en-US" altLang="ja-JP" dirty="0"/>
          </a:p>
          <a:p>
            <a:pPr lvl="1"/>
            <a:r>
              <a:rPr lang="ja-JP" altLang="en-US"/>
              <a:t>ログから学習することで特定のプロの特徴を捉えた置き方が可能</a:t>
            </a:r>
            <a:endParaRPr lang="en-US" altLang="ja-JP" dirty="0"/>
          </a:p>
          <a:p>
            <a:pPr lvl="1"/>
            <a:r>
              <a:rPr lang="en-US" altLang="ja-JP" dirty="0"/>
              <a:t>GTR</a:t>
            </a:r>
            <a:r>
              <a:rPr lang="ja-JP" altLang="en-US"/>
              <a:t>といった汎用的な置き方も学習していた</a:t>
            </a:r>
            <a:endParaRPr lang="en-US" altLang="ja-JP" dirty="0"/>
          </a:p>
          <a:p>
            <a:pPr lvl="1"/>
            <a:r>
              <a:rPr lang="ja-JP" altLang="en-US"/>
              <a:t>上位５択で</a:t>
            </a:r>
            <a:r>
              <a:rPr lang="en-US" altLang="ja-JP" dirty="0"/>
              <a:t>64.5%</a:t>
            </a:r>
            <a:r>
              <a:rPr lang="ja-JP" altLang="en-US"/>
              <a:t>の精度でプロの置き方と一致した</a:t>
            </a:r>
            <a:endParaRPr lang="en-US" altLang="ja-JP" dirty="0"/>
          </a:p>
          <a:p>
            <a:pPr marL="0" indent="0">
              <a:buNone/>
            </a:pPr>
            <a:endParaRPr lang="en-US" altLang="ja-JP" dirty="0"/>
          </a:p>
          <a:p>
            <a:r>
              <a:rPr lang="ja-JP" altLang="en-US"/>
              <a:t>発展性</a:t>
            </a:r>
            <a:endParaRPr lang="en-US" altLang="ja-JP" dirty="0"/>
          </a:p>
          <a:p>
            <a:pPr lvl="1"/>
            <a:r>
              <a:rPr lang="ja-JP" altLang="en-US"/>
              <a:t>自動で試合ごとに土台を判定することで、土台に特化した積み込みモデルが可能</a:t>
            </a:r>
            <a:endParaRPr lang="en-US" altLang="ja-JP" dirty="0"/>
          </a:p>
          <a:p>
            <a:pPr lvl="2"/>
            <a:r>
              <a:rPr lang="ja-JP" altLang="en-US"/>
              <a:t>メリ土台などマイナーな土台でも対応可能</a:t>
            </a:r>
            <a:endParaRPr lang="en-US" altLang="ja-JP" dirty="0"/>
          </a:p>
          <a:p>
            <a:pPr lvl="2"/>
            <a:r>
              <a:rPr lang="ja-JP" altLang="en-US"/>
              <a:t>ただしデータ数の確保が課題</a:t>
            </a:r>
            <a:endParaRPr lang="en-US" altLang="ja-JP" dirty="0"/>
          </a:p>
          <a:p>
            <a:pPr lvl="1"/>
            <a:r>
              <a:rPr lang="ja-JP" altLang="en-US"/>
              <a:t>ネットワーク構造に連鎖を評価する構造が必要</a:t>
            </a:r>
            <a:endParaRPr lang="en-US" altLang="ja-JP" dirty="0"/>
          </a:p>
          <a:p>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AE69234B-917D-7147-8098-ED771F67F819}"/>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1F145F8B-68D6-194E-8F63-5D8C89C7993F}"/>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77D52805-2434-F74A-AC67-59F3106C6FB5}"/>
              </a:ext>
            </a:extLst>
          </p:cNvPr>
          <p:cNvSpPr>
            <a:spLocks noGrp="1"/>
          </p:cNvSpPr>
          <p:nvPr>
            <p:ph type="sldNum" sz="quarter" idx="12"/>
          </p:nvPr>
        </p:nvSpPr>
        <p:spPr/>
        <p:txBody>
          <a:bodyPr/>
          <a:lstStyle/>
          <a:p>
            <a:fld id="{B6C96D85-A916-2E4D-BC6C-F8C1C1E56440}" type="slidenum">
              <a:rPr lang="en-US" altLang="ja-JP" smtClean="0"/>
              <a:t>17</a:t>
            </a:fld>
            <a:endParaRPr kumimoji="1" lang="ja-JP" altLang="en-US"/>
          </a:p>
        </p:txBody>
      </p:sp>
    </p:spTree>
    <p:extLst>
      <p:ext uri="{BB962C8B-B14F-4D97-AF65-F5344CB8AC3E}">
        <p14:creationId xmlns:p14="http://schemas.microsoft.com/office/powerpoint/2010/main" val="128401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69F-9A83-5744-96F4-95C0E51F66A8}"/>
              </a:ext>
            </a:extLst>
          </p:cNvPr>
          <p:cNvSpPr>
            <a:spLocks noGrp="1"/>
          </p:cNvSpPr>
          <p:nvPr>
            <p:ph type="title"/>
          </p:nvPr>
        </p:nvSpPr>
        <p:spPr/>
        <p:txBody>
          <a:bodyPr/>
          <a:lstStyle/>
          <a:p>
            <a:r>
              <a:rPr kumimoji="1" lang="en-US" altLang="ja-JP" dirty="0"/>
              <a:t>APPENDIX</a:t>
            </a:r>
            <a:endParaRPr kumimoji="1" lang="ja-JP" altLang="en-US"/>
          </a:p>
        </p:txBody>
      </p:sp>
      <p:sp>
        <p:nvSpPr>
          <p:cNvPr id="3" name="コンテンツ プレースホルダー 2">
            <a:extLst>
              <a:ext uri="{FF2B5EF4-FFF2-40B4-BE49-F238E27FC236}">
                <a16:creationId xmlns:a16="http://schemas.microsoft.com/office/drawing/2014/main" id="{C6DB68CF-C10E-0E43-BBB2-F9A793B00089}"/>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9334C7B2-8CE4-EE47-B42A-E40B108CF120}"/>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7757B7C8-E48B-F441-83C9-7ED0624D9215}"/>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F483EB76-227D-2741-8CE7-EFD4897E6A45}"/>
              </a:ext>
            </a:extLst>
          </p:cNvPr>
          <p:cNvSpPr>
            <a:spLocks noGrp="1"/>
          </p:cNvSpPr>
          <p:nvPr>
            <p:ph type="sldNum" sz="quarter" idx="12"/>
          </p:nvPr>
        </p:nvSpPr>
        <p:spPr/>
        <p:txBody>
          <a:bodyPr/>
          <a:lstStyle/>
          <a:p>
            <a:fld id="{B6C96D85-A916-2E4D-BC6C-F8C1C1E56440}" type="slidenum">
              <a:rPr lang="en-US" altLang="ja-JP" smtClean="0"/>
              <a:t>18</a:t>
            </a:fld>
            <a:endParaRPr kumimoji="1" lang="ja-JP" altLang="en-US"/>
          </a:p>
        </p:txBody>
      </p:sp>
    </p:spTree>
    <p:extLst>
      <p:ext uri="{BB962C8B-B14F-4D97-AF65-F5344CB8AC3E}">
        <p14:creationId xmlns:p14="http://schemas.microsoft.com/office/powerpoint/2010/main" val="26778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89FC1-6F7A-624A-9422-32A8CDBCD9D0}"/>
              </a:ext>
            </a:extLst>
          </p:cNvPr>
          <p:cNvSpPr>
            <a:spLocks noGrp="1"/>
          </p:cNvSpPr>
          <p:nvPr>
            <p:ph type="title"/>
          </p:nvPr>
        </p:nvSpPr>
        <p:spPr/>
        <p:txBody>
          <a:bodyPr/>
          <a:lstStyle/>
          <a:p>
            <a:r>
              <a:rPr kumimoji="1" lang="ja-JP" altLang="en-US"/>
              <a:t>ぷよぷよ独自の問題</a:t>
            </a:r>
          </a:p>
        </p:txBody>
      </p:sp>
      <p:sp>
        <p:nvSpPr>
          <p:cNvPr id="3" name="コンテンツ プレースホルダー 2">
            <a:extLst>
              <a:ext uri="{FF2B5EF4-FFF2-40B4-BE49-F238E27FC236}">
                <a16:creationId xmlns:a16="http://schemas.microsoft.com/office/drawing/2014/main" id="{1C3E980E-CE79-0D43-8AB8-5228B748C248}"/>
              </a:ext>
            </a:extLst>
          </p:cNvPr>
          <p:cNvSpPr>
            <a:spLocks noGrp="1"/>
          </p:cNvSpPr>
          <p:nvPr>
            <p:ph idx="1"/>
          </p:nvPr>
        </p:nvSpPr>
        <p:spPr/>
        <p:txBody>
          <a:bodyPr>
            <a:normAutofit/>
          </a:bodyPr>
          <a:lstStyle/>
          <a:p>
            <a:r>
              <a:rPr kumimoji="1" lang="en-US" altLang="ja-JP" u="sng" dirty="0"/>
              <a:t>Next</a:t>
            </a:r>
            <a:r>
              <a:rPr kumimoji="1" lang="ja-JP" altLang="en-US" u="sng"/>
              <a:t>ぷよが扱いにくい</a:t>
            </a:r>
            <a:endParaRPr kumimoji="1" lang="en-US" altLang="ja-JP" u="sng" dirty="0"/>
          </a:p>
          <a:p>
            <a:pPr lvl="1"/>
            <a:r>
              <a:rPr lang="ja-JP" altLang="en-US"/>
              <a:t>盤面は</a:t>
            </a:r>
            <a:r>
              <a:rPr lang="en-US" altLang="ja-JP" dirty="0"/>
              <a:t>(C, 6, 12)</a:t>
            </a:r>
            <a:r>
              <a:rPr lang="ja-JP" altLang="en-US"/>
              <a:t>の画像として扱える</a:t>
            </a:r>
            <a:endParaRPr lang="en-US" altLang="ja-JP" dirty="0"/>
          </a:p>
          <a:p>
            <a:pPr lvl="1"/>
            <a:r>
              <a:rPr lang="en-US" altLang="ja-JP" dirty="0"/>
              <a:t>Next</a:t>
            </a:r>
            <a:r>
              <a:rPr lang="ja-JP" altLang="en-US"/>
              <a:t>ぷよは</a:t>
            </a:r>
            <a:r>
              <a:rPr lang="en-US" altLang="ja-JP" dirty="0"/>
              <a:t>(2, )</a:t>
            </a:r>
            <a:r>
              <a:rPr lang="ja-JP" altLang="en-US"/>
              <a:t>であるため、盤面画像とどのように結びつけるか</a:t>
            </a:r>
            <a:endParaRPr lang="en-US" altLang="ja-JP" dirty="0"/>
          </a:p>
          <a:p>
            <a:pPr lvl="2"/>
            <a:r>
              <a:rPr lang="ja-JP" altLang="en-US"/>
              <a:t>既存研究では</a:t>
            </a:r>
            <a:r>
              <a:rPr lang="en-US" altLang="ja-JP" dirty="0"/>
              <a:t>(2, 6, 12)</a:t>
            </a:r>
            <a:r>
              <a:rPr lang="ja-JP" altLang="en-US"/>
              <a:t>にして画像にして重ねている</a:t>
            </a:r>
            <a:endParaRPr lang="en-US" altLang="ja-JP" dirty="0"/>
          </a:p>
          <a:p>
            <a:pPr lvl="1"/>
            <a:r>
              <a:rPr lang="ja-JP" altLang="en-US"/>
              <a:t>上から落ちてくる性質</a:t>
            </a:r>
            <a:endParaRPr lang="en-US" altLang="ja-JP" dirty="0"/>
          </a:p>
          <a:p>
            <a:endParaRPr lang="en-US" altLang="ja-JP" dirty="0"/>
          </a:p>
          <a:p>
            <a:r>
              <a:rPr kumimoji="1" lang="ja-JP" altLang="en-US" u="sng"/>
              <a:t>シーケンスデータ干渉の発生</a:t>
            </a:r>
            <a:endParaRPr kumimoji="1" lang="en-US" altLang="ja-JP" u="sng" dirty="0"/>
          </a:p>
          <a:p>
            <a:pPr lvl="1"/>
            <a:r>
              <a:rPr lang="ja-JP" altLang="en-US"/>
              <a:t>本来</a:t>
            </a:r>
            <a:r>
              <a:rPr lang="en-US" altLang="ja-JP" dirty="0"/>
              <a:t>sequential</a:t>
            </a:r>
            <a:r>
              <a:rPr lang="ja-JP" altLang="en-US"/>
              <a:t>なデータ構造</a:t>
            </a:r>
            <a:r>
              <a:rPr lang="en-US" altLang="ja-JP" dirty="0"/>
              <a:t>(1</a:t>
            </a:r>
            <a:r>
              <a:rPr lang="ja-JP" altLang="en-US"/>
              <a:t>試合から連続の盤面が抽出される</a:t>
            </a:r>
            <a:r>
              <a:rPr lang="en-US" altLang="ja-JP" dirty="0"/>
              <a:t>)</a:t>
            </a:r>
          </a:p>
          <a:p>
            <a:pPr lvl="1"/>
            <a:r>
              <a:rPr kumimoji="1" lang="ja-JP" altLang="en-US"/>
              <a:t>「</a:t>
            </a:r>
            <a:r>
              <a:rPr kumimoji="1" lang="en-US" altLang="ja-JP" dirty="0"/>
              <a:t>10</a:t>
            </a:r>
            <a:r>
              <a:rPr lang="ja-JP" altLang="en-US"/>
              <a:t>手目の置き方</a:t>
            </a:r>
            <a:r>
              <a:rPr kumimoji="1" lang="ja-JP" altLang="en-US"/>
              <a:t>」は</a:t>
            </a:r>
            <a:r>
              <a:rPr kumimoji="1" lang="en-US" altLang="ja-JP" dirty="0"/>
              <a:t>9</a:t>
            </a:r>
            <a:r>
              <a:rPr kumimoji="1" lang="ja-JP" altLang="en-US"/>
              <a:t>手目の正解から作られる</a:t>
            </a:r>
            <a:endParaRPr kumimoji="1" lang="en-US" altLang="ja-JP" dirty="0"/>
          </a:p>
          <a:p>
            <a:pPr lvl="1"/>
            <a:r>
              <a:rPr lang="en-US" altLang="ja-JP" dirty="0"/>
              <a:t>9</a:t>
            </a:r>
            <a:r>
              <a:rPr lang="ja-JP" altLang="en-US"/>
              <a:t>手目の正解から１個置いたらほぼ同じ盤面なのに正解になったり不正解になったりする</a:t>
            </a:r>
            <a:endParaRPr kumimoji="1" lang="ja-JP" altLang="en-US"/>
          </a:p>
        </p:txBody>
      </p:sp>
      <p:sp>
        <p:nvSpPr>
          <p:cNvPr id="4" name="日付プレースホルダー 3">
            <a:extLst>
              <a:ext uri="{FF2B5EF4-FFF2-40B4-BE49-F238E27FC236}">
                <a16:creationId xmlns:a16="http://schemas.microsoft.com/office/drawing/2014/main" id="{C85ADF4E-E3A3-A44F-AED3-6AAF0B69C85E}"/>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48D3FB9E-521D-3642-A500-83C89C71CCDC}"/>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43889ABB-5471-D24F-A65F-FD51B3305FE5}"/>
              </a:ext>
            </a:extLst>
          </p:cNvPr>
          <p:cNvSpPr>
            <a:spLocks noGrp="1"/>
          </p:cNvSpPr>
          <p:nvPr>
            <p:ph type="sldNum" sz="quarter" idx="12"/>
          </p:nvPr>
        </p:nvSpPr>
        <p:spPr/>
        <p:txBody>
          <a:bodyPr/>
          <a:lstStyle/>
          <a:p>
            <a:fld id="{B6C96D85-A916-2E4D-BC6C-F8C1C1E56440}" type="slidenum">
              <a:rPr lang="en-US" altLang="ja-JP" smtClean="0"/>
              <a:t>19</a:t>
            </a:fld>
            <a:endParaRPr kumimoji="1" lang="ja-JP" altLang="en-US"/>
          </a:p>
        </p:txBody>
      </p:sp>
    </p:spTree>
    <p:extLst>
      <p:ext uri="{BB962C8B-B14F-4D97-AF65-F5344CB8AC3E}">
        <p14:creationId xmlns:p14="http://schemas.microsoft.com/office/powerpoint/2010/main" val="103276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DF252-EF59-BD4C-83EE-8D40CFC6B3EF}"/>
              </a:ext>
            </a:extLst>
          </p:cNvPr>
          <p:cNvSpPr>
            <a:spLocks noGrp="1"/>
          </p:cNvSpPr>
          <p:nvPr>
            <p:ph type="title"/>
          </p:nvPr>
        </p:nvSpPr>
        <p:spPr/>
        <p:txBody>
          <a:bodyPr/>
          <a:lstStyle/>
          <a:p>
            <a:r>
              <a:rPr kumimoji="1" lang="ja-JP" altLang="en-US"/>
              <a:t>自己紹介</a:t>
            </a:r>
          </a:p>
        </p:txBody>
      </p:sp>
      <p:sp>
        <p:nvSpPr>
          <p:cNvPr id="3" name="コンテンツ プレースホルダー 2">
            <a:extLst>
              <a:ext uri="{FF2B5EF4-FFF2-40B4-BE49-F238E27FC236}">
                <a16:creationId xmlns:a16="http://schemas.microsoft.com/office/drawing/2014/main" id="{7821441E-A891-9345-AE86-81EBC8391D48}"/>
              </a:ext>
            </a:extLst>
          </p:cNvPr>
          <p:cNvSpPr>
            <a:spLocks noGrp="1"/>
          </p:cNvSpPr>
          <p:nvPr>
            <p:ph idx="1"/>
          </p:nvPr>
        </p:nvSpPr>
        <p:spPr/>
        <p:txBody>
          <a:bodyPr>
            <a:normAutofit lnSpcReduction="10000"/>
          </a:bodyPr>
          <a:lstStyle/>
          <a:p>
            <a:r>
              <a:rPr kumimoji="1" lang="ja-JP" altLang="en-US"/>
              <a:t>伊藤大輝</a:t>
            </a:r>
            <a:endParaRPr kumimoji="1" lang="en-US" altLang="ja-JP" dirty="0"/>
          </a:p>
          <a:p>
            <a:pPr lvl="1"/>
            <a:r>
              <a:rPr kumimoji="1" lang="ja-JP" altLang="en-US"/>
              <a:t>慶應義塾大学青木研究室修士二年</a:t>
            </a:r>
            <a:endParaRPr kumimoji="1" lang="en-US" altLang="ja-JP" dirty="0"/>
          </a:p>
          <a:p>
            <a:pPr lvl="1"/>
            <a:r>
              <a:rPr lang="ja-JP" altLang="en-US"/>
              <a:t>スプラトゥーンの</a:t>
            </a:r>
            <a:r>
              <a:rPr lang="en-US" altLang="ja-JP" dirty="0"/>
              <a:t>AI</a:t>
            </a:r>
            <a:r>
              <a:rPr lang="ja-JP" altLang="en-US"/>
              <a:t>や画像の自動クロッピングなど、画像処理の実応用的な研究に取り組んでいる</a:t>
            </a:r>
            <a:endParaRPr lang="en-US" altLang="ja-JP" dirty="0"/>
          </a:p>
          <a:p>
            <a:pPr lvl="1"/>
            <a:r>
              <a:rPr lang="ja-JP" altLang="en-US"/>
              <a:t>ぷよテト</a:t>
            </a:r>
            <a:r>
              <a:rPr kumimoji="1" lang="ja-JP" altLang="en-US"/>
              <a:t>は少しやってた</a:t>
            </a:r>
            <a:endParaRPr kumimoji="1" lang="en-US" altLang="ja-JP" dirty="0"/>
          </a:p>
          <a:p>
            <a:endParaRPr lang="en-US" altLang="ja-JP" dirty="0"/>
          </a:p>
          <a:p>
            <a:r>
              <a:rPr lang="ja-JP" altLang="en-US"/>
              <a:t>廣澤聖士</a:t>
            </a:r>
            <a:endParaRPr lang="en-US" altLang="ja-JP" dirty="0"/>
          </a:p>
          <a:p>
            <a:pPr lvl="1"/>
            <a:r>
              <a:rPr lang="ja-JP" altLang="en-US"/>
              <a:t>慶應義塾大学青木研究室博士</a:t>
            </a:r>
            <a:endParaRPr lang="en-US" altLang="ja-JP" dirty="0"/>
          </a:p>
          <a:p>
            <a:pPr lvl="1"/>
            <a:r>
              <a:rPr kumimoji="1" lang="ja-JP" altLang="en-US"/>
              <a:t>フィギュアスケートの自動採点などスポーツ</a:t>
            </a:r>
            <a:r>
              <a:rPr kumimoji="1" lang="en-US" altLang="ja-JP" dirty="0"/>
              <a:t>AI</a:t>
            </a:r>
            <a:r>
              <a:rPr kumimoji="1" lang="ja-JP" altLang="en-US"/>
              <a:t>に取り組んでいる</a:t>
            </a:r>
            <a:endParaRPr kumimoji="1" lang="en-US" altLang="ja-JP" dirty="0"/>
          </a:p>
          <a:p>
            <a:pPr lvl="1"/>
            <a:r>
              <a:rPr kumimoji="1" lang="ja-JP" altLang="en-US"/>
              <a:t>ぷよぷよは</a:t>
            </a:r>
            <a:r>
              <a:rPr kumimoji="1" lang="en-US" altLang="ja-JP" dirty="0"/>
              <a:t>64</a:t>
            </a:r>
            <a:r>
              <a:rPr kumimoji="1" lang="ja-JP" altLang="en-US"/>
              <a:t>以来</a:t>
            </a:r>
            <a:endParaRPr kumimoji="1" lang="en-US" altLang="ja-JP" dirty="0"/>
          </a:p>
          <a:p>
            <a:pPr marL="0" indent="0">
              <a:buNone/>
            </a:pPr>
            <a:endParaRPr lang="en-US" altLang="ja-JP" dirty="0"/>
          </a:p>
          <a:p>
            <a:r>
              <a:rPr kumimoji="1" lang="ja-JP" altLang="en-US" sz="3200" u="sng"/>
              <a:t>ぷよぷよは知ってるけど</a:t>
            </a:r>
            <a:r>
              <a:rPr kumimoji="1" lang="en-US" altLang="ja-JP" sz="3200" u="sng" dirty="0"/>
              <a:t>esports</a:t>
            </a:r>
            <a:r>
              <a:rPr kumimoji="1" lang="ja-JP" altLang="en-US" sz="3200" u="sng"/>
              <a:t>の</a:t>
            </a:r>
            <a:r>
              <a:rPr lang="ja-JP" altLang="en-US" sz="3200" u="sng"/>
              <a:t>ぷよぷよ知らない２人！！</a:t>
            </a:r>
            <a:endParaRPr kumimoji="1" lang="ja-JP" altLang="en-US" sz="3200" u="sng"/>
          </a:p>
        </p:txBody>
      </p:sp>
      <p:sp>
        <p:nvSpPr>
          <p:cNvPr id="4" name="日付プレースホルダー 3">
            <a:extLst>
              <a:ext uri="{FF2B5EF4-FFF2-40B4-BE49-F238E27FC236}">
                <a16:creationId xmlns:a16="http://schemas.microsoft.com/office/drawing/2014/main" id="{DCF6FE0F-E096-5F4D-8DB0-1770D7B0336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06BDE13D-4A53-E14E-BE2B-D1C5195974D5}"/>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A887910F-4A87-E543-9B40-1962FA0F4ADA}"/>
              </a:ext>
            </a:extLst>
          </p:cNvPr>
          <p:cNvSpPr>
            <a:spLocks noGrp="1"/>
          </p:cNvSpPr>
          <p:nvPr>
            <p:ph type="sldNum" sz="quarter" idx="12"/>
          </p:nvPr>
        </p:nvSpPr>
        <p:spPr/>
        <p:txBody>
          <a:bodyPr/>
          <a:lstStyle/>
          <a:p>
            <a:fld id="{B6C96D85-A916-2E4D-BC6C-F8C1C1E56440}" type="slidenum">
              <a:rPr lang="en-US" altLang="ja-JP" smtClean="0"/>
              <a:t>2</a:t>
            </a:fld>
            <a:endParaRPr kumimoji="1" lang="ja-JP" altLang="en-US"/>
          </a:p>
        </p:txBody>
      </p:sp>
    </p:spTree>
    <p:extLst>
      <p:ext uri="{BB962C8B-B14F-4D97-AF65-F5344CB8AC3E}">
        <p14:creationId xmlns:p14="http://schemas.microsoft.com/office/powerpoint/2010/main" val="411289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EF7D9-F5CF-D34B-BAA5-4277155C7AC7}"/>
              </a:ext>
            </a:extLst>
          </p:cNvPr>
          <p:cNvSpPr>
            <a:spLocks noGrp="1"/>
          </p:cNvSpPr>
          <p:nvPr>
            <p:ph type="title"/>
          </p:nvPr>
        </p:nvSpPr>
        <p:spPr/>
        <p:txBody>
          <a:bodyPr/>
          <a:lstStyle/>
          <a:p>
            <a:r>
              <a:rPr kumimoji="1" lang="ja-JP" altLang="en-US"/>
              <a:t>提案手法</a:t>
            </a:r>
          </a:p>
        </p:txBody>
      </p:sp>
      <p:sp>
        <p:nvSpPr>
          <p:cNvPr id="4" name="日付プレースホルダー 3">
            <a:extLst>
              <a:ext uri="{FF2B5EF4-FFF2-40B4-BE49-F238E27FC236}">
                <a16:creationId xmlns:a16="http://schemas.microsoft.com/office/drawing/2014/main" id="{55B5B23C-2F5F-6F4B-8117-A58499722DA9}"/>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E49837E9-095B-844D-A2DC-A768152E4B5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0FF4E1C6-6768-634E-BE49-7EF9DBFD7518}"/>
              </a:ext>
            </a:extLst>
          </p:cNvPr>
          <p:cNvSpPr>
            <a:spLocks noGrp="1"/>
          </p:cNvSpPr>
          <p:nvPr>
            <p:ph type="sldNum" sz="quarter" idx="12"/>
          </p:nvPr>
        </p:nvSpPr>
        <p:spPr/>
        <p:txBody>
          <a:bodyPr/>
          <a:lstStyle/>
          <a:p>
            <a:fld id="{B6C96D85-A916-2E4D-BC6C-F8C1C1E56440}" type="slidenum">
              <a:rPr lang="en-US" altLang="ja-JP" smtClean="0"/>
              <a:t>20</a:t>
            </a:fld>
            <a:endParaRPr kumimoji="1" lang="ja-JP" altLang="en-US"/>
          </a:p>
        </p:txBody>
      </p:sp>
      <p:sp>
        <p:nvSpPr>
          <p:cNvPr id="8" name="テキスト ボックス 7">
            <a:extLst>
              <a:ext uri="{FF2B5EF4-FFF2-40B4-BE49-F238E27FC236}">
                <a16:creationId xmlns:a16="http://schemas.microsoft.com/office/drawing/2014/main" id="{29E7851E-EF70-9B41-B877-8F4A971ECDB5}"/>
              </a:ext>
            </a:extLst>
          </p:cNvPr>
          <p:cNvSpPr txBox="1"/>
          <p:nvPr/>
        </p:nvSpPr>
        <p:spPr>
          <a:xfrm>
            <a:off x="6261468" y="3723505"/>
            <a:ext cx="1027134" cy="369332"/>
          </a:xfrm>
          <a:prstGeom prst="rect">
            <a:avLst/>
          </a:prstGeom>
          <a:noFill/>
        </p:spPr>
        <p:txBody>
          <a:bodyPr wrap="square" rtlCol="0">
            <a:spAutoFit/>
          </a:bodyPr>
          <a:lstStyle/>
          <a:p>
            <a:r>
              <a:rPr kumimoji="1" lang="en-US" altLang="ja-JP" dirty="0"/>
              <a:t>2.21</a:t>
            </a:r>
            <a:endParaRPr kumimoji="1" lang="ja-JP" altLang="en-US"/>
          </a:p>
        </p:txBody>
      </p:sp>
      <p:sp>
        <p:nvSpPr>
          <p:cNvPr id="9" name="テキスト ボックス 8">
            <a:extLst>
              <a:ext uri="{FF2B5EF4-FFF2-40B4-BE49-F238E27FC236}">
                <a16:creationId xmlns:a16="http://schemas.microsoft.com/office/drawing/2014/main" id="{0119ED13-BFAF-E440-8636-2D7A46FC4FDC}"/>
              </a:ext>
            </a:extLst>
          </p:cNvPr>
          <p:cNvSpPr txBox="1"/>
          <p:nvPr/>
        </p:nvSpPr>
        <p:spPr>
          <a:xfrm>
            <a:off x="6261468" y="5088144"/>
            <a:ext cx="1027134" cy="369332"/>
          </a:xfrm>
          <a:prstGeom prst="rect">
            <a:avLst/>
          </a:prstGeom>
          <a:noFill/>
        </p:spPr>
        <p:txBody>
          <a:bodyPr wrap="square" rtlCol="0">
            <a:spAutoFit/>
          </a:bodyPr>
          <a:lstStyle/>
          <a:p>
            <a:r>
              <a:rPr kumimoji="1" lang="en-US" altLang="ja-JP" dirty="0"/>
              <a:t>1.56</a:t>
            </a:r>
            <a:endParaRPr kumimoji="1" lang="ja-JP" altLang="en-US"/>
          </a:p>
        </p:txBody>
      </p:sp>
      <p:sp>
        <p:nvSpPr>
          <p:cNvPr id="11" name="台形 10">
            <a:extLst>
              <a:ext uri="{FF2B5EF4-FFF2-40B4-BE49-F238E27FC236}">
                <a16:creationId xmlns:a16="http://schemas.microsoft.com/office/drawing/2014/main" id="{223AA454-88AD-934F-9E97-3C421315A3BF}"/>
              </a:ext>
            </a:extLst>
          </p:cNvPr>
          <p:cNvSpPr/>
          <p:nvPr/>
        </p:nvSpPr>
        <p:spPr>
          <a:xfrm rot="5400000">
            <a:off x="4961025" y="3396090"/>
            <a:ext cx="900830" cy="983981"/>
          </a:xfrm>
          <a:prstGeom prst="trapezoi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a:extLst>
              <a:ext uri="{FF2B5EF4-FFF2-40B4-BE49-F238E27FC236}">
                <a16:creationId xmlns:a16="http://schemas.microsoft.com/office/drawing/2014/main" id="{4E8AA81A-CA44-1F48-8F58-F9469A3A5F37}"/>
              </a:ext>
            </a:extLst>
          </p:cNvPr>
          <p:cNvSpPr/>
          <p:nvPr/>
        </p:nvSpPr>
        <p:spPr>
          <a:xfrm rot="5400000">
            <a:off x="4961025" y="4780820"/>
            <a:ext cx="900830" cy="983981"/>
          </a:xfrm>
          <a:prstGeom prst="trapezoi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7B024D4-19D3-7249-93FF-20E763E49F8F}"/>
              </a:ext>
            </a:extLst>
          </p:cNvPr>
          <p:cNvSpPr txBox="1"/>
          <p:nvPr/>
        </p:nvSpPr>
        <p:spPr>
          <a:xfrm>
            <a:off x="6261469" y="5457476"/>
            <a:ext cx="2852552" cy="646331"/>
          </a:xfrm>
          <a:prstGeom prst="rect">
            <a:avLst/>
          </a:prstGeom>
          <a:noFill/>
        </p:spPr>
        <p:txBody>
          <a:bodyPr wrap="square" rtlCol="0">
            <a:spAutoFit/>
          </a:bodyPr>
          <a:lstStyle/>
          <a:p>
            <a:r>
              <a:rPr lang="ja-JP" altLang="en-US"/>
              <a:t>差</a:t>
            </a:r>
            <a:r>
              <a:rPr lang="en-US" altLang="ja-JP" dirty="0"/>
              <a:t>(</a:t>
            </a:r>
            <a:r>
              <a:rPr kumimoji="1" lang="en-US" altLang="ja-JP" dirty="0"/>
              <a:t>2.21 – 1.56 = 0.65)</a:t>
            </a:r>
            <a:r>
              <a:rPr lang="en-US" altLang="ja-JP" dirty="0"/>
              <a:t> </a:t>
            </a:r>
            <a:r>
              <a:rPr lang="ja-JP" altLang="en-US"/>
              <a:t>を</a:t>
            </a:r>
            <a:endParaRPr lang="en-US" altLang="ja-JP" dirty="0"/>
          </a:p>
          <a:p>
            <a:r>
              <a:rPr lang="en-US" altLang="ja-JP" dirty="0"/>
              <a:t> 1</a:t>
            </a:r>
            <a:r>
              <a:rPr lang="ja-JP" altLang="en-US"/>
              <a:t>にするよう学習</a:t>
            </a:r>
            <a:endParaRPr kumimoji="1" lang="en-US" altLang="ja-JP" dirty="0"/>
          </a:p>
        </p:txBody>
      </p:sp>
      <p:sp>
        <p:nvSpPr>
          <p:cNvPr id="14" name="右矢印 13">
            <a:extLst>
              <a:ext uri="{FF2B5EF4-FFF2-40B4-BE49-F238E27FC236}">
                <a16:creationId xmlns:a16="http://schemas.microsoft.com/office/drawing/2014/main" id="{5154A80E-5A38-D64E-934B-3DFFC623BECD}"/>
              </a:ext>
            </a:extLst>
          </p:cNvPr>
          <p:cNvSpPr/>
          <p:nvPr/>
        </p:nvSpPr>
        <p:spPr>
          <a:xfrm>
            <a:off x="7186303" y="4034082"/>
            <a:ext cx="638828" cy="1112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9B3101D-1E1D-5641-8A09-BCE4CB83AD4F}"/>
              </a:ext>
            </a:extLst>
          </p:cNvPr>
          <p:cNvSpPr txBox="1"/>
          <p:nvPr/>
        </p:nvSpPr>
        <p:spPr>
          <a:xfrm>
            <a:off x="7910999" y="3682503"/>
            <a:ext cx="1027134" cy="369332"/>
          </a:xfrm>
          <a:prstGeom prst="rect">
            <a:avLst/>
          </a:prstGeom>
          <a:noFill/>
        </p:spPr>
        <p:txBody>
          <a:bodyPr wrap="square" rtlCol="0">
            <a:spAutoFit/>
          </a:bodyPr>
          <a:lstStyle/>
          <a:p>
            <a:r>
              <a:rPr kumimoji="1" lang="en-US" altLang="ja-JP" dirty="0"/>
              <a:t>2.50</a:t>
            </a:r>
            <a:endParaRPr kumimoji="1" lang="ja-JP" altLang="en-US"/>
          </a:p>
        </p:txBody>
      </p:sp>
      <p:sp>
        <p:nvSpPr>
          <p:cNvPr id="16" name="テキスト ボックス 15">
            <a:extLst>
              <a:ext uri="{FF2B5EF4-FFF2-40B4-BE49-F238E27FC236}">
                <a16:creationId xmlns:a16="http://schemas.microsoft.com/office/drawing/2014/main" id="{BF65DAC4-EE62-FC4A-A00D-3793A04B074A}"/>
              </a:ext>
            </a:extLst>
          </p:cNvPr>
          <p:cNvSpPr txBox="1"/>
          <p:nvPr/>
        </p:nvSpPr>
        <p:spPr>
          <a:xfrm>
            <a:off x="7910999" y="5047142"/>
            <a:ext cx="1027134" cy="369332"/>
          </a:xfrm>
          <a:prstGeom prst="rect">
            <a:avLst/>
          </a:prstGeom>
          <a:noFill/>
        </p:spPr>
        <p:txBody>
          <a:bodyPr wrap="square" rtlCol="0">
            <a:spAutoFit/>
          </a:bodyPr>
          <a:lstStyle/>
          <a:p>
            <a:r>
              <a:rPr kumimoji="1" lang="en-US" altLang="ja-JP" dirty="0"/>
              <a:t>1.50</a:t>
            </a:r>
            <a:endParaRPr kumimoji="1" lang="ja-JP" altLang="en-US"/>
          </a:p>
        </p:txBody>
      </p:sp>
      <p:sp>
        <p:nvSpPr>
          <p:cNvPr id="23" name="テキスト ボックス 22">
            <a:extLst>
              <a:ext uri="{FF2B5EF4-FFF2-40B4-BE49-F238E27FC236}">
                <a16:creationId xmlns:a16="http://schemas.microsoft.com/office/drawing/2014/main" id="{C14461A6-6B29-B44D-897B-A267FB216961}"/>
              </a:ext>
            </a:extLst>
          </p:cNvPr>
          <p:cNvSpPr txBox="1"/>
          <p:nvPr/>
        </p:nvSpPr>
        <p:spPr>
          <a:xfrm>
            <a:off x="5038220" y="3684756"/>
            <a:ext cx="1027134" cy="369332"/>
          </a:xfrm>
          <a:prstGeom prst="rect">
            <a:avLst/>
          </a:prstGeom>
          <a:noFill/>
        </p:spPr>
        <p:txBody>
          <a:bodyPr wrap="square" rtlCol="0">
            <a:spAutoFit/>
          </a:bodyPr>
          <a:lstStyle/>
          <a:p>
            <a:r>
              <a:rPr kumimoji="1" lang="en-US" altLang="ja-JP" dirty="0"/>
              <a:t>CNN</a:t>
            </a:r>
            <a:endParaRPr kumimoji="1" lang="ja-JP" altLang="en-US"/>
          </a:p>
        </p:txBody>
      </p:sp>
      <p:sp>
        <p:nvSpPr>
          <p:cNvPr id="24" name="テキスト ボックス 23">
            <a:extLst>
              <a:ext uri="{FF2B5EF4-FFF2-40B4-BE49-F238E27FC236}">
                <a16:creationId xmlns:a16="http://schemas.microsoft.com/office/drawing/2014/main" id="{EC97E732-483A-3941-BCD1-5D8B945004FC}"/>
              </a:ext>
            </a:extLst>
          </p:cNvPr>
          <p:cNvSpPr txBox="1"/>
          <p:nvPr/>
        </p:nvSpPr>
        <p:spPr>
          <a:xfrm>
            <a:off x="5860635" y="2988556"/>
            <a:ext cx="1427967" cy="646331"/>
          </a:xfrm>
          <a:prstGeom prst="rect">
            <a:avLst/>
          </a:prstGeom>
          <a:noFill/>
        </p:spPr>
        <p:txBody>
          <a:bodyPr wrap="square" rtlCol="0">
            <a:spAutoFit/>
          </a:bodyPr>
          <a:lstStyle/>
          <a:p>
            <a:r>
              <a:rPr kumimoji="1" lang="ja-JP" altLang="en-US"/>
              <a:t>予測</a:t>
            </a:r>
            <a:endParaRPr kumimoji="1" lang="en-US" altLang="ja-JP" dirty="0"/>
          </a:p>
          <a:p>
            <a:r>
              <a:rPr kumimoji="1" lang="ja-JP" altLang="en-US"/>
              <a:t>盤面評価値</a:t>
            </a:r>
          </a:p>
        </p:txBody>
      </p:sp>
      <p:sp>
        <p:nvSpPr>
          <p:cNvPr id="25" name="テキスト ボックス 24">
            <a:extLst>
              <a:ext uri="{FF2B5EF4-FFF2-40B4-BE49-F238E27FC236}">
                <a16:creationId xmlns:a16="http://schemas.microsoft.com/office/drawing/2014/main" id="{38E31A20-475D-114A-9D7E-55E8DC7BC4D7}"/>
              </a:ext>
            </a:extLst>
          </p:cNvPr>
          <p:cNvSpPr txBox="1"/>
          <p:nvPr/>
        </p:nvSpPr>
        <p:spPr>
          <a:xfrm>
            <a:off x="2027128" y="3564914"/>
            <a:ext cx="1695172" cy="646331"/>
          </a:xfrm>
          <a:prstGeom prst="rect">
            <a:avLst/>
          </a:prstGeom>
          <a:noFill/>
        </p:spPr>
        <p:txBody>
          <a:bodyPr wrap="square" rtlCol="0">
            <a:spAutoFit/>
          </a:bodyPr>
          <a:lstStyle/>
          <a:p>
            <a:r>
              <a:rPr kumimoji="1" lang="ja-JP" altLang="en-US"/>
              <a:t>プロの置いた「</a:t>
            </a:r>
            <a:r>
              <a:rPr kumimoji="1" lang="ja-JP" altLang="en-US" b="1"/>
              <a:t>後の</a:t>
            </a:r>
            <a:r>
              <a:rPr kumimoji="1" lang="ja-JP" altLang="en-US"/>
              <a:t>」</a:t>
            </a:r>
            <a:r>
              <a:rPr lang="ja-JP" altLang="en-US"/>
              <a:t>盤面</a:t>
            </a:r>
            <a:endParaRPr kumimoji="1" lang="ja-JP" altLang="en-US"/>
          </a:p>
        </p:txBody>
      </p:sp>
      <p:sp>
        <p:nvSpPr>
          <p:cNvPr id="26" name="テキスト ボックス 25">
            <a:extLst>
              <a:ext uri="{FF2B5EF4-FFF2-40B4-BE49-F238E27FC236}">
                <a16:creationId xmlns:a16="http://schemas.microsoft.com/office/drawing/2014/main" id="{9E00F64D-6E03-F244-80A7-8F3947F47C55}"/>
              </a:ext>
            </a:extLst>
          </p:cNvPr>
          <p:cNvSpPr txBox="1"/>
          <p:nvPr/>
        </p:nvSpPr>
        <p:spPr>
          <a:xfrm>
            <a:off x="2027128" y="5064702"/>
            <a:ext cx="1695172" cy="646331"/>
          </a:xfrm>
          <a:prstGeom prst="rect">
            <a:avLst/>
          </a:prstGeom>
          <a:noFill/>
        </p:spPr>
        <p:txBody>
          <a:bodyPr wrap="square" rtlCol="0">
            <a:spAutoFit/>
          </a:bodyPr>
          <a:lstStyle/>
          <a:p>
            <a:r>
              <a:rPr lang="ja-JP" altLang="en-US"/>
              <a:t>適当に</a:t>
            </a:r>
            <a:r>
              <a:rPr kumimoji="1" lang="ja-JP" altLang="en-US"/>
              <a:t>置いた</a:t>
            </a:r>
            <a:endParaRPr kumimoji="1" lang="en-US" altLang="ja-JP" dirty="0"/>
          </a:p>
          <a:p>
            <a:r>
              <a:rPr lang="ja-JP" altLang="en-US"/>
              <a:t>「</a:t>
            </a:r>
            <a:r>
              <a:rPr lang="ja-JP" altLang="en-US" b="1"/>
              <a:t>後の</a:t>
            </a:r>
            <a:r>
              <a:rPr lang="ja-JP" altLang="en-US"/>
              <a:t>」盤面</a:t>
            </a:r>
            <a:endParaRPr kumimoji="1" lang="ja-JP" altLang="en-US"/>
          </a:p>
        </p:txBody>
      </p:sp>
      <p:cxnSp>
        <p:nvCxnSpPr>
          <p:cNvPr id="33" name="直線矢印コネクタ 32">
            <a:extLst>
              <a:ext uri="{FF2B5EF4-FFF2-40B4-BE49-F238E27FC236}">
                <a16:creationId xmlns:a16="http://schemas.microsoft.com/office/drawing/2014/main" id="{42EA6652-9B37-334E-855F-49CB4F7071CB}"/>
              </a:ext>
            </a:extLst>
          </p:cNvPr>
          <p:cNvCxnSpPr>
            <a:cxnSpLocks/>
          </p:cNvCxnSpPr>
          <p:nvPr/>
        </p:nvCxnSpPr>
        <p:spPr>
          <a:xfrm flipV="1">
            <a:off x="8249201" y="4051835"/>
            <a:ext cx="0" cy="99530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4" name="テキスト ボックス 33">
            <a:extLst>
              <a:ext uri="{FF2B5EF4-FFF2-40B4-BE49-F238E27FC236}">
                <a16:creationId xmlns:a16="http://schemas.microsoft.com/office/drawing/2014/main" id="{DD75DAAB-F607-C742-BE9A-73010C700836}"/>
              </a:ext>
            </a:extLst>
          </p:cNvPr>
          <p:cNvSpPr txBox="1"/>
          <p:nvPr/>
        </p:nvSpPr>
        <p:spPr>
          <a:xfrm>
            <a:off x="8207324" y="4364822"/>
            <a:ext cx="1027134" cy="369332"/>
          </a:xfrm>
          <a:prstGeom prst="rect">
            <a:avLst/>
          </a:prstGeom>
          <a:noFill/>
        </p:spPr>
        <p:txBody>
          <a:bodyPr wrap="square" rtlCol="0">
            <a:spAutoFit/>
          </a:bodyPr>
          <a:lstStyle/>
          <a:p>
            <a:r>
              <a:rPr kumimoji="1" lang="en-US" altLang="ja-JP" b="1" dirty="0">
                <a:solidFill>
                  <a:srgbClr val="FF0000"/>
                </a:solidFill>
              </a:rPr>
              <a:t>+1</a:t>
            </a:r>
            <a:endParaRPr kumimoji="1" lang="ja-JP" altLang="en-US" b="1">
              <a:solidFill>
                <a:srgbClr val="FF0000"/>
              </a:solidFill>
            </a:endParaRPr>
          </a:p>
        </p:txBody>
      </p:sp>
      <p:sp>
        <p:nvSpPr>
          <p:cNvPr id="35" name="テキスト ボックス 34">
            <a:extLst>
              <a:ext uri="{FF2B5EF4-FFF2-40B4-BE49-F238E27FC236}">
                <a16:creationId xmlns:a16="http://schemas.microsoft.com/office/drawing/2014/main" id="{4DA49D83-205D-4A45-9AA7-A69DD35C6F13}"/>
              </a:ext>
            </a:extLst>
          </p:cNvPr>
          <p:cNvSpPr txBox="1"/>
          <p:nvPr/>
        </p:nvSpPr>
        <p:spPr>
          <a:xfrm>
            <a:off x="1380349" y="3664025"/>
            <a:ext cx="949492" cy="369332"/>
          </a:xfrm>
          <a:prstGeom prst="rect">
            <a:avLst/>
          </a:prstGeom>
          <a:noFill/>
        </p:spPr>
        <p:txBody>
          <a:bodyPr wrap="square" rtlCol="0">
            <a:spAutoFit/>
          </a:bodyPr>
          <a:lstStyle/>
          <a:p>
            <a:r>
              <a:rPr kumimoji="1" lang="ja-JP" altLang="en-US" b="1" u="sng"/>
              <a:t>正例</a:t>
            </a:r>
          </a:p>
        </p:txBody>
      </p:sp>
      <p:sp>
        <p:nvSpPr>
          <p:cNvPr id="36" name="テキスト ボックス 35">
            <a:extLst>
              <a:ext uri="{FF2B5EF4-FFF2-40B4-BE49-F238E27FC236}">
                <a16:creationId xmlns:a16="http://schemas.microsoft.com/office/drawing/2014/main" id="{D99E3169-7470-9F4E-B10E-457830680F1E}"/>
              </a:ext>
            </a:extLst>
          </p:cNvPr>
          <p:cNvSpPr txBox="1"/>
          <p:nvPr/>
        </p:nvSpPr>
        <p:spPr>
          <a:xfrm>
            <a:off x="1371087" y="5203201"/>
            <a:ext cx="656041" cy="369332"/>
          </a:xfrm>
          <a:prstGeom prst="rect">
            <a:avLst/>
          </a:prstGeom>
          <a:noFill/>
        </p:spPr>
        <p:txBody>
          <a:bodyPr wrap="square" rtlCol="0">
            <a:spAutoFit/>
          </a:bodyPr>
          <a:lstStyle/>
          <a:p>
            <a:r>
              <a:rPr kumimoji="1" lang="ja-JP" altLang="en-US" b="1" u="sng"/>
              <a:t>負例</a:t>
            </a:r>
          </a:p>
        </p:txBody>
      </p:sp>
      <p:cxnSp>
        <p:nvCxnSpPr>
          <p:cNvPr id="10" name="直線矢印コネクタ 9">
            <a:extLst>
              <a:ext uri="{FF2B5EF4-FFF2-40B4-BE49-F238E27FC236}">
                <a16:creationId xmlns:a16="http://schemas.microsoft.com/office/drawing/2014/main" id="{8F24E1DF-21F1-B847-969F-11BB185232C4}"/>
              </a:ext>
            </a:extLst>
          </p:cNvPr>
          <p:cNvCxnSpPr/>
          <p:nvPr/>
        </p:nvCxnSpPr>
        <p:spPr>
          <a:xfrm>
            <a:off x="1677444" y="4113260"/>
            <a:ext cx="0" cy="1054063"/>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8757674-EAAF-5C4E-A18C-A4813B634C79}"/>
              </a:ext>
            </a:extLst>
          </p:cNvPr>
          <p:cNvSpPr txBox="1"/>
          <p:nvPr/>
        </p:nvSpPr>
        <p:spPr>
          <a:xfrm>
            <a:off x="963942" y="4376735"/>
            <a:ext cx="1695172" cy="369332"/>
          </a:xfrm>
          <a:prstGeom prst="rect">
            <a:avLst/>
          </a:prstGeom>
          <a:noFill/>
        </p:spPr>
        <p:txBody>
          <a:bodyPr wrap="square" rtlCol="0">
            <a:spAutoFit/>
          </a:bodyPr>
          <a:lstStyle/>
          <a:p>
            <a:r>
              <a:rPr lang="ja-JP" altLang="en-US"/>
              <a:t>比較</a:t>
            </a:r>
            <a:endParaRPr kumimoji="1" lang="ja-JP" altLang="en-US"/>
          </a:p>
        </p:txBody>
      </p:sp>
      <p:sp>
        <p:nvSpPr>
          <p:cNvPr id="37" name="テキスト ボックス 36">
            <a:extLst>
              <a:ext uri="{FF2B5EF4-FFF2-40B4-BE49-F238E27FC236}">
                <a16:creationId xmlns:a16="http://schemas.microsoft.com/office/drawing/2014/main" id="{D6B73328-5786-3745-98F5-ABF248ADF136}"/>
              </a:ext>
            </a:extLst>
          </p:cNvPr>
          <p:cNvSpPr txBox="1"/>
          <p:nvPr/>
        </p:nvSpPr>
        <p:spPr>
          <a:xfrm>
            <a:off x="7145081" y="3698511"/>
            <a:ext cx="1427967" cy="369332"/>
          </a:xfrm>
          <a:prstGeom prst="rect">
            <a:avLst/>
          </a:prstGeom>
          <a:noFill/>
        </p:spPr>
        <p:txBody>
          <a:bodyPr wrap="square" rtlCol="0">
            <a:spAutoFit/>
          </a:bodyPr>
          <a:lstStyle/>
          <a:p>
            <a:r>
              <a:rPr kumimoji="1" lang="ja-JP" altLang="en-US"/>
              <a:t>学習</a:t>
            </a:r>
          </a:p>
        </p:txBody>
      </p:sp>
      <p:sp>
        <p:nvSpPr>
          <p:cNvPr id="38" name="テキスト ボックス 37">
            <a:extLst>
              <a:ext uri="{FF2B5EF4-FFF2-40B4-BE49-F238E27FC236}">
                <a16:creationId xmlns:a16="http://schemas.microsoft.com/office/drawing/2014/main" id="{2D791F39-773E-B547-98CB-E07A66264DEE}"/>
              </a:ext>
            </a:extLst>
          </p:cNvPr>
          <p:cNvSpPr txBox="1"/>
          <p:nvPr/>
        </p:nvSpPr>
        <p:spPr>
          <a:xfrm>
            <a:off x="685380" y="2877068"/>
            <a:ext cx="2973553" cy="646331"/>
          </a:xfrm>
          <a:prstGeom prst="rect">
            <a:avLst/>
          </a:prstGeom>
          <a:noFill/>
          <a:ln>
            <a:solidFill>
              <a:schemeClr val="tx1"/>
            </a:solidFill>
          </a:ln>
        </p:spPr>
        <p:txBody>
          <a:bodyPr wrap="square" rtlCol="0">
            <a:spAutoFit/>
          </a:bodyPr>
          <a:lstStyle/>
          <a:p>
            <a:r>
              <a:rPr kumimoji="1" lang="en-US" altLang="ja-JP" dirty="0"/>
              <a:t>Next</a:t>
            </a:r>
            <a:r>
              <a:rPr kumimoji="1" lang="ja-JP" altLang="en-US"/>
              <a:t>ぷよは</a:t>
            </a:r>
            <a:r>
              <a:rPr lang="ja-JP" altLang="en-US"/>
              <a:t>　　</a:t>
            </a:r>
            <a:endParaRPr lang="en-US" altLang="ja-JP" dirty="0"/>
          </a:p>
          <a:p>
            <a:r>
              <a:rPr kumimoji="1" lang="ja-JP" altLang="en-US"/>
              <a:t>プログラムで置いてしまう</a:t>
            </a:r>
          </a:p>
        </p:txBody>
      </p:sp>
      <p:pic>
        <p:nvPicPr>
          <p:cNvPr id="39" name="図 38" descr="グラフィカル ユーザー インターフェイス&#10;&#10;自動的に生成された説明">
            <a:extLst>
              <a:ext uri="{FF2B5EF4-FFF2-40B4-BE49-F238E27FC236}">
                <a16:creationId xmlns:a16="http://schemas.microsoft.com/office/drawing/2014/main" id="{7FA522FC-3A78-6448-ABF9-6743015D4605}"/>
              </a:ext>
            </a:extLst>
          </p:cNvPr>
          <p:cNvPicPr>
            <a:picLocks noChangeAspect="1"/>
          </p:cNvPicPr>
          <p:nvPr/>
        </p:nvPicPr>
        <p:blipFill>
          <a:blip r:embed="rId2"/>
          <a:stretch>
            <a:fillRect/>
          </a:stretch>
        </p:blipFill>
        <p:spPr>
          <a:xfrm>
            <a:off x="3849972" y="4638771"/>
            <a:ext cx="824265" cy="1498192"/>
          </a:xfrm>
          <a:prstGeom prst="rect">
            <a:avLst/>
          </a:prstGeom>
        </p:spPr>
      </p:pic>
      <p:pic>
        <p:nvPicPr>
          <p:cNvPr id="40" name="図 39" descr="グラフィカル ユーザー インターフェイス&#10;&#10;自動的に生成された説明">
            <a:extLst>
              <a:ext uri="{FF2B5EF4-FFF2-40B4-BE49-F238E27FC236}">
                <a16:creationId xmlns:a16="http://schemas.microsoft.com/office/drawing/2014/main" id="{8D93C6D8-F7D7-8A40-8320-F77772CB23CE}"/>
              </a:ext>
            </a:extLst>
          </p:cNvPr>
          <p:cNvPicPr>
            <a:picLocks noChangeAspect="1"/>
          </p:cNvPicPr>
          <p:nvPr/>
        </p:nvPicPr>
        <p:blipFill>
          <a:blip r:embed="rId2"/>
          <a:stretch>
            <a:fillRect/>
          </a:stretch>
        </p:blipFill>
        <p:spPr>
          <a:xfrm>
            <a:off x="3862759" y="3118073"/>
            <a:ext cx="824265" cy="1498192"/>
          </a:xfrm>
          <a:prstGeom prst="rect">
            <a:avLst/>
          </a:prstGeom>
        </p:spPr>
      </p:pic>
      <p:pic>
        <p:nvPicPr>
          <p:cNvPr id="18" name="図 17">
            <a:extLst>
              <a:ext uri="{FF2B5EF4-FFF2-40B4-BE49-F238E27FC236}">
                <a16:creationId xmlns:a16="http://schemas.microsoft.com/office/drawing/2014/main" id="{50AD4F9D-C05E-BF41-8A6A-57FADC838193}"/>
              </a:ext>
            </a:extLst>
          </p:cNvPr>
          <p:cNvPicPr>
            <a:picLocks noChangeAspect="1"/>
          </p:cNvPicPr>
          <p:nvPr/>
        </p:nvPicPr>
        <p:blipFill>
          <a:blip r:embed="rId3"/>
          <a:stretch>
            <a:fillRect/>
          </a:stretch>
        </p:blipFill>
        <p:spPr>
          <a:xfrm>
            <a:off x="2220458" y="2904543"/>
            <a:ext cx="294515" cy="280490"/>
          </a:xfrm>
          <a:prstGeom prst="rect">
            <a:avLst/>
          </a:prstGeom>
        </p:spPr>
      </p:pic>
      <p:pic>
        <p:nvPicPr>
          <p:cNvPr id="21" name="図 20">
            <a:extLst>
              <a:ext uri="{FF2B5EF4-FFF2-40B4-BE49-F238E27FC236}">
                <a16:creationId xmlns:a16="http://schemas.microsoft.com/office/drawing/2014/main" id="{3CFD67FB-95DB-5640-AA47-A5B5AC434F10}"/>
              </a:ext>
            </a:extLst>
          </p:cNvPr>
          <p:cNvPicPr>
            <a:picLocks noChangeAspect="1"/>
          </p:cNvPicPr>
          <p:nvPr/>
        </p:nvPicPr>
        <p:blipFill>
          <a:blip r:embed="rId4"/>
          <a:stretch>
            <a:fillRect/>
          </a:stretch>
        </p:blipFill>
        <p:spPr>
          <a:xfrm>
            <a:off x="1943100" y="2914625"/>
            <a:ext cx="266700" cy="254000"/>
          </a:xfrm>
          <a:prstGeom prst="rect">
            <a:avLst/>
          </a:prstGeom>
        </p:spPr>
      </p:pic>
      <p:pic>
        <p:nvPicPr>
          <p:cNvPr id="41" name="図 40">
            <a:extLst>
              <a:ext uri="{FF2B5EF4-FFF2-40B4-BE49-F238E27FC236}">
                <a16:creationId xmlns:a16="http://schemas.microsoft.com/office/drawing/2014/main" id="{4AAE0969-8819-AC4C-A08A-D783989207E4}"/>
              </a:ext>
            </a:extLst>
          </p:cNvPr>
          <p:cNvPicPr>
            <a:picLocks noChangeAspect="1"/>
          </p:cNvPicPr>
          <p:nvPr/>
        </p:nvPicPr>
        <p:blipFill>
          <a:blip r:embed="rId3"/>
          <a:stretch>
            <a:fillRect/>
          </a:stretch>
        </p:blipFill>
        <p:spPr>
          <a:xfrm>
            <a:off x="4015209" y="3752782"/>
            <a:ext cx="113548" cy="108141"/>
          </a:xfrm>
          <a:prstGeom prst="rect">
            <a:avLst/>
          </a:prstGeom>
        </p:spPr>
      </p:pic>
      <p:pic>
        <p:nvPicPr>
          <p:cNvPr id="42" name="図 41">
            <a:extLst>
              <a:ext uri="{FF2B5EF4-FFF2-40B4-BE49-F238E27FC236}">
                <a16:creationId xmlns:a16="http://schemas.microsoft.com/office/drawing/2014/main" id="{8751DA4D-B65F-E940-95D1-C94B2053C60F}"/>
              </a:ext>
            </a:extLst>
          </p:cNvPr>
          <p:cNvPicPr>
            <a:picLocks noChangeAspect="1"/>
          </p:cNvPicPr>
          <p:nvPr/>
        </p:nvPicPr>
        <p:blipFill>
          <a:blip r:embed="rId4"/>
          <a:stretch>
            <a:fillRect/>
          </a:stretch>
        </p:blipFill>
        <p:spPr>
          <a:xfrm>
            <a:off x="4015209" y="3622134"/>
            <a:ext cx="113548" cy="108141"/>
          </a:xfrm>
          <a:prstGeom prst="rect">
            <a:avLst/>
          </a:prstGeom>
        </p:spPr>
      </p:pic>
      <p:pic>
        <p:nvPicPr>
          <p:cNvPr id="43" name="図 42">
            <a:extLst>
              <a:ext uri="{FF2B5EF4-FFF2-40B4-BE49-F238E27FC236}">
                <a16:creationId xmlns:a16="http://schemas.microsoft.com/office/drawing/2014/main" id="{22EFE343-B5DD-6347-A812-47147BAAC102}"/>
              </a:ext>
            </a:extLst>
          </p:cNvPr>
          <p:cNvPicPr>
            <a:picLocks noChangeAspect="1"/>
          </p:cNvPicPr>
          <p:nvPr/>
        </p:nvPicPr>
        <p:blipFill>
          <a:blip r:embed="rId3"/>
          <a:stretch>
            <a:fillRect/>
          </a:stretch>
        </p:blipFill>
        <p:spPr>
          <a:xfrm>
            <a:off x="4562541" y="5521651"/>
            <a:ext cx="113548" cy="108141"/>
          </a:xfrm>
          <a:prstGeom prst="rect">
            <a:avLst/>
          </a:prstGeom>
        </p:spPr>
      </p:pic>
      <p:pic>
        <p:nvPicPr>
          <p:cNvPr id="44" name="図 43">
            <a:extLst>
              <a:ext uri="{FF2B5EF4-FFF2-40B4-BE49-F238E27FC236}">
                <a16:creationId xmlns:a16="http://schemas.microsoft.com/office/drawing/2014/main" id="{08D05A18-6829-7441-AD81-72E015141F8F}"/>
              </a:ext>
            </a:extLst>
          </p:cNvPr>
          <p:cNvPicPr>
            <a:picLocks noChangeAspect="1"/>
          </p:cNvPicPr>
          <p:nvPr/>
        </p:nvPicPr>
        <p:blipFill>
          <a:blip r:embed="rId4"/>
          <a:stretch>
            <a:fillRect/>
          </a:stretch>
        </p:blipFill>
        <p:spPr>
          <a:xfrm>
            <a:off x="4562541" y="5391003"/>
            <a:ext cx="113548" cy="108141"/>
          </a:xfrm>
          <a:prstGeom prst="rect">
            <a:avLst/>
          </a:prstGeom>
        </p:spPr>
      </p:pic>
      <p:sp>
        <p:nvSpPr>
          <p:cNvPr id="45" name="テキスト ボックス 44">
            <a:extLst>
              <a:ext uri="{FF2B5EF4-FFF2-40B4-BE49-F238E27FC236}">
                <a16:creationId xmlns:a16="http://schemas.microsoft.com/office/drawing/2014/main" id="{4BCC2D40-E77E-B449-AB21-8485C69A60F7}"/>
              </a:ext>
            </a:extLst>
          </p:cNvPr>
          <p:cNvSpPr txBox="1"/>
          <p:nvPr/>
        </p:nvSpPr>
        <p:spPr>
          <a:xfrm>
            <a:off x="5055316" y="5096136"/>
            <a:ext cx="1027134" cy="369332"/>
          </a:xfrm>
          <a:prstGeom prst="rect">
            <a:avLst/>
          </a:prstGeom>
          <a:noFill/>
        </p:spPr>
        <p:txBody>
          <a:bodyPr wrap="square" rtlCol="0">
            <a:spAutoFit/>
          </a:bodyPr>
          <a:lstStyle/>
          <a:p>
            <a:r>
              <a:rPr kumimoji="1" lang="en-US" altLang="ja-JP" dirty="0"/>
              <a:t>CNN</a:t>
            </a:r>
            <a:endParaRPr kumimoji="1" lang="ja-JP" altLang="en-US"/>
          </a:p>
        </p:txBody>
      </p:sp>
    </p:spTree>
    <p:extLst>
      <p:ext uri="{BB962C8B-B14F-4D97-AF65-F5344CB8AC3E}">
        <p14:creationId xmlns:p14="http://schemas.microsoft.com/office/powerpoint/2010/main" val="183712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795E0-EDF6-0C4D-B04D-1EFA9A1941C5}"/>
              </a:ext>
            </a:extLst>
          </p:cNvPr>
          <p:cNvSpPr>
            <a:spLocks noGrp="1"/>
          </p:cNvSpPr>
          <p:nvPr>
            <p:ph type="title"/>
          </p:nvPr>
        </p:nvSpPr>
        <p:spPr/>
        <p:txBody>
          <a:bodyPr/>
          <a:lstStyle/>
          <a:p>
            <a:r>
              <a:rPr kumimoji="1" lang="ja-JP" altLang="en-US"/>
              <a:t>既存の手法との比較</a:t>
            </a:r>
          </a:p>
        </p:txBody>
      </p:sp>
      <p:sp>
        <p:nvSpPr>
          <p:cNvPr id="3" name="コンテンツ プレースホルダー 2">
            <a:extLst>
              <a:ext uri="{FF2B5EF4-FFF2-40B4-BE49-F238E27FC236}">
                <a16:creationId xmlns:a16="http://schemas.microsoft.com/office/drawing/2014/main" id="{1C47E03C-BB27-CA4C-A26B-F609F6C5CC83}"/>
              </a:ext>
            </a:extLst>
          </p:cNvPr>
          <p:cNvSpPr>
            <a:spLocks noGrp="1"/>
          </p:cNvSpPr>
          <p:nvPr>
            <p:ph idx="1"/>
          </p:nvPr>
        </p:nvSpPr>
        <p:spPr/>
        <p:txBody>
          <a:bodyPr/>
          <a:lstStyle/>
          <a:p>
            <a:r>
              <a:rPr kumimoji="1" lang="ja-JP" altLang="en-US"/>
              <a:t>ルールベース</a:t>
            </a:r>
            <a:r>
              <a:rPr kumimoji="1" lang="en-US" altLang="ja-JP" dirty="0"/>
              <a:t>(</a:t>
            </a:r>
            <a:r>
              <a:rPr kumimoji="1" lang="ja-JP" altLang="en-US"/>
              <a:t>木構造を用いたものなど。おそらくゲームの</a:t>
            </a:r>
            <a:r>
              <a:rPr lang="en-US" altLang="ja-JP" dirty="0"/>
              <a:t>CPU</a:t>
            </a:r>
            <a:r>
              <a:rPr kumimoji="1" lang="en-US" altLang="ja-JP" dirty="0"/>
              <a:t>)</a:t>
            </a:r>
          </a:p>
          <a:p>
            <a:pPr lvl="1"/>
            <a:r>
              <a:rPr lang="ja-JP" altLang="en-US"/>
              <a:t>意図的に動く、ある程度強いがプロっぽさ、人間ぽさはでない</a:t>
            </a:r>
            <a:endParaRPr kumimoji="1" lang="en-US" altLang="ja-JP" dirty="0"/>
          </a:p>
          <a:p>
            <a:r>
              <a:rPr lang="ja-JP" altLang="en-US"/>
              <a:t>強化学習ベース</a:t>
            </a:r>
            <a:r>
              <a:rPr lang="en-US" altLang="ja-JP" dirty="0"/>
              <a:t>(</a:t>
            </a:r>
            <a:r>
              <a:rPr lang="ja-JP" altLang="en-US"/>
              <a:t>勝つことを目的に</a:t>
            </a:r>
            <a:r>
              <a:rPr lang="en-US" altLang="ja-JP" dirty="0"/>
              <a:t>AI</a:t>
            </a:r>
            <a:r>
              <a:rPr lang="ja-JP" altLang="en-US"/>
              <a:t>同士に対戦させる。将棋</a:t>
            </a:r>
            <a:r>
              <a:rPr lang="en-US" altLang="ja-JP" dirty="0"/>
              <a:t>AI)</a:t>
            </a:r>
          </a:p>
          <a:p>
            <a:pPr lvl="1"/>
            <a:r>
              <a:rPr lang="ja-JP" altLang="en-US"/>
              <a:t>この手の手法は強いかもしれないが、人間離れしてしまう</a:t>
            </a:r>
            <a:endParaRPr lang="en-US" altLang="ja-JP" dirty="0"/>
          </a:p>
          <a:p>
            <a:pPr lvl="1"/>
            <a:endParaRPr lang="en-US" altLang="ja-JP" dirty="0"/>
          </a:p>
          <a:p>
            <a:r>
              <a:rPr lang="ja-JP" altLang="en-US"/>
              <a:t>機械学習によるログベース</a:t>
            </a:r>
            <a:endParaRPr lang="en-US" altLang="ja-JP" dirty="0"/>
          </a:p>
          <a:p>
            <a:pPr lvl="1"/>
            <a:r>
              <a:rPr lang="ja-JP" altLang="en-US"/>
              <a:t>ぷよぷよのログから学習したい</a:t>
            </a:r>
            <a:endParaRPr lang="en-US" altLang="ja-JP" dirty="0"/>
          </a:p>
          <a:p>
            <a:pPr lvl="1"/>
            <a:r>
              <a:rPr lang="ja-JP" altLang="en-US"/>
              <a:t>この意味ではその</a:t>
            </a:r>
            <a:r>
              <a:rPr lang="ja-JP" altLang="en-US" u="sng"/>
              <a:t>プロのログだけを集めればプロを再現できる</a:t>
            </a:r>
            <a:endParaRPr lang="en-US" altLang="ja-JP" u="sng" dirty="0"/>
          </a:p>
          <a:p>
            <a:pPr lvl="1"/>
            <a:r>
              <a:rPr lang="ja-JP" altLang="en-US"/>
              <a:t>強いかどうかは別</a:t>
            </a:r>
            <a:endParaRPr lang="en-US" altLang="ja-JP" dirty="0"/>
          </a:p>
          <a:p>
            <a:pPr lvl="1"/>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567EC543-D758-EE42-A243-E740F746FDE4}"/>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9A79BF40-91A5-7444-B210-9C79C94B0F31}"/>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7B8D21C9-E379-5F47-8404-06B478FC8352}"/>
              </a:ext>
            </a:extLst>
          </p:cNvPr>
          <p:cNvSpPr>
            <a:spLocks noGrp="1"/>
          </p:cNvSpPr>
          <p:nvPr>
            <p:ph type="sldNum" sz="quarter" idx="12"/>
          </p:nvPr>
        </p:nvSpPr>
        <p:spPr/>
        <p:txBody>
          <a:bodyPr/>
          <a:lstStyle/>
          <a:p>
            <a:fld id="{B6C96D85-A916-2E4D-BC6C-F8C1C1E56440}" type="slidenum">
              <a:rPr lang="en-US" altLang="ja-JP" smtClean="0"/>
              <a:t>21</a:t>
            </a:fld>
            <a:endParaRPr kumimoji="1" lang="ja-JP" altLang="en-US"/>
          </a:p>
        </p:txBody>
      </p:sp>
      <p:sp>
        <p:nvSpPr>
          <p:cNvPr id="7" name="コンテンツ プレースホルダー 6">
            <a:extLst>
              <a:ext uri="{FF2B5EF4-FFF2-40B4-BE49-F238E27FC236}">
                <a16:creationId xmlns:a16="http://schemas.microsoft.com/office/drawing/2014/main" id="{8096D043-3372-8B48-AF80-1F17081512D2}"/>
              </a:ext>
            </a:extLst>
          </p:cNvPr>
          <p:cNvSpPr>
            <a:spLocks noGrp="1"/>
          </p:cNvSpPr>
          <p:nvPr>
            <p:ph idx="13"/>
          </p:nvPr>
        </p:nvSpPr>
        <p:spPr/>
        <p:txBody>
          <a:bodyPr/>
          <a:lstStyle/>
          <a:p>
            <a:pPr algn="ctr"/>
            <a:r>
              <a:rPr lang="ja-JP" altLang="en-US" b="1"/>
              <a:t>前提：強い</a:t>
            </a:r>
            <a:r>
              <a:rPr lang="en-US" altLang="ja-JP" b="1" dirty="0"/>
              <a:t>AI</a:t>
            </a:r>
            <a:r>
              <a:rPr lang="ja-JP" altLang="en-US" b="1"/>
              <a:t>ではなく、まるでプロプレイヤーのような</a:t>
            </a:r>
            <a:r>
              <a:rPr lang="en-US" altLang="ja-JP" b="1" dirty="0"/>
              <a:t>AI</a:t>
            </a:r>
            <a:r>
              <a:rPr lang="ja-JP" altLang="en-US" b="1"/>
              <a:t>を作る</a:t>
            </a:r>
            <a:endParaRPr lang="en-US" altLang="ja-JP" b="1" dirty="0"/>
          </a:p>
          <a:p>
            <a:endParaRPr lang="ja-JP" altLang="en-US"/>
          </a:p>
        </p:txBody>
      </p:sp>
    </p:spTree>
    <p:extLst>
      <p:ext uri="{BB962C8B-B14F-4D97-AF65-F5344CB8AC3E}">
        <p14:creationId xmlns:p14="http://schemas.microsoft.com/office/powerpoint/2010/main" val="385517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C76AF82D-167A-474E-9CB7-CAF1AC80C766}"/>
              </a:ext>
            </a:extLst>
          </p:cNvPr>
          <p:cNvSpPr/>
          <p:nvPr/>
        </p:nvSpPr>
        <p:spPr>
          <a:xfrm>
            <a:off x="162296" y="4165060"/>
            <a:ext cx="11715668" cy="1414231"/>
          </a:xfrm>
          <a:prstGeom prst="roundRect">
            <a:avLst/>
          </a:prstGeom>
          <a:solidFill>
            <a:schemeClr val="accent2">
              <a:lumMod val="40000"/>
              <a:lumOff val="6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8C62D939-2933-6D41-9185-A3D10B592F9F}"/>
              </a:ext>
            </a:extLst>
          </p:cNvPr>
          <p:cNvSpPr/>
          <p:nvPr/>
        </p:nvSpPr>
        <p:spPr>
          <a:xfrm>
            <a:off x="162297" y="1983179"/>
            <a:ext cx="11715668" cy="1719686"/>
          </a:xfrm>
          <a:prstGeom prst="roundRect">
            <a:avLst/>
          </a:prstGeom>
          <a:solidFill>
            <a:schemeClr val="accent1">
              <a:lumMod val="40000"/>
              <a:lumOff val="6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40000"/>
                  <a:lumOff val="60000"/>
                </a:schemeClr>
              </a:solidFill>
            </a:endParaRPr>
          </a:p>
        </p:txBody>
      </p:sp>
      <p:sp>
        <p:nvSpPr>
          <p:cNvPr id="2" name="タイトル 1">
            <a:extLst>
              <a:ext uri="{FF2B5EF4-FFF2-40B4-BE49-F238E27FC236}">
                <a16:creationId xmlns:a16="http://schemas.microsoft.com/office/drawing/2014/main" id="{2EE795E0-EDF6-0C4D-B04D-1EFA9A1941C5}"/>
              </a:ext>
            </a:extLst>
          </p:cNvPr>
          <p:cNvSpPr>
            <a:spLocks noGrp="1"/>
          </p:cNvSpPr>
          <p:nvPr>
            <p:ph type="title"/>
          </p:nvPr>
        </p:nvSpPr>
        <p:spPr/>
        <p:txBody>
          <a:bodyPr/>
          <a:lstStyle/>
          <a:p>
            <a:r>
              <a:rPr kumimoji="1" lang="ja-JP" altLang="en-US"/>
              <a:t>既存の手法との比較</a:t>
            </a:r>
          </a:p>
        </p:txBody>
      </p:sp>
      <p:sp>
        <p:nvSpPr>
          <p:cNvPr id="3" name="コンテンツ プレースホルダー 2">
            <a:extLst>
              <a:ext uri="{FF2B5EF4-FFF2-40B4-BE49-F238E27FC236}">
                <a16:creationId xmlns:a16="http://schemas.microsoft.com/office/drawing/2014/main" id="{1C47E03C-BB27-CA4C-A26B-F609F6C5CC83}"/>
              </a:ext>
            </a:extLst>
          </p:cNvPr>
          <p:cNvSpPr>
            <a:spLocks noGrp="1"/>
          </p:cNvSpPr>
          <p:nvPr>
            <p:ph idx="1"/>
          </p:nvPr>
        </p:nvSpPr>
        <p:spPr>
          <a:xfrm>
            <a:off x="197924" y="1983179"/>
            <a:ext cx="11827823" cy="4162296"/>
          </a:xfrm>
        </p:spPr>
        <p:txBody>
          <a:bodyPr/>
          <a:lstStyle/>
          <a:p>
            <a:r>
              <a:rPr kumimoji="1" lang="ja-JP" altLang="en-US"/>
              <a:t>ルールベース</a:t>
            </a:r>
            <a:r>
              <a:rPr kumimoji="1" lang="en-US" altLang="ja-JP" dirty="0"/>
              <a:t>(</a:t>
            </a:r>
            <a:r>
              <a:rPr kumimoji="1" lang="ja-JP" altLang="en-US"/>
              <a:t>木構造を用いたもの</a:t>
            </a:r>
            <a:r>
              <a:rPr lang="ja-JP" altLang="en-US"/>
              <a:t>など。おそらくゲームの</a:t>
            </a:r>
            <a:r>
              <a:rPr lang="en-US" altLang="ja-JP" dirty="0"/>
              <a:t>CPU</a:t>
            </a:r>
            <a:r>
              <a:rPr kumimoji="1" lang="en-US" altLang="ja-JP" dirty="0"/>
              <a:t>)</a:t>
            </a:r>
          </a:p>
          <a:p>
            <a:pPr lvl="1"/>
            <a:r>
              <a:rPr lang="ja-JP" altLang="en-US"/>
              <a:t>意図的に動く、ある程度強いがプロっぽさ、人間ぽさはでない</a:t>
            </a:r>
            <a:endParaRPr kumimoji="1" lang="en-US" altLang="ja-JP" dirty="0"/>
          </a:p>
          <a:p>
            <a:r>
              <a:rPr lang="ja-JP" altLang="en-US"/>
              <a:t>強化学習ベース</a:t>
            </a:r>
            <a:r>
              <a:rPr lang="en-US" altLang="ja-JP" dirty="0"/>
              <a:t>(</a:t>
            </a:r>
            <a:r>
              <a:rPr lang="ja-JP" altLang="en-US"/>
              <a:t>勝つことを目的に</a:t>
            </a:r>
            <a:r>
              <a:rPr lang="en-US" altLang="ja-JP" dirty="0"/>
              <a:t>AI</a:t>
            </a:r>
            <a:r>
              <a:rPr lang="ja-JP" altLang="en-US"/>
              <a:t>同士に対戦させる。将棋</a:t>
            </a:r>
            <a:r>
              <a:rPr lang="en-US" altLang="ja-JP" dirty="0"/>
              <a:t>AI)</a:t>
            </a:r>
          </a:p>
          <a:p>
            <a:pPr lvl="1"/>
            <a:r>
              <a:rPr lang="ja-JP" altLang="en-US"/>
              <a:t>この手の手法は強いかもしれないが、人間離れしてしまう</a:t>
            </a:r>
            <a:endParaRPr lang="en-US" altLang="ja-JP" dirty="0"/>
          </a:p>
          <a:p>
            <a:pPr lvl="1"/>
            <a:endParaRPr lang="en-US" altLang="ja-JP" dirty="0"/>
          </a:p>
          <a:p>
            <a:r>
              <a:rPr lang="ja-JP" altLang="en-US"/>
              <a:t>機械学習によるログベース</a:t>
            </a:r>
            <a:endParaRPr lang="en-US" altLang="ja-JP" dirty="0"/>
          </a:p>
          <a:p>
            <a:pPr lvl="1"/>
            <a:r>
              <a:rPr lang="ja-JP" altLang="en-US"/>
              <a:t>ぷよぷよのログから学習したい</a:t>
            </a:r>
            <a:endParaRPr lang="en-US" altLang="ja-JP" dirty="0"/>
          </a:p>
          <a:p>
            <a:pPr lvl="1"/>
            <a:r>
              <a:rPr lang="ja-JP" altLang="en-US"/>
              <a:t>この意味ではその</a:t>
            </a:r>
            <a:r>
              <a:rPr lang="ja-JP" altLang="en-US" u="sng"/>
              <a:t>プロのログだけを集めればプロを再現できる</a:t>
            </a:r>
            <a:endParaRPr lang="en-US" altLang="ja-JP" u="sng" dirty="0"/>
          </a:p>
          <a:p>
            <a:pPr lvl="1"/>
            <a:endParaRPr lang="en-US" altLang="ja-JP" dirty="0"/>
          </a:p>
          <a:p>
            <a:pPr lvl="1"/>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567EC543-D758-EE42-A243-E740F746FDE4}"/>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9A79BF40-91A5-7444-B210-9C79C94B0F31}"/>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7B8D21C9-E379-5F47-8404-06B478FC8352}"/>
              </a:ext>
            </a:extLst>
          </p:cNvPr>
          <p:cNvSpPr>
            <a:spLocks noGrp="1"/>
          </p:cNvSpPr>
          <p:nvPr>
            <p:ph type="sldNum" sz="quarter" idx="12"/>
          </p:nvPr>
        </p:nvSpPr>
        <p:spPr/>
        <p:txBody>
          <a:bodyPr/>
          <a:lstStyle/>
          <a:p>
            <a:fld id="{B6C96D85-A916-2E4D-BC6C-F8C1C1E56440}" type="slidenum">
              <a:rPr lang="en-US" altLang="ja-JP" smtClean="0"/>
              <a:t>22</a:t>
            </a:fld>
            <a:endParaRPr kumimoji="1" lang="ja-JP" altLang="en-US"/>
          </a:p>
        </p:txBody>
      </p:sp>
      <p:sp>
        <p:nvSpPr>
          <p:cNvPr id="7" name="コンテンツ プレースホルダー 6">
            <a:extLst>
              <a:ext uri="{FF2B5EF4-FFF2-40B4-BE49-F238E27FC236}">
                <a16:creationId xmlns:a16="http://schemas.microsoft.com/office/drawing/2014/main" id="{8096D043-3372-8B48-AF80-1F17081512D2}"/>
              </a:ext>
            </a:extLst>
          </p:cNvPr>
          <p:cNvSpPr>
            <a:spLocks noGrp="1"/>
          </p:cNvSpPr>
          <p:nvPr>
            <p:ph idx="13"/>
          </p:nvPr>
        </p:nvSpPr>
        <p:spPr/>
        <p:txBody>
          <a:bodyPr/>
          <a:lstStyle/>
          <a:p>
            <a:pPr algn="ctr"/>
            <a:r>
              <a:rPr lang="ja-JP" altLang="en-US" b="1"/>
              <a:t>前提：強い</a:t>
            </a:r>
            <a:r>
              <a:rPr lang="en-US" altLang="ja-JP" b="1" dirty="0"/>
              <a:t>AI</a:t>
            </a:r>
            <a:r>
              <a:rPr lang="ja-JP" altLang="en-US" b="1"/>
              <a:t>ではなく、まるでプロプレイヤーのような</a:t>
            </a:r>
            <a:r>
              <a:rPr lang="en-US" altLang="ja-JP" b="1" dirty="0"/>
              <a:t>AI</a:t>
            </a:r>
            <a:r>
              <a:rPr lang="ja-JP" altLang="en-US" b="1"/>
              <a:t>を作る</a:t>
            </a:r>
            <a:endParaRPr lang="en-US" altLang="ja-JP" b="1" dirty="0"/>
          </a:p>
          <a:p>
            <a:endParaRPr lang="ja-JP" altLang="en-US"/>
          </a:p>
        </p:txBody>
      </p:sp>
      <p:sp>
        <p:nvSpPr>
          <p:cNvPr id="9" name="テキスト ボックス 8">
            <a:extLst>
              <a:ext uri="{FF2B5EF4-FFF2-40B4-BE49-F238E27FC236}">
                <a16:creationId xmlns:a16="http://schemas.microsoft.com/office/drawing/2014/main" id="{6F3528F3-89CF-3245-8B91-0D780CF338AB}"/>
              </a:ext>
            </a:extLst>
          </p:cNvPr>
          <p:cNvSpPr txBox="1"/>
          <p:nvPr/>
        </p:nvSpPr>
        <p:spPr>
          <a:xfrm>
            <a:off x="2310971" y="3728976"/>
            <a:ext cx="10246290" cy="461665"/>
          </a:xfrm>
          <a:prstGeom prst="rect">
            <a:avLst/>
          </a:prstGeom>
          <a:noFill/>
        </p:spPr>
        <p:txBody>
          <a:bodyPr wrap="square" rtlCol="0">
            <a:spAutoFit/>
          </a:bodyPr>
          <a:lstStyle/>
          <a:p>
            <a:r>
              <a:rPr kumimoji="1" lang="ja-JP" altLang="en-US" sz="2400">
                <a:ln w="28575">
                  <a:solidFill>
                    <a:schemeClr val="tx2">
                      <a:lumMod val="60000"/>
                      <a:lumOff val="40000"/>
                    </a:schemeClr>
                  </a:solidFill>
                </a:ln>
                <a:solidFill>
                  <a:schemeClr val="accent1">
                    <a:lumMod val="40000"/>
                    <a:lumOff val="60000"/>
                  </a:schemeClr>
                </a:solidFill>
              </a:rPr>
              <a:t>プレイヤーログ関係ない</a:t>
            </a:r>
            <a:r>
              <a:rPr kumimoji="1" lang="en-US" altLang="ja-JP" sz="2400" dirty="0">
                <a:ln w="28575">
                  <a:solidFill>
                    <a:schemeClr val="tx2">
                      <a:lumMod val="60000"/>
                      <a:lumOff val="40000"/>
                    </a:schemeClr>
                  </a:solidFill>
                </a:ln>
                <a:solidFill>
                  <a:schemeClr val="accent1">
                    <a:lumMod val="40000"/>
                    <a:lumOff val="60000"/>
                  </a:schemeClr>
                </a:solidFill>
              </a:rPr>
              <a:t>=</a:t>
            </a:r>
            <a:r>
              <a:rPr kumimoji="1" lang="ja-JP" altLang="en-US" sz="2400">
                <a:ln w="28575">
                  <a:solidFill>
                    <a:schemeClr val="tx2">
                      <a:lumMod val="60000"/>
                      <a:lumOff val="40000"/>
                    </a:schemeClr>
                  </a:solidFill>
                </a:ln>
                <a:solidFill>
                  <a:schemeClr val="accent1">
                    <a:lumMod val="40000"/>
                    <a:lumOff val="60000"/>
                  </a:schemeClr>
                </a:solidFill>
              </a:rPr>
              <a:t>人間っぽくない</a:t>
            </a:r>
            <a:r>
              <a:rPr kumimoji="1" lang="en-US" altLang="ja-JP" sz="2400" dirty="0">
                <a:ln w="28575">
                  <a:solidFill>
                    <a:schemeClr val="tx2">
                      <a:lumMod val="60000"/>
                      <a:lumOff val="40000"/>
                    </a:schemeClr>
                  </a:solidFill>
                </a:ln>
                <a:solidFill>
                  <a:schemeClr val="accent1">
                    <a:lumMod val="40000"/>
                    <a:lumOff val="60000"/>
                  </a:schemeClr>
                </a:solidFill>
              </a:rPr>
              <a:t>=</a:t>
            </a:r>
            <a:r>
              <a:rPr kumimoji="1" lang="ja-JP" altLang="en-US" sz="2400">
                <a:ln w="28575">
                  <a:solidFill>
                    <a:schemeClr val="tx2">
                      <a:lumMod val="60000"/>
                      <a:lumOff val="40000"/>
                    </a:schemeClr>
                  </a:solidFill>
                </a:ln>
                <a:solidFill>
                  <a:schemeClr val="accent1">
                    <a:lumMod val="40000"/>
                    <a:lumOff val="60000"/>
                  </a:schemeClr>
                </a:solidFill>
              </a:rPr>
              <a:t>プレイの参考にはならない</a:t>
            </a:r>
          </a:p>
        </p:txBody>
      </p:sp>
      <p:sp>
        <p:nvSpPr>
          <p:cNvPr id="13" name="テキスト ボックス 12">
            <a:extLst>
              <a:ext uri="{FF2B5EF4-FFF2-40B4-BE49-F238E27FC236}">
                <a16:creationId xmlns:a16="http://schemas.microsoft.com/office/drawing/2014/main" id="{AE2962F9-C101-ED48-87ED-EB05DC88C45C}"/>
              </a:ext>
            </a:extLst>
          </p:cNvPr>
          <p:cNvSpPr txBox="1"/>
          <p:nvPr/>
        </p:nvSpPr>
        <p:spPr>
          <a:xfrm>
            <a:off x="2310971" y="5657859"/>
            <a:ext cx="10246290" cy="461665"/>
          </a:xfrm>
          <a:prstGeom prst="rect">
            <a:avLst/>
          </a:prstGeom>
          <a:noFill/>
        </p:spPr>
        <p:txBody>
          <a:bodyPr wrap="square" rtlCol="0">
            <a:spAutoFit/>
          </a:bodyPr>
          <a:lstStyle/>
          <a:p>
            <a:r>
              <a:rPr kumimoji="1" lang="ja-JP" altLang="en-US" sz="2400">
                <a:ln w="28575">
                  <a:solidFill>
                    <a:srgbClr val="FF0000"/>
                  </a:solidFill>
                </a:ln>
                <a:solidFill>
                  <a:schemeClr val="accent1">
                    <a:lumMod val="40000"/>
                    <a:lumOff val="60000"/>
                  </a:schemeClr>
                </a:solidFill>
              </a:rPr>
              <a:t>プレイヤーログから学習</a:t>
            </a:r>
            <a:r>
              <a:rPr kumimoji="1" lang="en-US" altLang="ja-JP" sz="2400" dirty="0">
                <a:ln w="28575">
                  <a:solidFill>
                    <a:srgbClr val="FF0000"/>
                  </a:solidFill>
                </a:ln>
                <a:solidFill>
                  <a:schemeClr val="accent1">
                    <a:lumMod val="40000"/>
                    <a:lumOff val="60000"/>
                  </a:schemeClr>
                </a:solidFill>
              </a:rPr>
              <a:t>=</a:t>
            </a:r>
            <a:r>
              <a:rPr kumimoji="1" lang="ja-JP" altLang="en-US" sz="2400">
                <a:ln w="28575">
                  <a:solidFill>
                    <a:srgbClr val="FF0000"/>
                  </a:solidFill>
                </a:ln>
                <a:solidFill>
                  <a:schemeClr val="accent1">
                    <a:lumMod val="40000"/>
                    <a:lumOff val="60000"/>
                  </a:schemeClr>
                </a:solidFill>
              </a:rPr>
              <a:t>人間っぽいプレイ</a:t>
            </a:r>
            <a:r>
              <a:rPr kumimoji="1" lang="en-US" altLang="ja-JP" sz="2400" dirty="0">
                <a:ln w="28575">
                  <a:solidFill>
                    <a:srgbClr val="FF0000"/>
                  </a:solidFill>
                </a:ln>
                <a:solidFill>
                  <a:schemeClr val="accent1">
                    <a:lumMod val="40000"/>
                    <a:lumOff val="60000"/>
                  </a:schemeClr>
                </a:solidFill>
              </a:rPr>
              <a:t>=</a:t>
            </a:r>
            <a:r>
              <a:rPr kumimoji="1" lang="ja-JP" altLang="en-US" sz="2400">
                <a:ln w="28575">
                  <a:solidFill>
                    <a:srgbClr val="FF0000"/>
                  </a:solidFill>
                </a:ln>
                <a:solidFill>
                  <a:schemeClr val="accent1">
                    <a:lumMod val="40000"/>
                    <a:lumOff val="60000"/>
                  </a:schemeClr>
                </a:solidFill>
              </a:rPr>
              <a:t>プレイの参考にできる</a:t>
            </a:r>
          </a:p>
        </p:txBody>
      </p:sp>
    </p:spTree>
    <p:extLst>
      <p:ext uri="{BB962C8B-B14F-4D97-AF65-F5344CB8AC3E}">
        <p14:creationId xmlns:p14="http://schemas.microsoft.com/office/powerpoint/2010/main" val="3578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DBCF25B7-E4E7-234F-B4D3-57CEC2C38F63}"/>
              </a:ext>
            </a:extLst>
          </p:cNvPr>
          <p:cNvSpPr>
            <a:spLocks noGrp="1"/>
          </p:cNvSpPr>
          <p:nvPr>
            <p:ph type="title"/>
          </p:nvPr>
        </p:nvSpPr>
        <p:spPr/>
        <p:txBody>
          <a:bodyPr/>
          <a:lstStyle/>
          <a:p>
            <a:r>
              <a:rPr lang="ja-JP" altLang="en-US"/>
              <a:t>本研究の役割</a:t>
            </a:r>
            <a:r>
              <a:rPr lang="en-US" altLang="ja-JP" dirty="0"/>
              <a:t>(</a:t>
            </a:r>
            <a:r>
              <a:rPr lang="ja-JP" altLang="en-US"/>
              <a:t>スライドいらんかも</a:t>
            </a:r>
            <a:r>
              <a:rPr lang="en-US" altLang="ja-JP" dirty="0"/>
              <a:t>)</a:t>
            </a:r>
            <a:endParaRPr lang="ja-JP" altLang="en-US"/>
          </a:p>
        </p:txBody>
      </p:sp>
      <p:sp>
        <p:nvSpPr>
          <p:cNvPr id="9" name="コンテンツ プレースホルダー 8">
            <a:extLst>
              <a:ext uri="{FF2B5EF4-FFF2-40B4-BE49-F238E27FC236}">
                <a16:creationId xmlns:a16="http://schemas.microsoft.com/office/drawing/2014/main" id="{EF36C63B-BD76-864D-BB9F-879CA529B01F}"/>
              </a:ext>
            </a:extLst>
          </p:cNvPr>
          <p:cNvSpPr>
            <a:spLocks noGrp="1"/>
          </p:cNvSpPr>
          <p:nvPr>
            <p:ph idx="1"/>
          </p:nvPr>
        </p:nvSpPr>
        <p:spPr>
          <a:xfrm>
            <a:off x="201881" y="1258784"/>
            <a:ext cx="6459575" cy="4886691"/>
          </a:xfrm>
        </p:spPr>
        <p:txBody>
          <a:bodyPr/>
          <a:lstStyle/>
          <a:p>
            <a:r>
              <a:rPr lang="ja-JP" altLang="en-US"/>
              <a:t>積み込みだけをする</a:t>
            </a:r>
            <a:r>
              <a:rPr lang="en-US" altLang="ja-JP" dirty="0"/>
              <a:t>AI</a:t>
            </a:r>
          </a:p>
          <a:p>
            <a:endParaRPr lang="en-US" altLang="ja-JP" dirty="0"/>
          </a:p>
          <a:p>
            <a:r>
              <a:rPr lang="ja-JP" altLang="en-US"/>
              <a:t>対戦をする</a:t>
            </a:r>
            <a:r>
              <a:rPr lang="en-US" altLang="ja-JP" dirty="0"/>
              <a:t>AI</a:t>
            </a:r>
            <a:r>
              <a:rPr lang="ja-JP" altLang="en-US"/>
              <a:t>を作るにはパーツを分けられる</a:t>
            </a:r>
            <a:endParaRPr lang="en-US" altLang="ja-JP" dirty="0"/>
          </a:p>
          <a:p>
            <a:pPr lvl="1"/>
            <a:r>
              <a:rPr lang="ja-JP" altLang="en-US"/>
              <a:t>積み込みに特化した</a:t>
            </a:r>
            <a:r>
              <a:rPr lang="en-US" altLang="ja-JP" dirty="0"/>
              <a:t>AI</a:t>
            </a:r>
          </a:p>
          <a:p>
            <a:pPr lvl="1"/>
            <a:r>
              <a:rPr lang="ja-JP" altLang="en-US"/>
              <a:t>発火に特化した</a:t>
            </a:r>
            <a:r>
              <a:rPr lang="en-US" altLang="ja-JP" dirty="0"/>
              <a:t>AI</a:t>
            </a:r>
          </a:p>
          <a:p>
            <a:pPr lvl="1"/>
            <a:endParaRPr lang="en-US" altLang="ja-JP" dirty="0"/>
          </a:p>
          <a:p>
            <a:r>
              <a:rPr lang="ja-JP" altLang="en-US"/>
              <a:t>自分と相手の盤面を状況判断</a:t>
            </a:r>
            <a:r>
              <a:rPr lang="en-US" altLang="ja-JP" dirty="0"/>
              <a:t>AI</a:t>
            </a:r>
            <a:r>
              <a:rPr lang="ja-JP" altLang="en-US"/>
              <a:t>が見て、積み込みをするか発火をするかを決めさせる</a:t>
            </a:r>
            <a:endParaRPr lang="en-US" altLang="ja-JP" dirty="0"/>
          </a:p>
          <a:p>
            <a:pPr lvl="1"/>
            <a:r>
              <a:rPr lang="ja-JP" altLang="en-US"/>
              <a:t>今回は状況判断</a:t>
            </a:r>
            <a:r>
              <a:rPr lang="en-US" altLang="ja-JP" dirty="0"/>
              <a:t>AI</a:t>
            </a:r>
            <a:r>
              <a:rPr lang="ja-JP" altLang="en-US"/>
              <a:t>はやらない</a:t>
            </a:r>
            <a:endParaRPr lang="en-US" altLang="ja-JP" dirty="0"/>
          </a:p>
          <a:p>
            <a:endParaRPr lang="en-US" altLang="ja-JP" dirty="0"/>
          </a:p>
          <a:p>
            <a:endParaRPr lang="en-US" altLang="ja-JP" dirty="0"/>
          </a:p>
          <a:p>
            <a:endParaRPr lang="ja-JP" altLang="en-US"/>
          </a:p>
        </p:txBody>
      </p:sp>
      <p:sp>
        <p:nvSpPr>
          <p:cNvPr id="4" name="日付プレースホルダー 3">
            <a:extLst>
              <a:ext uri="{FF2B5EF4-FFF2-40B4-BE49-F238E27FC236}">
                <a16:creationId xmlns:a16="http://schemas.microsoft.com/office/drawing/2014/main" id="{941BA1BE-0FE4-2E42-8F7F-A0DE0BAD786C}"/>
              </a:ext>
            </a:extLst>
          </p:cNvPr>
          <p:cNvSpPr>
            <a:spLocks noGrp="1"/>
          </p:cNvSpPr>
          <p:nvPr>
            <p:ph type="dt" sz="half" idx="10"/>
          </p:nvPr>
        </p:nvSpPr>
        <p:spPr/>
        <p:txBody>
          <a:bodyPr/>
          <a:lstStyle/>
          <a:p>
            <a:fld id="{7CACC684-5746-B34A-82CB-1ACDB1517748}"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72B34711-C2A8-714E-8E89-61B639A6A907}"/>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6F65AB33-35EA-E344-B946-F41999AD10AA}"/>
              </a:ext>
            </a:extLst>
          </p:cNvPr>
          <p:cNvSpPr>
            <a:spLocks noGrp="1"/>
          </p:cNvSpPr>
          <p:nvPr>
            <p:ph type="sldNum" sz="quarter" idx="12"/>
          </p:nvPr>
        </p:nvSpPr>
        <p:spPr/>
        <p:txBody>
          <a:bodyPr/>
          <a:lstStyle/>
          <a:p>
            <a:fld id="{B6C96D85-A916-2E4D-BC6C-F8C1C1E56440}" type="slidenum">
              <a:rPr lang="en-US" altLang="ja-JP" smtClean="0"/>
              <a:t>23</a:t>
            </a:fld>
            <a:endParaRPr kumimoji="1" lang="ja-JP" altLang="en-US"/>
          </a:p>
        </p:txBody>
      </p:sp>
      <p:sp>
        <p:nvSpPr>
          <p:cNvPr id="10" name="角丸四角形 9">
            <a:extLst>
              <a:ext uri="{FF2B5EF4-FFF2-40B4-BE49-F238E27FC236}">
                <a16:creationId xmlns:a16="http://schemas.microsoft.com/office/drawing/2014/main" id="{C8AE4A5C-610F-7D40-A8BA-592686DFD927}"/>
              </a:ext>
            </a:extLst>
          </p:cNvPr>
          <p:cNvSpPr/>
          <p:nvPr/>
        </p:nvSpPr>
        <p:spPr>
          <a:xfrm>
            <a:off x="7142546" y="2342449"/>
            <a:ext cx="4847573" cy="3256767"/>
          </a:xfrm>
          <a:prstGeom prst="roundRect">
            <a:avLst/>
          </a:prstGeom>
          <a:noFill/>
          <a:ln w="381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0FBF727-78AC-D245-8214-923DBCC7E448}"/>
              </a:ext>
            </a:extLst>
          </p:cNvPr>
          <p:cNvSpPr txBox="1"/>
          <p:nvPr/>
        </p:nvSpPr>
        <p:spPr>
          <a:xfrm>
            <a:off x="8789719" y="1955904"/>
            <a:ext cx="1866378" cy="369332"/>
          </a:xfrm>
          <a:prstGeom prst="rect">
            <a:avLst/>
          </a:prstGeom>
          <a:noFill/>
        </p:spPr>
        <p:txBody>
          <a:bodyPr wrap="square" rtlCol="0">
            <a:spAutoFit/>
          </a:bodyPr>
          <a:lstStyle/>
          <a:p>
            <a:r>
              <a:rPr kumimoji="1" lang="ja-JP" altLang="en-US"/>
              <a:t>ぷよぷよ</a:t>
            </a:r>
            <a:r>
              <a:rPr kumimoji="1" lang="en-US" altLang="ja-JP" dirty="0"/>
              <a:t>AI</a:t>
            </a:r>
            <a:endParaRPr kumimoji="1" lang="ja-JP" altLang="en-US"/>
          </a:p>
        </p:txBody>
      </p:sp>
      <p:sp>
        <p:nvSpPr>
          <p:cNvPr id="12" name="正方形/長方形 11">
            <a:extLst>
              <a:ext uri="{FF2B5EF4-FFF2-40B4-BE49-F238E27FC236}">
                <a16:creationId xmlns:a16="http://schemas.microsoft.com/office/drawing/2014/main" id="{6A5D0643-3670-584B-B07E-59F954BA1C0C}"/>
              </a:ext>
            </a:extLst>
          </p:cNvPr>
          <p:cNvSpPr/>
          <p:nvPr/>
        </p:nvSpPr>
        <p:spPr>
          <a:xfrm>
            <a:off x="7712480" y="2664994"/>
            <a:ext cx="3707704" cy="60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状況判断</a:t>
            </a:r>
            <a:r>
              <a:rPr kumimoji="1" lang="en-US" altLang="ja-JP" dirty="0"/>
              <a:t>AI</a:t>
            </a:r>
          </a:p>
          <a:p>
            <a:pPr algn="ctr"/>
            <a:r>
              <a:rPr lang="en-US" altLang="ja-JP" dirty="0"/>
              <a:t>(</a:t>
            </a:r>
            <a:r>
              <a:rPr lang="ja-JP" altLang="en-US"/>
              <a:t>発火するか積み込みするか</a:t>
            </a:r>
            <a:r>
              <a:rPr lang="en-US" altLang="ja-JP" dirty="0"/>
              <a:t>)</a:t>
            </a:r>
            <a:endParaRPr kumimoji="1" lang="ja-JP" altLang="en-US"/>
          </a:p>
        </p:txBody>
      </p:sp>
      <p:sp>
        <p:nvSpPr>
          <p:cNvPr id="13" name="下矢印 12">
            <a:extLst>
              <a:ext uri="{FF2B5EF4-FFF2-40B4-BE49-F238E27FC236}">
                <a16:creationId xmlns:a16="http://schemas.microsoft.com/office/drawing/2014/main" id="{6D0250F1-5484-1540-8764-C56C20FB0DD9}"/>
              </a:ext>
            </a:extLst>
          </p:cNvPr>
          <p:cNvSpPr/>
          <p:nvPr/>
        </p:nvSpPr>
        <p:spPr>
          <a:xfrm>
            <a:off x="8200996" y="3444740"/>
            <a:ext cx="588723" cy="526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a:extLst>
              <a:ext uri="{FF2B5EF4-FFF2-40B4-BE49-F238E27FC236}">
                <a16:creationId xmlns:a16="http://schemas.microsoft.com/office/drawing/2014/main" id="{CACAF30A-049A-8947-BCBC-F918FBA8C0BA}"/>
              </a:ext>
            </a:extLst>
          </p:cNvPr>
          <p:cNvSpPr/>
          <p:nvPr/>
        </p:nvSpPr>
        <p:spPr>
          <a:xfrm>
            <a:off x="10361735" y="3444740"/>
            <a:ext cx="588723" cy="526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0C35560-DE5B-F040-B084-2FBD38C3F64B}"/>
              </a:ext>
            </a:extLst>
          </p:cNvPr>
          <p:cNvSpPr/>
          <p:nvPr/>
        </p:nvSpPr>
        <p:spPr>
          <a:xfrm>
            <a:off x="9915711" y="3970832"/>
            <a:ext cx="1608240" cy="1578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発火</a:t>
            </a:r>
            <a:r>
              <a:rPr kumimoji="1" lang="en-US" altLang="ja-JP" dirty="0"/>
              <a:t>AI</a:t>
            </a:r>
          </a:p>
          <a:p>
            <a:pPr algn="ctr"/>
            <a:r>
              <a:rPr kumimoji="1" lang="ja-JP" altLang="en-US"/>
              <a:t>・どこを発火するか</a:t>
            </a:r>
            <a:endParaRPr kumimoji="1" lang="en-US" altLang="ja-JP" dirty="0"/>
          </a:p>
          <a:p>
            <a:pPr algn="ctr"/>
            <a:r>
              <a:rPr lang="ja-JP" altLang="en-US"/>
              <a:t>・何手先か</a:t>
            </a:r>
            <a:endParaRPr lang="en-US" altLang="ja-JP" dirty="0"/>
          </a:p>
          <a:p>
            <a:pPr algn="ctr"/>
            <a:endParaRPr kumimoji="1" lang="ja-JP" altLang="en-US"/>
          </a:p>
        </p:txBody>
      </p:sp>
      <p:sp>
        <p:nvSpPr>
          <p:cNvPr id="16" name="正方形/長方形 15">
            <a:extLst>
              <a:ext uri="{FF2B5EF4-FFF2-40B4-BE49-F238E27FC236}">
                <a16:creationId xmlns:a16="http://schemas.microsoft.com/office/drawing/2014/main" id="{00CD6056-1310-6B48-8ACB-7B59D190BFCB}"/>
              </a:ext>
            </a:extLst>
          </p:cNvPr>
          <p:cNvSpPr/>
          <p:nvPr/>
        </p:nvSpPr>
        <p:spPr>
          <a:xfrm>
            <a:off x="7701117" y="3970832"/>
            <a:ext cx="1608240" cy="1578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積み込み</a:t>
            </a:r>
            <a:r>
              <a:rPr kumimoji="1" lang="en-US" altLang="ja-JP" dirty="0"/>
              <a:t>AI</a:t>
            </a:r>
          </a:p>
          <a:p>
            <a:pPr algn="ctr"/>
            <a:r>
              <a:rPr kumimoji="1" lang="ja-JP" altLang="en-US"/>
              <a:t>・火力を伸ばすこと</a:t>
            </a:r>
            <a:endParaRPr kumimoji="1" lang="en-US" altLang="ja-JP" dirty="0"/>
          </a:p>
          <a:p>
            <a:pPr algn="ctr"/>
            <a:r>
              <a:rPr lang="ja-JP" altLang="en-US"/>
              <a:t>・催促用などを組む</a:t>
            </a:r>
            <a:endParaRPr lang="en-US" altLang="ja-JP" dirty="0"/>
          </a:p>
        </p:txBody>
      </p:sp>
      <p:sp>
        <p:nvSpPr>
          <p:cNvPr id="17" name="右矢印 16">
            <a:extLst>
              <a:ext uri="{FF2B5EF4-FFF2-40B4-BE49-F238E27FC236}">
                <a16:creationId xmlns:a16="http://schemas.microsoft.com/office/drawing/2014/main" id="{E9694280-A6AC-DF4A-93E2-15B38FAA644E}"/>
              </a:ext>
            </a:extLst>
          </p:cNvPr>
          <p:cNvSpPr/>
          <p:nvPr/>
        </p:nvSpPr>
        <p:spPr>
          <a:xfrm>
            <a:off x="6772969" y="4947943"/>
            <a:ext cx="739154" cy="6012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6084449-063E-6346-8FED-2EDF9C4F0D39}"/>
              </a:ext>
            </a:extLst>
          </p:cNvPr>
          <p:cNvSpPr txBox="1"/>
          <p:nvPr/>
        </p:nvSpPr>
        <p:spPr>
          <a:xfrm>
            <a:off x="5222511" y="5100632"/>
            <a:ext cx="1866378" cy="369332"/>
          </a:xfrm>
          <a:prstGeom prst="rect">
            <a:avLst/>
          </a:prstGeom>
          <a:noFill/>
        </p:spPr>
        <p:txBody>
          <a:bodyPr wrap="square" rtlCol="0">
            <a:spAutoFit/>
          </a:bodyPr>
          <a:lstStyle/>
          <a:p>
            <a:r>
              <a:rPr kumimoji="1" lang="ja-JP" altLang="en-US"/>
              <a:t>本研究の想定</a:t>
            </a:r>
          </a:p>
        </p:txBody>
      </p:sp>
    </p:spTree>
    <p:extLst>
      <p:ext uri="{BB962C8B-B14F-4D97-AF65-F5344CB8AC3E}">
        <p14:creationId xmlns:p14="http://schemas.microsoft.com/office/powerpoint/2010/main" val="289508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4B0946-FCF6-CB43-83BE-735AAFE65E63}"/>
              </a:ext>
            </a:extLst>
          </p:cNvPr>
          <p:cNvSpPr>
            <a:spLocks noGrp="1"/>
          </p:cNvSpPr>
          <p:nvPr>
            <p:ph type="title"/>
          </p:nvPr>
        </p:nvSpPr>
        <p:spPr/>
        <p:txBody>
          <a:bodyPr/>
          <a:lstStyle/>
          <a:p>
            <a:r>
              <a:rPr lang="en-US" altLang="ja-JP" dirty="0"/>
              <a:t>AI</a:t>
            </a:r>
            <a:r>
              <a:rPr lang="ja-JP" altLang="en-US"/>
              <a:t>にできて人間にできないこと</a:t>
            </a:r>
            <a:endParaRPr kumimoji="1" lang="ja-JP" altLang="en-US"/>
          </a:p>
        </p:txBody>
      </p:sp>
      <p:sp>
        <p:nvSpPr>
          <p:cNvPr id="3" name="コンテンツ プレースホルダー 2">
            <a:extLst>
              <a:ext uri="{FF2B5EF4-FFF2-40B4-BE49-F238E27FC236}">
                <a16:creationId xmlns:a16="http://schemas.microsoft.com/office/drawing/2014/main" id="{D795CC94-4A67-4B4E-A534-687A15789812}"/>
              </a:ext>
            </a:extLst>
          </p:cNvPr>
          <p:cNvSpPr>
            <a:spLocks noGrp="1"/>
          </p:cNvSpPr>
          <p:nvPr>
            <p:ph idx="1"/>
          </p:nvPr>
        </p:nvSpPr>
        <p:spPr/>
        <p:txBody>
          <a:bodyPr/>
          <a:lstStyle/>
          <a:p>
            <a:r>
              <a:rPr kumimoji="1" lang="en-US" altLang="ja-JP" dirty="0"/>
              <a:t>Next Next Next</a:t>
            </a:r>
            <a:r>
              <a:rPr kumimoji="1" lang="ja-JP" altLang="en-US"/>
              <a:t>ぷよが見える</a:t>
            </a:r>
            <a:endParaRPr kumimoji="1" lang="en-US" altLang="ja-JP" dirty="0"/>
          </a:p>
          <a:p>
            <a:pPr lvl="1"/>
            <a:r>
              <a:rPr lang="ja-JP" altLang="en-US"/>
              <a:t>理論上は、</a:t>
            </a:r>
            <a:r>
              <a:rPr lang="en-US" altLang="ja-JP" dirty="0"/>
              <a:t>Next</a:t>
            </a:r>
            <a:r>
              <a:rPr lang="ja-JP" altLang="en-US"/>
              <a:t>ぷよが盤面に現れたら、</a:t>
            </a:r>
            <a:r>
              <a:rPr lang="en-US" altLang="ja-JP" dirty="0"/>
              <a:t>Next Next Next</a:t>
            </a:r>
            <a:r>
              <a:rPr lang="ja-JP" altLang="en-US"/>
              <a:t>は見えるが、通常は見えない、</a:t>
            </a:r>
            <a:r>
              <a:rPr lang="en-US" altLang="ja-JP" dirty="0"/>
              <a:t>or</a:t>
            </a:r>
            <a:r>
              <a:rPr lang="ja-JP" altLang="en-US"/>
              <a:t>見えても人間だと処理できなさそう</a:t>
            </a:r>
            <a:endParaRPr lang="en-US" altLang="ja-JP" dirty="0"/>
          </a:p>
          <a:p>
            <a:pPr lvl="1"/>
            <a:endParaRPr kumimoji="1" lang="en-US" altLang="ja-JP" dirty="0"/>
          </a:p>
          <a:p>
            <a:r>
              <a:rPr lang="ja-JP" altLang="en-US"/>
              <a:t>連鎖の見間違えがない</a:t>
            </a:r>
            <a:endParaRPr lang="en-US" altLang="ja-JP" dirty="0"/>
          </a:p>
          <a:p>
            <a:pPr lvl="1"/>
            <a:r>
              <a:rPr lang="ja-JP" altLang="en-US"/>
              <a:t>その連鎖は本命かどうかの判断は爆速と思われる</a:t>
            </a:r>
            <a:endParaRPr lang="en-US" altLang="ja-JP" dirty="0"/>
          </a:p>
          <a:p>
            <a:pPr lvl="1"/>
            <a:r>
              <a:rPr kumimoji="1" lang="ja-JP" altLang="en-US"/>
              <a:t>つまり、発火して勝てない</a:t>
            </a:r>
            <a:r>
              <a:rPr kumimoji="1" lang="en-US" altLang="ja-JP" dirty="0"/>
              <a:t>=x</a:t>
            </a:r>
            <a:r>
              <a:rPr kumimoji="1" lang="ja-JP" altLang="en-US"/>
              <a:t>連鎖伸ばせば勝てるという計算が可能</a:t>
            </a:r>
            <a:endParaRPr kumimoji="1" lang="en-US" altLang="ja-JP" dirty="0"/>
          </a:p>
        </p:txBody>
      </p:sp>
      <p:sp>
        <p:nvSpPr>
          <p:cNvPr id="4" name="日付プレースホルダー 3">
            <a:extLst>
              <a:ext uri="{FF2B5EF4-FFF2-40B4-BE49-F238E27FC236}">
                <a16:creationId xmlns:a16="http://schemas.microsoft.com/office/drawing/2014/main" id="{A2529A23-512E-FC49-B6A4-F5300EE5855D}"/>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81427054-E9CC-D64F-B90A-2E28341848D3}"/>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0B9179DB-0650-B94F-B6A7-137C7AF44753}"/>
              </a:ext>
            </a:extLst>
          </p:cNvPr>
          <p:cNvSpPr>
            <a:spLocks noGrp="1"/>
          </p:cNvSpPr>
          <p:nvPr>
            <p:ph type="sldNum" sz="quarter" idx="12"/>
          </p:nvPr>
        </p:nvSpPr>
        <p:spPr/>
        <p:txBody>
          <a:bodyPr/>
          <a:lstStyle/>
          <a:p>
            <a:fld id="{B6C96D85-A916-2E4D-BC6C-F8C1C1E56440}" type="slidenum">
              <a:rPr lang="en-US" altLang="ja-JP" smtClean="0"/>
              <a:t>24</a:t>
            </a:fld>
            <a:endParaRPr kumimoji="1" lang="ja-JP" altLang="en-US"/>
          </a:p>
        </p:txBody>
      </p:sp>
    </p:spTree>
    <p:extLst>
      <p:ext uri="{BB962C8B-B14F-4D97-AF65-F5344CB8AC3E}">
        <p14:creationId xmlns:p14="http://schemas.microsoft.com/office/powerpoint/2010/main" val="2530412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49948875-7CCB-BB49-A869-E73BF5AA0F8C}"/>
              </a:ext>
            </a:extLst>
          </p:cNvPr>
          <p:cNvSpPr>
            <a:spLocks noGrp="1"/>
          </p:cNvSpPr>
          <p:nvPr>
            <p:ph type="title"/>
          </p:nvPr>
        </p:nvSpPr>
        <p:spPr/>
        <p:txBody>
          <a:bodyPr>
            <a:normAutofit/>
          </a:bodyPr>
          <a:lstStyle/>
          <a:p>
            <a:r>
              <a:rPr lang="ja-JP" altLang="en-US"/>
              <a:t>機械学習でのぷよぷよ</a:t>
            </a:r>
            <a:r>
              <a:rPr lang="en-US" altLang="ja-JP" dirty="0"/>
              <a:t>AI</a:t>
            </a:r>
            <a:r>
              <a:rPr lang="ja-JP" altLang="en-US"/>
              <a:t>の本質的な問題点</a:t>
            </a:r>
          </a:p>
        </p:txBody>
      </p:sp>
      <p:sp>
        <p:nvSpPr>
          <p:cNvPr id="9" name="コンテンツ プレースホルダー 8">
            <a:extLst>
              <a:ext uri="{FF2B5EF4-FFF2-40B4-BE49-F238E27FC236}">
                <a16:creationId xmlns:a16="http://schemas.microsoft.com/office/drawing/2014/main" id="{83AAFB89-5A37-1E4C-9B7C-AEB8F9579519}"/>
              </a:ext>
            </a:extLst>
          </p:cNvPr>
          <p:cNvSpPr>
            <a:spLocks noGrp="1"/>
          </p:cNvSpPr>
          <p:nvPr>
            <p:ph idx="1"/>
          </p:nvPr>
        </p:nvSpPr>
        <p:spPr/>
        <p:txBody>
          <a:bodyPr/>
          <a:lstStyle/>
          <a:p>
            <a:r>
              <a:rPr lang="ja-JP" altLang="en-US"/>
              <a:t>大きく分けて</a:t>
            </a:r>
            <a:r>
              <a:rPr lang="en-US" altLang="ja-JP" dirty="0"/>
              <a:t>2</a:t>
            </a:r>
            <a:r>
              <a:rPr lang="ja-JP" altLang="en-US"/>
              <a:t>つの問題点</a:t>
            </a:r>
            <a:endParaRPr lang="en-US" altLang="ja-JP" dirty="0"/>
          </a:p>
          <a:p>
            <a:r>
              <a:rPr lang="ja-JP" altLang="en-US"/>
              <a:t>ぷよぷよの盤面は画像のように表現できる</a:t>
            </a:r>
            <a:r>
              <a:rPr lang="en-US" altLang="ja-JP" dirty="0"/>
              <a:t>(</a:t>
            </a:r>
            <a:r>
              <a:rPr lang="ja-JP" altLang="en-US"/>
              <a:t>横</a:t>
            </a:r>
            <a:r>
              <a:rPr lang="en-US" altLang="ja-JP" dirty="0"/>
              <a:t>6×</a:t>
            </a:r>
            <a:r>
              <a:rPr lang="ja-JP" altLang="en-US"/>
              <a:t>縦</a:t>
            </a:r>
            <a:r>
              <a:rPr lang="en-US" altLang="ja-JP" dirty="0"/>
              <a:t>12×</a:t>
            </a:r>
            <a:r>
              <a:rPr lang="ja-JP" altLang="en-US"/>
              <a:t>色</a:t>
            </a:r>
            <a:r>
              <a:rPr lang="en-US" altLang="ja-JP" dirty="0"/>
              <a:t>)</a:t>
            </a:r>
          </a:p>
          <a:p>
            <a:endParaRPr lang="en-US" altLang="ja-JP" dirty="0"/>
          </a:p>
          <a:p>
            <a:r>
              <a:rPr lang="en-US" altLang="ja-JP" b="1" dirty="0"/>
              <a:t>1. Next</a:t>
            </a:r>
            <a:r>
              <a:rPr lang="ja-JP" altLang="en-US" b="1"/>
              <a:t>ぷよの表現</a:t>
            </a:r>
            <a:endParaRPr lang="en-US" altLang="ja-JP" b="1" dirty="0"/>
          </a:p>
          <a:p>
            <a:pPr lvl="1"/>
            <a:r>
              <a:rPr lang="ja-JP" altLang="en-US"/>
              <a:t>原則、機械学習において、盤面</a:t>
            </a:r>
            <a:r>
              <a:rPr lang="en-US" altLang="ja-JP" dirty="0"/>
              <a:t>(</a:t>
            </a:r>
            <a:r>
              <a:rPr lang="ja-JP" altLang="en-US"/>
              <a:t>画像</a:t>
            </a:r>
            <a:r>
              <a:rPr lang="en-US" altLang="ja-JP" dirty="0"/>
              <a:t>) + Next</a:t>
            </a:r>
            <a:r>
              <a:rPr lang="ja-JP" altLang="en-US"/>
              <a:t>ぷよ</a:t>
            </a:r>
            <a:r>
              <a:rPr lang="en-US" altLang="ja-JP" dirty="0"/>
              <a:t>(</a:t>
            </a:r>
            <a:r>
              <a:rPr lang="ja-JP" altLang="en-US"/>
              <a:t>数値</a:t>
            </a:r>
            <a:r>
              <a:rPr lang="en-US" altLang="ja-JP" dirty="0"/>
              <a:t>)</a:t>
            </a:r>
            <a:r>
              <a:rPr lang="ja-JP" altLang="en-US"/>
              <a:t>の組み合わせ</a:t>
            </a:r>
            <a:endParaRPr lang="en-US" altLang="ja-JP" dirty="0"/>
          </a:p>
          <a:p>
            <a:pPr lvl="1"/>
            <a:r>
              <a:rPr lang="ja-JP" altLang="en-US"/>
              <a:t>というより、上から落ちてくる的なことは考慮できない</a:t>
            </a:r>
            <a:endParaRPr lang="en-US" altLang="ja-JP" dirty="0"/>
          </a:p>
          <a:p>
            <a:pPr lvl="1"/>
            <a:endParaRPr lang="en-US" altLang="ja-JP" dirty="0"/>
          </a:p>
          <a:p>
            <a:r>
              <a:rPr lang="en-US" altLang="ja-JP" b="1" dirty="0"/>
              <a:t>2. </a:t>
            </a:r>
            <a:r>
              <a:rPr lang="ja-JP" altLang="en-US" b="1"/>
              <a:t>正解と不正解が微妙</a:t>
            </a:r>
            <a:endParaRPr lang="en-US" altLang="ja-JP" b="1" dirty="0"/>
          </a:p>
          <a:p>
            <a:pPr lvl="1"/>
            <a:r>
              <a:rPr lang="ja-JP" altLang="en-US"/>
              <a:t>プロが置いた</a:t>
            </a:r>
            <a:r>
              <a:rPr lang="en-US" altLang="ja-JP" dirty="0"/>
              <a:t>=</a:t>
            </a:r>
            <a:r>
              <a:rPr lang="ja-JP" altLang="en-US"/>
              <a:t>正解、これはいい。ただ正解だけでは学習できない</a:t>
            </a:r>
            <a:endParaRPr lang="en-US" altLang="ja-JP" dirty="0"/>
          </a:p>
          <a:p>
            <a:pPr lvl="1"/>
            <a:r>
              <a:rPr lang="ja-JP" altLang="en-US"/>
              <a:t>なにが不正解？プロが置かなかったものは全部不正解？</a:t>
            </a:r>
            <a:endParaRPr lang="en-US" altLang="ja-JP" dirty="0"/>
          </a:p>
        </p:txBody>
      </p:sp>
      <p:sp>
        <p:nvSpPr>
          <p:cNvPr id="4" name="日付プレースホルダー 3">
            <a:extLst>
              <a:ext uri="{FF2B5EF4-FFF2-40B4-BE49-F238E27FC236}">
                <a16:creationId xmlns:a16="http://schemas.microsoft.com/office/drawing/2014/main" id="{DD6577E5-62BD-8246-95C2-944EC0902BCE}"/>
              </a:ext>
            </a:extLst>
          </p:cNvPr>
          <p:cNvSpPr>
            <a:spLocks noGrp="1"/>
          </p:cNvSpPr>
          <p:nvPr>
            <p:ph type="dt" sz="half" idx="10"/>
          </p:nvPr>
        </p:nvSpPr>
        <p:spPr/>
        <p:txBody>
          <a:bodyPr/>
          <a:lstStyle/>
          <a:p>
            <a:fld id="{7CACC684-5746-B34A-82CB-1ACDB1517748}"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7562F35B-B1FD-F64B-9DBC-61A948B1D453}"/>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E836585C-7C1F-E048-88C8-E8CE2661E112}"/>
              </a:ext>
            </a:extLst>
          </p:cNvPr>
          <p:cNvSpPr>
            <a:spLocks noGrp="1"/>
          </p:cNvSpPr>
          <p:nvPr>
            <p:ph type="sldNum" sz="quarter" idx="12"/>
          </p:nvPr>
        </p:nvSpPr>
        <p:spPr/>
        <p:txBody>
          <a:bodyPr/>
          <a:lstStyle/>
          <a:p>
            <a:fld id="{B6C96D85-A916-2E4D-BC6C-F8C1C1E56440}" type="slidenum">
              <a:rPr lang="en-US" altLang="ja-JP" smtClean="0"/>
              <a:t>25</a:t>
            </a:fld>
            <a:endParaRPr kumimoji="1" lang="ja-JP" altLang="en-US"/>
          </a:p>
        </p:txBody>
      </p:sp>
    </p:spTree>
    <p:extLst>
      <p:ext uri="{BB962C8B-B14F-4D97-AF65-F5344CB8AC3E}">
        <p14:creationId xmlns:p14="http://schemas.microsoft.com/office/powerpoint/2010/main" val="419645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E2328-8AC7-1444-BE05-62850A824331}"/>
              </a:ext>
            </a:extLst>
          </p:cNvPr>
          <p:cNvSpPr>
            <a:spLocks noGrp="1"/>
          </p:cNvSpPr>
          <p:nvPr>
            <p:ph type="title"/>
          </p:nvPr>
        </p:nvSpPr>
        <p:spPr/>
        <p:txBody>
          <a:bodyPr/>
          <a:lstStyle/>
          <a:p>
            <a:r>
              <a:rPr kumimoji="1" lang="ja-JP" altLang="en-US"/>
              <a:t>提案手法のメリット</a:t>
            </a:r>
            <a:r>
              <a:rPr kumimoji="1" lang="en-US" altLang="ja-JP" dirty="0"/>
              <a:t>(</a:t>
            </a:r>
            <a:r>
              <a:rPr kumimoji="1" lang="ja-JP" altLang="en-US"/>
              <a:t>このスライドいらなそう</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184B8C6B-43BA-9A44-A7B6-0154B628B38B}"/>
              </a:ext>
            </a:extLst>
          </p:cNvPr>
          <p:cNvSpPr>
            <a:spLocks noGrp="1"/>
          </p:cNvSpPr>
          <p:nvPr>
            <p:ph idx="1"/>
          </p:nvPr>
        </p:nvSpPr>
        <p:spPr/>
        <p:txBody>
          <a:bodyPr/>
          <a:lstStyle/>
          <a:p>
            <a:r>
              <a:rPr kumimoji="1" lang="ja-JP" altLang="en-US"/>
              <a:t>盤面評価値の予測</a:t>
            </a:r>
            <a:endParaRPr kumimoji="1" lang="en-US" altLang="ja-JP" dirty="0"/>
          </a:p>
          <a:p>
            <a:pPr lvl="1"/>
            <a:r>
              <a:rPr lang="ja-JP" altLang="en-US"/>
              <a:t>本来は</a:t>
            </a:r>
            <a:r>
              <a:rPr lang="ja-JP" altLang="en-US" b="1"/>
              <a:t>盤面の評価値</a:t>
            </a:r>
            <a:r>
              <a:rPr lang="ja-JP" altLang="en-US"/>
              <a:t>を予測するには「</a:t>
            </a:r>
            <a:r>
              <a:rPr lang="ja-JP" altLang="en-US" b="1"/>
              <a:t>プロによる盤面の評価値</a:t>
            </a:r>
            <a:r>
              <a:rPr lang="ja-JP" altLang="en-US"/>
              <a:t>」が必要である</a:t>
            </a:r>
            <a:endParaRPr lang="en-US" altLang="ja-JP" dirty="0"/>
          </a:p>
          <a:p>
            <a:pPr lvl="1"/>
            <a:r>
              <a:rPr kumimoji="1" lang="en-US" altLang="ja-JP" dirty="0"/>
              <a:t>AI</a:t>
            </a:r>
            <a:r>
              <a:rPr kumimoji="1" lang="ja-JP" altLang="en-US"/>
              <a:t>には原則「</a:t>
            </a:r>
            <a:r>
              <a:rPr kumimoji="1" lang="ja-JP" altLang="en-US" b="1"/>
              <a:t>正解</a:t>
            </a:r>
            <a:r>
              <a:rPr kumimoji="1" lang="ja-JP" altLang="en-US"/>
              <a:t>」が必要。しかし付与するのは一言でとっっっても大変</a:t>
            </a:r>
            <a:endParaRPr kumimoji="1" lang="en-US" altLang="ja-JP" dirty="0"/>
          </a:p>
          <a:p>
            <a:pPr lvl="1"/>
            <a:r>
              <a:rPr lang="en-US" altLang="ja-JP" dirty="0"/>
              <a:t>SaimNet</a:t>
            </a:r>
            <a:r>
              <a:rPr lang="ja-JP" altLang="en-US"/>
              <a:t>の構造を使うことで正例不例の組み合わせだけで実現可能</a:t>
            </a:r>
            <a:endParaRPr lang="en-US" altLang="ja-JP" dirty="0"/>
          </a:p>
          <a:p>
            <a:pPr lvl="1"/>
            <a:endParaRPr lang="en-US" altLang="ja-JP" dirty="0"/>
          </a:p>
          <a:p>
            <a:r>
              <a:rPr lang="ja-JP" altLang="en-US"/>
              <a:t>分類</a:t>
            </a:r>
            <a:r>
              <a:rPr lang="en-US" altLang="ja-JP" dirty="0"/>
              <a:t>=</a:t>
            </a:r>
            <a:r>
              <a:rPr lang="ja-JP" altLang="en-US"/>
              <a:t>確率</a:t>
            </a:r>
            <a:r>
              <a:rPr lang="en-US" altLang="ja-JP" dirty="0"/>
              <a:t>=</a:t>
            </a:r>
            <a:r>
              <a:rPr lang="ja-JP" altLang="en-US"/>
              <a:t>選んだであろう</a:t>
            </a:r>
            <a:r>
              <a:rPr lang="en-US" altLang="ja-JP" dirty="0"/>
              <a:t>0-1</a:t>
            </a:r>
            <a:r>
              <a:rPr lang="ja-JP" altLang="en-US"/>
              <a:t>の予測</a:t>
            </a:r>
            <a:endParaRPr lang="en-US" altLang="ja-JP" dirty="0"/>
          </a:p>
          <a:p>
            <a:pPr lvl="1"/>
            <a:r>
              <a:rPr lang="en-US" altLang="ja-JP" dirty="0"/>
              <a:t>NEXT</a:t>
            </a:r>
            <a:r>
              <a:rPr lang="ja-JP" altLang="en-US"/>
              <a:t>ぷよの処理がかなりいまいちになる</a:t>
            </a:r>
            <a:endParaRPr lang="en-US" altLang="ja-JP" dirty="0"/>
          </a:p>
          <a:p>
            <a:pPr lvl="2"/>
            <a:r>
              <a:rPr lang="ja-JP" altLang="en-US"/>
              <a:t>全盤面を生成してしまった方がいい</a:t>
            </a:r>
            <a:endParaRPr lang="en-US" altLang="ja-JP" dirty="0"/>
          </a:p>
          <a:p>
            <a:pPr lvl="1"/>
            <a:r>
              <a:rPr lang="ja-JP" altLang="en-US"/>
              <a:t>選ばれない</a:t>
            </a:r>
            <a:r>
              <a:rPr lang="en-US" altLang="ja-JP" dirty="0"/>
              <a:t>=</a:t>
            </a:r>
            <a:r>
              <a:rPr lang="ja-JP" altLang="en-US"/>
              <a:t>全部</a:t>
            </a:r>
            <a:r>
              <a:rPr lang="en-US" altLang="ja-JP" dirty="0"/>
              <a:t>0</a:t>
            </a:r>
            <a:r>
              <a:rPr lang="ja-JP" altLang="en-US"/>
              <a:t>、選ばれた</a:t>
            </a:r>
            <a:r>
              <a:rPr lang="en-US" altLang="ja-JP" dirty="0"/>
              <a:t>=1</a:t>
            </a:r>
            <a:r>
              <a:rPr lang="ja-JP" altLang="en-US"/>
              <a:t>となるようにする</a:t>
            </a:r>
            <a:endParaRPr lang="en-US" altLang="ja-JP" dirty="0"/>
          </a:p>
          <a:p>
            <a:pPr lvl="2"/>
            <a:r>
              <a:rPr lang="ja-JP" altLang="en-US"/>
              <a:t>分類っぽい問題とはいえあまり直感的な出力とはいえない</a:t>
            </a:r>
            <a:endParaRPr lang="en-US" altLang="ja-JP" dirty="0"/>
          </a:p>
          <a:p>
            <a:pPr lvl="2"/>
            <a:endParaRPr lang="en-US" altLang="ja-JP" dirty="0"/>
          </a:p>
          <a:p>
            <a:r>
              <a:rPr lang="ja-JP" altLang="en-US"/>
              <a:t>このスライドを図にしたのがしたのやつ</a:t>
            </a:r>
            <a:endParaRPr lang="en-US" altLang="ja-JP" dirty="0"/>
          </a:p>
          <a:p>
            <a:pPr lvl="1"/>
            <a:endParaRPr lang="en-US" altLang="ja-JP" dirty="0"/>
          </a:p>
          <a:p>
            <a:pPr lvl="1"/>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51FE27D5-D458-6D4E-BC9E-161926BB3A72}"/>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13EDB6F6-6100-C14B-B494-109BFDC26B16}"/>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1C1253A0-18AF-9C4B-B91D-D4F7E29F155E}"/>
              </a:ext>
            </a:extLst>
          </p:cNvPr>
          <p:cNvSpPr>
            <a:spLocks noGrp="1"/>
          </p:cNvSpPr>
          <p:nvPr>
            <p:ph type="sldNum" sz="quarter" idx="12"/>
          </p:nvPr>
        </p:nvSpPr>
        <p:spPr/>
        <p:txBody>
          <a:bodyPr/>
          <a:lstStyle/>
          <a:p>
            <a:fld id="{B6C96D85-A916-2E4D-BC6C-F8C1C1E56440}" type="slidenum">
              <a:rPr lang="en-US" altLang="ja-JP" smtClean="0"/>
              <a:t>26</a:t>
            </a:fld>
            <a:endParaRPr kumimoji="1" lang="ja-JP" altLang="en-US"/>
          </a:p>
        </p:txBody>
      </p:sp>
    </p:spTree>
    <p:extLst>
      <p:ext uri="{BB962C8B-B14F-4D97-AF65-F5344CB8AC3E}">
        <p14:creationId xmlns:p14="http://schemas.microsoft.com/office/powerpoint/2010/main" val="179371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0CDA1-ECC2-BA43-8787-745E6BEB29D2}"/>
              </a:ext>
            </a:extLst>
          </p:cNvPr>
          <p:cNvSpPr>
            <a:spLocks noGrp="1"/>
          </p:cNvSpPr>
          <p:nvPr>
            <p:ph type="title"/>
          </p:nvPr>
        </p:nvSpPr>
        <p:spPr/>
        <p:txBody>
          <a:bodyPr/>
          <a:lstStyle/>
          <a:p>
            <a:r>
              <a:rPr kumimoji="1" lang="ja-JP" altLang="en-US"/>
              <a:t>実際にお助け</a:t>
            </a:r>
            <a:r>
              <a:rPr kumimoji="1" lang="en-US" altLang="ja-JP" dirty="0"/>
              <a:t>AI</a:t>
            </a:r>
            <a:r>
              <a:rPr kumimoji="1" lang="ja-JP" altLang="en-US"/>
              <a:t>に聞いてみる</a:t>
            </a:r>
          </a:p>
        </p:txBody>
      </p:sp>
      <p:sp>
        <p:nvSpPr>
          <p:cNvPr id="3" name="コンテンツ プレースホルダー 2">
            <a:extLst>
              <a:ext uri="{FF2B5EF4-FFF2-40B4-BE49-F238E27FC236}">
                <a16:creationId xmlns:a16="http://schemas.microsoft.com/office/drawing/2014/main" id="{232AB77C-ED45-C644-AEC5-5772811A5141}"/>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3EAF39C-0DFB-B546-B05B-004321E95020}"/>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E20710B8-5891-4545-BE45-D2848BCB46B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F519F222-6B15-9F46-8411-A88C42F9C9E3}"/>
              </a:ext>
            </a:extLst>
          </p:cNvPr>
          <p:cNvSpPr>
            <a:spLocks noGrp="1"/>
          </p:cNvSpPr>
          <p:nvPr>
            <p:ph type="sldNum" sz="quarter" idx="12"/>
          </p:nvPr>
        </p:nvSpPr>
        <p:spPr/>
        <p:txBody>
          <a:bodyPr/>
          <a:lstStyle/>
          <a:p>
            <a:fld id="{B6C96D85-A916-2E4D-BC6C-F8C1C1E56440}" type="slidenum">
              <a:rPr lang="en-US" altLang="ja-JP" smtClean="0"/>
              <a:t>27</a:t>
            </a:fld>
            <a:endParaRPr kumimoji="1" lang="ja-JP" altLang="en-US"/>
          </a:p>
        </p:txBody>
      </p:sp>
    </p:spTree>
    <p:extLst>
      <p:ext uri="{BB962C8B-B14F-4D97-AF65-F5344CB8AC3E}">
        <p14:creationId xmlns:p14="http://schemas.microsoft.com/office/powerpoint/2010/main" val="157512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50612-7DE3-5043-A8E2-793B78293FF8}"/>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FE617C6B-01B1-CD45-A66F-9F30CB583487}"/>
              </a:ext>
            </a:extLst>
          </p:cNvPr>
          <p:cNvSpPr>
            <a:spLocks noGrp="1"/>
          </p:cNvSpPr>
          <p:nvPr>
            <p:ph idx="1"/>
          </p:nvPr>
        </p:nvSpPr>
        <p:spPr/>
        <p:txBody>
          <a:bodyPr/>
          <a:lstStyle/>
          <a:p>
            <a:r>
              <a:rPr lang="ja-JP" altLang="en-US"/>
              <a:t>プロの過去のログデータから、その動きをトレースする</a:t>
            </a:r>
            <a:r>
              <a:rPr lang="en-US" altLang="ja-JP" dirty="0"/>
              <a:t>AI</a:t>
            </a:r>
            <a:r>
              <a:rPr lang="ja-JP" altLang="en-US"/>
              <a:t>の開発</a:t>
            </a:r>
            <a:endParaRPr lang="en-US" altLang="ja-JP" dirty="0"/>
          </a:p>
          <a:p>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5E6B59F1-DFCA-CC4A-AA9F-B2A75CF54E0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CB2C21F6-ABB2-4544-ADF0-ABCFCEE54D5E}"/>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77BE0FA5-A14B-B741-B24C-90D1DBDD9E15}"/>
              </a:ext>
            </a:extLst>
          </p:cNvPr>
          <p:cNvSpPr>
            <a:spLocks noGrp="1"/>
          </p:cNvSpPr>
          <p:nvPr>
            <p:ph type="sldNum" sz="quarter" idx="12"/>
          </p:nvPr>
        </p:nvSpPr>
        <p:spPr/>
        <p:txBody>
          <a:bodyPr/>
          <a:lstStyle/>
          <a:p>
            <a:fld id="{B6C96D85-A916-2E4D-BC6C-F8C1C1E56440}" type="slidenum">
              <a:rPr lang="en-US" altLang="ja-JP" smtClean="0"/>
              <a:t>28</a:t>
            </a:fld>
            <a:endParaRPr kumimoji="1" lang="ja-JP" altLang="en-US"/>
          </a:p>
        </p:txBody>
      </p:sp>
    </p:spTree>
    <p:extLst>
      <p:ext uri="{BB962C8B-B14F-4D97-AF65-F5344CB8AC3E}">
        <p14:creationId xmlns:p14="http://schemas.microsoft.com/office/powerpoint/2010/main" val="5571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2A953-9242-0945-B45E-28D9D8C35C05}"/>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52D644B6-1CD1-A64A-B6B2-5DFD0CD2B667}"/>
              </a:ext>
            </a:extLst>
          </p:cNvPr>
          <p:cNvSpPr>
            <a:spLocks noGrp="1"/>
          </p:cNvSpPr>
          <p:nvPr>
            <p:ph idx="1"/>
          </p:nvPr>
        </p:nvSpPr>
        <p:spPr/>
        <p:txBody>
          <a:bodyPr/>
          <a:lstStyle/>
          <a:p>
            <a:r>
              <a:rPr kumimoji="1" lang="ja-JP" altLang="en-US"/>
              <a:t>プロプレイヤーのプレイを見てもぷよぷよ上達のハードルは高い</a:t>
            </a:r>
            <a:endParaRPr kumimoji="1" lang="en-US" altLang="ja-JP" dirty="0"/>
          </a:p>
          <a:p>
            <a:pPr lvl="1"/>
            <a:r>
              <a:rPr lang="ja-JP" altLang="en-US"/>
              <a:t>積み込み、催促、凝視</a:t>
            </a:r>
            <a:endParaRPr lang="en-US" altLang="ja-JP" dirty="0"/>
          </a:p>
          <a:p>
            <a:r>
              <a:rPr lang="ja-JP" altLang="en-US"/>
              <a:t>初心者</a:t>
            </a:r>
            <a:r>
              <a:rPr lang="en-US" altLang="ja-JP" dirty="0"/>
              <a:t>I</a:t>
            </a:r>
          </a:p>
          <a:p>
            <a:pPr lvl="1"/>
            <a:r>
              <a:rPr lang="ja-JP" altLang="en-US"/>
              <a:t>ぷよテトでぷよぷよとテトリスをまぁまぁやっていた</a:t>
            </a:r>
            <a:endParaRPr lang="en-US" altLang="ja-JP" dirty="0"/>
          </a:p>
          <a:p>
            <a:pPr lvl="1"/>
            <a:r>
              <a:rPr lang="en-US" altLang="ja-JP" dirty="0"/>
              <a:t>GTR</a:t>
            </a:r>
            <a:r>
              <a:rPr lang="ja-JP" altLang="en-US"/>
              <a:t>を組んで</a:t>
            </a:r>
            <a:r>
              <a:rPr lang="en-US" altLang="ja-JP" dirty="0"/>
              <a:t>7</a:t>
            </a:r>
            <a:r>
              <a:rPr lang="ja-JP" altLang="en-US"/>
              <a:t>連鎖くらいは作れるが</a:t>
            </a:r>
            <a:r>
              <a:rPr lang="en-US" altLang="ja-JP" dirty="0"/>
              <a:t>10</a:t>
            </a:r>
            <a:r>
              <a:rPr lang="ja-JP" altLang="en-US"/>
              <a:t>連鎖は</a:t>
            </a:r>
            <a:r>
              <a:rPr lang="en-US" altLang="ja-JP" dirty="0"/>
              <a:t>NEXT</a:t>
            </a:r>
            <a:r>
              <a:rPr lang="ja-JP" altLang="en-US"/>
              <a:t>の運次第</a:t>
            </a:r>
            <a:endParaRPr lang="en-US" altLang="ja-JP" dirty="0"/>
          </a:p>
          <a:p>
            <a:pPr lvl="1"/>
            <a:r>
              <a:rPr lang="ja-JP" altLang="en-US"/>
              <a:t>誤爆が多い</a:t>
            </a:r>
            <a:endParaRPr lang="en-US" altLang="ja-JP" dirty="0"/>
          </a:p>
          <a:p>
            <a:pPr lvl="1"/>
            <a:r>
              <a:rPr lang="ja-JP" altLang="en-US"/>
              <a:t>凝視はできない</a:t>
            </a:r>
            <a:endParaRPr lang="en-US" altLang="ja-JP" dirty="0"/>
          </a:p>
          <a:p>
            <a:pPr lvl="1"/>
            <a:r>
              <a:rPr lang="ja-JP" altLang="en-US"/>
              <a:t>催促はゴミ処理</a:t>
            </a:r>
            <a:endParaRPr lang="en-US" altLang="ja-JP" dirty="0"/>
          </a:p>
          <a:p>
            <a:pPr lvl="1"/>
            <a:endParaRPr lang="en-US" altLang="ja-JP" dirty="0"/>
          </a:p>
          <a:p>
            <a:endParaRPr lang="en-US" altLang="ja-JP" dirty="0"/>
          </a:p>
          <a:p>
            <a:pPr lvl="1"/>
            <a:endParaRPr kumimoji="1" lang="ja-JP" altLang="en-US"/>
          </a:p>
        </p:txBody>
      </p:sp>
      <p:sp>
        <p:nvSpPr>
          <p:cNvPr id="4" name="フッター プレースホルダー 3">
            <a:extLst>
              <a:ext uri="{FF2B5EF4-FFF2-40B4-BE49-F238E27FC236}">
                <a16:creationId xmlns:a16="http://schemas.microsoft.com/office/drawing/2014/main" id="{50F26ACE-D881-3744-83AA-B68F90781A9B}"/>
              </a:ext>
            </a:extLst>
          </p:cNvPr>
          <p:cNvSpPr>
            <a:spLocks noGrp="1"/>
          </p:cNvSpPr>
          <p:nvPr>
            <p:ph type="ftr" sz="quarter" idx="11"/>
          </p:nvPr>
        </p:nvSpPr>
        <p:spPr/>
        <p:txBody>
          <a:bodyPr/>
          <a:lstStyle/>
          <a:p>
            <a:r>
              <a:rPr kumimoji="1" lang="en" altLang="ja-JP"/>
              <a:t>Aoki Media Lab </a:t>
            </a:r>
            <a:endParaRPr kumimoji="1" lang="ja-JP" altLang="en-US"/>
          </a:p>
        </p:txBody>
      </p:sp>
      <p:sp>
        <p:nvSpPr>
          <p:cNvPr id="5" name="スライド番号プレースホルダー 4">
            <a:extLst>
              <a:ext uri="{FF2B5EF4-FFF2-40B4-BE49-F238E27FC236}">
                <a16:creationId xmlns:a16="http://schemas.microsoft.com/office/drawing/2014/main" id="{70028F42-A5FC-9540-A35F-E65BFC6A4736}"/>
              </a:ext>
            </a:extLst>
          </p:cNvPr>
          <p:cNvSpPr>
            <a:spLocks noGrp="1"/>
          </p:cNvSpPr>
          <p:nvPr>
            <p:ph type="sldNum" sz="quarter" idx="12"/>
          </p:nvPr>
        </p:nvSpPr>
        <p:spPr/>
        <p:txBody>
          <a:bodyPr/>
          <a:lstStyle/>
          <a:p>
            <a:fld id="{B6C96D85-A916-2E4D-BC6C-F8C1C1E56440}" type="slidenum">
              <a:rPr lang="en-US" altLang="ja-JP" smtClean="0"/>
              <a:t>29</a:t>
            </a:fld>
            <a:endParaRPr kumimoji="1" lang="ja-JP" altLang="en-US"/>
          </a:p>
        </p:txBody>
      </p:sp>
      <p:sp>
        <p:nvSpPr>
          <p:cNvPr id="6" name="日付プレースホルダー 5">
            <a:extLst>
              <a:ext uri="{FF2B5EF4-FFF2-40B4-BE49-F238E27FC236}">
                <a16:creationId xmlns:a16="http://schemas.microsoft.com/office/drawing/2014/main" id="{C394FD83-0A39-7348-A722-47A9A7C8ABDB}"/>
              </a:ext>
            </a:extLst>
          </p:cNvPr>
          <p:cNvSpPr>
            <a:spLocks noGrp="1"/>
          </p:cNvSpPr>
          <p:nvPr>
            <p:ph type="dt" sz="half" idx="10"/>
          </p:nvPr>
        </p:nvSpPr>
        <p:spPr/>
        <p:txBody>
          <a:bodyPr/>
          <a:lstStyle/>
          <a:p>
            <a:fld id="{61934B8A-BD0D-5745-8325-D0BAE0A542EE}" type="datetime1">
              <a:rPr lang="ja-JP" altLang="en-US" smtClean="0"/>
              <a:t>2022/1/4</a:t>
            </a:fld>
            <a:endParaRPr kumimoji="1" lang="ja-JP" altLang="en-US"/>
          </a:p>
        </p:txBody>
      </p:sp>
    </p:spTree>
    <p:extLst>
      <p:ext uri="{BB962C8B-B14F-4D97-AF65-F5344CB8AC3E}">
        <p14:creationId xmlns:p14="http://schemas.microsoft.com/office/powerpoint/2010/main" val="41723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DF252-EF59-BD4C-83EE-8D40CFC6B3EF}"/>
              </a:ext>
            </a:extLst>
          </p:cNvPr>
          <p:cNvSpPr>
            <a:spLocks noGrp="1"/>
          </p:cNvSpPr>
          <p:nvPr>
            <p:ph type="title"/>
          </p:nvPr>
        </p:nvSpPr>
        <p:spPr/>
        <p:txBody>
          <a:bodyPr/>
          <a:lstStyle/>
          <a:p>
            <a:r>
              <a:rPr kumimoji="1" lang="ja-JP" altLang="en-US"/>
              <a:t>すること</a:t>
            </a:r>
          </a:p>
        </p:txBody>
      </p:sp>
      <p:sp>
        <p:nvSpPr>
          <p:cNvPr id="3" name="コンテンツ プレースホルダー 2">
            <a:extLst>
              <a:ext uri="{FF2B5EF4-FFF2-40B4-BE49-F238E27FC236}">
                <a16:creationId xmlns:a16="http://schemas.microsoft.com/office/drawing/2014/main" id="{7821441E-A891-9345-AE86-81EBC8391D48}"/>
              </a:ext>
            </a:extLst>
          </p:cNvPr>
          <p:cNvSpPr>
            <a:spLocks noGrp="1"/>
          </p:cNvSpPr>
          <p:nvPr>
            <p:ph idx="1"/>
          </p:nvPr>
        </p:nvSpPr>
        <p:spPr>
          <a:xfrm>
            <a:off x="201882" y="1258784"/>
            <a:ext cx="9485044" cy="4886691"/>
          </a:xfrm>
        </p:spPr>
        <p:txBody>
          <a:bodyPr/>
          <a:lstStyle/>
          <a:p>
            <a:r>
              <a:rPr kumimoji="1" lang="ja-JP" altLang="en-US" u="sng"/>
              <a:t>スタッツ作成</a:t>
            </a:r>
            <a:endParaRPr kumimoji="1" lang="en-US" altLang="ja-JP" u="sng" dirty="0"/>
          </a:p>
          <a:p>
            <a:pPr lvl="1"/>
            <a:r>
              <a:rPr kumimoji="1" lang="ja-JP" altLang="en-US"/>
              <a:t>サッカーのスタッツはサッカー詳しい人が作るのでは？</a:t>
            </a:r>
            <a:endParaRPr kumimoji="1" lang="en-US" altLang="ja-JP" dirty="0"/>
          </a:p>
          <a:p>
            <a:pPr lvl="1"/>
            <a:r>
              <a:rPr lang="ja-JP" altLang="en-US"/>
              <a:t>「きみデータ分析詳しいからサッカー知らないかもしれんけど作ってよ」</a:t>
            </a:r>
            <a:endParaRPr lang="en-US" altLang="ja-JP" dirty="0"/>
          </a:p>
          <a:p>
            <a:endParaRPr lang="en-US" altLang="ja-JP" dirty="0"/>
          </a:p>
          <a:p>
            <a:r>
              <a:rPr lang="ja-JP" altLang="en-US"/>
              <a:t>そもそも公式が出しているわかりやすい</a:t>
            </a:r>
            <a:endParaRPr lang="en-US" altLang="ja-JP" dirty="0"/>
          </a:p>
          <a:p>
            <a:pPr marL="0" indent="0">
              <a:buNone/>
            </a:pPr>
            <a:r>
              <a:rPr lang="ja-JP" altLang="en-US"/>
              <a:t>　対戦スタッツがかなり充実している</a:t>
            </a:r>
            <a:endParaRPr lang="en-US" altLang="ja-JP" dirty="0"/>
          </a:p>
          <a:p>
            <a:endParaRPr lang="en-US" altLang="ja-JP" dirty="0"/>
          </a:p>
          <a:p>
            <a:r>
              <a:rPr lang="ja-JP" altLang="en-US"/>
              <a:t>スタッツ以外でなにかしたい！！！！！！</a:t>
            </a:r>
            <a:endParaRPr lang="en-US" altLang="ja-JP" dirty="0"/>
          </a:p>
          <a:p>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DCF6FE0F-E096-5F4D-8DB0-1770D7B0336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06BDE13D-4A53-E14E-BE2B-D1C5195974D5}"/>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A887910F-4A87-E543-9B40-1962FA0F4ADA}"/>
              </a:ext>
            </a:extLst>
          </p:cNvPr>
          <p:cNvSpPr>
            <a:spLocks noGrp="1"/>
          </p:cNvSpPr>
          <p:nvPr>
            <p:ph type="sldNum" sz="quarter" idx="12"/>
          </p:nvPr>
        </p:nvSpPr>
        <p:spPr/>
        <p:txBody>
          <a:bodyPr/>
          <a:lstStyle/>
          <a:p>
            <a:fld id="{B6C96D85-A916-2E4D-BC6C-F8C1C1E56440}" type="slidenum">
              <a:rPr lang="en-US" altLang="ja-JP" smtClean="0"/>
              <a:t>3</a:t>
            </a:fld>
            <a:endParaRPr kumimoji="1" lang="ja-JP" altLang="en-US"/>
          </a:p>
        </p:txBody>
      </p:sp>
      <p:sp>
        <p:nvSpPr>
          <p:cNvPr id="8" name="AutoShape 4">
            <a:extLst>
              <a:ext uri="{FF2B5EF4-FFF2-40B4-BE49-F238E27FC236}">
                <a16:creationId xmlns:a16="http://schemas.microsoft.com/office/drawing/2014/main" id="{07CBA070-F68C-FE4C-864C-4E3E8B64A2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descr="テキスト が含まれている画像&#10;&#10;自動的に生成された説明">
            <a:extLst>
              <a:ext uri="{FF2B5EF4-FFF2-40B4-BE49-F238E27FC236}">
                <a16:creationId xmlns:a16="http://schemas.microsoft.com/office/drawing/2014/main" id="{92596FB2-38D3-E84B-86CE-3F3EBEAADFD4}"/>
              </a:ext>
            </a:extLst>
          </p:cNvPr>
          <p:cNvPicPr>
            <a:picLocks noChangeAspect="1"/>
          </p:cNvPicPr>
          <p:nvPr/>
        </p:nvPicPr>
        <p:blipFill rotWithShape="1">
          <a:blip r:embed="rId2"/>
          <a:srcRect l="11413" t="5517" r="9572" b="29711"/>
          <a:stretch/>
        </p:blipFill>
        <p:spPr>
          <a:xfrm>
            <a:off x="9982200" y="1294738"/>
            <a:ext cx="2028826" cy="2487874"/>
          </a:xfrm>
          <a:prstGeom prst="rect">
            <a:avLst/>
          </a:prstGeom>
        </p:spPr>
      </p:pic>
      <p:pic>
        <p:nvPicPr>
          <p:cNvPr id="12" name="図 11" descr="メーター が含まれている画像&#10;&#10;自動的に生成された説明">
            <a:extLst>
              <a:ext uri="{FF2B5EF4-FFF2-40B4-BE49-F238E27FC236}">
                <a16:creationId xmlns:a16="http://schemas.microsoft.com/office/drawing/2014/main" id="{F29FD8B2-9C9D-F546-B1A4-0DB3F869E200}"/>
              </a:ext>
            </a:extLst>
          </p:cNvPr>
          <p:cNvPicPr>
            <a:picLocks noChangeAspect="1"/>
          </p:cNvPicPr>
          <p:nvPr/>
        </p:nvPicPr>
        <p:blipFill rotWithShape="1">
          <a:blip r:embed="rId3"/>
          <a:srcRect t="18365" b="29380"/>
          <a:stretch/>
        </p:blipFill>
        <p:spPr>
          <a:xfrm>
            <a:off x="8595832" y="3888049"/>
            <a:ext cx="3394286" cy="2257426"/>
          </a:xfrm>
          <a:prstGeom prst="rect">
            <a:avLst/>
          </a:prstGeom>
        </p:spPr>
      </p:pic>
    </p:spTree>
    <p:extLst>
      <p:ext uri="{BB962C8B-B14F-4D97-AF65-F5344CB8AC3E}">
        <p14:creationId xmlns:p14="http://schemas.microsoft.com/office/powerpoint/2010/main" val="957542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2A953-9242-0945-B45E-28D9D8C35C05}"/>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52D644B6-1CD1-A64A-B6B2-5DFD0CD2B667}"/>
              </a:ext>
            </a:extLst>
          </p:cNvPr>
          <p:cNvSpPr>
            <a:spLocks noGrp="1"/>
          </p:cNvSpPr>
          <p:nvPr>
            <p:ph idx="1"/>
          </p:nvPr>
        </p:nvSpPr>
        <p:spPr/>
        <p:txBody>
          <a:bodyPr/>
          <a:lstStyle/>
          <a:p>
            <a:r>
              <a:rPr lang="ja-JP" altLang="en-US"/>
              <a:t>プロプレイヤーのプレイを見てもぷよぷよ上達のハードルは高い</a:t>
            </a:r>
            <a:endParaRPr lang="en-US" altLang="ja-JP" dirty="0"/>
          </a:p>
          <a:p>
            <a:pPr lvl="1"/>
            <a:r>
              <a:rPr lang="ja-JP" altLang="en-US"/>
              <a:t>積み込み、催促、凝視</a:t>
            </a:r>
            <a:endParaRPr lang="en-US" altLang="ja-JP" dirty="0"/>
          </a:p>
          <a:p>
            <a:r>
              <a:rPr lang="ja-JP" altLang="en-US"/>
              <a:t>初心者</a:t>
            </a:r>
            <a:r>
              <a:rPr lang="en-US" altLang="ja-JP" dirty="0"/>
              <a:t>I</a:t>
            </a:r>
          </a:p>
          <a:p>
            <a:pPr lvl="1"/>
            <a:r>
              <a:rPr lang="ja-JP" altLang="en-US"/>
              <a:t>ぷよテトでぷよぷよとテトリスをまぁまぁやっていた</a:t>
            </a:r>
            <a:endParaRPr lang="en-US" altLang="ja-JP" dirty="0"/>
          </a:p>
          <a:p>
            <a:pPr lvl="1"/>
            <a:r>
              <a:rPr lang="en-US" altLang="ja-JP" dirty="0"/>
              <a:t>GTR</a:t>
            </a:r>
            <a:r>
              <a:rPr lang="ja-JP" altLang="en-US"/>
              <a:t>を組んで</a:t>
            </a:r>
            <a:r>
              <a:rPr lang="en-US" altLang="ja-JP" dirty="0"/>
              <a:t>7</a:t>
            </a:r>
            <a:r>
              <a:rPr lang="ja-JP" altLang="en-US"/>
              <a:t>連鎖くらいは作れるが</a:t>
            </a:r>
            <a:r>
              <a:rPr lang="en-US" altLang="ja-JP" b="1" dirty="0">
                <a:solidFill>
                  <a:srgbClr val="FF0000"/>
                </a:solidFill>
              </a:rPr>
              <a:t>10</a:t>
            </a:r>
            <a:r>
              <a:rPr lang="ja-JP" altLang="en-US" b="1">
                <a:solidFill>
                  <a:srgbClr val="FF0000"/>
                </a:solidFill>
              </a:rPr>
              <a:t>連鎖は</a:t>
            </a:r>
            <a:r>
              <a:rPr lang="en-US" altLang="ja-JP" b="1" dirty="0">
                <a:solidFill>
                  <a:srgbClr val="FF0000"/>
                </a:solidFill>
              </a:rPr>
              <a:t>NEXT</a:t>
            </a:r>
            <a:r>
              <a:rPr lang="ja-JP" altLang="en-US" b="1">
                <a:solidFill>
                  <a:srgbClr val="FF0000"/>
                </a:solidFill>
              </a:rPr>
              <a:t>の運次第</a:t>
            </a:r>
            <a:endParaRPr lang="en-US" altLang="ja-JP" b="1" dirty="0">
              <a:solidFill>
                <a:srgbClr val="FF0000"/>
              </a:solidFill>
            </a:endParaRPr>
          </a:p>
          <a:p>
            <a:pPr lvl="1"/>
            <a:r>
              <a:rPr lang="ja-JP" altLang="en-US"/>
              <a:t>誤爆が多い</a:t>
            </a:r>
            <a:endParaRPr lang="en-US" altLang="ja-JP" dirty="0"/>
          </a:p>
          <a:p>
            <a:pPr lvl="1"/>
            <a:r>
              <a:rPr lang="ja-JP" altLang="en-US"/>
              <a:t>凝視はできない</a:t>
            </a:r>
            <a:endParaRPr lang="en-US" altLang="ja-JP" dirty="0"/>
          </a:p>
          <a:p>
            <a:pPr lvl="1"/>
            <a:r>
              <a:rPr lang="ja-JP" altLang="en-US" b="1">
                <a:solidFill>
                  <a:srgbClr val="FF0000"/>
                </a:solidFill>
              </a:rPr>
              <a:t>催促はゴミ処理</a:t>
            </a:r>
            <a:r>
              <a:rPr lang="en-US" altLang="ja-JP" b="1" dirty="0">
                <a:solidFill>
                  <a:srgbClr val="FF0000"/>
                </a:solidFill>
              </a:rPr>
              <a:t>(</a:t>
            </a:r>
            <a:r>
              <a:rPr lang="ja-JP" altLang="en-US" b="1">
                <a:solidFill>
                  <a:srgbClr val="FF0000"/>
                </a:solidFill>
              </a:rPr>
              <a:t>いらないぷよをどうしていいかわからない</a:t>
            </a:r>
            <a:r>
              <a:rPr lang="en-US" altLang="ja-JP" b="1" dirty="0">
                <a:solidFill>
                  <a:srgbClr val="FF0000"/>
                </a:solidFill>
              </a:rPr>
              <a:t>)</a:t>
            </a:r>
          </a:p>
          <a:p>
            <a:pPr lvl="1"/>
            <a:endParaRPr lang="en-US" altLang="ja-JP" dirty="0"/>
          </a:p>
          <a:p>
            <a:endParaRPr lang="en-US" altLang="ja-JP" dirty="0"/>
          </a:p>
          <a:p>
            <a:pPr lvl="1"/>
            <a:endParaRPr kumimoji="1" lang="ja-JP" altLang="en-US"/>
          </a:p>
        </p:txBody>
      </p:sp>
      <p:sp>
        <p:nvSpPr>
          <p:cNvPr id="4" name="フッター プレースホルダー 3">
            <a:extLst>
              <a:ext uri="{FF2B5EF4-FFF2-40B4-BE49-F238E27FC236}">
                <a16:creationId xmlns:a16="http://schemas.microsoft.com/office/drawing/2014/main" id="{50F26ACE-D881-3744-83AA-B68F90781A9B}"/>
              </a:ext>
            </a:extLst>
          </p:cNvPr>
          <p:cNvSpPr>
            <a:spLocks noGrp="1"/>
          </p:cNvSpPr>
          <p:nvPr>
            <p:ph type="ftr" sz="quarter" idx="11"/>
          </p:nvPr>
        </p:nvSpPr>
        <p:spPr/>
        <p:txBody>
          <a:bodyPr/>
          <a:lstStyle/>
          <a:p>
            <a:r>
              <a:rPr kumimoji="1" lang="en" altLang="ja-JP"/>
              <a:t>Aoki Media Lab </a:t>
            </a:r>
            <a:endParaRPr kumimoji="1" lang="ja-JP" altLang="en-US"/>
          </a:p>
        </p:txBody>
      </p:sp>
      <p:sp>
        <p:nvSpPr>
          <p:cNvPr id="5" name="スライド番号プレースホルダー 4">
            <a:extLst>
              <a:ext uri="{FF2B5EF4-FFF2-40B4-BE49-F238E27FC236}">
                <a16:creationId xmlns:a16="http://schemas.microsoft.com/office/drawing/2014/main" id="{70028F42-A5FC-9540-A35F-E65BFC6A4736}"/>
              </a:ext>
            </a:extLst>
          </p:cNvPr>
          <p:cNvSpPr>
            <a:spLocks noGrp="1"/>
          </p:cNvSpPr>
          <p:nvPr>
            <p:ph type="sldNum" sz="quarter" idx="12"/>
          </p:nvPr>
        </p:nvSpPr>
        <p:spPr/>
        <p:txBody>
          <a:bodyPr/>
          <a:lstStyle/>
          <a:p>
            <a:fld id="{B6C96D85-A916-2E4D-BC6C-F8C1C1E56440}" type="slidenum">
              <a:rPr lang="en-US" altLang="ja-JP" smtClean="0"/>
              <a:t>30</a:t>
            </a:fld>
            <a:endParaRPr kumimoji="1" lang="ja-JP" altLang="en-US"/>
          </a:p>
        </p:txBody>
      </p:sp>
      <p:sp>
        <p:nvSpPr>
          <p:cNvPr id="6" name="日付プレースホルダー 5">
            <a:extLst>
              <a:ext uri="{FF2B5EF4-FFF2-40B4-BE49-F238E27FC236}">
                <a16:creationId xmlns:a16="http://schemas.microsoft.com/office/drawing/2014/main" id="{C394FD83-0A39-7348-A722-47A9A7C8ABDB}"/>
              </a:ext>
            </a:extLst>
          </p:cNvPr>
          <p:cNvSpPr>
            <a:spLocks noGrp="1"/>
          </p:cNvSpPr>
          <p:nvPr>
            <p:ph type="dt" sz="half" idx="10"/>
          </p:nvPr>
        </p:nvSpPr>
        <p:spPr/>
        <p:txBody>
          <a:bodyPr/>
          <a:lstStyle/>
          <a:p>
            <a:fld id="{61934B8A-BD0D-5745-8325-D0BAE0A542EE}" type="datetime1">
              <a:rPr lang="ja-JP" altLang="en-US" smtClean="0"/>
              <a:t>2022/1/4</a:t>
            </a:fld>
            <a:endParaRPr kumimoji="1" lang="ja-JP" altLang="en-US"/>
          </a:p>
        </p:txBody>
      </p:sp>
    </p:spTree>
    <p:extLst>
      <p:ext uri="{BB962C8B-B14F-4D97-AF65-F5344CB8AC3E}">
        <p14:creationId xmlns:p14="http://schemas.microsoft.com/office/powerpoint/2010/main" val="2041245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2A953-9242-0945-B45E-28D9D8C35C05}"/>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52D644B6-1CD1-A64A-B6B2-5DFD0CD2B667}"/>
              </a:ext>
            </a:extLst>
          </p:cNvPr>
          <p:cNvSpPr>
            <a:spLocks noGrp="1"/>
          </p:cNvSpPr>
          <p:nvPr>
            <p:ph idx="1"/>
          </p:nvPr>
        </p:nvSpPr>
        <p:spPr>
          <a:ln>
            <a:noFill/>
          </a:ln>
        </p:spPr>
        <p:txBody>
          <a:bodyPr/>
          <a:lstStyle/>
          <a:p>
            <a:r>
              <a:rPr lang="ja-JP" altLang="en-US"/>
              <a:t>プロプレイヤーのプレイを見てもぷよぷよ上達のハードルは高い</a:t>
            </a:r>
            <a:endParaRPr lang="en-US" altLang="ja-JP" dirty="0"/>
          </a:p>
          <a:p>
            <a:pPr lvl="1"/>
            <a:r>
              <a:rPr lang="ja-JP" altLang="en-US"/>
              <a:t>積み込み、催促、凝視</a:t>
            </a:r>
            <a:endParaRPr lang="en-US" altLang="ja-JP" dirty="0"/>
          </a:p>
          <a:p>
            <a:r>
              <a:rPr lang="ja-JP" altLang="en-US"/>
              <a:t>初心者</a:t>
            </a:r>
            <a:r>
              <a:rPr lang="en-US" altLang="ja-JP" dirty="0"/>
              <a:t>I</a:t>
            </a:r>
          </a:p>
          <a:p>
            <a:pPr lvl="1"/>
            <a:r>
              <a:rPr lang="ja-JP" altLang="en-US"/>
              <a:t>ぷよテトでぷよぷよとテトリスをまぁまぁやっていた</a:t>
            </a:r>
            <a:endParaRPr lang="en-US" altLang="ja-JP" dirty="0"/>
          </a:p>
          <a:p>
            <a:pPr lvl="1"/>
            <a:r>
              <a:rPr lang="en-US" altLang="ja-JP" dirty="0"/>
              <a:t>GTR</a:t>
            </a:r>
            <a:r>
              <a:rPr lang="ja-JP" altLang="en-US"/>
              <a:t>を組んで</a:t>
            </a:r>
            <a:r>
              <a:rPr lang="en-US" altLang="ja-JP" dirty="0"/>
              <a:t>7</a:t>
            </a:r>
            <a:r>
              <a:rPr lang="ja-JP" altLang="en-US"/>
              <a:t>連鎖くらいは作れるが</a:t>
            </a:r>
            <a:r>
              <a:rPr lang="en-US" altLang="ja-JP" b="1" dirty="0">
                <a:solidFill>
                  <a:srgbClr val="FF0000"/>
                </a:solidFill>
              </a:rPr>
              <a:t>10</a:t>
            </a:r>
            <a:r>
              <a:rPr lang="ja-JP" altLang="en-US" b="1">
                <a:solidFill>
                  <a:srgbClr val="FF0000"/>
                </a:solidFill>
              </a:rPr>
              <a:t>連鎖は</a:t>
            </a:r>
            <a:r>
              <a:rPr lang="en-US" altLang="ja-JP" b="1" dirty="0">
                <a:solidFill>
                  <a:srgbClr val="FF0000"/>
                </a:solidFill>
              </a:rPr>
              <a:t>NEXT</a:t>
            </a:r>
            <a:r>
              <a:rPr lang="ja-JP" altLang="en-US" b="1">
                <a:solidFill>
                  <a:srgbClr val="FF0000"/>
                </a:solidFill>
              </a:rPr>
              <a:t>の運次第</a:t>
            </a:r>
            <a:endParaRPr lang="en-US" altLang="ja-JP" b="1" dirty="0">
              <a:solidFill>
                <a:srgbClr val="FF0000"/>
              </a:solidFill>
            </a:endParaRPr>
          </a:p>
          <a:p>
            <a:pPr lvl="1"/>
            <a:r>
              <a:rPr lang="ja-JP" altLang="en-US"/>
              <a:t>誤爆が多い</a:t>
            </a:r>
            <a:endParaRPr lang="en-US" altLang="ja-JP" dirty="0"/>
          </a:p>
          <a:p>
            <a:pPr lvl="1"/>
            <a:r>
              <a:rPr lang="ja-JP" altLang="en-US"/>
              <a:t>凝視はできない</a:t>
            </a:r>
            <a:endParaRPr lang="en-US" altLang="ja-JP" dirty="0"/>
          </a:p>
          <a:p>
            <a:pPr lvl="1"/>
            <a:r>
              <a:rPr lang="ja-JP" altLang="en-US" b="1">
                <a:solidFill>
                  <a:srgbClr val="FF0000"/>
                </a:solidFill>
              </a:rPr>
              <a:t>催促はゴミ処理</a:t>
            </a:r>
            <a:r>
              <a:rPr lang="en-US" altLang="ja-JP" b="1" dirty="0">
                <a:solidFill>
                  <a:srgbClr val="FF0000"/>
                </a:solidFill>
              </a:rPr>
              <a:t>(</a:t>
            </a:r>
            <a:r>
              <a:rPr lang="ja-JP" altLang="en-US" b="1">
                <a:solidFill>
                  <a:srgbClr val="FF0000"/>
                </a:solidFill>
              </a:rPr>
              <a:t>いらないぷよをどうしていいかわからない</a:t>
            </a:r>
            <a:r>
              <a:rPr lang="en-US" altLang="ja-JP" b="1" dirty="0">
                <a:solidFill>
                  <a:srgbClr val="FF0000"/>
                </a:solidFill>
              </a:rPr>
              <a:t>)</a:t>
            </a:r>
          </a:p>
          <a:p>
            <a:r>
              <a:rPr lang="ja-JP" altLang="en-US" b="1">
                <a:solidFill>
                  <a:sysClr val="windowText" lastClr="000000"/>
                </a:solidFill>
              </a:rPr>
              <a:t>目標</a:t>
            </a:r>
            <a:endParaRPr lang="en-US" altLang="ja-JP" b="1" dirty="0">
              <a:solidFill>
                <a:sysClr val="windowText" lastClr="000000"/>
              </a:solidFill>
            </a:endParaRPr>
          </a:p>
          <a:p>
            <a:pPr lvl="1"/>
            <a:endParaRPr lang="en-US" altLang="ja-JP" dirty="0"/>
          </a:p>
          <a:p>
            <a:endParaRPr lang="en-US" altLang="ja-JP" dirty="0"/>
          </a:p>
          <a:p>
            <a:pPr lvl="1"/>
            <a:endParaRPr kumimoji="1" lang="ja-JP" altLang="en-US"/>
          </a:p>
        </p:txBody>
      </p:sp>
      <p:sp>
        <p:nvSpPr>
          <p:cNvPr id="4" name="フッター プレースホルダー 3">
            <a:extLst>
              <a:ext uri="{FF2B5EF4-FFF2-40B4-BE49-F238E27FC236}">
                <a16:creationId xmlns:a16="http://schemas.microsoft.com/office/drawing/2014/main" id="{50F26ACE-D881-3744-83AA-B68F90781A9B}"/>
              </a:ext>
            </a:extLst>
          </p:cNvPr>
          <p:cNvSpPr>
            <a:spLocks noGrp="1"/>
          </p:cNvSpPr>
          <p:nvPr>
            <p:ph type="ftr" sz="quarter" idx="11"/>
          </p:nvPr>
        </p:nvSpPr>
        <p:spPr/>
        <p:txBody>
          <a:bodyPr/>
          <a:lstStyle/>
          <a:p>
            <a:r>
              <a:rPr kumimoji="1" lang="en" altLang="ja-JP"/>
              <a:t>Aoki Media Lab </a:t>
            </a:r>
            <a:endParaRPr kumimoji="1" lang="ja-JP" altLang="en-US"/>
          </a:p>
        </p:txBody>
      </p:sp>
      <p:sp>
        <p:nvSpPr>
          <p:cNvPr id="5" name="スライド番号プレースホルダー 4">
            <a:extLst>
              <a:ext uri="{FF2B5EF4-FFF2-40B4-BE49-F238E27FC236}">
                <a16:creationId xmlns:a16="http://schemas.microsoft.com/office/drawing/2014/main" id="{70028F42-A5FC-9540-A35F-E65BFC6A4736}"/>
              </a:ext>
            </a:extLst>
          </p:cNvPr>
          <p:cNvSpPr>
            <a:spLocks noGrp="1"/>
          </p:cNvSpPr>
          <p:nvPr>
            <p:ph type="sldNum" sz="quarter" idx="12"/>
          </p:nvPr>
        </p:nvSpPr>
        <p:spPr/>
        <p:txBody>
          <a:bodyPr/>
          <a:lstStyle/>
          <a:p>
            <a:fld id="{B6C96D85-A916-2E4D-BC6C-F8C1C1E56440}" type="slidenum">
              <a:rPr lang="en-US" altLang="ja-JP" smtClean="0"/>
              <a:t>31</a:t>
            </a:fld>
            <a:endParaRPr kumimoji="1" lang="ja-JP" altLang="en-US"/>
          </a:p>
        </p:txBody>
      </p:sp>
      <p:sp>
        <p:nvSpPr>
          <p:cNvPr id="6" name="日付プレースホルダー 5">
            <a:extLst>
              <a:ext uri="{FF2B5EF4-FFF2-40B4-BE49-F238E27FC236}">
                <a16:creationId xmlns:a16="http://schemas.microsoft.com/office/drawing/2014/main" id="{C394FD83-0A39-7348-A722-47A9A7C8ABDB}"/>
              </a:ext>
            </a:extLst>
          </p:cNvPr>
          <p:cNvSpPr>
            <a:spLocks noGrp="1"/>
          </p:cNvSpPr>
          <p:nvPr>
            <p:ph type="dt" sz="half" idx="10"/>
          </p:nvPr>
        </p:nvSpPr>
        <p:spPr/>
        <p:txBody>
          <a:bodyPr/>
          <a:lstStyle/>
          <a:p>
            <a:fld id="{61934B8A-BD0D-5745-8325-D0BAE0A542EE}" type="datetime1">
              <a:rPr lang="ja-JP" altLang="en-US" smtClean="0"/>
              <a:t>2022/1/4</a:t>
            </a:fld>
            <a:endParaRPr kumimoji="1" lang="ja-JP" altLang="en-US"/>
          </a:p>
        </p:txBody>
      </p:sp>
      <p:sp>
        <p:nvSpPr>
          <p:cNvPr id="7" name="テキスト ボックス 6">
            <a:extLst>
              <a:ext uri="{FF2B5EF4-FFF2-40B4-BE49-F238E27FC236}">
                <a16:creationId xmlns:a16="http://schemas.microsoft.com/office/drawing/2014/main" id="{1A32897B-B5DE-E542-BE78-24867F82E2DC}"/>
              </a:ext>
            </a:extLst>
          </p:cNvPr>
          <p:cNvSpPr txBox="1"/>
          <p:nvPr/>
        </p:nvSpPr>
        <p:spPr>
          <a:xfrm>
            <a:off x="691143" y="5183717"/>
            <a:ext cx="11013177" cy="830997"/>
          </a:xfrm>
          <a:prstGeom prst="rect">
            <a:avLst/>
          </a:prstGeom>
          <a:noFill/>
          <a:ln w="38100">
            <a:solidFill>
              <a:schemeClr val="accent2"/>
            </a:solidFill>
          </a:ln>
        </p:spPr>
        <p:txBody>
          <a:bodyPr wrap="square" rtlCol="0">
            <a:spAutoFit/>
          </a:bodyPr>
          <a:lstStyle/>
          <a:p>
            <a:r>
              <a:rPr lang="en-US" altLang="ja-JP" sz="2400" dirty="0"/>
              <a:t>AI</a:t>
            </a:r>
            <a:r>
              <a:rPr lang="ja-JP" altLang="en-US" sz="2400"/>
              <a:t>にプロの動きを真似させたら「プロならどこに置くか」</a:t>
            </a:r>
            <a:r>
              <a:rPr lang="en-US" altLang="ja-JP" sz="2400" dirty="0"/>
              <a:t>AI</a:t>
            </a:r>
            <a:r>
              <a:rPr lang="ja-JP" altLang="en-US" sz="2400"/>
              <a:t>に聞けるのでは？</a:t>
            </a:r>
            <a:endParaRPr lang="en-US" altLang="ja-JP" sz="2400" dirty="0"/>
          </a:p>
          <a:p>
            <a:r>
              <a:rPr lang="ja-JP" altLang="en-US" sz="2400" b="1"/>
              <a:t>初級者、中級者向けの教育用、上達支援プロぷよらー</a:t>
            </a:r>
            <a:r>
              <a:rPr lang="en-US" altLang="ja-JP" sz="2400" b="1" dirty="0"/>
              <a:t>AI</a:t>
            </a:r>
            <a:r>
              <a:rPr lang="ja-JP" altLang="en-US" sz="2400" b="1"/>
              <a:t>の開発</a:t>
            </a:r>
          </a:p>
        </p:txBody>
      </p:sp>
    </p:spTree>
    <p:extLst>
      <p:ext uri="{BB962C8B-B14F-4D97-AF65-F5344CB8AC3E}">
        <p14:creationId xmlns:p14="http://schemas.microsoft.com/office/powerpoint/2010/main" val="1636478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1FC8F-47A9-754E-B7FD-BC49815EB105}"/>
              </a:ext>
            </a:extLst>
          </p:cNvPr>
          <p:cNvSpPr>
            <a:spLocks noGrp="1"/>
          </p:cNvSpPr>
          <p:nvPr>
            <p:ph type="title"/>
          </p:nvPr>
        </p:nvSpPr>
        <p:spPr/>
        <p:txBody>
          <a:bodyPr/>
          <a:lstStyle/>
          <a:p>
            <a:r>
              <a:rPr kumimoji="1" lang="ja-JP" altLang="en-US"/>
              <a:t>提案手法の全体図</a:t>
            </a:r>
          </a:p>
        </p:txBody>
      </p:sp>
      <p:sp>
        <p:nvSpPr>
          <p:cNvPr id="3" name="コンテンツ プレースホルダー 2">
            <a:extLst>
              <a:ext uri="{FF2B5EF4-FFF2-40B4-BE49-F238E27FC236}">
                <a16:creationId xmlns:a16="http://schemas.microsoft.com/office/drawing/2014/main" id="{7CADE908-BE3A-8A49-82D4-F6D383C87A04}"/>
              </a:ext>
            </a:extLst>
          </p:cNvPr>
          <p:cNvSpPr>
            <a:spLocks noGrp="1"/>
          </p:cNvSpPr>
          <p:nvPr>
            <p:ph idx="1"/>
          </p:nvPr>
        </p:nvSpPr>
        <p:spPr/>
        <p:txBody>
          <a:bodyPr/>
          <a:lstStyle/>
          <a:p>
            <a:r>
              <a:rPr kumimoji="1" lang="ja-JP" altLang="en-US"/>
              <a:t>提案手法</a:t>
            </a:r>
          </a:p>
        </p:txBody>
      </p:sp>
      <p:sp>
        <p:nvSpPr>
          <p:cNvPr id="4" name="日付プレースホルダー 3">
            <a:extLst>
              <a:ext uri="{FF2B5EF4-FFF2-40B4-BE49-F238E27FC236}">
                <a16:creationId xmlns:a16="http://schemas.microsoft.com/office/drawing/2014/main" id="{DC07D31A-91C0-6F4F-8602-E8E5349F2A7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1A74E63B-AC3E-4E4C-9A5C-E93442A6DBAB}"/>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95A3F3D-72CE-0843-B219-EF7022CD3704}"/>
              </a:ext>
            </a:extLst>
          </p:cNvPr>
          <p:cNvSpPr>
            <a:spLocks noGrp="1"/>
          </p:cNvSpPr>
          <p:nvPr>
            <p:ph type="sldNum" sz="quarter" idx="12"/>
          </p:nvPr>
        </p:nvSpPr>
        <p:spPr/>
        <p:txBody>
          <a:bodyPr/>
          <a:lstStyle/>
          <a:p>
            <a:fld id="{B6C96D85-A916-2E4D-BC6C-F8C1C1E56440}" type="slidenum">
              <a:rPr lang="en-US" altLang="ja-JP" smtClean="0"/>
              <a:t>32</a:t>
            </a:fld>
            <a:endParaRPr kumimoji="1" lang="ja-JP" altLang="en-US"/>
          </a:p>
        </p:txBody>
      </p:sp>
      <p:pic>
        <p:nvPicPr>
          <p:cNvPr id="7" name="図 6" descr="食品 が含まれている画像&#10;&#10;自動的に生成された説明">
            <a:extLst>
              <a:ext uri="{FF2B5EF4-FFF2-40B4-BE49-F238E27FC236}">
                <a16:creationId xmlns:a16="http://schemas.microsoft.com/office/drawing/2014/main" id="{DD1A7152-9229-CC40-A8D2-BE2FFB5D6FE1}"/>
              </a:ext>
            </a:extLst>
          </p:cNvPr>
          <p:cNvPicPr>
            <a:picLocks noChangeAspect="1"/>
          </p:cNvPicPr>
          <p:nvPr/>
        </p:nvPicPr>
        <p:blipFill>
          <a:blip r:embed="rId2"/>
          <a:stretch>
            <a:fillRect/>
          </a:stretch>
        </p:blipFill>
        <p:spPr>
          <a:xfrm>
            <a:off x="130884" y="2422849"/>
            <a:ext cx="1414631" cy="2558560"/>
          </a:xfrm>
          <a:prstGeom prst="rect">
            <a:avLst/>
          </a:prstGeom>
        </p:spPr>
      </p:pic>
      <p:sp>
        <p:nvSpPr>
          <p:cNvPr id="8" name="テキスト ボックス 7">
            <a:extLst>
              <a:ext uri="{FF2B5EF4-FFF2-40B4-BE49-F238E27FC236}">
                <a16:creationId xmlns:a16="http://schemas.microsoft.com/office/drawing/2014/main" id="{7490C0DD-E01F-394F-B896-0D517ECE5581}"/>
              </a:ext>
            </a:extLst>
          </p:cNvPr>
          <p:cNvSpPr txBox="1"/>
          <p:nvPr/>
        </p:nvSpPr>
        <p:spPr>
          <a:xfrm>
            <a:off x="2807891" y="2345629"/>
            <a:ext cx="1502560" cy="2677656"/>
          </a:xfrm>
          <a:prstGeom prst="rect">
            <a:avLst/>
          </a:prstGeom>
          <a:noFill/>
        </p:spPr>
        <p:txBody>
          <a:bodyPr wrap="square" rtlCol="0">
            <a:spAutoFit/>
          </a:bodyPr>
          <a:lstStyle/>
          <a:p>
            <a:r>
              <a:rPr kumimoji="1" lang="en-US" altLang="ja-JP" sz="1400" dirty="0"/>
              <a:t>6, 6, 6, 6, 6, 6</a:t>
            </a:r>
          </a:p>
          <a:p>
            <a:r>
              <a:rPr lang="en-US" altLang="ja-JP" sz="1400" dirty="0"/>
              <a:t>6, 6, 6, 6, 1, 6</a:t>
            </a:r>
          </a:p>
          <a:p>
            <a:r>
              <a:rPr kumimoji="1" lang="en-US" altLang="ja-JP" sz="1400" dirty="0"/>
              <a:t>6, 6, 6, 6, 4, 4</a:t>
            </a:r>
          </a:p>
          <a:p>
            <a:r>
              <a:rPr lang="en-US" altLang="ja-JP" sz="1400" dirty="0"/>
              <a:t>6, 5, 6, 6, 4, 2</a:t>
            </a:r>
          </a:p>
          <a:p>
            <a:r>
              <a:rPr kumimoji="1" lang="en-US" altLang="ja-JP" sz="1400" dirty="0"/>
              <a:t>1, 5, 6, 2, 2, 4</a:t>
            </a:r>
          </a:p>
          <a:p>
            <a:r>
              <a:rPr lang="en-US" altLang="ja-JP" sz="1400" dirty="0"/>
              <a:t>1, 5, 6, 5, 5, 4</a:t>
            </a:r>
          </a:p>
          <a:p>
            <a:r>
              <a:rPr kumimoji="1" lang="en-US" altLang="ja-JP" sz="1400" dirty="0"/>
              <a:t>2, 2, 4, 4, 5, 2</a:t>
            </a:r>
          </a:p>
          <a:p>
            <a:r>
              <a:rPr lang="en-US" altLang="ja-JP" sz="1400" dirty="0"/>
              <a:t>1, 2, 4, 5, 2, 5</a:t>
            </a:r>
          </a:p>
          <a:p>
            <a:r>
              <a:rPr kumimoji="1" lang="en-US" altLang="ja-JP" sz="1400" dirty="0"/>
              <a:t>1, 4, 2, 2, 5, 2</a:t>
            </a:r>
          </a:p>
          <a:p>
            <a:r>
              <a:rPr lang="en-US" altLang="ja-JP" sz="1400" dirty="0"/>
              <a:t>1, 2, 4, 5, 2, 2</a:t>
            </a:r>
          </a:p>
          <a:p>
            <a:r>
              <a:rPr kumimoji="1" lang="en-US" altLang="ja-JP" sz="1400" dirty="0"/>
              <a:t>2, 2, 5, 4, 5, 5</a:t>
            </a:r>
          </a:p>
          <a:p>
            <a:r>
              <a:rPr lang="en-US" altLang="ja-JP" sz="1400" dirty="0"/>
              <a:t>1, 1, 1, 4, 4, 5</a:t>
            </a:r>
            <a:endParaRPr lang="ja-JP" altLang="en-US" sz="1400"/>
          </a:p>
        </p:txBody>
      </p:sp>
      <p:sp>
        <p:nvSpPr>
          <p:cNvPr id="9" name="右矢印 8">
            <a:extLst>
              <a:ext uri="{FF2B5EF4-FFF2-40B4-BE49-F238E27FC236}">
                <a16:creationId xmlns:a16="http://schemas.microsoft.com/office/drawing/2014/main" id="{13B7F009-2802-5145-89A6-A4D8731398E0}"/>
              </a:ext>
            </a:extLst>
          </p:cNvPr>
          <p:cNvSpPr/>
          <p:nvPr/>
        </p:nvSpPr>
        <p:spPr>
          <a:xfrm>
            <a:off x="1619417" y="3587748"/>
            <a:ext cx="1188473" cy="242847"/>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832C3C0-4589-4244-9E53-58EA25CA6A79}"/>
              </a:ext>
            </a:extLst>
          </p:cNvPr>
          <p:cNvSpPr txBox="1"/>
          <p:nvPr/>
        </p:nvSpPr>
        <p:spPr>
          <a:xfrm>
            <a:off x="1545514" y="3007541"/>
            <a:ext cx="1414631" cy="369332"/>
          </a:xfrm>
          <a:prstGeom prst="rect">
            <a:avLst/>
          </a:prstGeom>
          <a:noFill/>
        </p:spPr>
        <p:txBody>
          <a:bodyPr wrap="square" rtlCol="0">
            <a:spAutoFit/>
          </a:bodyPr>
          <a:lstStyle/>
          <a:p>
            <a:r>
              <a:rPr kumimoji="1" lang="ja-JP" altLang="en-US"/>
              <a:t>ベクトル化</a:t>
            </a:r>
          </a:p>
        </p:txBody>
      </p:sp>
      <p:sp>
        <p:nvSpPr>
          <p:cNvPr id="12" name="台形 11">
            <a:extLst>
              <a:ext uri="{FF2B5EF4-FFF2-40B4-BE49-F238E27FC236}">
                <a16:creationId xmlns:a16="http://schemas.microsoft.com/office/drawing/2014/main" id="{F231F416-5668-BA42-B852-C5F2225BEE6F}"/>
              </a:ext>
            </a:extLst>
          </p:cNvPr>
          <p:cNvSpPr/>
          <p:nvPr/>
        </p:nvSpPr>
        <p:spPr>
          <a:xfrm rot="5400000">
            <a:off x="4764901" y="3269687"/>
            <a:ext cx="900830" cy="983981"/>
          </a:xfrm>
          <a:prstGeom prst="trapezoi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F11BDF-EC54-A04D-9541-0BA041619014}"/>
              </a:ext>
            </a:extLst>
          </p:cNvPr>
          <p:cNvSpPr txBox="1"/>
          <p:nvPr/>
        </p:nvSpPr>
        <p:spPr>
          <a:xfrm>
            <a:off x="4798520" y="2053517"/>
            <a:ext cx="1027134" cy="369332"/>
          </a:xfrm>
          <a:prstGeom prst="rect">
            <a:avLst/>
          </a:prstGeom>
          <a:noFill/>
        </p:spPr>
        <p:txBody>
          <a:bodyPr wrap="square" rtlCol="0">
            <a:spAutoFit/>
          </a:bodyPr>
          <a:lstStyle/>
          <a:p>
            <a:r>
              <a:rPr kumimoji="1" lang="en-US" altLang="ja-JP" dirty="0"/>
              <a:t>CNN</a:t>
            </a:r>
            <a:endParaRPr kumimoji="1" lang="ja-JP" altLang="en-US"/>
          </a:p>
        </p:txBody>
      </p:sp>
      <p:sp>
        <p:nvSpPr>
          <p:cNvPr id="14" name="テキスト ボックス 13">
            <a:extLst>
              <a:ext uri="{FF2B5EF4-FFF2-40B4-BE49-F238E27FC236}">
                <a16:creationId xmlns:a16="http://schemas.microsoft.com/office/drawing/2014/main" id="{59C5AEAC-7167-B142-8D0F-AFB92B967793}"/>
              </a:ext>
            </a:extLst>
          </p:cNvPr>
          <p:cNvSpPr txBox="1"/>
          <p:nvPr/>
        </p:nvSpPr>
        <p:spPr>
          <a:xfrm>
            <a:off x="138239" y="2053517"/>
            <a:ext cx="1414631" cy="369332"/>
          </a:xfrm>
          <a:prstGeom prst="rect">
            <a:avLst/>
          </a:prstGeom>
          <a:noFill/>
        </p:spPr>
        <p:txBody>
          <a:bodyPr wrap="square" rtlCol="0">
            <a:spAutoFit/>
          </a:bodyPr>
          <a:lstStyle/>
          <a:p>
            <a:r>
              <a:rPr kumimoji="1" lang="ja-JP" altLang="en-US"/>
              <a:t>ゲーム画面</a:t>
            </a:r>
          </a:p>
        </p:txBody>
      </p:sp>
      <p:sp>
        <p:nvSpPr>
          <p:cNvPr id="15" name="テキスト ボックス 14">
            <a:extLst>
              <a:ext uri="{FF2B5EF4-FFF2-40B4-BE49-F238E27FC236}">
                <a16:creationId xmlns:a16="http://schemas.microsoft.com/office/drawing/2014/main" id="{7A1C6859-5ECB-824B-9D43-F98BE3297772}"/>
              </a:ext>
            </a:extLst>
          </p:cNvPr>
          <p:cNvSpPr txBox="1"/>
          <p:nvPr/>
        </p:nvSpPr>
        <p:spPr>
          <a:xfrm>
            <a:off x="2746860" y="2060024"/>
            <a:ext cx="1689216" cy="369332"/>
          </a:xfrm>
          <a:prstGeom prst="rect">
            <a:avLst/>
          </a:prstGeom>
          <a:noFill/>
        </p:spPr>
        <p:txBody>
          <a:bodyPr wrap="square" rtlCol="0">
            <a:spAutoFit/>
          </a:bodyPr>
          <a:lstStyle/>
          <a:p>
            <a:r>
              <a:rPr kumimoji="1" lang="ja-JP" altLang="en-US"/>
              <a:t>ぷよベクトル</a:t>
            </a:r>
          </a:p>
        </p:txBody>
      </p:sp>
      <p:sp>
        <p:nvSpPr>
          <p:cNvPr id="16" name="テキスト ボックス 15">
            <a:extLst>
              <a:ext uri="{FF2B5EF4-FFF2-40B4-BE49-F238E27FC236}">
                <a16:creationId xmlns:a16="http://schemas.microsoft.com/office/drawing/2014/main" id="{D78AC232-0E56-A542-8826-5CC71A2DC5FD}"/>
              </a:ext>
            </a:extLst>
          </p:cNvPr>
          <p:cNvSpPr txBox="1"/>
          <p:nvPr/>
        </p:nvSpPr>
        <p:spPr>
          <a:xfrm>
            <a:off x="6444515" y="3577011"/>
            <a:ext cx="1027134" cy="369332"/>
          </a:xfrm>
          <a:prstGeom prst="rect">
            <a:avLst/>
          </a:prstGeom>
          <a:noFill/>
        </p:spPr>
        <p:txBody>
          <a:bodyPr wrap="square" rtlCol="0">
            <a:spAutoFit/>
          </a:bodyPr>
          <a:lstStyle/>
          <a:p>
            <a:r>
              <a:rPr kumimoji="1" lang="en-US" altLang="ja-JP" dirty="0"/>
              <a:t>2.21</a:t>
            </a:r>
            <a:endParaRPr kumimoji="1" lang="ja-JP" altLang="en-US"/>
          </a:p>
        </p:txBody>
      </p:sp>
      <p:sp>
        <p:nvSpPr>
          <p:cNvPr id="17" name="テキスト ボックス 16">
            <a:extLst>
              <a:ext uri="{FF2B5EF4-FFF2-40B4-BE49-F238E27FC236}">
                <a16:creationId xmlns:a16="http://schemas.microsoft.com/office/drawing/2014/main" id="{6A93EBAC-C83F-FD45-9A30-2BAB459DF16C}"/>
              </a:ext>
            </a:extLst>
          </p:cNvPr>
          <p:cNvSpPr txBox="1"/>
          <p:nvPr/>
        </p:nvSpPr>
        <p:spPr>
          <a:xfrm>
            <a:off x="6110133" y="2060024"/>
            <a:ext cx="1427967" cy="369332"/>
          </a:xfrm>
          <a:prstGeom prst="rect">
            <a:avLst/>
          </a:prstGeom>
          <a:noFill/>
        </p:spPr>
        <p:txBody>
          <a:bodyPr wrap="square" rtlCol="0">
            <a:spAutoFit/>
          </a:bodyPr>
          <a:lstStyle/>
          <a:p>
            <a:r>
              <a:rPr kumimoji="1" lang="ja-JP" altLang="en-US"/>
              <a:t>盤面評価値</a:t>
            </a:r>
          </a:p>
        </p:txBody>
      </p:sp>
    </p:spTree>
    <p:extLst>
      <p:ext uri="{BB962C8B-B14F-4D97-AF65-F5344CB8AC3E}">
        <p14:creationId xmlns:p14="http://schemas.microsoft.com/office/powerpoint/2010/main" val="1315152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1FC8F-47A9-754E-B7FD-BC49815EB105}"/>
              </a:ext>
            </a:extLst>
          </p:cNvPr>
          <p:cNvSpPr>
            <a:spLocks noGrp="1"/>
          </p:cNvSpPr>
          <p:nvPr>
            <p:ph type="title"/>
          </p:nvPr>
        </p:nvSpPr>
        <p:spPr/>
        <p:txBody>
          <a:bodyPr/>
          <a:lstStyle/>
          <a:p>
            <a:r>
              <a:rPr kumimoji="1" lang="ja-JP" altLang="en-US"/>
              <a:t>提案手法の全体図</a:t>
            </a:r>
          </a:p>
        </p:txBody>
      </p:sp>
      <p:sp>
        <p:nvSpPr>
          <p:cNvPr id="3" name="コンテンツ プレースホルダー 2">
            <a:extLst>
              <a:ext uri="{FF2B5EF4-FFF2-40B4-BE49-F238E27FC236}">
                <a16:creationId xmlns:a16="http://schemas.microsoft.com/office/drawing/2014/main" id="{7CADE908-BE3A-8A49-82D4-F6D383C87A04}"/>
              </a:ext>
            </a:extLst>
          </p:cNvPr>
          <p:cNvSpPr>
            <a:spLocks noGrp="1"/>
          </p:cNvSpPr>
          <p:nvPr>
            <p:ph idx="1"/>
          </p:nvPr>
        </p:nvSpPr>
        <p:spPr/>
        <p:txBody>
          <a:bodyPr/>
          <a:lstStyle/>
          <a:p>
            <a:r>
              <a:rPr kumimoji="1" lang="ja-JP" altLang="en-US"/>
              <a:t>提案手法</a:t>
            </a:r>
          </a:p>
        </p:txBody>
      </p:sp>
      <p:sp>
        <p:nvSpPr>
          <p:cNvPr id="4" name="日付プレースホルダー 3">
            <a:extLst>
              <a:ext uri="{FF2B5EF4-FFF2-40B4-BE49-F238E27FC236}">
                <a16:creationId xmlns:a16="http://schemas.microsoft.com/office/drawing/2014/main" id="{DC07D31A-91C0-6F4F-8602-E8E5349F2A7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1A74E63B-AC3E-4E4C-9A5C-E93442A6DBAB}"/>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395A3F3D-72CE-0843-B219-EF7022CD3704}"/>
              </a:ext>
            </a:extLst>
          </p:cNvPr>
          <p:cNvSpPr>
            <a:spLocks noGrp="1"/>
          </p:cNvSpPr>
          <p:nvPr>
            <p:ph type="sldNum" sz="quarter" idx="12"/>
          </p:nvPr>
        </p:nvSpPr>
        <p:spPr/>
        <p:txBody>
          <a:bodyPr/>
          <a:lstStyle/>
          <a:p>
            <a:fld id="{B6C96D85-A916-2E4D-BC6C-F8C1C1E56440}" type="slidenum">
              <a:rPr lang="en-US" altLang="ja-JP" smtClean="0"/>
              <a:t>33</a:t>
            </a:fld>
            <a:endParaRPr kumimoji="1" lang="ja-JP" altLang="en-US"/>
          </a:p>
        </p:txBody>
      </p:sp>
      <p:pic>
        <p:nvPicPr>
          <p:cNvPr id="7" name="図 6" descr="食品 が含まれている画像&#10;&#10;自動的に生成された説明">
            <a:extLst>
              <a:ext uri="{FF2B5EF4-FFF2-40B4-BE49-F238E27FC236}">
                <a16:creationId xmlns:a16="http://schemas.microsoft.com/office/drawing/2014/main" id="{DD1A7152-9229-CC40-A8D2-BE2FFB5D6FE1}"/>
              </a:ext>
            </a:extLst>
          </p:cNvPr>
          <p:cNvPicPr>
            <a:picLocks noChangeAspect="1"/>
          </p:cNvPicPr>
          <p:nvPr/>
        </p:nvPicPr>
        <p:blipFill>
          <a:blip r:embed="rId2"/>
          <a:stretch>
            <a:fillRect/>
          </a:stretch>
        </p:blipFill>
        <p:spPr>
          <a:xfrm>
            <a:off x="2032182" y="2322277"/>
            <a:ext cx="1128285" cy="2040663"/>
          </a:xfrm>
          <a:prstGeom prst="rect">
            <a:avLst/>
          </a:prstGeom>
        </p:spPr>
      </p:pic>
      <p:sp>
        <p:nvSpPr>
          <p:cNvPr id="8" name="テキスト ボックス 7">
            <a:extLst>
              <a:ext uri="{FF2B5EF4-FFF2-40B4-BE49-F238E27FC236}">
                <a16:creationId xmlns:a16="http://schemas.microsoft.com/office/drawing/2014/main" id="{7490C0DD-E01F-394F-B896-0D517ECE5581}"/>
              </a:ext>
            </a:extLst>
          </p:cNvPr>
          <p:cNvSpPr txBox="1"/>
          <p:nvPr/>
        </p:nvSpPr>
        <p:spPr>
          <a:xfrm>
            <a:off x="4029429" y="2353163"/>
            <a:ext cx="1065422" cy="2123658"/>
          </a:xfrm>
          <a:prstGeom prst="rect">
            <a:avLst/>
          </a:prstGeom>
          <a:noFill/>
        </p:spPr>
        <p:txBody>
          <a:bodyPr wrap="square" rtlCol="0">
            <a:spAutoFit/>
          </a:bodyPr>
          <a:lstStyle/>
          <a:p>
            <a:r>
              <a:rPr kumimoji="1" lang="en-US" altLang="ja-JP" sz="1100" dirty="0"/>
              <a:t>6, 6, 6, 6, 6, 6</a:t>
            </a:r>
          </a:p>
          <a:p>
            <a:r>
              <a:rPr lang="en-US" altLang="ja-JP" sz="1100" dirty="0"/>
              <a:t>6, 6, 6, 6, 1, 6</a:t>
            </a:r>
          </a:p>
          <a:p>
            <a:r>
              <a:rPr kumimoji="1" lang="en-US" altLang="ja-JP" sz="1100" dirty="0"/>
              <a:t>6, 6, 6, 6, 4, 4</a:t>
            </a:r>
          </a:p>
          <a:p>
            <a:r>
              <a:rPr lang="en-US" altLang="ja-JP" sz="1100" dirty="0"/>
              <a:t>6, 5, 6, 6, 4, 2</a:t>
            </a:r>
          </a:p>
          <a:p>
            <a:r>
              <a:rPr kumimoji="1" lang="en-US" altLang="ja-JP" sz="1100" dirty="0"/>
              <a:t>1, 5, 6, 2, 2, 4</a:t>
            </a:r>
          </a:p>
          <a:p>
            <a:r>
              <a:rPr lang="en-US" altLang="ja-JP" sz="1100" dirty="0"/>
              <a:t>1, 5, 6, 5, 5, 4</a:t>
            </a:r>
          </a:p>
          <a:p>
            <a:r>
              <a:rPr kumimoji="1" lang="en-US" altLang="ja-JP" sz="1100" dirty="0"/>
              <a:t>2, 2, 4, 4, 5, 2</a:t>
            </a:r>
          </a:p>
          <a:p>
            <a:r>
              <a:rPr lang="en-US" altLang="ja-JP" sz="1100" dirty="0"/>
              <a:t>1, 2, 4, 5, 2, 5</a:t>
            </a:r>
          </a:p>
          <a:p>
            <a:r>
              <a:rPr kumimoji="1" lang="en-US" altLang="ja-JP" sz="1100" dirty="0"/>
              <a:t>1, 4, 2, 2, 5, 2</a:t>
            </a:r>
          </a:p>
          <a:p>
            <a:r>
              <a:rPr lang="en-US" altLang="ja-JP" sz="1100" dirty="0"/>
              <a:t>1, 2, 4, 5, 2, 2</a:t>
            </a:r>
          </a:p>
          <a:p>
            <a:r>
              <a:rPr kumimoji="1" lang="en-US" altLang="ja-JP" sz="1100" dirty="0"/>
              <a:t>2, 2, 5, 4, 5, 5</a:t>
            </a:r>
          </a:p>
          <a:p>
            <a:r>
              <a:rPr lang="en-US" altLang="ja-JP" sz="1100" dirty="0"/>
              <a:t>1, 1, 1, 4, 4, 5</a:t>
            </a:r>
            <a:endParaRPr lang="ja-JP" altLang="en-US" sz="1100"/>
          </a:p>
        </p:txBody>
      </p:sp>
      <p:sp>
        <p:nvSpPr>
          <p:cNvPr id="9" name="右矢印 8">
            <a:extLst>
              <a:ext uri="{FF2B5EF4-FFF2-40B4-BE49-F238E27FC236}">
                <a16:creationId xmlns:a16="http://schemas.microsoft.com/office/drawing/2014/main" id="{13B7F009-2802-5145-89A6-A4D8731398E0}"/>
              </a:ext>
            </a:extLst>
          </p:cNvPr>
          <p:cNvSpPr/>
          <p:nvPr/>
        </p:nvSpPr>
        <p:spPr>
          <a:xfrm>
            <a:off x="3419285" y="3175089"/>
            <a:ext cx="485437" cy="382395"/>
          </a:xfrm>
          <a:prstGeom prst="rightArrow">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832C3C0-4589-4244-9E53-58EA25CA6A79}"/>
              </a:ext>
            </a:extLst>
          </p:cNvPr>
          <p:cNvSpPr txBox="1"/>
          <p:nvPr/>
        </p:nvSpPr>
        <p:spPr>
          <a:xfrm>
            <a:off x="3160467" y="2721776"/>
            <a:ext cx="1003074" cy="276999"/>
          </a:xfrm>
          <a:prstGeom prst="rect">
            <a:avLst/>
          </a:prstGeom>
          <a:noFill/>
        </p:spPr>
        <p:txBody>
          <a:bodyPr wrap="square" rtlCol="0">
            <a:spAutoFit/>
          </a:bodyPr>
          <a:lstStyle/>
          <a:p>
            <a:r>
              <a:rPr kumimoji="1" lang="ja-JP" altLang="en-US" sz="1200"/>
              <a:t>ベクトル化</a:t>
            </a:r>
          </a:p>
        </p:txBody>
      </p:sp>
      <p:sp>
        <p:nvSpPr>
          <p:cNvPr id="12" name="台形 11">
            <a:extLst>
              <a:ext uri="{FF2B5EF4-FFF2-40B4-BE49-F238E27FC236}">
                <a16:creationId xmlns:a16="http://schemas.microsoft.com/office/drawing/2014/main" id="{F231F416-5668-BA42-B852-C5F2225BEE6F}"/>
              </a:ext>
            </a:extLst>
          </p:cNvPr>
          <p:cNvSpPr/>
          <p:nvPr/>
        </p:nvSpPr>
        <p:spPr>
          <a:xfrm rot="5400000">
            <a:off x="5390230" y="3011708"/>
            <a:ext cx="718488" cy="697713"/>
          </a:xfrm>
          <a:prstGeom prst="trapezoi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F11BDF-EC54-A04D-9541-0BA041619014}"/>
              </a:ext>
            </a:extLst>
          </p:cNvPr>
          <p:cNvSpPr txBox="1"/>
          <p:nvPr/>
        </p:nvSpPr>
        <p:spPr>
          <a:xfrm>
            <a:off x="5432699" y="1937104"/>
            <a:ext cx="728311" cy="307777"/>
          </a:xfrm>
          <a:prstGeom prst="rect">
            <a:avLst/>
          </a:prstGeom>
          <a:noFill/>
        </p:spPr>
        <p:txBody>
          <a:bodyPr wrap="square" rtlCol="0">
            <a:spAutoFit/>
          </a:bodyPr>
          <a:lstStyle/>
          <a:p>
            <a:r>
              <a:rPr kumimoji="1" lang="en-US" altLang="ja-JP" sz="1400" dirty="0"/>
              <a:t>CNN</a:t>
            </a:r>
            <a:endParaRPr kumimoji="1" lang="ja-JP" altLang="en-US" sz="2000"/>
          </a:p>
        </p:txBody>
      </p:sp>
      <p:sp>
        <p:nvSpPr>
          <p:cNvPr id="14" name="テキスト ボックス 13">
            <a:extLst>
              <a:ext uri="{FF2B5EF4-FFF2-40B4-BE49-F238E27FC236}">
                <a16:creationId xmlns:a16="http://schemas.microsoft.com/office/drawing/2014/main" id="{59C5AEAC-7167-B142-8D0F-AFB92B967793}"/>
              </a:ext>
            </a:extLst>
          </p:cNvPr>
          <p:cNvSpPr txBox="1"/>
          <p:nvPr/>
        </p:nvSpPr>
        <p:spPr>
          <a:xfrm>
            <a:off x="2045807" y="1942030"/>
            <a:ext cx="1101033" cy="307777"/>
          </a:xfrm>
          <a:prstGeom prst="rect">
            <a:avLst/>
          </a:prstGeom>
          <a:noFill/>
        </p:spPr>
        <p:txBody>
          <a:bodyPr wrap="square" rtlCol="0">
            <a:spAutoFit/>
          </a:bodyPr>
          <a:lstStyle/>
          <a:p>
            <a:r>
              <a:rPr kumimoji="1" lang="ja-JP" altLang="en-US" sz="1400"/>
              <a:t>ゲーム画面</a:t>
            </a:r>
          </a:p>
        </p:txBody>
      </p:sp>
      <p:sp>
        <p:nvSpPr>
          <p:cNvPr id="15" name="テキスト ボックス 14">
            <a:extLst>
              <a:ext uri="{FF2B5EF4-FFF2-40B4-BE49-F238E27FC236}">
                <a16:creationId xmlns:a16="http://schemas.microsoft.com/office/drawing/2014/main" id="{7A1C6859-5ECB-824B-9D43-F98BE3297772}"/>
              </a:ext>
            </a:extLst>
          </p:cNvPr>
          <p:cNvSpPr txBox="1"/>
          <p:nvPr/>
        </p:nvSpPr>
        <p:spPr>
          <a:xfrm>
            <a:off x="3869838" y="1939948"/>
            <a:ext cx="1475931" cy="307777"/>
          </a:xfrm>
          <a:prstGeom prst="rect">
            <a:avLst/>
          </a:prstGeom>
          <a:noFill/>
        </p:spPr>
        <p:txBody>
          <a:bodyPr wrap="square" rtlCol="0">
            <a:spAutoFit/>
          </a:bodyPr>
          <a:lstStyle/>
          <a:p>
            <a:r>
              <a:rPr kumimoji="1" lang="en-US" altLang="ja-JP" sz="1400" dirty="0"/>
              <a:t>PUYO VECTOR</a:t>
            </a:r>
            <a:endParaRPr kumimoji="1" lang="ja-JP" altLang="en-US" sz="1400"/>
          </a:p>
        </p:txBody>
      </p:sp>
      <p:sp>
        <p:nvSpPr>
          <p:cNvPr id="16" name="テキスト ボックス 15">
            <a:extLst>
              <a:ext uri="{FF2B5EF4-FFF2-40B4-BE49-F238E27FC236}">
                <a16:creationId xmlns:a16="http://schemas.microsoft.com/office/drawing/2014/main" id="{D78AC232-0E56-A542-8826-5CC71A2DC5FD}"/>
              </a:ext>
            </a:extLst>
          </p:cNvPr>
          <p:cNvSpPr txBox="1"/>
          <p:nvPr/>
        </p:nvSpPr>
        <p:spPr>
          <a:xfrm>
            <a:off x="6504153" y="3129731"/>
            <a:ext cx="1065422" cy="461665"/>
          </a:xfrm>
          <a:prstGeom prst="rect">
            <a:avLst/>
          </a:prstGeom>
          <a:noFill/>
        </p:spPr>
        <p:txBody>
          <a:bodyPr wrap="square" rtlCol="0">
            <a:spAutoFit/>
          </a:bodyPr>
          <a:lstStyle/>
          <a:p>
            <a:r>
              <a:rPr kumimoji="1" lang="en-US" altLang="ja-JP" sz="2400" dirty="0"/>
              <a:t>2.21</a:t>
            </a:r>
            <a:endParaRPr kumimoji="1" lang="ja-JP" altLang="en-US" sz="2400"/>
          </a:p>
        </p:txBody>
      </p:sp>
      <p:sp>
        <p:nvSpPr>
          <p:cNvPr id="17" name="テキスト ボックス 16">
            <a:extLst>
              <a:ext uri="{FF2B5EF4-FFF2-40B4-BE49-F238E27FC236}">
                <a16:creationId xmlns:a16="http://schemas.microsoft.com/office/drawing/2014/main" id="{6A93EBAC-C83F-FD45-9A30-2BAB459DF16C}"/>
              </a:ext>
            </a:extLst>
          </p:cNvPr>
          <p:cNvSpPr txBox="1"/>
          <p:nvPr/>
        </p:nvSpPr>
        <p:spPr>
          <a:xfrm>
            <a:off x="6346306" y="1959753"/>
            <a:ext cx="1290635" cy="307777"/>
          </a:xfrm>
          <a:prstGeom prst="rect">
            <a:avLst/>
          </a:prstGeom>
          <a:noFill/>
        </p:spPr>
        <p:txBody>
          <a:bodyPr wrap="square" rtlCol="0">
            <a:spAutoFit/>
          </a:bodyPr>
          <a:lstStyle/>
          <a:p>
            <a:r>
              <a:rPr kumimoji="1" lang="ja-JP" altLang="en-US" sz="1400"/>
              <a:t>盤面評価値</a:t>
            </a:r>
          </a:p>
        </p:txBody>
      </p:sp>
      <p:sp>
        <p:nvSpPr>
          <p:cNvPr id="19" name="角丸四角形吹き出し 18">
            <a:extLst>
              <a:ext uri="{FF2B5EF4-FFF2-40B4-BE49-F238E27FC236}">
                <a16:creationId xmlns:a16="http://schemas.microsoft.com/office/drawing/2014/main" id="{A02976EB-D681-EE4B-94EB-5AD09E05A067}"/>
              </a:ext>
            </a:extLst>
          </p:cNvPr>
          <p:cNvSpPr/>
          <p:nvPr/>
        </p:nvSpPr>
        <p:spPr>
          <a:xfrm>
            <a:off x="475013" y="4557107"/>
            <a:ext cx="8135587" cy="1588367"/>
          </a:xfrm>
          <a:prstGeom prst="wedgeRoundRectCallout">
            <a:avLst>
              <a:gd name="adj1" fmla="val 16483"/>
              <a:gd name="adj2" fmla="val -93646"/>
              <a:gd name="adj3" fmla="val 16667"/>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descr="ダイアグラム, 概略図&#10;&#10;自動的に生成された説明">
            <a:extLst>
              <a:ext uri="{FF2B5EF4-FFF2-40B4-BE49-F238E27FC236}">
                <a16:creationId xmlns:a16="http://schemas.microsoft.com/office/drawing/2014/main" id="{B3E9919E-43CE-7540-AEC1-E4C09832EDF5}"/>
              </a:ext>
            </a:extLst>
          </p:cNvPr>
          <p:cNvPicPr>
            <a:picLocks noChangeAspect="1"/>
          </p:cNvPicPr>
          <p:nvPr/>
        </p:nvPicPr>
        <p:blipFill>
          <a:blip r:embed="rId3"/>
          <a:stretch>
            <a:fillRect/>
          </a:stretch>
        </p:blipFill>
        <p:spPr>
          <a:xfrm>
            <a:off x="5769299" y="4598612"/>
            <a:ext cx="2515057" cy="1431442"/>
          </a:xfrm>
          <a:prstGeom prst="rect">
            <a:avLst/>
          </a:prstGeom>
        </p:spPr>
      </p:pic>
      <p:pic>
        <p:nvPicPr>
          <p:cNvPr id="103" name="図 102" descr="テキスト が含まれている画像&#10;&#10;自動的に生成された説明">
            <a:extLst>
              <a:ext uri="{FF2B5EF4-FFF2-40B4-BE49-F238E27FC236}">
                <a16:creationId xmlns:a16="http://schemas.microsoft.com/office/drawing/2014/main" id="{B607A4D7-B2A8-1946-993B-9583A1F75E4E}"/>
              </a:ext>
            </a:extLst>
          </p:cNvPr>
          <p:cNvPicPr>
            <a:picLocks noChangeAspect="1"/>
          </p:cNvPicPr>
          <p:nvPr/>
        </p:nvPicPr>
        <p:blipFill rotWithShape="1">
          <a:blip r:embed="rId4"/>
          <a:srcRect l="1385" r="1"/>
          <a:stretch/>
        </p:blipFill>
        <p:spPr>
          <a:xfrm>
            <a:off x="685803" y="4600884"/>
            <a:ext cx="5064164" cy="1514479"/>
          </a:xfrm>
          <a:prstGeom prst="rect">
            <a:avLst/>
          </a:prstGeom>
        </p:spPr>
      </p:pic>
    </p:spTree>
    <p:extLst>
      <p:ext uri="{BB962C8B-B14F-4D97-AF65-F5344CB8AC3E}">
        <p14:creationId xmlns:p14="http://schemas.microsoft.com/office/powerpoint/2010/main" val="1880663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01A61-4151-7F4F-A194-81CE4CF8F64A}"/>
              </a:ext>
            </a:extLst>
          </p:cNvPr>
          <p:cNvSpPr>
            <a:spLocks noGrp="1"/>
          </p:cNvSpPr>
          <p:nvPr>
            <p:ph type="title"/>
          </p:nvPr>
        </p:nvSpPr>
        <p:spPr/>
        <p:txBody>
          <a:bodyPr/>
          <a:lstStyle/>
          <a:p>
            <a:r>
              <a:rPr kumimoji="1" lang="ja-JP" altLang="en-US"/>
              <a:t>提案手法のモデル</a:t>
            </a:r>
          </a:p>
        </p:txBody>
      </p:sp>
      <p:sp>
        <p:nvSpPr>
          <p:cNvPr id="4" name="日付プレースホルダー 3">
            <a:extLst>
              <a:ext uri="{FF2B5EF4-FFF2-40B4-BE49-F238E27FC236}">
                <a16:creationId xmlns:a16="http://schemas.microsoft.com/office/drawing/2014/main" id="{4232303D-EB64-FC4D-BDA2-AF23B4705E8D}"/>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7DA9BC5-36C4-A142-B623-9B0DDCD96CB4}"/>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E8AFB1A6-F60E-BF43-8475-E5A61C3C9BE7}"/>
              </a:ext>
            </a:extLst>
          </p:cNvPr>
          <p:cNvSpPr>
            <a:spLocks noGrp="1"/>
          </p:cNvSpPr>
          <p:nvPr>
            <p:ph type="sldNum" sz="quarter" idx="12"/>
          </p:nvPr>
        </p:nvSpPr>
        <p:spPr/>
        <p:txBody>
          <a:bodyPr/>
          <a:lstStyle/>
          <a:p>
            <a:fld id="{B6C96D85-A916-2E4D-BC6C-F8C1C1E56440}" type="slidenum">
              <a:rPr lang="en-US" altLang="ja-JP" smtClean="0"/>
              <a:t>34</a:t>
            </a:fld>
            <a:endParaRPr kumimoji="1" lang="ja-JP" altLang="en-US"/>
          </a:p>
        </p:txBody>
      </p:sp>
      <p:grpSp>
        <p:nvGrpSpPr>
          <p:cNvPr id="74" name="グループ化 73">
            <a:extLst>
              <a:ext uri="{FF2B5EF4-FFF2-40B4-BE49-F238E27FC236}">
                <a16:creationId xmlns:a16="http://schemas.microsoft.com/office/drawing/2014/main" id="{76E77114-50F7-4D4C-8CA1-6CF8D318FF7E}"/>
              </a:ext>
            </a:extLst>
          </p:cNvPr>
          <p:cNvGrpSpPr/>
          <p:nvPr/>
        </p:nvGrpSpPr>
        <p:grpSpPr>
          <a:xfrm>
            <a:off x="743197" y="1268147"/>
            <a:ext cx="9372692" cy="4876960"/>
            <a:chOff x="838200" y="1267116"/>
            <a:chExt cx="9372692" cy="4876960"/>
          </a:xfrm>
        </p:grpSpPr>
        <p:sp>
          <p:nvSpPr>
            <p:cNvPr id="9" name="正方形/長方形 8">
              <a:extLst>
                <a:ext uri="{FF2B5EF4-FFF2-40B4-BE49-F238E27FC236}">
                  <a16:creationId xmlns:a16="http://schemas.microsoft.com/office/drawing/2014/main" id="{6D680307-7EA6-5944-A128-FD5E12A79B7B}"/>
                </a:ext>
              </a:extLst>
            </p:cNvPr>
            <p:cNvSpPr/>
            <p:nvPr/>
          </p:nvSpPr>
          <p:spPr>
            <a:xfrm>
              <a:off x="1263838" y="3697641"/>
              <a:ext cx="407773" cy="1816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PUYO  VECTOR</a:t>
              </a:r>
              <a:endParaRPr kumimoji="1" lang="ja-JP" altLang="en-US"/>
            </a:p>
          </p:txBody>
        </p:sp>
        <p:sp>
          <p:nvSpPr>
            <p:cNvPr id="10" name="右矢印 9">
              <a:extLst>
                <a:ext uri="{FF2B5EF4-FFF2-40B4-BE49-F238E27FC236}">
                  <a16:creationId xmlns:a16="http://schemas.microsoft.com/office/drawing/2014/main" id="{09F96F78-64A5-2A44-A302-9C856449B18D}"/>
                </a:ext>
              </a:extLst>
            </p:cNvPr>
            <p:cNvSpPr/>
            <p:nvPr/>
          </p:nvSpPr>
          <p:spPr>
            <a:xfrm>
              <a:off x="1914627" y="4334772"/>
              <a:ext cx="580768" cy="499168"/>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D634CA74-303B-4247-B3E0-CC828562D7C2}"/>
                </a:ext>
              </a:extLst>
            </p:cNvPr>
            <p:cNvSpPr/>
            <p:nvPr/>
          </p:nvSpPr>
          <p:spPr>
            <a:xfrm>
              <a:off x="2665300" y="3923271"/>
              <a:ext cx="348049"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CONV(512)</a:t>
              </a:r>
              <a:endParaRPr kumimoji="1" lang="ja-JP" altLang="en-US"/>
            </a:p>
          </p:txBody>
        </p:sp>
        <p:sp>
          <p:nvSpPr>
            <p:cNvPr id="12" name="角丸四角形 11">
              <a:extLst>
                <a:ext uri="{FF2B5EF4-FFF2-40B4-BE49-F238E27FC236}">
                  <a16:creationId xmlns:a16="http://schemas.microsoft.com/office/drawing/2014/main" id="{DD8858FB-5BBA-3E46-8701-2212E9479C2C}"/>
                </a:ext>
              </a:extLst>
            </p:cNvPr>
            <p:cNvSpPr/>
            <p:nvPr/>
          </p:nvSpPr>
          <p:spPr>
            <a:xfrm>
              <a:off x="3183254" y="3923271"/>
              <a:ext cx="609601"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b="1" dirty="0"/>
                <a:t>RES CSP BLOCK</a:t>
              </a:r>
              <a:endParaRPr kumimoji="1" lang="ja-JP" altLang="en-US" b="1"/>
            </a:p>
          </p:txBody>
        </p:sp>
        <p:sp>
          <p:nvSpPr>
            <p:cNvPr id="13" name="角丸四角形 12">
              <a:extLst>
                <a:ext uri="{FF2B5EF4-FFF2-40B4-BE49-F238E27FC236}">
                  <a16:creationId xmlns:a16="http://schemas.microsoft.com/office/drawing/2014/main" id="{45DA8002-8202-164C-9859-68A5D48F796D}"/>
                </a:ext>
              </a:extLst>
            </p:cNvPr>
            <p:cNvSpPr/>
            <p:nvPr/>
          </p:nvSpPr>
          <p:spPr>
            <a:xfrm>
              <a:off x="3962760" y="3939357"/>
              <a:ext cx="609601"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b="1" dirty="0"/>
                <a:t>RES CSP BLOCK</a:t>
              </a:r>
              <a:endParaRPr kumimoji="1" lang="ja-JP" altLang="en-US" b="1"/>
            </a:p>
          </p:txBody>
        </p:sp>
        <p:sp>
          <p:nvSpPr>
            <p:cNvPr id="14" name="角丸四角形 13">
              <a:extLst>
                <a:ext uri="{FF2B5EF4-FFF2-40B4-BE49-F238E27FC236}">
                  <a16:creationId xmlns:a16="http://schemas.microsoft.com/office/drawing/2014/main" id="{9014876B-DA65-4D47-BEF3-EFF4D519080F}"/>
                </a:ext>
              </a:extLst>
            </p:cNvPr>
            <p:cNvSpPr/>
            <p:nvPr/>
          </p:nvSpPr>
          <p:spPr>
            <a:xfrm>
              <a:off x="4742266" y="3947984"/>
              <a:ext cx="538547"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DOWN SAMPLING</a:t>
              </a:r>
            </a:p>
          </p:txBody>
        </p:sp>
        <p:sp>
          <p:nvSpPr>
            <p:cNvPr id="15" name="右矢印 14">
              <a:extLst>
                <a:ext uri="{FF2B5EF4-FFF2-40B4-BE49-F238E27FC236}">
                  <a16:creationId xmlns:a16="http://schemas.microsoft.com/office/drawing/2014/main" id="{D3256B97-9083-B144-BDF9-3EBD95F8DE47}"/>
                </a:ext>
              </a:extLst>
            </p:cNvPr>
            <p:cNvSpPr/>
            <p:nvPr/>
          </p:nvSpPr>
          <p:spPr>
            <a:xfrm>
              <a:off x="5423632" y="4421270"/>
              <a:ext cx="580768" cy="499168"/>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48049051-B1BF-A64F-9F06-2F173A2196F8}"/>
                </a:ext>
              </a:extLst>
            </p:cNvPr>
            <p:cNvSpPr/>
            <p:nvPr/>
          </p:nvSpPr>
          <p:spPr>
            <a:xfrm>
              <a:off x="6124564" y="3951713"/>
              <a:ext cx="348049"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CONV(1024)</a:t>
              </a:r>
              <a:endParaRPr kumimoji="1" lang="ja-JP" altLang="en-US"/>
            </a:p>
          </p:txBody>
        </p:sp>
        <p:sp>
          <p:nvSpPr>
            <p:cNvPr id="17" name="角丸四角形 16">
              <a:extLst>
                <a:ext uri="{FF2B5EF4-FFF2-40B4-BE49-F238E27FC236}">
                  <a16:creationId xmlns:a16="http://schemas.microsoft.com/office/drawing/2014/main" id="{E2FB9EFB-5C96-1141-A0FC-A26B3F77EB5D}"/>
                </a:ext>
              </a:extLst>
            </p:cNvPr>
            <p:cNvSpPr/>
            <p:nvPr/>
          </p:nvSpPr>
          <p:spPr>
            <a:xfrm>
              <a:off x="6642518" y="3951713"/>
              <a:ext cx="609601"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b="1" dirty="0"/>
                <a:t>RES CSP BLOCK</a:t>
              </a:r>
              <a:endParaRPr kumimoji="1" lang="ja-JP" altLang="en-US" b="1"/>
            </a:p>
          </p:txBody>
        </p:sp>
        <p:sp>
          <p:nvSpPr>
            <p:cNvPr id="18" name="角丸四角形 17">
              <a:extLst>
                <a:ext uri="{FF2B5EF4-FFF2-40B4-BE49-F238E27FC236}">
                  <a16:creationId xmlns:a16="http://schemas.microsoft.com/office/drawing/2014/main" id="{D56C54AC-9E4F-994B-ADA2-04A64913BC5A}"/>
                </a:ext>
              </a:extLst>
            </p:cNvPr>
            <p:cNvSpPr/>
            <p:nvPr/>
          </p:nvSpPr>
          <p:spPr>
            <a:xfrm>
              <a:off x="7422024" y="3967799"/>
              <a:ext cx="609601"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b="1" dirty="0"/>
                <a:t>RES CSP BLOCK</a:t>
              </a:r>
              <a:endParaRPr kumimoji="1" lang="ja-JP" altLang="en-US" b="1"/>
            </a:p>
          </p:txBody>
        </p:sp>
        <p:sp>
          <p:nvSpPr>
            <p:cNvPr id="20" name="角丸四角形 19">
              <a:extLst>
                <a:ext uri="{FF2B5EF4-FFF2-40B4-BE49-F238E27FC236}">
                  <a16:creationId xmlns:a16="http://schemas.microsoft.com/office/drawing/2014/main" id="{1B51A830-4DB5-3249-82B9-796A95D8C626}"/>
                </a:ext>
              </a:extLst>
            </p:cNvPr>
            <p:cNvSpPr/>
            <p:nvPr/>
          </p:nvSpPr>
          <p:spPr>
            <a:xfrm>
              <a:off x="8803409" y="3967799"/>
              <a:ext cx="348049" cy="149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dirty="0"/>
                <a:t>FC</a:t>
              </a:r>
              <a:r>
                <a:rPr kumimoji="1" lang="en-US" altLang="ja-JP" dirty="0"/>
                <a:t>(1)</a:t>
              </a:r>
              <a:endParaRPr kumimoji="1" lang="ja-JP" altLang="en-US"/>
            </a:p>
          </p:txBody>
        </p:sp>
        <p:sp>
          <p:nvSpPr>
            <p:cNvPr id="21" name="右矢印 20">
              <a:extLst>
                <a:ext uri="{FF2B5EF4-FFF2-40B4-BE49-F238E27FC236}">
                  <a16:creationId xmlns:a16="http://schemas.microsoft.com/office/drawing/2014/main" id="{ED267A6D-12AA-DF4E-AECE-77E0450DDE72}"/>
                </a:ext>
              </a:extLst>
            </p:cNvPr>
            <p:cNvSpPr/>
            <p:nvPr/>
          </p:nvSpPr>
          <p:spPr>
            <a:xfrm>
              <a:off x="8145611" y="4465798"/>
              <a:ext cx="580768" cy="499168"/>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9B3D33ED-1533-D146-B392-9DE85D9ADD5B}"/>
                </a:ext>
              </a:extLst>
            </p:cNvPr>
            <p:cNvSpPr txBox="1"/>
            <p:nvPr/>
          </p:nvSpPr>
          <p:spPr>
            <a:xfrm>
              <a:off x="838200" y="5774744"/>
              <a:ext cx="1427967" cy="369332"/>
            </a:xfrm>
            <a:prstGeom prst="rect">
              <a:avLst/>
            </a:prstGeom>
            <a:noFill/>
          </p:spPr>
          <p:txBody>
            <a:bodyPr wrap="square" rtlCol="0">
              <a:spAutoFit/>
            </a:bodyPr>
            <a:lstStyle/>
            <a:p>
              <a:r>
                <a:rPr kumimoji="1" lang="en-US" altLang="ja-JP" dirty="0"/>
                <a:t>(n, 6, 12)</a:t>
              </a:r>
              <a:endParaRPr kumimoji="1" lang="ja-JP" altLang="en-US"/>
            </a:p>
          </p:txBody>
        </p:sp>
        <p:sp>
          <p:nvSpPr>
            <p:cNvPr id="24" name="テキスト ボックス 23">
              <a:extLst>
                <a:ext uri="{FF2B5EF4-FFF2-40B4-BE49-F238E27FC236}">
                  <a16:creationId xmlns:a16="http://schemas.microsoft.com/office/drawing/2014/main" id="{5344815A-793F-B549-B682-A68F1DE690B7}"/>
                </a:ext>
              </a:extLst>
            </p:cNvPr>
            <p:cNvSpPr txBox="1"/>
            <p:nvPr/>
          </p:nvSpPr>
          <p:spPr>
            <a:xfrm>
              <a:off x="2266167" y="5748660"/>
              <a:ext cx="1427967" cy="369332"/>
            </a:xfrm>
            <a:prstGeom prst="rect">
              <a:avLst/>
            </a:prstGeom>
            <a:noFill/>
          </p:spPr>
          <p:txBody>
            <a:bodyPr wrap="square" rtlCol="0">
              <a:spAutoFit/>
            </a:bodyPr>
            <a:lstStyle/>
            <a:p>
              <a:r>
                <a:rPr kumimoji="1" lang="en-US" altLang="ja-JP" dirty="0"/>
                <a:t>(512, 6, 12)</a:t>
              </a:r>
              <a:endParaRPr kumimoji="1" lang="ja-JP" altLang="en-US"/>
            </a:p>
          </p:txBody>
        </p:sp>
        <p:sp>
          <p:nvSpPr>
            <p:cNvPr id="25" name="テキスト ボックス 24">
              <a:extLst>
                <a:ext uri="{FF2B5EF4-FFF2-40B4-BE49-F238E27FC236}">
                  <a16:creationId xmlns:a16="http://schemas.microsoft.com/office/drawing/2014/main" id="{ED526773-3C52-D446-9B23-CCC4538E582C}"/>
                </a:ext>
              </a:extLst>
            </p:cNvPr>
            <p:cNvSpPr txBox="1"/>
            <p:nvPr/>
          </p:nvSpPr>
          <p:spPr>
            <a:xfrm>
              <a:off x="5584604" y="5742015"/>
              <a:ext cx="1427967" cy="369332"/>
            </a:xfrm>
            <a:prstGeom prst="rect">
              <a:avLst/>
            </a:prstGeom>
            <a:noFill/>
          </p:spPr>
          <p:txBody>
            <a:bodyPr wrap="square" rtlCol="0">
              <a:spAutoFit/>
            </a:bodyPr>
            <a:lstStyle/>
            <a:p>
              <a:r>
                <a:rPr kumimoji="1" lang="en-US" altLang="ja-JP" dirty="0"/>
                <a:t>(1024, </a:t>
              </a:r>
              <a:r>
                <a:rPr lang="en-US" altLang="ja-JP" dirty="0"/>
                <a:t>3</a:t>
              </a:r>
              <a:r>
                <a:rPr kumimoji="1" lang="en-US" altLang="ja-JP" dirty="0"/>
                <a:t>, 6)</a:t>
              </a:r>
              <a:endParaRPr kumimoji="1" lang="ja-JP" altLang="en-US"/>
            </a:p>
          </p:txBody>
        </p:sp>
        <p:sp>
          <p:nvSpPr>
            <p:cNvPr id="26" name="テキスト ボックス 25">
              <a:extLst>
                <a:ext uri="{FF2B5EF4-FFF2-40B4-BE49-F238E27FC236}">
                  <a16:creationId xmlns:a16="http://schemas.microsoft.com/office/drawing/2014/main" id="{5158971A-248E-A249-8788-7E0AD6C18F7E}"/>
                </a:ext>
              </a:extLst>
            </p:cNvPr>
            <p:cNvSpPr txBox="1"/>
            <p:nvPr/>
          </p:nvSpPr>
          <p:spPr>
            <a:xfrm>
              <a:off x="8782925" y="5748660"/>
              <a:ext cx="1427967" cy="369332"/>
            </a:xfrm>
            <a:prstGeom prst="rect">
              <a:avLst/>
            </a:prstGeom>
            <a:noFill/>
          </p:spPr>
          <p:txBody>
            <a:bodyPr wrap="square" rtlCol="0">
              <a:spAutoFit/>
            </a:bodyPr>
            <a:lstStyle/>
            <a:p>
              <a:r>
                <a:rPr kumimoji="1" lang="en-US" altLang="ja-JP" dirty="0"/>
                <a:t>(1)</a:t>
              </a:r>
              <a:endParaRPr kumimoji="1" lang="ja-JP" altLang="en-US"/>
            </a:p>
          </p:txBody>
        </p:sp>
        <p:sp>
          <p:nvSpPr>
            <p:cNvPr id="27" name="角丸四角形 26">
              <a:extLst>
                <a:ext uri="{FF2B5EF4-FFF2-40B4-BE49-F238E27FC236}">
                  <a16:creationId xmlns:a16="http://schemas.microsoft.com/office/drawing/2014/main" id="{FB2A73BD-D251-CB45-AE38-065F1B920FF4}"/>
                </a:ext>
              </a:extLst>
            </p:cNvPr>
            <p:cNvSpPr/>
            <p:nvPr/>
          </p:nvSpPr>
          <p:spPr>
            <a:xfrm>
              <a:off x="5021068" y="1686362"/>
              <a:ext cx="4180388" cy="2098143"/>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444B37DF-8712-1648-ABC3-00887D026652}"/>
                </a:ext>
              </a:extLst>
            </p:cNvPr>
            <p:cNvSpPr txBox="1"/>
            <p:nvPr/>
          </p:nvSpPr>
          <p:spPr>
            <a:xfrm>
              <a:off x="5791105" y="1267116"/>
              <a:ext cx="2449679" cy="369332"/>
            </a:xfrm>
            <a:prstGeom prst="rect">
              <a:avLst/>
            </a:prstGeom>
            <a:noFill/>
          </p:spPr>
          <p:txBody>
            <a:bodyPr wrap="square" rtlCol="0">
              <a:spAutoFit/>
            </a:bodyPr>
            <a:lstStyle/>
            <a:p>
              <a:r>
                <a:rPr kumimoji="1" lang="en-US" altLang="ja-JP" b="1" dirty="0"/>
                <a:t>Residual CSP Block</a:t>
              </a:r>
              <a:endParaRPr kumimoji="1" lang="ja-JP" altLang="en-US" b="1"/>
            </a:p>
          </p:txBody>
        </p:sp>
        <p:sp>
          <p:nvSpPr>
            <p:cNvPr id="30" name="角丸四角形 29">
              <a:extLst>
                <a:ext uri="{FF2B5EF4-FFF2-40B4-BE49-F238E27FC236}">
                  <a16:creationId xmlns:a16="http://schemas.microsoft.com/office/drawing/2014/main" id="{54EC3AD2-2461-7742-A492-18717060F19E}"/>
                </a:ext>
              </a:extLst>
            </p:cNvPr>
            <p:cNvSpPr/>
            <p:nvPr/>
          </p:nvSpPr>
          <p:spPr>
            <a:xfrm>
              <a:off x="5321994" y="1853762"/>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a:t>
              </a:r>
              <a:endParaRPr kumimoji="1" lang="ja-JP" altLang="en-US" sz="1400"/>
            </a:p>
          </p:txBody>
        </p:sp>
        <p:sp>
          <p:nvSpPr>
            <p:cNvPr id="31" name="角丸四角形 30">
              <a:extLst>
                <a:ext uri="{FF2B5EF4-FFF2-40B4-BE49-F238E27FC236}">
                  <a16:creationId xmlns:a16="http://schemas.microsoft.com/office/drawing/2014/main" id="{801633B2-3F29-9E4B-B979-BA95C672F59C}"/>
                </a:ext>
              </a:extLst>
            </p:cNvPr>
            <p:cNvSpPr/>
            <p:nvPr/>
          </p:nvSpPr>
          <p:spPr>
            <a:xfrm>
              <a:off x="6848166" y="1853762"/>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k=3, c/2</a:t>
              </a:r>
              <a:endParaRPr kumimoji="1" lang="ja-JP" altLang="en-US" sz="1400"/>
            </a:p>
          </p:txBody>
        </p:sp>
        <p:cxnSp>
          <p:nvCxnSpPr>
            <p:cNvPr id="33" name="直線矢印コネクタ 32">
              <a:extLst>
                <a:ext uri="{FF2B5EF4-FFF2-40B4-BE49-F238E27FC236}">
                  <a16:creationId xmlns:a16="http://schemas.microsoft.com/office/drawing/2014/main" id="{74BE86BA-03CD-BB4E-9B86-0CF32849EE7A}"/>
                </a:ext>
              </a:extLst>
            </p:cNvPr>
            <p:cNvCxnSpPr>
              <a:cxnSpLocks/>
              <a:stCxn id="58" idx="3"/>
              <a:endCxn id="31" idx="1"/>
            </p:cNvCxnSpPr>
            <p:nvPr/>
          </p:nvCxnSpPr>
          <p:spPr>
            <a:xfrm>
              <a:off x="6280275" y="2174089"/>
              <a:ext cx="567891" cy="393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角丸四角形 34">
              <a:extLst>
                <a:ext uri="{FF2B5EF4-FFF2-40B4-BE49-F238E27FC236}">
                  <a16:creationId xmlns:a16="http://schemas.microsoft.com/office/drawing/2014/main" id="{49EDA881-BEB7-6548-AF6E-841140B8EE13}"/>
                </a:ext>
              </a:extLst>
            </p:cNvPr>
            <p:cNvSpPr/>
            <p:nvPr/>
          </p:nvSpPr>
          <p:spPr>
            <a:xfrm>
              <a:off x="7296928" y="1847323"/>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c/2</a:t>
              </a:r>
              <a:endParaRPr kumimoji="1" lang="ja-JP" altLang="en-US" sz="1400"/>
            </a:p>
          </p:txBody>
        </p:sp>
        <p:cxnSp>
          <p:nvCxnSpPr>
            <p:cNvPr id="36" name="直線矢印コネクタ 35">
              <a:extLst>
                <a:ext uri="{FF2B5EF4-FFF2-40B4-BE49-F238E27FC236}">
                  <a16:creationId xmlns:a16="http://schemas.microsoft.com/office/drawing/2014/main" id="{F665E358-0F22-0049-AB0F-17857CE619BA}"/>
                </a:ext>
              </a:extLst>
            </p:cNvPr>
            <p:cNvCxnSpPr>
              <a:cxnSpLocks/>
            </p:cNvCxnSpPr>
            <p:nvPr/>
          </p:nvCxnSpPr>
          <p:spPr>
            <a:xfrm>
              <a:off x="8187127" y="2544991"/>
              <a:ext cx="38252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95B00D1-BC45-7F47-B6CD-71F176530ECA}"/>
                </a:ext>
              </a:extLst>
            </p:cNvPr>
            <p:cNvCxnSpPr>
              <a:cxnSpLocks/>
              <a:stCxn id="65" idx="2"/>
            </p:cNvCxnSpPr>
            <p:nvPr/>
          </p:nvCxnSpPr>
          <p:spPr>
            <a:xfrm>
              <a:off x="6115359" y="3247126"/>
              <a:ext cx="1" cy="255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A9BF9F-54DA-7E46-A708-1D6B56AB3C33}"/>
                </a:ext>
              </a:extLst>
            </p:cNvPr>
            <p:cNvCxnSpPr>
              <a:cxnSpLocks/>
            </p:cNvCxnSpPr>
            <p:nvPr/>
          </p:nvCxnSpPr>
          <p:spPr>
            <a:xfrm flipH="1">
              <a:off x="6115359" y="3524759"/>
              <a:ext cx="23134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7BA164B5-8553-3B44-8027-B0FFB4DCBEB7}"/>
                </a:ext>
              </a:extLst>
            </p:cNvPr>
            <p:cNvCxnSpPr>
              <a:cxnSpLocks/>
            </p:cNvCxnSpPr>
            <p:nvPr/>
          </p:nvCxnSpPr>
          <p:spPr>
            <a:xfrm flipV="1">
              <a:off x="8428843" y="2556178"/>
              <a:ext cx="0" cy="96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E6C043-0B32-9E4D-A21B-6555BCEC2F60}"/>
                </a:ext>
              </a:extLst>
            </p:cNvPr>
            <p:cNvSpPr txBox="1"/>
            <p:nvPr/>
          </p:nvSpPr>
          <p:spPr>
            <a:xfrm>
              <a:off x="6951843" y="3253445"/>
              <a:ext cx="788229" cy="307777"/>
            </a:xfrm>
            <a:prstGeom prst="rect">
              <a:avLst/>
            </a:prstGeom>
            <a:noFill/>
          </p:spPr>
          <p:txBody>
            <a:bodyPr wrap="square" rtlCol="0">
              <a:spAutoFit/>
            </a:bodyPr>
            <a:lstStyle/>
            <a:p>
              <a:r>
                <a:rPr kumimoji="1" lang="en-US" altLang="ja-JP" sz="1400" dirty="0"/>
                <a:t>concat</a:t>
              </a:r>
              <a:endParaRPr kumimoji="1" lang="ja-JP" altLang="en-US"/>
            </a:p>
          </p:txBody>
        </p:sp>
        <p:sp>
          <p:nvSpPr>
            <p:cNvPr id="52" name="角丸四角形 51">
              <a:extLst>
                <a:ext uri="{FF2B5EF4-FFF2-40B4-BE49-F238E27FC236}">
                  <a16:creationId xmlns:a16="http://schemas.microsoft.com/office/drawing/2014/main" id="{F55CCF59-B281-1D4C-86DF-41246CAA5B62}"/>
                </a:ext>
              </a:extLst>
            </p:cNvPr>
            <p:cNvSpPr/>
            <p:nvPr/>
          </p:nvSpPr>
          <p:spPr>
            <a:xfrm>
              <a:off x="7745690" y="1847323"/>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k=3, c/2</a:t>
              </a:r>
              <a:endParaRPr kumimoji="1" lang="ja-JP" altLang="en-US" sz="1400"/>
            </a:p>
          </p:txBody>
        </p:sp>
        <p:sp>
          <p:nvSpPr>
            <p:cNvPr id="53" name="角丸四角形 52">
              <a:extLst>
                <a:ext uri="{FF2B5EF4-FFF2-40B4-BE49-F238E27FC236}">
                  <a16:creationId xmlns:a16="http://schemas.microsoft.com/office/drawing/2014/main" id="{9EA02220-3B1B-294D-9D2F-8A810B9E93F1}"/>
                </a:ext>
              </a:extLst>
            </p:cNvPr>
            <p:cNvSpPr/>
            <p:nvPr/>
          </p:nvSpPr>
          <p:spPr>
            <a:xfrm>
              <a:off x="8586822" y="1853762"/>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a:t>
              </a:r>
              <a:endParaRPr kumimoji="1" lang="ja-JP" altLang="en-US" sz="1400"/>
            </a:p>
          </p:txBody>
        </p:sp>
        <p:cxnSp>
          <p:nvCxnSpPr>
            <p:cNvPr id="54" name="直線矢印コネクタ 53">
              <a:extLst>
                <a:ext uri="{FF2B5EF4-FFF2-40B4-BE49-F238E27FC236}">
                  <a16:creationId xmlns:a16="http://schemas.microsoft.com/office/drawing/2014/main" id="{80F5888E-2E56-004D-AD9A-DAC946C1B79C}"/>
                </a:ext>
              </a:extLst>
            </p:cNvPr>
            <p:cNvCxnSpPr>
              <a:cxnSpLocks/>
            </p:cNvCxnSpPr>
            <p:nvPr/>
          </p:nvCxnSpPr>
          <p:spPr>
            <a:xfrm flipV="1">
              <a:off x="5657550" y="2329256"/>
              <a:ext cx="228724" cy="238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AF75ECD-0369-DE44-8219-A50257611839}"/>
                </a:ext>
              </a:extLst>
            </p:cNvPr>
            <p:cNvCxnSpPr>
              <a:cxnSpLocks/>
            </p:cNvCxnSpPr>
            <p:nvPr/>
          </p:nvCxnSpPr>
          <p:spPr>
            <a:xfrm>
              <a:off x="5649069" y="2567366"/>
              <a:ext cx="235091" cy="289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角丸四角形 57">
              <a:extLst>
                <a:ext uri="{FF2B5EF4-FFF2-40B4-BE49-F238E27FC236}">
                  <a16:creationId xmlns:a16="http://schemas.microsoft.com/office/drawing/2014/main" id="{242EA76C-4E89-3040-8D78-738937D18603}"/>
                </a:ext>
              </a:extLst>
            </p:cNvPr>
            <p:cNvSpPr/>
            <p:nvPr/>
          </p:nvSpPr>
          <p:spPr>
            <a:xfrm>
              <a:off x="5944719" y="1853762"/>
              <a:ext cx="335556" cy="6406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1400" dirty="0">
                  <a:ln>
                    <a:solidFill>
                      <a:schemeClr val="tx1"/>
                    </a:solidFill>
                  </a:ln>
                </a:rPr>
                <a:t>c/2</a:t>
              </a:r>
              <a:endParaRPr kumimoji="1" lang="ja-JP" altLang="en-US" sz="1400"/>
            </a:p>
          </p:txBody>
        </p:sp>
        <p:sp>
          <p:nvSpPr>
            <p:cNvPr id="65" name="角丸四角形 64">
              <a:extLst>
                <a:ext uri="{FF2B5EF4-FFF2-40B4-BE49-F238E27FC236}">
                  <a16:creationId xmlns:a16="http://schemas.microsoft.com/office/drawing/2014/main" id="{9370DA76-DAA9-9740-9BEA-F55A3D11B36C}"/>
                </a:ext>
              </a:extLst>
            </p:cNvPr>
            <p:cNvSpPr/>
            <p:nvPr/>
          </p:nvSpPr>
          <p:spPr>
            <a:xfrm>
              <a:off x="5947581" y="2617271"/>
              <a:ext cx="335556" cy="6298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1400" dirty="0">
                  <a:ln>
                    <a:solidFill>
                      <a:schemeClr val="tx1"/>
                    </a:solidFill>
                  </a:ln>
                </a:rPr>
                <a:t>c/2</a:t>
              </a:r>
              <a:endParaRPr kumimoji="1" lang="ja-JP" altLang="en-US" sz="1400"/>
            </a:p>
          </p:txBody>
        </p:sp>
      </p:grpSp>
    </p:spTree>
    <p:extLst>
      <p:ext uri="{BB962C8B-B14F-4D97-AF65-F5344CB8AC3E}">
        <p14:creationId xmlns:p14="http://schemas.microsoft.com/office/powerpoint/2010/main" val="814033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01A61-4151-7F4F-A194-81CE4CF8F64A}"/>
              </a:ext>
            </a:extLst>
          </p:cNvPr>
          <p:cNvSpPr>
            <a:spLocks noGrp="1"/>
          </p:cNvSpPr>
          <p:nvPr>
            <p:ph type="title"/>
          </p:nvPr>
        </p:nvSpPr>
        <p:spPr/>
        <p:txBody>
          <a:bodyPr/>
          <a:lstStyle/>
          <a:p>
            <a:r>
              <a:rPr kumimoji="1" lang="ja-JP" altLang="en-US"/>
              <a:t>提案手法のモデル</a:t>
            </a:r>
          </a:p>
        </p:txBody>
      </p:sp>
      <p:sp>
        <p:nvSpPr>
          <p:cNvPr id="4" name="日付プレースホルダー 3">
            <a:extLst>
              <a:ext uri="{FF2B5EF4-FFF2-40B4-BE49-F238E27FC236}">
                <a16:creationId xmlns:a16="http://schemas.microsoft.com/office/drawing/2014/main" id="{4232303D-EB64-FC4D-BDA2-AF23B4705E8D}"/>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7DA9BC5-36C4-A142-B623-9B0DDCD96CB4}"/>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E8AFB1A6-F60E-BF43-8475-E5A61C3C9BE7}"/>
              </a:ext>
            </a:extLst>
          </p:cNvPr>
          <p:cNvSpPr>
            <a:spLocks noGrp="1"/>
          </p:cNvSpPr>
          <p:nvPr>
            <p:ph type="sldNum" sz="quarter" idx="12"/>
          </p:nvPr>
        </p:nvSpPr>
        <p:spPr/>
        <p:txBody>
          <a:bodyPr/>
          <a:lstStyle/>
          <a:p>
            <a:fld id="{B6C96D85-A916-2E4D-BC6C-F8C1C1E56440}" type="slidenum">
              <a:rPr lang="en-US" altLang="ja-JP" smtClean="0"/>
              <a:t>35</a:t>
            </a:fld>
            <a:endParaRPr kumimoji="1" lang="ja-JP" altLang="en-US"/>
          </a:p>
        </p:txBody>
      </p:sp>
      <p:sp>
        <p:nvSpPr>
          <p:cNvPr id="9" name="正方形/長方形 8">
            <a:extLst>
              <a:ext uri="{FF2B5EF4-FFF2-40B4-BE49-F238E27FC236}">
                <a16:creationId xmlns:a16="http://schemas.microsoft.com/office/drawing/2014/main" id="{6D680307-7EA6-5944-A128-FD5E12A79B7B}"/>
              </a:ext>
            </a:extLst>
          </p:cNvPr>
          <p:cNvSpPr/>
          <p:nvPr/>
        </p:nvSpPr>
        <p:spPr>
          <a:xfrm>
            <a:off x="1244381" y="3952742"/>
            <a:ext cx="864082" cy="1466727"/>
          </a:xfrm>
          <a:prstGeom prst="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kumimoji="1" lang="en-US" altLang="ja-JP" b="1" dirty="0"/>
              <a:t>ONE-HOT</a:t>
            </a:r>
          </a:p>
          <a:p>
            <a:pPr algn="ctr"/>
            <a:r>
              <a:rPr kumimoji="1" lang="en-US" altLang="ja-JP" b="1" dirty="0"/>
              <a:t>PUYO  VECTOR</a:t>
            </a:r>
          </a:p>
        </p:txBody>
      </p:sp>
      <p:sp>
        <p:nvSpPr>
          <p:cNvPr id="11" name="角丸四角形 10">
            <a:extLst>
              <a:ext uri="{FF2B5EF4-FFF2-40B4-BE49-F238E27FC236}">
                <a16:creationId xmlns:a16="http://schemas.microsoft.com/office/drawing/2014/main" id="{D634CA74-303B-4247-B3E0-CC828562D7C2}"/>
              </a:ext>
            </a:extLst>
          </p:cNvPr>
          <p:cNvSpPr/>
          <p:nvPr/>
        </p:nvSpPr>
        <p:spPr>
          <a:xfrm>
            <a:off x="2570297" y="3924302"/>
            <a:ext cx="348049" cy="149516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kumimoji="1" lang="en-US" altLang="ja-JP" b="1" dirty="0"/>
              <a:t>CONV(512)</a:t>
            </a:r>
            <a:endParaRPr kumimoji="1" lang="ja-JP" altLang="en-US" b="1"/>
          </a:p>
        </p:txBody>
      </p:sp>
      <p:sp>
        <p:nvSpPr>
          <p:cNvPr id="14" name="角丸四角形 13">
            <a:extLst>
              <a:ext uri="{FF2B5EF4-FFF2-40B4-BE49-F238E27FC236}">
                <a16:creationId xmlns:a16="http://schemas.microsoft.com/office/drawing/2014/main" id="{9014876B-DA65-4D47-BEF3-EFF4D519080F}"/>
              </a:ext>
            </a:extLst>
          </p:cNvPr>
          <p:cNvSpPr/>
          <p:nvPr/>
        </p:nvSpPr>
        <p:spPr>
          <a:xfrm>
            <a:off x="4506633" y="3953400"/>
            <a:ext cx="538547" cy="149516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kumimoji="1" lang="en-US" altLang="ja-JP" b="1" dirty="0"/>
              <a:t>DOWN SAMPLING</a:t>
            </a:r>
          </a:p>
        </p:txBody>
      </p:sp>
      <p:sp>
        <p:nvSpPr>
          <p:cNvPr id="16" name="角丸四角形 15">
            <a:extLst>
              <a:ext uri="{FF2B5EF4-FFF2-40B4-BE49-F238E27FC236}">
                <a16:creationId xmlns:a16="http://schemas.microsoft.com/office/drawing/2014/main" id="{48049051-B1BF-A64F-9F06-2F173A2196F8}"/>
              </a:ext>
            </a:extLst>
          </p:cNvPr>
          <p:cNvSpPr/>
          <p:nvPr/>
        </p:nvSpPr>
        <p:spPr>
          <a:xfrm>
            <a:off x="5527466" y="3952744"/>
            <a:ext cx="348049" cy="149516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kumimoji="1" lang="en-US" altLang="ja-JP" sz="1600" b="1" dirty="0"/>
              <a:t>CONV(1024)</a:t>
            </a:r>
            <a:endParaRPr kumimoji="1" lang="ja-JP" altLang="en-US" sz="1600" b="1"/>
          </a:p>
        </p:txBody>
      </p:sp>
      <p:sp>
        <p:nvSpPr>
          <p:cNvPr id="17" name="角丸四角形 16">
            <a:extLst>
              <a:ext uri="{FF2B5EF4-FFF2-40B4-BE49-F238E27FC236}">
                <a16:creationId xmlns:a16="http://schemas.microsoft.com/office/drawing/2014/main" id="{E2FB9EFB-5C96-1141-A0FC-A26B3F77EB5D}"/>
              </a:ext>
            </a:extLst>
          </p:cNvPr>
          <p:cNvSpPr/>
          <p:nvPr/>
        </p:nvSpPr>
        <p:spPr>
          <a:xfrm>
            <a:off x="5964377" y="3952744"/>
            <a:ext cx="609601" cy="1495167"/>
          </a:xfrm>
          <a:prstGeom prst="round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altLang="ja-JP" b="1" dirty="0"/>
              <a:t>RES CSP BLOCK</a:t>
            </a:r>
            <a:endParaRPr kumimoji="1" lang="ja-JP" altLang="en-US" b="1"/>
          </a:p>
        </p:txBody>
      </p:sp>
      <p:sp>
        <p:nvSpPr>
          <p:cNvPr id="20" name="角丸四角形 19">
            <a:extLst>
              <a:ext uri="{FF2B5EF4-FFF2-40B4-BE49-F238E27FC236}">
                <a16:creationId xmlns:a16="http://schemas.microsoft.com/office/drawing/2014/main" id="{1B51A830-4DB5-3249-82B9-796A95D8C626}"/>
              </a:ext>
            </a:extLst>
          </p:cNvPr>
          <p:cNvSpPr/>
          <p:nvPr/>
        </p:nvSpPr>
        <p:spPr>
          <a:xfrm>
            <a:off x="7711717" y="3952743"/>
            <a:ext cx="348049" cy="149516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US" altLang="ja-JP" b="1" dirty="0"/>
              <a:t>FC</a:t>
            </a:r>
            <a:r>
              <a:rPr kumimoji="1" lang="en-US" altLang="ja-JP" b="1" dirty="0"/>
              <a:t>(1)</a:t>
            </a:r>
            <a:endParaRPr kumimoji="1" lang="ja-JP" altLang="en-US" b="1"/>
          </a:p>
        </p:txBody>
      </p:sp>
      <p:sp>
        <p:nvSpPr>
          <p:cNvPr id="23" name="テキスト ボックス 22">
            <a:extLst>
              <a:ext uri="{FF2B5EF4-FFF2-40B4-BE49-F238E27FC236}">
                <a16:creationId xmlns:a16="http://schemas.microsoft.com/office/drawing/2014/main" id="{9B3D33ED-1533-D146-B392-9DE85D9ADD5B}"/>
              </a:ext>
            </a:extLst>
          </p:cNvPr>
          <p:cNvSpPr txBox="1"/>
          <p:nvPr/>
        </p:nvSpPr>
        <p:spPr>
          <a:xfrm>
            <a:off x="1106441" y="5486234"/>
            <a:ext cx="1427967" cy="369332"/>
          </a:xfrm>
          <a:prstGeom prst="rect">
            <a:avLst/>
          </a:prstGeom>
          <a:noFill/>
        </p:spPr>
        <p:txBody>
          <a:bodyPr wrap="square" rtlCol="0">
            <a:spAutoFit/>
          </a:bodyPr>
          <a:lstStyle/>
          <a:p>
            <a:r>
              <a:rPr kumimoji="1" lang="en-US" altLang="ja-JP" dirty="0"/>
              <a:t>(C, 6, 12)</a:t>
            </a:r>
            <a:endParaRPr kumimoji="1" lang="ja-JP" altLang="en-US"/>
          </a:p>
        </p:txBody>
      </p:sp>
      <p:sp>
        <p:nvSpPr>
          <p:cNvPr id="24" name="テキスト ボックス 23">
            <a:extLst>
              <a:ext uri="{FF2B5EF4-FFF2-40B4-BE49-F238E27FC236}">
                <a16:creationId xmlns:a16="http://schemas.microsoft.com/office/drawing/2014/main" id="{5344815A-793F-B549-B682-A68F1DE690B7}"/>
              </a:ext>
            </a:extLst>
          </p:cNvPr>
          <p:cNvSpPr txBox="1"/>
          <p:nvPr/>
        </p:nvSpPr>
        <p:spPr>
          <a:xfrm>
            <a:off x="2153433" y="5488097"/>
            <a:ext cx="1427967" cy="369332"/>
          </a:xfrm>
          <a:prstGeom prst="rect">
            <a:avLst/>
          </a:prstGeom>
          <a:noFill/>
        </p:spPr>
        <p:txBody>
          <a:bodyPr wrap="square" rtlCol="0">
            <a:spAutoFit/>
          </a:bodyPr>
          <a:lstStyle/>
          <a:p>
            <a:r>
              <a:rPr kumimoji="1" lang="en-US" altLang="ja-JP" dirty="0"/>
              <a:t>(512, 6, 12)</a:t>
            </a:r>
            <a:endParaRPr kumimoji="1" lang="ja-JP" altLang="en-US"/>
          </a:p>
        </p:txBody>
      </p:sp>
      <p:sp>
        <p:nvSpPr>
          <p:cNvPr id="25" name="テキスト ボックス 24">
            <a:extLst>
              <a:ext uri="{FF2B5EF4-FFF2-40B4-BE49-F238E27FC236}">
                <a16:creationId xmlns:a16="http://schemas.microsoft.com/office/drawing/2014/main" id="{ED526773-3C52-D446-9B23-CCC4538E582C}"/>
              </a:ext>
            </a:extLst>
          </p:cNvPr>
          <p:cNvSpPr txBox="1"/>
          <p:nvPr/>
        </p:nvSpPr>
        <p:spPr>
          <a:xfrm>
            <a:off x="5045180" y="5485335"/>
            <a:ext cx="1427967" cy="369332"/>
          </a:xfrm>
          <a:prstGeom prst="rect">
            <a:avLst/>
          </a:prstGeom>
          <a:noFill/>
        </p:spPr>
        <p:txBody>
          <a:bodyPr wrap="square" rtlCol="0">
            <a:spAutoFit/>
          </a:bodyPr>
          <a:lstStyle/>
          <a:p>
            <a:r>
              <a:rPr kumimoji="1" lang="en-US" altLang="ja-JP" dirty="0"/>
              <a:t>(1024, </a:t>
            </a:r>
            <a:r>
              <a:rPr lang="en-US" altLang="ja-JP" dirty="0"/>
              <a:t>3</a:t>
            </a:r>
            <a:r>
              <a:rPr kumimoji="1" lang="en-US" altLang="ja-JP" dirty="0"/>
              <a:t>, 6)</a:t>
            </a:r>
            <a:endParaRPr kumimoji="1" lang="ja-JP" altLang="en-US"/>
          </a:p>
        </p:txBody>
      </p:sp>
      <p:sp>
        <p:nvSpPr>
          <p:cNvPr id="26" name="テキスト ボックス 25">
            <a:extLst>
              <a:ext uri="{FF2B5EF4-FFF2-40B4-BE49-F238E27FC236}">
                <a16:creationId xmlns:a16="http://schemas.microsoft.com/office/drawing/2014/main" id="{5158971A-248E-A249-8788-7E0AD6C18F7E}"/>
              </a:ext>
            </a:extLst>
          </p:cNvPr>
          <p:cNvSpPr txBox="1"/>
          <p:nvPr/>
        </p:nvSpPr>
        <p:spPr>
          <a:xfrm>
            <a:off x="7659268" y="5485335"/>
            <a:ext cx="1427967" cy="369332"/>
          </a:xfrm>
          <a:prstGeom prst="rect">
            <a:avLst/>
          </a:prstGeom>
          <a:noFill/>
        </p:spPr>
        <p:txBody>
          <a:bodyPr wrap="square" rtlCol="0">
            <a:spAutoFit/>
          </a:bodyPr>
          <a:lstStyle/>
          <a:p>
            <a:r>
              <a:rPr kumimoji="1" lang="en-US" altLang="ja-JP" dirty="0"/>
              <a:t>(1)</a:t>
            </a:r>
            <a:endParaRPr kumimoji="1" lang="ja-JP" altLang="en-US"/>
          </a:p>
        </p:txBody>
      </p:sp>
      <p:sp>
        <p:nvSpPr>
          <p:cNvPr id="41" name="角丸四角形 40">
            <a:extLst>
              <a:ext uri="{FF2B5EF4-FFF2-40B4-BE49-F238E27FC236}">
                <a16:creationId xmlns:a16="http://schemas.microsoft.com/office/drawing/2014/main" id="{BA293DA1-8F95-1F46-9E5B-63DC0942C633}"/>
              </a:ext>
            </a:extLst>
          </p:cNvPr>
          <p:cNvSpPr/>
          <p:nvPr/>
        </p:nvSpPr>
        <p:spPr>
          <a:xfrm>
            <a:off x="6662840" y="3952743"/>
            <a:ext cx="609601" cy="1495167"/>
          </a:xfrm>
          <a:prstGeom prst="round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altLang="ja-JP" b="1" dirty="0"/>
              <a:t>RES CSP BLOCK</a:t>
            </a:r>
            <a:endParaRPr kumimoji="1" lang="ja-JP" altLang="en-US" b="1"/>
          </a:p>
        </p:txBody>
      </p:sp>
      <p:sp>
        <p:nvSpPr>
          <p:cNvPr id="42" name="角丸四角形 41">
            <a:extLst>
              <a:ext uri="{FF2B5EF4-FFF2-40B4-BE49-F238E27FC236}">
                <a16:creationId xmlns:a16="http://schemas.microsoft.com/office/drawing/2014/main" id="{D0B2EF42-E92F-4B40-90B6-E1B1B2CE43DB}"/>
              </a:ext>
            </a:extLst>
          </p:cNvPr>
          <p:cNvSpPr/>
          <p:nvPr/>
        </p:nvSpPr>
        <p:spPr>
          <a:xfrm>
            <a:off x="3052299" y="3929184"/>
            <a:ext cx="609601" cy="1495167"/>
          </a:xfrm>
          <a:prstGeom prst="round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altLang="ja-JP" b="1" dirty="0"/>
              <a:t>RES CSP BLOCK</a:t>
            </a:r>
            <a:endParaRPr kumimoji="1" lang="ja-JP" altLang="en-US" b="1"/>
          </a:p>
        </p:txBody>
      </p:sp>
      <p:sp>
        <p:nvSpPr>
          <p:cNvPr id="44" name="角丸四角形 43">
            <a:extLst>
              <a:ext uri="{FF2B5EF4-FFF2-40B4-BE49-F238E27FC236}">
                <a16:creationId xmlns:a16="http://schemas.microsoft.com/office/drawing/2014/main" id="{1F8F1075-A503-A548-9281-62DFEF36FA82}"/>
              </a:ext>
            </a:extLst>
          </p:cNvPr>
          <p:cNvSpPr/>
          <p:nvPr/>
        </p:nvSpPr>
        <p:spPr>
          <a:xfrm>
            <a:off x="3776209" y="3940386"/>
            <a:ext cx="609601" cy="1495167"/>
          </a:xfrm>
          <a:prstGeom prst="round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altLang="ja-JP" b="1" dirty="0"/>
              <a:t>RES CSP BLOCK</a:t>
            </a:r>
            <a:endParaRPr kumimoji="1" lang="ja-JP" altLang="en-US" b="1"/>
          </a:p>
        </p:txBody>
      </p:sp>
      <p:sp>
        <p:nvSpPr>
          <p:cNvPr id="3" name="三角形 2">
            <a:extLst>
              <a:ext uri="{FF2B5EF4-FFF2-40B4-BE49-F238E27FC236}">
                <a16:creationId xmlns:a16="http://schemas.microsoft.com/office/drawing/2014/main" id="{A2441950-64BF-D94C-A422-552F2AD585D6}"/>
              </a:ext>
            </a:extLst>
          </p:cNvPr>
          <p:cNvSpPr/>
          <p:nvPr/>
        </p:nvSpPr>
        <p:spPr>
          <a:xfrm rot="5400000">
            <a:off x="2049727" y="4530851"/>
            <a:ext cx="623532" cy="21595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三角形 44">
            <a:extLst>
              <a:ext uri="{FF2B5EF4-FFF2-40B4-BE49-F238E27FC236}">
                <a16:creationId xmlns:a16="http://schemas.microsoft.com/office/drawing/2014/main" id="{E67E8072-9B6B-A648-B4E3-4B5DA6E3F8DE}"/>
              </a:ext>
            </a:extLst>
          </p:cNvPr>
          <p:cNvSpPr/>
          <p:nvPr/>
        </p:nvSpPr>
        <p:spPr>
          <a:xfrm rot="5400000">
            <a:off x="5018862" y="4563910"/>
            <a:ext cx="623532" cy="21595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三角形 45">
            <a:extLst>
              <a:ext uri="{FF2B5EF4-FFF2-40B4-BE49-F238E27FC236}">
                <a16:creationId xmlns:a16="http://schemas.microsoft.com/office/drawing/2014/main" id="{B4E04CB3-E82B-6E43-B0E5-FFCCE2F3CA61}"/>
              </a:ext>
            </a:extLst>
          </p:cNvPr>
          <p:cNvSpPr/>
          <p:nvPr/>
        </p:nvSpPr>
        <p:spPr>
          <a:xfrm rot="5400000">
            <a:off x="7157512" y="4563910"/>
            <a:ext cx="623532" cy="21595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74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01A61-4151-7F4F-A194-81CE4CF8F64A}"/>
              </a:ext>
            </a:extLst>
          </p:cNvPr>
          <p:cNvSpPr>
            <a:spLocks noGrp="1"/>
          </p:cNvSpPr>
          <p:nvPr>
            <p:ph type="title"/>
          </p:nvPr>
        </p:nvSpPr>
        <p:spPr/>
        <p:txBody>
          <a:bodyPr/>
          <a:lstStyle/>
          <a:p>
            <a:r>
              <a:rPr kumimoji="1" lang="ja-JP" altLang="en-US"/>
              <a:t>提案手法のモデル</a:t>
            </a:r>
          </a:p>
        </p:txBody>
      </p:sp>
      <p:sp>
        <p:nvSpPr>
          <p:cNvPr id="4" name="日付プレースホルダー 3">
            <a:extLst>
              <a:ext uri="{FF2B5EF4-FFF2-40B4-BE49-F238E27FC236}">
                <a16:creationId xmlns:a16="http://schemas.microsoft.com/office/drawing/2014/main" id="{4232303D-EB64-FC4D-BDA2-AF23B4705E8D}"/>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D7DA9BC5-36C4-A142-B623-9B0DDCD96CB4}"/>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E8AFB1A6-F60E-BF43-8475-E5A61C3C9BE7}"/>
              </a:ext>
            </a:extLst>
          </p:cNvPr>
          <p:cNvSpPr>
            <a:spLocks noGrp="1"/>
          </p:cNvSpPr>
          <p:nvPr>
            <p:ph type="sldNum" sz="quarter" idx="12"/>
          </p:nvPr>
        </p:nvSpPr>
        <p:spPr/>
        <p:txBody>
          <a:bodyPr/>
          <a:lstStyle/>
          <a:p>
            <a:fld id="{B6C96D85-A916-2E4D-BC6C-F8C1C1E56440}" type="slidenum">
              <a:rPr lang="en-US" altLang="ja-JP" smtClean="0"/>
              <a:t>36</a:t>
            </a:fld>
            <a:endParaRPr kumimoji="1" lang="ja-JP" altLang="en-US"/>
          </a:p>
        </p:txBody>
      </p:sp>
      <p:sp>
        <p:nvSpPr>
          <p:cNvPr id="27" name="角丸四角形 26">
            <a:extLst>
              <a:ext uri="{FF2B5EF4-FFF2-40B4-BE49-F238E27FC236}">
                <a16:creationId xmlns:a16="http://schemas.microsoft.com/office/drawing/2014/main" id="{FB2A73BD-D251-CB45-AE38-065F1B920FF4}"/>
              </a:ext>
            </a:extLst>
          </p:cNvPr>
          <p:cNvSpPr/>
          <p:nvPr/>
        </p:nvSpPr>
        <p:spPr>
          <a:xfrm>
            <a:off x="4926065" y="1687393"/>
            <a:ext cx="4180388" cy="2005833"/>
          </a:xfrm>
          <a:prstGeom prst="roundRect">
            <a:avLst/>
          </a:prstGeom>
          <a:no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444B37DF-8712-1648-ABC3-00887D026652}"/>
              </a:ext>
            </a:extLst>
          </p:cNvPr>
          <p:cNvSpPr txBox="1"/>
          <p:nvPr/>
        </p:nvSpPr>
        <p:spPr>
          <a:xfrm>
            <a:off x="5696102" y="1268147"/>
            <a:ext cx="2449679" cy="369332"/>
          </a:xfrm>
          <a:prstGeom prst="rect">
            <a:avLst/>
          </a:prstGeom>
          <a:noFill/>
        </p:spPr>
        <p:txBody>
          <a:bodyPr wrap="square" rtlCol="0">
            <a:spAutoFit/>
          </a:bodyPr>
          <a:lstStyle/>
          <a:p>
            <a:r>
              <a:rPr kumimoji="1" lang="en-US" altLang="ja-JP" b="1" dirty="0"/>
              <a:t>Residual CSP Block</a:t>
            </a:r>
            <a:endParaRPr kumimoji="1" lang="ja-JP" altLang="en-US" b="1"/>
          </a:p>
        </p:txBody>
      </p:sp>
      <p:sp>
        <p:nvSpPr>
          <p:cNvPr id="30" name="角丸四角形 29">
            <a:extLst>
              <a:ext uri="{FF2B5EF4-FFF2-40B4-BE49-F238E27FC236}">
                <a16:creationId xmlns:a16="http://schemas.microsoft.com/office/drawing/2014/main" id="{54EC3AD2-2461-7742-A492-18717060F19E}"/>
              </a:ext>
            </a:extLst>
          </p:cNvPr>
          <p:cNvSpPr/>
          <p:nvPr/>
        </p:nvSpPr>
        <p:spPr>
          <a:xfrm>
            <a:off x="5226991" y="1854793"/>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a:t>
            </a:r>
            <a:endParaRPr kumimoji="1" lang="ja-JP" altLang="en-US" sz="1400"/>
          </a:p>
        </p:txBody>
      </p:sp>
      <p:sp>
        <p:nvSpPr>
          <p:cNvPr id="31" name="角丸四角形 30">
            <a:extLst>
              <a:ext uri="{FF2B5EF4-FFF2-40B4-BE49-F238E27FC236}">
                <a16:creationId xmlns:a16="http://schemas.microsoft.com/office/drawing/2014/main" id="{801633B2-3F29-9E4B-B979-BA95C672F59C}"/>
              </a:ext>
            </a:extLst>
          </p:cNvPr>
          <p:cNvSpPr/>
          <p:nvPr/>
        </p:nvSpPr>
        <p:spPr>
          <a:xfrm>
            <a:off x="6753163" y="1854793"/>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k=3, c/2</a:t>
            </a:r>
            <a:endParaRPr kumimoji="1" lang="ja-JP" altLang="en-US" sz="1400"/>
          </a:p>
        </p:txBody>
      </p:sp>
      <p:cxnSp>
        <p:nvCxnSpPr>
          <p:cNvPr id="33" name="直線矢印コネクタ 32">
            <a:extLst>
              <a:ext uri="{FF2B5EF4-FFF2-40B4-BE49-F238E27FC236}">
                <a16:creationId xmlns:a16="http://schemas.microsoft.com/office/drawing/2014/main" id="{74BE86BA-03CD-BB4E-9B86-0CF32849EE7A}"/>
              </a:ext>
            </a:extLst>
          </p:cNvPr>
          <p:cNvCxnSpPr>
            <a:cxnSpLocks/>
            <a:stCxn id="58" idx="3"/>
            <a:endCxn id="31" idx="1"/>
          </p:cNvCxnSpPr>
          <p:nvPr/>
        </p:nvCxnSpPr>
        <p:spPr>
          <a:xfrm>
            <a:off x="6185272" y="2175120"/>
            <a:ext cx="567891" cy="393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角丸四角形 34">
            <a:extLst>
              <a:ext uri="{FF2B5EF4-FFF2-40B4-BE49-F238E27FC236}">
                <a16:creationId xmlns:a16="http://schemas.microsoft.com/office/drawing/2014/main" id="{49EDA881-BEB7-6548-AF6E-841140B8EE13}"/>
              </a:ext>
            </a:extLst>
          </p:cNvPr>
          <p:cNvSpPr/>
          <p:nvPr/>
        </p:nvSpPr>
        <p:spPr>
          <a:xfrm>
            <a:off x="7201925" y="1848354"/>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c/2</a:t>
            </a:r>
            <a:endParaRPr kumimoji="1" lang="ja-JP" altLang="en-US" sz="1400"/>
          </a:p>
        </p:txBody>
      </p:sp>
      <p:cxnSp>
        <p:nvCxnSpPr>
          <p:cNvPr id="36" name="直線矢印コネクタ 35">
            <a:extLst>
              <a:ext uri="{FF2B5EF4-FFF2-40B4-BE49-F238E27FC236}">
                <a16:creationId xmlns:a16="http://schemas.microsoft.com/office/drawing/2014/main" id="{F665E358-0F22-0049-AB0F-17857CE619BA}"/>
              </a:ext>
            </a:extLst>
          </p:cNvPr>
          <p:cNvCxnSpPr>
            <a:cxnSpLocks/>
          </p:cNvCxnSpPr>
          <p:nvPr/>
        </p:nvCxnSpPr>
        <p:spPr>
          <a:xfrm>
            <a:off x="8092124" y="2546022"/>
            <a:ext cx="38252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95B00D1-BC45-7F47-B6CD-71F176530ECA}"/>
              </a:ext>
            </a:extLst>
          </p:cNvPr>
          <p:cNvCxnSpPr>
            <a:cxnSpLocks/>
            <a:stCxn id="65" idx="2"/>
          </p:cNvCxnSpPr>
          <p:nvPr/>
        </p:nvCxnSpPr>
        <p:spPr>
          <a:xfrm>
            <a:off x="6020356" y="3248157"/>
            <a:ext cx="1" cy="255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7BA164B5-8553-3B44-8027-B0FFB4DCBEB7}"/>
              </a:ext>
            </a:extLst>
          </p:cNvPr>
          <p:cNvCxnSpPr>
            <a:cxnSpLocks/>
          </p:cNvCxnSpPr>
          <p:nvPr/>
        </p:nvCxnSpPr>
        <p:spPr>
          <a:xfrm flipV="1">
            <a:off x="8333840" y="2557209"/>
            <a:ext cx="0" cy="96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E6C043-0B32-9E4D-A21B-6555BCEC2F60}"/>
              </a:ext>
            </a:extLst>
          </p:cNvPr>
          <p:cNvSpPr txBox="1"/>
          <p:nvPr/>
        </p:nvSpPr>
        <p:spPr>
          <a:xfrm>
            <a:off x="6856840" y="3254476"/>
            <a:ext cx="788229" cy="307777"/>
          </a:xfrm>
          <a:prstGeom prst="rect">
            <a:avLst/>
          </a:prstGeom>
          <a:noFill/>
        </p:spPr>
        <p:txBody>
          <a:bodyPr wrap="square" rtlCol="0">
            <a:spAutoFit/>
          </a:bodyPr>
          <a:lstStyle/>
          <a:p>
            <a:r>
              <a:rPr kumimoji="1" lang="en-US" altLang="ja-JP" sz="1400" dirty="0"/>
              <a:t>concat</a:t>
            </a:r>
            <a:endParaRPr kumimoji="1" lang="ja-JP" altLang="en-US"/>
          </a:p>
        </p:txBody>
      </p:sp>
      <p:sp>
        <p:nvSpPr>
          <p:cNvPr id="52" name="角丸四角形 51">
            <a:extLst>
              <a:ext uri="{FF2B5EF4-FFF2-40B4-BE49-F238E27FC236}">
                <a16:creationId xmlns:a16="http://schemas.microsoft.com/office/drawing/2014/main" id="{F55CCF59-B281-1D4C-86DF-41246CAA5B62}"/>
              </a:ext>
            </a:extLst>
          </p:cNvPr>
          <p:cNvSpPr/>
          <p:nvPr/>
        </p:nvSpPr>
        <p:spPr>
          <a:xfrm>
            <a:off x="7650687" y="1848354"/>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k=3, c/2</a:t>
            </a:r>
            <a:endParaRPr kumimoji="1" lang="ja-JP" altLang="en-US" sz="1400"/>
          </a:p>
        </p:txBody>
      </p:sp>
      <p:sp>
        <p:nvSpPr>
          <p:cNvPr id="53" name="角丸四角形 52">
            <a:extLst>
              <a:ext uri="{FF2B5EF4-FFF2-40B4-BE49-F238E27FC236}">
                <a16:creationId xmlns:a16="http://schemas.microsoft.com/office/drawing/2014/main" id="{9EA02220-3B1B-294D-9D2F-8A810B9E93F1}"/>
              </a:ext>
            </a:extLst>
          </p:cNvPr>
          <p:cNvSpPr/>
          <p:nvPr/>
        </p:nvSpPr>
        <p:spPr>
          <a:xfrm>
            <a:off x="8491819" y="1854793"/>
            <a:ext cx="335556" cy="1427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a:t>z</a:t>
            </a:r>
            <a:r>
              <a:rPr kumimoji="1" lang="en-US" altLang="ja-JP" sz="1400" dirty="0">
                <a:ln>
                  <a:solidFill>
                    <a:schemeClr val="tx1"/>
                  </a:solidFill>
                </a:ln>
              </a:rPr>
              <a:t>conv, k=1, c</a:t>
            </a:r>
            <a:endParaRPr kumimoji="1" lang="ja-JP" altLang="en-US" sz="1400"/>
          </a:p>
        </p:txBody>
      </p:sp>
      <p:cxnSp>
        <p:nvCxnSpPr>
          <p:cNvPr id="54" name="直線矢印コネクタ 53">
            <a:extLst>
              <a:ext uri="{FF2B5EF4-FFF2-40B4-BE49-F238E27FC236}">
                <a16:creationId xmlns:a16="http://schemas.microsoft.com/office/drawing/2014/main" id="{80F5888E-2E56-004D-AD9A-DAC946C1B79C}"/>
              </a:ext>
            </a:extLst>
          </p:cNvPr>
          <p:cNvCxnSpPr>
            <a:cxnSpLocks/>
          </p:cNvCxnSpPr>
          <p:nvPr/>
        </p:nvCxnSpPr>
        <p:spPr>
          <a:xfrm flipV="1">
            <a:off x="5562547" y="2330287"/>
            <a:ext cx="228724" cy="238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AF75ECD-0369-DE44-8219-A50257611839}"/>
              </a:ext>
            </a:extLst>
          </p:cNvPr>
          <p:cNvCxnSpPr>
            <a:cxnSpLocks/>
          </p:cNvCxnSpPr>
          <p:nvPr/>
        </p:nvCxnSpPr>
        <p:spPr>
          <a:xfrm>
            <a:off x="5554066" y="2568397"/>
            <a:ext cx="235091" cy="289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角丸四角形 57">
            <a:extLst>
              <a:ext uri="{FF2B5EF4-FFF2-40B4-BE49-F238E27FC236}">
                <a16:creationId xmlns:a16="http://schemas.microsoft.com/office/drawing/2014/main" id="{242EA76C-4E89-3040-8D78-738937D18603}"/>
              </a:ext>
            </a:extLst>
          </p:cNvPr>
          <p:cNvSpPr/>
          <p:nvPr/>
        </p:nvSpPr>
        <p:spPr>
          <a:xfrm>
            <a:off x="5849716" y="1854793"/>
            <a:ext cx="335556" cy="6406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1400" dirty="0">
                <a:ln>
                  <a:solidFill>
                    <a:schemeClr val="tx1"/>
                  </a:solidFill>
                </a:ln>
              </a:rPr>
              <a:t>c/2</a:t>
            </a:r>
            <a:endParaRPr kumimoji="1" lang="ja-JP" altLang="en-US" sz="1400"/>
          </a:p>
        </p:txBody>
      </p:sp>
      <p:sp>
        <p:nvSpPr>
          <p:cNvPr id="65" name="角丸四角形 64">
            <a:extLst>
              <a:ext uri="{FF2B5EF4-FFF2-40B4-BE49-F238E27FC236}">
                <a16:creationId xmlns:a16="http://schemas.microsoft.com/office/drawing/2014/main" id="{9370DA76-DAA9-9740-9BEA-F55A3D11B36C}"/>
              </a:ext>
            </a:extLst>
          </p:cNvPr>
          <p:cNvSpPr/>
          <p:nvPr/>
        </p:nvSpPr>
        <p:spPr>
          <a:xfrm>
            <a:off x="5852578" y="2618302"/>
            <a:ext cx="335556" cy="6298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1400" dirty="0">
                <a:ln>
                  <a:solidFill>
                    <a:schemeClr val="tx1"/>
                  </a:solidFill>
                </a:ln>
              </a:rPr>
              <a:t>c/2</a:t>
            </a:r>
            <a:endParaRPr kumimoji="1" lang="ja-JP" altLang="en-US" sz="1400"/>
          </a:p>
        </p:txBody>
      </p:sp>
      <p:cxnSp>
        <p:nvCxnSpPr>
          <p:cNvPr id="41" name="直線コネクタ 40">
            <a:extLst>
              <a:ext uri="{FF2B5EF4-FFF2-40B4-BE49-F238E27FC236}">
                <a16:creationId xmlns:a16="http://schemas.microsoft.com/office/drawing/2014/main" id="{C2985BFA-B7DF-9144-8B6C-74AF1091C830}"/>
              </a:ext>
            </a:extLst>
          </p:cNvPr>
          <p:cNvCxnSpPr>
            <a:cxnSpLocks/>
          </p:cNvCxnSpPr>
          <p:nvPr/>
        </p:nvCxnSpPr>
        <p:spPr>
          <a:xfrm flipH="1">
            <a:off x="6020356" y="3525790"/>
            <a:ext cx="23134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803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2B59-797E-0A4F-99CC-0F0B66573D23}"/>
              </a:ext>
            </a:extLst>
          </p:cNvPr>
          <p:cNvSpPr>
            <a:spLocks noGrp="1"/>
          </p:cNvSpPr>
          <p:nvPr>
            <p:ph type="title"/>
          </p:nvPr>
        </p:nvSpPr>
        <p:spPr/>
        <p:txBody>
          <a:bodyPr/>
          <a:lstStyle/>
          <a:p>
            <a:r>
              <a:rPr kumimoji="1" lang="ja-JP" altLang="en-US"/>
              <a:t>あ</a:t>
            </a:r>
          </a:p>
        </p:txBody>
      </p:sp>
      <p:sp>
        <p:nvSpPr>
          <p:cNvPr id="3" name="コンテンツ プレースホルダー 2">
            <a:extLst>
              <a:ext uri="{FF2B5EF4-FFF2-40B4-BE49-F238E27FC236}">
                <a16:creationId xmlns:a16="http://schemas.microsoft.com/office/drawing/2014/main" id="{33A07AA8-8D09-E941-9CAB-7392A8D4E3B4}"/>
              </a:ext>
            </a:extLst>
          </p:cNvPr>
          <p:cNvSpPr>
            <a:spLocks noGrp="1"/>
          </p:cNvSpPr>
          <p:nvPr>
            <p:ph idx="1"/>
          </p:nvPr>
        </p:nvSpPr>
        <p:spPr>
          <a:xfrm>
            <a:off x="201882" y="1258784"/>
            <a:ext cx="10022774" cy="771897"/>
          </a:xfrm>
        </p:spPr>
        <p:txBody>
          <a:bodyPr/>
          <a:lstStyle/>
          <a:p>
            <a:r>
              <a:rPr kumimoji="1" lang="ja-JP" altLang="en-US"/>
              <a:t>図</a:t>
            </a:r>
          </a:p>
        </p:txBody>
      </p:sp>
      <p:sp>
        <p:nvSpPr>
          <p:cNvPr id="4" name="日付プレースホルダー 3">
            <a:extLst>
              <a:ext uri="{FF2B5EF4-FFF2-40B4-BE49-F238E27FC236}">
                <a16:creationId xmlns:a16="http://schemas.microsoft.com/office/drawing/2014/main" id="{22ACD55D-3B05-5B4D-B929-9961B716BDEE}"/>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B2DE40F0-E362-834A-A53D-7918C329FC6E}"/>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619F7EFE-3A82-C344-AD97-42A15B052FD3}"/>
              </a:ext>
            </a:extLst>
          </p:cNvPr>
          <p:cNvSpPr>
            <a:spLocks noGrp="1"/>
          </p:cNvSpPr>
          <p:nvPr>
            <p:ph type="sldNum" sz="quarter" idx="12"/>
          </p:nvPr>
        </p:nvSpPr>
        <p:spPr/>
        <p:txBody>
          <a:bodyPr/>
          <a:lstStyle/>
          <a:p>
            <a:fld id="{B6C96D85-A916-2E4D-BC6C-F8C1C1E56440}" type="slidenum">
              <a:rPr lang="en-US" altLang="ja-JP" smtClean="0"/>
              <a:t>37</a:t>
            </a:fld>
            <a:endParaRPr kumimoji="1" lang="ja-JP" altLang="en-US"/>
          </a:p>
        </p:txBody>
      </p:sp>
      <p:grpSp>
        <p:nvGrpSpPr>
          <p:cNvPr id="41" name="グループ化 40">
            <a:extLst>
              <a:ext uri="{FF2B5EF4-FFF2-40B4-BE49-F238E27FC236}">
                <a16:creationId xmlns:a16="http://schemas.microsoft.com/office/drawing/2014/main" id="{158C77D4-7054-174A-A5FE-EE0DF47657B9}"/>
              </a:ext>
            </a:extLst>
          </p:cNvPr>
          <p:cNvGrpSpPr/>
          <p:nvPr/>
        </p:nvGrpSpPr>
        <p:grpSpPr>
          <a:xfrm>
            <a:off x="2470067" y="2232560"/>
            <a:ext cx="3157955" cy="2162117"/>
            <a:chOff x="1033729" y="3642756"/>
            <a:chExt cx="3157955" cy="2162117"/>
          </a:xfrm>
        </p:grpSpPr>
        <p:grpSp>
          <p:nvGrpSpPr>
            <p:cNvPr id="17" name="グループ化 16">
              <a:extLst>
                <a:ext uri="{FF2B5EF4-FFF2-40B4-BE49-F238E27FC236}">
                  <a16:creationId xmlns:a16="http://schemas.microsoft.com/office/drawing/2014/main" id="{435DCC0B-0716-D942-841A-E1F712E26A93}"/>
                </a:ext>
              </a:extLst>
            </p:cNvPr>
            <p:cNvGrpSpPr/>
            <p:nvPr/>
          </p:nvGrpSpPr>
          <p:grpSpPr>
            <a:xfrm>
              <a:off x="1033729" y="3642756"/>
              <a:ext cx="3157955" cy="2162117"/>
              <a:chOff x="1033729" y="3642756"/>
              <a:chExt cx="3157955" cy="2162117"/>
            </a:xfrm>
          </p:grpSpPr>
          <p:pic>
            <p:nvPicPr>
              <p:cNvPr id="8" name="図 7" descr="パソコンの画面&#10;&#10;中程度の精度で自動的に生成された説明">
                <a:extLst>
                  <a:ext uri="{FF2B5EF4-FFF2-40B4-BE49-F238E27FC236}">
                    <a16:creationId xmlns:a16="http://schemas.microsoft.com/office/drawing/2014/main" id="{9A99D0B0-AEBD-B048-85A0-EC0D585ECC1A}"/>
                  </a:ext>
                </a:extLst>
              </p:cNvPr>
              <p:cNvPicPr>
                <a:picLocks noChangeAspect="1"/>
              </p:cNvPicPr>
              <p:nvPr/>
            </p:nvPicPr>
            <p:blipFill rotWithShape="1">
              <a:blip r:embed="rId2"/>
              <a:srcRect l="2824" t="64181" r="2195"/>
              <a:stretch/>
            </p:blipFill>
            <p:spPr>
              <a:xfrm>
                <a:off x="1033729" y="3642756"/>
                <a:ext cx="3157955" cy="2162117"/>
              </a:xfrm>
              <a:prstGeom prst="rect">
                <a:avLst/>
              </a:prstGeom>
            </p:spPr>
          </p:pic>
          <p:pic>
            <p:nvPicPr>
              <p:cNvPr id="10" name="図 9">
                <a:extLst>
                  <a:ext uri="{FF2B5EF4-FFF2-40B4-BE49-F238E27FC236}">
                    <a16:creationId xmlns:a16="http://schemas.microsoft.com/office/drawing/2014/main" id="{32C8C354-C4EF-4F4F-B418-9755CD8B7DDB}"/>
                  </a:ext>
                </a:extLst>
              </p:cNvPr>
              <p:cNvPicPr>
                <a:picLocks noChangeAspect="1"/>
              </p:cNvPicPr>
              <p:nvPr/>
            </p:nvPicPr>
            <p:blipFill>
              <a:blip r:embed="rId3"/>
              <a:stretch>
                <a:fillRect/>
              </a:stretch>
            </p:blipFill>
            <p:spPr>
              <a:xfrm>
                <a:off x="1649902" y="4826538"/>
                <a:ext cx="481693" cy="458755"/>
              </a:xfrm>
              <a:prstGeom prst="rect">
                <a:avLst/>
              </a:prstGeom>
            </p:spPr>
          </p:pic>
          <p:pic>
            <p:nvPicPr>
              <p:cNvPr id="12" name="図 11">
                <a:extLst>
                  <a:ext uri="{FF2B5EF4-FFF2-40B4-BE49-F238E27FC236}">
                    <a16:creationId xmlns:a16="http://schemas.microsoft.com/office/drawing/2014/main" id="{721E2143-69F6-8747-9724-DF4C435ECD9F}"/>
                  </a:ext>
                </a:extLst>
              </p:cNvPr>
              <p:cNvPicPr>
                <a:picLocks noChangeAspect="1"/>
              </p:cNvPicPr>
              <p:nvPr/>
            </p:nvPicPr>
            <p:blipFill>
              <a:blip r:embed="rId4"/>
              <a:stretch>
                <a:fillRect/>
              </a:stretch>
            </p:blipFill>
            <p:spPr>
              <a:xfrm>
                <a:off x="1173722" y="4826538"/>
                <a:ext cx="481693" cy="458755"/>
              </a:xfrm>
              <a:prstGeom prst="rect">
                <a:avLst/>
              </a:prstGeom>
            </p:spPr>
          </p:pic>
        </p:grpSp>
        <p:sp>
          <p:nvSpPr>
            <p:cNvPr id="23" name="円/楕円 22">
              <a:extLst>
                <a:ext uri="{FF2B5EF4-FFF2-40B4-BE49-F238E27FC236}">
                  <a16:creationId xmlns:a16="http://schemas.microsoft.com/office/drawing/2014/main" id="{C88F0E20-A65B-9B4E-8322-FE43A6E28ACC}"/>
                </a:ext>
              </a:extLst>
            </p:cNvPr>
            <p:cNvSpPr>
              <a:spLocks noChangeAspect="1"/>
            </p:cNvSpPr>
            <p:nvPr/>
          </p:nvSpPr>
          <p:spPr>
            <a:xfrm>
              <a:off x="1198568" y="3803782"/>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a:p>
          </p:txBody>
        </p:sp>
        <p:sp>
          <p:nvSpPr>
            <p:cNvPr id="24" name="円/楕円 23">
              <a:extLst>
                <a:ext uri="{FF2B5EF4-FFF2-40B4-BE49-F238E27FC236}">
                  <a16:creationId xmlns:a16="http://schemas.microsoft.com/office/drawing/2014/main" id="{88F4A7EF-002C-E047-AFA4-B40B10577069}"/>
                </a:ext>
              </a:extLst>
            </p:cNvPr>
            <p:cNvSpPr>
              <a:spLocks noChangeAspect="1"/>
            </p:cNvSpPr>
            <p:nvPr/>
          </p:nvSpPr>
          <p:spPr>
            <a:xfrm>
              <a:off x="1673301" y="3800848"/>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a:p>
          </p:txBody>
        </p:sp>
        <p:sp>
          <p:nvSpPr>
            <p:cNvPr id="25" name="円/楕円 24">
              <a:extLst>
                <a:ext uri="{FF2B5EF4-FFF2-40B4-BE49-F238E27FC236}">
                  <a16:creationId xmlns:a16="http://schemas.microsoft.com/office/drawing/2014/main" id="{D420223F-5CD3-0242-AE02-C1BEF92C54CC}"/>
                </a:ext>
              </a:extLst>
            </p:cNvPr>
            <p:cNvSpPr>
              <a:spLocks noChangeAspect="1"/>
            </p:cNvSpPr>
            <p:nvPr/>
          </p:nvSpPr>
          <p:spPr>
            <a:xfrm>
              <a:off x="2161531" y="3800848"/>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6" name="円/楕円 25">
              <a:extLst>
                <a:ext uri="{FF2B5EF4-FFF2-40B4-BE49-F238E27FC236}">
                  <a16:creationId xmlns:a16="http://schemas.microsoft.com/office/drawing/2014/main" id="{6F2F7CD9-1183-D741-9BFB-7FD135096A31}"/>
                </a:ext>
              </a:extLst>
            </p:cNvPr>
            <p:cNvSpPr>
              <a:spLocks noChangeAspect="1"/>
            </p:cNvSpPr>
            <p:nvPr/>
          </p:nvSpPr>
          <p:spPr>
            <a:xfrm>
              <a:off x="2661636" y="3800848"/>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sp>
          <p:nvSpPr>
            <p:cNvPr id="27" name="円/楕円 26">
              <a:extLst>
                <a:ext uri="{FF2B5EF4-FFF2-40B4-BE49-F238E27FC236}">
                  <a16:creationId xmlns:a16="http://schemas.microsoft.com/office/drawing/2014/main" id="{D5AC2B0C-F06E-3F47-82D7-123391958388}"/>
                </a:ext>
              </a:extLst>
            </p:cNvPr>
            <p:cNvSpPr>
              <a:spLocks noChangeAspect="1"/>
            </p:cNvSpPr>
            <p:nvPr/>
          </p:nvSpPr>
          <p:spPr>
            <a:xfrm>
              <a:off x="3161741" y="3803760"/>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grpSp>
      <p:grpSp>
        <p:nvGrpSpPr>
          <p:cNvPr id="40" name="グループ化 39">
            <a:extLst>
              <a:ext uri="{FF2B5EF4-FFF2-40B4-BE49-F238E27FC236}">
                <a16:creationId xmlns:a16="http://schemas.microsoft.com/office/drawing/2014/main" id="{CB8C45BC-999C-B746-BCA5-29D98A62CB3F}"/>
              </a:ext>
            </a:extLst>
          </p:cNvPr>
          <p:cNvGrpSpPr/>
          <p:nvPr/>
        </p:nvGrpSpPr>
        <p:grpSpPr>
          <a:xfrm>
            <a:off x="5961413" y="2232560"/>
            <a:ext cx="3110301" cy="2162117"/>
            <a:chOff x="4601731" y="3702129"/>
            <a:chExt cx="3110301" cy="2162117"/>
          </a:xfrm>
        </p:grpSpPr>
        <p:grpSp>
          <p:nvGrpSpPr>
            <p:cNvPr id="18" name="グループ化 17">
              <a:extLst>
                <a:ext uri="{FF2B5EF4-FFF2-40B4-BE49-F238E27FC236}">
                  <a16:creationId xmlns:a16="http://schemas.microsoft.com/office/drawing/2014/main" id="{D49004EF-A271-EA4F-A10C-114DD878F79F}"/>
                </a:ext>
              </a:extLst>
            </p:cNvPr>
            <p:cNvGrpSpPr/>
            <p:nvPr/>
          </p:nvGrpSpPr>
          <p:grpSpPr>
            <a:xfrm>
              <a:off x="4601731" y="3702129"/>
              <a:ext cx="3110301" cy="2162117"/>
              <a:chOff x="1060493" y="3642756"/>
              <a:chExt cx="3110301" cy="2162117"/>
            </a:xfrm>
          </p:grpSpPr>
          <p:pic>
            <p:nvPicPr>
              <p:cNvPr id="19" name="図 18" descr="パソコンの画面&#10;&#10;中程度の精度で自動的に生成された説明">
                <a:extLst>
                  <a:ext uri="{FF2B5EF4-FFF2-40B4-BE49-F238E27FC236}">
                    <a16:creationId xmlns:a16="http://schemas.microsoft.com/office/drawing/2014/main" id="{AB10FD31-57AD-F342-8BF5-AE8DD2BD6266}"/>
                  </a:ext>
                </a:extLst>
              </p:cNvPr>
              <p:cNvPicPr>
                <a:picLocks noChangeAspect="1"/>
              </p:cNvPicPr>
              <p:nvPr/>
            </p:nvPicPr>
            <p:blipFill rotWithShape="1">
              <a:blip r:embed="rId2"/>
              <a:srcRect l="3629" t="64181" r="2824"/>
              <a:stretch/>
            </p:blipFill>
            <p:spPr>
              <a:xfrm>
                <a:off x="1060493" y="3642756"/>
                <a:ext cx="3110301" cy="2162117"/>
              </a:xfrm>
              <a:prstGeom prst="rect">
                <a:avLst/>
              </a:prstGeom>
            </p:spPr>
          </p:pic>
          <p:pic>
            <p:nvPicPr>
              <p:cNvPr id="20" name="図 19">
                <a:extLst>
                  <a:ext uri="{FF2B5EF4-FFF2-40B4-BE49-F238E27FC236}">
                    <a16:creationId xmlns:a16="http://schemas.microsoft.com/office/drawing/2014/main" id="{B59D7444-5590-634F-ABA1-B6E5C568A29C}"/>
                  </a:ext>
                </a:extLst>
              </p:cNvPr>
              <p:cNvPicPr>
                <a:picLocks noChangeAspect="1"/>
              </p:cNvPicPr>
              <p:nvPr/>
            </p:nvPicPr>
            <p:blipFill>
              <a:blip r:embed="rId3"/>
              <a:stretch>
                <a:fillRect/>
              </a:stretch>
            </p:blipFill>
            <p:spPr>
              <a:xfrm>
                <a:off x="1173721" y="4367783"/>
                <a:ext cx="481693" cy="458755"/>
              </a:xfrm>
              <a:prstGeom prst="rect">
                <a:avLst/>
              </a:prstGeom>
            </p:spPr>
          </p:pic>
          <p:pic>
            <p:nvPicPr>
              <p:cNvPr id="21" name="図 20">
                <a:extLst>
                  <a:ext uri="{FF2B5EF4-FFF2-40B4-BE49-F238E27FC236}">
                    <a16:creationId xmlns:a16="http://schemas.microsoft.com/office/drawing/2014/main" id="{777B30C0-8CE1-804D-A1BE-38E102A756C9}"/>
                  </a:ext>
                </a:extLst>
              </p:cNvPr>
              <p:cNvPicPr>
                <a:picLocks noChangeAspect="1"/>
              </p:cNvPicPr>
              <p:nvPr/>
            </p:nvPicPr>
            <p:blipFill>
              <a:blip r:embed="rId4"/>
              <a:stretch>
                <a:fillRect/>
              </a:stretch>
            </p:blipFill>
            <p:spPr>
              <a:xfrm>
                <a:off x="1173722" y="4826538"/>
                <a:ext cx="481693" cy="458755"/>
              </a:xfrm>
              <a:prstGeom prst="rect">
                <a:avLst/>
              </a:prstGeom>
            </p:spPr>
          </p:pic>
        </p:grpSp>
        <p:sp>
          <p:nvSpPr>
            <p:cNvPr id="34" name="円/楕円 33">
              <a:extLst>
                <a:ext uri="{FF2B5EF4-FFF2-40B4-BE49-F238E27FC236}">
                  <a16:creationId xmlns:a16="http://schemas.microsoft.com/office/drawing/2014/main" id="{6129E0C2-0D71-4E41-9A81-60EEB1BFCF70}"/>
                </a:ext>
              </a:extLst>
            </p:cNvPr>
            <p:cNvSpPr>
              <a:spLocks noChangeAspect="1"/>
            </p:cNvSpPr>
            <p:nvPr/>
          </p:nvSpPr>
          <p:spPr>
            <a:xfrm>
              <a:off x="4722315" y="3907598"/>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a:p>
          </p:txBody>
        </p:sp>
        <p:sp>
          <p:nvSpPr>
            <p:cNvPr id="35" name="円/楕円 34">
              <a:extLst>
                <a:ext uri="{FF2B5EF4-FFF2-40B4-BE49-F238E27FC236}">
                  <a16:creationId xmlns:a16="http://schemas.microsoft.com/office/drawing/2014/main" id="{2D48625B-EB3B-1844-BAA3-BCE51CF4A677}"/>
                </a:ext>
              </a:extLst>
            </p:cNvPr>
            <p:cNvSpPr>
              <a:spLocks noChangeAspect="1"/>
            </p:cNvSpPr>
            <p:nvPr/>
          </p:nvSpPr>
          <p:spPr>
            <a:xfrm>
              <a:off x="5197048" y="3904664"/>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a:p>
          </p:txBody>
        </p:sp>
        <p:sp>
          <p:nvSpPr>
            <p:cNvPr id="36" name="円/楕円 35">
              <a:extLst>
                <a:ext uri="{FF2B5EF4-FFF2-40B4-BE49-F238E27FC236}">
                  <a16:creationId xmlns:a16="http://schemas.microsoft.com/office/drawing/2014/main" id="{929C5DBA-4156-D841-A3A3-D27F7927B27F}"/>
                </a:ext>
              </a:extLst>
            </p:cNvPr>
            <p:cNvSpPr>
              <a:spLocks noChangeAspect="1"/>
            </p:cNvSpPr>
            <p:nvPr/>
          </p:nvSpPr>
          <p:spPr>
            <a:xfrm>
              <a:off x="5685278" y="3904664"/>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37" name="円/楕円 36">
              <a:extLst>
                <a:ext uri="{FF2B5EF4-FFF2-40B4-BE49-F238E27FC236}">
                  <a16:creationId xmlns:a16="http://schemas.microsoft.com/office/drawing/2014/main" id="{7AE6CB7C-B73D-7C4F-9861-60DAA7D9E553}"/>
                </a:ext>
              </a:extLst>
            </p:cNvPr>
            <p:cNvSpPr>
              <a:spLocks noChangeAspect="1"/>
            </p:cNvSpPr>
            <p:nvPr/>
          </p:nvSpPr>
          <p:spPr>
            <a:xfrm>
              <a:off x="6185383" y="3904664"/>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sp>
          <p:nvSpPr>
            <p:cNvPr id="38" name="円/楕円 37">
              <a:extLst>
                <a:ext uri="{FF2B5EF4-FFF2-40B4-BE49-F238E27FC236}">
                  <a16:creationId xmlns:a16="http://schemas.microsoft.com/office/drawing/2014/main" id="{11495AFB-0479-2541-9477-BFDB8904FAA2}"/>
                </a:ext>
              </a:extLst>
            </p:cNvPr>
            <p:cNvSpPr>
              <a:spLocks noChangeAspect="1"/>
            </p:cNvSpPr>
            <p:nvPr/>
          </p:nvSpPr>
          <p:spPr>
            <a:xfrm>
              <a:off x="6685488" y="3907576"/>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39" name="円/楕円 38">
              <a:extLst>
                <a:ext uri="{FF2B5EF4-FFF2-40B4-BE49-F238E27FC236}">
                  <a16:creationId xmlns:a16="http://schemas.microsoft.com/office/drawing/2014/main" id="{0F48CF18-3235-B440-95F3-64DB33282753}"/>
                </a:ext>
              </a:extLst>
            </p:cNvPr>
            <p:cNvSpPr>
              <a:spLocks noChangeAspect="1"/>
            </p:cNvSpPr>
            <p:nvPr/>
          </p:nvSpPr>
          <p:spPr>
            <a:xfrm>
              <a:off x="7169091" y="3904664"/>
              <a:ext cx="432000" cy="43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a:p>
          </p:txBody>
        </p:sp>
      </p:grpSp>
      <p:pic>
        <p:nvPicPr>
          <p:cNvPr id="42" name="図 41">
            <a:extLst>
              <a:ext uri="{FF2B5EF4-FFF2-40B4-BE49-F238E27FC236}">
                <a16:creationId xmlns:a16="http://schemas.microsoft.com/office/drawing/2014/main" id="{6A8F1EAA-B999-194D-8E27-E7C15901C765}"/>
              </a:ext>
            </a:extLst>
          </p:cNvPr>
          <p:cNvPicPr>
            <a:picLocks noChangeAspect="1"/>
          </p:cNvPicPr>
          <p:nvPr/>
        </p:nvPicPr>
        <p:blipFill>
          <a:blip r:embed="rId3"/>
          <a:stretch>
            <a:fillRect/>
          </a:stretch>
        </p:blipFill>
        <p:spPr>
          <a:xfrm>
            <a:off x="7663390" y="1284985"/>
            <a:ext cx="481693" cy="458755"/>
          </a:xfrm>
          <a:prstGeom prst="rect">
            <a:avLst/>
          </a:prstGeom>
        </p:spPr>
      </p:pic>
      <p:pic>
        <p:nvPicPr>
          <p:cNvPr id="43" name="図 42">
            <a:extLst>
              <a:ext uri="{FF2B5EF4-FFF2-40B4-BE49-F238E27FC236}">
                <a16:creationId xmlns:a16="http://schemas.microsoft.com/office/drawing/2014/main" id="{3C47E44A-7625-3846-B376-83CCD4DBF12F}"/>
              </a:ext>
            </a:extLst>
          </p:cNvPr>
          <p:cNvPicPr>
            <a:picLocks noChangeAspect="1"/>
          </p:cNvPicPr>
          <p:nvPr/>
        </p:nvPicPr>
        <p:blipFill>
          <a:blip r:embed="rId4"/>
          <a:stretch>
            <a:fillRect/>
          </a:stretch>
        </p:blipFill>
        <p:spPr>
          <a:xfrm>
            <a:off x="7663389" y="1740386"/>
            <a:ext cx="481693" cy="458755"/>
          </a:xfrm>
          <a:prstGeom prst="rect">
            <a:avLst/>
          </a:prstGeom>
        </p:spPr>
      </p:pic>
      <p:sp>
        <p:nvSpPr>
          <p:cNvPr id="45" name="テキスト ボックス 44">
            <a:extLst>
              <a:ext uri="{FF2B5EF4-FFF2-40B4-BE49-F238E27FC236}">
                <a16:creationId xmlns:a16="http://schemas.microsoft.com/office/drawing/2014/main" id="{EB152FAC-1858-314E-A601-6CB87397A0E2}"/>
              </a:ext>
            </a:extLst>
          </p:cNvPr>
          <p:cNvSpPr txBox="1"/>
          <p:nvPr/>
        </p:nvSpPr>
        <p:spPr>
          <a:xfrm>
            <a:off x="2850907" y="1556356"/>
            <a:ext cx="1247068" cy="461665"/>
          </a:xfrm>
          <a:prstGeom prst="rect">
            <a:avLst/>
          </a:prstGeom>
          <a:noFill/>
        </p:spPr>
        <p:txBody>
          <a:bodyPr wrap="square" rtlCol="0">
            <a:spAutoFit/>
          </a:bodyPr>
          <a:lstStyle/>
          <a:p>
            <a:r>
              <a:rPr kumimoji="1" lang="ja-JP" altLang="en-US" sz="2400"/>
              <a:t>横置き</a:t>
            </a:r>
          </a:p>
        </p:txBody>
      </p:sp>
      <p:sp>
        <p:nvSpPr>
          <p:cNvPr id="46" name="テキスト ボックス 45">
            <a:extLst>
              <a:ext uri="{FF2B5EF4-FFF2-40B4-BE49-F238E27FC236}">
                <a16:creationId xmlns:a16="http://schemas.microsoft.com/office/drawing/2014/main" id="{C9B4A977-FCE2-0E4B-BF01-7F4A7394F817}"/>
              </a:ext>
            </a:extLst>
          </p:cNvPr>
          <p:cNvSpPr txBox="1"/>
          <p:nvPr/>
        </p:nvSpPr>
        <p:spPr>
          <a:xfrm>
            <a:off x="2376173" y="4369356"/>
            <a:ext cx="3324854" cy="461665"/>
          </a:xfrm>
          <a:prstGeom prst="rect">
            <a:avLst/>
          </a:prstGeom>
          <a:noFill/>
        </p:spPr>
        <p:txBody>
          <a:bodyPr wrap="square" rtlCol="0">
            <a:spAutoFit/>
          </a:bodyPr>
          <a:lstStyle/>
          <a:p>
            <a:r>
              <a:rPr kumimoji="1" lang="ja-JP" altLang="en-US" sz="2400"/>
              <a:t>横置き：</a:t>
            </a:r>
            <a:r>
              <a:rPr kumimoji="1" lang="en-US" altLang="ja-JP" sz="2400" dirty="0"/>
              <a:t>5</a:t>
            </a:r>
            <a:r>
              <a:rPr kumimoji="1" lang="ja-JP" altLang="en-US" sz="2400"/>
              <a:t>パターン</a:t>
            </a:r>
          </a:p>
        </p:txBody>
      </p:sp>
      <p:sp>
        <p:nvSpPr>
          <p:cNvPr id="47" name="テキスト ボックス 46">
            <a:extLst>
              <a:ext uri="{FF2B5EF4-FFF2-40B4-BE49-F238E27FC236}">
                <a16:creationId xmlns:a16="http://schemas.microsoft.com/office/drawing/2014/main" id="{A920E22A-B9AF-D747-AADF-3AA74116DE44}"/>
              </a:ext>
            </a:extLst>
          </p:cNvPr>
          <p:cNvSpPr txBox="1"/>
          <p:nvPr/>
        </p:nvSpPr>
        <p:spPr>
          <a:xfrm>
            <a:off x="5796970" y="4369357"/>
            <a:ext cx="3443692" cy="461665"/>
          </a:xfrm>
          <a:prstGeom prst="rect">
            <a:avLst/>
          </a:prstGeom>
          <a:noFill/>
        </p:spPr>
        <p:txBody>
          <a:bodyPr wrap="square" rtlCol="0">
            <a:spAutoFit/>
          </a:bodyPr>
          <a:lstStyle/>
          <a:p>
            <a:r>
              <a:rPr kumimoji="1" lang="ja-JP" altLang="en-US" sz="2400"/>
              <a:t>縦置き：</a:t>
            </a:r>
            <a:r>
              <a:rPr lang="en-US" altLang="ja-JP" sz="2400" dirty="0"/>
              <a:t>6</a:t>
            </a:r>
            <a:r>
              <a:rPr kumimoji="1" lang="ja-JP" altLang="en-US" sz="2400"/>
              <a:t>パターン</a:t>
            </a:r>
          </a:p>
        </p:txBody>
      </p:sp>
      <p:sp>
        <p:nvSpPr>
          <p:cNvPr id="48" name="下矢印 47">
            <a:extLst>
              <a:ext uri="{FF2B5EF4-FFF2-40B4-BE49-F238E27FC236}">
                <a16:creationId xmlns:a16="http://schemas.microsoft.com/office/drawing/2014/main" id="{976E82AF-4ADA-F545-908F-83363A2FF48D}"/>
              </a:ext>
            </a:extLst>
          </p:cNvPr>
          <p:cNvSpPr/>
          <p:nvPr/>
        </p:nvSpPr>
        <p:spPr>
          <a:xfrm>
            <a:off x="5402907" y="4877005"/>
            <a:ext cx="875696" cy="2850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B08298AA-3CC6-CA46-8B93-3E8B833BDC68}"/>
              </a:ext>
            </a:extLst>
          </p:cNvPr>
          <p:cNvSpPr txBox="1"/>
          <p:nvPr/>
        </p:nvSpPr>
        <p:spPr>
          <a:xfrm>
            <a:off x="2376172" y="5249543"/>
            <a:ext cx="6864489" cy="461665"/>
          </a:xfrm>
          <a:prstGeom prst="rect">
            <a:avLst/>
          </a:prstGeom>
          <a:noFill/>
        </p:spPr>
        <p:txBody>
          <a:bodyPr wrap="square" rtlCol="0">
            <a:spAutoFit/>
          </a:bodyPr>
          <a:lstStyle/>
          <a:p>
            <a:pPr algn="ctr"/>
            <a:r>
              <a:rPr kumimoji="1" lang="ja-JP" altLang="en-US" sz="2400"/>
              <a:t>全パターン：</a:t>
            </a:r>
            <a:r>
              <a:rPr lang="en-US" altLang="ja-JP" sz="2400" dirty="0"/>
              <a:t>(</a:t>
            </a:r>
            <a:r>
              <a:rPr kumimoji="1" lang="en-US" altLang="ja-JP" sz="2400" dirty="0"/>
              <a:t>5+6)×2 = 22</a:t>
            </a:r>
            <a:r>
              <a:rPr kumimoji="1" lang="ja-JP" altLang="en-US" sz="2400"/>
              <a:t>パターン</a:t>
            </a:r>
          </a:p>
        </p:txBody>
      </p:sp>
      <p:sp>
        <p:nvSpPr>
          <p:cNvPr id="50" name="テキスト ボックス 49">
            <a:extLst>
              <a:ext uri="{FF2B5EF4-FFF2-40B4-BE49-F238E27FC236}">
                <a16:creationId xmlns:a16="http://schemas.microsoft.com/office/drawing/2014/main" id="{69574109-EAB6-AA46-BCE4-129BA6C43616}"/>
              </a:ext>
            </a:extLst>
          </p:cNvPr>
          <p:cNvSpPr txBox="1"/>
          <p:nvPr/>
        </p:nvSpPr>
        <p:spPr>
          <a:xfrm>
            <a:off x="6374546" y="4831793"/>
            <a:ext cx="2359874" cy="461665"/>
          </a:xfrm>
          <a:prstGeom prst="rect">
            <a:avLst/>
          </a:prstGeom>
          <a:noFill/>
        </p:spPr>
        <p:txBody>
          <a:bodyPr wrap="square" rtlCol="0">
            <a:spAutoFit/>
          </a:bodyPr>
          <a:lstStyle/>
          <a:p>
            <a:r>
              <a:rPr kumimoji="1" lang="ja-JP" altLang="en-US" sz="2400"/>
              <a:t>色が逆も考慮</a:t>
            </a:r>
          </a:p>
        </p:txBody>
      </p:sp>
      <p:pic>
        <p:nvPicPr>
          <p:cNvPr id="51" name="図 50">
            <a:extLst>
              <a:ext uri="{FF2B5EF4-FFF2-40B4-BE49-F238E27FC236}">
                <a16:creationId xmlns:a16="http://schemas.microsoft.com/office/drawing/2014/main" id="{6660C62F-83AC-1A45-8558-221E03D2BAD8}"/>
              </a:ext>
            </a:extLst>
          </p:cNvPr>
          <p:cNvPicPr>
            <a:picLocks noChangeAspect="1"/>
          </p:cNvPicPr>
          <p:nvPr/>
        </p:nvPicPr>
        <p:blipFill>
          <a:blip r:embed="rId3"/>
          <a:stretch>
            <a:fillRect/>
          </a:stretch>
        </p:blipFill>
        <p:spPr>
          <a:xfrm>
            <a:off x="4408969" y="1559266"/>
            <a:ext cx="481693" cy="458755"/>
          </a:xfrm>
          <a:prstGeom prst="rect">
            <a:avLst/>
          </a:prstGeom>
        </p:spPr>
      </p:pic>
      <p:pic>
        <p:nvPicPr>
          <p:cNvPr id="52" name="図 51">
            <a:extLst>
              <a:ext uri="{FF2B5EF4-FFF2-40B4-BE49-F238E27FC236}">
                <a16:creationId xmlns:a16="http://schemas.microsoft.com/office/drawing/2014/main" id="{89606089-DFDA-DF42-BA54-44E068CFE222}"/>
              </a:ext>
            </a:extLst>
          </p:cNvPr>
          <p:cNvPicPr>
            <a:picLocks noChangeAspect="1"/>
          </p:cNvPicPr>
          <p:nvPr/>
        </p:nvPicPr>
        <p:blipFill>
          <a:blip r:embed="rId4"/>
          <a:stretch>
            <a:fillRect/>
          </a:stretch>
        </p:blipFill>
        <p:spPr>
          <a:xfrm>
            <a:off x="3932789" y="1559266"/>
            <a:ext cx="481693" cy="458755"/>
          </a:xfrm>
          <a:prstGeom prst="rect">
            <a:avLst/>
          </a:prstGeom>
        </p:spPr>
      </p:pic>
      <p:sp>
        <p:nvSpPr>
          <p:cNvPr id="53" name="テキスト ボックス 52">
            <a:extLst>
              <a:ext uri="{FF2B5EF4-FFF2-40B4-BE49-F238E27FC236}">
                <a16:creationId xmlns:a16="http://schemas.microsoft.com/office/drawing/2014/main" id="{7B465E9D-1A94-A24E-B5E6-FDB92DE44AAC}"/>
              </a:ext>
            </a:extLst>
          </p:cNvPr>
          <p:cNvSpPr txBox="1"/>
          <p:nvPr/>
        </p:nvSpPr>
        <p:spPr>
          <a:xfrm>
            <a:off x="6641223" y="1559010"/>
            <a:ext cx="1269944" cy="461665"/>
          </a:xfrm>
          <a:prstGeom prst="rect">
            <a:avLst/>
          </a:prstGeom>
          <a:noFill/>
        </p:spPr>
        <p:txBody>
          <a:bodyPr wrap="square" rtlCol="0">
            <a:spAutoFit/>
          </a:bodyPr>
          <a:lstStyle/>
          <a:p>
            <a:r>
              <a:rPr lang="ja-JP" altLang="en-US" sz="2400"/>
              <a:t>縦</a:t>
            </a:r>
            <a:r>
              <a:rPr kumimoji="1" lang="ja-JP" altLang="en-US" sz="2400"/>
              <a:t>置き</a:t>
            </a:r>
          </a:p>
        </p:txBody>
      </p:sp>
    </p:spTree>
    <p:extLst>
      <p:ext uri="{BB962C8B-B14F-4D97-AF65-F5344CB8AC3E}">
        <p14:creationId xmlns:p14="http://schemas.microsoft.com/office/powerpoint/2010/main" val="94816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8C067-5B66-9444-90FB-E4C0B5EDD130}"/>
              </a:ext>
            </a:extLst>
          </p:cNvPr>
          <p:cNvSpPr>
            <a:spLocks noGrp="1"/>
          </p:cNvSpPr>
          <p:nvPr>
            <p:ph type="title"/>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D4A530BE-51AC-DE48-85CE-9D7E2C20DF30}"/>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307E9D8D-5702-5946-8CAC-C5BF4BC67C41}"/>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DCF31E10-F771-F441-8EF0-5B7541914EE0}"/>
              </a:ext>
            </a:extLst>
          </p:cNvPr>
          <p:cNvSpPr>
            <a:spLocks noGrp="1"/>
          </p:cNvSpPr>
          <p:nvPr>
            <p:ph type="sldNum" sz="quarter" idx="12"/>
          </p:nvPr>
        </p:nvSpPr>
        <p:spPr/>
        <p:txBody>
          <a:bodyPr/>
          <a:lstStyle/>
          <a:p>
            <a:fld id="{B6C96D85-A916-2E4D-BC6C-F8C1C1E56440}" type="slidenum">
              <a:rPr lang="en-US" altLang="ja-JP" smtClean="0"/>
              <a:t>38</a:t>
            </a:fld>
            <a:endParaRPr kumimoji="1" lang="ja-JP" altLang="en-US"/>
          </a:p>
        </p:txBody>
      </p:sp>
      <p:pic>
        <p:nvPicPr>
          <p:cNvPr id="7" name="図 6" descr="食品, テーブル, 座る, カラフル が含まれている画像&#10;&#10;自動的に生成された説明">
            <a:extLst>
              <a:ext uri="{FF2B5EF4-FFF2-40B4-BE49-F238E27FC236}">
                <a16:creationId xmlns:a16="http://schemas.microsoft.com/office/drawing/2014/main" id="{C51B4376-AB29-6247-9291-C0DDA7389076}"/>
              </a:ext>
            </a:extLst>
          </p:cNvPr>
          <p:cNvPicPr>
            <a:picLocks noChangeAspect="1"/>
          </p:cNvPicPr>
          <p:nvPr/>
        </p:nvPicPr>
        <p:blipFill>
          <a:blip r:embed="rId2"/>
          <a:stretch>
            <a:fillRect/>
          </a:stretch>
        </p:blipFill>
        <p:spPr>
          <a:xfrm>
            <a:off x="4519487" y="1925052"/>
            <a:ext cx="2066466" cy="4090236"/>
          </a:xfrm>
          <a:prstGeom prst="rect">
            <a:avLst/>
          </a:prstGeom>
        </p:spPr>
      </p:pic>
      <p:pic>
        <p:nvPicPr>
          <p:cNvPr id="9" name="図 8" descr="食品 が含まれている画像&#10;&#10;自動的に生成された説明">
            <a:extLst>
              <a:ext uri="{FF2B5EF4-FFF2-40B4-BE49-F238E27FC236}">
                <a16:creationId xmlns:a16="http://schemas.microsoft.com/office/drawing/2014/main" id="{A6365A0E-13D4-F248-93B3-3D1751BD7705}"/>
              </a:ext>
            </a:extLst>
          </p:cNvPr>
          <p:cNvPicPr>
            <a:picLocks noChangeAspect="1"/>
          </p:cNvPicPr>
          <p:nvPr/>
        </p:nvPicPr>
        <p:blipFill>
          <a:blip r:embed="rId3"/>
          <a:stretch>
            <a:fillRect/>
          </a:stretch>
        </p:blipFill>
        <p:spPr>
          <a:xfrm>
            <a:off x="6860007" y="1925051"/>
            <a:ext cx="2014594" cy="4090237"/>
          </a:xfrm>
          <a:prstGeom prst="rect">
            <a:avLst/>
          </a:prstGeom>
        </p:spPr>
      </p:pic>
      <p:sp>
        <p:nvSpPr>
          <p:cNvPr id="10" name="テキスト ボックス 9">
            <a:extLst>
              <a:ext uri="{FF2B5EF4-FFF2-40B4-BE49-F238E27FC236}">
                <a16:creationId xmlns:a16="http://schemas.microsoft.com/office/drawing/2014/main" id="{D71B2A4B-CEF2-384B-869B-BEEA701CC7EB}"/>
              </a:ext>
            </a:extLst>
          </p:cNvPr>
          <p:cNvSpPr txBox="1"/>
          <p:nvPr/>
        </p:nvSpPr>
        <p:spPr>
          <a:xfrm>
            <a:off x="4571359" y="1533226"/>
            <a:ext cx="2014594" cy="369332"/>
          </a:xfrm>
          <a:prstGeom prst="rect">
            <a:avLst/>
          </a:prstGeom>
          <a:noFill/>
        </p:spPr>
        <p:txBody>
          <a:bodyPr wrap="square" rtlCol="0">
            <a:spAutoFit/>
          </a:bodyPr>
          <a:lstStyle/>
          <a:p>
            <a:r>
              <a:rPr kumimoji="1" lang="ja-JP" altLang="en-US"/>
              <a:t>プロぷよらー</a:t>
            </a:r>
            <a:r>
              <a:rPr kumimoji="1" lang="en-US" altLang="ja-JP" dirty="0"/>
              <a:t>AI</a:t>
            </a:r>
            <a:endParaRPr kumimoji="1" lang="ja-JP" altLang="en-US"/>
          </a:p>
        </p:txBody>
      </p:sp>
      <p:sp>
        <p:nvSpPr>
          <p:cNvPr id="11" name="テキスト ボックス 10">
            <a:extLst>
              <a:ext uri="{FF2B5EF4-FFF2-40B4-BE49-F238E27FC236}">
                <a16:creationId xmlns:a16="http://schemas.microsoft.com/office/drawing/2014/main" id="{A58DB361-5003-B441-B485-3696E19E8FF6}"/>
              </a:ext>
            </a:extLst>
          </p:cNvPr>
          <p:cNvSpPr txBox="1"/>
          <p:nvPr/>
        </p:nvSpPr>
        <p:spPr>
          <a:xfrm>
            <a:off x="7040975" y="1533226"/>
            <a:ext cx="1569625" cy="369332"/>
          </a:xfrm>
          <a:prstGeom prst="rect">
            <a:avLst/>
          </a:prstGeom>
          <a:noFill/>
        </p:spPr>
        <p:txBody>
          <a:bodyPr wrap="square" rtlCol="0">
            <a:spAutoFit/>
          </a:bodyPr>
          <a:lstStyle/>
          <a:p>
            <a:r>
              <a:rPr kumimoji="1" lang="ja-JP" altLang="en-US"/>
              <a:t>飛車ちゅう</a:t>
            </a:r>
            <a:r>
              <a:rPr kumimoji="1" lang="en-US" altLang="ja-JP" dirty="0"/>
              <a:t>AI</a:t>
            </a:r>
            <a:endParaRPr kumimoji="1" lang="ja-JP" altLang="en-US"/>
          </a:p>
        </p:txBody>
      </p:sp>
      <p:pic>
        <p:nvPicPr>
          <p:cNvPr id="13" name="図 12">
            <a:extLst>
              <a:ext uri="{FF2B5EF4-FFF2-40B4-BE49-F238E27FC236}">
                <a16:creationId xmlns:a16="http://schemas.microsoft.com/office/drawing/2014/main" id="{1B8C7EA8-E58C-5B46-8D8E-D47053D53B66}"/>
              </a:ext>
            </a:extLst>
          </p:cNvPr>
          <p:cNvPicPr>
            <a:picLocks noChangeAspect="1"/>
          </p:cNvPicPr>
          <p:nvPr/>
        </p:nvPicPr>
        <p:blipFill>
          <a:blip r:embed="rId4"/>
          <a:stretch>
            <a:fillRect/>
          </a:stretch>
        </p:blipFill>
        <p:spPr>
          <a:xfrm>
            <a:off x="6319253" y="2989179"/>
            <a:ext cx="266700" cy="254000"/>
          </a:xfrm>
          <a:prstGeom prst="rect">
            <a:avLst/>
          </a:prstGeom>
        </p:spPr>
      </p:pic>
      <p:pic>
        <p:nvPicPr>
          <p:cNvPr id="14" name="図 13">
            <a:extLst>
              <a:ext uri="{FF2B5EF4-FFF2-40B4-BE49-F238E27FC236}">
                <a16:creationId xmlns:a16="http://schemas.microsoft.com/office/drawing/2014/main" id="{E8AB59A9-878C-644D-A467-E779644B30A3}"/>
              </a:ext>
            </a:extLst>
          </p:cNvPr>
          <p:cNvPicPr>
            <a:picLocks noChangeAspect="1"/>
          </p:cNvPicPr>
          <p:nvPr/>
        </p:nvPicPr>
        <p:blipFill>
          <a:blip r:embed="rId4"/>
          <a:stretch>
            <a:fillRect/>
          </a:stretch>
        </p:blipFill>
        <p:spPr>
          <a:xfrm>
            <a:off x="5913522" y="2983832"/>
            <a:ext cx="266700" cy="254000"/>
          </a:xfrm>
          <a:prstGeom prst="rect">
            <a:avLst/>
          </a:prstGeom>
        </p:spPr>
      </p:pic>
      <p:pic>
        <p:nvPicPr>
          <p:cNvPr id="16" name="図 15">
            <a:extLst>
              <a:ext uri="{FF2B5EF4-FFF2-40B4-BE49-F238E27FC236}">
                <a16:creationId xmlns:a16="http://schemas.microsoft.com/office/drawing/2014/main" id="{C9AEFA0F-285C-9344-B5D7-2419E5A8FF7E}"/>
              </a:ext>
            </a:extLst>
          </p:cNvPr>
          <p:cNvPicPr>
            <a:picLocks noChangeAspect="1"/>
          </p:cNvPicPr>
          <p:nvPr/>
        </p:nvPicPr>
        <p:blipFill>
          <a:blip r:embed="rId5"/>
          <a:stretch>
            <a:fillRect/>
          </a:stretch>
        </p:blipFill>
        <p:spPr>
          <a:xfrm>
            <a:off x="6314241" y="2691648"/>
            <a:ext cx="266700" cy="254000"/>
          </a:xfrm>
          <a:prstGeom prst="rect">
            <a:avLst/>
          </a:prstGeom>
        </p:spPr>
      </p:pic>
      <p:pic>
        <p:nvPicPr>
          <p:cNvPr id="18" name="図 17">
            <a:extLst>
              <a:ext uri="{FF2B5EF4-FFF2-40B4-BE49-F238E27FC236}">
                <a16:creationId xmlns:a16="http://schemas.microsoft.com/office/drawing/2014/main" id="{98DE26E6-4565-A244-BA36-B2552BF6244C}"/>
              </a:ext>
            </a:extLst>
          </p:cNvPr>
          <p:cNvPicPr>
            <a:picLocks noChangeAspect="1"/>
          </p:cNvPicPr>
          <p:nvPr/>
        </p:nvPicPr>
        <p:blipFill>
          <a:blip r:embed="rId6"/>
          <a:stretch>
            <a:fillRect/>
          </a:stretch>
        </p:blipFill>
        <p:spPr>
          <a:xfrm>
            <a:off x="6322930" y="2403122"/>
            <a:ext cx="266700" cy="254000"/>
          </a:xfrm>
          <a:prstGeom prst="rect">
            <a:avLst/>
          </a:prstGeom>
        </p:spPr>
      </p:pic>
      <p:pic>
        <p:nvPicPr>
          <p:cNvPr id="20" name="図 19">
            <a:extLst>
              <a:ext uri="{FF2B5EF4-FFF2-40B4-BE49-F238E27FC236}">
                <a16:creationId xmlns:a16="http://schemas.microsoft.com/office/drawing/2014/main" id="{51AA377B-CB8B-484F-A266-12DD5FE6D98B}"/>
              </a:ext>
            </a:extLst>
          </p:cNvPr>
          <p:cNvPicPr>
            <a:picLocks noChangeAspect="1"/>
          </p:cNvPicPr>
          <p:nvPr/>
        </p:nvPicPr>
        <p:blipFill>
          <a:blip r:embed="rId5"/>
          <a:stretch>
            <a:fillRect/>
          </a:stretch>
        </p:blipFill>
        <p:spPr>
          <a:xfrm>
            <a:off x="6297197" y="2010875"/>
            <a:ext cx="266700" cy="254000"/>
          </a:xfrm>
          <a:prstGeom prst="rect">
            <a:avLst/>
          </a:prstGeom>
        </p:spPr>
      </p:pic>
    </p:spTree>
    <p:extLst>
      <p:ext uri="{BB962C8B-B14F-4D97-AF65-F5344CB8AC3E}">
        <p14:creationId xmlns:p14="http://schemas.microsoft.com/office/powerpoint/2010/main" val="243899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B756C-1AB4-F640-B455-B7094FBF6C80}"/>
              </a:ext>
            </a:extLst>
          </p:cNvPr>
          <p:cNvSpPr>
            <a:spLocks noGrp="1"/>
          </p:cNvSpPr>
          <p:nvPr>
            <p:ph type="title"/>
          </p:nvPr>
        </p:nvSpPr>
        <p:spPr/>
        <p:txBody>
          <a:bodyPr/>
          <a:lstStyle/>
          <a:p>
            <a:r>
              <a:rPr lang="ja-JP" altLang="en-US"/>
              <a:t>背景</a:t>
            </a:r>
            <a:endParaRPr kumimoji="1" lang="ja-JP" altLang="en-US"/>
          </a:p>
        </p:txBody>
      </p:sp>
      <p:sp>
        <p:nvSpPr>
          <p:cNvPr id="3" name="コンテンツ プレースホルダー 2">
            <a:extLst>
              <a:ext uri="{FF2B5EF4-FFF2-40B4-BE49-F238E27FC236}">
                <a16:creationId xmlns:a16="http://schemas.microsoft.com/office/drawing/2014/main" id="{32F783E7-DB72-1D44-8EC1-7BA2B23C4C7F}"/>
              </a:ext>
            </a:extLst>
          </p:cNvPr>
          <p:cNvSpPr>
            <a:spLocks noGrp="1"/>
          </p:cNvSpPr>
          <p:nvPr>
            <p:ph idx="1"/>
          </p:nvPr>
        </p:nvSpPr>
        <p:spPr/>
        <p:txBody>
          <a:bodyPr/>
          <a:lstStyle/>
          <a:p>
            <a:r>
              <a:rPr kumimoji="1" lang="ja-JP" altLang="en-US"/>
              <a:t>初心者でありがちなこと</a:t>
            </a:r>
          </a:p>
        </p:txBody>
      </p:sp>
      <p:sp>
        <p:nvSpPr>
          <p:cNvPr id="4" name="日付プレースホルダー 3">
            <a:extLst>
              <a:ext uri="{FF2B5EF4-FFF2-40B4-BE49-F238E27FC236}">
                <a16:creationId xmlns:a16="http://schemas.microsoft.com/office/drawing/2014/main" id="{14AB1084-C0C8-934C-927B-0279A8D32E2F}"/>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AF52D6E6-333A-274D-9F95-5BA92950A51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43B14466-1427-8849-98F1-0BE1539E0304}"/>
              </a:ext>
            </a:extLst>
          </p:cNvPr>
          <p:cNvSpPr>
            <a:spLocks noGrp="1"/>
          </p:cNvSpPr>
          <p:nvPr>
            <p:ph type="sldNum" sz="quarter" idx="12"/>
          </p:nvPr>
        </p:nvSpPr>
        <p:spPr/>
        <p:txBody>
          <a:bodyPr/>
          <a:lstStyle/>
          <a:p>
            <a:fld id="{B6C96D85-A916-2E4D-BC6C-F8C1C1E56440}" type="slidenum">
              <a:rPr lang="en-US" altLang="ja-JP" smtClean="0"/>
              <a:t>4</a:t>
            </a:fld>
            <a:endParaRPr kumimoji="1" lang="ja-JP" altLang="en-US"/>
          </a:p>
        </p:txBody>
      </p:sp>
      <p:pic>
        <p:nvPicPr>
          <p:cNvPr id="14" name="図 13" descr="パソコンの画面&#10;&#10;中程度の精度で自動的に生成された説明">
            <a:extLst>
              <a:ext uri="{FF2B5EF4-FFF2-40B4-BE49-F238E27FC236}">
                <a16:creationId xmlns:a16="http://schemas.microsoft.com/office/drawing/2014/main" id="{6E9F465A-3AEB-D84B-8694-172E0A13E322}"/>
              </a:ext>
            </a:extLst>
          </p:cNvPr>
          <p:cNvPicPr>
            <a:picLocks noChangeAspect="1"/>
          </p:cNvPicPr>
          <p:nvPr/>
        </p:nvPicPr>
        <p:blipFill rotWithShape="1">
          <a:blip r:embed="rId2"/>
          <a:srcRect l="2824" t="44556" r="2195" b="-1"/>
          <a:stretch/>
        </p:blipFill>
        <p:spPr>
          <a:xfrm>
            <a:off x="1192412" y="2463351"/>
            <a:ext cx="3157955" cy="3346768"/>
          </a:xfrm>
          <a:prstGeom prst="rect">
            <a:avLst/>
          </a:prstGeom>
        </p:spPr>
      </p:pic>
      <p:pic>
        <p:nvPicPr>
          <p:cNvPr id="15" name="図 14">
            <a:extLst>
              <a:ext uri="{FF2B5EF4-FFF2-40B4-BE49-F238E27FC236}">
                <a16:creationId xmlns:a16="http://schemas.microsoft.com/office/drawing/2014/main" id="{5F28EC0A-E482-3846-A76C-9B5984DBA5D5}"/>
              </a:ext>
            </a:extLst>
          </p:cNvPr>
          <p:cNvPicPr>
            <a:picLocks noChangeAspect="1"/>
          </p:cNvPicPr>
          <p:nvPr/>
        </p:nvPicPr>
        <p:blipFill>
          <a:blip r:embed="rId3"/>
          <a:stretch>
            <a:fillRect/>
          </a:stretch>
        </p:blipFill>
        <p:spPr>
          <a:xfrm>
            <a:off x="1808585" y="4831783"/>
            <a:ext cx="481693" cy="458755"/>
          </a:xfrm>
          <a:prstGeom prst="rect">
            <a:avLst/>
          </a:prstGeom>
        </p:spPr>
      </p:pic>
      <p:pic>
        <p:nvPicPr>
          <p:cNvPr id="16" name="図 15">
            <a:extLst>
              <a:ext uri="{FF2B5EF4-FFF2-40B4-BE49-F238E27FC236}">
                <a16:creationId xmlns:a16="http://schemas.microsoft.com/office/drawing/2014/main" id="{BD726CC1-9557-184F-A800-139D7529788A}"/>
              </a:ext>
            </a:extLst>
          </p:cNvPr>
          <p:cNvPicPr>
            <a:picLocks noChangeAspect="1"/>
          </p:cNvPicPr>
          <p:nvPr/>
        </p:nvPicPr>
        <p:blipFill>
          <a:blip r:embed="rId4"/>
          <a:stretch>
            <a:fillRect/>
          </a:stretch>
        </p:blipFill>
        <p:spPr>
          <a:xfrm>
            <a:off x="1814097" y="4353754"/>
            <a:ext cx="481693" cy="458755"/>
          </a:xfrm>
          <a:prstGeom prst="rect">
            <a:avLst/>
          </a:prstGeom>
        </p:spPr>
      </p:pic>
      <p:pic>
        <p:nvPicPr>
          <p:cNvPr id="18" name="図 17">
            <a:extLst>
              <a:ext uri="{FF2B5EF4-FFF2-40B4-BE49-F238E27FC236}">
                <a16:creationId xmlns:a16="http://schemas.microsoft.com/office/drawing/2014/main" id="{A74F46B8-4147-E044-86F5-05CE3ABD28FA}"/>
              </a:ext>
            </a:extLst>
          </p:cNvPr>
          <p:cNvPicPr>
            <a:picLocks noChangeAspect="1"/>
          </p:cNvPicPr>
          <p:nvPr/>
        </p:nvPicPr>
        <p:blipFill>
          <a:blip r:embed="rId5"/>
          <a:stretch>
            <a:fillRect/>
          </a:stretch>
        </p:blipFill>
        <p:spPr>
          <a:xfrm>
            <a:off x="2758697" y="4830096"/>
            <a:ext cx="480061" cy="457200"/>
          </a:xfrm>
          <a:prstGeom prst="rect">
            <a:avLst/>
          </a:prstGeom>
        </p:spPr>
      </p:pic>
      <p:pic>
        <p:nvPicPr>
          <p:cNvPr id="20" name="図 19">
            <a:extLst>
              <a:ext uri="{FF2B5EF4-FFF2-40B4-BE49-F238E27FC236}">
                <a16:creationId xmlns:a16="http://schemas.microsoft.com/office/drawing/2014/main" id="{9D4EC426-1AB1-5848-867B-39EE92E6FC89}"/>
              </a:ext>
            </a:extLst>
          </p:cNvPr>
          <p:cNvPicPr>
            <a:picLocks noChangeAspect="1"/>
          </p:cNvPicPr>
          <p:nvPr/>
        </p:nvPicPr>
        <p:blipFill>
          <a:blip r:embed="rId6"/>
          <a:stretch>
            <a:fillRect/>
          </a:stretch>
        </p:blipFill>
        <p:spPr>
          <a:xfrm>
            <a:off x="2286398" y="4830096"/>
            <a:ext cx="480060" cy="457200"/>
          </a:xfrm>
          <a:prstGeom prst="rect">
            <a:avLst/>
          </a:prstGeom>
        </p:spPr>
      </p:pic>
      <p:pic>
        <p:nvPicPr>
          <p:cNvPr id="21" name="図 20">
            <a:extLst>
              <a:ext uri="{FF2B5EF4-FFF2-40B4-BE49-F238E27FC236}">
                <a16:creationId xmlns:a16="http://schemas.microsoft.com/office/drawing/2014/main" id="{06EC85D4-0E34-DF4B-933D-1321B9BDFA55}"/>
              </a:ext>
            </a:extLst>
          </p:cNvPr>
          <p:cNvPicPr>
            <a:picLocks noChangeAspect="1"/>
          </p:cNvPicPr>
          <p:nvPr/>
        </p:nvPicPr>
        <p:blipFill>
          <a:blip r:embed="rId3"/>
          <a:stretch>
            <a:fillRect/>
          </a:stretch>
        </p:blipFill>
        <p:spPr>
          <a:xfrm>
            <a:off x="2285581" y="4368099"/>
            <a:ext cx="481693" cy="458755"/>
          </a:xfrm>
          <a:prstGeom prst="rect">
            <a:avLst/>
          </a:prstGeom>
        </p:spPr>
      </p:pic>
      <p:pic>
        <p:nvPicPr>
          <p:cNvPr id="22" name="図 21">
            <a:extLst>
              <a:ext uri="{FF2B5EF4-FFF2-40B4-BE49-F238E27FC236}">
                <a16:creationId xmlns:a16="http://schemas.microsoft.com/office/drawing/2014/main" id="{D1EA0321-DE3F-7342-89BA-8D1E76DBB131}"/>
              </a:ext>
            </a:extLst>
          </p:cNvPr>
          <p:cNvPicPr>
            <a:picLocks noChangeAspect="1"/>
          </p:cNvPicPr>
          <p:nvPr/>
        </p:nvPicPr>
        <p:blipFill>
          <a:blip r:embed="rId3"/>
          <a:stretch>
            <a:fillRect/>
          </a:stretch>
        </p:blipFill>
        <p:spPr>
          <a:xfrm>
            <a:off x="1309439" y="4842379"/>
            <a:ext cx="481693" cy="458755"/>
          </a:xfrm>
          <a:prstGeom prst="rect">
            <a:avLst/>
          </a:prstGeom>
        </p:spPr>
      </p:pic>
      <p:pic>
        <p:nvPicPr>
          <p:cNvPr id="23" name="図 22">
            <a:extLst>
              <a:ext uri="{FF2B5EF4-FFF2-40B4-BE49-F238E27FC236}">
                <a16:creationId xmlns:a16="http://schemas.microsoft.com/office/drawing/2014/main" id="{6043B288-7233-F643-85FC-EA31A2B9DDB2}"/>
              </a:ext>
            </a:extLst>
          </p:cNvPr>
          <p:cNvPicPr>
            <a:picLocks noChangeAspect="1"/>
          </p:cNvPicPr>
          <p:nvPr/>
        </p:nvPicPr>
        <p:blipFill>
          <a:blip r:embed="rId3"/>
          <a:stretch>
            <a:fillRect/>
          </a:stretch>
        </p:blipFill>
        <p:spPr>
          <a:xfrm>
            <a:off x="1822970" y="3892534"/>
            <a:ext cx="481693" cy="458755"/>
          </a:xfrm>
          <a:prstGeom prst="rect">
            <a:avLst/>
          </a:prstGeom>
        </p:spPr>
      </p:pic>
      <p:pic>
        <p:nvPicPr>
          <p:cNvPr id="24" name="図 23">
            <a:extLst>
              <a:ext uri="{FF2B5EF4-FFF2-40B4-BE49-F238E27FC236}">
                <a16:creationId xmlns:a16="http://schemas.microsoft.com/office/drawing/2014/main" id="{F6CAF828-93A8-874C-B2C0-A248379A70C2}"/>
              </a:ext>
            </a:extLst>
          </p:cNvPr>
          <p:cNvPicPr>
            <a:picLocks noChangeAspect="1"/>
          </p:cNvPicPr>
          <p:nvPr/>
        </p:nvPicPr>
        <p:blipFill>
          <a:blip r:embed="rId4"/>
          <a:stretch>
            <a:fillRect/>
          </a:stretch>
        </p:blipFill>
        <p:spPr>
          <a:xfrm>
            <a:off x="1328750" y="4356943"/>
            <a:ext cx="481693" cy="458755"/>
          </a:xfrm>
          <a:prstGeom prst="rect">
            <a:avLst/>
          </a:prstGeom>
        </p:spPr>
      </p:pic>
      <p:pic>
        <p:nvPicPr>
          <p:cNvPr id="25" name="図 24">
            <a:extLst>
              <a:ext uri="{FF2B5EF4-FFF2-40B4-BE49-F238E27FC236}">
                <a16:creationId xmlns:a16="http://schemas.microsoft.com/office/drawing/2014/main" id="{A2C9651C-7441-3041-B39D-872999E2D932}"/>
              </a:ext>
            </a:extLst>
          </p:cNvPr>
          <p:cNvPicPr>
            <a:picLocks noChangeAspect="1"/>
          </p:cNvPicPr>
          <p:nvPr/>
        </p:nvPicPr>
        <p:blipFill>
          <a:blip r:embed="rId4"/>
          <a:stretch>
            <a:fillRect/>
          </a:stretch>
        </p:blipFill>
        <p:spPr>
          <a:xfrm>
            <a:off x="1323646" y="3907357"/>
            <a:ext cx="481693" cy="458755"/>
          </a:xfrm>
          <a:prstGeom prst="rect">
            <a:avLst/>
          </a:prstGeom>
        </p:spPr>
      </p:pic>
      <p:pic>
        <p:nvPicPr>
          <p:cNvPr id="26" name="図 25">
            <a:extLst>
              <a:ext uri="{FF2B5EF4-FFF2-40B4-BE49-F238E27FC236}">
                <a16:creationId xmlns:a16="http://schemas.microsoft.com/office/drawing/2014/main" id="{3E0D01EA-CFC1-6E4A-9541-3BB47B578CE3}"/>
              </a:ext>
            </a:extLst>
          </p:cNvPr>
          <p:cNvPicPr>
            <a:picLocks noChangeAspect="1"/>
          </p:cNvPicPr>
          <p:nvPr/>
        </p:nvPicPr>
        <p:blipFill>
          <a:blip r:embed="rId6"/>
          <a:stretch>
            <a:fillRect/>
          </a:stretch>
        </p:blipFill>
        <p:spPr>
          <a:xfrm>
            <a:off x="2754716" y="4351289"/>
            <a:ext cx="480060" cy="457200"/>
          </a:xfrm>
          <a:prstGeom prst="rect">
            <a:avLst/>
          </a:prstGeom>
        </p:spPr>
      </p:pic>
      <p:pic>
        <p:nvPicPr>
          <p:cNvPr id="27" name="図 26">
            <a:extLst>
              <a:ext uri="{FF2B5EF4-FFF2-40B4-BE49-F238E27FC236}">
                <a16:creationId xmlns:a16="http://schemas.microsoft.com/office/drawing/2014/main" id="{D4457678-21F2-EB47-BF31-41367C9D0853}"/>
              </a:ext>
            </a:extLst>
          </p:cNvPr>
          <p:cNvPicPr>
            <a:picLocks noChangeAspect="1"/>
          </p:cNvPicPr>
          <p:nvPr/>
        </p:nvPicPr>
        <p:blipFill>
          <a:blip r:embed="rId6"/>
          <a:stretch>
            <a:fillRect/>
          </a:stretch>
        </p:blipFill>
        <p:spPr>
          <a:xfrm>
            <a:off x="2209800" y="3890119"/>
            <a:ext cx="480060" cy="457200"/>
          </a:xfrm>
          <a:prstGeom prst="rect">
            <a:avLst/>
          </a:prstGeom>
        </p:spPr>
      </p:pic>
      <p:pic>
        <p:nvPicPr>
          <p:cNvPr id="28" name="図 27">
            <a:extLst>
              <a:ext uri="{FF2B5EF4-FFF2-40B4-BE49-F238E27FC236}">
                <a16:creationId xmlns:a16="http://schemas.microsoft.com/office/drawing/2014/main" id="{69BFFF61-D474-384D-AB5D-F2BE94B07285}"/>
              </a:ext>
            </a:extLst>
          </p:cNvPr>
          <p:cNvPicPr>
            <a:picLocks noChangeAspect="1"/>
          </p:cNvPicPr>
          <p:nvPr/>
        </p:nvPicPr>
        <p:blipFill>
          <a:blip r:embed="rId5"/>
          <a:stretch>
            <a:fillRect/>
          </a:stretch>
        </p:blipFill>
        <p:spPr>
          <a:xfrm>
            <a:off x="3234776" y="4831245"/>
            <a:ext cx="480061" cy="457200"/>
          </a:xfrm>
          <a:prstGeom prst="rect">
            <a:avLst/>
          </a:prstGeom>
        </p:spPr>
      </p:pic>
      <p:pic>
        <p:nvPicPr>
          <p:cNvPr id="29" name="図 28">
            <a:extLst>
              <a:ext uri="{FF2B5EF4-FFF2-40B4-BE49-F238E27FC236}">
                <a16:creationId xmlns:a16="http://schemas.microsoft.com/office/drawing/2014/main" id="{7363F96D-3D42-AC4B-BDFA-3A9E067DCBA3}"/>
              </a:ext>
            </a:extLst>
          </p:cNvPr>
          <p:cNvPicPr>
            <a:picLocks noChangeAspect="1"/>
          </p:cNvPicPr>
          <p:nvPr/>
        </p:nvPicPr>
        <p:blipFill>
          <a:blip r:embed="rId5"/>
          <a:stretch>
            <a:fillRect/>
          </a:stretch>
        </p:blipFill>
        <p:spPr>
          <a:xfrm>
            <a:off x="3249775" y="4369654"/>
            <a:ext cx="480061" cy="457200"/>
          </a:xfrm>
          <a:prstGeom prst="rect">
            <a:avLst/>
          </a:prstGeom>
        </p:spPr>
      </p:pic>
      <p:pic>
        <p:nvPicPr>
          <p:cNvPr id="1026" name="Picture 2" descr="ゲーマーの男の子のイラスト（将来の夢）">
            <a:extLst>
              <a:ext uri="{FF2B5EF4-FFF2-40B4-BE49-F238E27FC236}">
                <a16:creationId xmlns:a16="http://schemas.microsoft.com/office/drawing/2014/main" id="{A212C37E-74DE-4344-8FA8-C52E521816D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4" t="3127" r="-244" b="23633"/>
          <a:stretch/>
        </p:blipFill>
        <p:spPr bwMode="auto">
          <a:xfrm>
            <a:off x="8698851" y="3211803"/>
            <a:ext cx="2131049" cy="246762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8CB951A8-6F74-5448-8D52-AF635F3F66ED}"/>
              </a:ext>
            </a:extLst>
          </p:cNvPr>
          <p:cNvSpPr txBox="1"/>
          <p:nvPr/>
        </p:nvSpPr>
        <p:spPr>
          <a:xfrm>
            <a:off x="5174880" y="2722605"/>
            <a:ext cx="2733736" cy="523220"/>
          </a:xfrm>
          <a:prstGeom prst="rect">
            <a:avLst/>
          </a:prstGeom>
          <a:noFill/>
        </p:spPr>
        <p:txBody>
          <a:bodyPr wrap="square" rtlCol="0">
            <a:spAutoFit/>
          </a:bodyPr>
          <a:lstStyle/>
          <a:p>
            <a:r>
              <a:rPr kumimoji="1" lang="ja-JP" altLang="en-US" sz="2800"/>
              <a:t>初心者</a:t>
            </a:r>
          </a:p>
        </p:txBody>
      </p:sp>
      <p:sp>
        <p:nvSpPr>
          <p:cNvPr id="31" name="角丸四角形吹き出し 30">
            <a:extLst>
              <a:ext uri="{FF2B5EF4-FFF2-40B4-BE49-F238E27FC236}">
                <a16:creationId xmlns:a16="http://schemas.microsoft.com/office/drawing/2014/main" id="{33AB08DA-42D6-0F48-8947-9CDEE7449676}"/>
              </a:ext>
            </a:extLst>
          </p:cNvPr>
          <p:cNvSpPr/>
          <p:nvPr/>
        </p:nvSpPr>
        <p:spPr>
          <a:xfrm>
            <a:off x="6678586" y="1334596"/>
            <a:ext cx="4870412" cy="1158083"/>
          </a:xfrm>
          <a:prstGeom prst="wedgeRoundRectCallout">
            <a:avLst>
              <a:gd name="adj1" fmla="val -39400"/>
              <a:gd name="adj2" fmla="val 89466"/>
              <a:gd name="adj3" fmla="val 16667"/>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a:extLst>
              <a:ext uri="{FF2B5EF4-FFF2-40B4-BE49-F238E27FC236}">
                <a16:creationId xmlns:a16="http://schemas.microsoft.com/office/drawing/2014/main" id="{4B22D671-93E7-774D-A8D3-852169889D1B}"/>
              </a:ext>
            </a:extLst>
          </p:cNvPr>
          <p:cNvPicPr>
            <a:picLocks noChangeAspect="1"/>
          </p:cNvPicPr>
          <p:nvPr/>
        </p:nvPicPr>
        <p:blipFill>
          <a:blip r:embed="rId6"/>
          <a:stretch>
            <a:fillRect/>
          </a:stretch>
        </p:blipFill>
        <p:spPr>
          <a:xfrm>
            <a:off x="6790384" y="1436256"/>
            <a:ext cx="480060" cy="457200"/>
          </a:xfrm>
          <a:prstGeom prst="rect">
            <a:avLst/>
          </a:prstGeom>
        </p:spPr>
      </p:pic>
      <p:pic>
        <p:nvPicPr>
          <p:cNvPr id="35" name="図 34">
            <a:extLst>
              <a:ext uri="{FF2B5EF4-FFF2-40B4-BE49-F238E27FC236}">
                <a16:creationId xmlns:a16="http://schemas.microsoft.com/office/drawing/2014/main" id="{6F1C529E-DE04-2247-848A-37933EFEDB09}"/>
              </a:ext>
            </a:extLst>
          </p:cNvPr>
          <p:cNvPicPr>
            <a:picLocks noChangeAspect="1"/>
          </p:cNvPicPr>
          <p:nvPr/>
        </p:nvPicPr>
        <p:blipFill>
          <a:blip r:embed="rId5"/>
          <a:stretch>
            <a:fillRect/>
          </a:stretch>
        </p:blipFill>
        <p:spPr>
          <a:xfrm>
            <a:off x="7269779" y="1436256"/>
            <a:ext cx="480061" cy="457200"/>
          </a:xfrm>
          <a:prstGeom prst="rect">
            <a:avLst/>
          </a:prstGeom>
        </p:spPr>
      </p:pic>
      <p:sp>
        <p:nvSpPr>
          <p:cNvPr id="36" name="テキスト ボックス 35">
            <a:extLst>
              <a:ext uri="{FF2B5EF4-FFF2-40B4-BE49-F238E27FC236}">
                <a16:creationId xmlns:a16="http://schemas.microsoft.com/office/drawing/2014/main" id="{57A71AED-0C29-0743-A035-03072C839F64}"/>
              </a:ext>
            </a:extLst>
          </p:cNvPr>
          <p:cNvSpPr txBox="1"/>
          <p:nvPr/>
        </p:nvSpPr>
        <p:spPr>
          <a:xfrm>
            <a:off x="6625720" y="1472046"/>
            <a:ext cx="5520266" cy="1323439"/>
          </a:xfrm>
          <a:prstGeom prst="rect">
            <a:avLst/>
          </a:prstGeom>
          <a:noFill/>
        </p:spPr>
        <p:txBody>
          <a:bodyPr wrap="square" rtlCol="0">
            <a:spAutoFit/>
          </a:bodyPr>
          <a:lstStyle/>
          <a:p>
            <a:r>
              <a:rPr kumimoji="1" lang="ja-JP" altLang="en-US" sz="2800"/>
              <a:t>　　　</a:t>
            </a:r>
            <a:r>
              <a:rPr kumimoji="1" lang="ja-JP" altLang="en-US" sz="2400"/>
              <a:t>が欲しかったのに</a:t>
            </a:r>
            <a:endParaRPr kumimoji="1" lang="en-US" altLang="ja-JP" sz="2400" dirty="0"/>
          </a:p>
          <a:p>
            <a:r>
              <a:rPr lang="ja-JP" altLang="en-US" sz="2400"/>
              <a:t>　　　</a:t>
            </a:r>
            <a:r>
              <a:rPr lang="en-US" altLang="ja-JP" sz="2400" dirty="0"/>
              <a:t>  </a:t>
            </a:r>
            <a:r>
              <a:rPr lang="ja-JP" altLang="en-US" sz="2400"/>
              <a:t>がきちゃったどうしよう！</a:t>
            </a:r>
            <a:endParaRPr kumimoji="1" lang="en-US" altLang="ja-JP" sz="2400" dirty="0"/>
          </a:p>
          <a:p>
            <a:endParaRPr kumimoji="1" lang="ja-JP" altLang="en-US" sz="2800"/>
          </a:p>
        </p:txBody>
      </p:sp>
      <p:pic>
        <p:nvPicPr>
          <p:cNvPr id="37" name="図 36">
            <a:extLst>
              <a:ext uri="{FF2B5EF4-FFF2-40B4-BE49-F238E27FC236}">
                <a16:creationId xmlns:a16="http://schemas.microsoft.com/office/drawing/2014/main" id="{0B0F7E76-EA1A-B049-ABE4-64507722DDDA}"/>
              </a:ext>
            </a:extLst>
          </p:cNvPr>
          <p:cNvPicPr>
            <a:picLocks noChangeAspect="1"/>
          </p:cNvPicPr>
          <p:nvPr/>
        </p:nvPicPr>
        <p:blipFill>
          <a:blip r:embed="rId4"/>
          <a:stretch>
            <a:fillRect/>
          </a:stretch>
        </p:blipFill>
        <p:spPr>
          <a:xfrm>
            <a:off x="2173195" y="2590291"/>
            <a:ext cx="481693" cy="458755"/>
          </a:xfrm>
          <a:prstGeom prst="rect">
            <a:avLst/>
          </a:prstGeom>
        </p:spPr>
      </p:pic>
      <p:pic>
        <p:nvPicPr>
          <p:cNvPr id="38" name="図 37">
            <a:extLst>
              <a:ext uri="{FF2B5EF4-FFF2-40B4-BE49-F238E27FC236}">
                <a16:creationId xmlns:a16="http://schemas.microsoft.com/office/drawing/2014/main" id="{66EBBED2-0E42-004B-BD28-6F7CF1790989}"/>
              </a:ext>
            </a:extLst>
          </p:cNvPr>
          <p:cNvPicPr>
            <a:picLocks noChangeAspect="1"/>
          </p:cNvPicPr>
          <p:nvPr/>
        </p:nvPicPr>
        <p:blipFill>
          <a:blip r:embed="rId3"/>
          <a:stretch>
            <a:fillRect/>
          </a:stretch>
        </p:blipFill>
        <p:spPr>
          <a:xfrm>
            <a:off x="2653476" y="2592399"/>
            <a:ext cx="481693" cy="458755"/>
          </a:xfrm>
          <a:prstGeom prst="rect">
            <a:avLst/>
          </a:prstGeom>
        </p:spPr>
      </p:pic>
      <p:pic>
        <p:nvPicPr>
          <p:cNvPr id="40" name="図 39">
            <a:extLst>
              <a:ext uri="{FF2B5EF4-FFF2-40B4-BE49-F238E27FC236}">
                <a16:creationId xmlns:a16="http://schemas.microsoft.com/office/drawing/2014/main" id="{9096239C-CA28-394D-B52D-B9E86F91A56E}"/>
              </a:ext>
            </a:extLst>
          </p:cNvPr>
          <p:cNvPicPr>
            <a:picLocks noChangeAspect="1"/>
          </p:cNvPicPr>
          <p:nvPr/>
        </p:nvPicPr>
        <p:blipFill>
          <a:blip r:embed="rId4"/>
          <a:stretch>
            <a:fillRect/>
          </a:stretch>
        </p:blipFill>
        <p:spPr>
          <a:xfrm>
            <a:off x="6776288" y="1986572"/>
            <a:ext cx="481693" cy="458755"/>
          </a:xfrm>
          <a:prstGeom prst="rect">
            <a:avLst/>
          </a:prstGeom>
        </p:spPr>
      </p:pic>
      <p:pic>
        <p:nvPicPr>
          <p:cNvPr id="41" name="図 40">
            <a:extLst>
              <a:ext uri="{FF2B5EF4-FFF2-40B4-BE49-F238E27FC236}">
                <a16:creationId xmlns:a16="http://schemas.microsoft.com/office/drawing/2014/main" id="{A8F9755E-36CD-B641-9685-CA7160D0B1E0}"/>
              </a:ext>
            </a:extLst>
          </p:cNvPr>
          <p:cNvPicPr>
            <a:picLocks noChangeAspect="1"/>
          </p:cNvPicPr>
          <p:nvPr/>
        </p:nvPicPr>
        <p:blipFill>
          <a:blip r:embed="rId3"/>
          <a:stretch>
            <a:fillRect/>
          </a:stretch>
        </p:blipFill>
        <p:spPr>
          <a:xfrm>
            <a:off x="7256569" y="1988680"/>
            <a:ext cx="481693" cy="458755"/>
          </a:xfrm>
          <a:prstGeom prst="rect">
            <a:avLst/>
          </a:prstGeom>
        </p:spPr>
      </p:pic>
      <p:pic>
        <p:nvPicPr>
          <p:cNvPr id="1028" name="Picture 4" descr="徹夜でゲームをする人のイラスト（男性）">
            <a:extLst>
              <a:ext uri="{FF2B5EF4-FFF2-40B4-BE49-F238E27FC236}">
                <a16:creationId xmlns:a16="http://schemas.microsoft.com/office/drawing/2014/main" id="{ED07B9DA-40F8-364B-B8A4-320DB524DA6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6186" b="22844"/>
          <a:stretch/>
        </p:blipFill>
        <p:spPr bwMode="auto">
          <a:xfrm>
            <a:off x="5049620" y="3111174"/>
            <a:ext cx="1836000" cy="2632361"/>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15FA516C-8F42-8342-A707-3820D70E4524}"/>
              </a:ext>
            </a:extLst>
          </p:cNvPr>
          <p:cNvSpPr txBox="1"/>
          <p:nvPr/>
        </p:nvSpPr>
        <p:spPr>
          <a:xfrm>
            <a:off x="8916682" y="2673644"/>
            <a:ext cx="2733736" cy="523220"/>
          </a:xfrm>
          <a:prstGeom prst="rect">
            <a:avLst/>
          </a:prstGeom>
          <a:noFill/>
        </p:spPr>
        <p:txBody>
          <a:bodyPr wrap="square" rtlCol="0">
            <a:spAutoFit/>
          </a:bodyPr>
          <a:lstStyle/>
          <a:p>
            <a:r>
              <a:rPr kumimoji="1" lang="ja-JP" altLang="en-US" sz="2800"/>
              <a:t>プロゲーマー</a:t>
            </a:r>
          </a:p>
        </p:txBody>
      </p:sp>
      <p:sp>
        <p:nvSpPr>
          <p:cNvPr id="33" name="右矢印 32">
            <a:extLst>
              <a:ext uri="{FF2B5EF4-FFF2-40B4-BE49-F238E27FC236}">
                <a16:creationId xmlns:a16="http://schemas.microsoft.com/office/drawing/2014/main" id="{355D8969-07BC-9744-93D3-BE0D0A0C2549}"/>
              </a:ext>
            </a:extLst>
          </p:cNvPr>
          <p:cNvSpPr/>
          <p:nvPr/>
        </p:nvSpPr>
        <p:spPr>
          <a:xfrm>
            <a:off x="7082302" y="3660966"/>
            <a:ext cx="1234980" cy="523219"/>
          </a:xfrm>
          <a:prstGeom prst="rightArrow">
            <a:avLst>
              <a:gd name="adj1" fmla="val 308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6A521B3A-0CED-F94E-9A19-EE6499DCB97A}"/>
              </a:ext>
            </a:extLst>
          </p:cNvPr>
          <p:cNvSpPr txBox="1"/>
          <p:nvPr/>
        </p:nvSpPr>
        <p:spPr>
          <a:xfrm>
            <a:off x="6936866" y="3019353"/>
            <a:ext cx="2733736" cy="707886"/>
          </a:xfrm>
          <a:prstGeom prst="rect">
            <a:avLst/>
          </a:prstGeom>
          <a:noFill/>
        </p:spPr>
        <p:txBody>
          <a:bodyPr wrap="square" rtlCol="0">
            <a:spAutoFit/>
          </a:bodyPr>
          <a:lstStyle/>
          <a:p>
            <a:r>
              <a:rPr kumimoji="1" lang="ja-JP" altLang="en-US" sz="2000" b="1"/>
              <a:t>聞きたい</a:t>
            </a:r>
            <a:endParaRPr kumimoji="1" lang="en-US" altLang="ja-JP" sz="2000" b="1" dirty="0"/>
          </a:p>
          <a:p>
            <a:r>
              <a:rPr lang="ja-JP" altLang="en-US" sz="2000" b="1"/>
              <a:t>教えて欲しい</a:t>
            </a:r>
            <a:endParaRPr kumimoji="1" lang="ja-JP" altLang="en-US" sz="2000" b="1"/>
          </a:p>
        </p:txBody>
      </p:sp>
      <p:sp>
        <p:nvSpPr>
          <p:cNvPr id="46" name="右矢印 45">
            <a:extLst>
              <a:ext uri="{FF2B5EF4-FFF2-40B4-BE49-F238E27FC236}">
                <a16:creationId xmlns:a16="http://schemas.microsoft.com/office/drawing/2014/main" id="{979315BD-A60B-C742-9083-2752B6829E6E}"/>
              </a:ext>
            </a:extLst>
          </p:cNvPr>
          <p:cNvSpPr/>
          <p:nvPr/>
        </p:nvSpPr>
        <p:spPr>
          <a:xfrm flipH="1">
            <a:off x="7036890" y="4304167"/>
            <a:ext cx="1280391" cy="538212"/>
          </a:xfrm>
          <a:prstGeom prst="rightArrow">
            <a:avLst>
              <a:gd name="adj1" fmla="val 308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18A4766-D4AF-2543-A94A-971284558F53}"/>
              </a:ext>
            </a:extLst>
          </p:cNvPr>
          <p:cNvSpPr txBox="1"/>
          <p:nvPr/>
        </p:nvSpPr>
        <p:spPr>
          <a:xfrm>
            <a:off x="7017134" y="4891330"/>
            <a:ext cx="2733736" cy="707886"/>
          </a:xfrm>
          <a:prstGeom prst="rect">
            <a:avLst/>
          </a:prstGeom>
          <a:noFill/>
        </p:spPr>
        <p:txBody>
          <a:bodyPr wrap="square" rtlCol="0">
            <a:spAutoFit/>
          </a:bodyPr>
          <a:lstStyle/>
          <a:p>
            <a:r>
              <a:rPr kumimoji="1" lang="ja-JP" altLang="en-US" sz="2000" b="1"/>
              <a:t>一人一人に</a:t>
            </a:r>
            <a:endParaRPr kumimoji="1" lang="en-US" altLang="ja-JP" sz="2000" b="1" dirty="0"/>
          </a:p>
          <a:p>
            <a:r>
              <a:rPr lang="ja-JP" altLang="en-US" sz="2000" b="1"/>
              <a:t>返事は無理</a:t>
            </a:r>
            <a:endParaRPr kumimoji="1" lang="ja-JP" altLang="en-US" sz="2000" b="1"/>
          </a:p>
        </p:txBody>
      </p:sp>
    </p:spTree>
    <p:extLst>
      <p:ext uri="{BB962C8B-B14F-4D97-AF65-F5344CB8AC3E}">
        <p14:creationId xmlns:p14="http://schemas.microsoft.com/office/powerpoint/2010/main" val="185783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B756C-1AB4-F640-B455-B7094FBF6C80}"/>
              </a:ext>
            </a:extLst>
          </p:cNvPr>
          <p:cNvSpPr>
            <a:spLocks noGrp="1"/>
          </p:cNvSpPr>
          <p:nvPr>
            <p:ph type="title"/>
          </p:nvPr>
        </p:nvSpPr>
        <p:spPr/>
        <p:txBody>
          <a:bodyPr/>
          <a:lstStyle/>
          <a:p>
            <a:r>
              <a:rPr lang="ja-JP" altLang="en-US"/>
              <a:t>背景</a:t>
            </a:r>
            <a:endParaRPr kumimoji="1" lang="ja-JP" altLang="en-US"/>
          </a:p>
        </p:txBody>
      </p:sp>
      <p:sp>
        <p:nvSpPr>
          <p:cNvPr id="3" name="コンテンツ プレースホルダー 2">
            <a:extLst>
              <a:ext uri="{FF2B5EF4-FFF2-40B4-BE49-F238E27FC236}">
                <a16:creationId xmlns:a16="http://schemas.microsoft.com/office/drawing/2014/main" id="{32F783E7-DB72-1D44-8EC1-7BA2B23C4C7F}"/>
              </a:ext>
            </a:extLst>
          </p:cNvPr>
          <p:cNvSpPr>
            <a:spLocks noGrp="1"/>
          </p:cNvSpPr>
          <p:nvPr>
            <p:ph idx="1"/>
          </p:nvPr>
        </p:nvSpPr>
        <p:spPr/>
        <p:txBody>
          <a:bodyPr/>
          <a:lstStyle/>
          <a:p>
            <a:r>
              <a:rPr kumimoji="1" lang="ja-JP" altLang="en-US"/>
              <a:t>初心者でありがちなこと</a:t>
            </a:r>
          </a:p>
        </p:txBody>
      </p:sp>
      <p:sp>
        <p:nvSpPr>
          <p:cNvPr id="4" name="日付プレースホルダー 3">
            <a:extLst>
              <a:ext uri="{FF2B5EF4-FFF2-40B4-BE49-F238E27FC236}">
                <a16:creationId xmlns:a16="http://schemas.microsoft.com/office/drawing/2014/main" id="{14AB1084-C0C8-934C-927B-0279A8D32E2F}"/>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AF52D6E6-333A-274D-9F95-5BA92950A51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43B14466-1427-8849-98F1-0BE1539E0304}"/>
              </a:ext>
            </a:extLst>
          </p:cNvPr>
          <p:cNvSpPr>
            <a:spLocks noGrp="1"/>
          </p:cNvSpPr>
          <p:nvPr>
            <p:ph type="sldNum" sz="quarter" idx="12"/>
          </p:nvPr>
        </p:nvSpPr>
        <p:spPr/>
        <p:txBody>
          <a:bodyPr/>
          <a:lstStyle/>
          <a:p>
            <a:fld id="{B6C96D85-A916-2E4D-BC6C-F8C1C1E56440}" type="slidenum">
              <a:rPr lang="en-US" altLang="ja-JP" smtClean="0"/>
              <a:t>5</a:t>
            </a:fld>
            <a:endParaRPr kumimoji="1" lang="ja-JP" altLang="en-US"/>
          </a:p>
        </p:txBody>
      </p:sp>
      <p:pic>
        <p:nvPicPr>
          <p:cNvPr id="14" name="図 13" descr="パソコンの画面&#10;&#10;中程度の精度で自動的に生成された説明">
            <a:extLst>
              <a:ext uri="{FF2B5EF4-FFF2-40B4-BE49-F238E27FC236}">
                <a16:creationId xmlns:a16="http://schemas.microsoft.com/office/drawing/2014/main" id="{6E9F465A-3AEB-D84B-8694-172E0A13E322}"/>
              </a:ext>
            </a:extLst>
          </p:cNvPr>
          <p:cNvPicPr>
            <a:picLocks noChangeAspect="1"/>
          </p:cNvPicPr>
          <p:nvPr/>
        </p:nvPicPr>
        <p:blipFill rotWithShape="1">
          <a:blip r:embed="rId2"/>
          <a:srcRect l="2824" t="44556" r="2195" b="-1"/>
          <a:stretch/>
        </p:blipFill>
        <p:spPr>
          <a:xfrm>
            <a:off x="1192412" y="2463351"/>
            <a:ext cx="3157955" cy="3346768"/>
          </a:xfrm>
          <a:prstGeom prst="rect">
            <a:avLst/>
          </a:prstGeom>
        </p:spPr>
      </p:pic>
      <p:pic>
        <p:nvPicPr>
          <p:cNvPr id="15" name="図 14">
            <a:extLst>
              <a:ext uri="{FF2B5EF4-FFF2-40B4-BE49-F238E27FC236}">
                <a16:creationId xmlns:a16="http://schemas.microsoft.com/office/drawing/2014/main" id="{5F28EC0A-E482-3846-A76C-9B5984DBA5D5}"/>
              </a:ext>
            </a:extLst>
          </p:cNvPr>
          <p:cNvPicPr>
            <a:picLocks noChangeAspect="1"/>
          </p:cNvPicPr>
          <p:nvPr/>
        </p:nvPicPr>
        <p:blipFill>
          <a:blip r:embed="rId3"/>
          <a:stretch>
            <a:fillRect/>
          </a:stretch>
        </p:blipFill>
        <p:spPr>
          <a:xfrm>
            <a:off x="1808585" y="4831783"/>
            <a:ext cx="481693" cy="458755"/>
          </a:xfrm>
          <a:prstGeom prst="rect">
            <a:avLst/>
          </a:prstGeom>
        </p:spPr>
      </p:pic>
      <p:pic>
        <p:nvPicPr>
          <p:cNvPr id="16" name="図 15">
            <a:extLst>
              <a:ext uri="{FF2B5EF4-FFF2-40B4-BE49-F238E27FC236}">
                <a16:creationId xmlns:a16="http://schemas.microsoft.com/office/drawing/2014/main" id="{BD726CC1-9557-184F-A800-139D7529788A}"/>
              </a:ext>
            </a:extLst>
          </p:cNvPr>
          <p:cNvPicPr>
            <a:picLocks noChangeAspect="1"/>
          </p:cNvPicPr>
          <p:nvPr/>
        </p:nvPicPr>
        <p:blipFill>
          <a:blip r:embed="rId4"/>
          <a:stretch>
            <a:fillRect/>
          </a:stretch>
        </p:blipFill>
        <p:spPr>
          <a:xfrm>
            <a:off x="1814097" y="4353754"/>
            <a:ext cx="481693" cy="458755"/>
          </a:xfrm>
          <a:prstGeom prst="rect">
            <a:avLst/>
          </a:prstGeom>
        </p:spPr>
      </p:pic>
      <p:pic>
        <p:nvPicPr>
          <p:cNvPr id="18" name="図 17">
            <a:extLst>
              <a:ext uri="{FF2B5EF4-FFF2-40B4-BE49-F238E27FC236}">
                <a16:creationId xmlns:a16="http://schemas.microsoft.com/office/drawing/2014/main" id="{A74F46B8-4147-E044-86F5-05CE3ABD28FA}"/>
              </a:ext>
            </a:extLst>
          </p:cNvPr>
          <p:cNvPicPr>
            <a:picLocks noChangeAspect="1"/>
          </p:cNvPicPr>
          <p:nvPr/>
        </p:nvPicPr>
        <p:blipFill>
          <a:blip r:embed="rId5"/>
          <a:stretch>
            <a:fillRect/>
          </a:stretch>
        </p:blipFill>
        <p:spPr>
          <a:xfrm>
            <a:off x="2758697" y="4830096"/>
            <a:ext cx="480061" cy="457200"/>
          </a:xfrm>
          <a:prstGeom prst="rect">
            <a:avLst/>
          </a:prstGeom>
        </p:spPr>
      </p:pic>
      <p:pic>
        <p:nvPicPr>
          <p:cNvPr id="20" name="図 19">
            <a:extLst>
              <a:ext uri="{FF2B5EF4-FFF2-40B4-BE49-F238E27FC236}">
                <a16:creationId xmlns:a16="http://schemas.microsoft.com/office/drawing/2014/main" id="{9D4EC426-1AB1-5848-867B-39EE92E6FC89}"/>
              </a:ext>
            </a:extLst>
          </p:cNvPr>
          <p:cNvPicPr>
            <a:picLocks noChangeAspect="1"/>
          </p:cNvPicPr>
          <p:nvPr/>
        </p:nvPicPr>
        <p:blipFill>
          <a:blip r:embed="rId6"/>
          <a:stretch>
            <a:fillRect/>
          </a:stretch>
        </p:blipFill>
        <p:spPr>
          <a:xfrm>
            <a:off x="2286398" y="4830096"/>
            <a:ext cx="480060" cy="457200"/>
          </a:xfrm>
          <a:prstGeom prst="rect">
            <a:avLst/>
          </a:prstGeom>
        </p:spPr>
      </p:pic>
      <p:pic>
        <p:nvPicPr>
          <p:cNvPr id="21" name="図 20">
            <a:extLst>
              <a:ext uri="{FF2B5EF4-FFF2-40B4-BE49-F238E27FC236}">
                <a16:creationId xmlns:a16="http://schemas.microsoft.com/office/drawing/2014/main" id="{06EC85D4-0E34-DF4B-933D-1321B9BDFA55}"/>
              </a:ext>
            </a:extLst>
          </p:cNvPr>
          <p:cNvPicPr>
            <a:picLocks noChangeAspect="1"/>
          </p:cNvPicPr>
          <p:nvPr/>
        </p:nvPicPr>
        <p:blipFill>
          <a:blip r:embed="rId3"/>
          <a:stretch>
            <a:fillRect/>
          </a:stretch>
        </p:blipFill>
        <p:spPr>
          <a:xfrm>
            <a:off x="2285581" y="4368099"/>
            <a:ext cx="481693" cy="458755"/>
          </a:xfrm>
          <a:prstGeom prst="rect">
            <a:avLst/>
          </a:prstGeom>
        </p:spPr>
      </p:pic>
      <p:pic>
        <p:nvPicPr>
          <p:cNvPr id="22" name="図 21">
            <a:extLst>
              <a:ext uri="{FF2B5EF4-FFF2-40B4-BE49-F238E27FC236}">
                <a16:creationId xmlns:a16="http://schemas.microsoft.com/office/drawing/2014/main" id="{D1EA0321-DE3F-7342-89BA-8D1E76DBB131}"/>
              </a:ext>
            </a:extLst>
          </p:cNvPr>
          <p:cNvPicPr>
            <a:picLocks noChangeAspect="1"/>
          </p:cNvPicPr>
          <p:nvPr/>
        </p:nvPicPr>
        <p:blipFill>
          <a:blip r:embed="rId3"/>
          <a:stretch>
            <a:fillRect/>
          </a:stretch>
        </p:blipFill>
        <p:spPr>
          <a:xfrm>
            <a:off x="1309439" y="4842379"/>
            <a:ext cx="481693" cy="458755"/>
          </a:xfrm>
          <a:prstGeom prst="rect">
            <a:avLst/>
          </a:prstGeom>
        </p:spPr>
      </p:pic>
      <p:pic>
        <p:nvPicPr>
          <p:cNvPr id="23" name="図 22">
            <a:extLst>
              <a:ext uri="{FF2B5EF4-FFF2-40B4-BE49-F238E27FC236}">
                <a16:creationId xmlns:a16="http://schemas.microsoft.com/office/drawing/2014/main" id="{6043B288-7233-F643-85FC-EA31A2B9DDB2}"/>
              </a:ext>
            </a:extLst>
          </p:cNvPr>
          <p:cNvPicPr>
            <a:picLocks noChangeAspect="1"/>
          </p:cNvPicPr>
          <p:nvPr/>
        </p:nvPicPr>
        <p:blipFill>
          <a:blip r:embed="rId3"/>
          <a:stretch>
            <a:fillRect/>
          </a:stretch>
        </p:blipFill>
        <p:spPr>
          <a:xfrm>
            <a:off x="1822970" y="3892534"/>
            <a:ext cx="481693" cy="458755"/>
          </a:xfrm>
          <a:prstGeom prst="rect">
            <a:avLst/>
          </a:prstGeom>
        </p:spPr>
      </p:pic>
      <p:pic>
        <p:nvPicPr>
          <p:cNvPr id="24" name="図 23">
            <a:extLst>
              <a:ext uri="{FF2B5EF4-FFF2-40B4-BE49-F238E27FC236}">
                <a16:creationId xmlns:a16="http://schemas.microsoft.com/office/drawing/2014/main" id="{F6CAF828-93A8-874C-B2C0-A248379A70C2}"/>
              </a:ext>
            </a:extLst>
          </p:cNvPr>
          <p:cNvPicPr>
            <a:picLocks noChangeAspect="1"/>
          </p:cNvPicPr>
          <p:nvPr/>
        </p:nvPicPr>
        <p:blipFill>
          <a:blip r:embed="rId4"/>
          <a:stretch>
            <a:fillRect/>
          </a:stretch>
        </p:blipFill>
        <p:spPr>
          <a:xfrm>
            <a:off x="1328750" y="4356943"/>
            <a:ext cx="481693" cy="458755"/>
          </a:xfrm>
          <a:prstGeom prst="rect">
            <a:avLst/>
          </a:prstGeom>
        </p:spPr>
      </p:pic>
      <p:pic>
        <p:nvPicPr>
          <p:cNvPr id="25" name="図 24">
            <a:extLst>
              <a:ext uri="{FF2B5EF4-FFF2-40B4-BE49-F238E27FC236}">
                <a16:creationId xmlns:a16="http://schemas.microsoft.com/office/drawing/2014/main" id="{A2C9651C-7441-3041-B39D-872999E2D932}"/>
              </a:ext>
            </a:extLst>
          </p:cNvPr>
          <p:cNvPicPr>
            <a:picLocks noChangeAspect="1"/>
          </p:cNvPicPr>
          <p:nvPr/>
        </p:nvPicPr>
        <p:blipFill>
          <a:blip r:embed="rId4"/>
          <a:stretch>
            <a:fillRect/>
          </a:stretch>
        </p:blipFill>
        <p:spPr>
          <a:xfrm>
            <a:off x="1323646" y="3907357"/>
            <a:ext cx="481693" cy="458755"/>
          </a:xfrm>
          <a:prstGeom prst="rect">
            <a:avLst/>
          </a:prstGeom>
        </p:spPr>
      </p:pic>
      <p:pic>
        <p:nvPicPr>
          <p:cNvPr id="26" name="図 25">
            <a:extLst>
              <a:ext uri="{FF2B5EF4-FFF2-40B4-BE49-F238E27FC236}">
                <a16:creationId xmlns:a16="http://schemas.microsoft.com/office/drawing/2014/main" id="{3E0D01EA-CFC1-6E4A-9541-3BB47B578CE3}"/>
              </a:ext>
            </a:extLst>
          </p:cNvPr>
          <p:cNvPicPr>
            <a:picLocks noChangeAspect="1"/>
          </p:cNvPicPr>
          <p:nvPr/>
        </p:nvPicPr>
        <p:blipFill>
          <a:blip r:embed="rId6"/>
          <a:stretch>
            <a:fillRect/>
          </a:stretch>
        </p:blipFill>
        <p:spPr>
          <a:xfrm>
            <a:off x="2754716" y="4351289"/>
            <a:ext cx="480060" cy="457200"/>
          </a:xfrm>
          <a:prstGeom prst="rect">
            <a:avLst/>
          </a:prstGeom>
        </p:spPr>
      </p:pic>
      <p:pic>
        <p:nvPicPr>
          <p:cNvPr id="27" name="図 26">
            <a:extLst>
              <a:ext uri="{FF2B5EF4-FFF2-40B4-BE49-F238E27FC236}">
                <a16:creationId xmlns:a16="http://schemas.microsoft.com/office/drawing/2014/main" id="{D4457678-21F2-EB47-BF31-41367C9D0853}"/>
              </a:ext>
            </a:extLst>
          </p:cNvPr>
          <p:cNvPicPr>
            <a:picLocks noChangeAspect="1"/>
          </p:cNvPicPr>
          <p:nvPr/>
        </p:nvPicPr>
        <p:blipFill>
          <a:blip r:embed="rId6"/>
          <a:stretch>
            <a:fillRect/>
          </a:stretch>
        </p:blipFill>
        <p:spPr>
          <a:xfrm>
            <a:off x="2209800" y="3890119"/>
            <a:ext cx="480060" cy="457200"/>
          </a:xfrm>
          <a:prstGeom prst="rect">
            <a:avLst/>
          </a:prstGeom>
        </p:spPr>
      </p:pic>
      <p:pic>
        <p:nvPicPr>
          <p:cNvPr id="28" name="図 27">
            <a:extLst>
              <a:ext uri="{FF2B5EF4-FFF2-40B4-BE49-F238E27FC236}">
                <a16:creationId xmlns:a16="http://schemas.microsoft.com/office/drawing/2014/main" id="{69BFFF61-D474-384D-AB5D-F2BE94B07285}"/>
              </a:ext>
            </a:extLst>
          </p:cNvPr>
          <p:cNvPicPr>
            <a:picLocks noChangeAspect="1"/>
          </p:cNvPicPr>
          <p:nvPr/>
        </p:nvPicPr>
        <p:blipFill>
          <a:blip r:embed="rId5"/>
          <a:stretch>
            <a:fillRect/>
          </a:stretch>
        </p:blipFill>
        <p:spPr>
          <a:xfrm>
            <a:off x="3234776" y="4831245"/>
            <a:ext cx="480061" cy="457200"/>
          </a:xfrm>
          <a:prstGeom prst="rect">
            <a:avLst/>
          </a:prstGeom>
        </p:spPr>
      </p:pic>
      <p:pic>
        <p:nvPicPr>
          <p:cNvPr id="29" name="図 28">
            <a:extLst>
              <a:ext uri="{FF2B5EF4-FFF2-40B4-BE49-F238E27FC236}">
                <a16:creationId xmlns:a16="http://schemas.microsoft.com/office/drawing/2014/main" id="{7363F96D-3D42-AC4B-BDFA-3A9E067DCBA3}"/>
              </a:ext>
            </a:extLst>
          </p:cNvPr>
          <p:cNvPicPr>
            <a:picLocks noChangeAspect="1"/>
          </p:cNvPicPr>
          <p:nvPr/>
        </p:nvPicPr>
        <p:blipFill>
          <a:blip r:embed="rId5"/>
          <a:stretch>
            <a:fillRect/>
          </a:stretch>
        </p:blipFill>
        <p:spPr>
          <a:xfrm>
            <a:off x="3249775" y="4369654"/>
            <a:ext cx="480061" cy="457200"/>
          </a:xfrm>
          <a:prstGeom prst="rect">
            <a:avLst/>
          </a:prstGeom>
        </p:spPr>
      </p:pic>
      <p:sp>
        <p:nvSpPr>
          <p:cNvPr id="30" name="テキスト ボックス 29">
            <a:extLst>
              <a:ext uri="{FF2B5EF4-FFF2-40B4-BE49-F238E27FC236}">
                <a16:creationId xmlns:a16="http://schemas.microsoft.com/office/drawing/2014/main" id="{8CB951A8-6F74-5448-8D52-AF635F3F66ED}"/>
              </a:ext>
            </a:extLst>
          </p:cNvPr>
          <p:cNvSpPr txBox="1"/>
          <p:nvPr/>
        </p:nvSpPr>
        <p:spPr>
          <a:xfrm>
            <a:off x="5174880" y="2722605"/>
            <a:ext cx="2733736" cy="523220"/>
          </a:xfrm>
          <a:prstGeom prst="rect">
            <a:avLst/>
          </a:prstGeom>
          <a:noFill/>
        </p:spPr>
        <p:txBody>
          <a:bodyPr wrap="square" rtlCol="0">
            <a:spAutoFit/>
          </a:bodyPr>
          <a:lstStyle/>
          <a:p>
            <a:r>
              <a:rPr kumimoji="1" lang="ja-JP" altLang="en-US" sz="2800"/>
              <a:t>初心者</a:t>
            </a:r>
          </a:p>
        </p:txBody>
      </p:sp>
      <p:sp>
        <p:nvSpPr>
          <p:cNvPr id="31" name="角丸四角形吹き出し 30">
            <a:extLst>
              <a:ext uri="{FF2B5EF4-FFF2-40B4-BE49-F238E27FC236}">
                <a16:creationId xmlns:a16="http://schemas.microsoft.com/office/drawing/2014/main" id="{33AB08DA-42D6-0F48-8947-9CDEE7449676}"/>
              </a:ext>
            </a:extLst>
          </p:cNvPr>
          <p:cNvSpPr/>
          <p:nvPr/>
        </p:nvSpPr>
        <p:spPr>
          <a:xfrm>
            <a:off x="6678586" y="1334596"/>
            <a:ext cx="4870412" cy="1158083"/>
          </a:xfrm>
          <a:prstGeom prst="wedgeRoundRectCallout">
            <a:avLst>
              <a:gd name="adj1" fmla="val -39400"/>
              <a:gd name="adj2" fmla="val 89466"/>
              <a:gd name="adj3" fmla="val 16667"/>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0B0F7E76-EA1A-B049-ABE4-64507722DDDA}"/>
              </a:ext>
            </a:extLst>
          </p:cNvPr>
          <p:cNvPicPr>
            <a:picLocks noChangeAspect="1"/>
          </p:cNvPicPr>
          <p:nvPr/>
        </p:nvPicPr>
        <p:blipFill>
          <a:blip r:embed="rId4"/>
          <a:stretch>
            <a:fillRect/>
          </a:stretch>
        </p:blipFill>
        <p:spPr>
          <a:xfrm>
            <a:off x="2173195" y="2590291"/>
            <a:ext cx="481693" cy="458755"/>
          </a:xfrm>
          <a:prstGeom prst="rect">
            <a:avLst/>
          </a:prstGeom>
        </p:spPr>
      </p:pic>
      <p:pic>
        <p:nvPicPr>
          <p:cNvPr id="38" name="図 37">
            <a:extLst>
              <a:ext uri="{FF2B5EF4-FFF2-40B4-BE49-F238E27FC236}">
                <a16:creationId xmlns:a16="http://schemas.microsoft.com/office/drawing/2014/main" id="{66EBBED2-0E42-004B-BD28-6F7CF1790989}"/>
              </a:ext>
            </a:extLst>
          </p:cNvPr>
          <p:cNvPicPr>
            <a:picLocks noChangeAspect="1"/>
          </p:cNvPicPr>
          <p:nvPr/>
        </p:nvPicPr>
        <p:blipFill>
          <a:blip r:embed="rId3"/>
          <a:stretch>
            <a:fillRect/>
          </a:stretch>
        </p:blipFill>
        <p:spPr>
          <a:xfrm>
            <a:off x="2653476" y="2592399"/>
            <a:ext cx="481693" cy="458755"/>
          </a:xfrm>
          <a:prstGeom prst="rect">
            <a:avLst/>
          </a:prstGeom>
        </p:spPr>
      </p:pic>
      <p:pic>
        <p:nvPicPr>
          <p:cNvPr id="1028" name="Picture 4" descr="徹夜でゲームをする人のイラスト（男性）">
            <a:extLst>
              <a:ext uri="{FF2B5EF4-FFF2-40B4-BE49-F238E27FC236}">
                <a16:creationId xmlns:a16="http://schemas.microsoft.com/office/drawing/2014/main" id="{ED07B9DA-40F8-364B-B8A4-320DB524DA6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6186" b="22844"/>
          <a:stretch/>
        </p:blipFill>
        <p:spPr bwMode="auto">
          <a:xfrm>
            <a:off x="5049620" y="3111174"/>
            <a:ext cx="1836000" cy="2632361"/>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15FA516C-8F42-8342-A707-3820D70E4524}"/>
              </a:ext>
            </a:extLst>
          </p:cNvPr>
          <p:cNvSpPr txBox="1"/>
          <p:nvPr/>
        </p:nvSpPr>
        <p:spPr>
          <a:xfrm>
            <a:off x="8578480" y="2673644"/>
            <a:ext cx="2733736" cy="523220"/>
          </a:xfrm>
          <a:prstGeom prst="rect">
            <a:avLst/>
          </a:prstGeom>
          <a:noFill/>
        </p:spPr>
        <p:txBody>
          <a:bodyPr wrap="square" rtlCol="0">
            <a:spAutoFit/>
          </a:bodyPr>
          <a:lstStyle/>
          <a:p>
            <a:r>
              <a:rPr kumimoji="1" lang="ja-JP" altLang="en-US" sz="2800"/>
              <a:t>プロゲーマー</a:t>
            </a:r>
            <a:r>
              <a:rPr kumimoji="1" lang="en-US" altLang="ja-JP" sz="2800" dirty="0"/>
              <a:t>AI</a:t>
            </a:r>
            <a:endParaRPr kumimoji="1" lang="ja-JP" altLang="en-US" sz="2800"/>
          </a:p>
        </p:txBody>
      </p:sp>
      <p:sp>
        <p:nvSpPr>
          <p:cNvPr id="33" name="右矢印 32">
            <a:extLst>
              <a:ext uri="{FF2B5EF4-FFF2-40B4-BE49-F238E27FC236}">
                <a16:creationId xmlns:a16="http://schemas.microsoft.com/office/drawing/2014/main" id="{355D8969-07BC-9744-93D3-BE0D0A0C2549}"/>
              </a:ext>
            </a:extLst>
          </p:cNvPr>
          <p:cNvSpPr/>
          <p:nvPr/>
        </p:nvSpPr>
        <p:spPr>
          <a:xfrm>
            <a:off x="7082302" y="3660966"/>
            <a:ext cx="1234980" cy="523219"/>
          </a:xfrm>
          <a:prstGeom prst="rightArrow">
            <a:avLst>
              <a:gd name="adj1" fmla="val 308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6A521B3A-0CED-F94E-9A19-EE6499DCB97A}"/>
              </a:ext>
            </a:extLst>
          </p:cNvPr>
          <p:cNvSpPr txBox="1"/>
          <p:nvPr/>
        </p:nvSpPr>
        <p:spPr>
          <a:xfrm>
            <a:off x="6936866" y="3019353"/>
            <a:ext cx="2733736" cy="707886"/>
          </a:xfrm>
          <a:prstGeom prst="rect">
            <a:avLst/>
          </a:prstGeom>
          <a:noFill/>
        </p:spPr>
        <p:txBody>
          <a:bodyPr wrap="square" rtlCol="0">
            <a:spAutoFit/>
          </a:bodyPr>
          <a:lstStyle/>
          <a:p>
            <a:r>
              <a:rPr kumimoji="1" lang="ja-JP" altLang="en-US" sz="2000" b="1"/>
              <a:t>聞きたい</a:t>
            </a:r>
            <a:endParaRPr kumimoji="1" lang="en-US" altLang="ja-JP" sz="2000" b="1" dirty="0"/>
          </a:p>
          <a:p>
            <a:r>
              <a:rPr lang="ja-JP" altLang="en-US" sz="2000" b="1"/>
              <a:t>教えて欲しい</a:t>
            </a:r>
            <a:endParaRPr kumimoji="1" lang="ja-JP" altLang="en-US" sz="2000" b="1"/>
          </a:p>
        </p:txBody>
      </p:sp>
      <p:sp>
        <p:nvSpPr>
          <p:cNvPr id="46" name="右矢印 45">
            <a:extLst>
              <a:ext uri="{FF2B5EF4-FFF2-40B4-BE49-F238E27FC236}">
                <a16:creationId xmlns:a16="http://schemas.microsoft.com/office/drawing/2014/main" id="{979315BD-A60B-C742-9083-2752B6829E6E}"/>
              </a:ext>
            </a:extLst>
          </p:cNvPr>
          <p:cNvSpPr/>
          <p:nvPr/>
        </p:nvSpPr>
        <p:spPr>
          <a:xfrm flipH="1">
            <a:off x="7036890" y="4304167"/>
            <a:ext cx="1280391" cy="538212"/>
          </a:xfrm>
          <a:prstGeom prst="rightArrow">
            <a:avLst>
              <a:gd name="adj1" fmla="val 308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18A4766-D4AF-2543-A94A-971284558F53}"/>
              </a:ext>
            </a:extLst>
          </p:cNvPr>
          <p:cNvSpPr txBox="1"/>
          <p:nvPr/>
        </p:nvSpPr>
        <p:spPr>
          <a:xfrm>
            <a:off x="7017134" y="4891330"/>
            <a:ext cx="2733736" cy="707886"/>
          </a:xfrm>
          <a:prstGeom prst="rect">
            <a:avLst/>
          </a:prstGeom>
          <a:noFill/>
        </p:spPr>
        <p:txBody>
          <a:bodyPr wrap="square" rtlCol="0">
            <a:spAutoFit/>
          </a:bodyPr>
          <a:lstStyle/>
          <a:p>
            <a:r>
              <a:rPr kumimoji="1" lang="ja-JP" altLang="en-US" sz="2000" b="1"/>
              <a:t>一人一人に</a:t>
            </a:r>
            <a:endParaRPr kumimoji="1" lang="en-US" altLang="ja-JP" sz="2000" b="1" dirty="0"/>
          </a:p>
          <a:p>
            <a:r>
              <a:rPr lang="ja-JP" altLang="en-US" sz="2000" b="1"/>
              <a:t>返事できる</a:t>
            </a:r>
            <a:endParaRPr kumimoji="1" lang="ja-JP" altLang="en-US" sz="2000" b="1"/>
          </a:p>
        </p:txBody>
      </p:sp>
      <p:pic>
        <p:nvPicPr>
          <p:cNvPr id="39" name="Picture 2" descr="ゲーマーの男の子のイラスト（将来の夢）">
            <a:extLst>
              <a:ext uri="{FF2B5EF4-FFF2-40B4-BE49-F238E27FC236}">
                <a16:creationId xmlns:a16="http://schemas.microsoft.com/office/drawing/2014/main" id="{BD6E6617-E552-C842-AE40-018BF7F0373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44" t="47943" r="-244" b="23633"/>
          <a:stretch/>
        </p:blipFill>
        <p:spPr bwMode="auto">
          <a:xfrm>
            <a:off x="8800351" y="4714223"/>
            <a:ext cx="2131049" cy="9576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コンピューターを使うロボットのイラスト">
            <a:extLst>
              <a:ext uri="{FF2B5EF4-FFF2-40B4-BE49-F238E27FC236}">
                <a16:creationId xmlns:a16="http://schemas.microsoft.com/office/drawing/2014/main" id="{159E0B74-80CF-624A-ADFE-4B9E7D9D81B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42710" b="42636"/>
          <a:stretch/>
        </p:blipFill>
        <p:spPr bwMode="auto">
          <a:xfrm>
            <a:off x="8885037" y="3014782"/>
            <a:ext cx="1799181" cy="1702407"/>
          </a:xfrm>
          <a:prstGeom prst="rect">
            <a:avLst/>
          </a:prstGeom>
          <a:noFill/>
          <a:extLst>
            <a:ext uri="{909E8E84-426E-40DD-AFC4-6F175D3DCCD1}">
              <a14:hiddenFill xmlns:a14="http://schemas.microsoft.com/office/drawing/2010/main">
                <a:solidFill>
                  <a:srgbClr val="FFFFFF"/>
                </a:solidFill>
              </a14:hiddenFill>
            </a:ext>
          </a:extLst>
        </p:spPr>
      </p:pic>
      <p:sp>
        <p:nvSpPr>
          <p:cNvPr id="44" name="角丸四角形吹き出し 43">
            <a:extLst>
              <a:ext uri="{FF2B5EF4-FFF2-40B4-BE49-F238E27FC236}">
                <a16:creationId xmlns:a16="http://schemas.microsoft.com/office/drawing/2014/main" id="{FD0732FC-0C0F-1B43-B83E-32CC14C87525}"/>
              </a:ext>
            </a:extLst>
          </p:cNvPr>
          <p:cNvSpPr/>
          <p:nvPr/>
        </p:nvSpPr>
        <p:spPr>
          <a:xfrm>
            <a:off x="6678586" y="1334596"/>
            <a:ext cx="4870412" cy="1158083"/>
          </a:xfrm>
          <a:prstGeom prst="wedgeRoundRectCallout">
            <a:avLst>
              <a:gd name="adj1" fmla="val -39400"/>
              <a:gd name="adj2" fmla="val 89466"/>
              <a:gd name="adj3" fmla="val 16667"/>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1A27F05C-1719-8A48-A5CD-A33C50E0C1E9}"/>
              </a:ext>
            </a:extLst>
          </p:cNvPr>
          <p:cNvPicPr>
            <a:picLocks noChangeAspect="1"/>
          </p:cNvPicPr>
          <p:nvPr/>
        </p:nvPicPr>
        <p:blipFill>
          <a:blip r:embed="rId6"/>
          <a:stretch>
            <a:fillRect/>
          </a:stretch>
        </p:blipFill>
        <p:spPr>
          <a:xfrm>
            <a:off x="6790384" y="1436256"/>
            <a:ext cx="480060" cy="457200"/>
          </a:xfrm>
          <a:prstGeom prst="rect">
            <a:avLst/>
          </a:prstGeom>
        </p:spPr>
      </p:pic>
      <p:pic>
        <p:nvPicPr>
          <p:cNvPr id="49" name="図 48">
            <a:extLst>
              <a:ext uri="{FF2B5EF4-FFF2-40B4-BE49-F238E27FC236}">
                <a16:creationId xmlns:a16="http://schemas.microsoft.com/office/drawing/2014/main" id="{E143DA65-CA3F-9B4D-9DCC-530B061CD9E6}"/>
              </a:ext>
            </a:extLst>
          </p:cNvPr>
          <p:cNvPicPr>
            <a:picLocks noChangeAspect="1"/>
          </p:cNvPicPr>
          <p:nvPr/>
        </p:nvPicPr>
        <p:blipFill>
          <a:blip r:embed="rId5"/>
          <a:stretch>
            <a:fillRect/>
          </a:stretch>
        </p:blipFill>
        <p:spPr>
          <a:xfrm>
            <a:off x="7269779" y="1436256"/>
            <a:ext cx="480061" cy="457200"/>
          </a:xfrm>
          <a:prstGeom prst="rect">
            <a:avLst/>
          </a:prstGeom>
        </p:spPr>
      </p:pic>
      <p:sp>
        <p:nvSpPr>
          <p:cNvPr id="50" name="テキスト ボックス 49">
            <a:extLst>
              <a:ext uri="{FF2B5EF4-FFF2-40B4-BE49-F238E27FC236}">
                <a16:creationId xmlns:a16="http://schemas.microsoft.com/office/drawing/2014/main" id="{D7479389-866A-B74B-BDED-1D39D7972273}"/>
              </a:ext>
            </a:extLst>
          </p:cNvPr>
          <p:cNvSpPr txBox="1"/>
          <p:nvPr/>
        </p:nvSpPr>
        <p:spPr>
          <a:xfrm>
            <a:off x="6625720" y="1472046"/>
            <a:ext cx="5520266" cy="1323439"/>
          </a:xfrm>
          <a:prstGeom prst="rect">
            <a:avLst/>
          </a:prstGeom>
          <a:noFill/>
        </p:spPr>
        <p:txBody>
          <a:bodyPr wrap="square" rtlCol="0">
            <a:spAutoFit/>
          </a:bodyPr>
          <a:lstStyle/>
          <a:p>
            <a:r>
              <a:rPr kumimoji="1" lang="ja-JP" altLang="en-US" sz="2800"/>
              <a:t>　　　</a:t>
            </a:r>
            <a:r>
              <a:rPr kumimoji="1" lang="ja-JP" altLang="en-US" sz="2400"/>
              <a:t>が欲しかったのに</a:t>
            </a:r>
            <a:endParaRPr kumimoji="1" lang="en-US" altLang="ja-JP" sz="2400" dirty="0"/>
          </a:p>
          <a:p>
            <a:r>
              <a:rPr lang="ja-JP" altLang="en-US" sz="2400"/>
              <a:t>　　　</a:t>
            </a:r>
            <a:r>
              <a:rPr lang="en-US" altLang="ja-JP" sz="2400" dirty="0"/>
              <a:t>  </a:t>
            </a:r>
            <a:r>
              <a:rPr lang="ja-JP" altLang="en-US" sz="2400"/>
              <a:t>がきちゃったどうしよう！</a:t>
            </a:r>
            <a:endParaRPr kumimoji="1" lang="en-US" altLang="ja-JP" sz="2400" dirty="0"/>
          </a:p>
          <a:p>
            <a:endParaRPr kumimoji="1" lang="ja-JP" altLang="en-US" sz="2800"/>
          </a:p>
        </p:txBody>
      </p:sp>
      <p:pic>
        <p:nvPicPr>
          <p:cNvPr id="51" name="図 50">
            <a:extLst>
              <a:ext uri="{FF2B5EF4-FFF2-40B4-BE49-F238E27FC236}">
                <a16:creationId xmlns:a16="http://schemas.microsoft.com/office/drawing/2014/main" id="{5F93B4C7-A6CF-9A47-BC9D-E4B7D372E9B3}"/>
              </a:ext>
            </a:extLst>
          </p:cNvPr>
          <p:cNvPicPr>
            <a:picLocks noChangeAspect="1"/>
          </p:cNvPicPr>
          <p:nvPr/>
        </p:nvPicPr>
        <p:blipFill>
          <a:blip r:embed="rId4"/>
          <a:stretch>
            <a:fillRect/>
          </a:stretch>
        </p:blipFill>
        <p:spPr>
          <a:xfrm>
            <a:off x="6776288" y="1986572"/>
            <a:ext cx="481693" cy="458755"/>
          </a:xfrm>
          <a:prstGeom prst="rect">
            <a:avLst/>
          </a:prstGeom>
        </p:spPr>
      </p:pic>
      <p:pic>
        <p:nvPicPr>
          <p:cNvPr id="52" name="図 51">
            <a:extLst>
              <a:ext uri="{FF2B5EF4-FFF2-40B4-BE49-F238E27FC236}">
                <a16:creationId xmlns:a16="http://schemas.microsoft.com/office/drawing/2014/main" id="{21991B27-060F-2143-A50E-584DD32BAA2F}"/>
              </a:ext>
            </a:extLst>
          </p:cNvPr>
          <p:cNvPicPr>
            <a:picLocks noChangeAspect="1"/>
          </p:cNvPicPr>
          <p:nvPr/>
        </p:nvPicPr>
        <p:blipFill>
          <a:blip r:embed="rId3"/>
          <a:stretch>
            <a:fillRect/>
          </a:stretch>
        </p:blipFill>
        <p:spPr>
          <a:xfrm>
            <a:off x="7256569" y="1988680"/>
            <a:ext cx="481693" cy="458755"/>
          </a:xfrm>
          <a:prstGeom prst="rect">
            <a:avLst/>
          </a:prstGeom>
        </p:spPr>
      </p:pic>
    </p:spTree>
    <p:extLst>
      <p:ext uri="{BB962C8B-B14F-4D97-AF65-F5344CB8AC3E}">
        <p14:creationId xmlns:p14="http://schemas.microsoft.com/office/powerpoint/2010/main" val="172599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70290-FDD8-3446-AFA3-0EA51E061ED5}"/>
              </a:ext>
            </a:extLst>
          </p:cNvPr>
          <p:cNvSpPr>
            <a:spLocks noGrp="1"/>
          </p:cNvSpPr>
          <p:nvPr>
            <p:ph type="title"/>
          </p:nvPr>
        </p:nvSpPr>
        <p:spPr/>
        <p:txBody>
          <a:bodyPr/>
          <a:lstStyle/>
          <a:p>
            <a:r>
              <a:rPr kumimoji="1" lang="ja-JP" altLang="en-US"/>
              <a:t>目的</a:t>
            </a:r>
          </a:p>
        </p:txBody>
      </p:sp>
      <p:sp>
        <p:nvSpPr>
          <p:cNvPr id="4" name="日付プレースホルダー 3">
            <a:extLst>
              <a:ext uri="{FF2B5EF4-FFF2-40B4-BE49-F238E27FC236}">
                <a16:creationId xmlns:a16="http://schemas.microsoft.com/office/drawing/2014/main" id="{B03B4971-0ED1-C746-A5FC-1CBA43F27E78}"/>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ABFCA4B9-2F4D-C948-AA64-C2E879751066}"/>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2A668E3F-3E7A-D943-935B-1B9D74DBC2F2}"/>
              </a:ext>
            </a:extLst>
          </p:cNvPr>
          <p:cNvSpPr>
            <a:spLocks noGrp="1"/>
          </p:cNvSpPr>
          <p:nvPr>
            <p:ph type="sldNum" sz="quarter" idx="12"/>
          </p:nvPr>
        </p:nvSpPr>
        <p:spPr/>
        <p:txBody>
          <a:bodyPr/>
          <a:lstStyle/>
          <a:p>
            <a:fld id="{B6C96D85-A916-2E4D-BC6C-F8C1C1E56440}" type="slidenum">
              <a:rPr lang="en-US" altLang="ja-JP" smtClean="0"/>
              <a:t>6</a:t>
            </a:fld>
            <a:endParaRPr kumimoji="1" lang="ja-JP" altLang="en-US"/>
          </a:p>
        </p:txBody>
      </p:sp>
      <p:sp>
        <p:nvSpPr>
          <p:cNvPr id="8" name="テキスト ボックス 7">
            <a:extLst>
              <a:ext uri="{FF2B5EF4-FFF2-40B4-BE49-F238E27FC236}">
                <a16:creationId xmlns:a16="http://schemas.microsoft.com/office/drawing/2014/main" id="{C7A53042-4161-014A-BD2F-5C098FFAFF99}"/>
              </a:ext>
            </a:extLst>
          </p:cNvPr>
          <p:cNvSpPr txBox="1"/>
          <p:nvPr/>
        </p:nvSpPr>
        <p:spPr>
          <a:xfrm>
            <a:off x="501729" y="4469734"/>
            <a:ext cx="11013177" cy="954107"/>
          </a:xfrm>
          <a:prstGeom prst="rect">
            <a:avLst/>
          </a:prstGeom>
          <a:noFill/>
          <a:ln w="38100">
            <a:solidFill>
              <a:srgbClr val="002060"/>
            </a:solidFill>
          </a:ln>
        </p:spPr>
        <p:txBody>
          <a:bodyPr wrap="square" rtlCol="0">
            <a:spAutoFit/>
          </a:bodyPr>
          <a:lstStyle/>
          <a:p>
            <a:r>
              <a:rPr lang="ja-JP" altLang="en-US" sz="2800"/>
              <a:t>初心者が遭遇した盤面で「プロならどこに置くか」</a:t>
            </a:r>
            <a:r>
              <a:rPr lang="en-US" altLang="ja-JP" sz="2800" dirty="0"/>
              <a:t>AI</a:t>
            </a:r>
            <a:r>
              <a:rPr lang="ja-JP" altLang="en-US" sz="2800"/>
              <a:t>に聞ける</a:t>
            </a:r>
            <a:endParaRPr lang="en-US" altLang="ja-JP" sz="2800" dirty="0"/>
          </a:p>
          <a:p>
            <a:r>
              <a:rPr lang="ja-JP" altLang="en-US" sz="2800" b="1"/>
              <a:t>初級者向けのフィードバック型上達支援プロぷよらー</a:t>
            </a:r>
            <a:r>
              <a:rPr lang="en-US" altLang="ja-JP" sz="2800" b="1" dirty="0"/>
              <a:t>AI</a:t>
            </a:r>
            <a:r>
              <a:rPr lang="ja-JP" altLang="en-US" sz="2800" b="1"/>
              <a:t>の開発</a:t>
            </a:r>
          </a:p>
        </p:txBody>
      </p:sp>
      <p:sp>
        <p:nvSpPr>
          <p:cNvPr id="9" name="テキスト ボックス 8">
            <a:extLst>
              <a:ext uri="{FF2B5EF4-FFF2-40B4-BE49-F238E27FC236}">
                <a16:creationId xmlns:a16="http://schemas.microsoft.com/office/drawing/2014/main" id="{9E7543A6-3392-D645-BF79-BA40928A3B8C}"/>
              </a:ext>
            </a:extLst>
          </p:cNvPr>
          <p:cNvSpPr txBox="1"/>
          <p:nvPr/>
        </p:nvSpPr>
        <p:spPr>
          <a:xfrm>
            <a:off x="501728" y="1932322"/>
            <a:ext cx="11013177" cy="954107"/>
          </a:xfrm>
          <a:prstGeom prst="rect">
            <a:avLst/>
          </a:prstGeom>
          <a:noFill/>
          <a:ln w="38100">
            <a:solidFill>
              <a:srgbClr val="002060"/>
            </a:solidFill>
          </a:ln>
        </p:spPr>
        <p:txBody>
          <a:bodyPr wrap="square" rtlCol="0">
            <a:spAutoFit/>
          </a:bodyPr>
          <a:lstStyle/>
          <a:p>
            <a:r>
              <a:rPr lang="ja-JP" altLang="en-US" sz="2800"/>
              <a:t>プロプレイヤーの実際のログから機械学習モデルによりプロの置き方を再現する</a:t>
            </a:r>
            <a:r>
              <a:rPr lang="en-US" altLang="ja-JP" sz="2800" dirty="0"/>
              <a:t>AI</a:t>
            </a:r>
            <a:r>
              <a:rPr lang="ja-JP" altLang="en-US" sz="2800"/>
              <a:t>を作成</a:t>
            </a:r>
            <a:endParaRPr lang="ja-JP" altLang="en-US" sz="2800" b="1"/>
          </a:p>
        </p:txBody>
      </p:sp>
      <p:sp>
        <p:nvSpPr>
          <p:cNvPr id="10" name="右矢印 9">
            <a:extLst>
              <a:ext uri="{FF2B5EF4-FFF2-40B4-BE49-F238E27FC236}">
                <a16:creationId xmlns:a16="http://schemas.microsoft.com/office/drawing/2014/main" id="{71F237D2-1804-4A42-9CB0-8B2E9B9DBE10}"/>
              </a:ext>
            </a:extLst>
          </p:cNvPr>
          <p:cNvSpPr/>
          <p:nvPr/>
        </p:nvSpPr>
        <p:spPr>
          <a:xfrm rot="5400000">
            <a:off x="5217020" y="3274148"/>
            <a:ext cx="1073204" cy="684756"/>
          </a:xfrm>
          <a:prstGeom prst="rightArrow">
            <a:avLst>
              <a:gd name="adj1" fmla="val 30848"/>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0E70C81-5D0A-1A4C-A13B-C68FD15D637C}"/>
              </a:ext>
            </a:extLst>
          </p:cNvPr>
          <p:cNvSpPr txBox="1"/>
          <p:nvPr/>
        </p:nvSpPr>
        <p:spPr>
          <a:xfrm>
            <a:off x="6212910" y="3203035"/>
            <a:ext cx="6212909" cy="923330"/>
          </a:xfrm>
          <a:prstGeom prst="rect">
            <a:avLst/>
          </a:prstGeom>
          <a:noFill/>
        </p:spPr>
        <p:txBody>
          <a:bodyPr wrap="square" rtlCol="0">
            <a:spAutoFit/>
          </a:bodyPr>
          <a:lstStyle/>
          <a:p>
            <a:r>
              <a:rPr lang="ja-JP" altLang="en-US"/>
              <a:t>自己</a:t>
            </a:r>
            <a:r>
              <a:rPr kumimoji="1" lang="ja-JP" altLang="en-US"/>
              <a:t>対戦型の強化学習や</a:t>
            </a:r>
            <a:endParaRPr kumimoji="1" lang="en-US" altLang="ja-JP" dirty="0"/>
          </a:p>
          <a:p>
            <a:r>
              <a:rPr kumimoji="1" lang="ja-JP" altLang="en-US"/>
              <a:t>ルールベースの手法では</a:t>
            </a:r>
            <a:endParaRPr lang="en-US" altLang="ja-JP" dirty="0"/>
          </a:p>
          <a:p>
            <a:r>
              <a:rPr kumimoji="1" lang="ja-JP" altLang="en-US"/>
              <a:t>強いかもしれないが「プロの置き方の再現」はできない</a:t>
            </a:r>
          </a:p>
        </p:txBody>
      </p:sp>
    </p:spTree>
    <p:extLst>
      <p:ext uri="{BB962C8B-B14F-4D97-AF65-F5344CB8AC3E}">
        <p14:creationId xmlns:p14="http://schemas.microsoft.com/office/powerpoint/2010/main" val="276741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79A9BFE-BC0C-BB49-B5F7-A97B3FEE3165}"/>
              </a:ext>
            </a:extLst>
          </p:cNvPr>
          <p:cNvSpPr/>
          <p:nvPr/>
        </p:nvSpPr>
        <p:spPr>
          <a:xfrm>
            <a:off x="3632672" y="2132929"/>
            <a:ext cx="1440000" cy="2558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7345A43-BC40-1A47-A0B9-48BEF4CA34B8}"/>
              </a:ext>
            </a:extLst>
          </p:cNvPr>
          <p:cNvSpPr/>
          <p:nvPr/>
        </p:nvSpPr>
        <p:spPr>
          <a:xfrm>
            <a:off x="3750164" y="2238367"/>
            <a:ext cx="1440000" cy="25585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7">
            <a:extLst>
              <a:ext uri="{FF2B5EF4-FFF2-40B4-BE49-F238E27FC236}">
                <a16:creationId xmlns:a16="http://schemas.microsoft.com/office/drawing/2014/main" id="{C0C94B78-CF02-394E-A1E7-C2938E9EEC28}"/>
              </a:ext>
            </a:extLst>
          </p:cNvPr>
          <p:cNvSpPr>
            <a:spLocks noGrp="1"/>
          </p:cNvSpPr>
          <p:nvPr>
            <p:ph type="title"/>
          </p:nvPr>
        </p:nvSpPr>
        <p:spPr/>
        <p:txBody>
          <a:bodyPr/>
          <a:lstStyle/>
          <a:p>
            <a:r>
              <a:rPr lang="ja-JP" altLang="en-US"/>
              <a:t>機械学習で取り組んだ研究</a:t>
            </a:r>
          </a:p>
        </p:txBody>
      </p:sp>
      <p:sp>
        <p:nvSpPr>
          <p:cNvPr id="9" name="コンテンツ プレースホルダー 8">
            <a:extLst>
              <a:ext uri="{FF2B5EF4-FFF2-40B4-BE49-F238E27FC236}">
                <a16:creationId xmlns:a16="http://schemas.microsoft.com/office/drawing/2014/main" id="{1C3EC2AF-BCD5-D843-9169-BA684382DE07}"/>
              </a:ext>
            </a:extLst>
          </p:cNvPr>
          <p:cNvSpPr>
            <a:spLocks noGrp="1"/>
          </p:cNvSpPr>
          <p:nvPr>
            <p:ph idx="1"/>
          </p:nvPr>
        </p:nvSpPr>
        <p:spPr/>
        <p:txBody>
          <a:bodyPr/>
          <a:lstStyle/>
          <a:p>
            <a:r>
              <a:rPr lang="ja-JP" altLang="en-US"/>
              <a:t>「深層学習を用いたぷよぷよ</a:t>
            </a:r>
            <a:r>
              <a:rPr lang="en-US" altLang="ja-JP" dirty="0"/>
              <a:t>AI</a:t>
            </a:r>
            <a:r>
              <a:rPr lang="ja-JP" altLang="en-US"/>
              <a:t>の開発」</a:t>
            </a:r>
            <a:r>
              <a:rPr lang="en-US" altLang="ja-JP" dirty="0"/>
              <a:t>(FSS2019)</a:t>
            </a:r>
            <a:r>
              <a:rPr lang="ja-JP" altLang="en-US"/>
              <a:t>添島克駿</a:t>
            </a:r>
            <a:endParaRPr lang="en-US" altLang="ja-JP" dirty="0"/>
          </a:p>
        </p:txBody>
      </p:sp>
      <p:sp>
        <p:nvSpPr>
          <p:cNvPr id="4" name="日付プレースホルダー 3">
            <a:extLst>
              <a:ext uri="{FF2B5EF4-FFF2-40B4-BE49-F238E27FC236}">
                <a16:creationId xmlns:a16="http://schemas.microsoft.com/office/drawing/2014/main" id="{80BDBC7E-3637-9645-8017-6C9E592284C7}"/>
              </a:ext>
            </a:extLst>
          </p:cNvPr>
          <p:cNvSpPr>
            <a:spLocks noGrp="1"/>
          </p:cNvSpPr>
          <p:nvPr>
            <p:ph type="dt" sz="half" idx="10"/>
          </p:nvPr>
        </p:nvSpPr>
        <p:spPr/>
        <p:txBody>
          <a:bodyPr/>
          <a:lstStyle/>
          <a:p>
            <a:fld id="{7CACC684-5746-B34A-82CB-1ACDB1517748}"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48F5A955-7037-064D-8727-F4BADAB401A8}"/>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B574B71B-3D6F-2D46-8E2E-D7F0C7BF5059}"/>
              </a:ext>
            </a:extLst>
          </p:cNvPr>
          <p:cNvSpPr>
            <a:spLocks noGrp="1"/>
          </p:cNvSpPr>
          <p:nvPr>
            <p:ph type="sldNum" sz="quarter" idx="12"/>
          </p:nvPr>
        </p:nvSpPr>
        <p:spPr/>
        <p:txBody>
          <a:bodyPr/>
          <a:lstStyle/>
          <a:p>
            <a:fld id="{B6C96D85-A916-2E4D-BC6C-F8C1C1E56440}" type="slidenum">
              <a:rPr lang="en-US" altLang="ja-JP" smtClean="0"/>
              <a:t>7</a:t>
            </a:fld>
            <a:endParaRPr kumimoji="1" lang="ja-JP" altLang="en-US"/>
          </a:p>
        </p:txBody>
      </p:sp>
      <p:pic>
        <p:nvPicPr>
          <p:cNvPr id="7" name="図 6" descr="食品 が含まれている画像&#10;&#10;自動的に生成された説明">
            <a:extLst>
              <a:ext uri="{FF2B5EF4-FFF2-40B4-BE49-F238E27FC236}">
                <a16:creationId xmlns:a16="http://schemas.microsoft.com/office/drawing/2014/main" id="{2FAC3DC4-51A3-7C4C-8AEF-FBFAC0C64D20}"/>
              </a:ext>
            </a:extLst>
          </p:cNvPr>
          <p:cNvPicPr>
            <a:picLocks noChangeAspect="1"/>
          </p:cNvPicPr>
          <p:nvPr/>
        </p:nvPicPr>
        <p:blipFill>
          <a:blip r:embed="rId2"/>
          <a:stretch>
            <a:fillRect/>
          </a:stretch>
        </p:blipFill>
        <p:spPr>
          <a:xfrm>
            <a:off x="578159" y="2306851"/>
            <a:ext cx="1414631" cy="2558560"/>
          </a:xfrm>
          <a:prstGeom prst="rect">
            <a:avLst/>
          </a:prstGeom>
        </p:spPr>
      </p:pic>
      <p:pic>
        <p:nvPicPr>
          <p:cNvPr id="12" name="図 11">
            <a:extLst>
              <a:ext uri="{FF2B5EF4-FFF2-40B4-BE49-F238E27FC236}">
                <a16:creationId xmlns:a16="http://schemas.microsoft.com/office/drawing/2014/main" id="{5BD0871D-1027-F44E-8271-8A252278680A}"/>
              </a:ext>
            </a:extLst>
          </p:cNvPr>
          <p:cNvPicPr>
            <a:picLocks noChangeAspect="1"/>
          </p:cNvPicPr>
          <p:nvPr/>
        </p:nvPicPr>
        <p:blipFill>
          <a:blip r:embed="rId3"/>
          <a:stretch>
            <a:fillRect/>
          </a:stretch>
        </p:blipFill>
        <p:spPr>
          <a:xfrm>
            <a:off x="2507999" y="3262131"/>
            <a:ext cx="340200" cy="324000"/>
          </a:xfrm>
          <a:prstGeom prst="rect">
            <a:avLst/>
          </a:prstGeom>
        </p:spPr>
      </p:pic>
      <p:pic>
        <p:nvPicPr>
          <p:cNvPr id="13" name="図 12">
            <a:extLst>
              <a:ext uri="{FF2B5EF4-FFF2-40B4-BE49-F238E27FC236}">
                <a16:creationId xmlns:a16="http://schemas.microsoft.com/office/drawing/2014/main" id="{422BED56-99DA-6E46-81C5-E7975B9F36AF}"/>
              </a:ext>
            </a:extLst>
          </p:cNvPr>
          <p:cNvPicPr>
            <a:picLocks noChangeAspect="1"/>
          </p:cNvPicPr>
          <p:nvPr/>
        </p:nvPicPr>
        <p:blipFill>
          <a:blip r:embed="rId4"/>
          <a:stretch>
            <a:fillRect/>
          </a:stretch>
        </p:blipFill>
        <p:spPr>
          <a:xfrm>
            <a:off x="2091017" y="3262131"/>
            <a:ext cx="340200" cy="324000"/>
          </a:xfrm>
          <a:prstGeom prst="rect">
            <a:avLst/>
          </a:prstGeom>
        </p:spPr>
      </p:pic>
      <p:sp>
        <p:nvSpPr>
          <p:cNvPr id="2" name="テキスト ボックス 1">
            <a:extLst>
              <a:ext uri="{FF2B5EF4-FFF2-40B4-BE49-F238E27FC236}">
                <a16:creationId xmlns:a16="http://schemas.microsoft.com/office/drawing/2014/main" id="{5ED596F7-3648-4C42-B843-A42B6C10587D}"/>
              </a:ext>
            </a:extLst>
          </p:cNvPr>
          <p:cNvSpPr txBox="1"/>
          <p:nvPr/>
        </p:nvSpPr>
        <p:spPr>
          <a:xfrm>
            <a:off x="2149795" y="2892799"/>
            <a:ext cx="759298" cy="369332"/>
          </a:xfrm>
          <a:prstGeom prst="rect">
            <a:avLst/>
          </a:prstGeom>
          <a:noFill/>
        </p:spPr>
        <p:txBody>
          <a:bodyPr wrap="square" rtlCol="0">
            <a:spAutoFit/>
          </a:bodyPr>
          <a:lstStyle/>
          <a:p>
            <a:r>
              <a:rPr kumimoji="1" lang="en-US" altLang="ja-JP" dirty="0"/>
              <a:t>next</a:t>
            </a:r>
            <a:endParaRPr kumimoji="1" lang="ja-JP" altLang="en-US"/>
          </a:p>
        </p:txBody>
      </p:sp>
      <p:sp>
        <p:nvSpPr>
          <p:cNvPr id="14" name="テキスト ボックス 13">
            <a:extLst>
              <a:ext uri="{FF2B5EF4-FFF2-40B4-BE49-F238E27FC236}">
                <a16:creationId xmlns:a16="http://schemas.microsoft.com/office/drawing/2014/main" id="{E548AD0E-EDDB-D747-8E9E-2C575F763CE1}"/>
              </a:ext>
            </a:extLst>
          </p:cNvPr>
          <p:cNvSpPr txBox="1"/>
          <p:nvPr/>
        </p:nvSpPr>
        <p:spPr>
          <a:xfrm>
            <a:off x="975744" y="1813432"/>
            <a:ext cx="759298" cy="369332"/>
          </a:xfrm>
          <a:prstGeom prst="rect">
            <a:avLst/>
          </a:prstGeom>
          <a:noFill/>
        </p:spPr>
        <p:txBody>
          <a:bodyPr wrap="square" rtlCol="0">
            <a:spAutoFit/>
          </a:bodyPr>
          <a:lstStyle/>
          <a:p>
            <a:r>
              <a:rPr kumimoji="1" lang="en-US" altLang="ja-JP" dirty="0"/>
              <a:t>field</a:t>
            </a:r>
            <a:endParaRPr kumimoji="1" lang="ja-JP" altLang="en-US"/>
          </a:p>
        </p:txBody>
      </p:sp>
      <p:sp>
        <p:nvSpPr>
          <p:cNvPr id="15" name="右矢印 14">
            <a:extLst>
              <a:ext uri="{FF2B5EF4-FFF2-40B4-BE49-F238E27FC236}">
                <a16:creationId xmlns:a16="http://schemas.microsoft.com/office/drawing/2014/main" id="{0F486388-87B2-9A4A-89C5-01FC2527F4AE}"/>
              </a:ext>
            </a:extLst>
          </p:cNvPr>
          <p:cNvSpPr/>
          <p:nvPr/>
        </p:nvSpPr>
        <p:spPr>
          <a:xfrm>
            <a:off x="3087630" y="3216799"/>
            <a:ext cx="479139" cy="369332"/>
          </a:xfrm>
          <a:prstGeom prst="rightArrow">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6" name="図 15" descr="食品 が含まれている画像&#10;&#10;自動的に生成された説明">
            <a:extLst>
              <a:ext uri="{FF2B5EF4-FFF2-40B4-BE49-F238E27FC236}">
                <a16:creationId xmlns:a16="http://schemas.microsoft.com/office/drawing/2014/main" id="{47A685B3-CEED-2C45-B4B0-B83AED8AE609}"/>
              </a:ext>
            </a:extLst>
          </p:cNvPr>
          <p:cNvPicPr>
            <a:picLocks noChangeAspect="1"/>
          </p:cNvPicPr>
          <p:nvPr/>
        </p:nvPicPr>
        <p:blipFill>
          <a:blip r:embed="rId2"/>
          <a:stretch>
            <a:fillRect/>
          </a:stretch>
        </p:blipFill>
        <p:spPr>
          <a:xfrm>
            <a:off x="3841659" y="2343805"/>
            <a:ext cx="1414631" cy="2558560"/>
          </a:xfrm>
          <a:prstGeom prst="rect">
            <a:avLst/>
          </a:prstGeom>
        </p:spPr>
      </p:pic>
      <p:sp>
        <p:nvSpPr>
          <p:cNvPr id="19" name="テキスト ボックス 18">
            <a:extLst>
              <a:ext uri="{FF2B5EF4-FFF2-40B4-BE49-F238E27FC236}">
                <a16:creationId xmlns:a16="http://schemas.microsoft.com/office/drawing/2014/main" id="{AD543499-6EDC-0042-9097-239E133802AB}"/>
              </a:ext>
            </a:extLst>
          </p:cNvPr>
          <p:cNvSpPr txBox="1"/>
          <p:nvPr/>
        </p:nvSpPr>
        <p:spPr>
          <a:xfrm>
            <a:off x="7930684" y="2892799"/>
            <a:ext cx="2571279" cy="1200329"/>
          </a:xfrm>
          <a:prstGeom prst="rect">
            <a:avLst/>
          </a:prstGeom>
          <a:noFill/>
        </p:spPr>
        <p:txBody>
          <a:bodyPr wrap="square" rtlCol="0">
            <a:spAutoFit/>
          </a:bodyPr>
          <a:lstStyle/>
          <a:p>
            <a:r>
              <a:rPr kumimoji="1" lang="ja-JP" altLang="en-US" sz="2400" u="sng"/>
              <a:t>分類</a:t>
            </a:r>
            <a:endParaRPr kumimoji="1" lang="en-US" altLang="ja-JP" sz="2400" u="sng" dirty="0"/>
          </a:p>
          <a:p>
            <a:r>
              <a:rPr kumimoji="1" lang="en-US" altLang="ja-JP" sz="2400" dirty="0"/>
              <a:t>22</a:t>
            </a:r>
            <a:r>
              <a:rPr kumimoji="1" lang="ja-JP" altLang="en-US" sz="2400"/>
              <a:t>個の各置き方の確率</a:t>
            </a:r>
          </a:p>
        </p:txBody>
      </p:sp>
      <p:sp>
        <p:nvSpPr>
          <p:cNvPr id="20" name="テキスト ボックス 19">
            <a:extLst>
              <a:ext uri="{FF2B5EF4-FFF2-40B4-BE49-F238E27FC236}">
                <a16:creationId xmlns:a16="http://schemas.microsoft.com/office/drawing/2014/main" id="{1FC0950C-BFB5-DA42-B236-23CDE99409A1}"/>
              </a:ext>
            </a:extLst>
          </p:cNvPr>
          <p:cNvSpPr txBox="1"/>
          <p:nvPr/>
        </p:nvSpPr>
        <p:spPr>
          <a:xfrm>
            <a:off x="3566768" y="1769125"/>
            <a:ext cx="2808979" cy="369332"/>
          </a:xfrm>
          <a:prstGeom prst="rect">
            <a:avLst/>
          </a:prstGeom>
          <a:noFill/>
        </p:spPr>
        <p:txBody>
          <a:bodyPr wrap="square" rtlCol="0">
            <a:spAutoFit/>
          </a:bodyPr>
          <a:lstStyle/>
          <a:p>
            <a:r>
              <a:rPr kumimoji="1" lang="ja-JP" altLang="en-US"/>
              <a:t>次元方向に</a:t>
            </a:r>
            <a:r>
              <a:rPr kumimoji="1" lang="en-US" altLang="ja-JP" dirty="0"/>
              <a:t>concat</a:t>
            </a:r>
            <a:endParaRPr kumimoji="1" lang="ja-JP" altLang="en-US"/>
          </a:p>
        </p:txBody>
      </p:sp>
      <p:sp>
        <p:nvSpPr>
          <p:cNvPr id="21" name="正方形/長方形 20">
            <a:extLst>
              <a:ext uri="{FF2B5EF4-FFF2-40B4-BE49-F238E27FC236}">
                <a16:creationId xmlns:a16="http://schemas.microsoft.com/office/drawing/2014/main" id="{4E5FEDE9-77CC-E84F-A2BB-099C5599B994}"/>
              </a:ext>
            </a:extLst>
          </p:cNvPr>
          <p:cNvSpPr/>
          <p:nvPr/>
        </p:nvSpPr>
        <p:spPr>
          <a:xfrm>
            <a:off x="1104890" y="5104244"/>
            <a:ext cx="9982220" cy="954107"/>
          </a:xfrm>
          <a:prstGeom prst="rect">
            <a:avLst/>
          </a:prstGeom>
          <a:ln w="28575">
            <a:solidFill>
              <a:srgbClr val="002060"/>
            </a:solidFill>
          </a:ln>
        </p:spPr>
        <p:txBody>
          <a:bodyPr wrap="none">
            <a:spAutoFit/>
          </a:bodyPr>
          <a:lstStyle/>
          <a:p>
            <a:pPr lvl="1"/>
            <a:r>
              <a:rPr lang="en-US" altLang="ja-JP" sz="2800" dirty="0"/>
              <a:t>next</a:t>
            </a:r>
            <a:r>
              <a:rPr lang="ja-JP" altLang="en-US" sz="2800"/>
              <a:t>ぷよの扱いを解決できていない</a:t>
            </a:r>
            <a:endParaRPr lang="en-US" altLang="ja-JP" sz="2800" dirty="0"/>
          </a:p>
          <a:p>
            <a:pPr lvl="1"/>
            <a:r>
              <a:rPr lang="ja-JP" altLang="en-US" sz="2800"/>
              <a:t>分類問題で「どこにおくべきか」を解決できているか不明</a:t>
            </a:r>
          </a:p>
        </p:txBody>
      </p:sp>
      <p:sp>
        <p:nvSpPr>
          <p:cNvPr id="22" name="台形 21">
            <a:extLst>
              <a:ext uri="{FF2B5EF4-FFF2-40B4-BE49-F238E27FC236}">
                <a16:creationId xmlns:a16="http://schemas.microsoft.com/office/drawing/2014/main" id="{5B3AC179-ADCB-E845-9172-AFD937989CE3}"/>
              </a:ext>
            </a:extLst>
          </p:cNvPr>
          <p:cNvSpPr/>
          <p:nvPr/>
        </p:nvSpPr>
        <p:spPr>
          <a:xfrm rot="5400000">
            <a:off x="5974328" y="2847790"/>
            <a:ext cx="1202498" cy="1344223"/>
          </a:xfrm>
          <a:prstGeom prst="trapezoi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AFF8F7F-9DB1-264A-A81F-CC6A4D38D557}"/>
              </a:ext>
            </a:extLst>
          </p:cNvPr>
          <p:cNvSpPr txBox="1"/>
          <p:nvPr/>
        </p:nvSpPr>
        <p:spPr>
          <a:xfrm>
            <a:off x="5778143" y="1761980"/>
            <a:ext cx="2808979" cy="646331"/>
          </a:xfrm>
          <a:prstGeom prst="rect">
            <a:avLst/>
          </a:prstGeom>
          <a:noFill/>
        </p:spPr>
        <p:txBody>
          <a:bodyPr wrap="square" rtlCol="0">
            <a:spAutoFit/>
          </a:bodyPr>
          <a:lstStyle/>
          <a:p>
            <a:r>
              <a:rPr kumimoji="1" lang="en-US" altLang="ja-JP" dirty="0"/>
              <a:t>Convolutional Neural Network</a:t>
            </a:r>
            <a:endParaRPr kumimoji="1" lang="ja-JP" altLang="en-US"/>
          </a:p>
        </p:txBody>
      </p:sp>
      <p:sp>
        <p:nvSpPr>
          <p:cNvPr id="24" name="正方形/長方形 23">
            <a:extLst>
              <a:ext uri="{FF2B5EF4-FFF2-40B4-BE49-F238E27FC236}">
                <a16:creationId xmlns:a16="http://schemas.microsoft.com/office/drawing/2014/main" id="{8CA109B4-0AC8-E247-BA78-6D9F91EC0BAE}"/>
              </a:ext>
            </a:extLst>
          </p:cNvPr>
          <p:cNvSpPr/>
          <p:nvPr/>
        </p:nvSpPr>
        <p:spPr>
          <a:xfrm>
            <a:off x="7498962" y="2821066"/>
            <a:ext cx="331948" cy="15109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SOFTMAX</a:t>
            </a:r>
            <a:endParaRPr kumimoji="1" lang="ja-JP" altLang="en-US"/>
          </a:p>
        </p:txBody>
      </p:sp>
      <p:pic>
        <p:nvPicPr>
          <p:cNvPr id="11" name="図 10" descr="テキスト が含まれている画像&#10;&#10;自動的に生成された説明">
            <a:extLst>
              <a:ext uri="{FF2B5EF4-FFF2-40B4-BE49-F238E27FC236}">
                <a16:creationId xmlns:a16="http://schemas.microsoft.com/office/drawing/2014/main" id="{CC97581B-9331-4847-8216-A8F61251DF91}"/>
              </a:ext>
            </a:extLst>
          </p:cNvPr>
          <p:cNvPicPr>
            <a:picLocks noChangeAspect="1"/>
          </p:cNvPicPr>
          <p:nvPr/>
        </p:nvPicPr>
        <p:blipFill>
          <a:blip r:embed="rId5"/>
          <a:stretch>
            <a:fillRect/>
          </a:stretch>
        </p:blipFill>
        <p:spPr>
          <a:xfrm>
            <a:off x="10305591" y="1308827"/>
            <a:ext cx="1854607" cy="1847635"/>
          </a:xfrm>
          <a:prstGeom prst="rect">
            <a:avLst/>
          </a:prstGeom>
        </p:spPr>
      </p:pic>
      <p:pic>
        <p:nvPicPr>
          <p:cNvPr id="27" name="図 26" descr="グラフィカル ユーザー インターフェイス, アプリケーション&#10;&#10;中程度の精度で自動的に生成された説明">
            <a:extLst>
              <a:ext uri="{FF2B5EF4-FFF2-40B4-BE49-F238E27FC236}">
                <a16:creationId xmlns:a16="http://schemas.microsoft.com/office/drawing/2014/main" id="{243F8334-475F-C249-829B-DAD31A424A85}"/>
              </a:ext>
            </a:extLst>
          </p:cNvPr>
          <p:cNvPicPr>
            <a:picLocks noChangeAspect="1"/>
          </p:cNvPicPr>
          <p:nvPr/>
        </p:nvPicPr>
        <p:blipFill>
          <a:blip r:embed="rId6"/>
          <a:stretch>
            <a:fillRect/>
          </a:stretch>
        </p:blipFill>
        <p:spPr>
          <a:xfrm>
            <a:off x="10279424" y="3129791"/>
            <a:ext cx="1816183" cy="1926673"/>
          </a:xfrm>
          <a:prstGeom prst="rect">
            <a:avLst/>
          </a:prstGeom>
        </p:spPr>
      </p:pic>
    </p:spTree>
    <p:extLst>
      <p:ext uri="{BB962C8B-B14F-4D97-AF65-F5344CB8AC3E}">
        <p14:creationId xmlns:p14="http://schemas.microsoft.com/office/powerpoint/2010/main" val="235106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85EE3-2674-5147-B8BB-52497934FC01}"/>
              </a:ext>
            </a:extLst>
          </p:cNvPr>
          <p:cNvSpPr>
            <a:spLocks noGrp="1"/>
          </p:cNvSpPr>
          <p:nvPr>
            <p:ph type="title"/>
          </p:nvPr>
        </p:nvSpPr>
        <p:spPr/>
        <p:txBody>
          <a:bodyPr/>
          <a:lstStyle/>
          <a:p>
            <a:r>
              <a:rPr kumimoji="1" lang="ja-JP" altLang="en-US"/>
              <a:t>デモ</a:t>
            </a:r>
          </a:p>
        </p:txBody>
      </p:sp>
      <p:sp>
        <p:nvSpPr>
          <p:cNvPr id="3" name="コンテンツ プレースホルダー 2">
            <a:extLst>
              <a:ext uri="{FF2B5EF4-FFF2-40B4-BE49-F238E27FC236}">
                <a16:creationId xmlns:a16="http://schemas.microsoft.com/office/drawing/2014/main" id="{903BCA9C-9E17-8749-82F2-CD390564AAEB}"/>
              </a:ext>
            </a:extLst>
          </p:cNvPr>
          <p:cNvSpPr>
            <a:spLocks noGrp="1"/>
          </p:cNvSpPr>
          <p:nvPr>
            <p:ph idx="1"/>
          </p:nvPr>
        </p:nvSpPr>
        <p:spPr/>
        <p:txBody>
          <a:bodyPr/>
          <a:lstStyle/>
          <a:p>
            <a:r>
              <a:rPr lang="ja-JP" altLang="en-US"/>
              <a:t>ランダムにぷよをドロップさせ、評価値一番高くなるところにドロップを繰り返す</a:t>
            </a:r>
            <a:endParaRPr kumimoji="1" lang="ja-JP" altLang="en-US"/>
          </a:p>
        </p:txBody>
      </p:sp>
      <p:sp>
        <p:nvSpPr>
          <p:cNvPr id="4" name="日付プレースホルダー 3">
            <a:extLst>
              <a:ext uri="{FF2B5EF4-FFF2-40B4-BE49-F238E27FC236}">
                <a16:creationId xmlns:a16="http://schemas.microsoft.com/office/drawing/2014/main" id="{002E609C-B7DF-8349-9655-39C83B325654}"/>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EA95896D-7AB9-6048-AEF2-4D531B6260D2}"/>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555BC11D-DCF7-824E-9E7E-50CC5A9A6CF0}"/>
              </a:ext>
            </a:extLst>
          </p:cNvPr>
          <p:cNvSpPr>
            <a:spLocks noGrp="1"/>
          </p:cNvSpPr>
          <p:nvPr>
            <p:ph type="sldNum" sz="quarter" idx="12"/>
          </p:nvPr>
        </p:nvSpPr>
        <p:spPr/>
        <p:txBody>
          <a:bodyPr/>
          <a:lstStyle/>
          <a:p>
            <a:fld id="{B6C96D85-A916-2E4D-BC6C-F8C1C1E56440}" type="slidenum">
              <a:rPr lang="en-US" altLang="ja-JP" smtClean="0"/>
              <a:t>8</a:t>
            </a:fld>
            <a:endParaRPr kumimoji="1" lang="ja-JP" altLang="en-US"/>
          </a:p>
        </p:txBody>
      </p:sp>
      <p:pic>
        <p:nvPicPr>
          <p:cNvPr id="8" name="図 7" descr="カーテンの前に並んでいる&#10;&#10;中程度の精度で自動的に生成された説明">
            <a:extLst>
              <a:ext uri="{FF2B5EF4-FFF2-40B4-BE49-F238E27FC236}">
                <a16:creationId xmlns:a16="http://schemas.microsoft.com/office/drawing/2014/main" id="{2C73F9C4-346D-F94F-8949-CD263B673A61}"/>
              </a:ext>
            </a:extLst>
          </p:cNvPr>
          <p:cNvPicPr>
            <a:picLocks noChangeAspect="1"/>
          </p:cNvPicPr>
          <p:nvPr/>
        </p:nvPicPr>
        <p:blipFill>
          <a:blip r:embed="rId2"/>
          <a:stretch>
            <a:fillRect/>
          </a:stretch>
        </p:blipFill>
        <p:spPr>
          <a:xfrm>
            <a:off x="6968378" y="2285999"/>
            <a:ext cx="1929738" cy="3859476"/>
          </a:xfrm>
          <a:prstGeom prst="rect">
            <a:avLst/>
          </a:prstGeom>
        </p:spPr>
      </p:pic>
      <p:sp>
        <p:nvSpPr>
          <p:cNvPr id="9" name="テキスト ボックス 8">
            <a:extLst>
              <a:ext uri="{FF2B5EF4-FFF2-40B4-BE49-F238E27FC236}">
                <a16:creationId xmlns:a16="http://schemas.microsoft.com/office/drawing/2014/main" id="{11A7B2C4-5ED9-894B-8021-EC2D6344EED6}"/>
              </a:ext>
            </a:extLst>
          </p:cNvPr>
          <p:cNvSpPr txBox="1"/>
          <p:nvPr/>
        </p:nvSpPr>
        <p:spPr>
          <a:xfrm>
            <a:off x="3824478" y="1916666"/>
            <a:ext cx="1716188" cy="369332"/>
          </a:xfrm>
          <a:prstGeom prst="rect">
            <a:avLst/>
          </a:prstGeom>
          <a:noFill/>
        </p:spPr>
        <p:txBody>
          <a:bodyPr wrap="square" rtlCol="0">
            <a:spAutoFit/>
          </a:bodyPr>
          <a:lstStyle/>
          <a:p>
            <a:r>
              <a:rPr kumimoji="1" lang="ja-JP" altLang="en-US"/>
              <a:t>全プロモデル</a:t>
            </a:r>
          </a:p>
        </p:txBody>
      </p:sp>
      <p:sp>
        <p:nvSpPr>
          <p:cNvPr id="10" name="テキスト ボックス 9">
            <a:extLst>
              <a:ext uri="{FF2B5EF4-FFF2-40B4-BE49-F238E27FC236}">
                <a16:creationId xmlns:a16="http://schemas.microsoft.com/office/drawing/2014/main" id="{BD091813-FCC6-E844-8298-6B862F51CAFA}"/>
              </a:ext>
            </a:extLst>
          </p:cNvPr>
          <p:cNvSpPr txBox="1"/>
          <p:nvPr/>
        </p:nvSpPr>
        <p:spPr>
          <a:xfrm>
            <a:off x="7175833" y="1916666"/>
            <a:ext cx="1716188" cy="369332"/>
          </a:xfrm>
          <a:prstGeom prst="rect">
            <a:avLst/>
          </a:prstGeom>
          <a:noFill/>
        </p:spPr>
        <p:txBody>
          <a:bodyPr wrap="square" rtlCol="0">
            <a:spAutoFit/>
          </a:bodyPr>
          <a:lstStyle/>
          <a:p>
            <a:r>
              <a:rPr lang="ja-JP" altLang="en-US"/>
              <a:t>飛車ちゅう</a:t>
            </a:r>
            <a:endParaRPr kumimoji="1" lang="ja-JP" altLang="en-US"/>
          </a:p>
        </p:txBody>
      </p:sp>
      <p:pic>
        <p:nvPicPr>
          <p:cNvPr id="11" name="図 10" descr="カーテンの前に並んでいる&#10;&#10;中程度の精度で自動的に生成された説明">
            <a:extLst>
              <a:ext uri="{FF2B5EF4-FFF2-40B4-BE49-F238E27FC236}">
                <a16:creationId xmlns:a16="http://schemas.microsoft.com/office/drawing/2014/main" id="{5BE5B51B-B927-9B47-8BFC-73EACAF41351}"/>
              </a:ext>
            </a:extLst>
          </p:cNvPr>
          <p:cNvPicPr>
            <a:picLocks noChangeAspect="1"/>
          </p:cNvPicPr>
          <p:nvPr/>
        </p:nvPicPr>
        <p:blipFill>
          <a:blip r:embed="rId3"/>
          <a:stretch>
            <a:fillRect/>
          </a:stretch>
        </p:blipFill>
        <p:spPr>
          <a:xfrm>
            <a:off x="3824478" y="2285998"/>
            <a:ext cx="1929739" cy="3859477"/>
          </a:xfrm>
          <a:prstGeom prst="rect">
            <a:avLst/>
          </a:prstGeom>
        </p:spPr>
      </p:pic>
    </p:spTree>
    <p:extLst>
      <p:ext uri="{BB962C8B-B14F-4D97-AF65-F5344CB8AC3E}">
        <p14:creationId xmlns:p14="http://schemas.microsoft.com/office/powerpoint/2010/main" val="44953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8D7DDF-282C-EE47-94FF-33D0C305F59E}"/>
              </a:ext>
            </a:extLst>
          </p:cNvPr>
          <p:cNvSpPr>
            <a:spLocks noGrp="1"/>
          </p:cNvSpPr>
          <p:nvPr>
            <p:ph type="title"/>
          </p:nvPr>
        </p:nvSpPr>
        <p:spPr/>
        <p:txBody>
          <a:bodyPr/>
          <a:lstStyle/>
          <a:p>
            <a:r>
              <a:rPr kumimoji="1" lang="ja-JP" altLang="en-US"/>
              <a:t>提案手法</a:t>
            </a:r>
          </a:p>
        </p:txBody>
      </p:sp>
      <p:sp>
        <p:nvSpPr>
          <p:cNvPr id="3" name="コンテンツ プレースホルダー 2">
            <a:extLst>
              <a:ext uri="{FF2B5EF4-FFF2-40B4-BE49-F238E27FC236}">
                <a16:creationId xmlns:a16="http://schemas.microsoft.com/office/drawing/2014/main" id="{F1FE208A-A665-8F4F-8391-656DD878F549}"/>
              </a:ext>
            </a:extLst>
          </p:cNvPr>
          <p:cNvSpPr>
            <a:spLocks noGrp="1"/>
          </p:cNvSpPr>
          <p:nvPr>
            <p:ph idx="1"/>
          </p:nvPr>
        </p:nvSpPr>
        <p:spPr/>
        <p:txBody>
          <a:bodyPr>
            <a:normAutofit fontScale="92500" lnSpcReduction="10000"/>
          </a:bodyPr>
          <a:lstStyle/>
          <a:p>
            <a:r>
              <a:rPr kumimoji="1" lang="ja-JP" altLang="en-US"/>
              <a:t>動画からぷよ盤面の検出</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a:t>加えて、</a:t>
            </a:r>
            <a:r>
              <a:rPr lang="en-US" altLang="ja-JP" dirty="0"/>
              <a:t>NEXT</a:t>
            </a:r>
            <a:r>
              <a:rPr lang="ja-JP" altLang="en-US"/>
              <a:t>ぷよが変わった</a:t>
            </a:r>
            <a:r>
              <a:rPr lang="ja-JP" altLang="en-US" u="sng"/>
              <a:t>瞬間のみ</a:t>
            </a:r>
            <a:r>
              <a:rPr lang="ja-JP" altLang="en-US"/>
              <a:t>の盤面を抽出</a:t>
            </a:r>
          </a:p>
          <a:p>
            <a:endParaRPr kumimoji="1" lang="ja-JP" altLang="en-US"/>
          </a:p>
        </p:txBody>
      </p:sp>
      <p:sp>
        <p:nvSpPr>
          <p:cNvPr id="4" name="日付プレースホルダー 3">
            <a:extLst>
              <a:ext uri="{FF2B5EF4-FFF2-40B4-BE49-F238E27FC236}">
                <a16:creationId xmlns:a16="http://schemas.microsoft.com/office/drawing/2014/main" id="{1A4BA612-087C-484A-BE53-5C92B2673221}"/>
              </a:ext>
            </a:extLst>
          </p:cNvPr>
          <p:cNvSpPr>
            <a:spLocks noGrp="1"/>
          </p:cNvSpPr>
          <p:nvPr>
            <p:ph type="dt" sz="half" idx="10"/>
          </p:nvPr>
        </p:nvSpPr>
        <p:spPr/>
        <p:txBody>
          <a:bodyPr/>
          <a:lstStyle/>
          <a:p>
            <a:fld id="{BD8E72DC-9967-124B-9852-BFF11DEB0522}" type="datetime1">
              <a:rPr lang="ja-JP" altLang="en-US" smtClean="0"/>
              <a:t>2022/1/4</a:t>
            </a:fld>
            <a:endParaRPr kumimoji="1" lang="ja-JP" altLang="en-US"/>
          </a:p>
        </p:txBody>
      </p:sp>
      <p:sp>
        <p:nvSpPr>
          <p:cNvPr id="5" name="フッター プレースホルダー 4">
            <a:extLst>
              <a:ext uri="{FF2B5EF4-FFF2-40B4-BE49-F238E27FC236}">
                <a16:creationId xmlns:a16="http://schemas.microsoft.com/office/drawing/2014/main" id="{B0E0D5BB-852F-2344-B9F5-62F6E6397C65}"/>
              </a:ext>
            </a:extLst>
          </p:cNvPr>
          <p:cNvSpPr>
            <a:spLocks noGrp="1"/>
          </p:cNvSpPr>
          <p:nvPr>
            <p:ph type="ftr" sz="quarter" idx="11"/>
          </p:nvPr>
        </p:nvSpPr>
        <p:spPr/>
        <p:txBody>
          <a:bodyPr/>
          <a:lstStyle/>
          <a:p>
            <a:r>
              <a:rPr kumimoji="1" lang="en" altLang="ja-JP"/>
              <a:t>Aoki Media Lab </a:t>
            </a:r>
            <a:endParaRPr kumimoji="1" lang="ja-JP" altLang="en-US"/>
          </a:p>
        </p:txBody>
      </p:sp>
      <p:sp>
        <p:nvSpPr>
          <p:cNvPr id="6" name="スライド番号プレースホルダー 5">
            <a:extLst>
              <a:ext uri="{FF2B5EF4-FFF2-40B4-BE49-F238E27FC236}">
                <a16:creationId xmlns:a16="http://schemas.microsoft.com/office/drawing/2014/main" id="{7469C7D1-1981-DC42-94C5-B11D36B30B5D}"/>
              </a:ext>
            </a:extLst>
          </p:cNvPr>
          <p:cNvSpPr>
            <a:spLocks noGrp="1"/>
          </p:cNvSpPr>
          <p:nvPr>
            <p:ph type="sldNum" sz="quarter" idx="12"/>
          </p:nvPr>
        </p:nvSpPr>
        <p:spPr/>
        <p:txBody>
          <a:bodyPr/>
          <a:lstStyle/>
          <a:p>
            <a:fld id="{B6C96D85-A916-2E4D-BC6C-F8C1C1E56440}" type="slidenum">
              <a:rPr lang="en-US" altLang="ja-JP" smtClean="0"/>
              <a:t>9</a:t>
            </a:fld>
            <a:endParaRPr kumimoji="1" lang="ja-JP" altLang="en-US"/>
          </a:p>
        </p:txBody>
      </p:sp>
      <p:pic>
        <p:nvPicPr>
          <p:cNvPr id="7" name="図 6" descr="食品 が含まれている画像&#10;&#10;自動的に生成された説明">
            <a:extLst>
              <a:ext uri="{FF2B5EF4-FFF2-40B4-BE49-F238E27FC236}">
                <a16:creationId xmlns:a16="http://schemas.microsoft.com/office/drawing/2014/main" id="{ECBD2855-E55E-7A4D-821D-56322EA97318}"/>
              </a:ext>
            </a:extLst>
          </p:cNvPr>
          <p:cNvPicPr>
            <a:picLocks noChangeAspect="1"/>
          </p:cNvPicPr>
          <p:nvPr/>
        </p:nvPicPr>
        <p:blipFill>
          <a:blip r:embed="rId2"/>
          <a:stretch>
            <a:fillRect/>
          </a:stretch>
        </p:blipFill>
        <p:spPr>
          <a:xfrm>
            <a:off x="790045" y="2410310"/>
            <a:ext cx="1414631" cy="2558560"/>
          </a:xfrm>
          <a:prstGeom prst="rect">
            <a:avLst/>
          </a:prstGeom>
        </p:spPr>
      </p:pic>
      <p:pic>
        <p:nvPicPr>
          <p:cNvPr id="9" name="図 8">
            <a:extLst>
              <a:ext uri="{FF2B5EF4-FFF2-40B4-BE49-F238E27FC236}">
                <a16:creationId xmlns:a16="http://schemas.microsoft.com/office/drawing/2014/main" id="{1B5065B2-71CB-0043-A34D-B11E64708F27}"/>
              </a:ext>
            </a:extLst>
          </p:cNvPr>
          <p:cNvPicPr>
            <a:picLocks noChangeAspect="1"/>
          </p:cNvPicPr>
          <p:nvPr/>
        </p:nvPicPr>
        <p:blipFill>
          <a:blip r:embed="rId3"/>
          <a:stretch>
            <a:fillRect/>
          </a:stretch>
        </p:blipFill>
        <p:spPr>
          <a:xfrm>
            <a:off x="3664490" y="3917623"/>
            <a:ext cx="340200" cy="324000"/>
          </a:xfrm>
          <a:prstGeom prst="rect">
            <a:avLst/>
          </a:prstGeom>
        </p:spPr>
      </p:pic>
      <p:pic>
        <p:nvPicPr>
          <p:cNvPr id="11" name="図 10">
            <a:extLst>
              <a:ext uri="{FF2B5EF4-FFF2-40B4-BE49-F238E27FC236}">
                <a16:creationId xmlns:a16="http://schemas.microsoft.com/office/drawing/2014/main" id="{71C55426-33A1-8743-9750-C4DD6C386F74}"/>
              </a:ext>
            </a:extLst>
          </p:cNvPr>
          <p:cNvPicPr>
            <a:picLocks noChangeAspect="1"/>
          </p:cNvPicPr>
          <p:nvPr/>
        </p:nvPicPr>
        <p:blipFill>
          <a:blip r:embed="rId4"/>
          <a:stretch>
            <a:fillRect/>
          </a:stretch>
        </p:blipFill>
        <p:spPr>
          <a:xfrm>
            <a:off x="3664490" y="3540435"/>
            <a:ext cx="340200" cy="324000"/>
          </a:xfrm>
          <a:prstGeom prst="rect">
            <a:avLst/>
          </a:prstGeom>
        </p:spPr>
      </p:pic>
      <p:pic>
        <p:nvPicPr>
          <p:cNvPr id="13" name="図 12">
            <a:extLst>
              <a:ext uri="{FF2B5EF4-FFF2-40B4-BE49-F238E27FC236}">
                <a16:creationId xmlns:a16="http://schemas.microsoft.com/office/drawing/2014/main" id="{A1637885-DA1A-AE4D-818D-2D2F452F0C5F}"/>
              </a:ext>
            </a:extLst>
          </p:cNvPr>
          <p:cNvPicPr>
            <a:picLocks noChangeAspect="1"/>
          </p:cNvPicPr>
          <p:nvPr/>
        </p:nvPicPr>
        <p:blipFill>
          <a:blip r:embed="rId5"/>
          <a:stretch>
            <a:fillRect/>
          </a:stretch>
        </p:blipFill>
        <p:spPr>
          <a:xfrm>
            <a:off x="3655128" y="3155091"/>
            <a:ext cx="340200" cy="324000"/>
          </a:xfrm>
          <a:prstGeom prst="rect">
            <a:avLst/>
          </a:prstGeom>
        </p:spPr>
      </p:pic>
      <p:pic>
        <p:nvPicPr>
          <p:cNvPr id="15" name="図 14">
            <a:extLst>
              <a:ext uri="{FF2B5EF4-FFF2-40B4-BE49-F238E27FC236}">
                <a16:creationId xmlns:a16="http://schemas.microsoft.com/office/drawing/2014/main" id="{EE38CE16-0C13-974C-93FE-86F3135D7CA5}"/>
              </a:ext>
            </a:extLst>
          </p:cNvPr>
          <p:cNvPicPr>
            <a:picLocks noChangeAspect="1"/>
          </p:cNvPicPr>
          <p:nvPr/>
        </p:nvPicPr>
        <p:blipFill>
          <a:blip r:embed="rId6"/>
          <a:stretch>
            <a:fillRect/>
          </a:stretch>
        </p:blipFill>
        <p:spPr>
          <a:xfrm>
            <a:off x="3655128" y="2790767"/>
            <a:ext cx="340200" cy="324000"/>
          </a:xfrm>
          <a:prstGeom prst="rect">
            <a:avLst/>
          </a:prstGeom>
        </p:spPr>
      </p:pic>
      <p:pic>
        <p:nvPicPr>
          <p:cNvPr id="17" name="図 16">
            <a:extLst>
              <a:ext uri="{FF2B5EF4-FFF2-40B4-BE49-F238E27FC236}">
                <a16:creationId xmlns:a16="http://schemas.microsoft.com/office/drawing/2014/main" id="{19EBD6FF-03F7-F24B-A221-7AAF5292F48F}"/>
              </a:ext>
            </a:extLst>
          </p:cNvPr>
          <p:cNvPicPr>
            <a:picLocks noChangeAspect="1"/>
          </p:cNvPicPr>
          <p:nvPr/>
        </p:nvPicPr>
        <p:blipFill>
          <a:blip r:embed="rId7"/>
          <a:stretch>
            <a:fillRect/>
          </a:stretch>
        </p:blipFill>
        <p:spPr>
          <a:xfrm>
            <a:off x="3657840" y="2410310"/>
            <a:ext cx="340200" cy="324000"/>
          </a:xfrm>
          <a:prstGeom prst="rect">
            <a:avLst/>
          </a:prstGeom>
        </p:spPr>
      </p:pic>
      <p:sp>
        <p:nvSpPr>
          <p:cNvPr id="18" name="テキスト ボックス 17">
            <a:extLst>
              <a:ext uri="{FF2B5EF4-FFF2-40B4-BE49-F238E27FC236}">
                <a16:creationId xmlns:a16="http://schemas.microsoft.com/office/drawing/2014/main" id="{F9C245DF-08CB-8346-843C-8C3BEA83F1AB}"/>
              </a:ext>
            </a:extLst>
          </p:cNvPr>
          <p:cNvSpPr txBox="1"/>
          <p:nvPr/>
        </p:nvSpPr>
        <p:spPr>
          <a:xfrm>
            <a:off x="921975" y="1793889"/>
            <a:ext cx="1282700" cy="369332"/>
          </a:xfrm>
          <a:prstGeom prst="rect">
            <a:avLst/>
          </a:prstGeom>
          <a:noFill/>
        </p:spPr>
        <p:txBody>
          <a:bodyPr wrap="square" rtlCol="0">
            <a:spAutoFit/>
          </a:bodyPr>
          <a:lstStyle/>
          <a:p>
            <a:r>
              <a:rPr kumimoji="1" lang="ja-JP" altLang="en-US"/>
              <a:t>盤面画像</a:t>
            </a:r>
          </a:p>
        </p:txBody>
      </p:sp>
      <p:sp>
        <p:nvSpPr>
          <p:cNvPr id="19" name="角丸四角形 18">
            <a:extLst>
              <a:ext uri="{FF2B5EF4-FFF2-40B4-BE49-F238E27FC236}">
                <a16:creationId xmlns:a16="http://schemas.microsoft.com/office/drawing/2014/main" id="{40634B1C-C80D-A94B-A5A0-C337E6FD9640}"/>
              </a:ext>
            </a:extLst>
          </p:cNvPr>
          <p:cNvSpPr/>
          <p:nvPr/>
        </p:nvSpPr>
        <p:spPr>
          <a:xfrm>
            <a:off x="1877967" y="2761210"/>
            <a:ext cx="388174" cy="3569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bg1"/>
                </a:solidFill>
              </a:ln>
            </a:endParaRPr>
          </a:p>
        </p:txBody>
      </p:sp>
      <p:sp>
        <p:nvSpPr>
          <p:cNvPr id="22" name="右矢印 21">
            <a:extLst>
              <a:ext uri="{FF2B5EF4-FFF2-40B4-BE49-F238E27FC236}">
                <a16:creationId xmlns:a16="http://schemas.microsoft.com/office/drawing/2014/main" id="{6E26B90D-FD05-D04C-94E1-4EA51EBF825A}"/>
              </a:ext>
            </a:extLst>
          </p:cNvPr>
          <p:cNvSpPr/>
          <p:nvPr/>
        </p:nvSpPr>
        <p:spPr>
          <a:xfrm>
            <a:off x="2290740" y="2853972"/>
            <a:ext cx="1206709" cy="17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23C60D-1F8C-164C-A28E-9911924542F3}"/>
              </a:ext>
            </a:extLst>
          </p:cNvPr>
          <p:cNvSpPr txBox="1"/>
          <p:nvPr/>
        </p:nvSpPr>
        <p:spPr>
          <a:xfrm>
            <a:off x="545954" y="5007924"/>
            <a:ext cx="2034743" cy="646331"/>
          </a:xfrm>
          <a:prstGeom prst="rect">
            <a:avLst/>
          </a:prstGeom>
          <a:noFill/>
        </p:spPr>
        <p:txBody>
          <a:bodyPr wrap="square" rtlCol="0">
            <a:spAutoFit/>
          </a:bodyPr>
          <a:lstStyle/>
          <a:p>
            <a:r>
              <a:rPr kumimoji="1" lang="en-US" altLang="ja-JP" dirty="0"/>
              <a:t>6×12</a:t>
            </a:r>
            <a:r>
              <a:rPr kumimoji="1" lang="ja-JP" altLang="en-US"/>
              <a:t>のぷよぷよの位置を抽出</a:t>
            </a:r>
          </a:p>
        </p:txBody>
      </p:sp>
      <p:sp>
        <p:nvSpPr>
          <p:cNvPr id="24" name="テキスト ボックス 23">
            <a:extLst>
              <a:ext uri="{FF2B5EF4-FFF2-40B4-BE49-F238E27FC236}">
                <a16:creationId xmlns:a16="http://schemas.microsoft.com/office/drawing/2014/main" id="{544FC4D3-1A67-724A-BBAF-EAA8D367965B}"/>
              </a:ext>
            </a:extLst>
          </p:cNvPr>
          <p:cNvSpPr txBox="1"/>
          <p:nvPr/>
        </p:nvSpPr>
        <p:spPr>
          <a:xfrm>
            <a:off x="2393697" y="2502001"/>
            <a:ext cx="1282700" cy="369332"/>
          </a:xfrm>
          <a:prstGeom prst="rect">
            <a:avLst/>
          </a:prstGeom>
          <a:noFill/>
        </p:spPr>
        <p:txBody>
          <a:bodyPr wrap="square" rtlCol="0">
            <a:spAutoFit/>
          </a:bodyPr>
          <a:lstStyle/>
          <a:p>
            <a:r>
              <a:rPr kumimoji="1" lang="ja-JP" altLang="en-US"/>
              <a:t>類似度</a:t>
            </a:r>
          </a:p>
        </p:txBody>
      </p:sp>
      <p:sp>
        <p:nvSpPr>
          <p:cNvPr id="25" name="テキスト ボックス 24">
            <a:extLst>
              <a:ext uri="{FF2B5EF4-FFF2-40B4-BE49-F238E27FC236}">
                <a16:creationId xmlns:a16="http://schemas.microsoft.com/office/drawing/2014/main" id="{39B8AE83-E294-D34A-B20C-08079CDD76A5}"/>
              </a:ext>
            </a:extLst>
          </p:cNvPr>
          <p:cNvSpPr txBox="1"/>
          <p:nvPr/>
        </p:nvSpPr>
        <p:spPr>
          <a:xfrm>
            <a:off x="2924769" y="1793889"/>
            <a:ext cx="2131410" cy="369332"/>
          </a:xfrm>
          <a:prstGeom prst="rect">
            <a:avLst/>
          </a:prstGeom>
          <a:noFill/>
        </p:spPr>
        <p:txBody>
          <a:bodyPr wrap="square" rtlCol="0">
            <a:spAutoFit/>
          </a:bodyPr>
          <a:lstStyle/>
          <a:p>
            <a:r>
              <a:rPr lang="ja-JP" altLang="en-US"/>
              <a:t>テンプレート画像</a:t>
            </a:r>
            <a:endParaRPr kumimoji="1" lang="ja-JP" altLang="en-US"/>
          </a:p>
        </p:txBody>
      </p:sp>
      <p:sp>
        <p:nvSpPr>
          <p:cNvPr id="26" name="テキスト ボックス 25">
            <a:extLst>
              <a:ext uri="{FF2B5EF4-FFF2-40B4-BE49-F238E27FC236}">
                <a16:creationId xmlns:a16="http://schemas.microsoft.com/office/drawing/2014/main" id="{B0E2319C-EAD3-4B48-8680-D57AFC9A7E5D}"/>
              </a:ext>
            </a:extLst>
          </p:cNvPr>
          <p:cNvSpPr txBox="1"/>
          <p:nvPr/>
        </p:nvSpPr>
        <p:spPr>
          <a:xfrm>
            <a:off x="4100504" y="2410310"/>
            <a:ext cx="1282700" cy="369332"/>
          </a:xfrm>
          <a:prstGeom prst="rect">
            <a:avLst/>
          </a:prstGeom>
          <a:noFill/>
        </p:spPr>
        <p:txBody>
          <a:bodyPr wrap="square" rtlCol="0">
            <a:spAutoFit/>
          </a:bodyPr>
          <a:lstStyle/>
          <a:p>
            <a:r>
              <a:rPr kumimoji="1" lang="en-US" altLang="ja-JP" dirty="0"/>
              <a:t>0.2</a:t>
            </a:r>
            <a:endParaRPr kumimoji="1" lang="ja-JP" altLang="en-US"/>
          </a:p>
        </p:txBody>
      </p:sp>
      <p:sp>
        <p:nvSpPr>
          <p:cNvPr id="27" name="テキスト ボックス 26">
            <a:extLst>
              <a:ext uri="{FF2B5EF4-FFF2-40B4-BE49-F238E27FC236}">
                <a16:creationId xmlns:a16="http://schemas.microsoft.com/office/drawing/2014/main" id="{FDB0E59C-18FC-4141-A036-625FEE0A7F0C}"/>
              </a:ext>
            </a:extLst>
          </p:cNvPr>
          <p:cNvSpPr txBox="1"/>
          <p:nvPr/>
        </p:nvSpPr>
        <p:spPr>
          <a:xfrm>
            <a:off x="4124153" y="2770674"/>
            <a:ext cx="1282700" cy="369332"/>
          </a:xfrm>
          <a:prstGeom prst="rect">
            <a:avLst/>
          </a:prstGeom>
          <a:noFill/>
        </p:spPr>
        <p:txBody>
          <a:bodyPr wrap="square" rtlCol="0">
            <a:spAutoFit/>
          </a:bodyPr>
          <a:lstStyle/>
          <a:p>
            <a:r>
              <a:rPr kumimoji="1" lang="en-US" altLang="ja-JP" dirty="0"/>
              <a:t>0.9</a:t>
            </a:r>
            <a:endParaRPr kumimoji="1" lang="ja-JP" altLang="en-US"/>
          </a:p>
        </p:txBody>
      </p:sp>
      <p:sp>
        <p:nvSpPr>
          <p:cNvPr id="28" name="テキスト ボックス 27">
            <a:extLst>
              <a:ext uri="{FF2B5EF4-FFF2-40B4-BE49-F238E27FC236}">
                <a16:creationId xmlns:a16="http://schemas.microsoft.com/office/drawing/2014/main" id="{95EA922A-C606-3743-ADF7-39A53C0BAD7A}"/>
              </a:ext>
            </a:extLst>
          </p:cNvPr>
          <p:cNvSpPr txBox="1"/>
          <p:nvPr/>
        </p:nvSpPr>
        <p:spPr>
          <a:xfrm>
            <a:off x="4120744" y="3132425"/>
            <a:ext cx="1282700" cy="369332"/>
          </a:xfrm>
          <a:prstGeom prst="rect">
            <a:avLst/>
          </a:prstGeom>
          <a:noFill/>
        </p:spPr>
        <p:txBody>
          <a:bodyPr wrap="square" rtlCol="0">
            <a:spAutoFit/>
          </a:bodyPr>
          <a:lstStyle/>
          <a:p>
            <a:r>
              <a:rPr kumimoji="1" lang="en-US" altLang="ja-JP" dirty="0"/>
              <a:t>0.5</a:t>
            </a:r>
            <a:endParaRPr kumimoji="1" lang="ja-JP" altLang="en-US"/>
          </a:p>
        </p:txBody>
      </p:sp>
      <p:sp>
        <p:nvSpPr>
          <p:cNvPr id="29" name="テキスト ボックス 28">
            <a:extLst>
              <a:ext uri="{FF2B5EF4-FFF2-40B4-BE49-F238E27FC236}">
                <a16:creationId xmlns:a16="http://schemas.microsoft.com/office/drawing/2014/main" id="{678CAA95-1620-6A44-BE25-274C41895813}"/>
              </a:ext>
            </a:extLst>
          </p:cNvPr>
          <p:cNvSpPr txBox="1"/>
          <p:nvPr/>
        </p:nvSpPr>
        <p:spPr>
          <a:xfrm>
            <a:off x="4120744" y="3882751"/>
            <a:ext cx="1282700" cy="369332"/>
          </a:xfrm>
          <a:prstGeom prst="rect">
            <a:avLst/>
          </a:prstGeom>
          <a:noFill/>
        </p:spPr>
        <p:txBody>
          <a:bodyPr wrap="square" rtlCol="0">
            <a:spAutoFit/>
          </a:bodyPr>
          <a:lstStyle/>
          <a:p>
            <a:r>
              <a:rPr kumimoji="1" lang="en-US" altLang="ja-JP" dirty="0"/>
              <a:t>0.4</a:t>
            </a:r>
            <a:endParaRPr kumimoji="1" lang="ja-JP" altLang="en-US"/>
          </a:p>
        </p:txBody>
      </p:sp>
      <p:sp>
        <p:nvSpPr>
          <p:cNvPr id="30" name="テキスト ボックス 29">
            <a:extLst>
              <a:ext uri="{FF2B5EF4-FFF2-40B4-BE49-F238E27FC236}">
                <a16:creationId xmlns:a16="http://schemas.microsoft.com/office/drawing/2014/main" id="{2156228C-4206-6F45-A606-C02F05744C9F}"/>
              </a:ext>
            </a:extLst>
          </p:cNvPr>
          <p:cNvSpPr txBox="1"/>
          <p:nvPr/>
        </p:nvSpPr>
        <p:spPr>
          <a:xfrm>
            <a:off x="4120744" y="3494176"/>
            <a:ext cx="1282700" cy="369332"/>
          </a:xfrm>
          <a:prstGeom prst="rect">
            <a:avLst/>
          </a:prstGeom>
          <a:noFill/>
        </p:spPr>
        <p:txBody>
          <a:bodyPr wrap="square" rtlCol="0">
            <a:spAutoFit/>
          </a:bodyPr>
          <a:lstStyle/>
          <a:p>
            <a:r>
              <a:rPr kumimoji="1" lang="en-US" altLang="ja-JP" dirty="0"/>
              <a:t>0.3</a:t>
            </a:r>
            <a:endParaRPr kumimoji="1" lang="ja-JP" altLang="en-US"/>
          </a:p>
        </p:txBody>
      </p:sp>
      <p:sp>
        <p:nvSpPr>
          <p:cNvPr id="31" name="右矢印 30">
            <a:extLst>
              <a:ext uri="{FF2B5EF4-FFF2-40B4-BE49-F238E27FC236}">
                <a16:creationId xmlns:a16="http://schemas.microsoft.com/office/drawing/2014/main" id="{9E5C1A43-642E-814C-BBB8-74B73B2E6171}"/>
              </a:ext>
            </a:extLst>
          </p:cNvPr>
          <p:cNvSpPr/>
          <p:nvPr/>
        </p:nvSpPr>
        <p:spPr>
          <a:xfrm>
            <a:off x="4703832" y="2860544"/>
            <a:ext cx="1206709" cy="17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194D303B-6418-2043-B8B6-82C61C3504D2}"/>
              </a:ext>
            </a:extLst>
          </p:cNvPr>
          <p:cNvSpPr txBox="1"/>
          <p:nvPr/>
        </p:nvSpPr>
        <p:spPr>
          <a:xfrm>
            <a:off x="6096000" y="2763093"/>
            <a:ext cx="1479462" cy="369332"/>
          </a:xfrm>
          <a:prstGeom prst="rect">
            <a:avLst/>
          </a:prstGeom>
          <a:noFill/>
        </p:spPr>
        <p:txBody>
          <a:bodyPr wrap="square" rtlCol="0">
            <a:spAutoFit/>
          </a:bodyPr>
          <a:lstStyle/>
          <a:p>
            <a:r>
              <a:rPr lang="en-US" altLang="ja-JP" dirty="0"/>
              <a:t>(6, 3)</a:t>
            </a:r>
            <a:r>
              <a:rPr kumimoji="1" lang="ja-JP" altLang="en-US"/>
              <a:t>は黄色</a:t>
            </a:r>
          </a:p>
        </p:txBody>
      </p:sp>
      <p:sp>
        <p:nvSpPr>
          <p:cNvPr id="33" name="右矢印 32">
            <a:extLst>
              <a:ext uri="{FF2B5EF4-FFF2-40B4-BE49-F238E27FC236}">
                <a16:creationId xmlns:a16="http://schemas.microsoft.com/office/drawing/2014/main" id="{3B75DB63-A4AC-654A-AED3-2D97116FF4DF}"/>
              </a:ext>
            </a:extLst>
          </p:cNvPr>
          <p:cNvSpPr/>
          <p:nvPr/>
        </p:nvSpPr>
        <p:spPr>
          <a:xfrm>
            <a:off x="7661254" y="2860544"/>
            <a:ext cx="1206709" cy="17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C6FB7D6-9925-A24D-976D-D1913E3CAB33}"/>
              </a:ext>
            </a:extLst>
          </p:cNvPr>
          <p:cNvSpPr txBox="1"/>
          <p:nvPr/>
        </p:nvSpPr>
        <p:spPr>
          <a:xfrm>
            <a:off x="8998624" y="2352748"/>
            <a:ext cx="2300232" cy="2677656"/>
          </a:xfrm>
          <a:prstGeom prst="rect">
            <a:avLst/>
          </a:prstGeom>
          <a:noFill/>
        </p:spPr>
        <p:txBody>
          <a:bodyPr wrap="square" rtlCol="0">
            <a:spAutoFit/>
          </a:bodyPr>
          <a:lstStyle/>
          <a:p>
            <a:r>
              <a:rPr lang="en-US" altLang="ja-JP" sz="1400" dirty="0"/>
              <a:t>6, </a:t>
            </a:r>
            <a:r>
              <a:rPr kumimoji="1" lang="en-US" altLang="ja-JP" sz="1400" dirty="0"/>
              <a:t>6, 6, 6, 6, 6</a:t>
            </a:r>
          </a:p>
          <a:p>
            <a:r>
              <a:rPr lang="en-US" altLang="ja-JP" sz="1400" dirty="0"/>
              <a:t>6, 6, 6, 6, 1, 6</a:t>
            </a:r>
          </a:p>
          <a:p>
            <a:r>
              <a:rPr kumimoji="1" lang="en-US" altLang="ja-JP" sz="1400" dirty="0"/>
              <a:t>6, 6, 6, 6, 4, 4</a:t>
            </a:r>
          </a:p>
          <a:p>
            <a:r>
              <a:rPr lang="en-US" altLang="ja-JP" sz="1400" dirty="0"/>
              <a:t>6, 5, 6, 6, 4, 2</a:t>
            </a:r>
          </a:p>
          <a:p>
            <a:r>
              <a:rPr kumimoji="1" lang="en-US" altLang="ja-JP" sz="1400" dirty="0"/>
              <a:t>1, 5, 6, 2, 2, 4</a:t>
            </a:r>
          </a:p>
          <a:p>
            <a:r>
              <a:rPr lang="en-US" altLang="ja-JP" sz="1400" dirty="0"/>
              <a:t>1, 5, 6, 5, 5, 4</a:t>
            </a:r>
          </a:p>
          <a:p>
            <a:r>
              <a:rPr kumimoji="1" lang="en-US" altLang="ja-JP" sz="1400" dirty="0"/>
              <a:t>2, 2, 4, 4, 5, 2</a:t>
            </a:r>
          </a:p>
          <a:p>
            <a:r>
              <a:rPr lang="en-US" altLang="ja-JP" sz="1400" dirty="0"/>
              <a:t>1, 2, 4, 5, 2, 5</a:t>
            </a:r>
          </a:p>
          <a:p>
            <a:r>
              <a:rPr kumimoji="1" lang="en-US" altLang="ja-JP" sz="1400" dirty="0"/>
              <a:t>1, 4, 2, 2, 5, 2</a:t>
            </a:r>
          </a:p>
          <a:p>
            <a:r>
              <a:rPr lang="en-US" altLang="ja-JP" sz="1400" dirty="0"/>
              <a:t>1, 2, 4, 5, 2, 2</a:t>
            </a:r>
          </a:p>
          <a:p>
            <a:r>
              <a:rPr kumimoji="1" lang="en-US" altLang="ja-JP" sz="1400" dirty="0"/>
              <a:t>2, 2, 5, 4, 5, 5</a:t>
            </a:r>
          </a:p>
          <a:p>
            <a:r>
              <a:rPr lang="en-US" altLang="ja-JP" sz="1400" dirty="0"/>
              <a:t>1, 1, 1, 4, 4, 5</a:t>
            </a:r>
            <a:endParaRPr lang="ja-JP" altLang="en-US" sz="1400"/>
          </a:p>
        </p:txBody>
      </p:sp>
      <p:sp>
        <p:nvSpPr>
          <p:cNvPr id="36" name="正方形/長方形 35">
            <a:extLst>
              <a:ext uri="{FF2B5EF4-FFF2-40B4-BE49-F238E27FC236}">
                <a16:creationId xmlns:a16="http://schemas.microsoft.com/office/drawing/2014/main" id="{9B26F1F3-64BA-BE4A-B725-82DBEC6B5AA9}"/>
              </a:ext>
            </a:extLst>
          </p:cNvPr>
          <p:cNvSpPr/>
          <p:nvPr/>
        </p:nvSpPr>
        <p:spPr>
          <a:xfrm>
            <a:off x="7907310" y="5086272"/>
            <a:ext cx="3847528" cy="369332"/>
          </a:xfrm>
          <a:prstGeom prst="rect">
            <a:avLst/>
          </a:prstGeom>
        </p:spPr>
        <p:txBody>
          <a:bodyPr wrap="none">
            <a:spAutoFit/>
          </a:bodyPr>
          <a:lstStyle/>
          <a:p>
            <a:r>
              <a:rPr lang="en-US" altLang="ja-JP" dirty="0"/>
              <a:t>1. </a:t>
            </a:r>
            <a:r>
              <a:rPr lang="ja-JP" altLang="en-US"/>
              <a:t>赤</a:t>
            </a:r>
            <a:r>
              <a:rPr lang="en-US" altLang="ja-JP" dirty="0"/>
              <a:t>, 2.</a:t>
            </a:r>
            <a:r>
              <a:rPr lang="ja-JP" altLang="en-US"/>
              <a:t>青</a:t>
            </a:r>
            <a:r>
              <a:rPr lang="en-US" altLang="ja-JP" dirty="0"/>
              <a:t>, 3.</a:t>
            </a:r>
            <a:r>
              <a:rPr lang="ja-JP" altLang="en-US"/>
              <a:t>緑</a:t>
            </a:r>
            <a:r>
              <a:rPr lang="en-US" altLang="ja-JP" dirty="0"/>
              <a:t>, 4.</a:t>
            </a:r>
            <a:r>
              <a:rPr lang="ja-JP" altLang="en-US"/>
              <a:t>黄色</a:t>
            </a:r>
            <a:r>
              <a:rPr lang="en-US" altLang="ja-JP" dirty="0"/>
              <a:t>, 5.</a:t>
            </a:r>
            <a:r>
              <a:rPr lang="ja-JP" altLang="en-US"/>
              <a:t>紫</a:t>
            </a:r>
            <a:r>
              <a:rPr lang="en-US" altLang="ja-JP" dirty="0"/>
              <a:t>, 6.</a:t>
            </a:r>
            <a:r>
              <a:rPr lang="ja-JP" altLang="en-US"/>
              <a:t>空白</a:t>
            </a:r>
          </a:p>
        </p:txBody>
      </p:sp>
      <p:sp>
        <p:nvSpPr>
          <p:cNvPr id="35" name="テキスト ボックス 34">
            <a:extLst>
              <a:ext uri="{FF2B5EF4-FFF2-40B4-BE49-F238E27FC236}">
                <a16:creationId xmlns:a16="http://schemas.microsoft.com/office/drawing/2014/main" id="{C2189E99-DF78-6C42-A1E2-F127FDBB6602}"/>
              </a:ext>
            </a:extLst>
          </p:cNvPr>
          <p:cNvSpPr txBox="1"/>
          <p:nvPr/>
        </p:nvSpPr>
        <p:spPr>
          <a:xfrm>
            <a:off x="8570869" y="1841700"/>
            <a:ext cx="2131409" cy="369332"/>
          </a:xfrm>
          <a:prstGeom prst="rect">
            <a:avLst/>
          </a:prstGeom>
          <a:noFill/>
        </p:spPr>
        <p:txBody>
          <a:bodyPr wrap="square" rtlCol="0">
            <a:spAutoFit/>
          </a:bodyPr>
          <a:lstStyle/>
          <a:p>
            <a:r>
              <a:rPr kumimoji="1" lang="ja-JP" altLang="en-US"/>
              <a:t>盤面ベクトル画像</a:t>
            </a:r>
          </a:p>
        </p:txBody>
      </p:sp>
      <p:sp>
        <p:nvSpPr>
          <p:cNvPr id="37" name="右矢印 36">
            <a:extLst>
              <a:ext uri="{FF2B5EF4-FFF2-40B4-BE49-F238E27FC236}">
                <a16:creationId xmlns:a16="http://schemas.microsoft.com/office/drawing/2014/main" id="{148C1E86-8E60-6E42-A24E-FECA002E6AD0}"/>
              </a:ext>
            </a:extLst>
          </p:cNvPr>
          <p:cNvSpPr/>
          <p:nvPr/>
        </p:nvSpPr>
        <p:spPr>
          <a:xfrm>
            <a:off x="10391390" y="2853971"/>
            <a:ext cx="1206709" cy="17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D46363D-A37A-A749-BE70-C0D8DCBB5A1B}"/>
              </a:ext>
            </a:extLst>
          </p:cNvPr>
          <p:cNvSpPr txBox="1"/>
          <p:nvPr/>
        </p:nvSpPr>
        <p:spPr>
          <a:xfrm>
            <a:off x="10428870" y="2537414"/>
            <a:ext cx="2131409" cy="369332"/>
          </a:xfrm>
          <a:prstGeom prst="rect">
            <a:avLst/>
          </a:prstGeom>
          <a:noFill/>
        </p:spPr>
        <p:txBody>
          <a:bodyPr wrap="square" rtlCol="0">
            <a:spAutoFit/>
          </a:bodyPr>
          <a:lstStyle/>
          <a:p>
            <a:r>
              <a:rPr kumimoji="1" lang="en-US" altLang="ja-JP" dirty="0"/>
              <a:t>one-hot</a:t>
            </a:r>
            <a:endParaRPr kumimoji="1" lang="ja-JP" altLang="en-US"/>
          </a:p>
        </p:txBody>
      </p:sp>
      <p:sp>
        <p:nvSpPr>
          <p:cNvPr id="8" name="正方形/長方形 7">
            <a:extLst>
              <a:ext uri="{FF2B5EF4-FFF2-40B4-BE49-F238E27FC236}">
                <a16:creationId xmlns:a16="http://schemas.microsoft.com/office/drawing/2014/main" id="{4C65178B-BBAA-834B-9424-4DB1D5A973BA}"/>
              </a:ext>
            </a:extLst>
          </p:cNvPr>
          <p:cNvSpPr/>
          <p:nvPr/>
        </p:nvSpPr>
        <p:spPr>
          <a:xfrm>
            <a:off x="787520" y="2122295"/>
            <a:ext cx="1454244" cy="338554"/>
          </a:xfrm>
          <a:prstGeom prst="rect">
            <a:avLst/>
          </a:prstGeom>
        </p:spPr>
        <p:txBody>
          <a:bodyPr wrap="none">
            <a:spAutoFit/>
          </a:bodyPr>
          <a:lstStyle/>
          <a:p>
            <a:r>
              <a:rPr lang="en-US" altLang="ja-JP" sz="1600" dirty="0"/>
              <a:t>1  2  3  4  5  6</a:t>
            </a:r>
            <a:endParaRPr lang="ja-JP" altLang="en-US" sz="1600"/>
          </a:p>
        </p:txBody>
      </p:sp>
      <p:sp>
        <p:nvSpPr>
          <p:cNvPr id="40" name="正方形/長方形 39">
            <a:extLst>
              <a:ext uri="{FF2B5EF4-FFF2-40B4-BE49-F238E27FC236}">
                <a16:creationId xmlns:a16="http://schemas.microsoft.com/office/drawing/2014/main" id="{3E83C373-E64F-8445-9293-5B44ECDF8CF7}"/>
              </a:ext>
            </a:extLst>
          </p:cNvPr>
          <p:cNvSpPr/>
          <p:nvPr/>
        </p:nvSpPr>
        <p:spPr>
          <a:xfrm>
            <a:off x="479747" y="2363301"/>
            <a:ext cx="383438" cy="2677656"/>
          </a:xfrm>
          <a:prstGeom prst="rect">
            <a:avLst/>
          </a:prstGeom>
        </p:spPr>
        <p:txBody>
          <a:bodyPr wrap="none">
            <a:spAutoFit/>
          </a:bodyPr>
          <a:lstStyle/>
          <a:p>
            <a:r>
              <a:rPr lang="en-US" altLang="ja-JP" sz="1400" dirty="0"/>
              <a:t>1</a:t>
            </a:r>
          </a:p>
          <a:p>
            <a:r>
              <a:rPr lang="en-US" altLang="ja-JP" sz="1400" dirty="0"/>
              <a:t>2</a:t>
            </a:r>
          </a:p>
          <a:p>
            <a:r>
              <a:rPr lang="en-US" altLang="ja-JP" sz="1400" dirty="0"/>
              <a:t>3</a:t>
            </a:r>
          </a:p>
          <a:p>
            <a:r>
              <a:rPr lang="en-US" altLang="ja-JP" sz="1400" dirty="0"/>
              <a:t>4</a:t>
            </a:r>
          </a:p>
          <a:p>
            <a:r>
              <a:rPr lang="en-US" altLang="ja-JP" sz="1400" dirty="0"/>
              <a:t>5</a:t>
            </a:r>
          </a:p>
          <a:p>
            <a:r>
              <a:rPr lang="en-US" altLang="ja-JP" sz="1400" dirty="0"/>
              <a:t>6</a:t>
            </a:r>
          </a:p>
          <a:p>
            <a:r>
              <a:rPr lang="en-US" altLang="ja-JP" sz="1400" dirty="0"/>
              <a:t>7</a:t>
            </a:r>
          </a:p>
          <a:p>
            <a:r>
              <a:rPr lang="en-US" altLang="ja-JP" sz="1400" dirty="0"/>
              <a:t>8</a:t>
            </a:r>
          </a:p>
          <a:p>
            <a:r>
              <a:rPr lang="en-US" altLang="ja-JP" sz="1400" dirty="0"/>
              <a:t>9</a:t>
            </a:r>
          </a:p>
          <a:p>
            <a:r>
              <a:rPr lang="en-US" altLang="ja-JP" sz="1400" dirty="0"/>
              <a:t>10</a:t>
            </a:r>
          </a:p>
          <a:p>
            <a:r>
              <a:rPr lang="en-US" altLang="ja-JP" sz="1400" dirty="0"/>
              <a:t>11</a:t>
            </a:r>
          </a:p>
          <a:p>
            <a:r>
              <a:rPr lang="en-US" altLang="ja-JP" sz="1400" dirty="0"/>
              <a:t>12</a:t>
            </a:r>
            <a:endParaRPr lang="ja-JP" altLang="en-US" sz="1400"/>
          </a:p>
        </p:txBody>
      </p:sp>
    </p:spTree>
    <p:extLst>
      <p:ext uri="{BB962C8B-B14F-4D97-AF65-F5344CB8AC3E}">
        <p14:creationId xmlns:p14="http://schemas.microsoft.com/office/powerpoint/2010/main" val="25810527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32553</TotalTime>
  <Words>2945</Words>
  <Application>Microsoft Macintosh PowerPoint</Application>
  <PresentationFormat>ワイド画面</PresentationFormat>
  <Paragraphs>615</Paragraphs>
  <Slides>38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游ゴシック</vt:lpstr>
      <vt:lpstr>游ゴシック Light</vt:lpstr>
      <vt:lpstr>Arial</vt:lpstr>
      <vt:lpstr>Wingdings</vt:lpstr>
      <vt:lpstr>Office テーマ</vt:lpstr>
      <vt:lpstr>ぷよぷよ競技初心者を対象にした積み込み上達支援AIの開発</vt:lpstr>
      <vt:lpstr>自己紹介</vt:lpstr>
      <vt:lpstr>すること</vt:lpstr>
      <vt:lpstr>背景</vt:lpstr>
      <vt:lpstr>背景</vt:lpstr>
      <vt:lpstr>目的</vt:lpstr>
      <vt:lpstr>機械学習で取り組んだ研究</vt:lpstr>
      <vt:lpstr>デモ</vt:lpstr>
      <vt:lpstr>提案手法</vt:lpstr>
      <vt:lpstr>提案手法</vt:lpstr>
      <vt:lpstr>従来の分類による手法</vt:lpstr>
      <vt:lpstr>提案する分類をしない手法</vt:lpstr>
      <vt:lpstr>結果</vt:lpstr>
      <vt:lpstr>結果</vt:lpstr>
      <vt:lpstr>プロぷよらーAI</vt:lpstr>
      <vt:lpstr>飛車ちゅうAI</vt:lpstr>
      <vt:lpstr>まとめ</vt:lpstr>
      <vt:lpstr>APPENDIX</vt:lpstr>
      <vt:lpstr>ぷよぷよ独自の問題</vt:lpstr>
      <vt:lpstr>提案手法</vt:lpstr>
      <vt:lpstr>既存の手法との比較</vt:lpstr>
      <vt:lpstr>既存の手法との比較</vt:lpstr>
      <vt:lpstr>本研究の役割(スライドいらんかも)</vt:lpstr>
      <vt:lpstr>AIにできて人間にできないこと</vt:lpstr>
      <vt:lpstr>機械学習でのぷよぷよAIの本質的な問題点</vt:lpstr>
      <vt:lpstr>提案手法のメリット(このスライドいらなそう)</vt:lpstr>
      <vt:lpstr>実際にお助けAIに聞いてみる</vt:lpstr>
      <vt:lpstr>まとめ</vt:lpstr>
      <vt:lpstr>背景</vt:lpstr>
      <vt:lpstr>背景</vt:lpstr>
      <vt:lpstr>背景</vt:lpstr>
      <vt:lpstr>提案手法の全体図</vt:lpstr>
      <vt:lpstr>提案手法の全体図</vt:lpstr>
      <vt:lpstr>提案手法のモデル</vt:lpstr>
      <vt:lpstr>提案手法のモデル</vt:lpstr>
      <vt:lpstr>提案手法のモデル</vt:lpstr>
      <vt:lpstr>あ</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大輝</dc:creator>
  <cp:lastModifiedBy>伊藤 大輝</cp:lastModifiedBy>
  <cp:revision>35</cp:revision>
  <dcterms:created xsi:type="dcterms:W3CDTF">2020-09-15T15:09:33Z</dcterms:created>
  <dcterms:modified xsi:type="dcterms:W3CDTF">2022-01-04T06:25:26Z</dcterms:modified>
</cp:coreProperties>
</file>