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56" r:id="rId2"/>
    <p:sldId id="260" r:id="rId3"/>
    <p:sldId id="264" r:id="rId4"/>
    <p:sldId id="590" r:id="rId5"/>
    <p:sldId id="330" r:id="rId6"/>
    <p:sldId id="266" r:id="rId7"/>
    <p:sldId id="267" r:id="rId8"/>
    <p:sldId id="271" r:id="rId9"/>
    <p:sldId id="272" r:id="rId10"/>
    <p:sldId id="268" r:id="rId11"/>
    <p:sldId id="273" r:id="rId12"/>
    <p:sldId id="275" r:id="rId13"/>
    <p:sldId id="269" r:id="rId14"/>
    <p:sldId id="274" r:id="rId15"/>
    <p:sldId id="276" r:id="rId16"/>
    <p:sldId id="270" r:id="rId17"/>
    <p:sldId id="592" r:id="rId18"/>
    <p:sldId id="594" r:id="rId19"/>
    <p:sldId id="593" r:id="rId20"/>
    <p:sldId id="595" r:id="rId21"/>
    <p:sldId id="596" r:id="rId22"/>
    <p:sldId id="597" r:id="rId23"/>
    <p:sldId id="598" r:id="rId24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7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2BB5D7-44C7-40C1-A41B-58CBD8B22677}" type="datetimeFigureOut">
              <a:rPr lang="en-US" smtClean="0"/>
              <a:t>30-Apr-21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01E50D-A64D-495F-857F-DDEADBE92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7688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97280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1pPr>
    <a:lvl2pPr marL="548640" algn="l" defTabSz="1097280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2pPr>
    <a:lvl3pPr marL="1097280" algn="l" defTabSz="1097280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3pPr>
    <a:lvl4pPr marL="1645920" algn="l" defTabSz="1097280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4pPr>
    <a:lvl5pPr marL="2194560" algn="l" defTabSz="1097280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5pPr>
    <a:lvl6pPr marL="2743200" algn="l" defTabSz="1097280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6pPr>
    <a:lvl7pPr marL="3291840" algn="l" defTabSz="1097280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7pPr>
    <a:lvl8pPr marL="3840480" algn="l" defTabSz="1097280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8pPr>
    <a:lvl9pPr marL="4389120" algn="l" defTabSz="1097280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Needs to be changed!!! Add in sewer map + emojis of the different contributions to each catchment area </a:t>
            </a:r>
          </a:p>
          <a:p>
            <a:r>
              <a:rPr lang="en-US" dirty="0"/>
              <a:t>+ highly residential + hospital + </a:t>
            </a:r>
          </a:p>
          <a:p>
            <a:endParaRPr lang="en-US" dirty="0"/>
          </a:p>
          <a:p>
            <a:r>
              <a:rPr lang="en-US" dirty="0"/>
              <a:t>Tell the story of this slide</a:t>
            </a:r>
          </a:p>
          <a:p>
            <a:endParaRPr lang="en-US" dirty="0"/>
          </a:p>
          <a:p>
            <a:r>
              <a:rPr lang="en-US" dirty="0"/>
              <a:t>Here is Athens. </a:t>
            </a:r>
          </a:p>
          <a:p>
            <a:r>
              <a:rPr lang="en-US" dirty="0"/>
              <a:t>We started by sampling three water treatment facilities in Athens. </a:t>
            </a:r>
          </a:p>
          <a:p>
            <a:r>
              <a:rPr lang="en-US" dirty="0"/>
              <a:t>Within each catchment area, there are different contributions that lead to different wastewater – catching different scopes of our community </a:t>
            </a:r>
          </a:p>
          <a:p>
            <a:r>
              <a:rPr lang="en-US" dirty="0" err="1"/>
              <a:t>Wasteater</a:t>
            </a:r>
            <a:r>
              <a:rPr lang="en-US" dirty="0"/>
              <a:t> information highway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13115-91D3-4BD2-968B-94CCABEA615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0497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1346836"/>
            <a:ext cx="10972800" cy="2865120"/>
          </a:xfrm>
        </p:spPr>
        <p:txBody>
          <a:bodyPr anchor="b"/>
          <a:lstStyle>
            <a:lvl1pPr algn="ctr"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322446"/>
            <a:ext cx="10972800" cy="1986914"/>
          </a:xfrm>
        </p:spPr>
        <p:txBody>
          <a:bodyPr/>
          <a:lstStyle>
            <a:lvl1pPr marL="0" indent="0" algn="ctr">
              <a:buNone/>
              <a:defRPr sz="2880"/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CB22D-3BC2-4376-95E2-2A5356965CAA}" type="datetimeFigureOut">
              <a:rPr lang="en-US" smtClean="0"/>
              <a:t>30-Apr-21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0FBDB-FF67-4CC6-B2F3-48EB858F5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189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CB22D-3BC2-4376-95E2-2A5356965CAA}" type="datetimeFigureOut">
              <a:rPr lang="en-US" smtClean="0"/>
              <a:t>30-Apr-21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0FBDB-FF67-4CC6-B2F3-48EB858F5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085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469880" y="438150"/>
            <a:ext cx="3154680" cy="697420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5840" y="438150"/>
            <a:ext cx="9281160" cy="697420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CB22D-3BC2-4376-95E2-2A5356965CAA}" type="datetimeFigureOut">
              <a:rPr lang="en-US" smtClean="0"/>
              <a:t>30-Apr-21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0FBDB-FF67-4CC6-B2F3-48EB858F5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815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CB22D-3BC2-4376-95E2-2A5356965CAA}" type="datetimeFigureOut">
              <a:rPr lang="en-US" smtClean="0"/>
              <a:t>30-Apr-21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0FBDB-FF67-4CC6-B2F3-48EB858F5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922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8220" y="2051686"/>
            <a:ext cx="12618720" cy="3423284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8220" y="5507356"/>
            <a:ext cx="12618720" cy="1800224"/>
          </a:xfrm>
        </p:spPr>
        <p:txBody>
          <a:bodyPr/>
          <a:lstStyle>
            <a:lvl1pPr marL="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1pPr>
            <a:lvl2pPr marL="54864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CB22D-3BC2-4376-95E2-2A5356965CAA}" type="datetimeFigureOut">
              <a:rPr lang="en-US" smtClean="0"/>
              <a:t>30-Apr-21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0FBDB-FF67-4CC6-B2F3-48EB858F5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122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5840" y="2190750"/>
            <a:ext cx="6217920" cy="52216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0" y="2190750"/>
            <a:ext cx="6217920" cy="52216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CB22D-3BC2-4376-95E2-2A5356965CAA}" type="datetimeFigureOut">
              <a:rPr lang="en-US" smtClean="0"/>
              <a:t>30-Apr-21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0FBDB-FF67-4CC6-B2F3-48EB858F5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402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438150"/>
            <a:ext cx="12618720" cy="15906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7746" y="2017396"/>
            <a:ext cx="6189344" cy="988694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7746" y="3006090"/>
            <a:ext cx="6189344" cy="44215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06640" y="2017396"/>
            <a:ext cx="6219826" cy="988694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06640" y="3006090"/>
            <a:ext cx="6219826" cy="44215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CB22D-3BC2-4376-95E2-2A5356965CAA}" type="datetimeFigureOut">
              <a:rPr lang="en-US" smtClean="0"/>
              <a:t>30-Apr-21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0FBDB-FF67-4CC6-B2F3-48EB858F5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533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CB22D-3BC2-4376-95E2-2A5356965CAA}" type="datetimeFigureOut">
              <a:rPr lang="en-US" smtClean="0"/>
              <a:t>30-Apr-21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0FBDB-FF67-4CC6-B2F3-48EB858F5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215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CB22D-3BC2-4376-95E2-2A5356965CAA}" type="datetimeFigureOut">
              <a:rPr lang="en-US" smtClean="0"/>
              <a:t>30-Apr-21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0FBDB-FF67-4CC6-B2F3-48EB858F5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971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548640"/>
            <a:ext cx="4718684" cy="192024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9826" y="1184911"/>
            <a:ext cx="7406640" cy="5848350"/>
          </a:xfrm>
        </p:spPr>
        <p:txBody>
          <a:bodyPr/>
          <a:lstStyle>
            <a:lvl1pPr>
              <a:defRPr sz="3840"/>
            </a:lvl1pPr>
            <a:lvl2pPr>
              <a:defRPr sz="3360"/>
            </a:lvl2pPr>
            <a:lvl3pPr>
              <a:defRPr sz="288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2468880"/>
            <a:ext cx="4718684" cy="4573906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CB22D-3BC2-4376-95E2-2A5356965CAA}" type="datetimeFigureOut">
              <a:rPr lang="en-US" smtClean="0"/>
              <a:t>30-Apr-21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0FBDB-FF67-4CC6-B2F3-48EB858F5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105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548640"/>
            <a:ext cx="4718684" cy="192024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19826" y="1184911"/>
            <a:ext cx="7406640" cy="5848350"/>
          </a:xfrm>
        </p:spPr>
        <p:txBody>
          <a:bodyPr anchor="t"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2468880"/>
            <a:ext cx="4718684" cy="4573906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CB22D-3BC2-4376-95E2-2A5356965CAA}" type="datetimeFigureOut">
              <a:rPr lang="en-US" smtClean="0"/>
              <a:t>30-Apr-21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0FBDB-FF67-4CC6-B2F3-48EB858F5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010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5840" y="438150"/>
            <a:ext cx="12618720" cy="1590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40" y="2190750"/>
            <a:ext cx="12618720" cy="5221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05840" y="7627621"/>
            <a:ext cx="329184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FCB22D-3BC2-4376-95E2-2A5356965CAA}" type="datetimeFigureOut">
              <a:rPr lang="en-US" smtClean="0"/>
              <a:t>30-Apr-21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6320" y="7627621"/>
            <a:ext cx="493776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32720" y="7627621"/>
            <a:ext cx="329184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B0FBDB-FF67-4CC6-B2F3-48EB858F5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099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52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109728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F1465-0075-4567-B4B8-D05E1452E6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4630400" cy="286512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venir Next LT Pro Demi" panose="020B0704020202020204" pitchFamily="34" charset="0"/>
              </a:rPr>
              <a:t>Wastewater-based Epidemiological Surveillance for SARS-CoV-2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3DA907-47B2-42AA-9E04-C25A664CB9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28800" y="3593173"/>
            <a:ext cx="10972800" cy="1043254"/>
          </a:xfrm>
        </p:spPr>
        <p:txBody>
          <a:bodyPr>
            <a:normAutofit/>
          </a:bodyPr>
          <a:lstStyle/>
          <a:p>
            <a:r>
              <a:rPr lang="en-US" dirty="0">
                <a:latin typeface="Avenir Next LT Pro" panose="020B0504020202020204" pitchFamily="34" charset="0"/>
              </a:rPr>
              <a:t>Athens-Clarke County, Georgia, USA</a:t>
            </a:r>
          </a:p>
          <a:p>
            <a:r>
              <a:rPr lang="en-US" dirty="0">
                <a:latin typeface="Avenir Next LT Pro" panose="020B0504020202020204" pitchFamily="34" charset="0"/>
              </a:rPr>
              <a:t>30 June 2020 – 03 February 2021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CD5D67-544E-4EA1-9D6B-D27CF98CA0B2}"/>
              </a:ext>
            </a:extLst>
          </p:cNvPr>
          <p:cNvSpPr txBox="1"/>
          <p:nvPr/>
        </p:nvSpPr>
        <p:spPr>
          <a:xfrm>
            <a:off x="1828800" y="5364480"/>
            <a:ext cx="10972800" cy="24856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92" dirty="0">
                <a:latin typeface="Avenir Next LT Pro" panose="020B0504020202020204" pitchFamily="34" charset="0"/>
              </a:rPr>
              <a:t>Megan Lott, William Norfolk, Cody Dailey, </a:t>
            </a:r>
          </a:p>
          <a:p>
            <a:pPr algn="ctr"/>
            <a:r>
              <a:rPr lang="en-US" sz="2592" dirty="0">
                <a:latin typeface="Avenir Next LT Pro" panose="020B0504020202020204" pitchFamily="34" charset="0"/>
              </a:rPr>
              <a:t>Amelia Foley, Carolina Melendez </a:t>
            </a:r>
            <a:r>
              <a:rPr lang="en-US" sz="2592" dirty="0" err="1">
                <a:latin typeface="Avenir Next LT Pro" panose="020B0504020202020204" pitchFamily="34" charset="0"/>
              </a:rPr>
              <a:t>Declet</a:t>
            </a:r>
            <a:r>
              <a:rPr lang="en-US" sz="2592" dirty="0">
                <a:latin typeface="Avenir Next LT Pro" panose="020B0504020202020204" pitchFamily="34" charset="0"/>
              </a:rPr>
              <a:t>, Megan Robertson, Taylor </a:t>
            </a:r>
            <a:r>
              <a:rPr lang="en-US" sz="2592" dirty="0" err="1">
                <a:latin typeface="Avenir Next LT Pro" panose="020B0504020202020204" pitchFamily="34" charset="0"/>
              </a:rPr>
              <a:t>Maddalene</a:t>
            </a:r>
            <a:r>
              <a:rPr lang="en-US" sz="2592" dirty="0">
                <a:latin typeface="Avenir Next LT Pro" panose="020B0504020202020204" pitchFamily="34" charset="0"/>
              </a:rPr>
              <a:t>, </a:t>
            </a:r>
          </a:p>
          <a:p>
            <a:pPr algn="ctr"/>
            <a:r>
              <a:rPr lang="en-US" sz="2592" dirty="0">
                <a:latin typeface="Avenir Next LT Pro" panose="020B0504020202020204" pitchFamily="34" charset="0"/>
              </a:rPr>
              <a:t>Stephen L. Rathbun, Erin K. Lipp</a:t>
            </a:r>
          </a:p>
          <a:p>
            <a:pPr algn="ctr"/>
            <a:endParaRPr lang="en-US" sz="2592" dirty="0">
              <a:latin typeface="Avenir Next LT Pro" panose="020B0504020202020204" pitchFamily="34" charset="0"/>
            </a:endParaRPr>
          </a:p>
          <a:p>
            <a:pPr algn="ctr"/>
            <a:r>
              <a:rPr lang="en-US" sz="2592" dirty="0">
                <a:latin typeface="Avenir Next LT Pro Demi" panose="020B0704020202020204" pitchFamily="34" charset="0"/>
              </a:rPr>
              <a:t>Presented by Cody Dailey</a:t>
            </a:r>
          </a:p>
        </p:txBody>
      </p:sp>
    </p:spTree>
    <p:extLst>
      <p:ext uri="{BB962C8B-B14F-4D97-AF65-F5344CB8AC3E}">
        <p14:creationId xmlns:p14="http://schemas.microsoft.com/office/powerpoint/2010/main" val="14442211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89340-972E-4052-A0EC-4ABAE21BD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620" y="1"/>
            <a:ext cx="7315200" cy="3423284"/>
          </a:xfrm>
        </p:spPr>
        <p:txBody>
          <a:bodyPr anchor="ctr">
            <a:normAutofit/>
          </a:bodyPr>
          <a:lstStyle/>
          <a:p>
            <a:pPr algn="ctr"/>
            <a:r>
              <a:rPr lang="en-US" sz="4320" dirty="0">
                <a:latin typeface="Avenir Next LT Pro Demi" panose="020B0704020202020204" pitchFamily="34" charset="0"/>
              </a:rPr>
              <a:t>SARS-CoV-2 Quantities in Wastewater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B3A9D65-73F3-4C0D-A7D2-1E3C8103EA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3754299"/>
            <a:ext cx="7307580" cy="721002"/>
          </a:xfrm>
        </p:spPr>
        <p:txBody>
          <a:bodyPr numCol="1">
            <a:normAutofit/>
          </a:bodyPr>
          <a:lstStyle/>
          <a:p>
            <a:pPr algn="ctr"/>
            <a:r>
              <a:rPr lang="en-US" sz="3360" dirty="0">
                <a:solidFill>
                  <a:schemeClr val="tx1"/>
                </a:solidFill>
                <a:latin typeface="Avenir Next LT Pro Demi" panose="020B0704020202020204" pitchFamily="34" charset="0"/>
              </a:rPr>
              <a:t>Waste (Data) Management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4FFB489-8039-47EF-B84C-41F1E06B0197}"/>
              </a:ext>
            </a:extLst>
          </p:cNvPr>
          <p:cNvSpPr txBox="1">
            <a:spLocks/>
          </p:cNvSpPr>
          <p:nvPr/>
        </p:nvSpPr>
        <p:spPr>
          <a:xfrm>
            <a:off x="7315200" y="0"/>
            <a:ext cx="7315200" cy="3423284"/>
          </a:xfrm>
          <a:prstGeom prst="rect">
            <a:avLst/>
          </a:prstGeom>
        </p:spPr>
        <p:txBody>
          <a:bodyPr vert="horz" lIns="109728" tIns="54864" rIns="109728" bIns="54864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440" dirty="0">
                <a:solidFill>
                  <a:schemeClr val="bg2">
                    <a:lumMod val="90000"/>
                  </a:schemeClr>
                </a:solidFill>
                <a:latin typeface="Avenir Next LT Pro Demi" panose="020B0704020202020204" pitchFamily="34" charset="0"/>
              </a:rPr>
              <a:t>Coronavirus</a:t>
            </a:r>
            <a:r>
              <a:rPr lang="en-US" sz="4320" dirty="0">
                <a:solidFill>
                  <a:schemeClr val="bg2">
                    <a:lumMod val="90000"/>
                  </a:schemeClr>
                </a:solidFill>
                <a:latin typeface="Avenir Next LT Pro Demi" panose="020B0704020202020204" pitchFamily="34" charset="0"/>
              </a:rPr>
              <a:t> Disease 2019 (COVID-19) Incidence</a:t>
            </a:r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468BC8DA-98F8-451C-91F2-ACE94DA619AF}"/>
              </a:ext>
            </a:extLst>
          </p:cNvPr>
          <p:cNvSpPr txBox="1">
            <a:spLocks/>
          </p:cNvSpPr>
          <p:nvPr/>
        </p:nvSpPr>
        <p:spPr>
          <a:xfrm>
            <a:off x="0" y="4806314"/>
            <a:ext cx="7307580" cy="1709244"/>
          </a:xfrm>
          <a:prstGeom prst="rect">
            <a:avLst/>
          </a:prstGeom>
        </p:spPr>
        <p:txBody>
          <a:bodyPr vert="horz" lIns="109728" tIns="54864" rIns="109728" bIns="54864" numCol="1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11480" indent="-411480">
              <a:buFont typeface="Arial" panose="020B0604020202020204" pitchFamily="34" charset="0"/>
              <a:buChar char="•"/>
            </a:pPr>
            <a:r>
              <a:rPr lang="en-US" sz="2880" dirty="0">
                <a:solidFill>
                  <a:schemeClr val="tx1"/>
                </a:solidFill>
                <a:latin typeface="Avenir Next LT Pro" panose="020B0504020202020204" pitchFamily="34" charset="0"/>
              </a:rPr>
              <a:t>Standard Curves and Reaction Efficiency</a:t>
            </a:r>
          </a:p>
          <a:p>
            <a:pPr marL="411480" indent="-411480">
              <a:buFont typeface="Arial" panose="020B0604020202020204" pitchFamily="34" charset="0"/>
              <a:buChar char="•"/>
            </a:pPr>
            <a:r>
              <a:rPr lang="en-US" sz="2880" dirty="0">
                <a:solidFill>
                  <a:schemeClr val="tx1"/>
                </a:solidFill>
                <a:latin typeface="Avenir Next LT Pro" panose="020B0504020202020204" pitchFamily="34" charset="0"/>
              </a:rPr>
              <a:t>Data Adjustment using Limits of Detection and Quantification</a:t>
            </a:r>
          </a:p>
        </p:txBody>
      </p:sp>
    </p:spTree>
    <p:extLst>
      <p:ext uri="{BB962C8B-B14F-4D97-AF65-F5344CB8AC3E}">
        <p14:creationId xmlns:p14="http://schemas.microsoft.com/office/powerpoint/2010/main" val="37365362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626A65FD-14AF-4411-97CB-B4A3EF6BCA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113" y="822953"/>
            <a:ext cx="5852172" cy="658369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D2B14CC-E03F-403E-8D8C-FE7D674D31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3255" y="2534170"/>
            <a:ext cx="7315834" cy="54868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6C37AF6-2D45-4E62-9D6F-9839132F5C86}"/>
                  </a:ext>
                </a:extLst>
              </p:cNvPr>
              <p:cNvSpPr txBox="1"/>
              <p:nvPr/>
            </p:nvSpPr>
            <p:spPr>
              <a:xfrm>
                <a:off x="6803889" y="3645792"/>
                <a:ext cx="7315200" cy="93801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𝑄𝑢𝑎𝑛𝑡𝑖𝑡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  <m:sup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𝐶𝑡</m:t>
                                    </m:r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−34.008</m:t>
                                    </m:r>
                                  </m:num>
                                  <m:den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−3.3890</m:t>
                                    </m:r>
                                  </m:den>
                                </m:f>
                              </m:sup>
                            </m:sSup>
                          </m:e>
                        </m:mr>
                        <m:mr>
                          <m:e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𝑄𝑢𝑎𝑛𝑡𝑖𝑡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  <m:sup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𝐶𝑡</m:t>
                                    </m:r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−32.416</m:t>
                                    </m:r>
                                  </m:num>
                                  <m:den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−3.3084</m:t>
                                    </m:r>
                                  </m:den>
                                </m:f>
                              </m:sup>
                            </m:sSup>
                          </m:e>
                        </m:mr>
                      </m:m>
                      <m:r>
                        <a:rPr lang="en-US" i="0">
                          <a:latin typeface="Cambria Math" panose="02040503050406030204" pitchFamily="18" charset="0"/>
                        </a:rPr>
                        <m:t>  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5.8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6C37AF6-2D45-4E62-9D6F-9839132F5C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3889" y="3645792"/>
                <a:ext cx="7315200" cy="93801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6017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85C00B81-D76D-418E-99FB-7C3B320D61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0"/>
            <a:ext cx="7315200" cy="8229600"/>
          </a:xfrm>
          <a:prstGeom prst="rect">
            <a:avLst/>
          </a:prstGeom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4380DDF-33A2-4F48-A66D-0B1A9F9E54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0199153"/>
              </p:ext>
            </p:extLst>
          </p:nvPr>
        </p:nvGraphicFramePr>
        <p:xfrm>
          <a:off x="0" y="548597"/>
          <a:ext cx="7315201" cy="2858589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916698">
                  <a:extLst>
                    <a:ext uri="{9D8B030D-6E8A-4147-A177-3AD203B41FA5}">
                      <a16:colId xmlns:a16="http://schemas.microsoft.com/office/drawing/2014/main" val="2034513647"/>
                    </a:ext>
                  </a:extLst>
                </a:gridCol>
                <a:gridCol w="835959">
                  <a:extLst>
                    <a:ext uri="{9D8B030D-6E8A-4147-A177-3AD203B41FA5}">
                      <a16:colId xmlns:a16="http://schemas.microsoft.com/office/drawing/2014/main" val="991347324"/>
                    </a:ext>
                  </a:extLst>
                </a:gridCol>
                <a:gridCol w="1689023">
                  <a:extLst>
                    <a:ext uri="{9D8B030D-6E8A-4147-A177-3AD203B41FA5}">
                      <a16:colId xmlns:a16="http://schemas.microsoft.com/office/drawing/2014/main" val="389894606"/>
                    </a:ext>
                  </a:extLst>
                </a:gridCol>
                <a:gridCol w="1343875">
                  <a:extLst>
                    <a:ext uri="{9D8B030D-6E8A-4147-A177-3AD203B41FA5}">
                      <a16:colId xmlns:a16="http://schemas.microsoft.com/office/drawing/2014/main" val="3014432179"/>
                    </a:ext>
                  </a:extLst>
                </a:gridCol>
                <a:gridCol w="1343875">
                  <a:extLst>
                    <a:ext uri="{9D8B030D-6E8A-4147-A177-3AD203B41FA5}">
                      <a16:colId xmlns:a16="http://schemas.microsoft.com/office/drawing/2014/main" val="1474056270"/>
                    </a:ext>
                  </a:extLst>
                </a:gridCol>
                <a:gridCol w="1185771">
                  <a:extLst>
                    <a:ext uri="{9D8B030D-6E8A-4147-A177-3AD203B41FA5}">
                      <a16:colId xmlns:a16="http://schemas.microsoft.com/office/drawing/2014/main" val="662122494"/>
                    </a:ext>
                  </a:extLst>
                </a:gridCol>
              </a:tblGrid>
              <a:tr h="952863">
                <a:tc>
                  <a:txBody>
                    <a:bodyPr/>
                    <a:lstStyle/>
                    <a:p>
                      <a:pPr marL="63500" marR="63500"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600" dirty="0">
                          <a:effectLst/>
                        </a:rPr>
                        <a:t>Facility</a:t>
                      </a:r>
                      <a:endParaRPr lang="en-US" sz="2800" dirty="0">
                        <a:effectLst/>
                        <a:latin typeface="Avenir Next LT Pro" panose="020B05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600" dirty="0">
                          <a:effectLst/>
                        </a:rPr>
                        <a:t>Target</a:t>
                      </a:r>
                      <a:endParaRPr lang="en-US" sz="2800" dirty="0">
                        <a:effectLst/>
                        <a:latin typeface="Avenir Next LT Pro" panose="020B05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600" dirty="0">
                          <a:effectLst/>
                        </a:rPr>
                        <a:t>Undetermined</a:t>
                      </a:r>
                      <a:endParaRPr lang="en-US" sz="2800" dirty="0">
                        <a:effectLst/>
                        <a:latin typeface="Avenir Next LT Pro" panose="020B05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600">
                          <a:effectLst/>
                        </a:rPr>
                        <a:t>Above LOD</a:t>
                      </a:r>
                      <a:endParaRPr lang="en-US" sz="2800">
                        <a:effectLst/>
                        <a:latin typeface="Avenir Next LT Pro" panose="020B05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600" dirty="0">
                          <a:effectLst/>
                        </a:rPr>
                        <a:t>Between the LOQ and  LOD </a:t>
                      </a:r>
                      <a:endParaRPr lang="en-US" sz="2800" dirty="0">
                        <a:effectLst/>
                        <a:latin typeface="Avenir Next LT Pro" panose="020B05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600" dirty="0">
                          <a:effectLst/>
                        </a:rPr>
                        <a:t>Below LOQ</a:t>
                      </a:r>
                      <a:endParaRPr lang="en-US" sz="2800" dirty="0">
                        <a:effectLst/>
                        <a:latin typeface="Avenir Next LT Pro" panose="020B05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362829029"/>
                  </a:ext>
                </a:extLst>
              </a:tr>
              <a:tr h="317621">
                <a:tc rowSpan="2">
                  <a:txBody>
                    <a:bodyPr/>
                    <a:lstStyle/>
                    <a:p>
                      <a:pPr marL="63500" marR="63500"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600">
                          <a:effectLst/>
                        </a:rPr>
                        <a:t>CC</a:t>
                      </a:r>
                      <a:endParaRPr lang="en-US" sz="3200">
                        <a:effectLst/>
                        <a:latin typeface="Avenir Next LT Pro" panose="020B05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00" marR="63500"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600">
                          <a:effectLst/>
                        </a:rPr>
                        <a:t>N1</a:t>
                      </a:r>
                      <a:endParaRPr lang="en-US" sz="3200">
                        <a:effectLst/>
                        <a:latin typeface="Avenir Next LT Pro" panose="020B05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600">
                          <a:effectLst/>
                        </a:rPr>
                        <a:t>254 (77.0)</a:t>
                      </a:r>
                      <a:endParaRPr lang="en-US" sz="3200">
                        <a:effectLst/>
                        <a:latin typeface="Avenir Next LT Pro" panose="020B05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600">
                          <a:effectLst/>
                        </a:rPr>
                        <a:t>2 (0.61)</a:t>
                      </a:r>
                      <a:endParaRPr lang="en-US" sz="3200">
                        <a:effectLst/>
                        <a:latin typeface="Avenir Next LT Pro" panose="020B05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600">
                          <a:effectLst/>
                        </a:rPr>
                        <a:t>10 (3)</a:t>
                      </a:r>
                      <a:endParaRPr lang="en-US" sz="3200">
                        <a:effectLst/>
                        <a:latin typeface="Avenir Next LT Pro" panose="020B05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600">
                          <a:effectLst/>
                        </a:rPr>
                        <a:t>64 (19.4)</a:t>
                      </a:r>
                      <a:endParaRPr lang="en-US" sz="3200">
                        <a:effectLst/>
                        <a:latin typeface="Avenir Next LT Pro" panose="020B05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459744362"/>
                  </a:ext>
                </a:extLst>
              </a:tr>
              <a:tr h="31762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3500" marR="63500"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600">
                          <a:effectLst/>
                        </a:rPr>
                        <a:t>N2</a:t>
                      </a:r>
                      <a:endParaRPr lang="en-US" sz="3200">
                        <a:effectLst/>
                        <a:latin typeface="Avenir Next LT Pro" panose="020B05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600">
                          <a:effectLst/>
                        </a:rPr>
                        <a:t>259 (78.5)</a:t>
                      </a:r>
                      <a:endParaRPr lang="en-US" sz="3200">
                        <a:effectLst/>
                        <a:latin typeface="Avenir Next LT Pro" panose="020B05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600">
                          <a:effectLst/>
                        </a:rPr>
                        <a:t>2 (0.61)</a:t>
                      </a:r>
                      <a:endParaRPr lang="en-US" sz="3200">
                        <a:effectLst/>
                        <a:latin typeface="Avenir Next LT Pro" panose="020B05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600">
                          <a:effectLst/>
                        </a:rPr>
                        <a:t>8 (2.4)</a:t>
                      </a:r>
                      <a:endParaRPr lang="en-US" sz="3200">
                        <a:effectLst/>
                        <a:latin typeface="Avenir Next LT Pro" panose="020B05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600">
                          <a:effectLst/>
                        </a:rPr>
                        <a:t>61 (18.5)</a:t>
                      </a:r>
                      <a:endParaRPr lang="en-US" sz="3200">
                        <a:effectLst/>
                        <a:latin typeface="Avenir Next LT Pro" panose="020B05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213501328"/>
                  </a:ext>
                </a:extLst>
              </a:tr>
              <a:tr h="317621">
                <a:tc rowSpan="2">
                  <a:txBody>
                    <a:bodyPr/>
                    <a:lstStyle/>
                    <a:p>
                      <a:pPr marL="63500" marR="63500"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600">
                          <a:effectLst/>
                        </a:rPr>
                        <a:t>MI</a:t>
                      </a:r>
                      <a:endParaRPr lang="en-US" sz="3200">
                        <a:effectLst/>
                        <a:latin typeface="Avenir Next LT Pro" panose="020B05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00" marR="63500"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600">
                          <a:effectLst/>
                        </a:rPr>
                        <a:t>N1</a:t>
                      </a:r>
                      <a:endParaRPr lang="en-US" sz="3200">
                        <a:effectLst/>
                        <a:latin typeface="Avenir Next LT Pro" panose="020B05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600">
                          <a:effectLst/>
                        </a:rPr>
                        <a:t>243 (67.5)</a:t>
                      </a:r>
                      <a:endParaRPr lang="en-US" sz="3200">
                        <a:effectLst/>
                        <a:latin typeface="Avenir Next LT Pro" panose="020B05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600" dirty="0">
                          <a:effectLst/>
                        </a:rPr>
                        <a:t>0 (0)</a:t>
                      </a:r>
                      <a:endParaRPr lang="en-US" sz="3200" dirty="0">
                        <a:effectLst/>
                        <a:latin typeface="Avenir Next LT Pro" panose="020B05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600">
                          <a:effectLst/>
                        </a:rPr>
                        <a:t>26 (7.2)</a:t>
                      </a:r>
                      <a:endParaRPr lang="en-US" sz="3200">
                        <a:effectLst/>
                        <a:latin typeface="Avenir Next LT Pro" panose="020B05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600">
                          <a:effectLst/>
                        </a:rPr>
                        <a:t>91 (25.3)</a:t>
                      </a:r>
                      <a:endParaRPr lang="en-US" sz="3200">
                        <a:effectLst/>
                        <a:latin typeface="Avenir Next LT Pro" panose="020B05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993108059"/>
                  </a:ext>
                </a:extLst>
              </a:tr>
              <a:tr h="31762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3500" marR="63500"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600">
                          <a:effectLst/>
                        </a:rPr>
                        <a:t>N2</a:t>
                      </a:r>
                      <a:endParaRPr lang="en-US" sz="3200">
                        <a:effectLst/>
                        <a:latin typeface="Avenir Next LT Pro" panose="020B05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600">
                          <a:effectLst/>
                        </a:rPr>
                        <a:t>260 (72.2)</a:t>
                      </a:r>
                      <a:endParaRPr lang="en-US" sz="3200">
                        <a:effectLst/>
                        <a:latin typeface="Avenir Next LT Pro" panose="020B05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600">
                          <a:effectLst/>
                        </a:rPr>
                        <a:t>2 (0.56)</a:t>
                      </a:r>
                      <a:endParaRPr lang="en-US" sz="3200">
                        <a:effectLst/>
                        <a:latin typeface="Avenir Next LT Pro" panose="020B05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600">
                          <a:effectLst/>
                        </a:rPr>
                        <a:t>15 (4.2)</a:t>
                      </a:r>
                      <a:endParaRPr lang="en-US" sz="3200">
                        <a:effectLst/>
                        <a:latin typeface="Avenir Next LT Pro" panose="020B05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600">
                          <a:effectLst/>
                        </a:rPr>
                        <a:t>83 (23.1)</a:t>
                      </a:r>
                      <a:endParaRPr lang="en-US" sz="3200">
                        <a:effectLst/>
                        <a:latin typeface="Avenir Next LT Pro" panose="020B05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992917399"/>
                  </a:ext>
                </a:extLst>
              </a:tr>
              <a:tr h="317621">
                <a:tc rowSpan="2">
                  <a:txBody>
                    <a:bodyPr/>
                    <a:lstStyle/>
                    <a:p>
                      <a:pPr marL="63500" marR="63500"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600">
                          <a:effectLst/>
                        </a:rPr>
                        <a:t>NO</a:t>
                      </a:r>
                      <a:endParaRPr lang="en-US" sz="3200">
                        <a:effectLst/>
                        <a:latin typeface="Avenir Next LT Pro" panose="020B05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00" marR="63500"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600">
                          <a:effectLst/>
                        </a:rPr>
                        <a:t>N1</a:t>
                      </a:r>
                      <a:endParaRPr lang="en-US" sz="3200">
                        <a:effectLst/>
                        <a:latin typeface="Avenir Next LT Pro" panose="020B05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600">
                          <a:effectLst/>
                        </a:rPr>
                        <a:t>281 (75.5)</a:t>
                      </a:r>
                      <a:endParaRPr lang="en-US" sz="3200">
                        <a:effectLst/>
                        <a:latin typeface="Avenir Next LT Pro" panose="020B05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600">
                          <a:effectLst/>
                        </a:rPr>
                        <a:t>1 (0.27)</a:t>
                      </a:r>
                      <a:endParaRPr lang="en-US" sz="3200">
                        <a:effectLst/>
                        <a:latin typeface="Avenir Next LT Pro" panose="020B05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600">
                          <a:effectLst/>
                        </a:rPr>
                        <a:t>10 (2.7)</a:t>
                      </a:r>
                      <a:endParaRPr lang="en-US" sz="3200">
                        <a:effectLst/>
                        <a:latin typeface="Avenir Next LT Pro" panose="020B05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600">
                          <a:effectLst/>
                        </a:rPr>
                        <a:t>80 (21.5)</a:t>
                      </a:r>
                      <a:endParaRPr lang="en-US" sz="3200">
                        <a:effectLst/>
                        <a:latin typeface="Avenir Next LT Pro" panose="020B05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524186774"/>
                  </a:ext>
                </a:extLst>
              </a:tr>
              <a:tr h="31762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3500" marR="63500"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600">
                          <a:effectLst/>
                        </a:rPr>
                        <a:t>N2</a:t>
                      </a:r>
                      <a:endParaRPr lang="en-US" sz="3200">
                        <a:effectLst/>
                        <a:latin typeface="Avenir Next LT Pro" panose="020B05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600" dirty="0">
                          <a:effectLst/>
                        </a:rPr>
                        <a:t>268 (72)</a:t>
                      </a:r>
                      <a:endParaRPr lang="en-US" sz="3200" dirty="0">
                        <a:effectLst/>
                        <a:latin typeface="Avenir Next LT Pro" panose="020B05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600">
                          <a:effectLst/>
                        </a:rPr>
                        <a:t>1 (0.27)</a:t>
                      </a:r>
                      <a:endParaRPr lang="en-US" sz="3200">
                        <a:effectLst/>
                        <a:latin typeface="Avenir Next LT Pro" panose="020B05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600">
                          <a:effectLst/>
                        </a:rPr>
                        <a:t>16 (4.3)</a:t>
                      </a:r>
                      <a:endParaRPr lang="en-US" sz="3200">
                        <a:effectLst/>
                        <a:latin typeface="Avenir Next LT Pro" panose="020B05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600" dirty="0">
                          <a:effectLst/>
                        </a:rPr>
                        <a:t>87 (23.4)</a:t>
                      </a:r>
                      <a:endParaRPr lang="en-US" sz="3200" dirty="0">
                        <a:effectLst/>
                        <a:latin typeface="Avenir Next LT Pro" panose="020B05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370895911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D14181F2-125F-49D4-9C4B-D3068E3883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493" y="4822415"/>
            <a:ext cx="5950212" cy="506012"/>
          </a:xfrm>
          <a:prstGeom prst="rect">
            <a:avLst/>
          </a:prstGeom>
        </p:spPr>
      </p:pic>
      <p:graphicFrame>
        <p:nvGraphicFramePr>
          <p:cNvPr id="8" name="Table 12">
            <a:extLst>
              <a:ext uri="{FF2B5EF4-FFF2-40B4-BE49-F238E27FC236}">
                <a16:creationId xmlns:a16="http://schemas.microsoft.com/office/drawing/2014/main" id="{593721CC-207D-4FAA-BA80-BDAE9F7F10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7827284"/>
              </p:ext>
            </p:extLst>
          </p:nvPr>
        </p:nvGraphicFramePr>
        <p:xfrm>
          <a:off x="1194392" y="5737816"/>
          <a:ext cx="4926413" cy="10058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524724">
                  <a:extLst>
                    <a:ext uri="{9D8B030D-6E8A-4147-A177-3AD203B41FA5}">
                      <a16:colId xmlns:a16="http://schemas.microsoft.com/office/drawing/2014/main" val="2741412626"/>
                    </a:ext>
                  </a:extLst>
                </a:gridCol>
                <a:gridCol w="2000695">
                  <a:extLst>
                    <a:ext uri="{9D8B030D-6E8A-4147-A177-3AD203B41FA5}">
                      <a16:colId xmlns:a16="http://schemas.microsoft.com/office/drawing/2014/main" val="3384810900"/>
                    </a:ext>
                  </a:extLst>
                </a:gridCol>
                <a:gridCol w="2400994">
                  <a:extLst>
                    <a:ext uri="{9D8B030D-6E8A-4147-A177-3AD203B41FA5}">
                      <a16:colId xmlns:a16="http://schemas.microsoft.com/office/drawing/2014/main" val="1458517766"/>
                    </a:ext>
                  </a:extLst>
                </a:gridCol>
              </a:tblGrid>
              <a:tr h="301026">
                <a:tc>
                  <a:txBody>
                    <a:bodyPr/>
                    <a:lstStyle/>
                    <a:p>
                      <a:endParaRPr lang="en-US" sz="1600">
                        <a:latin typeface="Avenir Next LT Pro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venir Next LT Pro" panose="020B0504020202020204" pitchFamily="34" charset="0"/>
                        </a:rPr>
                        <a:t>Limit of Detection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venir Next LT Pro" panose="020B0504020202020204" pitchFamily="34" charset="0"/>
                        </a:rPr>
                        <a:t>Limit of Quantification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1480528"/>
                  </a:ext>
                </a:extLst>
              </a:tr>
              <a:tr h="30102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venir Next LT Pro" panose="020B0504020202020204" pitchFamily="34" charset="0"/>
                        </a:rPr>
                        <a:t>N1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venir Next LT Pro" panose="020B0504020202020204" pitchFamily="34" charset="0"/>
                        </a:rPr>
                        <a:t>595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venir Next LT Pro" panose="020B0504020202020204" pitchFamily="34" charset="0"/>
                        </a:rPr>
                        <a:t>671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324357"/>
                  </a:ext>
                </a:extLst>
              </a:tr>
              <a:tr h="30102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venir Next LT Pro" panose="020B0504020202020204" pitchFamily="34" charset="0"/>
                        </a:rPr>
                        <a:t>N2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venir Next LT Pro" panose="020B0504020202020204" pitchFamily="34" charset="0"/>
                        </a:rPr>
                        <a:t>192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venir Next LT Pro" panose="020B0504020202020204" pitchFamily="34" charset="0"/>
                        </a:rPr>
                        <a:t>206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48947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0083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89340-972E-4052-A0EC-4ABAE21BD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620" y="1"/>
            <a:ext cx="7315200" cy="3423284"/>
          </a:xfrm>
        </p:spPr>
        <p:txBody>
          <a:bodyPr anchor="ctr">
            <a:normAutofit/>
          </a:bodyPr>
          <a:lstStyle/>
          <a:p>
            <a:pPr algn="ctr"/>
            <a:r>
              <a:rPr lang="en-US" sz="4320" dirty="0">
                <a:solidFill>
                  <a:schemeClr val="bg2">
                    <a:lumMod val="90000"/>
                  </a:schemeClr>
                </a:solidFill>
                <a:latin typeface="Avenir Next LT Pro Demi" panose="020B0704020202020204" pitchFamily="34" charset="0"/>
              </a:rPr>
              <a:t>SARS-CoV-2 Quantities in Wastewater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B3A9D65-73F3-4C0D-A7D2-1E3C8103EA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07580" y="3754299"/>
            <a:ext cx="7322820" cy="721002"/>
          </a:xfrm>
        </p:spPr>
        <p:txBody>
          <a:bodyPr numCol="1">
            <a:normAutofit/>
          </a:bodyPr>
          <a:lstStyle/>
          <a:p>
            <a:pPr algn="ctr"/>
            <a:r>
              <a:rPr lang="en-US" sz="3360" dirty="0">
                <a:solidFill>
                  <a:schemeClr val="tx1"/>
                </a:solidFill>
                <a:latin typeface="Avenir Next LT Pro Demi" panose="020B0704020202020204" pitchFamily="34" charset="0"/>
              </a:rPr>
              <a:t>Wiping away Convolution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4FFB489-8039-47EF-B84C-41F1E06B0197}"/>
              </a:ext>
            </a:extLst>
          </p:cNvPr>
          <p:cNvSpPr txBox="1">
            <a:spLocks/>
          </p:cNvSpPr>
          <p:nvPr/>
        </p:nvSpPr>
        <p:spPr>
          <a:xfrm>
            <a:off x="7315200" y="0"/>
            <a:ext cx="7315200" cy="3423284"/>
          </a:xfrm>
          <a:prstGeom prst="rect">
            <a:avLst/>
          </a:prstGeom>
        </p:spPr>
        <p:txBody>
          <a:bodyPr vert="horz" lIns="109728" tIns="54864" rIns="109728" bIns="54864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440" dirty="0">
                <a:latin typeface="Avenir Next LT Pro Demi" panose="020B0704020202020204" pitchFamily="34" charset="0"/>
              </a:rPr>
              <a:t>Coronavirus</a:t>
            </a:r>
            <a:r>
              <a:rPr lang="en-US" sz="4320" dirty="0">
                <a:latin typeface="Avenir Next LT Pro Demi" panose="020B0704020202020204" pitchFamily="34" charset="0"/>
              </a:rPr>
              <a:t> Disease 2019 (COVID-19) Incidence</a:t>
            </a:r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468BC8DA-98F8-451C-91F2-ACE94DA619AF}"/>
              </a:ext>
            </a:extLst>
          </p:cNvPr>
          <p:cNvSpPr txBox="1">
            <a:spLocks/>
          </p:cNvSpPr>
          <p:nvPr/>
        </p:nvSpPr>
        <p:spPr>
          <a:xfrm>
            <a:off x="7315200" y="4806314"/>
            <a:ext cx="7315200" cy="1709244"/>
          </a:xfrm>
          <a:prstGeom prst="rect">
            <a:avLst/>
          </a:prstGeom>
        </p:spPr>
        <p:txBody>
          <a:bodyPr vert="horz" lIns="109728" tIns="54864" rIns="109728" bIns="54864" numCol="1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11480" indent="-411480">
              <a:buFont typeface="Arial" panose="020B0604020202020204" pitchFamily="34" charset="0"/>
              <a:buChar char="•"/>
            </a:pPr>
            <a:r>
              <a:rPr lang="en-US" sz="2880" dirty="0">
                <a:solidFill>
                  <a:schemeClr val="tx1"/>
                </a:solidFill>
                <a:latin typeface="Avenir Next LT Pro" panose="020B0504020202020204" pitchFamily="34" charset="0"/>
              </a:rPr>
              <a:t>Epidemic Curves</a:t>
            </a:r>
          </a:p>
          <a:p>
            <a:pPr marL="411480" indent="-411480">
              <a:buFont typeface="Arial" panose="020B0604020202020204" pitchFamily="34" charset="0"/>
              <a:buChar char="•"/>
            </a:pPr>
            <a:r>
              <a:rPr lang="en-US" sz="2880" dirty="0">
                <a:solidFill>
                  <a:schemeClr val="tx1"/>
                </a:solidFill>
                <a:latin typeface="Avenir Next LT Pro" panose="020B0504020202020204" pitchFamily="34" charset="0"/>
              </a:rPr>
              <a:t>Deconvolution</a:t>
            </a:r>
          </a:p>
        </p:txBody>
      </p:sp>
    </p:spTree>
    <p:extLst>
      <p:ext uri="{BB962C8B-B14F-4D97-AF65-F5344CB8AC3E}">
        <p14:creationId xmlns:p14="http://schemas.microsoft.com/office/powerpoint/2010/main" val="18085569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hart, histogram&#10;&#10;Description automatically generated">
            <a:extLst>
              <a:ext uri="{FF2B5EF4-FFF2-40B4-BE49-F238E27FC236}">
                <a16:creationId xmlns:a16="http://schemas.microsoft.com/office/drawing/2014/main" id="{4EC5381A-215D-4054-B2DF-2669DADC63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3600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chart&#10;&#10;Description automatically generated">
            <a:extLst>
              <a:ext uri="{FF2B5EF4-FFF2-40B4-BE49-F238E27FC236}">
                <a16:creationId xmlns:a16="http://schemas.microsoft.com/office/drawing/2014/main" id="{9BFB901F-BCE5-48C0-916B-6BADA86965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" y="0"/>
            <a:ext cx="5852172" cy="3291847"/>
          </a:xfrm>
          <a:prstGeom prst="rect">
            <a:avLst/>
          </a:prstGeom>
        </p:spPr>
      </p:pic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B238D495-0296-490A-B758-181BBE40FA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2142" y="3291830"/>
            <a:ext cx="8778258" cy="493777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6EEFB58-FD0B-4D78-AE2A-DAA3E6A15510}"/>
              </a:ext>
            </a:extLst>
          </p:cNvPr>
          <p:cNvSpPr txBox="1"/>
          <p:nvPr/>
        </p:nvSpPr>
        <p:spPr>
          <a:xfrm>
            <a:off x="5852142" y="722593"/>
            <a:ext cx="87782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venir Next LT Pro" panose="020B0504020202020204" pitchFamily="34" charset="0"/>
              </a:rPr>
              <a:t>Delay distribution inferred from incubation period and time for a positive test to be reported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venir Next LT Pro" panose="020B0504020202020204" pitchFamily="34" charset="0"/>
              </a:rPr>
              <a:t>Peak @ 10 days, max @ 41 days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3D04830-CC00-4643-BD31-296ECA49A823}"/>
                  </a:ext>
                </a:extLst>
              </p:cNvPr>
              <p:cNvSpPr txBox="1"/>
              <p:nvPr/>
            </p:nvSpPr>
            <p:spPr>
              <a:xfrm>
                <a:off x="-30" y="4556026"/>
                <a:ext cx="5852173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Avenir Next LT Pro" panose="020B0504020202020204" pitchFamily="34" charset="0"/>
                  </a:rPr>
                  <a:t>Deconvolution fit using splines and regularized Poisson likelihood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 err="1">
                    <a:latin typeface="Avenir Next LT Pro" panose="020B0504020202020204" pitchFamily="34" charset="0"/>
                  </a:rPr>
                  <a:t>DoF</a:t>
                </a:r>
                <a:r>
                  <a:rPr lang="en-US" dirty="0">
                    <a:latin typeface="Avenir Next LT Pro" panose="020B0504020202020204" pitchFamily="34" charset="0"/>
                  </a:rPr>
                  <a:t> (knots) = 49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800" i="1" smtClean="0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𝜆</m:t>
                    </m:r>
                  </m:oMath>
                </a14:m>
                <a:r>
                  <a:rPr lang="en-US" dirty="0">
                    <a:latin typeface="Avenir Next LT Pro" panose="020B0504020202020204" pitchFamily="34" charset="0"/>
                  </a:rPr>
                  <a:t> = 0.0054</a:t>
                </a: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3D04830-CC00-4643-BD31-296ECA49A8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0" y="4556026"/>
                <a:ext cx="5852173" cy="1200329"/>
              </a:xfrm>
              <a:prstGeom prst="rect">
                <a:avLst/>
              </a:prstGeom>
              <a:blipFill>
                <a:blip r:embed="rId4"/>
                <a:stretch>
                  <a:fillRect l="-729" t="-2030" b="-76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29517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89340-972E-4052-A0EC-4ABAE21BD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620" y="1"/>
            <a:ext cx="7315200" cy="3423284"/>
          </a:xfrm>
        </p:spPr>
        <p:txBody>
          <a:bodyPr anchor="ctr">
            <a:normAutofit/>
          </a:bodyPr>
          <a:lstStyle/>
          <a:p>
            <a:pPr algn="ctr"/>
            <a:r>
              <a:rPr lang="en-US" sz="4320" dirty="0">
                <a:latin typeface="Avenir Next LT Pro Demi" panose="020B0704020202020204" pitchFamily="34" charset="0"/>
              </a:rPr>
              <a:t>SARS-CoV-2 Quantities in Wastewater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B3A9D65-73F3-4C0D-A7D2-1E3C8103EA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05840" y="3754299"/>
            <a:ext cx="12618720" cy="721002"/>
          </a:xfrm>
        </p:spPr>
        <p:txBody>
          <a:bodyPr numCol="1">
            <a:normAutofit/>
          </a:bodyPr>
          <a:lstStyle/>
          <a:p>
            <a:pPr algn="ctr"/>
            <a:r>
              <a:rPr lang="en-US" sz="3360" dirty="0">
                <a:solidFill>
                  <a:schemeClr val="tx1"/>
                </a:solidFill>
                <a:latin typeface="Avenir Next LT Pro Demi" panose="020B0704020202020204" pitchFamily="34" charset="0"/>
              </a:rPr>
              <a:t>It’s All Clumping Together…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4FFB489-8039-47EF-B84C-41F1E06B0197}"/>
              </a:ext>
            </a:extLst>
          </p:cNvPr>
          <p:cNvSpPr txBox="1">
            <a:spLocks/>
          </p:cNvSpPr>
          <p:nvPr/>
        </p:nvSpPr>
        <p:spPr>
          <a:xfrm>
            <a:off x="7315200" y="0"/>
            <a:ext cx="7315200" cy="3423284"/>
          </a:xfrm>
          <a:prstGeom prst="rect">
            <a:avLst/>
          </a:prstGeom>
        </p:spPr>
        <p:txBody>
          <a:bodyPr vert="horz" lIns="109728" tIns="54864" rIns="109728" bIns="54864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440" dirty="0">
                <a:latin typeface="Avenir Next LT Pro Demi" panose="020B0704020202020204" pitchFamily="34" charset="0"/>
              </a:rPr>
              <a:t>Coronavirus</a:t>
            </a:r>
            <a:r>
              <a:rPr lang="en-US" sz="4320" dirty="0">
                <a:latin typeface="Avenir Next LT Pro Demi" panose="020B0704020202020204" pitchFamily="34" charset="0"/>
              </a:rPr>
              <a:t> Disease 2019 (COVID-19) Incidence</a:t>
            </a:r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468BC8DA-98F8-451C-91F2-ACE94DA619AF}"/>
              </a:ext>
            </a:extLst>
          </p:cNvPr>
          <p:cNvSpPr txBox="1">
            <a:spLocks/>
          </p:cNvSpPr>
          <p:nvPr/>
        </p:nvSpPr>
        <p:spPr>
          <a:xfrm>
            <a:off x="1005840" y="4806314"/>
            <a:ext cx="12618720" cy="1709244"/>
          </a:xfrm>
          <a:prstGeom prst="rect">
            <a:avLst/>
          </a:prstGeom>
        </p:spPr>
        <p:txBody>
          <a:bodyPr vert="horz" lIns="109728" tIns="54864" rIns="109728" bIns="54864" numCol="1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11480" indent="-411480" algn="ctr">
              <a:buFont typeface="Arial" panose="020B0604020202020204" pitchFamily="34" charset="0"/>
              <a:buChar char="•"/>
            </a:pPr>
            <a:r>
              <a:rPr lang="en-US" sz="2880" dirty="0">
                <a:solidFill>
                  <a:schemeClr val="tx1"/>
                </a:solidFill>
                <a:latin typeface="Avenir Next LT Pro" panose="020B0504020202020204" pitchFamily="34" charset="0"/>
              </a:rPr>
              <a:t>Data Alignment</a:t>
            </a:r>
          </a:p>
          <a:p>
            <a:pPr marL="411480" indent="-411480" algn="ctr">
              <a:buFont typeface="Arial" panose="020B0604020202020204" pitchFamily="34" charset="0"/>
              <a:buChar char="•"/>
            </a:pPr>
            <a:r>
              <a:rPr lang="en-US" sz="2880" dirty="0">
                <a:solidFill>
                  <a:schemeClr val="tx1"/>
                </a:solidFill>
                <a:latin typeface="Avenir Next LT Pro" panose="020B0504020202020204" pitchFamily="34" charset="0"/>
              </a:rPr>
              <a:t>Cross-correlations</a:t>
            </a:r>
          </a:p>
        </p:txBody>
      </p:sp>
    </p:spTree>
    <p:extLst>
      <p:ext uri="{BB962C8B-B14F-4D97-AF65-F5344CB8AC3E}">
        <p14:creationId xmlns:p14="http://schemas.microsoft.com/office/powerpoint/2010/main" val="12847370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A62DFF1-F985-48BC-8DA3-2A2B624CA8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4761"/>
          <a:stretch/>
        </p:blipFill>
        <p:spPr>
          <a:xfrm>
            <a:off x="8648806" y="0"/>
            <a:ext cx="4797968" cy="270260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9D15BFA-5930-4125-9067-A139C947642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151"/>
          <a:stretch/>
        </p:blipFill>
        <p:spPr>
          <a:xfrm>
            <a:off x="9429161" y="4430485"/>
            <a:ext cx="3237257" cy="379911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804986F-0A22-47A9-A251-B559A0B32A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0260" t="33999" r="1851" b="16465"/>
          <a:stretch/>
        </p:blipFill>
        <p:spPr>
          <a:xfrm>
            <a:off x="10453843" y="2557871"/>
            <a:ext cx="1187895" cy="2482488"/>
          </a:xfrm>
          <a:prstGeom prst="ellipse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E764CF1-4A77-47E3-983B-CFF34CADE736}"/>
              </a:ext>
            </a:extLst>
          </p:cNvPr>
          <p:cNvSpPr txBox="1"/>
          <p:nvPr/>
        </p:nvSpPr>
        <p:spPr>
          <a:xfrm>
            <a:off x="4963886" y="-94259"/>
            <a:ext cx="3635969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latin typeface="Avenir Next LT Pro" panose="020B0504020202020204" pitchFamily="34" charset="0"/>
            </a:endParaRPr>
          </a:p>
          <a:p>
            <a:endParaRPr lang="en-US" dirty="0">
              <a:latin typeface="Avenir Next LT Pro" panose="020B0504020202020204" pitchFamily="34" charset="0"/>
            </a:endParaRPr>
          </a:p>
          <a:p>
            <a:endParaRPr lang="en-US" dirty="0">
              <a:latin typeface="Avenir Next LT Pro" panose="020B0504020202020204" pitchFamily="34" charset="0"/>
            </a:endParaRPr>
          </a:p>
          <a:p>
            <a:endParaRPr lang="en-US" dirty="0">
              <a:latin typeface="Avenir Next LT Pro" panose="020B0504020202020204" pitchFamily="34" charset="0"/>
            </a:endParaRPr>
          </a:p>
          <a:p>
            <a:endParaRPr lang="en-US" dirty="0">
              <a:latin typeface="Avenir Next LT Pro" panose="020B0504020202020204" pitchFamily="34" charset="0"/>
            </a:endParaRPr>
          </a:p>
          <a:p>
            <a:r>
              <a:rPr lang="en-US" sz="3600" dirty="0">
                <a:latin typeface="Avenir Next LT Pro Demi" panose="020B0704020202020204" pitchFamily="34" charset="0"/>
              </a:rPr>
              <a:t>3</a:t>
            </a:r>
            <a:r>
              <a:rPr lang="en-US" dirty="0">
                <a:latin typeface="Avenir Next LT Pro" panose="020B0504020202020204" pitchFamily="34" charset="0"/>
              </a:rPr>
              <a:t> WRF</a:t>
            </a:r>
          </a:p>
          <a:p>
            <a:endParaRPr lang="en-US" dirty="0">
              <a:latin typeface="Avenir Next LT Pro" panose="020B0504020202020204" pitchFamily="34" charset="0"/>
            </a:endParaRPr>
          </a:p>
          <a:p>
            <a:endParaRPr lang="en-US" dirty="0">
              <a:latin typeface="Avenir Next LT Pro" panose="020B0504020202020204" pitchFamily="34" charset="0"/>
            </a:endParaRPr>
          </a:p>
          <a:p>
            <a:endParaRPr lang="en-US" dirty="0">
              <a:latin typeface="Avenir Next LT Pro" panose="020B0504020202020204" pitchFamily="34" charset="0"/>
            </a:endParaRPr>
          </a:p>
          <a:p>
            <a:endParaRPr lang="en-US" dirty="0">
              <a:latin typeface="Avenir Next LT Pro" panose="020B0504020202020204" pitchFamily="34" charset="0"/>
            </a:endParaRPr>
          </a:p>
          <a:p>
            <a:endParaRPr lang="en-US" dirty="0">
              <a:latin typeface="Avenir Next LT Pro" panose="020B0504020202020204" pitchFamily="34" charset="0"/>
            </a:endParaRPr>
          </a:p>
          <a:p>
            <a:r>
              <a:rPr lang="en-US" sz="3600" dirty="0">
                <a:latin typeface="Avenir Next LT Pro Demi" panose="020B0704020202020204" pitchFamily="34" charset="0"/>
              </a:rPr>
              <a:t>3</a:t>
            </a:r>
            <a:r>
              <a:rPr lang="en-US" dirty="0">
                <a:latin typeface="Avenir Next LT Pro" panose="020B0504020202020204" pitchFamily="34" charset="0"/>
              </a:rPr>
              <a:t> 24-hour composite samples</a:t>
            </a:r>
          </a:p>
          <a:p>
            <a:endParaRPr lang="en-US" dirty="0">
              <a:latin typeface="Avenir Next LT Pro" panose="020B0504020202020204" pitchFamily="34" charset="0"/>
            </a:endParaRPr>
          </a:p>
          <a:p>
            <a:endParaRPr lang="en-US" dirty="0">
              <a:latin typeface="Avenir Next LT Pro" panose="020B0504020202020204" pitchFamily="34" charset="0"/>
            </a:endParaRPr>
          </a:p>
          <a:p>
            <a:endParaRPr lang="en-US" dirty="0">
              <a:latin typeface="Avenir Next LT Pro" panose="020B0504020202020204" pitchFamily="34" charset="0"/>
            </a:endParaRPr>
          </a:p>
          <a:p>
            <a:endParaRPr lang="en-US" dirty="0">
              <a:latin typeface="Avenir Next LT Pro" panose="020B0504020202020204" pitchFamily="34" charset="0"/>
            </a:endParaRPr>
          </a:p>
          <a:p>
            <a:endParaRPr lang="en-US" dirty="0">
              <a:latin typeface="Avenir Next LT Pro" panose="020B0504020202020204" pitchFamily="34" charset="0"/>
            </a:endParaRPr>
          </a:p>
          <a:p>
            <a:r>
              <a:rPr lang="en-US" sz="3600" dirty="0">
                <a:latin typeface="Avenir Next LT Pro Demi" panose="020B0704020202020204" pitchFamily="34" charset="0"/>
              </a:rPr>
              <a:t>2</a:t>
            </a:r>
            <a:r>
              <a:rPr lang="en-US" dirty="0">
                <a:latin typeface="Avenir Next LT Pro" panose="020B0504020202020204" pitchFamily="34" charset="0"/>
              </a:rPr>
              <a:t> viral sequence targets </a:t>
            </a:r>
          </a:p>
          <a:p>
            <a:endParaRPr lang="en-US" dirty="0">
              <a:latin typeface="Avenir Next LT Pro" panose="020B0504020202020204" pitchFamily="34" charset="0"/>
            </a:endParaRPr>
          </a:p>
          <a:p>
            <a:endParaRPr lang="en-US" dirty="0">
              <a:latin typeface="Avenir Next LT Pro" panose="020B0504020202020204" pitchFamily="34" charset="0"/>
            </a:endParaRPr>
          </a:p>
          <a:p>
            <a:r>
              <a:rPr lang="en-US" sz="3600" dirty="0">
                <a:latin typeface="Avenir Next LT Pro Demi" panose="020B0704020202020204" pitchFamily="34" charset="0"/>
              </a:rPr>
              <a:t>3</a:t>
            </a:r>
            <a:r>
              <a:rPr lang="en-US" dirty="0">
                <a:latin typeface="Avenir Next LT Pro" panose="020B0504020202020204" pitchFamily="34" charset="0"/>
              </a:rPr>
              <a:t> technical replicates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C31C95E-4C55-464F-90CD-9D31D0797040}"/>
              </a:ext>
            </a:extLst>
          </p:cNvPr>
          <p:cNvSpPr txBox="1"/>
          <p:nvPr/>
        </p:nvSpPr>
        <p:spPr>
          <a:xfrm>
            <a:off x="3258099" y="124897"/>
            <a:ext cx="617106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Avenir Next LT Pro Demi" panose="020B0704020202020204" pitchFamily="34" charset="0"/>
              </a:rPr>
              <a:t>~54</a:t>
            </a:r>
            <a:r>
              <a:rPr lang="en-US" sz="2400" dirty="0">
                <a:latin typeface="Avenir Next LT Pro" panose="020B0504020202020204" pitchFamily="34" charset="0"/>
              </a:rPr>
              <a:t> RT-qPCR results per sampling date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D41E5CC-B694-4C9A-B4ED-DE7914874E76}"/>
              </a:ext>
            </a:extLst>
          </p:cNvPr>
          <p:cNvSpPr txBox="1"/>
          <p:nvPr/>
        </p:nvSpPr>
        <p:spPr>
          <a:xfrm>
            <a:off x="-23763" y="2960638"/>
            <a:ext cx="415834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venir Next LT Pro" panose="020B0504020202020204" pitchFamily="34" charset="0"/>
              </a:rPr>
              <a:t>Wastewater reclamation facilities reported total influent volumes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venir Next LT Pro" panose="020B05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venir Next LT Pro" panose="020B0504020202020204" pitchFamily="34" charset="0"/>
              </a:rPr>
              <a:t>Geometric means used to summarize the results to facility level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venir Next LT Pro" panose="020B0504020202020204" pitchFamily="34" charset="0"/>
              </a:rPr>
              <a:t>A sum combined all 3 WRF for each sampling date</a:t>
            </a:r>
          </a:p>
        </p:txBody>
      </p:sp>
    </p:spTree>
    <p:extLst>
      <p:ext uri="{BB962C8B-B14F-4D97-AF65-F5344CB8AC3E}">
        <p14:creationId xmlns:p14="http://schemas.microsoft.com/office/powerpoint/2010/main" val="19500746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chart&#10;&#10;Description automatically generated">
            <a:extLst>
              <a:ext uri="{FF2B5EF4-FFF2-40B4-BE49-F238E27FC236}">
                <a16:creationId xmlns:a16="http://schemas.microsoft.com/office/drawing/2014/main" id="{18CF0273-4B38-4DFF-ABF1-C48BE07A2B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2959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B7174A04-00F5-4255-AAFD-B66E3754187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/>
          <a:stretch/>
        </p:blipFill>
        <p:spPr>
          <a:xfrm>
            <a:off x="7315200" y="-17"/>
            <a:ext cx="7315215" cy="8229617"/>
          </a:xfrm>
          <a:prstGeom prst="rect">
            <a:avLst/>
          </a:prstGeom>
        </p:spPr>
      </p:pic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54313371-3542-4FE6-8D38-1CABE66F45E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999"/>
          <a:stretch/>
        </p:blipFill>
        <p:spPr>
          <a:xfrm>
            <a:off x="-15" y="0"/>
            <a:ext cx="7315215" cy="8229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310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44D8A4-55C0-45A4-81E0-D7AE795EF1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05840" y="3209545"/>
            <a:ext cx="12618720" cy="1810511"/>
          </a:xfrm>
          <a:ln w="76200">
            <a:solidFill>
              <a:srgbClr val="FF0000"/>
            </a:solidFill>
          </a:ln>
        </p:spPr>
        <p:txBody>
          <a:bodyPr anchor="ctr">
            <a:normAutofit/>
          </a:bodyPr>
          <a:lstStyle/>
          <a:p>
            <a:pPr algn="ctr"/>
            <a:r>
              <a:rPr lang="en-US" sz="5760" dirty="0">
                <a:solidFill>
                  <a:schemeClr val="tx1"/>
                </a:solidFill>
                <a:latin typeface="Avenir Next LT Pro Demi" panose="020B0704020202020204" pitchFamily="34" charset="0"/>
              </a:rPr>
              <a:t>Can the pandemic be monitored through wastewater surveillance?</a:t>
            </a:r>
          </a:p>
        </p:txBody>
      </p:sp>
    </p:spTree>
    <p:extLst>
      <p:ext uri="{BB962C8B-B14F-4D97-AF65-F5344CB8AC3E}">
        <p14:creationId xmlns:p14="http://schemas.microsoft.com/office/powerpoint/2010/main" val="17263451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44D8A4-55C0-45A4-81E0-D7AE795EF1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05840" y="3209545"/>
            <a:ext cx="12618720" cy="1810511"/>
          </a:xfrm>
          <a:ln w="76200">
            <a:solidFill>
              <a:srgbClr val="FF0000"/>
            </a:solidFill>
          </a:ln>
        </p:spPr>
        <p:txBody>
          <a:bodyPr anchor="ctr">
            <a:normAutofit/>
          </a:bodyPr>
          <a:lstStyle/>
          <a:p>
            <a:pPr algn="ctr"/>
            <a:r>
              <a:rPr lang="en-US" sz="5760" dirty="0">
                <a:solidFill>
                  <a:schemeClr val="tx1"/>
                </a:solidFill>
                <a:latin typeface="Avenir Next LT Pro Demi" panose="020B0704020202020204" pitchFamily="34" charset="0"/>
              </a:rPr>
              <a:t>Can the pandemic be monitored through wastewater surveillance?</a:t>
            </a:r>
          </a:p>
        </p:txBody>
      </p:sp>
    </p:spTree>
    <p:extLst>
      <p:ext uri="{BB962C8B-B14F-4D97-AF65-F5344CB8AC3E}">
        <p14:creationId xmlns:p14="http://schemas.microsoft.com/office/powerpoint/2010/main" val="30272351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E60EA-FFBB-41BA-B5BB-F852D2CC0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525CCF-AE3F-4A5A-B67C-5639B5012B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~1-day lead of to 6-day lag behind reported symptoms</a:t>
            </a:r>
          </a:p>
          <a:p>
            <a:r>
              <a:rPr lang="en-US" dirty="0"/>
              <a:t>~3-day lead of to 5-day lag behind date of specimen collection</a:t>
            </a:r>
          </a:p>
          <a:p>
            <a:r>
              <a:rPr lang="en-US" dirty="0"/>
              <a:t>~3 to 8-day lead ahead of time of reported cases</a:t>
            </a:r>
          </a:p>
          <a:p>
            <a:endParaRPr lang="en-US" dirty="0"/>
          </a:p>
          <a:p>
            <a:r>
              <a:rPr lang="en-US" dirty="0"/>
              <a:t>Further attention to…</a:t>
            </a:r>
          </a:p>
          <a:p>
            <a:pPr lvl="1"/>
            <a:r>
              <a:rPr lang="en-US" dirty="0"/>
              <a:t>Standard curves</a:t>
            </a:r>
          </a:p>
          <a:p>
            <a:pPr lvl="1"/>
            <a:r>
              <a:rPr lang="en-US" dirty="0"/>
              <a:t>Summarization schemes</a:t>
            </a:r>
          </a:p>
          <a:p>
            <a:pPr lvl="1"/>
            <a:r>
              <a:rPr lang="en-US" dirty="0"/>
              <a:t>Predictions / forecasting</a:t>
            </a:r>
          </a:p>
        </p:txBody>
      </p:sp>
    </p:spTree>
    <p:extLst>
      <p:ext uri="{BB962C8B-B14F-4D97-AF65-F5344CB8AC3E}">
        <p14:creationId xmlns:p14="http://schemas.microsoft.com/office/powerpoint/2010/main" val="18176144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histogram&#10;&#10;Description automatically generated">
            <a:extLst>
              <a:ext uri="{FF2B5EF4-FFF2-40B4-BE49-F238E27FC236}">
                <a16:creationId xmlns:a16="http://schemas.microsoft.com/office/drawing/2014/main" id="{EA659D35-7152-47A6-9A0E-DB4D8B1BE66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1" b="7133"/>
          <a:stretch/>
        </p:blipFill>
        <p:spPr>
          <a:xfrm>
            <a:off x="395110" y="0"/>
            <a:ext cx="14235289" cy="7642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9175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E0B74-20E2-4186-BA18-220B8D9B1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5629D6-B432-4962-983B-ECBEE92497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Megan Lott</a:t>
            </a:r>
          </a:p>
          <a:p>
            <a:r>
              <a:rPr lang="en-US" dirty="0"/>
              <a:t>Dr. Erin Lipp</a:t>
            </a:r>
          </a:p>
          <a:p>
            <a:r>
              <a:rPr lang="en-US" dirty="0"/>
              <a:t>Lipp Lab</a:t>
            </a:r>
          </a:p>
          <a:p>
            <a:endParaRPr lang="en-US" dirty="0"/>
          </a:p>
          <a:p>
            <a:r>
              <a:rPr lang="en-US" dirty="0"/>
              <a:t>Dr. Stephen Rathbun</a:t>
            </a:r>
          </a:p>
          <a:p>
            <a:r>
              <a:rPr lang="en-US" dirty="0"/>
              <a:t>Nicholas Mallis</a:t>
            </a:r>
          </a:p>
          <a:p>
            <a:r>
              <a:rPr lang="en-US" dirty="0"/>
              <a:t>Amanda </a:t>
            </a:r>
            <a:r>
              <a:rPr lang="en-US" dirty="0" err="1"/>
              <a:t>Skarlupka</a:t>
            </a:r>
            <a:endParaRPr lang="en-US" dirty="0"/>
          </a:p>
          <a:p>
            <a:r>
              <a:rPr lang="en-US" dirty="0"/>
              <a:t>Morgan Taylor</a:t>
            </a:r>
          </a:p>
          <a:p>
            <a:r>
              <a:rPr lang="en-US" dirty="0"/>
              <a:t>Adrianna Westbrook</a:t>
            </a:r>
          </a:p>
        </p:txBody>
      </p:sp>
    </p:spTree>
    <p:extLst>
      <p:ext uri="{BB962C8B-B14F-4D97-AF65-F5344CB8AC3E}">
        <p14:creationId xmlns:p14="http://schemas.microsoft.com/office/powerpoint/2010/main" val="4066772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89340-972E-4052-A0EC-4ABAE21BD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620" y="1"/>
            <a:ext cx="7315200" cy="3423284"/>
          </a:xfrm>
        </p:spPr>
        <p:txBody>
          <a:bodyPr anchor="ctr">
            <a:normAutofit/>
          </a:bodyPr>
          <a:lstStyle/>
          <a:p>
            <a:pPr algn="ctr"/>
            <a:r>
              <a:rPr lang="en-US" sz="4320" dirty="0">
                <a:latin typeface="Avenir Next LT Pro Demi" panose="020B0704020202020204" pitchFamily="34" charset="0"/>
              </a:rPr>
              <a:t>SARS-CoV-2 Quantities in Wastewater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4FFB489-8039-47EF-B84C-41F1E06B0197}"/>
              </a:ext>
            </a:extLst>
          </p:cNvPr>
          <p:cNvSpPr txBox="1">
            <a:spLocks/>
          </p:cNvSpPr>
          <p:nvPr/>
        </p:nvSpPr>
        <p:spPr>
          <a:xfrm>
            <a:off x="7315200" y="0"/>
            <a:ext cx="7315200" cy="3423284"/>
          </a:xfrm>
          <a:prstGeom prst="rect">
            <a:avLst/>
          </a:prstGeom>
        </p:spPr>
        <p:txBody>
          <a:bodyPr vert="horz" lIns="109728" tIns="54864" rIns="109728" bIns="54864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440" dirty="0">
                <a:latin typeface="Avenir Next LT Pro Demi" panose="020B0704020202020204" pitchFamily="34" charset="0"/>
              </a:rPr>
              <a:t>Coronavirus</a:t>
            </a:r>
            <a:r>
              <a:rPr lang="en-US" sz="4320" dirty="0">
                <a:latin typeface="Avenir Next LT Pro Demi" panose="020B0704020202020204" pitchFamily="34" charset="0"/>
              </a:rPr>
              <a:t> Disease 2019 (COVID-19) Incidence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096EBB15-559F-409C-9FA9-F965C23AA754}"/>
              </a:ext>
            </a:extLst>
          </p:cNvPr>
          <p:cNvSpPr txBox="1">
            <a:spLocks/>
          </p:cNvSpPr>
          <p:nvPr/>
        </p:nvSpPr>
        <p:spPr>
          <a:xfrm>
            <a:off x="1005840" y="6336793"/>
            <a:ext cx="12618720" cy="1810511"/>
          </a:xfrm>
          <a:prstGeom prst="rect">
            <a:avLst/>
          </a:prstGeom>
          <a:ln w="76200">
            <a:solidFill>
              <a:srgbClr val="FF0000"/>
            </a:solidFill>
          </a:ln>
        </p:spPr>
        <p:txBody>
          <a:bodyPr vert="horz" lIns="109728" tIns="54864" rIns="109728" bIns="54864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5760" dirty="0">
                <a:solidFill>
                  <a:schemeClr val="tx1"/>
                </a:solidFill>
                <a:latin typeface="Avenir Next LT Pro Demi" panose="020B0704020202020204" pitchFamily="34" charset="0"/>
              </a:rPr>
              <a:t>Can the pandemic be monitored through wastewater surveillance?</a:t>
            </a:r>
          </a:p>
        </p:txBody>
      </p:sp>
    </p:spTree>
    <p:extLst>
      <p:ext uri="{BB962C8B-B14F-4D97-AF65-F5344CB8AC3E}">
        <p14:creationId xmlns:p14="http://schemas.microsoft.com/office/powerpoint/2010/main" val="3689448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E6CCE22-A00F-48BA-AAAD-D246341E6E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829"/>
          <a:stretch/>
        </p:blipFill>
        <p:spPr>
          <a:xfrm>
            <a:off x="731520" y="281011"/>
            <a:ext cx="13167360" cy="766757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D75B5CA-142C-4503-A25F-1148A41C4DFD}"/>
              </a:ext>
            </a:extLst>
          </p:cNvPr>
          <p:cNvSpPr txBox="1"/>
          <p:nvPr/>
        </p:nvSpPr>
        <p:spPr>
          <a:xfrm>
            <a:off x="4659571" y="3690068"/>
            <a:ext cx="531125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rgbClr val="222222"/>
                </a:solidFill>
                <a:latin typeface="Merriweather Sans" panose="02000503060000020004" pitchFamily="50" charset="0"/>
              </a:rPr>
              <a:t>Wastewater-based Surveillance </a:t>
            </a:r>
          </a:p>
          <a:p>
            <a:pPr algn="ctr"/>
            <a:r>
              <a:rPr lang="en-US" sz="2400" b="1" dirty="0">
                <a:solidFill>
                  <a:srgbClr val="222222"/>
                </a:solidFill>
                <a:latin typeface="Merriweather Sans" panose="02000503060000020004" pitchFamily="50" charset="0"/>
              </a:rPr>
              <a:t>for SARS-CoV-2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97478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0260657-4041-42F8-B3A7-90DE4A90BA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100" y="0"/>
            <a:ext cx="13030200" cy="8229600"/>
          </a:xfrm>
          <a:prstGeom prst="rect">
            <a:avLst/>
          </a:prstGeom>
        </p:spPr>
      </p:pic>
      <p:pic>
        <p:nvPicPr>
          <p:cNvPr id="7" name="Picture 8" descr="University of Georgia: Birthplace of public higher education in America">
            <a:extLst>
              <a:ext uri="{FF2B5EF4-FFF2-40B4-BE49-F238E27FC236}">
                <a16:creationId xmlns:a16="http://schemas.microsoft.com/office/drawing/2014/main" id="{318291D9-C6E9-4763-9886-6EDA196123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2054" y="1"/>
            <a:ext cx="1951705" cy="1951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Hospital clipart - ClipartAndScrap">
            <a:extLst>
              <a:ext uri="{FF2B5EF4-FFF2-40B4-BE49-F238E27FC236}">
                <a16:creationId xmlns:a16="http://schemas.microsoft.com/office/drawing/2014/main" id="{FEF83301-0FE7-4C56-BAB6-E698C045DA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549" y="5485368"/>
            <a:ext cx="3100147" cy="1646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Porta Potty Clipart, HD Png Download - kindpng">
            <a:extLst>
              <a:ext uri="{FF2B5EF4-FFF2-40B4-BE49-F238E27FC236}">
                <a16:creationId xmlns:a16="http://schemas.microsoft.com/office/drawing/2014/main" id="{DC0A0E97-3878-4742-A77E-3D76C6DB18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4049" y="6196405"/>
            <a:ext cx="1774774" cy="1871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A7C41C5-5988-4159-AD82-289B606B8019}"/>
              </a:ext>
            </a:extLst>
          </p:cNvPr>
          <p:cNvSpPr txBox="1"/>
          <p:nvPr/>
        </p:nvSpPr>
        <p:spPr>
          <a:xfrm>
            <a:off x="7518632" y="2926085"/>
            <a:ext cx="2216075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Merriweather Sans" panose="02000503060000020004" pitchFamily="50" charset="0"/>
              </a:rPr>
              <a:t>Catchment A</a:t>
            </a:r>
          </a:p>
          <a:p>
            <a:pPr algn="ctr"/>
            <a:r>
              <a:rPr lang="en-US" sz="1920" dirty="0">
                <a:solidFill>
                  <a:schemeClr val="bg1"/>
                </a:solidFill>
                <a:latin typeface="Merriweather Sans" panose="02000503060000020004" pitchFamily="50" charset="0"/>
              </a:rPr>
              <a:t>5.32 MGD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C07445E-31E4-4DFA-A9CF-B61FEC1340F6}"/>
              </a:ext>
            </a:extLst>
          </p:cNvPr>
          <p:cNvSpPr txBox="1"/>
          <p:nvPr/>
        </p:nvSpPr>
        <p:spPr>
          <a:xfrm>
            <a:off x="3787659" y="3612490"/>
            <a:ext cx="2216075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Merriweather Sans" panose="02000503060000020004" pitchFamily="50" charset="0"/>
              </a:rPr>
              <a:t>Catchment B</a:t>
            </a:r>
          </a:p>
          <a:p>
            <a:pPr algn="ctr"/>
            <a:r>
              <a:rPr lang="en-US" sz="1920" dirty="0">
                <a:solidFill>
                  <a:schemeClr val="bg1"/>
                </a:solidFill>
                <a:latin typeface="Merriweather Sans" panose="02000503060000020004" pitchFamily="50" charset="0"/>
              </a:rPr>
              <a:t>4.80 MGD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170211-04C8-49F4-843F-98D8B02F2CBC}"/>
              </a:ext>
            </a:extLst>
          </p:cNvPr>
          <p:cNvSpPr txBox="1"/>
          <p:nvPr/>
        </p:nvSpPr>
        <p:spPr>
          <a:xfrm>
            <a:off x="8119420" y="5749962"/>
            <a:ext cx="2216075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Merriweather Sans" panose="02000503060000020004" pitchFamily="50" charset="0"/>
              </a:rPr>
              <a:t>Catchment C</a:t>
            </a:r>
          </a:p>
          <a:p>
            <a:pPr algn="ctr"/>
            <a:r>
              <a:rPr lang="en-US" sz="1920" dirty="0">
                <a:solidFill>
                  <a:schemeClr val="bg1"/>
                </a:solidFill>
                <a:latin typeface="Merriweather Sans" panose="02000503060000020004" pitchFamily="50" charset="0"/>
              </a:rPr>
              <a:t>1.99 MGD</a:t>
            </a:r>
          </a:p>
        </p:txBody>
      </p:sp>
    </p:spTree>
    <p:extLst>
      <p:ext uri="{BB962C8B-B14F-4D97-AF65-F5344CB8AC3E}">
        <p14:creationId xmlns:p14="http://schemas.microsoft.com/office/powerpoint/2010/main" val="2505953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89340-972E-4052-A0EC-4ABAE21BD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620" y="1"/>
            <a:ext cx="7315200" cy="3423284"/>
          </a:xfrm>
        </p:spPr>
        <p:txBody>
          <a:bodyPr anchor="ctr">
            <a:normAutofit/>
          </a:bodyPr>
          <a:lstStyle/>
          <a:p>
            <a:pPr algn="ctr"/>
            <a:r>
              <a:rPr lang="en-US" sz="4320" dirty="0">
                <a:latin typeface="Avenir Next LT Pro Demi" panose="020B0704020202020204" pitchFamily="34" charset="0"/>
              </a:rPr>
              <a:t>SARS-CoV-2 Quantities in Wastewater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B3A9D65-73F3-4C0D-A7D2-1E3C8103EA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05840" y="3754299"/>
            <a:ext cx="12618720" cy="721002"/>
          </a:xfrm>
        </p:spPr>
        <p:txBody>
          <a:bodyPr numCol="1">
            <a:normAutofit/>
          </a:bodyPr>
          <a:lstStyle/>
          <a:p>
            <a:pPr algn="ctr"/>
            <a:r>
              <a:rPr lang="en-US" sz="3360" dirty="0">
                <a:solidFill>
                  <a:schemeClr val="tx1"/>
                </a:solidFill>
                <a:latin typeface="Avenir Next LT Pro Demi" panose="020B0704020202020204" pitchFamily="34" charset="0"/>
              </a:rPr>
              <a:t>Raw (Sewage) Data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4FFB489-8039-47EF-B84C-41F1E06B0197}"/>
              </a:ext>
            </a:extLst>
          </p:cNvPr>
          <p:cNvSpPr txBox="1">
            <a:spLocks/>
          </p:cNvSpPr>
          <p:nvPr/>
        </p:nvSpPr>
        <p:spPr>
          <a:xfrm>
            <a:off x="7315200" y="0"/>
            <a:ext cx="7315200" cy="3423284"/>
          </a:xfrm>
          <a:prstGeom prst="rect">
            <a:avLst/>
          </a:prstGeom>
        </p:spPr>
        <p:txBody>
          <a:bodyPr vert="horz" lIns="109728" tIns="54864" rIns="109728" bIns="54864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440" dirty="0">
                <a:latin typeface="Avenir Next LT Pro Demi" panose="020B0704020202020204" pitchFamily="34" charset="0"/>
              </a:rPr>
              <a:t>Coronavirus</a:t>
            </a:r>
            <a:r>
              <a:rPr lang="en-US" sz="4320" dirty="0">
                <a:latin typeface="Avenir Next LT Pro Demi" panose="020B0704020202020204" pitchFamily="34" charset="0"/>
              </a:rPr>
              <a:t> Disease 2019 (COVID-19) Incidence</a:t>
            </a:r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468BC8DA-98F8-451C-91F2-ACE94DA619AF}"/>
              </a:ext>
            </a:extLst>
          </p:cNvPr>
          <p:cNvSpPr txBox="1">
            <a:spLocks/>
          </p:cNvSpPr>
          <p:nvPr/>
        </p:nvSpPr>
        <p:spPr>
          <a:xfrm>
            <a:off x="1005840" y="4806314"/>
            <a:ext cx="12618720" cy="1709244"/>
          </a:xfrm>
          <a:prstGeom prst="rect">
            <a:avLst/>
          </a:prstGeom>
        </p:spPr>
        <p:txBody>
          <a:bodyPr vert="horz" lIns="109728" tIns="54864" rIns="109728" bIns="54864" numCol="2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80" dirty="0">
                <a:solidFill>
                  <a:schemeClr val="tx1"/>
                </a:solidFill>
                <a:latin typeface="Avenir Next LT Pro" panose="020B0504020202020204" pitchFamily="34" charset="0"/>
              </a:rPr>
              <a:t>RT-qPCR Results</a:t>
            </a:r>
          </a:p>
          <a:p>
            <a:r>
              <a:rPr lang="en-US" sz="2880" dirty="0">
                <a:solidFill>
                  <a:schemeClr val="tx1"/>
                </a:solidFill>
                <a:latin typeface="Avenir Next LT Pro" panose="020B0504020202020204" pitchFamily="34" charset="0"/>
              </a:rPr>
              <a:t>Reaction Calibrations</a:t>
            </a:r>
          </a:p>
          <a:p>
            <a:r>
              <a:rPr lang="en-US" sz="2880" dirty="0">
                <a:solidFill>
                  <a:schemeClr val="tx1"/>
                </a:solidFill>
                <a:latin typeface="Avenir Next LT Pro" panose="020B0504020202020204" pitchFamily="34" charset="0"/>
              </a:rPr>
              <a:t>Wastewater Reclamation Facilities</a:t>
            </a:r>
          </a:p>
          <a:p>
            <a:pPr algn="r"/>
            <a:r>
              <a:rPr lang="en-US" sz="2880" dirty="0">
                <a:solidFill>
                  <a:schemeClr val="tx1"/>
                </a:solidFill>
                <a:latin typeface="Avenir Next LT Pro" panose="020B0504020202020204" pitchFamily="34" charset="0"/>
              </a:rPr>
              <a:t>COVID-19 Surveillance Reports</a:t>
            </a:r>
          </a:p>
        </p:txBody>
      </p:sp>
    </p:spTree>
    <p:extLst>
      <p:ext uri="{BB962C8B-B14F-4D97-AF65-F5344CB8AC3E}">
        <p14:creationId xmlns:p14="http://schemas.microsoft.com/office/powerpoint/2010/main" val="40011361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89340-972E-4052-A0EC-4ABAE21BD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620" y="1"/>
            <a:ext cx="7315200" cy="3423284"/>
          </a:xfrm>
        </p:spPr>
        <p:txBody>
          <a:bodyPr anchor="ctr">
            <a:normAutofit/>
          </a:bodyPr>
          <a:lstStyle/>
          <a:p>
            <a:pPr algn="ctr"/>
            <a:r>
              <a:rPr lang="en-US" sz="4320" dirty="0">
                <a:latin typeface="Avenir Next LT Pro Demi" panose="020B0704020202020204" pitchFamily="34" charset="0"/>
              </a:rPr>
              <a:t>SARS-CoV-2 Quantities in Wastewater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B3A9D65-73F3-4C0D-A7D2-1E3C8103EA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3754299"/>
            <a:ext cx="7307580" cy="721002"/>
          </a:xfrm>
        </p:spPr>
        <p:txBody>
          <a:bodyPr numCol="1">
            <a:normAutofit/>
          </a:bodyPr>
          <a:lstStyle/>
          <a:p>
            <a:pPr algn="ctr"/>
            <a:r>
              <a:rPr lang="en-US" sz="3360" dirty="0">
                <a:solidFill>
                  <a:schemeClr val="tx1"/>
                </a:solidFill>
                <a:latin typeface="Avenir Next LT Pro Demi" panose="020B0704020202020204" pitchFamily="34" charset="0"/>
              </a:rPr>
              <a:t>Plunging into Data Interrogation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4FFB489-8039-47EF-B84C-41F1E06B0197}"/>
              </a:ext>
            </a:extLst>
          </p:cNvPr>
          <p:cNvSpPr txBox="1">
            <a:spLocks/>
          </p:cNvSpPr>
          <p:nvPr/>
        </p:nvSpPr>
        <p:spPr>
          <a:xfrm>
            <a:off x="7315200" y="0"/>
            <a:ext cx="7315200" cy="3423284"/>
          </a:xfrm>
          <a:prstGeom prst="rect">
            <a:avLst/>
          </a:prstGeom>
        </p:spPr>
        <p:txBody>
          <a:bodyPr vert="horz" lIns="109728" tIns="54864" rIns="109728" bIns="54864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440" dirty="0">
                <a:solidFill>
                  <a:schemeClr val="bg2">
                    <a:lumMod val="90000"/>
                  </a:schemeClr>
                </a:solidFill>
                <a:latin typeface="Avenir Next LT Pro Demi" panose="020B0704020202020204" pitchFamily="34" charset="0"/>
              </a:rPr>
              <a:t>Coronavirus</a:t>
            </a:r>
            <a:r>
              <a:rPr lang="en-US" sz="4320" dirty="0">
                <a:solidFill>
                  <a:schemeClr val="bg2">
                    <a:lumMod val="90000"/>
                  </a:schemeClr>
                </a:solidFill>
                <a:latin typeface="Avenir Next LT Pro Demi" panose="020B0704020202020204" pitchFamily="34" charset="0"/>
              </a:rPr>
              <a:t> Disease 2019 (COVID-19) Incidence</a:t>
            </a:r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468BC8DA-98F8-451C-91F2-ACE94DA619AF}"/>
              </a:ext>
            </a:extLst>
          </p:cNvPr>
          <p:cNvSpPr txBox="1">
            <a:spLocks/>
          </p:cNvSpPr>
          <p:nvPr/>
        </p:nvSpPr>
        <p:spPr>
          <a:xfrm>
            <a:off x="0" y="4806314"/>
            <a:ext cx="7307580" cy="1709244"/>
          </a:xfrm>
          <a:prstGeom prst="rect">
            <a:avLst/>
          </a:prstGeom>
        </p:spPr>
        <p:txBody>
          <a:bodyPr vert="horz" lIns="109728" tIns="54864" rIns="109728" bIns="54864" numCol="1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11480" indent="-411480">
              <a:buFont typeface="Arial" panose="020B0604020202020204" pitchFamily="34" charset="0"/>
              <a:buChar char="•"/>
            </a:pPr>
            <a:r>
              <a:rPr lang="en-US" sz="2880" dirty="0">
                <a:solidFill>
                  <a:schemeClr val="tx1"/>
                </a:solidFill>
                <a:latin typeface="Avenir Next LT Pro" panose="020B0504020202020204" pitchFamily="34" charset="0"/>
              </a:rPr>
              <a:t>“Missingness” Evaluation</a:t>
            </a:r>
          </a:p>
          <a:p>
            <a:pPr marL="411480" indent="-411480">
              <a:buFont typeface="Arial" panose="020B0604020202020204" pitchFamily="34" charset="0"/>
              <a:buChar char="•"/>
            </a:pPr>
            <a:r>
              <a:rPr lang="en-US" sz="2880" dirty="0">
                <a:solidFill>
                  <a:schemeClr val="tx1"/>
                </a:solidFill>
                <a:latin typeface="Avenir Next LT Pro" panose="020B0504020202020204" pitchFamily="34" charset="0"/>
              </a:rPr>
              <a:t>Exploring Limits of Detection and Quantification</a:t>
            </a:r>
          </a:p>
        </p:txBody>
      </p:sp>
    </p:spTree>
    <p:extLst>
      <p:ext uri="{BB962C8B-B14F-4D97-AF65-F5344CB8AC3E}">
        <p14:creationId xmlns:p14="http://schemas.microsoft.com/office/powerpoint/2010/main" val="5972156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different, line&#10;&#10;Description automatically generated">
            <a:extLst>
              <a:ext uri="{FF2B5EF4-FFF2-40B4-BE49-F238E27FC236}">
                <a16:creationId xmlns:a16="http://schemas.microsoft.com/office/drawing/2014/main" id="{8BCBDF50-B1A1-441B-8C83-97426A9127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778258" cy="4937770"/>
          </a:xfrm>
          <a:prstGeom prst="rect">
            <a:avLst/>
          </a:prstGeom>
        </p:spPr>
      </p:pic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9F405E47-1A4F-4E6D-88E7-5B30C89B99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8228" y="337531"/>
            <a:ext cx="5852172" cy="3291847"/>
          </a:xfrm>
          <a:prstGeom prst="rect">
            <a:avLst/>
          </a:prstGeom>
        </p:spPr>
      </p:pic>
      <p:pic>
        <p:nvPicPr>
          <p:cNvPr id="11" name="Picture 10" descr="Chart&#10;&#10;Description automatically generated with medium confidence">
            <a:extLst>
              <a:ext uri="{FF2B5EF4-FFF2-40B4-BE49-F238E27FC236}">
                <a16:creationId xmlns:a16="http://schemas.microsoft.com/office/drawing/2014/main" id="{6EE89115-F527-4B52-911C-B1BD32C19D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8228" y="4600222"/>
            <a:ext cx="5852172" cy="329184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03BC529-55D8-48AD-BBE8-71713A34314B}"/>
              </a:ext>
            </a:extLst>
          </p:cNvPr>
          <p:cNvSpPr txBox="1"/>
          <p:nvPr/>
        </p:nvSpPr>
        <p:spPr>
          <a:xfrm>
            <a:off x="0" y="5226756"/>
            <a:ext cx="877822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venir Next LT Pro" panose="020B0504020202020204" pitchFamily="34" charset="0"/>
              </a:rPr>
              <a:t>1567 of 2124 (73.7%) undetermined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venir Next LT Pro" panose="020B0504020202020204" pitchFamily="34" charset="0"/>
              </a:rPr>
              <a:t>Average of 13 positive results for each day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venir Next LT Pro" panose="020B0504020202020204" pitchFamily="34" charset="0"/>
              </a:rPr>
              <a:t>Over 80% of sampling dates have more than 6 positive results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venir Next LT Pro" panose="020B05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venir Next LT Pro" panose="020B0504020202020204" pitchFamily="34" charset="0"/>
              </a:rPr>
              <a:t>At technical and biological replicate levels, significant facility differences in probabilities of undetermined results (p = 0.004 and p = 0.003, respectively) after controlling for sequence target.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Avenir Next LT Pro" panose="020B0504020202020204" pitchFamily="34" charset="0"/>
              </a:rPr>
              <a:t>Cedar Creek samples were more likely undetermined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venir Next LT Pro" panose="020B0504020202020204" pitchFamily="34" charset="0"/>
              </a:rPr>
              <a:t>No significant differences at sampling date level, nor for viral sequence target at any levels (multiple logistic regression* with both target and facility included)</a:t>
            </a:r>
          </a:p>
        </p:txBody>
      </p:sp>
    </p:spTree>
    <p:extLst>
      <p:ext uri="{BB962C8B-B14F-4D97-AF65-F5344CB8AC3E}">
        <p14:creationId xmlns:p14="http://schemas.microsoft.com/office/powerpoint/2010/main" val="24184823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histogram&#10;&#10;Description automatically generated">
            <a:extLst>
              <a:ext uri="{FF2B5EF4-FFF2-40B4-BE49-F238E27FC236}">
                <a16:creationId xmlns:a16="http://schemas.microsoft.com/office/drawing/2014/main" id="{4F6169A0-2277-430B-81CA-726FC03FAE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45915"/>
            <a:ext cx="8778258" cy="4937770"/>
          </a:xfrm>
          <a:prstGeom prst="rect">
            <a:avLst/>
          </a:prstGeom>
        </p:spPr>
      </p:pic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7DEDA44B-C0DB-44F8-BA84-2B9FB710CE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8258" y="822953"/>
            <a:ext cx="5852172" cy="6583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6717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381</TotalTime>
  <Words>675</Words>
  <Application>Microsoft Office PowerPoint</Application>
  <PresentationFormat>Custom</PresentationFormat>
  <Paragraphs>163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Arial</vt:lpstr>
      <vt:lpstr>Avenir Next LT Pro</vt:lpstr>
      <vt:lpstr>Avenir Next LT Pro Demi</vt:lpstr>
      <vt:lpstr>Calibri</vt:lpstr>
      <vt:lpstr>Calibri Light</vt:lpstr>
      <vt:lpstr>Cambria Math</vt:lpstr>
      <vt:lpstr>Merriweather Sans</vt:lpstr>
      <vt:lpstr>Office Theme</vt:lpstr>
      <vt:lpstr>Wastewater-based Epidemiological Surveillance for SARS-CoV-2</vt:lpstr>
      <vt:lpstr>PowerPoint Presentation</vt:lpstr>
      <vt:lpstr>SARS-CoV-2 Quantities in Wastewater</vt:lpstr>
      <vt:lpstr>PowerPoint Presentation</vt:lpstr>
      <vt:lpstr>PowerPoint Presentation</vt:lpstr>
      <vt:lpstr>SARS-CoV-2 Quantities in Wastewater</vt:lpstr>
      <vt:lpstr>SARS-CoV-2 Quantities in Wastewater</vt:lpstr>
      <vt:lpstr>PowerPoint Presentation</vt:lpstr>
      <vt:lpstr>PowerPoint Presentation</vt:lpstr>
      <vt:lpstr>SARS-CoV-2 Quantities in Wastewater</vt:lpstr>
      <vt:lpstr>PowerPoint Presentation</vt:lpstr>
      <vt:lpstr>PowerPoint Presentation</vt:lpstr>
      <vt:lpstr>SARS-CoV-2 Quantities in Wastewater</vt:lpstr>
      <vt:lpstr>PowerPoint Presentation</vt:lpstr>
      <vt:lpstr>PowerPoint Presentation</vt:lpstr>
      <vt:lpstr>SARS-CoV-2 Quantities in Wastewater</vt:lpstr>
      <vt:lpstr>PowerPoint Presentation</vt:lpstr>
      <vt:lpstr>PowerPoint Presentation</vt:lpstr>
      <vt:lpstr>PowerPoint Presentation</vt:lpstr>
      <vt:lpstr>PowerPoint Presentation</vt:lpstr>
      <vt:lpstr>Conclusions</vt:lpstr>
      <vt:lpstr>PowerPoint Presentation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Wastewater-based Epidemiological Surveillance for SARS-CoV-2</dc:title>
  <dc:creator>Cody Dailey</dc:creator>
  <cp:lastModifiedBy>Cody Dailey</cp:lastModifiedBy>
  <cp:revision>28</cp:revision>
  <dcterms:created xsi:type="dcterms:W3CDTF">2021-04-30T13:16:51Z</dcterms:created>
  <dcterms:modified xsi:type="dcterms:W3CDTF">2021-04-30T19:38:03Z</dcterms:modified>
</cp:coreProperties>
</file>