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64" r:id="rId4"/>
    <p:sldId id="590" r:id="rId5"/>
    <p:sldId id="330" r:id="rId6"/>
    <p:sldId id="266" r:id="rId7"/>
    <p:sldId id="267" r:id="rId8"/>
    <p:sldId id="600" r:id="rId9"/>
    <p:sldId id="601" r:id="rId10"/>
    <p:sldId id="599" r:id="rId11"/>
    <p:sldId id="271" r:id="rId12"/>
    <p:sldId id="272" r:id="rId13"/>
    <p:sldId id="268" r:id="rId14"/>
    <p:sldId id="273" r:id="rId15"/>
    <p:sldId id="275" r:id="rId16"/>
    <p:sldId id="269" r:id="rId17"/>
    <p:sldId id="274" r:id="rId18"/>
    <p:sldId id="276" r:id="rId19"/>
    <p:sldId id="270" r:id="rId20"/>
    <p:sldId id="592" r:id="rId21"/>
    <p:sldId id="594" r:id="rId22"/>
    <p:sldId id="593" r:id="rId23"/>
    <p:sldId id="595" r:id="rId24"/>
    <p:sldId id="596" r:id="rId25"/>
    <p:sldId id="597" r:id="rId26"/>
    <p:sldId id="598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B5D7-44C7-40C1-A41B-58CBD8B22677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E50D-A64D-495F-857F-DDEADBE9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be changed!!! Add in sewer map + emojis of the different contributions to each catchment area </a:t>
            </a:r>
          </a:p>
          <a:p>
            <a:r>
              <a:rPr lang="en-US" dirty="0"/>
              <a:t>+ highly residential + hospital + </a:t>
            </a:r>
          </a:p>
          <a:p>
            <a:endParaRPr lang="en-US" dirty="0"/>
          </a:p>
          <a:p>
            <a:r>
              <a:rPr lang="en-US" dirty="0"/>
              <a:t>Tell the story of this slide</a:t>
            </a:r>
          </a:p>
          <a:p>
            <a:endParaRPr lang="en-US" dirty="0"/>
          </a:p>
          <a:p>
            <a:r>
              <a:rPr lang="en-US" dirty="0"/>
              <a:t>Here is Athens. </a:t>
            </a:r>
          </a:p>
          <a:p>
            <a:r>
              <a:rPr lang="en-US" dirty="0"/>
              <a:t>We started by sampling three water treatment facilities in Athens. </a:t>
            </a:r>
          </a:p>
          <a:p>
            <a:r>
              <a:rPr lang="en-US" dirty="0"/>
              <a:t>Within each catchment area, there are different contributions that lead to different wastewater – catching different scopes of our community </a:t>
            </a:r>
          </a:p>
          <a:p>
            <a:r>
              <a:rPr lang="en-US" dirty="0" err="1"/>
              <a:t>Wasteater</a:t>
            </a:r>
            <a:r>
              <a:rPr lang="en-US" dirty="0"/>
              <a:t> information highway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3115-91D3-4BD2-968B-94CCABEA6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22D-3BC2-4376-95E2-2A5356965CAA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1465-0075-4567-B4B8-D05E1452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4630400" cy="28651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Next LT Pro Demi" panose="020B0704020202020204" pitchFamily="34" charset="0"/>
              </a:rPr>
              <a:t>Wastewater-based Epidemiological Surveillance for SARS-CoV-2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DA907-47B2-42AA-9E04-C25A664C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593173"/>
            <a:ext cx="10972800" cy="1043254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Athens-Clarke County, Georgia, USA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30 June 2020 – 03 February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D5D67-544E-4EA1-9D6B-D27CF98CA0B2}"/>
              </a:ext>
            </a:extLst>
          </p:cNvPr>
          <p:cNvSpPr txBox="1"/>
          <p:nvPr/>
        </p:nvSpPr>
        <p:spPr>
          <a:xfrm>
            <a:off x="1828800" y="5364480"/>
            <a:ext cx="10972800" cy="248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92" dirty="0">
                <a:latin typeface="Avenir Next LT Pro" panose="020B0504020202020204" pitchFamily="34" charset="0"/>
              </a:rPr>
              <a:t>Megan Lott, William Norfolk, Cody Dailey, </a:t>
            </a:r>
          </a:p>
          <a:p>
            <a:pPr algn="ctr"/>
            <a:r>
              <a:rPr lang="en-US" sz="2592" dirty="0">
                <a:latin typeface="Avenir Next LT Pro" panose="020B0504020202020204" pitchFamily="34" charset="0"/>
              </a:rPr>
              <a:t>Amelia Foley, Carolina Melendez </a:t>
            </a:r>
            <a:r>
              <a:rPr lang="en-US" sz="2592" dirty="0" err="1">
                <a:latin typeface="Avenir Next LT Pro" panose="020B0504020202020204" pitchFamily="34" charset="0"/>
              </a:rPr>
              <a:t>Declet</a:t>
            </a:r>
            <a:r>
              <a:rPr lang="en-US" sz="2592" dirty="0">
                <a:latin typeface="Avenir Next LT Pro" panose="020B0504020202020204" pitchFamily="34" charset="0"/>
              </a:rPr>
              <a:t>, Megan Robertson, Taylor </a:t>
            </a:r>
            <a:r>
              <a:rPr lang="en-US" sz="2592" dirty="0" err="1">
                <a:latin typeface="Avenir Next LT Pro" panose="020B0504020202020204" pitchFamily="34" charset="0"/>
              </a:rPr>
              <a:t>Maddalene</a:t>
            </a:r>
            <a:r>
              <a:rPr lang="en-US" sz="2592" dirty="0">
                <a:latin typeface="Avenir Next LT Pro" panose="020B0504020202020204" pitchFamily="34" charset="0"/>
              </a:rPr>
              <a:t>, </a:t>
            </a:r>
          </a:p>
          <a:p>
            <a:pPr algn="ctr"/>
            <a:r>
              <a:rPr lang="en-US" sz="2592" dirty="0">
                <a:latin typeface="Avenir Next LT Pro" panose="020B0504020202020204" pitchFamily="34" charset="0"/>
              </a:rPr>
              <a:t>Stephen L. Rathbun, Erin K. Lipp</a:t>
            </a:r>
          </a:p>
          <a:p>
            <a:pPr algn="ctr"/>
            <a:endParaRPr lang="en-US" sz="2592" dirty="0">
              <a:latin typeface="Avenir Next LT Pro" panose="020B0504020202020204" pitchFamily="34" charset="0"/>
            </a:endParaRPr>
          </a:p>
          <a:p>
            <a:pPr algn="ctr"/>
            <a:r>
              <a:rPr lang="en-US" sz="2592" dirty="0">
                <a:latin typeface="Avenir Next LT Pro Demi" panose="020B0704020202020204" pitchFamily="34" charset="0"/>
              </a:rPr>
              <a:t>Presented by Cody Dailey</a:t>
            </a:r>
          </a:p>
        </p:txBody>
      </p:sp>
    </p:spTree>
    <p:extLst>
      <p:ext uri="{BB962C8B-B14F-4D97-AF65-F5344CB8AC3E}">
        <p14:creationId xmlns:p14="http://schemas.microsoft.com/office/powerpoint/2010/main" val="144422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226207-0963-45C5-BC91-1D2932CFB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3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fferent, line&#10;&#10;Description automatically generated">
            <a:extLst>
              <a:ext uri="{FF2B5EF4-FFF2-40B4-BE49-F238E27FC236}">
                <a16:creationId xmlns:a16="http://schemas.microsoft.com/office/drawing/2014/main" id="{8BCBDF50-B1A1-441B-8C83-97426A912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8258" cy="493777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F405E47-1A4F-4E6D-88E7-5B30C89B9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28" y="337531"/>
            <a:ext cx="5852172" cy="3291847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6EE89115-F527-4B52-911C-B1BD32C19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28" y="4600222"/>
            <a:ext cx="5852172" cy="3291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3BC529-55D8-48AD-BBE8-71713A34314B}"/>
              </a:ext>
            </a:extLst>
          </p:cNvPr>
          <p:cNvSpPr txBox="1"/>
          <p:nvPr/>
        </p:nvSpPr>
        <p:spPr>
          <a:xfrm>
            <a:off x="0" y="5226756"/>
            <a:ext cx="8778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1567 of 2124 (73.7%) undetermined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Average of 13 positive results for each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Over 80% of sampling dates have more than 6 positive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At technical and biological replicate levels, significant facility differences in probabilities of undetermined results (p = 0.004 and p = 0.003, respectively) after controlling for sequence target.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Cedar Creek samples were more likely undetermined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No significant differences at sampling date level, nor for viral sequence target at any levels (multiple logistic regression* with both target and facility included)</a:t>
            </a:r>
          </a:p>
        </p:txBody>
      </p:sp>
    </p:spTree>
    <p:extLst>
      <p:ext uri="{BB962C8B-B14F-4D97-AF65-F5344CB8AC3E}">
        <p14:creationId xmlns:p14="http://schemas.microsoft.com/office/powerpoint/2010/main" val="241848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F6169A0-2277-430B-81CA-726FC03F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915"/>
            <a:ext cx="8778258" cy="493777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EDA44B-C0DB-44F8-BA84-2B9FB710C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58" y="822953"/>
            <a:ext cx="5852172" cy="6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754299"/>
            <a:ext cx="730758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Waste (Data) Management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0" y="4806314"/>
            <a:ext cx="7307580" cy="1709244"/>
          </a:xfrm>
          <a:prstGeom prst="rect">
            <a:avLst/>
          </a:prstGeom>
        </p:spPr>
        <p:txBody>
          <a:bodyPr vert="horz" lIns="109728" tIns="54864" rIns="109728" bIns="54864" numCol="1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Standard Curves and Reaction Efficiency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Data Adjustment using Limits of Detection and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373653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26A65FD-14AF-4411-97CB-B4A3EF6B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3" y="822953"/>
            <a:ext cx="5852172" cy="6583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2B14CC-E03F-403E-8D8C-FE7D674D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55" y="2534170"/>
            <a:ext cx="7315834" cy="548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C37AF6-2D45-4E62-9D6F-9839132F5C86}"/>
                  </a:ext>
                </a:extLst>
              </p:cNvPr>
              <p:cNvSpPr txBox="1"/>
              <p:nvPr/>
            </p:nvSpPr>
            <p:spPr>
              <a:xfrm>
                <a:off x="6803889" y="3645792"/>
                <a:ext cx="7315200" cy="938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𝑄𝑢𝑎𝑛𝑡𝑖𝑡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𝐶𝑡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−34.008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−3.3890</m:t>
                                    </m:r>
                                  </m:den>
                                </m:f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𝑄𝑢𝑎𝑛𝑡𝑖𝑡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𝐶𝑡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−32.416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−3.3084</m:t>
                                    </m:r>
                                  </m:den>
                                </m:f>
                              </m:sup>
                            </m:sSup>
                          </m:e>
                        </m:mr>
                      </m:m>
                      <m:r>
                        <a:rPr lang="en-US" i="0"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5.8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C37AF6-2D45-4E62-9D6F-9839132F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89" y="3645792"/>
                <a:ext cx="7315200" cy="938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C00B81-D76D-418E-99FB-7C3B320D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380DDF-33A2-4F48-A66D-0B1A9F9E5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99153"/>
              </p:ext>
            </p:extLst>
          </p:nvPr>
        </p:nvGraphicFramePr>
        <p:xfrm>
          <a:off x="0" y="548597"/>
          <a:ext cx="7315201" cy="28585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6698">
                  <a:extLst>
                    <a:ext uri="{9D8B030D-6E8A-4147-A177-3AD203B41FA5}">
                      <a16:colId xmlns:a16="http://schemas.microsoft.com/office/drawing/2014/main" val="2034513647"/>
                    </a:ext>
                  </a:extLst>
                </a:gridCol>
                <a:gridCol w="835959">
                  <a:extLst>
                    <a:ext uri="{9D8B030D-6E8A-4147-A177-3AD203B41FA5}">
                      <a16:colId xmlns:a16="http://schemas.microsoft.com/office/drawing/2014/main" val="991347324"/>
                    </a:ext>
                  </a:extLst>
                </a:gridCol>
                <a:gridCol w="1689023">
                  <a:extLst>
                    <a:ext uri="{9D8B030D-6E8A-4147-A177-3AD203B41FA5}">
                      <a16:colId xmlns:a16="http://schemas.microsoft.com/office/drawing/2014/main" val="389894606"/>
                    </a:ext>
                  </a:extLst>
                </a:gridCol>
                <a:gridCol w="1343875">
                  <a:extLst>
                    <a:ext uri="{9D8B030D-6E8A-4147-A177-3AD203B41FA5}">
                      <a16:colId xmlns:a16="http://schemas.microsoft.com/office/drawing/2014/main" val="3014432179"/>
                    </a:ext>
                  </a:extLst>
                </a:gridCol>
                <a:gridCol w="1343875">
                  <a:extLst>
                    <a:ext uri="{9D8B030D-6E8A-4147-A177-3AD203B41FA5}">
                      <a16:colId xmlns:a16="http://schemas.microsoft.com/office/drawing/2014/main" val="1474056270"/>
                    </a:ext>
                  </a:extLst>
                </a:gridCol>
                <a:gridCol w="1185771">
                  <a:extLst>
                    <a:ext uri="{9D8B030D-6E8A-4147-A177-3AD203B41FA5}">
                      <a16:colId xmlns:a16="http://schemas.microsoft.com/office/drawing/2014/main" val="662122494"/>
                    </a:ext>
                  </a:extLst>
                </a:gridCol>
              </a:tblGrid>
              <a:tr h="952863"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Facility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Target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Undetermined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Above LOD</a:t>
                      </a:r>
                      <a:endParaRPr lang="en-US" sz="28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Between the LOQ and  LOD 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Below LOQ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2829029"/>
                  </a:ext>
                </a:extLst>
              </a:tr>
              <a:tr h="317621">
                <a:tc rowSpan="2"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CC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N1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254 (77.0)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 (0.61)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10 (3)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64 (19.4)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9744362"/>
                  </a:ext>
                </a:extLst>
              </a:tr>
              <a:tr h="31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N2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259 (78.5)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 (0.61)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8 (2.4)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61 (18.5)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3501328"/>
                  </a:ext>
                </a:extLst>
              </a:tr>
              <a:tr h="317621">
                <a:tc rowSpan="2"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MI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N1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243 (67.5)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0 (0)</a:t>
                      </a:r>
                      <a:endParaRPr lang="en-US" sz="32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26 (7.2)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91 (25.3)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3108059"/>
                  </a:ext>
                </a:extLst>
              </a:tr>
              <a:tr h="31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N2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260 (72.2)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 (0.56)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15 (4.2)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83 (23.1)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2917399"/>
                  </a:ext>
                </a:extLst>
              </a:tr>
              <a:tr h="317621">
                <a:tc rowSpan="2"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N1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281 (75.5)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 (0.27)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10 (2.7)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80 (21.5)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4186774"/>
                  </a:ext>
                </a:extLst>
              </a:tr>
              <a:tr h="31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N2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268 (72)</a:t>
                      </a:r>
                      <a:endParaRPr lang="en-US" sz="32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 (0.27)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16 (4.3)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87 (23.4)</a:t>
                      </a:r>
                      <a:endParaRPr lang="en-US" sz="32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0895911"/>
                  </a:ext>
                </a:extLst>
              </a:tr>
            </a:tbl>
          </a:graphicData>
        </a:graphic>
      </p:graphicFrame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593721CC-207D-4FAA-BA80-BDAE9F7F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27284"/>
              </p:ext>
            </p:extLst>
          </p:nvPr>
        </p:nvGraphicFramePr>
        <p:xfrm>
          <a:off x="1194392" y="5737816"/>
          <a:ext cx="4926413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4724">
                  <a:extLst>
                    <a:ext uri="{9D8B030D-6E8A-4147-A177-3AD203B41FA5}">
                      <a16:colId xmlns:a16="http://schemas.microsoft.com/office/drawing/2014/main" val="2741412626"/>
                    </a:ext>
                  </a:extLst>
                </a:gridCol>
                <a:gridCol w="2000695">
                  <a:extLst>
                    <a:ext uri="{9D8B030D-6E8A-4147-A177-3AD203B41FA5}">
                      <a16:colId xmlns:a16="http://schemas.microsoft.com/office/drawing/2014/main" val="3384810900"/>
                    </a:ext>
                  </a:extLst>
                </a:gridCol>
                <a:gridCol w="2400994">
                  <a:extLst>
                    <a:ext uri="{9D8B030D-6E8A-4147-A177-3AD203B41FA5}">
                      <a16:colId xmlns:a16="http://schemas.microsoft.com/office/drawing/2014/main" val="1458517766"/>
                    </a:ext>
                  </a:extLst>
                </a:gridCol>
              </a:tblGrid>
              <a:tr h="301026">
                <a:tc>
                  <a:txBody>
                    <a:bodyPr/>
                    <a:lstStyle/>
                    <a:p>
                      <a:endParaRPr lang="en-US" sz="160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Limit of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Limit of Quantification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80528"/>
                  </a:ext>
                </a:extLst>
              </a:tr>
              <a:tr h="3010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4357"/>
                  </a:ext>
                </a:extLst>
              </a:tr>
              <a:tr h="3010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947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BA16A04-CDEF-418A-869B-F04EFEF5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0" y="4904254"/>
            <a:ext cx="5942076" cy="4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580" y="3754299"/>
            <a:ext cx="732282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Wiping away Convolution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7315200" y="4806314"/>
            <a:ext cx="7315200" cy="1709244"/>
          </a:xfrm>
          <a:prstGeom prst="rect">
            <a:avLst/>
          </a:prstGeom>
        </p:spPr>
        <p:txBody>
          <a:bodyPr vert="horz" lIns="109728" tIns="54864" rIns="109728" bIns="54864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Epidemic Curves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Deconvolution</a:t>
            </a:r>
          </a:p>
        </p:txBody>
      </p:sp>
    </p:spTree>
    <p:extLst>
      <p:ext uri="{BB962C8B-B14F-4D97-AF65-F5344CB8AC3E}">
        <p14:creationId xmlns:p14="http://schemas.microsoft.com/office/powerpoint/2010/main" val="180855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EC5381A-215D-4054-B2DF-2669DADC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BFB901F-BCE5-48C0-916B-6BADA8696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" y="0"/>
            <a:ext cx="5852172" cy="329184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238D495-0296-490A-B758-181BBE40F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42" y="3291830"/>
            <a:ext cx="8778258" cy="4937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EFB58-FD0B-4D78-AE2A-DAA3E6A15510}"/>
              </a:ext>
            </a:extLst>
          </p:cNvPr>
          <p:cNvSpPr txBox="1"/>
          <p:nvPr/>
        </p:nvSpPr>
        <p:spPr>
          <a:xfrm>
            <a:off x="5852142" y="722593"/>
            <a:ext cx="877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Delay distribution inferred from incubation period and time for a positive test to be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Peak @ 10 days, max @ 41 days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D04830-CC00-4643-BD31-296ECA49A823}"/>
                  </a:ext>
                </a:extLst>
              </p:cNvPr>
              <p:cNvSpPr txBox="1"/>
              <p:nvPr/>
            </p:nvSpPr>
            <p:spPr>
              <a:xfrm>
                <a:off x="-30" y="4556026"/>
                <a:ext cx="58521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 Next LT Pro" panose="020B0504020202020204" pitchFamily="34" charset="0"/>
                  </a:rPr>
                  <a:t>Deconvolution fit using splines and regularized Poisson likelihood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Avenir Next LT Pro" panose="020B0504020202020204" pitchFamily="34" charset="0"/>
                  </a:rPr>
                  <a:t>DoF</a:t>
                </a:r>
                <a:r>
                  <a:rPr lang="en-US" dirty="0">
                    <a:latin typeface="Avenir Next LT Pro" panose="020B0504020202020204" pitchFamily="34" charset="0"/>
                  </a:rPr>
                  <a:t> (knots) = 49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Avenir Next LT Pro" panose="020B0504020202020204" pitchFamily="34" charset="0"/>
                  </a:rPr>
                  <a:t> = 0.0054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D04830-CC00-4643-BD31-296ECA49A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" y="4556026"/>
                <a:ext cx="5852173" cy="1200329"/>
              </a:xfrm>
              <a:prstGeom prst="rect">
                <a:avLst/>
              </a:prstGeom>
              <a:blipFill>
                <a:blip r:embed="rId4"/>
                <a:stretch>
                  <a:fillRect l="-729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95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754299"/>
            <a:ext cx="1261872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It’s All Clumping Together…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1005840" y="4806314"/>
            <a:ext cx="12618720" cy="1709244"/>
          </a:xfrm>
          <a:prstGeom prst="rect">
            <a:avLst/>
          </a:prstGeom>
        </p:spPr>
        <p:txBody>
          <a:bodyPr vert="horz" lIns="109728" tIns="54864" rIns="109728" bIns="54864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 algn="ctr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Data Alignment</a:t>
            </a:r>
          </a:p>
          <a:p>
            <a:pPr marL="411480" indent="-411480" algn="ctr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Cross-correlations</a:t>
            </a:r>
          </a:p>
        </p:txBody>
      </p:sp>
    </p:spTree>
    <p:extLst>
      <p:ext uri="{BB962C8B-B14F-4D97-AF65-F5344CB8AC3E}">
        <p14:creationId xmlns:p14="http://schemas.microsoft.com/office/powerpoint/2010/main" val="128473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D8A4-55C0-45A4-81E0-D7AE795E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209545"/>
            <a:ext cx="12618720" cy="1810511"/>
          </a:xfrm>
          <a:ln w="7620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57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Can the pandemic be monitored through wastewater surveillance?</a:t>
            </a:r>
          </a:p>
        </p:txBody>
      </p:sp>
    </p:spTree>
    <p:extLst>
      <p:ext uri="{BB962C8B-B14F-4D97-AF65-F5344CB8AC3E}">
        <p14:creationId xmlns:p14="http://schemas.microsoft.com/office/powerpoint/2010/main" val="172634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2DFF1-F985-48BC-8DA3-2A2B624CA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61"/>
          <a:stretch/>
        </p:blipFill>
        <p:spPr>
          <a:xfrm>
            <a:off x="8648806" y="0"/>
            <a:ext cx="4797968" cy="2702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15BFA-5930-4125-9067-A139C9476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51"/>
          <a:stretch/>
        </p:blipFill>
        <p:spPr>
          <a:xfrm>
            <a:off x="9429161" y="4430485"/>
            <a:ext cx="3237257" cy="379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4986F-0A22-47A9-A251-B559A0B32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60" t="33999" r="1851" b="16465"/>
          <a:stretch/>
        </p:blipFill>
        <p:spPr>
          <a:xfrm>
            <a:off x="10453843" y="2557871"/>
            <a:ext cx="1187895" cy="2482488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64CF1-4A77-47E3-983B-CFF34CADE736}"/>
              </a:ext>
            </a:extLst>
          </p:cNvPr>
          <p:cNvSpPr txBox="1"/>
          <p:nvPr/>
        </p:nvSpPr>
        <p:spPr>
          <a:xfrm>
            <a:off x="4963886" y="-94259"/>
            <a:ext cx="363596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WRF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24-hour composite samples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2</a:t>
            </a:r>
            <a:r>
              <a:rPr lang="en-US" dirty="0">
                <a:latin typeface="Avenir Next LT Pro" panose="020B0504020202020204" pitchFamily="34" charset="0"/>
              </a:rPr>
              <a:t> viral sequence targets 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technical replicates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1C95E-4C55-464F-90CD-9D31D0797040}"/>
              </a:ext>
            </a:extLst>
          </p:cNvPr>
          <p:cNvSpPr txBox="1"/>
          <p:nvPr/>
        </p:nvSpPr>
        <p:spPr>
          <a:xfrm>
            <a:off x="3258099" y="124897"/>
            <a:ext cx="617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venir Next LT Pro Demi" panose="020B0704020202020204" pitchFamily="34" charset="0"/>
              </a:rPr>
              <a:t>~54</a:t>
            </a:r>
            <a:r>
              <a:rPr lang="en-US" sz="2400" dirty="0">
                <a:latin typeface="Avenir Next LT Pro" panose="020B0504020202020204" pitchFamily="34" charset="0"/>
              </a:rPr>
              <a:t> RT-qPCR results per sampling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1E5CC-B694-4C9A-B4ED-DE7914874E76}"/>
              </a:ext>
            </a:extLst>
          </p:cNvPr>
          <p:cNvSpPr txBox="1"/>
          <p:nvPr/>
        </p:nvSpPr>
        <p:spPr>
          <a:xfrm>
            <a:off x="-23763" y="2960638"/>
            <a:ext cx="415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Wastewater reclamation facilities reported total influent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Geometric means used to summarize the results to facility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A sum combined all 3 WRF for each sampling date</a:t>
            </a:r>
          </a:p>
        </p:txBody>
      </p:sp>
    </p:spTree>
    <p:extLst>
      <p:ext uri="{BB962C8B-B14F-4D97-AF65-F5344CB8AC3E}">
        <p14:creationId xmlns:p14="http://schemas.microsoft.com/office/powerpoint/2010/main" val="195007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8CF0273-4B38-4DFF-ABF1-C48BE07A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9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174A04-00F5-4255-AAFD-B66E37541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315200" y="-17"/>
            <a:ext cx="7315215" cy="822961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313371-3542-4FE6-8D38-1CABE66F4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>
            <a:off x="-15" y="0"/>
            <a:ext cx="7315215" cy="82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D8A4-55C0-45A4-81E0-D7AE795E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209545"/>
            <a:ext cx="12618720" cy="1810511"/>
          </a:xfrm>
          <a:ln w="7620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57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Can the pandemic be monitored through wastewater surveillance?</a:t>
            </a:r>
          </a:p>
        </p:txBody>
      </p:sp>
    </p:spTree>
    <p:extLst>
      <p:ext uri="{BB962C8B-B14F-4D97-AF65-F5344CB8AC3E}">
        <p14:creationId xmlns:p14="http://schemas.microsoft.com/office/powerpoint/2010/main" val="302723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60EA-FFBB-41BA-B5BB-F852D2CC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5CCF-AE3F-4A5A-B67C-5639B501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8-14-day lag behind “true” incidence</a:t>
            </a:r>
          </a:p>
          <a:p>
            <a:r>
              <a:rPr lang="en-US" dirty="0"/>
              <a:t>~1-day lead of to 6-day lag behind reported symptoms</a:t>
            </a:r>
          </a:p>
          <a:p>
            <a:r>
              <a:rPr lang="en-US" dirty="0"/>
              <a:t>~3-day lead of to 5-day lag behind date of specimen collection</a:t>
            </a:r>
          </a:p>
          <a:p>
            <a:r>
              <a:rPr lang="en-US" dirty="0"/>
              <a:t>~3 to 8-day lead ahead of time of reported cases</a:t>
            </a:r>
          </a:p>
          <a:p>
            <a:endParaRPr lang="en-US" dirty="0"/>
          </a:p>
          <a:p>
            <a:r>
              <a:rPr lang="en-US" dirty="0"/>
              <a:t>Further attention to…</a:t>
            </a:r>
          </a:p>
          <a:p>
            <a:pPr lvl="1"/>
            <a:r>
              <a:rPr lang="en-US" dirty="0"/>
              <a:t>Standard curves</a:t>
            </a:r>
          </a:p>
          <a:p>
            <a:pPr lvl="1"/>
            <a:r>
              <a:rPr lang="en-US" dirty="0"/>
              <a:t>Summarization schemes</a:t>
            </a:r>
          </a:p>
          <a:p>
            <a:pPr lvl="1"/>
            <a:r>
              <a:rPr lang="en-US" dirty="0"/>
              <a:t>Predictions / forecasting</a:t>
            </a:r>
          </a:p>
        </p:txBody>
      </p:sp>
    </p:spTree>
    <p:extLst>
      <p:ext uri="{BB962C8B-B14F-4D97-AF65-F5344CB8AC3E}">
        <p14:creationId xmlns:p14="http://schemas.microsoft.com/office/powerpoint/2010/main" val="181761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A659D35-7152-47A6-9A0E-DB4D8B1BE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b="7133"/>
          <a:stretch/>
        </p:blipFill>
        <p:spPr>
          <a:xfrm>
            <a:off x="395110" y="0"/>
            <a:ext cx="14235289" cy="76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1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0B74-20E2-4186-BA18-220B8D9B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29D6-B432-4962-983B-ECBEE924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Megan Lott</a:t>
            </a:r>
          </a:p>
          <a:p>
            <a:r>
              <a:rPr lang="en-US" dirty="0"/>
              <a:t>Dr. Erin Lipp</a:t>
            </a:r>
          </a:p>
          <a:p>
            <a:r>
              <a:rPr lang="en-US" dirty="0"/>
              <a:t>Lipp Lab</a:t>
            </a:r>
          </a:p>
          <a:p>
            <a:endParaRPr lang="en-US" dirty="0"/>
          </a:p>
          <a:p>
            <a:r>
              <a:rPr lang="en-US" dirty="0"/>
              <a:t>Dr. Stephen Rathbun</a:t>
            </a:r>
          </a:p>
          <a:p>
            <a:r>
              <a:rPr lang="en-US" dirty="0"/>
              <a:t>Nicholas Mallis</a:t>
            </a:r>
          </a:p>
          <a:p>
            <a:r>
              <a:rPr lang="en-US" dirty="0"/>
              <a:t>Amanda </a:t>
            </a:r>
            <a:r>
              <a:rPr lang="en-US" dirty="0" err="1"/>
              <a:t>Skarlupka</a:t>
            </a:r>
            <a:endParaRPr lang="en-US" dirty="0"/>
          </a:p>
          <a:p>
            <a:r>
              <a:rPr lang="en-US" dirty="0"/>
              <a:t>Morgan Taylor</a:t>
            </a:r>
          </a:p>
          <a:p>
            <a:r>
              <a:rPr lang="en-US" dirty="0"/>
              <a:t>Adrianna Westbrook</a:t>
            </a:r>
          </a:p>
        </p:txBody>
      </p:sp>
    </p:spTree>
    <p:extLst>
      <p:ext uri="{BB962C8B-B14F-4D97-AF65-F5344CB8AC3E}">
        <p14:creationId xmlns:p14="http://schemas.microsoft.com/office/powerpoint/2010/main" val="40667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6EBB15-559F-409C-9FA9-F965C23AA754}"/>
              </a:ext>
            </a:extLst>
          </p:cNvPr>
          <p:cNvSpPr txBox="1">
            <a:spLocks/>
          </p:cNvSpPr>
          <p:nvPr/>
        </p:nvSpPr>
        <p:spPr>
          <a:xfrm>
            <a:off x="1005840" y="6336793"/>
            <a:ext cx="12618720" cy="1810511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lIns="109728" tIns="54864" rIns="109728" bIns="54864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7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Can the pandemic be monitored through wastewater surveillance?</a:t>
            </a:r>
          </a:p>
        </p:txBody>
      </p:sp>
    </p:spTree>
    <p:extLst>
      <p:ext uri="{BB962C8B-B14F-4D97-AF65-F5344CB8AC3E}">
        <p14:creationId xmlns:p14="http://schemas.microsoft.com/office/powerpoint/2010/main" val="36894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6CCE22-A00F-48BA-AAAD-D246341E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9"/>
          <a:stretch/>
        </p:blipFill>
        <p:spPr>
          <a:xfrm>
            <a:off x="731520" y="281011"/>
            <a:ext cx="13167360" cy="7667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5B5CA-142C-4503-A25F-1148A41C4DFD}"/>
              </a:ext>
            </a:extLst>
          </p:cNvPr>
          <p:cNvSpPr txBox="1"/>
          <p:nvPr/>
        </p:nvSpPr>
        <p:spPr>
          <a:xfrm>
            <a:off x="4659571" y="3690068"/>
            <a:ext cx="5311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22222"/>
                </a:solidFill>
                <a:latin typeface="Merriweather Sans" panose="02000503060000020004" pitchFamily="50" charset="0"/>
              </a:rPr>
              <a:t>Wastewater-based Surveillance </a:t>
            </a:r>
          </a:p>
          <a:p>
            <a:pPr algn="ctr"/>
            <a:r>
              <a:rPr lang="en-US" sz="2400" b="1" dirty="0">
                <a:solidFill>
                  <a:srgbClr val="222222"/>
                </a:solidFill>
                <a:latin typeface="Merriweather Sans" panose="02000503060000020004" pitchFamily="50" charset="0"/>
              </a:rPr>
              <a:t>for SARS-CoV-2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47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60657-4041-42F8-B3A7-90DE4A90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0"/>
            <a:ext cx="13030200" cy="8229600"/>
          </a:xfrm>
          <a:prstGeom prst="rect">
            <a:avLst/>
          </a:prstGeom>
        </p:spPr>
      </p:pic>
      <p:pic>
        <p:nvPicPr>
          <p:cNvPr id="7" name="Picture 8" descr="University of Georgia: Birthplace of public higher education in America">
            <a:extLst>
              <a:ext uri="{FF2B5EF4-FFF2-40B4-BE49-F238E27FC236}">
                <a16:creationId xmlns:a16="http://schemas.microsoft.com/office/drawing/2014/main" id="{318291D9-C6E9-4763-9886-6EDA1961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54" y="1"/>
            <a:ext cx="1951705" cy="195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ospital clipart - ClipartAndScrap">
            <a:extLst>
              <a:ext uri="{FF2B5EF4-FFF2-40B4-BE49-F238E27FC236}">
                <a16:creationId xmlns:a16="http://schemas.microsoft.com/office/drawing/2014/main" id="{FEF83301-0FE7-4C56-BAB6-E698C045D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49" y="5485368"/>
            <a:ext cx="3100147" cy="164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orta Potty Clipart, HD Png Download - kindpng">
            <a:extLst>
              <a:ext uri="{FF2B5EF4-FFF2-40B4-BE49-F238E27FC236}">
                <a16:creationId xmlns:a16="http://schemas.microsoft.com/office/drawing/2014/main" id="{DC0A0E97-3878-4742-A77E-3D76C6DB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9" y="6196405"/>
            <a:ext cx="1774774" cy="187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C41C5-5988-4159-AD82-289B606B8019}"/>
              </a:ext>
            </a:extLst>
          </p:cNvPr>
          <p:cNvSpPr txBox="1"/>
          <p:nvPr/>
        </p:nvSpPr>
        <p:spPr>
          <a:xfrm>
            <a:off x="7518632" y="2926085"/>
            <a:ext cx="22160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 Sans" panose="02000503060000020004" pitchFamily="50" charset="0"/>
              </a:rPr>
              <a:t>Catchment A</a:t>
            </a:r>
          </a:p>
          <a:p>
            <a:pPr algn="ctr"/>
            <a:r>
              <a:rPr lang="en-US" sz="1920" dirty="0">
                <a:solidFill>
                  <a:schemeClr val="bg1"/>
                </a:solidFill>
                <a:latin typeface="Merriweather Sans" panose="02000503060000020004" pitchFamily="50" charset="0"/>
              </a:rPr>
              <a:t>5.32 MGD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7445E-31E4-4DFA-A9CF-B61FEC1340F6}"/>
              </a:ext>
            </a:extLst>
          </p:cNvPr>
          <p:cNvSpPr txBox="1"/>
          <p:nvPr/>
        </p:nvSpPr>
        <p:spPr>
          <a:xfrm>
            <a:off x="3787659" y="3612490"/>
            <a:ext cx="22160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 Sans" panose="02000503060000020004" pitchFamily="50" charset="0"/>
              </a:rPr>
              <a:t>Catchment B</a:t>
            </a:r>
          </a:p>
          <a:p>
            <a:pPr algn="ctr"/>
            <a:r>
              <a:rPr lang="en-US" sz="1920" dirty="0">
                <a:solidFill>
                  <a:schemeClr val="bg1"/>
                </a:solidFill>
                <a:latin typeface="Merriweather Sans" panose="02000503060000020004" pitchFamily="50" charset="0"/>
              </a:rPr>
              <a:t>4.80 MGD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70211-04C8-49F4-843F-98D8B02F2CBC}"/>
              </a:ext>
            </a:extLst>
          </p:cNvPr>
          <p:cNvSpPr txBox="1"/>
          <p:nvPr/>
        </p:nvSpPr>
        <p:spPr>
          <a:xfrm>
            <a:off x="8119420" y="5749962"/>
            <a:ext cx="22160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 Sans" panose="02000503060000020004" pitchFamily="50" charset="0"/>
              </a:rPr>
              <a:t>Catchment C</a:t>
            </a:r>
          </a:p>
          <a:p>
            <a:pPr algn="ctr"/>
            <a:r>
              <a:rPr lang="en-US" sz="1920" dirty="0">
                <a:solidFill>
                  <a:schemeClr val="bg1"/>
                </a:solidFill>
                <a:latin typeface="Merriweather Sans" panose="02000503060000020004" pitchFamily="50" charset="0"/>
              </a:rPr>
              <a:t>1.99 MGD</a:t>
            </a:r>
          </a:p>
        </p:txBody>
      </p:sp>
    </p:spTree>
    <p:extLst>
      <p:ext uri="{BB962C8B-B14F-4D97-AF65-F5344CB8AC3E}">
        <p14:creationId xmlns:p14="http://schemas.microsoft.com/office/powerpoint/2010/main" val="25059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754299"/>
            <a:ext cx="1261872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Raw (Sewage)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1005840" y="4806314"/>
            <a:ext cx="12618720" cy="1709244"/>
          </a:xfrm>
          <a:prstGeom prst="rect">
            <a:avLst/>
          </a:prstGeom>
        </p:spPr>
        <p:txBody>
          <a:bodyPr vert="horz" lIns="109728" tIns="54864" rIns="109728" bIns="54864" numCol="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RT-qPCR Results</a:t>
            </a:r>
          </a:p>
          <a:p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Reaction Calibrations</a:t>
            </a:r>
          </a:p>
          <a:p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Wastewater Reclamation Facilities</a:t>
            </a:r>
          </a:p>
          <a:p>
            <a:pPr algn="r"/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COVID-19 Surveillance Reports</a:t>
            </a:r>
          </a:p>
        </p:txBody>
      </p:sp>
    </p:spTree>
    <p:extLst>
      <p:ext uri="{BB962C8B-B14F-4D97-AF65-F5344CB8AC3E}">
        <p14:creationId xmlns:p14="http://schemas.microsoft.com/office/powerpoint/2010/main" val="400113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754299"/>
            <a:ext cx="730758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Plunging into Data Interrogation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0" y="4806314"/>
            <a:ext cx="7307580" cy="1709244"/>
          </a:xfrm>
          <a:prstGeom prst="rect">
            <a:avLst/>
          </a:prstGeom>
        </p:spPr>
        <p:txBody>
          <a:bodyPr vert="horz" lIns="109728" tIns="54864" rIns="109728" bIns="54864" numCol="1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Sampling Frequencies and Observations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“Missingness” Evaluation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Exploring Limits of Detection and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59721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969DF05-C9FB-4594-8BFC-1739F1C55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2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2DFF1-F985-48BC-8DA3-2A2B624CA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61"/>
          <a:stretch/>
        </p:blipFill>
        <p:spPr>
          <a:xfrm>
            <a:off x="8648806" y="0"/>
            <a:ext cx="4797968" cy="2702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15BFA-5930-4125-9067-A139C9476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51"/>
          <a:stretch/>
        </p:blipFill>
        <p:spPr>
          <a:xfrm>
            <a:off x="9429161" y="4430485"/>
            <a:ext cx="3237257" cy="379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4986F-0A22-47A9-A251-B559A0B32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60" t="33999" r="1851" b="16465"/>
          <a:stretch/>
        </p:blipFill>
        <p:spPr>
          <a:xfrm>
            <a:off x="10453843" y="2557871"/>
            <a:ext cx="1187895" cy="2482488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64CF1-4A77-47E3-983B-CFF34CADE736}"/>
              </a:ext>
            </a:extLst>
          </p:cNvPr>
          <p:cNvSpPr txBox="1"/>
          <p:nvPr/>
        </p:nvSpPr>
        <p:spPr>
          <a:xfrm>
            <a:off x="4963886" y="-94259"/>
            <a:ext cx="363596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WRF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24-hour composite samples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2</a:t>
            </a:r>
            <a:r>
              <a:rPr lang="en-US" dirty="0">
                <a:latin typeface="Avenir Next LT Pro" panose="020B0504020202020204" pitchFamily="34" charset="0"/>
              </a:rPr>
              <a:t> viral sequence targets 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technical replicates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1C95E-4C55-464F-90CD-9D31D0797040}"/>
              </a:ext>
            </a:extLst>
          </p:cNvPr>
          <p:cNvSpPr txBox="1"/>
          <p:nvPr/>
        </p:nvSpPr>
        <p:spPr>
          <a:xfrm>
            <a:off x="3258099" y="124897"/>
            <a:ext cx="617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venir Next LT Pro Demi" panose="020B0704020202020204" pitchFamily="34" charset="0"/>
              </a:rPr>
              <a:t>~54</a:t>
            </a:r>
            <a:r>
              <a:rPr lang="en-US" sz="2400" dirty="0">
                <a:latin typeface="Avenir Next LT Pro" panose="020B0504020202020204" pitchFamily="34" charset="0"/>
              </a:rPr>
              <a:t> RT-qPCR results per sampling date</a:t>
            </a:r>
          </a:p>
        </p:txBody>
      </p:sp>
    </p:spTree>
    <p:extLst>
      <p:ext uri="{BB962C8B-B14F-4D97-AF65-F5344CB8AC3E}">
        <p14:creationId xmlns:p14="http://schemas.microsoft.com/office/powerpoint/2010/main" val="295007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704</Words>
  <Application>Microsoft Office PowerPoint</Application>
  <PresentationFormat>Custom</PresentationFormat>
  <Paragraphs>187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Avenir Next LT Pro Demi</vt:lpstr>
      <vt:lpstr>Calibri</vt:lpstr>
      <vt:lpstr>Calibri Light</vt:lpstr>
      <vt:lpstr>Cambria Math</vt:lpstr>
      <vt:lpstr>Merriweather Sans</vt:lpstr>
      <vt:lpstr>Office Theme</vt:lpstr>
      <vt:lpstr>Wastewater-based Epidemiological Surveillance for SARS-CoV-2</vt:lpstr>
      <vt:lpstr>PowerPoint Presentation</vt:lpstr>
      <vt:lpstr>SARS-CoV-2 Quantities in Wastewater</vt:lpstr>
      <vt:lpstr>PowerPoint Presentation</vt:lpstr>
      <vt:lpstr>PowerPoint Presentation</vt:lpstr>
      <vt:lpstr>SARS-CoV-2 Quantities in Wastewater</vt:lpstr>
      <vt:lpstr>SARS-CoV-2 Quantities in Wastewater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SARS-CoV-2 Quantities in Wastewater</vt:lpstr>
      <vt:lpstr>PowerPoint Presentation</vt:lpstr>
      <vt:lpstr>PowerPoint Presentation</vt:lpstr>
      <vt:lpstr>SARS-CoV-2 Quantities in Wastewater</vt:lpstr>
      <vt:lpstr>PowerPoint Presentation</vt:lpstr>
      <vt:lpstr>PowerPoint Presentation</vt:lpstr>
      <vt:lpstr>SARS-CoV-2 Quantities in Wastewater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Wastewater-based Epidemiological Surveillance for SARS-CoV-2</dc:title>
  <dc:creator>Cody Dailey</dc:creator>
  <cp:lastModifiedBy>Cody Dailey</cp:lastModifiedBy>
  <cp:revision>31</cp:revision>
  <dcterms:created xsi:type="dcterms:W3CDTF">2021-04-30T13:16:51Z</dcterms:created>
  <dcterms:modified xsi:type="dcterms:W3CDTF">2021-05-03T14:00:05Z</dcterms:modified>
</cp:coreProperties>
</file>