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34"/>
  </p:notesMasterIdLst>
  <p:sldIdLst>
    <p:sldId id="263" r:id="rId2"/>
    <p:sldId id="269" r:id="rId3"/>
    <p:sldId id="402"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40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400"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403" r:id="rId59"/>
    <p:sldId id="325" r:id="rId60"/>
    <p:sldId id="326" r:id="rId61"/>
    <p:sldId id="327" r:id="rId62"/>
    <p:sldId id="328" r:id="rId63"/>
    <p:sldId id="329" r:id="rId64"/>
    <p:sldId id="330" r:id="rId65"/>
    <p:sldId id="331" r:id="rId66"/>
    <p:sldId id="332" r:id="rId67"/>
    <p:sldId id="333" r:id="rId68"/>
    <p:sldId id="334" r:id="rId69"/>
    <p:sldId id="404"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0" r:id="rId115"/>
    <p:sldId id="382" r:id="rId116"/>
    <p:sldId id="383" r:id="rId117"/>
    <p:sldId id="384" r:id="rId118"/>
    <p:sldId id="385" r:id="rId119"/>
    <p:sldId id="386" r:id="rId120"/>
    <p:sldId id="387" r:id="rId121"/>
    <p:sldId id="388" r:id="rId122"/>
    <p:sldId id="390" r:id="rId123"/>
    <p:sldId id="391" r:id="rId124"/>
    <p:sldId id="392" r:id="rId125"/>
    <p:sldId id="393" r:id="rId126"/>
    <p:sldId id="394" r:id="rId127"/>
    <p:sldId id="395" r:id="rId128"/>
    <p:sldId id="396" r:id="rId129"/>
    <p:sldId id="397" r:id="rId130"/>
    <p:sldId id="398" r:id="rId131"/>
    <p:sldId id="399" r:id="rId132"/>
    <p:sldId id="267" r:id="rId1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2764" autoAdjust="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27CC0-A96E-436E-A6AB-21E353DA4588}" type="datetimeFigureOut">
              <a:rPr lang="zh-CN" altLang="en-US" smtClean="0"/>
              <a:pPr/>
              <a:t>2017/3/22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D1AC5-C274-4B20-8AC4-D2BEF43DC292}" type="slidenum">
              <a:rPr lang="zh-CN" altLang="en-US" smtClean="0"/>
              <a:pPr/>
              <a:t>‹#›</a:t>
            </a:fld>
            <a:endParaRPr lang="zh-CN" altLang="en-US"/>
          </a:p>
        </p:txBody>
      </p:sp>
    </p:spTree>
    <p:extLst>
      <p:ext uri="{BB962C8B-B14F-4D97-AF65-F5344CB8AC3E}">
        <p14:creationId xmlns:p14="http://schemas.microsoft.com/office/powerpoint/2010/main" val="316170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subview/1499837/1499837.htm"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baike.baidu.com/view/990217.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chemeClr val="tx2"/>
                </a:solidFill>
              </a:rPr>
              <a:t>计算机软件配置项</a:t>
            </a:r>
            <a:r>
              <a:rPr lang="en-US" dirty="0" smtClean="0">
                <a:solidFill>
                  <a:schemeClr val="tx2"/>
                </a:solidFill>
              </a:rPr>
              <a:t>(CSCI—computer software Configuration Item)</a:t>
            </a:r>
            <a:r>
              <a:rPr lang="zh-CN" altLang="en-US" dirty="0" smtClean="0">
                <a:solidFill>
                  <a:schemeClr val="tx2"/>
                </a:solidFill>
              </a:rPr>
              <a:t>，以及计算机软件部件</a:t>
            </a:r>
            <a:r>
              <a:rPr lang="en-US" dirty="0" smtClean="0">
                <a:solidFill>
                  <a:schemeClr val="tx2"/>
                </a:solidFill>
              </a:rPr>
              <a:t>(CSC—Computer Software Components)</a:t>
            </a:r>
          </a:p>
          <a:p>
            <a:r>
              <a:rPr lang="zh-CN" altLang="en-US" dirty="0" smtClean="0">
                <a:solidFill>
                  <a:schemeClr val="tx2"/>
                </a:solidFill>
              </a:rPr>
              <a:t>计算机软件单元</a:t>
            </a:r>
            <a:r>
              <a:rPr lang="en-US" dirty="0" smtClean="0">
                <a:solidFill>
                  <a:schemeClr val="tx2"/>
                </a:solidFill>
              </a:rPr>
              <a:t>(CSU—Computer Software Unit).HWCI</a:t>
            </a:r>
            <a:r>
              <a:rPr lang="zh-CN" altLang="en-US" dirty="0" smtClean="0">
                <a:solidFill>
                  <a:schemeClr val="tx2"/>
                </a:solidFill>
              </a:rPr>
              <a:t>硬件配置项</a:t>
            </a:r>
            <a:endParaRPr lang="zh-CN" altLang="en-US" dirty="0"/>
          </a:p>
        </p:txBody>
      </p:sp>
      <p:sp>
        <p:nvSpPr>
          <p:cNvPr id="4" name="灯片编号占位符 3"/>
          <p:cNvSpPr>
            <a:spLocks noGrp="1"/>
          </p:cNvSpPr>
          <p:nvPr>
            <p:ph type="sldNum" sz="quarter" idx="10"/>
          </p:nvPr>
        </p:nvSpPr>
        <p:spPr/>
        <p:txBody>
          <a:bodyPr/>
          <a:lstStyle/>
          <a:p>
            <a:fld id="{C22D1AC5-C274-4B20-8AC4-D2BEF43DC292}" type="slidenum">
              <a:rPr lang="zh-CN" altLang="en-US" smtClean="0"/>
              <a:pPr/>
              <a:t>5</a:t>
            </a:fld>
            <a:endParaRPr lang="zh-CN" altLang="en-US"/>
          </a:p>
        </p:txBody>
      </p:sp>
    </p:spTree>
    <p:extLst>
      <p:ext uri="{BB962C8B-B14F-4D97-AF65-F5344CB8AC3E}">
        <p14:creationId xmlns:p14="http://schemas.microsoft.com/office/powerpoint/2010/main" val="203360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COTS</a:t>
            </a:r>
            <a:r>
              <a:rPr lang="zh-CN" altLang="en-US" dirty="0" smtClean="0"/>
              <a:t>即</a:t>
            </a:r>
            <a:r>
              <a:rPr lang="en-US" altLang="zh-CN" dirty="0" smtClean="0"/>
              <a:t>Commercial-off-the-shelf </a:t>
            </a:r>
            <a:r>
              <a:rPr lang="zh-CN" altLang="en-US" dirty="0" smtClean="0"/>
              <a:t>翻译为“商用现成品或技术”或者“商用货架产品”，指可以采购到的具有开放式标准定义的接口的软件或硬件产品。</a:t>
            </a:r>
          </a:p>
        </p:txBody>
      </p:sp>
      <p:sp>
        <p:nvSpPr>
          <p:cNvPr id="4" name="灯片编号占位符 3"/>
          <p:cNvSpPr>
            <a:spLocks noGrp="1"/>
          </p:cNvSpPr>
          <p:nvPr>
            <p:ph type="sldNum" sz="quarter" idx="10"/>
          </p:nvPr>
        </p:nvSpPr>
        <p:spPr/>
        <p:txBody>
          <a:bodyPr/>
          <a:lstStyle/>
          <a:p>
            <a:fld id="{C22D1AC5-C274-4B20-8AC4-D2BEF43DC292}" type="slidenum">
              <a:rPr lang="zh-CN" altLang="en-US" smtClean="0"/>
              <a:pPr/>
              <a:t>24</a:t>
            </a:fld>
            <a:endParaRPr lang="zh-CN" altLang="en-US"/>
          </a:p>
        </p:txBody>
      </p:sp>
    </p:spTree>
    <p:extLst>
      <p:ext uri="{BB962C8B-B14F-4D97-AF65-F5344CB8AC3E}">
        <p14:creationId xmlns:p14="http://schemas.microsoft.com/office/powerpoint/2010/main" val="268165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COTS</a:t>
            </a:r>
            <a:r>
              <a:rPr lang="zh-CN" altLang="en-US" dirty="0" smtClean="0"/>
              <a:t>即</a:t>
            </a:r>
            <a:r>
              <a:rPr lang="en-US" altLang="zh-CN" dirty="0" smtClean="0"/>
              <a:t>Commercial-off-the-shelf </a:t>
            </a:r>
            <a:r>
              <a:rPr lang="zh-CN" altLang="en-US" dirty="0" smtClean="0"/>
              <a:t>翻译为“商用现成品或技术”或者“商用货架产品”，指可以采购到的具有开放式标准定义的接口的软件或硬件产品。</a:t>
            </a:r>
          </a:p>
        </p:txBody>
      </p:sp>
      <p:sp>
        <p:nvSpPr>
          <p:cNvPr id="33796" name="灯片编号占位符 3"/>
          <p:cNvSpPr>
            <a:spLocks noGrp="1"/>
          </p:cNvSpPr>
          <p:nvPr>
            <p:ph type="sldNum" sz="quarter" idx="5"/>
          </p:nvPr>
        </p:nvSpPr>
        <p:spPr bwMode="auto">
          <a:noFill/>
          <a:ln>
            <a:miter lim="800000"/>
            <a:headEnd/>
            <a:tailEnd/>
          </a:ln>
        </p:spPr>
        <p:txBody>
          <a:bodyPr/>
          <a:lstStyle/>
          <a:p>
            <a:fld id="{111F5461-492D-435D-8C5D-14198385C235}" type="slidenum">
              <a:rPr lang="zh-CN" altLang="en-US"/>
              <a:pPr/>
              <a:t>29</a:t>
            </a:fld>
            <a:endParaRPr lang="zh-CN" altLang="en-US"/>
          </a:p>
        </p:txBody>
      </p:sp>
    </p:spTree>
    <p:extLst>
      <p:ext uri="{BB962C8B-B14F-4D97-AF65-F5344CB8AC3E}">
        <p14:creationId xmlns:p14="http://schemas.microsoft.com/office/powerpoint/2010/main" val="25318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err="1" smtClean="0"/>
              <a:t>Mux</a:t>
            </a:r>
            <a:r>
              <a:rPr lang="zh-CN" altLang="en-US" dirty="0" smtClean="0"/>
              <a:t>多路开关</a:t>
            </a:r>
            <a:endParaRPr lang="en-US" altLang="zh-CN" dirty="0" smtClean="0"/>
          </a:p>
          <a:p>
            <a:r>
              <a:rPr lang="en-US" altLang="zh-CN" dirty="0" smtClean="0"/>
              <a:t>MUX (</a:t>
            </a:r>
            <a:r>
              <a:rPr lang="en-US" altLang="zh-CN" dirty="0" smtClean="0">
                <a:hlinkClick r:id="rId3"/>
              </a:rPr>
              <a:t>Multiplexer</a:t>
            </a:r>
            <a:r>
              <a:rPr lang="en-US" altLang="zh-CN" dirty="0" smtClean="0"/>
              <a:t>) </a:t>
            </a:r>
            <a:r>
              <a:rPr lang="zh-CN" altLang="en-US" dirty="0" smtClean="0"/>
              <a:t>复用器或再复用器。数字电视系统中将多路传送流中的多个节目打包成一个传送流输出的设备。</a:t>
            </a:r>
            <a:endParaRPr lang="en-US" altLang="zh-CN" dirty="0" smtClean="0"/>
          </a:p>
          <a:p>
            <a:r>
              <a:rPr lang="en-US" altLang="zh-CN" dirty="0" smtClean="0"/>
              <a:t>DMUX,</a:t>
            </a:r>
            <a:r>
              <a:rPr lang="zh-CN" altLang="en-US" dirty="0" smtClean="0">
                <a:hlinkClick r:id="rId4"/>
              </a:rPr>
              <a:t>数据分配器</a:t>
            </a:r>
            <a:r>
              <a:rPr lang="zh-CN" altLang="en-US" dirty="0" smtClean="0"/>
              <a:t>，它有一个输入端和多个输出端，其逻辑功能是将一个输入端的信号发送至多个输出端中的某一个，简称</a:t>
            </a:r>
            <a:r>
              <a:rPr lang="en-US" altLang="zh-CN" dirty="0" smtClean="0"/>
              <a:t>DMUX</a:t>
            </a:r>
            <a:r>
              <a:rPr lang="zh-CN" altLang="en-US" dirty="0" smtClean="0"/>
              <a:t>，作用于</a:t>
            </a:r>
            <a:r>
              <a:rPr lang="en-US" altLang="zh-CN" dirty="0" smtClean="0"/>
              <a:t>MUX</a:t>
            </a:r>
            <a:r>
              <a:rPr lang="zh-CN" altLang="en-US" dirty="0" smtClean="0"/>
              <a:t>正好相反。</a:t>
            </a:r>
          </a:p>
        </p:txBody>
      </p:sp>
      <p:sp>
        <p:nvSpPr>
          <p:cNvPr id="52228" name="灯片编号占位符 3"/>
          <p:cNvSpPr>
            <a:spLocks noGrp="1"/>
          </p:cNvSpPr>
          <p:nvPr>
            <p:ph type="sldNum" sz="quarter" idx="5"/>
          </p:nvPr>
        </p:nvSpPr>
        <p:spPr bwMode="auto">
          <a:noFill/>
          <a:ln>
            <a:miter lim="800000"/>
            <a:headEnd/>
            <a:tailEnd/>
          </a:ln>
        </p:spPr>
        <p:txBody>
          <a:bodyPr/>
          <a:lstStyle/>
          <a:p>
            <a:fld id="{3C377EA7-A1EA-4F64-8E06-8C97E868E7B0}" type="slidenum">
              <a:rPr lang="zh-CN" altLang="en-US"/>
              <a:pPr/>
              <a:t>46</a:t>
            </a:fld>
            <a:endParaRPr lang="zh-CN" altLang="en-US"/>
          </a:p>
        </p:txBody>
      </p:sp>
    </p:spTree>
    <p:extLst>
      <p:ext uri="{BB962C8B-B14F-4D97-AF65-F5344CB8AC3E}">
        <p14:creationId xmlns:p14="http://schemas.microsoft.com/office/powerpoint/2010/main" val="112525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F604A4F2-BD9D-4F82-B5A9-9728CAF90E76}" type="slidenum">
              <a:rPr lang="zh-CN" altLang="en-US"/>
              <a:pPr/>
              <a:t>53</a:t>
            </a:fld>
            <a:endParaRPr lang="zh-CN" altLang="en-US"/>
          </a:p>
        </p:txBody>
      </p:sp>
    </p:spTree>
    <p:extLst>
      <p:ext uri="{BB962C8B-B14F-4D97-AF65-F5344CB8AC3E}">
        <p14:creationId xmlns:p14="http://schemas.microsoft.com/office/powerpoint/2010/main" val="993719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5EBCE-A42C-41E1-A479-4B845474713B}" type="slidenum">
              <a:rPr lang="zh-CN" altLang="en-US" smtClean="0"/>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44023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F37E03FC-5132-465B-A58C-01D067495AB0}" type="slidenum">
              <a:rPr lang="ko-KR" altLang="en-US" smtClean="0"/>
              <a:pPr/>
              <a:t>‹#›</a:t>
            </a:fld>
            <a:endParaRPr lang="en-US" altLang="ko-KR"/>
          </a:p>
        </p:txBody>
      </p:sp>
    </p:spTree>
    <p:extLst>
      <p:ext uri="{BB962C8B-B14F-4D97-AF65-F5344CB8AC3E}">
        <p14:creationId xmlns:p14="http://schemas.microsoft.com/office/powerpoint/2010/main" val="130406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1745266292"/>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5209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124900"/>
            <a:ext cx="7886700" cy="543594"/>
          </a:xfrm>
        </p:spPr>
        <p:txBody>
          <a:bodyPr/>
          <a:lstStyle>
            <a:lvl1pPr algn="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8023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53771AAD-6B81-43B9-8177-F4771BD146D6}" type="slidenum">
              <a:rPr lang="ko-KR" altLang="en-US" smtClean="0"/>
              <a:pPr/>
              <a:t>‹#›</a:t>
            </a:fld>
            <a:endParaRPr lang="en-US" altLang="ko-KR"/>
          </a:p>
        </p:txBody>
      </p:sp>
    </p:spTree>
    <p:extLst>
      <p:ext uri="{BB962C8B-B14F-4D97-AF65-F5344CB8AC3E}">
        <p14:creationId xmlns:p14="http://schemas.microsoft.com/office/powerpoint/2010/main" val="35081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51558"/>
            <a:ext cx="7886700" cy="471586"/>
          </a:xfrm>
        </p:spPr>
        <p:txBody>
          <a:bodyPr/>
          <a:lstStyle>
            <a:lvl1pPr algn="r">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28650" y="980728"/>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80728"/>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167212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C809A3-37B3-4B4E-9F29-C9CDB9FABD56}" type="slidenum">
              <a:rPr lang="ko-KR" altLang="en-US" smtClean="0"/>
              <a:pPr/>
              <a:t>‹#›</a:t>
            </a:fld>
            <a:endParaRPr lang="en-US" altLang="ko-KR"/>
          </a:p>
        </p:txBody>
      </p:sp>
    </p:spTree>
    <p:extLst>
      <p:ext uri="{BB962C8B-B14F-4D97-AF65-F5344CB8AC3E}">
        <p14:creationId xmlns:p14="http://schemas.microsoft.com/office/powerpoint/2010/main" val="406283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5" name="灯片编号占位符 4"/>
          <p:cNvSpPr>
            <a:spLocks noGrp="1"/>
          </p:cNvSpPr>
          <p:nvPr>
            <p:ph type="sldNum" sz="quarter" idx="12"/>
          </p:nvPr>
        </p:nvSpPr>
        <p:spPr/>
        <p:txBody>
          <a:bodyPr/>
          <a:lstStyle/>
          <a:p>
            <a:fld id="{B6C96E3A-9DBE-4E3E-8E97-7E0BC4420B81}" type="slidenum">
              <a:rPr lang="ko-KR" altLang="en-US" smtClean="0"/>
              <a:pPr/>
              <a:t>‹#›</a:t>
            </a:fld>
            <a:endParaRPr lang="en-US" altLang="ko-KR"/>
          </a:p>
        </p:txBody>
      </p:sp>
    </p:spTree>
    <p:extLst>
      <p:ext uri="{BB962C8B-B14F-4D97-AF65-F5344CB8AC3E}">
        <p14:creationId xmlns:p14="http://schemas.microsoft.com/office/powerpoint/2010/main" val="246292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3" name="页脚占位符 2"/>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4" name="灯片编号占位符 3"/>
          <p:cNvSpPr>
            <a:spLocks noGrp="1"/>
          </p:cNvSpPr>
          <p:nvPr>
            <p:ph type="sldNum" sz="quarter" idx="12"/>
          </p:nvPr>
        </p:nvSpPr>
        <p:spPr/>
        <p:txBody>
          <a:bodyPr/>
          <a:lstStyle/>
          <a:p>
            <a:fld id="{F962A69B-5DD6-40F4-A0A1-B5665A3F6ECB}" type="slidenum">
              <a:rPr lang="ko-KR" altLang="en-US" smtClean="0"/>
              <a:pPr/>
              <a:t>‹#›</a:t>
            </a:fld>
            <a:endParaRPr lang="en-US" altLang="ko-K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330376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EF53D7B2-E92D-46C3-8D01-BC3A35784FAF}" type="slidenum">
              <a:rPr lang="ko-KR" altLang="en-US" smtClean="0"/>
              <a:pPr/>
              <a:t>‹#›</a:t>
            </a:fld>
            <a:endParaRPr lang="en-US" altLang="ko-KR"/>
          </a:p>
        </p:txBody>
      </p:sp>
    </p:spTree>
    <p:extLst>
      <p:ext uri="{BB962C8B-B14F-4D97-AF65-F5344CB8AC3E}">
        <p14:creationId xmlns:p14="http://schemas.microsoft.com/office/powerpoint/2010/main" val="28958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67ACA499-B4E0-4171-8208-1E502AD17EF5}" type="slidenum">
              <a:rPr lang="ko-KR" altLang="en-US" smtClean="0"/>
              <a:pPr/>
              <a:t>‹#›</a:t>
            </a:fld>
            <a:endParaRPr lang="en-US" altLang="ko-KR"/>
          </a:p>
        </p:txBody>
      </p:sp>
    </p:spTree>
    <p:extLst>
      <p:ext uri="{BB962C8B-B14F-4D97-AF65-F5344CB8AC3E}">
        <p14:creationId xmlns:p14="http://schemas.microsoft.com/office/powerpoint/2010/main" val="25241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D9A09B-AB9F-477E-8344-8EBF7E16F26D}" type="datetimeFigureOut">
              <a:rPr lang="zh-CN" altLang="en-US" smtClean="0"/>
              <a:t>2017/3/22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smtClean="0"/>
              <a:t>成都信息工程大学软件工程学院</a:t>
            </a:r>
            <a:endParaRPr lang="en-US" altLang="ko-KR"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141133454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smtClean="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smtClean="0">
                <a:ea typeface="굴림" pitchFamily="50" charset="-127"/>
              </a:rPr>
              <a:t>成都信息工程大学软件工程学院</a:t>
            </a:r>
            <a:r>
              <a:rPr lang="en-US" altLang="zh-CN" b="1" dirty="0" smtClean="0">
                <a:ea typeface="굴림" pitchFamily="50" charset="-127"/>
              </a:rPr>
              <a:t>-</a:t>
            </a:r>
            <a:r>
              <a:rPr lang="zh-CN" altLang="en-US" b="1" dirty="0" smtClean="0">
                <a:ea typeface="굴림" pitchFamily="50" charset="-127"/>
              </a:rPr>
              <a:t>魏培阳</a:t>
            </a:r>
            <a:endParaRPr lang="ko-KR" altLang="en-US" b="1" dirty="0">
              <a:ea typeface="굴림"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1.2 </a:t>
            </a:r>
            <a:r>
              <a:rPr b="1" dirty="0"/>
              <a:t>体系结构定义</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以系统和嵌入在系统的部件，以及部件之间的相互关系、部件与环境的之间关系作为系统组织基础，并充分考虑系统设计和进化的原则，通过实践定义出体系结构。”</a:t>
            </a:r>
            <a:endParaRPr lang="en-US" altLang="zh-CN" dirty="0" smtClean="0">
              <a:solidFill>
                <a:schemeClr val="tx2"/>
              </a:solidFill>
            </a:endParaRPr>
          </a:p>
          <a:p>
            <a:pPr lvl="1">
              <a:buFont typeface="Arial" panose="020B0604020202020204" pitchFamily="34" charset="0"/>
              <a:buChar char="–"/>
              <a:defRPr/>
            </a:pPr>
            <a:r>
              <a:rPr lang="en-US" dirty="0" smtClean="0"/>
              <a:t>ANSI/IEEE Std 1471-2000</a:t>
            </a:r>
          </a:p>
          <a:p>
            <a:pPr>
              <a:buFont typeface="Arial" panose="020B0604020202020204" pitchFamily="34" charset="0"/>
              <a:buChar char="•"/>
              <a:defRPr/>
            </a:pPr>
            <a:r>
              <a:rPr lang="zh-CN" altLang="en-US" dirty="0" smtClean="0">
                <a:solidFill>
                  <a:schemeClr val="tx2"/>
                </a:solidFill>
              </a:rPr>
              <a:t>“一个程序或计算系统的软件体系结构是结构或系统的结构，由软件元素、以及这些元素的外在特性，和元素之间的相互关系组成。”</a:t>
            </a:r>
            <a:endParaRPr lang="en-US" altLang="zh-CN" dirty="0" smtClean="0">
              <a:solidFill>
                <a:schemeClr val="tx2"/>
              </a:solidFill>
            </a:endParaRPr>
          </a:p>
          <a:p>
            <a:pPr lvl="1">
              <a:buFont typeface="Arial" panose="020B0604020202020204" pitchFamily="34" charset="0"/>
              <a:buChar char="–"/>
              <a:defRPr/>
            </a:pPr>
            <a:r>
              <a:rPr lang="en-US" dirty="0" err="1" smtClean="0"/>
              <a:t>L.Bass</a:t>
            </a:r>
            <a:r>
              <a:rPr lang="zh-CN" altLang="en-US" dirty="0" smtClean="0"/>
              <a:t>、</a:t>
            </a:r>
            <a:r>
              <a:rPr lang="en-US" dirty="0" err="1" smtClean="0"/>
              <a:t>P.clements</a:t>
            </a:r>
            <a:r>
              <a:rPr lang="en-US" dirty="0" smtClean="0"/>
              <a:t> </a:t>
            </a:r>
            <a:r>
              <a:rPr lang="zh-CN" altLang="en-US" dirty="0" smtClean="0"/>
              <a:t>和</a:t>
            </a:r>
            <a:r>
              <a:rPr lang="en-US" dirty="0" err="1" smtClean="0"/>
              <a:t>R.Kazman</a:t>
            </a:r>
            <a:r>
              <a:rPr lang="zh-CN" altLang="en-US" dirty="0" smtClean="0"/>
              <a:t>的</a:t>
            </a:r>
            <a:r>
              <a:rPr lang="en-US" altLang="zh-CN" dirty="0" smtClean="0"/>
              <a:t>《</a:t>
            </a:r>
            <a:r>
              <a:rPr lang="en-US" dirty="0" smtClean="0"/>
              <a:t>Software Architecture in Practice</a:t>
            </a:r>
            <a:r>
              <a:rPr lang="en-US" altLang="zh-CN" dirty="0" smtClean="0"/>
              <a:t>》</a:t>
            </a:r>
          </a:p>
          <a:p>
            <a:pPr>
              <a:buFont typeface="Arial" panose="020B0604020202020204" pitchFamily="34" charset="0"/>
              <a:buChar char="•"/>
              <a:defRPr/>
            </a:pP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为实现此要求，必须知道如何访问服务器，即，要知道服务的</a:t>
            </a:r>
            <a:r>
              <a:rPr lang="en-US" altLang="zh-CN" dirty="0" smtClean="0">
                <a:solidFill>
                  <a:schemeClr val="tx2"/>
                </a:solidFill>
              </a:rPr>
              <a:t>ID</a:t>
            </a:r>
            <a:r>
              <a:rPr lang="zh-CN" altLang="en-US" dirty="0" smtClean="0">
                <a:solidFill>
                  <a:schemeClr val="tx2"/>
                </a:solidFill>
              </a:rPr>
              <a:t>或地址，以及服务器的接口。</a:t>
            </a:r>
            <a:endParaRPr lang="en-US" altLang="zh-CN" dirty="0" smtClean="0">
              <a:solidFill>
                <a:schemeClr val="tx2"/>
              </a:solidFill>
            </a:endParaRPr>
          </a:p>
          <a:p>
            <a:r>
              <a:rPr lang="zh-CN" altLang="en-US" dirty="0" smtClean="0">
                <a:solidFill>
                  <a:schemeClr val="tx2"/>
                </a:solidFill>
              </a:rPr>
              <a:t>服务器响应每个客户端的请求，但在处理客户请求之前并不需要知道客户端的</a:t>
            </a:r>
            <a:r>
              <a:rPr lang="en-US" altLang="zh-CN" dirty="0" smtClean="0">
                <a:solidFill>
                  <a:schemeClr val="tx2"/>
                </a:solidFill>
              </a:rPr>
              <a:t>ID</a:t>
            </a:r>
            <a:r>
              <a:rPr lang="zh-CN" altLang="en-US" dirty="0" smtClean="0">
                <a:solidFill>
                  <a:schemeClr val="tx2"/>
                </a:solidFill>
              </a:rPr>
              <a:t>或地址。</a:t>
            </a:r>
            <a:endParaRPr lang="en-US" altLang="zh-CN" dirty="0" smtClean="0">
              <a:solidFill>
                <a:schemeClr val="tx2"/>
              </a:solidFill>
            </a:endParaRPr>
          </a:p>
          <a:p>
            <a:r>
              <a:rPr lang="zh-CN" altLang="en-US" dirty="0" smtClean="0">
                <a:solidFill>
                  <a:schemeClr val="tx2"/>
                </a:solidFill>
              </a:rPr>
              <a:t>服务器优化如何为多个客户服务。客户端和服务器端都必须具有密安性、事务处理和系统管理的功能。</a:t>
            </a:r>
          </a:p>
        </p:txBody>
      </p:sp>
      <p:sp>
        <p:nvSpPr>
          <p:cNvPr id="108547" name="灯片编号占位符 3"/>
          <p:cNvSpPr>
            <a:spLocks noGrp="1"/>
          </p:cNvSpPr>
          <p:nvPr>
            <p:ph type="sldNum" sz="quarter" idx="12"/>
          </p:nvPr>
        </p:nvSpPr>
        <p:spPr bwMode="auto">
          <a:noFill/>
          <a:ln>
            <a:miter lim="800000"/>
            <a:headEnd/>
            <a:tailEnd/>
          </a:ln>
        </p:spPr>
        <p:txBody>
          <a:bodyPr/>
          <a:lstStyle/>
          <a:p>
            <a:fld id="{C21FD3A3-45AB-4F40-8E6E-2976BEAD5BAC}" type="slidenum">
              <a:rPr lang="zh-CN" altLang="en-US"/>
              <a:pPr/>
              <a:t>100</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b="1" dirty="0" smtClean="0"/>
              <a:t>三层</a:t>
            </a:r>
            <a:r>
              <a:rPr lang="en-US" altLang="zh-CN" b="1" dirty="0" smtClean="0"/>
              <a:t>C/S</a:t>
            </a:r>
            <a:r>
              <a:rPr lang="zh-CN" altLang="en-US" b="1" dirty="0" smtClean="0"/>
              <a:t>模式</a:t>
            </a:r>
          </a:p>
        </p:txBody>
      </p:sp>
      <p:pic>
        <p:nvPicPr>
          <p:cNvPr id="109571" name="Picture 2"/>
          <p:cNvPicPr>
            <a:picLocks noChangeAspect="1" noChangeArrowheads="1"/>
          </p:cNvPicPr>
          <p:nvPr/>
        </p:nvPicPr>
        <p:blipFill>
          <a:blip r:embed="rId2"/>
          <a:srcRect/>
          <a:stretch>
            <a:fillRect/>
          </a:stretch>
        </p:blipFill>
        <p:spPr bwMode="auto">
          <a:xfrm>
            <a:off x="328613" y="1233488"/>
            <a:ext cx="8683625" cy="41656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2"/>
          <a:srcRect/>
          <a:stretch>
            <a:fillRect/>
          </a:stretch>
        </p:blipFill>
        <p:spPr bwMode="auto">
          <a:xfrm>
            <a:off x="904875" y="1246188"/>
            <a:ext cx="8239125" cy="46751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分层的</a:t>
            </a:r>
            <a:r>
              <a:rPr lang="en-US" b="1" dirty="0"/>
              <a:t>C/S</a:t>
            </a:r>
            <a:r>
              <a:rPr b="1" dirty="0"/>
              <a:t>模式的关键特征</a:t>
            </a:r>
          </a:p>
        </p:txBody>
      </p:sp>
      <p:sp>
        <p:nvSpPr>
          <p:cNvPr id="3" name="内容占位符 2"/>
          <p:cNvSpPr>
            <a:spLocks noGrp="1"/>
          </p:cNvSpPr>
          <p:nvPr>
            <p:ph idx="1"/>
          </p:nvPr>
        </p:nvSpPr>
        <p:spPr>
          <a:xfrm>
            <a:off x="457200" y="1417638"/>
            <a:ext cx="8178800" cy="4902200"/>
          </a:xfrm>
        </p:spPr>
        <p:txBody>
          <a:bodyPr>
            <a:normAutofit fontScale="92500" lnSpcReduction="10000"/>
          </a:bodyPr>
          <a:lstStyle/>
          <a:p>
            <a:pPr>
              <a:buFont typeface="Arial" panose="020B0604020202020204" pitchFamily="34" charset="0"/>
              <a:buChar char="•"/>
              <a:defRPr/>
            </a:pPr>
            <a:r>
              <a:rPr lang="en-US" sz="2400" dirty="0" smtClean="0">
                <a:solidFill>
                  <a:schemeClr val="tx2"/>
                </a:solidFill>
              </a:rPr>
              <a:t>1</a:t>
            </a:r>
            <a:r>
              <a:rPr lang="zh-CN" altLang="en-US" sz="2400" dirty="0" smtClean="0">
                <a:solidFill>
                  <a:schemeClr val="tx2"/>
                </a:solidFill>
              </a:rPr>
              <a:t>）</a:t>
            </a:r>
            <a:r>
              <a:rPr lang="zh-CN" altLang="en-US" sz="2400" dirty="0" smtClean="0">
                <a:solidFill>
                  <a:srgbClr val="C00000"/>
                </a:solidFill>
              </a:rPr>
              <a:t>分割</a:t>
            </a:r>
            <a:r>
              <a:rPr lang="zh-CN" altLang="en-US" sz="2400" dirty="0" smtClean="0">
                <a:solidFill>
                  <a:schemeClr val="tx2"/>
                </a:solidFill>
              </a:rPr>
              <a:t>：表现层、业务层和数据处理逻辑被分割到不同的层面；</a:t>
            </a:r>
          </a:p>
          <a:p>
            <a:pPr>
              <a:buFont typeface="Arial" panose="020B0604020202020204" pitchFamily="34" charset="0"/>
              <a:buChar char="•"/>
              <a:defRPr/>
            </a:pPr>
            <a:r>
              <a:rPr lang="en-US" sz="2400" dirty="0" smtClean="0">
                <a:solidFill>
                  <a:schemeClr val="tx2"/>
                </a:solidFill>
              </a:rPr>
              <a:t>2</a:t>
            </a:r>
            <a:r>
              <a:rPr lang="zh-CN" altLang="en-US" sz="2400" dirty="0" smtClean="0">
                <a:solidFill>
                  <a:schemeClr val="tx2"/>
                </a:solidFill>
              </a:rPr>
              <a:t>）</a:t>
            </a:r>
            <a:r>
              <a:rPr lang="zh-CN" altLang="en-US" sz="2400" dirty="0" smtClean="0">
                <a:solidFill>
                  <a:srgbClr val="C00000"/>
                </a:solidFill>
              </a:rPr>
              <a:t>各层之间异步通信</a:t>
            </a:r>
            <a:r>
              <a:rPr lang="zh-CN" altLang="en-US" sz="2400" dirty="0" smtClean="0">
                <a:solidFill>
                  <a:schemeClr val="tx2"/>
                </a:solidFill>
              </a:rPr>
              <a:t>：层与层之间的通信是异步的“请求</a:t>
            </a:r>
            <a:r>
              <a:rPr lang="en-US" sz="2400" dirty="0" smtClean="0">
                <a:solidFill>
                  <a:schemeClr val="tx2"/>
                </a:solidFill>
              </a:rPr>
              <a:t>-</a:t>
            </a:r>
            <a:r>
              <a:rPr lang="zh-CN" altLang="en-US" sz="2400" dirty="0" smtClean="0">
                <a:solidFill>
                  <a:schemeClr val="tx2"/>
                </a:solidFill>
              </a:rPr>
              <a:t>响应</a:t>
            </a:r>
            <a:r>
              <a:rPr lang="en-US" sz="2400" dirty="0" smtClean="0">
                <a:solidFill>
                  <a:schemeClr val="tx2"/>
                </a:solidFill>
              </a:rPr>
              <a:t>(request-reply)</a:t>
            </a:r>
            <a:r>
              <a:rPr lang="zh-CN" altLang="en-US" sz="2400" dirty="0" smtClean="0">
                <a:solidFill>
                  <a:schemeClr val="tx2"/>
                </a:solidFill>
              </a:rPr>
              <a:t>”。请求是单方向的，从客户层开始，经过</a:t>
            </a:r>
            <a:r>
              <a:rPr lang="en-US" sz="2400" dirty="0" smtClean="0">
                <a:solidFill>
                  <a:schemeClr val="tx2"/>
                </a:solidFill>
              </a:rPr>
              <a:t>Web</a:t>
            </a:r>
            <a:r>
              <a:rPr lang="zh-CN" altLang="en-US" sz="2400" dirty="0" smtClean="0">
                <a:solidFill>
                  <a:schemeClr val="tx2"/>
                </a:solidFill>
              </a:rPr>
              <a:t>和业务逻辑层，再到数据管理层。每层都等待其它层的处理响应。</a:t>
            </a:r>
          </a:p>
          <a:p>
            <a:pPr>
              <a:buFont typeface="Arial" panose="020B0604020202020204" pitchFamily="34" charset="0"/>
              <a:buChar char="•"/>
              <a:defRPr/>
            </a:pPr>
            <a:r>
              <a:rPr lang="en-US" sz="2400" dirty="0" smtClean="0">
                <a:solidFill>
                  <a:schemeClr val="tx2"/>
                </a:solidFill>
              </a:rPr>
              <a:t>3</a:t>
            </a:r>
            <a:r>
              <a:rPr lang="zh-CN" altLang="en-US" sz="2400" dirty="0" smtClean="0">
                <a:solidFill>
                  <a:schemeClr val="tx2"/>
                </a:solidFill>
              </a:rPr>
              <a:t>）</a:t>
            </a:r>
            <a:r>
              <a:rPr lang="zh-CN" altLang="en-US" sz="2400" dirty="0" smtClean="0">
                <a:solidFill>
                  <a:srgbClr val="C00000"/>
                </a:solidFill>
              </a:rPr>
              <a:t>部署灵活</a:t>
            </a:r>
            <a:r>
              <a:rPr lang="zh-CN" altLang="en-US" sz="2400" dirty="0" smtClean="0">
                <a:solidFill>
                  <a:schemeClr val="tx2"/>
                </a:solidFill>
              </a:rPr>
              <a:t>：分层结构不限制多层应用的部署方式。所有层可以运行在一台机器上，或者，每层部署到一台独立的机器上。</a:t>
            </a:r>
          </a:p>
          <a:p>
            <a:pPr>
              <a:buFont typeface="Arial" panose="020B0604020202020204" pitchFamily="34" charset="0"/>
              <a:buChar char="•"/>
              <a:defRPr/>
            </a:pPr>
            <a:r>
              <a:rPr lang="en-US" sz="2400" dirty="0" smtClean="0">
                <a:solidFill>
                  <a:schemeClr val="tx2"/>
                </a:solidFill>
              </a:rPr>
              <a:t>4</a:t>
            </a:r>
            <a:r>
              <a:rPr lang="zh-CN" altLang="en-US" sz="2400" dirty="0" smtClean="0">
                <a:solidFill>
                  <a:schemeClr val="tx2"/>
                </a:solidFill>
              </a:rPr>
              <a:t>）</a:t>
            </a:r>
            <a:r>
              <a:rPr lang="zh-CN" altLang="en-US" sz="2400" dirty="0" smtClean="0">
                <a:solidFill>
                  <a:srgbClr val="C00000"/>
                </a:solidFill>
              </a:rPr>
              <a:t>标准化</a:t>
            </a:r>
            <a:r>
              <a:rPr lang="zh-CN" altLang="en-US" sz="2400" dirty="0" smtClean="0">
                <a:solidFill>
                  <a:schemeClr val="tx2"/>
                </a:solidFill>
              </a:rPr>
              <a:t>：分层可以实现各层的标准化，例如，在</a:t>
            </a:r>
            <a:r>
              <a:rPr lang="en-US" sz="2400" dirty="0" smtClean="0">
                <a:solidFill>
                  <a:schemeClr val="tx2"/>
                </a:solidFill>
              </a:rPr>
              <a:t>Web</a:t>
            </a:r>
            <a:r>
              <a:rPr lang="zh-CN" altLang="en-US" sz="2400" dirty="0" smtClean="0">
                <a:solidFill>
                  <a:schemeClr val="tx2"/>
                </a:solidFill>
              </a:rPr>
              <a:t>应用中，客户端可以使用不同厂家的浏览器，兼容地对不同厂家</a:t>
            </a:r>
            <a:r>
              <a:rPr lang="en-US" sz="2400" dirty="0" smtClean="0">
                <a:solidFill>
                  <a:schemeClr val="tx2"/>
                </a:solidFill>
              </a:rPr>
              <a:t>Web</a:t>
            </a:r>
            <a:r>
              <a:rPr lang="zh-CN" altLang="en-US" sz="2400" dirty="0" smtClean="0">
                <a:solidFill>
                  <a:schemeClr val="tx2"/>
                </a:solidFill>
              </a:rPr>
              <a:t>服务器访问。</a:t>
            </a:r>
          </a:p>
          <a:p>
            <a:pPr>
              <a:buFont typeface="Arial" panose="020B0604020202020204" pitchFamily="34" charset="0"/>
              <a:buChar char="•"/>
              <a:defRPr/>
            </a:pPr>
            <a:endParaRPr lang="zh-CN" altLang="en-US" dirty="0"/>
          </a:p>
        </p:txBody>
      </p:sp>
      <p:sp>
        <p:nvSpPr>
          <p:cNvPr id="111620" name="灯片编号占位符 3"/>
          <p:cNvSpPr>
            <a:spLocks noGrp="1"/>
          </p:cNvSpPr>
          <p:nvPr>
            <p:ph type="sldNum" sz="quarter" idx="12"/>
          </p:nvPr>
        </p:nvSpPr>
        <p:spPr bwMode="auto">
          <a:noFill/>
          <a:ln>
            <a:miter lim="800000"/>
            <a:headEnd/>
            <a:tailEnd/>
          </a:ln>
        </p:spPr>
        <p:txBody>
          <a:bodyPr/>
          <a:lstStyle/>
          <a:p>
            <a:fld id="{DCD055A1-155E-4F56-8CFF-DE2E0F0989A5}" type="slidenum">
              <a:rPr lang="zh-CN" altLang="en-US"/>
              <a:pPr/>
              <a:t>103</a:t>
            </a:fld>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en-US" altLang="zh-CN" b="1" dirty="0" smtClean="0"/>
              <a:t>C/S</a:t>
            </a:r>
            <a:r>
              <a:rPr lang="zh-CN" altLang="en-US" b="1" dirty="0" smtClean="0"/>
              <a:t>模式对质量属性影响 </a:t>
            </a:r>
          </a:p>
        </p:txBody>
      </p:sp>
      <p:graphicFrame>
        <p:nvGraphicFramePr>
          <p:cNvPr id="3" name="表格 2"/>
          <p:cNvGraphicFramePr>
            <a:graphicFrameLocks noGrp="1"/>
          </p:cNvGraphicFramePr>
          <p:nvPr/>
        </p:nvGraphicFramePr>
        <p:xfrm>
          <a:off x="684213" y="1773238"/>
          <a:ext cx="7808685" cy="4248829"/>
        </p:xfrm>
        <a:graphic>
          <a:graphicData uri="http://schemas.openxmlformats.org/drawingml/2006/table">
            <a:tbl>
              <a:tblPr/>
              <a:tblGrid>
                <a:gridCol w="1403472"/>
                <a:gridCol w="6405213"/>
              </a:tblGrid>
              <a:tr h="345847">
                <a:tc>
                  <a:txBody>
                    <a:bodyPr/>
                    <a:lstStyle/>
                    <a:p>
                      <a:pPr indent="269875" algn="just">
                        <a:lnSpc>
                          <a:spcPts val="1660"/>
                        </a:lnSpc>
                        <a:spcAft>
                          <a:spcPts val="0"/>
                        </a:spcAft>
                      </a:pPr>
                      <a:endParaRPr lang="en-US" altLang="zh-CN" sz="1600" b="1" dirty="0" smtClean="0">
                        <a:solidFill>
                          <a:schemeClr val="tx2"/>
                        </a:solidFill>
                        <a:latin typeface="+mn-ea"/>
                        <a:ea typeface="+mn-ea"/>
                      </a:endParaRPr>
                    </a:p>
                    <a:p>
                      <a:pPr indent="269875" algn="just">
                        <a:lnSpc>
                          <a:spcPts val="1660"/>
                        </a:lnSpc>
                        <a:spcAft>
                          <a:spcPts val="0"/>
                        </a:spcAft>
                      </a:pPr>
                      <a:r>
                        <a:rPr lang="zh-CN" sz="1600" b="1" dirty="0" smtClean="0">
                          <a:solidFill>
                            <a:schemeClr val="tx2"/>
                          </a:solidFill>
                          <a:latin typeface="+mn-ea"/>
                          <a:ea typeface="+mn-ea"/>
                        </a:rPr>
                        <a:t>质量</a:t>
                      </a:r>
                      <a:r>
                        <a:rPr lang="zh-CN" sz="1600" b="1" dirty="0">
                          <a:solidFill>
                            <a:schemeClr val="tx2"/>
                          </a:solidFill>
                          <a:latin typeface="+mn-ea"/>
                          <a:ea typeface="+mn-ea"/>
                        </a:rPr>
                        <a:t>属性</a:t>
                      </a:r>
                      <a:endParaRPr lang="zh-CN" sz="1600" dirty="0">
                        <a:solidFill>
                          <a:schemeClr val="tx2"/>
                        </a:solidFill>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1" dirty="0" smtClean="0">
                        <a:solidFill>
                          <a:schemeClr val="tx2"/>
                        </a:solidFill>
                        <a:latin typeface="+mn-ea"/>
                        <a:ea typeface="+mn-ea"/>
                      </a:endParaRPr>
                    </a:p>
                    <a:p>
                      <a:pPr indent="269875" algn="just">
                        <a:lnSpc>
                          <a:spcPts val="1660"/>
                        </a:lnSpc>
                        <a:spcAft>
                          <a:spcPts val="0"/>
                        </a:spcAft>
                      </a:pPr>
                      <a:r>
                        <a:rPr lang="zh-CN" sz="1600" b="1" dirty="0" smtClean="0">
                          <a:solidFill>
                            <a:schemeClr val="tx2"/>
                          </a:solidFill>
                          <a:latin typeface="+mn-ea"/>
                          <a:ea typeface="+mn-ea"/>
                        </a:rPr>
                        <a:t>对</a:t>
                      </a:r>
                      <a:r>
                        <a:rPr lang="zh-CN" sz="1600" b="1" dirty="0">
                          <a:solidFill>
                            <a:schemeClr val="tx2"/>
                          </a:solidFill>
                          <a:latin typeface="+mn-ea"/>
                          <a:ea typeface="+mn-ea"/>
                        </a:rPr>
                        <a:t>质量的影响</a:t>
                      </a:r>
                      <a:endParaRPr lang="zh-CN" sz="1600" dirty="0">
                        <a:solidFill>
                          <a:schemeClr val="tx2"/>
                        </a:solidFill>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695">
                <a:tc>
                  <a:txBody>
                    <a:bodyPr/>
                    <a:lstStyle/>
                    <a:p>
                      <a:pPr indent="269875" algn="just">
                        <a:lnSpc>
                          <a:spcPts val="1660"/>
                        </a:lnSpc>
                        <a:spcAft>
                          <a:spcPts val="0"/>
                        </a:spcAft>
                      </a:pPr>
                      <a:r>
                        <a:rPr lang="zh-CN" sz="1600" dirty="0">
                          <a:solidFill>
                            <a:schemeClr val="tx2"/>
                          </a:solidFill>
                          <a:latin typeface="+mn-ea"/>
                          <a:ea typeface="+mn-ea"/>
                        </a:rPr>
                        <a:t>可使用性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每层的服务器可以部署多个服务器，互为备份，因此，一个服务器出现故障，其它服务器仍可使用。虽然会降低服务性能，但仍可用。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49">
                <a:tc>
                  <a:txBody>
                    <a:bodyPr/>
                    <a:lstStyle/>
                    <a:p>
                      <a:pPr indent="269875" algn="just">
                        <a:lnSpc>
                          <a:spcPts val="1660"/>
                        </a:lnSpc>
                        <a:spcAft>
                          <a:spcPts val="0"/>
                        </a:spcAft>
                      </a:pPr>
                      <a:r>
                        <a:rPr lang="zh-CN" sz="1600" dirty="0">
                          <a:solidFill>
                            <a:schemeClr val="tx2"/>
                          </a:solidFill>
                          <a:latin typeface="+mn-ea"/>
                          <a:ea typeface="+mn-ea"/>
                        </a:rPr>
                        <a:t>故障处理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如果客户端与服务器的通信失败，</a:t>
                      </a:r>
                      <a:r>
                        <a:rPr lang="en-US" sz="1600" dirty="0">
                          <a:solidFill>
                            <a:schemeClr val="tx2"/>
                          </a:solidFill>
                          <a:latin typeface="+mn-ea"/>
                          <a:ea typeface="+mn-ea"/>
                        </a:rPr>
                        <a:t>Web</a:t>
                      </a:r>
                      <a:r>
                        <a:rPr lang="zh-CN" sz="1600" dirty="0">
                          <a:solidFill>
                            <a:schemeClr val="tx2"/>
                          </a:solidFill>
                          <a:latin typeface="+mn-ea"/>
                          <a:ea typeface="+mn-ea"/>
                        </a:rPr>
                        <a:t>和应用服务器可以实现透明的失效备援。因此客户端的请求可以重新定位到运行着的备份服务器上，而客户并不知晓。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695">
                <a:tc>
                  <a:txBody>
                    <a:bodyPr/>
                    <a:lstStyle/>
                    <a:p>
                      <a:pPr indent="269875" algn="just">
                        <a:lnSpc>
                          <a:spcPts val="1660"/>
                        </a:lnSpc>
                        <a:spcAft>
                          <a:spcPts val="0"/>
                        </a:spcAft>
                      </a:pPr>
                      <a:r>
                        <a:rPr lang="zh-CN" sz="1600" dirty="0">
                          <a:solidFill>
                            <a:schemeClr val="tx2"/>
                          </a:solidFill>
                          <a:latin typeface="+mn-ea"/>
                          <a:ea typeface="+mn-ea"/>
                        </a:rPr>
                        <a:t>可修改性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分割增强了可修改性。表现层、业务和数据管理逻辑清晰地得到了封装。每个层面都有其内部逻辑，修改不会影响其它层。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541">
                <a:tc>
                  <a:txBody>
                    <a:bodyPr/>
                    <a:lstStyle/>
                    <a:p>
                      <a:pPr indent="269875" algn="just">
                        <a:lnSpc>
                          <a:spcPts val="1660"/>
                        </a:lnSpc>
                        <a:spcAft>
                          <a:spcPts val="0"/>
                        </a:spcAft>
                      </a:pPr>
                      <a:r>
                        <a:rPr lang="zh-CN" sz="1600" dirty="0">
                          <a:solidFill>
                            <a:schemeClr val="tx2"/>
                          </a:solidFill>
                          <a:latin typeface="+mn-ea"/>
                          <a:ea typeface="+mn-ea"/>
                        </a:rPr>
                        <a:t>性能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这种结构的性能已经得到了证明。关键的问题是要考虑每个服务器支持的并发线程数量、各层之间的连接速度、以及数据传递的速度。对于分布式系统来说，降低了为完成每个请求所需要的层与层之间的调用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49">
                <a:tc>
                  <a:txBody>
                    <a:bodyPr/>
                    <a:lstStyle/>
                    <a:p>
                      <a:pPr indent="269875" algn="just">
                        <a:lnSpc>
                          <a:spcPts val="1660"/>
                        </a:lnSpc>
                        <a:spcAft>
                          <a:spcPts val="0"/>
                        </a:spcAft>
                      </a:pPr>
                      <a:r>
                        <a:rPr lang="zh-CN" sz="1600" dirty="0">
                          <a:solidFill>
                            <a:schemeClr val="tx2"/>
                          </a:solidFill>
                          <a:latin typeface="+mn-ea"/>
                          <a:ea typeface="+mn-ea"/>
                        </a:rPr>
                        <a:t>可伸缩性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各层中的服务器可以有备份，多个服务运行在同一个或多个不同服务器上，体系结构的规模可以得到很好地提升。在实际中，数据管理层往往会成为系统能力的瓶颈。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5.6.3 </a:t>
            </a:r>
            <a:r>
              <a:rPr b="1" dirty="0"/>
              <a:t>模式</a:t>
            </a:r>
            <a:r>
              <a:rPr lang="en-US" b="1" dirty="0"/>
              <a:t>15</a:t>
            </a:r>
            <a:r>
              <a:rPr b="1" dirty="0"/>
              <a:t>：</a:t>
            </a:r>
            <a:r>
              <a:rPr lang="en-US" b="1" dirty="0"/>
              <a:t>P2P</a:t>
            </a:r>
            <a:r>
              <a:rPr b="1" dirty="0"/>
              <a:t>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在</a:t>
            </a:r>
            <a:r>
              <a:rPr lang="en-US" dirty="0" smtClean="0">
                <a:solidFill>
                  <a:schemeClr val="tx2"/>
                </a:solidFill>
              </a:rPr>
              <a:t>P2P(Peer-to-Peer)</a:t>
            </a:r>
            <a:r>
              <a:rPr lang="zh-CN" altLang="en-US" dirty="0" smtClean="0">
                <a:solidFill>
                  <a:schemeClr val="tx2"/>
                </a:solidFill>
              </a:rPr>
              <a:t>模式，或称为“同行到同行”的模式中，部件具有对等的责任，既可以作为客户，也可以提供服务。每个部件提供自身的服务</a:t>
            </a:r>
            <a:r>
              <a:rPr lang="en-US" dirty="0" smtClean="0">
                <a:solidFill>
                  <a:schemeClr val="tx2"/>
                </a:solidFill>
              </a:rPr>
              <a:t>(</a:t>
            </a:r>
            <a:r>
              <a:rPr lang="zh-CN" altLang="en-US" dirty="0" smtClean="0">
                <a:solidFill>
                  <a:schemeClr val="tx2"/>
                </a:solidFill>
              </a:rPr>
              <a:t>或数据</a:t>
            </a:r>
            <a:r>
              <a:rPr lang="en-US" dirty="0" smtClean="0">
                <a:solidFill>
                  <a:schemeClr val="tx2"/>
                </a:solidFill>
              </a:rPr>
              <a:t>)</a:t>
            </a:r>
            <a:r>
              <a:rPr lang="zh-CN" altLang="en-US" dirty="0" smtClean="0">
                <a:solidFill>
                  <a:schemeClr val="tx2"/>
                </a:solidFill>
              </a:rPr>
              <a:t>，并能够访问其它部件的服务。</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P2P</a:t>
            </a:r>
            <a:r>
              <a:rPr lang="zh-CN" altLang="en-US" dirty="0" smtClean="0">
                <a:solidFill>
                  <a:schemeClr val="tx2"/>
                </a:solidFill>
              </a:rPr>
              <a:t>网络由许多动态部件组成。</a:t>
            </a:r>
            <a:r>
              <a:rPr lang="en-US" dirty="0" smtClean="0">
                <a:solidFill>
                  <a:schemeClr val="tx2"/>
                </a:solidFill>
              </a:rPr>
              <a:t>P2P</a:t>
            </a:r>
            <a:r>
              <a:rPr lang="zh-CN" altLang="en-US" dirty="0" smtClean="0">
                <a:solidFill>
                  <a:schemeClr val="tx2"/>
                </a:solidFill>
              </a:rPr>
              <a:t>部件要知道如何访问该网络。</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在一个部件可以加入网络前，必须得到网络的初始引荐。引荐的方式可以是引导程序自举</a:t>
            </a:r>
            <a:r>
              <a:rPr lang="en-US" dirty="0" smtClean="0">
                <a:solidFill>
                  <a:schemeClr val="tx2"/>
                </a:solidFill>
              </a:rPr>
              <a:t>(bootstrapping)</a:t>
            </a:r>
            <a:r>
              <a:rPr lang="zh-CN" altLang="en-US" dirty="0" smtClean="0">
                <a:solidFill>
                  <a:schemeClr val="tx2"/>
                </a:solidFill>
              </a:rPr>
              <a:t>机制，例如，提供公开的同行列表、或在网路中项同行广播消息</a:t>
            </a:r>
            <a:r>
              <a:rPr lang="en-US" dirty="0" smtClean="0">
                <a:solidFill>
                  <a:schemeClr val="tx2"/>
                </a:solidFill>
              </a:rPr>
              <a:t>(</a:t>
            </a:r>
            <a:r>
              <a:rPr lang="zh-CN" altLang="en-US" dirty="0" smtClean="0">
                <a:solidFill>
                  <a:schemeClr val="tx2"/>
                </a:solidFill>
              </a:rPr>
              <a:t>采用隐式调用</a:t>
            </a:r>
            <a:r>
              <a:rPr lang="en-US" dirty="0" smtClean="0">
                <a:solidFill>
                  <a:schemeClr val="tx2"/>
                </a:solidFill>
              </a:rPr>
              <a:t>)</a:t>
            </a:r>
            <a:r>
              <a:rPr lang="zh-CN" altLang="en-US" dirty="0" smtClean="0">
                <a:solidFill>
                  <a:schemeClr val="tx2"/>
                </a:solidFill>
              </a:rPr>
              <a:t>。</a:t>
            </a:r>
            <a:endParaRPr lang="zh-CN" altLang="en-US" dirty="0">
              <a:solidFill>
                <a:schemeClr val="tx2"/>
              </a:solidFill>
            </a:endParaRPr>
          </a:p>
        </p:txBody>
      </p:sp>
      <p:sp>
        <p:nvSpPr>
          <p:cNvPr id="113668" name="灯片编号占位符 3"/>
          <p:cNvSpPr>
            <a:spLocks noGrp="1"/>
          </p:cNvSpPr>
          <p:nvPr>
            <p:ph type="sldNum" sz="quarter" idx="12"/>
          </p:nvPr>
        </p:nvSpPr>
        <p:spPr bwMode="auto">
          <a:noFill/>
          <a:ln>
            <a:miter lim="800000"/>
            <a:headEnd/>
            <a:tailEnd/>
          </a:ln>
        </p:spPr>
        <p:txBody>
          <a:bodyPr/>
          <a:lstStyle/>
          <a:p>
            <a:fld id="{00FEB30E-AA11-4CFE-B265-947E9047380C}" type="slidenum">
              <a:rPr lang="zh-CN" altLang="en-US"/>
              <a:pPr/>
              <a:t>105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一旦</a:t>
            </a:r>
            <a:r>
              <a:rPr lang="en-US" dirty="0" smtClean="0">
                <a:solidFill>
                  <a:schemeClr val="tx2"/>
                </a:solidFill>
              </a:rPr>
              <a:t>P2P</a:t>
            </a:r>
            <a:r>
              <a:rPr lang="zh-CN" altLang="en-US" dirty="0" smtClean="0">
                <a:solidFill>
                  <a:schemeClr val="tx2"/>
                </a:solidFill>
              </a:rPr>
              <a:t>网络的初始引荐被发现，接着要发现网络中其它同行。</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因此，每个同行或（每个热心者）要实现发现</a:t>
            </a:r>
            <a:r>
              <a:rPr lang="en-US" dirty="0" smtClean="0">
                <a:solidFill>
                  <a:schemeClr val="tx2"/>
                </a:solidFill>
              </a:rPr>
              <a:t>(LOOKUP)</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使用</a:t>
            </a:r>
            <a:r>
              <a:rPr lang="en-US" dirty="0" smtClean="0">
                <a:solidFill>
                  <a:schemeClr val="tx2"/>
                </a:solidFill>
              </a:rPr>
              <a:t>LOOKUP</a:t>
            </a:r>
            <a:r>
              <a:rPr lang="zh-CN" altLang="en-US" dirty="0" smtClean="0">
                <a:solidFill>
                  <a:schemeClr val="tx2"/>
                </a:solidFill>
              </a:rPr>
              <a:t>，同行可以依据其名称或特性被发现。</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P2P</a:t>
            </a:r>
            <a:r>
              <a:rPr lang="zh-CN" altLang="en-US" dirty="0" smtClean="0">
                <a:solidFill>
                  <a:schemeClr val="tx2"/>
                </a:solidFill>
              </a:rPr>
              <a:t>的内部实现上可以采用</a:t>
            </a:r>
            <a:r>
              <a:rPr lang="en-US" dirty="0" smtClean="0">
                <a:solidFill>
                  <a:schemeClr val="tx2"/>
                </a:solidFill>
              </a:rPr>
              <a:t>C/S</a:t>
            </a:r>
            <a:r>
              <a:rPr lang="zh-CN" altLang="en-US" dirty="0" smtClean="0">
                <a:solidFill>
                  <a:schemeClr val="tx2"/>
                </a:solidFill>
              </a:rPr>
              <a:t>模式或其它模式。很多情况下用</a:t>
            </a:r>
            <a:r>
              <a:rPr lang="en-US" dirty="0" smtClean="0">
                <a:solidFill>
                  <a:schemeClr val="tx2"/>
                </a:solidFill>
              </a:rPr>
              <a:t>Broker</a:t>
            </a:r>
            <a:r>
              <a:rPr lang="zh-CN" altLang="en-US" dirty="0" smtClean="0">
                <a:solidFill>
                  <a:schemeClr val="tx2"/>
                </a:solidFill>
              </a:rPr>
              <a:t>模式实现</a:t>
            </a:r>
            <a:r>
              <a:rPr lang="en-US" dirty="0" smtClean="0">
                <a:solidFill>
                  <a:schemeClr val="tx2"/>
                </a:solidFill>
              </a:rPr>
              <a:t>P2P</a:t>
            </a:r>
            <a:r>
              <a:rPr lang="zh-CN" altLang="en-US" dirty="0" smtClean="0">
                <a:solidFill>
                  <a:schemeClr val="tx2"/>
                </a:solidFill>
              </a:rPr>
              <a:t>的体系结构</a:t>
            </a:r>
            <a:endParaRPr lang="zh-CN" altLang="en-US" dirty="0">
              <a:solidFill>
                <a:schemeClr val="tx2"/>
              </a:solidFill>
            </a:endParaRPr>
          </a:p>
        </p:txBody>
      </p:sp>
      <p:sp>
        <p:nvSpPr>
          <p:cNvPr id="114691" name="灯片编号占位符 3"/>
          <p:cNvSpPr>
            <a:spLocks noGrp="1"/>
          </p:cNvSpPr>
          <p:nvPr>
            <p:ph type="sldNum" sz="quarter" idx="12"/>
          </p:nvPr>
        </p:nvSpPr>
        <p:spPr bwMode="auto">
          <a:noFill/>
          <a:ln>
            <a:miter lim="800000"/>
            <a:headEnd/>
            <a:tailEnd/>
          </a:ln>
        </p:spPr>
        <p:txBody>
          <a:bodyPr/>
          <a:lstStyle/>
          <a:p>
            <a:fld id="{CD9B5F9D-CE88-4317-BFEA-D91740748BA0}" type="slidenum">
              <a:rPr lang="zh-CN" altLang="en-US"/>
              <a:pPr/>
              <a:t>106</a:t>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5.6.4 </a:t>
            </a:r>
            <a:r>
              <a:rPr b="1" dirty="0"/>
              <a:t>模式</a:t>
            </a:r>
            <a:r>
              <a:rPr lang="en-US" b="1" dirty="0"/>
              <a:t>16</a:t>
            </a:r>
            <a:r>
              <a:rPr b="1" dirty="0"/>
              <a:t>：</a:t>
            </a:r>
            <a:r>
              <a:rPr lang="en-US" b="1" dirty="0"/>
              <a:t>P/S</a:t>
            </a:r>
            <a:r>
              <a:rPr b="1" dirty="0"/>
              <a:t>模式</a:t>
            </a:r>
          </a:p>
        </p:txBody>
      </p:sp>
      <p:sp>
        <p:nvSpPr>
          <p:cNvPr id="11571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发布</a:t>
            </a:r>
            <a:r>
              <a:rPr lang="en-US" altLang="zh-CN" dirty="0" smtClean="0">
                <a:solidFill>
                  <a:schemeClr val="tx2"/>
                </a:solidFill>
              </a:rPr>
              <a:t>-</a:t>
            </a:r>
            <a:r>
              <a:rPr lang="zh-CN" altLang="en-US" dirty="0" smtClean="0">
                <a:solidFill>
                  <a:schemeClr val="tx2"/>
                </a:solidFill>
              </a:rPr>
              <a:t>订阅模式</a:t>
            </a:r>
            <a:r>
              <a:rPr lang="en-US" altLang="zh-CN" dirty="0" smtClean="0">
                <a:solidFill>
                  <a:schemeClr val="tx2"/>
                </a:solidFill>
              </a:rPr>
              <a:t>(P/S----PUBLISH-SUBSCRIBE)</a:t>
            </a:r>
            <a:r>
              <a:rPr lang="zh-CN" altLang="en-US" dirty="0" smtClean="0">
                <a:solidFill>
                  <a:schemeClr val="tx2"/>
                </a:solidFill>
              </a:rPr>
              <a:t>允许事件的消费者</a:t>
            </a:r>
            <a:r>
              <a:rPr lang="en-US" altLang="zh-CN" dirty="0" smtClean="0">
                <a:solidFill>
                  <a:schemeClr val="tx2"/>
                </a:solidFill>
              </a:rPr>
              <a:t>(</a:t>
            </a:r>
            <a:r>
              <a:rPr lang="zh-CN" altLang="en-US" dirty="0" smtClean="0">
                <a:solidFill>
                  <a:schemeClr val="tx2"/>
                </a:solidFill>
              </a:rPr>
              <a:t>订阅者</a:t>
            </a:r>
            <a:r>
              <a:rPr lang="en-US" altLang="zh-CN" dirty="0" smtClean="0">
                <a:solidFill>
                  <a:schemeClr val="tx2"/>
                </a:solidFill>
              </a:rPr>
              <a:t>)</a:t>
            </a:r>
            <a:r>
              <a:rPr lang="zh-CN" altLang="en-US" dirty="0" smtClean="0">
                <a:solidFill>
                  <a:schemeClr val="tx2"/>
                </a:solidFill>
              </a:rPr>
              <a:t>注册特定的事件，事件的产生者发布特定的事件。</a:t>
            </a:r>
            <a:endParaRPr lang="en-US" altLang="zh-CN" dirty="0" smtClean="0">
              <a:solidFill>
                <a:schemeClr val="tx2"/>
              </a:solidFill>
            </a:endParaRPr>
          </a:p>
          <a:p>
            <a:r>
              <a:rPr lang="en-US" altLang="zh-CN" dirty="0" smtClean="0">
                <a:solidFill>
                  <a:schemeClr val="tx2"/>
                </a:solidFill>
              </a:rPr>
              <a:t>P/S</a:t>
            </a:r>
            <a:r>
              <a:rPr lang="zh-CN" altLang="en-US" dirty="0" smtClean="0">
                <a:solidFill>
                  <a:schemeClr val="tx2"/>
                </a:solidFill>
              </a:rPr>
              <a:t>用事件产生者触发，并自动地执行对消费者的回调</a:t>
            </a:r>
            <a:r>
              <a:rPr lang="en-US" altLang="zh-CN" dirty="0" smtClean="0">
                <a:solidFill>
                  <a:schemeClr val="tx2"/>
                </a:solidFill>
              </a:rPr>
              <a:t>(callback)</a:t>
            </a:r>
            <a:r>
              <a:rPr lang="zh-CN" altLang="en-US" dirty="0" smtClean="0">
                <a:solidFill>
                  <a:schemeClr val="tx2"/>
                </a:solidFill>
              </a:rPr>
              <a:t>操作。</a:t>
            </a:r>
          </a:p>
        </p:txBody>
      </p:sp>
      <p:sp>
        <p:nvSpPr>
          <p:cNvPr id="115716" name="灯片编号占位符 3"/>
          <p:cNvSpPr>
            <a:spLocks noGrp="1"/>
          </p:cNvSpPr>
          <p:nvPr>
            <p:ph type="sldNum" sz="quarter" idx="12"/>
          </p:nvPr>
        </p:nvSpPr>
        <p:spPr bwMode="auto">
          <a:noFill/>
          <a:ln>
            <a:miter lim="800000"/>
            <a:headEnd/>
            <a:tailEnd/>
          </a:ln>
        </p:spPr>
        <p:txBody>
          <a:bodyPr/>
          <a:lstStyle/>
          <a:p>
            <a:fld id="{1FC26C3C-87A8-4352-9F56-137BCA192CC9}" type="slidenum">
              <a:rPr lang="zh-CN" altLang="en-US"/>
              <a:pPr/>
              <a:t>107</a:t>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a:stretch>
            <a:fillRect/>
          </a:stretch>
        </p:blipFill>
        <p:spPr bwMode="auto">
          <a:xfrm>
            <a:off x="395288" y="981075"/>
            <a:ext cx="8501062" cy="3759200"/>
          </a:xfrm>
          <a:prstGeom prst="rect">
            <a:avLst/>
          </a:prstGeom>
          <a:noFill/>
          <a:ln w="9525">
            <a:noFill/>
            <a:miter lim="800000"/>
            <a:headEnd/>
            <a:tailEnd/>
          </a:ln>
        </p:spPr>
      </p:pic>
      <p:sp>
        <p:nvSpPr>
          <p:cNvPr id="98307" name="Rectangle 3"/>
          <p:cNvSpPr>
            <a:spLocks noChangeArrowheads="1"/>
          </p:cNvSpPr>
          <p:nvPr/>
        </p:nvSpPr>
        <p:spPr bwMode="auto">
          <a:xfrm>
            <a:off x="806450" y="5151438"/>
            <a:ext cx="7678738" cy="923925"/>
          </a:xfrm>
          <a:prstGeom prst="rect">
            <a:avLst/>
          </a:prstGeom>
          <a:noFill/>
          <a:ln w="9525">
            <a:noFill/>
            <a:miter lim="800000"/>
            <a:headEnd/>
            <a:tailEnd/>
          </a:ln>
          <a:effectLst/>
        </p:spPr>
        <p:txBody>
          <a:bodyPr anchor="ctr">
            <a:spAutoFit/>
          </a:bodyPr>
          <a:lstStyle/>
          <a:p>
            <a:pPr indent="269875" eaLnBrk="1" hangingPunct="1">
              <a:defRPr/>
            </a:pPr>
            <a:r>
              <a:rPr lang="en-US" altLang="zh-CN" dirty="0">
                <a:solidFill>
                  <a:schemeClr val="tx2"/>
                </a:solidFill>
                <a:latin typeface="+mn-ea"/>
                <a:ea typeface="+mn-ea"/>
                <a:cs typeface="Times New Roman" pitchFamily="18" charset="0"/>
              </a:rPr>
              <a:t>C/S </a:t>
            </a:r>
            <a:r>
              <a:rPr lang="zh-CN" altLang="en-US" dirty="0">
                <a:solidFill>
                  <a:schemeClr val="tx2"/>
                </a:solidFill>
                <a:latin typeface="+mn-ea"/>
                <a:ea typeface="+mn-ea"/>
                <a:cs typeface="Times New Roman" pitchFamily="18" charset="0"/>
              </a:rPr>
              <a:t>和</a:t>
            </a:r>
            <a:r>
              <a:rPr lang="en-US" altLang="zh-CN" dirty="0">
                <a:solidFill>
                  <a:schemeClr val="tx2"/>
                </a:solidFill>
                <a:latin typeface="+mn-ea"/>
                <a:ea typeface="+mn-ea"/>
                <a:cs typeface="Times New Roman" pitchFamily="18" charset="0"/>
              </a:rPr>
              <a:t>P2P</a:t>
            </a:r>
            <a:r>
              <a:rPr lang="zh-CN" altLang="en-US" dirty="0">
                <a:solidFill>
                  <a:schemeClr val="tx2"/>
                </a:solidFill>
                <a:latin typeface="+mn-ea"/>
                <a:ea typeface="+mn-ea"/>
                <a:cs typeface="Times New Roman" pitchFamily="18" charset="0"/>
              </a:rPr>
              <a:t>模式主要用显示调用模式，而发布</a:t>
            </a:r>
            <a:r>
              <a:rPr lang="en-US" altLang="zh-CN" dirty="0">
                <a:solidFill>
                  <a:schemeClr val="tx2"/>
                </a:solidFill>
                <a:latin typeface="+mn-ea"/>
                <a:ea typeface="+mn-ea"/>
                <a:cs typeface="Times New Roman" pitchFamily="18" charset="0"/>
              </a:rPr>
              <a:t>-</a:t>
            </a:r>
            <a:r>
              <a:rPr lang="zh-CN" altLang="en-US" dirty="0">
                <a:solidFill>
                  <a:schemeClr val="tx2"/>
                </a:solidFill>
                <a:latin typeface="+mn-ea"/>
                <a:ea typeface="+mn-ea"/>
                <a:cs typeface="Times New Roman" pitchFamily="18" charset="0"/>
              </a:rPr>
              <a:t>订阅</a:t>
            </a:r>
            <a:r>
              <a:rPr lang="en-US" altLang="zh-CN" dirty="0">
                <a:solidFill>
                  <a:schemeClr val="tx2"/>
                </a:solidFill>
                <a:latin typeface="+mn-ea"/>
                <a:ea typeface="+mn-ea"/>
                <a:cs typeface="Times New Roman" pitchFamily="18" charset="0"/>
              </a:rPr>
              <a:t>(P/S)</a:t>
            </a:r>
            <a:r>
              <a:rPr lang="zh-CN" altLang="en-US" dirty="0">
                <a:solidFill>
                  <a:schemeClr val="tx2"/>
                </a:solidFill>
                <a:latin typeface="+mn-ea"/>
                <a:ea typeface="+mn-ea"/>
                <a:cs typeface="Times New Roman" pitchFamily="18" charset="0"/>
              </a:rPr>
              <a:t>模式则主要用隐含调用模式。</a:t>
            </a:r>
            <a:endParaRPr lang="en-US" altLang="zh-CN" dirty="0">
              <a:solidFill>
                <a:schemeClr val="tx2"/>
              </a:solidFill>
              <a:latin typeface="+mn-ea"/>
              <a:ea typeface="+mn-ea"/>
              <a:cs typeface="Times New Roman" pitchFamily="18" charset="0"/>
            </a:endParaRPr>
          </a:p>
          <a:p>
            <a:pPr indent="269875" eaLnBrk="1" hangingPunct="1">
              <a:defRPr/>
            </a:pPr>
            <a:r>
              <a:rPr lang="zh-CN" altLang="en-US" dirty="0">
                <a:solidFill>
                  <a:schemeClr val="tx2"/>
                </a:solidFill>
                <a:latin typeface="+mn-ea"/>
                <a:ea typeface="+mn-ea"/>
                <a:cs typeface="Times New Roman" pitchFamily="18" charset="0"/>
              </a:rPr>
              <a:t>许多</a:t>
            </a:r>
            <a:r>
              <a:rPr lang="en-US" altLang="zh-CN" dirty="0">
                <a:solidFill>
                  <a:schemeClr val="tx2"/>
                </a:solidFill>
                <a:latin typeface="+mn-ea"/>
                <a:ea typeface="+mn-ea"/>
                <a:cs typeface="Times New Roman" pitchFamily="18" charset="0"/>
              </a:rPr>
              <a:t>GUI</a:t>
            </a:r>
            <a:r>
              <a:rPr lang="zh-CN" altLang="en-US" dirty="0">
                <a:solidFill>
                  <a:schemeClr val="tx2"/>
                </a:solidFill>
                <a:latin typeface="+mn-ea"/>
                <a:ea typeface="+mn-ea"/>
                <a:cs typeface="Times New Roman" pitchFamily="18" charset="0"/>
              </a:rPr>
              <a:t>框架是基于</a:t>
            </a:r>
            <a:r>
              <a:rPr lang="en-US" altLang="zh-CN" dirty="0">
                <a:solidFill>
                  <a:schemeClr val="tx2"/>
                </a:solidFill>
                <a:latin typeface="+mn-ea"/>
                <a:ea typeface="+mn-ea"/>
                <a:cs typeface="Times New Roman" pitchFamily="18" charset="0"/>
              </a:rPr>
              <a:t>P/S</a:t>
            </a:r>
            <a:r>
              <a:rPr lang="zh-CN" altLang="en-US" dirty="0">
                <a:solidFill>
                  <a:schemeClr val="tx2"/>
                </a:solidFill>
                <a:latin typeface="+mn-ea"/>
                <a:ea typeface="+mn-ea"/>
                <a:cs typeface="Times New Roman" pitchFamily="18" charset="0"/>
              </a:rPr>
              <a:t>模型实现的。</a:t>
            </a:r>
            <a:endParaRPr lang="zh-CN" altLang="en-US" dirty="0">
              <a:solidFill>
                <a:schemeClr val="tx2"/>
              </a:solidFill>
              <a:latin typeface="+mn-ea"/>
              <a:ea typeface="+mn-ea"/>
              <a:cs typeface="宋体"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5.6.5 </a:t>
            </a:r>
            <a:r>
              <a:rPr b="1" dirty="0"/>
              <a:t>模式</a:t>
            </a:r>
            <a:r>
              <a:rPr lang="en-US" b="1" dirty="0"/>
              <a:t>17</a:t>
            </a:r>
            <a:r>
              <a:rPr b="1" dirty="0"/>
              <a:t>：</a:t>
            </a:r>
            <a:r>
              <a:rPr lang="en-US" b="1" dirty="0"/>
              <a:t>MVC</a:t>
            </a:r>
            <a:r>
              <a:rPr b="1" dirty="0"/>
              <a:t>模式</a:t>
            </a:r>
          </a:p>
        </p:txBody>
      </p:sp>
      <p:sp>
        <p:nvSpPr>
          <p:cNvPr id="11776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一个系统往往需要提供多个用户界面</a:t>
            </a:r>
            <a:r>
              <a:rPr lang="en-US" altLang="zh-CN" dirty="0" smtClean="0">
                <a:solidFill>
                  <a:schemeClr val="tx2"/>
                </a:solidFill>
              </a:rPr>
              <a:t>(User Interface)</a:t>
            </a:r>
            <a:r>
              <a:rPr lang="zh-CN" altLang="en-US" dirty="0" smtClean="0">
                <a:solidFill>
                  <a:schemeClr val="tx2"/>
                </a:solidFill>
              </a:rPr>
              <a:t>时，而每个用户界面可能只需要反应一部分应用数据。</a:t>
            </a:r>
            <a:endParaRPr lang="en-US" altLang="zh-CN" dirty="0" smtClean="0">
              <a:solidFill>
                <a:schemeClr val="tx2"/>
              </a:solidFill>
            </a:endParaRPr>
          </a:p>
          <a:p>
            <a:r>
              <a:rPr lang="zh-CN" altLang="en-US" dirty="0" smtClean="0">
                <a:solidFill>
                  <a:schemeClr val="tx2"/>
                </a:solidFill>
              </a:rPr>
              <a:t>当这些数据改变时，要能够自动和灵活地反应到不同的用户界面上。</a:t>
            </a:r>
            <a:endParaRPr lang="en-US" altLang="zh-CN" dirty="0" smtClean="0">
              <a:solidFill>
                <a:schemeClr val="tx2"/>
              </a:solidFill>
            </a:endParaRPr>
          </a:p>
          <a:p>
            <a:r>
              <a:rPr lang="zh-CN" altLang="en-US" dirty="0" smtClean="0">
                <a:solidFill>
                  <a:schemeClr val="tx2"/>
                </a:solidFill>
              </a:rPr>
              <a:t>这就需要能够很容易地修改其中的一些用户界面，而不需要修改与数据相关联的应用逻辑。</a:t>
            </a:r>
          </a:p>
        </p:txBody>
      </p:sp>
      <p:sp>
        <p:nvSpPr>
          <p:cNvPr id="117764" name="灯片编号占位符 3"/>
          <p:cNvSpPr>
            <a:spLocks noGrp="1"/>
          </p:cNvSpPr>
          <p:nvPr>
            <p:ph type="sldNum" sz="quarter" idx="12"/>
          </p:nvPr>
        </p:nvSpPr>
        <p:spPr bwMode="auto">
          <a:noFill/>
          <a:ln>
            <a:miter lim="800000"/>
            <a:headEnd/>
            <a:tailEnd/>
          </a:ln>
        </p:spPr>
        <p:txBody>
          <a:bodyPr/>
          <a:lstStyle/>
          <a:p>
            <a:fld id="{E379E941-631C-4BD5-BF4B-A723CEF92E58}" type="slidenum">
              <a:rPr lang="zh-CN" altLang="en-US"/>
              <a:pPr/>
              <a:t>109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42984"/>
            <a:ext cx="9144000" cy="4897438"/>
          </a:xfrm>
        </p:spPr>
        <p:txBody>
          <a:bodyPr>
            <a:normAutofit/>
          </a:bodyPr>
          <a:lstStyle/>
          <a:p>
            <a:pPr>
              <a:buFont typeface="Arial" panose="020B0604020202020204" pitchFamily="34" charset="0"/>
              <a:buChar char="•"/>
              <a:defRPr/>
            </a:pPr>
            <a:r>
              <a:rPr lang="en-US" dirty="0" smtClean="0">
                <a:solidFill>
                  <a:schemeClr val="tx2"/>
                </a:solidFill>
              </a:rPr>
              <a:t>Dewayne E. Perry </a:t>
            </a:r>
            <a:r>
              <a:rPr lang="zh-CN" altLang="en-US" dirty="0" smtClean="0">
                <a:solidFill>
                  <a:schemeClr val="tx2"/>
                </a:solidFill>
              </a:rPr>
              <a:t>和</a:t>
            </a:r>
            <a:r>
              <a:rPr lang="en-US" dirty="0" smtClean="0">
                <a:solidFill>
                  <a:schemeClr val="tx2"/>
                </a:solidFill>
              </a:rPr>
              <a:t>Alexander L. Wolf</a:t>
            </a:r>
            <a:r>
              <a:rPr lang="zh-CN" altLang="en-US" dirty="0" smtClean="0">
                <a:solidFill>
                  <a:schemeClr val="tx2"/>
                </a:solidFill>
              </a:rPr>
              <a:t>简单地把体系结构分为：</a:t>
            </a:r>
            <a:r>
              <a:rPr lang="en-US" dirty="0" smtClean="0">
                <a:solidFill>
                  <a:schemeClr val="tx2"/>
                </a:solidFill>
              </a:rPr>
              <a:t>{</a:t>
            </a:r>
            <a:r>
              <a:rPr lang="zh-CN" altLang="en-US" dirty="0" smtClean="0">
                <a:solidFill>
                  <a:schemeClr val="tx2"/>
                </a:solidFill>
              </a:rPr>
              <a:t>元素，形式，原理</a:t>
            </a:r>
            <a:r>
              <a:rPr lang="en-US" dirty="0" smtClean="0">
                <a:solidFill>
                  <a:schemeClr val="tx2"/>
                </a:solidFill>
              </a:rPr>
              <a:t>}</a:t>
            </a:r>
            <a:r>
              <a:rPr lang="zh-CN" altLang="en-US" dirty="0" smtClean="0">
                <a:solidFill>
                  <a:schemeClr val="tx2"/>
                </a:solidFill>
              </a:rPr>
              <a:t>。</a:t>
            </a:r>
            <a:endParaRPr lang="en-US" altLang="zh-CN" dirty="0" smtClean="0">
              <a:solidFill>
                <a:schemeClr val="tx2"/>
              </a:solidFill>
            </a:endParaRPr>
          </a:p>
          <a:p>
            <a:pPr lvl="1">
              <a:buFont typeface="Arial" panose="020B0604020202020204" pitchFamily="34" charset="0"/>
              <a:buChar char="–"/>
              <a:defRPr/>
            </a:pPr>
            <a:r>
              <a:rPr lang="zh-CN" altLang="en-US" dirty="0" smtClean="0"/>
              <a:t>元素</a:t>
            </a:r>
            <a:r>
              <a:rPr lang="en-US" dirty="0" smtClean="0"/>
              <a:t>(Elements)</a:t>
            </a:r>
            <a:r>
              <a:rPr lang="zh-CN" altLang="en-US" dirty="0" smtClean="0"/>
              <a:t>是软件体系结构中主要部件</a:t>
            </a:r>
            <a:r>
              <a:rPr lang="en-US" dirty="0" smtClean="0"/>
              <a:t>(components)</a:t>
            </a:r>
            <a:r>
              <a:rPr lang="zh-CN" altLang="en-US" dirty="0" smtClean="0"/>
              <a:t>和连接接器</a:t>
            </a:r>
            <a:r>
              <a:rPr lang="en-US" dirty="0" smtClean="0"/>
              <a:t>(connectors)</a:t>
            </a:r>
            <a:r>
              <a:rPr lang="zh-CN" altLang="en-US" dirty="0" smtClean="0"/>
              <a:t>。</a:t>
            </a:r>
            <a:endParaRPr lang="en-US" altLang="zh-CN" dirty="0" smtClean="0"/>
          </a:p>
          <a:p>
            <a:pPr>
              <a:buFont typeface="Arial" panose="020B0604020202020204" pitchFamily="34" charset="0"/>
              <a:buChar char="•"/>
              <a:defRPr/>
            </a:pPr>
            <a:r>
              <a:rPr lang="zh-CN" altLang="en-US" dirty="0" smtClean="0">
                <a:solidFill>
                  <a:schemeClr val="tx2"/>
                </a:solidFill>
              </a:rPr>
              <a:t>总之，</a:t>
            </a:r>
            <a:r>
              <a:rPr lang="zh-CN" altLang="en-US" sz="3100" b="1" dirty="0">
                <a:solidFill>
                  <a:schemeClr val="tx2"/>
                </a:solidFill>
              </a:rPr>
              <a:t>软件的体系结构</a:t>
            </a:r>
            <a:r>
              <a:rPr lang="zh-CN" altLang="en-US" dirty="0" smtClean="0">
                <a:solidFill>
                  <a:schemeClr val="tx2"/>
                </a:solidFill>
              </a:rPr>
              <a:t>包括：</a:t>
            </a:r>
            <a:endParaRPr lang="en-US" altLang="zh-CN" dirty="0" smtClean="0">
              <a:solidFill>
                <a:schemeClr val="tx2"/>
              </a:solidFill>
            </a:endParaRPr>
          </a:p>
          <a:p>
            <a:pPr lvl="1">
              <a:buFont typeface="Arial" panose="020B0604020202020204" pitchFamily="34" charset="0"/>
              <a:buChar char="–"/>
              <a:defRPr/>
            </a:pPr>
            <a:r>
              <a:rPr lang="en-US" dirty="0" smtClean="0"/>
              <a:t>1)</a:t>
            </a:r>
            <a:r>
              <a:rPr lang="zh-CN" altLang="en-US" dirty="0" smtClean="0"/>
              <a:t>完成功能的一组构件</a:t>
            </a:r>
            <a:r>
              <a:rPr lang="en-US" dirty="0" smtClean="0"/>
              <a:t>(</a:t>
            </a:r>
            <a:r>
              <a:rPr lang="zh-CN" altLang="en-US" dirty="0" smtClean="0"/>
              <a:t>如数据库，计算程序、采样模块等</a:t>
            </a:r>
            <a:r>
              <a:rPr lang="en-US" dirty="0" smtClean="0"/>
              <a:t>)</a:t>
            </a:r>
            <a:r>
              <a:rPr lang="zh-CN" altLang="en-US" dirty="0" smtClean="0"/>
              <a:t>，</a:t>
            </a:r>
            <a:endParaRPr lang="en-US" altLang="zh-CN" dirty="0" smtClean="0"/>
          </a:p>
          <a:p>
            <a:pPr lvl="1">
              <a:buFont typeface="Arial" panose="020B0604020202020204" pitchFamily="34" charset="0"/>
              <a:buChar char="–"/>
              <a:defRPr/>
            </a:pPr>
            <a:r>
              <a:rPr lang="en-US" dirty="0" smtClean="0"/>
              <a:t>2)</a:t>
            </a:r>
            <a:r>
              <a:rPr lang="zh-CN" altLang="en-US" dirty="0" smtClean="0"/>
              <a:t>将构件进行连接从而实现“通信、合作和协调”连接件，</a:t>
            </a:r>
            <a:endParaRPr lang="en-US" altLang="zh-CN" dirty="0" smtClean="0"/>
          </a:p>
          <a:p>
            <a:pPr lvl="1">
              <a:buFont typeface="Arial" panose="020B0604020202020204" pitchFamily="34" charset="0"/>
              <a:buChar char="–"/>
              <a:defRPr/>
            </a:pPr>
            <a:r>
              <a:rPr lang="en-US" dirty="0" smtClean="0"/>
              <a:t>3)</a:t>
            </a:r>
            <a:r>
              <a:rPr lang="zh-CN" altLang="en-US" dirty="0" smtClean="0"/>
              <a:t>定义构件如何受到系统的约束，</a:t>
            </a:r>
            <a:endParaRPr lang="en-US" altLang="zh-CN" dirty="0" smtClean="0"/>
          </a:p>
          <a:p>
            <a:pPr lvl="1">
              <a:buFont typeface="Arial" panose="020B0604020202020204" pitchFamily="34" charset="0"/>
              <a:buChar char="–"/>
              <a:defRPr/>
            </a:pPr>
            <a:r>
              <a:rPr lang="en-US" dirty="0" smtClean="0"/>
              <a:t>4</a:t>
            </a:r>
            <a:r>
              <a:rPr lang="en-US" altLang="zh-CN" dirty="0" smtClean="0"/>
              <a:t>)</a:t>
            </a:r>
            <a:r>
              <a:rPr lang="zh-CN" altLang="en-US" dirty="0" smtClean="0"/>
              <a:t>能够理解系统行为的语义模型。</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5.6.5 </a:t>
            </a:r>
            <a:r>
              <a:rPr b="1" dirty="0"/>
              <a:t>模式</a:t>
            </a:r>
            <a:r>
              <a:rPr lang="en-US" b="1" dirty="0"/>
              <a:t>17</a:t>
            </a:r>
            <a:r>
              <a:rPr b="1" dirty="0"/>
              <a:t>：</a:t>
            </a:r>
            <a:r>
              <a:rPr lang="en-US" b="1" dirty="0"/>
              <a:t>MVC</a:t>
            </a:r>
            <a:r>
              <a:rPr b="1" dirty="0"/>
              <a:t>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解决的方法是将系统划分为三个部分：</a:t>
            </a:r>
            <a:endParaRPr lang="en-US" altLang="zh-CN" dirty="0" smtClean="0">
              <a:solidFill>
                <a:schemeClr val="tx2"/>
              </a:solidFill>
            </a:endParaRPr>
          </a:p>
          <a:p>
            <a:pPr lvl="1">
              <a:buFont typeface="Arial" panose="020B0604020202020204" pitchFamily="34" charset="0"/>
              <a:buChar char="–"/>
              <a:defRPr/>
            </a:pPr>
            <a:r>
              <a:rPr lang="zh-CN" altLang="en-US" dirty="0" smtClean="0"/>
              <a:t>一个模型</a:t>
            </a:r>
            <a:r>
              <a:rPr lang="en-US" dirty="0" smtClean="0"/>
              <a:t>(Model)</a:t>
            </a:r>
            <a:r>
              <a:rPr lang="zh-CN" altLang="en-US" dirty="0" smtClean="0"/>
              <a:t>封装应用数据及其对这些数据的操作，与用户界面独立开；</a:t>
            </a:r>
            <a:endParaRPr lang="en-US" altLang="zh-CN" dirty="0" smtClean="0"/>
          </a:p>
          <a:p>
            <a:pPr lvl="1">
              <a:buFont typeface="Arial" panose="020B0604020202020204" pitchFamily="34" charset="0"/>
              <a:buChar char="–"/>
              <a:defRPr/>
            </a:pPr>
            <a:r>
              <a:rPr lang="zh-CN" altLang="en-US" dirty="0" smtClean="0"/>
              <a:t>一个或多个视图</a:t>
            </a:r>
            <a:r>
              <a:rPr lang="en-US" dirty="0" smtClean="0"/>
              <a:t>(Views)</a:t>
            </a:r>
            <a:r>
              <a:rPr lang="zh-CN" altLang="en-US" dirty="0" smtClean="0"/>
              <a:t>向用户展示指定的数据；</a:t>
            </a:r>
            <a:endParaRPr lang="en-US" altLang="zh-CN" dirty="0" smtClean="0"/>
          </a:p>
          <a:p>
            <a:pPr lvl="1">
              <a:buFont typeface="Arial" panose="020B0604020202020204" pitchFamily="34" charset="0"/>
              <a:buChar char="–"/>
              <a:defRPr/>
            </a:pPr>
            <a:r>
              <a:rPr lang="zh-CN" altLang="en-US" dirty="0" smtClean="0"/>
              <a:t>一个控制器</a:t>
            </a:r>
            <a:r>
              <a:rPr lang="en-US" dirty="0" smtClean="0"/>
              <a:t>(Controller)</a:t>
            </a:r>
            <a:r>
              <a:rPr lang="zh-CN" altLang="en-US" dirty="0" smtClean="0"/>
              <a:t>与每个视图关联起来，接收用户的输入，并将它翻译成对</a:t>
            </a:r>
            <a:r>
              <a:rPr lang="en-US" dirty="0" smtClean="0"/>
              <a:t>Model</a:t>
            </a:r>
            <a:r>
              <a:rPr lang="zh-CN" altLang="en-US" dirty="0" smtClean="0"/>
              <a:t>的请求。</a:t>
            </a:r>
            <a:endParaRPr lang="en-US" altLang="zh-CN" dirty="0" smtClean="0"/>
          </a:p>
          <a:p>
            <a:pPr>
              <a:buFont typeface="Arial" panose="020B0604020202020204" pitchFamily="34" charset="0"/>
              <a:buChar char="•"/>
              <a:defRPr/>
            </a:pPr>
            <a:r>
              <a:rPr lang="en-US" dirty="0" smtClean="0">
                <a:solidFill>
                  <a:schemeClr val="tx2"/>
                </a:solidFill>
              </a:rPr>
              <a:t>View</a:t>
            </a:r>
            <a:r>
              <a:rPr lang="zh-CN" altLang="en-US" dirty="0" smtClean="0">
                <a:solidFill>
                  <a:schemeClr val="tx2"/>
                </a:solidFill>
              </a:rPr>
              <a:t>和</a:t>
            </a:r>
            <a:r>
              <a:rPr lang="en-US" dirty="0" smtClean="0">
                <a:solidFill>
                  <a:schemeClr val="tx2"/>
                </a:solidFill>
              </a:rPr>
              <a:t>Controller</a:t>
            </a:r>
            <a:r>
              <a:rPr lang="zh-CN" altLang="en-US" dirty="0" smtClean="0">
                <a:solidFill>
                  <a:schemeClr val="tx2"/>
                </a:solidFill>
              </a:rPr>
              <a:t>组成了用户界面。</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用户只通过</a:t>
            </a:r>
            <a:r>
              <a:rPr lang="en-US" dirty="0" smtClean="0">
                <a:solidFill>
                  <a:schemeClr val="tx2"/>
                </a:solidFill>
              </a:rPr>
              <a:t>View</a:t>
            </a:r>
            <a:r>
              <a:rPr lang="zh-CN" altLang="en-US" dirty="0" smtClean="0">
                <a:solidFill>
                  <a:schemeClr val="tx2"/>
                </a:solidFill>
              </a:rPr>
              <a:t>及其</a:t>
            </a:r>
            <a:r>
              <a:rPr lang="en-US" dirty="0" smtClean="0">
                <a:solidFill>
                  <a:schemeClr val="tx2"/>
                </a:solidFill>
              </a:rPr>
              <a:t>Controller</a:t>
            </a:r>
            <a:r>
              <a:rPr lang="zh-CN" altLang="en-US" dirty="0" smtClean="0">
                <a:solidFill>
                  <a:schemeClr val="tx2"/>
                </a:solidFill>
              </a:rPr>
              <a:t>进行交互，而不依赖于</a:t>
            </a:r>
            <a:r>
              <a:rPr lang="en-US" dirty="0" smtClean="0">
                <a:solidFill>
                  <a:schemeClr val="tx2"/>
                </a:solidFill>
              </a:rPr>
              <a:t>Model</a:t>
            </a:r>
            <a:r>
              <a:rPr lang="zh-CN" altLang="en-US" dirty="0" smtClean="0">
                <a:solidFill>
                  <a:schemeClr val="tx2"/>
                </a:solidFill>
              </a:rPr>
              <a:t>，反过来，将更改情况通知给所有的不同用户。</a:t>
            </a:r>
            <a:endParaRPr lang="zh-CN" altLang="en-US" dirty="0">
              <a:solidFill>
                <a:schemeClr val="tx2"/>
              </a:solidFill>
            </a:endParaRPr>
          </a:p>
        </p:txBody>
      </p:sp>
      <p:sp>
        <p:nvSpPr>
          <p:cNvPr id="118788" name="灯片编号占位符 3"/>
          <p:cNvSpPr>
            <a:spLocks noGrp="1"/>
          </p:cNvSpPr>
          <p:nvPr>
            <p:ph type="sldNum" sz="quarter" idx="12"/>
          </p:nvPr>
        </p:nvSpPr>
        <p:spPr bwMode="auto">
          <a:noFill/>
          <a:ln>
            <a:miter lim="800000"/>
            <a:headEnd/>
            <a:tailEnd/>
          </a:ln>
        </p:spPr>
        <p:txBody>
          <a:bodyPr/>
          <a:lstStyle/>
          <a:p>
            <a:fld id="{480B7586-4695-45D2-9C71-E32CC6736D06}" type="slidenum">
              <a:rPr lang="zh-CN" altLang="en-US"/>
              <a:pPr/>
              <a:t>110</a:t>
            </a:fld>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2"/>
          <a:srcRect/>
          <a:stretch>
            <a:fillRect/>
          </a:stretch>
        </p:blipFill>
        <p:spPr bwMode="auto">
          <a:xfrm>
            <a:off x="666750" y="1057275"/>
            <a:ext cx="8477250" cy="4065588"/>
          </a:xfrm>
          <a:prstGeom prst="rect">
            <a:avLst/>
          </a:prstGeom>
          <a:noFill/>
          <a:ln w="9525">
            <a:noFill/>
            <a:miter lim="800000"/>
            <a:headEnd/>
            <a:tailEnd/>
          </a:ln>
        </p:spPr>
      </p:pic>
      <p:sp>
        <p:nvSpPr>
          <p:cNvPr id="4" name="矩形 3"/>
          <p:cNvSpPr/>
          <p:nvPr/>
        </p:nvSpPr>
        <p:spPr>
          <a:xfrm>
            <a:off x="971550" y="5122863"/>
            <a:ext cx="7431088" cy="1016000"/>
          </a:xfrm>
          <a:prstGeom prst="rect">
            <a:avLst/>
          </a:prstGeom>
        </p:spPr>
        <p:txBody>
          <a:bodyPr>
            <a:spAutoFit/>
          </a:bodyPr>
          <a:lstStyle/>
          <a:p>
            <a:pPr eaLnBrk="1" hangingPunct="1">
              <a:defRPr/>
            </a:pPr>
            <a:r>
              <a:rPr lang="zh-CN" altLang="en-US" sz="2000" dirty="0">
                <a:solidFill>
                  <a:schemeClr val="tx2"/>
                </a:solidFill>
                <a:latin typeface="+mn-ea"/>
                <a:ea typeface="+mn-ea"/>
              </a:rPr>
              <a:t>依据</a:t>
            </a:r>
            <a:r>
              <a:rPr lang="en-US" altLang="zh-CN" sz="2000" dirty="0">
                <a:solidFill>
                  <a:schemeClr val="tx2"/>
                </a:solidFill>
                <a:latin typeface="+mn-ea"/>
                <a:ea typeface="+mn-ea"/>
              </a:rPr>
              <a:t>MVC</a:t>
            </a:r>
            <a:r>
              <a:rPr lang="zh-CN" altLang="en-US" sz="2000" dirty="0">
                <a:solidFill>
                  <a:schemeClr val="tx2"/>
                </a:solidFill>
                <a:latin typeface="+mn-ea"/>
                <a:ea typeface="+mn-ea"/>
              </a:rPr>
              <a:t>模型，更改所有</a:t>
            </a:r>
            <a:r>
              <a:rPr lang="en-US" altLang="zh-CN" sz="2000" dirty="0">
                <a:solidFill>
                  <a:schemeClr val="tx2"/>
                </a:solidFill>
                <a:latin typeface="+mn-ea"/>
                <a:ea typeface="+mn-ea"/>
              </a:rPr>
              <a:t>View</a:t>
            </a:r>
            <a:r>
              <a:rPr lang="zh-CN" altLang="en-US" sz="2000" dirty="0">
                <a:solidFill>
                  <a:schemeClr val="tx2"/>
                </a:solidFill>
                <a:latin typeface="+mn-ea"/>
                <a:ea typeface="+mn-ea"/>
              </a:rPr>
              <a:t>和</a:t>
            </a:r>
            <a:r>
              <a:rPr lang="en-US" altLang="zh-CN" sz="2000" dirty="0">
                <a:solidFill>
                  <a:schemeClr val="tx2"/>
                </a:solidFill>
                <a:latin typeface="+mn-ea"/>
                <a:ea typeface="+mn-ea"/>
              </a:rPr>
              <a:t>Controller</a:t>
            </a:r>
            <a:r>
              <a:rPr lang="zh-CN" altLang="en-US" sz="2000" dirty="0">
                <a:solidFill>
                  <a:schemeClr val="tx2"/>
                </a:solidFill>
                <a:latin typeface="+mn-ea"/>
                <a:ea typeface="+mn-ea"/>
              </a:rPr>
              <a:t>的通知机制可以用“发布</a:t>
            </a:r>
            <a:r>
              <a:rPr lang="en-US" altLang="zh-CN" sz="2000" dirty="0">
                <a:solidFill>
                  <a:schemeClr val="tx2"/>
                </a:solidFill>
                <a:latin typeface="+mn-ea"/>
                <a:ea typeface="+mn-ea"/>
              </a:rPr>
              <a:t>-</a:t>
            </a:r>
            <a:r>
              <a:rPr lang="zh-CN" altLang="en-US" sz="2000" dirty="0">
                <a:solidFill>
                  <a:schemeClr val="tx2"/>
                </a:solidFill>
                <a:latin typeface="+mn-ea"/>
                <a:ea typeface="+mn-ea"/>
              </a:rPr>
              <a:t>订阅</a:t>
            </a:r>
            <a:r>
              <a:rPr lang="en-US" altLang="zh-CN" sz="2000" dirty="0">
                <a:solidFill>
                  <a:schemeClr val="tx2"/>
                </a:solidFill>
                <a:latin typeface="+mn-ea"/>
                <a:ea typeface="+mn-ea"/>
              </a:rPr>
              <a:t>(Publish- Subscribe)”</a:t>
            </a:r>
            <a:r>
              <a:rPr lang="zh-CN" altLang="en-US" sz="2000" dirty="0">
                <a:solidFill>
                  <a:schemeClr val="tx2"/>
                </a:solidFill>
                <a:latin typeface="+mn-ea"/>
                <a:ea typeface="+mn-ea"/>
              </a:rPr>
              <a:t>模式实现。所有控制器和视图从模型接收到的订阅都要发布出通知</a:t>
            </a:r>
            <a:r>
              <a:rPr lang="zh-CN" altLang="en-US" dirty="0">
                <a:solidFill>
                  <a:schemeClr val="tx2"/>
                </a:solidFill>
                <a:latin typeface="+mn-ea"/>
                <a:ea typeface="+mn-ea"/>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5.6.6 </a:t>
            </a:r>
            <a:r>
              <a:rPr b="1" dirty="0"/>
              <a:t>模式</a:t>
            </a:r>
            <a:r>
              <a:rPr lang="en-US" b="1" dirty="0"/>
              <a:t>18</a:t>
            </a:r>
            <a:r>
              <a:rPr b="1" dirty="0"/>
              <a:t>：</a:t>
            </a:r>
            <a:r>
              <a:rPr lang="en-US" b="1" dirty="0"/>
              <a:t>PAC</a:t>
            </a:r>
            <a:r>
              <a:rPr b="1" dirty="0"/>
              <a:t>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一个用户交互式系统应当可以提供多样的功能，并能够通过连带的用户界面呈现给用户。各种功能要遵循客户的习惯，并必须与其它功能通信，以扩大其应用范围。用户仅需要关注界面，而不必要觉察这种多样性。</a:t>
            </a:r>
          </a:p>
          <a:p>
            <a:pPr>
              <a:buFont typeface="Arial" panose="020B0604020202020204" pitchFamily="34" charset="0"/>
              <a:buChar char="•"/>
              <a:defRPr/>
            </a:pPr>
            <a:r>
              <a:rPr lang="zh-CN" altLang="en-US" dirty="0" smtClean="0">
                <a:solidFill>
                  <a:schemeClr val="tx2"/>
                </a:solidFill>
              </a:rPr>
              <a:t>可以把系统分解为树形的层次结构：叶节点是代理</a:t>
            </a:r>
            <a:r>
              <a:rPr lang="en-US" dirty="0" smtClean="0">
                <a:solidFill>
                  <a:schemeClr val="tx2"/>
                </a:solidFill>
              </a:rPr>
              <a:t>(agent)</a:t>
            </a:r>
            <a:r>
              <a:rPr lang="zh-CN" altLang="en-US" dirty="0" smtClean="0">
                <a:solidFill>
                  <a:schemeClr val="tx2"/>
                </a:solidFill>
              </a:rPr>
              <a:t>，表示具有特定的功能，并分配给特定的用户界面；中间层的代理将功能与较低层代理结合起来，提供更多的服务；树的顶层，只有一个节点将中间层的代理组织起来提供全方位的功能。</a:t>
            </a:r>
            <a:endParaRPr lang="zh-CN" altLang="en-US" dirty="0">
              <a:solidFill>
                <a:schemeClr val="tx2"/>
              </a:solidFill>
            </a:endParaRPr>
          </a:p>
        </p:txBody>
      </p:sp>
      <p:sp>
        <p:nvSpPr>
          <p:cNvPr id="120836" name="灯片编号占位符 3"/>
          <p:cNvSpPr>
            <a:spLocks noGrp="1"/>
          </p:cNvSpPr>
          <p:nvPr>
            <p:ph type="sldNum" sz="quarter" idx="12"/>
          </p:nvPr>
        </p:nvSpPr>
        <p:spPr bwMode="auto">
          <a:noFill/>
          <a:ln>
            <a:miter lim="800000"/>
            <a:headEnd/>
            <a:tailEnd/>
          </a:ln>
        </p:spPr>
        <p:txBody>
          <a:bodyPr/>
          <a:lstStyle/>
          <a:p>
            <a:fld id="{61096786-8125-40D2-B8D0-3CDD5C0D5952}" type="slidenum">
              <a:rPr lang="zh-CN" altLang="en-US"/>
              <a:pPr/>
              <a:t>112</a:t>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每个代理有三部分组成：一个是关注用户界面的展示</a:t>
            </a:r>
            <a:r>
              <a:rPr lang="en-US" dirty="0" smtClean="0">
                <a:solidFill>
                  <a:schemeClr val="tx2"/>
                </a:solidFill>
              </a:rPr>
              <a:t>(Presentation)</a:t>
            </a:r>
            <a:r>
              <a:rPr lang="zh-CN" altLang="en-US" dirty="0" smtClean="0">
                <a:solidFill>
                  <a:schemeClr val="tx2"/>
                </a:solidFill>
              </a:rPr>
              <a:t>；一个是维护应用数据和修改数据的逻辑抽象</a:t>
            </a:r>
            <a:r>
              <a:rPr lang="en-US" dirty="0" smtClean="0">
                <a:solidFill>
                  <a:schemeClr val="tx2"/>
                </a:solidFill>
              </a:rPr>
              <a:t>(Abstraction)</a:t>
            </a:r>
            <a:r>
              <a:rPr lang="zh-CN" altLang="en-US" dirty="0" smtClean="0">
                <a:solidFill>
                  <a:schemeClr val="tx2"/>
                </a:solidFill>
              </a:rPr>
              <a:t>；最后一个是处于展示和抽象中间的控制</a:t>
            </a:r>
            <a:r>
              <a:rPr lang="en-US" dirty="0" smtClean="0">
                <a:solidFill>
                  <a:schemeClr val="tx2"/>
                </a:solidFill>
              </a:rPr>
              <a:t>(Control)</a:t>
            </a:r>
            <a:r>
              <a:rPr lang="zh-CN" altLang="en-US" dirty="0" smtClean="0">
                <a:solidFill>
                  <a:schemeClr val="tx2"/>
                </a:solidFill>
              </a:rPr>
              <a:t>，它处理与其它代理的所有通信。</a:t>
            </a:r>
          </a:p>
          <a:p>
            <a:pPr>
              <a:buFont typeface="Arial" panose="020B0604020202020204" pitchFamily="34" charset="0"/>
              <a:buChar char="•"/>
              <a:defRPr/>
            </a:pPr>
            <a:r>
              <a:rPr lang="zh-CN" altLang="en-US" dirty="0" smtClean="0">
                <a:solidFill>
                  <a:schemeClr val="tx2"/>
                </a:solidFill>
              </a:rPr>
              <a:t>展示</a:t>
            </a:r>
            <a:r>
              <a:rPr lang="en-US" dirty="0" smtClean="0">
                <a:solidFill>
                  <a:schemeClr val="tx2"/>
                </a:solidFill>
              </a:rPr>
              <a:t>-</a:t>
            </a:r>
            <a:r>
              <a:rPr lang="zh-CN" altLang="en-US" dirty="0" smtClean="0">
                <a:solidFill>
                  <a:schemeClr val="tx2"/>
                </a:solidFill>
              </a:rPr>
              <a:t>抽象</a:t>
            </a:r>
            <a:r>
              <a:rPr lang="en-US" dirty="0" smtClean="0">
                <a:solidFill>
                  <a:schemeClr val="tx2"/>
                </a:solidFill>
              </a:rPr>
              <a:t>-</a:t>
            </a:r>
            <a:r>
              <a:rPr lang="zh-CN" altLang="en-US" dirty="0" smtClean="0">
                <a:solidFill>
                  <a:schemeClr val="tx2"/>
                </a:solidFill>
              </a:rPr>
              <a:t>控制器</a:t>
            </a:r>
            <a:r>
              <a:rPr lang="en-US" dirty="0" smtClean="0">
                <a:solidFill>
                  <a:schemeClr val="tx2"/>
                </a:solidFill>
              </a:rPr>
              <a:t> (PAC-- Presentation-Abstraction-Controller) </a:t>
            </a:r>
            <a:r>
              <a:rPr lang="zh-CN" altLang="en-US" dirty="0" smtClean="0">
                <a:solidFill>
                  <a:schemeClr val="tx2"/>
                </a:solidFill>
              </a:rPr>
              <a:t>模式是以</a:t>
            </a:r>
            <a:r>
              <a:rPr lang="en-US" dirty="0" smtClean="0">
                <a:solidFill>
                  <a:schemeClr val="tx2"/>
                </a:solidFill>
              </a:rPr>
              <a:t>MVC</a:t>
            </a:r>
            <a:r>
              <a:rPr lang="zh-CN" altLang="en-US" dirty="0" smtClean="0">
                <a:solidFill>
                  <a:schemeClr val="tx2"/>
                </a:solidFill>
              </a:rPr>
              <a:t>为基础的，在某种意义上，每个代理都可以用</a:t>
            </a:r>
            <a:r>
              <a:rPr lang="en-US" dirty="0" smtClean="0">
                <a:solidFill>
                  <a:schemeClr val="tx2"/>
                </a:solidFill>
              </a:rPr>
              <a:t>MVC</a:t>
            </a:r>
            <a:r>
              <a:rPr lang="zh-CN" altLang="en-US" dirty="0" smtClean="0">
                <a:solidFill>
                  <a:schemeClr val="tx2"/>
                </a:solidFill>
              </a:rPr>
              <a:t>设计：抽象</a:t>
            </a:r>
            <a:r>
              <a:rPr lang="en-US" dirty="0" smtClean="0">
                <a:solidFill>
                  <a:schemeClr val="tx2"/>
                </a:solidFill>
              </a:rPr>
              <a:t>(Abstraction)</a:t>
            </a:r>
            <a:r>
              <a:rPr lang="zh-CN" altLang="en-US" dirty="0" smtClean="0">
                <a:solidFill>
                  <a:schemeClr val="tx2"/>
                </a:solidFill>
              </a:rPr>
              <a:t>与</a:t>
            </a:r>
            <a:r>
              <a:rPr lang="en-US" dirty="0" smtClean="0">
                <a:solidFill>
                  <a:schemeClr val="tx2"/>
                </a:solidFill>
              </a:rPr>
              <a:t>MVC</a:t>
            </a:r>
            <a:r>
              <a:rPr lang="zh-CN" altLang="en-US" dirty="0" smtClean="0">
                <a:solidFill>
                  <a:schemeClr val="tx2"/>
                </a:solidFill>
              </a:rPr>
              <a:t>的模型</a:t>
            </a:r>
            <a:r>
              <a:rPr lang="en-US" dirty="0" smtClean="0">
                <a:solidFill>
                  <a:schemeClr val="tx2"/>
                </a:solidFill>
              </a:rPr>
              <a:t>(Model)</a:t>
            </a:r>
            <a:r>
              <a:rPr lang="zh-CN" altLang="en-US" dirty="0" smtClean="0">
                <a:solidFill>
                  <a:schemeClr val="tx2"/>
                </a:solidFill>
              </a:rPr>
              <a:t>对应，展示</a:t>
            </a:r>
            <a:r>
              <a:rPr lang="en-US" dirty="0" smtClean="0">
                <a:solidFill>
                  <a:schemeClr val="tx2"/>
                </a:solidFill>
              </a:rPr>
              <a:t>(Presentation)</a:t>
            </a:r>
            <a:r>
              <a:rPr lang="zh-CN" altLang="en-US" dirty="0" smtClean="0">
                <a:solidFill>
                  <a:schemeClr val="tx2"/>
                </a:solidFill>
              </a:rPr>
              <a:t>与</a:t>
            </a:r>
            <a:r>
              <a:rPr lang="en-US" dirty="0" smtClean="0">
                <a:solidFill>
                  <a:schemeClr val="tx2"/>
                </a:solidFill>
              </a:rPr>
              <a:t>MVC</a:t>
            </a:r>
            <a:r>
              <a:rPr lang="zh-CN" altLang="en-US" dirty="0" smtClean="0">
                <a:solidFill>
                  <a:schemeClr val="tx2"/>
                </a:solidFill>
              </a:rPr>
              <a:t>的视图</a:t>
            </a:r>
            <a:r>
              <a:rPr lang="en-US" dirty="0" smtClean="0">
                <a:solidFill>
                  <a:schemeClr val="tx2"/>
                </a:solidFill>
              </a:rPr>
              <a:t>(View)</a:t>
            </a:r>
            <a:r>
              <a:rPr lang="zh-CN" altLang="en-US" dirty="0" smtClean="0">
                <a:solidFill>
                  <a:schemeClr val="tx2"/>
                </a:solidFill>
              </a:rPr>
              <a:t>和控制器</a:t>
            </a:r>
            <a:r>
              <a:rPr lang="en-US" dirty="0" smtClean="0">
                <a:solidFill>
                  <a:schemeClr val="tx2"/>
                </a:solidFill>
              </a:rPr>
              <a:t>(Controller)</a:t>
            </a:r>
            <a:r>
              <a:rPr lang="zh-CN" altLang="en-US" dirty="0" smtClean="0">
                <a:solidFill>
                  <a:schemeClr val="tx2"/>
                </a:solidFill>
              </a:rPr>
              <a:t>对应。</a:t>
            </a:r>
          </a:p>
          <a:p>
            <a:pPr>
              <a:buFont typeface="Arial" panose="020B0604020202020204" pitchFamily="34" charset="0"/>
              <a:buChar char="•"/>
              <a:defRPr/>
            </a:pPr>
            <a:endParaRPr lang="zh-CN" altLang="en-US" dirty="0">
              <a:solidFill>
                <a:schemeClr val="tx2"/>
              </a:solidFill>
            </a:endParaRPr>
          </a:p>
        </p:txBody>
      </p:sp>
      <p:sp>
        <p:nvSpPr>
          <p:cNvPr id="121859" name="灯片编号占位符 3"/>
          <p:cNvSpPr>
            <a:spLocks noGrp="1"/>
          </p:cNvSpPr>
          <p:nvPr>
            <p:ph type="sldNum" sz="quarter" idx="12"/>
          </p:nvPr>
        </p:nvSpPr>
        <p:spPr bwMode="auto">
          <a:noFill/>
          <a:ln>
            <a:miter lim="800000"/>
            <a:headEnd/>
            <a:tailEnd/>
          </a:ln>
        </p:spPr>
        <p:txBody>
          <a:bodyPr/>
          <a:lstStyle/>
          <a:p>
            <a:fld id="{DC6D5EA9-5D37-449F-9125-720CD9A572DE}" type="slidenum">
              <a:rPr lang="zh-CN" altLang="en-US"/>
              <a:pPr/>
              <a:t>113</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3"/>
          <p:cNvPicPr>
            <a:picLocks noChangeAspect="1" noChangeArrowheads="1"/>
          </p:cNvPicPr>
          <p:nvPr/>
        </p:nvPicPr>
        <p:blipFill>
          <a:blip r:embed="rId2"/>
          <a:srcRect/>
          <a:stretch>
            <a:fillRect/>
          </a:stretch>
        </p:blipFill>
        <p:spPr bwMode="auto">
          <a:xfrm>
            <a:off x="323850" y="1341438"/>
            <a:ext cx="8418513" cy="437038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6. </a:t>
            </a:r>
            <a:r>
              <a:rPr b="1" dirty="0"/>
              <a:t>应用软件框架及使用</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软件工业界从复用的角度出发，自然就会组合上述的各种工体系结构模式，开发出许多应用体系框架</a:t>
            </a:r>
            <a:r>
              <a:rPr lang="en-US" dirty="0" smtClean="0">
                <a:solidFill>
                  <a:schemeClr val="tx2"/>
                </a:solidFill>
              </a:rPr>
              <a:t>(Framework)</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一个应用框架是一个通用的体系结构，可以通过它的扩展，或在其上面建立专门的应用系统。框架是：“一个人造物件的完整集合，它们共同提供一个面向一系列应用的可复用的体系及结构”</a:t>
            </a:r>
            <a:r>
              <a:rPr lang="en-US" baseline="30000" dirty="0" smtClean="0">
                <a:solidFill>
                  <a:schemeClr val="tx2"/>
                </a:solidFill>
              </a:rPr>
              <a:t> </a:t>
            </a:r>
            <a:r>
              <a:rPr lang="zh-CN" altLang="en-US" dirty="0" smtClean="0">
                <a:solidFill>
                  <a:schemeClr val="tx2"/>
                </a:solidFill>
              </a:rPr>
              <a:t>。</a:t>
            </a:r>
            <a:endParaRPr lang="en-US" dirty="0" smtClean="0">
              <a:solidFill>
                <a:schemeClr val="tx2"/>
              </a:solidFill>
            </a:endParaRPr>
          </a:p>
          <a:p>
            <a:pPr lvl="1">
              <a:buFont typeface="Arial" panose="020B0604020202020204" pitchFamily="34" charset="0"/>
              <a:buChar char="–"/>
              <a:defRPr/>
            </a:pPr>
            <a:r>
              <a:rPr lang="en-US" dirty="0" smtClean="0"/>
              <a:t>6.1</a:t>
            </a:r>
            <a:r>
              <a:rPr lang="zh-CN" altLang="en-US" dirty="0" smtClean="0"/>
              <a:t>软件框架的类型</a:t>
            </a:r>
          </a:p>
          <a:p>
            <a:pPr lvl="1">
              <a:buFont typeface="Arial" panose="020B0604020202020204" pitchFamily="34" charset="0"/>
              <a:buChar char="–"/>
              <a:defRPr/>
            </a:pPr>
            <a:r>
              <a:rPr lang="en-US" dirty="0" smtClean="0"/>
              <a:t>6.2 Web</a:t>
            </a:r>
            <a:r>
              <a:rPr lang="zh-CN" altLang="en-US" dirty="0" smtClean="0"/>
              <a:t>应用框架</a:t>
            </a:r>
            <a:r>
              <a:rPr lang="en-US" dirty="0" smtClean="0"/>
              <a:t>---</a:t>
            </a:r>
            <a:r>
              <a:rPr lang="zh-CN" altLang="en-US" dirty="0" smtClean="0"/>
              <a:t>一个广泛应用的例子</a:t>
            </a:r>
          </a:p>
          <a:p>
            <a:pPr lvl="1">
              <a:buFont typeface="Arial" panose="020B0604020202020204" pitchFamily="34" charset="0"/>
              <a:buChar char="–"/>
              <a:defRPr/>
            </a:pPr>
            <a:r>
              <a:rPr lang="en-US" dirty="0" smtClean="0"/>
              <a:t>6.3 </a:t>
            </a:r>
            <a:r>
              <a:rPr lang="zh-CN" altLang="en-US" dirty="0" smtClean="0"/>
              <a:t>采用框架的应用系统开发过程</a:t>
            </a:r>
          </a:p>
        </p:txBody>
      </p:sp>
      <p:sp>
        <p:nvSpPr>
          <p:cNvPr id="124932" name="灯片编号占位符 3"/>
          <p:cNvSpPr>
            <a:spLocks noGrp="1"/>
          </p:cNvSpPr>
          <p:nvPr>
            <p:ph type="sldNum" sz="quarter" idx="12"/>
          </p:nvPr>
        </p:nvSpPr>
        <p:spPr bwMode="auto">
          <a:noFill/>
          <a:ln>
            <a:miter lim="800000"/>
            <a:headEnd/>
            <a:tailEnd/>
          </a:ln>
        </p:spPr>
        <p:txBody>
          <a:bodyPr/>
          <a:lstStyle/>
          <a:p>
            <a:fld id="{DAD54E21-E09A-4973-80BC-137E64AA394C}" type="slidenum">
              <a:rPr lang="zh-CN" altLang="en-US"/>
              <a:pPr/>
              <a:t>115</a:t>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normAutofit fontScale="90000"/>
          </a:bodyPr>
          <a:lstStyle/>
          <a:p>
            <a:pPr>
              <a:defRPr/>
            </a:pPr>
            <a:r>
              <a:rPr lang="en-US" altLang="zh-CN" b="1" dirty="0"/>
              <a:t>6.1 </a:t>
            </a:r>
            <a:r>
              <a:rPr b="1" dirty="0"/>
              <a:t>软件框架的类型</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err="1" smtClean="0">
                <a:solidFill>
                  <a:schemeClr val="tx2"/>
                </a:solidFill>
              </a:rPr>
              <a:t>Fayad</a:t>
            </a:r>
            <a:r>
              <a:rPr lang="en-US" dirty="0" smtClean="0">
                <a:solidFill>
                  <a:schemeClr val="tx2"/>
                </a:solidFill>
              </a:rPr>
              <a:t> </a:t>
            </a:r>
            <a:r>
              <a:rPr lang="zh-CN" altLang="en-US" dirty="0" smtClean="0">
                <a:solidFill>
                  <a:schemeClr val="tx2"/>
                </a:solidFill>
              </a:rPr>
              <a:t>和</a:t>
            </a:r>
            <a:r>
              <a:rPr lang="en-US" dirty="0" smtClean="0">
                <a:solidFill>
                  <a:schemeClr val="tx2"/>
                </a:solidFill>
              </a:rPr>
              <a:t> Schmidt</a:t>
            </a:r>
            <a:r>
              <a:rPr lang="zh-CN" altLang="en-US" dirty="0" smtClean="0">
                <a:solidFill>
                  <a:schemeClr val="tx2"/>
                </a:solidFill>
              </a:rPr>
              <a:t>将应用软件框架分为三类：</a:t>
            </a:r>
          </a:p>
          <a:p>
            <a:pPr lvl="1">
              <a:buFont typeface="Arial" panose="020B0604020202020204" pitchFamily="34" charset="0"/>
              <a:buChar char="–"/>
              <a:defRPr/>
            </a:pPr>
            <a:r>
              <a:rPr lang="en-US" dirty="0" smtClean="0"/>
              <a:t>1</a:t>
            </a:r>
            <a:r>
              <a:rPr lang="zh-CN" altLang="en-US" dirty="0" smtClean="0"/>
              <a:t>）系统基础设施框架。这些框架支持系统基础设施的开发，包括通信、用户界面和编译器；</a:t>
            </a:r>
          </a:p>
          <a:p>
            <a:pPr lvl="1">
              <a:buFont typeface="Arial" panose="020B0604020202020204" pitchFamily="34" charset="0"/>
              <a:buChar char="–"/>
              <a:defRPr/>
            </a:pPr>
            <a:r>
              <a:rPr lang="en-US" dirty="0" smtClean="0"/>
              <a:t>2</a:t>
            </a:r>
            <a:r>
              <a:rPr lang="zh-CN" altLang="en-US" dirty="0" smtClean="0"/>
              <a:t>）中间件集成框架。这些框架由一组支持组件通信和信息交换的标准和相关对象类构成。</a:t>
            </a:r>
            <a:endParaRPr lang="en-US" altLang="zh-CN" dirty="0" smtClean="0"/>
          </a:p>
          <a:p>
            <a:pPr lvl="2">
              <a:buFont typeface="Arial" panose="020B0604020202020204" pitchFamily="34" charset="0"/>
              <a:buChar char="•"/>
              <a:defRPr/>
            </a:pPr>
            <a:r>
              <a:rPr lang="zh-CN" altLang="en-US" dirty="0" smtClean="0"/>
              <a:t>例如，微软的</a:t>
            </a:r>
            <a:r>
              <a:rPr lang="en-US" dirty="0" err="1" smtClean="0"/>
              <a:t>.Net</a:t>
            </a:r>
            <a:r>
              <a:rPr lang="zh-CN" altLang="en-US" dirty="0" smtClean="0"/>
              <a:t>和</a:t>
            </a:r>
            <a:r>
              <a:rPr lang="en-US" dirty="0" smtClean="0"/>
              <a:t>Java</a:t>
            </a:r>
            <a:r>
              <a:rPr lang="zh-CN" altLang="en-US" dirty="0" smtClean="0"/>
              <a:t>中的商业应用组建技术（</a:t>
            </a:r>
            <a:r>
              <a:rPr lang="en-US" dirty="0" smtClean="0"/>
              <a:t>EJB</a:t>
            </a:r>
            <a:r>
              <a:rPr lang="zh-CN" altLang="en-US" dirty="0" smtClean="0"/>
              <a:t>）。</a:t>
            </a:r>
            <a:endParaRPr lang="en-US" altLang="zh-CN" dirty="0" smtClean="0"/>
          </a:p>
          <a:p>
            <a:pPr lvl="2">
              <a:buFont typeface="Arial" panose="020B0604020202020204" pitchFamily="34" charset="0"/>
              <a:buChar char="•"/>
              <a:defRPr/>
            </a:pPr>
            <a:r>
              <a:rPr lang="zh-CN" altLang="en-US" dirty="0" smtClean="0"/>
              <a:t>这些框架提供对标准化组件的支持。</a:t>
            </a:r>
          </a:p>
          <a:p>
            <a:pPr lvl="1">
              <a:buFont typeface="Arial" panose="020B0604020202020204" pitchFamily="34" charset="0"/>
              <a:buChar char="–"/>
              <a:defRPr/>
            </a:pPr>
            <a:r>
              <a:rPr lang="en-US" dirty="0" smtClean="0"/>
              <a:t>3</a:t>
            </a:r>
            <a:r>
              <a:rPr lang="zh-CN" altLang="en-US" dirty="0" smtClean="0"/>
              <a:t>）企业应用框架。是为专门应用领域开发的。</a:t>
            </a:r>
            <a:endParaRPr lang="en-US" altLang="zh-CN" dirty="0" smtClean="0"/>
          </a:p>
          <a:p>
            <a:pPr lvl="2">
              <a:buFont typeface="Arial" panose="020B0604020202020204" pitchFamily="34" charset="0"/>
              <a:buChar char="•"/>
              <a:defRPr/>
            </a:pPr>
            <a:r>
              <a:rPr lang="zh-CN" altLang="en-US" dirty="0" smtClean="0"/>
              <a:t>例如，通信系统和金融系统中的框架</a:t>
            </a:r>
            <a:r>
              <a:rPr lang="en-US" dirty="0" smtClean="0"/>
              <a:t>[13]</a:t>
            </a:r>
            <a:r>
              <a:rPr lang="zh-CN" altLang="en-US" dirty="0" smtClean="0"/>
              <a:t>。</a:t>
            </a:r>
          </a:p>
          <a:p>
            <a:pPr>
              <a:buFont typeface="Arial" panose="020B0604020202020204" pitchFamily="34" charset="0"/>
              <a:buChar char="•"/>
              <a:defRPr/>
            </a:pPr>
            <a:endParaRPr lang="zh-CN" altLang="en-US" dirty="0"/>
          </a:p>
        </p:txBody>
      </p:sp>
      <p:sp>
        <p:nvSpPr>
          <p:cNvPr id="125956" name="灯片编号占位符 3"/>
          <p:cNvSpPr>
            <a:spLocks noGrp="1"/>
          </p:cNvSpPr>
          <p:nvPr>
            <p:ph type="sldNum" sz="quarter" idx="12"/>
          </p:nvPr>
        </p:nvSpPr>
        <p:spPr bwMode="auto">
          <a:noFill/>
          <a:ln>
            <a:miter lim="800000"/>
            <a:headEnd/>
            <a:tailEnd/>
          </a:ln>
        </p:spPr>
        <p:txBody>
          <a:bodyPr/>
          <a:lstStyle/>
          <a:p>
            <a:fld id="{FD0D3690-DC76-423A-8443-184159C430AE}" type="slidenum">
              <a:rPr lang="zh-CN" altLang="en-US"/>
              <a:pPr/>
              <a:t>116</a:t>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6.2 Web</a:t>
            </a:r>
            <a:r>
              <a:rPr b="1" dirty="0"/>
              <a:t>应用框架</a:t>
            </a:r>
            <a:r>
              <a:rPr lang="en-US" altLang="zh-CN" b="1" dirty="0"/>
              <a:t/>
            </a:r>
            <a:br>
              <a:rPr lang="en-US" altLang="zh-CN" b="1" dirty="0"/>
            </a:br>
            <a:r>
              <a:rPr lang="en-US" altLang="zh-CN" b="1" dirty="0"/>
              <a:t>——</a:t>
            </a:r>
            <a:r>
              <a:rPr b="1" dirty="0"/>
              <a:t>一个广泛应用的例子</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chemeClr val="tx2"/>
                </a:solidFill>
              </a:rPr>
              <a:t>Web</a:t>
            </a:r>
            <a:r>
              <a:rPr lang="zh-CN" altLang="en-US" dirty="0" smtClean="0">
                <a:solidFill>
                  <a:schemeClr val="tx2"/>
                </a:solidFill>
              </a:rPr>
              <a:t>应用框架包括一个或多个支持特定应用的专业框架。虽然各个厂家提供的</a:t>
            </a:r>
            <a:r>
              <a:rPr lang="en-US" dirty="0" smtClean="0">
                <a:solidFill>
                  <a:schemeClr val="tx2"/>
                </a:solidFill>
              </a:rPr>
              <a:t>Web</a:t>
            </a:r>
            <a:r>
              <a:rPr lang="zh-CN" altLang="en-US" dirty="0" smtClean="0">
                <a:solidFill>
                  <a:schemeClr val="tx2"/>
                </a:solidFill>
              </a:rPr>
              <a:t>框架的功能有所不同，但主要都支持：</a:t>
            </a:r>
          </a:p>
          <a:p>
            <a:pPr lvl="1">
              <a:buFont typeface="Arial" panose="020B0604020202020204" pitchFamily="34" charset="0"/>
              <a:buChar char="–"/>
              <a:defRPr/>
            </a:pPr>
            <a:r>
              <a:rPr lang="en-US" dirty="0" smtClean="0"/>
              <a:t>1</a:t>
            </a:r>
            <a:r>
              <a:rPr lang="zh-CN" altLang="en-US" dirty="0" smtClean="0"/>
              <a:t>）动态页面的定制和开发。这些类帮助开发者定制网页模板，并利用把从数据库中获得指定的数据动态地填写到页面上。</a:t>
            </a:r>
          </a:p>
          <a:p>
            <a:pPr lvl="1">
              <a:buFont typeface="Arial" panose="020B0604020202020204" pitchFamily="34" charset="0"/>
              <a:buChar char="–"/>
              <a:defRPr/>
            </a:pPr>
            <a:r>
              <a:rPr lang="en-US" dirty="0" smtClean="0"/>
              <a:t>2</a:t>
            </a:r>
            <a:r>
              <a:rPr lang="zh-CN" altLang="en-US" dirty="0" smtClean="0"/>
              <a:t>）数据库的独立链接与访问。</a:t>
            </a:r>
            <a:r>
              <a:rPr lang="en-US" dirty="0" smtClean="0"/>
              <a:t>WAF</a:t>
            </a:r>
            <a:r>
              <a:rPr lang="zh-CN" altLang="en-US" dirty="0" smtClean="0"/>
              <a:t>框架通常不包括数据库，而假设一个独立存在的数据库管理系统，如，</a:t>
            </a:r>
            <a:r>
              <a:rPr lang="en-US" dirty="0" err="1" smtClean="0"/>
              <a:t>Oracel</a:t>
            </a:r>
            <a:r>
              <a:rPr lang="en-US" dirty="0" smtClean="0"/>
              <a:t> </a:t>
            </a:r>
            <a:r>
              <a:rPr lang="zh-CN" altLang="en-US" dirty="0" smtClean="0"/>
              <a:t>或</a:t>
            </a:r>
            <a:r>
              <a:rPr lang="en-US" dirty="0" err="1" smtClean="0"/>
              <a:t>SQLServer</a:t>
            </a:r>
            <a:r>
              <a:rPr lang="zh-CN" altLang="en-US" dirty="0" smtClean="0"/>
              <a:t>。而框架提供与数据库管理系统的虚拟接口类。开发者可以直接继承和扩展这些类实现对数据库的数据访问。</a:t>
            </a:r>
          </a:p>
        </p:txBody>
      </p:sp>
      <p:sp>
        <p:nvSpPr>
          <p:cNvPr id="126980" name="灯片编号占位符 3"/>
          <p:cNvSpPr>
            <a:spLocks noGrp="1"/>
          </p:cNvSpPr>
          <p:nvPr>
            <p:ph type="sldNum" sz="quarter" idx="12"/>
          </p:nvPr>
        </p:nvSpPr>
        <p:spPr bwMode="auto">
          <a:noFill/>
          <a:ln>
            <a:miter lim="800000"/>
            <a:headEnd/>
            <a:tailEnd/>
          </a:ln>
        </p:spPr>
        <p:txBody>
          <a:bodyPr/>
          <a:lstStyle/>
          <a:p>
            <a:fld id="{5CEEE685-4DF6-4E33-9C0A-46A12F8C00C9}" type="slidenum">
              <a:rPr lang="zh-CN" altLang="en-US"/>
              <a:pPr/>
              <a:t>117</a:t>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457200" y="1412875"/>
            <a:ext cx="8229600" cy="4895850"/>
          </a:xfrm>
        </p:spPr>
        <p:txBody>
          <a:bodyPr/>
          <a:lstStyle/>
          <a:p>
            <a:pPr lvl="1"/>
            <a:r>
              <a:rPr lang="en-US" altLang="zh-CN" dirty="0" smtClean="0"/>
              <a:t>3</a:t>
            </a:r>
            <a:r>
              <a:rPr lang="zh-CN" altLang="en-US" dirty="0" smtClean="0"/>
              <a:t>）会话管理。</a:t>
            </a:r>
            <a:r>
              <a:rPr lang="en-US" altLang="zh-CN" dirty="0" smtClean="0"/>
              <a:t>WAF</a:t>
            </a:r>
            <a:r>
              <a:rPr lang="zh-CN" altLang="en-US" dirty="0" smtClean="0"/>
              <a:t>具有创建和管理会话的类，实现大量用户和系统的交互。</a:t>
            </a:r>
          </a:p>
          <a:p>
            <a:pPr lvl="1"/>
            <a:r>
              <a:rPr lang="en-US" altLang="zh-CN" dirty="0" smtClean="0"/>
              <a:t>4</a:t>
            </a:r>
            <a:r>
              <a:rPr lang="zh-CN" altLang="en-US" dirty="0" smtClean="0"/>
              <a:t>）用户交互。目前大多数</a:t>
            </a:r>
            <a:r>
              <a:rPr lang="en-US" altLang="zh-CN" dirty="0" smtClean="0"/>
              <a:t>WAF</a:t>
            </a:r>
            <a:r>
              <a:rPr lang="zh-CN" altLang="en-US" dirty="0" smtClean="0"/>
              <a:t>支持</a:t>
            </a:r>
            <a:r>
              <a:rPr lang="en-US" altLang="zh-CN" dirty="0" smtClean="0"/>
              <a:t>Ajax</a:t>
            </a:r>
            <a:r>
              <a:rPr lang="zh-CN" altLang="en-US" dirty="0" smtClean="0"/>
              <a:t>，能够方便地创建交互式的网页。</a:t>
            </a:r>
          </a:p>
          <a:p>
            <a:pPr lvl="1"/>
            <a:r>
              <a:rPr lang="en-US" altLang="zh-CN" dirty="0" smtClean="0"/>
              <a:t>5</a:t>
            </a:r>
            <a:r>
              <a:rPr lang="zh-CN" altLang="en-US" dirty="0" smtClean="0"/>
              <a:t>）密安性</a:t>
            </a:r>
            <a:r>
              <a:rPr lang="en-US" altLang="zh-CN" dirty="0" smtClean="0"/>
              <a:t>(Security)</a:t>
            </a:r>
            <a:r>
              <a:rPr lang="zh-CN" altLang="en-US" dirty="0" smtClean="0"/>
              <a:t>。在</a:t>
            </a:r>
            <a:r>
              <a:rPr lang="en-US" altLang="zh-CN" dirty="0" smtClean="0"/>
              <a:t>WAF</a:t>
            </a:r>
            <a:r>
              <a:rPr lang="zh-CN" altLang="en-US" dirty="0" smtClean="0"/>
              <a:t>中一般都包含这样的类，让用户可以实现认证和访问控制，以保证用户只访问允许访问的功能。</a:t>
            </a:r>
          </a:p>
        </p:txBody>
      </p:sp>
      <p:sp>
        <p:nvSpPr>
          <p:cNvPr id="128003" name="灯片编号占位符 3"/>
          <p:cNvSpPr>
            <a:spLocks noGrp="1"/>
          </p:cNvSpPr>
          <p:nvPr>
            <p:ph type="sldNum" sz="quarter" idx="12"/>
          </p:nvPr>
        </p:nvSpPr>
        <p:spPr bwMode="auto">
          <a:noFill/>
          <a:ln>
            <a:miter lim="800000"/>
            <a:headEnd/>
            <a:tailEnd/>
          </a:ln>
        </p:spPr>
        <p:txBody>
          <a:bodyPr/>
          <a:lstStyle/>
          <a:p>
            <a:fld id="{2FEE61B5-F774-41B2-A586-14DF25053347}" type="slidenum">
              <a:rPr lang="zh-CN" altLang="en-US"/>
              <a:pPr/>
              <a:t>118</a:t>
            </a:fld>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461946"/>
            <a:ext cx="7848600" cy="609600"/>
          </a:xfrm>
        </p:spPr>
        <p:txBody>
          <a:bodyPr/>
          <a:lstStyle/>
          <a:p>
            <a:pPr>
              <a:defRPr/>
            </a:pPr>
            <a:r>
              <a:rPr lang="en-US" b="1" dirty="0"/>
              <a:t>6.3 </a:t>
            </a:r>
            <a:r>
              <a:rPr b="1" dirty="0"/>
              <a:t>采用框架的应用系统开发过程</a:t>
            </a:r>
          </a:p>
        </p:txBody>
      </p:sp>
      <p:sp>
        <p:nvSpPr>
          <p:cNvPr id="129027" name="内容占位符 2"/>
          <p:cNvSpPr>
            <a:spLocks noGrp="1"/>
          </p:cNvSpPr>
          <p:nvPr>
            <p:ph idx="1"/>
          </p:nvPr>
        </p:nvSpPr>
        <p:spPr>
          <a:xfrm>
            <a:off x="457200" y="1412875"/>
            <a:ext cx="8229600" cy="4895850"/>
          </a:xfrm>
        </p:spPr>
        <p:txBody>
          <a:bodyPr/>
          <a:lstStyle/>
          <a:p>
            <a:r>
              <a:rPr lang="zh-CN" altLang="en-US" sz="2400" dirty="0" smtClean="0">
                <a:solidFill>
                  <a:schemeClr val="tx2"/>
                </a:solidFill>
              </a:rPr>
              <a:t>应用系统的开发者可以采用成熟的应用框架，成熟的</a:t>
            </a:r>
            <a:r>
              <a:rPr lang="en-US" altLang="zh-CN" sz="2400" dirty="0" smtClean="0">
                <a:solidFill>
                  <a:schemeClr val="tx2"/>
                </a:solidFill>
              </a:rPr>
              <a:t>Web</a:t>
            </a:r>
            <a:r>
              <a:rPr lang="zh-CN" altLang="en-US" sz="2400" dirty="0" smtClean="0">
                <a:solidFill>
                  <a:schemeClr val="tx2"/>
                </a:solidFill>
              </a:rPr>
              <a:t>服务器和数据库服务器，快速地开发应用系统。</a:t>
            </a:r>
            <a:endParaRPr lang="en-US" altLang="zh-CN" sz="2400" dirty="0" smtClean="0">
              <a:solidFill>
                <a:schemeClr val="tx2"/>
              </a:solidFill>
            </a:endParaRPr>
          </a:p>
          <a:p>
            <a:r>
              <a:rPr lang="zh-CN" altLang="en-US" sz="2400" dirty="0" smtClean="0">
                <a:solidFill>
                  <a:schemeClr val="tx2"/>
                </a:solidFill>
              </a:rPr>
              <a:t>开发者必须允许使用人员和维护人员依据系统的运行情况，以及对未来业务繁忙情况，对业务服务器、数据库服务器、消息队列服务器的性能和面向的客户做出调整。</a:t>
            </a:r>
            <a:endParaRPr lang="en-US" sz="2400" dirty="0" smtClean="0">
              <a:solidFill>
                <a:schemeClr val="tx2"/>
              </a:solidFill>
            </a:endParaRPr>
          </a:p>
        </p:txBody>
      </p:sp>
      <p:sp>
        <p:nvSpPr>
          <p:cNvPr id="129028" name="灯片编号占位符 3"/>
          <p:cNvSpPr>
            <a:spLocks noGrp="1"/>
          </p:cNvSpPr>
          <p:nvPr>
            <p:ph type="sldNum" sz="quarter" idx="12"/>
          </p:nvPr>
        </p:nvSpPr>
        <p:spPr bwMode="auto">
          <a:noFill/>
          <a:ln>
            <a:miter lim="800000"/>
            <a:headEnd/>
            <a:tailEnd/>
          </a:ln>
        </p:spPr>
        <p:txBody>
          <a:bodyPr/>
          <a:lstStyle/>
          <a:p>
            <a:fld id="{19D22D99-C09C-4150-B07A-930CF4136FEE}" type="slidenum">
              <a:rPr lang="zh-CN" altLang="en-US"/>
              <a:pPr/>
              <a:t>119</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1.3 </a:t>
            </a:r>
            <a:r>
              <a:rPr b="1" dirty="0"/>
              <a:t>体系结构的重要性</a:t>
            </a:r>
          </a:p>
        </p:txBody>
      </p:sp>
      <p:sp>
        <p:nvSpPr>
          <p:cNvPr id="1536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体系结构是相关各方进行沟通的基础。</a:t>
            </a:r>
            <a:endParaRPr lang="en-US" altLang="zh-CN" dirty="0" smtClean="0">
              <a:solidFill>
                <a:schemeClr val="tx2"/>
              </a:solidFill>
            </a:endParaRPr>
          </a:p>
          <a:p>
            <a:r>
              <a:rPr lang="zh-CN" altLang="en-US" dirty="0" smtClean="0">
                <a:solidFill>
                  <a:schemeClr val="tx2"/>
                </a:solidFill>
              </a:rPr>
              <a:t>体系结构就是一个共同语言。</a:t>
            </a:r>
          </a:p>
          <a:p>
            <a:r>
              <a:rPr lang="zh-CN" altLang="en-US" dirty="0" smtClean="0">
                <a:solidFill>
                  <a:schemeClr val="tx2"/>
                </a:solidFill>
              </a:rPr>
              <a:t>体系结构是早期决策的基础。</a:t>
            </a:r>
          </a:p>
          <a:p>
            <a:r>
              <a:rPr lang="zh-CN" altLang="en-US" dirty="0" smtClean="0">
                <a:solidFill>
                  <a:schemeClr val="tx2"/>
                </a:solidFill>
              </a:rPr>
              <a:t>大规模复用。</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最佳实践</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altLang="zh-CN" dirty="0" smtClean="0">
                <a:solidFill>
                  <a:schemeClr val="tx2"/>
                </a:solidFill>
              </a:rPr>
              <a:t>1</a:t>
            </a:r>
            <a:r>
              <a:rPr lang="zh-CN" altLang="en-US" dirty="0">
                <a:solidFill>
                  <a:schemeClr val="tx2"/>
                </a:solidFill>
              </a:rPr>
              <a:t>）在系统需求分析阶段，建立系统业务运行分布和业务量规律的模型。依据此模型定义和确立可调整的参数及其参数的可调整区间；</a:t>
            </a:r>
          </a:p>
          <a:p>
            <a:pPr>
              <a:buFont typeface="Arial" panose="020B0604020202020204" pitchFamily="34" charset="0"/>
              <a:buChar char="•"/>
              <a:defRPr/>
            </a:pPr>
            <a:r>
              <a:rPr lang="en-US" altLang="zh-CN" dirty="0">
                <a:solidFill>
                  <a:schemeClr val="tx2"/>
                </a:solidFill>
              </a:rPr>
              <a:t>2</a:t>
            </a:r>
            <a:r>
              <a:rPr lang="zh-CN" altLang="en-US" dirty="0">
                <a:solidFill>
                  <a:schemeClr val="tx2"/>
                </a:solidFill>
              </a:rPr>
              <a:t>）在设计阶段，在选择不同的体系结构模式的同时，将这些参数分配到相应的部件中；</a:t>
            </a:r>
          </a:p>
          <a:p>
            <a:pPr>
              <a:buFont typeface="Arial" panose="020B0604020202020204" pitchFamily="34" charset="0"/>
              <a:buChar char="•"/>
              <a:defRPr/>
            </a:pPr>
            <a:r>
              <a:rPr lang="en-US" altLang="zh-CN" dirty="0">
                <a:solidFill>
                  <a:schemeClr val="tx2"/>
                </a:solidFill>
              </a:rPr>
              <a:t>3</a:t>
            </a:r>
            <a:r>
              <a:rPr lang="zh-CN" altLang="en-US" dirty="0">
                <a:solidFill>
                  <a:schemeClr val="tx2"/>
                </a:solidFill>
              </a:rPr>
              <a:t>）在详细设计和编码实现阶段，例如，用配置文件定义这些参数，同时开发系统的参数配置工具；</a:t>
            </a:r>
          </a:p>
          <a:p>
            <a:pPr>
              <a:buFont typeface="Arial" panose="020B0604020202020204" pitchFamily="34" charset="0"/>
              <a:buChar char="•"/>
              <a:defRPr/>
            </a:pPr>
            <a:endParaRPr lang="zh-CN" altLang="en-US" dirty="0"/>
          </a:p>
          <a:p>
            <a:pPr>
              <a:buFont typeface="Arial" panose="020B0604020202020204" pitchFamily="34" charset="0"/>
              <a:buChar char="•"/>
              <a:defRPr/>
            </a:pPr>
            <a:endParaRPr lang="zh-CN" altLang="en-US" dirty="0"/>
          </a:p>
        </p:txBody>
      </p:sp>
      <p:sp>
        <p:nvSpPr>
          <p:cNvPr id="130052" name="灯片编号占位符 3"/>
          <p:cNvSpPr>
            <a:spLocks noGrp="1"/>
          </p:cNvSpPr>
          <p:nvPr>
            <p:ph type="sldNum" sz="quarter" idx="12"/>
          </p:nvPr>
        </p:nvSpPr>
        <p:spPr bwMode="auto">
          <a:noFill/>
          <a:ln>
            <a:miter lim="800000"/>
            <a:headEnd/>
            <a:tailEnd/>
          </a:ln>
        </p:spPr>
        <p:txBody>
          <a:bodyPr/>
          <a:lstStyle/>
          <a:p>
            <a:fld id="{14FD1F5B-A85D-49E4-95EA-1EF2F2521413}" type="slidenum">
              <a:rPr lang="zh-CN" altLang="en-US"/>
              <a:pPr/>
              <a:t>120</a:t>
            </a:fld>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最佳实践</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altLang="zh-CN" dirty="0" smtClean="0">
                <a:solidFill>
                  <a:schemeClr val="tx2"/>
                </a:solidFill>
              </a:rPr>
              <a:t>4) </a:t>
            </a:r>
            <a:r>
              <a:rPr lang="zh-CN" altLang="en-US" dirty="0" smtClean="0">
                <a:solidFill>
                  <a:schemeClr val="tx2"/>
                </a:solidFill>
              </a:rPr>
              <a:t>在集成测试和试运行阶段，验证这些参数对系统性能的影响，总结出响应的规律；</a:t>
            </a:r>
          </a:p>
          <a:p>
            <a:pPr>
              <a:buFont typeface="Arial" panose="020B0604020202020204" pitchFamily="34" charset="0"/>
              <a:buChar char="•"/>
              <a:defRPr/>
            </a:pPr>
            <a:r>
              <a:rPr lang="en-US" altLang="zh-CN" dirty="0" smtClean="0">
                <a:solidFill>
                  <a:schemeClr val="tx2"/>
                </a:solidFill>
              </a:rPr>
              <a:t>5) </a:t>
            </a:r>
            <a:r>
              <a:rPr lang="zh-CN" altLang="en-US" dirty="0" smtClean="0">
                <a:solidFill>
                  <a:schemeClr val="tx2"/>
                </a:solidFill>
              </a:rPr>
              <a:t>在系统的转移和交付阶段，对运维人员进行培训。让他们能够依据当前的和预测的网络、业务、服务、用户量等情况，动态地调整可配置的系统参数，从而动态地改善系统的整体服务性能。</a:t>
            </a:r>
          </a:p>
          <a:p>
            <a:pPr>
              <a:buFont typeface="Arial" panose="020B0604020202020204" pitchFamily="34" charset="0"/>
              <a:buChar char="•"/>
              <a:defRPr/>
            </a:pPr>
            <a:r>
              <a:rPr lang="en-US" altLang="zh-CN" dirty="0" smtClean="0">
                <a:solidFill>
                  <a:schemeClr val="tx2"/>
                </a:solidFill>
              </a:rPr>
              <a:t>6) </a:t>
            </a:r>
            <a:r>
              <a:rPr lang="zh-CN" altLang="en-US" dirty="0" smtClean="0">
                <a:solidFill>
                  <a:schemeClr val="tx2"/>
                </a:solidFill>
              </a:rPr>
              <a:t>在运行阶段，运维人员需要不断地调整和优化系统的配置参数。优化源于对客户并发访问的时间段（例如银行服务系统的上班时段与非上班时段）、客户并发数量、业务繁忙程度等，对系统的各种服务器（如</a:t>
            </a:r>
            <a:r>
              <a:rPr lang="en-US" dirty="0" smtClean="0">
                <a:solidFill>
                  <a:schemeClr val="tx2"/>
                </a:solidFill>
              </a:rPr>
              <a:t>Web</a:t>
            </a:r>
            <a:r>
              <a:rPr lang="zh-CN" altLang="en-US" dirty="0" smtClean="0">
                <a:solidFill>
                  <a:schemeClr val="tx2"/>
                </a:solidFill>
              </a:rPr>
              <a:t>服务器、数据库服务器等）进行调整。</a:t>
            </a:r>
          </a:p>
          <a:p>
            <a:pPr>
              <a:buFont typeface="Arial" panose="020B0604020202020204" pitchFamily="34" charset="0"/>
              <a:buChar char="•"/>
              <a:defRPr/>
            </a:pPr>
            <a:endParaRPr lang="zh-CN" altLang="en-US" dirty="0"/>
          </a:p>
        </p:txBody>
      </p:sp>
      <p:sp>
        <p:nvSpPr>
          <p:cNvPr id="131076" name="灯片编号占位符 3"/>
          <p:cNvSpPr>
            <a:spLocks noGrp="1"/>
          </p:cNvSpPr>
          <p:nvPr>
            <p:ph type="sldNum" sz="quarter" idx="12"/>
          </p:nvPr>
        </p:nvSpPr>
        <p:spPr bwMode="auto">
          <a:noFill/>
          <a:ln>
            <a:miter lim="800000"/>
            <a:headEnd/>
            <a:tailEnd/>
          </a:ln>
        </p:spPr>
        <p:txBody>
          <a:bodyPr/>
          <a:lstStyle/>
          <a:p>
            <a:fld id="{D387FC0D-5B68-4142-A80B-FB7BC1183371}" type="slidenum">
              <a:rPr lang="zh-CN" altLang="en-US"/>
              <a:pPr/>
              <a:t>121</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a:t>
            </a:r>
            <a:r>
              <a:rPr b="1" dirty="0"/>
              <a:t>生产线的软件体系结构</a:t>
            </a:r>
          </a:p>
        </p:txBody>
      </p:sp>
      <p:sp>
        <p:nvSpPr>
          <p:cNvPr id="133123" name="内容占位符 2"/>
          <p:cNvSpPr>
            <a:spLocks noGrp="1"/>
          </p:cNvSpPr>
          <p:nvPr>
            <p:ph idx="1"/>
          </p:nvPr>
        </p:nvSpPr>
        <p:spPr>
          <a:xfrm>
            <a:off x="457200" y="1412875"/>
            <a:ext cx="8229600" cy="4895850"/>
          </a:xfrm>
        </p:spPr>
        <p:txBody>
          <a:bodyPr/>
          <a:lstStyle/>
          <a:p>
            <a:r>
              <a:rPr lang="en-US" altLang="zh-CN" dirty="0" smtClean="0">
                <a:solidFill>
                  <a:schemeClr val="tx2"/>
                </a:solidFill>
              </a:rPr>
              <a:t>7.1</a:t>
            </a:r>
            <a:r>
              <a:rPr lang="zh-CN" altLang="en-US" dirty="0" smtClean="0">
                <a:solidFill>
                  <a:schemeClr val="tx2"/>
                </a:solidFill>
              </a:rPr>
              <a:t>软件生产线的概念</a:t>
            </a:r>
          </a:p>
          <a:p>
            <a:r>
              <a:rPr lang="en-US" altLang="zh-CN" dirty="0" smtClean="0">
                <a:solidFill>
                  <a:schemeClr val="tx2"/>
                </a:solidFill>
              </a:rPr>
              <a:t>7.2</a:t>
            </a:r>
            <a:r>
              <a:rPr lang="zh-CN" altLang="en-US" dirty="0" smtClean="0">
                <a:solidFill>
                  <a:schemeClr val="tx2"/>
                </a:solidFill>
              </a:rPr>
              <a:t>软件生产线如何工作</a:t>
            </a:r>
          </a:p>
          <a:p>
            <a:r>
              <a:rPr lang="en-US" altLang="zh-CN" dirty="0" smtClean="0">
                <a:solidFill>
                  <a:schemeClr val="tx2"/>
                </a:solidFill>
              </a:rPr>
              <a:t>7.3</a:t>
            </a:r>
            <a:r>
              <a:rPr lang="zh-CN" altLang="en-US" dirty="0" smtClean="0">
                <a:solidFill>
                  <a:schemeClr val="tx2"/>
                </a:solidFill>
              </a:rPr>
              <a:t>为软件生产线建立体系结构</a:t>
            </a:r>
          </a:p>
        </p:txBody>
      </p:sp>
      <p:sp>
        <p:nvSpPr>
          <p:cNvPr id="133124" name="灯片编号占位符 3"/>
          <p:cNvSpPr>
            <a:spLocks noGrp="1"/>
          </p:cNvSpPr>
          <p:nvPr>
            <p:ph type="sldNum" sz="quarter" idx="12"/>
          </p:nvPr>
        </p:nvSpPr>
        <p:spPr bwMode="auto">
          <a:noFill/>
          <a:ln>
            <a:miter lim="800000"/>
            <a:headEnd/>
            <a:tailEnd/>
          </a:ln>
        </p:spPr>
        <p:txBody>
          <a:bodyPr/>
          <a:lstStyle/>
          <a:p>
            <a:fld id="{E52A0410-497E-4D9B-ACD1-8FF1819DE22F}" type="slidenum">
              <a:rPr lang="zh-CN" altLang="en-US"/>
              <a:pPr/>
              <a:t>122</a:t>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7.1 </a:t>
            </a:r>
            <a:r>
              <a:rPr b="1" dirty="0"/>
              <a:t>软件生产线的概念</a:t>
            </a:r>
          </a:p>
        </p:txBody>
      </p:sp>
      <p:sp>
        <p:nvSpPr>
          <p:cNvPr id="3" name="内容占位符 2"/>
          <p:cNvSpPr>
            <a:spLocks noGrp="1"/>
          </p:cNvSpPr>
          <p:nvPr>
            <p:ph idx="1"/>
          </p:nvPr>
        </p:nvSpPr>
        <p:spPr>
          <a:xfrm>
            <a:off x="457200" y="1412875"/>
            <a:ext cx="8229600" cy="4895850"/>
          </a:xfrm>
        </p:spPr>
        <p:txBody>
          <a:bodyPr>
            <a:normAutofit fontScale="92500" lnSpcReduction="20000"/>
          </a:bodyPr>
          <a:lstStyle/>
          <a:p>
            <a:pPr>
              <a:buFont typeface="Arial" panose="020B0604020202020204" pitchFamily="34" charset="0"/>
              <a:buChar char="•"/>
              <a:defRPr/>
            </a:pPr>
            <a:r>
              <a:rPr lang="zh-CN" altLang="en-US" sz="2400" dirty="0" smtClean="0">
                <a:solidFill>
                  <a:schemeClr val="tx2"/>
                </a:solidFill>
              </a:rPr>
              <a:t>生产线是传统制造业常用的方法。可以追溯到</a:t>
            </a:r>
            <a:r>
              <a:rPr lang="en-US" sz="2400" dirty="0" smtClean="0">
                <a:solidFill>
                  <a:schemeClr val="tx2"/>
                </a:solidFill>
              </a:rPr>
              <a:t>1800</a:t>
            </a:r>
            <a:r>
              <a:rPr lang="zh-CN" altLang="en-US" sz="2400" dirty="0" smtClean="0">
                <a:solidFill>
                  <a:schemeClr val="tx2"/>
                </a:solidFill>
              </a:rPr>
              <a:t>年代的早期使用可交换零件生产来复枪</a:t>
            </a:r>
            <a:r>
              <a:rPr lang="en-US" sz="2400" dirty="0" smtClean="0">
                <a:solidFill>
                  <a:schemeClr val="tx2"/>
                </a:solidFill>
              </a:rPr>
              <a:t>(rifle)</a:t>
            </a:r>
            <a:r>
              <a:rPr lang="zh-CN" altLang="en-US" sz="2400" dirty="0" smtClean="0">
                <a:solidFill>
                  <a:schemeClr val="tx2"/>
                </a:solidFill>
              </a:rPr>
              <a:t>。当今，福特、一汽大众、甚至麦当劳，几乎每个生产企业都这么做，甚至把这种现象称为麦当劳化。例如，波音的</a:t>
            </a:r>
            <a:r>
              <a:rPr lang="en-US" sz="2400" dirty="0" smtClean="0">
                <a:solidFill>
                  <a:schemeClr val="tx2"/>
                </a:solidFill>
              </a:rPr>
              <a:t>757</a:t>
            </a:r>
            <a:r>
              <a:rPr lang="zh-CN" altLang="en-US" sz="2400" dirty="0" smtClean="0">
                <a:solidFill>
                  <a:schemeClr val="tx2"/>
                </a:solidFill>
              </a:rPr>
              <a:t>和</a:t>
            </a:r>
            <a:r>
              <a:rPr lang="en-US" sz="2400" dirty="0" smtClean="0">
                <a:solidFill>
                  <a:schemeClr val="tx2"/>
                </a:solidFill>
              </a:rPr>
              <a:t>767</a:t>
            </a:r>
            <a:r>
              <a:rPr lang="zh-CN" altLang="en-US" sz="2400" dirty="0" smtClean="0">
                <a:solidFill>
                  <a:schemeClr val="tx2"/>
                </a:solidFill>
              </a:rPr>
              <a:t>的零部件重复率达</a:t>
            </a:r>
            <a:r>
              <a:rPr lang="en-US" sz="2400" dirty="0" smtClean="0">
                <a:solidFill>
                  <a:schemeClr val="tx2"/>
                </a:solidFill>
              </a:rPr>
              <a:t>60%</a:t>
            </a:r>
            <a:r>
              <a:rPr lang="zh-CN" altLang="en-US" sz="2400" dirty="0" smtClean="0">
                <a:solidFill>
                  <a:schemeClr val="tx2"/>
                </a:solidFill>
              </a:rPr>
              <a:t>。</a:t>
            </a:r>
          </a:p>
          <a:p>
            <a:pPr>
              <a:buFont typeface="Arial" panose="020B0604020202020204" pitchFamily="34" charset="0"/>
              <a:buChar char="•"/>
              <a:defRPr/>
            </a:pPr>
            <a:endParaRPr lang="en-US" altLang="zh-CN" sz="2400" dirty="0" smtClean="0">
              <a:solidFill>
                <a:schemeClr val="tx2"/>
              </a:solidFill>
            </a:endParaRPr>
          </a:p>
          <a:p>
            <a:pPr>
              <a:buFont typeface="Arial" panose="020B0604020202020204" pitchFamily="34" charset="0"/>
              <a:buChar char="•"/>
              <a:defRPr/>
            </a:pPr>
            <a:r>
              <a:rPr lang="zh-CN" altLang="en-US" sz="2400" dirty="0" smtClean="0">
                <a:solidFill>
                  <a:schemeClr val="tx2"/>
                </a:solidFill>
              </a:rPr>
              <a:t>当开发组织能够复用同一个体系结构</a:t>
            </a:r>
            <a:r>
              <a:rPr lang="en-US" sz="2400" dirty="0" smtClean="0">
                <a:solidFill>
                  <a:schemeClr val="tx2"/>
                </a:solidFill>
              </a:rPr>
              <a:t>(</a:t>
            </a:r>
            <a:r>
              <a:rPr lang="zh-CN" altLang="en-US" sz="2400" dirty="0" smtClean="0">
                <a:solidFill>
                  <a:schemeClr val="tx2"/>
                </a:solidFill>
              </a:rPr>
              <a:t>包括与体系结构相关联的元素</a:t>
            </a:r>
            <a:r>
              <a:rPr lang="en-US" sz="2400" dirty="0" smtClean="0">
                <a:solidFill>
                  <a:schemeClr val="tx2"/>
                </a:solidFill>
              </a:rPr>
              <a:t>)</a:t>
            </a:r>
            <a:r>
              <a:rPr lang="zh-CN" altLang="en-US" sz="2400" dirty="0" smtClean="0">
                <a:solidFill>
                  <a:schemeClr val="tx2"/>
                </a:solidFill>
              </a:rPr>
              <a:t>生产多个类似系统是，就能够进一步减少开发时间，提高开发效率。这种做法就是建立软件生产线</a:t>
            </a:r>
            <a:r>
              <a:rPr lang="en-US" sz="2400" dirty="0" smtClean="0">
                <a:solidFill>
                  <a:schemeClr val="tx2"/>
                </a:solidFill>
              </a:rPr>
              <a:t>(software product line)</a:t>
            </a:r>
            <a:r>
              <a:rPr lang="zh-CN" altLang="en-US" sz="2400" dirty="0" smtClean="0">
                <a:solidFill>
                  <a:schemeClr val="tx2"/>
                </a:solidFill>
              </a:rPr>
              <a:t>，在生产线上分享或复用公共的体系结构、部件、元素等，满足特性领域的市场的快速的软件开发需要。</a:t>
            </a:r>
          </a:p>
        </p:txBody>
      </p:sp>
      <p:sp>
        <p:nvSpPr>
          <p:cNvPr id="134148" name="灯片编号占位符 3"/>
          <p:cNvSpPr>
            <a:spLocks noGrp="1"/>
          </p:cNvSpPr>
          <p:nvPr>
            <p:ph type="sldNum" sz="quarter" idx="12"/>
          </p:nvPr>
        </p:nvSpPr>
        <p:spPr bwMode="auto">
          <a:noFill/>
          <a:ln>
            <a:miter lim="800000"/>
            <a:headEnd/>
            <a:tailEnd/>
          </a:ln>
        </p:spPr>
        <p:txBody>
          <a:bodyPr/>
          <a:lstStyle/>
          <a:p>
            <a:fld id="{475A38C3-D934-45C7-8537-412451BA4BEA}" type="slidenum">
              <a:rPr lang="zh-CN" altLang="en-US"/>
              <a:pPr/>
              <a:t>123</a:t>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7.1</a:t>
            </a:r>
            <a:r>
              <a:rPr b="1" dirty="0"/>
              <a:t>软件生产线的概念</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有了软件生产线，系统的建造就变成了：寻找适当的财富</a:t>
            </a:r>
            <a:r>
              <a:rPr lang="en-US" dirty="0" smtClean="0">
                <a:solidFill>
                  <a:schemeClr val="tx2"/>
                </a:solidFill>
              </a:rPr>
              <a:t>(</a:t>
            </a:r>
            <a:r>
              <a:rPr lang="zh-CN" altLang="en-US" dirty="0" smtClean="0">
                <a:solidFill>
                  <a:schemeClr val="tx2"/>
                </a:solidFill>
              </a:rPr>
              <a:t>体系结构和元素</a:t>
            </a:r>
            <a:r>
              <a:rPr lang="en-US" dirty="0" smtClean="0">
                <a:solidFill>
                  <a:schemeClr val="tx2"/>
                </a:solidFill>
              </a:rPr>
              <a:t>)</a:t>
            </a:r>
            <a:r>
              <a:rPr lang="zh-CN" altLang="en-US" dirty="0" smtClean="0">
                <a:solidFill>
                  <a:schemeClr val="tx2"/>
                </a:solidFill>
              </a:rPr>
              <a:t>，按所建系统的要求将其剪裁，然后，组装系统。系统集成与测试替代了原先的详细设计和编码，成为软件开发的主要活动。</a:t>
            </a:r>
            <a:endParaRPr lang="en-US" altLang="zh-CN" dirty="0" smtClean="0">
              <a:solidFill>
                <a:schemeClr val="tx2"/>
              </a:solidFill>
            </a:endParaRPr>
          </a:p>
          <a:p>
            <a:pPr>
              <a:buFont typeface="Arial" panose="020B0604020202020204" pitchFamily="34" charset="0"/>
              <a:buChar char="•"/>
              <a:defRPr/>
            </a:pP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软件生产线简化了系统的创立方式，可以为特定的客户或一类客户创立其希望的系统。</a:t>
            </a:r>
          </a:p>
          <a:p>
            <a:pPr>
              <a:buFont typeface="Arial" panose="020B0604020202020204" pitchFamily="34" charset="0"/>
              <a:buChar char="•"/>
              <a:defRPr/>
            </a:pPr>
            <a:endParaRPr lang="zh-CN" altLang="en-US" dirty="0"/>
          </a:p>
        </p:txBody>
      </p:sp>
      <p:sp>
        <p:nvSpPr>
          <p:cNvPr id="135172" name="灯片编号占位符 3"/>
          <p:cNvSpPr>
            <a:spLocks noGrp="1"/>
          </p:cNvSpPr>
          <p:nvPr>
            <p:ph type="sldNum" sz="quarter" idx="12"/>
          </p:nvPr>
        </p:nvSpPr>
        <p:spPr bwMode="auto">
          <a:noFill/>
          <a:ln>
            <a:miter lim="800000"/>
            <a:headEnd/>
            <a:tailEnd/>
          </a:ln>
        </p:spPr>
        <p:txBody>
          <a:bodyPr/>
          <a:lstStyle/>
          <a:p>
            <a:fld id="{FCAD3338-6359-4932-8CA8-28FAFC67CC74}" type="slidenum">
              <a:rPr lang="zh-CN" altLang="en-US"/>
              <a:pPr/>
              <a:t>124</a:t>
            </a:fld>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7.2</a:t>
            </a:r>
            <a:r>
              <a:rPr b="1" dirty="0"/>
              <a:t>软件生产线如何工作</a:t>
            </a:r>
          </a:p>
        </p:txBody>
      </p:sp>
      <p:sp>
        <p:nvSpPr>
          <p:cNvPr id="3" name="内容占位符 2"/>
          <p:cNvSpPr>
            <a:spLocks noGrp="1"/>
          </p:cNvSpPr>
          <p:nvPr>
            <p:ph idx="1"/>
          </p:nvPr>
        </p:nvSpPr>
        <p:spPr>
          <a:xfrm>
            <a:off x="457200" y="1412875"/>
            <a:ext cx="8229600" cy="4895850"/>
          </a:xfrm>
        </p:spPr>
        <p:txBody>
          <a:bodyPr>
            <a:normAutofit fontScale="85000" lnSpcReduction="20000"/>
          </a:bodyPr>
          <a:lstStyle/>
          <a:p>
            <a:pPr>
              <a:buFont typeface="Arial" panose="020B0604020202020204" pitchFamily="34" charset="0"/>
              <a:buChar char="•"/>
              <a:defRPr/>
            </a:pPr>
            <a:r>
              <a:rPr lang="zh-CN" altLang="en-US" sz="3700" b="1" dirty="0">
                <a:solidFill>
                  <a:srgbClr val="C00000"/>
                </a:solidFill>
              </a:rPr>
              <a:t>需求工作</a:t>
            </a:r>
            <a:r>
              <a:rPr lang="zh-CN" altLang="en-US" dirty="0" smtClean="0">
                <a:solidFill>
                  <a:schemeClr val="tx2"/>
                </a:solidFill>
              </a:rPr>
              <a:t>：待开发的系统的需求与早期系统具有许多共性，因此可以复用，降低需求分析工作量。</a:t>
            </a:r>
          </a:p>
          <a:p>
            <a:pPr>
              <a:buFont typeface="Arial" panose="020B0604020202020204" pitchFamily="34" charset="0"/>
              <a:buChar char="•"/>
              <a:defRPr/>
            </a:pPr>
            <a:r>
              <a:rPr lang="zh-CN" altLang="en-US" sz="3700" b="1" dirty="0">
                <a:solidFill>
                  <a:srgbClr val="C00000"/>
                </a:solidFill>
              </a:rPr>
              <a:t>体系结构</a:t>
            </a:r>
            <a:r>
              <a:rPr lang="zh-CN" altLang="en-US" sz="3700" b="1" dirty="0" smtClean="0">
                <a:solidFill>
                  <a:srgbClr val="C00000"/>
                </a:solidFill>
              </a:rPr>
              <a:t>设计</a:t>
            </a:r>
            <a:r>
              <a:rPr lang="en-US" altLang="zh-CN" dirty="0" smtClean="0">
                <a:solidFill>
                  <a:schemeClr val="tx2"/>
                </a:solidFill>
              </a:rPr>
              <a:t>:</a:t>
            </a:r>
            <a:r>
              <a:rPr lang="zh-CN" altLang="en-US" dirty="0" smtClean="0">
                <a:solidFill>
                  <a:schemeClr val="tx2"/>
                </a:solidFill>
              </a:rPr>
              <a:t>软件系统结构是最优秀的程序员花大量时间确定的。体系结构决定了系统的性能、可靠性、可修改性等质量目标。对于新产品，最重要的设计工作已经做完了，不需要做重复工作。避免因选错体系结构导致的开发困难和系统质量问题。</a:t>
            </a:r>
          </a:p>
          <a:p>
            <a:pPr>
              <a:buFont typeface="Arial" panose="020B0604020202020204" pitchFamily="34" charset="0"/>
              <a:buChar char="•"/>
              <a:defRPr/>
            </a:pPr>
            <a:r>
              <a:rPr lang="zh-CN" altLang="en-US" sz="4200" b="1" dirty="0">
                <a:solidFill>
                  <a:srgbClr val="C00000"/>
                </a:solidFill>
              </a:rPr>
              <a:t>元素的选择和使用</a:t>
            </a:r>
            <a:r>
              <a:rPr lang="zh-CN" altLang="en-US" dirty="0" smtClean="0">
                <a:solidFill>
                  <a:schemeClr val="tx2"/>
                </a:solidFill>
              </a:rPr>
              <a:t>：软件元素可以应用到多个产品中。元素的复用不仅仅是代码，更要关注前期设计时的元素的复用，虽然更困难一些。包括考虑元素接口、文档、测试计划和规程、以及预测模型</a:t>
            </a:r>
            <a:r>
              <a:rPr lang="en-US" dirty="0" smtClean="0">
                <a:solidFill>
                  <a:schemeClr val="tx2"/>
                </a:solidFill>
              </a:rPr>
              <a:t>(</a:t>
            </a:r>
            <a:r>
              <a:rPr lang="zh-CN" altLang="en-US" dirty="0" smtClean="0">
                <a:solidFill>
                  <a:schemeClr val="tx2"/>
                </a:solidFill>
              </a:rPr>
              <a:t>例如预测性能的</a:t>
            </a:r>
            <a:r>
              <a:rPr lang="en-US" dirty="0" smtClean="0">
                <a:solidFill>
                  <a:schemeClr val="tx2"/>
                </a:solidFill>
              </a:rPr>
              <a:t>)</a:t>
            </a:r>
            <a:r>
              <a:rPr lang="zh-CN" altLang="en-US" dirty="0" smtClean="0">
                <a:solidFill>
                  <a:schemeClr val="tx2"/>
                </a:solidFill>
              </a:rPr>
              <a:t>的复用。可复用元素与系统的每个接口都代表着关键设计决策。</a:t>
            </a:r>
          </a:p>
        </p:txBody>
      </p:sp>
      <p:sp>
        <p:nvSpPr>
          <p:cNvPr id="136196" name="灯片编号占位符 3"/>
          <p:cNvSpPr>
            <a:spLocks noGrp="1"/>
          </p:cNvSpPr>
          <p:nvPr>
            <p:ph type="sldNum" sz="quarter" idx="12"/>
          </p:nvPr>
        </p:nvSpPr>
        <p:spPr bwMode="auto">
          <a:noFill/>
          <a:ln>
            <a:miter lim="800000"/>
            <a:headEnd/>
            <a:tailEnd/>
          </a:ln>
        </p:spPr>
        <p:txBody>
          <a:bodyPr/>
          <a:lstStyle/>
          <a:p>
            <a:fld id="{15CD18F8-7C83-4E80-BD45-7980315D339B}" type="slidenum">
              <a:rPr lang="zh-CN" altLang="en-US"/>
              <a:pPr/>
              <a:t>125</a:t>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7.2</a:t>
            </a:r>
            <a:r>
              <a:rPr b="1" dirty="0"/>
              <a:t>软件生产线如何工作</a:t>
            </a:r>
          </a:p>
        </p:txBody>
      </p:sp>
      <p:sp>
        <p:nvSpPr>
          <p:cNvPr id="3" name="内容占位符 2"/>
          <p:cNvSpPr>
            <a:spLocks noGrp="1"/>
          </p:cNvSpPr>
          <p:nvPr>
            <p:ph idx="1"/>
          </p:nvPr>
        </p:nvSpPr>
        <p:spPr>
          <a:xfrm>
            <a:off x="457200" y="1412875"/>
            <a:ext cx="8229600" cy="4895850"/>
          </a:xfrm>
        </p:spPr>
        <p:txBody>
          <a:bodyPr>
            <a:normAutofit fontScale="85000" lnSpcReduction="20000"/>
          </a:bodyPr>
          <a:lstStyle/>
          <a:p>
            <a:pPr>
              <a:buFont typeface="Arial" panose="020B0604020202020204" pitchFamily="34" charset="0"/>
              <a:buChar char="•"/>
              <a:defRPr/>
            </a:pPr>
            <a:r>
              <a:rPr lang="zh-CN" altLang="en-US" sz="3100" b="1" dirty="0">
                <a:solidFill>
                  <a:srgbClr val="C00000"/>
                </a:solidFill>
              </a:rPr>
              <a:t>模型和分析工作</a:t>
            </a:r>
            <a:r>
              <a:rPr lang="zh-CN" altLang="en-US" sz="2400" b="1" dirty="0" smtClean="0">
                <a:solidFill>
                  <a:schemeClr val="tx2"/>
                </a:solidFill>
              </a:rPr>
              <a:t>：</a:t>
            </a:r>
            <a:r>
              <a:rPr lang="zh-CN" altLang="en-US" sz="2400" dirty="0" smtClean="0">
                <a:solidFill>
                  <a:schemeClr val="tx2"/>
                </a:solidFill>
              </a:rPr>
              <a:t>可以很好地使用先前产品的经验和模型，分析新产品的性能、调度、分布式系统的问题（例如证明是否有死锁）、处理器进程的分配、容错模式、网络负载策略等。特别要分析一个产品与另一个产品质量差别，避免产品的质量问题。</a:t>
            </a:r>
          </a:p>
          <a:p>
            <a:pPr>
              <a:buFont typeface="Arial" panose="020B0604020202020204" pitchFamily="34" charset="0"/>
              <a:buChar char="•"/>
              <a:defRPr/>
            </a:pPr>
            <a:r>
              <a:rPr lang="zh-CN" altLang="en-US" sz="3100" b="1" dirty="0">
                <a:solidFill>
                  <a:srgbClr val="C00000"/>
                </a:solidFill>
              </a:rPr>
              <a:t>测试工作</a:t>
            </a:r>
            <a:r>
              <a:rPr lang="zh-CN" altLang="en-US" sz="2400" b="1" dirty="0" smtClean="0">
                <a:solidFill>
                  <a:schemeClr val="tx2"/>
                </a:solidFill>
              </a:rPr>
              <a:t>：</a:t>
            </a:r>
            <a:r>
              <a:rPr lang="zh-CN" altLang="en-US" sz="2400" dirty="0" smtClean="0">
                <a:solidFill>
                  <a:schemeClr val="tx2"/>
                </a:solidFill>
              </a:rPr>
              <a:t>测试计划、测试规程、测试用例、测试数据、以及问题的报告和固定模式等也要在生产线上的体现出来。提高生产中的可重复性。</a:t>
            </a:r>
          </a:p>
          <a:p>
            <a:pPr>
              <a:buFont typeface="Arial" panose="020B0604020202020204" pitchFamily="34" charset="0"/>
              <a:buChar char="•"/>
              <a:defRPr/>
            </a:pPr>
            <a:r>
              <a:rPr lang="zh-CN" altLang="en-US" sz="3100" b="1" dirty="0">
                <a:solidFill>
                  <a:srgbClr val="C00000"/>
                </a:solidFill>
              </a:rPr>
              <a:t>项目策划</a:t>
            </a:r>
            <a:r>
              <a:rPr lang="zh-CN" altLang="en-US" sz="2400" b="1" dirty="0" smtClean="0">
                <a:solidFill>
                  <a:schemeClr val="tx2"/>
                </a:solidFill>
              </a:rPr>
              <a:t>：</a:t>
            </a:r>
            <a:r>
              <a:rPr lang="zh-CN" altLang="en-US" sz="2400" dirty="0" smtClean="0">
                <a:solidFill>
                  <a:schemeClr val="tx2"/>
                </a:solidFill>
              </a:rPr>
              <a:t>软件生产线能够更容易预测每个产品的生产经费和进度，因为可以参考以前的经验</a:t>
            </a:r>
            <a:r>
              <a:rPr lang="en-US" sz="2400" dirty="0" smtClean="0">
                <a:solidFill>
                  <a:schemeClr val="tx2"/>
                </a:solidFill>
              </a:rPr>
              <a:t>(</a:t>
            </a:r>
            <a:r>
              <a:rPr lang="zh-CN" altLang="en-US" sz="2400" dirty="0" smtClean="0">
                <a:solidFill>
                  <a:schemeClr val="tx2"/>
                </a:solidFill>
              </a:rPr>
              <a:t>指标</a:t>
            </a:r>
            <a:r>
              <a:rPr lang="en-US" sz="2400" dirty="0" smtClean="0">
                <a:solidFill>
                  <a:schemeClr val="tx2"/>
                </a:solidFill>
              </a:rPr>
              <a:t>)</a:t>
            </a:r>
            <a:r>
              <a:rPr lang="zh-CN" altLang="en-US" sz="2400" dirty="0" smtClean="0">
                <a:solidFill>
                  <a:schemeClr val="tx2"/>
                </a:solidFill>
              </a:rPr>
              <a:t>。不需要每次都写出工作任务分解结构</a:t>
            </a:r>
            <a:r>
              <a:rPr lang="en-US" sz="2400" dirty="0" smtClean="0">
                <a:solidFill>
                  <a:schemeClr val="tx2"/>
                </a:solidFill>
              </a:rPr>
              <a:t>(WBS)</a:t>
            </a:r>
            <a:r>
              <a:rPr lang="zh-CN" altLang="en-US" sz="2400" dirty="0" smtClean="0">
                <a:solidFill>
                  <a:schemeClr val="tx2"/>
                </a:solidFill>
              </a:rPr>
              <a:t>。开发团队的规模和组织也是确定的。</a:t>
            </a:r>
          </a:p>
        </p:txBody>
      </p:sp>
      <p:sp>
        <p:nvSpPr>
          <p:cNvPr id="137220" name="灯片编号占位符 3"/>
          <p:cNvSpPr>
            <a:spLocks noGrp="1"/>
          </p:cNvSpPr>
          <p:nvPr>
            <p:ph type="sldNum" sz="quarter" idx="12"/>
          </p:nvPr>
        </p:nvSpPr>
        <p:spPr bwMode="auto">
          <a:noFill/>
          <a:ln>
            <a:miter lim="800000"/>
            <a:headEnd/>
            <a:tailEnd/>
          </a:ln>
        </p:spPr>
        <p:txBody>
          <a:bodyPr/>
          <a:lstStyle/>
          <a:p>
            <a:fld id="{4D8361C4-93B0-440B-8F9B-C031A917A127}" type="slidenum">
              <a:rPr lang="zh-CN" altLang="en-US"/>
              <a:pPr/>
              <a:t>126</a:t>
            </a:fld>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7.2</a:t>
            </a:r>
            <a:r>
              <a:rPr b="1" dirty="0"/>
              <a:t>软件生产线如何工作</a:t>
            </a:r>
          </a:p>
        </p:txBody>
      </p:sp>
      <p:sp>
        <p:nvSpPr>
          <p:cNvPr id="3" name="内容占位符 2"/>
          <p:cNvSpPr>
            <a:spLocks noGrp="1"/>
          </p:cNvSpPr>
          <p:nvPr>
            <p:ph idx="1"/>
          </p:nvPr>
        </p:nvSpPr>
        <p:spPr>
          <a:xfrm>
            <a:off x="457200" y="1412875"/>
            <a:ext cx="8229600" cy="4895850"/>
          </a:xfrm>
        </p:spPr>
        <p:txBody>
          <a:bodyPr>
            <a:normAutofit fontScale="70000" lnSpcReduction="20000"/>
          </a:bodyPr>
          <a:lstStyle/>
          <a:p>
            <a:pPr>
              <a:buFont typeface="Arial" panose="020B0604020202020204" pitchFamily="34" charset="0"/>
              <a:buChar char="•"/>
              <a:defRPr/>
            </a:pPr>
            <a:r>
              <a:rPr lang="zh-CN" altLang="en-US" sz="4200" b="1" dirty="0">
                <a:solidFill>
                  <a:srgbClr val="C00000"/>
                </a:solidFill>
              </a:rPr>
              <a:t>过程、方法和工具</a:t>
            </a:r>
            <a:r>
              <a:rPr lang="zh-CN" altLang="en-US" dirty="0" smtClean="0">
                <a:solidFill>
                  <a:schemeClr val="tx2"/>
                </a:solidFill>
              </a:rPr>
              <a:t>：配置控制规程和工具、文档编制计划和批准过程、工具环境、系统产生和发布过程、编码标准、以及日常的工程支持工作也可以从一个产品到另一产品重复的的执行。即，整个开发过程与以前是一样是的。</a:t>
            </a:r>
          </a:p>
          <a:p>
            <a:pPr>
              <a:buFont typeface="Arial" panose="020B0604020202020204" pitchFamily="34" charset="0"/>
              <a:buChar char="•"/>
              <a:defRPr/>
            </a:pPr>
            <a:r>
              <a:rPr lang="zh-CN" altLang="en-US" sz="4700" b="1" dirty="0">
                <a:solidFill>
                  <a:srgbClr val="C00000"/>
                </a:solidFill>
              </a:rPr>
              <a:t>人力</a:t>
            </a:r>
            <a:r>
              <a:rPr lang="zh-CN" altLang="en-US" dirty="0" smtClean="0">
                <a:solidFill>
                  <a:schemeClr val="tx2"/>
                </a:solidFill>
              </a:rPr>
              <a:t>：由于产品的共性，人员可以顺利地在不同的项目中流动。他们的经验可以跨越整个生产线。</a:t>
            </a:r>
          </a:p>
          <a:p>
            <a:pPr>
              <a:buFont typeface="Arial" panose="020B0604020202020204" pitchFamily="34" charset="0"/>
              <a:buChar char="•"/>
              <a:defRPr/>
            </a:pPr>
            <a:r>
              <a:rPr lang="zh-CN" altLang="en-US" sz="4700" b="1" dirty="0">
                <a:solidFill>
                  <a:srgbClr val="C00000"/>
                </a:solidFill>
              </a:rPr>
              <a:t>例证系统</a:t>
            </a:r>
            <a:r>
              <a:rPr lang="zh-CN" altLang="en-US" dirty="0" smtClean="0">
                <a:solidFill>
                  <a:schemeClr val="tx2"/>
                </a:solidFill>
              </a:rPr>
              <a:t>：把已经运行的产品作为高质量演示原型，以及性能、密安、安全、可靠等的工程模型。并以此为基础演示新产品的功能、性能等的改进情况。</a:t>
            </a:r>
          </a:p>
          <a:p>
            <a:pPr>
              <a:buFont typeface="Arial" panose="020B0604020202020204" pitchFamily="34" charset="0"/>
              <a:buChar char="•"/>
              <a:defRPr/>
            </a:pPr>
            <a:r>
              <a:rPr lang="zh-CN" altLang="en-US" sz="4700" b="1" dirty="0">
                <a:solidFill>
                  <a:srgbClr val="C00000"/>
                </a:solidFill>
              </a:rPr>
              <a:t>缺陷消除工作</a:t>
            </a:r>
            <a:r>
              <a:rPr lang="zh-CN" altLang="en-US" dirty="0" smtClean="0">
                <a:solidFill>
                  <a:schemeClr val="tx2"/>
                </a:solidFill>
              </a:rPr>
              <a:t>：生产线为质量的增强奠定了基础，因为可以用先前的缺陷消除经验，更有效地消除新系统的缺陷。系统越复杂，解决系列产品的诸如性能、可靠性等工程问题的效益越高。这是提高复杂系的开发者和客户的信心的有效方法</a:t>
            </a:r>
            <a:r>
              <a:rPr lang="zh-CN" altLang="en-US" dirty="0" smtClean="0"/>
              <a:t>。</a:t>
            </a:r>
          </a:p>
          <a:p>
            <a:pPr>
              <a:buFont typeface="Arial" panose="020B0604020202020204" pitchFamily="34" charset="0"/>
              <a:buChar char="•"/>
              <a:defRPr/>
            </a:pPr>
            <a:endParaRPr lang="zh-CN" altLang="en-US" dirty="0"/>
          </a:p>
        </p:txBody>
      </p:sp>
      <p:sp>
        <p:nvSpPr>
          <p:cNvPr id="138244" name="灯片编号占位符 3"/>
          <p:cNvSpPr>
            <a:spLocks noGrp="1"/>
          </p:cNvSpPr>
          <p:nvPr>
            <p:ph type="sldNum" sz="quarter" idx="12"/>
          </p:nvPr>
        </p:nvSpPr>
        <p:spPr bwMode="auto">
          <a:noFill/>
          <a:ln>
            <a:miter lim="800000"/>
            <a:headEnd/>
            <a:tailEnd/>
          </a:ln>
        </p:spPr>
        <p:txBody>
          <a:bodyPr/>
          <a:lstStyle/>
          <a:p>
            <a:fld id="{9562B490-7239-48BD-BD06-CB0C25FAE756}" type="slidenum">
              <a:rPr lang="zh-CN" altLang="en-US"/>
              <a:pPr/>
              <a:t>127</a:t>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390508"/>
            <a:ext cx="7848600" cy="609600"/>
          </a:xfrm>
        </p:spPr>
        <p:txBody>
          <a:bodyPr/>
          <a:lstStyle/>
          <a:p>
            <a:pPr>
              <a:defRPr/>
            </a:pPr>
            <a:r>
              <a:rPr lang="en-US" b="1" dirty="0"/>
              <a:t>7.3 </a:t>
            </a:r>
            <a:r>
              <a:rPr b="1" dirty="0"/>
              <a:t>为软件生产线建立体系结构</a:t>
            </a:r>
          </a:p>
        </p:txBody>
      </p:sp>
      <p:sp>
        <p:nvSpPr>
          <p:cNvPr id="139267" name="内容占位符 2"/>
          <p:cNvSpPr>
            <a:spLocks noGrp="1"/>
          </p:cNvSpPr>
          <p:nvPr>
            <p:ph idx="1"/>
          </p:nvPr>
        </p:nvSpPr>
        <p:spPr>
          <a:xfrm>
            <a:off x="457200" y="1412875"/>
            <a:ext cx="8229600" cy="4895850"/>
          </a:xfrm>
        </p:spPr>
        <p:txBody>
          <a:bodyPr/>
          <a:lstStyle/>
          <a:p>
            <a:r>
              <a:rPr lang="zh-CN" altLang="en-US" b="1" dirty="0" smtClean="0">
                <a:solidFill>
                  <a:schemeClr val="tx2"/>
                </a:solidFill>
              </a:rPr>
              <a:t>首先，标识出变化点：</a:t>
            </a:r>
            <a:r>
              <a:rPr lang="zh-CN" altLang="en-US" dirty="0" smtClean="0">
                <a:solidFill>
                  <a:schemeClr val="tx2"/>
                </a:solidFill>
              </a:rPr>
              <a:t>这是一项经常性的活动，因为产品的变化是多方面的，在开发期间的任何时间都需要标识出各种差异点</a:t>
            </a:r>
            <a:r>
              <a:rPr lang="en-US" altLang="zh-CN" dirty="0" smtClean="0">
                <a:solidFill>
                  <a:schemeClr val="tx2"/>
                </a:solidFill>
              </a:rPr>
              <a:t>(variation)</a:t>
            </a:r>
            <a:r>
              <a:rPr lang="zh-CN" altLang="en-US" dirty="0" smtClean="0">
                <a:solidFill>
                  <a:schemeClr val="tx2"/>
                </a:solidFill>
              </a:rPr>
              <a:t>。有些差异在需求阶段就会表现出来，有些在设计阶段、或者在实现阶段才被发现。</a:t>
            </a:r>
            <a:endParaRPr lang="en-US" altLang="zh-CN" dirty="0" smtClean="0">
              <a:solidFill>
                <a:schemeClr val="tx2"/>
              </a:solidFill>
            </a:endParaRPr>
          </a:p>
          <a:p>
            <a:endParaRPr lang="zh-CN" altLang="en-US" dirty="0" smtClean="0"/>
          </a:p>
        </p:txBody>
      </p:sp>
      <p:sp>
        <p:nvSpPr>
          <p:cNvPr id="139268" name="灯片编号占位符 3"/>
          <p:cNvSpPr>
            <a:spLocks noGrp="1"/>
          </p:cNvSpPr>
          <p:nvPr>
            <p:ph type="sldNum" sz="quarter" idx="12"/>
          </p:nvPr>
        </p:nvSpPr>
        <p:spPr bwMode="auto">
          <a:noFill/>
          <a:ln>
            <a:miter lim="800000"/>
            <a:headEnd/>
            <a:tailEnd/>
          </a:ln>
        </p:spPr>
        <p:txBody>
          <a:bodyPr/>
          <a:lstStyle/>
          <a:p>
            <a:fld id="{09796EB5-BDE9-4914-BF89-913CF5A8024A}" type="slidenum">
              <a:rPr lang="zh-CN" altLang="en-US"/>
              <a:pPr/>
              <a:t>128</a:t>
            </a:fld>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b="1" dirty="0" smtClean="0">
                <a:solidFill>
                  <a:schemeClr val="tx2"/>
                </a:solidFill>
              </a:rPr>
              <a:t>其次，让体系结构支持这些变化点。</a:t>
            </a:r>
            <a:r>
              <a:rPr lang="zh-CN" altLang="en-US" dirty="0" smtClean="0">
                <a:solidFill>
                  <a:schemeClr val="tx2"/>
                </a:solidFill>
              </a:rPr>
              <a:t>可以采用如下的一些技术实现：</a:t>
            </a:r>
          </a:p>
          <a:p>
            <a:pPr lvl="1">
              <a:buFont typeface="Arial" panose="020B0604020202020204" pitchFamily="34" charset="0"/>
              <a:buChar char="–"/>
              <a:defRPr/>
            </a:pPr>
            <a:r>
              <a:rPr lang="en-US" dirty="0" smtClean="0"/>
              <a:t>1</a:t>
            </a:r>
            <a:r>
              <a:rPr lang="zh-CN" altLang="en-US" dirty="0" smtClean="0"/>
              <a:t>）在面向对象的系统中，对特定的类进行泛化以适应差异。或重写现有的类，反出各种不同产品的变化；</a:t>
            </a:r>
          </a:p>
          <a:p>
            <a:pPr lvl="1">
              <a:buFont typeface="Arial" panose="020B0604020202020204" pitchFamily="34" charset="0"/>
              <a:buChar char="–"/>
              <a:defRPr/>
            </a:pPr>
            <a:r>
              <a:rPr lang="en-US" dirty="0" smtClean="0"/>
              <a:t>2</a:t>
            </a:r>
            <a:r>
              <a:rPr lang="zh-CN" altLang="en-US" dirty="0" smtClean="0"/>
              <a:t>）把扩展点纳入到元素的实现中。能够安全地增加特性和功能；</a:t>
            </a:r>
          </a:p>
          <a:p>
            <a:pPr lvl="1">
              <a:buFont typeface="Arial" panose="020B0604020202020204" pitchFamily="34" charset="0"/>
              <a:buChar char="–"/>
              <a:defRPr/>
            </a:pPr>
            <a:r>
              <a:rPr lang="en-US" dirty="0" smtClean="0"/>
              <a:t>3</a:t>
            </a:r>
            <a:r>
              <a:rPr lang="zh-CN" altLang="en-US" dirty="0" smtClean="0"/>
              <a:t>）引入建造参数，表现出元素、子系统、或一组子系统的差异点。通过设立值，实现产品的重新配置。</a:t>
            </a:r>
          </a:p>
          <a:p>
            <a:pPr lvl="1">
              <a:buFont typeface="Arial" panose="020B0604020202020204" pitchFamily="34" charset="0"/>
              <a:buChar char="–"/>
              <a:defRPr/>
            </a:pPr>
            <a:r>
              <a:rPr lang="en-US" dirty="0" smtClean="0"/>
              <a:t>4</a:t>
            </a:r>
            <a:r>
              <a:rPr lang="zh-CN" altLang="en-US" dirty="0" smtClean="0"/>
              <a:t>）通过映射程序体现对数据或执行环境的操作能力。映射程序可以基于上下文调整行为。</a:t>
            </a:r>
          </a:p>
          <a:p>
            <a:pPr lvl="1">
              <a:buFont typeface="Arial" panose="020B0604020202020204" pitchFamily="34" charset="0"/>
              <a:buChar char="–"/>
              <a:defRPr/>
            </a:pPr>
            <a:r>
              <a:rPr lang="en-US" dirty="0" smtClean="0"/>
              <a:t>5</a:t>
            </a:r>
            <a:r>
              <a:rPr lang="zh-CN" altLang="en-US" dirty="0" smtClean="0"/>
              <a:t>）采用重载技术，重新命名对不同类型的操作。但是，重载会降低代码的可理解性，增加复杂性。</a:t>
            </a:r>
            <a:endParaRPr lang="zh-CN" altLang="en-US" dirty="0"/>
          </a:p>
        </p:txBody>
      </p:sp>
      <p:sp>
        <p:nvSpPr>
          <p:cNvPr id="140291" name="灯片编号占位符 3"/>
          <p:cNvSpPr>
            <a:spLocks noGrp="1"/>
          </p:cNvSpPr>
          <p:nvPr>
            <p:ph type="sldNum" sz="quarter" idx="12"/>
          </p:nvPr>
        </p:nvSpPr>
        <p:spPr bwMode="auto">
          <a:noFill/>
          <a:ln>
            <a:miter lim="800000"/>
            <a:headEnd/>
            <a:tailEnd/>
          </a:ln>
        </p:spPr>
        <p:txBody>
          <a:bodyPr/>
          <a:lstStyle/>
          <a:p>
            <a:fld id="{092F5D10-114C-488F-A26E-A5F324C8C505}" type="slidenum">
              <a:rPr lang="zh-CN" altLang="en-US"/>
              <a:pPr/>
              <a:t>129</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1.4 </a:t>
            </a:r>
            <a:r>
              <a:rPr b="1" dirty="0"/>
              <a:t>体系结构设计过程</a:t>
            </a:r>
          </a:p>
        </p:txBody>
      </p:sp>
      <p:sp>
        <p:nvSpPr>
          <p:cNvPr id="16387" name="内容占位符 2"/>
          <p:cNvSpPr>
            <a:spLocks noGrp="1"/>
          </p:cNvSpPr>
          <p:nvPr>
            <p:ph idx="1"/>
          </p:nvPr>
        </p:nvSpPr>
        <p:spPr>
          <a:xfrm>
            <a:off x="457200" y="1412875"/>
            <a:ext cx="8229600" cy="4895850"/>
          </a:xfrm>
        </p:spPr>
        <p:txBody>
          <a:bodyPr/>
          <a:lstStyle/>
          <a:p>
            <a:r>
              <a:rPr lang="en-US" altLang="zh-CN" dirty="0" smtClean="0">
                <a:solidFill>
                  <a:schemeClr val="tx2"/>
                </a:solidFill>
              </a:rPr>
              <a:t>1.4.1</a:t>
            </a:r>
            <a:r>
              <a:rPr lang="zh-CN" altLang="en-US" dirty="0" smtClean="0">
                <a:solidFill>
                  <a:schemeClr val="tx2"/>
                </a:solidFill>
              </a:rPr>
              <a:t>体系结构视角</a:t>
            </a:r>
          </a:p>
          <a:p>
            <a:r>
              <a:rPr lang="en-US" altLang="zh-CN" dirty="0" smtClean="0">
                <a:solidFill>
                  <a:schemeClr val="tx2"/>
                </a:solidFill>
              </a:rPr>
              <a:t>1.4.2</a:t>
            </a:r>
            <a:r>
              <a:rPr lang="zh-CN" altLang="en-US" dirty="0" smtClean="0">
                <a:solidFill>
                  <a:schemeClr val="tx2"/>
                </a:solidFill>
              </a:rPr>
              <a:t>设计过程</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457200" y="1412875"/>
            <a:ext cx="8229600" cy="4895850"/>
          </a:xfrm>
        </p:spPr>
        <p:txBody>
          <a:bodyPr/>
          <a:lstStyle/>
          <a:p>
            <a:r>
              <a:rPr lang="zh-CN" altLang="en-US" b="1" dirty="0" smtClean="0">
                <a:solidFill>
                  <a:schemeClr val="tx2"/>
                </a:solidFill>
              </a:rPr>
              <a:t>最后，评估体系结构的生产适应性</a:t>
            </a:r>
            <a:r>
              <a:rPr lang="zh-CN" altLang="en-US" dirty="0" smtClean="0">
                <a:solidFill>
                  <a:schemeClr val="tx2"/>
                </a:solidFill>
              </a:rPr>
              <a:t>。 </a:t>
            </a:r>
            <a:endParaRPr lang="en-US" altLang="zh-CN" dirty="0" smtClean="0">
              <a:solidFill>
                <a:schemeClr val="tx2"/>
              </a:solidFill>
            </a:endParaRPr>
          </a:p>
          <a:p>
            <a:pPr lvl="1"/>
            <a:r>
              <a:rPr lang="zh-CN" altLang="en-US" dirty="0" smtClean="0"/>
              <a:t>主要评估体系结构适应差异的程度。这些差异是否会影响系统或产品的性能和其它质量特征，在开发成本、时间等方面增减的情况。</a:t>
            </a:r>
            <a:endParaRPr lang="en-US" altLang="zh-CN" dirty="0" smtClean="0"/>
          </a:p>
          <a:p>
            <a:pPr lvl="1"/>
            <a:r>
              <a:rPr lang="zh-CN" altLang="en-US" dirty="0" smtClean="0"/>
              <a:t>评估硬件环境是否对系统的变体或差异有影响。</a:t>
            </a:r>
          </a:p>
        </p:txBody>
      </p:sp>
      <p:sp>
        <p:nvSpPr>
          <p:cNvPr id="141315" name="灯片编号占位符 3"/>
          <p:cNvSpPr>
            <a:spLocks noGrp="1"/>
          </p:cNvSpPr>
          <p:nvPr>
            <p:ph type="sldNum" sz="quarter" idx="12"/>
          </p:nvPr>
        </p:nvSpPr>
        <p:spPr bwMode="auto">
          <a:noFill/>
          <a:ln>
            <a:miter lim="800000"/>
            <a:headEnd/>
            <a:tailEnd/>
          </a:ln>
        </p:spPr>
        <p:txBody>
          <a:bodyPr/>
          <a:lstStyle/>
          <a:p>
            <a:fld id="{BB3C58EE-FA84-4C07-A2F8-9F967461EBB5}" type="slidenum">
              <a:rPr lang="zh-CN" altLang="en-US"/>
              <a:pPr/>
              <a:t>130</a:t>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总结</a:t>
            </a:r>
          </a:p>
        </p:txBody>
      </p:sp>
      <p:sp>
        <p:nvSpPr>
          <p:cNvPr id="142339" name="内容占位符 2"/>
          <p:cNvSpPr>
            <a:spLocks noGrp="1"/>
          </p:cNvSpPr>
          <p:nvPr>
            <p:ph idx="1"/>
          </p:nvPr>
        </p:nvSpPr>
        <p:spPr>
          <a:xfrm>
            <a:off x="457200" y="1412875"/>
            <a:ext cx="8229600" cy="4895850"/>
          </a:xfrm>
        </p:spPr>
        <p:txBody>
          <a:bodyPr/>
          <a:lstStyle/>
          <a:p>
            <a:pPr>
              <a:lnSpc>
                <a:spcPct val="100000"/>
              </a:lnSpc>
            </a:pPr>
            <a:r>
              <a:rPr lang="zh-CN" altLang="en-US" sz="2400" dirty="0" smtClean="0">
                <a:solidFill>
                  <a:schemeClr val="tx2"/>
                </a:solidFill>
              </a:rPr>
              <a:t>建筑结构决定着建筑的质量和建造过程一样，软件体系结构决定着软件质量。</a:t>
            </a:r>
            <a:endParaRPr lang="en-US" altLang="zh-CN" sz="2400" dirty="0" smtClean="0">
              <a:solidFill>
                <a:schemeClr val="tx2"/>
              </a:solidFill>
            </a:endParaRPr>
          </a:p>
          <a:p>
            <a:pPr lvl="1">
              <a:lnSpc>
                <a:spcPct val="100000"/>
              </a:lnSpc>
            </a:pPr>
            <a:r>
              <a:rPr lang="zh-CN" altLang="en-US" sz="1800" dirty="0" smtClean="0"/>
              <a:t>不同的人员会从不同角度看待体系结构，形成了概念、模块、运行和代码级的体系结构。</a:t>
            </a:r>
            <a:endParaRPr lang="en-US" altLang="zh-CN" sz="1800" dirty="0" smtClean="0"/>
          </a:p>
          <a:p>
            <a:pPr lvl="1">
              <a:lnSpc>
                <a:spcPct val="100000"/>
              </a:lnSpc>
            </a:pPr>
            <a:r>
              <a:rPr lang="zh-CN" altLang="en-US" sz="1800" dirty="0" smtClean="0"/>
              <a:t>软件学术界期望用描述语言描述体系结构，工程界尽力建立软件框架，以提高应用软件的开发效率和质量。</a:t>
            </a:r>
            <a:endParaRPr lang="en-US" altLang="zh-CN" sz="1800" dirty="0" smtClean="0"/>
          </a:p>
          <a:p>
            <a:pPr>
              <a:lnSpc>
                <a:spcPct val="100000"/>
              </a:lnSpc>
            </a:pPr>
            <a:r>
              <a:rPr lang="zh-CN" altLang="en-US" sz="2400" dirty="0" smtClean="0">
                <a:solidFill>
                  <a:schemeClr val="tx2"/>
                </a:solidFill>
              </a:rPr>
              <a:t>不同的模式反应了软件的</a:t>
            </a:r>
            <a:r>
              <a:rPr lang="en-US" altLang="zh-CN" sz="2400" dirty="0" smtClean="0">
                <a:solidFill>
                  <a:schemeClr val="tx2"/>
                </a:solidFill>
              </a:rPr>
              <a:t>(</a:t>
            </a:r>
            <a:r>
              <a:rPr lang="zh-CN" altLang="en-US" sz="2400" dirty="0" smtClean="0">
                <a:solidFill>
                  <a:schemeClr val="tx2"/>
                </a:solidFill>
              </a:rPr>
              <a:t>例如性能、可靠性等</a:t>
            </a:r>
            <a:r>
              <a:rPr lang="en-US" altLang="zh-CN" sz="2400" dirty="0" smtClean="0">
                <a:solidFill>
                  <a:schemeClr val="tx2"/>
                </a:solidFill>
              </a:rPr>
              <a:t>)</a:t>
            </a:r>
            <a:r>
              <a:rPr lang="zh-CN" altLang="en-US" sz="2400" dirty="0" smtClean="0">
                <a:solidFill>
                  <a:schemeClr val="tx2"/>
                </a:solidFill>
              </a:rPr>
              <a:t>的质量和可信赖性风格。</a:t>
            </a:r>
            <a:endParaRPr lang="en-US" altLang="zh-CN" sz="2400" dirty="0" smtClean="0">
              <a:solidFill>
                <a:schemeClr val="tx2"/>
              </a:solidFill>
            </a:endParaRPr>
          </a:p>
          <a:p>
            <a:pPr lvl="1">
              <a:lnSpc>
                <a:spcPct val="100000"/>
              </a:lnSpc>
            </a:pPr>
            <a:r>
              <a:rPr lang="zh-CN" altLang="en-US" sz="1800" dirty="0" smtClean="0"/>
              <a:t>将这些模式组合和集成，建立不同系统基础设施框架、中间件集成框架和企业应用框架，可以加快应用系统的开发效率。</a:t>
            </a:r>
            <a:endParaRPr lang="en-US" altLang="zh-CN" sz="1800" dirty="0" smtClean="0"/>
          </a:p>
          <a:p>
            <a:pPr>
              <a:lnSpc>
                <a:spcPct val="100000"/>
              </a:lnSpc>
            </a:pPr>
            <a:r>
              <a:rPr lang="zh-CN" altLang="en-US" sz="2400" dirty="0" smtClean="0">
                <a:solidFill>
                  <a:schemeClr val="tx2"/>
                </a:solidFill>
              </a:rPr>
              <a:t>从一个应用到多个应用软件系统家族开发，需要创立软件生产线，支持需求分析、体系结构设计、元素选择、模型分析、测试、以及管理等工作。</a:t>
            </a:r>
            <a:endParaRPr lang="en-US" altLang="zh-CN" sz="2400" dirty="0" smtClean="0">
              <a:solidFill>
                <a:schemeClr val="tx2"/>
              </a:solidFill>
            </a:endParaRPr>
          </a:p>
          <a:p>
            <a:pPr>
              <a:lnSpc>
                <a:spcPct val="100000"/>
              </a:lnSpc>
            </a:pPr>
            <a:endParaRPr lang="zh-CN" altLang="en-US" sz="2400" dirty="0" smtClean="0"/>
          </a:p>
        </p:txBody>
      </p:sp>
      <p:sp>
        <p:nvSpPr>
          <p:cNvPr id="142340" name="灯片编号占位符 3"/>
          <p:cNvSpPr>
            <a:spLocks noGrp="1"/>
          </p:cNvSpPr>
          <p:nvPr>
            <p:ph type="sldNum" sz="quarter" idx="12"/>
          </p:nvPr>
        </p:nvSpPr>
        <p:spPr bwMode="auto">
          <a:noFill/>
          <a:ln>
            <a:miter lim="800000"/>
            <a:headEnd/>
            <a:tailEnd/>
          </a:ln>
        </p:spPr>
        <p:txBody>
          <a:bodyPr/>
          <a:lstStyle/>
          <a:p>
            <a:fld id="{7CB34B0D-66F1-4AA2-8ECA-236F6BF29F89}" type="slidenum">
              <a:rPr lang="zh-CN" altLang="en-US"/>
              <a:pPr/>
              <a:t>131</a:t>
            </a:fld>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4"/>
          <p:cNvSpPr>
            <a:spLocks noGrp="1"/>
          </p:cNvSpPr>
          <p:nvPr>
            <p:ph type="ftr" sz="quarter" idx="11"/>
          </p:nvPr>
        </p:nvSpPr>
        <p:spPr/>
        <p:txBody>
          <a:bodyPr/>
          <a:lstStyle/>
          <a:p>
            <a:r>
              <a:rPr lang="en-US" altLang="ko-KR"/>
              <a:t>Company Logo</a:t>
            </a:r>
          </a:p>
        </p:txBody>
      </p:sp>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accent1"/>
                </a:solidFill>
                <a:effectLst>
                  <a:outerShdw blurRad="38100" dist="38100" dir="2700000" algn="tl">
                    <a:srgbClr val="C0C0C0"/>
                  </a:outerShdw>
                </a:effectLst>
                <a:latin typeface="Verdana" pitchFamily="34" charset="0"/>
                <a:ea typeface="굴림" pitchFamily="50" charset="-127"/>
              </a:rPr>
              <a:t>祝大家学习进步</a:t>
            </a:r>
            <a:r>
              <a:rPr lang="en-US" altLang="ko-KR" sz="6000" b="1" u="sng" dirty="0" smtClean="0">
                <a:solidFill>
                  <a:schemeClr val="accent1"/>
                </a:solidFill>
                <a:effectLst>
                  <a:outerShdw blurRad="38100" dist="38100" dir="2700000" algn="tl">
                    <a:srgbClr val="C0C0C0"/>
                  </a:outerShdw>
                </a:effectLst>
                <a:latin typeface="Verdana" pitchFamily="34" charset="0"/>
                <a:ea typeface="굴림" pitchFamily="50" charset="-127"/>
              </a:rPr>
              <a:t>!</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1.4.1</a:t>
            </a:r>
            <a:r>
              <a:rPr b="1" dirty="0"/>
              <a:t>体系结构视角</a:t>
            </a:r>
          </a:p>
        </p:txBody>
      </p:sp>
      <p:sp>
        <p:nvSpPr>
          <p:cNvPr id="17411" name="内容占位符 2"/>
          <p:cNvSpPr>
            <a:spLocks noGrp="1"/>
          </p:cNvSpPr>
          <p:nvPr>
            <p:ph idx="1"/>
          </p:nvPr>
        </p:nvSpPr>
        <p:spPr>
          <a:xfrm>
            <a:off x="457200" y="1412875"/>
            <a:ext cx="8229600" cy="4895850"/>
          </a:xfrm>
        </p:spPr>
        <p:txBody>
          <a:bodyPr/>
          <a:lstStyle/>
          <a:p>
            <a:r>
              <a:rPr lang="en-US" altLang="zh-CN" sz="2000" dirty="0" smtClean="0">
                <a:solidFill>
                  <a:schemeClr val="tx2"/>
                </a:solidFill>
              </a:rPr>
              <a:t>Philippe </a:t>
            </a:r>
            <a:r>
              <a:rPr lang="en-US" altLang="zh-CN" sz="2000" dirty="0" err="1" smtClean="0">
                <a:solidFill>
                  <a:schemeClr val="tx2"/>
                </a:solidFill>
              </a:rPr>
              <a:t>Kruchten</a:t>
            </a:r>
            <a:r>
              <a:rPr lang="zh-CN" altLang="en-US" sz="2000" dirty="0" smtClean="0">
                <a:solidFill>
                  <a:schemeClr val="tx2"/>
                </a:solidFill>
              </a:rPr>
              <a:t>提出从不同的角度勾画系统的蓝图建立了“</a:t>
            </a:r>
            <a:r>
              <a:rPr lang="en-US" altLang="zh-CN" sz="2000" dirty="0" smtClean="0">
                <a:solidFill>
                  <a:schemeClr val="tx2"/>
                </a:solidFill>
              </a:rPr>
              <a:t>4+1</a:t>
            </a:r>
            <a:r>
              <a:rPr lang="zh-CN" altLang="en-US" sz="2000" dirty="0" smtClean="0">
                <a:solidFill>
                  <a:schemeClr val="tx2"/>
                </a:solidFill>
              </a:rPr>
              <a:t>”视图模型。该模型从四个角度</a:t>
            </a:r>
            <a:r>
              <a:rPr lang="en-US" altLang="zh-CN" sz="2000" dirty="0" smtClean="0">
                <a:solidFill>
                  <a:schemeClr val="tx2"/>
                </a:solidFill>
              </a:rPr>
              <a:t>(</a:t>
            </a:r>
            <a:r>
              <a:rPr lang="zh-CN" altLang="en-US" sz="2000" dirty="0" smtClean="0">
                <a:solidFill>
                  <a:schemeClr val="tx2"/>
                </a:solidFill>
              </a:rPr>
              <a:t>逻辑、实现、进程和部署</a:t>
            </a:r>
            <a:r>
              <a:rPr lang="en-US" altLang="zh-CN" sz="2000" dirty="0" smtClean="0">
                <a:solidFill>
                  <a:schemeClr val="tx2"/>
                </a:solidFill>
              </a:rPr>
              <a:t>)</a:t>
            </a:r>
            <a:r>
              <a:rPr lang="zh-CN" altLang="en-US" sz="2000" dirty="0" smtClean="0">
                <a:solidFill>
                  <a:schemeClr val="tx2"/>
                </a:solidFill>
              </a:rPr>
              <a:t>指出不同的相关利益方关心的事情。</a:t>
            </a:r>
          </a:p>
        </p:txBody>
      </p:sp>
      <p:pic>
        <p:nvPicPr>
          <p:cNvPr id="17412" name="Picture 2"/>
          <p:cNvPicPr>
            <a:picLocks noChangeAspect="1" noChangeArrowheads="1"/>
          </p:cNvPicPr>
          <p:nvPr/>
        </p:nvPicPr>
        <p:blipFill>
          <a:blip r:embed="rId2"/>
          <a:srcRect/>
          <a:stretch>
            <a:fillRect/>
          </a:stretch>
        </p:blipFill>
        <p:spPr bwMode="auto">
          <a:xfrm>
            <a:off x="244475" y="2708275"/>
            <a:ext cx="8655050" cy="37893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chemeClr val="tx2"/>
                </a:solidFill>
              </a:rPr>
              <a:t>IBM Rational</a:t>
            </a:r>
            <a:r>
              <a:rPr lang="zh-CN" altLang="en-US" dirty="0" smtClean="0">
                <a:solidFill>
                  <a:schemeClr val="tx2"/>
                </a:solidFill>
              </a:rPr>
              <a:t>公司的咨询师建议要经常在大型工业项目中采用</a:t>
            </a:r>
            <a:r>
              <a:rPr lang="en-US" dirty="0" smtClean="0">
                <a:solidFill>
                  <a:schemeClr val="tx2"/>
                </a:solidFill>
              </a:rPr>
              <a:t>4+1</a:t>
            </a:r>
            <a:r>
              <a:rPr lang="zh-CN" altLang="en-US" dirty="0" smtClean="0">
                <a:solidFill>
                  <a:schemeClr val="tx2"/>
                </a:solidFill>
              </a:rPr>
              <a:t>视图，作为</a:t>
            </a:r>
            <a:r>
              <a:rPr lang="en-US" dirty="0" smtClean="0">
                <a:solidFill>
                  <a:schemeClr val="tx2"/>
                </a:solidFill>
              </a:rPr>
              <a:t>RUP</a:t>
            </a:r>
            <a:r>
              <a:rPr lang="zh-CN" altLang="en-US" dirty="0" smtClean="0">
                <a:solidFill>
                  <a:schemeClr val="tx2"/>
                </a:solidFill>
              </a:rPr>
              <a:t>方法的重要组成部分。</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德国的</a:t>
            </a:r>
            <a:r>
              <a:rPr lang="en-US" dirty="0" err="1" smtClean="0">
                <a:solidFill>
                  <a:schemeClr val="tx2"/>
                </a:solidFill>
              </a:rPr>
              <a:t>Simens</a:t>
            </a:r>
            <a:r>
              <a:rPr lang="zh-CN" altLang="en-US" dirty="0" smtClean="0">
                <a:solidFill>
                  <a:schemeClr val="tx2"/>
                </a:solidFill>
              </a:rPr>
              <a:t>也开发了</a:t>
            </a:r>
            <a:r>
              <a:rPr lang="en-US" dirty="0" smtClean="0">
                <a:solidFill>
                  <a:schemeClr val="tx2"/>
                </a:solidFill>
              </a:rPr>
              <a:t>S4V(</a:t>
            </a:r>
            <a:r>
              <a:rPr lang="en-US" dirty="0" err="1" smtClean="0">
                <a:solidFill>
                  <a:schemeClr val="tx2"/>
                </a:solidFill>
              </a:rPr>
              <a:t>Simens</a:t>
            </a:r>
            <a:r>
              <a:rPr lang="en-US" dirty="0" smtClean="0">
                <a:solidFill>
                  <a:schemeClr val="tx2"/>
                </a:solidFill>
              </a:rPr>
              <a:t>-Views)</a:t>
            </a:r>
            <a:r>
              <a:rPr lang="zh-CN" altLang="en-US" dirty="0" smtClean="0">
                <a:solidFill>
                  <a:schemeClr val="tx2"/>
                </a:solidFill>
              </a:rPr>
              <a:t>方法。</a:t>
            </a:r>
            <a:r>
              <a:rPr lang="en-US" dirty="0" smtClean="0">
                <a:solidFill>
                  <a:schemeClr val="tx2"/>
                </a:solidFill>
              </a:rPr>
              <a:t>S4V</a:t>
            </a:r>
            <a:r>
              <a:rPr lang="zh-CN" altLang="en-US" dirty="0" smtClean="0">
                <a:solidFill>
                  <a:schemeClr val="tx2"/>
                </a:solidFill>
              </a:rPr>
              <a:t>方法的目的是简化软件设计时的复杂程度。</a:t>
            </a:r>
          </a:p>
          <a:p>
            <a:pPr>
              <a:buFont typeface="Arial" panose="020B0604020202020204" pitchFamily="34" charset="0"/>
              <a:buChar char="•"/>
              <a:defRPr/>
            </a:pPr>
            <a:r>
              <a:rPr lang="en-US" dirty="0" smtClean="0">
                <a:solidFill>
                  <a:schemeClr val="tx2"/>
                </a:solidFill>
              </a:rPr>
              <a:t>SEI</a:t>
            </a:r>
            <a:r>
              <a:rPr lang="zh-CN" altLang="en-US" dirty="0" smtClean="0">
                <a:solidFill>
                  <a:schemeClr val="tx2"/>
                </a:solidFill>
              </a:rPr>
              <a:t>提出要依据视图和视图类型进行分类，并强调文档对设计判断的作用，但是对如何通过文档编写做出体系结构判断的过程还不够详细。</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Nick </a:t>
            </a:r>
            <a:r>
              <a:rPr lang="en-US" dirty="0" err="1" smtClean="0">
                <a:solidFill>
                  <a:schemeClr val="tx2"/>
                </a:solidFill>
              </a:rPr>
              <a:t>Rozanski</a:t>
            </a:r>
            <a:r>
              <a:rPr lang="zh-CN" altLang="en-US" dirty="0" smtClean="0">
                <a:solidFill>
                  <a:schemeClr val="tx2"/>
                </a:solidFill>
              </a:rPr>
              <a:t>和</a:t>
            </a:r>
            <a:r>
              <a:rPr lang="en-US" dirty="0" err="1" smtClean="0">
                <a:solidFill>
                  <a:schemeClr val="tx2"/>
                </a:solidFill>
              </a:rPr>
              <a:t>Eoin</a:t>
            </a:r>
            <a:r>
              <a:rPr lang="en-US" dirty="0" smtClean="0">
                <a:solidFill>
                  <a:schemeClr val="tx2"/>
                </a:solidFill>
              </a:rPr>
              <a:t> Woods</a:t>
            </a:r>
            <a:r>
              <a:rPr lang="zh-CN" altLang="en-US" dirty="0" smtClean="0">
                <a:solidFill>
                  <a:schemeClr val="tx2"/>
                </a:solidFill>
              </a:rPr>
              <a:t>定义了六个视图说明和区分体系结构的重要方面，以及信息系统中与各方利益相关的元素。</a:t>
            </a:r>
          </a:p>
          <a:p>
            <a:pPr>
              <a:buFont typeface="Arial" panose="020B0604020202020204" pitchFamily="34" charset="0"/>
              <a:buChar cha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看问题的视觉角度，决定结果</a:t>
            </a:r>
          </a:p>
        </p:txBody>
      </p:sp>
      <p:sp>
        <p:nvSpPr>
          <p:cNvPr id="1945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不同的视角反应了相关利益方对软件体系结构的要求和期望。</a:t>
            </a:r>
            <a:endParaRPr lang="en-US" altLang="zh-CN" dirty="0" smtClean="0">
              <a:solidFill>
                <a:schemeClr val="tx2"/>
              </a:solidFill>
            </a:endParaRPr>
          </a:p>
          <a:p>
            <a:r>
              <a:rPr lang="zh-CN" altLang="en-US" dirty="0" smtClean="0">
                <a:solidFill>
                  <a:schemeClr val="tx2"/>
                </a:solidFill>
              </a:rPr>
              <a:t>其目的是期望从体系结构中尽早看到和评估出相关的功能和质量等要求，而不是系统构成后的质量测试。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1.4.2</a:t>
            </a:r>
            <a:r>
              <a:rPr b="1" dirty="0"/>
              <a:t>设计过程</a:t>
            </a:r>
          </a:p>
        </p:txBody>
      </p:sp>
      <p:pic>
        <p:nvPicPr>
          <p:cNvPr id="20483" name="Picture 2"/>
          <p:cNvPicPr>
            <a:picLocks noChangeAspect="1" noChangeArrowheads="1"/>
          </p:cNvPicPr>
          <p:nvPr/>
        </p:nvPicPr>
        <p:blipFill>
          <a:blip r:embed="rId2"/>
          <a:srcRect/>
          <a:stretch>
            <a:fillRect/>
          </a:stretch>
        </p:blipFill>
        <p:spPr bwMode="auto">
          <a:xfrm>
            <a:off x="476250" y="1411288"/>
            <a:ext cx="8345488" cy="5080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a:t>
            </a:r>
            <a:r>
              <a:rPr lang="en-US" b="1" dirty="0"/>
              <a:t>1</a:t>
            </a:r>
            <a:r>
              <a:rPr b="1" dirty="0"/>
              <a:t>）</a:t>
            </a:r>
            <a:r>
              <a:rPr lang="en-US" b="1" dirty="0"/>
              <a:t> </a:t>
            </a:r>
            <a:r>
              <a:rPr b="1" dirty="0"/>
              <a:t>识别体系结构需求</a:t>
            </a:r>
          </a:p>
        </p:txBody>
      </p:sp>
      <p:sp>
        <p:nvSpPr>
          <p:cNvPr id="3" name="内容占位符 2"/>
          <p:cNvSpPr>
            <a:spLocks noGrp="1"/>
          </p:cNvSpPr>
          <p:nvPr>
            <p:ph idx="1"/>
          </p:nvPr>
        </p:nvSpPr>
        <p:spPr>
          <a:xfrm>
            <a:off x="457200" y="1412875"/>
            <a:ext cx="8229600" cy="4895850"/>
          </a:xfrm>
        </p:spPr>
        <p:txBody>
          <a:bodyPr>
            <a:normAutofit lnSpcReduction="10000"/>
          </a:bodyPr>
          <a:lstStyle/>
          <a:p>
            <a:pPr>
              <a:buFont typeface="Arial" panose="020B0604020202020204" pitchFamily="34" charset="0"/>
              <a:buChar char="•"/>
              <a:defRPr/>
            </a:pPr>
            <a:r>
              <a:rPr lang="zh-CN" altLang="en-US" dirty="0" smtClean="0">
                <a:solidFill>
                  <a:schemeClr val="tx2"/>
                </a:solidFill>
              </a:rPr>
              <a:t>楼房的质量是由楼房的结构和其中的建筑材料</a:t>
            </a:r>
            <a:r>
              <a:rPr lang="en-US" dirty="0" smtClean="0">
                <a:solidFill>
                  <a:schemeClr val="tx2"/>
                </a:solidFill>
              </a:rPr>
              <a:t>(</a:t>
            </a:r>
            <a:r>
              <a:rPr lang="zh-CN" altLang="en-US" dirty="0" smtClean="0">
                <a:solidFill>
                  <a:schemeClr val="tx2"/>
                </a:solidFill>
              </a:rPr>
              <a:t>例如，砖、瓦、梁、椽等</a:t>
            </a:r>
            <a:r>
              <a:rPr lang="en-US" dirty="0" smtClean="0">
                <a:solidFill>
                  <a:schemeClr val="tx2"/>
                </a:solidFill>
              </a:rPr>
              <a:t>)</a:t>
            </a:r>
            <a:r>
              <a:rPr lang="zh-CN" altLang="en-US" dirty="0" smtClean="0">
                <a:solidFill>
                  <a:schemeClr val="tx2"/>
                </a:solidFill>
              </a:rPr>
              <a:t>所决定；一个软件系统的质量是由其代码质量和软件结构的质量所决定的。</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建筑设计师的办法将用户对楼房用途和质量要求分解到对楼房结构的要求，再分解到对建造材料的要求。同样软件系统的建设者们也需要将用户对软件的质量要求转换为对软件系统的外部质量要求和内部质量求。</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软件质量的要求和属性来源于：</a:t>
            </a:r>
            <a:endParaRPr lang="en-US" altLang="zh-CN" dirty="0" smtClean="0">
              <a:solidFill>
                <a:schemeClr val="tx2"/>
              </a:solidFill>
            </a:endParaRPr>
          </a:p>
          <a:p>
            <a:pPr lvl="1">
              <a:buFont typeface="Arial" panose="020B0604020202020204" pitchFamily="34" charset="0"/>
              <a:buChar char="–"/>
              <a:defRPr/>
            </a:pPr>
            <a:r>
              <a:rPr lang="zh-CN" altLang="en-US" dirty="0" smtClean="0"/>
              <a:t>（</a:t>
            </a:r>
            <a:r>
              <a:rPr lang="en-US" dirty="0" smtClean="0"/>
              <a:t>1</a:t>
            </a:r>
            <a:r>
              <a:rPr lang="zh-CN" altLang="en-US" dirty="0" smtClean="0"/>
              <a:t>）用户和相关利益方的要求，</a:t>
            </a:r>
            <a:endParaRPr lang="en-US" altLang="zh-CN" dirty="0" smtClean="0"/>
          </a:p>
          <a:p>
            <a:pPr lvl="1">
              <a:buFont typeface="Arial" panose="020B0604020202020204" pitchFamily="34" charset="0"/>
              <a:buChar char="–"/>
              <a:defRPr/>
            </a:pPr>
            <a:r>
              <a:rPr lang="zh-CN" altLang="en-US" dirty="0" smtClean="0"/>
              <a:t>（</a:t>
            </a:r>
            <a:r>
              <a:rPr lang="en-US" dirty="0" smtClean="0"/>
              <a:t>2</a:t>
            </a:r>
            <a:r>
              <a:rPr lang="zh-CN" altLang="en-US" dirty="0" smtClean="0"/>
              <a:t>）应用领域的要求。</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539750" y="908050"/>
            <a:ext cx="8429625" cy="50434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1142976" y="2643182"/>
            <a:ext cx="7772400" cy="1500187"/>
          </a:xfrm>
        </p:spPr>
        <p:txBody>
          <a:bodyPr/>
          <a:lstStyle/>
          <a:p>
            <a:pPr>
              <a:buFont typeface="Arial" panose="020B0604020202020204" pitchFamily="34" charset="0"/>
              <a:buNone/>
              <a:defRPr/>
            </a:pPr>
            <a:r>
              <a:rPr lang="zh-CN" altLang="en-US" sz="6000" dirty="0" smtClean="0">
                <a:solidFill>
                  <a:schemeClr val="tx2"/>
                </a:solidFill>
              </a:rPr>
              <a:t>概要设计</a:t>
            </a:r>
            <a:r>
              <a:rPr lang="en-US" altLang="zh-CN" sz="6000" dirty="0" smtClean="0">
                <a:solidFill>
                  <a:schemeClr val="tx2"/>
                </a:solidFill>
              </a:rPr>
              <a:t>(II)</a:t>
            </a:r>
            <a:endParaRPr lang="zh-CN" altLang="en-US" sz="6000" dirty="0">
              <a:solidFill>
                <a:schemeClr val="tx2"/>
              </a:solidFill>
            </a:endParaRPr>
          </a:p>
        </p:txBody>
      </p:sp>
      <p:sp>
        <p:nvSpPr>
          <p:cNvPr id="6148" name="灯片编号占位符 3"/>
          <p:cNvSpPr>
            <a:spLocks noGrp="1"/>
          </p:cNvSpPr>
          <p:nvPr>
            <p:ph type="sldNum" sz="quarter" idx="12"/>
          </p:nvPr>
        </p:nvSpPr>
        <p:spPr bwMode="auto">
          <a:noFill/>
          <a:ln>
            <a:miter lim="800000"/>
            <a:headEnd/>
            <a:tailEnd/>
          </a:ln>
        </p:spPr>
        <p:txBody>
          <a:bodyPr/>
          <a:lstStyle/>
          <a:p>
            <a:fld id="{DFBC1910-215D-4C0C-A7D4-4DA27AC9FCC4}" type="slidenum">
              <a:rPr lang="zh-CN" altLang="en-US"/>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体系结构需求的例子</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体系结构需求不仅仅源于功能性需求，更多地源于各个方面对质量、可信赖性、以及其它非功能要求。</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例如，一个典型的体系结构需求中可能会提出对通信可靠性的要求如下要求：</a:t>
            </a:r>
          </a:p>
          <a:p>
            <a:pPr lvl="1">
              <a:buFont typeface="Arial" panose="020B0604020202020204" pitchFamily="34" charset="0"/>
              <a:buChar char="–"/>
              <a:defRPr/>
            </a:pPr>
            <a:r>
              <a:rPr lang="en-US" dirty="0" smtClean="0"/>
              <a:t>1) </a:t>
            </a:r>
            <a:r>
              <a:rPr lang="zh-CN" altLang="en-US" dirty="0" smtClean="0"/>
              <a:t>两个部件之间的通信必须保证不能丢失消息。</a:t>
            </a:r>
          </a:p>
          <a:p>
            <a:pPr lvl="1">
              <a:buFont typeface="Arial" panose="020B0604020202020204" pitchFamily="34" charset="0"/>
              <a:buChar char="–"/>
              <a:defRPr/>
            </a:pPr>
            <a:r>
              <a:rPr lang="en-US" dirty="0" smtClean="0"/>
              <a:t>2) </a:t>
            </a:r>
            <a:r>
              <a:rPr lang="zh-CN" altLang="en-US" dirty="0" smtClean="0"/>
              <a:t>系统必须使用已有的</a:t>
            </a:r>
            <a:r>
              <a:rPr lang="en-US" dirty="0" smtClean="0"/>
              <a:t>IIS  Web </a:t>
            </a:r>
            <a:r>
              <a:rPr lang="zh-CN" altLang="en-US" dirty="0" smtClean="0"/>
              <a:t>服务器，并使用 </a:t>
            </a:r>
            <a:r>
              <a:rPr lang="en-US" dirty="0" smtClean="0"/>
              <a:t>Active Server Page </a:t>
            </a:r>
            <a:r>
              <a:rPr lang="zh-CN" altLang="en-US" dirty="0" smtClean="0"/>
              <a:t>处理</a:t>
            </a:r>
            <a:r>
              <a:rPr lang="en-US" dirty="0" smtClean="0"/>
              <a:t>Web</a:t>
            </a:r>
            <a:r>
              <a:rPr lang="zh-CN" altLang="en-US" dirty="0" smtClean="0"/>
              <a:t>请求。</a:t>
            </a:r>
          </a:p>
          <a:p>
            <a:pPr>
              <a:buFont typeface="Arial" panose="020B0604020202020204" pitchFamily="34" charset="0"/>
              <a:buChar char="•"/>
              <a:defRPr/>
            </a:pPr>
            <a:r>
              <a:rPr lang="zh-CN" altLang="en-US" dirty="0" smtClean="0">
                <a:solidFill>
                  <a:schemeClr val="tx2"/>
                </a:solidFill>
              </a:rPr>
              <a:t>约束条件是强制给体系结构的，往往是不可谈判的。这些约束条件限制了设计人员对体系结构的选择。</a:t>
            </a:r>
            <a:endParaRPr lang="zh-CN" altLang="en-US"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对体系结构的约束的示例</a:t>
            </a:r>
          </a:p>
        </p:txBody>
      </p:sp>
      <p:graphicFrame>
        <p:nvGraphicFramePr>
          <p:cNvPr id="3" name="表格 2"/>
          <p:cNvGraphicFramePr>
            <a:graphicFrameLocks noGrp="1"/>
          </p:cNvGraphicFramePr>
          <p:nvPr/>
        </p:nvGraphicFramePr>
        <p:xfrm>
          <a:off x="752475" y="1406525"/>
          <a:ext cx="7968342" cy="4644573"/>
        </p:xfrm>
        <a:graphic>
          <a:graphicData uri="http://schemas.openxmlformats.org/drawingml/2006/table">
            <a:tbl>
              <a:tblPr/>
              <a:tblGrid>
                <a:gridCol w="1989435"/>
                <a:gridCol w="5978907"/>
              </a:tblGrid>
              <a:tr h="600541">
                <a:tc>
                  <a:txBody>
                    <a:bodyPr/>
                    <a:lstStyle/>
                    <a:p>
                      <a:pPr indent="0" algn="just">
                        <a:lnSpc>
                          <a:spcPts val="1660"/>
                        </a:lnSpc>
                        <a:spcAft>
                          <a:spcPts val="0"/>
                        </a:spcAft>
                      </a:pPr>
                      <a:endParaRPr lang="en-US" altLang="zh-CN" sz="1600" b="0" kern="100" dirty="0" smtClean="0">
                        <a:solidFill>
                          <a:schemeClr val="tx2"/>
                        </a:solidFill>
                        <a:latin typeface="+mn-ea"/>
                        <a:ea typeface="+mn-ea"/>
                        <a:cs typeface="Times New Roman"/>
                      </a:endParaRPr>
                    </a:p>
                    <a:p>
                      <a:pPr indent="0" algn="just">
                        <a:lnSpc>
                          <a:spcPts val="1660"/>
                        </a:lnSpc>
                        <a:spcAft>
                          <a:spcPts val="0"/>
                        </a:spcAft>
                      </a:pPr>
                      <a:r>
                        <a:rPr lang="zh-CN" sz="1600" b="0" kern="100" dirty="0" smtClean="0">
                          <a:solidFill>
                            <a:schemeClr val="tx2"/>
                          </a:solidFill>
                          <a:latin typeface="+mn-ea"/>
                          <a:ea typeface="+mn-ea"/>
                          <a:cs typeface="Times New Roman"/>
                        </a:rPr>
                        <a:t>质量</a:t>
                      </a:r>
                      <a:r>
                        <a:rPr lang="zh-CN" sz="1600" b="0" kern="100" dirty="0">
                          <a:solidFill>
                            <a:schemeClr val="tx2"/>
                          </a:solidFill>
                          <a:latin typeface="+mn-ea"/>
                          <a:ea typeface="+mn-ea"/>
                          <a:cs typeface="Times New Roman"/>
                        </a:rPr>
                        <a:t>或可信赖性属性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600" b="0" kern="100" dirty="0" smtClean="0">
                        <a:solidFill>
                          <a:schemeClr val="tx2"/>
                        </a:solidFill>
                        <a:latin typeface="+mn-ea"/>
                        <a:ea typeface="+mn-ea"/>
                        <a:cs typeface="Times New Roman"/>
                      </a:endParaRPr>
                    </a:p>
                    <a:p>
                      <a:pPr indent="269875" algn="ctr">
                        <a:lnSpc>
                          <a:spcPts val="1660"/>
                        </a:lnSpc>
                        <a:spcAft>
                          <a:spcPts val="0"/>
                        </a:spcAft>
                      </a:pPr>
                      <a:r>
                        <a:rPr lang="zh-CN" sz="1600" b="0" kern="100" dirty="0" smtClean="0">
                          <a:solidFill>
                            <a:schemeClr val="tx2"/>
                          </a:solidFill>
                          <a:latin typeface="+mn-ea"/>
                          <a:ea typeface="+mn-ea"/>
                          <a:cs typeface="Times New Roman"/>
                        </a:rPr>
                        <a:t>体系结构</a:t>
                      </a:r>
                      <a:r>
                        <a:rPr lang="zh-CN" sz="1600" b="0" kern="100" dirty="0">
                          <a:solidFill>
                            <a:schemeClr val="tx2"/>
                          </a:solidFill>
                          <a:latin typeface="+mn-ea"/>
                          <a:ea typeface="+mn-ea"/>
                          <a:cs typeface="Times New Roman"/>
                        </a:rPr>
                        <a:t>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性能</a:t>
                      </a:r>
                      <a:endParaRPr lang="zh-CN" sz="1600" b="0" kern="100" dirty="0">
                        <a:solidFill>
                          <a:schemeClr val="tx2"/>
                        </a:solidFill>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对</a:t>
                      </a:r>
                      <a:r>
                        <a:rPr lang="en-US" sz="1600" b="0" kern="100" dirty="0">
                          <a:solidFill>
                            <a:schemeClr val="tx2"/>
                          </a:solidFill>
                          <a:latin typeface="+mn-ea"/>
                          <a:ea typeface="+mn-ea"/>
                          <a:cs typeface="Times New Roman"/>
                        </a:rPr>
                        <a:t>90%</a:t>
                      </a:r>
                      <a:r>
                        <a:rPr lang="zh-CN" sz="1600" b="0" kern="100" dirty="0">
                          <a:solidFill>
                            <a:schemeClr val="tx2"/>
                          </a:solidFill>
                          <a:latin typeface="+mn-ea"/>
                          <a:ea typeface="+mn-ea"/>
                          <a:cs typeface="Times New Roman"/>
                        </a:rPr>
                        <a:t>的请求，系统必须在</a:t>
                      </a:r>
                      <a:r>
                        <a:rPr lang="en-US" sz="1600" b="0" kern="100" dirty="0">
                          <a:solidFill>
                            <a:schemeClr val="tx2"/>
                          </a:solidFill>
                          <a:latin typeface="+mn-ea"/>
                          <a:ea typeface="+mn-ea"/>
                          <a:cs typeface="Times New Roman"/>
                        </a:rPr>
                        <a:t>3</a:t>
                      </a:r>
                      <a:r>
                        <a:rPr lang="zh-CN" sz="1600" b="0" kern="100" dirty="0">
                          <a:solidFill>
                            <a:schemeClr val="tx2"/>
                          </a:solidFill>
                          <a:latin typeface="+mn-ea"/>
                          <a:ea typeface="+mn-ea"/>
                          <a:cs typeface="Times New Roman"/>
                        </a:rPr>
                        <a:t>秒以内做出响应。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资源管理</a:t>
                      </a:r>
                      <a:endParaRPr lang="zh-CN" sz="1600" b="0" kern="100" dirty="0">
                        <a:solidFill>
                          <a:schemeClr val="tx2"/>
                        </a:solidFill>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服务器</a:t>
                      </a:r>
                      <a:r>
                        <a:rPr lang="zh-CN" sz="1600" b="0" kern="100" dirty="0">
                          <a:solidFill>
                            <a:schemeClr val="tx2"/>
                          </a:solidFill>
                          <a:latin typeface="+mn-ea"/>
                          <a:ea typeface="+mn-ea"/>
                          <a:cs typeface="Times New Roman"/>
                        </a:rPr>
                        <a:t>部件的内存必须具有</a:t>
                      </a:r>
                      <a:r>
                        <a:rPr lang="en-US" sz="1600" b="0" kern="100" dirty="0">
                          <a:solidFill>
                            <a:schemeClr val="tx2"/>
                          </a:solidFill>
                          <a:latin typeface="+mn-ea"/>
                          <a:ea typeface="+mn-ea"/>
                          <a:cs typeface="Times New Roman"/>
                        </a:rPr>
                        <a:t>40%</a:t>
                      </a:r>
                      <a:r>
                        <a:rPr lang="zh-CN" sz="1600" b="0" kern="100" dirty="0">
                          <a:solidFill>
                            <a:schemeClr val="tx2"/>
                          </a:solidFill>
                          <a:latin typeface="+mn-ea"/>
                          <a:ea typeface="+mn-ea"/>
                          <a:cs typeface="Times New Roman"/>
                        </a:rPr>
                        <a:t>以上的预留量。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976">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易</a:t>
                      </a:r>
                      <a:r>
                        <a:rPr lang="zh-CN" sz="1600" b="0" kern="100" dirty="0">
                          <a:solidFill>
                            <a:schemeClr val="tx2"/>
                          </a:solidFill>
                          <a:latin typeface="+mn-ea"/>
                          <a:ea typeface="+mn-ea"/>
                          <a:cs typeface="Times New Roman"/>
                        </a:rPr>
                        <a:t>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客户端</a:t>
                      </a:r>
                      <a:r>
                        <a:rPr lang="zh-CN" sz="1600" b="0" kern="100" dirty="0">
                          <a:solidFill>
                            <a:schemeClr val="tx2"/>
                          </a:solidFill>
                          <a:latin typeface="+mn-ea"/>
                          <a:ea typeface="+mn-ea"/>
                          <a:cs typeface="Times New Roman"/>
                        </a:rPr>
                        <a:t>必须支持浏览器，兼容</a:t>
                      </a:r>
                      <a:r>
                        <a:rPr lang="en-US" sz="1600" b="0" kern="100" dirty="0">
                          <a:solidFill>
                            <a:schemeClr val="tx2"/>
                          </a:solidFill>
                          <a:latin typeface="+mn-ea"/>
                          <a:ea typeface="+mn-ea"/>
                          <a:cs typeface="Times New Roman"/>
                        </a:rPr>
                        <a:t>IE6.0</a:t>
                      </a:r>
                      <a:r>
                        <a:rPr lang="zh-CN" sz="1600" b="0" kern="100" dirty="0">
                          <a:solidFill>
                            <a:schemeClr val="tx2"/>
                          </a:solidFill>
                          <a:latin typeface="+mn-ea"/>
                          <a:ea typeface="+mn-ea"/>
                          <a:cs typeface="Times New Roman"/>
                        </a:rPr>
                        <a:t>。以保证远程客户不需要安装软件。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可</a:t>
                      </a:r>
                      <a:r>
                        <a:rPr lang="zh-CN" sz="1600" b="0" kern="100" dirty="0">
                          <a:solidFill>
                            <a:schemeClr val="tx2"/>
                          </a:solidFill>
                          <a:latin typeface="+mn-ea"/>
                          <a:ea typeface="+mn-ea"/>
                          <a:cs typeface="Times New Roman"/>
                        </a:rPr>
                        <a:t>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应用程序</a:t>
                      </a:r>
                      <a:r>
                        <a:rPr lang="zh-CN" sz="1600" b="0" kern="100" dirty="0">
                          <a:solidFill>
                            <a:schemeClr val="tx2"/>
                          </a:solidFill>
                          <a:latin typeface="+mn-ea"/>
                          <a:ea typeface="+mn-ea"/>
                          <a:cs typeface="Times New Roman"/>
                        </a:rPr>
                        <a:t>在高峰时期能够处理</a:t>
                      </a:r>
                      <a:r>
                        <a:rPr lang="en-US" sz="1600" b="0" kern="100" dirty="0">
                          <a:solidFill>
                            <a:schemeClr val="tx2"/>
                          </a:solidFill>
                          <a:latin typeface="+mn-ea"/>
                          <a:ea typeface="+mn-ea"/>
                          <a:cs typeface="Times New Roman"/>
                        </a:rPr>
                        <a:t>500</a:t>
                      </a:r>
                      <a:r>
                        <a:rPr lang="zh-CN" sz="1600" b="0" kern="100" dirty="0">
                          <a:solidFill>
                            <a:schemeClr val="tx2"/>
                          </a:solidFill>
                          <a:latin typeface="+mn-ea"/>
                          <a:ea typeface="+mn-ea"/>
                          <a:cs typeface="Times New Roman"/>
                        </a:rPr>
                        <a:t>个并发用户。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150">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可修改性</a:t>
                      </a:r>
                      <a:endParaRPr lang="zh-CN" sz="1600" b="0" kern="100" dirty="0">
                        <a:solidFill>
                          <a:schemeClr val="tx2"/>
                        </a:solidFill>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体系结构</a:t>
                      </a:r>
                      <a:r>
                        <a:rPr lang="zh-CN" sz="1600" b="0" kern="100" dirty="0">
                          <a:solidFill>
                            <a:schemeClr val="tx2"/>
                          </a:solidFill>
                          <a:latin typeface="+mn-ea"/>
                          <a:ea typeface="+mn-ea"/>
                          <a:cs typeface="Times New Roman"/>
                        </a:rPr>
                        <a:t>必须支持从当前的第</a:t>
                      </a:r>
                      <a:r>
                        <a:rPr lang="en-US" sz="1600" b="0" kern="100" dirty="0">
                          <a:solidFill>
                            <a:schemeClr val="tx2"/>
                          </a:solidFill>
                          <a:latin typeface="+mn-ea"/>
                          <a:ea typeface="+mn-ea"/>
                          <a:cs typeface="Times New Roman"/>
                        </a:rPr>
                        <a:t>4</a:t>
                      </a:r>
                      <a:r>
                        <a:rPr lang="zh-CN" sz="1600" b="0" kern="100" dirty="0">
                          <a:solidFill>
                            <a:schemeClr val="tx2"/>
                          </a:solidFill>
                          <a:latin typeface="+mn-ea"/>
                          <a:ea typeface="+mn-ea"/>
                          <a:cs typeface="Times New Roman"/>
                        </a:rPr>
                        <a:t>代语言向</a:t>
                      </a:r>
                      <a:r>
                        <a:rPr lang="en-US" sz="1600" b="0" kern="100" dirty="0">
                          <a:solidFill>
                            <a:schemeClr val="tx2"/>
                          </a:solidFill>
                          <a:latin typeface="+mn-ea"/>
                          <a:ea typeface="+mn-ea"/>
                          <a:cs typeface="Times New Roman"/>
                        </a:rPr>
                        <a:t>.NET</a:t>
                      </a:r>
                      <a:r>
                        <a:rPr lang="zh-CN" sz="1600" b="0" kern="100" dirty="0">
                          <a:solidFill>
                            <a:schemeClr val="tx2"/>
                          </a:solidFill>
                          <a:latin typeface="+mn-ea"/>
                          <a:ea typeface="+mn-ea"/>
                          <a:cs typeface="Times New Roman"/>
                        </a:rPr>
                        <a:t>或</a:t>
                      </a:r>
                      <a:r>
                        <a:rPr lang="en-US" sz="1600" b="0" kern="100" dirty="0">
                          <a:solidFill>
                            <a:schemeClr val="tx2"/>
                          </a:solidFill>
                          <a:latin typeface="+mn-ea"/>
                          <a:ea typeface="+mn-ea"/>
                          <a:cs typeface="Times New Roman"/>
                        </a:rPr>
                        <a:t>J2EE</a:t>
                      </a:r>
                      <a:r>
                        <a:rPr lang="zh-CN" sz="1600" b="0" kern="100" dirty="0">
                          <a:solidFill>
                            <a:schemeClr val="tx2"/>
                          </a:solidFill>
                          <a:latin typeface="+mn-ea"/>
                          <a:ea typeface="+mn-ea"/>
                          <a:cs typeface="Times New Roman"/>
                        </a:rPr>
                        <a:t>环境的过渡。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密</a:t>
                      </a:r>
                      <a:r>
                        <a:rPr lang="zh-CN" sz="1600" b="0" kern="100" dirty="0">
                          <a:solidFill>
                            <a:schemeClr val="tx2"/>
                          </a:solidFill>
                          <a:latin typeface="+mn-ea"/>
                          <a:ea typeface="+mn-ea"/>
                          <a:cs typeface="Times New Roman"/>
                        </a:rPr>
                        <a:t>安性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所有</a:t>
                      </a:r>
                      <a:r>
                        <a:rPr lang="zh-CN" sz="1600" b="0" kern="100" dirty="0">
                          <a:solidFill>
                            <a:schemeClr val="tx2"/>
                          </a:solidFill>
                          <a:latin typeface="+mn-ea"/>
                          <a:ea typeface="+mn-ea"/>
                          <a:cs typeface="Times New Roman"/>
                        </a:rPr>
                        <a:t>的通信必须被授权，并使用认证过程进行加密。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可</a:t>
                      </a:r>
                      <a:r>
                        <a:rPr lang="zh-CN" sz="1600" b="0" kern="100" dirty="0">
                          <a:solidFill>
                            <a:schemeClr val="tx2"/>
                          </a:solidFill>
                          <a:latin typeface="+mn-ea"/>
                          <a:ea typeface="+mn-ea"/>
                          <a:cs typeface="Times New Roman"/>
                        </a:rPr>
                        <a:t>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系统</a:t>
                      </a:r>
                      <a:r>
                        <a:rPr lang="zh-CN" sz="1600" b="0" kern="100" dirty="0">
                          <a:solidFill>
                            <a:schemeClr val="tx2"/>
                          </a:solidFill>
                          <a:latin typeface="+mn-ea"/>
                          <a:ea typeface="+mn-ea"/>
                          <a:cs typeface="Times New Roman"/>
                        </a:rPr>
                        <a:t>必须</a:t>
                      </a:r>
                      <a:r>
                        <a:rPr lang="en-US" sz="1600" b="0" kern="100" dirty="0">
                          <a:solidFill>
                            <a:schemeClr val="tx2"/>
                          </a:solidFill>
                          <a:latin typeface="+mn-ea"/>
                          <a:ea typeface="+mn-ea"/>
                          <a:cs typeface="Times New Roman"/>
                        </a:rPr>
                        <a:t>24x7x365</a:t>
                      </a:r>
                      <a:r>
                        <a:rPr lang="zh-CN" sz="1600" b="0" kern="100" dirty="0">
                          <a:solidFill>
                            <a:schemeClr val="tx2"/>
                          </a:solidFill>
                          <a:latin typeface="+mn-ea"/>
                          <a:ea typeface="+mn-ea"/>
                          <a:cs typeface="Times New Roman"/>
                        </a:rPr>
                        <a:t>运行，可使用性达到</a:t>
                      </a:r>
                      <a:r>
                        <a:rPr lang="en-US" sz="1600" b="0" kern="100" dirty="0">
                          <a:solidFill>
                            <a:schemeClr val="tx2"/>
                          </a:solidFill>
                          <a:latin typeface="+mn-ea"/>
                          <a:ea typeface="+mn-ea"/>
                          <a:cs typeface="Times New Roman"/>
                        </a:rPr>
                        <a:t>99%</a:t>
                      </a:r>
                      <a:r>
                        <a:rPr lang="zh-CN" sz="1600" b="0" kern="100" dirty="0">
                          <a:solidFill>
                            <a:schemeClr val="tx2"/>
                          </a:solidFill>
                          <a:latin typeface="+mn-ea"/>
                          <a:ea typeface="+mn-ea"/>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可靠性</a:t>
                      </a:r>
                      <a:endParaRPr lang="zh-CN" sz="1600" b="0" kern="100" dirty="0">
                        <a:solidFill>
                          <a:schemeClr val="tx2"/>
                        </a:solidFill>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0" kern="100" dirty="0" smtClean="0">
                        <a:solidFill>
                          <a:schemeClr val="tx2"/>
                        </a:solidFill>
                        <a:latin typeface="+mn-ea"/>
                        <a:ea typeface="+mn-ea"/>
                        <a:cs typeface="Times New Roman"/>
                      </a:endParaRPr>
                    </a:p>
                    <a:p>
                      <a:pPr indent="269875" algn="just">
                        <a:lnSpc>
                          <a:spcPts val="1660"/>
                        </a:lnSpc>
                        <a:spcAft>
                          <a:spcPts val="0"/>
                        </a:spcAft>
                      </a:pPr>
                      <a:r>
                        <a:rPr lang="zh-CN" sz="1600" b="0" kern="100" dirty="0" smtClean="0">
                          <a:solidFill>
                            <a:schemeClr val="tx2"/>
                          </a:solidFill>
                          <a:latin typeface="+mn-ea"/>
                          <a:ea typeface="+mn-ea"/>
                          <a:cs typeface="Times New Roman"/>
                        </a:rPr>
                        <a:t>不</a:t>
                      </a:r>
                      <a:r>
                        <a:rPr lang="zh-CN" sz="1600" b="0" kern="100" dirty="0">
                          <a:solidFill>
                            <a:schemeClr val="tx2"/>
                          </a:solidFill>
                          <a:latin typeface="+mn-ea"/>
                          <a:ea typeface="+mn-ea"/>
                          <a:cs typeface="Times New Roman"/>
                        </a:rPr>
                        <a:t>允许丢失信息，所有消息的必须确定在</a:t>
                      </a:r>
                      <a:r>
                        <a:rPr lang="en-US" sz="1600" b="0" kern="100" dirty="0">
                          <a:solidFill>
                            <a:schemeClr val="tx2"/>
                          </a:solidFill>
                          <a:latin typeface="+mn-ea"/>
                          <a:ea typeface="+mn-ea"/>
                          <a:cs typeface="Times New Roman"/>
                        </a:rPr>
                        <a:t>30</a:t>
                      </a:r>
                      <a:r>
                        <a:rPr lang="zh-CN" sz="1600" b="0" kern="100" dirty="0">
                          <a:solidFill>
                            <a:schemeClr val="tx2"/>
                          </a:solidFill>
                          <a:latin typeface="+mn-ea"/>
                          <a:ea typeface="+mn-ea"/>
                          <a:cs typeface="Times New Roman"/>
                        </a:rPr>
                        <a:t>秒内完成。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14298"/>
            <a:ext cx="8686800" cy="1143000"/>
          </a:xfrm>
        </p:spPr>
        <p:txBody>
          <a:bodyPr>
            <a:normAutofit/>
          </a:bodyPr>
          <a:lstStyle/>
          <a:p>
            <a:pPr>
              <a:defRPr/>
            </a:pPr>
            <a:r>
              <a:rPr b="1" dirty="0"/>
              <a:t>系统业务和项目对体系结构的约束的示例</a:t>
            </a:r>
          </a:p>
        </p:txBody>
      </p:sp>
      <p:pic>
        <p:nvPicPr>
          <p:cNvPr id="25603" name="Picture 2"/>
          <p:cNvPicPr>
            <a:picLocks noChangeAspect="1" noChangeArrowheads="1"/>
          </p:cNvPicPr>
          <p:nvPr/>
        </p:nvPicPr>
        <p:blipFill>
          <a:blip r:embed="rId2"/>
          <a:srcRect/>
          <a:stretch>
            <a:fillRect/>
          </a:stretch>
        </p:blipFill>
        <p:spPr bwMode="auto">
          <a:xfrm>
            <a:off x="622300" y="2205038"/>
            <a:ext cx="7945438" cy="32527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a:t>
            </a:r>
            <a:r>
              <a:rPr lang="en-US" altLang="zh-CN" b="1" dirty="0"/>
              <a:t>2</a:t>
            </a:r>
            <a:r>
              <a:rPr b="1" dirty="0"/>
              <a:t>）体系结构需求的排序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体系结构的各种需求的重要程度往往不是均等的。</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有些需求，例如“最好具有</a:t>
            </a:r>
            <a:r>
              <a:rPr lang="en-US" dirty="0" smtClean="0">
                <a:solidFill>
                  <a:schemeClr val="tx2"/>
                </a:solidFill>
              </a:rPr>
              <a:t>xxx</a:t>
            </a:r>
            <a:r>
              <a:rPr lang="zh-CN" altLang="en-US" dirty="0" smtClean="0">
                <a:solidFill>
                  <a:schemeClr val="tx2"/>
                </a:solidFill>
              </a:rPr>
              <a:t>特性”，意味着此需求不是必须的特征。</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可以按高中低对需求进行排序。</a:t>
            </a:r>
            <a:endParaRPr lang="en-US" altLang="zh-CN" dirty="0" smtClean="0">
              <a:solidFill>
                <a:schemeClr val="tx2"/>
              </a:solidFill>
            </a:endParaRPr>
          </a:p>
          <a:p>
            <a:pPr lvl="1">
              <a:buFont typeface="Arial" panose="020B0604020202020204" pitchFamily="34" charset="0"/>
              <a:buChar char="–"/>
              <a:defRPr/>
            </a:pPr>
            <a:r>
              <a:rPr lang="en-US" dirty="0" smtClean="0"/>
              <a:t>1)</a:t>
            </a:r>
            <a:r>
              <a:rPr lang="zh-CN" altLang="en-US" dirty="0" smtClean="0"/>
              <a:t>高：系统必须支持的需求。这些需求驱动体系结构的设计；</a:t>
            </a:r>
          </a:p>
          <a:p>
            <a:pPr lvl="1">
              <a:buFont typeface="Arial" panose="020B0604020202020204" pitchFamily="34" charset="0"/>
              <a:buChar char="–"/>
              <a:defRPr/>
            </a:pPr>
            <a:r>
              <a:rPr lang="en-US" dirty="0" smtClean="0"/>
              <a:t>2)</a:t>
            </a:r>
            <a:r>
              <a:rPr lang="zh-CN" altLang="en-US" dirty="0" smtClean="0"/>
              <a:t>中：本阶段必须支持的需求，但是在第一次或最近一次版本发布暂时可以不要；</a:t>
            </a:r>
          </a:p>
          <a:p>
            <a:pPr lvl="1">
              <a:buFont typeface="Arial" panose="020B0604020202020204" pitchFamily="34" charset="0"/>
              <a:buChar char="–"/>
              <a:defRPr/>
            </a:pPr>
            <a:r>
              <a:rPr lang="en-US" dirty="0" smtClean="0"/>
              <a:t>3)</a:t>
            </a:r>
            <a:r>
              <a:rPr lang="zh-CN" altLang="en-US" dirty="0" smtClean="0"/>
              <a:t>低：这部分是所期望的需求。体系结构中要尽可能容纳这些需求，但是，这些需求不是驱动设计的关键因素</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冲突的解决</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体系结构的需求条款往往会相互矛盾，一致与很难协调。例如，</a:t>
            </a:r>
            <a:r>
              <a:rPr lang="en-US" dirty="0" smtClean="0">
                <a:solidFill>
                  <a:schemeClr val="tx2"/>
                </a:solidFill>
              </a:rPr>
              <a:t> </a:t>
            </a:r>
            <a:endParaRPr lang="zh-CN" altLang="en-US" dirty="0" smtClean="0">
              <a:solidFill>
                <a:schemeClr val="tx2"/>
              </a:solidFill>
            </a:endParaRPr>
          </a:p>
          <a:p>
            <a:pPr lvl="2">
              <a:buFont typeface="Arial" panose="020B0604020202020204" pitchFamily="34" charset="0"/>
              <a:buChar char="•"/>
              <a:defRPr/>
            </a:pPr>
            <a:r>
              <a:rPr lang="en-US" altLang="zh-CN" dirty="0" smtClean="0"/>
              <a:t>1</a:t>
            </a:r>
            <a:r>
              <a:rPr lang="zh-CN" altLang="en-US" dirty="0" smtClean="0"/>
              <a:t>、开发通用部件，有利于今后进入市场。但是，部件越通用和可复用，花费的时间和工作量越大，其性能</a:t>
            </a:r>
            <a:r>
              <a:rPr lang="en-US" dirty="0" smtClean="0"/>
              <a:t>(</a:t>
            </a:r>
            <a:r>
              <a:rPr lang="zh-CN" altLang="en-US" dirty="0" smtClean="0"/>
              <a:t>速度和响应时间</a:t>
            </a:r>
            <a:r>
              <a:rPr lang="en-US" dirty="0" smtClean="0"/>
              <a:t>)</a:t>
            </a:r>
            <a:r>
              <a:rPr lang="zh-CN" altLang="en-US" dirty="0" smtClean="0"/>
              <a:t>会降低；</a:t>
            </a:r>
          </a:p>
          <a:p>
            <a:pPr lvl="2">
              <a:buFont typeface="Arial" panose="020B0604020202020204" pitchFamily="34" charset="0"/>
              <a:buChar char="•"/>
              <a:defRPr/>
            </a:pPr>
            <a:r>
              <a:rPr lang="en-US" altLang="zh-CN" dirty="0" smtClean="0"/>
              <a:t>2</a:t>
            </a:r>
            <a:r>
              <a:rPr lang="zh-CN" altLang="en-US" dirty="0" smtClean="0"/>
              <a:t>、对</a:t>
            </a:r>
            <a:r>
              <a:rPr lang="en-US" dirty="0" smtClean="0"/>
              <a:t>COTS</a:t>
            </a:r>
            <a:r>
              <a:rPr lang="zh-CN" altLang="en-US" dirty="0" smtClean="0"/>
              <a:t>进行一定的扩展可以减少开发工作量和时间，但是会降低系统的可修改性，也会造成知识产权问题。</a:t>
            </a:r>
          </a:p>
          <a:p>
            <a:pPr>
              <a:buFont typeface="Arial" panose="020B0604020202020204" pitchFamily="34" charset="0"/>
              <a:buChar char="•"/>
              <a:defRPr/>
            </a:pPr>
            <a:r>
              <a:rPr lang="zh-CN" altLang="en-US" dirty="0" smtClean="0">
                <a:solidFill>
                  <a:schemeClr val="tx2"/>
                </a:solidFill>
              </a:rPr>
              <a:t>对于同一个等级的矛盾的需求，寻找折中方案，寻找到最好的平衡点和线，避免各方面对需求的尴尬，满足系统的最期望的需求。</a:t>
            </a:r>
            <a:endParaRPr lang="zh-CN" altLang="en-US"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en-US" altLang="zh-CN" sz="4800" dirty="0" smtClean="0">
                <a:solidFill>
                  <a:schemeClr val="tx2"/>
                </a:solidFill>
              </a:rPr>
              <a:t>2 </a:t>
            </a:r>
            <a:r>
              <a:rPr lang="zh-CN" altLang="en-US" sz="4800" dirty="0" smtClean="0">
                <a:solidFill>
                  <a:schemeClr val="tx2"/>
                </a:solidFill>
              </a:rPr>
              <a:t>体系结构设计方法</a:t>
            </a:r>
            <a:endParaRPr lang="zh-CN" altLang="en-US" sz="4800"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 </a:t>
            </a:r>
            <a:r>
              <a:rPr b="1" dirty="0"/>
              <a:t>体系结构设计方法</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chemeClr val="tx2"/>
                </a:solidFill>
              </a:rPr>
              <a:t>2.1</a:t>
            </a:r>
            <a:r>
              <a:rPr lang="zh-CN" altLang="en-US" dirty="0" smtClean="0">
                <a:solidFill>
                  <a:schemeClr val="tx2"/>
                </a:solidFill>
              </a:rPr>
              <a:t>“分割”法</a:t>
            </a:r>
          </a:p>
          <a:p>
            <a:pPr>
              <a:buFont typeface="Arial" panose="020B0604020202020204" pitchFamily="34" charset="0"/>
              <a:buChar char="•"/>
              <a:defRPr/>
            </a:pPr>
            <a:r>
              <a:rPr lang="en-US" dirty="0" smtClean="0">
                <a:solidFill>
                  <a:schemeClr val="tx2"/>
                </a:solidFill>
              </a:rPr>
              <a:t>2.2 </a:t>
            </a:r>
            <a:r>
              <a:rPr lang="zh-CN" altLang="en-US" dirty="0" smtClean="0">
                <a:solidFill>
                  <a:schemeClr val="tx2"/>
                </a:solidFill>
              </a:rPr>
              <a:t>“抽象”法</a:t>
            </a:r>
          </a:p>
          <a:p>
            <a:pPr>
              <a:buFont typeface="Arial" panose="020B0604020202020204" pitchFamily="34" charset="0"/>
              <a:buChar char="•"/>
              <a:defRPr/>
            </a:pPr>
            <a:r>
              <a:rPr lang="en-US" dirty="0" smtClean="0">
                <a:solidFill>
                  <a:schemeClr val="tx2"/>
                </a:solidFill>
              </a:rPr>
              <a:t>2.3 </a:t>
            </a:r>
            <a:r>
              <a:rPr lang="zh-CN" altLang="en-US" dirty="0" smtClean="0">
                <a:solidFill>
                  <a:schemeClr val="tx2"/>
                </a:solidFill>
              </a:rPr>
              <a:t>“压缩”法</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2.4 </a:t>
            </a:r>
            <a:r>
              <a:rPr lang="zh-CN" altLang="en-US" dirty="0" smtClean="0">
                <a:solidFill>
                  <a:schemeClr val="tx2"/>
                </a:solidFill>
              </a:rPr>
              <a:t>“组合”法</a:t>
            </a:r>
          </a:p>
          <a:p>
            <a:pPr>
              <a:buFont typeface="Arial" panose="020B0604020202020204" pitchFamily="34" charset="0"/>
              <a:buChar char="•"/>
              <a:defRPr/>
            </a:pPr>
            <a:r>
              <a:rPr lang="en-US" dirty="0" smtClean="0">
                <a:solidFill>
                  <a:schemeClr val="tx2"/>
                </a:solidFill>
              </a:rPr>
              <a:t>2.5 </a:t>
            </a:r>
            <a:r>
              <a:rPr lang="zh-CN" altLang="en-US" dirty="0" smtClean="0">
                <a:solidFill>
                  <a:schemeClr val="tx2"/>
                </a:solidFill>
              </a:rPr>
              <a:t>“复制”法</a:t>
            </a:r>
          </a:p>
          <a:p>
            <a:pPr>
              <a:buFont typeface="Arial" panose="020B0604020202020204" pitchFamily="34" charset="0"/>
              <a:buChar char="•"/>
              <a:defRPr/>
            </a:pPr>
            <a:r>
              <a:rPr lang="en-US" dirty="0" smtClean="0">
                <a:solidFill>
                  <a:schemeClr val="tx2"/>
                </a:solidFill>
              </a:rPr>
              <a:t>2.6 </a:t>
            </a:r>
            <a:r>
              <a:rPr lang="zh-CN" altLang="en-US" dirty="0" smtClean="0">
                <a:solidFill>
                  <a:schemeClr val="tx2"/>
                </a:solidFill>
              </a:rPr>
              <a:t>“资源共享”法</a:t>
            </a:r>
          </a:p>
          <a:p>
            <a:pPr>
              <a:buFont typeface="Arial" panose="020B0604020202020204" pitchFamily="34" charset="0"/>
              <a:buChar char="•"/>
              <a:defRPr/>
            </a:pPr>
            <a:r>
              <a:rPr lang="en-US" dirty="0" smtClean="0">
                <a:solidFill>
                  <a:schemeClr val="tx2"/>
                </a:solidFill>
              </a:rPr>
              <a:t>2.7 </a:t>
            </a:r>
            <a:r>
              <a:rPr lang="zh-CN" altLang="en-US" dirty="0" smtClean="0">
                <a:solidFill>
                  <a:schemeClr val="tx2"/>
                </a:solidFill>
              </a:rPr>
              <a:t>设计方法对质量的影响</a:t>
            </a:r>
            <a:endParaRPr lang="zh-CN" altLang="en-US"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2.1</a:t>
            </a:r>
            <a:r>
              <a:rPr b="1" dirty="0"/>
              <a:t>“分割”法</a:t>
            </a:r>
          </a:p>
        </p:txBody>
      </p:sp>
      <p:sp>
        <p:nvSpPr>
          <p:cNvPr id="3072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将不同的功能特征分割到不同的具有明确接口定义的部件中。</a:t>
            </a:r>
            <a:endParaRPr lang="en-US" altLang="zh-CN" dirty="0" smtClean="0">
              <a:solidFill>
                <a:schemeClr val="tx2"/>
              </a:solidFill>
            </a:endParaRPr>
          </a:p>
          <a:p>
            <a:r>
              <a:rPr lang="zh-CN" altLang="en-US" dirty="0" smtClean="0">
                <a:solidFill>
                  <a:schemeClr val="tx2"/>
                </a:solidFill>
              </a:rPr>
              <a:t>软件系统通常需要多个模块才能实现，用“分割”方法可以将复杂的程序分解为多个模块。</a:t>
            </a:r>
            <a:endParaRPr lang="en-US" altLang="zh-CN" dirty="0" smtClean="0">
              <a:solidFill>
                <a:schemeClr val="tx2"/>
              </a:solidFill>
            </a:endParaRPr>
          </a:p>
          <a:p>
            <a:r>
              <a:rPr lang="zh-CN" altLang="en-US" dirty="0" smtClean="0">
                <a:solidFill>
                  <a:schemeClr val="tx2"/>
                </a:solidFill>
              </a:rPr>
              <a:t>分割的目的是把每个系统功能隔离成一个分区。经过分割后，可以度量分割出的功能是否能满足特定的质量因素要求。</a:t>
            </a:r>
          </a:p>
          <a:p>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常见的分割例子</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基于数据流的体系结构，如，管道和过滤器，批量序列系统（</a:t>
            </a:r>
            <a:r>
              <a:rPr lang="en-US" dirty="0" smtClean="0">
                <a:solidFill>
                  <a:schemeClr val="tx2"/>
                </a:solidFill>
              </a:rPr>
              <a:t>pipes and filters and batch sequential systems)</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endParaRPr lang="zh-CN" altLang="en-US" dirty="0" smtClean="0">
              <a:solidFill>
                <a:schemeClr val="tx2"/>
              </a:solidFill>
            </a:endParaRPr>
          </a:p>
          <a:p>
            <a:pPr>
              <a:buFont typeface="Arial" panose="020B0604020202020204" pitchFamily="34" charset="0"/>
              <a:buChar char="•"/>
              <a:defRPr/>
            </a:pPr>
            <a:r>
              <a:rPr lang="zh-CN" altLang="en-US" dirty="0" smtClean="0">
                <a:solidFill>
                  <a:schemeClr val="tx2"/>
                </a:solidFill>
              </a:rPr>
              <a:t>在传统方式的编译器的组成中，明确每个编译阶段：词法分析、语法分析、代码生成等。这是一个明显的以“分割”为主的设计过程。</a:t>
            </a:r>
            <a:endParaRPr lang="en-US" altLang="zh-CN" dirty="0" smtClean="0">
              <a:solidFill>
                <a:schemeClr val="tx2"/>
              </a:solidFill>
            </a:endParaRPr>
          </a:p>
          <a:p>
            <a:pPr>
              <a:buFont typeface="Arial" panose="020B0604020202020204" pitchFamily="34" charset="0"/>
              <a:buChar char="•"/>
              <a:defRPr/>
            </a:pPr>
            <a:endParaRPr lang="zh-CN" altLang="en-US" dirty="0" smtClean="0">
              <a:solidFill>
                <a:schemeClr val="tx2"/>
              </a:solidFill>
            </a:endParaRPr>
          </a:p>
          <a:p>
            <a:pPr>
              <a:buFont typeface="Arial" panose="020B0604020202020204" pitchFamily="34" charset="0"/>
              <a:buChar char="•"/>
              <a:defRPr/>
            </a:pPr>
            <a:r>
              <a:rPr lang="zh-CN" altLang="en-US" dirty="0" smtClean="0">
                <a:solidFill>
                  <a:schemeClr val="tx2"/>
                </a:solidFill>
              </a:rPr>
              <a:t>用户界面管理系统中，将系统分解为表现层、对话层和应用层。</a:t>
            </a:r>
            <a:endParaRPr lang="zh-CN" altLang="en-US"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分割的主要指导原则</a:t>
            </a:r>
          </a:p>
        </p:txBody>
      </p:sp>
      <p:sp>
        <p:nvSpPr>
          <p:cNvPr id="32771" name="内容占位符 2"/>
          <p:cNvSpPr>
            <a:spLocks noGrp="1"/>
          </p:cNvSpPr>
          <p:nvPr>
            <p:ph idx="1"/>
          </p:nvPr>
        </p:nvSpPr>
        <p:spPr>
          <a:xfrm>
            <a:off x="457200" y="1412875"/>
            <a:ext cx="8229600" cy="4895850"/>
          </a:xfrm>
        </p:spPr>
        <p:txBody>
          <a:bodyPr/>
          <a:lstStyle/>
          <a:p>
            <a:r>
              <a:rPr lang="en-US" altLang="zh-CN" dirty="0" smtClean="0">
                <a:solidFill>
                  <a:schemeClr val="tx2"/>
                </a:solidFill>
              </a:rPr>
              <a:t>1</a:t>
            </a:r>
            <a:r>
              <a:rPr lang="zh-CN" altLang="en-US" dirty="0" smtClean="0">
                <a:solidFill>
                  <a:schemeClr val="tx2"/>
                </a:solidFill>
              </a:rPr>
              <a:t>）尽可能降低部件之间的依赖性。</a:t>
            </a:r>
            <a:endParaRPr lang="en-US" altLang="zh-CN" dirty="0" smtClean="0">
              <a:solidFill>
                <a:schemeClr val="tx2"/>
              </a:solidFill>
            </a:endParaRPr>
          </a:p>
          <a:p>
            <a:r>
              <a:rPr lang="en-US" altLang="zh-CN" dirty="0" smtClean="0">
                <a:solidFill>
                  <a:schemeClr val="tx2"/>
                </a:solidFill>
              </a:rPr>
              <a:t>2</a:t>
            </a:r>
            <a:r>
              <a:rPr lang="zh-CN" altLang="en-US" dirty="0" smtClean="0">
                <a:solidFill>
                  <a:schemeClr val="tx2"/>
                </a:solidFill>
              </a:rPr>
              <a:t>）部件必须以高内聚</a:t>
            </a:r>
            <a:r>
              <a:rPr lang="en-US" altLang="zh-CN" dirty="0" smtClean="0">
                <a:solidFill>
                  <a:schemeClr val="tx2"/>
                </a:solidFill>
              </a:rPr>
              <a:t>(cohesive)</a:t>
            </a:r>
            <a:r>
              <a:rPr lang="zh-CN" altLang="en-US" dirty="0" smtClean="0">
                <a:solidFill>
                  <a:schemeClr val="tx2"/>
                </a:solidFill>
              </a:rPr>
              <a:t>封装其功能。</a:t>
            </a:r>
            <a:endParaRPr lang="en-US" altLang="zh-CN" dirty="0" smtClean="0">
              <a:solidFill>
                <a:schemeClr val="tx2"/>
              </a:solidFill>
            </a:endParaRPr>
          </a:p>
          <a:p>
            <a:r>
              <a:rPr lang="en-US" altLang="zh-CN" dirty="0" smtClean="0">
                <a:solidFill>
                  <a:schemeClr val="tx2"/>
                </a:solidFill>
              </a:rPr>
              <a:t>3</a:t>
            </a:r>
            <a:r>
              <a:rPr lang="zh-CN" altLang="en-US" dirty="0" smtClean="0">
                <a:solidFill>
                  <a:schemeClr val="tx2"/>
                </a:solidFill>
              </a:rPr>
              <a:t>）隔离中间件和</a:t>
            </a:r>
            <a:r>
              <a:rPr lang="en-US" altLang="zh-CN" dirty="0" smtClean="0">
                <a:solidFill>
                  <a:schemeClr val="tx2"/>
                </a:solidFill>
              </a:rPr>
              <a:t>COTS</a:t>
            </a:r>
            <a:r>
              <a:rPr lang="zh-CN" altLang="en-US" dirty="0" smtClean="0">
                <a:solidFill>
                  <a:schemeClr val="tx2"/>
                </a:solidFill>
              </a:rPr>
              <a:t>之间的依赖性。</a:t>
            </a:r>
            <a:endParaRPr lang="en-US" altLang="zh-CN" dirty="0" smtClean="0">
              <a:solidFill>
                <a:schemeClr val="tx2"/>
              </a:solidFill>
            </a:endParaRPr>
          </a:p>
          <a:p>
            <a:r>
              <a:rPr lang="en-US" altLang="zh-CN" dirty="0" smtClean="0">
                <a:solidFill>
                  <a:schemeClr val="tx2"/>
                </a:solidFill>
              </a:rPr>
              <a:t>4</a:t>
            </a:r>
            <a:r>
              <a:rPr lang="zh-CN" altLang="en-US" dirty="0" smtClean="0">
                <a:solidFill>
                  <a:schemeClr val="tx2"/>
                </a:solidFill>
              </a:rPr>
              <a:t>）对部件进行层次分解。</a:t>
            </a:r>
            <a:endParaRPr lang="en-US" altLang="zh-CN" dirty="0" smtClean="0">
              <a:solidFill>
                <a:schemeClr val="tx2"/>
              </a:solidFill>
            </a:endParaRPr>
          </a:p>
          <a:p>
            <a:r>
              <a:rPr lang="en-US" altLang="zh-CN" dirty="0" smtClean="0">
                <a:solidFill>
                  <a:schemeClr val="tx2"/>
                </a:solidFill>
              </a:rPr>
              <a:t>5</a:t>
            </a:r>
            <a:r>
              <a:rPr lang="zh-CN" altLang="en-US" dirty="0" smtClean="0">
                <a:solidFill>
                  <a:schemeClr val="tx2"/>
                </a:solidFill>
              </a:rPr>
              <a:t>）部件之间的调用降到最小。</a:t>
            </a:r>
          </a:p>
          <a:p>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722312" y="2906713"/>
            <a:ext cx="8421687" cy="1500187"/>
          </a:xfrm>
        </p:spPr>
        <p:txBody>
          <a:bodyPr/>
          <a:lstStyle/>
          <a:p>
            <a:r>
              <a:rPr lang="en-US" altLang="zh-CN" sz="4800" dirty="0" smtClean="0">
                <a:solidFill>
                  <a:schemeClr val="tx2"/>
                </a:solidFill>
              </a:rPr>
              <a:t>1 </a:t>
            </a:r>
            <a:r>
              <a:rPr lang="zh-CN" altLang="en-US" sz="4800" dirty="0" smtClean="0">
                <a:solidFill>
                  <a:schemeClr val="tx2"/>
                </a:solidFill>
              </a:rPr>
              <a:t>从系统分解到体系结构设计</a:t>
            </a:r>
            <a:endParaRPr lang="zh-CN" altLang="en-US" sz="4800"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2.2 </a:t>
            </a:r>
            <a:r>
              <a:rPr b="1" dirty="0"/>
              <a:t>“抽象”法</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抽象（</a:t>
            </a:r>
            <a:r>
              <a:rPr lang="en-US" dirty="0" smtClean="0">
                <a:solidFill>
                  <a:schemeClr val="tx2"/>
                </a:solidFill>
              </a:rPr>
              <a:t>abstraction</a:t>
            </a:r>
            <a:r>
              <a:rPr lang="zh-CN" altLang="en-US" dirty="0" smtClean="0">
                <a:solidFill>
                  <a:schemeClr val="tx2"/>
                </a:solidFill>
              </a:rPr>
              <a:t>）的目的建立一个虚拟机</a:t>
            </a:r>
            <a:r>
              <a:rPr lang="en-US" dirty="0" smtClean="0">
                <a:solidFill>
                  <a:schemeClr val="tx2"/>
                </a:solidFill>
              </a:rPr>
              <a:t>(virtual machine)</a:t>
            </a:r>
            <a:r>
              <a:rPr lang="zh-CN" altLang="en-US" dirty="0" smtClean="0">
                <a:solidFill>
                  <a:schemeClr val="tx2"/>
                </a:solidFill>
              </a:rPr>
              <a:t>。虚拟机是一个部件，其功能隐含在基本的实现中。</a:t>
            </a:r>
            <a:endParaRPr lang="en-US" altLang="zh-CN" dirty="0" smtClean="0">
              <a:solidFill>
                <a:schemeClr val="tx2"/>
              </a:solidFill>
            </a:endParaRPr>
          </a:p>
          <a:p>
            <a:pPr lvl="1">
              <a:buFont typeface="Arial" panose="020B0604020202020204" pitchFamily="34" charset="0"/>
              <a:buChar char="–"/>
              <a:defRPr/>
            </a:pPr>
            <a:r>
              <a:rPr lang="en-US" dirty="0" smtClean="0"/>
              <a:t>Java</a:t>
            </a:r>
            <a:r>
              <a:rPr lang="zh-CN" altLang="en-US" dirty="0" smtClean="0"/>
              <a:t>虚拟机是一个很好的一个支持应用编程的抽象机，这种抽象能够让应用程序与操作系统和硬件分离开来，力求做到“一次编程，到处运行”。</a:t>
            </a:r>
            <a:endParaRPr lang="en-US" altLang="zh-CN" dirty="0" smtClean="0"/>
          </a:p>
          <a:p>
            <a:pPr>
              <a:buFont typeface="Arial" panose="020B0604020202020204" pitchFamily="34" charset="0"/>
              <a:buChar char="•"/>
              <a:defRPr/>
            </a:pPr>
            <a:r>
              <a:rPr lang="zh-CN" altLang="en-US" dirty="0" smtClean="0">
                <a:solidFill>
                  <a:schemeClr val="tx2"/>
                </a:solidFill>
              </a:rPr>
              <a:t>可以用虚拟机可以模拟某些非当地的功能，例如，在单处理机上模拟并行计算。最常见的是把虚拟机封装在系统中。</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第三种用法是为异构系统提供公共接口。</a:t>
            </a:r>
            <a:endParaRPr lang="en-US" altLang="zh-CN" dirty="0" smtClean="0">
              <a:solidFill>
                <a:schemeClr val="tx2"/>
              </a:solidFill>
            </a:endParaRPr>
          </a:p>
          <a:p>
            <a:pPr lvl="1">
              <a:buFont typeface="Arial" panose="020B0604020202020204" pitchFamily="34" charset="0"/>
              <a:buChar char="–"/>
              <a:defRPr/>
            </a:pPr>
            <a:r>
              <a:rPr lang="zh-CN" altLang="en-US" dirty="0" smtClean="0"/>
              <a:t>例如，用虚拟的工具集（</a:t>
            </a:r>
            <a:r>
              <a:rPr lang="en-US" dirty="0" smtClean="0"/>
              <a:t>toolkits</a:t>
            </a:r>
            <a:r>
              <a:rPr lang="zh-CN" altLang="en-US" dirty="0" smtClean="0"/>
              <a:t>）定义出用户界面管理系统最普遍的特征，支持</a:t>
            </a:r>
            <a:r>
              <a:rPr lang="en-US" dirty="0" smtClean="0"/>
              <a:t>X11</a:t>
            </a:r>
            <a:r>
              <a:rPr lang="zh-CN" altLang="en-US" dirty="0" smtClean="0"/>
              <a:t>、</a:t>
            </a:r>
            <a:r>
              <a:rPr lang="en-US" dirty="0" smtClean="0"/>
              <a:t>Open-Look</a:t>
            </a:r>
            <a:r>
              <a:rPr lang="zh-CN" altLang="en-US" dirty="0" smtClean="0"/>
              <a:t>、</a:t>
            </a:r>
            <a:r>
              <a:rPr lang="en-US" dirty="0" smtClean="0"/>
              <a:t>MS-Windows</a:t>
            </a:r>
            <a:r>
              <a:rPr lang="zh-CN" altLang="en-US" dirty="0" smtClean="0"/>
              <a:t>和</a:t>
            </a:r>
            <a:r>
              <a:rPr lang="en-US" dirty="0" smtClean="0"/>
              <a:t>Macintosh toolkit</a:t>
            </a:r>
            <a:r>
              <a:rPr lang="zh-CN" altLang="en-US" dirty="0" smtClean="0"/>
              <a:t>平台上运行一个应用软件，就必须在系统表示层和其它功能之间定义虚拟接口。</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2.3 </a:t>
            </a:r>
            <a:r>
              <a:rPr b="1" dirty="0"/>
              <a:t>“压缩”法</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压缩</a:t>
            </a:r>
            <a:r>
              <a:rPr lang="en-US" dirty="0" smtClean="0">
                <a:solidFill>
                  <a:schemeClr val="tx2"/>
                </a:solidFill>
              </a:rPr>
              <a:t>(compression)</a:t>
            </a:r>
            <a:r>
              <a:rPr lang="zh-CN" altLang="en-US" dirty="0" smtClean="0">
                <a:solidFill>
                  <a:schemeClr val="tx2"/>
                </a:solidFill>
              </a:rPr>
              <a:t>是消除分割开的系统功能层和接口，即，是“分割”方法的逆操作。功能层可以是软件</a:t>
            </a:r>
            <a:r>
              <a:rPr lang="en-US" dirty="0" smtClean="0">
                <a:solidFill>
                  <a:schemeClr val="tx2"/>
                </a:solidFill>
              </a:rPr>
              <a:t>(</a:t>
            </a:r>
            <a:r>
              <a:rPr lang="zh-CN" altLang="en-US" dirty="0" smtClean="0">
                <a:solidFill>
                  <a:schemeClr val="tx2"/>
                </a:solidFill>
              </a:rPr>
              <a:t>进程边界、过程调用</a:t>
            </a:r>
            <a:r>
              <a:rPr lang="en-US" dirty="0" smtClean="0">
                <a:solidFill>
                  <a:schemeClr val="tx2"/>
                </a:solidFill>
              </a:rPr>
              <a:t>)</a:t>
            </a:r>
            <a:r>
              <a:rPr lang="zh-CN" altLang="en-US" dirty="0" smtClean="0">
                <a:solidFill>
                  <a:schemeClr val="tx2"/>
                </a:solidFill>
              </a:rPr>
              <a:t>或硬件</a:t>
            </a:r>
            <a:r>
              <a:rPr lang="en-US" dirty="0" smtClean="0">
                <a:solidFill>
                  <a:schemeClr val="tx2"/>
                </a:solidFill>
              </a:rPr>
              <a:t>(</a:t>
            </a:r>
            <a:r>
              <a:rPr lang="zh-CN" altLang="en-US" dirty="0" smtClean="0">
                <a:solidFill>
                  <a:schemeClr val="tx2"/>
                </a:solidFill>
              </a:rPr>
              <a:t>分割的处理器</a:t>
            </a:r>
            <a:r>
              <a:rPr lang="en-US" dirty="0" smtClean="0">
                <a:solidFill>
                  <a:schemeClr val="tx2"/>
                </a:solidFill>
              </a:rPr>
              <a:t>)</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压缩一个软件，意味着把不同的功能放到一起。</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从软件工程和计算机科学的发展历史看，压缩与软件工程化发展是背道而驰的。</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而数据抽象类型、客户</a:t>
            </a:r>
            <a:r>
              <a:rPr lang="en-US" dirty="0" smtClean="0">
                <a:solidFill>
                  <a:schemeClr val="tx2"/>
                </a:solidFill>
              </a:rPr>
              <a:t>-</a:t>
            </a:r>
            <a:r>
              <a:rPr lang="zh-CN" altLang="en-US" dirty="0" smtClean="0">
                <a:solidFill>
                  <a:schemeClr val="tx2"/>
                </a:solidFill>
              </a:rPr>
              <a:t>服务模式、分布式和并行计算、以及面向对象的开发技术等都是分层（即，分割）的成功经验。</a:t>
            </a:r>
            <a:endParaRPr lang="zh-CN" altLang="en-US"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压缩主要出于两个目的：</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第一是改进系统的性能。通过消除层与层之间函数的信息传递，从而减少跨越各层造成的负载。例如，在通信协议设计中经常会跨越</a:t>
            </a:r>
            <a:r>
              <a:rPr lang="en-US" dirty="0" smtClean="0">
                <a:solidFill>
                  <a:schemeClr val="tx2"/>
                </a:solidFill>
              </a:rPr>
              <a:t>ISO</a:t>
            </a:r>
            <a:r>
              <a:rPr lang="zh-CN" altLang="en-US" dirty="0" smtClean="0">
                <a:solidFill>
                  <a:schemeClr val="tx2"/>
                </a:solidFill>
              </a:rPr>
              <a:t>规定的</a:t>
            </a:r>
            <a:r>
              <a:rPr lang="en-US" dirty="0" smtClean="0">
                <a:solidFill>
                  <a:schemeClr val="tx2"/>
                </a:solidFill>
              </a:rPr>
              <a:t>7</a:t>
            </a:r>
            <a:r>
              <a:rPr lang="zh-CN" altLang="en-US" dirty="0" smtClean="0">
                <a:solidFill>
                  <a:schemeClr val="tx2"/>
                </a:solidFill>
              </a:rPr>
              <a:t>层协议模型，从而提高通信性能。</a:t>
            </a:r>
            <a:endParaRPr lang="en-US" altLang="zh-CN" dirty="0" smtClean="0">
              <a:solidFill>
                <a:schemeClr val="tx2"/>
              </a:solidFill>
            </a:endParaRPr>
          </a:p>
          <a:p>
            <a:pPr lvl="1">
              <a:buFont typeface="Arial" panose="020B0604020202020204" pitchFamily="34" charset="0"/>
              <a:buChar char="–"/>
              <a:defRPr/>
            </a:pPr>
            <a:r>
              <a:rPr lang="zh-CN" altLang="en-US" dirty="0" smtClean="0"/>
              <a:t>实际上</a:t>
            </a:r>
            <a:r>
              <a:rPr lang="en-US" dirty="0" smtClean="0"/>
              <a:t>TCP/IP</a:t>
            </a:r>
            <a:r>
              <a:rPr lang="zh-CN" altLang="en-US" dirty="0" smtClean="0"/>
              <a:t>体系就是把</a:t>
            </a:r>
            <a:r>
              <a:rPr lang="en-US" dirty="0" smtClean="0"/>
              <a:t>OSI</a:t>
            </a:r>
            <a:r>
              <a:rPr lang="zh-CN" altLang="en-US" dirty="0" smtClean="0"/>
              <a:t>模型的七层协议压缩成五层协议</a:t>
            </a:r>
            <a:r>
              <a:rPr lang="en-US" dirty="0" smtClean="0"/>
              <a:t>(</a:t>
            </a:r>
            <a:r>
              <a:rPr lang="zh-CN" altLang="en-US" dirty="0" smtClean="0"/>
              <a:t>参见</a:t>
            </a:r>
            <a:r>
              <a:rPr lang="en-US" dirty="0" smtClean="0"/>
              <a:t>25.4</a:t>
            </a:r>
            <a:r>
              <a:rPr lang="zh-CN" altLang="en-US" dirty="0" smtClean="0"/>
              <a:t>节</a:t>
            </a:r>
            <a:r>
              <a:rPr lang="en-US" dirty="0" smtClean="0"/>
              <a:t>)</a:t>
            </a:r>
            <a:r>
              <a:rPr lang="zh-CN" altLang="en-US" dirty="0" smtClean="0"/>
              <a:t>。</a:t>
            </a:r>
          </a:p>
          <a:p>
            <a:pPr>
              <a:buFont typeface="Arial" panose="020B0604020202020204" pitchFamily="34" charset="0"/>
              <a:buChar char="•"/>
              <a:defRPr/>
            </a:pPr>
            <a:r>
              <a:rPr lang="zh-CN" altLang="en-US" dirty="0" smtClean="0">
                <a:solidFill>
                  <a:schemeClr val="tx2"/>
                </a:solidFill>
              </a:rPr>
              <a:t>第二是加速系统的开发。消除系统中多个部件上不同的功能要求。</a:t>
            </a:r>
            <a:endParaRPr lang="en-US" altLang="zh-CN" dirty="0" smtClean="0">
              <a:solidFill>
                <a:schemeClr val="tx2"/>
              </a:solidFill>
            </a:endParaRPr>
          </a:p>
          <a:p>
            <a:pPr lvl="1">
              <a:buFont typeface="Arial" panose="020B0604020202020204" pitchFamily="34" charset="0"/>
              <a:buChar char="–"/>
              <a:defRPr/>
            </a:pPr>
            <a:r>
              <a:rPr lang="zh-CN" altLang="en-US" dirty="0" smtClean="0"/>
              <a:t>例如，</a:t>
            </a:r>
            <a:r>
              <a:rPr lang="en-US" dirty="0" smtClean="0"/>
              <a:t>Microsoft’s Visual Basic</a:t>
            </a:r>
            <a:r>
              <a:rPr lang="zh-CN" altLang="en-US" dirty="0" smtClean="0"/>
              <a:t>允许开发人员直接耦合各个用户接口对象，将其做成应用代码。</a:t>
            </a:r>
            <a:endParaRPr lang="en-US" altLang="zh-CN" dirty="0" smtClean="0"/>
          </a:p>
          <a:p>
            <a:pPr lvl="1">
              <a:buFont typeface="Arial" panose="020B0604020202020204" pitchFamily="34" charset="0"/>
              <a:buChar char="–"/>
              <a:defRPr/>
            </a:pPr>
            <a:r>
              <a:rPr lang="zh-CN" altLang="en-US" dirty="0" smtClean="0"/>
              <a:t>最常用的对软件进行压缩技术是在开发中采用宏</a:t>
            </a:r>
            <a:r>
              <a:rPr lang="en-US" dirty="0" smtClean="0"/>
              <a:t>(macros)</a:t>
            </a:r>
            <a:r>
              <a:rPr lang="zh-CN" altLang="en-US" dirty="0" smtClean="0"/>
              <a:t>或</a:t>
            </a:r>
            <a:r>
              <a:rPr lang="en-US" dirty="0" smtClean="0"/>
              <a:t>inline(</a:t>
            </a:r>
            <a:r>
              <a:rPr lang="zh-CN" altLang="en-US" dirty="0" smtClean="0"/>
              <a:t>直接嵌入语句和命令</a:t>
            </a:r>
            <a:r>
              <a:rPr lang="en-US" dirty="0" smtClean="0"/>
              <a:t>)</a:t>
            </a:r>
            <a:r>
              <a:rPr lang="zh-CN" altLang="en-US" dirty="0" smtClean="0"/>
              <a:t>，而不是</a:t>
            </a:r>
            <a:r>
              <a:rPr lang="en-US" dirty="0" smtClean="0"/>
              <a:t>API</a:t>
            </a:r>
            <a:r>
              <a:rPr lang="zh-CN" altLang="en-US" dirty="0" smtClean="0"/>
              <a:t>调用。</a:t>
            </a:r>
          </a:p>
          <a:p>
            <a:pPr>
              <a:buFont typeface="Arial" panose="020B0604020202020204" pitchFamily="34" charset="0"/>
              <a:buChar char="•"/>
              <a:defRPr/>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2.4 </a:t>
            </a:r>
            <a:r>
              <a:rPr b="1" dirty="0"/>
              <a:t>“组合”法</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组合</a:t>
            </a:r>
            <a:r>
              <a:rPr lang="en-US" dirty="0" smtClean="0">
                <a:solidFill>
                  <a:schemeClr val="tx2"/>
                </a:solidFill>
              </a:rPr>
              <a:t>(Composition)</a:t>
            </a:r>
            <a:r>
              <a:rPr lang="zh-CN" altLang="en-US" dirty="0" smtClean="0">
                <a:solidFill>
                  <a:schemeClr val="tx2"/>
                </a:solidFill>
              </a:rPr>
              <a:t>是将两个或多个部件组合到一个更大的部件中。</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规范化组合（</a:t>
            </a:r>
            <a:r>
              <a:rPr lang="en-US" dirty="0" smtClean="0">
                <a:solidFill>
                  <a:schemeClr val="tx2"/>
                </a:solidFill>
              </a:rPr>
              <a:t>Uniform Composition</a:t>
            </a:r>
            <a:r>
              <a:rPr lang="zh-CN" altLang="en-US" dirty="0" smtClean="0">
                <a:solidFill>
                  <a:schemeClr val="tx2"/>
                </a:solidFill>
              </a:rPr>
              <a:t>）是受限的组合操作，即，将组合机制限制到一个较小的集合。</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规范化组合可以简化部件的集成，提升作为一个整体的系统的可伸缩性。</a:t>
            </a:r>
            <a:endParaRPr lang="en-US" altLang="zh-CN" dirty="0" smtClean="0">
              <a:solidFill>
                <a:schemeClr val="tx2"/>
              </a:solidFill>
            </a:endParaRPr>
          </a:p>
          <a:p>
            <a:pPr lvl="1">
              <a:buFont typeface="Arial" panose="020B0604020202020204" pitchFamily="34" charset="0"/>
              <a:buChar char="–"/>
              <a:defRPr/>
            </a:pPr>
            <a:r>
              <a:rPr lang="en-US" dirty="0" smtClean="0"/>
              <a:t>Model-View-Controller (MVC) </a:t>
            </a:r>
            <a:r>
              <a:rPr lang="zh-CN" altLang="en-US" dirty="0" smtClean="0"/>
              <a:t>模式将用户界面分解为一组规范的抽象，每个抽象包括一个模型</a:t>
            </a:r>
            <a:r>
              <a:rPr lang="en-US" dirty="0" smtClean="0"/>
              <a:t>(</a:t>
            </a:r>
            <a:r>
              <a:rPr lang="zh-CN" altLang="en-US" dirty="0" smtClean="0"/>
              <a:t>一个应用</a:t>
            </a:r>
            <a:r>
              <a:rPr lang="en-US" dirty="0" smtClean="0"/>
              <a:t>)</a:t>
            </a:r>
            <a:r>
              <a:rPr lang="zh-CN" altLang="en-US" dirty="0" smtClean="0"/>
              <a:t>、一个视图（一个表示）和一个控制器（在两者之间，以及</a:t>
            </a:r>
            <a:r>
              <a:rPr lang="en-US" dirty="0" smtClean="0"/>
              <a:t>MVC</a:t>
            </a:r>
            <a:r>
              <a:rPr lang="zh-CN" altLang="en-US" dirty="0" smtClean="0"/>
              <a:t>三元组的层次分解之间建立映射</a:t>
            </a:r>
            <a:r>
              <a:rPr lang="zh-CN" altLang="en-US" dirty="0"/>
              <a:t>）</a:t>
            </a:r>
            <a:r>
              <a:rPr lang="zh-CN" altLang="en-US" dirty="0" smtClean="0"/>
              <a:t>。</a:t>
            </a:r>
          </a:p>
          <a:p>
            <a:pPr>
              <a:buFont typeface="Arial" panose="020B0604020202020204" pitchFamily="34" charset="0"/>
              <a:buChar char="•"/>
              <a:defRPr/>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2.5 </a:t>
            </a:r>
            <a:r>
              <a:rPr b="1" dirty="0"/>
              <a:t>“复制”法</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复制</a:t>
            </a:r>
            <a:r>
              <a:rPr lang="en-US" dirty="0" smtClean="0">
                <a:solidFill>
                  <a:schemeClr val="tx2"/>
                </a:solidFill>
              </a:rPr>
              <a:t>(replication)</a:t>
            </a:r>
            <a:r>
              <a:rPr lang="zh-CN" altLang="en-US" dirty="0" smtClean="0">
                <a:solidFill>
                  <a:schemeClr val="tx2"/>
                </a:solidFill>
              </a:rPr>
              <a:t>是在一个体系结构内复制部件。这项技术可以用来增强可靠性</a:t>
            </a:r>
            <a:r>
              <a:rPr lang="en-US" dirty="0" smtClean="0">
                <a:solidFill>
                  <a:schemeClr val="tx2"/>
                </a:solidFill>
              </a:rPr>
              <a:t>(</a:t>
            </a:r>
            <a:r>
              <a:rPr lang="zh-CN" altLang="en-US" dirty="0" smtClean="0">
                <a:solidFill>
                  <a:schemeClr val="tx2"/>
                </a:solidFill>
              </a:rPr>
              <a:t>容错</a:t>
            </a:r>
            <a:r>
              <a:rPr lang="en-US" dirty="0" smtClean="0">
                <a:solidFill>
                  <a:schemeClr val="tx2"/>
                </a:solidFill>
              </a:rPr>
              <a:t>--fault tolerance)</a:t>
            </a:r>
            <a:r>
              <a:rPr lang="zh-CN" altLang="en-US" dirty="0" smtClean="0">
                <a:solidFill>
                  <a:schemeClr val="tx2"/>
                </a:solidFill>
              </a:rPr>
              <a:t>和性能。</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当系统中具有多个重复的部件时，可以避免一个部件的瞬间故障所引起的整个系统的失败。随着系统中重复部件的增加，系统的工作可以分散到系统的多个部件上，从而增加系统的吞吐量。</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但是单个部件出现故障的机会也会增加。</a:t>
            </a:r>
            <a:endParaRPr lang="zh-CN" altLang="en-US" dirty="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2.6 </a:t>
            </a:r>
            <a:r>
              <a:rPr b="1" dirty="0"/>
              <a:t>“资源共享”法</a:t>
            </a:r>
          </a:p>
        </p:txBody>
      </p:sp>
      <p:sp>
        <p:nvSpPr>
          <p:cNvPr id="3993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资源共享</a:t>
            </a:r>
            <a:r>
              <a:rPr lang="en-US" altLang="zh-CN" dirty="0" smtClean="0">
                <a:solidFill>
                  <a:schemeClr val="tx2"/>
                </a:solidFill>
              </a:rPr>
              <a:t>(resource sharing)</a:t>
            </a:r>
            <a:r>
              <a:rPr lang="zh-CN" altLang="en-US" dirty="0" smtClean="0">
                <a:solidFill>
                  <a:schemeClr val="tx2"/>
                </a:solidFill>
              </a:rPr>
              <a:t>是将数据或服务封装，并共享给多个独立的消费者。典型的做法是提供一个资源管理器实施资源访问。开始往往需要花较大的成本建立被共享的资源。</a:t>
            </a:r>
            <a:endParaRPr lang="en-US" altLang="zh-CN" dirty="0" smtClean="0">
              <a:solidFill>
                <a:schemeClr val="tx2"/>
              </a:solidFill>
            </a:endParaRPr>
          </a:p>
          <a:p>
            <a:r>
              <a:rPr lang="zh-CN" altLang="en-US" dirty="0" smtClean="0">
                <a:solidFill>
                  <a:schemeClr val="tx2"/>
                </a:solidFill>
              </a:rPr>
              <a:t>一旦建立起来，由于减少了部件之间的耦合程度，共享资源可以增强系统的完整性、可移植性、可修改性。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2.7 </a:t>
            </a:r>
            <a:r>
              <a:rPr b="1" dirty="0"/>
              <a:t>设计方法对质量的影响</a:t>
            </a:r>
          </a:p>
        </p:txBody>
      </p:sp>
      <p:pic>
        <p:nvPicPr>
          <p:cNvPr id="40963" name="Picture 1"/>
          <p:cNvPicPr>
            <a:picLocks noChangeAspect="1" noChangeArrowheads="1"/>
          </p:cNvPicPr>
          <p:nvPr/>
        </p:nvPicPr>
        <p:blipFill>
          <a:blip r:embed="rId2"/>
          <a:srcRect/>
          <a:stretch>
            <a:fillRect/>
          </a:stretch>
        </p:blipFill>
        <p:spPr bwMode="auto">
          <a:xfrm>
            <a:off x="573088" y="1557338"/>
            <a:ext cx="8113712" cy="495141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457200" y="1412875"/>
            <a:ext cx="8229600" cy="4895850"/>
          </a:xfrm>
        </p:spPr>
        <p:txBody>
          <a:bodyPr/>
          <a:lstStyle/>
          <a:p>
            <a:r>
              <a:rPr lang="zh-CN" altLang="en-US" dirty="0" smtClean="0">
                <a:solidFill>
                  <a:schemeClr val="tx2"/>
                </a:solidFill>
              </a:rPr>
              <a:t>这种分析仍然是定性的质量影响分析，还不能预测出实际的定量影响情况。需要注意的是，设计方法和质量因素之间的分解也不完全是正交的。</a:t>
            </a:r>
            <a:endParaRPr lang="en-US" altLang="zh-CN" dirty="0" smtClean="0">
              <a:solidFill>
                <a:schemeClr val="tx2"/>
              </a:solidFill>
            </a:endParaRPr>
          </a:p>
          <a:p>
            <a:pPr lvl="1"/>
            <a:r>
              <a:rPr lang="zh-CN" altLang="en-US" dirty="0" smtClean="0"/>
              <a:t>例如，资源共享、规范化分解和抽象都可以看做是“分割”的特例。因此，不能孤立地谈某个设计操作对质量的绝对影响。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2.7 </a:t>
            </a:r>
            <a:r>
              <a:rPr b="1" dirty="0"/>
              <a:t>体系结构文档</a:t>
            </a:r>
          </a:p>
        </p:txBody>
      </p:sp>
      <p:sp>
        <p:nvSpPr>
          <p:cNvPr id="3" name="内容占位符 2"/>
          <p:cNvSpPr>
            <a:spLocks noGrp="1"/>
          </p:cNvSpPr>
          <p:nvPr>
            <p:ph idx="1"/>
          </p:nvPr>
        </p:nvSpPr>
        <p:spPr>
          <a:xfrm>
            <a:off x="457200" y="1412875"/>
            <a:ext cx="8229600" cy="4895850"/>
          </a:xfrm>
        </p:spPr>
        <p:txBody>
          <a:bodyPr>
            <a:normAutofit fontScale="85000" lnSpcReduction="10000"/>
          </a:bodyPr>
          <a:lstStyle/>
          <a:p>
            <a:pPr>
              <a:buFont typeface="Arial" panose="020B0604020202020204" pitchFamily="34" charset="0"/>
              <a:buChar char="•"/>
              <a:defRPr/>
            </a:pPr>
            <a:r>
              <a:rPr lang="zh-CN" altLang="en-US" dirty="0" smtClean="0">
                <a:solidFill>
                  <a:schemeClr val="tx2"/>
                </a:solidFill>
              </a:rPr>
              <a:t>体系结构设计文档起码要描述如下的信息：</a:t>
            </a:r>
          </a:p>
          <a:p>
            <a:pPr lvl="1">
              <a:buFont typeface="Arial" panose="020B0604020202020204" pitchFamily="34" charset="0"/>
              <a:buChar char="–"/>
              <a:defRPr/>
            </a:pPr>
            <a:r>
              <a:rPr lang="en-US" dirty="0" smtClean="0"/>
              <a:t>a) </a:t>
            </a:r>
            <a:r>
              <a:rPr lang="zh-CN" altLang="en-US" dirty="0" smtClean="0"/>
              <a:t>对各种备选体系结构的分析；</a:t>
            </a:r>
            <a:endParaRPr lang="en-US" altLang="zh-CN" dirty="0" smtClean="0"/>
          </a:p>
          <a:p>
            <a:pPr lvl="1">
              <a:buFont typeface="Arial" panose="020B0604020202020204" pitchFamily="34" charset="0"/>
              <a:buChar char="–"/>
              <a:defRPr/>
            </a:pPr>
            <a:r>
              <a:rPr lang="en-US" dirty="0" smtClean="0"/>
              <a:t>b) </a:t>
            </a:r>
            <a:r>
              <a:rPr lang="zh-CN" altLang="en-US" dirty="0" smtClean="0"/>
              <a:t>从遗留的体系结构迁移到新体系结构的商业计划；</a:t>
            </a:r>
            <a:endParaRPr lang="en-US" altLang="zh-CN" dirty="0" smtClean="0"/>
          </a:p>
          <a:p>
            <a:pPr lvl="1">
              <a:buFont typeface="Arial" panose="020B0604020202020204" pitchFamily="34" charset="0"/>
              <a:buChar char="–"/>
              <a:defRPr/>
            </a:pPr>
            <a:r>
              <a:rPr lang="en-US" dirty="0" smtClean="0"/>
              <a:t>c) </a:t>
            </a:r>
            <a:r>
              <a:rPr lang="zh-CN" altLang="en-US" dirty="0" smtClean="0"/>
              <a:t>系统的开发、生产、领域、运行、仓储、运行和维护等相关方之间的交流信息；</a:t>
            </a:r>
            <a:endParaRPr lang="en-US" altLang="zh-CN" dirty="0" smtClean="0"/>
          </a:p>
          <a:p>
            <a:pPr lvl="1">
              <a:buFont typeface="Arial" panose="020B0604020202020204" pitchFamily="34" charset="0"/>
              <a:buChar char="–"/>
              <a:defRPr/>
            </a:pPr>
            <a:r>
              <a:rPr lang="en-US" dirty="0" smtClean="0"/>
              <a:t>d) </a:t>
            </a:r>
            <a:r>
              <a:rPr lang="zh-CN" altLang="en-US" dirty="0" smtClean="0"/>
              <a:t>购买者和开发者之间的交流信息，可能是合同谈判的一部分；</a:t>
            </a:r>
            <a:endParaRPr lang="en-US" altLang="zh-CN" dirty="0" smtClean="0"/>
          </a:p>
          <a:p>
            <a:pPr lvl="1">
              <a:buFont typeface="Arial" panose="020B0604020202020204" pitchFamily="34" charset="0"/>
              <a:buChar char="–"/>
              <a:defRPr/>
            </a:pPr>
            <a:r>
              <a:rPr lang="en-US" dirty="0" smtClean="0"/>
              <a:t>e) </a:t>
            </a:r>
            <a:r>
              <a:rPr lang="zh-CN" altLang="en-US" dirty="0" smtClean="0"/>
              <a:t>体系结构的实现是否符合要求的认证准则；</a:t>
            </a:r>
            <a:endParaRPr lang="en-US" altLang="zh-CN" dirty="0" smtClean="0"/>
          </a:p>
          <a:p>
            <a:pPr lvl="1">
              <a:buFont typeface="Arial" panose="020B0604020202020204" pitchFamily="34" charset="0"/>
              <a:buChar char="–"/>
              <a:defRPr/>
            </a:pPr>
            <a:r>
              <a:rPr lang="en-US" dirty="0" smtClean="0"/>
              <a:t>f) </a:t>
            </a:r>
            <a:r>
              <a:rPr lang="zh-CN" altLang="en-US" dirty="0" smtClean="0"/>
              <a:t>开发和维护文档，包括复用和培训的材料；</a:t>
            </a:r>
            <a:endParaRPr lang="en-US" altLang="zh-CN" dirty="0" smtClean="0"/>
          </a:p>
          <a:p>
            <a:pPr lvl="1">
              <a:buFont typeface="Arial" panose="020B0604020202020204" pitchFamily="34" charset="0"/>
              <a:buChar char="–"/>
              <a:defRPr/>
            </a:pPr>
            <a:r>
              <a:rPr lang="en-US" dirty="0" smtClean="0"/>
              <a:t>g) </a:t>
            </a:r>
            <a:r>
              <a:rPr lang="zh-CN" altLang="en-US" dirty="0" smtClean="0"/>
              <a:t>对后续设计和开发活动的输入；</a:t>
            </a:r>
            <a:endParaRPr lang="en-US" altLang="zh-CN" dirty="0" smtClean="0"/>
          </a:p>
          <a:p>
            <a:pPr lvl="1">
              <a:buFont typeface="Arial" panose="020B0604020202020204" pitchFamily="34" charset="0"/>
              <a:buChar char="–"/>
              <a:defRPr/>
            </a:pPr>
            <a:r>
              <a:rPr lang="en-US" dirty="0" smtClean="0"/>
              <a:t>h) </a:t>
            </a:r>
            <a:r>
              <a:rPr lang="zh-CN" altLang="en-US" dirty="0" smtClean="0"/>
              <a:t>系统、子系统和部件的运行和基础结构支持，配置管理和修复、重新设计和维护方面的考虑；</a:t>
            </a:r>
            <a:endParaRPr lang="en-US" altLang="zh-CN" dirty="0" smtClean="0"/>
          </a:p>
          <a:p>
            <a:pPr lvl="1">
              <a:buFont typeface="Arial" panose="020B0604020202020204" pitchFamily="34" charset="0"/>
              <a:buChar char="–"/>
              <a:defRPr/>
            </a:pPr>
            <a:r>
              <a:rPr lang="en-US" altLang="zh-CN" dirty="0" err="1" smtClean="0"/>
              <a:t>i</a:t>
            </a:r>
            <a:r>
              <a:rPr lang="en-US" dirty="0" smtClean="0"/>
              <a:t>) </a:t>
            </a:r>
            <a:r>
              <a:rPr lang="zh-CN" altLang="en-US" dirty="0" smtClean="0"/>
              <a:t>计划财政支持；</a:t>
            </a:r>
            <a:endParaRPr lang="en-US" altLang="zh-CN" dirty="0" smtClean="0"/>
          </a:p>
          <a:p>
            <a:pPr lvl="1">
              <a:buFont typeface="Arial" panose="020B0604020202020204" pitchFamily="34" charset="0"/>
              <a:buChar char="–"/>
              <a:defRPr/>
            </a:pPr>
            <a:r>
              <a:rPr lang="en-US" altLang="zh-CN" dirty="0" smtClean="0"/>
              <a:t>j</a:t>
            </a:r>
            <a:r>
              <a:rPr lang="en-US" dirty="0" smtClean="0"/>
              <a:t>) </a:t>
            </a:r>
            <a:r>
              <a:rPr lang="zh-CN" altLang="en-US" dirty="0" smtClean="0"/>
              <a:t>跨越生命周期各阶段，对系统进行评审、分析和评估的的要求；</a:t>
            </a:r>
            <a:r>
              <a:rPr lang="en-US" altLang="zh-CN" dirty="0" smtClean="0"/>
              <a:t>k</a:t>
            </a:r>
            <a:r>
              <a:rPr lang="en-US" dirty="0" smtClean="0"/>
              <a:t>) </a:t>
            </a:r>
            <a:r>
              <a:rPr lang="zh-CN" altLang="en-US" dirty="0" smtClean="0"/>
              <a:t>系统共享的特征</a:t>
            </a:r>
            <a:r>
              <a:rPr lang="en-US" dirty="0" smtClean="0"/>
              <a:t>(</a:t>
            </a:r>
            <a:r>
              <a:rPr lang="zh-CN" altLang="en-US" dirty="0" smtClean="0"/>
              <a:t>例如，产品线</a:t>
            </a:r>
            <a:r>
              <a:rPr lang="en-US" dirty="0" smtClean="0"/>
              <a:t>)</a:t>
            </a:r>
            <a:r>
              <a:rPr lang="zh-CN" altLang="en-US" dirty="0" smtClean="0"/>
              <a:t>的说明。</a:t>
            </a:r>
          </a:p>
          <a:p>
            <a:pPr>
              <a:buFont typeface="Arial" panose="020B0604020202020204" pitchFamily="34" charset="0"/>
              <a:buChar char="•"/>
              <a:defRPr/>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体系结构文档编制模板</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项目名称：</a:t>
            </a:r>
            <a:r>
              <a:rPr lang="en-US" dirty="0" smtClean="0">
                <a:solidFill>
                  <a:schemeClr val="tx2"/>
                </a:solidFill>
              </a:rPr>
              <a:t>XXX</a:t>
            </a:r>
            <a:endParaRPr lang="zh-CN" altLang="en-US" dirty="0" smtClean="0">
              <a:solidFill>
                <a:schemeClr val="tx2"/>
              </a:solidFill>
            </a:endParaRPr>
          </a:p>
          <a:p>
            <a:pPr lvl="1">
              <a:buFont typeface="Arial" panose="020B0604020202020204" pitchFamily="34" charset="0"/>
              <a:buChar char="–"/>
              <a:defRPr/>
            </a:pPr>
            <a:r>
              <a:rPr lang="en-US" altLang="zh-CN" dirty="0" smtClean="0"/>
              <a:t>1.</a:t>
            </a:r>
            <a:r>
              <a:rPr lang="zh-CN" altLang="en-US" dirty="0" smtClean="0"/>
              <a:t>项目相关信息</a:t>
            </a:r>
          </a:p>
          <a:p>
            <a:pPr lvl="1">
              <a:buFont typeface="Arial" panose="020B0604020202020204" pitchFamily="34" charset="0"/>
              <a:buChar char="–"/>
              <a:defRPr/>
            </a:pPr>
            <a:r>
              <a:rPr lang="en-US" altLang="zh-CN" dirty="0" smtClean="0"/>
              <a:t>2.</a:t>
            </a:r>
            <a:r>
              <a:rPr lang="zh-CN" altLang="en-US" dirty="0" smtClean="0"/>
              <a:t>体系结构需求</a:t>
            </a:r>
          </a:p>
          <a:p>
            <a:pPr lvl="2">
              <a:buFont typeface="Arial" panose="020B0604020202020204" pitchFamily="34" charset="0"/>
              <a:buChar char="•"/>
              <a:defRPr/>
            </a:pPr>
            <a:r>
              <a:rPr lang="en-US" dirty="0" smtClean="0"/>
              <a:t>2.1 </a:t>
            </a:r>
            <a:r>
              <a:rPr lang="zh-CN" altLang="en-US" dirty="0" smtClean="0"/>
              <a:t>关键指标</a:t>
            </a:r>
          </a:p>
          <a:p>
            <a:pPr lvl="2">
              <a:buFont typeface="Arial" panose="020B0604020202020204" pitchFamily="34" charset="0"/>
              <a:buChar char="•"/>
              <a:defRPr/>
            </a:pPr>
            <a:r>
              <a:rPr lang="en-US" dirty="0" smtClean="0"/>
              <a:t>2.2 </a:t>
            </a:r>
            <a:r>
              <a:rPr lang="zh-CN" altLang="en-US" dirty="0" smtClean="0"/>
              <a:t>体系结构用例</a:t>
            </a:r>
          </a:p>
          <a:p>
            <a:pPr lvl="2">
              <a:buFont typeface="Arial" panose="020B0604020202020204" pitchFamily="34" charset="0"/>
              <a:buChar char="•"/>
              <a:defRPr/>
            </a:pPr>
            <a:r>
              <a:rPr lang="en-US" dirty="0" smtClean="0"/>
              <a:t>2.3 </a:t>
            </a:r>
            <a:r>
              <a:rPr lang="zh-CN" altLang="en-US" dirty="0" smtClean="0"/>
              <a:t>各相关方对体系结构的要求</a:t>
            </a:r>
          </a:p>
          <a:p>
            <a:pPr lvl="2">
              <a:buFont typeface="Arial" panose="020B0604020202020204" pitchFamily="34" charset="0"/>
              <a:buChar char="•"/>
              <a:defRPr/>
            </a:pPr>
            <a:r>
              <a:rPr lang="en-US" dirty="0" smtClean="0"/>
              <a:t>2.4 </a:t>
            </a:r>
            <a:r>
              <a:rPr lang="zh-CN" altLang="en-US" dirty="0" smtClean="0"/>
              <a:t>约束条件</a:t>
            </a:r>
          </a:p>
          <a:p>
            <a:pPr lvl="2">
              <a:buFont typeface="Arial" panose="020B0604020202020204" pitchFamily="34" charset="0"/>
              <a:buChar char="•"/>
              <a:defRPr/>
            </a:pPr>
            <a:r>
              <a:rPr lang="en-US" dirty="0" smtClean="0"/>
              <a:t>2.5 </a:t>
            </a:r>
            <a:r>
              <a:rPr lang="zh-CN" altLang="en-US" dirty="0" smtClean="0"/>
              <a:t>非功能需求</a:t>
            </a:r>
          </a:p>
          <a:p>
            <a:pPr lvl="2">
              <a:buFont typeface="Arial" panose="020B0604020202020204" pitchFamily="34" charset="0"/>
              <a:buChar char="•"/>
              <a:defRPr/>
            </a:pPr>
            <a:r>
              <a:rPr lang="en-US" dirty="0" smtClean="0"/>
              <a:t>2.6 </a:t>
            </a:r>
            <a:r>
              <a:rPr lang="zh-CN" altLang="en-US" dirty="0" smtClean="0"/>
              <a:t>风险</a:t>
            </a:r>
          </a:p>
        </p:txBody>
      </p:sp>
      <p:sp>
        <p:nvSpPr>
          <p:cNvPr id="4" name="内容占位符 2"/>
          <p:cNvSpPr txBox="1">
            <a:spLocks/>
          </p:cNvSpPr>
          <p:nvPr/>
        </p:nvSpPr>
        <p:spPr bwMode="auto">
          <a:xfrm>
            <a:off x="5072066" y="1927225"/>
            <a:ext cx="4376738" cy="4024313"/>
          </a:xfrm>
          <a:prstGeom prst="rect">
            <a:avLst/>
          </a:prstGeom>
          <a:noFill/>
          <a:ln w="9525">
            <a:noFill/>
            <a:miter lim="800000"/>
            <a:headEnd/>
            <a:tailEnd/>
          </a:ln>
        </p:spPr>
        <p:txBody>
          <a:bodyPr/>
          <a:lstStyle/>
          <a:p>
            <a:pPr marL="742950" lvl="1" indent="-285750" eaLnBrk="1" hangingPunct="1">
              <a:spcBef>
                <a:spcPct val="20000"/>
              </a:spcBef>
              <a:buFontTx/>
              <a:buChar char="–"/>
              <a:defRPr/>
            </a:pPr>
            <a:r>
              <a:rPr kumimoji="1" lang="en-US" sz="2400" kern="0" dirty="0">
                <a:solidFill>
                  <a:schemeClr val="tx2"/>
                </a:solidFill>
                <a:latin typeface="+mn-lt"/>
                <a:ea typeface="+mn-ea"/>
              </a:rPr>
              <a:t>3. </a:t>
            </a:r>
            <a:r>
              <a:rPr kumimoji="1" lang="zh-CN" altLang="en-US" sz="2400" kern="0" dirty="0">
                <a:solidFill>
                  <a:schemeClr val="tx2"/>
                </a:solidFill>
                <a:latin typeface="+mn-lt"/>
                <a:ea typeface="+mn-ea"/>
              </a:rPr>
              <a:t>解决方案</a:t>
            </a:r>
          </a:p>
          <a:p>
            <a:pPr marL="1143000" lvl="2" indent="-228600" eaLnBrk="1" hangingPunct="1">
              <a:spcBef>
                <a:spcPct val="20000"/>
              </a:spcBef>
              <a:buFontTx/>
              <a:buChar char="•"/>
              <a:defRPr/>
            </a:pPr>
            <a:r>
              <a:rPr kumimoji="1" lang="en-US" sz="2000" kern="0" dirty="0">
                <a:solidFill>
                  <a:schemeClr val="tx2"/>
                </a:solidFill>
                <a:latin typeface="+mn-lt"/>
                <a:ea typeface="+mn-ea"/>
              </a:rPr>
              <a:t>3.1 </a:t>
            </a:r>
            <a:r>
              <a:rPr kumimoji="1" lang="zh-CN" altLang="en-US" sz="2000" kern="0" dirty="0">
                <a:solidFill>
                  <a:schemeClr val="tx2"/>
                </a:solidFill>
                <a:latin typeface="+mn-lt"/>
                <a:ea typeface="+mn-ea"/>
              </a:rPr>
              <a:t>相关的体系结构模式</a:t>
            </a:r>
          </a:p>
          <a:p>
            <a:pPr marL="1143000" lvl="2" indent="-228600" eaLnBrk="1" hangingPunct="1">
              <a:spcBef>
                <a:spcPct val="20000"/>
              </a:spcBef>
              <a:buFontTx/>
              <a:buChar char="•"/>
              <a:defRPr/>
            </a:pPr>
            <a:r>
              <a:rPr kumimoji="1" lang="en-US" sz="2000" kern="0" dirty="0">
                <a:solidFill>
                  <a:schemeClr val="tx2"/>
                </a:solidFill>
                <a:latin typeface="+mn-lt"/>
                <a:ea typeface="+mn-ea"/>
              </a:rPr>
              <a:t>3.2 </a:t>
            </a:r>
            <a:r>
              <a:rPr kumimoji="1" lang="zh-CN" altLang="en-US" sz="2000" kern="0" dirty="0">
                <a:solidFill>
                  <a:schemeClr val="tx2"/>
                </a:solidFill>
                <a:latin typeface="+mn-lt"/>
                <a:ea typeface="+mn-ea"/>
              </a:rPr>
              <a:t>体系结构概述</a:t>
            </a:r>
          </a:p>
          <a:p>
            <a:pPr marL="1143000" lvl="2" indent="-228600" eaLnBrk="1" hangingPunct="1">
              <a:spcBef>
                <a:spcPct val="20000"/>
              </a:spcBef>
              <a:buFontTx/>
              <a:buChar char="•"/>
              <a:defRPr/>
            </a:pPr>
            <a:r>
              <a:rPr kumimoji="1" lang="en-US" sz="2000" kern="0" dirty="0">
                <a:solidFill>
                  <a:schemeClr val="tx2"/>
                </a:solidFill>
                <a:latin typeface="+mn-lt"/>
                <a:ea typeface="+mn-ea"/>
              </a:rPr>
              <a:t>3.3 </a:t>
            </a:r>
            <a:r>
              <a:rPr kumimoji="1" lang="zh-CN" altLang="en-US" sz="2000" kern="0" dirty="0">
                <a:solidFill>
                  <a:schemeClr val="tx2"/>
                </a:solidFill>
                <a:latin typeface="+mn-lt"/>
                <a:ea typeface="+mn-ea"/>
              </a:rPr>
              <a:t>结构化视图</a:t>
            </a:r>
          </a:p>
          <a:p>
            <a:pPr marL="1143000" lvl="2" indent="-228600" eaLnBrk="1" hangingPunct="1">
              <a:spcBef>
                <a:spcPct val="20000"/>
              </a:spcBef>
              <a:buFontTx/>
              <a:buChar char="•"/>
              <a:defRPr/>
            </a:pPr>
            <a:r>
              <a:rPr kumimoji="1" lang="en-US" sz="2000" kern="0" dirty="0">
                <a:solidFill>
                  <a:schemeClr val="tx2"/>
                </a:solidFill>
                <a:latin typeface="+mn-lt"/>
                <a:ea typeface="+mn-ea"/>
              </a:rPr>
              <a:t>3.4 </a:t>
            </a:r>
            <a:r>
              <a:rPr kumimoji="1" lang="zh-CN" altLang="en-US" sz="2000" kern="0" dirty="0">
                <a:solidFill>
                  <a:schemeClr val="tx2"/>
                </a:solidFill>
                <a:latin typeface="+mn-lt"/>
                <a:ea typeface="+mn-ea"/>
              </a:rPr>
              <a:t>行为视图</a:t>
            </a:r>
          </a:p>
          <a:p>
            <a:pPr marL="1143000" lvl="2" indent="-228600" eaLnBrk="1" hangingPunct="1">
              <a:spcBef>
                <a:spcPct val="20000"/>
              </a:spcBef>
              <a:buFontTx/>
              <a:buChar char="•"/>
              <a:defRPr/>
            </a:pPr>
            <a:r>
              <a:rPr kumimoji="1" lang="en-US" sz="2000" kern="0" dirty="0">
                <a:solidFill>
                  <a:schemeClr val="tx2"/>
                </a:solidFill>
                <a:latin typeface="+mn-lt"/>
                <a:ea typeface="+mn-ea"/>
              </a:rPr>
              <a:t>3.5</a:t>
            </a:r>
            <a:r>
              <a:rPr kumimoji="1" lang="zh-CN" altLang="en-US" sz="2000" kern="0" dirty="0">
                <a:solidFill>
                  <a:schemeClr val="tx2"/>
                </a:solidFill>
                <a:latin typeface="+mn-lt"/>
                <a:ea typeface="+mn-ea"/>
              </a:rPr>
              <a:t>实现问题</a:t>
            </a:r>
          </a:p>
          <a:p>
            <a:pPr marL="742950" lvl="1" indent="-285750" eaLnBrk="1" hangingPunct="1">
              <a:spcBef>
                <a:spcPct val="20000"/>
              </a:spcBef>
              <a:buFontTx/>
              <a:buChar char="–"/>
              <a:defRPr/>
            </a:pPr>
            <a:r>
              <a:rPr kumimoji="1" lang="en-US" sz="2400" kern="0" dirty="0">
                <a:solidFill>
                  <a:schemeClr val="tx2"/>
                </a:solidFill>
                <a:latin typeface="+mn-lt"/>
                <a:ea typeface="+mn-ea"/>
              </a:rPr>
              <a:t>4. </a:t>
            </a:r>
            <a:r>
              <a:rPr kumimoji="1" lang="zh-CN" altLang="en-US" sz="2400" kern="0" dirty="0">
                <a:solidFill>
                  <a:schemeClr val="tx2"/>
                </a:solidFill>
                <a:latin typeface="+mn-lt"/>
                <a:ea typeface="+mn-ea"/>
              </a:rPr>
              <a:t>系统的质量分析和评价</a:t>
            </a:r>
          </a:p>
          <a:p>
            <a:pPr marL="1143000" lvl="2" indent="-228600" eaLnBrk="1" hangingPunct="1">
              <a:spcBef>
                <a:spcPct val="20000"/>
              </a:spcBef>
              <a:buFontTx/>
              <a:buChar char="•"/>
              <a:defRPr/>
            </a:pPr>
            <a:r>
              <a:rPr kumimoji="1" lang="en-US" sz="2000" kern="0" dirty="0">
                <a:solidFill>
                  <a:schemeClr val="tx2"/>
                </a:solidFill>
                <a:latin typeface="+mn-lt"/>
                <a:ea typeface="+mn-ea"/>
              </a:rPr>
              <a:t>4.1 </a:t>
            </a:r>
            <a:r>
              <a:rPr kumimoji="1" lang="zh-CN" altLang="en-US" sz="2000" kern="0" dirty="0">
                <a:solidFill>
                  <a:schemeClr val="tx2"/>
                </a:solidFill>
                <a:latin typeface="+mn-lt"/>
                <a:ea typeface="+mn-ea"/>
              </a:rPr>
              <a:t>场景分析</a:t>
            </a:r>
          </a:p>
          <a:p>
            <a:pPr marL="1143000" lvl="2" indent="-228600" eaLnBrk="1" hangingPunct="1">
              <a:spcBef>
                <a:spcPct val="20000"/>
              </a:spcBef>
              <a:buFontTx/>
              <a:buChar char="•"/>
              <a:defRPr/>
            </a:pPr>
            <a:r>
              <a:rPr kumimoji="1" lang="en-US" sz="2000" kern="0" dirty="0">
                <a:solidFill>
                  <a:schemeClr val="tx2"/>
                </a:solidFill>
                <a:latin typeface="+mn-lt"/>
                <a:ea typeface="+mn-ea"/>
              </a:rPr>
              <a:t>4.2 </a:t>
            </a:r>
            <a:r>
              <a:rPr kumimoji="1" lang="zh-CN" altLang="en-US" sz="2000" kern="0" dirty="0">
                <a:solidFill>
                  <a:schemeClr val="tx2"/>
                </a:solidFill>
                <a:latin typeface="+mn-lt"/>
                <a:ea typeface="+mn-ea"/>
              </a:rPr>
              <a:t>原型分析</a:t>
            </a:r>
          </a:p>
          <a:p>
            <a:pPr marL="1143000" lvl="2" indent="-228600" eaLnBrk="1" hangingPunct="1">
              <a:spcBef>
                <a:spcPct val="20000"/>
              </a:spcBef>
              <a:buFontTx/>
              <a:buChar char="•"/>
              <a:defRPr/>
            </a:pPr>
            <a:r>
              <a:rPr kumimoji="1" lang="en-US" sz="2000" kern="0" dirty="0">
                <a:solidFill>
                  <a:schemeClr val="tx2"/>
                </a:solidFill>
                <a:latin typeface="+mn-lt"/>
                <a:ea typeface="+mn-ea"/>
              </a:rPr>
              <a:t>4.3 </a:t>
            </a:r>
            <a:r>
              <a:rPr kumimoji="1" lang="zh-CN" altLang="en-US" sz="2000" kern="0" dirty="0">
                <a:solidFill>
                  <a:schemeClr val="tx2"/>
                </a:solidFill>
                <a:latin typeface="+mn-lt"/>
                <a:ea typeface="+mn-ea"/>
              </a:rPr>
              <a:t>风险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0.</a:t>
            </a:r>
            <a:r>
              <a:rPr b="1" dirty="0"/>
              <a:t>从系统分解到体系结构设计</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在</a:t>
            </a:r>
            <a:r>
              <a:rPr lang="en-US" dirty="0" smtClean="0">
                <a:solidFill>
                  <a:schemeClr val="tx2"/>
                </a:solidFill>
              </a:rPr>
              <a:t>1995</a:t>
            </a:r>
            <a:r>
              <a:rPr lang="zh-CN" altLang="en-US" dirty="0" smtClean="0">
                <a:solidFill>
                  <a:schemeClr val="tx2"/>
                </a:solidFill>
              </a:rPr>
              <a:t>年之前，软件开发过程主要关心的是概要设计和详细设计。</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按</a:t>
            </a:r>
            <a:r>
              <a:rPr lang="en-US" dirty="0" smtClean="0">
                <a:solidFill>
                  <a:schemeClr val="tx2"/>
                </a:solidFill>
              </a:rPr>
              <a:t>DoD-2167A</a:t>
            </a:r>
            <a:r>
              <a:rPr lang="zh-CN" altLang="en-US" dirty="0" smtClean="0">
                <a:solidFill>
                  <a:schemeClr val="tx2"/>
                </a:solidFill>
              </a:rPr>
              <a:t>的定义，概要设计的目的是将系统分解为计算机软件配置项</a:t>
            </a:r>
            <a:r>
              <a:rPr lang="en-US" dirty="0" smtClean="0">
                <a:solidFill>
                  <a:schemeClr val="tx2"/>
                </a:solidFill>
              </a:rPr>
              <a:t>(CSCI—computer software Configuration Item)</a:t>
            </a:r>
            <a:r>
              <a:rPr lang="zh-CN" altLang="en-US" dirty="0" smtClean="0">
                <a:solidFill>
                  <a:schemeClr val="tx2"/>
                </a:solidFill>
              </a:rPr>
              <a:t>，以及计算机软件部件</a:t>
            </a:r>
            <a:r>
              <a:rPr lang="en-US" dirty="0" smtClean="0">
                <a:solidFill>
                  <a:schemeClr val="tx2"/>
                </a:solidFill>
              </a:rPr>
              <a:t>(CSC—Computer Software Components)</a:t>
            </a:r>
          </a:p>
          <a:p>
            <a:pPr>
              <a:buFont typeface="Arial" panose="020B0604020202020204" pitchFamily="34" charset="0"/>
              <a:buChar char="•"/>
              <a:defRPr/>
            </a:pPr>
            <a:r>
              <a:rPr lang="zh-CN" altLang="en-US" dirty="0" smtClean="0">
                <a:solidFill>
                  <a:schemeClr val="tx2"/>
                </a:solidFill>
              </a:rPr>
              <a:t>详细设计则是将</a:t>
            </a:r>
            <a:r>
              <a:rPr lang="en-US" dirty="0" smtClean="0">
                <a:solidFill>
                  <a:schemeClr val="tx2"/>
                </a:solidFill>
              </a:rPr>
              <a:t>CSC</a:t>
            </a:r>
            <a:r>
              <a:rPr lang="zh-CN" altLang="en-US" dirty="0" smtClean="0">
                <a:solidFill>
                  <a:schemeClr val="tx2"/>
                </a:solidFill>
              </a:rPr>
              <a:t>进一步划分为可下一层的部件，再分解为计算机软件单元</a:t>
            </a:r>
            <a:r>
              <a:rPr lang="en-US" dirty="0" smtClean="0">
                <a:solidFill>
                  <a:schemeClr val="tx2"/>
                </a:solidFill>
              </a:rPr>
              <a:t>(CSU—Computer Software Unit).</a:t>
            </a:r>
          </a:p>
          <a:p>
            <a:pPr>
              <a:buFont typeface="Arial" panose="020B0604020202020204" pitchFamily="34" charset="0"/>
              <a:buChar char="•"/>
              <a:defRPr/>
            </a:pPr>
            <a:r>
              <a:rPr lang="en-US" dirty="0" smtClean="0">
                <a:solidFill>
                  <a:schemeClr val="tx2"/>
                </a:solidFill>
              </a:rPr>
              <a:t>CSU</a:t>
            </a:r>
            <a:r>
              <a:rPr lang="zh-CN" altLang="en-US" dirty="0" smtClean="0">
                <a:solidFill>
                  <a:schemeClr val="tx2"/>
                </a:solidFill>
              </a:rPr>
              <a:t>是最小的、不可再分的、易于测试的代码。</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软件的设计过程是一个逐步分解的过程</a:t>
            </a:r>
            <a:endParaRPr lang="zh-CN" altLang="en-US"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en-US" altLang="zh-CN" sz="4800" dirty="0" smtClean="0">
                <a:solidFill>
                  <a:schemeClr val="tx2"/>
                </a:solidFill>
              </a:rPr>
              <a:t>3 </a:t>
            </a:r>
            <a:r>
              <a:rPr lang="zh-CN" altLang="en-US" sz="4800" dirty="0" smtClean="0">
                <a:solidFill>
                  <a:schemeClr val="tx2"/>
                </a:solidFill>
              </a:rPr>
              <a:t>软件体系结构的分级</a:t>
            </a:r>
            <a:endParaRPr lang="zh-CN" altLang="en-US" sz="4800"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软件体系结构</a:t>
            </a:r>
          </a:p>
        </p:txBody>
      </p:sp>
      <p:sp>
        <p:nvSpPr>
          <p:cNvPr id="4608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设计软件体系结构的目的是为了更容易地建造软件系统。在软件开发的不同阶段，各类开发人员看待体系结构的的视角也是不同的，从而形成了体系结构的不同的透视图。</a:t>
            </a:r>
            <a:endParaRPr lang="en-US" altLang="zh-CN" dirty="0" smtClean="0">
              <a:solidFill>
                <a:schemeClr val="tx2"/>
              </a:solidFill>
            </a:endParaRPr>
          </a:p>
          <a:p>
            <a:r>
              <a:rPr lang="en-US" altLang="zh-CN" dirty="0" err="1" smtClean="0">
                <a:solidFill>
                  <a:schemeClr val="tx2"/>
                </a:solidFill>
              </a:rPr>
              <a:t>Dilip</a:t>
            </a:r>
            <a:r>
              <a:rPr lang="en-US" altLang="zh-CN" dirty="0" smtClean="0">
                <a:solidFill>
                  <a:schemeClr val="tx2"/>
                </a:solidFill>
              </a:rPr>
              <a:t> </a:t>
            </a:r>
            <a:r>
              <a:rPr lang="en-US" altLang="zh-CN" dirty="0" err="1" smtClean="0">
                <a:solidFill>
                  <a:schemeClr val="tx2"/>
                </a:solidFill>
              </a:rPr>
              <a:t>Soni</a:t>
            </a:r>
            <a:r>
              <a:rPr lang="zh-CN" altLang="en-US" dirty="0" smtClean="0">
                <a:solidFill>
                  <a:schemeClr val="tx2"/>
                </a:solidFill>
              </a:rPr>
              <a:t>等通过对工业应用中的体系结构的讨论，指出应当将体系结构进一步划分为：</a:t>
            </a:r>
          </a:p>
          <a:p>
            <a:endParaRPr lang="zh-CN" altLang="en-US" dirty="0" smtClean="0"/>
          </a:p>
        </p:txBody>
      </p:sp>
      <p:sp>
        <p:nvSpPr>
          <p:cNvPr id="46084" name="灯片编号占位符 3"/>
          <p:cNvSpPr>
            <a:spLocks noGrp="1"/>
          </p:cNvSpPr>
          <p:nvPr>
            <p:ph type="sldNum" sz="quarter" idx="12"/>
          </p:nvPr>
        </p:nvSpPr>
        <p:spPr bwMode="auto">
          <a:noFill/>
          <a:ln>
            <a:miter lim="800000"/>
            <a:headEnd/>
            <a:tailEnd/>
          </a:ln>
        </p:spPr>
        <p:txBody>
          <a:bodyPr/>
          <a:lstStyle/>
          <a:p>
            <a:fld id="{8BDE535F-9FF4-4F7C-98B0-FFCC8B8F5228}" type="slidenum">
              <a:rPr lang="zh-CN" altLang="en-US"/>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体系结构分析</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概念级体系结构</a:t>
            </a:r>
            <a:r>
              <a:rPr lang="zh-CN" altLang="en-US" dirty="0" smtClean="0"/>
              <a:t>：</a:t>
            </a:r>
            <a:endParaRPr lang="en-US" altLang="zh-CN" dirty="0" smtClean="0"/>
          </a:p>
          <a:p>
            <a:pPr lvl="1">
              <a:buFont typeface="Arial" panose="020B0604020202020204" pitchFamily="34" charset="0"/>
              <a:buChar char="–"/>
              <a:defRPr/>
            </a:pPr>
            <a:r>
              <a:rPr lang="zh-CN" altLang="en-US" dirty="0" smtClean="0"/>
              <a:t>描述系统的主要设计元素和元素之间的关系；</a:t>
            </a:r>
          </a:p>
          <a:p>
            <a:pPr>
              <a:buFont typeface="Arial" panose="020B0604020202020204" pitchFamily="34" charset="0"/>
              <a:buChar char="•"/>
              <a:defRPr/>
            </a:pPr>
            <a:r>
              <a:rPr lang="zh-CN" altLang="en-US" dirty="0" smtClean="0">
                <a:solidFill>
                  <a:schemeClr val="tx2"/>
                </a:solidFill>
              </a:rPr>
              <a:t>模块级体系结构：</a:t>
            </a:r>
            <a:endParaRPr lang="en-US" altLang="zh-CN" dirty="0" smtClean="0">
              <a:solidFill>
                <a:schemeClr val="tx2"/>
              </a:solidFill>
            </a:endParaRPr>
          </a:p>
          <a:p>
            <a:pPr lvl="1">
              <a:buFont typeface="Arial" panose="020B0604020202020204" pitchFamily="34" charset="0"/>
              <a:buChar char="–"/>
              <a:defRPr/>
            </a:pPr>
            <a:r>
              <a:rPr lang="zh-CN" altLang="en-US" dirty="0" smtClean="0"/>
              <a:t>按两两正交模块的结构组织系统，即，功能分解和层次分解；</a:t>
            </a:r>
          </a:p>
          <a:p>
            <a:pPr>
              <a:buFont typeface="Arial" panose="020B0604020202020204" pitchFamily="34" charset="0"/>
              <a:buChar char="•"/>
              <a:defRPr/>
            </a:pPr>
            <a:r>
              <a:rPr lang="zh-CN" altLang="en-US" dirty="0" smtClean="0">
                <a:solidFill>
                  <a:schemeClr val="tx2"/>
                </a:solidFill>
              </a:rPr>
              <a:t>运行级体系结构：</a:t>
            </a:r>
            <a:endParaRPr lang="en-US" altLang="zh-CN" dirty="0" smtClean="0">
              <a:solidFill>
                <a:schemeClr val="tx2"/>
              </a:solidFill>
            </a:endParaRPr>
          </a:p>
          <a:p>
            <a:pPr lvl="1">
              <a:buFont typeface="Arial" panose="020B0604020202020204" pitchFamily="34" charset="0"/>
              <a:buChar char="–"/>
              <a:defRPr/>
            </a:pPr>
            <a:r>
              <a:rPr lang="zh-CN" altLang="en-US" dirty="0" smtClean="0"/>
              <a:t>描述系统的动态结构；</a:t>
            </a:r>
          </a:p>
          <a:p>
            <a:pPr>
              <a:buFont typeface="Arial" panose="020B0604020202020204" pitchFamily="34" charset="0"/>
              <a:buChar char="•"/>
              <a:defRPr/>
            </a:pPr>
            <a:r>
              <a:rPr lang="zh-CN" altLang="en-US" dirty="0" smtClean="0">
                <a:solidFill>
                  <a:schemeClr val="tx2"/>
                </a:solidFill>
              </a:rPr>
              <a:t>代码级体系结构：</a:t>
            </a:r>
            <a:endParaRPr lang="en-US" altLang="zh-CN" dirty="0" smtClean="0">
              <a:solidFill>
                <a:schemeClr val="tx2"/>
              </a:solidFill>
            </a:endParaRPr>
          </a:p>
          <a:p>
            <a:pPr lvl="1">
              <a:buFont typeface="Arial" panose="020B0604020202020204" pitchFamily="34" charset="0"/>
              <a:buChar char="–"/>
              <a:defRPr/>
            </a:pPr>
            <a:r>
              <a:rPr lang="zh-CN" altLang="en-US" dirty="0" smtClean="0"/>
              <a:t>描述开发环境中的源代码、二进制代码、开发库的组织形式。</a:t>
            </a:r>
          </a:p>
          <a:p>
            <a:pPr>
              <a:buFont typeface="Arial" panose="020B0604020202020204" pitchFamily="34" charset="0"/>
              <a:buChar char="•"/>
              <a:defRPr/>
            </a:pPr>
            <a:endParaRPr lang="zh-CN" altLang="en-US" dirty="0"/>
          </a:p>
        </p:txBody>
      </p:sp>
      <p:sp>
        <p:nvSpPr>
          <p:cNvPr id="47108" name="灯片编号占位符 3"/>
          <p:cNvSpPr>
            <a:spLocks noGrp="1"/>
          </p:cNvSpPr>
          <p:nvPr>
            <p:ph type="sldNum" sz="quarter" idx="12"/>
          </p:nvPr>
        </p:nvSpPr>
        <p:spPr bwMode="auto">
          <a:noFill/>
          <a:ln>
            <a:miter lim="800000"/>
            <a:headEnd/>
            <a:tailEnd/>
          </a:ln>
        </p:spPr>
        <p:txBody>
          <a:bodyPr/>
          <a:lstStyle/>
          <a:p>
            <a:fld id="{CCFA8F36-05ED-49C3-9493-774AE6219D03}" type="slidenum">
              <a:rPr lang="zh-CN" altLang="en-US"/>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62"/>
          <p:cNvGrpSpPr>
            <a:grpSpLocks/>
          </p:cNvGrpSpPr>
          <p:nvPr/>
        </p:nvGrpSpPr>
        <p:grpSpPr bwMode="auto">
          <a:xfrm>
            <a:off x="914400" y="1114451"/>
            <a:ext cx="7399338" cy="6029325"/>
            <a:chOff x="914174" y="658448"/>
            <a:chExt cx="7399339" cy="6029003"/>
          </a:xfrm>
        </p:grpSpPr>
        <p:grpSp>
          <p:nvGrpSpPr>
            <p:cNvPr id="3" name="Group 4"/>
            <p:cNvGrpSpPr>
              <a:grpSpLocks noChangeAspect="1"/>
            </p:cNvGrpSpPr>
            <p:nvPr/>
          </p:nvGrpSpPr>
          <p:grpSpPr bwMode="auto">
            <a:xfrm>
              <a:off x="914174" y="658448"/>
              <a:ext cx="7397750" cy="6029003"/>
              <a:chOff x="585" y="558"/>
              <a:chExt cx="4660" cy="3429"/>
            </a:xfrm>
          </p:grpSpPr>
          <p:sp>
            <p:nvSpPr>
              <p:cNvPr id="4" name="Rectangle 5"/>
              <p:cNvSpPr>
                <a:spLocks noChangeArrowheads="1"/>
              </p:cNvSpPr>
              <p:nvPr/>
            </p:nvSpPr>
            <p:spPr bwMode="auto">
              <a:xfrm>
                <a:off x="660" y="623"/>
                <a:ext cx="2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类型</a:t>
                </a:r>
                <a:endParaRPr lang="zh-CN" altLang="zh-CN" sz="1400" dirty="0" smtClean="0">
                  <a:latin typeface="+mn-ea"/>
                  <a:ea typeface="+mn-ea"/>
                </a:endParaRPr>
              </a:p>
            </p:txBody>
          </p:sp>
          <p:sp>
            <p:nvSpPr>
              <p:cNvPr id="5" name="Rectangle 6"/>
              <p:cNvSpPr>
                <a:spLocks noChangeArrowheads="1"/>
              </p:cNvSpPr>
              <p:nvPr/>
            </p:nvSpPr>
            <p:spPr bwMode="auto">
              <a:xfrm>
                <a:off x="911" y="59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6" name="Rectangle 7"/>
              <p:cNvSpPr>
                <a:spLocks noChangeArrowheads="1"/>
              </p:cNvSpPr>
              <p:nvPr/>
            </p:nvSpPr>
            <p:spPr bwMode="auto">
              <a:xfrm>
                <a:off x="2038" y="623"/>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用途举例</a:t>
                </a:r>
                <a:endParaRPr lang="zh-CN" altLang="zh-CN" sz="1400" smtClean="0">
                  <a:latin typeface="+mn-ea"/>
                  <a:ea typeface="+mn-ea"/>
                </a:endParaRPr>
              </a:p>
            </p:txBody>
          </p:sp>
          <p:sp>
            <p:nvSpPr>
              <p:cNvPr id="7" name="Rectangle 8"/>
              <p:cNvSpPr>
                <a:spLocks noChangeArrowheads="1"/>
              </p:cNvSpPr>
              <p:nvPr/>
            </p:nvSpPr>
            <p:spPr bwMode="auto">
              <a:xfrm>
                <a:off x="2539" y="59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8" name="Rectangle 9"/>
              <p:cNvSpPr>
                <a:spLocks noChangeArrowheads="1"/>
              </p:cNvSpPr>
              <p:nvPr/>
            </p:nvSpPr>
            <p:spPr bwMode="auto">
              <a:xfrm>
                <a:off x="3291" y="623"/>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影响因素举例</a:t>
                </a:r>
                <a:endParaRPr lang="zh-CN" altLang="zh-CN" sz="1400" smtClean="0">
                  <a:latin typeface="+mn-ea"/>
                  <a:ea typeface="+mn-ea"/>
                </a:endParaRPr>
              </a:p>
            </p:txBody>
          </p:sp>
          <p:sp>
            <p:nvSpPr>
              <p:cNvPr id="9" name="Rectangle 10"/>
              <p:cNvSpPr>
                <a:spLocks noChangeArrowheads="1"/>
              </p:cNvSpPr>
              <p:nvPr/>
            </p:nvSpPr>
            <p:spPr bwMode="auto">
              <a:xfrm>
                <a:off x="4055" y="59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 name="Rectangle 11"/>
              <p:cNvSpPr>
                <a:spLocks noChangeArrowheads="1"/>
              </p:cNvSpPr>
              <p:nvPr/>
            </p:nvSpPr>
            <p:spPr bwMode="auto">
              <a:xfrm>
                <a:off x="4431" y="623"/>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关注人员</a:t>
                </a:r>
                <a:endParaRPr lang="zh-CN" altLang="zh-CN" sz="1400" smtClean="0">
                  <a:latin typeface="+mn-ea"/>
                  <a:ea typeface="+mn-ea"/>
                </a:endParaRPr>
              </a:p>
            </p:txBody>
          </p:sp>
          <p:sp>
            <p:nvSpPr>
              <p:cNvPr id="11" name="Rectangle 12"/>
              <p:cNvSpPr>
                <a:spLocks noChangeArrowheads="1"/>
              </p:cNvSpPr>
              <p:nvPr/>
            </p:nvSpPr>
            <p:spPr bwMode="auto">
              <a:xfrm>
                <a:off x="4932" y="59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2" name="Rectangle 13"/>
              <p:cNvSpPr>
                <a:spLocks noChangeArrowheads="1"/>
              </p:cNvSpPr>
              <p:nvPr/>
            </p:nvSpPr>
            <p:spPr bwMode="auto">
              <a:xfrm>
                <a:off x="585" y="558"/>
                <a:ext cx="13"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3" name="Rectangle 14"/>
              <p:cNvSpPr>
                <a:spLocks noChangeArrowheads="1"/>
              </p:cNvSpPr>
              <p:nvPr/>
            </p:nvSpPr>
            <p:spPr bwMode="auto">
              <a:xfrm>
                <a:off x="585" y="558"/>
                <a:ext cx="13"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4" name="Rectangle 15"/>
              <p:cNvSpPr>
                <a:spLocks noChangeArrowheads="1"/>
              </p:cNvSpPr>
              <p:nvPr/>
            </p:nvSpPr>
            <p:spPr bwMode="auto">
              <a:xfrm>
                <a:off x="598" y="558"/>
                <a:ext cx="739"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5" name="Rectangle 16"/>
              <p:cNvSpPr>
                <a:spLocks noChangeArrowheads="1"/>
              </p:cNvSpPr>
              <p:nvPr/>
            </p:nvSpPr>
            <p:spPr bwMode="auto">
              <a:xfrm>
                <a:off x="1337" y="558"/>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6" name="Rectangle 17"/>
              <p:cNvSpPr>
                <a:spLocks noChangeArrowheads="1"/>
              </p:cNvSpPr>
              <p:nvPr/>
            </p:nvSpPr>
            <p:spPr bwMode="auto">
              <a:xfrm>
                <a:off x="1349" y="558"/>
                <a:ext cx="1879"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7" name="Rectangle 18"/>
              <p:cNvSpPr>
                <a:spLocks noChangeArrowheads="1"/>
              </p:cNvSpPr>
              <p:nvPr/>
            </p:nvSpPr>
            <p:spPr bwMode="auto">
              <a:xfrm>
                <a:off x="3228" y="558"/>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8" name="Rectangle 19"/>
              <p:cNvSpPr>
                <a:spLocks noChangeArrowheads="1"/>
              </p:cNvSpPr>
              <p:nvPr/>
            </p:nvSpPr>
            <p:spPr bwMode="auto">
              <a:xfrm>
                <a:off x="3228" y="558"/>
                <a:ext cx="112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9" name="Rectangle 20"/>
              <p:cNvSpPr>
                <a:spLocks noChangeArrowheads="1"/>
              </p:cNvSpPr>
              <p:nvPr/>
            </p:nvSpPr>
            <p:spPr bwMode="auto">
              <a:xfrm>
                <a:off x="4356" y="558"/>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0" name="Rectangle 21"/>
              <p:cNvSpPr>
                <a:spLocks noChangeArrowheads="1"/>
              </p:cNvSpPr>
              <p:nvPr/>
            </p:nvSpPr>
            <p:spPr bwMode="auto">
              <a:xfrm>
                <a:off x="4356" y="558"/>
                <a:ext cx="877"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1" name="Rectangle 22"/>
              <p:cNvSpPr>
                <a:spLocks noChangeArrowheads="1"/>
              </p:cNvSpPr>
              <p:nvPr/>
            </p:nvSpPr>
            <p:spPr bwMode="auto">
              <a:xfrm>
                <a:off x="5233" y="558"/>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2" name="Rectangle 23"/>
              <p:cNvSpPr>
                <a:spLocks noChangeArrowheads="1"/>
              </p:cNvSpPr>
              <p:nvPr/>
            </p:nvSpPr>
            <p:spPr bwMode="auto">
              <a:xfrm>
                <a:off x="5233" y="558"/>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3" name="Rectangle 24"/>
              <p:cNvSpPr>
                <a:spLocks noChangeArrowheads="1"/>
              </p:cNvSpPr>
              <p:nvPr/>
            </p:nvSpPr>
            <p:spPr bwMode="auto">
              <a:xfrm>
                <a:off x="585" y="558"/>
                <a:ext cx="13"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4" name="Rectangle 25"/>
              <p:cNvSpPr>
                <a:spLocks noChangeArrowheads="1"/>
              </p:cNvSpPr>
              <p:nvPr/>
            </p:nvSpPr>
            <p:spPr bwMode="auto">
              <a:xfrm>
                <a:off x="1337" y="558"/>
                <a:ext cx="12"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5" name="Rectangle 26"/>
              <p:cNvSpPr>
                <a:spLocks noChangeArrowheads="1"/>
              </p:cNvSpPr>
              <p:nvPr/>
            </p:nvSpPr>
            <p:spPr bwMode="auto">
              <a:xfrm>
                <a:off x="3228" y="558"/>
                <a:ext cx="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6" name="Rectangle 27"/>
              <p:cNvSpPr>
                <a:spLocks noChangeArrowheads="1"/>
              </p:cNvSpPr>
              <p:nvPr/>
            </p:nvSpPr>
            <p:spPr bwMode="auto">
              <a:xfrm>
                <a:off x="4356" y="558"/>
                <a:ext cx="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7" name="Rectangle 28"/>
              <p:cNvSpPr>
                <a:spLocks noChangeArrowheads="1"/>
              </p:cNvSpPr>
              <p:nvPr/>
            </p:nvSpPr>
            <p:spPr bwMode="auto">
              <a:xfrm>
                <a:off x="5233" y="558"/>
                <a:ext cx="12"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28" name="Rectangle 29"/>
              <p:cNvSpPr>
                <a:spLocks noChangeArrowheads="1"/>
              </p:cNvSpPr>
              <p:nvPr/>
            </p:nvSpPr>
            <p:spPr bwMode="auto">
              <a:xfrm>
                <a:off x="660" y="843"/>
                <a:ext cx="33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概念级</a:t>
                </a:r>
                <a:endParaRPr lang="zh-CN" altLang="zh-CN" sz="1400" smtClean="0">
                  <a:latin typeface="+mn-ea"/>
                  <a:ea typeface="+mn-ea"/>
                </a:endParaRPr>
              </a:p>
            </p:txBody>
          </p:sp>
          <p:sp>
            <p:nvSpPr>
              <p:cNvPr id="29" name="Rectangle 30"/>
              <p:cNvSpPr>
                <a:spLocks noChangeArrowheads="1"/>
              </p:cNvSpPr>
              <p:nvPr/>
            </p:nvSpPr>
            <p:spPr bwMode="auto">
              <a:xfrm>
                <a:off x="1036" y="81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30" name="Rectangle 31"/>
              <p:cNvSpPr>
                <a:spLocks noChangeArrowheads="1"/>
              </p:cNvSpPr>
              <p:nvPr/>
            </p:nvSpPr>
            <p:spPr bwMode="auto">
              <a:xfrm>
                <a:off x="660" y="1063"/>
                <a:ext cx="45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体系结构</a:t>
                </a:r>
                <a:endParaRPr lang="zh-CN" altLang="zh-CN" sz="1400" smtClean="0">
                  <a:latin typeface="+mn-ea"/>
                  <a:ea typeface="+mn-ea"/>
                </a:endParaRPr>
              </a:p>
            </p:txBody>
          </p:sp>
          <p:sp>
            <p:nvSpPr>
              <p:cNvPr id="31" name="Rectangle 32"/>
              <p:cNvSpPr>
                <a:spLocks noChangeArrowheads="1"/>
              </p:cNvSpPr>
              <p:nvPr/>
            </p:nvSpPr>
            <p:spPr bwMode="auto">
              <a:xfrm>
                <a:off x="1161" y="103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24" name="Rectangle 33"/>
              <p:cNvSpPr>
                <a:spLocks noChangeArrowheads="1"/>
              </p:cNvSpPr>
              <p:nvPr/>
            </p:nvSpPr>
            <p:spPr bwMode="auto">
              <a:xfrm>
                <a:off x="1412" y="843"/>
                <a:ext cx="147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使用领域特定部件和连接器进</a:t>
                </a:r>
                <a:endParaRPr lang="zh-CN" altLang="zh-CN" sz="1400" smtClean="0">
                  <a:latin typeface="+mn-ea"/>
                  <a:ea typeface="+mn-ea"/>
                </a:endParaRPr>
              </a:p>
            </p:txBody>
          </p:sp>
          <p:sp>
            <p:nvSpPr>
              <p:cNvPr id="1026" name="Rectangle 34"/>
              <p:cNvSpPr>
                <a:spLocks noChangeArrowheads="1"/>
              </p:cNvSpPr>
              <p:nvPr/>
            </p:nvSpPr>
            <p:spPr bwMode="auto">
              <a:xfrm>
                <a:off x="1412" y="1063"/>
                <a:ext cx="158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行设计，评估性能，分析安全和</a:t>
                </a:r>
                <a:endParaRPr lang="zh-CN" altLang="zh-CN" sz="1400" dirty="0" smtClean="0">
                  <a:latin typeface="+mn-ea"/>
                  <a:ea typeface="+mn-ea"/>
                </a:endParaRPr>
              </a:p>
            </p:txBody>
          </p:sp>
          <p:sp>
            <p:nvSpPr>
              <p:cNvPr id="1027" name="Rectangle 35"/>
              <p:cNvSpPr>
                <a:spLocks noChangeArrowheads="1"/>
              </p:cNvSpPr>
              <p:nvPr/>
            </p:nvSpPr>
            <p:spPr bwMode="auto">
              <a:xfrm>
                <a:off x="1412" y="1271"/>
                <a:ext cx="158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可靠性，理解系统的静态和动态</a:t>
                </a:r>
                <a:endParaRPr lang="zh-CN" altLang="zh-CN" sz="1400" dirty="0" smtClean="0">
                  <a:latin typeface="+mn-ea"/>
                  <a:ea typeface="+mn-ea"/>
                </a:endParaRPr>
              </a:p>
            </p:txBody>
          </p:sp>
          <p:sp>
            <p:nvSpPr>
              <p:cNvPr id="1028" name="Rectangle 36"/>
              <p:cNvSpPr>
                <a:spLocks noChangeArrowheads="1"/>
              </p:cNvSpPr>
              <p:nvPr/>
            </p:nvSpPr>
            <p:spPr bwMode="auto">
              <a:xfrm>
                <a:off x="1412" y="1491"/>
                <a:ext cx="6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的可配置情况</a:t>
                </a:r>
                <a:endParaRPr lang="zh-CN" altLang="zh-CN" sz="1400" smtClean="0">
                  <a:latin typeface="+mn-ea"/>
                  <a:ea typeface="+mn-ea"/>
                </a:endParaRPr>
              </a:p>
            </p:txBody>
          </p:sp>
          <p:sp>
            <p:nvSpPr>
              <p:cNvPr id="1029" name="Rectangle 37"/>
              <p:cNvSpPr>
                <a:spLocks noChangeArrowheads="1"/>
              </p:cNvSpPr>
              <p:nvPr/>
            </p:nvSpPr>
            <p:spPr bwMode="auto">
              <a:xfrm>
                <a:off x="2164" y="1465"/>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30" name="Rectangle 38"/>
              <p:cNvSpPr>
                <a:spLocks noChangeArrowheads="1"/>
              </p:cNvSpPr>
              <p:nvPr/>
            </p:nvSpPr>
            <p:spPr bwMode="auto">
              <a:xfrm>
                <a:off x="3291" y="843"/>
                <a:ext cx="56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应用领域，</a:t>
                </a:r>
                <a:endParaRPr lang="zh-CN" altLang="zh-CN" sz="1400" smtClean="0">
                  <a:latin typeface="+mn-ea"/>
                  <a:ea typeface="+mn-ea"/>
                </a:endParaRPr>
              </a:p>
            </p:txBody>
          </p:sp>
          <p:sp>
            <p:nvSpPr>
              <p:cNvPr id="1031" name="Rectangle 39"/>
              <p:cNvSpPr>
                <a:spLocks noChangeArrowheads="1"/>
              </p:cNvSpPr>
              <p:nvPr/>
            </p:nvSpPr>
            <p:spPr bwMode="auto">
              <a:xfrm>
                <a:off x="3930" y="81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32" name="Rectangle 40"/>
              <p:cNvSpPr>
                <a:spLocks noChangeArrowheads="1"/>
              </p:cNvSpPr>
              <p:nvPr/>
            </p:nvSpPr>
            <p:spPr bwMode="auto">
              <a:xfrm>
                <a:off x="3291" y="1063"/>
                <a:ext cx="79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抽象软件范例，</a:t>
                </a:r>
                <a:endParaRPr lang="zh-CN" altLang="zh-CN" sz="1400" smtClean="0">
                  <a:latin typeface="+mn-ea"/>
                  <a:ea typeface="+mn-ea"/>
                </a:endParaRPr>
              </a:p>
            </p:txBody>
          </p:sp>
          <p:sp>
            <p:nvSpPr>
              <p:cNvPr id="1033" name="Rectangle 41"/>
              <p:cNvSpPr>
                <a:spLocks noChangeArrowheads="1"/>
              </p:cNvSpPr>
              <p:nvPr/>
            </p:nvSpPr>
            <p:spPr bwMode="auto">
              <a:xfrm>
                <a:off x="4180" y="1037"/>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34" name="Rectangle 42"/>
              <p:cNvSpPr>
                <a:spLocks noChangeArrowheads="1"/>
              </p:cNvSpPr>
              <p:nvPr/>
            </p:nvSpPr>
            <p:spPr bwMode="auto">
              <a:xfrm>
                <a:off x="3291" y="1271"/>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设计方法</a:t>
                </a:r>
                <a:endParaRPr lang="zh-CN" altLang="zh-CN" sz="1400" smtClean="0">
                  <a:latin typeface="+mn-ea"/>
                  <a:ea typeface="+mn-ea"/>
                </a:endParaRPr>
              </a:p>
            </p:txBody>
          </p:sp>
          <p:sp>
            <p:nvSpPr>
              <p:cNvPr id="1035" name="Rectangle 43"/>
              <p:cNvSpPr>
                <a:spLocks noChangeArrowheads="1"/>
              </p:cNvSpPr>
              <p:nvPr/>
            </p:nvSpPr>
            <p:spPr bwMode="auto">
              <a:xfrm>
                <a:off x="3804" y="1245"/>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36" name="Rectangle 44"/>
              <p:cNvSpPr>
                <a:spLocks noChangeArrowheads="1"/>
              </p:cNvSpPr>
              <p:nvPr/>
            </p:nvSpPr>
            <p:spPr bwMode="auto">
              <a:xfrm>
                <a:off x="4431" y="843"/>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用户、需求分</a:t>
                </a:r>
                <a:endParaRPr lang="zh-CN" altLang="zh-CN" sz="1400" smtClean="0">
                  <a:latin typeface="+mn-ea"/>
                  <a:ea typeface="+mn-ea"/>
                </a:endParaRPr>
              </a:p>
            </p:txBody>
          </p:sp>
          <p:sp>
            <p:nvSpPr>
              <p:cNvPr id="1037" name="Rectangle 45"/>
              <p:cNvSpPr>
                <a:spLocks noChangeArrowheads="1"/>
              </p:cNvSpPr>
              <p:nvPr/>
            </p:nvSpPr>
            <p:spPr bwMode="auto">
              <a:xfrm>
                <a:off x="4431" y="1063"/>
                <a:ext cx="22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析人</a:t>
                </a:r>
                <a:endParaRPr lang="zh-CN" altLang="zh-CN" sz="1400" dirty="0" smtClean="0">
                  <a:latin typeface="+mn-ea"/>
                  <a:ea typeface="+mn-ea"/>
                </a:endParaRPr>
              </a:p>
            </p:txBody>
          </p:sp>
          <p:sp>
            <p:nvSpPr>
              <p:cNvPr id="1038" name="Rectangle 46"/>
              <p:cNvSpPr>
                <a:spLocks noChangeArrowheads="1"/>
              </p:cNvSpPr>
              <p:nvPr/>
            </p:nvSpPr>
            <p:spPr bwMode="auto">
              <a:xfrm>
                <a:off x="4681" y="1063"/>
                <a:ext cx="45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员、设计</a:t>
                </a:r>
                <a:endParaRPr lang="zh-CN" altLang="zh-CN" sz="1400" smtClean="0">
                  <a:latin typeface="+mn-ea"/>
                  <a:ea typeface="+mn-ea"/>
                </a:endParaRPr>
              </a:p>
            </p:txBody>
          </p:sp>
          <p:sp>
            <p:nvSpPr>
              <p:cNvPr id="1039" name="Rectangle 47"/>
              <p:cNvSpPr>
                <a:spLocks noChangeArrowheads="1"/>
              </p:cNvSpPr>
              <p:nvPr/>
            </p:nvSpPr>
            <p:spPr bwMode="auto">
              <a:xfrm>
                <a:off x="4431" y="1271"/>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人员、维护人</a:t>
                </a:r>
                <a:endParaRPr lang="zh-CN" altLang="zh-CN" sz="1400" dirty="0" smtClean="0">
                  <a:latin typeface="+mn-ea"/>
                  <a:ea typeface="+mn-ea"/>
                </a:endParaRPr>
              </a:p>
            </p:txBody>
          </p:sp>
          <p:sp>
            <p:nvSpPr>
              <p:cNvPr id="1040" name="Rectangle 48"/>
              <p:cNvSpPr>
                <a:spLocks noChangeArrowheads="1"/>
              </p:cNvSpPr>
              <p:nvPr/>
            </p:nvSpPr>
            <p:spPr bwMode="auto">
              <a:xfrm>
                <a:off x="4431" y="1491"/>
                <a:ext cx="11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员</a:t>
                </a:r>
                <a:endParaRPr lang="zh-CN" altLang="zh-CN" sz="1400" smtClean="0">
                  <a:latin typeface="+mn-ea"/>
                  <a:ea typeface="+mn-ea"/>
                </a:endParaRPr>
              </a:p>
            </p:txBody>
          </p:sp>
          <p:sp>
            <p:nvSpPr>
              <p:cNvPr id="1041" name="Rectangle 49"/>
              <p:cNvSpPr>
                <a:spLocks noChangeArrowheads="1"/>
              </p:cNvSpPr>
              <p:nvPr/>
            </p:nvSpPr>
            <p:spPr bwMode="auto">
              <a:xfrm>
                <a:off x="4556" y="1465"/>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42" name="Rectangle 50"/>
              <p:cNvSpPr>
                <a:spLocks noChangeArrowheads="1"/>
              </p:cNvSpPr>
              <p:nvPr/>
            </p:nvSpPr>
            <p:spPr bwMode="auto">
              <a:xfrm>
                <a:off x="585" y="778"/>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3" name="Rectangle 51"/>
              <p:cNvSpPr>
                <a:spLocks noChangeArrowheads="1"/>
              </p:cNvSpPr>
              <p:nvPr/>
            </p:nvSpPr>
            <p:spPr bwMode="auto">
              <a:xfrm>
                <a:off x="598" y="778"/>
                <a:ext cx="73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4" name="Rectangle 52"/>
              <p:cNvSpPr>
                <a:spLocks noChangeArrowheads="1"/>
              </p:cNvSpPr>
              <p:nvPr/>
            </p:nvSpPr>
            <p:spPr bwMode="auto">
              <a:xfrm>
                <a:off x="1337" y="778"/>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5" name="Rectangle 53"/>
              <p:cNvSpPr>
                <a:spLocks noChangeArrowheads="1"/>
              </p:cNvSpPr>
              <p:nvPr/>
            </p:nvSpPr>
            <p:spPr bwMode="auto">
              <a:xfrm>
                <a:off x="1349" y="778"/>
                <a:ext cx="187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6" name="Rectangle 54"/>
              <p:cNvSpPr>
                <a:spLocks noChangeArrowheads="1"/>
              </p:cNvSpPr>
              <p:nvPr/>
            </p:nvSpPr>
            <p:spPr bwMode="auto">
              <a:xfrm>
                <a:off x="3228" y="778"/>
                <a:ext cx="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7" name="Rectangle 55"/>
              <p:cNvSpPr>
                <a:spLocks noChangeArrowheads="1"/>
              </p:cNvSpPr>
              <p:nvPr/>
            </p:nvSpPr>
            <p:spPr bwMode="auto">
              <a:xfrm>
                <a:off x="3228" y="778"/>
                <a:ext cx="112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8" name="Rectangle 56"/>
              <p:cNvSpPr>
                <a:spLocks noChangeArrowheads="1"/>
              </p:cNvSpPr>
              <p:nvPr/>
            </p:nvSpPr>
            <p:spPr bwMode="auto">
              <a:xfrm>
                <a:off x="4356" y="778"/>
                <a:ext cx="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49" name="Rectangle 57"/>
              <p:cNvSpPr>
                <a:spLocks noChangeArrowheads="1"/>
              </p:cNvSpPr>
              <p:nvPr/>
            </p:nvSpPr>
            <p:spPr bwMode="auto">
              <a:xfrm>
                <a:off x="4356" y="778"/>
                <a:ext cx="87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0" name="Rectangle 58"/>
              <p:cNvSpPr>
                <a:spLocks noChangeArrowheads="1"/>
              </p:cNvSpPr>
              <p:nvPr/>
            </p:nvSpPr>
            <p:spPr bwMode="auto">
              <a:xfrm>
                <a:off x="5233" y="778"/>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1" name="Rectangle 59"/>
              <p:cNvSpPr>
                <a:spLocks noChangeArrowheads="1"/>
              </p:cNvSpPr>
              <p:nvPr/>
            </p:nvSpPr>
            <p:spPr bwMode="auto">
              <a:xfrm>
                <a:off x="585" y="791"/>
                <a:ext cx="13"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2" name="Rectangle 60"/>
              <p:cNvSpPr>
                <a:spLocks noChangeArrowheads="1"/>
              </p:cNvSpPr>
              <p:nvPr/>
            </p:nvSpPr>
            <p:spPr bwMode="auto">
              <a:xfrm>
                <a:off x="1337" y="791"/>
                <a:ext cx="12"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3" name="Rectangle 61"/>
              <p:cNvSpPr>
                <a:spLocks noChangeArrowheads="1"/>
              </p:cNvSpPr>
              <p:nvPr/>
            </p:nvSpPr>
            <p:spPr bwMode="auto">
              <a:xfrm>
                <a:off x="3228" y="791"/>
                <a:ext cx="1"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4" name="Rectangle 62"/>
              <p:cNvSpPr>
                <a:spLocks noChangeArrowheads="1"/>
              </p:cNvSpPr>
              <p:nvPr/>
            </p:nvSpPr>
            <p:spPr bwMode="auto">
              <a:xfrm>
                <a:off x="4356" y="791"/>
                <a:ext cx="1"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5" name="Rectangle 63"/>
              <p:cNvSpPr>
                <a:spLocks noChangeArrowheads="1"/>
              </p:cNvSpPr>
              <p:nvPr/>
            </p:nvSpPr>
            <p:spPr bwMode="auto">
              <a:xfrm>
                <a:off x="5233" y="791"/>
                <a:ext cx="12"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56" name="Rectangle 64"/>
              <p:cNvSpPr>
                <a:spLocks noChangeArrowheads="1"/>
              </p:cNvSpPr>
              <p:nvPr/>
            </p:nvSpPr>
            <p:spPr bwMode="auto">
              <a:xfrm>
                <a:off x="660" y="1712"/>
                <a:ext cx="33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模块级</a:t>
                </a:r>
                <a:endParaRPr lang="zh-CN" altLang="zh-CN" sz="1400" smtClean="0">
                  <a:latin typeface="+mn-ea"/>
                  <a:ea typeface="+mn-ea"/>
                </a:endParaRPr>
              </a:p>
            </p:txBody>
          </p:sp>
          <p:sp>
            <p:nvSpPr>
              <p:cNvPr id="1057" name="Rectangle 65"/>
              <p:cNvSpPr>
                <a:spLocks noChangeArrowheads="1"/>
              </p:cNvSpPr>
              <p:nvPr/>
            </p:nvSpPr>
            <p:spPr bwMode="auto">
              <a:xfrm>
                <a:off x="1036" y="1686"/>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58" name="Rectangle 66"/>
              <p:cNvSpPr>
                <a:spLocks noChangeArrowheads="1"/>
              </p:cNvSpPr>
              <p:nvPr/>
            </p:nvSpPr>
            <p:spPr bwMode="auto">
              <a:xfrm>
                <a:off x="660" y="1932"/>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体系结构</a:t>
                </a:r>
                <a:endParaRPr lang="zh-CN" altLang="zh-CN" sz="1400" smtClean="0">
                  <a:latin typeface="+mn-ea"/>
                  <a:ea typeface="+mn-ea"/>
                </a:endParaRPr>
              </a:p>
            </p:txBody>
          </p:sp>
          <p:sp>
            <p:nvSpPr>
              <p:cNvPr id="1059" name="Rectangle 67"/>
              <p:cNvSpPr>
                <a:spLocks noChangeArrowheads="1"/>
              </p:cNvSpPr>
              <p:nvPr/>
            </p:nvSpPr>
            <p:spPr bwMode="auto">
              <a:xfrm>
                <a:off x="1161" y="1906"/>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60" name="Rectangle 68"/>
              <p:cNvSpPr>
                <a:spLocks noChangeArrowheads="1"/>
              </p:cNvSpPr>
              <p:nvPr/>
            </p:nvSpPr>
            <p:spPr bwMode="auto">
              <a:xfrm>
                <a:off x="1412" y="1712"/>
                <a:ext cx="158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模块接口的管理和控制，更改的</a:t>
                </a:r>
                <a:endParaRPr lang="zh-CN" altLang="zh-CN" sz="1400" smtClean="0">
                  <a:latin typeface="+mn-ea"/>
                  <a:ea typeface="+mn-ea"/>
                </a:endParaRPr>
              </a:p>
            </p:txBody>
          </p:sp>
          <p:sp>
            <p:nvSpPr>
              <p:cNvPr id="1061" name="Rectangle 69"/>
              <p:cNvSpPr>
                <a:spLocks noChangeArrowheads="1"/>
              </p:cNvSpPr>
              <p:nvPr/>
            </p:nvSpPr>
            <p:spPr bwMode="auto">
              <a:xfrm>
                <a:off x="1412" y="1932"/>
                <a:ext cx="158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影响性分析，接口约束条件的一</a:t>
                </a:r>
                <a:endParaRPr lang="zh-CN" altLang="zh-CN" sz="1400" dirty="0" smtClean="0">
                  <a:latin typeface="+mn-ea"/>
                  <a:ea typeface="+mn-ea"/>
                </a:endParaRPr>
              </a:p>
            </p:txBody>
          </p:sp>
          <p:sp>
            <p:nvSpPr>
              <p:cNvPr id="1062" name="Rectangle 70"/>
              <p:cNvSpPr>
                <a:spLocks noChangeArrowheads="1"/>
              </p:cNvSpPr>
              <p:nvPr/>
            </p:nvSpPr>
            <p:spPr bwMode="auto">
              <a:xfrm>
                <a:off x="1412" y="2140"/>
                <a:ext cx="1018"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致性检查，配置管理</a:t>
                </a:r>
                <a:endParaRPr lang="zh-CN" altLang="zh-CN" sz="1400" smtClean="0">
                  <a:latin typeface="+mn-ea"/>
                  <a:ea typeface="+mn-ea"/>
                </a:endParaRPr>
              </a:p>
            </p:txBody>
          </p:sp>
          <p:sp>
            <p:nvSpPr>
              <p:cNvPr id="1063" name="Rectangle 71"/>
              <p:cNvSpPr>
                <a:spLocks noChangeArrowheads="1"/>
              </p:cNvSpPr>
              <p:nvPr/>
            </p:nvSpPr>
            <p:spPr bwMode="auto">
              <a:xfrm>
                <a:off x="2539" y="2114"/>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64" name="Rectangle 72"/>
              <p:cNvSpPr>
                <a:spLocks noChangeArrowheads="1"/>
              </p:cNvSpPr>
              <p:nvPr/>
            </p:nvSpPr>
            <p:spPr bwMode="auto">
              <a:xfrm>
                <a:off x="3291" y="1712"/>
                <a:ext cx="79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使得软件技术变</a:t>
                </a:r>
                <a:endParaRPr lang="zh-CN" altLang="zh-CN" sz="1400" smtClean="0">
                  <a:latin typeface="+mn-ea"/>
                  <a:ea typeface="+mn-ea"/>
                </a:endParaRPr>
              </a:p>
            </p:txBody>
          </p:sp>
          <p:sp>
            <p:nvSpPr>
              <p:cNvPr id="1065" name="Rectangle 73"/>
              <p:cNvSpPr>
                <a:spLocks noChangeArrowheads="1"/>
              </p:cNvSpPr>
              <p:nvPr/>
            </p:nvSpPr>
            <p:spPr bwMode="auto">
              <a:xfrm>
                <a:off x="3291" y="1932"/>
                <a:ext cx="79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为现实，组织结</a:t>
                </a:r>
                <a:endParaRPr lang="zh-CN" altLang="zh-CN" sz="1400" smtClean="0">
                  <a:latin typeface="+mn-ea"/>
                  <a:ea typeface="+mn-ea"/>
                </a:endParaRPr>
              </a:p>
            </p:txBody>
          </p:sp>
          <p:sp>
            <p:nvSpPr>
              <p:cNvPr id="1066" name="Rectangle 74"/>
              <p:cNvSpPr>
                <a:spLocks noChangeArrowheads="1"/>
              </p:cNvSpPr>
              <p:nvPr/>
            </p:nvSpPr>
            <p:spPr bwMode="auto">
              <a:xfrm>
                <a:off x="3291" y="2140"/>
                <a:ext cx="79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构，设计原则等</a:t>
                </a:r>
                <a:endParaRPr lang="zh-CN" altLang="zh-CN" sz="1400" smtClean="0">
                  <a:latin typeface="+mn-ea"/>
                  <a:ea typeface="+mn-ea"/>
                </a:endParaRPr>
              </a:p>
            </p:txBody>
          </p:sp>
          <p:sp>
            <p:nvSpPr>
              <p:cNvPr id="1067" name="Rectangle 75"/>
              <p:cNvSpPr>
                <a:spLocks noChangeArrowheads="1"/>
              </p:cNvSpPr>
              <p:nvPr/>
            </p:nvSpPr>
            <p:spPr bwMode="auto">
              <a:xfrm>
                <a:off x="4180" y="2114"/>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68" name="Rectangle 76"/>
              <p:cNvSpPr>
                <a:spLocks noChangeArrowheads="1"/>
              </p:cNvSpPr>
              <p:nvPr/>
            </p:nvSpPr>
            <p:spPr bwMode="auto">
              <a:xfrm>
                <a:off x="4431" y="1712"/>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设计人员、开</a:t>
                </a:r>
                <a:endParaRPr lang="zh-CN" altLang="zh-CN" sz="1400" smtClean="0">
                  <a:latin typeface="+mn-ea"/>
                  <a:ea typeface="+mn-ea"/>
                </a:endParaRPr>
              </a:p>
            </p:txBody>
          </p:sp>
          <p:sp>
            <p:nvSpPr>
              <p:cNvPr id="1069" name="Rectangle 77"/>
              <p:cNvSpPr>
                <a:spLocks noChangeArrowheads="1"/>
              </p:cNvSpPr>
              <p:nvPr/>
            </p:nvSpPr>
            <p:spPr bwMode="auto">
              <a:xfrm>
                <a:off x="4431" y="1932"/>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发人员、维护</a:t>
                </a:r>
                <a:endParaRPr lang="zh-CN" altLang="zh-CN" sz="1400" smtClean="0">
                  <a:latin typeface="+mn-ea"/>
                  <a:ea typeface="+mn-ea"/>
                </a:endParaRPr>
              </a:p>
            </p:txBody>
          </p:sp>
          <p:sp>
            <p:nvSpPr>
              <p:cNvPr id="1070" name="Rectangle 78"/>
              <p:cNvSpPr>
                <a:spLocks noChangeArrowheads="1"/>
              </p:cNvSpPr>
              <p:nvPr/>
            </p:nvSpPr>
            <p:spPr bwMode="auto">
              <a:xfrm>
                <a:off x="4431" y="2140"/>
                <a:ext cx="2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人员</a:t>
                </a:r>
                <a:endParaRPr lang="zh-CN" altLang="zh-CN" sz="1400" smtClean="0">
                  <a:latin typeface="+mn-ea"/>
                  <a:ea typeface="+mn-ea"/>
                </a:endParaRPr>
              </a:p>
            </p:txBody>
          </p:sp>
          <p:sp>
            <p:nvSpPr>
              <p:cNvPr id="1071" name="Rectangle 79"/>
              <p:cNvSpPr>
                <a:spLocks noChangeArrowheads="1"/>
              </p:cNvSpPr>
              <p:nvPr/>
            </p:nvSpPr>
            <p:spPr bwMode="auto">
              <a:xfrm>
                <a:off x="4681" y="2114"/>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72" name="Rectangle 80"/>
              <p:cNvSpPr>
                <a:spLocks noChangeArrowheads="1"/>
              </p:cNvSpPr>
              <p:nvPr/>
            </p:nvSpPr>
            <p:spPr bwMode="auto">
              <a:xfrm>
                <a:off x="585" y="1647"/>
                <a:ext cx="1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3" name="Rectangle 81"/>
              <p:cNvSpPr>
                <a:spLocks noChangeArrowheads="1"/>
              </p:cNvSpPr>
              <p:nvPr/>
            </p:nvSpPr>
            <p:spPr bwMode="auto">
              <a:xfrm>
                <a:off x="598" y="1647"/>
                <a:ext cx="73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4" name="Rectangle 82"/>
              <p:cNvSpPr>
                <a:spLocks noChangeArrowheads="1"/>
              </p:cNvSpPr>
              <p:nvPr/>
            </p:nvSpPr>
            <p:spPr bwMode="auto">
              <a:xfrm>
                <a:off x="1337" y="1647"/>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5" name="Rectangle 83"/>
              <p:cNvSpPr>
                <a:spLocks noChangeArrowheads="1"/>
              </p:cNvSpPr>
              <p:nvPr/>
            </p:nvSpPr>
            <p:spPr bwMode="auto">
              <a:xfrm>
                <a:off x="1349" y="1647"/>
                <a:ext cx="187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6" name="Rectangle 84"/>
              <p:cNvSpPr>
                <a:spLocks noChangeArrowheads="1"/>
              </p:cNvSpPr>
              <p:nvPr/>
            </p:nvSpPr>
            <p:spPr bwMode="auto">
              <a:xfrm>
                <a:off x="3228" y="1647"/>
                <a:ext cx="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7" name="Rectangle 85"/>
              <p:cNvSpPr>
                <a:spLocks noChangeArrowheads="1"/>
              </p:cNvSpPr>
              <p:nvPr/>
            </p:nvSpPr>
            <p:spPr bwMode="auto">
              <a:xfrm>
                <a:off x="3228" y="1647"/>
                <a:ext cx="1128"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8" name="Rectangle 86"/>
              <p:cNvSpPr>
                <a:spLocks noChangeArrowheads="1"/>
              </p:cNvSpPr>
              <p:nvPr/>
            </p:nvSpPr>
            <p:spPr bwMode="auto">
              <a:xfrm>
                <a:off x="4356" y="1647"/>
                <a:ext cx="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79" name="Rectangle 87"/>
              <p:cNvSpPr>
                <a:spLocks noChangeArrowheads="1"/>
              </p:cNvSpPr>
              <p:nvPr/>
            </p:nvSpPr>
            <p:spPr bwMode="auto">
              <a:xfrm>
                <a:off x="4356" y="1647"/>
                <a:ext cx="87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0" name="Rectangle 88"/>
              <p:cNvSpPr>
                <a:spLocks noChangeArrowheads="1"/>
              </p:cNvSpPr>
              <p:nvPr/>
            </p:nvSpPr>
            <p:spPr bwMode="auto">
              <a:xfrm>
                <a:off x="5233" y="1647"/>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1" name="Rectangle 89"/>
              <p:cNvSpPr>
                <a:spLocks noChangeArrowheads="1"/>
              </p:cNvSpPr>
              <p:nvPr/>
            </p:nvSpPr>
            <p:spPr bwMode="auto">
              <a:xfrm>
                <a:off x="585" y="1660"/>
                <a:ext cx="13" cy="6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2" name="Rectangle 90"/>
              <p:cNvSpPr>
                <a:spLocks noChangeArrowheads="1"/>
              </p:cNvSpPr>
              <p:nvPr/>
            </p:nvSpPr>
            <p:spPr bwMode="auto">
              <a:xfrm>
                <a:off x="1337" y="1660"/>
                <a:ext cx="12" cy="6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3" name="Rectangle 91"/>
              <p:cNvSpPr>
                <a:spLocks noChangeArrowheads="1"/>
              </p:cNvSpPr>
              <p:nvPr/>
            </p:nvSpPr>
            <p:spPr bwMode="auto">
              <a:xfrm>
                <a:off x="3228" y="1660"/>
                <a:ext cx="1" cy="6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4" name="Rectangle 92"/>
              <p:cNvSpPr>
                <a:spLocks noChangeArrowheads="1"/>
              </p:cNvSpPr>
              <p:nvPr/>
            </p:nvSpPr>
            <p:spPr bwMode="auto">
              <a:xfrm>
                <a:off x="4356" y="1660"/>
                <a:ext cx="1" cy="6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5" name="Rectangle 93"/>
              <p:cNvSpPr>
                <a:spLocks noChangeArrowheads="1"/>
              </p:cNvSpPr>
              <p:nvPr/>
            </p:nvSpPr>
            <p:spPr bwMode="auto">
              <a:xfrm>
                <a:off x="5233" y="1660"/>
                <a:ext cx="12" cy="6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086" name="Rectangle 94"/>
              <p:cNvSpPr>
                <a:spLocks noChangeArrowheads="1"/>
              </p:cNvSpPr>
              <p:nvPr/>
            </p:nvSpPr>
            <p:spPr bwMode="auto">
              <a:xfrm>
                <a:off x="660" y="2360"/>
                <a:ext cx="33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运行级</a:t>
                </a:r>
                <a:endParaRPr lang="zh-CN" altLang="zh-CN" sz="1400" smtClean="0">
                  <a:latin typeface="+mn-ea"/>
                  <a:ea typeface="+mn-ea"/>
                </a:endParaRPr>
              </a:p>
            </p:txBody>
          </p:sp>
          <p:sp>
            <p:nvSpPr>
              <p:cNvPr id="1087" name="Rectangle 95"/>
              <p:cNvSpPr>
                <a:spLocks noChangeArrowheads="1"/>
              </p:cNvSpPr>
              <p:nvPr/>
            </p:nvSpPr>
            <p:spPr bwMode="auto">
              <a:xfrm>
                <a:off x="1036" y="2334"/>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88" name="Rectangle 96"/>
              <p:cNvSpPr>
                <a:spLocks noChangeArrowheads="1"/>
              </p:cNvSpPr>
              <p:nvPr/>
            </p:nvSpPr>
            <p:spPr bwMode="auto">
              <a:xfrm>
                <a:off x="660" y="2580"/>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体系结构</a:t>
                </a:r>
                <a:endParaRPr lang="zh-CN" altLang="zh-CN" sz="1400" smtClean="0">
                  <a:latin typeface="+mn-ea"/>
                  <a:ea typeface="+mn-ea"/>
                </a:endParaRPr>
              </a:p>
            </p:txBody>
          </p:sp>
          <p:sp>
            <p:nvSpPr>
              <p:cNvPr id="1089" name="Rectangle 97"/>
              <p:cNvSpPr>
                <a:spLocks noChangeArrowheads="1"/>
              </p:cNvSpPr>
              <p:nvPr/>
            </p:nvSpPr>
            <p:spPr bwMode="auto">
              <a:xfrm>
                <a:off x="1161" y="2554"/>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90" name="Rectangle 98"/>
              <p:cNvSpPr>
                <a:spLocks noChangeArrowheads="1"/>
              </p:cNvSpPr>
              <p:nvPr/>
            </p:nvSpPr>
            <p:spPr bwMode="auto">
              <a:xfrm>
                <a:off x="1412" y="2360"/>
                <a:ext cx="158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性能和可调度性分析，系统的静</a:t>
                </a:r>
                <a:endParaRPr lang="zh-CN" altLang="zh-CN" sz="1400" smtClean="0">
                  <a:latin typeface="+mn-ea"/>
                  <a:ea typeface="+mn-ea"/>
                </a:endParaRPr>
              </a:p>
            </p:txBody>
          </p:sp>
          <p:sp>
            <p:nvSpPr>
              <p:cNvPr id="1091" name="Rectangle 99"/>
              <p:cNvSpPr>
                <a:spLocks noChangeArrowheads="1"/>
              </p:cNvSpPr>
              <p:nvPr/>
            </p:nvSpPr>
            <p:spPr bwMode="auto">
              <a:xfrm>
                <a:off x="1412" y="2580"/>
                <a:ext cx="158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态和动态配置管理，向不同执行</a:t>
                </a:r>
                <a:endParaRPr lang="zh-CN" altLang="zh-CN" sz="1400" smtClean="0">
                  <a:latin typeface="+mn-ea"/>
                  <a:ea typeface="+mn-ea"/>
                </a:endParaRPr>
              </a:p>
            </p:txBody>
          </p:sp>
          <p:sp>
            <p:nvSpPr>
              <p:cNvPr id="1092" name="Rectangle 100"/>
              <p:cNvSpPr>
                <a:spLocks noChangeArrowheads="1"/>
              </p:cNvSpPr>
              <p:nvPr/>
            </p:nvSpPr>
            <p:spPr bwMode="auto">
              <a:xfrm>
                <a:off x="1412" y="2801"/>
                <a:ext cx="56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环境的移植</a:t>
                </a:r>
                <a:endParaRPr lang="zh-CN" altLang="zh-CN" sz="1400" smtClean="0">
                  <a:latin typeface="+mn-ea"/>
                  <a:ea typeface="+mn-ea"/>
                </a:endParaRPr>
              </a:p>
            </p:txBody>
          </p:sp>
          <p:sp>
            <p:nvSpPr>
              <p:cNvPr id="1093" name="Rectangle 101"/>
              <p:cNvSpPr>
                <a:spLocks noChangeArrowheads="1"/>
              </p:cNvSpPr>
              <p:nvPr/>
            </p:nvSpPr>
            <p:spPr bwMode="auto">
              <a:xfrm>
                <a:off x="2038" y="2775"/>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94" name="Rectangle 102"/>
              <p:cNvSpPr>
                <a:spLocks noChangeArrowheads="1"/>
              </p:cNvSpPr>
              <p:nvPr/>
            </p:nvSpPr>
            <p:spPr bwMode="auto">
              <a:xfrm>
                <a:off x="3291" y="2360"/>
                <a:ext cx="90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硬件体系结构，运</a:t>
                </a:r>
                <a:endParaRPr lang="zh-CN" altLang="zh-CN" sz="1400" smtClean="0">
                  <a:latin typeface="+mn-ea"/>
                  <a:ea typeface="+mn-ea"/>
                </a:endParaRPr>
              </a:p>
            </p:txBody>
          </p:sp>
          <p:sp>
            <p:nvSpPr>
              <p:cNvPr id="1095" name="Rectangle 103"/>
              <p:cNvSpPr>
                <a:spLocks noChangeArrowheads="1"/>
              </p:cNvSpPr>
              <p:nvPr/>
            </p:nvSpPr>
            <p:spPr bwMode="auto">
              <a:xfrm>
                <a:off x="3291" y="2580"/>
                <a:ext cx="90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行环境性能准则，</a:t>
                </a:r>
                <a:endParaRPr lang="zh-CN" altLang="zh-CN" sz="1400" smtClean="0">
                  <a:latin typeface="+mn-ea"/>
                  <a:ea typeface="+mn-ea"/>
                </a:endParaRPr>
              </a:p>
            </p:txBody>
          </p:sp>
          <p:sp>
            <p:nvSpPr>
              <p:cNvPr id="1096" name="Rectangle 104"/>
              <p:cNvSpPr>
                <a:spLocks noChangeArrowheads="1"/>
              </p:cNvSpPr>
              <p:nvPr/>
            </p:nvSpPr>
            <p:spPr bwMode="auto">
              <a:xfrm>
                <a:off x="3291" y="2801"/>
                <a:ext cx="45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通信机制</a:t>
                </a:r>
                <a:endParaRPr lang="zh-CN" altLang="zh-CN" sz="1400" smtClean="0">
                  <a:latin typeface="+mn-ea"/>
                  <a:ea typeface="+mn-ea"/>
                </a:endParaRPr>
              </a:p>
            </p:txBody>
          </p:sp>
          <p:sp>
            <p:nvSpPr>
              <p:cNvPr id="1097" name="Rectangle 105"/>
              <p:cNvSpPr>
                <a:spLocks noChangeArrowheads="1"/>
              </p:cNvSpPr>
              <p:nvPr/>
            </p:nvSpPr>
            <p:spPr bwMode="auto">
              <a:xfrm>
                <a:off x="3804" y="2775"/>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098" name="Rectangle 106"/>
              <p:cNvSpPr>
                <a:spLocks noChangeArrowheads="1"/>
              </p:cNvSpPr>
              <p:nvPr/>
            </p:nvSpPr>
            <p:spPr bwMode="auto">
              <a:xfrm>
                <a:off x="4431" y="2360"/>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设计人员、开</a:t>
                </a:r>
                <a:endParaRPr lang="zh-CN" altLang="zh-CN" sz="1400" smtClean="0">
                  <a:latin typeface="+mn-ea"/>
                  <a:ea typeface="+mn-ea"/>
                </a:endParaRPr>
              </a:p>
            </p:txBody>
          </p:sp>
          <p:sp>
            <p:nvSpPr>
              <p:cNvPr id="1099" name="Rectangle 107"/>
              <p:cNvSpPr>
                <a:spLocks noChangeArrowheads="1"/>
              </p:cNvSpPr>
              <p:nvPr/>
            </p:nvSpPr>
            <p:spPr bwMode="auto">
              <a:xfrm>
                <a:off x="4431" y="2580"/>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发人员、测试</a:t>
                </a:r>
                <a:endParaRPr lang="zh-CN" altLang="zh-CN" sz="1400" smtClean="0">
                  <a:latin typeface="+mn-ea"/>
                  <a:ea typeface="+mn-ea"/>
                </a:endParaRPr>
              </a:p>
            </p:txBody>
          </p:sp>
          <p:sp>
            <p:nvSpPr>
              <p:cNvPr id="1100" name="Rectangle 108"/>
              <p:cNvSpPr>
                <a:spLocks noChangeArrowheads="1"/>
              </p:cNvSpPr>
              <p:nvPr/>
            </p:nvSpPr>
            <p:spPr bwMode="auto">
              <a:xfrm>
                <a:off x="4431" y="2801"/>
                <a:ext cx="6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人员、、维护</a:t>
                </a:r>
                <a:endParaRPr lang="zh-CN" altLang="zh-CN" sz="1400" smtClean="0">
                  <a:latin typeface="+mn-ea"/>
                  <a:ea typeface="+mn-ea"/>
                </a:endParaRPr>
              </a:p>
            </p:txBody>
          </p:sp>
          <p:sp>
            <p:nvSpPr>
              <p:cNvPr id="1101" name="Rectangle 109"/>
              <p:cNvSpPr>
                <a:spLocks noChangeArrowheads="1"/>
              </p:cNvSpPr>
              <p:nvPr/>
            </p:nvSpPr>
            <p:spPr bwMode="auto">
              <a:xfrm>
                <a:off x="4431" y="3008"/>
                <a:ext cx="2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人员</a:t>
                </a:r>
                <a:endParaRPr lang="zh-CN" altLang="zh-CN" sz="1400" smtClean="0">
                  <a:latin typeface="+mn-ea"/>
                  <a:ea typeface="+mn-ea"/>
                </a:endParaRPr>
              </a:p>
            </p:txBody>
          </p:sp>
          <p:sp>
            <p:nvSpPr>
              <p:cNvPr id="1102" name="Rectangle 110"/>
              <p:cNvSpPr>
                <a:spLocks noChangeArrowheads="1"/>
              </p:cNvSpPr>
              <p:nvPr/>
            </p:nvSpPr>
            <p:spPr bwMode="auto">
              <a:xfrm>
                <a:off x="4681" y="2982"/>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03" name="Rectangle 111"/>
              <p:cNvSpPr>
                <a:spLocks noChangeArrowheads="1"/>
              </p:cNvSpPr>
              <p:nvPr/>
            </p:nvSpPr>
            <p:spPr bwMode="auto">
              <a:xfrm>
                <a:off x="585" y="229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4" name="Rectangle 112"/>
              <p:cNvSpPr>
                <a:spLocks noChangeArrowheads="1"/>
              </p:cNvSpPr>
              <p:nvPr/>
            </p:nvSpPr>
            <p:spPr bwMode="auto">
              <a:xfrm>
                <a:off x="598" y="2296"/>
                <a:ext cx="73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5" name="Rectangle 113"/>
              <p:cNvSpPr>
                <a:spLocks noChangeArrowheads="1"/>
              </p:cNvSpPr>
              <p:nvPr/>
            </p:nvSpPr>
            <p:spPr bwMode="auto">
              <a:xfrm>
                <a:off x="1337" y="229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6" name="Rectangle 114"/>
              <p:cNvSpPr>
                <a:spLocks noChangeArrowheads="1"/>
              </p:cNvSpPr>
              <p:nvPr/>
            </p:nvSpPr>
            <p:spPr bwMode="auto">
              <a:xfrm>
                <a:off x="1349" y="2296"/>
                <a:ext cx="187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7" name="Rectangle 115"/>
              <p:cNvSpPr>
                <a:spLocks noChangeArrowheads="1"/>
              </p:cNvSpPr>
              <p:nvPr/>
            </p:nvSpPr>
            <p:spPr bwMode="auto">
              <a:xfrm>
                <a:off x="3228" y="2296"/>
                <a:ext cx="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8" name="Rectangle 116"/>
              <p:cNvSpPr>
                <a:spLocks noChangeArrowheads="1"/>
              </p:cNvSpPr>
              <p:nvPr/>
            </p:nvSpPr>
            <p:spPr bwMode="auto">
              <a:xfrm>
                <a:off x="3228" y="2296"/>
                <a:ext cx="1128"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09" name="Rectangle 117"/>
              <p:cNvSpPr>
                <a:spLocks noChangeArrowheads="1"/>
              </p:cNvSpPr>
              <p:nvPr/>
            </p:nvSpPr>
            <p:spPr bwMode="auto">
              <a:xfrm>
                <a:off x="4356" y="2296"/>
                <a:ext cx="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0" name="Rectangle 118"/>
              <p:cNvSpPr>
                <a:spLocks noChangeArrowheads="1"/>
              </p:cNvSpPr>
              <p:nvPr/>
            </p:nvSpPr>
            <p:spPr bwMode="auto">
              <a:xfrm>
                <a:off x="4356" y="2296"/>
                <a:ext cx="87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1" name="Rectangle 119"/>
              <p:cNvSpPr>
                <a:spLocks noChangeArrowheads="1"/>
              </p:cNvSpPr>
              <p:nvPr/>
            </p:nvSpPr>
            <p:spPr bwMode="auto">
              <a:xfrm>
                <a:off x="5233" y="229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2" name="Rectangle 120"/>
              <p:cNvSpPr>
                <a:spLocks noChangeArrowheads="1"/>
              </p:cNvSpPr>
              <p:nvPr/>
            </p:nvSpPr>
            <p:spPr bwMode="auto">
              <a:xfrm>
                <a:off x="585" y="2308"/>
                <a:ext cx="13"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3" name="Rectangle 121"/>
              <p:cNvSpPr>
                <a:spLocks noChangeArrowheads="1"/>
              </p:cNvSpPr>
              <p:nvPr/>
            </p:nvSpPr>
            <p:spPr bwMode="auto">
              <a:xfrm>
                <a:off x="1337" y="2308"/>
                <a:ext cx="12"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4" name="Rectangle 122"/>
              <p:cNvSpPr>
                <a:spLocks noChangeArrowheads="1"/>
              </p:cNvSpPr>
              <p:nvPr/>
            </p:nvSpPr>
            <p:spPr bwMode="auto">
              <a:xfrm>
                <a:off x="3228" y="2308"/>
                <a:ext cx="1"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5" name="Rectangle 123"/>
              <p:cNvSpPr>
                <a:spLocks noChangeArrowheads="1"/>
              </p:cNvSpPr>
              <p:nvPr/>
            </p:nvSpPr>
            <p:spPr bwMode="auto">
              <a:xfrm>
                <a:off x="4356" y="2308"/>
                <a:ext cx="1"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6" name="Rectangle 124"/>
              <p:cNvSpPr>
                <a:spLocks noChangeArrowheads="1"/>
              </p:cNvSpPr>
              <p:nvPr/>
            </p:nvSpPr>
            <p:spPr bwMode="auto">
              <a:xfrm>
                <a:off x="5233" y="2308"/>
                <a:ext cx="12" cy="8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17" name="Rectangle 125"/>
              <p:cNvSpPr>
                <a:spLocks noChangeArrowheads="1"/>
              </p:cNvSpPr>
              <p:nvPr/>
            </p:nvSpPr>
            <p:spPr bwMode="auto">
              <a:xfrm>
                <a:off x="660" y="3229"/>
                <a:ext cx="33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代码级</a:t>
                </a:r>
                <a:endParaRPr lang="zh-CN" altLang="zh-CN" sz="1400" smtClean="0">
                  <a:latin typeface="+mn-ea"/>
                  <a:ea typeface="+mn-ea"/>
                </a:endParaRPr>
              </a:p>
            </p:txBody>
          </p:sp>
          <p:sp>
            <p:nvSpPr>
              <p:cNvPr id="1118" name="Rectangle 126"/>
              <p:cNvSpPr>
                <a:spLocks noChangeArrowheads="1"/>
              </p:cNvSpPr>
              <p:nvPr/>
            </p:nvSpPr>
            <p:spPr bwMode="auto">
              <a:xfrm>
                <a:off x="1036" y="3203"/>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19" name="Rectangle 127"/>
              <p:cNvSpPr>
                <a:spLocks noChangeArrowheads="1"/>
              </p:cNvSpPr>
              <p:nvPr/>
            </p:nvSpPr>
            <p:spPr bwMode="auto">
              <a:xfrm>
                <a:off x="660" y="3449"/>
                <a:ext cx="45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体系结构</a:t>
                </a:r>
                <a:endParaRPr lang="zh-CN" altLang="zh-CN" sz="1400" smtClean="0">
                  <a:latin typeface="+mn-ea"/>
                  <a:ea typeface="+mn-ea"/>
                </a:endParaRPr>
              </a:p>
            </p:txBody>
          </p:sp>
          <p:sp>
            <p:nvSpPr>
              <p:cNvPr id="1120" name="Rectangle 128"/>
              <p:cNvSpPr>
                <a:spLocks noChangeArrowheads="1"/>
              </p:cNvSpPr>
              <p:nvPr/>
            </p:nvSpPr>
            <p:spPr bwMode="auto">
              <a:xfrm>
                <a:off x="1161" y="3423"/>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21" name="Rectangle 129"/>
              <p:cNvSpPr>
                <a:spLocks noChangeArrowheads="1"/>
              </p:cNvSpPr>
              <p:nvPr/>
            </p:nvSpPr>
            <p:spPr bwMode="auto">
              <a:xfrm>
                <a:off x="1412" y="3229"/>
                <a:ext cx="113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dirty="0" smtClean="0">
                    <a:solidFill>
                      <a:srgbClr val="000000"/>
                    </a:solidFill>
                    <a:latin typeface="+mn-ea"/>
                    <a:ea typeface="+mn-ea"/>
                  </a:rPr>
                  <a:t>配置管理，系统建造，</a:t>
                </a:r>
                <a:endParaRPr lang="zh-CN" altLang="zh-CN" sz="1400" dirty="0" smtClean="0">
                  <a:latin typeface="+mn-ea"/>
                  <a:ea typeface="+mn-ea"/>
                </a:endParaRPr>
              </a:p>
            </p:txBody>
          </p:sp>
          <p:sp>
            <p:nvSpPr>
              <p:cNvPr id="1125" name="Rectangle 133"/>
              <p:cNvSpPr>
                <a:spLocks noChangeArrowheads="1"/>
              </p:cNvSpPr>
              <p:nvPr/>
            </p:nvSpPr>
            <p:spPr bwMode="auto">
              <a:xfrm>
                <a:off x="1537" y="3423"/>
                <a:ext cx="3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26" name="Rectangle 134"/>
              <p:cNvSpPr>
                <a:spLocks noChangeArrowheads="1"/>
              </p:cNvSpPr>
              <p:nvPr/>
            </p:nvSpPr>
            <p:spPr bwMode="auto">
              <a:xfrm>
                <a:off x="3291" y="3229"/>
                <a:ext cx="90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编程语言、开发工</a:t>
                </a:r>
                <a:endParaRPr lang="zh-CN" altLang="zh-CN" sz="1400" smtClean="0">
                  <a:latin typeface="+mn-ea"/>
                  <a:ea typeface="+mn-ea"/>
                </a:endParaRPr>
              </a:p>
            </p:txBody>
          </p:sp>
          <p:sp>
            <p:nvSpPr>
              <p:cNvPr id="1127" name="Rectangle 135"/>
              <p:cNvSpPr>
                <a:spLocks noChangeArrowheads="1"/>
              </p:cNvSpPr>
              <p:nvPr/>
            </p:nvSpPr>
            <p:spPr bwMode="auto">
              <a:xfrm>
                <a:off x="3291" y="3449"/>
                <a:ext cx="90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具和环境、外部子</a:t>
                </a:r>
                <a:endParaRPr lang="zh-CN" altLang="zh-CN" sz="1400" smtClean="0">
                  <a:latin typeface="+mn-ea"/>
                  <a:ea typeface="+mn-ea"/>
                </a:endParaRPr>
              </a:p>
            </p:txBody>
          </p:sp>
          <p:sp>
            <p:nvSpPr>
              <p:cNvPr id="1128" name="Rectangle 136"/>
              <p:cNvSpPr>
                <a:spLocks noChangeArrowheads="1"/>
              </p:cNvSpPr>
              <p:nvPr/>
            </p:nvSpPr>
            <p:spPr bwMode="auto">
              <a:xfrm>
                <a:off x="3291" y="3670"/>
                <a:ext cx="2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系统</a:t>
                </a:r>
                <a:endParaRPr lang="zh-CN" altLang="zh-CN" sz="1400" smtClean="0">
                  <a:latin typeface="+mn-ea"/>
                  <a:ea typeface="+mn-ea"/>
                </a:endParaRPr>
              </a:p>
            </p:txBody>
          </p:sp>
          <p:sp>
            <p:nvSpPr>
              <p:cNvPr id="1129" name="Rectangle 137"/>
              <p:cNvSpPr>
                <a:spLocks noChangeArrowheads="1"/>
              </p:cNvSpPr>
              <p:nvPr/>
            </p:nvSpPr>
            <p:spPr bwMode="auto">
              <a:xfrm>
                <a:off x="3554" y="3644"/>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30" name="Rectangle 138"/>
              <p:cNvSpPr>
                <a:spLocks noChangeArrowheads="1"/>
              </p:cNvSpPr>
              <p:nvPr/>
            </p:nvSpPr>
            <p:spPr bwMode="auto">
              <a:xfrm>
                <a:off x="4431" y="3229"/>
                <a:ext cx="6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设计人员、开</a:t>
                </a:r>
                <a:endParaRPr lang="zh-CN" altLang="zh-CN" sz="1400" smtClean="0">
                  <a:latin typeface="+mn-ea"/>
                  <a:ea typeface="+mn-ea"/>
                </a:endParaRPr>
              </a:p>
            </p:txBody>
          </p:sp>
          <p:sp>
            <p:nvSpPr>
              <p:cNvPr id="1131" name="Rectangle 139"/>
              <p:cNvSpPr>
                <a:spLocks noChangeArrowheads="1"/>
              </p:cNvSpPr>
              <p:nvPr/>
            </p:nvSpPr>
            <p:spPr bwMode="auto">
              <a:xfrm>
                <a:off x="4431" y="3449"/>
                <a:ext cx="67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发人员、测试</a:t>
                </a:r>
                <a:endParaRPr lang="zh-CN" altLang="zh-CN" sz="1400" smtClean="0">
                  <a:latin typeface="+mn-ea"/>
                  <a:ea typeface="+mn-ea"/>
                </a:endParaRPr>
              </a:p>
            </p:txBody>
          </p:sp>
          <p:sp>
            <p:nvSpPr>
              <p:cNvPr id="1132" name="Rectangle 140"/>
              <p:cNvSpPr>
                <a:spLocks noChangeArrowheads="1"/>
              </p:cNvSpPr>
              <p:nvPr/>
            </p:nvSpPr>
            <p:spPr bwMode="auto">
              <a:xfrm>
                <a:off x="4431" y="3670"/>
                <a:ext cx="11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者</a:t>
                </a:r>
                <a:endParaRPr lang="zh-CN" altLang="zh-CN" sz="1400" smtClean="0">
                  <a:latin typeface="+mn-ea"/>
                  <a:ea typeface="+mn-ea"/>
                </a:endParaRPr>
              </a:p>
            </p:txBody>
          </p:sp>
          <p:sp>
            <p:nvSpPr>
              <p:cNvPr id="1133" name="Rectangle 141"/>
              <p:cNvSpPr>
                <a:spLocks noChangeArrowheads="1"/>
              </p:cNvSpPr>
              <p:nvPr/>
            </p:nvSpPr>
            <p:spPr bwMode="auto">
              <a:xfrm>
                <a:off x="4556" y="3644"/>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sp>
            <p:nvSpPr>
              <p:cNvPr id="1134" name="Rectangle 142"/>
              <p:cNvSpPr>
                <a:spLocks noChangeArrowheads="1"/>
              </p:cNvSpPr>
              <p:nvPr/>
            </p:nvSpPr>
            <p:spPr bwMode="auto">
              <a:xfrm>
                <a:off x="585" y="3164"/>
                <a:ext cx="1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35" name="Rectangle 143"/>
              <p:cNvSpPr>
                <a:spLocks noChangeArrowheads="1"/>
              </p:cNvSpPr>
              <p:nvPr/>
            </p:nvSpPr>
            <p:spPr bwMode="auto">
              <a:xfrm>
                <a:off x="598" y="3164"/>
                <a:ext cx="73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36" name="Rectangle 144"/>
              <p:cNvSpPr>
                <a:spLocks noChangeArrowheads="1"/>
              </p:cNvSpPr>
              <p:nvPr/>
            </p:nvSpPr>
            <p:spPr bwMode="auto">
              <a:xfrm>
                <a:off x="1337" y="3164"/>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37" name="Rectangle 145"/>
              <p:cNvSpPr>
                <a:spLocks noChangeArrowheads="1"/>
              </p:cNvSpPr>
              <p:nvPr/>
            </p:nvSpPr>
            <p:spPr bwMode="auto">
              <a:xfrm>
                <a:off x="1349" y="3164"/>
                <a:ext cx="187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38" name="Rectangle 146"/>
              <p:cNvSpPr>
                <a:spLocks noChangeArrowheads="1"/>
              </p:cNvSpPr>
              <p:nvPr/>
            </p:nvSpPr>
            <p:spPr bwMode="auto">
              <a:xfrm>
                <a:off x="3228" y="3164"/>
                <a:ext cx="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39" name="Rectangle 147"/>
              <p:cNvSpPr>
                <a:spLocks noChangeArrowheads="1"/>
              </p:cNvSpPr>
              <p:nvPr/>
            </p:nvSpPr>
            <p:spPr bwMode="auto">
              <a:xfrm>
                <a:off x="3228" y="3164"/>
                <a:ext cx="1128"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0" name="Rectangle 148"/>
              <p:cNvSpPr>
                <a:spLocks noChangeArrowheads="1"/>
              </p:cNvSpPr>
              <p:nvPr/>
            </p:nvSpPr>
            <p:spPr bwMode="auto">
              <a:xfrm>
                <a:off x="4356" y="3164"/>
                <a:ext cx="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1" name="Rectangle 149"/>
              <p:cNvSpPr>
                <a:spLocks noChangeArrowheads="1"/>
              </p:cNvSpPr>
              <p:nvPr/>
            </p:nvSpPr>
            <p:spPr bwMode="auto">
              <a:xfrm>
                <a:off x="4356" y="3164"/>
                <a:ext cx="87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2" name="Rectangle 150"/>
              <p:cNvSpPr>
                <a:spLocks noChangeArrowheads="1"/>
              </p:cNvSpPr>
              <p:nvPr/>
            </p:nvSpPr>
            <p:spPr bwMode="auto">
              <a:xfrm>
                <a:off x="5233" y="3164"/>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3" name="Rectangle 151"/>
              <p:cNvSpPr>
                <a:spLocks noChangeArrowheads="1"/>
              </p:cNvSpPr>
              <p:nvPr/>
            </p:nvSpPr>
            <p:spPr bwMode="auto">
              <a:xfrm>
                <a:off x="585" y="3177"/>
                <a:ext cx="13" cy="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4" name="Rectangle 152"/>
              <p:cNvSpPr>
                <a:spLocks noChangeArrowheads="1"/>
              </p:cNvSpPr>
              <p:nvPr/>
            </p:nvSpPr>
            <p:spPr bwMode="auto">
              <a:xfrm>
                <a:off x="585" y="3826"/>
                <a:ext cx="13"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5" name="Rectangle 153"/>
              <p:cNvSpPr>
                <a:spLocks noChangeArrowheads="1"/>
              </p:cNvSpPr>
              <p:nvPr/>
            </p:nvSpPr>
            <p:spPr bwMode="auto">
              <a:xfrm>
                <a:off x="585" y="3826"/>
                <a:ext cx="13"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6" name="Rectangle 154"/>
              <p:cNvSpPr>
                <a:spLocks noChangeArrowheads="1"/>
              </p:cNvSpPr>
              <p:nvPr/>
            </p:nvSpPr>
            <p:spPr bwMode="auto">
              <a:xfrm>
                <a:off x="598" y="3826"/>
                <a:ext cx="739"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7" name="Rectangle 155"/>
              <p:cNvSpPr>
                <a:spLocks noChangeArrowheads="1"/>
              </p:cNvSpPr>
              <p:nvPr/>
            </p:nvSpPr>
            <p:spPr bwMode="auto">
              <a:xfrm>
                <a:off x="1337" y="3177"/>
                <a:ext cx="12" cy="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8" name="Rectangle 156"/>
              <p:cNvSpPr>
                <a:spLocks noChangeArrowheads="1"/>
              </p:cNvSpPr>
              <p:nvPr/>
            </p:nvSpPr>
            <p:spPr bwMode="auto">
              <a:xfrm>
                <a:off x="1337" y="3826"/>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49" name="Rectangle 157"/>
              <p:cNvSpPr>
                <a:spLocks noChangeArrowheads="1"/>
              </p:cNvSpPr>
              <p:nvPr/>
            </p:nvSpPr>
            <p:spPr bwMode="auto">
              <a:xfrm>
                <a:off x="1349" y="3826"/>
                <a:ext cx="1879"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0" name="Rectangle 158"/>
              <p:cNvSpPr>
                <a:spLocks noChangeArrowheads="1"/>
              </p:cNvSpPr>
              <p:nvPr/>
            </p:nvSpPr>
            <p:spPr bwMode="auto">
              <a:xfrm>
                <a:off x="3228" y="3177"/>
                <a:ext cx="1" cy="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1" name="Rectangle 159"/>
              <p:cNvSpPr>
                <a:spLocks noChangeArrowheads="1"/>
              </p:cNvSpPr>
              <p:nvPr/>
            </p:nvSpPr>
            <p:spPr bwMode="auto">
              <a:xfrm>
                <a:off x="3228" y="3826"/>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2" name="Rectangle 160"/>
              <p:cNvSpPr>
                <a:spLocks noChangeArrowheads="1"/>
              </p:cNvSpPr>
              <p:nvPr/>
            </p:nvSpPr>
            <p:spPr bwMode="auto">
              <a:xfrm>
                <a:off x="3228" y="3826"/>
                <a:ext cx="112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3" name="Rectangle 161"/>
              <p:cNvSpPr>
                <a:spLocks noChangeArrowheads="1"/>
              </p:cNvSpPr>
              <p:nvPr/>
            </p:nvSpPr>
            <p:spPr bwMode="auto">
              <a:xfrm>
                <a:off x="4356" y="3177"/>
                <a:ext cx="1" cy="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4" name="Rectangle 162"/>
              <p:cNvSpPr>
                <a:spLocks noChangeArrowheads="1"/>
              </p:cNvSpPr>
              <p:nvPr/>
            </p:nvSpPr>
            <p:spPr bwMode="auto">
              <a:xfrm>
                <a:off x="4356" y="3826"/>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5" name="Rectangle 163"/>
              <p:cNvSpPr>
                <a:spLocks noChangeArrowheads="1"/>
              </p:cNvSpPr>
              <p:nvPr/>
            </p:nvSpPr>
            <p:spPr bwMode="auto">
              <a:xfrm>
                <a:off x="4356" y="3826"/>
                <a:ext cx="877"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6" name="Rectangle 164"/>
              <p:cNvSpPr>
                <a:spLocks noChangeArrowheads="1"/>
              </p:cNvSpPr>
              <p:nvPr/>
            </p:nvSpPr>
            <p:spPr bwMode="auto">
              <a:xfrm>
                <a:off x="5233" y="3177"/>
                <a:ext cx="12" cy="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7" name="Rectangle 165"/>
              <p:cNvSpPr>
                <a:spLocks noChangeArrowheads="1"/>
              </p:cNvSpPr>
              <p:nvPr/>
            </p:nvSpPr>
            <p:spPr bwMode="auto">
              <a:xfrm>
                <a:off x="5233" y="3826"/>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8" name="Rectangle 166"/>
              <p:cNvSpPr>
                <a:spLocks noChangeArrowheads="1"/>
              </p:cNvSpPr>
              <p:nvPr/>
            </p:nvSpPr>
            <p:spPr bwMode="auto">
              <a:xfrm>
                <a:off x="5233" y="3826"/>
                <a:ext cx="12"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zh-CN" altLang="en-US">
                  <a:latin typeface="+mn-ea"/>
                  <a:ea typeface="+mn-ea"/>
                </a:endParaRPr>
              </a:p>
            </p:txBody>
          </p:sp>
          <p:sp>
            <p:nvSpPr>
              <p:cNvPr id="1159" name="Rectangle 167"/>
              <p:cNvSpPr>
                <a:spLocks noChangeArrowheads="1"/>
              </p:cNvSpPr>
              <p:nvPr/>
            </p:nvSpPr>
            <p:spPr bwMode="auto">
              <a:xfrm>
                <a:off x="610" y="3864"/>
                <a:ext cx="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400" smtClean="0">
                    <a:solidFill>
                      <a:srgbClr val="000000"/>
                    </a:solidFill>
                    <a:latin typeface="+mn-ea"/>
                    <a:ea typeface="+mn-ea"/>
                  </a:rPr>
                  <a:t> </a:t>
                </a:r>
                <a:endParaRPr lang="zh-CN" altLang="zh-CN" sz="1400" smtClean="0">
                  <a:latin typeface="+mn-ea"/>
                  <a:ea typeface="+mn-ea"/>
                </a:endParaRPr>
              </a:p>
            </p:txBody>
          </p:sp>
        </p:grpSp>
        <p:cxnSp>
          <p:nvCxnSpPr>
            <p:cNvPr id="1161" name="直接连接符 1160"/>
            <p:cNvCxnSpPr>
              <a:stCxn id="12" idx="1"/>
              <a:endCxn id="20" idx="3"/>
            </p:cNvCxnSpPr>
            <p:nvPr/>
          </p:nvCxnSpPr>
          <p:spPr>
            <a:xfrm>
              <a:off x="914174" y="660035"/>
              <a:ext cx="7378701"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934812" y="6403303"/>
              <a:ext cx="7378701"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3.1 </a:t>
            </a:r>
            <a:r>
              <a:rPr b="1" dirty="0"/>
              <a:t>概念级体系结构</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概念级的体系结构是从需求工程阶段给出的系统模型直接进化过来的。</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在需求阶段描述的所期望的系统，概念体系结构则说明</a:t>
            </a:r>
            <a:r>
              <a:rPr lang="zh-CN" altLang="en-US" b="1" dirty="0" smtClean="0">
                <a:solidFill>
                  <a:srgbClr val="C00000"/>
                </a:solidFill>
              </a:rPr>
              <a:t>所设计的元素</a:t>
            </a:r>
            <a:r>
              <a:rPr lang="zh-CN" altLang="en-US" dirty="0" smtClean="0">
                <a:solidFill>
                  <a:schemeClr val="tx2"/>
                </a:solidFill>
              </a:rPr>
              <a:t>，以及</a:t>
            </a:r>
            <a:r>
              <a:rPr lang="zh-CN" altLang="en-US" b="1" dirty="0">
                <a:solidFill>
                  <a:srgbClr val="C00000"/>
                </a:solidFill>
              </a:rPr>
              <a:t>元素领域的特定关系</a:t>
            </a:r>
            <a:r>
              <a:rPr lang="zh-CN" altLang="en-US" dirty="0" smtClean="0">
                <a:solidFill>
                  <a:schemeClr val="tx2"/>
                </a:solidFill>
              </a:rPr>
              <a:t>。在概念模型建立阶段，考虑系统实现时的决策，并强调设计元素之间的相互作用的协议，避免对实现细节</a:t>
            </a:r>
            <a:r>
              <a:rPr lang="en-US" dirty="0" smtClean="0">
                <a:solidFill>
                  <a:schemeClr val="tx2"/>
                </a:solidFill>
              </a:rPr>
              <a:t>(</a:t>
            </a:r>
            <a:r>
              <a:rPr lang="zh-CN" altLang="en-US" dirty="0" smtClean="0">
                <a:solidFill>
                  <a:schemeClr val="tx2"/>
                </a:solidFill>
              </a:rPr>
              <a:t>例如，采用哪种编程语言等</a:t>
            </a:r>
            <a:r>
              <a:rPr lang="en-US" dirty="0" smtClean="0">
                <a:solidFill>
                  <a:schemeClr val="tx2"/>
                </a:solidFill>
              </a:rPr>
              <a:t>)</a:t>
            </a:r>
            <a:r>
              <a:rPr lang="zh-CN" altLang="en-US" dirty="0" smtClean="0">
                <a:solidFill>
                  <a:schemeClr val="tx2"/>
                </a:solidFill>
              </a:rPr>
              <a:t>过多的依赖。</a:t>
            </a:r>
            <a:endParaRPr lang="zh-CN" altLang="en-US" dirty="0">
              <a:solidFill>
                <a:schemeClr val="tx2"/>
              </a:solidFill>
            </a:endParaRPr>
          </a:p>
        </p:txBody>
      </p:sp>
      <p:sp>
        <p:nvSpPr>
          <p:cNvPr id="49156" name="灯片编号占位符 3"/>
          <p:cNvSpPr>
            <a:spLocks noGrp="1"/>
          </p:cNvSpPr>
          <p:nvPr>
            <p:ph type="sldNum" sz="quarter" idx="12"/>
          </p:nvPr>
        </p:nvSpPr>
        <p:spPr bwMode="auto">
          <a:noFill/>
          <a:ln>
            <a:miter lim="800000"/>
            <a:headEnd/>
            <a:tailEnd/>
          </a:ln>
        </p:spPr>
        <p:txBody>
          <a:bodyPr/>
          <a:lstStyle/>
          <a:p>
            <a:fld id="{417B1420-5624-4F27-823B-431745C1AEBE}" type="slidenum">
              <a:rPr lang="zh-CN" altLang="en-US"/>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b="1" dirty="0" smtClean="0"/>
              <a:t>信号处理系统概念体系结构</a:t>
            </a:r>
          </a:p>
        </p:txBody>
      </p:sp>
      <p:pic>
        <p:nvPicPr>
          <p:cNvPr id="50179" name="Picture 53"/>
          <p:cNvPicPr>
            <a:picLocks noChangeAspect="1" noChangeArrowheads="1"/>
          </p:cNvPicPr>
          <p:nvPr/>
        </p:nvPicPr>
        <p:blipFill>
          <a:blip r:embed="rId2"/>
          <a:srcRect/>
          <a:stretch>
            <a:fillRect/>
          </a:stretch>
        </p:blipFill>
        <p:spPr bwMode="auto">
          <a:xfrm>
            <a:off x="165100" y="1404938"/>
            <a:ext cx="8813800" cy="4527550"/>
          </a:xfrm>
          <a:prstGeom prst="rect">
            <a:avLst/>
          </a:prstGeom>
          <a:noFill/>
          <a:ln w="9525">
            <a:noFill/>
            <a:miter lim="800000"/>
            <a:headEnd/>
            <a:tailEnd/>
          </a:ln>
        </p:spPr>
      </p:pic>
      <p:sp>
        <p:nvSpPr>
          <p:cNvPr id="44" name="TextBox 43"/>
          <p:cNvSpPr txBox="1"/>
          <p:nvPr/>
        </p:nvSpPr>
        <p:spPr>
          <a:xfrm>
            <a:off x="2484438" y="5949950"/>
            <a:ext cx="4800600" cy="369888"/>
          </a:xfrm>
          <a:prstGeom prst="rect">
            <a:avLst/>
          </a:prstGeom>
          <a:noFill/>
        </p:spPr>
        <p:txBody>
          <a:bodyPr wrap="none">
            <a:spAutoFit/>
          </a:bodyPr>
          <a:lstStyle/>
          <a:p>
            <a:pPr eaLnBrk="1" hangingPunct="1">
              <a:defRPr/>
            </a:pPr>
            <a:r>
              <a:rPr lang="zh-CN" altLang="en-US" dirty="0">
                <a:solidFill>
                  <a:srgbClr val="C00000"/>
                </a:solidFill>
                <a:latin typeface="+mn-ea"/>
                <a:ea typeface="+mn-ea"/>
              </a:rPr>
              <a:t>非常通用，几乎适合于所有的信号处理系统！</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数据获取连接器的分解</a:t>
            </a:r>
          </a:p>
        </p:txBody>
      </p:sp>
      <p:pic>
        <p:nvPicPr>
          <p:cNvPr id="51203" name="Picture 56"/>
          <p:cNvPicPr>
            <a:picLocks noChangeAspect="1" noChangeArrowheads="1"/>
          </p:cNvPicPr>
          <p:nvPr/>
        </p:nvPicPr>
        <p:blipFill>
          <a:blip r:embed="rId3"/>
          <a:srcRect/>
          <a:stretch>
            <a:fillRect/>
          </a:stretch>
        </p:blipFill>
        <p:spPr bwMode="auto">
          <a:xfrm>
            <a:off x="250825" y="1916113"/>
            <a:ext cx="8435975" cy="281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3.2 </a:t>
            </a:r>
            <a:r>
              <a:rPr b="1" dirty="0"/>
              <a:t>模块级体系结构</a:t>
            </a:r>
          </a:p>
        </p:txBody>
      </p:sp>
      <p:sp>
        <p:nvSpPr>
          <p:cNvPr id="53251"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系统的模块化设计是系统进行</a:t>
            </a:r>
            <a:r>
              <a:rPr lang="zh-CN" altLang="en-US" sz="2600" b="1" dirty="0" smtClean="0">
                <a:solidFill>
                  <a:srgbClr val="C00000"/>
                </a:solidFill>
              </a:rPr>
              <a:t>复用</a:t>
            </a:r>
            <a:r>
              <a:rPr lang="zh-CN" altLang="en-US" dirty="0" smtClean="0">
                <a:solidFill>
                  <a:schemeClr val="tx2"/>
                </a:solidFill>
              </a:rPr>
              <a:t>的关键。模块级体系结构反应了对软件代码实现时的期望。特别是对于</a:t>
            </a:r>
            <a:r>
              <a:rPr lang="zh-CN" altLang="en-US" b="1" dirty="0" smtClean="0">
                <a:solidFill>
                  <a:srgbClr val="C00000"/>
                </a:solidFill>
              </a:rPr>
              <a:t>程序规模较大的</a:t>
            </a:r>
            <a:r>
              <a:rPr lang="zh-CN" altLang="en-US" dirty="0" smtClean="0">
                <a:solidFill>
                  <a:schemeClr val="tx2"/>
                </a:solidFill>
              </a:rPr>
              <a:t>系统。</a:t>
            </a:r>
            <a:endParaRPr lang="en-US" altLang="zh-CN" dirty="0" smtClean="0">
              <a:solidFill>
                <a:schemeClr val="tx2"/>
              </a:solidFill>
            </a:endParaRPr>
          </a:p>
          <a:p>
            <a:r>
              <a:rPr lang="zh-CN" altLang="en-US" dirty="0" smtClean="0">
                <a:solidFill>
                  <a:schemeClr val="tx2"/>
                </a:solidFill>
              </a:rPr>
              <a:t>模块化表达有两种方式：</a:t>
            </a:r>
            <a:endParaRPr lang="en-US" altLang="zh-CN" dirty="0" smtClean="0">
              <a:solidFill>
                <a:schemeClr val="tx2"/>
              </a:solidFill>
            </a:endParaRPr>
          </a:p>
          <a:p>
            <a:pPr lvl="1"/>
            <a:r>
              <a:rPr lang="en-US" altLang="zh-CN" dirty="0" smtClean="0"/>
              <a:t>1</a:t>
            </a:r>
            <a:r>
              <a:rPr lang="zh-CN" altLang="en-US" dirty="0" smtClean="0"/>
              <a:t>）将系统按功能从逻辑上分解为系统、模块、以及程序单元；</a:t>
            </a:r>
            <a:endParaRPr lang="en-US" altLang="zh-CN" dirty="0" smtClean="0"/>
          </a:p>
          <a:p>
            <a:pPr lvl="1"/>
            <a:r>
              <a:rPr lang="en-US" altLang="zh-CN" dirty="0" smtClean="0"/>
              <a:t>2</a:t>
            </a:r>
            <a:r>
              <a:rPr lang="zh-CN" altLang="en-US" dirty="0" smtClean="0"/>
              <a:t>）按系统的层次进行划分。</a:t>
            </a:r>
          </a:p>
        </p:txBody>
      </p:sp>
      <p:sp>
        <p:nvSpPr>
          <p:cNvPr id="53252" name="灯片编号占位符 3"/>
          <p:cNvSpPr>
            <a:spLocks noGrp="1"/>
          </p:cNvSpPr>
          <p:nvPr>
            <p:ph type="sldNum" sz="quarter" idx="12"/>
          </p:nvPr>
        </p:nvSpPr>
        <p:spPr bwMode="auto">
          <a:noFill/>
          <a:ln>
            <a:miter lim="800000"/>
            <a:headEnd/>
            <a:tailEnd/>
          </a:ln>
        </p:spPr>
        <p:txBody>
          <a:bodyPr/>
          <a:lstStyle/>
          <a:p>
            <a:fld id="{62B90BAB-A82A-4D9E-B62F-A0C2BE1805DB}" type="slidenum">
              <a:rPr lang="zh-CN" altLang="en-US"/>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500034" y="1285860"/>
            <a:ext cx="8229600" cy="1493826"/>
          </a:xfrm>
        </p:spPr>
        <p:txBody>
          <a:bodyPr>
            <a:normAutofit fontScale="92500" lnSpcReduction="10000"/>
          </a:bodyPr>
          <a:lstStyle/>
          <a:p>
            <a:r>
              <a:rPr lang="zh-CN" altLang="en-US" dirty="0" smtClean="0">
                <a:solidFill>
                  <a:schemeClr val="tx2"/>
                </a:solidFill>
              </a:rPr>
              <a:t>模块化的体系结构自然要考虑到实现时的决策。对于实现时决策通常要独立于编程语言。</a:t>
            </a:r>
            <a:endParaRPr lang="en-US" altLang="zh-CN" dirty="0" smtClean="0">
              <a:solidFill>
                <a:schemeClr val="tx2"/>
              </a:solidFill>
            </a:endParaRPr>
          </a:p>
          <a:p>
            <a:r>
              <a:rPr lang="zh-CN" altLang="en-US" dirty="0" smtClean="0">
                <a:solidFill>
                  <a:schemeClr val="tx2"/>
                </a:solidFill>
              </a:rPr>
              <a:t>按逻辑功能分解的的信号处理系统的结构。</a:t>
            </a:r>
          </a:p>
        </p:txBody>
      </p:sp>
      <p:sp>
        <p:nvSpPr>
          <p:cNvPr id="54277" name="灯片编号占位符 6"/>
          <p:cNvSpPr>
            <a:spLocks noGrp="1"/>
          </p:cNvSpPr>
          <p:nvPr>
            <p:ph type="sldNum" sz="quarter" idx="12"/>
          </p:nvPr>
        </p:nvSpPr>
        <p:spPr bwMode="auto">
          <a:noFill/>
          <a:ln>
            <a:miter lim="800000"/>
            <a:headEnd/>
            <a:tailEnd/>
          </a:ln>
        </p:spPr>
        <p:txBody>
          <a:bodyPr/>
          <a:lstStyle/>
          <a:p>
            <a:fld id="{FBC890E1-169A-482B-BA51-E8B2027C0FA4}" type="slidenum">
              <a:rPr lang="zh-CN" altLang="en-US"/>
              <a:pPr/>
              <a:t>48</a:t>
            </a:fld>
            <a:endParaRPr lang="zh-CN" altLang="en-US"/>
          </a:p>
        </p:txBody>
      </p:sp>
      <p:pic>
        <p:nvPicPr>
          <p:cNvPr id="54275" name="Picture 2"/>
          <p:cNvPicPr>
            <a:picLocks noChangeAspect="1" noChangeArrowheads="1"/>
          </p:cNvPicPr>
          <p:nvPr/>
        </p:nvPicPr>
        <p:blipFill>
          <a:blip r:embed="rId2"/>
          <a:srcRect/>
          <a:stretch>
            <a:fillRect/>
          </a:stretch>
        </p:blipFill>
        <p:spPr bwMode="auto">
          <a:xfrm>
            <a:off x="571472" y="3286124"/>
            <a:ext cx="8359775" cy="3005138"/>
          </a:xfrm>
          <a:prstGeom prst="rect">
            <a:avLst/>
          </a:prstGeom>
          <a:noFill/>
          <a:ln w="9525">
            <a:noFill/>
            <a:miter lim="800000"/>
            <a:headEnd/>
            <a:tailEnd/>
          </a:ln>
        </p:spPr>
      </p:pic>
      <p:sp>
        <p:nvSpPr>
          <p:cNvPr id="5" name="矩形 4"/>
          <p:cNvSpPr/>
          <p:nvPr/>
        </p:nvSpPr>
        <p:spPr>
          <a:xfrm>
            <a:off x="2071670" y="6143644"/>
            <a:ext cx="5291138" cy="400050"/>
          </a:xfrm>
          <a:prstGeom prst="rect">
            <a:avLst/>
          </a:prstGeom>
        </p:spPr>
        <p:txBody>
          <a:bodyPr>
            <a:spAutoFit/>
          </a:bodyPr>
          <a:lstStyle/>
          <a:p>
            <a:pPr algn="ctr" eaLnBrk="1" hangingPunct="1">
              <a:defRPr/>
            </a:pPr>
            <a:r>
              <a:rPr lang="zh-CN" altLang="en-US" sz="2000" dirty="0">
                <a:latin typeface="+mn-ea"/>
                <a:ea typeface="+mn-ea"/>
              </a:rPr>
              <a:t>信号处理系统应用软件的功能分解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层次分解方法</a:t>
            </a:r>
          </a:p>
        </p:txBody>
      </p:sp>
      <p:sp>
        <p:nvSpPr>
          <p:cNvPr id="3" name="内容占位符 2"/>
          <p:cNvSpPr>
            <a:spLocks noGrp="1"/>
          </p:cNvSpPr>
          <p:nvPr>
            <p:ph idx="1"/>
          </p:nvPr>
        </p:nvSpPr>
        <p:spPr>
          <a:xfrm>
            <a:off x="663575" y="1147763"/>
            <a:ext cx="8001000" cy="736600"/>
          </a:xfrm>
        </p:spPr>
        <p:txBody>
          <a:bodyPr>
            <a:normAutofit fontScale="77500" lnSpcReduction="20000"/>
          </a:bodyPr>
          <a:lstStyle/>
          <a:p>
            <a:pPr>
              <a:buFont typeface="Arial" panose="020B0604020202020204" pitchFamily="34" charset="0"/>
              <a:buChar char="•"/>
              <a:defRPr/>
            </a:pPr>
            <a:r>
              <a:rPr lang="zh-CN" altLang="en-US" sz="2000" dirty="0" smtClean="0">
                <a:solidFill>
                  <a:schemeClr val="tx2"/>
                </a:solidFill>
              </a:rPr>
              <a:t>体系结构的层次表达了每层的向上一个层面提供的功能和接口，以及需要使用下一层的功能。</a:t>
            </a:r>
            <a:endParaRPr lang="zh-CN" altLang="en-US" dirty="0">
              <a:solidFill>
                <a:schemeClr val="tx2"/>
              </a:solidFill>
            </a:endParaRPr>
          </a:p>
        </p:txBody>
      </p:sp>
      <p:sp>
        <p:nvSpPr>
          <p:cNvPr id="55302" name="灯片编号占位符 3"/>
          <p:cNvSpPr>
            <a:spLocks noGrp="1"/>
          </p:cNvSpPr>
          <p:nvPr>
            <p:ph type="sldNum" sz="quarter" idx="12"/>
          </p:nvPr>
        </p:nvSpPr>
        <p:spPr bwMode="auto">
          <a:noFill/>
          <a:ln>
            <a:miter lim="800000"/>
            <a:headEnd/>
            <a:tailEnd/>
          </a:ln>
        </p:spPr>
        <p:txBody>
          <a:bodyPr/>
          <a:lstStyle/>
          <a:p>
            <a:fld id="{FF55BAC8-404C-482D-A43C-CAE645FB1FBF}" type="slidenum">
              <a:rPr lang="zh-CN" altLang="en-US"/>
              <a:pPr/>
              <a:t>49</a:t>
            </a:fld>
            <a:endParaRPr lang="zh-CN" altLang="en-US"/>
          </a:p>
        </p:txBody>
      </p:sp>
      <p:pic>
        <p:nvPicPr>
          <p:cNvPr id="55300" name="Picture 2"/>
          <p:cNvPicPr>
            <a:picLocks noChangeAspect="1" noChangeArrowheads="1"/>
          </p:cNvPicPr>
          <p:nvPr/>
        </p:nvPicPr>
        <p:blipFill>
          <a:blip r:embed="rId2"/>
          <a:srcRect r="22613" b="2195"/>
          <a:stretch>
            <a:fillRect/>
          </a:stretch>
        </p:blipFill>
        <p:spPr bwMode="auto">
          <a:xfrm>
            <a:off x="1042988" y="1681163"/>
            <a:ext cx="6600846" cy="3748101"/>
          </a:xfrm>
          <a:prstGeom prst="rect">
            <a:avLst/>
          </a:prstGeom>
          <a:noFill/>
          <a:ln w="9525">
            <a:noFill/>
            <a:miter lim="800000"/>
            <a:headEnd/>
            <a:tailEnd/>
          </a:ln>
        </p:spPr>
      </p:pic>
      <p:sp>
        <p:nvSpPr>
          <p:cNvPr id="5" name="矩形 4"/>
          <p:cNvSpPr/>
          <p:nvPr/>
        </p:nvSpPr>
        <p:spPr>
          <a:xfrm>
            <a:off x="914400" y="5310188"/>
            <a:ext cx="7983538" cy="1016000"/>
          </a:xfrm>
          <a:prstGeom prst="rect">
            <a:avLst/>
          </a:prstGeom>
        </p:spPr>
        <p:txBody>
          <a:bodyPr>
            <a:spAutoFit/>
          </a:bodyPr>
          <a:lstStyle/>
          <a:p>
            <a:pPr eaLnBrk="1" hangingPunct="1">
              <a:buFont typeface="Arial" pitchFamily="34" charset="0"/>
              <a:buChar char="•"/>
              <a:defRPr/>
            </a:pPr>
            <a:r>
              <a:rPr lang="zh-CN" altLang="en-US" sz="2000" dirty="0" smtClean="0">
                <a:solidFill>
                  <a:schemeClr val="tx2"/>
                </a:solidFill>
                <a:latin typeface="+mn-lt"/>
                <a:ea typeface="+mn-ea"/>
              </a:rPr>
              <a:t>最</a:t>
            </a:r>
            <a:r>
              <a:rPr lang="zh-CN" altLang="en-US" sz="2000" dirty="0">
                <a:solidFill>
                  <a:schemeClr val="tx2"/>
                </a:solidFill>
                <a:latin typeface="+mn-lt"/>
                <a:ea typeface="+mn-ea"/>
              </a:rPr>
              <a:t>理想的情况是，只有相邻接的层才能通信，这样可以最大化地降低层与层之间的耦合程度。从而为后来的集成和修改提供方便条件，提高可修改性和可维护性。</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b="1" dirty="0" smtClean="0"/>
              <a:t>概要设计与详细设计</a:t>
            </a:r>
          </a:p>
        </p:txBody>
      </p:sp>
      <p:pic>
        <p:nvPicPr>
          <p:cNvPr id="8195" name="Picture 2"/>
          <p:cNvPicPr>
            <a:picLocks noChangeAspect="1" noChangeArrowheads="1"/>
          </p:cNvPicPr>
          <p:nvPr/>
        </p:nvPicPr>
        <p:blipFill>
          <a:blip r:embed="rId3"/>
          <a:srcRect/>
          <a:stretch>
            <a:fillRect/>
          </a:stretch>
        </p:blipFill>
        <p:spPr bwMode="auto">
          <a:xfrm>
            <a:off x="-285784" y="857232"/>
            <a:ext cx="9435730" cy="6000768"/>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3.3 </a:t>
            </a:r>
            <a:r>
              <a:rPr b="1" dirty="0"/>
              <a:t>运行级体系结构</a:t>
            </a:r>
          </a:p>
        </p:txBody>
      </p:sp>
      <p:sp>
        <p:nvSpPr>
          <p:cNvPr id="3" name="内容占位符 2"/>
          <p:cNvSpPr>
            <a:spLocks noGrp="1"/>
          </p:cNvSpPr>
          <p:nvPr>
            <p:ph idx="1"/>
          </p:nvPr>
        </p:nvSpPr>
        <p:spPr>
          <a:xfrm>
            <a:off x="457200" y="1412875"/>
            <a:ext cx="8229600" cy="4895850"/>
          </a:xfrm>
        </p:spPr>
        <p:txBody>
          <a:bodyPr>
            <a:normAutofit fontScale="92500"/>
          </a:bodyPr>
          <a:lstStyle/>
          <a:p>
            <a:pPr>
              <a:buFont typeface="Arial" panose="020B0604020202020204" pitchFamily="34" charset="0"/>
              <a:buChar char="•"/>
              <a:defRPr/>
            </a:pPr>
            <a:r>
              <a:rPr lang="zh-CN" altLang="en-US" sz="2400" dirty="0" smtClean="0">
                <a:solidFill>
                  <a:schemeClr val="tx2"/>
                </a:solidFill>
              </a:rPr>
              <a:t>运行级的体系结构用来描述系统的动态结构，描述上要尽可能用</a:t>
            </a:r>
            <a:r>
              <a:rPr lang="zh-CN" altLang="en-US" sz="2600" b="1" dirty="0">
                <a:solidFill>
                  <a:srgbClr val="C00000"/>
                </a:solidFill>
              </a:rPr>
              <a:t>运行元素</a:t>
            </a:r>
            <a:r>
              <a:rPr lang="en-US" sz="2400" dirty="0" smtClean="0">
                <a:solidFill>
                  <a:schemeClr val="tx2"/>
                </a:solidFill>
              </a:rPr>
              <a:t>(</a:t>
            </a:r>
            <a:r>
              <a:rPr lang="zh-CN" altLang="en-US" sz="2400" dirty="0" smtClean="0">
                <a:solidFill>
                  <a:schemeClr val="tx2"/>
                </a:solidFill>
              </a:rPr>
              <a:t>例如，操作系统的任务、进程、地址空间等</a:t>
            </a:r>
            <a:r>
              <a:rPr lang="en-US" sz="2400" dirty="0" smtClean="0">
                <a:solidFill>
                  <a:schemeClr val="tx2"/>
                </a:solidFill>
              </a:rPr>
              <a:t>)</a:t>
            </a:r>
            <a:r>
              <a:rPr lang="zh-CN" altLang="en-US" sz="2400" dirty="0" smtClean="0">
                <a:solidFill>
                  <a:schemeClr val="tx2"/>
                </a:solidFill>
              </a:rPr>
              <a:t>、</a:t>
            </a:r>
            <a:r>
              <a:rPr lang="zh-CN" altLang="en-US" sz="2600" b="1" dirty="0">
                <a:solidFill>
                  <a:srgbClr val="C00000"/>
                </a:solidFill>
              </a:rPr>
              <a:t>通信机制</a:t>
            </a:r>
            <a:r>
              <a:rPr lang="zh-CN" altLang="en-US" sz="2400" dirty="0" smtClean="0">
                <a:solidFill>
                  <a:schemeClr val="tx2"/>
                </a:solidFill>
              </a:rPr>
              <a:t>、</a:t>
            </a:r>
            <a:r>
              <a:rPr lang="zh-CN" altLang="en-US" sz="2600" b="1" dirty="0">
                <a:solidFill>
                  <a:srgbClr val="C00000"/>
                </a:solidFill>
              </a:rPr>
              <a:t>运行元素分配的功能</a:t>
            </a:r>
            <a:r>
              <a:rPr lang="zh-CN" altLang="en-US" sz="2400" dirty="0" smtClean="0">
                <a:solidFill>
                  <a:schemeClr val="tx2"/>
                </a:solidFill>
              </a:rPr>
              <a:t>、以及</a:t>
            </a:r>
            <a:r>
              <a:rPr lang="zh-CN" altLang="en-US" sz="2600" b="1" dirty="0">
                <a:solidFill>
                  <a:srgbClr val="C00000"/>
                </a:solidFill>
              </a:rPr>
              <a:t>资源分配</a:t>
            </a:r>
            <a:r>
              <a:rPr lang="zh-CN" altLang="en-US" sz="2400" dirty="0" smtClean="0">
                <a:solidFill>
                  <a:schemeClr val="tx2"/>
                </a:solidFill>
              </a:rPr>
              <a:t>等。同时，还要考虑到系统运行元素的</a:t>
            </a:r>
            <a:r>
              <a:rPr lang="zh-CN" altLang="en-US" sz="2600" b="1" dirty="0">
                <a:solidFill>
                  <a:srgbClr val="C00000"/>
                </a:solidFill>
              </a:rPr>
              <a:t>位置分布</a:t>
            </a:r>
            <a:r>
              <a:rPr lang="zh-CN" altLang="en-US" sz="2400" dirty="0" smtClean="0">
                <a:solidFill>
                  <a:schemeClr val="tx2"/>
                </a:solidFill>
              </a:rPr>
              <a:t>、</a:t>
            </a:r>
            <a:r>
              <a:rPr lang="zh-CN" altLang="en-US" sz="2600" b="1" dirty="0">
                <a:solidFill>
                  <a:srgbClr val="C00000"/>
                </a:solidFill>
              </a:rPr>
              <a:t>可移植性</a:t>
            </a:r>
            <a:r>
              <a:rPr lang="zh-CN" altLang="en-US" sz="2400" dirty="0" smtClean="0">
                <a:solidFill>
                  <a:schemeClr val="tx2"/>
                </a:solidFill>
              </a:rPr>
              <a:t>等因素。</a:t>
            </a:r>
          </a:p>
          <a:p>
            <a:pPr lvl="1">
              <a:buFont typeface="Arial" panose="020B0604020202020204" pitchFamily="34" charset="0"/>
              <a:buChar char="–"/>
              <a:defRPr/>
            </a:pPr>
            <a:r>
              <a:rPr lang="zh-CN" altLang="en-US" sz="2000" dirty="0" smtClean="0"/>
              <a:t>设计者要关注的决策是</a:t>
            </a:r>
            <a:r>
              <a:rPr lang="zh-CN" altLang="en-US" sz="2000" b="1" dirty="0">
                <a:solidFill>
                  <a:srgbClr val="C00000"/>
                </a:solidFill>
              </a:rPr>
              <a:t>性能、软件发布要求和运行环境</a:t>
            </a:r>
            <a:r>
              <a:rPr lang="zh-CN" altLang="en-US" sz="2000" dirty="0" smtClean="0"/>
              <a:t>。</a:t>
            </a:r>
            <a:endParaRPr lang="en-US" altLang="zh-CN" sz="2000" dirty="0" smtClean="0"/>
          </a:p>
          <a:p>
            <a:pPr lvl="2">
              <a:buFont typeface="Arial" panose="020B0604020202020204" pitchFamily="34" charset="0"/>
              <a:buChar char="•"/>
              <a:defRPr/>
            </a:pPr>
            <a:r>
              <a:rPr lang="zh-CN" altLang="en-US" sz="1600" dirty="0" smtClean="0"/>
              <a:t>这些决策因素包括软件和硬件。</a:t>
            </a:r>
            <a:endParaRPr lang="en-US" altLang="zh-CN" sz="1600" dirty="0" smtClean="0"/>
          </a:p>
          <a:p>
            <a:pPr lvl="2">
              <a:buFont typeface="Arial" panose="020B0604020202020204" pitchFamily="34" charset="0"/>
              <a:buChar char="•"/>
              <a:defRPr/>
            </a:pPr>
            <a:r>
              <a:rPr lang="zh-CN" altLang="en-US" sz="1600" dirty="0" smtClean="0"/>
              <a:t>针对运行的体系结构的设计可能会导致硬件</a:t>
            </a:r>
            <a:r>
              <a:rPr lang="en-US" sz="1600" dirty="0" smtClean="0"/>
              <a:t>/</a:t>
            </a:r>
            <a:r>
              <a:rPr lang="zh-CN" altLang="en-US" sz="1600" dirty="0" smtClean="0"/>
              <a:t>软件平台的修改。</a:t>
            </a:r>
            <a:endParaRPr lang="en-US" altLang="zh-CN" sz="1600" dirty="0" smtClean="0"/>
          </a:p>
          <a:p>
            <a:pPr>
              <a:buFont typeface="Arial" panose="020B0604020202020204" pitchFamily="34" charset="0"/>
              <a:buChar char="•"/>
              <a:defRPr/>
            </a:pPr>
            <a:r>
              <a:rPr lang="zh-CN" altLang="en-US" sz="2400" dirty="0" smtClean="0">
                <a:solidFill>
                  <a:schemeClr val="tx2"/>
                </a:solidFill>
              </a:rPr>
              <a:t>用运行级体系结构才能很好地进行性能分析、监视和调整，以及调试和服务维护。</a:t>
            </a:r>
            <a:endParaRPr lang="zh-CN" altLang="en-US" sz="2400" dirty="0">
              <a:solidFill>
                <a:schemeClr val="tx2"/>
              </a:solidFill>
            </a:endParaRPr>
          </a:p>
        </p:txBody>
      </p:sp>
      <p:sp>
        <p:nvSpPr>
          <p:cNvPr id="56324" name="灯片编号占位符 3"/>
          <p:cNvSpPr>
            <a:spLocks noGrp="1"/>
          </p:cNvSpPr>
          <p:nvPr>
            <p:ph type="sldNum" sz="quarter" idx="12"/>
          </p:nvPr>
        </p:nvSpPr>
        <p:spPr bwMode="auto">
          <a:noFill/>
          <a:ln>
            <a:miter lim="800000"/>
            <a:headEnd/>
            <a:tailEnd/>
          </a:ln>
        </p:spPr>
        <p:txBody>
          <a:bodyPr/>
          <a:lstStyle/>
          <a:p>
            <a:fld id="{5599A55D-9113-4590-9C08-B0201F1AE4E0}" type="slidenum">
              <a:rPr lang="zh-CN" altLang="en-US"/>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b="1" dirty="0" smtClean="0"/>
              <a:t>信号处理系统的运行体系结构</a:t>
            </a:r>
          </a:p>
        </p:txBody>
      </p:sp>
      <p:pic>
        <p:nvPicPr>
          <p:cNvPr id="57347" name="Picture 2"/>
          <p:cNvPicPr>
            <a:picLocks noChangeAspect="1" noChangeArrowheads="1"/>
          </p:cNvPicPr>
          <p:nvPr/>
        </p:nvPicPr>
        <p:blipFill>
          <a:blip r:embed="rId2"/>
          <a:srcRect/>
          <a:stretch>
            <a:fillRect/>
          </a:stretch>
        </p:blipFill>
        <p:spPr bwMode="auto">
          <a:xfrm>
            <a:off x="239713" y="1204913"/>
            <a:ext cx="8904287" cy="4789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457200" y="1412875"/>
            <a:ext cx="8229600" cy="4895850"/>
          </a:xfrm>
        </p:spPr>
        <p:txBody>
          <a:bodyPr/>
          <a:lstStyle/>
          <a:p>
            <a:r>
              <a:rPr lang="zh-CN" altLang="en-US" dirty="0" smtClean="0">
                <a:solidFill>
                  <a:schemeClr val="tx2"/>
                </a:solidFill>
              </a:rPr>
              <a:t>至此，运行级的体系结构分解能够最大程度复用操作系统和数据库管理系统等支持系统的线程、进程等的功能，而不是全部由开发者自己开发。</a:t>
            </a:r>
          </a:p>
        </p:txBody>
      </p:sp>
      <p:sp>
        <p:nvSpPr>
          <p:cNvPr id="58371" name="灯片编号占位符 3"/>
          <p:cNvSpPr>
            <a:spLocks noGrp="1"/>
          </p:cNvSpPr>
          <p:nvPr>
            <p:ph type="sldNum" sz="quarter" idx="12"/>
          </p:nvPr>
        </p:nvSpPr>
        <p:spPr bwMode="auto">
          <a:noFill/>
          <a:ln>
            <a:miter lim="800000"/>
            <a:headEnd/>
            <a:tailEnd/>
          </a:ln>
        </p:spPr>
        <p:txBody>
          <a:bodyPr/>
          <a:lstStyle/>
          <a:p>
            <a:fld id="{F7C1F5BE-3C72-421A-B4A5-AA2D17C73B83}" type="slidenum">
              <a:rPr lang="zh-CN" altLang="en-US"/>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3.4 </a:t>
            </a:r>
            <a:r>
              <a:rPr b="1" dirty="0"/>
              <a:t>代码级体系结构</a:t>
            </a:r>
          </a:p>
        </p:txBody>
      </p:sp>
      <p:sp>
        <p:nvSpPr>
          <p:cNvPr id="5939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代码体系结构为</a:t>
            </a:r>
            <a:r>
              <a:rPr lang="zh-CN" altLang="en-US" sz="2600" b="1" dirty="0" smtClean="0">
                <a:solidFill>
                  <a:srgbClr val="C00000"/>
                </a:solidFill>
              </a:rPr>
              <a:t>编程实现</a:t>
            </a:r>
            <a:r>
              <a:rPr lang="zh-CN" altLang="en-US" dirty="0" smtClean="0">
                <a:solidFill>
                  <a:schemeClr val="tx2"/>
                </a:solidFill>
              </a:rPr>
              <a:t>提供方便，在编程语言层面按模块、目录、文件、和库的形式组织源代码。</a:t>
            </a:r>
            <a:endParaRPr lang="en-US" altLang="zh-CN" dirty="0" smtClean="0">
              <a:solidFill>
                <a:schemeClr val="tx2"/>
              </a:solidFill>
            </a:endParaRPr>
          </a:p>
          <a:p>
            <a:r>
              <a:rPr lang="zh-CN" altLang="en-US" dirty="0" smtClean="0">
                <a:solidFill>
                  <a:schemeClr val="tx2"/>
                </a:solidFill>
              </a:rPr>
              <a:t>如果说在模块化体系结构设计时不要过多地考虑所采用的编程语言的话，这个阶段必须考虑编程语言、开发工具和环境</a:t>
            </a:r>
            <a:r>
              <a:rPr lang="en-US" altLang="zh-CN" dirty="0" smtClean="0">
                <a:solidFill>
                  <a:schemeClr val="tx2"/>
                </a:solidFill>
              </a:rPr>
              <a:t>(</a:t>
            </a:r>
            <a:r>
              <a:rPr lang="zh-CN" altLang="en-US" dirty="0" smtClean="0">
                <a:solidFill>
                  <a:schemeClr val="tx2"/>
                </a:solidFill>
              </a:rPr>
              <a:t>例如，配置管理</a:t>
            </a:r>
            <a:r>
              <a:rPr lang="en-US" altLang="zh-CN" dirty="0" smtClean="0">
                <a:solidFill>
                  <a:schemeClr val="tx2"/>
                </a:solidFill>
              </a:rPr>
              <a:t>)</a:t>
            </a:r>
            <a:r>
              <a:rPr lang="zh-CN" altLang="en-US" dirty="0" smtClean="0">
                <a:solidFill>
                  <a:schemeClr val="tx2"/>
                </a:solidFill>
              </a:rPr>
              <a:t>，以及项目和企业的组织结构。</a:t>
            </a:r>
          </a:p>
        </p:txBody>
      </p:sp>
      <p:sp>
        <p:nvSpPr>
          <p:cNvPr id="59396" name="灯片编号占位符 3"/>
          <p:cNvSpPr>
            <a:spLocks noGrp="1"/>
          </p:cNvSpPr>
          <p:nvPr>
            <p:ph type="sldNum" sz="quarter" idx="12"/>
          </p:nvPr>
        </p:nvSpPr>
        <p:spPr bwMode="auto">
          <a:noFill/>
          <a:ln>
            <a:miter lim="800000"/>
            <a:headEnd/>
            <a:tailEnd/>
          </a:ln>
        </p:spPr>
        <p:txBody>
          <a:bodyPr/>
          <a:lstStyle/>
          <a:p>
            <a:fld id="{4FEEA48E-CCF0-4034-A6B9-051050DBBA47}" type="slidenum">
              <a:rPr lang="zh-CN" altLang="en-US"/>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46206"/>
            <a:ext cx="8229600" cy="4897438"/>
          </a:xfrm>
        </p:spPr>
        <p:txBody>
          <a:bodyPr/>
          <a:lstStyle/>
          <a:p>
            <a:pPr>
              <a:buFont typeface="Arial" panose="020B0604020202020204" pitchFamily="34" charset="0"/>
              <a:buChar char="•"/>
              <a:defRPr/>
            </a:pPr>
            <a:r>
              <a:rPr lang="zh-CN" altLang="en-US" dirty="0" smtClean="0">
                <a:solidFill>
                  <a:schemeClr val="tx2"/>
                </a:solidFill>
              </a:rPr>
              <a:t>严格意义上，代码级体系结构应当算作为</a:t>
            </a:r>
            <a:r>
              <a:rPr lang="zh-CN" altLang="en-US" b="1" dirty="0">
                <a:solidFill>
                  <a:srgbClr val="C00000"/>
                </a:solidFill>
              </a:rPr>
              <a:t>代码阶段的工作</a:t>
            </a:r>
            <a:r>
              <a:rPr lang="zh-CN" altLang="en-US" dirty="0" smtClean="0">
                <a:solidFill>
                  <a:schemeClr val="tx2"/>
                </a:solidFill>
              </a:rPr>
              <a:t>，而不一定是体系结构设计的工作。</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然而</a:t>
            </a:r>
            <a:endParaRPr lang="en-US" altLang="zh-CN" dirty="0" smtClean="0"/>
          </a:p>
          <a:p>
            <a:pPr lvl="1">
              <a:buFont typeface="Arial" panose="020B0604020202020204" pitchFamily="34" charset="0"/>
              <a:buChar char="–"/>
              <a:defRPr/>
            </a:pPr>
            <a:r>
              <a:rPr lang="zh-CN" altLang="en-US" dirty="0" smtClean="0"/>
              <a:t>一方面当今软件的开发工作往往是基于</a:t>
            </a:r>
            <a:r>
              <a:rPr lang="zh-CN" altLang="en-US" b="1" dirty="0" smtClean="0">
                <a:solidFill>
                  <a:schemeClr val="tx2">
                    <a:lumMod val="60000"/>
                    <a:lumOff val="40000"/>
                  </a:schemeClr>
                </a:solidFill>
              </a:rPr>
              <a:t>已有的部件和代码重用基础上进行的</a:t>
            </a:r>
            <a:r>
              <a:rPr lang="zh-CN" altLang="en-US" dirty="0" smtClean="0"/>
              <a:t>。</a:t>
            </a:r>
            <a:endParaRPr lang="en-US" altLang="zh-CN" dirty="0" smtClean="0"/>
          </a:p>
          <a:p>
            <a:pPr lvl="1">
              <a:buFont typeface="Arial" panose="020B0604020202020204" pitchFamily="34" charset="0"/>
              <a:buChar char="–"/>
              <a:defRPr/>
            </a:pPr>
            <a:r>
              <a:rPr lang="zh-CN" altLang="en-US" dirty="0" smtClean="0"/>
              <a:t>另一方面，代码的组织方式也涉及到系统的建造、安装、配置管理、以及交付后的维护和更改等问题。</a:t>
            </a:r>
            <a:endParaRPr lang="en-US" altLang="zh-CN" dirty="0" smtClean="0"/>
          </a:p>
        </p:txBody>
      </p:sp>
      <p:sp>
        <p:nvSpPr>
          <p:cNvPr id="61443" name="灯片编号占位符 3"/>
          <p:cNvSpPr>
            <a:spLocks noGrp="1"/>
          </p:cNvSpPr>
          <p:nvPr>
            <p:ph type="sldNum" sz="quarter" idx="12"/>
          </p:nvPr>
        </p:nvSpPr>
        <p:spPr bwMode="auto">
          <a:noFill/>
          <a:ln>
            <a:miter lim="800000"/>
            <a:headEnd/>
            <a:tailEnd/>
          </a:ln>
        </p:spPr>
        <p:txBody>
          <a:bodyPr/>
          <a:lstStyle/>
          <a:p>
            <a:fld id="{670B11CA-067B-4DFE-BBE5-5BE168922418}" type="slidenum">
              <a:rPr lang="zh-CN" altLang="en-US"/>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很多时候，软件开发商或总承包商也会将代码的开发</a:t>
            </a:r>
            <a:r>
              <a:rPr lang="zh-CN" altLang="en-US" b="1" dirty="0">
                <a:solidFill>
                  <a:srgbClr val="C00000"/>
                </a:solidFill>
              </a:rPr>
              <a:t>分包</a:t>
            </a:r>
            <a:r>
              <a:rPr lang="zh-CN" altLang="en-US" dirty="0" smtClean="0">
                <a:solidFill>
                  <a:schemeClr val="tx2"/>
                </a:solidFill>
              </a:rPr>
              <a:t>出去。</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因此，从体系结构设计角度看，如何</a:t>
            </a:r>
            <a:r>
              <a:rPr lang="zh-CN" altLang="en-US" b="1" dirty="0">
                <a:solidFill>
                  <a:srgbClr val="C00000"/>
                </a:solidFill>
              </a:rPr>
              <a:t>降低代码之间、子项目之间的相互依赖性，提升代码的可重用性</a:t>
            </a:r>
            <a:r>
              <a:rPr lang="zh-CN" altLang="en-US" dirty="0" smtClean="0">
                <a:solidFill>
                  <a:schemeClr val="tx2"/>
                </a:solidFill>
              </a:rPr>
              <a:t>等，成为体系结构设计阶段必须考虑的问题。</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所以，</a:t>
            </a:r>
            <a:r>
              <a:rPr lang="zh-CN" altLang="en-US" b="1" dirty="0">
                <a:solidFill>
                  <a:srgbClr val="C00000"/>
                </a:solidFill>
              </a:rPr>
              <a:t>代码体系结构设计可以作为详细设计阶段的重要</a:t>
            </a:r>
            <a:r>
              <a:rPr lang="zh-CN" altLang="en-US" b="1" dirty="0" smtClean="0">
                <a:solidFill>
                  <a:srgbClr val="C00000"/>
                </a:solidFill>
              </a:rPr>
              <a:t>工作</a:t>
            </a:r>
            <a:endParaRPr lang="zh-CN" altLang="en-US" dirty="0"/>
          </a:p>
        </p:txBody>
      </p:sp>
      <p:sp>
        <p:nvSpPr>
          <p:cNvPr id="62467" name="灯片编号占位符 3"/>
          <p:cNvSpPr>
            <a:spLocks noGrp="1"/>
          </p:cNvSpPr>
          <p:nvPr>
            <p:ph type="sldNum" sz="quarter" idx="12"/>
          </p:nvPr>
        </p:nvSpPr>
        <p:spPr bwMode="auto">
          <a:noFill/>
          <a:ln>
            <a:miter lim="800000"/>
            <a:headEnd/>
            <a:tailEnd/>
          </a:ln>
        </p:spPr>
        <p:txBody>
          <a:bodyPr/>
          <a:lstStyle/>
          <a:p>
            <a:fld id="{44D28E73-D989-4AFB-B1A5-C555B0163840}" type="slidenum">
              <a:rPr lang="zh-CN" altLang="en-US"/>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b="1" dirty="0" smtClean="0"/>
              <a:t>信号处理系统的代码体系结构</a:t>
            </a:r>
          </a:p>
        </p:txBody>
      </p:sp>
      <p:pic>
        <p:nvPicPr>
          <p:cNvPr id="63491" name="Picture 52"/>
          <p:cNvPicPr>
            <a:picLocks noChangeAspect="1" noChangeArrowheads="1"/>
          </p:cNvPicPr>
          <p:nvPr/>
        </p:nvPicPr>
        <p:blipFill>
          <a:blip r:embed="rId2"/>
          <a:srcRect/>
          <a:stretch>
            <a:fillRect/>
          </a:stretch>
        </p:blipFill>
        <p:spPr bwMode="auto">
          <a:xfrm>
            <a:off x="436563" y="1417638"/>
            <a:ext cx="8593137" cy="5094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375" y="28575"/>
            <a:ext cx="8229600" cy="1143000"/>
          </a:xfrm>
        </p:spPr>
        <p:txBody>
          <a:bodyPr/>
          <a:lstStyle/>
          <a:p>
            <a:pPr>
              <a:defRPr/>
            </a:pPr>
            <a:r>
              <a:rPr lang="en-US" b="1" dirty="0"/>
              <a:t>3.5 </a:t>
            </a:r>
            <a:r>
              <a:rPr b="1" dirty="0"/>
              <a:t>体系结构之间的关系</a:t>
            </a:r>
          </a:p>
        </p:txBody>
      </p:sp>
      <p:sp>
        <p:nvSpPr>
          <p:cNvPr id="64516" name="灯片编号占位符 2"/>
          <p:cNvSpPr>
            <a:spLocks noGrp="1"/>
          </p:cNvSpPr>
          <p:nvPr>
            <p:ph type="sldNum" sz="quarter" idx="12"/>
          </p:nvPr>
        </p:nvSpPr>
        <p:spPr bwMode="auto">
          <a:noFill/>
          <a:ln>
            <a:miter lim="800000"/>
            <a:headEnd/>
            <a:tailEnd/>
          </a:ln>
        </p:spPr>
        <p:txBody>
          <a:bodyPr/>
          <a:lstStyle/>
          <a:p>
            <a:fld id="{AF177277-9568-4DB0-9424-D37C5A713388}" type="slidenum">
              <a:rPr lang="zh-CN" altLang="en-US"/>
              <a:pPr/>
              <a:t>57</a:t>
            </a:fld>
            <a:endParaRPr lang="zh-CN" altLang="en-US"/>
          </a:p>
        </p:txBody>
      </p:sp>
      <p:pic>
        <p:nvPicPr>
          <p:cNvPr id="64515" name="Picture 2"/>
          <p:cNvPicPr>
            <a:picLocks noChangeAspect="1" noChangeArrowheads="1"/>
          </p:cNvPicPr>
          <p:nvPr/>
        </p:nvPicPr>
        <p:blipFill>
          <a:blip r:embed="rId2"/>
          <a:srcRect/>
          <a:stretch>
            <a:fillRect/>
          </a:stretch>
        </p:blipFill>
        <p:spPr bwMode="auto">
          <a:xfrm>
            <a:off x="65088" y="981075"/>
            <a:ext cx="8859837" cy="527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en-US" altLang="zh-CN" sz="4800" dirty="0" smtClean="0">
                <a:solidFill>
                  <a:schemeClr val="tx2"/>
                </a:solidFill>
              </a:rPr>
              <a:t>4 </a:t>
            </a:r>
            <a:r>
              <a:rPr lang="zh-CN" altLang="en-US" sz="4800" dirty="0" smtClean="0">
                <a:solidFill>
                  <a:schemeClr val="tx2"/>
                </a:solidFill>
              </a:rPr>
              <a:t>体系结构语言描述</a:t>
            </a:r>
            <a:endParaRPr lang="zh-CN" altLang="en-US" sz="4800"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 </a:t>
            </a:r>
            <a:r>
              <a:rPr b="1" dirty="0"/>
              <a:t>体系结构描述语言</a:t>
            </a:r>
          </a:p>
        </p:txBody>
      </p:sp>
      <p:sp>
        <p:nvSpPr>
          <p:cNvPr id="3" name="内容占位符 2"/>
          <p:cNvSpPr>
            <a:spLocks noGrp="1"/>
          </p:cNvSpPr>
          <p:nvPr>
            <p:ph idx="1"/>
          </p:nvPr>
        </p:nvSpPr>
        <p:spPr>
          <a:xfrm>
            <a:off x="457200" y="1412875"/>
            <a:ext cx="8229600" cy="4895850"/>
          </a:xfrm>
        </p:spPr>
        <p:txBody>
          <a:bodyPr>
            <a:normAutofit lnSpcReduction="10000"/>
          </a:bodyPr>
          <a:lstStyle/>
          <a:p>
            <a:pPr>
              <a:buFont typeface="Arial" panose="020B0604020202020204" pitchFamily="34" charset="0"/>
              <a:buChar char="•"/>
              <a:defRPr/>
            </a:pPr>
            <a:r>
              <a:rPr lang="zh-CN" altLang="en-US" dirty="0" smtClean="0">
                <a:solidFill>
                  <a:schemeClr val="tx2"/>
                </a:solidFill>
              </a:rPr>
              <a:t>针对软件体系结构的描述，许多工程团体做了深入的研究和开发工作。体系结构的的描述符号相当于建筑图纸上的方框，体系结构描述语言至少应当包括：</a:t>
            </a:r>
            <a:endParaRPr lang="en-US" altLang="zh-CN" dirty="0" smtClean="0">
              <a:solidFill>
                <a:schemeClr val="tx2"/>
              </a:solidFill>
            </a:endParaRPr>
          </a:p>
          <a:p>
            <a:pPr lvl="1">
              <a:buFont typeface="Arial" panose="020B0604020202020204" pitchFamily="34" charset="0"/>
              <a:buChar char="–"/>
              <a:defRPr/>
            </a:pPr>
            <a:r>
              <a:rPr lang="en-US" dirty="0" smtClean="0"/>
              <a:t>1)</a:t>
            </a:r>
            <a:r>
              <a:rPr lang="zh-CN" altLang="en-US" dirty="0" smtClean="0"/>
              <a:t>部件</a:t>
            </a:r>
            <a:r>
              <a:rPr lang="en-US" dirty="0" smtClean="0"/>
              <a:t>(component)</a:t>
            </a:r>
          </a:p>
          <a:p>
            <a:pPr lvl="1">
              <a:buFont typeface="Arial" panose="020B0604020202020204" pitchFamily="34" charset="0"/>
              <a:buChar char="–"/>
              <a:defRPr/>
            </a:pPr>
            <a:r>
              <a:rPr lang="en-US" dirty="0" smtClean="0"/>
              <a:t>2)</a:t>
            </a:r>
            <a:r>
              <a:rPr lang="zh-CN" altLang="en-US" dirty="0" smtClean="0"/>
              <a:t>链接器</a:t>
            </a:r>
            <a:r>
              <a:rPr lang="en-US" dirty="0" smtClean="0"/>
              <a:t>(connector)</a:t>
            </a:r>
          </a:p>
          <a:p>
            <a:pPr lvl="1">
              <a:buFont typeface="Arial" panose="020B0604020202020204" pitchFamily="34" charset="0"/>
              <a:buChar char="–"/>
              <a:defRPr/>
            </a:pPr>
            <a:r>
              <a:rPr lang="en-US" dirty="0" smtClean="0"/>
              <a:t>3)</a:t>
            </a:r>
            <a:r>
              <a:rPr lang="zh-CN" altLang="en-US" dirty="0" smtClean="0"/>
              <a:t>体系结构的配置</a:t>
            </a:r>
            <a:r>
              <a:rPr lang="en-US" dirty="0" smtClean="0"/>
              <a:t>(architectural configuration)</a:t>
            </a:r>
            <a:r>
              <a:rPr lang="zh-CN" altLang="en-US" dirty="0" smtClean="0"/>
              <a:t>的描述能力。</a:t>
            </a:r>
            <a:endParaRPr lang="en-US" altLang="zh-CN" dirty="0" smtClean="0"/>
          </a:p>
          <a:p>
            <a:pPr lvl="1">
              <a:buFont typeface="Arial" panose="020B0604020202020204" pitchFamily="34" charset="0"/>
              <a:buChar char="–"/>
              <a:defRPr/>
            </a:pPr>
            <a:endParaRPr lang="en-US" dirty="0" smtClean="0"/>
          </a:p>
          <a:p>
            <a:pPr>
              <a:buFont typeface="Arial" panose="020B0604020202020204" pitchFamily="34" charset="0"/>
              <a:buChar char="•"/>
              <a:defRPr/>
            </a:pPr>
            <a:r>
              <a:rPr lang="en-US" dirty="0" smtClean="0">
                <a:solidFill>
                  <a:schemeClr val="tx2"/>
                </a:solidFill>
              </a:rPr>
              <a:t>4.1 ADL</a:t>
            </a:r>
            <a:r>
              <a:rPr lang="zh-CN" altLang="en-US" dirty="0" smtClean="0">
                <a:solidFill>
                  <a:schemeClr val="tx2"/>
                </a:solidFill>
              </a:rPr>
              <a:t>基本要求</a:t>
            </a:r>
          </a:p>
          <a:p>
            <a:pPr>
              <a:buFont typeface="Arial" panose="020B0604020202020204" pitchFamily="34" charset="0"/>
              <a:buChar char="•"/>
              <a:defRPr/>
            </a:pPr>
            <a:r>
              <a:rPr lang="en-US" dirty="0" smtClean="0">
                <a:solidFill>
                  <a:schemeClr val="tx2"/>
                </a:solidFill>
              </a:rPr>
              <a:t>4.2 AADL</a:t>
            </a:r>
            <a:endParaRPr lang="zh-CN" altLang="en-US" dirty="0" smtClean="0">
              <a:solidFill>
                <a:schemeClr val="tx2"/>
              </a:solidFill>
            </a:endParaRPr>
          </a:p>
          <a:p>
            <a:pPr>
              <a:buFont typeface="Arial" panose="020B0604020202020204" pitchFamily="34" charset="0"/>
              <a:buChar char="•"/>
              <a:defRPr/>
            </a:pPr>
            <a:r>
              <a:rPr lang="en-US" dirty="0" smtClean="0">
                <a:solidFill>
                  <a:schemeClr val="tx2"/>
                </a:solidFill>
              </a:rPr>
              <a:t>4.3 </a:t>
            </a:r>
            <a:r>
              <a:rPr lang="zh-CN" altLang="en-US" dirty="0" smtClean="0">
                <a:solidFill>
                  <a:schemeClr val="tx2"/>
                </a:solidFill>
              </a:rPr>
              <a:t>用</a:t>
            </a:r>
            <a:r>
              <a:rPr lang="en-US" dirty="0" smtClean="0">
                <a:solidFill>
                  <a:schemeClr val="tx2"/>
                </a:solidFill>
              </a:rPr>
              <a:t>UML</a:t>
            </a:r>
            <a:r>
              <a:rPr lang="zh-CN" altLang="en-US" dirty="0" smtClean="0">
                <a:solidFill>
                  <a:schemeClr val="tx2"/>
                </a:solidFill>
              </a:rPr>
              <a:t>描述各级体系结构</a:t>
            </a:r>
          </a:p>
        </p:txBody>
      </p:sp>
      <p:sp>
        <p:nvSpPr>
          <p:cNvPr id="66564" name="灯片编号占位符 3"/>
          <p:cNvSpPr>
            <a:spLocks noGrp="1"/>
          </p:cNvSpPr>
          <p:nvPr>
            <p:ph type="sldNum" sz="quarter" idx="12"/>
          </p:nvPr>
        </p:nvSpPr>
        <p:spPr bwMode="auto">
          <a:noFill/>
          <a:ln>
            <a:miter lim="800000"/>
            <a:headEnd/>
            <a:tailEnd/>
          </a:ln>
        </p:spPr>
        <p:txBody>
          <a:bodyPr/>
          <a:lstStyle/>
          <a:p>
            <a:fld id="{3D3ACAA1-21BA-478C-BDB4-C525D6C09B10}" type="slidenum">
              <a:rPr lang="zh-CN" altLang="en-US"/>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软件体系结构的提出</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软件系统越来越复杂带来了新的挑战，软件系统的内部复杂性导致需要在不同的层面上进行抽象，并需要依据不同的用户要求，从不同的侧面描述系统，形成更多、更好的可以重复使用的软件部件或开发库。</a:t>
            </a:r>
          </a:p>
          <a:p>
            <a:pPr>
              <a:buFont typeface="Arial" panose="020B0604020202020204" pitchFamily="34" charset="0"/>
              <a:buChar char="•"/>
              <a:defRPr/>
            </a:pPr>
            <a:r>
              <a:rPr lang="zh-CN" altLang="en-US" dirty="0" smtClean="0">
                <a:solidFill>
                  <a:schemeClr val="tx2"/>
                </a:solidFill>
              </a:rPr>
              <a:t>软件设计与建筑设计是类似的。通过对体系结构的抽象和设计，整个软件工业才能得到更好的复用。</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软件体系结构设计，以及围绕软件体系结构设计和开发应用软件成为推动软件产业和工程化发展的重要途径。</a:t>
            </a:r>
            <a:endParaRPr lang="zh-CN" altLang="en-US" dirty="0">
              <a:solidFill>
                <a:schemeClr val="tx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4.1 ADL</a:t>
            </a:r>
            <a:r>
              <a:rPr b="1" dirty="0"/>
              <a:t>基本要求</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体系结构描述语言</a:t>
            </a:r>
            <a:r>
              <a:rPr lang="en-US" dirty="0" smtClean="0">
                <a:solidFill>
                  <a:schemeClr val="tx2"/>
                </a:solidFill>
              </a:rPr>
              <a:t>(ADL --Architecture Description Language) </a:t>
            </a:r>
            <a:r>
              <a:rPr lang="zh-CN" altLang="en-US" dirty="0" smtClean="0">
                <a:solidFill>
                  <a:schemeClr val="tx2"/>
                </a:solidFill>
              </a:rPr>
              <a:t>是一种能够建立软件系统概念化体系结构的语言。</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ADL</a:t>
            </a:r>
            <a:r>
              <a:rPr lang="zh-CN" altLang="en-US" dirty="0" smtClean="0">
                <a:solidFill>
                  <a:schemeClr val="tx2"/>
                </a:solidFill>
              </a:rPr>
              <a:t>部件和链接器要能够描述：</a:t>
            </a:r>
            <a:r>
              <a:rPr lang="zh-CN" altLang="en-US" b="1" dirty="0">
                <a:solidFill>
                  <a:srgbClr val="C00000"/>
                </a:solidFill>
              </a:rPr>
              <a:t>接口</a:t>
            </a:r>
            <a:r>
              <a:rPr lang="en-US" b="1" dirty="0">
                <a:solidFill>
                  <a:srgbClr val="C00000"/>
                </a:solidFill>
              </a:rPr>
              <a:t>(</a:t>
            </a:r>
            <a:r>
              <a:rPr lang="zh-CN" altLang="en-US" b="1" dirty="0">
                <a:solidFill>
                  <a:srgbClr val="C00000"/>
                </a:solidFill>
              </a:rPr>
              <a:t>配合链接器</a:t>
            </a:r>
            <a:r>
              <a:rPr lang="en-US" b="1" dirty="0">
                <a:solidFill>
                  <a:srgbClr val="C00000"/>
                </a:solidFill>
              </a:rPr>
              <a:t>)</a:t>
            </a:r>
            <a:r>
              <a:rPr lang="zh-CN" altLang="en-US" b="1" dirty="0">
                <a:solidFill>
                  <a:srgbClr val="C00000"/>
                </a:solidFill>
              </a:rPr>
              <a:t>、类型、语义、约束、进化、和非功能特征</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而在体系结构的配置方面，</a:t>
            </a:r>
            <a:r>
              <a:rPr lang="en-US" dirty="0" smtClean="0">
                <a:solidFill>
                  <a:schemeClr val="tx2"/>
                </a:solidFill>
              </a:rPr>
              <a:t>ADL</a:t>
            </a:r>
            <a:r>
              <a:rPr lang="zh-CN" altLang="en-US" dirty="0" smtClean="0">
                <a:solidFill>
                  <a:schemeClr val="tx2"/>
                </a:solidFill>
              </a:rPr>
              <a:t>需要能够说明：</a:t>
            </a:r>
            <a:endParaRPr lang="en-US" altLang="zh-CN" dirty="0" smtClean="0">
              <a:solidFill>
                <a:schemeClr val="tx2"/>
              </a:solidFill>
            </a:endParaRPr>
          </a:p>
          <a:p>
            <a:pPr lvl="1">
              <a:buFont typeface="Arial" panose="020B0604020202020204" pitchFamily="34" charset="0"/>
              <a:buChar char="–"/>
              <a:defRPr/>
            </a:pPr>
            <a:r>
              <a:rPr lang="zh-CN" altLang="en-US" sz="2800" b="1" dirty="0">
                <a:solidFill>
                  <a:srgbClr val="C00000"/>
                </a:solidFill>
              </a:rPr>
              <a:t>可理解性、异构性</a:t>
            </a:r>
            <a:r>
              <a:rPr lang="en-US" sz="2800" b="1" dirty="0">
                <a:solidFill>
                  <a:srgbClr val="C00000"/>
                </a:solidFill>
              </a:rPr>
              <a:t>(heterogeneity)</a:t>
            </a:r>
            <a:r>
              <a:rPr lang="zh-CN" altLang="en-US" sz="2800" b="1" dirty="0">
                <a:solidFill>
                  <a:srgbClr val="C00000"/>
                </a:solidFill>
              </a:rPr>
              <a:t>、组合性、约束、细化、可追踪性、可伸缩性、进化、动态性和非功能特性</a:t>
            </a:r>
            <a:r>
              <a:rPr lang="zh-CN" altLang="en-US" dirty="0" smtClean="0"/>
              <a:t>。</a:t>
            </a:r>
            <a:endParaRPr lang="zh-CN" altLang="en-US" dirty="0"/>
          </a:p>
        </p:txBody>
      </p:sp>
      <p:sp>
        <p:nvSpPr>
          <p:cNvPr id="67588" name="灯片编号占位符 3"/>
          <p:cNvSpPr>
            <a:spLocks noGrp="1"/>
          </p:cNvSpPr>
          <p:nvPr>
            <p:ph type="sldNum" sz="quarter" idx="12"/>
          </p:nvPr>
        </p:nvSpPr>
        <p:spPr bwMode="auto">
          <a:noFill/>
          <a:ln>
            <a:miter lim="800000"/>
            <a:headEnd/>
            <a:tailEnd/>
          </a:ln>
        </p:spPr>
        <p:txBody>
          <a:bodyPr/>
          <a:lstStyle/>
          <a:p>
            <a:fld id="{FDAB17D0-DC8E-4C60-A5CA-DA80216173E2}" type="slidenum">
              <a:rPr lang="zh-CN" altLang="en-US"/>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8059737" cy="736600"/>
          </a:xfrm>
        </p:spPr>
        <p:txBody>
          <a:bodyPr>
            <a:normAutofit fontScale="90000"/>
          </a:bodyPr>
          <a:lstStyle/>
          <a:p>
            <a:pPr>
              <a:defRPr/>
            </a:pPr>
            <a:r>
              <a:rPr lang="en-US" b="1" dirty="0"/>
              <a:t>ADL</a:t>
            </a:r>
            <a:r>
              <a:rPr b="1" dirty="0"/>
              <a:t>对体系结构特征描述</a:t>
            </a:r>
            <a:r>
              <a:rPr lang="en-US" altLang="zh-CN" b="1" dirty="0"/>
              <a:t/>
            </a:r>
            <a:br>
              <a:rPr lang="en-US" altLang="zh-CN" b="1" dirty="0"/>
            </a:br>
            <a:r>
              <a:rPr b="1" dirty="0"/>
              <a:t>的要求和支持评价</a:t>
            </a:r>
          </a:p>
        </p:txBody>
      </p:sp>
      <p:sp>
        <p:nvSpPr>
          <p:cNvPr id="68628" name="灯片编号占位符 2"/>
          <p:cNvSpPr>
            <a:spLocks noGrp="1"/>
          </p:cNvSpPr>
          <p:nvPr>
            <p:ph type="sldNum" sz="quarter" idx="12"/>
          </p:nvPr>
        </p:nvSpPr>
        <p:spPr bwMode="auto">
          <a:noFill/>
          <a:ln>
            <a:miter lim="800000"/>
            <a:headEnd/>
            <a:tailEnd/>
          </a:ln>
        </p:spPr>
        <p:txBody>
          <a:bodyPr/>
          <a:lstStyle/>
          <a:p>
            <a:fld id="{38B20AFF-7CA1-4E91-A2E0-841E0D758239}" type="slidenum">
              <a:rPr lang="zh-CN" altLang="en-US"/>
              <a:pPr/>
              <a:t>61</a:t>
            </a:fld>
            <a:endParaRPr lang="zh-CN" altLang="en-US"/>
          </a:p>
        </p:txBody>
      </p:sp>
      <p:graphicFrame>
        <p:nvGraphicFramePr>
          <p:cNvPr id="4" name="表格 3"/>
          <p:cNvGraphicFramePr>
            <a:graphicFrameLocks noGrp="1"/>
          </p:cNvGraphicFramePr>
          <p:nvPr/>
        </p:nvGraphicFramePr>
        <p:xfrm>
          <a:off x="827088" y="1273175"/>
          <a:ext cx="7488832" cy="5082722"/>
        </p:xfrm>
        <a:graphic>
          <a:graphicData uri="http://schemas.openxmlformats.org/drawingml/2006/table">
            <a:tbl>
              <a:tblPr/>
              <a:tblGrid>
                <a:gridCol w="2862958"/>
                <a:gridCol w="4625874"/>
              </a:tblGrid>
              <a:tr h="353274">
                <a:tc>
                  <a:txBody>
                    <a:bodyPr/>
                    <a:lstStyle/>
                    <a:p>
                      <a:pPr marL="400050" indent="269875" algn="l" fontAlgn="auto">
                        <a:lnSpc>
                          <a:spcPts val="1660"/>
                        </a:lnSpc>
                        <a:spcAft>
                          <a:spcPts val="0"/>
                        </a:spcAft>
                      </a:pPr>
                      <a:r>
                        <a:rPr lang="en-US" sz="1400" b="1" kern="100" dirty="0">
                          <a:solidFill>
                            <a:schemeClr val="tx2"/>
                          </a:solidFill>
                          <a:latin typeface="+mn-ea"/>
                          <a:ea typeface="+mn-ea"/>
                          <a:cs typeface="Times New Roman"/>
                        </a:rPr>
                        <a:t>ADL</a:t>
                      </a:r>
                      <a:r>
                        <a:rPr lang="zh-CN" sz="1400" b="1" kern="100" dirty="0">
                          <a:solidFill>
                            <a:schemeClr val="tx2"/>
                          </a:solidFill>
                          <a:latin typeface="+mn-ea"/>
                          <a:ea typeface="+mn-ea"/>
                          <a:cs typeface="Times New Roman"/>
                        </a:rPr>
                        <a:t>语言的描述</a:t>
                      </a:r>
                      <a:endParaRPr lang="zh-CN" sz="1400" kern="100" dirty="0">
                        <a:solidFill>
                          <a:schemeClr val="tx2"/>
                        </a:solidFill>
                        <a:latin typeface="+mn-ea"/>
                        <a:ea typeface="+mn-ea"/>
                        <a:cs typeface="Times New Roman"/>
                      </a:endParaRP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4930" algn="l" fontAlgn="auto">
                        <a:lnSpc>
                          <a:spcPts val="1660"/>
                        </a:lnSpc>
                        <a:spcAft>
                          <a:spcPts val="0"/>
                        </a:spcAft>
                      </a:pPr>
                      <a:r>
                        <a:rPr lang="zh-CN" sz="1400" b="1" kern="100">
                          <a:solidFill>
                            <a:schemeClr val="tx2"/>
                          </a:solidFill>
                          <a:latin typeface="+mn-ea"/>
                          <a:ea typeface="+mn-ea"/>
                          <a:cs typeface="Times New Roman"/>
                        </a:rPr>
                        <a:t>要求特征</a:t>
                      </a:r>
                      <a:endParaRPr lang="zh-CN" sz="1400" kern="100">
                        <a:solidFill>
                          <a:schemeClr val="tx2"/>
                        </a:solidFill>
                        <a:latin typeface="+mn-ea"/>
                        <a:ea typeface="+mn-ea"/>
                        <a:cs typeface="Times New Roman"/>
                      </a:endParaRP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1271">
                <a:tc>
                  <a:txBody>
                    <a:bodyPr/>
                    <a:lstStyle/>
                    <a:p>
                      <a:pPr indent="269875" algn="just">
                        <a:lnSpc>
                          <a:spcPts val="1660"/>
                        </a:lnSpc>
                        <a:spcAft>
                          <a:spcPts val="0"/>
                        </a:spcAft>
                      </a:pPr>
                      <a:r>
                        <a:rPr lang="zh-CN" sz="1400" kern="100" dirty="0">
                          <a:solidFill>
                            <a:schemeClr val="tx2"/>
                          </a:solidFill>
                          <a:latin typeface="+mn-ea"/>
                          <a:ea typeface="+mn-ea"/>
                          <a:cs typeface="Times New Roman"/>
                        </a:rPr>
                        <a:t>部件描述</a:t>
                      </a:r>
                    </a:p>
                    <a:p>
                      <a:pPr indent="269875" algn="just">
                        <a:lnSpc>
                          <a:spcPts val="1660"/>
                        </a:lnSpc>
                        <a:spcAft>
                          <a:spcPts val="0"/>
                        </a:spcAft>
                      </a:pPr>
                      <a:r>
                        <a:rPr lang="en-US" sz="1400" kern="100" dirty="0">
                          <a:solidFill>
                            <a:schemeClr val="tx2"/>
                          </a:solidFill>
                          <a:latin typeface="+mn-ea"/>
                          <a:ea typeface="+mn-ea"/>
                          <a:cs typeface="Times New Roman"/>
                        </a:rPr>
                        <a:t>(Components)</a:t>
                      </a:r>
                      <a:endParaRPr lang="zh-CN" sz="1400" kern="100" dirty="0">
                        <a:solidFill>
                          <a:schemeClr val="tx2"/>
                        </a:solidFill>
                        <a:latin typeface="+mn-ea"/>
                        <a:ea typeface="+mn-ea"/>
                        <a:cs typeface="Times New Roman"/>
                      </a:endParaRPr>
                    </a:p>
                    <a:p>
                      <a:pPr indent="269875" algn="l" fontAlgn="auto">
                        <a:lnSpc>
                          <a:spcPts val="1660"/>
                        </a:lnSpc>
                        <a:spcAft>
                          <a:spcPts val="0"/>
                        </a:spcAft>
                      </a:pPr>
                      <a:r>
                        <a:rPr lang="zh-CN" sz="1400" kern="100" dirty="0">
                          <a:solidFill>
                            <a:schemeClr val="tx2"/>
                          </a:solidFill>
                          <a:latin typeface="+mn-ea"/>
                          <a:ea typeface="+mn-ea"/>
                          <a:cs typeface="Times New Roman"/>
                        </a:rPr>
                        <a:t>链接器描述</a:t>
                      </a:r>
                    </a:p>
                    <a:p>
                      <a:pPr indent="269875" algn="l" fontAlgn="auto">
                        <a:lnSpc>
                          <a:spcPts val="1660"/>
                        </a:lnSpc>
                        <a:spcAft>
                          <a:spcPts val="0"/>
                        </a:spcAft>
                      </a:pPr>
                      <a:r>
                        <a:rPr lang="en-US" sz="1400" kern="100" dirty="0">
                          <a:solidFill>
                            <a:schemeClr val="tx2"/>
                          </a:solidFill>
                          <a:latin typeface="+mn-ea"/>
                          <a:ea typeface="+mn-ea"/>
                          <a:cs typeface="Times New Roman"/>
                        </a:rPr>
                        <a:t>(Connectors)</a:t>
                      </a:r>
                      <a:endParaRPr lang="zh-CN" sz="1400" kern="100" dirty="0">
                        <a:solidFill>
                          <a:schemeClr val="tx2"/>
                        </a:solidFill>
                        <a:latin typeface="+mn-ea"/>
                        <a:ea typeface="+mn-ea"/>
                        <a:cs typeface="Times New Roman"/>
                      </a:endParaRP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solidFill>
                            <a:schemeClr val="tx2"/>
                          </a:solidFill>
                          <a:latin typeface="+mn-ea"/>
                          <a:ea typeface="+mn-ea"/>
                          <a:cs typeface="Times New Roman"/>
                        </a:rPr>
                        <a:t>接口描述</a:t>
                      </a:r>
                      <a:r>
                        <a:rPr lang="en-US" sz="1400" kern="100" dirty="0">
                          <a:solidFill>
                            <a:schemeClr val="tx2"/>
                          </a:solidFill>
                          <a:latin typeface="+mn-ea"/>
                          <a:ea typeface="+mn-ea"/>
                          <a:cs typeface="Times New Roman"/>
                        </a:rPr>
                        <a:t>(Interface)</a:t>
                      </a:r>
                      <a:endParaRPr lang="zh-CN" sz="1400" kern="100" dirty="0">
                        <a:solidFill>
                          <a:schemeClr val="tx2"/>
                        </a:solidFill>
                        <a:latin typeface="+mn-ea"/>
                        <a:ea typeface="+mn-ea"/>
                        <a:cs typeface="Times New Roman"/>
                      </a:endParaRPr>
                    </a:p>
                    <a:p>
                      <a:pPr indent="269875" algn="just">
                        <a:lnSpc>
                          <a:spcPts val="1660"/>
                        </a:lnSpc>
                        <a:spcAft>
                          <a:spcPts val="0"/>
                        </a:spcAft>
                      </a:pPr>
                      <a:r>
                        <a:rPr lang="zh-CN" sz="1400" kern="100" dirty="0">
                          <a:solidFill>
                            <a:schemeClr val="tx2"/>
                          </a:solidFill>
                          <a:latin typeface="+mn-ea"/>
                          <a:ea typeface="+mn-ea"/>
                          <a:cs typeface="Times New Roman"/>
                        </a:rPr>
                        <a:t>类型描述</a:t>
                      </a:r>
                      <a:r>
                        <a:rPr lang="en-US" sz="1400" kern="100" dirty="0">
                          <a:solidFill>
                            <a:schemeClr val="tx2"/>
                          </a:solidFill>
                          <a:latin typeface="+mn-ea"/>
                          <a:ea typeface="+mn-ea"/>
                          <a:cs typeface="Times New Roman"/>
                        </a:rPr>
                        <a:t>(Types)</a:t>
                      </a:r>
                      <a:endParaRPr lang="zh-CN" sz="1400" kern="100" dirty="0">
                        <a:solidFill>
                          <a:schemeClr val="tx2"/>
                        </a:solidFill>
                        <a:latin typeface="+mn-ea"/>
                        <a:ea typeface="+mn-ea"/>
                        <a:cs typeface="Times New Roman"/>
                      </a:endParaRPr>
                    </a:p>
                    <a:p>
                      <a:pPr indent="269875" algn="just">
                        <a:lnSpc>
                          <a:spcPts val="1660"/>
                        </a:lnSpc>
                        <a:spcAft>
                          <a:spcPts val="0"/>
                        </a:spcAft>
                      </a:pPr>
                      <a:r>
                        <a:rPr lang="zh-CN" sz="1400" kern="100" dirty="0">
                          <a:solidFill>
                            <a:schemeClr val="tx2"/>
                          </a:solidFill>
                          <a:latin typeface="+mn-ea"/>
                          <a:ea typeface="+mn-ea"/>
                          <a:cs typeface="Times New Roman"/>
                        </a:rPr>
                        <a:t>语义说明</a:t>
                      </a:r>
                      <a:r>
                        <a:rPr lang="en-US" sz="1400" kern="100" dirty="0">
                          <a:solidFill>
                            <a:schemeClr val="tx2"/>
                          </a:solidFill>
                          <a:latin typeface="+mn-ea"/>
                          <a:ea typeface="+mn-ea"/>
                          <a:cs typeface="Times New Roman"/>
                        </a:rPr>
                        <a:t>(Semantics)</a:t>
                      </a:r>
                      <a:endParaRPr lang="zh-CN" sz="1400" kern="100" dirty="0">
                        <a:solidFill>
                          <a:schemeClr val="tx2"/>
                        </a:solidFill>
                        <a:latin typeface="+mn-ea"/>
                        <a:ea typeface="+mn-ea"/>
                        <a:cs typeface="Times New Roman"/>
                      </a:endParaRPr>
                    </a:p>
                    <a:p>
                      <a:pPr indent="269875" algn="just">
                        <a:lnSpc>
                          <a:spcPts val="1660"/>
                        </a:lnSpc>
                        <a:spcAft>
                          <a:spcPts val="0"/>
                        </a:spcAft>
                      </a:pPr>
                      <a:r>
                        <a:rPr lang="zh-CN" sz="1400" kern="100" dirty="0">
                          <a:solidFill>
                            <a:schemeClr val="tx2"/>
                          </a:solidFill>
                          <a:latin typeface="+mn-ea"/>
                          <a:ea typeface="+mn-ea"/>
                          <a:cs typeface="Times New Roman"/>
                        </a:rPr>
                        <a:t>约束条件（</a:t>
                      </a:r>
                      <a:r>
                        <a:rPr lang="en-US" sz="1400" kern="100" dirty="0">
                          <a:solidFill>
                            <a:schemeClr val="tx2"/>
                          </a:solidFill>
                          <a:latin typeface="+mn-ea"/>
                          <a:ea typeface="+mn-ea"/>
                          <a:cs typeface="Times New Roman"/>
                        </a:rPr>
                        <a:t>Constraints</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进化方法（</a:t>
                      </a:r>
                      <a:r>
                        <a:rPr lang="en-US" sz="1400" kern="100" dirty="0">
                          <a:solidFill>
                            <a:schemeClr val="tx2"/>
                          </a:solidFill>
                          <a:latin typeface="+mn-ea"/>
                          <a:ea typeface="+mn-ea"/>
                          <a:cs typeface="Times New Roman"/>
                        </a:rPr>
                        <a:t>Evolution</a:t>
                      </a:r>
                      <a:r>
                        <a:rPr lang="zh-CN" sz="1400" kern="100" dirty="0">
                          <a:solidFill>
                            <a:schemeClr val="tx2"/>
                          </a:solidFill>
                          <a:latin typeface="+mn-ea"/>
                          <a:ea typeface="+mn-ea"/>
                          <a:cs typeface="Times New Roman"/>
                        </a:rPr>
                        <a:t>）</a:t>
                      </a:r>
                    </a:p>
                    <a:p>
                      <a:pPr indent="74930" algn="just">
                        <a:lnSpc>
                          <a:spcPts val="1660"/>
                        </a:lnSpc>
                        <a:spcAft>
                          <a:spcPts val="0"/>
                        </a:spcAft>
                      </a:pPr>
                      <a:r>
                        <a:rPr lang="en-US" altLang="zh-CN" sz="1400" kern="100" dirty="0" smtClean="0">
                          <a:solidFill>
                            <a:schemeClr val="tx2"/>
                          </a:solidFill>
                          <a:latin typeface="+mn-ea"/>
                          <a:ea typeface="+mn-ea"/>
                          <a:cs typeface="Times New Roman"/>
                        </a:rPr>
                        <a:t>    </a:t>
                      </a:r>
                      <a:r>
                        <a:rPr lang="zh-CN" sz="1400" kern="100" dirty="0" smtClean="0">
                          <a:solidFill>
                            <a:schemeClr val="tx2"/>
                          </a:solidFill>
                          <a:latin typeface="+mn-ea"/>
                          <a:ea typeface="+mn-ea"/>
                          <a:cs typeface="Times New Roman"/>
                        </a:rPr>
                        <a:t>非</a:t>
                      </a:r>
                      <a:r>
                        <a:rPr lang="zh-CN" sz="1400" kern="100" dirty="0">
                          <a:solidFill>
                            <a:schemeClr val="tx2"/>
                          </a:solidFill>
                          <a:latin typeface="+mn-ea"/>
                          <a:ea typeface="+mn-ea"/>
                          <a:cs typeface="Times New Roman"/>
                        </a:rPr>
                        <a:t>功能特征说明</a:t>
                      </a:r>
                      <a:r>
                        <a:rPr lang="en-US" sz="1400" kern="100" dirty="0">
                          <a:solidFill>
                            <a:schemeClr val="tx2"/>
                          </a:solidFill>
                          <a:latin typeface="+mn-ea"/>
                          <a:ea typeface="+mn-ea"/>
                          <a:cs typeface="Times New Roman"/>
                        </a:rPr>
                        <a:t>(Non-functional </a:t>
                      </a:r>
                      <a:r>
                        <a:rPr lang="en-US" sz="1400" kern="100" dirty="0" smtClean="0">
                          <a:solidFill>
                            <a:schemeClr val="tx2"/>
                          </a:solidFill>
                          <a:latin typeface="+mn-ea"/>
                          <a:ea typeface="+mn-ea"/>
                          <a:cs typeface="Times New Roman"/>
                        </a:rPr>
                        <a:t>properties)</a:t>
                      </a:r>
                      <a:endParaRPr lang="zh-CN" sz="1400" kern="100" dirty="0">
                        <a:solidFill>
                          <a:schemeClr val="tx2"/>
                        </a:solidFill>
                        <a:latin typeface="+mn-ea"/>
                        <a:ea typeface="+mn-ea"/>
                        <a:cs typeface="Times New Roman"/>
                      </a:endParaRP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6906">
                <a:tc>
                  <a:txBody>
                    <a:bodyPr/>
                    <a:lstStyle/>
                    <a:p>
                      <a:pPr marL="2540" indent="-13335" algn="l" fontAlgn="auto">
                        <a:lnSpc>
                          <a:spcPts val="1660"/>
                        </a:lnSpc>
                        <a:spcAft>
                          <a:spcPts val="0"/>
                        </a:spcAft>
                      </a:pPr>
                      <a:r>
                        <a:rPr lang="en-US" altLang="zh-CN" sz="1400" kern="100" dirty="0" smtClean="0">
                          <a:solidFill>
                            <a:schemeClr val="tx2"/>
                          </a:solidFill>
                          <a:latin typeface="+mn-ea"/>
                          <a:ea typeface="+mn-ea"/>
                          <a:cs typeface="Times New Roman"/>
                        </a:rPr>
                        <a:t>      </a:t>
                      </a:r>
                      <a:r>
                        <a:rPr lang="zh-CN" sz="1400" kern="100" dirty="0" smtClean="0">
                          <a:solidFill>
                            <a:schemeClr val="tx2"/>
                          </a:solidFill>
                          <a:latin typeface="+mn-ea"/>
                          <a:ea typeface="+mn-ea"/>
                          <a:cs typeface="Times New Roman"/>
                        </a:rPr>
                        <a:t>体系结构</a:t>
                      </a:r>
                      <a:r>
                        <a:rPr lang="zh-CN" sz="1400" kern="100" dirty="0">
                          <a:solidFill>
                            <a:schemeClr val="tx2"/>
                          </a:solidFill>
                          <a:latin typeface="+mn-ea"/>
                          <a:ea typeface="+mn-ea"/>
                          <a:cs typeface="Times New Roman"/>
                        </a:rPr>
                        <a:t>配置描述</a:t>
                      </a:r>
                    </a:p>
                    <a:p>
                      <a:pPr marL="2540" indent="-13335" algn="l" fontAlgn="auto">
                        <a:lnSpc>
                          <a:spcPts val="1660"/>
                        </a:lnSpc>
                        <a:spcAft>
                          <a:spcPts val="0"/>
                        </a:spcAft>
                      </a:pPr>
                      <a:r>
                        <a:rPr lang="en-US" sz="1400" kern="100" dirty="0" smtClean="0">
                          <a:solidFill>
                            <a:schemeClr val="tx2"/>
                          </a:solidFill>
                          <a:latin typeface="+mn-ea"/>
                          <a:ea typeface="+mn-ea"/>
                          <a:cs typeface="Times New Roman"/>
                        </a:rPr>
                        <a:t>      (</a:t>
                      </a:r>
                      <a:r>
                        <a:rPr lang="en-US" sz="1400" kern="100" dirty="0">
                          <a:solidFill>
                            <a:schemeClr val="tx2"/>
                          </a:solidFill>
                          <a:latin typeface="+mn-ea"/>
                          <a:ea typeface="+mn-ea"/>
                          <a:cs typeface="Times New Roman"/>
                        </a:rPr>
                        <a:t>Architectural Configurations)</a:t>
                      </a:r>
                      <a:endParaRPr lang="zh-CN" sz="1400" kern="100" dirty="0">
                        <a:solidFill>
                          <a:schemeClr val="tx2"/>
                        </a:solidFill>
                        <a:latin typeface="+mn-ea"/>
                        <a:ea typeface="+mn-ea"/>
                        <a:cs typeface="Times New Roman"/>
                      </a:endParaRP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solidFill>
                            <a:schemeClr val="tx2"/>
                          </a:solidFill>
                          <a:latin typeface="+mn-ea"/>
                          <a:ea typeface="+mn-ea"/>
                          <a:cs typeface="Times New Roman"/>
                        </a:rPr>
                        <a:t>可理解性（</a:t>
                      </a:r>
                      <a:r>
                        <a:rPr lang="en-US" sz="1400" kern="100" dirty="0">
                          <a:solidFill>
                            <a:schemeClr val="tx2"/>
                          </a:solidFill>
                          <a:latin typeface="+mn-ea"/>
                          <a:ea typeface="+mn-ea"/>
                          <a:cs typeface="Times New Roman"/>
                        </a:rPr>
                        <a:t>Understandability</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可分解性（</a:t>
                      </a:r>
                      <a:r>
                        <a:rPr lang="en-US" sz="1400" kern="100" dirty="0">
                          <a:solidFill>
                            <a:schemeClr val="tx2"/>
                          </a:solidFill>
                          <a:latin typeface="+mn-ea"/>
                          <a:ea typeface="+mn-ea"/>
                          <a:cs typeface="Times New Roman"/>
                        </a:rPr>
                        <a:t>Compositionality</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异构性（</a:t>
                      </a:r>
                      <a:r>
                        <a:rPr lang="en-US" sz="1400" kern="100" dirty="0">
                          <a:solidFill>
                            <a:schemeClr val="tx2"/>
                          </a:solidFill>
                          <a:latin typeface="+mn-ea"/>
                          <a:ea typeface="+mn-ea"/>
                          <a:cs typeface="Times New Roman"/>
                        </a:rPr>
                        <a:t>Heterogeneity</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约束条件（</a:t>
                      </a:r>
                      <a:r>
                        <a:rPr lang="en-US" sz="1400" kern="100" dirty="0">
                          <a:solidFill>
                            <a:schemeClr val="tx2"/>
                          </a:solidFill>
                          <a:latin typeface="+mn-ea"/>
                          <a:ea typeface="+mn-ea"/>
                          <a:cs typeface="Times New Roman"/>
                        </a:rPr>
                        <a:t>Constraints</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细化和追踪性（</a:t>
                      </a:r>
                      <a:r>
                        <a:rPr lang="en-US" sz="1400" kern="100" dirty="0">
                          <a:solidFill>
                            <a:schemeClr val="tx2"/>
                          </a:solidFill>
                          <a:latin typeface="+mn-ea"/>
                          <a:ea typeface="+mn-ea"/>
                          <a:cs typeface="Times New Roman"/>
                        </a:rPr>
                        <a:t>Refinement and traceability</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可伸缩性（</a:t>
                      </a:r>
                      <a:r>
                        <a:rPr lang="en-US" sz="1400" kern="100" dirty="0">
                          <a:solidFill>
                            <a:schemeClr val="tx2"/>
                          </a:solidFill>
                          <a:latin typeface="+mn-ea"/>
                          <a:ea typeface="+mn-ea"/>
                          <a:cs typeface="Times New Roman"/>
                        </a:rPr>
                        <a:t>Scalability</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进化（</a:t>
                      </a:r>
                      <a:r>
                        <a:rPr lang="en-US" sz="1400" kern="100" dirty="0">
                          <a:solidFill>
                            <a:schemeClr val="tx2"/>
                          </a:solidFill>
                          <a:latin typeface="+mn-ea"/>
                          <a:ea typeface="+mn-ea"/>
                          <a:cs typeface="Times New Roman"/>
                        </a:rPr>
                        <a:t>Evolution</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动态特征（</a:t>
                      </a:r>
                      <a:r>
                        <a:rPr lang="en-US" sz="1400" kern="100" dirty="0">
                          <a:solidFill>
                            <a:schemeClr val="tx2"/>
                          </a:solidFill>
                          <a:latin typeface="+mn-ea"/>
                          <a:ea typeface="+mn-ea"/>
                          <a:cs typeface="Times New Roman"/>
                        </a:rPr>
                        <a:t>Dynamism</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非功能特征（</a:t>
                      </a:r>
                      <a:r>
                        <a:rPr lang="en-US" sz="1400" kern="100" dirty="0">
                          <a:solidFill>
                            <a:schemeClr val="tx2"/>
                          </a:solidFill>
                          <a:latin typeface="+mn-ea"/>
                          <a:ea typeface="+mn-ea"/>
                          <a:cs typeface="Times New Roman"/>
                        </a:rPr>
                        <a:t>Non-functional properties</a:t>
                      </a:r>
                      <a:r>
                        <a:rPr lang="zh-CN" sz="1400" kern="100" dirty="0">
                          <a:solidFill>
                            <a:schemeClr val="tx2"/>
                          </a:solidFill>
                          <a:latin typeface="+mn-ea"/>
                          <a:ea typeface="+mn-ea"/>
                          <a:cs typeface="Times New Roman"/>
                        </a:rPr>
                        <a:t>）</a:t>
                      </a: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1271">
                <a:tc>
                  <a:txBody>
                    <a:bodyPr/>
                    <a:lstStyle/>
                    <a:p>
                      <a:pPr indent="269875" algn="l" fontAlgn="auto">
                        <a:lnSpc>
                          <a:spcPts val="1660"/>
                        </a:lnSpc>
                        <a:spcAft>
                          <a:spcPts val="0"/>
                        </a:spcAft>
                      </a:pPr>
                      <a:r>
                        <a:rPr lang="zh-CN" sz="1400" kern="100">
                          <a:solidFill>
                            <a:schemeClr val="tx2"/>
                          </a:solidFill>
                          <a:latin typeface="+mn-ea"/>
                          <a:ea typeface="+mn-ea"/>
                          <a:cs typeface="Times New Roman"/>
                        </a:rPr>
                        <a:t>工具支持（</a:t>
                      </a:r>
                      <a:r>
                        <a:rPr lang="en-US" sz="1400" kern="100">
                          <a:solidFill>
                            <a:schemeClr val="tx2"/>
                          </a:solidFill>
                          <a:latin typeface="+mn-ea"/>
                          <a:ea typeface="+mn-ea"/>
                          <a:cs typeface="Times New Roman"/>
                        </a:rPr>
                        <a:t>Tool Support</a:t>
                      </a:r>
                      <a:r>
                        <a:rPr lang="zh-CN" sz="1400" kern="100">
                          <a:solidFill>
                            <a:schemeClr val="tx2"/>
                          </a:solidFill>
                          <a:latin typeface="+mn-ea"/>
                          <a:ea typeface="+mn-ea"/>
                          <a:cs typeface="Times New Roman"/>
                        </a:rPr>
                        <a:t>）</a:t>
                      </a: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solidFill>
                            <a:schemeClr val="tx2"/>
                          </a:solidFill>
                          <a:latin typeface="+mn-ea"/>
                          <a:ea typeface="+mn-ea"/>
                          <a:cs typeface="Times New Roman"/>
                        </a:rPr>
                        <a:t>主动的说明</a:t>
                      </a:r>
                      <a:r>
                        <a:rPr lang="en-US" sz="1400" kern="100" dirty="0">
                          <a:solidFill>
                            <a:schemeClr val="tx2"/>
                          </a:solidFill>
                          <a:latin typeface="+mn-ea"/>
                          <a:ea typeface="+mn-ea"/>
                          <a:cs typeface="Times New Roman"/>
                        </a:rPr>
                        <a:t>(Active Specification)</a:t>
                      </a:r>
                      <a:endParaRPr lang="zh-CN" sz="1400" kern="100" dirty="0">
                        <a:solidFill>
                          <a:schemeClr val="tx2"/>
                        </a:solidFill>
                        <a:latin typeface="+mn-ea"/>
                        <a:ea typeface="+mn-ea"/>
                        <a:cs typeface="Times New Roman"/>
                      </a:endParaRPr>
                    </a:p>
                    <a:p>
                      <a:pPr indent="269875" algn="just">
                        <a:lnSpc>
                          <a:spcPts val="1660"/>
                        </a:lnSpc>
                        <a:spcAft>
                          <a:spcPts val="0"/>
                        </a:spcAft>
                      </a:pPr>
                      <a:r>
                        <a:rPr lang="zh-CN" sz="1400" kern="100" dirty="0">
                          <a:solidFill>
                            <a:schemeClr val="tx2"/>
                          </a:solidFill>
                          <a:latin typeface="+mn-ea"/>
                          <a:ea typeface="+mn-ea"/>
                          <a:cs typeface="Times New Roman"/>
                        </a:rPr>
                        <a:t>支持多方视图（</a:t>
                      </a:r>
                      <a:r>
                        <a:rPr lang="en-US" sz="1400" kern="100" dirty="0">
                          <a:solidFill>
                            <a:schemeClr val="tx2"/>
                          </a:solidFill>
                          <a:latin typeface="+mn-ea"/>
                          <a:ea typeface="+mn-ea"/>
                          <a:cs typeface="Times New Roman"/>
                        </a:rPr>
                        <a:t>Multiple Views</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分析（</a:t>
                      </a:r>
                      <a:r>
                        <a:rPr lang="en-US" sz="1400" kern="100" dirty="0">
                          <a:solidFill>
                            <a:schemeClr val="tx2"/>
                          </a:solidFill>
                          <a:latin typeface="+mn-ea"/>
                          <a:ea typeface="+mn-ea"/>
                          <a:cs typeface="Times New Roman"/>
                        </a:rPr>
                        <a:t>Analysis</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细化（</a:t>
                      </a:r>
                      <a:r>
                        <a:rPr lang="en-US" sz="1400" kern="100" dirty="0">
                          <a:solidFill>
                            <a:schemeClr val="tx2"/>
                          </a:solidFill>
                          <a:latin typeface="+mn-ea"/>
                          <a:ea typeface="+mn-ea"/>
                          <a:cs typeface="Times New Roman"/>
                        </a:rPr>
                        <a:t>Refinement</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代码自动生成（</a:t>
                      </a:r>
                      <a:r>
                        <a:rPr lang="en-US" sz="1400" kern="100" dirty="0">
                          <a:solidFill>
                            <a:schemeClr val="tx2"/>
                          </a:solidFill>
                          <a:latin typeface="+mn-ea"/>
                          <a:ea typeface="+mn-ea"/>
                          <a:cs typeface="Times New Roman"/>
                        </a:rPr>
                        <a:t>Code Generation</a:t>
                      </a:r>
                      <a:r>
                        <a:rPr lang="zh-CN" sz="1400" kern="100" dirty="0">
                          <a:solidFill>
                            <a:schemeClr val="tx2"/>
                          </a:solidFill>
                          <a:latin typeface="+mn-ea"/>
                          <a:ea typeface="+mn-ea"/>
                          <a:cs typeface="Times New Roman"/>
                        </a:rPr>
                        <a:t>）</a:t>
                      </a:r>
                    </a:p>
                    <a:p>
                      <a:pPr indent="269875" algn="just">
                        <a:lnSpc>
                          <a:spcPts val="1660"/>
                        </a:lnSpc>
                        <a:spcAft>
                          <a:spcPts val="0"/>
                        </a:spcAft>
                      </a:pPr>
                      <a:r>
                        <a:rPr lang="zh-CN" sz="1400" kern="100" dirty="0">
                          <a:solidFill>
                            <a:schemeClr val="tx2"/>
                          </a:solidFill>
                          <a:latin typeface="+mn-ea"/>
                          <a:ea typeface="+mn-ea"/>
                          <a:cs typeface="Times New Roman"/>
                        </a:rPr>
                        <a:t>动态特征（</a:t>
                      </a:r>
                      <a:r>
                        <a:rPr lang="en-US" sz="1400" kern="100" dirty="0">
                          <a:solidFill>
                            <a:schemeClr val="tx2"/>
                          </a:solidFill>
                          <a:latin typeface="+mn-ea"/>
                          <a:ea typeface="+mn-ea"/>
                          <a:cs typeface="Times New Roman"/>
                        </a:rPr>
                        <a:t>Dynamism</a:t>
                      </a:r>
                      <a:r>
                        <a:rPr lang="zh-CN" sz="1400" kern="100" dirty="0">
                          <a:solidFill>
                            <a:schemeClr val="tx2"/>
                          </a:solidFill>
                          <a:latin typeface="+mn-ea"/>
                          <a:ea typeface="+mn-ea"/>
                          <a:cs typeface="Times New Roman"/>
                        </a:rPr>
                        <a:t>）</a:t>
                      </a:r>
                    </a:p>
                  </a:txBody>
                  <a:tcPr marL="53788" marR="537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4.2 AADL </a:t>
            </a:r>
            <a:endParaRPr b="1" dirty="0"/>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chemeClr val="tx2"/>
                </a:solidFill>
              </a:rPr>
              <a:t>SAE</a:t>
            </a:r>
            <a:r>
              <a:rPr lang="zh-CN" altLang="en-US" dirty="0" smtClean="0">
                <a:solidFill>
                  <a:schemeClr val="tx2"/>
                </a:solidFill>
              </a:rPr>
              <a:t>提出了体系结构分析和描述语言</a:t>
            </a:r>
            <a:r>
              <a:rPr lang="en-US" dirty="0" smtClean="0">
                <a:solidFill>
                  <a:schemeClr val="tx2"/>
                </a:solidFill>
              </a:rPr>
              <a:t>(AADL--Architecture Analysis &amp; Design Language)</a:t>
            </a:r>
            <a:r>
              <a:rPr lang="zh-CN" altLang="en-US" dirty="0" smtClean="0">
                <a:solidFill>
                  <a:schemeClr val="tx2"/>
                </a:solidFill>
              </a:rPr>
              <a:t>，并进行了标准化的工作。</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AADL</a:t>
            </a:r>
            <a:r>
              <a:rPr lang="zh-CN" altLang="en-US" dirty="0" smtClean="0">
                <a:solidFill>
                  <a:schemeClr val="tx2"/>
                </a:solidFill>
              </a:rPr>
              <a:t>的目标是描述</a:t>
            </a:r>
            <a:r>
              <a:rPr lang="zh-CN" altLang="en-US" sz="3100" b="1" dirty="0">
                <a:solidFill>
                  <a:srgbClr val="C00000"/>
                </a:solidFill>
              </a:rPr>
              <a:t>实时、嵌入式、容错、能进行安全分区的、可动态配置的软件任务和通信的体系结构</a:t>
            </a:r>
            <a:r>
              <a:rPr lang="zh-CN" altLang="en-US" dirty="0" smtClean="0"/>
              <a:t>。</a:t>
            </a:r>
            <a:endParaRPr lang="en-US" altLang="zh-CN" dirty="0" smtClean="0"/>
          </a:p>
          <a:p>
            <a:pPr>
              <a:buFont typeface="Arial" panose="020B0604020202020204" pitchFamily="34" charset="0"/>
              <a:buChar char="•"/>
              <a:defRPr/>
            </a:pPr>
            <a:r>
              <a:rPr lang="zh-CN" altLang="en-US" dirty="0" smtClean="0">
                <a:solidFill>
                  <a:schemeClr val="tx2"/>
                </a:solidFill>
              </a:rPr>
              <a:t>特别是高安全性的应用领域，如，民航、高速机车、航天、以及自治系统。这些系统的控制和通信普遍采用分布式多处理器硬件的体系结构。</a:t>
            </a:r>
            <a:endParaRPr lang="zh-CN" altLang="en-US" dirty="0">
              <a:solidFill>
                <a:schemeClr val="tx2"/>
              </a:solidFill>
            </a:endParaRPr>
          </a:p>
        </p:txBody>
      </p:sp>
      <p:sp>
        <p:nvSpPr>
          <p:cNvPr id="69636" name="灯片编号占位符 3"/>
          <p:cNvSpPr>
            <a:spLocks noGrp="1"/>
          </p:cNvSpPr>
          <p:nvPr>
            <p:ph type="sldNum" sz="quarter" idx="12"/>
          </p:nvPr>
        </p:nvSpPr>
        <p:spPr bwMode="auto">
          <a:noFill/>
          <a:ln>
            <a:miter lim="800000"/>
            <a:headEnd/>
            <a:tailEnd/>
          </a:ln>
        </p:spPr>
        <p:txBody>
          <a:bodyPr/>
          <a:lstStyle/>
          <a:p>
            <a:fld id="{7C2DE319-A171-4413-8C72-06AF483E237F}" type="slidenum">
              <a:rPr lang="zh-CN" altLang="en-US"/>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4.3 </a:t>
            </a:r>
            <a:r>
              <a:rPr b="1" dirty="0"/>
              <a:t>用</a:t>
            </a:r>
            <a:r>
              <a:rPr lang="en-US" b="1" dirty="0"/>
              <a:t>UML</a:t>
            </a:r>
            <a:r>
              <a:rPr b="1" dirty="0"/>
              <a:t>描述各级体系结构</a:t>
            </a:r>
          </a:p>
        </p:txBody>
      </p:sp>
      <p:sp>
        <p:nvSpPr>
          <p:cNvPr id="70659" name="内容占位符 2"/>
          <p:cNvSpPr>
            <a:spLocks noGrp="1"/>
          </p:cNvSpPr>
          <p:nvPr>
            <p:ph idx="1"/>
          </p:nvPr>
        </p:nvSpPr>
        <p:spPr>
          <a:xfrm>
            <a:off x="457200" y="1412875"/>
            <a:ext cx="8229600" cy="4895850"/>
          </a:xfrm>
        </p:spPr>
        <p:txBody>
          <a:bodyPr/>
          <a:lstStyle/>
          <a:p>
            <a:r>
              <a:rPr lang="en-US" altLang="zh-CN" dirty="0" smtClean="0">
                <a:solidFill>
                  <a:schemeClr val="tx2"/>
                </a:solidFill>
              </a:rPr>
              <a:t>4.3.1</a:t>
            </a:r>
            <a:r>
              <a:rPr lang="zh-CN" altLang="en-US" dirty="0" smtClean="0">
                <a:solidFill>
                  <a:schemeClr val="tx2"/>
                </a:solidFill>
              </a:rPr>
              <a:t>概念级的描述</a:t>
            </a:r>
            <a:r>
              <a:rPr lang="en-US" dirty="0" smtClean="0">
                <a:solidFill>
                  <a:schemeClr val="tx2"/>
                </a:solidFill>
              </a:rPr>
              <a:t>	</a:t>
            </a:r>
            <a:endParaRPr lang="zh-CN" altLang="en-US" dirty="0" smtClean="0">
              <a:solidFill>
                <a:schemeClr val="tx2"/>
              </a:solidFill>
            </a:endParaRPr>
          </a:p>
          <a:p>
            <a:r>
              <a:rPr lang="en-US" altLang="zh-CN" dirty="0" smtClean="0">
                <a:solidFill>
                  <a:schemeClr val="tx2"/>
                </a:solidFill>
              </a:rPr>
              <a:t>4.3.2</a:t>
            </a:r>
            <a:r>
              <a:rPr lang="zh-CN" altLang="en-US" dirty="0" smtClean="0">
                <a:solidFill>
                  <a:schemeClr val="tx2"/>
                </a:solidFill>
              </a:rPr>
              <a:t>模块级的描述</a:t>
            </a:r>
            <a:r>
              <a:rPr lang="en-US" dirty="0" smtClean="0">
                <a:solidFill>
                  <a:schemeClr val="tx2"/>
                </a:solidFill>
              </a:rPr>
              <a:t>	</a:t>
            </a:r>
            <a:endParaRPr lang="zh-CN" altLang="en-US" dirty="0" smtClean="0">
              <a:solidFill>
                <a:schemeClr val="tx2"/>
              </a:solidFill>
            </a:endParaRPr>
          </a:p>
          <a:p>
            <a:r>
              <a:rPr lang="en-US" altLang="zh-CN" dirty="0" smtClean="0">
                <a:solidFill>
                  <a:schemeClr val="tx2"/>
                </a:solidFill>
              </a:rPr>
              <a:t>4.3.3</a:t>
            </a:r>
            <a:r>
              <a:rPr lang="zh-CN" altLang="en-US" dirty="0" smtClean="0">
                <a:solidFill>
                  <a:schemeClr val="tx2"/>
                </a:solidFill>
              </a:rPr>
              <a:t>运行级描述</a:t>
            </a:r>
          </a:p>
          <a:p>
            <a:r>
              <a:rPr lang="en-US" altLang="zh-CN" dirty="0" smtClean="0">
                <a:solidFill>
                  <a:schemeClr val="tx2"/>
                </a:solidFill>
              </a:rPr>
              <a:t>4.3.4 </a:t>
            </a:r>
            <a:r>
              <a:rPr lang="zh-CN" altLang="en-US" dirty="0" smtClean="0">
                <a:solidFill>
                  <a:schemeClr val="tx2"/>
                </a:solidFill>
              </a:rPr>
              <a:t>代码结构描述</a:t>
            </a:r>
          </a:p>
        </p:txBody>
      </p:sp>
      <p:sp>
        <p:nvSpPr>
          <p:cNvPr id="70660" name="灯片编号占位符 3"/>
          <p:cNvSpPr>
            <a:spLocks noGrp="1"/>
          </p:cNvSpPr>
          <p:nvPr>
            <p:ph type="sldNum" sz="quarter" idx="12"/>
          </p:nvPr>
        </p:nvSpPr>
        <p:spPr bwMode="auto">
          <a:noFill/>
          <a:ln>
            <a:miter lim="800000"/>
            <a:headEnd/>
            <a:tailEnd/>
          </a:ln>
        </p:spPr>
        <p:txBody>
          <a:bodyPr/>
          <a:lstStyle/>
          <a:p>
            <a:fld id="{6CE5EBAE-BBB5-4207-96CE-F8A711324A38}" type="slidenum">
              <a:rPr lang="zh-CN" altLang="en-US"/>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4.3.1</a:t>
            </a:r>
            <a:r>
              <a:rPr b="1" dirty="0"/>
              <a:t>概念级的描述</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在概念结构设计阶段，从建立系统的概念视图的角度出发，需要把部件、端口和链接器表达为衍型类图</a:t>
            </a:r>
            <a:r>
              <a:rPr lang="en-US" dirty="0" smtClean="0">
                <a:solidFill>
                  <a:schemeClr val="tx2"/>
                </a:solidFill>
              </a:rPr>
              <a:t>(stereotyped class)</a:t>
            </a:r>
            <a:r>
              <a:rPr lang="zh-CN" altLang="en-US" dirty="0" smtClean="0">
                <a:solidFill>
                  <a:schemeClr val="tx2"/>
                </a:solidFill>
              </a:rPr>
              <a:t>。</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对此，可以用</a:t>
            </a:r>
            <a:r>
              <a:rPr lang="en-US" dirty="0" smtClean="0">
                <a:solidFill>
                  <a:schemeClr val="tx2"/>
                </a:solidFill>
              </a:rPr>
              <a:t>UML</a:t>
            </a:r>
            <a:r>
              <a:rPr lang="zh-CN" altLang="en-US" dirty="0" smtClean="0">
                <a:solidFill>
                  <a:schemeClr val="tx2"/>
                </a:solidFill>
              </a:rPr>
              <a:t>的描述方法描述体系结构：</a:t>
            </a:r>
            <a:endParaRPr lang="en-US" altLang="zh-CN" dirty="0" smtClean="0">
              <a:solidFill>
                <a:schemeClr val="tx2"/>
              </a:solidFill>
            </a:endParaRPr>
          </a:p>
          <a:p>
            <a:pPr lvl="1">
              <a:buFont typeface="Arial" panose="020B0604020202020204" pitchFamily="34" charset="0"/>
              <a:buChar char="–"/>
              <a:defRPr/>
            </a:pPr>
            <a:r>
              <a:rPr lang="en-US" dirty="0" smtClean="0"/>
              <a:t>1</a:t>
            </a:r>
            <a:r>
              <a:rPr lang="zh-CN" altLang="en-US" dirty="0" smtClean="0"/>
              <a:t>）用</a:t>
            </a:r>
            <a:r>
              <a:rPr lang="en-US" dirty="0" smtClean="0"/>
              <a:t>UML</a:t>
            </a:r>
            <a:r>
              <a:rPr lang="zh-CN" altLang="en-US" b="1" dirty="0" smtClean="0">
                <a:solidFill>
                  <a:srgbClr val="C00000"/>
                </a:solidFill>
              </a:rPr>
              <a:t>类图</a:t>
            </a:r>
            <a:r>
              <a:rPr lang="zh-CN" altLang="en-US" dirty="0" smtClean="0"/>
              <a:t>描述系统或仔细的静态配置关系；</a:t>
            </a:r>
            <a:endParaRPr lang="en-US" altLang="zh-CN" dirty="0" smtClean="0"/>
          </a:p>
          <a:p>
            <a:pPr lvl="1">
              <a:buFont typeface="Arial" panose="020B0604020202020204" pitchFamily="34" charset="0"/>
              <a:buChar char="–"/>
              <a:defRPr/>
            </a:pPr>
            <a:r>
              <a:rPr lang="en-US" dirty="0" smtClean="0"/>
              <a:t>2</a:t>
            </a:r>
            <a:r>
              <a:rPr lang="zh-CN" altLang="en-US" dirty="0" smtClean="0"/>
              <a:t>）用</a:t>
            </a:r>
            <a:r>
              <a:rPr lang="en-US" dirty="0" smtClean="0"/>
              <a:t>UML</a:t>
            </a:r>
            <a:r>
              <a:rPr lang="zh-CN" altLang="en-US" dirty="0" smtClean="0"/>
              <a:t>的</a:t>
            </a:r>
            <a:r>
              <a:rPr lang="zh-CN" altLang="en-US" b="1" dirty="0" smtClean="0">
                <a:solidFill>
                  <a:srgbClr val="C00000"/>
                </a:solidFill>
              </a:rPr>
              <a:t>顺序图或状态图</a:t>
            </a:r>
            <a:r>
              <a:rPr lang="zh-CN" altLang="en-US" dirty="0" smtClean="0"/>
              <a:t>表示协议和相关端口关系；</a:t>
            </a:r>
            <a:endParaRPr lang="en-US" altLang="zh-CN" dirty="0" smtClean="0"/>
          </a:p>
          <a:p>
            <a:pPr lvl="1">
              <a:buFont typeface="Arial" panose="020B0604020202020204" pitchFamily="34" charset="0"/>
              <a:buChar char="–"/>
              <a:defRPr/>
            </a:pPr>
            <a:r>
              <a:rPr lang="en-US" dirty="0" smtClean="0"/>
              <a:t>3</a:t>
            </a:r>
            <a:r>
              <a:rPr lang="zh-CN" altLang="en-US" dirty="0" smtClean="0"/>
              <a:t>）用</a:t>
            </a:r>
            <a:r>
              <a:rPr lang="en-US" dirty="0" smtClean="0"/>
              <a:t>UML</a:t>
            </a:r>
            <a:r>
              <a:rPr lang="zh-CN" altLang="en-US" dirty="0" smtClean="0"/>
              <a:t>的</a:t>
            </a:r>
            <a:r>
              <a:rPr lang="zh-CN" altLang="en-US" b="1" dirty="0" smtClean="0">
                <a:solidFill>
                  <a:srgbClr val="C00000"/>
                </a:solidFill>
              </a:rPr>
              <a:t>顺序图</a:t>
            </a:r>
            <a:r>
              <a:rPr lang="zh-CN" altLang="en-US" dirty="0" smtClean="0"/>
              <a:t>表示部件之间的交互的时间顺序。</a:t>
            </a:r>
          </a:p>
          <a:p>
            <a:pPr>
              <a:buFont typeface="Arial" panose="020B0604020202020204" pitchFamily="34" charset="0"/>
              <a:buChar char="•"/>
              <a:defRPr/>
            </a:pPr>
            <a:endParaRPr lang="zh-CN" altLang="en-US" dirty="0"/>
          </a:p>
        </p:txBody>
      </p:sp>
      <p:sp>
        <p:nvSpPr>
          <p:cNvPr id="71684" name="灯片编号占位符 3"/>
          <p:cNvSpPr>
            <a:spLocks noGrp="1"/>
          </p:cNvSpPr>
          <p:nvPr>
            <p:ph type="sldNum" sz="quarter" idx="12"/>
          </p:nvPr>
        </p:nvSpPr>
        <p:spPr bwMode="auto">
          <a:noFill/>
          <a:ln>
            <a:miter lim="800000"/>
            <a:headEnd/>
            <a:tailEnd/>
          </a:ln>
        </p:spPr>
        <p:txBody>
          <a:bodyPr/>
          <a:lstStyle/>
          <a:p>
            <a:fld id="{2FD3F398-6EB8-4014-845F-496D74021417}" type="slidenum">
              <a:rPr lang="zh-CN" altLang="en-US"/>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4.3.2</a:t>
            </a:r>
            <a:r>
              <a:rPr b="1" dirty="0"/>
              <a:t>模块级的描述</a:t>
            </a:r>
          </a:p>
        </p:txBody>
      </p:sp>
      <p:sp>
        <p:nvSpPr>
          <p:cNvPr id="3" name="内容占位符 2"/>
          <p:cNvSpPr>
            <a:spLocks noGrp="1"/>
          </p:cNvSpPr>
          <p:nvPr>
            <p:ph idx="1"/>
          </p:nvPr>
        </p:nvSpPr>
        <p:spPr>
          <a:xfrm>
            <a:off x="457200" y="1412875"/>
            <a:ext cx="8229600" cy="4895850"/>
          </a:xfrm>
        </p:spPr>
        <p:txBody>
          <a:bodyPr>
            <a:normAutofit fontScale="92500"/>
          </a:bodyPr>
          <a:lstStyle/>
          <a:p>
            <a:pPr>
              <a:buFont typeface="Arial" panose="020B0604020202020204" pitchFamily="34" charset="0"/>
              <a:buChar char="•"/>
              <a:defRPr/>
            </a:pPr>
            <a:r>
              <a:rPr lang="zh-CN" altLang="en-US" sz="2400" b="1" dirty="0" smtClean="0">
                <a:solidFill>
                  <a:srgbClr val="C00000"/>
                </a:solidFill>
              </a:rPr>
              <a:t>类图</a:t>
            </a:r>
            <a:r>
              <a:rPr lang="zh-CN" altLang="en-US" sz="2400" dirty="0" smtClean="0">
                <a:solidFill>
                  <a:schemeClr val="tx2"/>
                </a:solidFill>
              </a:rPr>
              <a:t>可以很好地显示出模块之间的关系，而避免每个模块的细节。</a:t>
            </a:r>
          </a:p>
          <a:p>
            <a:pPr>
              <a:buFont typeface="Arial" panose="020B0604020202020204" pitchFamily="34" charset="0"/>
              <a:buChar char="•"/>
              <a:defRPr/>
            </a:pPr>
            <a:r>
              <a:rPr lang="zh-CN" altLang="en-US" sz="2400" dirty="0" smtClean="0">
                <a:solidFill>
                  <a:schemeClr val="tx2"/>
                </a:solidFill>
              </a:rPr>
              <a:t>从模块化视角看，可以用衍型类表示模块，用衍型包表示子系统和层次。可以用嵌套</a:t>
            </a:r>
            <a:r>
              <a:rPr lang="en-US" sz="2400" dirty="0" smtClean="0">
                <a:solidFill>
                  <a:schemeClr val="tx2"/>
                </a:solidFill>
              </a:rPr>
              <a:t>(</a:t>
            </a:r>
            <a:r>
              <a:rPr lang="zh-CN" altLang="en-US" sz="2400" dirty="0" smtClean="0">
                <a:solidFill>
                  <a:schemeClr val="tx2"/>
                </a:solidFill>
              </a:rPr>
              <a:t>关联</a:t>
            </a:r>
            <a:r>
              <a:rPr lang="en-US" sz="2400" dirty="0" smtClean="0">
                <a:solidFill>
                  <a:schemeClr val="tx2"/>
                </a:solidFill>
              </a:rPr>
              <a:t>)</a:t>
            </a:r>
            <a:r>
              <a:rPr lang="zh-CN" altLang="en-US" sz="2400" dirty="0" smtClean="0">
                <a:solidFill>
                  <a:schemeClr val="tx2"/>
                </a:solidFill>
              </a:rPr>
              <a:t>表示分解情况，用</a:t>
            </a:r>
            <a:r>
              <a:rPr lang="en-US" sz="2400" dirty="0" smtClean="0">
                <a:solidFill>
                  <a:schemeClr val="tx2"/>
                </a:solidFill>
              </a:rPr>
              <a:t>UML</a:t>
            </a:r>
            <a:r>
              <a:rPr lang="zh-CN" altLang="en-US" sz="2400" dirty="0" smtClean="0">
                <a:solidFill>
                  <a:schemeClr val="tx2"/>
                </a:solidFill>
              </a:rPr>
              <a:t>的依赖表示‘使用依赖性’，即：</a:t>
            </a:r>
          </a:p>
          <a:p>
            <a:pPr lvl="1">
              <a:buFont typeface="Arial" panose="020B0604020202020204" pitchFamily="34" charset="0"/>
              <a:buChar char="–"/>
              <a:defRPr/>
            </a:pPr>
            <a:r>
              <a:rPr lang="en-US" dirty="0" smtClean="0"/>
              <a:t>1</a:t>
            </a:r>
            <a:r>
              <a:rPr lang="zh-CN" altLang="en-US" dirty="0" smtClean="0"/>
              <a:t>）用</a:t>
            </a:r>
            <a:r>
              <a:rPr lang="zh-CN" altLang="en-US" b="1" dirty="0" smtClean="0">
                <a:solidFill>
                  <a:srgbClr val="C00000"/>
                </a:solidFill>
              </a:rPr>
              <a:t>表</a:t>
            </a:r>
            <a:r>
              <a:rPr lang="zh-CN" altLang="en-US" dirty="0" smtClean="0"/>
              <a:t>描述概念视图和模块视图之间的映射关系；</a:t>
            </a:r>
          </a:p>
          <a:p>
            <a:pPr lvl="1">
              <a:buFont typeface="Arial" panose="020B0604020202020204" pitchFamily="34" charset="0"/>
              <a:buChar char="–"/>
              <a:defRPr/>
            </a:pPr>
            <a:r>
              <a:rPr lang="en-US" dirty="0" smtClean="0"/>
              <a:t>2</a:t>
            </a:r>
            <a:r>
              <a:rPr lang="zh-CN" altLang="en-US" dirty="0" smtClean="0"/>
              <a:t>）用</a:t>
            </a:r>
            <a:r>
              <a:rPr lang="en-US" dirty="0" smtClean="0"/>
              <a:t>UML</a:t>
            </a:r>
            <a:r>
              <a:rPr lang="zh-CN" altLang="en-US" dirty="0" smtClean="0"/>
              <a:t>的‘</a:t>
            </a:r>
            <a:r>
              <a:rPr lang="zh-CN" altLang="en-US" b="1" dirty="0" smtClean="0">
                <a:solidFill>
                  <a:srgbClr val="C00000"/>
                </a:solidFill>
              </a:rPr>
              <a:t>包图</a:t>
            </a:r>
            <a:r>
              <a:rPr lang="zh-CN" altLang="en-US" dirty="0" smtClean="0"/>
              <a:t>’描述子系统的分解依赖性</a:t>
            </a:r>
            <a:r>
              <a:rPr lang="en-US" dirty="0" smtClean="0"/>
              <a:t>(decomposition dependencies)</a:t>
            </a:r>
            <a:r>
              <a:rPr lang="zh-CN" altLang="en-US" dirty="0" smtClean="0"/>
              <a:t>；</a:t>
            </a:r>
          </a:p>
          <a:p>
            <a:pPr lvl="1">
              <a:buFont typeface="Arial" panose="020B0604020202020204" pitchFamily="34" charset="0"/>
              <a:buChar char="–"/>
              <a:defRPr/>
            </a:pPr>
            <a:r>
              <a:rPr lang="en-US" dirty="0" smtClean="0"/>
              <a:t>3</a:t>
            </a:r>
            <a:r>
              <a:rPr lang="zh-CN" altLang="en-US" dirty="0" smtClean="0"/>
              <a:t>）用</a:t>
            </a:r>
            <a:r>
              <a:rPr lang="en-US" dirty="0" smtClean="0"/>
              <a:t>UML</a:t>
            </a:r>
            <a:r>
              <a:rPr lang="zh-CN" altLang="en-US" dirty="0" smtClean="0"/>
              <a:t>‘</a:t>
            </a:r>
            <a:r>
              <a:rPr lang="zh-CN" altLang="en-US" b="1" dirty="0" smtClean="0">
                <a:solidFill>
                  <a:srgbClr val="C00000"/>
                </a:solidFill>
              </a:rPr>
              <a:t>类图</a:t>
            </a:r>
            <a:r>
              <a:rPr lang="zh-CN" altLang="en-US" dirty="0" smtClean="0"/>
              <a:t>’表示模块之间的‘使用依赖性’；</a:t>
            </a:r>
          </a:p>
          <a:p>
            <a:pPr lvl="1">
              <a:buFont typeface="Arial" panose="020B0604020202020204" pitchFamily="34" charset="0"/>
              <a:buChar char="–"/>
              <a:defRPr/>
            </a:pPr>
            <a:r>
              <a:rPr lang="en-US" dirty="0" smtClean="0"/>
              <a:t>4</a:t>
            </a:r>
            <a:r>
              <a:rPr lang="zh-CN" altLang="en-US" dirty="0" smtClean="0"/>
              <a:t>）用</a:t>
            </a:r>
            <a:r>
              <a:rPr lang="en-US" dirty="0" smtClean="0"/>
              <a:t>UML</a:t>
            </a:r>
            <a:r>
              <a:rPr lang="zh-CN" altLang="en-US" dirty="0" smtClean="0"/>
              <a:t>‘</a:t>
            </a:r>
            <a:r>
              <a:rPr lang="zh-CN" altLang="en-US" b="1" dirty="0" smtClean="0">
                <a:solidFill>
                  <a:srgbClr val="C00000"/>
                </a:solidFill>
              </a:rPr>
              <a:t>包图</a:t>
            </a:r>
            <a:r>
              <a:rPr lang="zh-CN" altLang="en-US" dirty="0" smtClean="0"/>
              <a:t>’表示一个层次与一个层次上部署的模块之间的‘使用依赖性’。</a:t>
            </a:r>
          </a:p>
          <a:p>
            <a:pPr lvl="1">
              <a:buFont typeface="Arial" panose="020B0604020202020204" pitchFamily="34" charset="0"/>
              <a:buChar char="–"/>
              <a:defRPr/>
            </a:pPr>
            <a:endParaRPr lang="zh-CN" altLang="en-US" dirty="0"/>
          </a:p>
        </p:txBody>
      </p:sp>
      <p:sp>
        <p:nvSpPr>
          <p:cNvPr id="72708" name="灯片编号占位符 3"/>
          <p:cNvSpPr>
            <a:spLocks noGrp="1"/>
          </p:cNvSpPr>
          <p:nvPr>
            <p:ph type="sldNum" sz="quarter" idx="12"/>
          </p:nvPr>
        </p:nvSpPr>
        <p:spPr bwMode="auto">
          <a:noFill/>
          <a:ln>
            <a:miter lim="800000"/>
            <a:headEnd/>
            <a:tailEnd/>
          </a:ln>
        </p:spPr>
        <p:txBody>
          <a:bodyPr/>
          <a:lstStyle/>
          <a:p>
            <a:fld id="{A907390E-980A-496D-B053-C0E32998A8D7}" type="slidenum">
              <a:rPr lang="zh-CN" altLang="en-US"/>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4.3.3</a:t>
            </a:r>
            <a:r>
              <a:rPr b="1" dirty="0"/>
              <a:t>运行级描述</a:t>
            </a:r>
          </a:p>
        </p:txBody>
      </p:sp>
      <p:sp>
        <p:nvSpPr>
          <p:cNvPr id="3" name="内容占位符 2"/>
          <p:cNvSpPr>
            <a:spLocks noGrp="1"/>
          </p:cNvSpPr>
          <p:nvPr>
            <p:ph idx="1"/>
          </p:nvPr>
        </p:nvSpPr>
        <p:spPr>
          <a:xfrm>
            <a:off x="457200" y="1412875"/>
            <a:ext cx="8229600" cy="4895850"/>
          </a:xfrm>
        </p:spPr>
        <p:txBody>
          <a:bodyPr>
            <a:normAutofit fontScale="92500"/>
          </a:bodyPr>
          <a:lstStyle/>
          <a:p>
            <a:pPr>
              <a:buFont typeface="Arial" panose="020B0604020202020204" pitchFamily="34" charset="0"/>
              <a:buChar char="•"/>
              <a:defRPr/>
            </a:pPr>
            <a:r>
              <a:rPr lang="zh-CN" altLang="en-US" sz="2400" dirty="0" smtClean="0">
                <a:solidFill>
                  <a:schemeClr val="tx2"/>
                </a:solidFill>
              </a:rPr>
              <a:t>需要使用其它图表示配置的动态情况。当请求动态创立动态实例时，需要用操作系统的进程实现，并在完成后将该进程杀掉。</a:t>
            </a:r>
            <a:r>
              <a:rPr lang="en-US" altLang="en-US" sz="2400" dirty="0" smtClean="0">
                <a:solidFill>
                  <a:schemeClr val="tx2"/>
                </a:solidFill>
              </a:rPr>
              <a:t>UML</a:t>
            </a:r>
            <a:r>
              <a:rPr lang="zh-CN" altLang="en-US" sz="2400" dirty="0" smtClean="0">
                <a:solidFill>
                  <a:schemeClr val="tx2"/>
                </a:solidFill>
              </a:rPr>
              <a:t>的</a:t>
            </a:r>
            <a:r>
              <a:rPr lang="zh-CN" altLang="en-US" sz="2400" b="1" dirty="0" smtClean="0">
                <a:solidFill>
                  <a:srgbClr val="C00000"/>
                </a:solidFill>
              </a:rPr>
              <a:t>顺序图</a:t>
            </a:r>
            <a:r>
              <a:rPr lang="zh-CN" altLang="en-US" sz="2400" dirty="0" smtClean="0">
                <a:solidFill>
                  <a:schemeClr val="tx2"/>
                </a:solidFill>
              </a:rPr>
              <a:t>可以很好地描述</a:t>
            </a:r>
            <a:r>
              <a:rPr lang="en-US" altLang="en-US" sz="2400" dirty="0" smtClean="0">
                <a:solidFill>
                  <a:schemeClr val="tx2"/>
                </a:solidFill>
              </a:rPr>
              <a:t>pipeline</a:t>
            </a:r>
            <a:r>
              <a:rPr lang="zh-CN" altLang="en-US" sz="2400" dirty="0" smtClean="0">
                <a:solidFill>
                  <a:schemeClr val="tx2"/>
                </a:solidFill>
              </a:rPr>
              <a:t>被创立的过程。</a:t>
            </a:r>
          </a:p>
          <a:p>
            <a:pPr>
              <a:buFont typeface="Arial" panose="020B0604020202020204" pitchFamily="34" charset="0"/>
              <a:buChar char="•"/>
              <a:defRPr/>
            </a:pPr>
            <a:r>
              <a:rPr lang="zh-CN" altLang="en-US" sz="2400" dirty="0" smtClean="0">
                <a:solidFill>
                  <a:schemeClr val="tx2"/>
                </a:solidFill>
              </a:rPr>
              <a:t>从运行的视角看，用衍型类</a:t>
            </a:r>
            <a:r>
              <a:rPr lang="en-US" altLang="en-US" sz="2400" dirty="0" smtClean="0">
                <a:solidFill>
                  <a:schemeClr val="tx2"/>
                </a:solidFill>
              </a:rPr>
              <a:t>(stereotyped classes) </a:t>
            </a:r>
            <a:r>
              <a:rPr lang="zh-CN" altLang="en-US" sz="2400" dirty="0" smtClean="0">
                <a:solidFill>
                  <a:schemeClr val="tx2"/>
                </a:solidFill>
              </a:rPr>
              <a:t>表示运行映像，联合</a:t>
            </a:r>
            <a:r>
              <a:rPr lang="en-US" altLang="en-US" sz="2400" dirty="0" smtClean="0">
                <a:solidFill>
                  <a:schemeClr val="tx2"/>
                </a:solidFill>
              </a:rPr>
              <a:t>(associations)</a:t>
            </a:r>
            <a:r>
              <a:rPr lang="zh-CN" altLang="en-US" sz="2400" dirty="0" smtClean="0">
                <a:solidFill>
                  <a:schemeClr val="tx2"/>
                </a:solidFill>
              </a:rPr>
              <a:t>表示通信路径。用</a:t>
            </a:r>
            <a:r>
              <a:rPr lang="en-US" altLang="en-US" sz="2400" dirty="0" smtClean="0">
                <a:solidFill>
                  <a:schemeClr val="tx2"/>
                </a:solidFill>
              </a:rPr>
              <a:t>(</a:t>
            </a:r>
            <a:r>
              <a:rPr lang="zh-CN" altLang="en-US" sz="2400" dirty="0" smtClean="0">
                <a:solidFill>
                  <a:schemeClr val="tx2"/>
                </a:solidFill>
              </a:rPr>
              <a:t>嵌套的</a:t>
            </a:r>
            <a:r>
              <a:rPr lang="en-US" altLang="en-US" sz="2400" dirty="0" smtClean="0">
                <a:solidFill>
                  <a:schemeClr val="tx2"/>
                </a:solidFill>
              </a:rPr>
              <a:t>)</a:t>
            </a:r>
            <a:r>
              <a:rPr lang="zh-CN" altLang="en-US" sz="2400" dirty="0" smtClean="0">
                <a:solidFill>
                  <a:schemeClr val="tx2"/>
                </a:solidFill>
              </a:rPr>
              <a:t>联合关系表示模块的涵盖关系。即，</a:t>
            </a:r>
          </a:p>
          <a:p>
            <a:pPr lvl="1">
              <a:buFont typeface="Arial" panose="020B0604020202020204" pitchFamily="34" charset="0"/>
              <a:buChar char="–"/>
              <a:defRPr/>
            </a:pPr>
            <a:r>
              <a:rPr lang="en-US" altLang="zh-CN" dirty="0" smtClean="0"/>
              <a:t>1</a:t>
            </a:r>
            <a:r>
              <a:rPr lang="zh-CN" altLang="en-US" dirty="0" smtClean="0"/>
              <a:t>）用</a:t>
            </a:r>
            <a:r>
              <a:rPr lang="en-US" dirty="0" smtClean="0"/>
              <a:t>UML</a:t>
            </a:r>
            <a:r>
              <a:rPr lang="zh-CN" altLang="en-US" b="1" dirty="0" smtClean="0">
                <a:solidFill>
                  <a:srgbClr val="C00000"/>
                </a:solidFill>
              </a:rPr>
              <a:t>类图</a:t>
            </a:r>
            <a:r>
              <a:rPr lang="zh-CN" altLang="en-US" dirty="0" smtClean="0"/>
              <a:t>表示静态配置；</a:t>
            </a:r>
          </a:p>
          <a:p>
            <a:pPr lvl="1">
              <a:buFont typeface="Arial" panose="020B0604020202020204" pitchFamily="34" charset="0"/>
              <a:buChar char="–"/>
              <a:defRPr/>
            </a:pPr>
            <a:r>
              <a:rPr lang="en-US" altLang="zh-CN" dirty="0" smtClean="0"/>
              <a:t>2</a:t>
            </a:r>
            <a:r>
              <a:rPr lang="zh-CN" altLang="en-US" dirty="0" smtClean="0"/>
              <a:t>）用</a:t>
            </a:r>
            <a:r>
              <a:rPr lang="en-US" dirty="0" smtClean="0"/>
              <a:t>UML</a:t>
            </a:r>
            <a:r>
              <a:rPr lang="zh-CN" altLang="en-US" b="1" dirty="0" smtClean="0">
                <a:solidFill>
                  <a:srgbClr val="C00000"/>
                </a:solidFill>
              </a:rPr>
              <a:t>顺序图</a:t>
            </a:r>
            <a:r>
              <a:rPr lang="zh-CN" altLang="en-US" dirty="0" smtClean="0"/>
              <a:t>表示配置项的动态行为，或配置项之间的迁移；</a:t>
            </a:r>
          </a:p>
          <a:p>
            <a:pPr lvl="1">
              <a:buFont typeface="Arial" panose="020B0604020202020204" pitchFamily="34" charset="0"/>
              <a:buChar char="–"/>
              <a:defRPr/>
            </a:pPr>
            <a:r>
              <a:rPr lang="en-US" altLang="zh-CN" dirty="0" smtClean="0"/>
              <a:t>3</a:t>
            </a:r>
            <a:r>
              <a:rPr lang="zh-CN" altLang="en-US" dirty="0" smtClean="0"/>
              <a:t>）用</a:t>
            </a:r>
            <a:r>
              <a:rPr lang="en-US" dirty="0" smtClean="0"/>
              <a:t>UML</a:t>
            </a:r>
            <a:r>
              <a:rPr lang="zh-CN" altLang="en-US" b="1" dirty="0" smtClean="0">
                <a:solidFill>
                  <a:srgbClr val="C00000"/>
                </a:solidFill>
              </a:rPr>
              <a:t>状态图</a:t>
            </a:r>
            <a:r>
              <a:rPr lang="zh-CN" altLang="en-US" dirty="0" smtClean="0"/>
              <a:t>或</a:t>
            </a:r>
            <a:r>
              <a:rPr lang="zh-CN" altLang="en-US" b="1" dirty="0" smtClean="0">
                <a:solidFill>
                  <a:srgbClr val="C00000"/>
                </a:solidFill>
              </a:rPr>
              <a:t>顺序图</a:t>
            </a:r>
            <a:r>
              <a:rPr lang="zh-CN" altLang="en-US" dirty="0" smtClean="0"/>
              <a:t>表示通信路径的协议。</a:t>
            </a:r>
          </a:p>
          <a:p>
            <a:pPr>
              <a:buFont typeface="Arial" panose="020B0604020202020204" pitchFamily="34" charset="0"/>
              <a:buChar char="•"/>
              <a:defRPr/>
            </a:pPr>
            <a:endParaRPr lang="zh-CN" altLang="en-US" dirty="0"/>
          </a:p>
        </p:txBody>
      </p:sp>
      <p:sp>
        <p:nvSpPr>
          <p:cNvPr id="73732" name="灯片编号占位符 3"/>
          <p:cNvSpPr>
            <a:spLocks noGrp="1"/>
          </p:cNvSpPr>
          <p:nvPr>
            <p:ph type="sldNum" sz="quarter" idx="12"/>
          </p:nvPr>
        </p:nvSpPr>
        <p:spPr bwMode="auto">
          <a:noFill/>
          <a:ln>
            <a:miter lim="800000"/>
            <a:headEnd/>
            <a:tailEnd/>
          </a:ln>
        </p:spPr>
        <p:txBody>
          <a:bodyPr/>
          <a:lstStyle/>
          <a:p>
            <a:fld id="{4B4B0404-118F-4D70-A5DF-B62121FE552D}" type="slidenum">
              <a:rPr lang="zh-CN" altLang="en-US"/>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4.3.4 </a:t>
            </a:r>
            <a:r>
              <a:rPr b="1" dirty="0"/>
              <a:t>代码结构描述</a:t>
            </a:r>
          </a:p>
        </p:txBody>
      </p:sp>
      <p:sp>
        <p:nvSpPr>
          <p:cNvPr id="7475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可执行文件也可以按</a:t>
            </a:r>
            <a:r>
              <a:rPr lang="zh-CN" altLang="en-US" b="1" dirty="0" smtClean="0">
                <a:solidFill>
                  <a:srgbClr val="C00000"/>
                </a:solidFill>
              </a:rPr>
              <a:t>目录</a:t>
            </a:r>
            <a:r>
              <a:rPr lang="zh-CN" altLang="en-US" dirty="0" smtClean="0">
                <a:solidFill>
                  <a:schemeClr val="tx2"/>
                </a:solidFill>
              </a:rPr>
              <a:t>进行组织。可执行文件和源文件之间的关系是通过中间文件关联起来的。可执行文件与目标文件具有的</a:t>
            </a:r>
            <a:r>
              <a:rPr lang="zh-CN" altLang="en-US" b="1" dirty="0" smtClean="0">
                <a:solidFill>
                  <a:srgbClr val="C00000"/>
                </a:solidFill>
              </a:rPr>
              <a:t>依赖关系</a:t>
            </a:r>
            <a:r>
              <a:rPr lang="zh-CN" altLang="en-US" dirty="0" smtClean="0">
                <a:solidFill>
                  <a:schemeClr val="tx2"/>
                </a:solidFill>
              </a:rPr>
              <a:t>是“链接</a:t>
            </a:r>
            <a:r>
              <a:rPr lang="en-US" altLang="zh-CN" dirty="0" smtClean="0">
                <a:solidFill>
                  <a:schemeClr val="tx2"/>
                </a:solidFill>
              </a:rPr>
              <a:t>(link)</a:t>
            </a:r>
            <a:r>
              <a:rPr lang="zh-CN" altLang="en-US" dirty="0" smtClean="0">
                <a:solidFill>
                  <a:schemeClr val="tx2"/>
                </a:solidFill>
              </a:rPr>
              <a:t>”，目标文件与源文件的关系是</a:t>
            </a:r>
            <a:r>
              <a:rPr lang="zh-CN" altLang="en-US" dirty="0" smtClean="0">
                <a:solidFill>
                  <a:srgbClr val="C00000"/>
                </a:solidFill>
              </a:rPr>
              <a:t>编译</a:t>
            </a:r>
            <a:r>
              <a:rPr lang="en-US" altLang="zh-CN" dirty="0" smtClean="0">
                <a:solidFill>
                  <a:schemeClr val="tx2"/>
                </a:solidFill>
              </a:rPr>
              <a:t>(compile)</a:t>
            </a:r>
            <a:r>
              <a:rPr lang="zh-CN" altLang="en-US" dirty="0" smtClean="0">
                <a:solidFill>
                  <a:schemeClr val="tx2"/>
                </a:solidFill>
              </a:rPr>
              <a:t>。</a:t>
            </a:r>
          </a:p>
        </p:txBody>
      </p:sp>
      <p:sp>
        <p:nvSpPr>
          <p:cNvPr id="74756" name="灯片编号占位符 3"/>
          <p:cNvSpPr>
            <a:spLocks noGrp="1"/>
          </p:cNvSpPr>
          <p:nvPr>
            <p:ph type="sldNum" sz="quarter" idx="12"/>
          </p:nvPr>
        </p:nvSpPr>
        <p:spPr bwMode="auto">
          <a:noFill/>
          <a:ln>
            <a:miter lim="800000"/>
            <a:headEnd/>
            <a:tailEnd/>
          </a:ln>
        </p:spPr>
        <p:txBody>
          <a:bodyPr/>
          <a:lstStyle/>
          <a:p>
            <a:fld id="{163A1655-F2C6-4168-B262-BC48A5564855}" type="slidenum">
              <a:rPr lang="zh-CN" altLang="en-US"/>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1187450" y="295275"/>
            <a:ext cx="7942263" cy="6548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en-US" altLang="zh-CN" sz="4800" dirty="0" smtClean="0">
                <a:solidFill>
                  <a:schemeClr val="tx2"/>
                </a:solidFill>
              </a:rPr>
              <a:t>5 </a:t>
            </a:r>
            <a:r>
              <a:rPr lang="zh-CN" altLang="en-US" sz="4800" dirty="0" smtClean="0">
                <a:solidFill>
                  <a:schemeClr val="tx2"/>
                </a:solidFill>
              </a:rPr>
              <a:t>常见的体系结构模式</a:t>
            </a:r>
            <a:endParaRPr lang="zh-CN" altLang="en-US" sz="4800"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1.1 </a:t>
            </a:r>
            <a:r>
              <a:rPr b="1" dirty="0"/>
              <a:t>为何要讨论体系结构？</a:t>
            </a:r>
          </a:p>
        </p:txBody>
      </p:sp>
      <p:sp>
        <p:nvSpPr>
          <p:cNvPr id="1024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虽然有两种方式都可以实现所期望的系统，但是从工程化和系统质量的角度看，两者是不一样的。</a:t>
            </a:r>
          </a:p>
        </p:txBody>
      </p:sp>
      <p:pic>
        <p:nvPicPr>
          <p:cNvPr id="10244" name="Picture 2"/>
          <p:cNvPicPr>
            <a:picLocks noChangeAspect="1" noChangeArrowheads="1"/>
          </p:cNvPicPr>
          <p:nvPr/>
        </p:nvPicPr>
        <p:blipFill>
          <a:blip r:embed="rId2"/>
          <a:srcRect/>
          <a:stretch>
            <a:fillRect/>
          </a:stretch>
        </p:blipFill>
        <p:spPr bwMode="auto">
          <a:xfrm>
            <a:off x="684213" y="2555875"/>
            <a:ext cx="8218487" cy="403383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 </a:t>
            </a:r>
            <a:r>
              <a:rPr b="1" dirty="0"/>
              <a:t>常见的体系结构模式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从</a:t>
            </a:r>
            <a:r>
              <a:rPr lang="en-US" dirty="0" smtClean="0">
                <a:solidFill>
                  <a:schemeClr val="tx2"/>
                </a:solidFill>
              </a:rPr>
              <a:t>20</a:t>
            </a:r>
            <a:r>
              <a:rPr lang="zh-CN" altLang="en-US" dirty="0" smtClean="0">
                <a:solidFill>
                  <a:schemeClr val="tx2"/>
                </a:solidFill>
              </a:rPr>
              <a:t>世纪</a:t>
            </a:r>
            <a:r>
              <a:rPr lang="en-US" dirty="0" smtClean="0">
                <a:solidFill>
                  <a:schemeClr val="tx2"/>
                </a:solidFill>
              </a:rPr>
              <a:t>90</a:t>
            </a:r>
            <a:r>
              <a:rPr lang="zh-CN" altLang="en-US" dirty="0" smtClean="0">
                <a:solidFill>
                  <a:schemeClr val="tx2"/>
                </a:solidFill>
              </a:rPr>
              <a:t>年代提出体系结构“风格和模式”，现在已经有许多很成熟和使用的软件体系结构模式，并得到了软件工业界普遍认可。</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软件分析、设计人员可以像建筑工程师一样直接采用成熟的体系结构模式，设计自己的体系结构。</a:t>
            </a:r>
            <a:endParaRPr lang="en-US" dirty="0" smtClean="0">
              <a:solidFill>
                <a:schemeClr val="tx2"/>
              </a:solidFill>
            </a:endParaRPr>
          </a:p>
          <a:p>
            <a:pPr lvl="1">
              <a:buFont typeface="Arial" panose="020B0604020202020204" pitchFamily="34" charset="0"/>
              <a:buChar char="–"/>
              <a:defRPr/>
            </a:pPr>
            <a:r>
              <a:rPr lang="en-US" dirty="0" smtClean="0"/>
              <a:t>5.1 </a:t>
            </a:r>
            <a:r>
              <a:rPr lang="zh-CN" altLang="en-US" dirty="0" smtClean="0"/>
              <a:t>分层视角</a:t>
            </a:r>
          </a:p>
          <a:p>
            <a:pPr lvl="1">
              <a:buFont typeface="Arial" panose="020B0604020202020204" pitchFamily="34" charset="0"/>
              <a:buChar char="–"/>
              <a:defRPr/>
            </a:pPr>
            <a:r>
              <a:rPr lang="en-US" dirty="0" smtClean="0"/>
              <a:t>5.2 </a:t>
            </a:r>
            <a:r>
              <a:rPr lang="zh-CN" altLang="en-US" dirty="0" smtClean="0"/>
              <a:t>数据流动视角</a:t>
            </a:r>
          </a:p>
          <a:p>
            <a:pPr lvl="1">
              <a:buFont typeface="Arial" panose="020B0604020202020204" pitchFamily="34" charset="0"/>
              <a:buChar char="–"/>
              <a:defRPr/>
            </a:pPr>
            <a:r>
              <a:rPr lang="en-US" dirty="0" smtClean="0"/>
              <a:t>5.3 </a:t>
            </a:r>
            <a:r>
              <a:rPr lang="zh-CN" altLang="en-US" dirty="0" smtClean="0"/>
              <a:t>数据集中视角</a:t>
            </a:r>
          </a:p>
          <a:p>
            <a:pPr lvl="1">
              <a:buFont typeface="Arial" panose="020B0604020202020204" pitchFamily="34" charset="0"/>
              <a:buChar char="–"/>
              <a:defRPr/>
            </a:pPr>
            <a:r>
              <a:rPr lang="en-US" dirty="0" smtClean="0"/>
              <a:t>5.4</a:t>
            </a:r>
            <a:r>
              <a:rPr lang="zh-CN" altLang="en-US" dirty="0" smtClean="0"/>
              <a:t>调用视角</a:t>
            </a:r>
          </a:p>
          <a:p>
            <a:pPr lvl="1">
              <a:buFont typeface="Arial" panose="020B0604020202020204" pitchFamily="34" charset="0"/>
              <a:buChar char="–"/>
              <a:defRPr/>
            </a:pPr>
            <a:r>
              <a:rPr lang="en-US" dirty="0" smtClean="0"/>
              <a:t>5.5</a:t>
            </a:r>
            <a:r>
              <a:rPr lang="zh-CN" altLang="en-US" dirty="0" smtClean="0"/>
              <a:t>消息传递视角</a:t>
            </a:r>
          </a:p>
          <a:p>
            <a:pPr lvl="1">
              <a:buFont typeface="Arial" panose="020B0604020202020204" pitchFamily="34" charset="0"/>
              <a:buChar char="–"/>
              <a:defRPr/>
            </a:pPr>
            <a:r>
              <a:rPr lang="en-US" dirty="0" smtClean="0"/>
              <a:t>5.6</a:t>
            </a:r>
            <a:r>
              <a:rPr lang="zh-CN" altLang="en-US" dirty="0" smtClean="0"/>
              <a:t>分布式与交互视角</a:t>
            </a:r>
          </a:p>
        </p:txBody>
      </p:sp>
      <p:sp>
        <p:nvSpPr>
          <p:cNvPr id="77828" name="灯片编号占位符 3"/>
          <p:cNvSpPr>
            <a:spLocks noGrp="1"/>
          </p:cNvSpPr>
          <p:nvPr>
            <p:ph type="sldNum" sz="quarter" idx="12"/>
          </p:nvPr>
        </p:nvSpPr>
        <p:spPr bwMode="auto">
          <a:noFill/>
          <a:ln>
            <a:miter lim="800000"/>
            <a:headEnd/>
            <a:tailEnd/>
          </a:ln>
        </p:spPr>
        <p:txBody>
          <a:bodyPr/>
          <a:lstStyle/>
          <a:p>
            <a:fld id="{34BE5050-F05D-4604-A76B-68078CE959C5}" type="slidenum">
              <a:rPr lang="zh-CN" altLang="en-US"/>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5.1 </a:t>
            </a:r>
            <a:r>
              <a:rPr b="1" dirty="0"/>
              <a:t>分层视角</a:t>
            </a:r>
          </a:p>
        </p:txBody>
      </p:sp>
      <p:sp>
        <p:nvSpPr>
          <p:cNvPr id="78851"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将一个复杂的系统按层分解能够很好地简化系统的构造和集成。</a:t>
            </a:r>
            <a:endParaRPr lang="en-US" dirty="0" smtClean="0">
              <a:solidFill>
                <a:schemeClr val="tx2"/>
              </a:solidFill>
            </a:endParaRPr>
          </a:p>
          <a:p>
            <a:endParaRPr lang="en-US" dirty="0" smtClean="0">
              <a:solidFill>
                <a:schemeClr val="tx2"/>
              </a:solidFill>
            </a:endParaRPr>
          </a:p>
          <a:p>
            <a:r>
              <a:rPr lang="en-US" altLang="zh-CN" dirty="0" smtClean="0">
                <a:solidFill>
                  <a:schemeClr val="tx2"/>
                </a:solidFill>
              </a:rPr>
              <a:t>5.1.1 </a:t>
            </a:r>
            <a:r>
              <a:rPr lang="zh-CN" altLang="en-US" dirty="0" smtClean="0">
                <a:solidFill>
                  <a:schemeClr val="tx2"/>
                </a:solidFill>
              </a:rPr>
              <a:t>模式</a:t>
            </a:r>
            <a:r>
              <a:rPr lang="en-US" altLang="zh-CN" dirty="0" smtClean="0">
                <a:solidFill>
                  <a:schemeClr val="tx2"/>
                </a:solidFill>
              </a:rPr>
              <a:t>1</a:t>
            </a:r>
            <a:r>
              <a:rPr lang="zh-CN" altLang="en-US" dirty="0" smtClean="0">
                <a:solidFill>
                  <a:schemeClr val="tx2"/>
                </a:solidFill>
              </a:rPr>
              <a:t>：直接分层</a:t>
            </a:r>
          </a:p>
          <a:p>
            <a:r>
              <a:rPr lang="en-US" altLang="zh-CN" dirty="0" smtClean="0">
                <a:solidFill>
                  <a:schemeClr val="tx2"/>
                </a:solidFill>
              </a:rPr>
              <a:t>5.1.2 </a:t>
            </a:r>
            <a:r>
              <a:rPr lang="zh-CN" altLang="en-US" dirty="0" smtClean="0">
                <a:solidFill>
                  <a:schemeClr val="tx2"/>
                </a:solidFill>
              </a:rPr>
              <a:t>模式</a:t>
            </a:r>
            <a:r>
              <a:rPr lang="en-US" altLang="zh-CN" dirty="0" smtClean="0">
                <a:solidFill>
                  <a:schemeClr val="tx2"/>
                </a:solidFill>
              </a:rPr>
              <a:t>2</a:t>
            </a:r>
            <a:r>
              <a:rPr lang="zh-CN" altLang="en-US" dirty="0" smtClean="0">
                <a:solidFill>
                  <a:schemeClr val="tx2"/>
                </a:solidFill>
              </a:rPr>
              <a:t>：间接分层</a:t>
            </a:r>
          </a:p>
        </p:txBody>
      </p:sp>
      <p:sp>
        <p:nvSpPr>
          <p:cNvPr id="78852" name="灯片编号占位符 3"/>
          <p:cNvSpPr>
            <a:spLocks noGrp="1"/>
          </p:cNvSpPr>
          <p:nvPr>
            <p:ph type="sldNum" sz="quarter" idx="12"/>
          </p:nvPr>
        </p:nvSpPr>
        <p:spPr bwMode="auto">
          <a:noFill/>
          <a:ln>
            <a:miter lim="800000"/>
            <a:headEnd/>
            <a:tailEnd/>
          </a:ln>
        </p:spPr>
        <p:txBody>
          <a:bodyPr/>
          <a:lstStyle/>
          <a:p>
            <a:fld id="{49CB4B0D-8C17-4ECD-B94B-67042C7DD9B3}" type="slidenum">
              <a:rPr lang="zh-CN" altLang="en-US"/>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5.1.1 </a:t>
            </a:r>
            <a:r>
              <a:rPr b="1" dirty="0"/>
              <a:t>模式</a:t>
            </a:r>
            <a:r>
              <a:rPr lang="en-US" b="1" dirty="0"/>
              <a:t>1</a:t>
            </a:r>
            <a:r>
              <a:rPr b="1" dirty="0"/>
              <a:t>：直接分层</a:t>
            </a:r>
          </a:p>
        </p:txBody>
      </p:sp>
      <p:sp>
        <p:nvSpPr>
          <p:cNvPr id="79876" name="灯片编号占位符 2"/>
          <p:cNvSpPr>
            <a:spLocks noGrp="1"/>
          </p:cNvSpPr>
          <p:nvPr>
            <p:ph type="sldNum" sz="quarter" idx="12"/>
          </p:nvPr>
        </p:nvSpPr>
        <p:spPr bwMode="auto">
          <a:noFill/>
          <a:ln>
            <a:miter lim="800000"/>
            <a:headEnd/>
            <a:tailEnd/>
          </a:ln>
        </p:spPr>
        <p:txBody>
          <a:bodyPr/>
          <a:lstStyle/>
          <a:p>
            <a:fld id="{077FC07A-971C-4119-9386-BB6ECA6C75B8}" type="slidenum">
              <a:rPr lang="zh-CN" altLang="en-US"/>
              <a:pPr/>
              <a:t>72</a:t>
            </a:fld>
            <a:endParaRPr lang="zh-CN" altLang="en-US"/>
          </a:p>
        </p:txBody>
      </p:sp>
      <p:pic>
        <p:nvPicPr>
          <p:cNvPr id="79875" name="Picture 45"/>
          <p:cNvPicPr>
            <a:picLocks noChangeAspect="1" noChangeArrowheads="1"/>
          </p:cNvPicPr>
          <p:nvPr/>
        </p:nvPicPr>
        <p:blipFill>
          <a:blip r:embed="rId2"/>
          <a:srcRect/>
          <a:stretch>
            <a:fillRect/>
          </a:stretch>
        </p:blipFill>
        <p:spPr bwMode="auto">
          <a:xfrm>
            <a:off x="842963" y="1320800"/>
            <a:ext cx="8610600" cy="481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5.1.2 </a:t>
            </a:r>
            <a:r>
              <a:rPr b="1" dirty="0"/>
              <a:t>模式</a:t>
            </a:r>
            <a:r>
              <a:rPr lang="en-US" b="1" dirty="0"/>
              <a:t>2</a:t>
            </a:r>
            <a:r>
              <a:rPr b="1" dirty="0"/>
              <a:t>：间接分层</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当一个子系统被多个部件同时访问时，直接访问的方式就会出现问题。例如，当部件不能被硬捆绑到一起时，多个调用者就不能复用被调用的子系统。</a:t>
            </a:r>
          </a:p>
          <a:p>
            <a:pPr>
              <a:buFont typeface="Arial" panose="020B0604020202020204" pitchFamily="34" charset="0"/>
              <a:buChar char="•"/>
              <a:defRPr/>
            </a:pPr>
            <a:r>
              <a:rPr lang="zh-CN" altLang="en-US" dirty="0" smtClean="0">
                <a:solidFill>
                  <a:schemeClr val="tx2"/>
                </a:solidFill>
              </a:rPr>
              <a:t>间接分层（</a:t>
            </a:r>
            <a:r>
              <a:rPr lang="en-US" dirty="0" smtClean="0">
                <a:solidFill>
                  <a:schemeClr val="tx2"/>
                </a:solidFill>
              </a:rPr>
              <a:t>Indirection Layers</a:t>
            </a:r>
            <a:r>
              <a:rPr lang="zh-CN" altLang="en-US" dirty="0" smtClean="0">
                <a:solidFill>
                  <a:schemeClr val="tx2"/>
                </a:solidFill>
              </a:rPr>
              <a:t>）是一个处于访问部件和子系统的“调用指令”之间的层。</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“调用指令”代表编程语言、应用程序接口</a:t>
            </a:r>
            <a:r>
              <a:rPr lang="en-US" dirty="0" smtClean="0">
                <a:solidFill>
                  <a:schemeClr val="tx2"/>
                </a:solidFill>
              </a:rPr>
              <a:t>(API)</a:t>
            </a:r>
            <a:r>
              <a:rPr lang="zh-CN" altLang="en-US" dirty="0" smtClean="0">
                <a:solidFill>
                  <a:schemeClr val="tx2"/>
                </a:solidFill>
              </a:rPr>
              <a:t>、部件或子系统的公共接口、或者是访问部件的约定。间接层包装了与子系统相关的所有访问，且不能绕过。</a:t>
            </a:r>
            <a:endParaRPr lang="zh-CN" altLang="en-US" dirty="0">
              <a:solidFill>
                <a:schemeClr val="tx2"/>
              </a:solidFill>
            </a:endParaRPr>
          </a:p>
        </p:txBody>
      </p:sp>
      <p:sp>
        <p:nvSpPr>
          <p:cNvPr id="80900" name="灯片编号占位符 3"/>
          <p:cNvSpPr>
            <a:spLocks noGrp="1"/>
          </p:cNvSpPr>
          <p:nvPr>
            <p:ph type="sldNum" sz="quarter" idx="12"/>
          </p:nvPr>
        </p:nvSpPr>
        <p:spPr bwMode="auto">
          <a:noFill/>
          <a:ln>
            <a:miter lim="800000"/>
            <a:headEnd/>
            <a:tailEnd/>
          </a:ln>
        </p:spPr>
        <p:txBody>
          <a:bodyPr/>
          <a:lstStyle/>
          <a:p>
            <a:fld id="{62B28EBA-0B7A-4A3B-A6D8-A25F45CDA8DD}" type="slidenum">
              <a:rPr lang="zh-CN" altLang="en-US"/>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b="1" dirty="0" smtClean="0"/>
              <a:t>间接分层的例子</a:t>
            </a:r>
          </a:p>
        </p:txBody>
      </p:sp>
      <p:pic>
        <p:nvPicPr>
          <p:cNvPr id="81923" name="Picture 2"/>
          <p:cNvPicPr>
            <a:picLocks noChangeAspect="1" noChangeArrowheads="1"/>
          </p:cNvPicPr>
          <p:nvPr/>
        </p:nvPicPr>
        <p:blipFill>
          <a:blip r:embed="rId2"/>
          <a:srcRect/>
          <a:stretch>
            <a:fillRect/>
          </a:stretch>
        </p:blipFill>
        <p:spPr bwMode="auto">
          <a:xfrm>
            <a:off x="407988" y="1228725"/>
            <a:ext cx="8455025" cy="4983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5.2 </a:t>
            </a:r>
            <a:r>
              <a:rPr b="1" dirty="0"/>
              <a:t>数据流动视角</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我们也可以从数据流动的视角考虑数据流形式的加工和处理的模式。</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在这种模式中，关注点是：哪些元素执行转换？承载数据流的是哪些元素？各种元素是如何相互连接的？其质量属性可修改性、可重用性、可集成性是如何体现的？</a:t>
            </a:r>
            <a:endParaRPr lang="en-US" dirty="0" smtClean="0">
              <a:solidFill>
                <a:schemeClr val="tx2"/>
              </a:solidFill>
            </a:endParaRPr>
          </a:p>
          <a:p>
            <a:pPr>
              <a:buFont typeface="Arial" panose="020B0604020202020204" pitchFamily="34" charset="0"/>
              <a:buChar char="•"/>
              <a:defRPr/>
            </a:pPr>
            <a:endParaRPr lang="en-US" dirty="0" smtClean="0">
              <a:solidFill>
                <a:schemeClr val="tx2"/>
              </a:solidFill>
            </a:endParaRPr>
          </a:p>
          <a:p>
            <a:pPr>
              <a:buFont typeface="Arial" panose="020B0604020202020204" pitchFamily="34" charset="0"/>
              <a:buChar char="•"/>
              <a:defRPr/>
            </a:pPr>
            <a:r>
              <a:rPr lang="en-US" dirty="0" smtClean="0">
                <a:solidFill>
                  <a:schemeClr val="tx2"/>
                </a:solidFill>
              </a:rPr>
              <a:t>5.2.1 </a:t>
            </a:r>
            <a:r>
              <a:rPr lang="zh-CN" altLang="en-US" dirty="0" smtClean="0">
                <a:solidFill>
                  <a:schemeClr val="tx2"/>
                </a:solidFill>
              </a:rPr>
              <a:t>模式</a:t>
            </a:r>
            <a:r>
              <a:rPr lang="en-US" dirty="0" smtClean="0">
                <a:solidFill>
                  <a:schemeClr val="tx2"/>
                </a:solidFill>
              </a:rPr>
              <a:t>3</a:t>
            </a:r>
            <a:r>
              <a:rPr lang="zh-CN" altLang="en-US" dirty="0" smtClean="0">
                <a:solidFill>
                  <a:schemeClr val="tx2"/>
                </a:solidFill>
              </a:rPr>
              <a:t>：批量顺序模式</a:t>
            </a:r>
          </a:p>
          <a:p>
            <a:pPr>
              <a:buFont typeface="Arial" panose="020B0604020202020204" pitchFamily="34" charset="0"/>
              <a:buChar char="•"/>
              <a:defRPr/>
            </a:pPr>
            <a:r>
              <a:rPr lang="en-US" dirty="0" smtClean="0">
                <a:solidFill>
                  <a:schemeClr val="tx2"/>
                </a:solidFill>
              </a:rPr>
              <a:t>5.2.2 </a:t>
            </a:r>
            <a:r>
              <a:rPr lang="zh-CN" altLang="en-US" dirty="0" smtClean="0">
                <a:solidFill>
                  <a:schemeClr val="tx2"/>
                </a:solidFill>
              </a:rPr>
              <a:t>模式</a:t>
            </a:r>
            <a:r>
              <a:rPr lang="en-US" dirty="0" smtClean="0">
                <a:solidFill>
                  <a:schemeClr val="tx2"/>
                </a:solidFill>
              </a:rPr>
              <a:t>4</a:t>
            </a:r>
            <a:r>
              <a:rPr lang="zh-CN" altLang="en-US" dirty="0" smtClean="0">
                <a:solidFill>
                  <a:schemeClr val="tx2"/>
                </a:solidFill>
              </a:rPr>
              <a:t>：管道和过滤器模式</a:t>
            </a:r>
            <a:endParaRPr lang="en-US" altLang="zh-CN" dirty="0" smtClean="0">
              <a:solidFill>
                <a:schemeClr val="tx2"/>
              </a:solidFill>
            </a:endParaRPr>
          </a:p>
        </p:txBody>
      </p:sp>
      <p:sp>
        <p:nvSpPr>
          <p:cNvPr id="82948" name="灯片编号占位符 3"/>
          <p:cNvSpPr>
            <a:spLocks noGrp="1"/>
          </p:cNvSpPr>
          <p:nvPr>
            <p:ph type="sldNum" sz="quarter" idx="12"/>
          </p:nvPr>
        </p:nvSpPr>
        <p:spPr bwMode="auto">
          <a:noFill/>
          <a:ln>
            <a:miter lim="800000"/>
            <a:headEnd/>
            <a:tailEnd/>
          </a:ln>
        </p:spPr>
        <p:txBody>
          <a:bodyPr/>
          <a:lstStyle/>
          <a:p>
            <a:fld id="{B7431B7B-FB38-49B8-BEEF-75CA74B60E83}" type="slidenum">
              <a:rPr lang="zh-CN" altLang="en-US"/>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5.2.1 </a:t>
            </a:r>
            <a:r>
              <a:rPr b="1" dirty="0"/>
              <a:t>模式</a:t>
            </a:r>
            <a:r>
              <a:rPr lang="en-US" b="1" dirty="0"/>
              <a:t>3</a:t>
            </a:r>
            <a:r>
              <a:rPr b="1" dirty="0"/>
              <a:t>：批量顺序模式</a:t>
            </a:r>
          </a:p>
        </p:txBody>
      </p:sp>
      <p:sp>
        <p:nvSpPr>
          <p:cNvPr id="83971" name="内容占位符 2"/>
          <p:cNvSpPr>
            <a:spLocks noGrp="1"/>
          </p:cNvSpPr>
          <p:nvPr>
            <p:ph idx="1"/>
          </p:nvPr>
        </p:nvSpPr>
        <p:spPr>
          <a:xfrm>
            <a:off x="323850" y="1323975"/>
            <a:ext cx="8229600" cy="4895850"/>
          </a:xfrm>
        </p:spPr>
        <p:txBody>
          <a:bodyPr/>
          <a:lstStyle/>
          <a:p>
            <a:r>
              <a:rPr lang="zh-CN" altLang="en-US" sz="2400" dirty="0" smtClean="0">
                <a:solidFill>
                  <a:schemeClr val="tx2"/>
                </a:solidFill>
              </a:rPr>
              <a:t>批量顺序模式</a:t>
            </a:r>
            <a:r>
              <a:rPr lang="en-US" altLang="zh-CN" sz="2400" dirty="0" smtClean="0">
                <a:solidFill>
                  <a:schemeClr val="tx2"/>
                </a:solidFill>
              </a:rPr>
              <a:t>(Batch Sequential)</a:t>
            </a:r>
            <a:r>
              <a:rPr lang="zh-CN" altLang="en-US" sz="2400" dirty="0" smtClean="0">
                <a:solidFill>
                  <a:schemeClr val="tx2"/>
                </a:solidFill>
              </a:rPr>
              <a:t>用来处理可以复杂的任务划分为许多小任务的情况，每个小任务是一系列独立的计算。由此，可以提高数据加工流程和方式的可修改性和可重用性。</a:t>
            </a:r>
          </a:p>
        </p:txBody>
      </p:sp>
      <p:sp>
        <p:nvSpPr>
          <p:cNvPr id="83972" name="灯片编号占位符 3"/>
          <p:cNvSpPr>
            <a:spLocks noGrp="1"/>
          </p:cNvSpPr>
          <p:nvPr>
            <p:ph type="sldNum" sz="quarter" idx="12"/>
          </p:nvPr>
        </p:nvSpPr>
        <p:spPr bwMode="auto">
          <a:noFill/>
          <a:ln>
            <a:miter lim="800000"/>
            <a:headEnd/>
            <a:tailEnd/>
          </a:ln>
        </p:spPr>
        <p:txBody>
          <a:bodyPr/>
          <a:lstStyle/>
          <a:p>
            <a:fld id="{5415C77B-1E35-46D3-97DE-04B44B6BB0E3}" type="slidenum">
              <a:rPr lang="zh-CN" altLang="en-US"/>
              <a:pPr/>
              <a:t>76</a:t>
            </a:fld>
            <a:endParaRPr lang="zh-CN" altLang="en-US"/>
          </a:p>
        </p:txBody>
      </p:sp>
      <p:pic>
        <p:nvPicPr>
          <p:cNvPr id="83973" name="Picture 2"/>
          <p:cNvPicPr>
            <a:picLocks noChangeAspect="1" noChangeArrowheads="1"/>
          </p:cNvPicPr>
          <p:nvPr/>
        </p:nvPicPr>
        <p:blipFill>
          <a:blip r:embed="rId2"/>
          <a:srcRect/>
          <a:stretch>
            <a:fillRect/>
          </a:stretch>
        </p:blipFill>
        <p:spPr bwMode="auto">
          <a:xfrm>
            <a:off x="385763" y="3517900"/>
            <a:ext cx="8372475"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5.2.2 </a:t>
            </a:r>
            <a:r>
              <a:rPr b="1" dirty="0"/>
              <a:t>模式</a:t>
            </a:r>
            <a:r>
              <a:rPr lang="en-US" b="1" dirty="0"/>
              <a:t>4</a:t>
            </a:r>
            <a:r>
              <a:rPr b="1" dirty="0"/>
              <a:t>：管道和过滤器模式</a:t>
            </a:r>
          </a:p>
        </p:txBody>
      </p:sp>
      <p:sp>
        <p:nvSpPr>
          <p:cNvPr id="84995" name="内容占位符 2"/>
          <p:cNvSpPr>
            <a:spLocks noGrp="1"/>
          </p:cNvSpPr>
          <p:nvPr>
            <p:ph idx="1"/>
          </p:nvPr>
        </p:nvSpPr>
        <p:spPr>
          <a:xfrm>
            <a:off x="457200" y="1412875"/>
            <a:ext cx="8229600" cy="4895850"/>
          </a:xfrm>
        </p:spPr>
        <p:txBody>
          <a:bodyPr/>
          <a:lstStyle/>
          <a:p>
            <a:r>
              <a:rPr lang="zh-CN" altLang="en-US" sz="2000" dirty="0" smtClean="0">
                <a:solidFill>
                  <a:schemeClr val="tx2"/>
                </a:solidFill>
              </a:rPr>
              <a:t>管道和过滤器模式</a:t>
            </a:r>
            <a:r>
              <a:rPr lang="en-US" altLang="zh-CN" sz="2000" dirty="0" smtClean="0">
                <a:solidFill>
                  <a:schemeClr val="tx2"/>
                </a:solidFill>
              </a:rPr>
              <a:t>(</a:t>
            </a:r>
            <a:r>
              <a:rPr lang="en-US" altLang="zh-CN" sz="2000" dirty="0" err="1" smtClean="0">
                <a:solidFill>
                  <a:schemeClr val="tx2"/>
                </a:solidFill>
              </a:rPr>
              <a:t>Piple</a:t>
            </a:r>
            <a:r>
              <a:rPr lang="en-US" altLang="zh-CN" sz="2000" dirty="0" smtClean="0">
                <a:solidFill>
                  <a:schemeClr val="tx2"/>
                </a:solidFill>
              </a:rPr>
              <a:t> and Filters)</a:t>
            </a:r>
            <a:r>
              <a:rPr lang="zh-CN" altLang="en-US" sz="2000" dirty="0" smtClean="0">
                <a:solidFill>
                  <a:schemeClr val="tx2"/>
                </a:solidFill>
              </a:rPr>
              <a:t>更适合于“面向溪流</a:t>
            </a:r>
            <a:r>
              <a:rPr lang="en-US" altLang="zh-CN" sz="2000" dirty="0" smtClean="0">
                <a:solidFill>
                  <a:schemeClr val="tx2"/>
                </a:solidFill>
              </a:rPr>
              <a:t>(Stream-Oriented)</a:t>
            </a:r>
            <a:r>
              <a:rPr lang="zh-CN" altLang="en-US" sz="2000" dirty="0" smtClean="0">
                <a:solidFill>
                  <a:schemeClr val="tx2"/>
                </a:solidFill>
              </a:rPr>
              <a:t>”的数据处理。过滤器可以增量式地将输入流转换为输出流。</a:t>
            </a:r>
          </a:p>
          <a:p>
            <a:r>
              <a:rPr lang="zh-CN" altLang="en-US" sz="2000" dirty="0" smtClean="0">
                <a:solidFill>
                  <a:schemeClr val="tx2"/>
                </a:solidFill>
              </a:rPr>
              <a:t>管道和过滤器的体系结构将复杂的任务分解为数个顺序子任务。每个子任务可以实现为一个分开的、独立部件的、过滤器处理此任务。</a:t>
            </a:r>
          </a:p>
        </p:txBody>
      </p:sp>
      <p:sp>
        <p:nvSpPr>
          <p:cNvPr id="84996" name="灯片编号占位符 3"/>
          <p:cNvSpPr>
            <a:spLocks noGrp="1"/>
          </p:cNvSpPr>
          <p:nvPr>
            <p:ph type="sldNum" sz="quarter" idx="12"/>
          </p:nvPr>
        </p:nvSpPr>
        <p:spPr bwMode="auto">
          <a:noFill/>
          <a:ln>
            <a:miter lim="800000"/>
            <a:headEnd/>
            <a:tailEnd/>
          </a:ln>
        </p:spPr>
        <p:txBody>
          <a:bodyPr/>
          <a:lstStyle/>
          <a:p>
            <a:fld id="{B13B19E3-8F6D-4DD2-8C67-3AD0F7E1E695}" type="slidenum">
              <a:rPr lang="zh-CN" altLang="en-US"/>
              <a:pPr/>
              <a:t>77</a:t>
            </a:fld>
            <a:endParaRPr lang="zh-CN" altLang="en-US"/>
          </a:p>
        </p:txBody>
      </p:sp>
      <p:pic>
        <p:nvPicPr>
          <p:cNvPr id="84997" name="Picture 2"/>
          <p:cNvPicPr>
            <a:picLocks noChangeAspect="1" noChangeArrowheads="1"/>
          </p:cNvPicPr>
          <p:nvPr/>
        </p:nvPicPr>
        <p:blipFill>
          <a:blip r:embed="rId2"/>
          <a:srcRect/>
          <a:stretch>
            <a:fillRect/>
          </a:stretch>
        </p:blipFill>
        <p:spPr bwMode="auto">
          <a:xfrm>
            <a:off x="604838" y="3556000"/>
            <a:ext cx="8539162" cy="310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5.3 </a:t>
            </a:r>
            <a:r>
              <a:rPr b="1" dirty="0"/>
              <a:t>数据集中视角</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以数据为中心的观点看，可以把系统做为一个永久的共享数据仓储。许多元素可以对此数据仓储进行访问和修改。</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这种观点关心的是：</a:t>
            </a:r>
            <a:endParaRPr lang="en-US" altLang="zh-CN" dirty="0" smtClean="0">
              <a:solidFill>
                <a:schemeClr val="tx2"/>
              </a:solidFill>
            </a:endParaRPr>
          </a:p>
          <a:p>
            <a:pPr lvl="1">
              <a:buFont typeface="Arial" panose="020B0604020202020204" pitchFamily="34" charset="0"/>
              <a:buChar char="–"/>
              <a:defRPr/>
            </a:pPr>
            <a:r>
              <a:rPr lang="zh-CN" altLang="en-US" dirty="0" smtClean="0"/>
              <a:t>共享的数据创立、访问和修改？</a:t>
            </a:r>
            <a:endParaRPr lang="en-US" altLang="zh-CN" dirty="0" smtClean="0"/>
          </a:p>
          <a:p>
            <a:pPr lvl="1">
              <a:buFont typeface="Arial" panose="020B0604020202020204" pitchFamily="34" charset="0"/>
              <a:buChar char="–"/>
              <a:defRPr/>
            </a:pPr>
            <a:r>
              <a:rPr lang="zh-CN" altLang="en-US" dirty="0" smtClean="0"/>
              <a:t>数据如何分布？</a:t>
            </a:r>
            <a:endParaRPr lang="en-US" altLang="zh-CN" dirty="0" smtClean="0"/>
          </a:p>
          <a:p>
            <a:pPr lvl="1">
              <a:buFont typeface="Arial" panose="020B0604020202020204" pitchFamily="34" charset="0"/>
              <a:buChar char="–"/>
              <a:defRPr/>
            </a:pPr>
            <a:r>
              <a:rPr lang="zh-CN" altLang="en-US" dirty="0" smtClean="0"/>
              <a:t>数据存储是被动的还是主动的，如主动通知访问者，还是访问者主动寻找感兴趣的数据？</a:t>
            </a:r>
            <a:endParaRPr lang="en-US" altLang="zh-CN" dirty="0" smtClean="0"/>
          </a:p>
          <a:p>
            <a:pPr lvl="1">
              <a:buFont typeface="Arial" panose="020B0604020202020204" pitchFamily="34" charset="0"/>
              <a:buChar char="–"/>
              <a:defRPr/>
            </a:pPr>
            <a:r>
              <a:rPr lang="zh-CN" altLang="en-US" dirty="0" smtClean="0"/>
              <a:t>数据存储如何与访问数据的元素进行通信？</a:t>
            </a:r>
            <a:endParaRPr lang="en-US" altLang="zh-CN" dirty="0" smtClean="0"/>
          </a:p>
          <a:p>
            <a:pPr lvl="1">
              <a:buFont typeface="Arial" panose="020B0604020202020204" pitchFamily="34" charset="0"/>
              <a:buChar char="–"/>
              <a:defRPr/>
            </a:pPr>
            <a:r>
              <a:rPr lang="zh-CN" altLang="en-US" dirty="0" smtClean="0"/>
              <a:t>访问者元素之间的通信是经过共享数据，还是相互间直接通信？</a:t>
            </a:r>
            <a:endParaRPr lang="en-US" altLang="zh-CN" dirty="0" smtClean="0"/>
          </a:p>
          <a:p>
            <a:pPr lvl="1">
              <a:buFont typeface="Arial" panose="020B0604020202020204" pitchFamily="34" charset="0"/>
              <a:buChar char="–"/>
              <a:defRPr/>
            </a:pPr>
            <a:r>
              <a:rPr lang="zh-CN" altLang="en-US" dirty="0" smtClean="0"/>
              <a:t>如何支持质量属性：可伸缩性、可修改性、可重用性、可集成性等</a:t>
            </a:r>
            <a:r>
              <a:rPr lang="en-US" dirty="0" smtClean="0"/>
              <a:t>?</a:t>
            </a:r>
          </a:p>
        </p:txBody>
      </p:sp>
      <p:sp>
        <p:nvSpPr>
          <p:cNvPr id="86020" name="灯片编号占位符 3"/>
          <p:cNvSpPr>
            <a:spLocks noGrp="1"/>
          </p:cNvSpPr>
          <p:nvPr>
            <p:ph type="sldNum" sz="quarter" idx="12"/>
          </p:nvPr>
        </p:nvSpPr>
        <p:spPr bwMode="auto">
          <a:noFill/>
          <a:ln>
            <a:miter lim="800000"/>
            <a:headEnd/>
            <a:tailEnd/>
          </a:ln>
        </p:spPr>
        <p:txBody>
          <a:bodyPr/>
          <a:lstStyle/>
          <a:p>
            <a:fld id="{85E8ED3E-6287-4B87-9524-6E4130FC70D2}" type="slidenum">
              <a:rPr lang="zh-CN" altLang="en-US"/>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5.3 </a:t>
            </a:r>
            <a:r>
              <a:rPr b="1" dirty="0"/>
              <a:t>数据集中视角</a:t>
            </a:r>
          </a:p>
        </p:txBody>
      </p:sp>
      <p:sp>
        <p:nvSpPr>
          <p:cNvPr id="87043" name="内容占位符 2"/>
          <p:cNvSpPr>
            <a:spLocks noGrp="1"/>
          </p:cNvSpPr>
          <p:nvPr>
            <p:ph idx="1"/>
          </p:nvPr>
        </p:nvSpPr>
        <p:spPr>
          <a:xfrm>
            <a:off x="457200" y="1412875"/>
            <a:ext cx="8229600" cy="4895850"/>
          </a:xfrm>
        </p:spPr>
        <p:txBody>
          <a:bodyPr/>
          <a:lstStyle/>
          <a:p>
            <a:r>
              <a:rPr lang="en-US" altLang="zh-CN" dirty="0" smtClean="0">
                <a:solidFill>
                  <a:schemeClr val="tx2"/>
                </a:solidFill>
              </a:rPr>
              <a:t>5.3.1 </a:t>
            </a:r>
            <a:r>
              <a:rPr lang="zh-CN" altLang="en-US" dirty="0" smtClean="0">
                <a:solidFill>
                  <a:schemeClr val="tx2"/>
                </a:solidFill>
              </a:rPr>
              <a:t>模式</a:t>
            </a:r>
            <a:r>
              <a:rPr lang="en-US" altLang="zh-CN" dirty="0" smtClean="0">
                <a:solidFill>
                  <a:schemeClr val="tx2"/>
                </a:solidFill>
              </a:rPr>
              <a:t>5</a:t>
            </a:r>
            <a:r>
              <a:rPr lang="zh-CN" altLang="en-US" dirty="0" smtClean="0">
                <a:solidFill>
                  <a:schemeClr val="tx2"/>
                </a:solidFill>
              </a:rPr>
              <a:t>：共享仓库模式</a:t>
            </a:r>
          </a:p>
          <a:p>
            <a:r>
              <a:rPr lang="en-US" altLang="zh-CN" dirty="0" smtClean="0">
                <a:solidFill>
                  <a:schemeClr val="tx2"/>
                </a:solidFill>
              </a:rPr>
              <a:t>5.3.2 </a:t>
            </a:r>
            <a:r>
              <a:rPr lang="zh-CN" altLang="en-US" dirty="0" smtClean="0">
                <a:solidFill>
                  <a:schemeClr val="tx2"/>
                </a:solidFill>
              </a:rPr>
              <a:t>模式</a:t>
            </a:r>
            <a:r>
              <a:rPr lang="en-US" altLang="zh-CN" dirty="0" smtClean="0">
                <a:solidFill>
                  <a:schemeClr val="tx2"/>
                </a:solidFill>
              </a:rPr>
              <a:t>6</a:t>
            </a:r>
            <a:r>
              <a:rPr lang="zh-CN" altLang="en-US" dirty="0" smtClean="0">
                <a:solidFill>
                  <a:schemeClr val="tx2"/>
                </a:solidFill>
              </a:rPr>
              <a:t>：主动式仓库</a:t>
            </a:r>
          </a:p>
          <a:p>
            <a:r>
              <a:rPr lang="en-US" altLang="zh-CN" dirty="0" smtClean="0">
                <a:solidFill>
                  <a:schemeClr val="tx2"/>
                </a:solidFill>
              </a:rPr>
              <a:t>5.3.3 </a:t>
            </a:r>
            <a:r>
              <a:rPr lang="zh-CN" altLang="en-US" dirty="0" smtClean="0">
                <a:solidFill>
                  <a:schemeClr val="tx2"/>
                </a:solidFill>
              </a:rPr>
              <a:t>模式</a:t>
            </a:r>
            <a:r>
              <a:rPr lang="en-US" altLang="zh-CN" dirty="0" smtClean="0">
                <a:solidFill>
                  <a:schemeClr val="tx2"/>
                </a:solidFill>
              </a:rPr>
              <a:t>7</a:t>
            </a:r>
            <a:r>
              <a:rPr lang="zh-CN" altLang="en-US" dirty="0" smtClean="0">
                <a:solidFill>
                  <a:schemeClr val="tx2"/>
                </a:solidFill>
              </a:rPr>
              <a:t>：黑板模式</a:t>
            </a:r>
          </a:p>
        </p:txBody>
      </p:sp>
      <p:sp>
        <p:nvSpPr>
          <p:cNvPr id="87044" name="灯片编号占位符 3"/>
          <p:cNvSpPr>
            <a:spLocks noGrp="1"/>
          </p:cNvSpPr>
          <p:nvPr>
            <p:ph type="sldNum" sz="quarter" idx="12"/>
          </p:nvPr>
        </p:nvSpPr>
        <p:spPr bwMode="auto">
          <a:noFill/>
          <a:ln>
            <a:miter lim="800000"/>
            <a:headEnd/>
            <a:tailEnd/>
          </a:ln>
        </p:spPr>
        <p:txBody>
          <a:bodyPr/>
          <a:lstStyle/>
          <a:p>
            <a:fld id="{1AD013E5-4639-42B7-8A72-673B7A50BB96}" type="slidenum">
              <a:rPr lang="zh-CN" altLang="en-US"/>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chemeClr val="tx2"/>
                </a:solidFill>
              </a:rPr>
              <a:t>a)</a:t>
            </a:r>
            <a:r>
              <a:rPr lang="zh-CN" altLang="en-US" dirty="0" smtClean="0">
                <a:solidFill>
                  <a:schemeClr val="tx2"/>
                </a:solidFill>
              </a:rPr>
              <a:t>的直接调用方式显得非常简单，</a:t>
            </a:r>
            <a:r>
              <a:rPr lang="en-US" dirty="0" smtClean="0">
                <a:solidFill>
                  <a:schemeClr val="tx2"/>
                </a:solidFill>
              </a:rPr>
              <a:t>C1</a:t>
            </a:r>
            <a:r>
              <a:rPr lang="zh-CN" altLang="en-US" dirty="0" smtClean="0">
                <a:solidFill>
                  <a:schemeClr val="tx2"/>
                </a:solidFill>
              </a:rPr>
              <a:t>、</a:t>
            </a:r>
            <a:r>
              <a:rPr lang="en-US" dirty="0" smtClean="0">
                <a:solidFill>
                  <a:schemeClr val="tx2"/>
                </a:solidFill>
              </a:rPr>
              <a:t>C2</a:t>
            </a:r>
            <a:r>
              <a:rPr lang="zh-CN" altLang="en-US" dirty="0" smtClean="0">
                <a:solidFill>
                  <a:schemeClr val="tx2"/>
                </a:solidFill>
              </a:rPr>
              <a:t>、</a:t>
            </a:r>
            <a:r>
              <a:rPr lang="en-US" dirty="0" smtClean="0">
                <a:solidFill>
                  <a:schemeClr val="tx2"/>
                </a:solidFill>
              </a:rPr>
              <a:t>C3</a:t>
            </a:r>
            <a:r>
              <a:rPr lang="zh-CN" altLang="en-US" dirty="0" smtClean="0">
                <a:solidFill>
                  <a:schemeClr val="tx2"/>
                </a:solidFill>
              </a:rPr>
              <a:t>直接调用第三方部件，执行第三方部件的时间会很短。但是一旦用新的接口替换第三方的部件，就需要修改</a:t>
            </a:r>
            <a:r>
              <a:rPr lang="en-US" dirty="0" smtClean="0">
                <a:solidFill>
                  <a:schemeClr val="tx2"/>
                </a:solidFill>
              </a:rPr>
              <a:t>C1</a:t>
            </a:r>
            <a:r>
              <a:rPr lang="zh-CN" altLang="en-US" dirty="0" smtClean="0">
                <a:solidFill>
                  <a:schemeClr val="tx2"/>
                </a:solidFill>
              </a:rPr>
              <a:t>、</a:t>
            </a:r>
            <a:r>
              <a:rPr lang="en-US" dirty="0" smtClean="0">
                <a:solidFill>
                  <a:schemeClr val="tx2"/>
                </a:solidFill>
              </a:rPr>
              <a:t>C2</a:t>
            </a:r>
            <a:r>
              <a:rPr lang="zh-CN" altLang="en-US" dirty="0" smtClean="0">
                <a:solidFill>
                  <a:schemeClr val="tx2"/>
                </a:solidFill>
              </a:rPr>
              <a:t>、</a:t>
            </a:r>
            <a:r>
              <a:rPr lang="en-US" dirty="0" smtClean="0">
                <a:solidFill>
                  <a:schemeClr val="tx2"/>
                </a:solidFill>
              </a:rPr>
              <a:t>C3</a:t>
            </a:r>
            <a:r>
              <a:rPr lang="zh-CN" altLang="en-US" dirty="0" smtClean="0">
                <a:solidFill>
                  <a:schemeClr val="tx2"/>
                </a:solidFill>
              </a:rPr>
              <a:t>的调用接口，从而导致系统的可修改性和升级维护的困难，影响系统质量和再工程的效率。</a:t>
            </a:r>
            <a:endParaRPr lang="en-US" altLang="zh-CN" dirty="0" smtClean="0">
              <a:solidFill>
                <a:schemeClr val="tx2"/>
              </a:solidFill>
            </a:endParaRPr>
          </a:p>
          <a:p>
            <a:pPr>
              <a:buFont typeface="Arial" panose="020B0604020202020204" pitchFamily="34" charset="0"/>
              <a:buChar char="•"/>
              <a:defRPr/>
            </a:pPr>
            <a:r>
              <a:rPr lang="en-US" dirty="0" smtClean="0">
                <a:solidFill>
                  <a:schemeClr val="tx2"/>
                </a:solidFill>
              </a:rPr>
              <a:t>b)</a:t>
            </a:r>
            <a:r>
              <a:rPr lang="zh-CN" altLang="en-US" dirty="0" smtClean="0">
                <a:solidFill>
                  <a:schemeClr val="tx2"/>
                </a:solidFill>
              </a:rPr>
              <a:t>方式中增加一个抽象层，能够适应系统的修改，仅仅需要修改抽象层的工作，显然会降低系统的业务处理效率。</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这个例子说明许多</a:t>
            </a:r>
            <a:r>
              <a:rPr lang="zh-CN" altLang="en-US" sz="3100" b="1" dirty="0">
                <a:solidFill>
                  <a:srgbClr val="C00000"/>
                </a:solidFill>
              </a:rPr>
              <a:t>软件质量特征</a:t>
            </a:r>
            <a:r>
              <a:rPr lang="en-US" dirty="0" smtClean="0">
                <a:solidFill>
                  <a:schemeClr val="tx2"/>
                </a:solidFill>
              </a:rPr>
              <a:t>(</a:t>
            </a:r>
            <a:r>
              <a:rPr lang="zh-CN" altLang="en-US" dirty="0" smtClean="0">
                <a:solidFill>
                  <a:schemeClr val="tx2"/>
                </a:solidFill>
              </a:rPr>
              <a:t>如这里的性能和可修改性</a:t>
            </a:r>
            <a:r>
              <a:rPr lang="en-US" dirty="0" smtClean="0">
                <a:solidFill>
                  <a:schemeClr val="tx2"/>
                </a:solidFill>
              </a:rPr>
              <a:t>)</a:t>
            </a:r>
            <a:r>
              <a:rPr lang="zh-CN" altLang="en-US" dirty="0" smtClean="0">
                <a:solidFill>
                  <a:schemeClr val="tx2"/>
                </a:solidFill>
              </a:rPr>
              <a:t>的要求是相互矛盾。</a:t>
            </a:r>
            <a:endParaRPr lang="zh-CN" altLang="en-US" dirty="0">
              <a:solidFill>
                <a:schemeClr val="tx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5.3.1 </a:t>
            </a:r>
            <a:r>
              <a:rPr b="1" dirty="0"/>
              <a:t>模式</a:t>
            </a:r>
            <a:r>
              <a:rPr lang="en-US" b="1" dirty="0"/>
              <a:t>5</a:t>
            </a:r>
            <a:r>
              <a:rPr b="1" dirty="0"/>
              <a:t>：共享仓库模式</a:t>
            </a:r>
          </a:p>
        </p:txBody>
      </p:sp>
      <p:sp>
        <p:nvSpPr>
          <p:cNvPr id="3" name="内容占位符 2"/>
          <p:cNvSpPr>
            <a:spLocks noGrp="1"/>
          </p:cNvSpPr>
          <p:nvPr>
            <p:ph idx="1"/>
          </p:nvPr>
        </p:nvSpPr>
        <p:spPr>
          <a:xfrm>
            <a:off x="457200" y="1412875"/>
            <a:ext cx="8229600" cy="4895850"/>
          </a:xfrm>
        </p:spPr>
        <p:txBody>
          <a:bodyPr>
            <a:normAutofit fontScale="92500"/>
          </a:bodyPr>
          <a:lstStyle/>
          <a:p>
            <a:pPr>
              <a:buFont typeface="Arial" panose="020B0604020202020204" pitchFamily="34" charset="0"/>
              <a:buChar char="•"/>
              <a:defRPr/>
            </a:pPr>
            <a:r>
              <a:rPr lang="zh-CN" altLang="en-US" sz="2400" dirty="0" smtClean="0">
                <a:solidFill>
                  <a:schemeClr val="tx2"/>
                </a:solidFill>
              </a:rPr>
              <a:t>在共享仓库模式中，有一个部件作为数据仓储，被其它的独立部件访问。这样的仓库可以被多个部件同时访问。</a:t>
            </a:r>
          </a:p>
          <a:p>
            <a:pPr>
              <a:buFont typeface="Arial" panose="020B0604020202020204" pitchFamily="34" charset="0"/>
              <a:buChar char="•"/>
              <a:defRPr/>
            </a:pPr>
            <a:r>
              <a:rPr lang="zh-CN" altLang="en-US" sz="2400" dirty="0" smtClean="0">
                <a:solidFill>
                  <a:schemeClr val="tx2"/>
                </a:solidFill>
              </a:rPr>
              <a:t>对共享仓库模式，必须提供一些机制，例如信息安全机制。有些系统提供更高层的访问机制，例如，数据库管理系统</a:t>
            </a:r>
            <a:r>
              <a:rPr lang="en-US" sz="2400" dirty="0" smtClean="0">
                <a:solidFill>
                  <a:schemeClr val="tx2"/>
                </a:solidFill>
              </a:rPr>
              <a:t>(DBMS)</a:t>
            </a:r>
            <a:r>
              <a:rPr lang="zh-CN" altLang="en-US" sz="2400" dirty="0" smtClean="0">
                <a:solidFill>
                  <a:schemeClr val="tx2"/>
                </a:solidFill>
              </a:rPr>
              <a:t>的</a:t>
            </a:r>
            <a:r>
              <a:rPr lang="en-US" sz="2400" dirty="0" smtClean="0">
                <a:solidFill>
                  <a:schemeClr val="tx2"/>
                </a:solidFill>
              </a:rPr>
              <a:t>SQL</a:t>
            </a:r>
            <a:r>
              <a:rPr lang="zh-CN" altLang="en-US" sz="2400" dirty="0" smtClean="0">
                <a:solidFill>
                  <a:schemeClr val="tx2"/>
                </a:solidFill>
              </a:rPr>
              <a:t>查询语言实现对数据库表的并行访问。</a:t>
            </a:r>
          </a:p>
          <a:p>
            <a:pPr>
              <a:buFont typeface="Arial" panose="020B0604020202020204" pitchFamily="34" charset="0"/>
              <a:buChar char="•"/>
              <a:defRPr/>
            </a:pPr>
            <a:r>
              <a:rPr lang="zh-CN" altLang="en-US" sz="2400" dirty="0" smtClean="0">
                <a:solidFill>
                  <a:schemeClr val="tx2"/>
                </a:solidFill>
              </a:rPr>
              <a:t>共享仓库是对顺序性体系结构（例如分层模式和管道过虑器模式）的一种替代，优势在于实现了数据共享，以及不相邻的两个部件之间的信息交流。如果将其用到管道过滤器中，可以实现不同过滤器之间的数据共享。</a:t>
            </a:r>
            <a:endParaRPr lang="zh-CN" altLang="en-US" sz="2400" dirty="0">
              <a:solidFill>
                <a:schemeClr val="tx2"/>
              </a:solidFill>
            </a:endParaRPr>
          </a:p>
        </p:txBody>
      </p:sp>
      <p:sp>
        <p:nvSpPr>
          <p:cNvPr id="88068" name="灯片编号占位符 3"/>
          <p:cNvSpPr>
            <a:spLocks noGrp="1"/>
          </p:cNvSpPr>
          <p:nvPr>
            <p:ph type="sldNum" sz="quarter" idx="12"/>
          </p:nvPr>
        </p:nvSpPr>
        <p:spPr bwMode="auto">
          <a:noFill/>
          <a:ln>
            <a:miter lim="800000"/>
            <a:headEnd/>
            <a:tailEnd/>
          </a:ln>
        </p:spPr>
        <p:txBody>
          <a:bodyPr/>
          <a:lstStyle/>
          <a:p>
            <a:fld id="{F95CF27C-EE63-4098-AA30-052310A710C2}" type="slidenum">
              <a:rPr lang="zh-CN" altLang="en-US"/>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5.3.2 </a:t>
            </a:r>
            <a:r>
              <a:rPr b="1" dirty="0"/>
              <a:t>模式</a:t>
            </a:r>
            <a:r>
              <a:rPr lang="en-US" b="1" dirty="0"/>
              <a:t>6</a:t>
            </a:r>
            <a:r>
              <a:rPr b="1" dirty="0"/>
              <a:t>：主动式仓库</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在共享仓库模式中，数据通常是被动地被访问。如果仓库中的数据改变或数据访问发生变化，客户端必须立刻得到通知。像“投票”这样的事件，客户端就不能立刻得到消息（只有主动查询，才能知道仓库的数据是否改变）。</a:t>
            </a:r>
          </a:p>
          <a:p>
            <a:pPr>
              <a:buFont typeface="Arial" panose="020B0604020202020204" pitchFamily="34" charset="0"/>
              <a:buChar char="•"/>
              <a:defRPr/>
            </a:pPr>
            <a:r>
              <a:rPr lang="zh-CN" altLang="en-US" dirty="0" smtClean="0">
                <a:solidFill>
                  <a:schemeClr val="tx2"/>
                </a:solidFill>
              </a:rPr>
              <a:t>主动仓库模式是共享仓库模式化的一个变体，要求把仓库中发生的特殊事件主动地通知到客户端。主动式仓库要维护客户端的注册表，并通过适当的提示机制通知客户端。</a:t>
            </a:r>
          </a:p>
          <a:p>
            <a:pPr>
              <a:buFont typeface="Arial" panose="020B0604020202020204" pitchFamily="34" charset="0"/>
              <a:buChar char="•"/>
              <a:defRPr/>
            </a:pPr>
            <a:endParaRPr lang="zh-CN" altLang="en-US" dirty="0"/>
          </a:p>
        </p:txBody>
      </p:sp>
      <p:sp>
        <p:nvSpPr>
          <p:cNvPr id="89092" name="灯片编号占位符 3"/>
          <p:cNvSpPr>
            <a:spLocks noGrp="1"/>
          </p:cNvSpPr>
          <p:nvPr>
            <p:ph type="sldNum" sz="quarter" idx="12"/>
          </p:nvPr>
        </p:nvSpPr>
        <p:spPr bwMode="auto">
          <a:noFill/>
          <a:ln>
            <a:miter lim="800000"/>
            <a:headEnd/>
            <a:tailEnd/>
          </a:ln>
        </p:spPr>
        <p:txBody>
          <a:bodyPr/>
          <a:lstStyle/>
          <a:p>
            <a:fld id="{5F290EDB-0F3B-4A4E-8248-8224D20320BD}" type="slidenum">
              <a:rPr lang="zh-CN" altLang="en-US"/>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5.3.3 </a:t>
            </a:r>
            <a:r>
              <a:rPr b="1" dirty="0"/>
              <a:t>模式</a:t>
            </a:r>
            <a:r>
              <a:rPr lang="en-US" b="1" dirty="0"/>
              <a:t>7</a:t>
            </a:r>
            <a:r>
              <a:rPr b="1" dirty="0"/>
              <a:t>：黑板模式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黑板模式，主要用于非结构化的数据领域，处理那些没有确定解决方法的问题。</a:t>
            </a:r>
            <a:endParaRPr lang="en-US" altLang="zh-CN" dirty="0" smtClean="0">
              <a:solidFill>
                <a:schemeClr val="tx2"/>
              </a:solidFill>
            </a:endParaRPr>
          </a:p>
          <a:p>
            <a:pPr lvl="1">
              <a:buFont typeface="Arial" panose="020B0604020202020204" pitchFamily="34" charset="0"/>
              <a:buChar char="–"/>
              <a:defRPr/>
            </a:pPr>
            <a:r>
              <a:rPr lang="zh-CN" altLang="en-US" dirty="0" smtClean="0"/>
              <a:t>例如，图像识别和语音识别。</a:t>
            </a:r>
          </a:p>
          <a:p>
            <a:pPr>
              <a:buFont typeface="Arial" panose="020B0604020202020204" pitchFamily="34" charset="0"/>
              <a:buChar char="•"/>
              <a:defRPr/>
            </a:pPr>
            <a:r>
              <a:rPr lang="zh-CN" altLang="en-US" dirty="0" smtClean="0">
                <a:solidFill>
                  <a:schemeClr val="tx2"/>
                </a:solidFill>
              </a:rPr>
              <a:t>黑板模式将复杂的任务分解为多个较小的子任务，每个子任务具有确定的解决方案。</a:t>
            </a:r>
            <a:endParaRPr lang="en-US" altLang="zh-CN" dirty="0" smtClean="0">
              <a:solidFill>
                <a:schemeClr val="tx2"/>
              </a:solidFill>
            </a:endParaRPr>
          </a:p>
          <a:p>
            <a:pPr lvl="1">
              <a:buFont typeface="Arial" panose="020B0604020202020204" pitchFamily="34" charset="0"/>
              <a:buChar char="–"/>
              <a:defRPr/>
            </a:pPr>
            <a:r>
              <a:rPr lang="zh-CN" altLang="en-US" dirty="0" smtClean="0"/>
              <a:t>在黑板模式中，使用客户端的结果进行启发式计算，并逐步求精地改进解决方案。</a:t>
            </a:r>
            <a:endParaRPr lang="en-US" altLang="zh-CN" dirty="0" smtClean="0"/>
          </a:p>
          <a:p>
            <a:pPr lvl="1">
              <a:buFont typeface="Arial" panose="020B0604020202020204" pitchFamily="34" charset="0"/>
              <a:buChar char="–"/>
              <a:defRPr/>
            </a:pPr>
            <a:r>
              <a:rPr lang="zh-CN" altLang="en-US" dirty="0" smtClean="0"/>
              <a:t>每个客户端</a:t>
            </a:r>
            <a:r>
              <a:rPr lang="en-US" dirty="0" smtClean="0"/>
              <a:t>(</a:t>
            </a:r>
            <a:r>
              <a:rPr lang="zh-CN" altLang="en-US" dirty="0" smtClean="0"/>
              <a:t>知识源</a:t>
            </a:r>
            <a:r>
              <a:rPr lang="en-US" dirty="0" smtClean="0"/>
              <a:t>)</a:t>
            </a:r>
            <a:r>
              <a:rPr lang="zh-CN" altLang="en-US" dirty="0" smtClean="0"/>
              <a:t>可以访问黑板，探索新的输出是否能够做进一步的处理并在处理后给出结果。用一个控制部件监督黑板，并依据黑板的状态协调客户端的工作。</a:t>
            </a:r>
          </a:p>
          <a:p>
            <a:pPr>
              <a:buFont typeface="Arial" panose="020B0604020202020204" pitchFamily="34" charset="0"/>
              <a:buChar char="•"/>
              <a:defRPr/>
            </a:pPr>
            <a:endParaRPr lang="zh-CN" altLang="en-US" dirty="0"/>
          </a:p>
        </p:txBody>
      </p:sp>
      <p:sp>
        <p:nvSpPr>
          <p:cNvPr id="90116" name="灯片编号占位符 3"/>
          <p:cNvSpPr>
            <a:spLocks noGrp="1"/>
          </p:cNvSpPr>
          <p:nvPr>
            <p:ph type="sldNum" sz="quarter" idx="12"/>
          </p:nvPr>
        </p:nvSpPr>
        <p:spPr bwMode="auto">
          <a:noFill/>
          <a:ln>
            <a:miter lim="800000"/>
            <a:headEnd/>
            <a:tailEnd/>
          </a:ln>
        </p:spPr>
        <p:txBody>
          <a:bodyPr/>
          <a:lstStyle/>
          <a:p>
            <a:fld id="{9A3F428C-0101-4B9E-8596-EFF899CC940C}" type="slidenum">
              <a:rPr lang="zh-CN" altLang="en-US"/>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5.4 </a:t>
            </a:r>
            <a:r>
              <a:rPr b="1" dirty="0"/>
              <a:t>调用视角</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部件一定要保留其独立性，最好是仅仅交换数据，而不是互相直接控制。部件的交互要通过连接器传递数据。</a:t>
            </a:r>
            <a:endParaRPr lang="en-US" altLang="zh-CN" dirty="0" smtClean="0">
              <a:solidFill>
                <a:schemeClr val="tx2"/>
              </a:solidFill>
            </a:endParaRPr>
          </a:p>
          <a:p>
            <a:pPr lvl="1">
              <a:buFont typeface="Arial" panose="020B0604020202020204" pitchFamily="34" charset="0"/>
              <a:buChar char="–"/>
              <a:defRPr/>
            </a:pPr>
            <a:r>
              <a:rPr lang="zh-CN" altLang="en-US" dirty="0" smtClean="0"/>
              <a:t>交互既可以是同步的，也可以是异步方式的。</a:t>
            </a:r>
            <a:endParaRPr lang="en-US" altLang="zh-CN" dirty="0" smtClean="0"/>
          </a:p>
          <a:p>
            <a:pPr lvl="1">
              <a:buFont typeface="Arial" panose="020B0604020202020204" pitchFamily="34" charset="0"/>
              <a:buChar char="–"/>
              <a:defRPr/>
            </a:pPr>
            <a:r>
              <a:rPr lang="zh-CN" altLang="en-US" dirty="0" smtClean="0"/>
              <a:t>交互可以是基于消息，也可以通过直接调用实现。</a:t>
            </a:r>
            <a:endParaRPr lang="en-US" altLang="zh-CN" dirty="0" smtClean="0"/>
          </a:p>
          <a:p>
            <a:pPr>
              <a:buFont typeface="Arial" panose="020B0604020202020204" pitchFamily="34" charset="0"/>
              <a:buChar char="•"/>
              <a:defRPr/>
            </a:pPr>
            <a:endParaRPr lang="en-US" altLang="zh-CN" dirty="0" smtClean="0"/>
          </a:p>
          <a:p>
            <a:pPr>
              <a:buFont typeface="Arial" panose="020B0604020202020204" pitchFamily="34" charset="0"/>
              <a:buChar char="•"/>
              <a:defRPr/>
            </a:pPr>
            <a:r>
              <a:rPr lang="zh-CN" altLang="en-US" dirty="0" smtClean="0">
                <a:solidFill>
                  <a:schemeClr val="tx2"/>
                </a:solidFill>
              </a:rPr>
              <a:t>这里我们讨论部件之间的调用方式。</a:t>
            </a:r>
            <a:endParaRPr lang="en-US" dirty="0" smtClean="0">
              <a:solidFill>
                <a:schemeClr val="tx2"/>
              </a:solidFill>
            </a:endParaRPr>
          </a:p>
          <a:p>
            <a:pPr lvl="1">
              <a:buFont typeface="Arial" panose="020B0604020202020204" pitchFamily="34" charset="0"/>
              <a:buChar char="–"/>
              <a:defRPr/>
            </a:pPr>
            <a:r>
              <a:rPr lang="en-US" dirty="0" smtClean="0"/>
              <a:t>3.4.1 </a:t>
            </a:r>
            <a:r>
              <a:rPr lang="zh-CN" altLang="en-US" dirty="0" smtClean="0"/>
              <a:t>模式</a:t>
            </a:r>
            <a:r>
              <a:rPr lang="en-US" dirty="0" smtClean="0"/>
              <a:t>8</a:t>
            </a:r>
            <a:r>
              <a:rPr lang="zh-CN" altLang="en-US" dirty="0" smtClean="0"/>
              <a:t>：远程过程调用</a:t>
            </a:r>
          </a:p>
          <a:p>
            <a:pPr lvl="1">
              <a:buFont typeface="Arial" panose="020B0604020202020204" pitchFamily="34" charset="0"/>
              <a:buChar char="–"/>
              <a:defRPr/>
            </a:pPr>
            <a:r>
              <a:rPr lang="en-US" dirty="0" smtClean="0"/>
              <a:t>3.4.2 </a:t>
            </a:r>
            <a:r>
              <a:rPr lang="zh-CN" altLang="en-US" dirty="0" smtClean="0"/>
              <a:t>模式</a:t>
            </a:r>
            <a:r>
              <a:rPr lang="en-US" dirty="0" smtClean="0"/>
              <a:t>9</a:t>
            </a:r>
            <a:r>
              <a:rPr lang="zh-CN" altLang="en-US" dirty="0" smtClean="0"/>
              <a:t>：显式调用模式</a:t>
            </a:r>
          </a:p>
          <a:p>
            <a:pPr lvl="1">
              <a:buFont typeface="Arial" panose="020B0604020202020204" pitchFamily="34" charset="0"/>
              <a:buChar char="–"/>
              <a:defRPr/>
            </a:pPr>
            <a:r>
              <a:rPr lang="en-US" dirty="0" smtClean="0"/>
              <a:t>3.4.3 </a:t>
            </a:r>
            <a:r>
              <a:rPr lang="zh-CN" altLang="en-US" dirty="0" smtClean="0"/>
              <a:t>模式</a:t>
            </a:r>
            <a:r>
              <a:rPr lang="en-US" dirty="0" smtClean="0"/>
              <a:t>10</a:t>
            </a:r>
            <a:r>
              <a:rPr lang="zh-CN" altLang="en-US" dirty="0" smtClean="0"/>
              <a:t>：隐式调用模式</a:t>
            </a:r>
          </a:p>
        </p:txBody>
      </p:sp>
      <p:sp>
        <p:nvSpPr>
          <p:cNvPr id="91140" name="灯片编号占位符 3"/>
          <p:cNvSpPr>
            <a:spLocks noGrp="1"/>
          </p:cNvSpPr>
          <p:nvPr>
            <p:ph type="sldNum" sz="quarter" idx="12"/>
          </p:nvPr>
        </p:nvSpPr>
        <p:spPr bwMode="auto">
          <a:noFill/>
          <a:ln>
            <a:miter lim="800000"/>
            <a:headEnd/>
            <a:tailEnd/>
          </a:ln>
        </p:spPr>
        <p:txBody>
          <a:bodyPr/>
          <a:lstStyle/>
          <a:p>
            <a:fld id="{CC822E1D-DE44-461C-B990-F454828665B9}" type="slidenum">
              <a:rPr lang="zh-CN" altLang="en-US"/>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5.4.1 </a:t>
            </a:r>
            <a:r>
              <a:rPr b="1" dirty="0"/>
              <a:t>模式</a:t>
            </a:r>
            <a:r>
              <a:rPr lang="en-US" b="1" dirty="0"/>
              <a:t>8</a:t>
            </a:r>
            <a:r>
              <a:rPr b="1" dirty="0"/>
              <a:t>：远程过程调用</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在分布式系统中，部件分布在各个网络或进程节点上。要实现部件的调用时，需要调用发送和接收的操作动作才能使用低层网络协议。</a:t>
            </a:r>
            <a:endParaRPr lang="en-US" altLang="zh-CN" dirty="0" smtClean="0">
              <a:solidFill>
                <a:schemeClr val="tx2"/>
              </a:solidFill>
            </a:endParaRPr>
          </a:p>
          <a:p>
            <a:pPr lvl="1">
              <a:buFont typeface="Arial" panose="020B0604020202020204" pitchFamily="34" charset="0"/>
              <a:buChar char="–"/>
              <a:defRPr/>
            </a:pPr>
            <a:r>
              <a:rPr lang="zh-CN" altLang="en-US" dirty="0" smtClean="0"/>
              <a:t>网路低层协议的实现方式可能会千差万别。</a:t>
            </a:r>
            <a:endParaRPr lang="en-US" altLang="zh-CN" dirty="0" smtClean="0"/>
          </a:p>
          <a:p>
            <a:pPr lvl="1">
              <a:buFont typeface="Arial" panose="020B0604020202020204" pitchFamily="34" charset="0"/>
              <a:buChar char="–"/>
              <a:defRPr/>
            </a:pPr>
            <a:r>
              <a:rPr lang="zh-CN" altLang="en-US" dirty="0" smtClean="0"/>
              <a:t>访问网络的程序代码很难被复用，低层的代码也没有隐藏，就很难维护和理解相关的系统。</a:t>
            </a:r>
          </a:p>
          <a:p>
            <a:pPr>
              <a:buFont typeface="Arial" panose="020B0604020202020204" pitchFamily="34" charset="0"/>
              <a:buChar char="•"/>
              <a:defRPr/>
            </a:pPr>
            <a:r>
              <a:rPr lang="zh-CN" altLang="en-US" dirty="0" smtClean="0">
                <a:solidFill>
                  <a:schemeClr val="tx2"/>
                </a:solidFill>
              </a:rPr>
              <a:t>远程过程调用</a:t>
            </a:r>
            <a:r>
              <a:rPr lang="en-US" dirty="0" smtClean="0">
                <a:solidFill>
                  <a:schemeClr val="tx2"/>
                </a:solidFill>
              </a:rPr>
              <a:t>(Remote Procedure Call)</a:t>
            </a:r>
            <a:r>
              <a:rPr lang="zh-CN" altLang="en-US" dirty="0" smtClean="0">
                <a:solidFill>
                  <a:schemeClr val="tx2"/>
                </a:solidFill>
              </a:rPr>
              <a:t>是最普遍使用的过程调用的抽象。</a:t>
            </a:r>
            <a:endParaRPr lang="en-US" altLang="zh-CN" dirty="0" smtClean="0">
              <a:solidFill>
                <a:schemeClr val="tx2"/>
              </a:solidFill>
            </a:endParaRPr>
          </a:p>
          <a:p>
            <a:pPr lvl="1">
              <a:buFont typeface="Arial" panose="020B0604020202020204" pitchFamily="34" charset="0"/>
              <a:buChar char="–"/>
              <a:defRPr/>
            </a:pPr>
            <a:r>
              <a:rPr lang="zh-CN" altLang="en-US" dirty="0" smtClean="0"/>
              <a:t>其目的是让远程的程序服务的使用就像在当地的机器上被调用一样。</a:t>
            </a:r>
            <a:endParaRPr lang="en-US" altLang="zh-CN" dirty="0" smtClean="0"/>
          </a:p>
          <a:p>
            <a:pPr lvl="1">
              <a:buFont typeface="Arial" panose="020B0604020202020204" pitchFamily="34" charset="0"/>
              <a:buChar char="–"/>
              <a:defRPr/>
            </a:pPr>
            <a:r>
              <a:rPr lang="zh-CN" altLang="en-US" dirty="0" smtClean="0"/>
              <a:t>由此，实现不同进程或不同机器上的过程</a:t>
            </a:r>
            <a:r>
              <a:rPr lang="en-US" dirty="0" smtClean="0"/>
              <a:t>(</a:t>
            </a:r>
            <a:r>
              <a:rPr lang="zh-CN" altLang="en-US" dirty="0" smtClean="0"/>
              <a:t>或操作</a:t>
            </a:r>
            <a:r>
              <a:rPr lang="en-US" dirty="0" smtClean="0"/>
              <a:t>)</a:t>
            </a:r>
            <a:r>
              <a:rPr lang="zh-CN" altLang="en-US" dirty="0" smtClean="0"/>
              <a:t>的调用。</a:t>
            </a:r>
            <a:endParaRPr lang="zh-CN" altLang="en-US" dirty="0"/>
          </a:p>
        </p:txBody>
      </p:sp>
      <p:sp>
        <p:nvSpPr>
          <p:cNvPr id="92164" name="灯片编号占位符 3"/>
          <p:cNvSpPr>
            <a:spLocks noGrp="1"/>
          </p:cNvSpPr>
          <p:nvPr>
            <p:ph type="sldNum" sz="quarter" idx="12"/>
          </p:nvPr>
        </p:nvSpPr>
        <p:spPr bwMode="auto">
          <a:noFill/>
          <a:ln>
            <a:miter lim="800000"/>
            <a:headEnd/>
            <a:tailEnd/>
          </a:ln>
        </p:spPr>
        <p:txBody>
          <a:bodyPr/>
          <a:lstStyle/>
          <a:p>
            <a:fld id="{76530494-8306-4645-AA3D-E2EB0DD06B07}" type="slidenum">
              <a:rPr lang="zh-CN" altLang="en-US"/>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5.4.2 </a:t>
            </a:r>
            <a:r>
              <a:rPr b="1" dirty="0"/>
              <a:t>模式</a:t>
            </a:r>
            <a:r>
              <a:rPr lang="en-US" b="1" dirty="0"/>
              <a:t>9</a:t>
            </a:r>
            <a:r>
              <a:rPr b="1" dirty="0"/>
              <a:t>：显式调用模式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一个显式调用</a:t>
            </a:r>
            <a:r>
              <a:rPr lang="en-US" dirty="0" smtClean="0">
                <a:solidFill>
                  <a:schemeClr val="tx2"/>
                </a:solidFill>
              </a:rPr>
              <a:t>(Explicit Invocation)</a:t>
            </a:r>
            <a:r>
              <a:rPr lang="zh-CN" altLang="en-US" dirty="0" smtClean="0">
                <a:solidFill>
                  <a:schemeClr val="tx2"/>
                </a:solidFill>
              </a:rPr>
              <a:t>允许客户端采用各种问候方式调用供应者的服务。</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其耦合方式</a:t>
            </a:r>
            <a:r>
              <a:rPr lang="en-US" dirty="0" smtClean="0">
                <a:solidFill>
                  <a:schemeClr val="tx2"/>
                </a:solidFill>
              </a:rPr>
              <a:t>(</a:t>
            </a:r>
            <a:r>
              <a:rPr lang="zh-CN" altLang="en-US" dirty="0" smtClean="0">
                <a:solidFill>
                  <a:schemeClr val="tx2"/>
                </a:solidFill>
              </a:rPr>
              <a:t>例如，供应商在网络中的位置</a:t>
            </a:r>
            <a:r>
              <a:rPr lang="en-US" dirty="0" smtClean="0">
                <a:solidFill>
                  <a:schemeClr val="tx2"/>
                </a:solidFill>
              </a:rPr>
              <a:t>)</a:t>
            </a:r>
            <a:r>
              <a:rPr lang="zh-CN" altLang="en-US" dirty="0" smtClean="0">
                <a:solidFill>
                  <a:schemeClr val="tx2"/>
                </a:solidFill>
              </a:rPr>
              <a:t>在设计时就必须知道。客户端提供这些设计判断，包括显式调用机制的服务名称和参数。</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显式调用机制执行调用并提交计算结果。</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显式调用可以是客户端的一部分，也可以是服务器的一部分，也可以是一个单独的部件。</a:t>
            </a:r>
            <a:endParaRPr lang="zh-CN" altLang="en-US" dirty="0">
              <a:solidFill>
                <a:schemeClr val="tx2"/>
              </a:solidFill>
            </a:endParaRPr>
          </a:p>
        </p:txBody>
      </p:sp>
      <p:sp>
        <p:nvSpPr>
          <p:cNvPr id="93188" name="灯片编号占位符 3"/>
          <p:cNvSpPr>
            <a:spLocks noGrp="1"/>
          </p:cNvSpPr>
          <p:nvPr>
            <p:ph type="sldNum" sz="quarter" idx="12"/>
          </p:nvPr>
        </p:nvSpPr>
        <p:spPr bwMode="auto">
          <a:noFill/>
          <a:ln>
            <a:miter lim="800000"/>
            <a:headEnd/>
            <a:tailEnd/>
          </a:ln>
        </p:spPr>
        <p:txBody>
          <a:bodyPr/>
          <a:lstStyle/>
          <a:p>
            <a:fld id="{64C51034-EEB5-4401-84A2-4D8347776132}" type="slidenum">
              <a:rPr lang="zh-CN" altLang="en-US"/>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3"/>
          <p:cNvPicPr>
            <a:picLocks noChangeAspect="1" noChangeArrowheads="1"/>
          </p:cNvPicPr>
          <p:nvPr/>
        </p:nvPicPr>
        <p:blipFill>
          <a:blip r:embed="rId2"/>
          <a:srcRect/>
          <a:stretch>
            <a:fillRect/>
          </a:stretch>
        </p:blipFill>
        <p:spPr bwMode="auto">
          <a:xfrm>
            <a:off x="468313" y="981075"/>
            <a:ext cx="8188325" cy="3065463"/>
          </a:xfrm>
          <a:prstGeom prst="rect">
            <a:avLst/>
          </a:prstGeom>
          <a:noFill/>
          <a:ln w="9525">
            <a:noFill/>
            <a:miter lim="800000"/>
            <a:headEnd/>
            <a:tailEnd/>
          </a:ln>
        </p:spPr>
      </p:pic>
      <p:sp>
        <p:nvSpPr>
          <p:cNvPr id="5" name="矩形 4"/>
          <p:cNvSpPr/>
          <p:nvPr/>
        </p:nvSpPr>
        <p:spPr>
          <a:xfrm>
            <a:off x="684213" y="4581525"/>
            <a:ext cx="8134350" cy="1200150"/>
          </a:xfrm>
          <a:prstGeom prst="rect">
            <a:avLst/>
          </a:prstGeom>
        </p:spPr>
        <p:txBody>
          <a:bodyPr>
            <a:spAutoFit/>
          </a:bodyPr>
          <a:lstStyle/>
          <a:p>
            <a:pPr marL="457200" indent="-457200" eaLnBrk="1" hangingPunct="1">
              <a:buFont typeface="Arial" pitchFamily="34" charset="0"/>
              <a:buChar char="•"/>
              <a:defRPr/>
            </a:pPr>
            <a:r>
              <a:rPr lang="zh-CN" altLang="en-US" dirty="0">
                <a:solidFill>
                  <a:schemeClr val="tx2"/>
                </a:solidFill>
                <a:latin typeface="+mn-ea"/>
                <a:ea typeface="+mn-ea"/>
              </a:rPr>
              <a:t>显式调用具有两种变体：同步显式调用和异步显式调用。</a:t>
            </a:r>
            <a:endParaRPr lang="en-US" altLang="zh-CN" dirty="0">
              <a:solidFill>
                <a:schemeClr val="tx2"/>
              </a:solidFill>
              <a:latin typeface="+mn-ea"/>
              <a:ea typeface="+mn-ea"/>
            </a:endParaRPr>
          </a:p>
          <a:p>
            <a:pPr marL="457200" indent="-457200" eaLnBrk="1" hangingPunct="1">
              <a:buFont typeface="Arial" pitchFamily="34" charset="0"/>
              <a:buChar char="•"/>
              <a:defRPr/>
            </a:pPr>
            <a:r>
              <a:rPr lang="zh-CN" altLang="en-US" dirty="0">
                <a:solidFill>
                  <a:schemeClr val="tx2"/>
                </a:solidFill>
                <a:latin typeface="+mn-ea"/>
                <a:ea typeface="+mn-ea"/>
              </a:rPr>
              <a:t>在同步显式调用中，客户端处于阻塞状态直到得到结果。</a:t>
            </a:r>
            <a:endParaRPr lang="en-US" altLang="zh-CN" dirty="0">
              <a:solidFill>
                <a:schemeClr val="tx2"/>
              </a:solidFill>
              <a:latin typeface="+mn-ea"/>
              <a:ea typeface="+mn-ea"/>
            </a:endParaRPr>
          </a:p>
          <a:p>
            <a:pPr marL="457200" indent="-457200" eaLnBrk="1" hangingPunct="1">
              <a:buFont typeface="Arial" pitchFamily="34" charset="0"/>
              <a:buChar char="•"/>
              <a:defRPr/>
            </a:pPr>
            <a:r>
              <a:rPr lang="zh-CN" altLang="en-US" dirty="0">
                <a:solidFill>
                  <a:schemeClr val="tx2"/>
                </a:solidFill>
                <a:latin typeface="+mn-ea"/>
                <a:ea typeface="+mn-ea"/>
              </a:rPr>
              <a:t>在异步调用中，客户端发出调用命令后，可以立即结束工作，期望稍后的结果到达。</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4</a:t>
            </a:r>
            <a:r>
              <a:rPr b="1" dirty="0"/>
              <a:t>种不同的异步调用模式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en-US" dirty="0" smtClean="0">
                <a:solidFill>
                  <a:srgbClr val="C00000"/>
                </a:solidFill>
              </a:rPr>
              <a:t>FIRE </a:t>
            </a:r>
            <a:r>
              <a:rPr lang="zh-CN" altLang="en-US" dirty="0" smtClean="0">
                <a:solidFill>
                  <a:srgbClr val="C00000"/>
                </a:solidFill>
              </a:rPr>
              <a:t>和</a:t>
            </a:r>
            <a:r>
              <a:rPr lang="en-US" dirty="0" smtClean="0">
                <a:solidFill>
                  <a:srgbClr val="C00000"/>
                </a:solidFill>
              </a:rPr>
              <a:t> FORGET</a:t>
            </a:r>
            <a:r>
              <a:rPr lang="zh-CN" altLang="en-US" dirty="0" smtClean="0">
                <a:solidFill>
                  <a:schemeClr val="tx2"/>
                </a:solidFill>
              </a:rPr>
              <a:t>方式，其含义是：异步操作情况下尽力而为提供服务，而不传递结果或回答。</a:t>
            </a:r>
          </a:p>
          <a:p>
            <a:pPr>
              <a:buFont typeface="Arial" panose="020B0604020202020204" pitchFamily="34" charset="0"/>
              <a:buChar char="•"/>
              <a:defRPr/>
            </a:pPr>
            <a:r>
              <a:rPr lang="zh-CN" altLang="en-US" dirty="0" smtClean="0">
                <a:solidFill>
                  <a:srgbClr val="C00000"/>
                </a:solidFill>
              </a:rPr>
              <a:t>与服务器同步</a:t>
            </a:r>
            <a:r>
              <a:rPr lang="en-US" dirty="0" smtClean="0">
                <a:solidFill>
                  <a:schemeClr val="tx2"/>
                </a:solidFill>
              </a:rPr>
              <a:t>(SYNC WITH SERVER)</a:t>
            </a:r>
            <a:r>
              <a:rPr lang="zh-CN" altLang="en-US" dirty="0" smtClean="0">
                <a:solidFill>
                  <a:schemeClr val="tx2"/>
                </a:solidFill>
              </a:rPr>
              <a:t>方式，其含义是：一旦服务器端响应了调用，就要向客户端发送答复信，但是并不立刻传递结果。</a:t>
            </a:r>
          </a:p>
          <a:p>
            <a:pPr>
              <a:buFont typeface="Arial" panose="020B0604020202020204" pitchFamily="34" charset="0"/>
              <a:buChar char="•"/>
              <a:defRPr/>
            </a:pPr>
            <a:r>
              <a:rPr lang="zh-CN" altLang="en-US" dirty="0" smtClean="0">
                <a:solidFill>
                  <a:srgbClr val="C00000"/>
                </a:solidFill>
              </a:rPr>
              <a:t>调查对象</a:t>
            </a:r>
            <a:r>
              <a:rPr lang="en-US" dirty="0" smtClean="0">
                <a:solidFill>
                  <a:schemeClr val="tx2"/>
                </a:solidFill>
              </a:rPr>
              <a:t>(POLL OBJECT)</a:t>
            </a:r>
            <a:r>
              <a:rPr lang="zh-CN" altLang="en-US" dirty="0" smtClean="0">
                <a:solidFill>
                  <a:schemeClr val="tx2"/>
                </a:solidFill>
              </a:rPr>
              <a:t>方式，其含义是：按确定的间隔时间，客户端调查</a:t>
            </a:r>
            <a:r>
              <a:rPr lang="en-US" dirty="0" smtClean="0">
                <a:solidFill>
                  <a:schemeClr val="tx2"/>
                </a:solidFill>
              </a:rPr>
              <a:t>(</a:t>
            </a:r>
            <a:r>
              <a:rPr lang="zh-CN" altLang="en-US" dirty="0" smtClean="0">
                <a:solidFill>
                  <a:schemeClr val="tx2"/>
                </a:solidFill>
              </a:rPr>
              <a:t>查询</a:t>
            </a:r>
            <a:r>
              <a:rPr lang="en-US" dirty="0" smtClean="0">
                <a:solidFill>
                  <a:schemeClr val="tx2"/>
                </a:solidFill>
              </a:rPr>
              <a:t>)</a:t>
            </a:r>
            <a:r>
              <a:rPr lang="zh-CN" altLang="en-US" dirty="0" smtClean="0">
                <a:solidFill>
                  <a:schemeClr val="tx2"/>
                </a:solidFill>
              </a:rPr>
              <a:t>异步调用的结果。</a:t>
            </a:r>
          </a:p>
          <a:p>
            <a:pPr>
              <a:buFont typeface="Arial" panose="020B0604020202020204" pitchFamily="34" charset="0"/>
              <a:buChar char="•"/>
              <a:defRPr/>
            </a:pPr>
            <a:r>
              <a:rPr lang="zh-CN" altLang="en-US" dirty="0" smtClean="0">
                <a:solidFill>
                  <a:srgbClr val="C00000"/>
                </a:solidFill>
              </a:rPr>
              <a:t>结果回调</a:t>
            </a:r>
            <a:r>
              <a:rPr lang="en-US" dirty="0" smtClean="0">
                <a:solidFill>
                  <a:schemeClr val="tx2"/>
                </a:solidFill>
              </a:rPr>
              <a:t>(RESULT CALLBACK)</a:t>
            </a:r>
            <a:r>
              <a:rPr lang="zh-CN" altLang="en-US" dirty="0" smtClean="0">
                <a:solidFill>
                  <a:schemeClr val="tx2"/>
                </a:solidFill>
              </a:rPr>
              <a:t>方式，其含义是：允许客户端接收结果。与调查对象模式相反，服务器主动将异步结果通知给请求的客户端，而不是等待客户端的查询。</a:t>
            </a:r>
            <a:endParaRPr lang="zh-CN" altLang="en-US" dirty="0">
              <a:solidFill>
                <a:schemeClr val="tx2"/>
              </a:solidFill>
            </a:endParaRPr>
          </a:p>
        </p:txBody>
      </p:sp>
      <p:sp>
        <p:nvSpPr>
          <p:cNvPr id="95236" name="灯片编号占位符 3"/>
          <p:cNvSpPr>
            <a:spLocks noGrp="1"/>
          </p:cNvSpPr>
          <p:nvPr>
            <p:ph type="sldNum" sz="quarter" idx="12"/>
          </p:nvPr>
        </p:nvSpPr>
        <p:spPr bwMode="auto">
          <a:noFill/>
          <a:ln>
            <a:miter lim="800000"/>
            <a:headEnd/>
            <a:tailEnd/>
          </a:ln>
        </p:spPr>
        <p:txBody>
          <a:bodyPr/>
          <a:lstStyle/>
          <a:p>
            <a:fld id="{79B88349-1334-4710-B8B0-9A92E3175FCF}" type="slidenum">
              <a:rPr lang="zh-CN" altLang="en-US"/>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5.4.3 </a:t>
            </a:r>
            <a:r>
              <a:rPr b="1" dirty="0"/>
              <a:t>模式</a:t>
            </a:r>
            <a:r>
              <a:rPr lang="en-US" b="1" dirty="0"/>
              <a:t>10</a:t>
            </a:r>
            <a:r>
              <a:rPr b="1" dirty="0"/>
              <a:t>：隐式调用模式</a:t>
            </a:r>
          </a:p>
        </p:txBody>
      </p:sp>
      <p:sp>
        <p:nvSpPr>
          <p:cNvPr id="3" name="内容占位符 2"/>
          <p:cNvSpPr>
            <a:spLocks noGrp="1"/>
          </p:cNvSpPr>
          <p:nvPr>
            <p:ph idx="1"/>
          </p:nvPr>
        </p:nvSpPr>
        <p:spPr>
          <a:xfrm>
            <a:off x="457200" y="1412875"/>
            <a:ext cx="8435975" cy="4895850"/>
          </a:xfrm>
        </p:spPr>
        <p:txBody>
          <a:bodyPr>
            <a:normAutofit fontScale="85000" lnSpcReduction="10000"/>
          </a:bodyPr>
          <a:lstStyle/>
          <a:p>
            <a:pPr>
              <a:buFont typeface="Arial" panose="020B0604020202020204" pitchFamily="34" charset="0"/>
              <a:buChar char="•"/>
              <a:defRPr/>
            </a:pPr>
            <a:r>
              <a:rPr lang="zh-CN" altLang="en-US" sz="2400" dirty="0" smtClean="0">
                <a:solidFill>
                  <a:schemeClr val="tx2"/>
                </a:solidFill>
              </a:rPr>
              <a:t>在分布式环境下，会存在多个服务者，客户端发起的调用会以各种方式提供给供应者，很难知道哪个服务者响应了该调用。</a:t>
            </a:r>
            <a:endParaRPr lang="en-US" altLang="zh-CN" sz="2400" dirty="0" smtClean="0">
              <a:solidFill>
                <a:schemeClr val="tx2"/>
              </a:solidFill>
            </a:endParaRPr>
          </a:p>
          <a:p>
            <a:pPr>
              <a:buFont typeface="Arial" panose="020B0604020202020204" pitchFamily="34" charset="0"/>
              <a:buChar char="•"/>
              <a:defRPr/>
            </a:pPr>
            <a:r>
              <a:rPr lang="zh-CN" altLang="en-US" sz="2400" dirty="0" smtClean="0">
                <a:solidFill>
                  <a:schemeClr val="tx2"/>
                </a:solidFill>
              </a:rPr>
              <a:t>可能的情况是：</a:t>
            </a:r>
            <a:endParaRPr lang="en-US" altLang="zh-CN" sz="2400" dirty="0" smtClean="0">
              <a:solidFill>
                <a:schemeClr val="tx2"/>
              </a:solidFill>
            </a:endParaRPr>
          </a:p>
          <a:p>
            <a:pPr lvl="1">
              <a:buFont typeface="Arial" panose="020B0604020202020204" pitchFamily="34" charset="0"/>
              <a:buChar char="–"/>
              <a:defRPr/>
            </a:pPr>
            <a:r>
              <a:rPr lang="en-US" sz="2000" dirty="0" smtClean="0"/>
              <a:t>1</a:t>
            </a:r>
            <a:r>
              <a:rPr lang="zh-CN" altLang="en-US" sz="2000" dirty="0" smtClean="0"/>
              <a:t>）客户端只是发起调用，仅仅关心调用的结果；或者，</a:t>
            </a:r>
            <a:endParaRPr lang="en-US" altLang="zh-CN" sz="2000" dirty="0" smtClean="0"/>
          </a:p>
          <a:p>
            <a:pPr lvl="1">
              <a:buFont typeface="Arial" panose="020B0604020202020204" pitchFamily="34" charset="0"/>
              <a:buChar char="–"/>
              <a:defRPr/>
            </a:pPr>
            <a:r>
              <a:rPr lang="en-US" sz="2000" dirty="0" smtClean="0"/>
              <a:t>2</a:t>
            </a:r>
            <a:r>
              <a:rPr lang="zh-CN" altLang="en-US" sz="2000" dirty="0" smtClean="0"/>
              <a:t>）客户端发起调用后并不需要立刻返回结果，希望在后续再得到结果；或者，</a:t>
            </a:r>
            <a:endParaRPr lang="en-US" altLang="zh-CN" sz="2000" dirty="0" smtClean="0"/>
          </a:p>
          <a:p>
            <a:pPr lvl="1">
              <a:buFont typeface="Arial" panose="020B0604020202020204" pitchFamily="34" charset="0"/>
              <a:buChar char="–"/>
              <a:defRPr/>
            </a:pPr>
            <a:r>
              <a:rPr lang="en-US" sz="2000" dirty="0" smtClean="0"/>
              <a:t>3</a:t>
            </a:r>
            <a:r>
              <a:rPr lang="zh-CN" altLang="en-US" sz="2000" dirty="0" smtClean="0"/>
              <a:t>）供应者不能立刻回应客户端的要求，直到某些条件成熟；或者，</a:t>
            </a:r>
            <a:endParaRPr lang="en-US" altLang="zh-CN" sz="2000" dirty="0" smtClean="0"/>
          </a:p>
          <a:p>
            <a:pPr lvl="1">
              <a:buFont typeface="Arial" panose="020B0604020202020204" pitchFamily="34" charset="0"/>
              <a:buChar char="–"/>
              <a:defRPr/>
            </a:pPr>
            <a:r>
              <a:rPr lang="en-US" sz="2000" dirty="0" smtClean="0"/>
              <a:t>4</a:t>
            </a:r>
            <a:r>
              <a:rPr lang="zh-CN" altLang="en-US" sz="2000" dirty="0" smtClean="0"/>
              <a:t>）在系统运行期间，动态地增加和删除客户端；或者，</a:t>
            </a:r>
            <a:endParaRPr lang="en-US" altLang="zh-CN" sz="2000" dirty="0" smtClean="0"/>
          </a:p>
          <a:p>
            <a:pPr lvl="1">
              <a:buFont typeface="Arial" panose="020B0604020202020204" pitchFamily="34" charset="0"/>
              <a:buChar char="–"/>
              <a:defRPr/>
            </a:pPr>
            <a:r>
              <a:rPr lang="en-US" sz="2000" dirty="0" smtClean="0"/>
              <a:t>5</a:t>
            </a:r>
            <a:r>
              <a:rPr lang="zh-CN" altLang="en-US" sz="2000" dirty="0" smtClean="0"/>
              <a:t>）客户端并不知道供应者处于“悬挂”还是“运行”状态，如果客户端处于停机状态，系统要将调用挂起，直到供应者再次启动；或者，</a:t>
            </a:r>
            <a:endParaRPr lang="en-US" altLang="zh-CN" sz="2000" dirty="0" smtClean="0"/>
          </a:p>
          <a:p>
            <a:pPr lvl="1">
              <a:buFont typeface="Arial" panose="020B0604020202020204" pitchFamily="34" charset="0"/>
              <a:buChar char="–"/>
              <a:defRPr/>
            </a:pPr>
            <a:r>
              <a:rPr lang="en-US" sz="2000" dirty="0" smtClean="0"/>
              <a:t>6</a:t>
            </a:r>
            <a:r>
              <a:rPr lang="zh-CN" altLang="en-US" sz="2000" dirty="0" smtClean="0"/>
              <a:t>）如果客户端和供应者不是同一类的系统，那么，调用和结果返回都必须被转换、排队。那么，如何在调用期间满足这些额外的要求呢？</a:t>
            </a:r>
            <a:endParaRPr lang="zh-CN" altLang="en-US" sz="2000" dirty="0"/>
          </a:p>
        </p:txBody>
      </p:sp>
      <p:sp>
        <p:nvSpPr>
          <p:cNvPr id="96260" name="灯片编号占位符 3"/>
          <p:cNvSpPr>
            <a:spLocks noGrp="1"/>
          </p:cNvSpPr>
          <p:nvPr>
            <p:ph type="sldNum" sz="quarter" idx="12"/>
          </p:nvPr>
        </p:nvSpPr>
        <p:spPr bwMode="auto">
          <a:noFill/>
          <a:ln>
            <a:miter lim="800000"/>
            <a:headEnd/>
            <a:tailEnd/>
          </a:ln>
        </p:spPr>
        <p:txBody>
          <a:bodyPr/>
          <a:lstStyle/>
          <a:p>
            <a:fld id="{9D307D26-F520-4143-AEC9-A637A32C5458}" type="slidenum">
              <a:rPr lang="zh-CN" altLang="en-US"/>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895850"/>
          </a:xfrm>
        </p:spPr>
        <p:txBody>
          <a:bodyPr>
            <a:normAutofit fontScale="92500" lnSpcReduction="20000"/>
          </a:bodyPr>
          <a:lstStyle/>
          <a:p>
            <a:pPr>
              <a:buFont typeface="Arial" panose="020B0604020202020204" pitchFamily="34" charset="0"/>
              <a:buChar char="•"/>
              <a:defRPr/>
            </a:pPr>
            <a:r>
              <a:rPr lang="zh-CN" altLang="en-US" sz="2400" dirty="0" smtClean="0">
                <a:solidFill>
                  <a:schemeClr val="tx2"/>
                </a:solidFill>
              </a:rPr>
              <a:t>在</a:t>
            </a:r>
            <a:r>
              <a:rPr lang="zh-CN" altLang="en-US" sz="2400" b="1" dirty="0" smtClean="0">
                <a:solidFill>
                  <a:schemeClr val="tx2"/>
                </a:solidFill>
              </a:rPr>
              <a:t>隐式调用模式</a:t>
            </a:r>
            <a:r>
              <a:rPr lang="en-US" sz="2400" b="1" dirty="0" smtClean="0">
                <a:solidFill>
                  <a:schemeClr val="tx2"/>
                </a:solidFill>
              </a:rPr>
              <a:t>(Implicit Invocation)</a:t>
            </a:r>
            <a:r>
              <a:rPr lang="zh-CN" altLang="en-US" sz="2400" dirty="0" smtClean="0">
                <a:solidFill>
                  <a:schemeClr val="tx2"/>
                </a:solidFill>
              </a:rPr>
              <a:t>中，从客户端向供应者的调用并不被立即明显地被执行，而是间接，甚至是随机地执行，这就需要通过一些特殊的机制，例如，发布</a:t>
            </a:r>
            <a:r>
              <a:rPr lang="en-US" sz="2400" dirty="0" smtClean="0">
                <a:solidFill>
                  <a:schemeClr val="tx2"/>
                </a:solidFill>
              </a:rPr>
              <a:t>-</a:t>
            </a:r>
            <a:r>
              <a:rPr lang="zh-CN" altLang="en-US" sz="2400" dirty="0" smtClean="0">
                <a:solidFill>
                  <a:schemeClr val="tx2"/>
                </a:solidFill>
              </a:rPr>
              <a:t>订阅、消息队列、广播等方式实现从客户端到供应者的调用。</a:t>
            </a:r>
          </a:p>
          <a:p>
            <a:pPr>
              <a:buFont typeface="Arial" panose="020B0604020202020204" pitchFamily="34" charset="0"/>
              <a:buChar char="•"/>
              <a:defRPr/>
            </a:pPr>
            <a:r>
              <a:rPr lang="zh-CN" altLang="en-US" sz="2400" dirty="0" smtClean="0">
                <a:solidFill>
                  <a:schemeClr val="tx2"/>
                </a:solidFill>
              </a:rPr>
              <a:t>隐式调用模式的一个例子是</a:t>
            </a:r>
            <a:r>
              <a:rPr lang="en-US" sz="2400" dirty="0" smtClean="0">
                <a:solidFill>
                  <a:schemeClr val="tx2"/>
                </a:solidFill>
              </a:rPr>
              <a:t> MVC</a:t>
            </a:r>
            <a:r>
              <a:rPr lang="zh-CN" altLang="en-US" sz="2400" dirty="0" smtClean="0">
                <a:solidFill>
                  <a:schemeClr val="tx2"/>
                </a:solidFill>
              </a:rPr>
              <a:t>模式中的模型</a:t>
            </a:r>
            <a:r>
              <a:rPr lang="en-US" sz="2400" dirty="0" smtClean="0">
                <a:solidFill>
                  <a:schemeClr val="tx2"/>
                </a:solidFill>
              </a:rPr>
              <a:t>(Model)</a:t>
            </a:r>
            <a:r>
              <a:rPr lang="zh-CN" altLang="en-US" sz="2400" dirty="0" smtClean="0">
                <a:solidFill>
                  <a:schemeClr val="tx2"/>
                </a:solidFill>
              </a:rPr>
              <a:t>、视图</a:t>
            </a:r>
            <a:r>
              <a:rPr lang="en-US" sz="2400" dirty="0" smtClean="0">
                <a:solidFill>
                  <a:schemeClr val="tx2"/>
                </a:solidFill>
              </a:rPr>
              <a:t>(View)</a:t>
            </a:r>
            <a:r>
              <a:rPr lang="zh-CN" altLang="en-US" sz="2400" dirty="0" smtClean="0">
                <a:solidFill>
                  <a:schemeClr val="tx2"/>
                </a:solidFill>
              </a:rPr>
              <a:t>和控制器</a:t>
            </a:r>
            <a:r>
              <a:rPr lang="en-US" sz="2400" dirty="0" smtClean="0">
                <a:solidFill>
                  <a:schemeClr val="tx2"/>
                </a:solidFill>
              </a:rPr>
              <a:t>(Controller)</a:t>
            </a:r>
            <a:r>
              <a:rPr lang="zh-CN" altLang="en-US" sz="2400" dirty="0" smtClean="0">
                <a:solidFill>
                  <a:schemeClr val="tx2"/>
                </a:solidFill>
              </a:rPr>
              <a:t>之间的同步。</a:t>
            </a:r>
            <a:endParaRPr lang="en-US" altLang="zh-CN" sz="2400" dirty="0" smtClean="0">
              <a:solidFill>
                <a:schemeClr val="tx2"/>
              </a:solidFill>
            </a:endParaRPr>
          </a:p>
          <a:p>
            <a:pPr>
              <a:buFont typeface="Arial" panose="020B0604020202020204" pitchFamily="34" charset="0"/>
              <a:buChar char="•"/>
              <a:defRPr/>
            </a:pPr>
            <a:r>
              <a:rPr lang="zh-CN" altLang="en-US" sz="2400" dirty="0" smtClean="0">
                <a:solidFill>
                  <a:schemeClr val="tx2"/>
                </a:solidFill>
              </a:rPr>
              <a:t>当数据改变时，</a:t>
            </a:r>
            <a:r>
              <a:rPr lang="en-US" sz="2400" dirty="0" smtClean="0">
                <a:solidFill>
                  <a:schemeClr val="tx2"/>
                </a:solidFill>
              </a:rPr>
              <a:t>Model</a:t>
            </a:r>
            <a:r>
              <a:rPr lang="zh-CN" altLang="en-US" sz="2400" dirty="0" smtClean="0">
                <a:solidFill>
                  <a:schemeClr val="tx2"/>
                </a:solidFill>
              </a:rPr>
              <a:t>通知</a:t>
            </a:r>
            <a:r>
              <a:rPr lang="en-US" sz="2400" dirty="0" smtClean="0">
                <a:solidFill>
                  <a:schemeClr val="tx2"/>
                </a:solidFill>
              </a:rPr>
              <a:t>View</a:t>
            </a:r>
            <a:r>
              <a:rPr lang="zh-CN" altLang="en-US" sz="2400" dirty="0" smtClean="0">
                <a:solidFill>
                  <a:schemeClr val="tx2"/>
                </a:solidFill>
              </a:rPr>
              <a:t>和</a:t>
            </a:r>
            <a:r>
              <a:rPr lang="en-US" sz="2400" dirty="0" smtClean="0">
                <a:solidFill>
                  <a:schemeClr val="tx2"/>
                </a:solidFill>
              </a:rPr>
              <a:t>Controller</a:t>
            </a:r>
            <a:r>
              <a:rPr lang="zh-CN" altLang="en-US" sz="2400" dirty="0" smtClean="0">
                <a:solidFill>
                  <a:schemeClr val="tx2"/>
                </a:solidFill>
              </a:rPr>
              <a:t>，</a:t>
            </a:r>
            <a:r>
              <a:rPr lang="en-US" sz="2400" dirty="0" smtClean="0">
                <a:solidFill>
                  <a:schemeClr val="tx2"/>
                </a:solidFill>
              </a:rPr>
              <a:t>View</a:t>
            </a:r>
            <a:r>
              <a:rPr lang="zh-CN" altLang="en-US" sz="2400" dirty="0" smtClean="0">
                <a:solidFill>
                  <a:schemeClr val="tx2"/>
                </a:solidFill>
              </a:rPr>
              <a:t>和</a:t>
            </a:r>
            <a:r>
              <a:rPr lang="en-US" sz="2400" dirty="0" smtClean="0">
                <a:solidFill>
                  <a:schemeClr val="tx2"/>
                </a:solidFill>
              </a:rPr>
              <a:t>Controller</a:t>
            </a:r>
            <a:r>
              <a:rPr lang="zh-CN" altLang="en-US" sz="2400" dirty="0" smtClean="0">
                <a:solidFill>
                  <a:schemeClr val="tx2"/>
                </a:solidFill>
              </a:rPr>
              <a:t>隐式地调用</a:t>
            </a:r>
            <a:r>
              <a:rPr lang="en-US" sz="2400" dirty="0" smtClean="0">
                <a:solidFill>
                  <a:schemeClr val="tx2"/>
                </a:solidFill>
              </a:rPr>
              <a:t>Model</a:t>
            </a:r>
            <a:r>
              <a:rPr lang="zh-CN" altLang="en-US" sz="2400" dirty="0" smtClean="0">
                <a:solidFill>
                  <a:schemeClr val="tx2"/>
                </a:solidFill>
              </a:rPr>
              <a:t>得到变更后的数据。</a:t>
            </a:r>
            <a:r>
              <a:rPr lang="en-US" sz="2400" dirty="0" smtClean="0">
                <a:solidFill>
                  <a:schemeClr val="tx2"/>
                </a:solidFill>
              </a:rPr>
              <a:t>View</a:t>
            </a:r>
            <a:r>
              <a:rPr lang="zh-CN" altLang="en-US" sz="2400" dirty="0" smtClean="0">
                <a:solidFill>
                  <a:schemeClr val="tx2"/>
                </a:solidFill>
              </a:rPr>
              <a:t>和</a:t>
            </a:r>
            <a:r>
              <a:rPr lang="en-US" sz="2400" dirty="0" smtClean="0">
                <a:solidFill>
                  <a:schemeClr val="tx2"/>
                </a:solidFill>
              </a:rPr>
              <a:t>Controller</a:t>
            </a:r>
            <a:r>
              <a:rPr lang="zh-CN" altLang="en-US" sz="2400" dirty="0" smtClean="0">
                <a:solidFill>
                  <a:schemeClr val="tx2"/>
                </a:solidFill>
              </a:rPr>
              <a:t>从</a:t>
            </a:r>
            <a:r>
              <a:rPr lang="en-US" sz="2400" dirty="0" smtClean="0">
                <a:solidFill>
                  <a:schemeClr val="tx2"/>
                </a:solidFill>
              </a:rPr>
              <a:t>Model</a:t>
            </a:r>
            <a:r>
              <a:rPr lang="zh-CN" altLang="en-US" sz="2400" dirty="0" smtClean="0">
                <a:solidFill>
                  <a:schemeClr val="tx2"/>
                </a:solidFill>
              </a:rPr>
              <a:t>中被分解出来，因为他们并不启动调用，但是</a:t>
            </a:r>
            <a:r>
              <a:rPr lang="en-US" sz="2400" dirty="0" smtClean="0">
                <a:solidFill>
                  <a:schemeClr val="tx2"/>
                </a:solidFill>
              </a:rPr>
              <a:t>Model</a:t>
            </a:r>
            <a:r>
              <a:rPr lang="zh-CN" altLang="en-US" sz="2400" dirty="0" smtClean="0">
                <a:solidFill>
                  <a:schemeClr val="tx2"/>
                </a:solidFill>
              </a:rPr>
              <a:t>必须接收特定的事件并启动调用程序。</a:t>
            </a:r>
            <a:endParaRPr lang="zh-CN" altLang="en-US" sz="2400" dirty="0">
              <a:solidFill>
                <a:schemeClr val="tx2"/>
              </a:solidFill>
            </a:endParaRPr>
          </a:p>
        </p:txBody>
      </p:sp>
      <p:sp>
        <p:nvSpPr>
          <p:cNvPr id="97283" name="灯片编号占位符 3"/>
          <p:cNvSpPr>
            <a:spLocks noGrp="1"/>
          </p:cNvSpPr>
          <p:nvPr>
            <p:ph type="sldNum" sz="quarter" idx="12"/>
          </p:nvPr>
        </p:nvSpPr>
        <p:spPr bwMode="auto">
          <a:noFill/>
          <a:ln>
            <a:miter lim="800000"/>
            <a:headEnd/>
            <a:tailEnd/>
          </a:ln>
        </p:spPr>
        <p:txBody>
          <a:bodyPr/>
          <a:lstStyle/>
          <a:p>
            <a:fld id="{7FBAE9C7-4227-4588-AFCF-C75D8EC2DB26}" type="slidenum">
              <a:rPr lang="zh-CN" altLang="en-US"/>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角度不同，对质量的要求不同</a:t>
            </a:r>
          </a:p>
        </p:txBody>
      </p:sp>
      <p:sp>
        <p:nvSpPr>
          <p:cNvPr id="12291"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一个软件体系结构会直接影响到系统的各种质量属性。软件设计人员必须讨论这些影响。</a:t>
            </a:r>
            <a:endParaRPr lang="en-US" altLang="zh-CN" dirty="0" smtClean="0">
              <a:solidFill>
                <a:schemeClr val="tx2"/>
              </a:solidFill>
            </a:endParaRPr>
          </a:p>
          <a:p>
            <a:endParaRPr lang="en-US" altLang="zh-CN" dirty="0" smtClean="0"/>
          </a:p>
          <a:p>
            <a:r>
              <a:rPr lang="zh-CN" altLang="en-US" dirty="0" smtClean="0">
                <a:solidFill>
                  <a:schemeClr val="tx2"/>
                </a:solidFill>
              </a:rPr>
              <a:t>软件设计人员要站在系统集成</a:t>
            </a:r>
            <a:r>
              <a:rPr lang="en-US" altLang="zh-CN" dirty="0" smtClean="0">
                <a:solidFill>
                  <a:schemeClr val="tx2"/>
                </a:solidFill>
              </a:rPr>
              <a:t>(</a:t>
            </a:r>
            <a:r>
              <a:rPr lang="en-US" altLang="zh-CN" dirty="0" err="1" smtClean="0">
                <a:solidFill>
                  <a:schemeClr val="tx2"/>
                </a:solidFill>
              </a:rPr>
              <a:t>integreting</a:t>
            </a:r>
            <a:r>
              <a:rPr lang="en-US" altLang="zh-CN" dirty="0" smtClean="0">
                <a:solidFill>
                  <a:schemeClr val="tx2"/>
                </a:solidFill>
              </a:rPr>
              <a:t>)</a:t>
            </a:r>
            <a:r>
              <a:rPr lang="zh-CN" altLang="en-US" dirty="0" smtClean="0">
                <a:solidFill>
                  <a:schemeClr val="tx2"/>
                </a:solidFill>
              </a:rPr>
              <a:t>角度，以及站在系统未来运行和维护角度看到和考虑组成软件的结构，即</a:t>
            </a:r>
            <a:r>
              <a:rPr lang="zh-CN" altLang="en-US" b="1" dirty="0" smtClean="0">
                <a:solidFill>
                  <a:srgbClr val="C00000"/>
                </a:solidFill>
              </a:rPr>
              <a:t>软件体系结构</a:t>
            </a:r>
            <a:endParaRPr lang="zh-CN" altLang="en-US" dirty="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5.5</a:t>
            </a:r>
            <a:r>
              <a:rPr b="1" dirty="0"/>
              <a:t>消息传递视角</a:t>
            </a:r>
          </a:p>
        </p:txBody>
      </p:sp>
      <p:sp>
        <p:nvSpPr>
          <p:cNvPr id="98307" name="内容占位符 2"/>
          <p:cNvSpPr>
            <a:spLocks noGrp="1"/>
          </p:cNvSpPr>
          <p:nvPr>
            <p:ph idx="1"/>
          </p:nvPr>
        </p:nvSpPr>
        <p:spPr>
          <a:xfrm>
            <a:off x="457200" y="1412875"/>
            <a:ext cx="8229600" cy="4895850"/>
          </a:xfrm>
        </p:spPr>
        <p:txBody>
          <a:bodyPr/>
          <a:lstStyle/>
          <a:p>
            <a:r>
              <a:rPr lang="en-US" altLang="zh-CN" dirty="0" smtClean="0">
                <a:solidFill>
                  <a:schemeClr val="tx2"/>
                </a:solidFill>
              </a:rPr>
              <a:t>5.5.1 </a:t>
            </a:r>
            <a:r>
              <a:rPr lang="zh-CN" altLang="en-US" dirty="0" smtClean="0">
                <a:solidFill>
                  <a:schemeClr val="tx2"/>
                </a:solidFill>
              </a:rPr>
              <a:t>模式</a:t>
            </a:r>
            <a:r>
              <a:rPr lang="en-US" altLang="zh-CN" dirty="0" smtClean="0">
                <a:solidFill>
                  <a:schemeClr val="tx2"/>
                </a:solidFill>
              </a:rPr>
              <a:t>11</a:t>
            </a:r>
            <a:r>
              <a:rPr lang="zh-CN" altLang="en-US" dirty="0" smtClean="0">
                <a:solidFill>
                  <a:schemeClr val="tx2"/>
                </a:solidFill>
              </a:rPr>
              <a:t>：消息队列模式</a:t>
            </a:r>
          </a:p>
          <a:p>
            <a:r>
              <a:rPr lang="en-US" altLang="zh-CN" dirty="0" smtClean="0">
                <a:solidFill>
                  <a:schemeClr val="tx2"/>
                </a:solidFill>
              </a:rPr>
              <a:t>5.5.2 </a:t>
            </a:r>
            <a:r>
              <a:rPr lang="zh-CN" altLang="en-US" dirty="0" smtClean="0">
                <a:solidFill>
                  <a:schemeClr val="tx2"/>
                </a:solidFill>
              </a:rPr>
              <a:t>模式</a:t>
            </a:r>
            <a:r>
              <a:rPr lang="en-US" altLang="zh-CN" dirty="0" smtClean="0">
                <a:solidFill>
                  <a:schemeClr val="tx2"/>
                </a:solidFill>
              </a:rPr>
              <a:t>12</a:t>
            </a:r>
            <a:r>
              <a:rPr lang="zh-CN" altLang="en-US" dirty="0" smtClean="0">
                <a:solidFill>
                  <a:schemeClr val="tx2"/>
                </a:solidFill>
              </a:rPr>
              <a:t>：消息服务器模式</a:t>
            </a:r>
          </a:p>
          <a:p>
            <a:r>
              <a:rPr lang="en-US" altLang="zh-CN" dirty="0" smtClean="0">
                <a:solidFill>
                  <a:schemeClr val="tx2"/>
                </a:solidFill>
              </a:rPr>
              <a:t>5.5.3</a:t>
            </a:r>
            <a:r>
              <a:rPr lang="zh-CN" altLang="en-US" dirty="0" smtClean="0">
                <a:solidFill>
                  <a:schemeClr val="tx2"/>
                </a:solidFill>
              </a:rPr>
              <a:t>消息模式的质量分析</a:t>
            </a:r>
          </a:p>
        </p:txBody>
      </p:sp>
      <p:sp>
        <p:nvSpPr>
          <p:cNvPr id="98308" name="灯片编号占位符 3"/>
          <p:cNvSpPr>
            <a:spLocks noGrp="1"/>
          </p:cNvSpPr>
          <p:nvPr>
            <p:ph type="sldNum" sz="quarter" idx="12"/>
          </p:nvPr>
        </p:nvSpPr>
        <p:spPr bwMode="auto">
          <a:noFill/>
          <a:ln>
            <a:miter lim="800000"/>
            <a:headEnd/>
            <a:tailEnd/>
          </a:ln>
        </p:spPr>
        <p:txBody>
          <a:bodyPr/>
          <a:lstStyle/>
          <a:p>
            <a:fld id="{350028F8-1669-400B-997B-24D4296CCE13}" type="slidenum">
              <a:rPr lang="zh-CN" altLang="en-US"/>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5.5.1 </a:t>
            </a:r>
            <a:r>
              <a:rPr b="1" dirty="0"/>
              <a:t>模式</a:t>
            </a:r>
            <a:r>
              <a:rPr lang="en-US" b="1" dirty="0"/>
              <a:t>11</a:t>
            </a:r>
            <a:r>
              <a:rPr b="1" dirty="0"/>
              <a:t>：消息队列模式</a:t>
            </a:r>
          </a:p>
        </p:txBody>
      </p:sp>
      <p:sp>
        <p:nvSpPr>
          <p:cNvPr id="99331" name="内容占位符 2"/>
          <p:cNvSpPr>
            <a:spLocks noGrp="1"/>
          </p:cNvSpPr>
          <p:nvPr>
            <p:ph idx="1"/>
          </p:nvPr>
        </p:nvSpPr>
        <p:spPr>
          <a:xfrm>
            <a:off x="457200" y="1412875"/>
            <a:ext cx="8229600" cy="2659067"/>
          </a:xfrm>
        </p:spPr>
        <p:txBody>
          <a:bodyPr/>
          <a:lstStyle/>
          <a:p>
            <a:r>
              <a:rPr lang="zh-CN" altLang="en-US" dirty="0" smtClean="0">
                <a:solidFill>
                  <a:schemeClr val="tx2"/>
                </a:solidFill>
              </a:rPr>
              <a:t>消息机制的基础是用消息队列将发送端与接收端隔离开来，实现两者的连接。</a:t>
            </a:r>
            <a:endParaRPr lang="en-US" altLang="zh-CN" dirty="0" smtClean="0">
              <a:solidFill>
                <a:schemeClr val="tx2"/>
              </a:solidFill>
            </a:endParaRPr>
          </a:p>
          <a:p>
            <a:r>
              <a:rPr lang="zh-CN" altLang="en-US" dirty="0" smtClean="0">
                <a:solidFill>
                  <a:schemeClr val="tx2"/>
                </a:solidFill>
              </a:rPr>
              <a:t>这样，既是在网络或服务器不太可靠的情况而导致接收方不能接收消息时，发送方也可以发送消息，并知道发送的消息最终能到接收方。</a:t>
            </a:r>
          </a:p>
        </p:txBody>
      </p:sp>
      <p:sp>
        <p:nvSpPr>
          <p:cNvPr id="99332" name="灯片编号占位符 3"/>
          <p:cNvSpPr>
            <a:spLocks noGrp="1"/>
          </p:cNvSpPr>
          <p:nvPr>
            <p:ph type="sldNum" sz="quarter" idx="12"/>
          </p:nvPr>
        </p:nvSpPr>
        <p:spPr bwMode="auto">
          <a:noFill/>
          <a:ln>
            <a:miter lim="800000"/>
            <a:headEnd/>
            <a:tailEnd/>
          </a:ln>
        </p:spPr>
        <p:txBody>
          <a:bodyPr/>
          <a:lstStyle/>
          <a:p>
            <a:fld id="{F56775E5-5D83-4421-B5A0-E78978F60CED}" type="slidenum">
              <a:rPr lang="zh-CN" altLang="en-US"/>
              <a:pPr/>
              <a:t>91</a:t>
            </a:fld>
            <a:endParaRPr lang="zh-CN" altLang="en-US"/>
          </a:p>
        </p:txBody>
      </p:sp>
      <p:pic>
        <p:nvPicPr>
          <p:cNvPr id="99333" name="Picture 2"/>
          <p:cNvPicPr>
            <a:picLocks noChangeAspect="1" noChangeArrowheads="1"/>
          </p:cNvPicPr>
          <p:nvPr/>
        </p:nvPicPr>
        <p:blipFill>
          <a:blip r:embed="rId2"/>
          <a:srcRect/>
          <a:stretch>
            <a:fillRect/>
          </a:stretch>
        </p:blipFill>
        <p:spPr bwMode="auto">
          <a:xfrm>
            <a:off x="250825" y="4706938"/>
            <a:ext cx="9691688" cy="2014537"/>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消息模式的基本特征</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异步通信</a:t>
            </a:r>
            <a:r>
              <a:rPr lang="en-US" dirty="0" smtClean="0">
                <a:solidFill>
                  <a:schemeClr val="tx2"/>
                </a:solidFill>
              </a:rPr>
              <a:t>(Asynchronous Communications)</a:t>
            </a:r>
            <a:r>
              <a:rPr lang="zh-CN" altLang="en-US" dirty="0" smtClean="0">
                <a:solidFill>
                  <a:schemeClr val="tx2"/>
                </a:solidFill>
              </a:rPr>
              <a:t>：发送端向消息队列发出请求，消息队列将消息存储起来，直到其被移除。在发送端向队列写消息后，发送端继续做自己的工作，而不等待消息是否被移除掉。</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可配置的服务质量：消息队列可以配置为高速、不可靠的、或低速可靠的队列等。队列操作可以与数据处理事务相协调。不同的队列配置方式决定了消息的服务质量</a:t>
            </a:r>
            <a:r>
              <a:rPr lang="en-US" dirty="0" smtClean="0">
                <a:solidFill>
                  <a:schemeClr val="tx2"/>
                </a:solidFill>
              </a:rPr>
              <a:t>(</a:t>
            </a:r>
            <a:r>
              <a:rPr lang="zh-CN" altLang="en-US" dirty="0" smtClean="0">
                <a:solidFill>
                  <a:schemeClr val="tx2"/>
                </a:solidFill>
              </a:rPr>
              <a:t>消息从发送端到接收端的丢失率</a:t>
            </a:r>
            <a:r>
              <a:rPr lang="en-US" dirty="0" smtClean="0">
                <a:solidFill>
                  <a:schemeClr val="tx2"/>
                </a:solidFill>
              </a:rPr>
              <a:t>)</a:t>
            </a:r>
            <a:r>
              <a:rPr lang="zh-CN" altLang="en-US" dirty="0" smtClean="0">
                <a:solidFill>
                  <a:schemeClr val="tx2"/>
                </a:solidFill>
              </a:rPr>
              <a:t>。</a:t>
            </a:r>
          </a:p>
          <a:p>
            <a:pPr>
              <a:buFont typeface="Arial" panose="020B0604020202020204" pitchFamily="34" charset="0"/>
              <a:buChar char="•"/>
              <a:defRPr/>
            </a:pPr>
            <a:r>
              <a:rPr lang="zh-CN" altLang="en-US" dirty="0" smtClean="0">
                <a:solidFill>
                  <a:schemeClr val="tx2"/>
                </a:solidFill>
              </a:rPr>
              <a:t>松耦合：发送端与接收端没有直接耦合。发送端并不明确知道接收器端是否收到消息。发送器端也不知道是否有发送端发过来的消息。</a:t>
            </a:r>
            <a:endParaRPr lang="zh-CN" altLang="en-US" dirty="0">
              <a:solidFill>
                <a:schemeClr val="tx2"/>
              </a:solidFill>
            </a:endParaRPr>
          </a:p>
        </p:txBody>
      </p:sp>
      <p:sp>
        <p:nvSpPr>
          <p:cNvPr id="100356" name="灯片编号占位符 3"/>
          <p:cNvSpPr>
            <a:spLocks noGrp="1"/>
          </p:cNvSpPr>
          <p:nvPr>
            <p:ph type="sldNum" sz="quarter" idx="12"/>
          </p:nvPr>
        </p:nvSpPr>
        <p:spPr bwMode="auto">
          <a:noFill/>
          <a:ln>
            <a:miter lim="800000"/>
            <a:headEnd/>
            <a:tailEnd/>
          </a:ln>
        </p:spPr>
        <p:txBody>
          <a:bodyPr/>
          <a:lstStyle/>
          <a:p>
            <a:fld id="{F63532B4-6F3F-4747-B13F-4BE32024603E}" type="slidenum">
              <a:rPr lang="zh-CN" altLang="en-US"/>
              <a:pPr/>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5.5.2 </a:t>
            </a:r>
            <a:r>
              <a:rPr b="1" dirty="0"/>
              <a:t>模式</a:t>
            </a:r>
            <a:r>
              <a:rPr lang="en-US" b="1" dirty="0"/>
              <a:t>12</a:t>
            </a:r>
            <a:r>
              <a:rPr b="1" dirty="0"/>
              <a:t>：消息服务器模式</a:t>
            </a:r>
          </a:p>
        </p:txBody>
      </p:sp>
      <p:sp>
        <p:nvSpPr>
          <p:cNvPr id="10137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为提高消息服务的效率，可以建立专门的消息服务器处理多个发送端并发的发送消息。</a:t>
            </a:r>
            <a:endParaRPr lang="en-US" altLang="zh-CN" dirty="0" smtClean="0">
              <a:solidFill>
                <a:schemeClr val="tx2"/>
              </a:solidFill>
            </a:endParaRPr>
          </a:p>
          <a:p>
            <a:r>
              <a:rPr lang="zh-CN" altLang="en-US" dirty="0" smtClean="0">
                <a:solidFill>
                  <a:schemeClr val="tx2"/>
                </a:solidFill>
              </a:rPr>
              <a:t>一个消息服务器可以创立和管理多个消息队列，并用一个线程池的线程处理发送给队列的消息。</a:t>
            </a:r>
          </a:p>
        </p:txBody>
      </p:sp>
      <p:sp>
        <p:nvSpPr>
          <p:cNvPr id="101380" name="灯片编号占位符 3"/>
          <p:cNvSpPr>
            <a:spLocks noGrp="1"/>
          </p:cNvSpPr>
          <p:nvPr>
            <p:ph type="sldNum" sz="quarter" idx="12"/>
          </p:nvPr>
        </p:nvSpPr>
        <p:spPr bwMode="auto">
          <a:noFill/>
          <a:ln>
            <a:miter lim="800000"/>
            <a:headEnd/>
            <a:tailEnd/>
          </a:ln>
        </p:spPr>
        <p:txBody>
          <a:bodyPr/>
          <a:lstStyle/>
          <a:p>
            <a:fld id="{017E52AE-FFAC-45CE-A335-B6C729839013}" type="slidenum">
              <a:rPr lang="zh-CN" altLang="en-US"/>
              <a:pPr/>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srcRect/>
          <a:stretch>
            <a:fillRect/>
          </a:stretch>
        </p:blipFill>
        <p:spPr bwMode="auto">
          <a:xfrm>
            <a:off x="498475" y="914400"/>
            <a:ext cx="8645525" cy="4281488"/>
          </a:xfrm>
          <a:prstGeom prst="rect">
            <a:avLst/>
          </a:prstGeom>
          <a:noFill/>
          <a:ln w="9525">
            <a:noFill/>
            <a:miter lim="800000"/>
            <a:headEnd/>
            <a:tailEnd/>
          </a:ln>
        </p:spPr>
      </p:pic>
      <p:sp>
        <p:nvSpPr>
          <p:cNvPr id="4" name="矩形 3"/>
          <p:cNvSpPr/>
          <p:nvPr/>
        </p:nvSpPr>
        <p:spPr>
          <a:xfrm>
            <a:off x="914400" y="5159375"/>
            <a:ext cx="7764463" cy="922338"/>
          </a:xfrm>
          <a:prstGeom prst="rect">
            <a:avLst/>
          </a:prstGeom>
        </p:spPr>
        <p:txBody>
          <a:bodyPr>
            <a:spAutoFit/>
          </a:bodyPr>
          <a:lstStyle/>
          <a:p>
            <a:pPr eaLnBrk="1" hangingPunct="1">
              <a:defRPr/>
            </a:pPr>
            <a:r>
              <a:rPr lang="zh-CN" altLang="en-US" dirty="0">
                <a:solidFill>
                  <a:schemeClr val="tx2"/>
                </a:solidFill>
                <a:latin typeface="+mn-ea"/>
                <a:ea typeface="+mn-ea"/>
              </a:rPr>
              <a:t>消息服务器具有多种能力。首先，能从发送端的应用程序中接收消息，并回应发送端消息是否被接收端接收。其次，将消息放置到发送者所指定的队列的末端。</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5.5.3</a:t>
            </a:r>
            <a:r>
              <a:rPr b="1" dirty="0"/>
              <a:t>消息模式的质量分析</a:t>
            </a:r>
          </a:p>
        </p:txBody>
      </p:sp>
      <p:sp>
        <p:nvSpPr>
          <p:cNvPr id="103453" name="灯片编号占位符 2"/>
          <p:cNvSpPr>
            <a:spLocks noGrp="1"/>
          </p:cNvSpPr>
          <p:nvPr>
            <p:ph type="sldNum" sz="quarter" idx="12"/>
          </p:nvPr>
        </p:nvSpPr>
        <p:spPr bwMode="auto">
          <a:noFill/>
          <a:ln>
            <a:miter lim="800000"/>
            <a:headEnd/>
            <a:tailEnd/>
          </a:ln>
        </p:spPr>
        <p:txBody>
          <a:bodyPr/>
          <a:lstStyle/>
          <a:p>
            <a:fld id="{A69F82CC-D595-4170-9B81-C4AB9245EADF}" type="slidenum">
              <a:rPr lang="zh-CN" altLang="en-US"/>
              <a:pPr/>
              <a:t>95</a:t>
            </a:fld>
            <a:endParaRPr lang="zh-CN" altLang="en-US"/>
          </a:p>
        </p:txBody>
      </p:sp>
      <p:graphicFrame>
        <p:nvGraphicFramePr>
          <p:cNvPr id="4" name="表格 3"/>
          <p:cNvGraphicFramePr>
            <a:graphicFrameLocks noGrp="1"/>
          </p:cNvGraphicFramePr>
          <p:nvPr/>
        </p:nvGraphicFramePr>
        <p:xfrm>
          <a:off x="457200" y="1417638"/>
          <a:ext cx="8302171" cy="4659087"/>
        </p:xfrm>
        <a:graphic>
          <a:graphicData uri="http://schemas.openxmlformats.org/drawingml/2006/table">
            <a:tbl>
              <a:tblPr/>
              <a:tblGrid>
                <a:gridCol w="1231827"/>
                <a:gridCol w="7070344"/>
              </a:tblGrid>
              <a:tr h="469644">
                <a:tc>
                  <a:txBody>
                    <a:bodyPr/>
                    <a:lstStyle/>
                    <a:p>
                      <a:pPr indent="269875" algn="just">
                        <a:lnSpc>
                          <a:spcPts val="1660"/>
                        </a:lnSpc>
                        <a:spcAft>
                          <a:spcPts val="0"/>
                        </a:spcAft>
                      </a:pPr>
                      <a:endParaRPr lang="en-US" altLang="zh-CN" sz="1600" b="1" dirty="0" smtClean="0">
                        <a:solidFill>
                          <a:schemeClr val="tx2"/>
                        </a:solidFill>
                        <a:latin typeface="+mn-ea"/>
                        <a:ea typeface="+mn-ea"/>
                      </a:endParaRPr>
                    </a:p>
                    <a:p>
                      <a:pPr indent="269875" algn="just">
                        <a:lnSpc>
                          <a:spcPts val="1660"/>
                        </a:lnSpc>
                        <a:spcAft>
                          <a:spcPts val="0"/>
                        </a:spcAft>
                      </a:pPr>
                      <a:r>
                        <a:rPr lang="zh-CN" sz="1600" b="1" dirty="0" smtClean="0">
                          <a:solidFill>
                            <a:schemeClr val="tx2"/>
                          </a:solidFill>
                          <a:latin typeface="+mn-ea"/>
                          <a:ea typeface="+mn-ea"/>
                        </a:rPr>
                        <a:t>质量</a:t>
                      </a:r>
                      <a:r>
                        <a:rPr lang="zh-CN" sz="1600" b="1" dirty="0">
                          <a:solidFill>
                            <a:schemeClr val="tx2"/>
                          </a:solidFill>
                          <a:latin typeface="+mn-ea"/>
                          <a:ea typeface="+mn-ea"/>
                        </a:rPr>
                        <a:t>属性</a:t>
                      </a:r>
                      <a:endParaRPr lang="zh-CN" sz="1600" dirty="0">
                        <a:solidFill>
                          <a:schemeClr val="tx2"/>
                        </a:solidFill>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600" b="1" dirty="0" smtClean="0">
                        <a:solidFill>
                          <a:schemeClr val="tx2"/>
                        </a:solidFill>
                        <a:latin typeface="+mn-ea"/>
                        <a:ea typeface="+mn-ea"/>
                      </a:endParaRPr>
                    </a:p>
                    <a:p>
                      <a:pPr indent="269875" algn="ctr">
                        <a:lnSpc>
                          <a:spcPts val="1660"/>
                        </a:lnSpc>
                        <a:spcAft>
                          <a:spcPts val="0"/>
                        </a:spcAft>
                      </a:pPr>
                      <a:r>
                        <a:rPr lang="zh-CN" sz="1600" b="1" dirty="0" smtClean="0">
                          <a:solidFill>
                            <a:schemeClr val="tx2"/>
                          </a:solidFill>
                          <a:latin typeface="+mn-ea"/>
                          <a:ea typeface="+mn-ea"/>
                        </a:rPr>
                        <a:t>对</a:t>
                      </a:r>
                      <a:r>
                        <a:rPr lang="zh-CN" sz="1600" b="1" dirty="0">
                          <a:solidFill>
                            <a:schemeClr val="tx2"/>
                          </a:solidFill>
                          <a:latin typeface="+mn-ea"/>
                          <a:ea typeface="+mn-ea"/>
                        </a:rPr>
                        <a:t>质量和性能的影响</a:t>
                      </a:r>
                      <a:endParaRPr lang="zh-CN" sz="1600" dirty="0">
                        <a:solidFill>
                          <a:schemeClr val="tx2"/>
                        </a:solidFill>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405">
                <a:tc>
                  <a:txBody>
                    <a:bodyPr/>
                    <a:lstStyle/>
                    <a:p>
                      <a:pPr indent="269875" algn="just">
                        <a:lnSpc>
                          <a:spcPts val="1660"/>
                        </a:lnSpc>
                        <a:spcAft>
                          <a:spcPts val="0"/>
                        </a:spcAft>
                      </a:pPr>
                      <a:r>
                        <a:rPr lang="zh-CN" sz="1600" dirty="0">
                          <a:solidFill>
                            <a:schemeClr val="tx2"/>
                          </a:solidFill>
                          <a:latin typeface="+mn-ea"/>
                          <a:ea typeface="+mn-ea"/>
                        </a:rPr>
                        <a:t>可使用性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在物理队列的基础上实现逻辑队列，可以构成多个不同的消息服务器实例。队列可以互为备份。当一个逻辑队列或物理发生严重阻塞时，客户端仍可以向其它队列发送消息。从而提高系统的可用性。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dirty="0">
                          <a:solidFill>
                            <a:schemeClr val="tx2"/>
                          </a:solidFill>
                          <a:latin typeface="+mn-ea"/>
                          <a:ea typeface="+mn-ea"/>
                        </a:rPr>
                        <a:t>故障</a:t>
                      </a:r>
                      <a:r>
                        <a:rPr lang="zh-CN" sz="1600" dirty="0" smtClean="0">
                          <a:solidFill>
                            <a:schemeClr val="tx2"/>
                          </a:solidFill>
                          <a:latin typeface="+mn-ea"/>
                          <a:ea typeface="+mn-ea"/>
                        </a:rPr>
                        <a:t>处理</a:t>
                      </a:r>
                      <a:r>
                        <a:rPr lang="en-US" altLang="zh-CN" sz="1600" dirty="0" smtClean="0">
                          <a:solidFill>
                            <a:schemeClr val="tx2"/>
                          </a:solidFill>
                          <a:latin typeface="+mn-ea"/>
                          <a:ea typeface="+mn-ea"/>
                        </a:rPr>
                        <a:t>  </a:t>
                      </a:r>
                    </a:p>
                    <a:p>
                      <a:pPr indent="269875" algn="just">
                        <a:lnSpc>
                          <a:spcPts val="1660"/>
                        </a:lnSpc>
                        <a:spcAft>
                          <a:spcPts val="0"/>
                        </a:spcAft>
                      </a:pPr>
                      <a:r>
                        <a:rPr lang="zh-CN" sz="1600" dirty="0" smtClean="0">
                          <a:solidFill>
                            <a:schemeClr val="tx2"/>
                          </a:solidFill>
                          <a:latin typeface="+mn-ea"/>
                          <a:ea typeface="+mn-ea"/>
                        </a:rPr>
                        <a:t>时间</a:t>
                      </a:r>
                      <a:endParaRPr lang="zh-CN" sz="1600" dirty="0">
                        <a:solidFill>
                          <a:schemeClr val="tx2"/>
                        </a:solidFill>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如果一个发送端与一个队列通信时发生故障，它可以向另一个备份的队列发送消息。缩短了故障处理和修复的时间。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solidFill>
                            <a:schemeClr val="tx2"/>
                          </a:solidFill>
                          <a:latin typeface="+mn-ea"/>
                          <a:ea typeface="+mn-ea"/>
                        </a:rPr>
                        <a:t>可修改性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由于消息是松耦合的，因此，发送端和接收端不需要直接消息队列服务器绑定，提高了发送端和接收端的可修改性。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290">
                <a:tc>
                  <a:txBody>
                    <a:bodyPr/>
                    <a:lstStyle/>
                    <a:p>
                      <a:pPr indent="269875" algn="just">
                        <a:lnSpc>
                          <a:spcPts val="1660"/>
                        </a:lnSpc>
                        <a:spcAft>
                          <a:spcPts val="0"/>
                        </a:spcAft>
                      </a:pPr>
                      <a:r>
                        <a:rPr lang="zh-CN" sz="1600">
                          <a:solidFill>
                            <a:schemeClr val="tx2"/>
                          </a:solidFill>
                          <a:latin typeface="+mn-ea"/>
                          <a:ea typeface="+mn-ea"/>
                        </a:rPr>
                        <a:t>稳定性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如果没有消息服务器，修改发送端发送消息格式就会引起服务器接口实现方式的改变。采用消息服务器，创立消息自描述和发现，可以减少对消息格式的依赖性。消息服务器成为专业产品或部件，从而提高整个系统的稳定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solidFill>
                            <a:schemeClr val="tx2"/>
                          </a:solidFill>
                          <a:latin typeface="+mn-ea"/>
                          <a:ea typeface="+mn-ea"/>
                        </a:rPr>
                        <a:t>性能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消息队列技术可以完成每秒种成千上万次的消息传递。不完全可靠</a:t>
                      </a:r>
                      <a:r>
                        <a:rPr lang="en-US" sz="1600" dirty="0">
                          <a:solidFill>
                            <a:schemeClr val="tx2"/>
                          </a:solidFill>
                          <a:latin typeface="+mn-ea"/>
                          <a:ea typeface="+mn-ea"/>
                        </a:rPr>
                        <a:t>(non-reliable)</a:t>
                      </a:r>
                      <a:r>
                        <a:rPr lang="zh-CN" sz="1600" dirty="0">
                          <a:solidFill>
                            <a:schemeClr val="tx2"/>
                          </a:solidFill>
                          <a:latin typeface="+mn-ea"/>
                          <a:ea typeface="+mn-ea"/>
                        </a:rPr>
                        <a:t>的消息机制比可靠的消息机制传递速度更快。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solidFill>
                            <a:schemeClr val="tx2"/>
                          </a:solidFill>
                          <a:latin typeface="+mn-ea"/>
                          <a:ea typeface="+mn-ea"/>
                        </a:rPr>
                        <a:t>可伸缩性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chemeClr val="tx2"/>
                          </a:solidFill>
                          <a:latin typeface="+mn-ea"/>
                          <a:ea typeface="+mn-ea"/>
                        </a:rPr>
                        <a:t>消息队列服务器可以放置到通信的端点，或者，在一台或多台服务器机器上，形成一簇消息服务器。这样使得消息机制具有很好的可伸缩性。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a:t>
            </a:r>
            <a:r>
              <a:rPr b="1" dirty="0"/>
              <a:t>分布式与交互视角</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分布式系统的目标是解决大规模计算问题。每个计算节点都具有各自的需要，分布式系统要能协调这些共享资源的使用，为用户提供更好的交流服务。</a:t>
            </a:r>
            <a:endParaRPr lang="en-US" dirty="0" smtClean="0">
              <a:solidFill>
                <a:schemeClr val="tx2"/>
              </a:solidFill>
            </a:endParaRPr>
          </a:p>
          <a:p>
            <a:pPr lvl="1">
              <a:buFont typeface="Arial" panose="020B0604020202020204" pitchFamily="34" charset="0"/>
              <a:buChar char="–"/>
              <a:defRPr/>
            </a:pPr>
            <a:r>
              <a:rPr lang="en-US" dirty="0" smtClean="0"/>
              <a:t>5.6.1 </a:t>
            </a:r>
            <a:r>
              <a:rPr lang="zh-CN" altLang="en-US" dirty="0" smtClean="0"/>
              <a:t>模式</a:t>
            </a:r>
            <a:r>
              <a:rPr lang="en-US" dirty="0" smtClean="0"/>
              <a:t>13</a:t>
            </a:r>
            <a:r>
              <a:rPr lang="zh-CN" altLang="en-US" dirty="0" smtClean="0"/>
              <a:t>：</a:t>
            </a:r>
            <a:r>
              <a:rPr lang="en-US" dirty="0" smtClean="0"/>
              <a:t>Broker</a:t>
            </a:r>
            <a:endParaRPr lang="zh-CN" altLang="en-US" dirty="0" smtClean="0"/>
          </a:p>
          <a:p>
            <a:pPr lvl="1">
              <a:buFont typeface="Arial" panose="020B0604020202020204" pitchFamily="34" charset="0"/>
              <a:buChar char="–"/>
              <a:defRPr/>
            </a:pPr>
            <a:r>
              <a:rPr lang="en-US" dirty="0" smtClean="0"/>
              <a:t>5.6.2 </a:t>
            </a:r>
            <a:r>
              <a:rPr lang="zh-CN" altLang="en-US" dirty="0" smtClean="0"/>
              <a:t>模式</a:t>
            </a:r>
            <a:r>
              <a:rPr lang="en-US" dirty="0" smtClean="0"/>
              <a:t>14</a:t>
            </a:r>
            <a:r>
              <a:rPr lang="zh-CN" altLang="en-US" dirty="0" smtClean="0"/>
              <a:t>：</a:t>
            </a:r>
            <a:r>
              <a:rPr lang="en-US" dirty="0" smtClean="0"/>
              <a:t>C/S</a:t>
            </a:r>
            <a:r>
              <a:rPr lang="zh-CN" altLang="en-US" dirty="0" smtClean="0"/>
              <a:t>模式</a:t>
            </a:r>
          </a:p>
          <a:p>
            <a:pPr lvl="1">
              <a:buFont typeface="Arial" panose="020B0604020202020204" pitchFamily="34" charset="0"/>
              <a:buChar char="–"/>
              <a:defRPr/>
            </a:pPr>
            <a:r>
              <a:rPr lang="en-US" dirty="0" smtClean="0"/>
              <a:t>5.6.3 </a:t>
            </a:r>
            <a:r>
              <a:rPr lang="zh-CN" altLang="en-US" dirty="0" smtClean="0"/>
              <a:t>模式</a:t>
            </a:r>
            <a:r>
              <a:rPr lang="en-US" dirty="0" smtClean="0"/>
              <a:t>15</a:t>
            </a:r>
            <a:r>
              <a:rPr lang="zh-CN" altLang="en-US" dirty="0" smtClean="0"/>
              <a:t>：</a:t>
            </a:r>
            <a:r>
              <a:rPr lang="en-US" dirty="0" smtClean="0"/>
              <a:t>P2P</a:t>
            </a:r>
            <a:r>
              <a:rPr lang="zh-CN" altLang="en-US" dirty="0" smtClean="0"/>
              <a:t>模式</a:t>
            </a:r>
          </a:p>
          <a:p>
            <a:pPr lvl="1">
              <a:buFont typeface="Arial" panose="020B0604020202020204" pitchFamily="34" charset="0"/>
              <a:buChar char="–"/>
              <a:defRPr/>
            </a:pPr>
            <a:r>
              <a:rPr lang="en-US" dirty="0" smtClean="0"/>
              <a:t>5.6.4 </a:t>
            </a:r>
            <a:r>
              <a:rPr lang="zh-CN" altLang="en-US" dirty="0" smtClean="0"/>
              <a:t>模式</a:t>
            </a:r>
            <a:r>
              <a:rPr lang="en-US" dirty="0" smtClean="0"/>
              <a:t>16</a:t>
            </a:r>
            <a:r>
              <a:rPr lang="zh-CN" altLang="en-US" dirty="0" smtClean="0"/>
              <a:t>：</a:t>
            </a:r>
            <a:r>
              <a:rPr lang="en-US" dirty="0" smtClean="0"/>
              <a:t>P/S</a:t>
            </a:r>
            <a:r>
              <a:rPr lang="zh-CN" altLang="en-US" dirty="0" smtClean="0"/>
              <a:t>模式</a:t>
            </a:r>
          </a:p>
          <a:p>
            <a:pPr lvl="1">
              <a:buFont typeface="Arial" panose="020B0604020202020204" pitchFamily="34" charset="0"/>
              <a:buChar char="–"/>
              <a:defRPr/>
            </a:pPr>
            <a:r>
              <a:rPr lang="en-US" dirty="0" smtClean="0"/>
              <a:t>5.6.5 </a:t>
            </a:r>
            <a:r>
              <a:rPr lang="zh-CN" altLang="en-US" dirty="0" smtClean="0"/>
              <a:t>模式</a:t>
            </a:r>
            <a:r>
              <a:rPr lang="en-US" dirty="0" smtClean="0"/>
              <a:t>17</a:t>
            </a:r>
            <a:r>
              <a:rPr lang="zh-CN" altLang="en-US" dirty="0" smtClean="0"/>
              <a:t>：</a:t>
            </a:r>
            <a:r>
              <a:rPr lang="en-US" dirty="0" smtClean="0"/>
              <a:t>MVC</a:t>
            </a:r>
            <a:r>
              <a:rPr lang="zh-CN" altLang="en-US" dirty="0" smtClean="0"/>
              <a:t>模式</a:t>
            </a:r>
          </a:p>
          <a:p>
            <a:pPr lvl="1">
              <a:buFont typeface="Arial" panose="020B0604020202020204" pitchFamily="34" charset="0"/>
              <a:buChar char="–"/>
              <a:defRPr/>
            </a:pPr>
            <a:r>
              <a:rPr lang="en-US" dirty="0" smtClean="0"/>
              <a:t>5.6.6 </a:t>
            </a:r>
            <a:r>
              <a:rPr lang="zh-CN" altLang="en-US" dirty="0" smtClean="0"/>
              <a:t>模式</a:t>
            </a:r>
            <a:r>
              <a:rPr lang="en-US" dirty="0" smtClean="0"/>
              <a:t>18</a:t>
            </a:r>
            <a:r>
              <a:rPr lang="zh-CN" altLang="en-US" dirty="0" smtClean="0"/>
              <a:t>：</a:t>
            </a:r>
            <a:r>
              <a:rPr lang="en-US" dirty="0" smtClean="0"/>
              <a:t>PAC</a:t>
            </a:r>
            <a:r>
              <a:rPr lang="zh-CN" altLang="en-US" dirty="0" smtClean="0"/>
              <a:t>模式</a:t>
            </a:r>
          </a:p>
        </p:txBody>
      </p:sp>
      <p:sp>
        <p:nvSpPr>
          <p:cNvPr id="104452" name="灯片编号占位符 3"/>
          <p:cNvSpPr>
            <a:spLocks noGrp="1"/>
          </p:cNvSpPr>
          <p:nvPr>
            <p:ph type="sldNum" sz="quarter" idx="12"/>
          </p:nvPr>
        </p:nvSpPr>
        <p:spPr bwMode="auto">
          <a:noFill/>
          <a:ln>
            <a:miter lim="800000"/>
            <a:headEnd/>
            <a:tailEnd/>
          </a:ln>
        </p:spPr>
        <p:txBody>
          <a:bodyPr/>
          <a:lstStyle/>
          <a:p>
            <a:fld id="{7323AD97-6ED6-47EF-80CE-9969E90A4DA0}" type="slidenum">
              <a:rPr lang="zh-CN" altLang="en-US"/>
              <a:pPr/>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5.6.1 </a:t>
            </a:r>
            <a:r>
              <a:rPr b="1" dirty="0"/>
              <a:t>模式</a:t>
            </a:r>
            <a:r>
              <a:rPr lang="en-US" b="1" dirty="0"/>
              <a:t>13</a:t>
            </a:r>
            <a:r>
              <a:rPr b="1" dirty="0"/>
              <a:t>：</a:t>
            </a:r>
            <a:r>
              <a:rPr lang="en-US" b="1" dirty="0"/>
              <a:t>Broker</a:t>
            </a:r>
            <a:endParaRPr b="1" dirty="0"/>
          </a:p>
        </p:txBody>
      </p:sp>
      <p:sp>
        <p:nvSpPr>
          <p:cNvPr id="3" name="内容占位符 2"/>
          <p:cNvSpPr>
            <a:spLocks noGrp="1"/>
          </p:cNvSpPr>
          <p:nvPr>
            <p:ph idx="1"/>
          </p:nvPr>
        </p:nvSpPr>
        <p:spPr>
          <a:xfrm>
            <a:off x="214282" y="1285860"/>
            <a:ext cx="8686800" cy="4895850"/>
          </a:xfrm>
        </p:spPr>
        <p:txBody>
          <a:bodyPr>
            <a:normAutofit/>
          </a:bodyPr>
          <a:lstStyle/>
          <a:p>
            <a:pPr>
              <a:buFont typeface="Arial" panose="020B0604020202020204" pitchFamily="34" charset="0"/>
              <a:buChar char="•"/>
              <a:defRPr/>
            </a:pPr>
            <a:r>
              <a:rPr lang="zh-CN" altLang="en-US" dirty="0" smtClean="0">
                <a:solidFill>
                  <a:schemeClr val="tx2"/>
                </a:solidFill>
              </a:rPr>
              <a:t>代理器</a:t>
            </a:r>
            <a:r>
              <a:rPr lang="en-US" dirty="0" smtClean="0">
                <a:solidFill>
                  <a:schemeClr val="tx2"/>
                </a:solidFill>
              </a:rPr>
              <a:t>(B</a:t>
            </a:r>
            <a:r>
              <a:rPr lang="en-US" altLang="zh-CN" dirty="0" smtClean="0">
                <a:solidFill>
                  <a:schemeClr val="tx2"/>
                </a:solidFill>
              </a:rPr>
              <a:t>r</a:t>
            </a:r>
            <a:r>
              <a:rPr lang="en-US" dirty="0" smtClean="0">
                <a:solidFill>
                  <a:schemeClr val="tx2"/>
                </a:solidFill>
              </a:rPr>
              <a:t>oker)</a:t>
            </a:r>
            <a:r>
              <a:rPr lang="zh-CN" altLang="en-US" dirty="0" smtClean="0">
                <a:solidFill>
                  <a:schemeClr val="tx2"/>
                </a:solidFill>
              </a:rPr>
              <a:t>模式将应用系统与分布式系统的通信功能分割开来。代理器隐藏和协调对象或系统部件之间的通信。</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一个代理器由客户端的请求器</a:t>
            </a:r>
            <a:r>
              <a:rPr lang="en-US" dirty="0" smtClean="0">
                <a:solidFill>
                  <a:schemeClr val="tx2"/>
                </a:solidFill>
              </a:rPr>
              <a:t>(Requestor)</a:t>
            </a:r>
            <a:r>
              <a:rPr lang="zh-CN" altLang="en-US" dirty="0" smtClean="0">
                <a:solidFill>
                  <a:schemeClr val="tx2"/>
                </a:solidFill>
              </a:rPr>
              <a:t>和一个服务端的调用器（</a:t>
            </a:r>
            <a:r>
              <a:rPr lang="en-US" dirty="0" smtClean="0">
                <a:solidFill>
                  <a:schemeClr val="tx2"/>
                </a:solidFill>
              </a:rPr>
              <a:t>Invoker</a:t>
            </a:r>
            <a:r>
              <a:rPr lang="zh-CN" altLang="en-US" dirty="0" smtClean="0">
                <a:solidFill>
                  <a:schemeClr val="tx2"/>
                </a:solidFill>
              </a:rPr>
              <a:t>）组成。</a:t>
            </a:r>
            <a:endParaRPr lang="en-US" altLang="zh-CN" dirty="0" smtClean="0">
              <a:solidFill>
                <a:schemeClr val="tx2"/>
              </a:solidFill>
            </a:endParaRPr>
          </a:p>
          <a:p>
            <a:pPr lvl="1">
              <a:buFont typeface="Arial" panose="020B0604020202020204" pitchFamily="34" charset="0"/>
              <a:buChar char="–"/>
              <a:defRPr/>
            </a:pPr>
            <a:r>
              <a:rPr lang="zh-CN" altLang="en-US" dirty="0" smtClean="0"/>
              <a:t>请求器发出调用，调用器负责调用目标的远程对象操作。</a:t>
            </a:r>
            <a:endParaRPr lang="en-US" altLang="zh-CN" dirty="0" smtClean="0"/>
          </a:p>
          <a:p>
            <a:pPr lvl="1">
              <a:buFont typeface="Arial" panose="020B0604020202020204" pitchFamily="34" charset="0"/>
              <a:buChar char="–"/>
              <a:defRPr/>
            </a:pPr>
            <a:r>
              <a:rPr lang="zh-CN" altLang="en-US" dirty="0" smtClean="0"/>
              <a:t>通信路径上的两端各有一个装配器</a:t>
            </a:r>
            <a:r>
              <a:rPr lang="en-US" dirty="0" smtClean="0"/>
              <a:t>(</a:t>
            </a:r>
            <a:r>
              <a:rPr lang="en-US" dirty="0" err="1" smtClean="0"/>
              <a:t>Marshaller</a:t>
            </a:r>
            <a:r>
              <a:rPr lang="en-US" dirty="0" smtClean="0"/>
              <a:t>)</a:t>
            </a:r>
            <a:r>
              <a:rPr lang="zh-CN" altLang="en-US" dirty="0" smtClean="0"/>
              <a:t>操纵请求的转换，并将编程语言本地数据类型转换为能在传输媒介上传送的字节组。</a:t>
            </a:r>
            <a:endParaRPr lang="zh-CN" altLang="en-US" dirty="0"/>
          </a:p>
        </p:txBody>
      </p:sp>
      <p:sp>
        <p:nvSpPr>
          <p:cNvPr id="105476" name="灯片编号占位符 3"/>
          <p:cNvSpPr>
            <a:spLocks noGrp="1"/>
          </p:cNvSpPr>
          <p:nvPr>
            <p:ph type="sldNum" sz="quarter" idx="12"/>
          </p:nvPr>
        </p:nvSpPr>
        <p:spPr bwMode="auto">
          <a:noFill/>
          <a:ln>
            <a:miter lim="800000"/>
            <a:headEnd/>
            <a:tailEnd/>
          </a:ln>
        </p:spPr>
        <p:txBody>
          <a:bodyPr/>
          <a:lstStyle/>
          <a:p>
            <a:fld id="{7722D0D9-6A08-4B0F-94DE-433B9FD6E12A}" type="slidenum">
              <a:rPr lang="zh-CN" altLang="en-US"/>
              <a:pPr/>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b="1" dirty="0" smtClean="0"/>
              <a:t>代理器模式示例</a:t>
            </a:r>
          </a:p>
        </p:txBody>
      </p:sp>
      <p:pic>
        <p:nvPicPr>
          <p:cNvPr id="106499" name="Picture 2"/>
          <p:cNvPicPr>
            <a:picLocks noChangeAspect="1" noChangeArrowheads="1"/>
          </p:cNvPicPr>
          <p:nvPr/>
        </p:nvPicPr>
        <p:blipFill>
          <a:blip r:embed="rId2"/>
          <a:srcRect/>
          <a:stretch>
            <a:fillRect/>
          </a:stretch>
        </p:blipFill>
        <p:spPr bwMode="auto">
          <a:xfrm>
            <a:off x="107950" y="1628775"/>
            <a:ext cx="8385175" cy="4198938"/>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b="1" dirty="0"/>
              <a:t>5.6.2 </a:t>
            </a:r>
            <a:r>
              <a:rPr b="1" dirty="0"/>
              <a:t>模式</a:t>
            </a:r>
            <a:r>
              <a:rPr lang="en-US" b="1" dirty="0"/>
              <a:t>14</a:t>
            </a:r>
            <a:r>
              <a:rPr b="1" dirty="0"/>
              <a:t>：</a:t>
            </a:r>
            <a:r>
              <a:rPr lang="en-US" b="1" dirty="0"/>
              <a:t>C/S</a:t>
            </a:r>
            <a:r>
              <a:rPr b="1" dirty="0"/>
              <a:t>模式</a:t>
            </a:r>
          </a:p>
        </p:txBody>
      </p:sp>
      <p:sp>
        <p:nvSpPr>
          <p:cNvPr id="3" name="内容占位符 2"/>
          <p:cNvSpPr>
            <a:spLocks noGrp="1"/>
          </p:cNvSpPr>
          <p:nvPr>
            <p:ph idx="1"/>
          </p:nvPr>
        </p:nvSpPr>
        <p:spPr>
          <a:xfrm>
            <a:off x="457200" y="1412875"/>
            <a:ext cx="8229600" cy="4895850"/>
          </a:xfrm>
        </p:spPr>
        <p:txBody>
          <a:bodyPr>
            <a:normAutofit/>
          </a:bodyPr>
          <a:lstStyle/>
          <a:p>
            <a:pPr>
              <a:buFont typeface="Arial" panose="020B0604020202020204" pitchFamily="34" charset="0"/>
              <a:buChar char="•"/>
              <a:defRPr/>
            </a:pPr>
            <a:r>
              <a:rPr lang="zh-CN" altLang="en-US" dirty="0" smtClean="0">
                <a:solidFill>
                  <a:schemeClr val="tx2"/>
                </a:solidFill>
              </a:rPr>
              <a:t>当两个部件彼此独立，并在不同的进程中运行，或在分布式节点上运行时，两个部件之间的通信并不一定完全对等。一个发起通信请求，期待另一个提供服务。</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进一步，多个部件要求同一个部件提供同样的服务也是如此。多个客户端部件虽然使用同一个服务，但确期望产生出不同的结果。</a:t>
            </a:r>
            <a:endParaRPr lang="en-US" altLang="zh-CN" dirty="0" smtClean="0">
              <a:solidFill>
                <a:schemeClr val="tx2"/>
              </a:solidFill>
            </a:endParaRPr>
          </a:p>
          <a:p>
            <a:pPr>
              <a:buFont typeface="Arial" panose="020B0604020202020204" pitchFamily="34" charset="0"/>
              <a:buChar char="•"/>
              <a:defRPr/>
            </a:pPr>
            <a:r>
              <a:rPr lang="zh-CN" altLang="en-US" dirty="0" smtClean="0">
                <a:solidFill>
                  <a:schemeClr val="tx2"/>
                </a:solidFill>
              </a:rPr>
              <a:t>客户端</a:t>
            </a:r>
            <a:r>
              <a:rPr lang="en-US" dirty="0" smtClean="0">
                <a:solidFill>
                  <a:schemeClr val="tx2"/>
                </a:solidFill>
              </a:rPr>
              <a:t>-</a:t>
            </a:r>
            <a:r>
              <a:rPr lang="zh-CN" altLang="en-US" dirty="0" smtClean="0">
                <a:solidFill>
                  <a:schemeClr val="tx2"/>
                </a:solidFill>
              </a:rPr>
              <a:t>服务器</a:t>
            </a:r>
            <a:r>
              <a:rPr lang="en-US" dirty="0" smtClean="0">
                <a:solidFill>
                  <a:schemeClr val="tx2"/>
                </a:solidFill>
              </a:rPr>
              <a:t>(C/S---Client-Server)</a:t>
            </a:r>
            <a:r>
              <a:rPr lang="zh-CN" altLang="en-US" dirty="0" smtClean="0">
                <a:solidFill>
                  <a:schemeClr val="tx2"/>
                </a:solidFill>
              </a:rPr>
              <a:t>模式是满足这种要求的一种结构。明显区别出客户端和服务器端，客户端请求服务器上的信息或服务。</a:t>
            </a:r>
          </a:p>
          <a:p>
            <a:pPr>
              <a:buFont typeface="Arial" panose="020B0604020202020204" pitchFamily="34" charset="0"/>
              <a:buChar char="•"/>
              <a:defRPr/>
            </a:pPr>
            <a:endParaRPr lang="zh-CN" altLang="en-US" dirty="0"/>
          </a:p>
        </p:txBody>
      </p:sp>
      <p:sp>
        <p:nvSpPr>
          <p:cNvPr id="107524" name="灯片编号占位符 3"/>
          <p:cNvSpPr>
            <a:spLocks noGrp="1"/>
          </p:cNvSpPr>
          <p:nvPr>
            <p:ph type="sldNum" sz="quarter" idx="12"/>
          </p:nvPr>
        </p:nvSpPr>
        <p:spPr bwMode="auto">
          <a:noFill/>
          <a:ln>
            <a:miter lim="800000"/>
            <a:headEnd/>
            <a:tailEnd/>
          </a:ln>
        </p:spPr>
        <p:txBody>
          <a:bodyPr/>
          <a:lstStyle/>
          <a:p>
            <a:fld id="{36FC6651-2AD7-4803-AD09-111216D9CB1A}" type="slidenum">
              <a:rPr lang="zh-CN" altLang="en-US"/>
              <a:pPr/>
              <a:t>99</a:t>
            </a:fld>
            <a:endParaRPr lang="zh-CN" altLang="en-US"/>
          </a:p>
        </p:txBody>
      </p:sp>
    </p:spTree>
  </p:cSld>
  <p:clrMapOvr>
    <a:masterClrMapping/>
  </p:clrMapOvr>
</p:sld>
</file>

<file path=ppt/theme/theme1.xml><?xml version="1.0" encoding="utf-8"?>
<a:theme xmlns:a="http://schemas.openxmlformats.org/drawingml/2006/main" name="SDE-clas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E-class" id="{B6961ADD-078F-4A94-B91D-84C3C4ED9D65}" vid="{5242B4F5-A2A2-4DB8-BF4F-2351C3C857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SDE-class</Template>
  <TotalTime>994</TotalTime>
  <Words>10692</Words>
  <Application>Microsoft Office PowerPoint</Application>
  <PresentationFormat>全屏显示(4:3)</PresentationFormat>
  <Paragraphs>780</Paragraphs>
  <Slides>132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132</vt:i4>
      </vt:variant>
    </vt:vector>
  </HeadingPairs>
  <TitlesOfParts>
    <vt:vector size="141" baseType="lpstr">
      <vt:lpstr>굴림</vt:lpstr>
      <vt:lpstr>맑은 고딕</vt:lpstr>
      <vt:lpstr>宋体</vt:lpstr>
      <vt:lpstr>Arial</vt:lpstr>
      <vt:lpstr>Calibri</vt:lpstr>
      <vt:lpstr>Calibri Light</vt:lpstr>
      <vt:lpstr>Times New Roman</vt:lpstr>
      <vt:lpstr>Verdana</vt:lpstr>
      <vt:lpstr>SDE-class</vt:lpstr>
      <vt:lpstr>软件设计工程</vt:lpstr>
      <vt:lpstr>PowerPoint 演示文稿</vt:lpstr>
      <vt:lpstr>PowerPoint 演示文稿</vt:lpstr>
      <vt:lpstr>0.从系统分解到体系结构设计</vt:lpstr>
      <vt:lpstr>概要设计与详细设计</vt:lpstr>
      <vt:lpstr>软件体系结构的提出</vt:lpstr>
      <vt:lpstr>1.1 为何要讨论体系结构？</vt:lpstr>
      <vt:lpstr>PowerPoint 演示文稿</vt:lpstr>
      <vt:lpstr>角度不同，对质量的要求不同</vt:lpstr>
      <vt:lpstr>1.2 体系结构定义</vt:lpstr>
      <vt:lpstr>PowerPoint 演示文稿</vt:lpstr>
      <vt:lpstr>1.3 体系结构的重要性</vt:lpstr>
      <vt:lpstr>1.4 体系结构设计过程</vt:lpstr>
      <vt:lpstr>1.4.1体系结构视角</vt:lpstr>
      <vt:lpstr>PowerPoint 演示文稿</vt:lpstr>
      <vt:lpstr>看问题的视觉角度，决定结果</vt:lpstr>
      <vt:lpstr>1.4.2设计过程</vt:lpstr>
      <vt:lpstr>（1） 识别体系结构需求</vt:lpstr>
      <vt:lpstr>PowerPoint 演示文稿</vt:lpstr>
      <vt:lpstr>体系结构需求的例子</vt:lpstr>
      <vt:lpstr>对体系结构的约束的示例</vt:lpstr>
      <vt:lpstr>系统业务和项目对体系结构的约束的示例</vt:lpstr>
      <vt:lpstr>（2）体系结构需求的排序</vt:lpstr>
      <vt:lpstr>冲突的解决</vt:lpstr>
      <vt:lpstr>PowerPoint 演示文稿</vt:lpstr>
      <vt:lpstr>2 体系结构设计方法</vt:lpstr>
      <vt:lpstr>2.1“分割”法</vt:lpstr>
      <vt:lpstr>常见的分割例子</vt:lpstr>
      <vt:lpstr>分割的主要指导原则</vt:lpstr>
      <vt:lpstr>2.2 “抽象”法</vt:lpstr>
      <vt:lpstr>2.3 “压缩”法</vt:lpstr>
      <vt:lpstr>压缩主要出于两个目的：</vt:lpstr>
      <vt:lpstr>2.4 “组合”法</vt:lpstr>
      <vt:lpstr>2.5 “复制”法</vt:lpstr>
      <vt:lpstr>2.6 “资源共享”法</vt:lpstr>
      <vt:lpstr>2.7 设计方法对质量的影响</vt:lpstr>
      <vt:lpstr>PowerPoint 演示文稿</vt:lpstr>
      <vt:lpstr>2.7 体系结构文档</vt:lpstr>
      <vt:lpstr>体系结构文档编制模板</vt:lpstr>
      <vt:lpstr>PowerPoint 演示文稿</vt:lpstr>
      <vt:lpstr>软件体系结构</vt:lpstr>
      <vt:lpstr>体系结构分析</vt:lpstr>
      <vt:lpstr>PowerPoint 演示文稿</vt:lpstr>
      <vt:lpstr>3.1 概念级体系结构</vt:lpstr>
      <vt:lpstr>信号处理系统概念体系结构</vt:lpstr>
      <vt:lpstr>数据获取连接器的分解</vt:lpstr>
      <vt:lpstr>3.2 模块级体系结构</vt:lpstr>
      <vt:lpstr>PowerPoint 演示文稿</vt:lpstr>
      <vt:lpstr>层次分解方法</vt:lpstr>
      <vt:lpstr>3.3 运行级体系结构</vt:lpstr>
      <vt:lpstr>信号处理系统的运行体系结构</vt:lpstr>
      <vt:lpstr>PowerPoint 演示文稿</vt:lpstr>
      <vt:lpstr>3.4 代码级体系结构</vt:lpstr>
      <vt:lpstr>PowerPoint 演示文稿</vt:lpstr>
      <vt:lpstr>PowerPoint 演示文稿</vt:lpstr>
      <vt:lpstr>信号处理系统的代码体系结构</vt:lpstr>
      <vt:lpstr>3.5 体系结构之间的关系</vt:lpstr>
      <vt:lpstr>PowerPoint 演示文稿</vt:lpstr>
      <vt:lpstr>4 体系结构描述语言</vt:lpstr>
      <vt:lpstr>4.1 ADL基本要求</vt:lpstr>
      <vt:lpstr>ADL对体系结构特征描述 的要求和支持评价</vt:lpstr>
      <vt:lpstr>4.2 AADL </vt:lpstr>
      <vt:lpstr>4.3 用UML描述各级体系结构</vt:lpstr>
      <vt:lpstr>4.3.1概念级的描述</vt:lpstr>
      <vt:lpstr>4.3.2模块级的描述</vt:lpstr>
      <vt:lpstr>4.3.3运行级描述</vt:lpstr>
      <vt:lpstr>4.3.4 代码结构描述</vt:lpstr>
      <vt:lpstr>PowerPoint 演示文稿</vt:lpstr>
      <vt:lpstr>PowerPoint 演示文稿</vt:lpstr>
      <vt:lpstr>5. 常见的体系结构模式</vt:lpstr>
      <vt:lpstr>5.1 分层视角</vt:lpstr>
      <vt:lpstr>5.1.1 模式1：直接分层</vt:lpstr>
      <vt:lpstr>5.1.2 模式2：间接分层</vt:lpstr>
      <vt:lpstr>间接分层的例子</vt:lpstr>
      <vt:lpstr>5.2 数据流动视角</vt:lpstr>
      <vt:lpstr>5.2.1 模式3：批量顺序模式</vt:lpstr>
      <vt:lpstr>5.2.2 模式4：管道和过滤器模式</vt:lpstr>
      <vt:lpstr>5.3 数据集中视角</vt:lpstr>
      <vt:lpstr>5.3 数据集中视角</vt:lpstr>
      <vt:lpstr>5.3.1 模式5：共享仓库模式</vt:lpstr>
      <vt:lpstr>5.3.2 模式6：主动式仓库</vt:lpstr>
      <vt:lpstr>5.3.3 模式7：黑板模式</vt:lpstr>
      <vt:lpstr>5.4 调用视角</vt:lpstr>
      <vt:lpstr>5.4.1 模式8：远程过程调用</vt:lpstr>
      <vt:lpstr>5.4.2 模式9：显式调用模式</vt:lpstr>
      <vt:lpstr>PowerPoint 演示文稿</vt:lpstr>
      <vt:lpstr>4种不同的异步调用模式</vt:lpstr>
      <vt:lpstr>5.4.3 模式10：隐式调用模式</vt:lpstr>
      <vt:lpstr>PowerPoint 演示文稿</vt:lpstr>
      <vt:lpstr>5.5消息传递视角</vt:lpstr>
      <vt:lpstr>5.5.1 模式11：消息队列模式</vt:lpstr>
      <vt:lpstr>消息模式的基本特征</vt:lpstr>
      <vt:lpstr>5.5.2 模式12：消息服务器模式</vt:lpstr>
      <vt:lpstr>PowerPoint 演示文稿</vt:lpstr>
      <vt:lpstr>5.5.3消息模式的质量分析</vt:lpstr>
      <vt:lpstr>5.6分布式与交互视角</vt:lpstr>
      <vt:lpstr>5.6.1 模式13：Broker</vt:lpstr>
      <vt:lpstr>代理器模式示例</vt:lpstr>
      <vt:lpstr>5.6.2 模式14：C/S模式</vt:lpstr>
      <vt:lpstr>PowerPoint 演示文稿</vt:lpstr>
      <vt:lpstr>三层C/S模式</vt:lpstr>
      <vt:lpstr>PowerPoint 演示文稿</vt:lpstr>
      <vt:lpstr>分层的C/S模式的关键特征</vt:lpstr>
      <vt:lpstr>C/S模式对质量属性影响 </vt:lpstr>
      <vt:lpstr>5.6.3 模式15：P2P模式</vt:lpstr>
      <vt:lpstr>PowerPoint 演示文稿</vt:lpstr>
      <vt:lpstr>5.6.4 模式16：P/S模式</vt:lpstr>
      <vt:lpstr>PowerPoint 演示文稿</vt:lpstr>
      <vt:lpstr>5.6.5 模式17：MVC模式</vt:lpstr>
      <vt:lpstr>5.6.5 模式17：MVC模式</vt:lpstr>
      <vt:lpstr>PowerPoint 演示文稿</vt:lpstr>
      <vt:lpstr>5.6.6 模式18：PAC模式</vt:lpstr>
      <vt:lpstr>PowerPoint 演示文稿</vt:lpstr>
      <vt:lpstr>PowerPoint 演示文稿</vt:lpstr>
      <vt:lpstr>6. 应用软件框架及使用</vt:lpstr>
      <vt:lpstr>6.1 软件框架的类型</vt:lpstr>
      <vt:lpstr>6.2 Web应用框架 ——一个广泛应用的例子</vt:lpstr>
      <vt:lpstr>PowerPoint 演示文稿</vt:lpstr>
      <vt:lpstr>6.3 采用框架的应用系统开发过程</vt:lpstr>
      <vt:lpstr>最佳实践</vt:lpstr>
      <vt:lpstr>最佳实践</vt:lpstr>
      <vt:lpstr>7.生产线的软件体系结构</vt:lpstr>
      <vt:lpstr>7.1 软件生产线的概念</vt:lpstr>
      <vt:lpstr>7.1软件生产线的概念</vt:lpstr>
      <vt:lpstr>7.2软件生产线如何工作</vt:lpstr>
      <vt:lpstr>7.2软件生产线如何工作</vt:lpstr>
      <vt:lpstr>7.2软件生产线如何工作</vt:lpstr>
      <vt:lpstr>7.3 为软件生产线建立体系结构</vt:lpstr>
      <vt:lpstr>PowerPoint 演示文稿</vt:lpstr>
      <vt:lpstr>PowerPoint 演示文稿</vt:lpstr>
      <vt:lpstr>总结</vt:lpstr>
      <vt:lpstr>PowerPoint 演示文稿</vt:lpstr>
    </vt:vector>
  </TitlesOfParts>
  <Company>길드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魏培</cp:lastModifiedBy>
  <cp:revision>102</cp:revision>
  <dcterms:created xsi:type="dcterms:W3CDTF">2016-02-04T12:40:31Z</dcterms:created>
  <dcterms:modified xsi:type="dcterms:W3CDTF">2017-03-22T15:25:10Z</dcterms:modified>
</cp:coreProperties>
</file>