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25"/>
  </p:notesMasterIdLst>
  <p:sldIdLst>
    <p:sldId id="263" r:id="rId2"/>
    <p:sldId id="269" r:id="rId3"/>
    <p:sldId id="392"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 id="359" r:id="rId94"/>
    <p:sldId id="360" r:id="rId95"/>
    <p:sldId id="361" r:id="rId96"/>
    <p:sldId id="363" r:id="rId97"/>
    <p:sldId id="364" r:id="rId98"/>
    <p:sldId id="365" r:id="rId99"/>
    <p:sldId id="366" r:id="rId100"/>
    <p:sldId id="367" r:id="rId101"/>
    <p:sldId id="368" r:id="rId102"/>
    <p:sldId id="369" r:id="rId103"/>
    <p:sldId id="370" r:id="rId104"/>
    <p:sldId id="371" r:id="rId105"/>
    <p:sldId id="372" r:id="rId106"/>
    <p:sldId id="373" r:id="rId107"/>
    <p:sldId id="374" r:id="rId108"/>
    <p:sldId id="375" r:id="rId109"/>
    <p:sldId id="377" r:id="rId110"/>
    <p:sldId id="378" r:id="rId111"/>
    <p:sldId id="379" r:id="rId112"/>
    <p:sldId id="380" r:id="rId113"/>
    <p:sldId id="381" r:id="rId114"/>
    <p:sldId id="382" r:id="rId115"/>
    <p:sldId id="383" r:id="rId116"/>
    <p:sldId id="384" r:id="rId117"/>
    <p:sldId id="385" r:id="rId118"/>
    <p:sldId id="386" r:id="rId119"/>
    <p:sldId id="387" r:id="rId120"/>
    <p:sldId id="388" r:id="rId121"/>
    <p:sldId id="389" r:id="rId122"/>
    <p:sldId id="390" r:id="rId123"/>
    <p:sldId id="267" r:id="rId1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7" autoAdjust="0"/>
    <p:restoredTop sz="84416" autoAdjust="0"/>
  </p:normalViewPr>
  <p:slideViewPr>
    <p:cSldViewPr>
      <p:cViewPr varScale="1">
        <p:scale>
          <a:sx n="59" d="100"/>
          <a:sy n="59" d="100"/>
        </p:scale>
        <p:origin x="-168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3F4EF-487E-41FA-8796-3E39D98E5B4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DBC4F33-06B9-4A3A-BF0D-6E26A4252F50}">
      <dgm:prSet phldrT="[文本]" custT="1"/>
      <dgm:spPr>
        <a:solidFill>
          <a:schemeClr val="accent6">
            <a:lumMod val="20000"/>
            <a:lumOff val="80000"/>
          </a:schemeClr>
        </a:solidFill>
      </dgm:spPr>
      <dgm:t>
        <a:bodyPr/>
        <a:lstStyle/>
        <a:p>
          <a:r>
            <a:rPr lang="zh-CN" altLang="en-US" sz="1800" dirty="0" smtClean="0">
              <a:solidFill>
                <a:schemeClr val="tx2"/>
              </a:solidFill>
              <a:latin typeface="+mj-ea"/>
              <a:ea typeface="+mj-ea"/>
            </a:rPr>
            <a:t>用例模型</a:t>
          </a:r>
          <a:endParaRPr lang="zh-CN" altLang="en-US" sz="1800" dirty="0">
            <a:solidFill>
              <a:schemeClr val="tx2"/>
            </a:solidFill>
            <a:latin typeface="+mj-ea"/>
            <a:ea typeface="+mj-ea"/>
          </a:endParaRPr>
        </a:p>
      </dgm:t>
    </dgm:pt>
    <dgm:pt modelId="{DA759B27-3032-4687-AA47-A479BA164EFD}" type="parTrans" cxnId="{84EB6ADC-009A-4AFB-908C-35D53869BB4A}">
      <dgm:prSet/>
      <dgm:spPr/>
      <dgm:t>
        <a:bodyPr/>
        <a:lstStyle/>
        <a:p>
          <a:endParaRPr lang="zh-CN" altLang="en-US">
            <a:latin typeface="+mj-ea"/>
            <a:ea typeface="+mj-ea"/>
          </a:endParaRPr>
        </a:p>
      </dgm:t>
    </dgm:pt>
    <dgm:pt modelId="{625ACFAF-1ECD-4CC5-BD6A-02D16758DA38}" type="sibTrans" cxnId="{84EB6ADC-009A-4AFB-908C-35D53869BB4A}">
      <dgm:prSet/>
      <dgm:spPr/>
      <dgm:t>
        <a:bodyPr/>
        <a:lstStyle/>
        <a:p>
          <a:endParaRPr lang="zh-CN" altLang="en-US">
            <a:latin typeface="+mj-ea"/>
            <a:ea typeface="+mj-ea"/>
          </a:endParaRPr>
        </a:p>
      </dgm:t>
    </dgm:pt>
    <dgm:pt modelId="{4F0DD217-79BF-45F2-95D9-87EC7482EEB8}">
      <dgm:prSet custT="1"/>
      <dgm:spPr>
        <a:solidFill>
          <a:schemeClr val="accent6">
            <a:lumMod val="20000"/>
            <a:lumOff val="80000"/>
          </a:schemeClr>
        </a:solidFill>
      </dgm:spPr>
      <dgm:t>
        <a:bodyPr/>
        <a:lstStyle/>
        <a:p>
          <a:r>
            <a:rPr lang="zh-CN" altLang="en-US" sz="1800" dirty="0" smtClean="0">
              <a:solidFill>
                <a:schemeClr val="tx2"/>
              </a:solidFill>
              <a:latin typeface="+mj-ea"/>
              <a:ea typeface="+mj-ea"/>
            </a:rPr>
            <a:t>分析模型</a:t>
          </a:r>
          <a:endParaRPr lang="zh-CN" altLang="en-US" sz="1800" dirty="0">
            <a:solidFill>
              <a:schemeClr val="tx2"/>
            </a:solidFill>
            <a:latin typeface="+mj-ea"/>
            <a:ea typeface="+mj-ea"/>
          </a:endParaRPr>
        </a:p>
      </dgm:t>
    </dgm:pt>
    <dgm:pt modelId="{843367A0-A251-4E09-A673-F6F9D6AA57A7}" type="parTrans" cxnId="{CD9AE704-A76E-4A63-9689-B8C91CDF572B}">
      <dgm:prSet/>
      <dgm:spPr/>
      <dgm:t>
        <a:bodyPr/>
        <a:lstStyle/>
        <a:p>
          <a:endParaRPr lang="zh-CN" altLang="en-US">
            <a:latin typeface="+mj-ea"/>
            <a:ea typeface="+mj-ea"/>
          </a:endParaRPr>
        </a:p>
      </dgm:t>
    </dgm:pt>
    <dgm:pt modelId="{29693607-33D7-4426-B900-0F309BE61871}" type="sibTrans" cxnId="{CD9AE704-A76E-4A63-9689-B8C91CDF572B}">
      <dgm:prSet/>
      <dgm:spPr/>
      <dgm:t>
        <a:bodyPr/>
        <a:lstStyle/>
        <a:p>
          <a:endParaRPr lang="zh-CN" altLang="en-US">
            <a:latin typeface="+mj-ea"/>
            <a:ea typeface="+mj-ea"/>
          </a:endParaRPr>
        </a:p>
      </dgm:t>
    </dgm:pt>
    <dgm:pt modelId="{6D6F5854-F93D-4DA5-9E92-349DD40B0564}">
      <dgm:prSet custT="1"/>
      <dgm:spPr>
        <a:solidFill>
          <a:schemeClr val="accent6">
            <a:lumMod val="20000"/>
            <a:lumOff val="80000"/>
          </a:schemeClr>
        </a:solidFill>
      </dgm:spPr>
      <dgm:t>
        <a:bodyPr/>
        <a:lstStyle/>
        <a:p>
          <a:r>
            <a:rPr lang="zh-CN" altLang="en-US" sz="1800" dirty="0" smtClean="0">
              <a:solidFill>
                <a:schemeClr val="tx2"/>
              </a:solidFill>
              <a:latin typeface="+mj-ea"/>
              <a:ea typeface="+mj-ea"/>
            </a:rPr>
            <a:t>设计模型</a:t>
          </a:r>
          <a:endParaRPr lang="zh-CN" altLang="en-US" sz="1800" dirty="0">
            <a:solidFill>
              <a:schemeClr val="tx2"/>
            </a:solidFill>
            <a:latin typeface="+mj-ea"/>
            <a:ea typeface="+mj-ea"/>
          </a:endParaRPr>
        </a:p>
      </dgm:t>
    </dgm:pt>
    <dgm:pt modelId="{B79501FB-3F2B-4E3F-963C-035E46205F7E}" type="parTrans" cxnId="{832D0B74-3437-4ADB-9AE2-BF855C11566F}">
      <dgm:prSet/>
      <dgm:spPr/>
      <dgm:t>
        <a:bodyPr/>
        <a:lstStyle/>
        <a:p>
          <a:endParaRPr lang="zh-CN" altLang="en-US">
            <a:latin typeface="+mj-ea"/>
            <a:ea typeface="+mj-ea"/>
          </a:endParaRPr>
        </a:p>
      </dgm:t>
    </dgm:pt>
    <dgm:pt modelId="{E975AD30-2D0E-4DC9-9D21-9111ED3A2371}" type="sibTrans" cxnId="{832D0B74-3437-4ADB-9AE2-BF855C11566F}">
      <dgm:prSet/>
      <dgm:spPr/>
      <dgm:t>
        <a:bodyPr/>
        <a:lstStyle/>
        <a:p>
          <a:endParaRPr lang="zh-CN" altLang="en-US">
            <a:latin typeface="+mj-ea"/>
            <a:ea typeface="+mj-ea"/>
          </a:endParaRPr>
        </a:p>
      </dgm:t>
    </dgm:pt>
    <dgm:pt modelId="{D39E4BFF-9103-49F4-8DE0-4F1ADB91F502}">
      <dgm:prSet custT="1"/>
      <dgm:spPr>
        <a:solidFill>
          <a:schemeClr val="accent6">
            <a:lumMod val="20000"/>
            <a:lumOff val="80000"/>
          </a:schemeClr>
        </a:solidFill>
      </dgm:spPr>
      <dgm:t>
        <a:bodyPr/>
        <a:lstStyle/>
        <a:p>
          <a:r>
            <a:rPr lang="zh-CN" altLang="en-US" sz="1800" dirty="0" smtClean="0">
              <a:solidFill>
                <a:schemeClr val="tx2"/>
              </a:solidFill>
              <a:latin typeface="+mj-ea"/>
              <a:ea typeface="+mj-ea"/>
            </a:rPr>
            <a:t>部署模型</a:t>
          </a:r>
          <a:endParaRPr lang="zh-CN" altLang="en-US" sz="1800" dirty="0">
            <a:solidFill>
              <a:schemeClr val="tx2"/>
            </a:solidFill>
            <a:latin typeface="+mj-ea"/>
            <a:ea typeface="+mj-ea"/>
          </a:endParaRPr>
        </a:p>
      </dgm:t>
    </dgm:pt>
    <dgm:pt modelId="{C20834D7-92B1-4BC5-AFA6-5C4C70A001ED}" type="parTrans" cxnId="{CD584A0E-80B9-4B5A-AE5B-406558BAD761}">
      <dgm:prSet/>
      <dgm:spPr/>
      <dgm:t>
        <a:bodyPr/>
        <a:lstStyle/>
        <a:p>
          <a:endParaRPr lang="zh-CN" altLang="en-US">
            <a:latin typeface="+mj-ea"/>
            <a:ea typeface="+mj-ea"/>
          </a:endParaRPr>
        </a:p>
      </dgm:t>
    </dgm:pt>
    <dgm:pt modelId="{2D2F265A-7A1F-4A3C-A0C5-9F52DBCFFC51}" type="sibTrans" cxnId="{CD584A0E-80B9-4B5A-AE5B-406558BAD761}">
      <dgm:prSet/>
      <dgm:spPr/>
      <dgm:t>
        <a:bodyPr/>
        <a:lstStyle/>
        <a:p>
          <a:endParaRPr lang="zh-CN" altLang="en-US">
            <a:latin typeface="+mj-ea"/>
            <a:ea typeface="+mj-ea"/>
          </a:endParaRPr>
        </a:p>
      </dgm:t>
    </dgm:pt>
    <dgm:pt modelId="{EB94C53D-C773-4256-B0B8-5C6752FB3E9B}">
      <dgm:prSet custT="1"/>
      <dgm:spPr>
        <a:solidFill>
          <a:schemeClr val="accent6">
            <a:lumMod val="20000"/>
            <a:lumOff val="80000"/>
          </a:schemeClr>
        </a:solidFill>
      </dgm:spPr>
      <dgm:t>
        <a:bodyPr/>
        <a:lstStyle/>
        <a:p>
          <a:r>
            <a:rPr lang="zh-CN" altLang="en-US" sz="1800" dirty="0" smtClean="0">
              <a:solidFill>
                <a:schemeClr val="tx2"/>
              </a:solidFill>
              <a:latin typeface="+mj-ea"/>
              <a:ea typeface="+mj-ea"/>
            </a:rPr>
            <a:t>测试模型</a:t>
          </a:r>
          <a:endParaRPr lang="zh-CN" altLang="en-US" sz="1800" dirty="0">
            <a:solidFill>
              <a:schemeClr val="tx2"/>
            </a:solidFill>
            <a:latin typeface="+mj-ea"/>
            <a:ea typeface="+mj-ea"/>
          </a:endParaRPr>
        </a:p>
      </dgm:t>
    </dgm:pt>
    <dgm:pt modelId="{077975DB-F985-4742-A7B5-F24DA3A6EE39}" type="parTrans" cxnId="{56B3E6A2-004A-46C5-BAE1-6DB98586C613}">
      <dgm:prSet/>
      <dgm:spPr/>
      <dgm:t>
        <a:bodyPr/>
        <a:lstStyle/>
        <a:p>
          <a:endParaRPr lang="zh-CN" altLang="en-US">
            <a:latin typeface="+mj-ea"/>
            <a:ea typeface="+mj-ea"/>
          </a:endParaRPr>
        </a:p>
      </dgm:t>
    </dgm:pt>
    <dgm:pt modelId="{D8F071E4-0E3E-4019-A403-BB08A5BF429C}" type="sibTrans" cxnId="{56B3E6A2-004A-46C5-BAE1-6DB98586C613}">
      <dgm:prSet/>
      <dgm:spPr/>
      <dgm:t>
        <a:bodyPr/>
        <a:lstStyle/>
        <a:p>
          <a:endParaRPr lang="zh-CN" altLang="en-US">
            <a:latin typeface="+mj-ea"/>
            <a:ea typeface="+mj-ea"/>
          </a:endParaRPr>
        </a:p>
      </dgm:t>
    </dgm:pt>
    <dgm:pt modelId="{CF74EDFF-B46D-418E-A06F-3EAE64C3569E}">
      <dgm:prSet phldrT="[文本]" custT="1"/>
      <dgm:spPr/>
      <dgm:t>
        <a:bodyPr/>
        <a:lstStyle/>
        <a:p>
          <a:r>
            <a:rPr lang="zh-CN" altLang="en-US" sz="2000" dirty="0" smtClean="0">
              <a:solidFill>
                <a:schemeClr val="tx2"/>
              </a:solidFill>
              <a:latin typeface="+mj-ea"/>
              <a:ea typeface="+mj-ea"/>
            </a:rPr>
            <a:t>能够有效地帮助开发人员发现真正的功能需求，并用</a:t>
          </a:r>
          <a:r>
            <a:rPr lang="en-US" altLang="zh-CN" sz="2000" dirty="0" smtClean="0">
              <a:solidFill>
                <a:schemeClr val="tx2"/>
              </a:solidFill>
              <a:latin typeface="+mj-ea"/>
              <a:ea typeface="+mj-ea"/>
            </a:rPr>
            <a:t>UML</a:t>
          </a:r>
          <a:r>
            <a:rPr lang="zh-CN" altLang="en-US" sz="2000" dirty="0" smtClean="0">
              <a:solidFill>
                <a:schemeClr val="tx2"/>
              </a:solidFill>
              <a:latin typeface="+mj-ea"/>
              <a:ea typeface="+mj-ea"/>
            </a:rPr>
            <a:t>设计语言来描述需求，如，用例图。</a:t>
          </a:r>
          <a:endParaRPr lang="zh-CN" altLang="en-US" sz="2000" dirty="0">
            <a:solidFill>
              <a:schemeClr val="tx2"/>
            </a:solidFill>
            <a:latin typeface="+mj-ea"/>
            <a:ea typeface="+mj-ea"/>
          </a:endParaRPr>
        </a:p>
      </dgm:t>
    </dgm:pt>
    <dgm:pt modelId="{9DF02892-C779-46E0-AD98-0ACC644216A3}" type="parTrans" cxnId="{6A0C3C08-2A84-43D6-8C33-924719AE37E0}">
      <dgm:prSet/>
      <dgm:spPr/>
      <dgm:t>
        <a:bodyPr/>
        <a:lstStyle/>
        <a:p>
          <a:endParaRPr lang="zh-CN" altLang="en-US">
            <a:latin typeface="+mj-ea"/>
            <a:ea typeface="+mj-ea"/>
          </a:endParaRPr>
        </a:p>
      </dgm:t>
    </dgm:pt>
    <dgm:pt modelId="{65BE405D-9615-4CAE-AAB9-D66AC9595C8F}" type="sibTrans" cxnId="{6A0C3C08-2A84-43D6-8C33-924719AE37E0}">
      <dgm:prSet/>
      <dgm:spPr/>
      <dgm:t>
        <a:bodyPr/>
        <a:lstStyle/>
        <a:p>
          <a:endParaRPr lang="zh-CN" altLang="en-US">
            <a:latin typeface="+mj-ea"/>
            <a:ea typeface="+mj-ea"/>
          </a:endParaRPr>
        </a:p>
      </dgm:t>
    </dgm:pt>
    <dgm:pt modelId="{A50CED1D-E771-4826-9E2E-18272341CF5B}">
      <dgm:prSet custT="1"/>
      <dgm:spPr/>
      <dgm:t>
        <a:bodyPr/>
        <a:lstStyle/>
        <a:p>
          <a:r>
            <a:rPr lang="zh-CN" altLang="en-US" sz="2000" dirty="0" smtClean="0">
              <a:solidFill>
                <a:schemeClr val="tx2"/>
              </a:solidFill>
              <a:latin typeface="+mj-ea"/>
              <a:ea typeface="+mj-ea"/>
            </a:rPr>
            <a:t>通过协作图来描述用例，检验、验证用例的一致性、正确性、完备性、可行性。分析的结果表示为类图、包图。</a:t>
          </a:r>
          <a:endParaRPr lang="zh-CN" altLang="en-US" sz="2000" dirty="0">
            <a:solidFill>
              <a:schemeClr val="tx2"/>
            </a:solidFill>
            <a:latin typeface="+mj-ea"/>
            <a:ea typeface="+mj-ea"/>
          </a:endParaRPr>
        </a:p>
      </dgm:t>
    </dgm:pt>
    <dgm:pt modelId="{F1B502A5-F91D-4A91-9FF6-643DB72CDAC0}" type="parTrans" cxnId="{877F49B6-1041-4B6A-B5BE-6078BF0672D8}">
      <dgm:prSet/>
      <dgm:spPr/>
      <dgm:t>
        <a:bodyPr/>
        <a:lstStyle/>
        <a:p>
          <a:endParaRPr lang="zh-CN" altLang="en-US">
            <a:latin typeface="+mj-ea"/>
            <a:ea typeface="+mj-ea"/>
          </a:endParaRPr>
        </a:p>
      </dgm:t>
    </dgm:pt>
    <dgm:pt modelId="{3ABB2C10-C41F-4949-8254-5BE3EF2F54DB}" type="sibTrans" cxnId="{877F49B6-1041-4B6A-B5BE-6078BF0672D8}">
      <dgm:prSet/>
      <dgm:spPr/>
      <dgm:t>
        <a:bodyPr/>
        <a:lstStyle/>
        <a:p>
          <a:endParaRPr lang="zh-CN" altLang="en-US">
            <a:latin typeface="+mj-ea"/>
            <a:ea typeface="+mj-ea"/>
          </a:endParaRPr>
        </a:p>
      </dgm:t>
    </dgm:pt>
    <dgm:pt modelId="{BC459AF7-694C-479F-9654-0F4A6AC7DCFE}">
      <dgm:prSet custT="1"/>
      <dgm:spPr/>
      <dgm:t>
        <a:bodyPr/>
        <a:lstStyle/>
        <a:p>
          <a:r>
            <a:rPr lang="zh-CN" altLang="en-US" sz="2000" dirty="0" smtClean="0">
              <a:solidFill>
                <a:schemeClr val="tx2"/>
              </a:solidFill>
              <a:latin typeface="+mj-ea"/>
              <a:ea typeface="+mj-ea"/>
            </a:rPr>
            <a:t>在分析模型的基础上，把分析阶段的类分解为语言能实现的软件类，利用各种实现技术构造系统、子系统；并把设计类进行分组，打包、定义子系统和类的接口。这一阶段的产品有：（类图、对象图、包图、构件图）</a:t>
          </a:r>
          <a:endParaRPr lang="zh-CN" altLang="en-US" sz="2000" dirty="0">
            <a:solidFill>
              <a:schemeClr val="tx2"/>
            </a:solidFill>
            <a:latin typeface="+mj-ea"/>
            <a:ea typeface="+mj-ea"/>
          </a:endParaRPr>
        </a:p>
      </dgm:t>
    </dgm:pt>
    <dgm:pt modelId="{935AF444-6869-4E1A-B457-5A5C238BDC91}" type="parTrans" cxnId="{EB18F222-AE84-479E-AA46-247B61DA9C94}">
      <dgm:prSet/>
      <dgm:spPr/>
      <dgm:t>
        <a:bodyPr/>
        <a:lstStyle/>
        <a:p>
          <a:endParaRPr lang="zh-CN" altLang="en-US">
            <a:latin typeface="+mj-ea"/>
            <a:ea typeface="+mj-ea"/>
          </a:endParaRPr>
        </a:p>
      </dgm:t>
    </dgm:pt>
    <dgm:pt modelId="{B54DC252-38BF-451F-8FE2-E3064856CE4A}" type="sibTrans" cxnId="{EB18F222-AE84-479E-AA46-247B61DA9C94}">
      <dgm:prSet/>
      <dgm:spPr/>
      <dgm:t>
        <a:bodyPr/>
        <a:lstStyle/>
        <a:p>
          <a:endParaRPr lang="zh-CN" altLang="en-US">
            <a:latin typeface="+mj-ea"/>
            <a:ea typeface="+mj-ea"/>
          </a:endParaRPr>
        </a:p>
      </dgm:t>
    </dgm:pt>
    <dgm:pt modelId="{E8418A24-609C-4502-9EF8-6B7804DC25D3}">
      <dgm:prSet custT="1"/>
      <dgm:spPr/>
      <dgm:t>
        <a:bodyPr/>
        <a:lstStyle/>
        <a:p>
          <a:r>
            <a:rPr lang="zh-CN" altLang="en-US" sz="2000" dirty="0" smtClean="0">
              <a:solidFill>
                <a:schemeClr val="tx2"/>
              </a:solidFill>
              <a:latin typeface="+mj-ea"/>
              <a:ea typeface="+mj-ea"/>
            </a:rPr>
            <a:t>定义可计算节点系统的物理结构，并验证运行在这些节点上的构件想法是否实现了用例。（构件图、部署图）</a:t>
          </a:r>
          <a:endParaRPr lang="zh-CN" altLang="en-US" sz="2000" dirty="0">
            <a:solidFill>
              <a:schemeClr val="tx2"/>
            </a:solidFill>
            <a:latin typeface="+mj-ea"/>
            <a:ea typeface="+mj-ea"/>
          </a:endParaRPr>
        </a:p>
      </dgm:t>
    </dgm:pt>
    <dgm:pt modelId="{C1DD6BC3-7862-4C36-9306-E93B8C298A95}" type="parTrans" cxnId="{4F389DF1-4656-46E4-90AA-0A354A5DDCA2}">
      <dgm:prSet/>
      <dgm:spPr/>
      <dgm:t>
        <a:bodyPr/>
        <a:lstStyle/>
        <a:p>
          <a:endParaRPr lang="zh-CN" altLang="en-US">
            <a:latin typeface="+mj-ea"/>
            <a:ea typeface="+mj-ea"/>
          </a:endParaRPr>
        </a:p>
      </dgm:t>
    </dgm:pt>
    <dgm:pt modelId="{07F6E0DF-ABE4-47D0-8F6A-3BAF06956D9B}" type="sibTrans" cxnId="{4F389DF1-4656-46E4-90AA-0A354A5DDCA2}">
      <dgm:prSet/>
      <dgm:spPr/>
      <dgm:t>
        <a:bodyPr/>
        <a:lstStyle/>
        <a:p>
          <a:endParaRPr lang="zh-CN" altLang="en-US">
            <a:latin typeface="+mj-ea"/>
            <a:ea typeface="+mj-ea"/>
          </a:endParaRPr>
        </a:p>
      </dgm:t>
    </dgm:pt>
    <dgm:pt modelId="{443F9BEB-C915-4ACD-943A-33B302D202D2}">
      <dgm:prSet custT="1"/>
      <dgm:spPr/>
      <dgm:t>
        <a:bodyPr/>
        <a:lstStyle/>
        <a:p>
          <a:r>
            <a:rPr lang="zh-CN" altLang="en-US" sz="2000" dirty="0" smtClean="0">
              <a:solidFill>
                <a:schemeClr val="tx2"/>
              </a:solidFill>
              <a:latin typeface="+mj-ea"/>
              <a:ea typeface="+mj-ea"/>
            </a:rPr>
            <a:t>根据用例中所描述的功能来构建测试模型。</a:t>
          </a:r>
          <a:endParaRPr lang="zh-CN" altLang="en-US" sz="2000" dirty="0">
            <a:solidFill>
              <a:schemeClr val="tx2"/>
            </a:solidFill>
            <a:latin typeface="+mj-ea"/>
            <a:ea typeface="+mj-ea"/>
          </a:endParaRPr>
        </a:p>
      </dgm:t>
    </dgm:pt>
    <dgm:pt modelId="{3C896CCA-DBE0-4349-BBBF-D5FB3B2A9710}" type="parTrans" cxnId="{9F648EAD-B5DC-454A-B0A5-E7758168D5EA}">
      <dgm:prSet/>
      <dgm:spPr/>
      <dgm:t>
        <a:bodyPr/>
        <a:lstStyle/>
        <a:p>
          <a:endParaRPr lang="zh-CN" altLang="en-US">
            <a:latin typeface="+mj-ea"/>
            <a:ea typeface="+mj-ea"/>
          </a:endParaRPr>
        </a:p>
      </dgm:t>
    </dgm:pt>
    <dgm:pt modelId="{DA4C3EAF-8735-45BA-B4E7-A11E68CF7986}" type="sibTrans" cxnId="{9F648EAD-B5DC-454A-B0A5-E7758168D5EA}">
      <dgm:prSet/>
      <dgm:spPr/>
      <dgm:t>
        <a:bodyPr/>
        <a:lstStyle/>
        <a:p>
          <a:endParaRPr lang="zh-CN" altLang="en-US">
            <a:latin typeface="+mj-ea"/>
            <a:ea typeface="+mj-ea"/>
          </a:endParaRPr>
        </a:p>
      </dgm:t>
    </dgm:pt>
    <dgm:pt modelId="{FC795AFB-EB1A-4FF9-9B2D-4E7732F1807A}" type="pres">
      <dgm:prSet presAssocID="{8C63F4EF-487E-41FA-8796-3E39D98E5B44}" presName="Name0" presStyleCnt="0">
        <dgm:presLayoutVars>
          <dgm:dir/>
          <dgm:animLvl val="lvl"/>
          <dgm:resizeHandles val="exact"/>
        </dgm:presLayoutVars>
      </dgm:prSet>
      <dgm:spPr/>
      <dgm:t>
        <a:bodyPr/>
        <a:lstStyle/>
        <a:p>
          <a:endParaRPr lang="zh-CN" altLang="en-US"/>
        </a:p>
      </dgm:t>
    </dgm:pt>
    <dgm:pt modelId="{8294C3AF-59BD-4EBD-8795-F25DAC9E8701}" type="pres">
      <dgm:prSet presAssocID="{4DBC4F33-06B9-4A3A-BF0D-6E26A4252F50}" presName="linNode" presStyleCnt="0"/>
      <dgm:spPr/>
    </dgm:pt>
    <dgm:pt modelId="{AB03F738-EC75-4CA6-9D4E-3567A5C48725}" type="pres">
      <dgm:prSet presAssocID="{4DBC4F33-06B9-4A3A-BF0D-6E26A4252F50}" presName="parentText" presStyleLbl="node1" presStyleIdx="0" presStyleCnt="5" custScaleX="50807" custLinFactNeighborX="-10276">
        <dgm:presLayoutVars>
          <dgm:chMax val="1"/>
          <dgm:bulletEnabled val="1"/>
        </dgm:presLayoutVars>
      </dgm:prSet>
      <dgm:spPr/>
      <dgm:t>
        <a:bodyPr/>
        <a:lstStyle/>
        <a:p>
          <a:endParaRPr lang="zh-CN" altLang="en-US"/>
        </a:p>
      </dgm:t>
    </dgm:pt>
    <dgm:pt modelId="{8E3BFC20-C7E5-49A9-9464-C02699FD859A}" type="pres">
      <dgm:prSet presAssocID="{4DBC4F33-06B9-4A3A-BF0D-6E26A4252F50}" presName="descendantText" presStyleLbl="alignAccFollowNode1" presStyleIdx="0" presStyleCnt="5" custScaleX="161440" custLinFactNeighborX="-5945">
        <dgm:presLayoutVars>
          <dgm:bulletEnabled val="1"/>
        </dgm:presLayoutVars>
      </dgm:prSet>
      <dgm:spPr/>
      <dgm:t>
        <a:bodyPr/>
        <a:lstStyle/>
        <a:p>
          <a:endParaRPr lang="zh-CN" altLang="en-US"/>
        </a:p>
      </dgm:t>
    </dgm:pt>
    <dgm:pt modelId="{F967EB08-B888-4CC9-A9B6-54D5E3897708}" type="pres">
      <dgm:prSet presAssocID="{625ACFAF-1ECD-4CC5-BD6A-02D16758DA38}" presName="sp" presStyleCnt="0"/>
      <dgm:spPr/>
    </dgm:pt>
    <dgm:pt modelId="{CF9BF582-0D52-4910-8909-F15CFBD1172A}" type="pres">
      <dgm:prSet presAssocID="{4F0DD217-79BF-45F2-95D9-87EC7482EEB8}" presName="linNode" presStyleCnt="0"/>
      <dgm:spPr/>
    </dgm:pt>
    <dgm:pt modelId="{506F70F9-91AF-44FA-9700-CE564478D16F}" type="pres">
      <dgm:prSet presAssocID="{4F0DD217-79BF-45F2-95D9-87EC7482EEB8}" presName="parentText" presStyleLbl="node1" presStyleIdx="1" presStyleCnt="5" custScaleX="50807" custLinFactNeighborX="-10276">
        <dgm:presLayoutVars>
          <dgm:chMax val="1"/>
          <dgm:bulletEnabled val="1"/>
        </dgm:presLayoutVars>
      </dgm:prSet>
      <dgm:spPr/>
      <dgm:t>
        <a:bodyPr/>
        <a:lstStyle/>
        <a:p>
          <a:endParaRPr lang="zh-CN" altLang="en-US"/>
        </a:p>
      </dgm:t>
    </dgm:pt>
    <dgm:pt modelId="{5C039709-3EE5-4E2A-9E64-B4AAB6FD5FE6}" type="pres">
      <dgm:prSet presAssocID="{4F0DD217-79BF-45F2-95D9-87EC7482EEB8}" presName="descendantText" presStyleLbl="alignAccFollowNode1" presStyleIdx="1" presStyleCnt="5" custScaleX="161440" custLinFactNeighborX="-5945">
        <dgm:presLayoutVars>
          <dgm:bulletEnabled val="1"/>
        </dgm:presLayoutVars>
      </dgm:prSet>
      <dgm:spPr/>
      <dgm:t>
        <a:bodyPr/>
        <a:lstStyle/>
        <a:p>
          <a:endParaRPr lang="zh-CN" altLang="en-US"/>
        </a:p>
      </dgm:t>
    </dgm:pt>
    <dgm:pt modelId="{29D7D1F5-82B5-4CC2-A18D-2B11C008D6D2}" type="pres">
      <dgm:prSet presAssocID="{29693607-33D7-4426-B900-0F309BE61871}" presName="sp" presStyleCnt="0"/>
      <dgm:spPr/>
    </dgm:pt>
    <dgm:pt modelId="{982B305C-8790-4670-A6E6-06046DCE7D32}" type="pres">
      <dgm:prSet presAssocID="{6D6F5854-F93D-4DA5-9E92-349DD40B0564}" presName="linNode" presStyleCnt="0"/>
      <dgm:spPr/>
    </dgm:pt>
    <dgm:pt modelId="{0DD7A644-608E-400B-B997-4BED4961C696}" type="pres">
      <dgm:prSet presAssocID="{6D6F5854-F93D-4DA5-9E92-349DD40B0564}" presName="parentText" presStyleLbl="node1" presStyleIdx="2" presStyleCnt="5" custScaleX="50807" custLinFactNeighborX="-10276">
        <dgm:presLayoutVars>
          <dgm:chMax val="1"/>
          <dgm:bulletEnabled val="1"/>
        </dgm:presLayoutVars>
      </dgm:prSet>
      <dgm:spPr/>
      <dgm:t>
        <a:bodyPr/>
        <a:lstStyle/>
        <a:p>
          <a:endParaRPr lang="zh-CN" altLang="en-US"/>
        </a:p>
      </dgm:t>
    </dgm:pt>
    <dgm:pt modelId="{6E6FA016-AFAF-4A89-BD72-BD95F2E30B26}" type="pres">
      <dgm:prSet presAssocID="{6D6F5854-F93D-4DA5-9E92-349DD40B0564}" presName="descendantText" presStyleLbl="alignAccFollowNode1" presStyleIdx="2" presStyleCnt="5" custScaleX="161440" custLinFactNeighborX="-5945">
        <dgm:presLayoutVars>
          <dgm:bulletEnabled val="1"/>
        </dgm:presLayoutVars>
      </dgm:prSet>
      <dgm:spPr/>
      <dgm:t>
        <a:bodyPr/>
        <a:lstStyle/>
        <a:p>
          <a:endParaRPr lang="zh-CN" altLang="en-US"/>
        </a:p>
      </dgm:t>
    </dgm:pt>
    <dgm:pt modelId="{3B7ED97C-C436-4CA7-B244-CAEFC860CF43}" type="pres">
      <dgm:prSet presAssocID="{E975AD30-2D0E-4DC9-9D21-9111ED3A2371}" presName="sp" presStyleCnt="0"/>
      <dgm:spPr/>
    </dgm:pt>
    <dgm:pt modelId="{2FFF0C04-DB11-4034-A447-13FBFE5B3436}" type="pres">
      <dgm:prSet presAssocID="{D39E4BFF-9103-49F4-8DE0-4F1ADB91F502}" presName="linNode" presStyleCnt="0"/>
      <dgm:spPr/>
    </dgm:pt>
    <dgm:pt modelId="{628F4E37-F5EB-47D6-8D57-1C97D7DB5467}" type="pres">
      <dgm:prSet presAssocID="{D39E4BFF-9103-49F4-8DE0-4F1ADB91F502}" presName="parentText" presStyleLbl="node1" presStyleIdx="3" presStyleCnt="5" custScaleX="50807" custLinFactNeighborX="-10276">
        <dgm:presLayoutVars>
          <dgm:chMax val="1"/>
          <dgm:bulletEnabled val="1"/>
        </dgm:presLayoutVars>
      </dgm:prSet>
      <dgm:spPr/>
      <dgm:t>
        <a:bodyPr/>
        <a:lstStyle/>
        <a:p>
          <a:endParaRPr lang="zh-CN" altLang="en-US"/>
        </a:p>
      </dgm:t>
    </dgm:pt>
    <dgm:pt modelId="{584A0398-5B7D-41EB-B1D2-3FA374F59490}" type="pres">
      <dgm:prSet presAssocID="{D39E4BFF-9103-49F4-8DE0-4F1ADB91F502}" presName="descendantText" presStyleLbl="alignAccFollowNode1" presStyleIdx="3" presStyleCnt="5" custScaleX="161440" custLinFactNeighborX="-5945">
        <dgm:presLayoutVars>
          <dgm:bulletEnabled val="1"/>
        </dgm:presLayoutVars>
      </dgm:prSet>
      <dgm:spPr/>
      <dgm:t>
        <a:bodyPr/>
        <a:lstStyle/>
        <a:p>
          <a:endParaRPr lang="zh-CN" altLang="en-US"/>
        </a:p>
      </dgm:t>
    </dgm:pt>
    <dgm:pt modelId="{B216457D-32C1-40CF-8AE6-4B50513B95FC}" type="pres">
      <dgm:prSet presAssocID="{2D2F265A-7A1F-4A3C-A0C5-9F52DBCFFC51}" presName="sp" presStyleCnt="0"/>
      <dgm:spPr/>
    </dgm:pt>
    <dgm:pt modelId="{260B6029-85C6-489D-A4D3-C1EA04E4D18F}" type="pres">
      <dgm:prSet presAssocID="{EB94C53D-C773-4256-B0B8-5C6752FB3E9B}" presName="linNode" presStyleCnt="0"/>
      <dgm:spPr/>
    </dgm:pt>
    <dgm:pt modelId="{44FD2C18-B2C0-4CD7-B2DB-AAEE0E406E05}" type="pres">
      <dgm:prSet presAssocID="{EB94C53D-C773-4256-B0B8-5C6752FB3E9B}" presName="parentText" presStyleLbl="node1" presStyleIdx="4" presStyleCnt="5" custScaleX="50807" custLinFactNeighborX="-10276">
        <dgm:presLayoutVars>
          <dgm:chMax val="1"/>
          <dgm:bulletEnabled val="1"/>
        </dgm:presLayoutVars>
      </dgm:prSet>
      <dgm:spPr/>
      <dgm:t>
        <a:bodyPr/>
        <a:lstStyle/>
        <a:p>
          <a:endParaRPr lang="zh-CN" altLang="en-US"/>
        </a:p>
      </dgm:t>
    </dgm:pt>
    <dgm:pt modelId="{438FE410-13DF-4288-8772-229AC5AB1751}" type="pres">
      <dgm:prSet presAssocID="{EB94C53D-C773-4256-B0B8-5C6752FB3E9B}" presName="descendantText" presStyleLbl="alignAccFollowNode1" presStyleIdx="4" presStyleCnt="5" custScaleX="161440" custLinFactNeighborX="-5945">
        <dgm:presLayoutVars>
          <dgm:bulletEnabled val="1"/>
        </dgm:presLayoutVars>
      </dgm:prSet>
      <dgm:spPr/>
      <dgm:t>
        <a:bodyPr/>
        <a:lstStyle/>
        <a:p>
          <a:endParaRPr lang="zh-CN" altLang="en-US"/>
        </a:p>
      </dgm:t>
    </dgm:pt>
  </dgm:ptLst>
  <dgm:cxnLst>
    <dgm:cxn modelId="{CD584A0E-80B9-4B5A-AE5B-406558BAD761}" srcId="{8C63F4EF-487E-41FA-8796-3E39D98E5B44}" destId="{D39E4BFF-9103-49F4-8DE0-4F1ADB91F502}" srcOrd="3" destOrd="0" parTransId="{C20834D7-92B1-4BC5-AFA6-5C4C70A001ED}" sibTransId="{2D2F265A-7A1F-4A3C-A0C5-9F52DBCFFC51}"/>
    <dgm:cxn modelId="{B77B7CDC-D43C-4EB1-9A11-5E4A1692201D}" type="presOf" srcId="{6D6F5854-F93D-4DA5-9E92-349DD40B0564}" destId="{0DD7A644-608E-400B-B997-4BED4961C696}" srcOrd="0" destOrd="0" presId="urn:microsoft.com/office/officeart/2005/8/layout/vList5"/>
    <dgm:cxn modelId="{6D351DD3-74B6-43AE-A522-86BA98EA548A}" type="presOf" srcId="{8C63F4EF-487E-41FA-8796-3E39D98E5B44}" destId="{FC795AFB-EB1A-4FF9-9B2D-4E7732F1807A}" srcOrd="0" destOrd="0" presId="urn:microsoft.com/office/officeart/2005/8/layout/vList5"/>
    <dgm:cxn modelId="{CD9AE704-A76E-4A63-9689-B8C91CDF572B}" srcId="{8C63F4EF-487E-41FA-8796-3E39D98E5B44}" destId="{4F0DD217-79BF-45F2-95D9-87EC7482EEB8}" srcOrd="1" destOrd="0" parTransId="{843367A0-A251-4E09-A673-F6F9D6AA57A7}" sibTransId="{29693607-33D7-4426-B900-0F309BE61871}"/>
    <dgm:cxn modelId="{EB18F222-AE84-479E-AA46-247B61DA9C94}" srcId="{6D6F5854-F93D-4DA5-9E92-349DD40B0564}" destId="{BC459AF7-694C-479F-9654-0F4A6AC7DCFE}" srcOrd="0" destOrd="0" parTransId="{935AF444-6869-4E1A-B457-5A5C238BDC91}" sibTransId="{B54DC252-38BF-451F-8FE2-E3064856CE4A}"/>
    <dgm:cxn modelId="{56B3E6A2-004A-46C5-BAE1-6DB98586C613}" srcId="{8C63F4EF-487E-41FA-8796-3E39D98E5B44}" destId="{EB94C53D-C773-4256-B0B8-5C6752FB3E9B}" srcOrd="4" destOrd="0" parTransId="{077975DB-F985-4742-A7B5-F24DA3A6EE39}" sibTransId="{D8F071E4-0E3E-4019-A403-BB08A5BF429C}"/>
    <dgm:cxn modelId="{3618612A-27A4-4BAA-B60F-AE3016BD9D76}" type="presOf" srcId="{A50CED1D-E771-4826-9E2E-18272341CF5B}" destId="{5C039709-3EE5-4E2A-9E64-B4AAB6FD5FE6}" srcOrd="0" destOrd="0" presId="urn:microsoft.com/office/officeart/2005/8/layout/vList5"/>
    <dgm:cxn modelId="{EE7A9594-79BE-4F83-BDB1-3C48D4DC2399}" type="presOf" srcId="{BC459AF7-694C-479F-9654-0F4A6AC7DCFE}" destId="{6E6FA016-AFAF-4A89-BD72-BD95F2E30B26}" srcOrd="0" destOrd="0" presId="urn:microsoft.com/office/officeart/2005/8/layout/vList5"/>
    <dgm:cxn modelId="{832D0B74-3437-4ADB-9AE2-BF855C11566F}" srcId="{8C63F4EF-487E-41FA-8796-3E39D98E5B44}" destId="{6D6F5854-F93D-4DA5-9E92-349DD40B0564}" srcOrd="2" destOrd="0" parTransId="{B79501FB-3F2B-4E3F-963C-035E46205F7E}" sibTransId="{E975AD30-2D0E-4DC9-9D21-9111ED3A2371}"/>
    <dgm:cxn modelId="{650855C3-CA54-486A-A9B0-5357A23BDCDE}" type="presOf" srcId="{E8418A24-609C-4502-9EF8-6B7804DC25D3}" destId="{584A0398-5B7D-41EB-B1D2-3FA374F59490}" srcOrd="0" destOrd="0" presId="urn:microsoft.com/office/officeart/2005/8/layout/vList5"/>
    <dgm:cxn modelId="{FBD4F878-7BE0-4CEB-BC2D-F2296DB3AAFB}" type="presOf" srcId="{4F0DD217-79BF-45F2-95D9-87EC7482EEB8}" destId="{506F70F9-91AF-44FA-9700-CE564478D16F}" srcOrd="0" destOrd="0" presId="urn:microsoft.com/office/officeart/2005/8/layout/vList5"/>
    <dgm:cxn modelId="{6A0C3C08-2A84-43D6-8C33-924719AE37E0}" srcId="{4DBC4F33-06B9-4A3A-BF0D-6E26A4252F50}" destId="{CF74EDFF-B46D-418E-A06F-3EAE64C3569E}" srcOrd="0" destOrd="0" parTransId="{9DF02892-C779-46E0-AD98-0ACC644216A3}" sibTransId="{65BE405D-9615-4CAE-AAB9-D66AC9595C8F}"/>
    <dgm:cxn modelId="{8E1CDA46-7EE1-4681-98A4-C6A0D2D2DFED}" type="presOf" srcId="{4DBC4F33-06B9-4A3A-BF0D-6E26A4252F50}" destId="{AB03F738-EC75-4CA6-9D4E-3567A5C48725}" srcOrd="0" destOrd="0" presId="urn:microsoft.com/office/officeart/2005/8/layout/vList5"/>
    <dgm:cxn modelId="{4F389DF1-4656-46E4-90AA-0A354A5DDCA2}" srcId="{D39E4BFF-9103-49F4-8DE0-4F1ADB91F502}" destId="{E8418A24-609C-4502-9EF8-6B7804DC25D3}" srcOrd="0" destOrd="0" parTransId="{C1DD6BC3-7862-4C36-9306-E93B8C298A95}" sibTransId="{07F6E0DF-ABE4-47D0-8F6A-3BAF06956D9B}"/>
    <dgm:cxn modelId="{1A97D531-58A5-4747-8BAE-6C0005133997}" type="presOf" srcId="{443F9BEB-C915-4ACD-943A-33B302D202D2}" destId="{438FE410-13DF-4288-8772-229AC5AB1751}" srcOrd="0" destOrd="0" presId="urn:microsoft.com/office/officeart/2005/8/layout/vList5"/>
    <dgm:cxn modelId="{877F49B6-1041-4B6A-B5BE-6078BF0672D8}" srcId="{4F0DD217-79BF-45F2-95D9-87EC7482EEB8}" destId="{A50CED1D-E771-4826-9E2E-18272341CF5B}" srcOrd="0" destOrd="0" parTransId="{F1B502A5-F91D-4A91-9FF6-643DB72CDAC0}" sibTransId="{3ABB2C10-C41F-4949-8254-5BE3EF2F54DB}"/>
    <dgm:cxn modelId="{FE480172-A110-438B-B9E8-ED571619F8EC}" type="presOf" srcId="{EB94C53D-C773-4256-B0B8-5C6752FB3E9B}" destId="{44FD2C18-B2C0-4CD7-B2DB-AAEE0E406E05}" srcOrd="0" destOrd="0" presId="urn:microsoft.com/office/officeart/2005/8/layout/vList5"/>
    <dgm:cxn modelId="{9F648EAD-B5DC-454A-B0A5-E7758168D5EA}" srcId="{EB94C53D-C773-4256-B0B8-5C6752FB3E9B}" destId="{443F9BEB-C915-4ACD-943A-33B302D202D2}" srcOrd="0" destOrd="0" parTransId="{3C896CCA-DBE0-4349-BBBF-D5FB3B2A9710}" sibTransId="{DA4C3EAF-8735-45BA-B4E7-A11E68CF7986}"/>
    <dgm:cxn modelId="{B6637A1A-B290-4BF6-974E-ADC6C8626D67}" type="presOf" srcId="{D39E4BFF-9103-49F4-8DE0-4F1ADB91F502}" destId="{628F4E37-F5EB-47D6-8D57-1C97D7DB5467}" srcOrd="0" destOrd="0" presId="urn:microsoft.com/office/officeart/2005/8/layout/vList5"/>
    <dgm:cxn modelId="{84EB6ADC-009A-4AFB-908C-35D53869BB4A}" srcId="{8C63F4EF-487E-41FA-8796-3E39D98E5B44}" destId="{4DBC4F33-06B9-4A3A-BF0D-6E26A4252F50}" srcOrd="0" destOrd="0" parTransId="{DA759B27-3032-4687-AA47-A479BA164EFD}" sibTransId="{625ACFAF-1ECD-4CC5-BD6A-02D16758DA38}"/>
    <dgm:cxn modelId="{94FF0127-5166-4E62-A784-41FA65F79287}" type="presOf" srcId="{CF74EDFF-B46D-418E-A06F-3EAE64C3569E}" destId="{8E3BFC20-C7E5-49A9-9464-C02699FD859A}" srcOrd="0" destOrd="0" presId="urn:microsoft.com/office/officeart/2005/8/layout/vList5"/>
    <dgm:cxn modelId="{091235BB-7A42-45AA-A7E1-1191300D7D75}" type="presParOf" srcId="{FC795AFB-EB1A-4FF9-9B2D-4E7732F1807A}" destId="{8294C3AF-59BD-4EBD-8795-F25DAC9E8701}" srcOrd="0" destOrd="0" presId="urn:microsoft.com/office/officeart/2005/8/layout/vList5"/>
    <dgm:cxn modelId="{98D1B871-4A47-4B73-8AC6-FFD507C6DA73}" type="presParOf" srcId="{8294C3AF-59BD-4EBD-8795-F25DAC9E8701}" destId="{AB03F738-EC75-4CA6-9D4E-3567A5C48725}" srcOrd="0" destOrd="0" presId="urn:microsoft.com/office/officeart/2005/8/layout/vList5"/>
    <dgm:cxn modelId="{01FF027B-CD25-4841-AF59-686EAB147536}" type="presParOf" srcId="{8294C3AF-59BD-4EBD-8795-F25DAC9E8701}" destId="{8E3BFC20-C7E5-49A9-9464-C02699FD859A}" srcOrd="1" destOrd="0" presId="urn:microsoft.com/office/officeart/2005/8/layout/vList5"/>
    <dgm:cxn modelId="{4AB60725-0752-4E83-96A9-E17CA5E465B8}" type="presParOf" srcId="{FC795AFB-EB1A-4FF9-9B2D-4E7732F1807A}" destId="{F967EB08-B888-4CC9-A9B6-54D5E3897708}" srcOrd="1" destOrd="0" presId="urn:microsoft.com/office/officeart/2005/8/layout/vList5"/>
    <dgm:cxn modelId="{FDE808DD-874A-46E4-8BC9-192AE808940B}" type="presParOf" srcId="{FC795AFB-EB1A-4FF9-9B2D-4E7732F1807A}" destId="{CF9BF582-0D52-4910-8909-F15CFBD1172A}" srcOrd="2" destOrd="0" presId="urn:microsoft.com/office/officeart/2005/8/layout/vList5"/>
    <dgm:cxn modelId="{72CBE284-3D5B-416F-B8B9-0B202881288F}" type="presParOf" srcId="{CF9BF582-0D52-4910-8909-F15CFBD1172A}" destId="{506F70F9-91AF-44FA-9700-CE564478D16F}" srcOrd="0" destOrd="0" presId="urn:microsoft.com/office/officeart/2005/8/layout/vList5"/>
    <dgm:cxn modelId="{94BD72E9-74D3-4E24-A551-4FB2E123BF27}" type="presParOf" srcId="{CF9BF582-0D52-4910-8909-F15CFBD1172A}" destId="{5C039709-3EE5-4E2A-9E64-B4AAB6FD5FE6}" srcOrd="1" destOrd="0" presId="urn:microsoft.com/office/officeart/2005/8/layout/vList5"/>
    <dgm:cxn modelId="{B9287376-4303-4BCA-AA45-89B37EAD25A5}" type="presParOf" srcId="{FC795AFB-EB1A-4FF9-9B2D-4E7732F1807A}" destId="{29D7D1F5-82B5-4CC2-A18D-2B11C008D6D2}" srcOrd="3" destOrd="0" presId="urn:microsoft.com/office/officeart/2005/8/layout/vList5"/>
    <dgm:cxn modelId="{1849627D-CBE6-453B-8AFF-0FFA14F4A45F}" type="presParOf" srcId="{FC795AFB-EB1A-4FF9-9B2D-4E7732F1807A}" destId="{982B305C-8790-4670-A6E6-06046DCE7D32}" srcOrd="4" destOrd="0" presId="urn:microsoft.com/office/officeart/2005/8/layout/vList5"/>
    <dgm:cxn modelId="{32209A56-BE4E-49C5-9461-9850049E180B}" type="presParOf" srcId="{982B305C-8790-4670-A6E6-06046DCE7D32}" destId="{0DD7A644-608E-400B-B997-4BED4961C696}" srcOrd="0" destOrd="0" presId="urn:microsoft.com/office/officeart/2005/8/layout/vList5"/>
    <dgm:cxn modelId="{8DD3BFD4-6859-49B5-9C50-7608E8FE6638}" type="presParOf" srcId="{982B305C-8790-4670-A6E6-06046DCE7D32}" destId="{6E6FA016-AFAF-4A89-BD72-BD95F2E30B26}" srcOrd="1" destOrd="0" presId="urn:microsoft.com/office/officeart/2005/8/layout/vList5"/>
    <dgm:cxn modelId="{A24C8970-0064-450C-9CCF-436A7F03D33F}" type="presParOf" srcId="{FC795AFB-EB1A-4FF9-9B2D-4E7732F1807A}" destId="{3B7ED97C-C436-4CA7-B244-CAEFC860CF43}" srcOrd="5" destOrd="0" presId="urn:microsoft.com/office/officeart/2005/8/layout/vList5"/>
    <dgm:cxn modelId="{41F57FAB-0110-4033-8522-D29090818B59}" type="presParOf" srcId="{FC795AFB-EB1A-4FF9-9B2D-4E7732F1807A}" destId="{2FFF0C04-DB11-4034-A447-13FBFE5B3436}" srcOrd="6" destOrd="0" presId="urn:microsoft.com/office/officeart/2005/8/layout/vList5"/>
    <dgm:cxn modelId="{ACC9AF01-8ED3-42CF-844E-0946356682D6}" type="presParOf" srcId="{2FFF0C04-DB11-4034-A447-13FBFE5B3436}" destId="{628F4E37-F5EB-47D6-8D57-1C97D7DB5467}" srcOrd="0" destOrd="0" presId="urn:microsoft.com/office/officeart/2005/8/layout/vList5"/>
    <dgm:cxn modelId="{912A4A9D-4E1A-4789-ACA4-7B0500BEE497}" type="presParOf" srcId="{2FFF0C04-DB11-4034-A447-13FBFE5B3436}" destId="{584A0398-5B7D-41EB-B1D2-3FA374F59490}" srcOrd="1" destOrd="0" presId="urn:microsoft.com/office/officeart/2005/8/layout/vList5"/>
    <dgm:cxn modelId="{94D11898-8A3E-480D-A42B-8B16AF2C5C6D}" type="presParOf" srcId="{FC795AFB-EB1A-4FF9-9B2D-4E7732F1807A}" destId="{B216457D-32C1-40CF-8AE6-4B50513B95FC}" srcOrd="7" destOrd="0" presId="urn:microsoft.com/office/officeart/2005/8/layout/vList5"/>
    <dgm:cxn modelId="{23E88DBF-5319-4BC2-B562-6EEB59CA4BE7}" type="presParOf" srcId="{FC795AFB-EB1A-4FF9-9B2D-4E7732F1807A}" destId="{260B6029-85C6-489D-A4D3-C1EA04E4D18F}" srcOrd="8" destOrd="0" presId="urn:microsoft.com/office/officeart/2005/8/layout/vList5"/>
    <dgm:cxn modelId="{04062B50-DED7-44E5-9026-1C2FBA49B51B}" type="presParOf" srcId="{260B6029-85C6-489D-A4D3-C1EA04E4D18F}" destId="{44FD2C18-B2C0-4CD7-B2DB-AAEE0E406E05}" srcOrd="0" destOrd="0" presId="urn:microsoft.com/office/officeart/2005/8/layout/vList5"/>
    <dgm:cxn modelId="{903843CB-6A32-44FA-ACED-201D744C0CBE}" type="presParOf" srcId="{260B6029-85C6-489D-A4D3-C1EA04E4D18F}" destId="{438FE410-13DF-4288-8772-229AC5AB1751}"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E7BC0C-5768-424E-B18D-B9F73E2C6178}" type="datetimeFigureOut">
              <a:rPr lang="zh-CN" altLang="en-US" smtClean="0"/>
              <a:pPr/>
              <a:t>2016/4/5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5C54E-163B-4B0A-9532-C11AE53B763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936336.htm"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baike.baidu.com/view/1124394.htm" TargetMode="External"/><Relationship Id="rId4" Type="http://schemas.openxmlformats.org/officeDocument/2006/relationships/hyperlink" Target="http://baike.baidu.com/view/37.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p:spPr>
      </p:sp>
      <p:sp>
        <p:nvSpPr>
          <p:cNvPr id="13107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FDD</a:t>
            </a:r>
            <a:r>
              <a:rPr lang="zh-CN" altLang="en-US" dirty="0" smtClean="0"/>
              <a:t>是一种</a:t>
            </a:r>
            <a:r>
              <a:rPr lang="zh-CN" altLang="en-US" u="sng" dirty="0" smtClean="0">
                <a:hlinkClick r:id="rId3"/>
              </a:rPr>
              <a:t>模型驱动</a:t>
            </a:r>
            <a:r>
              <a:rPr lang="zh-CN" altLang="en-US" dirty="0" smtClean="0"/>
              <a:t>开发的</a:t>
            </a:r>
            <a:r>
              <a:rPr lang="zh-CN" altLang="en-US" u="sng" dirty="0" smtClean="0">
                <a:hlinkClick r:id="rId4"/>
              </a:rPr>
              <a:t>软件</a:t>
            </a:r>
            <a:r>
              <a:rPr lang="zh-CN" altLang="en-US" dirty="0" smtClean="0"/>
              <a:t>过程，和</a:t>
            </a:r>
            <a:r>
              <a:rPr lang="en-US" altLang="zh-CN" dirty="0" smtClean="0"/>
              <a:t>XP</a:t>
            </a:r>
            <a:r>
              <a:rPr lang="zh-CN" altLang="en-US" dirty="0" smtClean="0"/>
              <a:t>一样是</a:t>
            </a:r>
            <a:r>
              <a:rPr lang="zh-CN" altLang="en-US" u="sng" dirty="0" smtClean="0">
                <a:hlinkClick r:id="rId5"/>
              </a:rPr>
              <a:t>敏捷软件开发</a:t>
            </a:r>
            <a:r>
              <a:rPr lang="zh-CN" altLang="en-US" dirty="0" smtClean="0"/>
              <a:t>方法的一种。</a:t>
            </a:r>
            <a:r>
              <a:rPr lang="en-US" altLang="zh-CN" dirty="0" smtClean="0"/>
              <a:t>FDD</a:t>
            </a:r>
            <a:r>
              <a:rPr lang="zh-CN" altLang="en-US" dirty="0" smtClean="0"/>
              <a:t>的主要思想是对功能的实现，也就是说</a:t>
            </a:r>
            <a:r>
              <a:rPr lang="en-US" altLang="zh-CN" dirty="0" smtClean="0"/>
              <a:t>FDD</a:t>
            </a:r>
            <a:r>
              <a:rPr lang="zh-CN" altLang="en-US" dirty="0" smtClean="0"/>
              <a:t>是以实现功能为目标。把系统分解成一个一个的功能集，每个功能集又细分为具体的功能。</a:t>
            </a:r>
          </a:p>
        </p:txBody>
      </p:sp>
      <p:sp>
        <p:nvSpPr>
          <p:cNvPr id="1310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E21671B-C45C-4FDB-A1D6-49CF470F5A39}" type="slidenum">
              <a:rPr lang="zh-CN" altLang="en-US" smtClean="0">
                <a:latin typeface="Franklin Gothic Book" pitchFamily="34" charset="0"/>
              </a:rPr>
              <a:pPr fontAlgn="base">
                <a:spcBef>
                  <a:spcPct val="0"/>
                </a:spcBef>
                <a:spcAft>
                  <a:spcPct val="0"/>
                </a:spcAft>
              </a:pPr>
              <a:t>10</a:t>
            </a:fld>
            <a:endParaRPr lang="zh-CN" altLang="en-US" smtClean="0">
              <a:latin typeface="Franklin Gothic Book"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p:spPr>
      </p:sp>
      <p:sp>
        <p:nvSpPr>
          <p:cNvPr id="13209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识别执行者的思路 </a:t>
            </a:r>
          </a:p>
          <a:p>
            <a:endParaRPr lang="zh-CN" altLang="en-US" smtClean="0"/>
          </a:p>
          <a:p>
            <a:r>
              <a:rPr lang="zh-CN" altLang="en-US" smtClean="0"/>
              <a:t>     谁使用系统的主要功能？ </a:t>
            </a:r>
          </a:p>
          <a:p>
            <a:r>
              <a:rPr lang="zh-CN" altLang="en-US" smtClean="0"/>
              <a:t>     谁改变系统的数据 </a:t>
            </a:r>
          </a:p>
          <a:p>
            <a:r>
              <a:rPr lang="zh-CN" altLang="en-US" smtClean="0"/>
              <a:t>     谁从系统获取信息 </a:t>
            </a:r>
          </a:p>
          <a:p>
            <a:r>
              <a:rPr lang="zh-CN" altLang="en-US" smtClean="0"/>
              <a:t>     谁需要系统的支持以完成日常工作任务？ </a:t>
            </a:r>
          </a:p>
          <a:p>
            <a:r>
              <a:rPr lang="zh-CN" altLang="en-US" smtClean="0"/>
              <a:t>     谁负责维护、管理并保持系统正常运行？ </a:t>
            </a:r>
          </a:p>
          <a:p>
            <a:r>
              <a:rPr lang="zh-CN" altLang="en-US" smtClean="0"/>
              <a:t>     系统需要应付（处理）哪些硬设备？ </a:t>
            </a:r>
          </a:p>
          <a:p>
            <a:r>
              <a:rPr lang="zh-CN" altLang="en-US" smtClean="0"/>
              <a:t>     系统需要和哪些外部系统交互？ </a:t>
            </a:r>
          </a:p>
          <a:p>
            <a:r>
              <a:rPr lang="zh-CN" altLang="en-US" smtClean="0"/>
              <a:t>     谁（或什么）对系统运行产生的结果感兴趣？ </a:t>
            </a:r>
          </a:p>
          <a:p>
            <a:r>
              <a:rPr lang="zh-CN" altLang="en-US" smtClean="0"/>
              <a:t>     有没有自动发生的事件 </a:t>
            </a:r>
          </a:p>
        </p:txBody>
      </p:sp>
      <p:sp>
        <p:nvSpPr>
          <p:cNvPr id="1321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699719E-0BA3-4477-9B9A-CC6386C77344}" type="slidenum">
              <a:rPr lang="zh-CN" altLang="en-US" smtClean="0">
                <a:latin typeface="Franklin Gothic Book" pitchFamily="34" charset="0"/>
              </a:rPr>
              <a:pPr fontAlgn="base">
                <a:spcBef>
                  <a:spcPct val="0"/>
                </a:spcBef>
                <a:spcAft>
                  <a:spcPct val="0"/>
                </a:spcAft>
              </a:pPr>
              <a:t>32</a:t>
            </a:fld>
            <a:endParaRPr lang="zh-CN" altLang="en-US" smtClean="0">
              <a:latin typeface="Franklin Gothic Book"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solidFill>
                <a:schemeClr val="tx2"/>
              </a:solidFill>
            </a:endParaRPr>
          </a:p>
          <a:p>
            <a:r>
              <a:rPr lang="zh-CN" altLang="en-US" dirty="0" smtClean="0">
                <a:solidFill>
                  <a:schemeClr val="tx2"/>
                </a:solidFill>
              </a:rPr>
              <a:t> </a:t>
            </a:r>
            <a:r>
              <a:rPr lang="en-US" altLang="zh-CN" dirty="0" smtClean="0">
                <a:solidFill>
                  <a:schemeClr val="tx2"/>
                </a:solidFill>
              </a:rPr>
              <a:t>CRUD</a:t>
            </a:r>
            <a:r>
              <a:rPr lang="zh-CN" altLang="en-US" dirty="0" smtClean="0">
                <a:solidFill>
                  <a:schemeClr val="tx2"/>
                </a:solidFill>
              </a:rPr>
              <a:t>：新增、读取、修改、删除 </a:t>
            </a:r>
          </a:p>
          <a:p>
            <a:endParaRPr lang="zh-CN" altLang="en-US" dirty="0"/>
          </a:p>
        </p:txBody>
      </p:sp>
      <p:sp>
        <p:nvSpPr>
          <p:cNvPr id="4" name="灯片编号占位符 3"/>
          <p:cNvSpPr>
            <a:spLocks noGrp="1"/>
          </p:cNvSpPr>
          <p:nvPr>
            <p:ph type="sldNum" sz="quarter" idx="10"/>
          </p:nvPr>
        </p:nvSpPr>
        <p:spPr/>
        <p:txBody>
          <a:bodyPr/>
          <a:lstStyle/>
          <a:p>
            <a:fld id="{6C35C54E-163B-4B0A-9532-C11AE53B7632}" type="slidenum">
              <a:rPr lang="zh-CN" altLang="en-US" smtClean="0"/>
              <a:pPr/>
              <a:t>44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2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，见</a:t>
            </a:r>
            <a:r>
              <a:rPr lang="en-US" altLang="zh-CN" smtClean="0"/>
              <a:t>P174</a:t>
            </a:r>
          </a:p>
          <a:p>
            <a:endParaRPr lang="zh-CN" altLang="en-US" smtClean="0"/>
          </a:p>
        </p:txBody>
      </p:sp>
      <p:sp>
        <p:nvSpPr>
          <p:cNvPr id="4" name="灯片编号占位符 3"/>
          <p:cNvSpPr>
            <a:spLocks noGrp="1"/>
          </p:cNvSpPr>
          <p:nvPr>
            <p:ph type="sldNum" sz="quarter" idx="5"/>
          </p:nvPr>
        </p:nvSpPr>
        <p:spPr/>
        <p:txBody>
          <a:bodyPr/>
          <a:lstStyle/>
          <a:p>
            <a:pPr>
              <a:defRPr/>
            </a:pPr>
            <a:fld id="{854788A4-E245-4D02-A866-C8D5E325FBF9}" type="slidenum">
              <a:rPr lang="zh-CN" altLang="en-US" smtClean="0"/>
              <a:pPr>
                <a:defRPr/>
              </a:pPr>
              <a:t>113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13343" name="Picture 31" descr="SW이미지_2"/>
          <p:cNvPicPr>
            <a:picLocks noChangeAspect="1" noChangeArrowheads="1"/>
          </p:cNvPicPr>
          <p:nvPr/>
        </p:nvPicPr>
        <p:blipFill>
          <a:blip r:embed="rId2" cstate="print"/>
          <a:srcRect/>
          <a:stretch>
            <a:fillRect/>
          </a:stretch>
        </p:blipFill>
        <p:spPr bwMode="gray">
          <a:xfrm>
            <a:off x="0" y="2349500"/>
            <a:ext cx="9144000" cy="2663825"/>
          </a:xfrm>
          <a:prstGeom prst="rect">
            <a:avLst/>
          </a:prstGeom>
          <a:noFill/>
        </p:spPr>
      </p:pic>
      <p:grpSp>
        <p:nvGrpSpPr>
          <p:cNvPr id="13344" name="Group 32"/>
          <p:cNvGrpSpPr>
            <a:grpSpLocks/>
          </p:cNvGrpSpPr>
          <p:nvPr/>
        </p:nvGrpSpPr>
        <p:grpSpPr bwMode="auto">
          <a:xfrm>
            <a:off x="28575" y="4652963"/>
            <a:ext cx="9115425" cy="2205037"/>
            <a:chOff x="0" y="2640"/>
            <a:chExt cx="5760" cy="1680"/>
          </a:xfrm>
        </p:grpSpPr>
        <p:sp>
          <p:nvSpPr>
            <p:cNvPr id="13345" name="Rectangle 33"/>
            <p:cNvSpPr>
              <a:spLocks noChangeArrowheads="1"/>
            </p:cNvSpPr>
            <p:nvPr userDrawn="1"/>
          </p:nvSpPr>
          <p:spPr bwMode="ltGray">
            <a:xfrm>
              <a:off x="0" y="2640"/>
              <a:ext cx="5760" cy="1680"/>
            </a:xfrm>
            <a:prstGeom prst="rect">
              <a:avLst/>
            </a:prstGeom>
            <a:solidFill>
              <a:schemeClr val="accent1"/>
            </a:solidFill>
            <a:ln w="9525">
              <a:noFill/>
              <a:miter lim="800000"/>
              <a:headEnd/>
              <a:tailEnd/>
            </a:ln>
            <a:effectLst/>
          </p:spPr>
          <p:txBody>
            <a:bodyPr wrap="none" anchor="ctr"/>
            <a:lstStyle/>
            <a:p>
              <a:endParaRPr lang="zh-CN" altLang="en-US"/>
            </a:p>
          </p:txBody>
        </p:sp>
        <p:sp>
          <p:nvSpPr>
            <p:cNvPr id="13346" name="Rectangle 34"/>
            <p:cNvSpPr>
              <a:spLocks noChangeArrowheads="1"/>
            </p:cNvSpPr>
            <p:nvPr userDrawn="1"/>
          </p:nvSpPr>
          <p:spPr bwMode="ltGray">
            <a:xfrm>
              <a:off x="0" y="2640"/>
              <a:ext cx="5760" cy="96"/>
            </a:xfrm>
            <a:prstGeom prst="rect">
              <a:avLst/>
            </a:prstGeom>
            <a:solidFill>
              <a:schemeClr val="accent1"/>
            </a:solidFill>
            <a:ln w="9525">
              <a:noFill/>
              <a:miter lim="800000"/>
              <a:headEnd/>
              <a:tailEnd/>
            </a:ln>
            <a:effectLst/>
          </p:spPr>
          <p:txBody>
            <a:bodyPr wrap="none" anchor="ctr"/>
            <a:lstStyle/>
            <a:p>
              <a:endParaRPr lang="zh-CN" altLang="en-US"/>
            </a:p>
          </p:txBody>
        </p:sp>
      </p:grpSp>
      <p:sp>
        <p:nvSpPr>
          <p:cNvPr id="13347" name="Rectangle 35"/>
          <p:cNvSpPr>
            <a:spLocks noChangeArrowheads="1"/>
          </p:cNvSpPr>
          <p:nvPr/>
        </p:nvSpPr>
        <p:spPr bwMode="ltGray">
          <a:xfrm>
            <a:off x="0" y="0"/>
            <a:ext cx="9144000" cy="2286000"/>
          </a:xfrm>
          <a:prstGeom prst="rect">
            <a:avLst/>
          </a:prstGeom>
          <a:gradFill rotWithShape="0">
            <a:gsLst>
              <a:gs pos="0">
                <a:schemeClr val="tx1"/>
              </a:gs>
              <a:gs pos="100000">
                <a:schemeClr val="tx1">
                  <a:gamma/>
                  <a:shade val="46275"/>
                  <a:invGamma/>
                </a:schemeClr>
              </a:gs>
            </a:gsLst>
            <a:lin ang="5400000" scaled="1"/>
          </a:gradFill>
          <a:ln w="9525">
            <a:noFill/>
            <a:miter lim="800000"/>
            <a:headEnd/>
            <a:tailEnd/>
          </a:ln>
          <a:effectLst/>
        </p:spPr>
        <p:txBody>
          <a:bodyPr wrap="none" anchor="ctr"/>
          <a:lstStyle/>
          <a:p>
            <a:endParaRPr lang="zh-CN" altLang="en-US"/>
          </a:p>
        </p:txBody>
      </p:sp>
      <p:grpSp>
        <p:nvGrpSpPr>
          <p:cNvPr id="13348" name="Group 36"/>
          <p:cNvGrpSpPr>
            <a:grpSpLocks/>
          </p:cNvGrpSpPr>
          <p:nvPr/>
        </p:nvGrpSpPr>
        <p:grpSpPr bwMode="auto">
          <a:xfrm>
            <a:off x="0" y="4289425"/>
            <a:ext cx="9097963" cy="676275"/>
            <a:chOff x="0" y="2702"/>
            <a:chExt cx="5731" cy="426"/>
          </a:xfrm>
        </p:grpSpPr>
        <p:sp>
          <p:nvSpPr>
            <p:cNvPr id="13349" name="Freeform 37"/>
            <p:cNvSpPr>
              <a:spLocks/>
            </p:cNvSpPr>
            <p:nvPr/>
          </p:nvSpPr>
          <p:spPr bwMode="ltGray">
            <a:xfrm flipV="1">
              <a:off x="0" y="2702"/>
              <a:ext cx="5731" cy="364"/>
            </a:xfrm>
            <a:custGeom>
              <a:avLst/>
              <a:gdLst/>
              <a:ahLst/>
              <a:cxnLst>
                <a:cxn ang="0">
                  <a:pos x="0" y="0"/>
                </a:cxn>
                <a:cxn ang="0">
                  <a:pos x="19" y="279"/>
                </a:cxn>
                <a:cxn ang="0">
                  <a:pos x="1824" y="739"/>
                </a:cxn>
                <a:cxn ang="0">
                  <a:pos x="3946" y="695"/>
                </a:cxn>
                <a:cxn ang="0">
                  <a:pos x="5731" y="297"/>
                </a:cxn>
                <a:cxn ang="0">
                  <a:pos x="5722" y="153"/>
                </a:cxn>
                <a:cxn ang="0">
                  <a:pos x="0" y="0"/>
                </a:cxn>
              </a:cxnLst>
              <a:rect l="0" t="0" r="r" b="b"/>
              <a:pathLst>
                <a:path w="5731" h="808">
                  <a:moveTo>
                    <a:pt x="0" y="0"/>
                  </a:moveTo>
                  <a:lnTo>
                    <a:pt x="19" y="279"/>
                  </a:lnTo>
                  <a:cubicBezTo>
                    <a:pt x="321" y="399"/>
                    <a:pt x="1170" y="671"/>
                    <a:pt x="1824" y="739"/>
                  </a:cubicBezTo>
                  <a:cubicBezTo>
                    <a:pt x="2478" y="808"/>
                    <a:pt x="3295" y="769"/>
                    <a:pt x="3946" y="695"/>
                  </a:cubicBezTo>
                  <a:cubicBezTo>
                    <a:pt x="4597" y="621"/>
                    <a:pt x="5435" y="387"/>
                    <a:pt x="5731" y="297"/>
                  </a:cubicBezTo>
                  <a:lnTo>
                    <a:pt x="5722" y="153"/>
                  </a:lnTo>
                  <a:lnTo>
                    <a:pt x="0" y="0"/>
                  </a:lnTo>
                  <a:close/>
                </a:path>
              </a:pathLst>
            </a:custGeom>
            <a:solidFill>
              <a:schemeClr val="bg1"/>
            </a:solidFill>
            <a:ln w="9525">
              <a:noFill/>
              <a:round/>
              <a:headEnd/>
              <a:tailEnd/>
            </a:ln>
            <a:effectLst/>
          </p:spPr>
          <p:txBody>
            <a:bodyPr/>
            <a:lstStyle/>
            <a:p>
              <a:endParaRPr lang="zh-CN" altLang="en-US"/>
            </a:p>
          </p:txBody>
        </p:sp>
        <p:sp>
          <p:nvSpPr>
            <p:cNvPr id="13350" name="Freeform 38"/>
            <p:cNvSpPr>
              <a:spLocks/>
            </p:cNvSpPr>
            <p:nvPr/>
          </p:nvSpPr>
          <p:spPr bwMode="ltGray">
            <a:xfrm flipV="1">
              <a:off x="0" y="2749"/>
              <a:ext cx="5731" cy="379"/>
            </a:xfrm>
            <a:custGeom>
              <a:avLst/>
              <a:gdLst/>
              <a:ahLst/>
              <a:cxnLst>
                <a:cxn ang="0">
                  <a:pos x="0" y="36"/>
                </a:cxn>
                <a:cxn ang="0">
                  <a:pos x="26" y="315"/>
                </a:cxn>
                <a:cxn ang="0">
                  <a:pos x="1795" y="771"/>
                </a:cxn>
                <a:cxn ang="0">
                  <a:pos x="3821" y="742"/>
                </a:cxn>
                <a:cxn ang="0">
                  <a:pos x="5731" y="320"/>
                </a:cxn>
                <a:cxn ang="0">
                  <a:pos x="5693" y="0"/>
                </a:cxn>
                <a:cxn ang="0">
                  <a:pos x="0" y="36"/>
                </a:cxn>
              </a:cxnLst>
              <a:rect l="0" t="0" r="r" b="b"/>
              <a:pathLst>
                <a:path w="5731" h="842">
                  <a:moveTo>
                    <a:pt x="0" y="36"/>
                  </a:moveTo>
                  <a:lnTo>
                    <a:pt x="26" y="315"/>
                  </a:lnTo>
                  <a:cubicBezTo>
                    <a:pt x="325" y="438"/>
                    <a:pt x="1163" y="700"/>
                    <a:pt x="1795" y="771"/>
                  </a:cubicBezTo>
                  <a:cubicBezTo>
                    <a:pt x="2427" y="842"/>
                    <a:pt x="3165" y="817"/>
                    <a:pt x="3821" y="742"/>
                  </a:cubicBezTo>
                  <a:cubicBezTo>
                    <a:pt x="4477" y="667"/>
                    <a:pt x="5419" y="444"/>
                    <a:pt x="5731" y="320"/>
                  </a:cubicBezTo>
                  <a:lnTo>
                    <a:pt x="5693" y="0"/>
                  </a:lnTo>
                  <a:lnTo>
                    <a:pt x="0" y="36"/>
                  </a:lnTo>
                  <a:close/>
                </a:path>
              </a:pathLst>
            </a:custGeom>
            <a:solidFill>
              <a:schemeClr val="accent1"/>
            </a:solidFill>
            <a:ln w="9525">
              <a:noFill/>
              <a:round/>
              <a:headEnd/>
              <a:tailEnd/>
            </a:ln>
            <a:effectLst/>
          </p:spPr>
          <p:txBody>
            <a:bodyPr/>
            <a:lstStyle/>
            <a:p>
              <a:endParaRPr lang="zh-CN" altLang="en-US"/>
            </a:p>
          </p:txBody>
        </p:sp>
      </p:grpSp>
      <p:grpSp>
        <p:nvGrpSpPr>
          <p:cNvPr id="13351" name="Group 39"/>
          <p:cNvGrpSpPr>
            <a:grpSpLocks/>
          </p:cNvGrpSpPr>
          <p:nvPr/>
        </p:nvGrpSpPr>
        <p:grpSpPr bwMode="auto">
          <a:xfrm>
            <a:off x="0" y="0"/>
            <a:ext cx="9144000" cy="6867525"/>
            <a:chOff x="0" y="0"/>
            <a:chExt cx="5760" cy="4326"/>
          </a:xfrm>
        </p:grpSpPr>
        <p:sp>
          <p:nvSpPr>
            <p:cNvPr id="13352" name="AutoShape 40"/>
            <p:cNvSpPr>
              <a:spLocks noChangeArrowheads="1"/>
            </p:cNvSpPr>
            <p:nvPr/>
          </p:nvSpPr>
          <p:spPr bwMode="white">
            <a:xfrm>
              <a:off x="27" y="24"/>
              <a:ext cx="5709" cy="4272"/>
            </a:xfrm>
            <a:prstGeom prst="roundRect">
              <a:avLst>
                <a:gd name="adj" fmla="val 6227"/>
              </a:avLst>
            </a:prstGeom>
            <a:noFill/>
            <a:ln w="76200">
              <a:solidFill>
                <a:schemeClr val="bg1"/>
              </a:solidFill>
              <a:round/>
              <a:headEnd/>
              <a:tailEnd/>
            </a:ln>
            <a:effectLst/>
          </p:spPr>
          <p:txBody>
            <a:bodyPr wrap="none" anchor="ctr"/>
            <a:lstStyle/>
            <a:p>
              <a:endParaRPr lang="zh-CN" altLang="en-US"/>
            </a:p>
          </p:txBody>
        </p:sp>
        <p:sp>
          <p:nvSpPr>
            <p:cNvPr id="13353" name="Freeform 41"/>
            <p:cNvSpPr>
              <a:spLocks/>
            </p:cNvSpPr>
            <p:nvPr/>
          </p:nvSpPr>
          <p:spPr bwMode="white">
            <a:xfrm>
              <a:off x="3" y="0"/>
              <a:ext cx="288" cy="288"/>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headEnd/>
              <a:tailEnd/>
            </a:ln>
            <a:effectLst/>
          </p:spPr>
          <p:txBody>
            <a:bodyPr/>
            <a:lstStyle/>
            <a:p>
              <a:endParaRPr lang="zh-CN" altLang="en-US"/>
            </a:p>
          </p:txBody>
        </p:sp>
        <p:sp>
          <p:nvSpPr>
            <p:cNvPr id="13354" name="Freeform 42"/>
            <p:cNvSpPr>
              <a:spLocks/>
            </p:cNvSpPr>
            <p:nvPr/>
          </p:nvSpPr>
          <p:spPr bwMode="white">
            <a:xfrm rot="-5408600">
              <a:off x="-47" y="4030"/>
              <a:ext cx="336" cy="242"/>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headEnd/>
              <a:tailEnd/>
            </a:ln>
            <a:effectLst/>
          </p:spPr>
          <p:txBody>
            <a:bodyPr/>
            <a:lstStyle/>
            <a:p>
              <a:endParaRPr lang="zh-CN" altLang="en-US"/>
            </a:p>
          </p:txBody>
        </p:sp>
        <p:sp>
          <p:nvSpPr>
            <p:cNvPr id="13355" name="Freeform 43"/>
            <p:cNvSpPr>
              <a:spLocks/>
            </p:cNvSpPr>
            <p:nvPr/>
          </p:nvSpPr>
          <p:spPr bwMode="white">
            <a:xfrm>
              <a:off x="5520" y="3978"/>
              <a:ext cx="240" cy="348"/>
            </a:xfrm>
            <a:custGeom>
              <a:avLst/>
              <a:gdLst/>
              <a:ahLst/>
              <a:cxnLst>
                <a:cxn ang="0">
                  <a:pos x="246" y="0"/>
                </a:cxn>
                <a:cxn ang="0">
                  <a:pos x="164" y="196"/>
                </a:cxn>
                <a:cxn ang="0">
                  <a:pos x="84" y="282"/>
                </a:cxn>
                <a:cxn ang="0">
                  <a:pos x="0" y="342"/>
                </a:cxn>
                <a:cxn ang="0">
                  <a:pos x="246" y="348"/>
                </a:cxn>
              </a:cxnLst>
              <a:rect l="0" t="0" r="r" b="b"/>
              <a:pathLst>
                <a:path w="246" h="348">
                  <a:moveTo>
                    <a:pt x="246" y="0"/>
                  </a:moveTo>
                  <a:lnTo>
                    <a:pt x="164" y="196"/>
                  </a:lnTo>
                  <a:lnTo>
                    <a:pt x="84" y="282"/>
                  </a:lnTo>
                  <a:lnTo>
                    <a:pt x="0" y="342"/>
                  </a:lnTo>
                  <a:lnTo>
                    <a:pt x="246" y="348"/>
                  </a:lnTo>
                </a:path>
              </a:pathLst>
            </a:custGeom>
            <a:solidFill>
              <a:schemeClr val="bg1"/>
            </a:solidFill>
            <a:ln w="9525">
              <a:noFill/>
              <a:round/>
              <a:headEnd/>
              <a:tailEnd/>
            </a:ln>
            <a:effectLst/>
          </p:spPr>
          <p:txBody>
            <a:bodyPr/>
            <a:lstStyle/>
            <a:p>
              <a:endParaRPr lang="zh-CN" altLang="en-US"/>
            </a:p>
          </p:txBody>
        </p:sp>
        <p:sp>
          <p:nvSpPr>
            <p:cNvPr id="13356" name="Freeform 44"/>
            <p:cNvSpPr>
              <a:spLocks/>
            </p:cNvSpPr>
            <p:nvPr/>
          </p:nvSpPr>
          <p:spPr bwMode="white">
            <a:xfrm rot="5400000">
              <a:off x="5472" y="0"/>
              <a:ext cx="288" cy="288"/>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headEnd/>
              <a:tailEnd/>
            </a:ln>
            <a:effectLst/>
          </p:spPr>
          <p:txBody>
            <a:bodyPr/>
            <a:lstStyle/>
            <a:p>
              <a:endParaRPr lang="zh-CN" altLang="en-US"/>
            </a:p>
          </p:txBody>
        </p:sp>
      </p:grpSp>
      <p:sp>
        <p:nvSpPr>
          <p:cNvPr id="13333" name="Rectangle 21"/>
          <p:cNvSpPr>
            <a:spLocks noGrp="1" noChangeArrowheads="1"/>
          </p:cNvSpPr>
          <p:nvPr>
            <p:ph type="ctrTitle" sz="quarter"/>
          </p:nvPr>
        </p:nvSpPr>
        <p:spPr bwMode="black">
          <a:xfrm>
            <a:off x="468313" y="1268413"/>
            <a:ext cx="8153400" cy="742950"/>
          </a:xfrm>
        </p:spPr>
        <p:txBody>
          <a:bodyPr/>
          <a:lstStyle>
            <a:lvl1pPr algn="ctr">
              <a:defRPr sz="3600" b="1"/>
            </a:lvl1pPr>
          </a:lstStyle>
          <a:p>
            <a:r>
              <a:rPr lang="zh-CN" altLang="en-US" smtClean="0"/>
              <a:t>单击此处编辑母版标题样式</a:t>
            </a:r>
            <a:endParaRPr lang="en-US" altLang="ko-KR"/>
          </a:p>
        </p:txBody>
      </p:sp>
      <p:sp>
        <p:nvSpPr>
          <p:cNvPr id="13334" name="Rectangle 22"/>
          <p:cNvSpPr>
            <a:spLocks noGrp="1" noChangeArrowheads="1"/>
          </p:cNvSpPr>
          <p:nvPr>
            <p:ph type="subTitle" sz="quarter" idx="1"/>
          </p:nvPr>
        </p:nvSpPr>
        <p:spPr>
          <a:xfrm>
            <a:off x="1403350" y="5127625"/>
            <a:ext cx="6400800" cy="533400"/>
          </a:xfrm>
        </p:spPr>
        <p:txBody>
          <a:bodyPr/>
          <a:lstStyle>
            <a:lvl1pPr marL="0" indent="0" algn="ctr">
              <a:buFont typeface="Wingdings" pitchFamily="2" charset="2"/>
              <a:buNone/>
              <a:defRPr sz="1800" b="0">
                <a:solidFill>
                  <a:schemeClr val="bg1"/>
                </a:solidFill>
              </a:defRPr>
            </a:lvl1pPr>
          </a:lstStyle>
          <a:p>
            <a:r>
              <a:rPr lang="zh-CN" altLang="en-US" dirty="0" smtClean="0"/>
              <a:t>单击此处编辑母版副标题样式</a:t>
            </a:r>
            <a:endParaRPr lang="en-US" altLang="ko-KR" dirty="0"/>
          </a:p>
        </p:txBody>
      </p:sp>
      <p:pic>
        <p:nvPicPr>
          <p:cNvPr id="13357" name="Picture 45"/>
          <p:cNvPicPr>
            <a:picLocks noChangeAspect="1" noChangeArrowheads="1"/>
          </p:cNvPicPr>
          <p:nvPr userDrawn="1"/>
        </p:nvPicPr>
        <p:blipFill>
          <a:blip r:embed="rId3" cstate="print"/>
          <a:srcRect/>
          <a:stretch>
            <a:fillRect/>
          </a:stretch>
        </p:blipFill>
        <p:spPr bwMode="auto">
          <a:xfrm>
            <a:off x="0" y="1"/>
            <a:ext cx="4067944" cy="73664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lvl1pPr>
              <a:defRPr/>
            </a:lvl1pPr>
          </a:lstStyle>
          <a:p>
            <a:fld id="{F37E03FC-5132-465B-A58C-01D067495AB0}" type="slidenum">
              <a:rPr lang="ko-KR" altLang="en-US"/>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333375"/>
            <a:ext cx="2125663" cy="6119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33375"/>
            <a:ext cx="6229350" cy="61198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lvl1pPr>
              <a:defRPr/>
            </a:lvl1pPr>
          </a:lstStyle>
          <a:p>
            <a:fld id="{D278499F-3657-423B-90E2-3513FCD43B59}" type="slidenum">
              <a:rPr lang="ko-KR" altLang="en-US"/>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116013" y="333375"/>
            <a:ext cx="7848600" cy="6096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371600"/>
            <a:ext cx="8229600" cy="5081588"/>
          </a:xfrm>
        </p:spPr>
        <p:txBody>
          <a:bodyPr/>
          <a:lstStyle/>
          <a:p>
            <a:r>
              <a:rPr lang="zh-CN" altLang="en-US" smtClean="0"/>
              <a:t>单击图标添加图表</a:t>
            </a:r>
            <a:endParaRPr lang="zh-CN" altLang="en-US"/>
          </a:p>
        </p:txBody>
      </p:sp>
      <p:sp>
        <p:nvSpPr>
          <p:cNvPr id="5" name="页脚占位符 4"/>
          <p:cNvSpPr>
            <a:spLocks noGrp="1"/>
          </p:cNvSpPr>
          <p:nvPr>
            <p:ph type="ftr" sz="quarter" idx="11"/>
          </p:nvPr>
        </p:nvSpPr>
        <p:spPr>
          <a:xfrm>
            <a:off x="5943600" y="6508750"/>
            <a:ext cx="2895600" cy="304800"/>
          </a:xfrm>
        </p:spPr>
        <p:txBody>
          <a:bodyPr/>
          <a:lstStyle>
            <a:lvl1pPr>
              <a:defRPr/>
            </a:lvl1pPr>
          </a:lstStyle>
          <a:p>
            <a:r>
              <a:rPr lang="zh-CN" altLang="en-US" dirty="0" smtClean="0"/>
              <a:t>成都信息工程大学软件工程学院</a:t>
            </a:r>
            <a:endParaRPr lang="en-US" altLang="ko-KR" dirty="0"/>
          </a:p>
        </p:txBody>
      </p:sp>
      <p:sp>
        <p:nvSpPr>
          <p:cNvPr id="6" name="灯片编号占位符 5"/>
          <p:cNvSpPr>
            <a:spLocks noGrp="1"/>
          </p:cNvSpPr>
          <p:nvPr>
            <p:ph type="sldNum" sz="quarter" idx="12"/>
          </p:nvPr>
        </p:nvSpPr>
        <p:spPr>
          <a:xfrm>
            <a:off x="3276600" y="6508750"/>
            <a:ext cx="2133600" cy="304800"/>
          </a:xfrm>
        </p:spPr>
        <p:txBody>
          <a:bodyPr/>
          <a:lstStyle>
            <a:lvl1pPr>
              <a:defRPr/>
            </a:lvl1pPr>
          </a:lstStyle>
          <a:p>
            <a:fld id="{C6967D4F-84A6-4762-91A4-F00946269B16}" type="slidenum">
              <a:rPr lang="ko-KR" altLang="en-US"/>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1986" name="Picture 2"/>
          <p:cNvPicPr>
            <a:picLocks noChangeAspect="1" noChangeArrowheads="1"/>
          </p:cNvPicPr>
          <p:nvPr userDrawn="1"/>
        </p:nvPicPr>
        <p:blipFill>
          <a:blip r:embed="rId2" cstate="print"/>
          <a:srcRect/>
          <a:stretch>
            <a:fillRect/>
          </a:stretch>
        </p:blipFill>
        <p:spPr bwMode="auto">
          <a:xfrm>
            <a:off x="0" y="0"/>
            <a:ext cx="3419872" cy="61929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5"/>
          <p:cNvSpPr>
            <a:spLocks noGrp="1"/>
          </p:cNvSpPr>
          <p:nvPr>
            <p:ph type="ftr" sz="quarter" idx="11"/>
          </p:nvPr>
        </p:nvSpPr>
        <p:spPr>
          <a:xfrm>
            <a:off x="5943600" y="6508750"/>
            <a:ext cx="2895600" cy="304800"/>
          </a:xfrm>
        </p:spPr>
        <p:txBody>
          <a:bodyPr/>
          <a:lstStyle>
            <a:lvl1pPr>
              <a:defRPr/>
            </a:lvl1pPr>
          </a:lstStyle>
          <a:p>
            <a:r>
              <a:rPr lang="zh-CN" altLang="en-US" dirty="0" smtClean="0"/>
              <a:t>成都信息工程大学软件工程学院</a:t>
            </a:r>
            <a:endParaRPr lang="en-US" altLang="ko-KR" dirty="0"/>
          </a:p>
        </p:txBody>
      </p:sp>
      <p:sp>
        <p:nvSpPr>
          <p:cNvPr id="9" name="灯片编号占位符 6"/>
          <p:cNvSpPr>
            <a:spLocks noGrp="1"/>
          </p:cNvSpPr>
          <p:nvPr>
            <p:ph type="sldNum" sz="quarter" idx="12"/>
          </p:nvPr>
        </p:nvSpPr>
        <p:spPr>
          <a:xfrm>
            <a:off x="3276600" y="6508750"/>
            <a:ext cx="2133600" cy="304800"/>
          </a:xfrm>
        </p:spPr>
        <p:txBody>
          <a:bodyPr/>
          <a:lstStyle>
            <a:lvl1pPr>
              <a:defRPr/>
            </a:lvl1pPr>
          </a:lstStyle>
          <a:p>
            <a:fld id="{45E015CF-11F3-48F9-BF59-2EFB7FB597A9}" type="slidenum">
              <a:rPr lang="ko-KR" altLang="en-US"/>
              <a:pPr/>
              <a:t>‹#›</a:t>
            </a:fld>
            <a:endParaRPr lang="en-US" altLang="ko-K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lvl1pPr>
              <a:defRPr/>
            </a:lvl1pPr>
          </a:lstStyle>
          <a:p>
            <a:fld id="{53771AAD-6B81-43B9-8177-F4771BD146D6}" type="slidenum">
              <a:rPr lang="ko-KR" altLang="en-US"/>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5081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5081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7" name="灯片编号占位符 6"/>
          <p:cNvSpPr>
            <a:spLocks noGrp="1"/>
          </p:cNvSpPr>
          <p:nvPr>
            <p:ph type="sldNum" sz="quarter" idx="12"/>
          </p:nvPr>
        </p:nvSpPr>
        <p:spPr/>
        <p:txBody>
          <a:bodyPr/>
          <a:lstStyle>
            <a:lvl1pPr>
              <a:defRPr/>
            </a:lvl1pPr>
          </a:lstStyle>
          <a:p>
            <a:fld id="{45E015CF-11F3-48F9-BF59-2EFB7FB597A9}" type="slidenum">
              <a:rPr lang="ko-KR" altLang="en-US"/>
              <a:pPr/>
              <a:t>‹#›</a:t>
            </a:fld>
            <a:endParaRPr lang="en-US" altLang="ko-K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lvl1pPr>
              <a:defRPr/>
            </a:lvl1pPr>
          </a:lstStyle>
          <a:p>
            <a:fld id="{A3C809A3-37B3-4B4E-9F29-C9CDB9FABD56}" type="slidenum">
              <a:rPr lang="ko-KR" altLang="en-US"/>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5" name="灯片编号占位符 4"/>
          <p:cNvSpPr>
            <a:spLocks noGrp="1"/>
          </p:cNvSpPr>
          <p:nvPr>
            <p:ph type="sldNum" sz="quarter" idx="12"/>
          </p:nvPr>
        </p:nvSpPr>
        <p:spPr/>
        <p:txBody>
          <a:bodyPr/>
          <a:lstStyle>
            <a:lvl1pPr>
              <a:defRPr/>
            </a:lvl1pPr>
          </a:lstStyle>
          <a:p>
            <a:fld id="{B6C96E3A-9DBE-4E3E-8E97-7E0BC4420B81}" type="slidenum">
              <a:rPr lang="ko-KR" altLang="en-US"/>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4" name="灯片编号占位符 3"/>
          <p:cNvSpPr>
            <a:spLocks noGrp="1"/>
          </p:cNvSpPr>
          <p:nvPr>
            <p:ph type="sldNum" sz="quarter" idx="12"/>
          </p:nvPr>
        </p:nvSpPr>
        <p:spPr/>
        <p:txBody>
          <a:bodyPr/>
          <a:lstStyle>
            <a:lvl1pPr>
              <a:defRPr/>
            </a:lvl1pPr>
          </a:lstStyle>
          <a:p>
            <a:fld id="{F962A69B-5DD6-40F4-A0A1-B5665A3F6ECB}" type="slidenum">
              <a:rPr lang="ko-KR" altLang="en-US"/>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7" name="灯片编号占位符 6"/>
          <p:cNvSpPr>
            <a:spLocks noGrp="1"/>
          </p:cNvSpPr>
          <p:nvPr>
            <p:ph type="sldNum" sz="quarter" idx="12"/>
          </p:nvPr>
        </p:nvSpPr>
        <p:spPr/>
        <p:txBody>
          <a:bodyPr/>
          <a:lstStyle>
            <a:lvl1pPr>
              <a:defRPr/>
            </a:lvl1pPr>
          </a:lstStyle>
          <a:p>
            <a:fld id="{EF53D7B2-E92D-46C3-8D01-BC3A35784FAF}" type="slidenum">
              <a:rPr lang="ko-KR" altLang="en-US"/>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7" name="灯片编号占位符 6"/>
          <p:cNvSpPr>
            <a:spLocks noGrp="1"/>
          </p:cNvSpPr>
          <p:nvPr>
            <p:ph type="sldNum" sz="quarter" idx="12"/>
          </p:nvPr>
        </p:nvSpPr>
        <p:spPr/>
        <p:txBody>
          <a:bodyPr/>
          <a:lstStyle>
            <a:lvl1pPr>
              <a:defRPr/>
            </a:lvl1pPr>
          </a:lstStyle>
          <a:p>
            <a:fld id="{67ACA499-B4E0-4171-8208-1E502AD17EF5}" type="slidenum">
              <a:rPr lang="ko-KR" altLang="en-US"/>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321" name="Picture 33" descr="배너"/>
          <p:cNvPicPr>
            <a:picLocks noChangeAspect="1" noChangeArrowheads="1"/>
          </p:cNvPicPr>
          <p:nvPr/>
        </p:nvPicPr>
        <p:blipFill>
          <a:blip r:embed="rId14" cstate="print"/>
          <a:srcRect/>
          <a:stretch>
            <a:fillRect/>
          </a:stretch>
        </p:blipFill>
        <p:spPr bwMode="gray">
          <a:xfrm>
            <a:off x="0" y="285750"/>
            <a:ext cx="9144000" cy="1055688"/>
          </a:xfrm>
          <a:prstGeom prst="rect">
            <a:avLst/>
          </a:prstGeom>
          <a:noFill/>
        </p:spPr>
      </p:pic>
      <p:sp>
        <p:nvSpPr>
          <p:cNvPr id="12322" name="Rectangle 34"/>
          <p:cNvSpPr>
            <a:spLocks noChangeArrowheads="1"/>
          </p:cNvSpPr>
          <p:nvPr/>
        </p:nvSpPr>
        <p:spPr bwMode="ltGray">
          <a:xfrm>
            <a:off x="0" y="0"/>
            <a:ext cx="9144000" cy="241300"/>
          </a:xfrm>
          <a:prstGeom prst="rect">
            <a:avLst/>
          </a:prstGeom>
          <a:solidFill>
            <a:schemeClr val="tx1"/>
          </a:solidFill>
          <a:ln w="9525">
            <a:noFill/>
            <a:miter lim="800000"/>
            <a:headEnd/>
            <a:tailEnd/>
          </a:ln>
          <a:effectLst/>
        </p:spPr>
        <p:txBody>
          <a:bodyPr wrap="none" anchor="ctr"/>
          <a:lstStyle/>
          <a:p>
            <a:endParaRPr lang="zh-CN" altLang="en-US"/>
          </a:p>
        </p:txBody>
      </p:sp>
      <p:sp>
        <p:nvSpPr>
          <p:cNvPr id="12323" name="Freeform 35"/>
          <p:cNvSpPr>
            <a:spLocks/>
          </p:cNvSpPr>
          <p:nvPr/>
        </p:nvSpPr>
        <p:spPr bwMode="white">
          <a:xfrm>
            <a:off x="-6350" y="950913"/>
            <a:ext cx="9156700" cy="461962"/>
          </a:xfrm>
          <a:custGeom>
            <a:avLst/>
            <a:gdLst/>
            <a:ahLst/>
            <a:cxnLst>
              <a:cxn ang="0">
                <a:pos x="4" y="365"/>
              </a:cxn>
              <a:cxn ang="0">
                <a:pos x="0" y="246"/>
              </a:cxn>
              <a:cxn ang="0">
                <a:pos x="1837" y="32"/>
              </a:cxn>
              <a:cxn ang="0">
                <a:pos x="3970" y="52"/>
              </a:cxn>
              <a:cxn ang="0">
                <a:pos x="5764" y="231"/>
              </a:cxn>
              <a:cxn ang="0">
                <a:pos x="5768" y="366"/>
              </a:cxn>
              <a:cxn ang="0">
                <a:pos x="4" y="365"/>
              </a:cxn>
            </a:cxnLst>
            <a:rect l="0" t="0" r="r" b="b"/>
            <a:pathLst>
              <a:path w="5768" h="366">
                <a:moveTo>
                  <a:pt x="4" y="365"/>
                </a:moveTo>
                <a:lnTo>
                  <a:pt x="0" y="246"/>
                </a:lnTo>
                <a:cubicBezTo>
                  <a:pt x="304" y="192"/>
                  <a:pt x="1175" y="64"/>
                  <a:pt x="1837" y="32"/>
                </a:cubicBezTo>
                <a:cubicBezTo>
                  <a:pt x="2499" y="0"/>
                  <a:pt x="3316" y="19"/>
                  <a:pt x="3970" y="52"/>
                </a:cubicBezTo>
                <a:cubicBezTo>
                  <a:pt x="4624" y="85"/>
                  <a:pt x="5464" y="179"/>
                  <a:pt x="5764" y="231"/>
                </a:cubicBezTo>
                <a:lnTo>
                  <a:pt x="5768" y="366"/>
                </a:lnTo>
                <a:lnTo>
                  <a:pt x="4" y="365"/>
                </a:lnTo>
                <a:close/>
              </a:path>
            </a:pathLst>
          </a:custGeom>
          <a:solidFill>
            <a:schemeClr val="bg1"/>
          </a:solidFill>
          <a:ln w="9525">
            <a:noFill/>
            <a:round/>
            <a:headEnd/>
            <a:tailEnd/>
          </a:ln>
          <a:effectLst/>
        </p:spPr>
        <p:txBody>
          <a:bodyPr/>
          <a:lstStyle/>
          <a:p>
            <a:endParaRPr lang="zh-CN" altLang="en-US"/>
          </a:p>
        </p:txBody>
      </p:sp>
      <p:sp>
        <p:nvSpPr>
          <p:cNvPr id="12324" name="Line 36"/>
          <p:cNvSpPr>
            <a:spLocks noChangeShapeType="1"/>
          </p:cNvSpPr>
          <p:nvPr/>
        </p:nvSpPr>
        <p:spPr bwMode="auto">
          <a:xfrm>
            <a:off x="425450" y="6524625"/>
            <a:ext cx="8353425" cy="0"/>
          </a:xfrm>
          <a:prstGeom prst="line">
            <a:avLst/>
          </a:prstGeom>
          <a:noFill/>
          <a:ln w="9525">
            <a:solidFill>
              <a:schemeClr val="tx1"/>
            </a:solidFill>
            <a:round/>
            <a:headEnd/>
            <a:tailEnd/>
          </a:ln>
          <a:effectLst/>
        </p:spPr>
        <p:txBody>
          <a:bodyPr/>
          <a:lstStyle/>
          <a:p>
            <a:endParaRPr lang="zh-CN" altLang="en-US"/>
          </a:p>
        </p:txBody>
      </p:sp>
      <p:sp>
        <p:nvSpPr>
          <p:cNvPr id="12309" name="Rectangle 21"/>
          <p:cNvSpPr>
            <a:spLocks noGrp="1" noChangeArrowheads="1"/>
          </p:cNvSpPr>
          <p:nvPr>
            <p:ph type="title"/>
          </p:nvPr>
        </p:nvSpPr>
        <p:spPr bwMode="white">
          <a:xfrm>
            <a:off x="1116013" y="333375"/>
            <a:ext cx="78486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ko-KR" smtClean="0"/>
          </a:p>
        </p:txBody>
      </p:sp>
      <p:sp>
        <p:nvSpPr>
          <p:cNvPr id="12310" name="Rectangle 22"/>
          <p:cNvSpPr>
            <a:spLocks noGrp="1" noChangeArrowheads="1"/>
          </p:cNvSpPr>
          <p:nvPr>
            <p:ph type="body" idx="1"/>
          </p:nvPr>
        </p:nvSpPr>
        <p:spPr bwMode="auto">
          <a:xfrm>
            <a:off x="457200" y="1371600"/>
            <a:ext cx="8229600" cy="5081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ko-KR" smtClean="0"/>
          </a:p>
        </p:txBody>
      </p:sp>
      <p:sp>
        <p:nvSpPr>
          <p:cNvPr id="12312" name="Rectangle 24"/>
          <p:cNvSpPr>
            <a:spLocks noGrp="1" noChangeArrowheads="1"/>
          </p:cNvSpPr>
          <p:nvPr>
            <p:ph type="ftr" sz="quarter" idx="3"/>
          </p:nvPr>
        </p:nvSpPr>
        <p:spPr bwMode="auto">
          <a:xfrm>
            <a:off x="5943600" y="650875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latin typeface="+mn-lt"/>
                <a:ea typeface="굴림" pitchFamily="50" charset="-127"/>
              </a:defRPr>
            </a:lvl1pPr>
          </a:lstStyle>
          <a:p>
            <a:r>
              <a:rPr lang="zh-CN" altLang="en-US" dirty="0" smtClean="0"/>
              <a:t>成都信息工程大学软件工程学院</a:t>
            </a:r>
            <a:endParaRPr lang="en-US" altLang="ko-KR" dirty="0"/>
          </a:p>
        </p:txBody>
      </p:sp>
      <p:sp>
        <p:nvSpPr>
          <p:cNvPr id="12313" name="Rectangle 25"/>
          <p:cNvSpPr>
            <a:spLocks noGrp="1" noChangeArrowheads="1"/>
          </p:cNvSpPr>
          <p:nvPr>
            <p:ph type="sldNum" sz="quarter" idx="4"/>
          </p:nvPr>
        </p:nvSpPr>
        <p:spPr bwMode="auto">
          <a:xfrm>
            <a:off x="3276600" y="650875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1">
                <a:latin typeface="+mn-lt"/>
                <a:ea typeface="굴림" pitchFamily="50" charset="-127"/>
              </a:defRPr>
            </a:lvl1pPr>
          </a:lstStyle>
          <a:p>
            <a:fld id="{18A22745-5C87-481D-B2B2-F3C43593B8D9}" type="slidenum">
              <a:rPr lang="ko-KR" altLang="en-US"/>
              <a:pPr/>
              <a:t>‹#›</a:t>
            </a:fld>
            <a:endParaRPr lang="en-US" altLang="ko-K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iming>
    <p:tnLst>
      <p:par>
        <p:cTn id="1" dur="indefinite" restart="never" nodeType="tmRoot"/>
      </p:par>
    </p:tnLst>
  </p:timing>
  <p:hf sldNum="0" hdr="0"/>
  <p:txStyles>
    <p:titleStyle>
      <a:lvl1pPr algn="r" rtl="0" eaLnBrk="1" fontAlgn="base" hangingPunct="1">
        <a:spcBef>
          <a:spcPct val="0"/>
        </a:spcBef>
        <a:spcAft>
          <a:spcPct val="0"/>
        </a:spcAft>
        <a:defRPr sz="3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Verdana" pitchFamily="34" charset="0"/>
        </a:defRPr>
      </a:lvl2pPr>
      <a:lvl3pPr algn="r" rtl="0" eaLnBrk="1" fontAlgn="base" hangingPunct="1">
        <a:spcBef>
          <a:spcPct val="0"/>
        </a:spcBef>
        <a:spcAft>
          <a:spcPct val="0"/>
        </a:spcAft>
        <a:defRPr sz="3200">
          <a:solidFill>
            <a:schemeClr val="bg1"/>
          </a:solidFill>
          <a:latin typeface="Verdana" pitchFamily="34" charset="0"/>
        </a:defRPr>
      </a:lvl3pPr>
      <a:lvl4pPr algn="r" rtl="0" eaLnBrk="1" fontAlgn="base" hangingPunct="1">
        <a:spcBef>
          <a:spcPct val="0"/>
        </a:spcBef>
        <a:spcAft>
          <a:spcPct val="0"/>
        </a:spcAft>
        <a:defRPr sz="3200">
          <a:solidFill>
            <a:schemeClr val="bg1"/>
          </a:solidFill>
          <a:latin typeface="Verdana" pitchFamily="34" charset="0"/>
        </a:defRPr>
      </a:lvl4pPr>
      <a:lvl5pPr algn="r" rtl="0" eaLnBrk="1" fontAlgn="base" hangingPunct="1">
        <a:spcBef>
          <a:spcPct val="0"/>
        </a:spcBef>
        <a:spcAft>
          <a:spcPct val="0"/>
        </a:spcAft>
        <a:defRPr sz="3200">
          <a:solidFill>
            <a:schemeClr val="bg1"/>
          </a:solidFill>
          <a:latin typeface="Verdana" pitchFamily="34" charset="0"/>
        </a:defRPr>
      </a:lvl5pPr>
      <a:lvl6pPr marL="457200" algn="r" rtl="0" eaLnBrk="1" fontAlgn="base" hangingPunct="1">
        <a:spcBef>
          <a:spcPct val="0"/>
        </a:spcBef>
        <a:spcAft>
          <a:spcPct val="0"/>
        </a:spcAft>
        <a:defRPr sz="3200">
          <a:solidFill>
            <a:schemeClr val="bg1"/>
          </a:solidFill>
          <a:latin typeface="Verdana" pitchFamily="34" charset="0"/>
        </a:defRPr>
      </a:lvl6pPr>
      <a:lvl7pPr marL="914400" algn="r" rtl="0" eaLnBrk="1" fontAlgn="base" hangingPunct="1">
        <a:spcBef>
          <a:spcPct val="0"/>
        </a:spcBef>
        <a:spcAft>
          <a:spcPct val="0"/>
        </a:spcAft>
        <a:defRPr sz="3200">
          <a:solidFill>
            <a:schemeClr val="bg1"/>
          </a:solidFill>
          <a:latin typeface="Verdana" pitchFamily="34" charset="0"/>
        </a:defRPr>
      </a:lvl7pPr>
      <a:lvl8pPr marL="1371600" algn="r" rtl="0" eaLnBrk="1" fontAlgn="base" hangingPunct="1">
        <a:spcBef>
          <a:spcPct val="0"/>
        </a:spcBef>
        <a:spcAft>
          <a:spcPct val="0"/>
        </a:spcAft>
        <a:defRPr sz="3200">
          <a:solidFill>
            <a:schemeClr val="bg1"/>
          </a:solidFill>
          <a:latin typeface="Verdana" pitchFamily="34" charset="0"/>
        </a:defRPr>
      </a:lvl8pPr>
      <a:lvl9pPr marL="1828800" algn="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accent1"/>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2"/>
          </a:solidFill>
          <a:latin typeface="+mn-lt"/>
        </a:defRPr>
      </a:lvl2pPr>
      <a:lvl3pPr marL="1143000" indent="-228600" algn="l" rtl="0" eaLnBrk="1" fontAlgn="base" hangingPunct="1">
        <a:spcBef>
          <a:spcPct val="20000"/>
        </a:spcBef>
        <a:spcAft>
          <a:spcPct val="0"/>
        </a:spcAft>
        <a:buClr>
          <a:schemeClr val="hlink"/>
        </a:buClr>
        <a:buSzPct val="60000"/>
        <a:buFont typeface="Wingdings" pitchFamily="2" charset="2"/>
        <a:buChar char="n"/>
        <a:defRPr sz="2400">
          <a:solidFill>
            <a:schemeClr val="tx2"/>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2"/>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gif"/></Relationships>
</file>

<file path=ppt/slides/_rels/slide11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zh-CN" altLang="en-US" dirty="0" smtClean="0">
                <a:ea typeface="굴림" pitchFamily="50" charset="-127"/>
              </a:rPr>
              <a:t>软件设计工程</a:t>
            </a:r>
            <a:endParaRPr lang="ko-KR" altLang="en-US" dirty="0">
              <a:ea typeface="굴림" pitchFamily="50" charset="-127"/>
            </a:endParaRPr>
          </a:p>
        </p:txBody>
      </p:sp>
      <p:sp>
        <p:nvSpPr>
          <p:cNvPr id="34821" name="Rectangle 5"/>
          <p:cNvSpPr>
            <a:spLocks noGrp="1" noChangeArrowheads="1"/>
          </p:cNvSpPr>
          <p:nvPr>
            <p:ph type="subTitle" idx="1"/>
          </p:nvPr>
        </p:nvSpPr>
        <p:spPr/>
        <p:txBody>
          <a:bodyPr/>
          <a:lstStyle/>
          <a:p>
            <a:r>
              <a:rPr lang="zh-CN" altLang="en-US" b="1" dirty="0" smtClean="0">
                <a:ea typeface="굴림" pitchFamily="50" charset="-127"/>
              </a:rPr>
              <a:t>成都信息工程大学软件工程学院</a:t>
            </a:r>
            <a:r>
              <a:rPr lang="en-US" altLang="zh-CN" b="1" dirty="0" smtClean="0">
                <a:ea typeface="굴림" pitchFamily="50" charset="-127"/>
              </a:rPr>
              <a:t>-</a:t>
            </a:r>
            <a:r>
              <a:rPr lang="zh-CN" altLang="en-US" b="1" dirty="0" smtClean="0">
                <a:ea typeface="굴림" pitchFamily="50" charset="-127"/>
              </a:rPr>
              <a:t>魏培阳</a:t>
            </a:r>
            <a:endParaRPr lang="ko-KR" altLang="en-US" b="1" dirty="0">
              <a:ea typeface="굴림" pitchFamily="50"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需求技术</a:t>
            </a:r>
          </a:p>
        </p:txBody>
      </p:sp>
      <p:sp>
        <p:nvSpPr>
          <p:cNvPr id="3" name="内容占位符 2"/>
          <p:cNvSpPr>
            <a:spLocks noGrp="1"/>
          </p:cNvSpPr>
          <p:nvPr>
            <p:ph idx="1"/>
          </p:nvPr>
        </p:nvSpPr>
        <p:spPr/>
        <p:txBody>
          <a:bodyPr/>
          <a:lstStyle/>
          <a:p>
            <a:pPr>
              <a:defRPr/>
            </a:pPr>
            <a:r>
              <a:rPr lang="zh-CN" altLang="en-US" sz="2400" dirty="0" smtClean="0">
                <a:solidFill>
                  <a:schemeClr val="tx2"/>
                </a:solidFill>
              </a:rPr>
              <a:t>获取软件的需求是软件开发过程的重要难题，在当今的软件需求的实践中</a:t>
            </a:r>
            <a:r>
              <a:rPr lang="en-US" altLang="zh-CN" sz="2400" dirty="0" smtClean="0">
                <a:solidFill>
                  <a:schemeClr val="tx2"/>
                </a:solidFill>
              </a:rPr>
              <a:t>,</a:t>
            </a:r>
            <a:r>
              <a:rPr lang="zh-CN" altLang="en-US" sz="2400" dirty="0" smtClean="0">
                <a:solidFill>
                  <a:schemeClr val="tx2"/>
                </a:solidFill>
              </a:rPr>
              <a:t>获取</a:t>
            </a:r>
            <a:r>
              <a:rPr lang="zh-CN" altLang="en-US" sz="2400" dirty="0">
                <a:solidFill>
                  <a:schemeClr val="tx2"/>
                </a:solidFill>
              </a:rPr>
              <a:t>需求的最佳</a:t>
            </a:r>
            <a:r>
              <a:rPr lang="zh-CN" altLang="en-US" sz="2400" dirty="0" smtClean="0">
                <a:solidFill>
                  <a:schemeClr val="tx2"/>
                </a:solidFill>
              </a:rPr>
              <a:t>技术有：</a:t>
            </a:r>
            <a:endParaRPr lang="en-US" altLang="zh-CN" sz="2400" dirty="0" smtClean="0">
              <a:solidFill>
                <a:schemeClr val="tx2"/>
              </a:solidFill>
            </a:endParaRPr>
          </a:p>
          <a:p>
            <a:pPr lvl="1">
              <a:buFont typeface="Arial" charset="0"/>
              <a:buChar char="•"/>
              <a:defRPr/>
            </a:pPr>
            <a:r>
              <a:rPr lang="en-US" altLang="zh-CN" sz="2000" dirty="0" smtClean="0"/>
              <a:t>RUP</a:t>
            </a:r>
            <a:r>
              <a:rPr lang="zh-CN" altLang="en-US" sz="2000" dirty="0" smtClean="0"/>
              <a:t>过程中的用例技术</a:t>
            </a:r>
            <a:endParaRPr lang="en-US" altLang="zh-CN" sz="2000" dirty="0" smtClean="0"/>
          </a:p>
          <a:p>
            <a:pPr lvl="1">
              <a:buFont typeface="Arial" charset="0"/>
              <a:buChar char="•"/>
              <a:defRPr/>
            </a:pPr>
            <a:r>
              <a:rPr lang="en-US" altLang="zh-CN" sz="2000" dirty="0" smtClean="0"/>
              <a:t>XP</a:t>
            </a:r>
            <a:r>
              <a:rPr lang="zh-CN" altLang="en-US" sz="2000" dirty="0" smtClean="0"/>
              <a:t>中的用户故事（</a:t>
            </a:r>
            <a:r>
              <a:rPr lang="en-US" altLang="zh-CN" sz="2000" dirty="0" smtClean="0"/>
              <a:t>User Story</a:t>
            </a:r>
            <a:r>
              <a:rPr lang="zh-CN" altLang="en-US" sz="2000" dirty="0" smtClean="0"/>
              <a:t>）技术</a:t>
            </a:r>
            <a:endParaRPr lang="en-US" altLang="zh-CN" sz="2000" dirty="0" smtClean="0"/>
          </a:p>
          <a:p>
            <a:pPr lvl="1">
              <a:buFont typeface="Arial" charset="0"/>
              <a:buChar char="•"/>
              <a:defRPr/>
            </a:pPr>
            <a:r>
              <a:rPr lang="en-US" altLang="zh-CN" sz="2000" dirty="0" smtClean="0"/>
              <a:t>FDD</a:t>
            </a:r>
            <a:r>
              <a:rPr lang="zh-CN" altLang="en-US" sz="2000" dirty="0" smtClean="0"/>
              <a:t>的</a:t>
            </a:r>
            <a:r>
              <a:rPr lang="en-US" altLang="zh-CN" sz="2000" dirty="0" smtClean="0"/>
              <a:t>Feature</a:t>
            </a:r>
            <a:r>
              <a:rPr lang="zh-CN" altLang="en-US" sz="2000" dirty="0" smtClean="0"/>
              <a:t>描述技术</a:t>
            </a:r>
            <a:endParaRPr lang="en-US" altLang="zh-CN" sz="2000" dirty="0" smtClean="0"/>
          </a:p>
          <a:p>
            <a:pPr>
              <a:defRPr/>
            </a:pPr>
            <a:r>
              <a:rPr lang="zh-CN" altLang="en-US" sz="2400" dirty="0" smtClean="0"/>
              <a:t>这三个技术的共同点是</a:t>
            </a:r>
            <a:endParaRPr lang="en-US" altLang="zh-CN" sz="2400" dirty="0" smtClean="0"/>
          </a:p>
          <a:p>
            <a:pPr lvl="1">
              <a:buFont typeface="Arial" charset="0"/>
              <a:buChar char="•"/>
              <a:defRPr/>
            </a:pPr>
            <a:r>
              <a:rPr lang="zh-CN" altLang="en-US" sz="2000" dirty="0" smtClean="0"/>
              <a:t>站在用户的角度看待系统、定义系统</a:t>
            </a:r>
            <a:endParaRPr lang="en-US" altLang="zh-CN" sz="2000" dirty="0" smtClean="0"/>
          </a:p>
          <a:p>
            <a:pPr lvl="1">
              <a:buFont typeface="Arial" charset="0"/>
              <a:buChar char="•"/>
              <a:defRPr/>
            </a:pPr>
            <a:r>
              <a:rPr lang="zh-CN" altLang="en-US" sz="2000" dirty="0" smtClean="0"/>
              <a:t>使用用户能够看懂的语言来描述系统，定义系统</a:t>
            </a:r>
            <a:endParaRPr lang="en-US" altLang="zh-CN" sz="2000" dirty="0" smtClean="0"/>
          </a:p>
          <a:p>
            <a:pPr marL="274637" lvl="1" indent="0">
              <a:buFont typeface="Arial" charset="0"/>
              <a:buNone/>
              <a:defRPr/>
            </a:pPr>
            <a:endParaRPr lang="zh-CN" altLang="en-US" sz="2000" dirty="0" smtClean="0"/>
          </a:p>
          <a:p>
            <a:pPr>
              <a:defRPr/>
            </a:pPr>
            <a:endParaRPr lang="zh-CN" altLang="en-US" sz="2400" dirty="0"/>
          </a:p>
        </p:txBody>
      </p:sp>
      <p:sp>
        <p:nvSpPr>
          <p:cNvPr id="4" name="灯片编号占位符 3"/>
          <p:cNvSpPr>
            <a:spLocks noGrp="1"/>
          </p:cNvSpPr>
          <p:nvPr>
            <p:ph type="sldNum" sz="quarter" idx="12"/>
          </p:nvPr>
        </p:nvSpPr>
        <p:spPr/>
        <p:txBody>
          <a:bodyPr/>
          <a:lstStyle/>
          <a:p>
            <a:pPr>
              <a:defRPr/>
            </a:pPr>
            <a:fld id="{483BA499-AEEA-4265-BE1C-ADAA782FD9D5}" type="slidenum">
              <a:rPr lang="zh-CN" altLang="en-US" smtClean="0"/>
              <a:pPr>
                <a:defRPr/>
              </a:pPr>
              <a:t>10</a:t>
            </a:fld>
            <a:endParaRPr lang="zh-CN"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用例描述之表格方式</a:t>
            </a:r>
          </a:p>
        </p:txBody>
      </p:sp>
      <p:sp>
        <p:nvSpPr>
          <p:cNvPr id="4" name="灯片编号占位符 3"/>
          <p:cNvSpPr>
            <a:spLocks noGrp="1"/>
          </p:cNvSpPr>
          <p:nvPr>
            <p:ph type="sldNum" sz="quarter" idx="12"/>
          </p:nvPr>
        </p:nvSpPr>
        <p:spPr/>
        <p:txBody>
          <a:bodyPr/>
          <a:lstStyle/>
          <a:p>
            <a:pPr>
              <a:defRPr/>
            </a:pPr>
            <a:fld id="{C4C4EF9B-5E4D-4FFC-9002-B23142D0B632}" type="slidenum">
              <a:rPr lang="zh-CN" altLang="en-US" smtClean="0"/>
              <a:pPr>
                <a:defRPr/>
              </a:pPr>
              <a:t>100</a:t>
            </a:fld>
            <a:endParaRPr lang="zh-CN" altLang="en-US"/>
          </a:p>
        </p:txBody>
      </p:sp>
      <p:graphicFrame>
        <p:nvGraphicFramePr>
          <p:cNvPr id="5" name="Group 105"/>
          <p:cNvGraphicFramePr>
            <a:graphicFrameLocks noGrp="1"/>
          </p:cNvGraphicFramePr>
          <p:nvPr>
            <p:ph idx="1"/>
          </p:nvPr>
        </p:nvGraphicFramePr>
        <p:xfrm>
          <a:off x="1042988" y="1916113"/>
          <a:ext cx="6985000" cy="2887662"/>
        </p:xfrm>
        <a:graphic>
          <a:graphicData uri="http://schemas.openxmlformats.org/drawingml/2006/table">
            <a:tbl>
              <a:tblPr/>
              <a:tblGrid>
                <a:gridCol w="1355768"/>
                <a:gridCol w="5629232"/>
              </a:tblGrid>
              <a:tr h="384217">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mn-ea"/>
                          <a:ea typeface="+mn-ea"/>
                          <a:cs typeface="Times New Roman" pitchFamily="18" charset="0"/>
                        </a:rPr>
                        <a:t>用例名称：</a:t>
                      </a:r>
                      <a:endParaRPr kumimoji="0" lang="zh-CN" altLang="en-US" sz="1600" b="0" i="0" u="none" strike="noStrike" cap="none" normalizeH="0" baseline="0" dirty="0" smtClean="0">
                        <a:ln>
                          <a:noFill/>
                        </a:ln>
                        <a:solidFill>
                          <a:schemeClr val="tx1"/>
                        </a:solidFill>
                        <a:effectLst/>
                        <a:latin typeface="+mn-ea"/>
                        <a:ea typeface="+mn-ea"/>
                      </a:endParaRPr>
                    </a:p>
                  </a:txBody>
                  <a:tcPr marL="91443" marR="91443"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mn-ea"/>
                          <a:ea typeface="+mn-ea"/>
                          <a:cs typeface="Times New Roman" pitchFamily="18" charset="0"/>
                        </a:rPr>
                        <a:t>取款</a:t>
                      </a:r>
                      <a:endParaRPr kumimoji="0" lang="zh-CN" altLang="en-US" sz="1600" b="0" i="0" u="none" strike="noStrike" cap="none" normalizeH="0" baseline="0" dirty="0" smtClean="0">
                        <a:ln>
                          <a:noFill/>
                        </a:ln>
                        <a:solidFill>
                          <a:schemeClr val="tx1"/>
                        </a:solidFill>
                        <a:effectLst/>
                        <a:latin typeface="+mn-ea"/>
                        <a:ea typeface="+mn-ea"/>
                      </a:endParaRPr>
                    </a:p>
                  </a:txBody>
                  <a:tcPr marL="91443" marR="91443"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580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mn-ea"/>
                          <a:ea typeface="+mn-ea"/>
                          <a:cs typeface="Times New Roman" pitchFamily="18" charset="0"/>
                        </a:rPr>
                        <a:t>用例</a:t>
                      </a:r>
                      <a:r>
                        <a:rPr kumimoji="0" lang="en-US" altLang="zh-CN" sz="1600" b="0" i="0" u="none" strike="noStrike" cap="none" normalizeH="0" baseline="0" smtClean="0">
                          <a:ln>
                            <a:noFill/>
                          </a:ln>
                          <a:solidFill>
                            <a:srgbClr val="000000"/>
                          </a:solidFill>
                          <a:effectLst/>
                          <a:latin typeface="+mn-ea"/>
                          <a:ea typeface="+mn-ea"/>
                          <a:cs typeface="Times New Roman" pitchFamily="18" charset="0"/>
                        </a:rPr>
                        <a:t>ID</a:t>
                      </a:r>
                      <a:r>
                        <a:rPr kumimoji="0" lang="zh-CN" altLang="en-US" sz="1600" b="0" i="0" u="none" strike="noStrike" cap="none" normalizeH="0" baseline="0" smtClean="0">
                          <a:ln>
                            <a:noFill/>
                          </a:ln>
                          <a:solidFill>
                            <a:srgbClr val="000000"/>
                          </a:solidFill>
                          <a:effectLst/>
                          <a:latin typeface="+mn-ea"/>
                          <a:ea typeface="+mn-ea"/>
                          <a:cs typeface="Times New Roman" pitchFamily="18" charset="0"/>
                        </a:rPr>
                        <a:t>：</a:t>
                      </a:r>
                      <a:endParaRPr kumimoji="0" lang="zh-CN" altLang="en-US" sz="1600" b="0" i="0" u="none" strike="noStrike" cap="none" normalizeH="0" baseline="0" smtClean="0">
                        <a:ln>
                          <a:noFill/>
                        </a:ln>
                        <a:solidFill>
                          <a:schemeClr val="tx1"/>
                        </a:solidFill>
                        <a:effectLst/>
                        <a:latin typeface="+mn-ea"/>
                        <a:ea typeface="+mn-ea"/>
                      </a:endParaRPr>
                    </a:p>
                  </a:txBody>
                  <a:tcPr marL="91443" marR="91443"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mn-ea"/>
                          <a:ea typeface="+mn-ea"/>
                          <a:cs typeface="Times New Roman" pitchFamily="18" charset="0"/>
                        </a:rPr>
                        <a:t>B_11</a:t>
                      </a:r>
                      <a:endParaRPr kumimoji="0" lang="en-US" altLang="zh-CN" sz="1600" b="0" i="0" u="none" strike="noStrike" cap="none" normalizeH="0" baseline="0" dirty="0" smtClean="0">
                        <a:ln>
                          <a:noFill/>
                        </a:ln>
                        <a:solidFill>
                          <a:schemeClr val="tx1"/>
                        </a:solidFill>
                        <a:effectLst/>
                        <a:latin typeface="+mn-ea"/>
                        <a:ea typeface="+mn-ea"/>
                      </a:endParaRPr>
                    </a:p>
                  </a:txBody>
                  <a:tcPr marL="91443" marR="91443"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217">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mn-ea"/>
                          <a:ea typeface="+mn-ea"/>
                          <a:cs typeface="Times New Roman" pitchFamily="18" charset="0"/>
                        </a:rPr>
                        <a:t>参与者：</a:t>
                      </a:r>
                      <a:endParaRPr kumimoji="0" lang="zh-CN" altLang="en-US" sz="1600" b="0" i="0" u="none" strike="noStrike" cap="none" normalizeH="0" baseline="0" smtClean="0">
                        <a:ln>
                          <a:noFill/>
                        </a:ln>
                        <a:solidFill>
                          <a:schemeClr val="tx1"/>
                        </a:solidFill>
                        <a:effectLst/>
                        <a:latin typeface="+mn-ea"/>
                        <a:ea typeface="+mn-ea"/>
                      </a:endParaRPr>
                    </a:p>
                  </a:txBody>
                  <a:tcPr marL="91443" marR="91443"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mn-ea"/>
                          <a:ea typeface="+mn-ea"/>
                          <a:cs typeface="Times New Roman" pitchFamily="18" charset="0"/>
                        </a:rPr>
                        <a:t>操作员</a:t>
                      </a:r>
                      <a:endParaRPr kumimoji="0" lang="zh-CN" altLang="en-US" sz="1600" b="0" i="0" u="none" strike="noStrike" cap="none" normalizeH="0" baseline="0" smtClean="0">
                        <a:ln>
                          <a:noFill/>
                        </a:ln>
                        <a:solidFill>
                          <a:schemeClr val="tx1"/>
                        </a:solidFill>
                        <a:effectLst/>
                        <a:latin typeface="+mn-ea"/>
                        <a:ea typeface="+mn-ea"/>
                      </a:endParaRPr>
                    </a:p>
                  </a:txBody>
                  <a:tcPr marL="91443" marR="91443"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217">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mn-ea"/>
                          <a:ea typeface="+mn-ea"/>
                          <a:cs typeface="Times New Roman" pitchFamily="18" charset="0"/>
                        </a:rPr>
                        <a:t>描述：</a:t>
                      </a:r>
                      <a:endParaRPr kumimoji="0" lang="zh-CN" altLang="en-US" sz="1600" b="0" i="0" u="none" strike="noStrike" cap="none" normalizeH="0" baseline="0" smtClean="0">
                        <a:ln>
                          <a:noFill/>
                        </a:ln>
                        <a:solidFill>
                          <a:schemeClr val="tx1"/>
                        </a:solidFill>
                        <a:effectLst/>
                        <a:latin typeface="+mn-ea"/>
                        <a:ea typeface="+mn-ea"/>
                      </a:endParaRPr>
                    </a:p>
                  </a:txBody>
                  <a:tcPr marL="91443" marR="91443"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mn-ea"/>
                          <a:ea typeface="+mn-ea"/>
                          <a:cs typeface="Times New Roman" pitchFamily="18" charset="0"/>
                        </a:rPr>
                        <a:t>操作员根据储户要求提取现金</a:t>
                      </a:r>
                      <a:endParaRPr kumimoji="0" lang="zh-CN" altLang="en-US" sz="1600" b="0" i="0" u="none" strike="noStrike" cap="none" normalizeH="0" baseline="0" smtClean="0">
                        <a:ln>
                          <a:noFill/>
                        </a:ln>
                        <a:solidFill>
                          <a:schemeClr val="tx1"/>
                        </a:solidFill>
                        <a:effectLst/>
                        <a:latin typeface="+mn-ea"/>
                        <a:ea typeface="+mn-ea"/>
                      </a:endParaRPr>
                    </a:p>
                  </a:txBody>
                  <a:tcPr marL="91443" marR="91443"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217">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mn-ea"/>
                          <a:ea typeface="+mn-ea"/>
                          <a:cs typeface="Times New Roman" pitchFamily="18" charset="0"/>
                        </a:rPr>
                        <a:t>启动：</a:t>
                      </a:r>
                      <a:endParaRPr kumimoji="0" lang="zh-CN" altLang="en-US" sz="1600" b="0" i="0" u="none" strike="noStrike" cap="none" normalizeH="0" baseline="0" smtClean="0">
                        <a:ln>
                          <a:noFill/>
                        </a:ln>
                        <a:solidFill>
                          <a:schemeClr val="tx1"/>
                        </a:solidFill>
                        <a:effectLst/>
                        <a:latin typeface="+mn-ea"/>
                        <a:ea typeface="+mn-ea"/>
                      </a:endParaRPr>
                    </a:p>
                  </a:txBody>
                  <a:tcPr marL="91443" marR="91443"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mn-ea"/>
                          <a:ea typeface="+mn-ea"/>
                          <a:cs typeface="Times New Roman" pitchFamily="18" charset="0"/>
                        </a:rPr>
                        <a:t>操作员登录后点击“取款”</a:t>
                      </a:r>
                      <a:endParaRPr kumimoji="0" lang="zh-CN" altLang="en-US" sz="1600" b="0" i="0" u="none" strike="noStrike" cap="none" normalizeH="0" baseline="0" smtClean="0">
                        <a:ln>
                          <a:noFill/>
                        </a:ln>
                        <a:solidFill>
                          <a:schemeClr val="tx1"/>
                        </a:solidFill>
                        <a:effectLst/>
                        <a:latin typeface="+mn-ea"/>
                        <a:ea typeface="+mn-ea"/>
                      </a:endParaRPr>
                    </a:p>
                  </a:txBody>
                  <a:tcPr marL="91443" marR="91443"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580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mn-ea"/>
                          <a:ea typeface="+mn-ea"/>
                          <a:cs typeface="Times New Roman" pitchFamily="18" charset="0"/>
                        </a:rPr>
                        <a:t>前置条件：</a:t>
                      </a:r>
                      <a:endParaRPr kumimoji="0" lang="zh-CN" altLang="en-US" sz="1600" b="0" i="0" u="none" strike="noStrike" cap="none" normalizeH="0" baseline="0" smtClean="0">
                        <a:ln>
                          <a:noFill/>
                        </a:ln>
                        <a:solidFill>
                          <a:schemeClr val="tx1"/>
                        </a:solidFill>
                        <a:effectLst/>
                        <a:latin typeface="+mn-ea"/>
                        <a:ea typeface="+mn-ea"/>
                      </a:endParaRPr>
                    </a:p>
                  </a:txBody>
                  <a:tcPr marL="91443" marR="91443"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mn-ea"/>
                          <a:ea typeface="+mn-ea"/>
                          <a:cs typeface="Times New Roman" pitchFamily="18" charset="0"/>
                        </a:rPr>
                        <a:t>用例开始之前，操作员必须在系统登录成功</a:t>
                      </a:r>
                      <a:endParaRPr kumimoji="0" lang="zh-CN" altLang="en-US" sz="1600" b="0" i="0" u="none" strike="noStrike" cap="none" normalizeH="0" baseline="0" smtClean="0">
                        <a:ln>
                          <a:noFill/>
                        </a:ln>
                        <a:solidFill>
                          <a:schemeClr val="tx1"/>
                        </a:solidFill>
                        <a:effectLst/>
                        <a:latin typeface="+mn-ea"/>
                        <a:ea typeface="+mn-ea"/>
                      </a:endParaRPr>
                    </a:p>
                  </a:txBody>
                  <a:tcPr marL="91443" marR="91443"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18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mn-ea"/>
                          <a:ea typeface="+mn-ea"/>
                          <a:cs typeface="Times New Roman" pitchFamily="18" charset="0"/>
                        </a:rPr>
                        <a:t>后置条件：</a:t>
                      </a:r>
                      <a:endParaRPr kumimoji="0" lang="zh-CN" altLang="en-US" sz="1600" b="0" i="0" u="none" strike="noStrike" cap="none" normalizeH="0" baseline="0" smtClean="0">
                        <a:ln>
                          <a:noFill/>
                        </a:ln>
                        <a:solidFill>
                          <a:schemeClr val="tx1"/>
                        </a:solidFill>
                        <a:effectLst/>
                        <a:latin typeface="+mn-ea"/>
                        <a:ea typeface="+mn-ea"/>
                      </a:endParaRPr>
                    </a:p>
                  </a:txBody>
                  <a:tcPr marL="91443" marR="91443"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mn-ea"/>
                          <a:ea typeface="+mn-ea"/>
                          <a:cs typeface="Times New Roman" pitchFamily="18" charset="0"/>
                        </a:rPr>
                        <a:t>如果用例执行成功，用户余额被更新，否则，系统状态不变</a:t>
                      </a:r>
                      <a:endParaRPr kumimoji="0" lang="zh-CN" altLang="en-US" sz="1600" b="0" i="0" u="none" strike="noStrike" cap="none" normalizeH="0" baseline="0" dirty="0" smtClean="0">
                        <a:ln>
                          <a:noFill/>
                        </a:ln>
                        <a:solidFill>
                          <a:schemeClr val="tx1"/>
                        </a:solidFill>
                        <a:effectLst/>
                        <a:latin typeface="+mn-ea"/>
                        <a:ea typeface="+mn-ea"/>
                      </a:endParaRPr>
                    </a:p>
                  </a:txBody>
                  <a:tcPr marL="91443" marR="91443"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用例描述之表格方式</a:t>
            </a:r>
          </a:p>
        </p:txBody>
      </p:sp>
      <p:sp>
        <p:nvSpPr>
          <p:cNvPr id="4" name="灯片编号占位符 3"/>
          <p:cNvSpPr>
            <a:spLocks noGrp="1"/>
          </p:cNvSpPr>
          <p:nvPr>
            <p:ph type="sldNum" sz="quarter" idx="12"/>
          </p:nvPr>
        </p:nvSpPr>
        <p:spPr/>
        <p:txBody>
          <a:bodyPr/>
          <a:lstStyle/>
          <a:p>
            <a:pPr>
              <a:defRPr/>
            </a:pPr>
            <a:fld id="{5329F858-B3C8-48F2-9139-C3FE5920C7C7}" type="slidenum">
              <a:rPr lang="zh-CN" altLang="en-US" smtClean="0"/>
              <a:pPr>
                <a:defRPr/>
              </a:pPr>
              <a:t>101</a:t>
            </a:fld>
            <a:endParaRPr lang="zh-CN" altLang="en-US"/>
          </a:p>
        </p:txBody>
      </p:sp>
      <p:graphicFrame>
        <p:nvGraphicFramePr>
          <p:cNvPr id="5" name="Group 230"/>
          <p:cNvGraphicFramePr>
            <a:graphicFrameLocks/>
          </p:cNvGraphicFramePr>
          <p:nvPr/>
        </p:nvGraphicFramePr>
        <p:xfrm>
          <a:off x="611188" y="1341438"/>
          <a:ext cx="8137524" cy="4872040"/>
        </p:xfrm>
        <a:graphic>
          <a:graphicData uri="http://schemas.openxmlformats.org/drawingml/2006/table">
            <a:tbl>
              <a:tblPr/>
              <a:tblGrid>
                <a:gridCol w="2152703"/>
                <a:gridCol w="1396967"/>
                <a:gridCol w="1276737"/>
                <a:gridCol w="3311117"/>
              </a:tblGrid>
              <a:tr h="379413">
                <a:tc gridSpan="4">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mn-ea"/>
                          <a:ea typeface="+mn-ea"/>
                          <a:cs typeface="Times New Roman" pitchFamily="18" charset="0"/>
                        </a:rPr>
                        <a:t>主事件流</a:t>
                      </a:r>
                      <a:r>
                        <a:rPr kumimoji="0" lang="en-US" altLang="zh-CN" sz="1400" b="1" i="0" u="none" strike="noStrike" cap="none" normalizeH="0" baseline="0" dirty="0" smtClean="0">
                          <a:ln>
                            <a:noFill/>
                          </a:ln>
                          <a:solidFill>
                            <a:srgbClr val="000000"/>
                          </a:solidFill>
                          <a:effectLst/>
                          <a:latin typeface="+mn-ea"/>
                          <a:ea typeface="+mn-ea"/>
                          <a:cs typeface="Times New Roman" pitchFamily="18" charset="0"/>
                        </a:rPr>
                        <a:t>:</a:t>
                      </a:r>
                      <a:endParaRPr kumimoji="0" lang="en-US" altLang="zh-CN" sz="1400" b="0" i="0" u="none" strike="noStrike" cap="none" normalizeH="0" baseline="0" dirty="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000"/>
                      </a:srgb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1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mn-ea"/>
                          <a:ea typeface="+mn-ea"/>
                          <a:cs typeface="Times New Roman" pitchFamily="18" charset="0"/>
                        </a:rPr>
                        <a:t>用户视图</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000"/>
                      </a:srgbClr>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mn-ea"/>
                          <a:ea typeface="+mn-ea"/>
                          <a:cs typeface="Times New Roman" pitchFamily="18" charset="0"/>
                        </a:rPr>
                        <a:t>逻辑运算</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000"/>
                      </a:srgbClr>
                    </a:solid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mn-ea"/>
                          <a:ea typeface="+mn-ea"/>
                          <a:cs typeface="Times New Roman" pitchFamily="18" charset="0"/>
                        </a:rPr>
                        <a:t>数据实体</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000"/>
                      </a:srgbClr>
                    </a:solidFill>
                  </a:tcPr>
                </a:tc>
              </a:tr>
              <a:tr h="73152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mn-ea"/>
                          <a:ea typeface="+mn-ea"/>
                          <a:cs typeface="Times New Roman" pitchFamily="18" charset="0"/>
                        </a:rPr>
                        <a:t>1. </a:t>
                      </a:r>
                      <a:r>
                        <a:rPr kumimoji="0" lang="zh-CN" altLang="en-US" sz="1400" b="0" i="0" u="none" strike="noStrike" cap="none" normalizeH="0" baseline="0" smtClean="0">
                          <a:ln>
                            <a:noFill/>
                          </a:ln>
                          <a:solidFill>
                            <a:srgbClr val="000000"/>
                          </a:solidFill>
                          <a:effectLst/>
                          <a:latin typeface="+mn-ea"/>
                          <a:ea typeface="+mn-ea"/>
                          <a:cs typeface="Times New Roman" pitchFamily="18" charset="0"/>
                        </a:rPr>
                        <a:t>输入用户身份（</a:t>
                      </a:r>
                      <a:r>
                        <a:rPr kumimoji="0" lang="en-US" altLang="zh-CN" sz="1400" b="0" i="0" u="none" strike="noStrike" cap="none" normalizeH="0" baseline="0" smtClean="0">
                          <a:ln>
                            <a:noFill/>
                          </a:ln>
                          <a:solidFill>
                            <a:srgbClr val="000000"/>
                          </a:solidFill>
                          <a:effectLst/>
                          <a:latin typeface="+mn-ea"/>
                          <a:ea typeface="+mn-ea"/>
                          <a:cs typeface="Times New Roman" pitchFamily="18" charset="0"/>
                        </a:rPr>
                        <a:t>id</a:t>
                      </a:r>
                      <a:r>
                        <a:rPr kumimoji="0" lang="zh-CN" altLang="en-US" sz="1400" b="0" i="0" u="none" strike="noStrike" cap="none" normalizeH="0" baseline="0" smtClean="0">
                          <a:ln>
                            <a:noFill/>
                          </a:ln>
                          <a:solidFill>
                            <a:srgbClr val="000000"/>
                          </a:solidFill>
                          <a:effectLst/>
                          <a:latin typeface="+mn-ea"/>
                          <a:ea typeface="+mn-ea"/>
                          <a:cs typeface="Times New Roman" pitchFamily="18" charset="0"/>
                        </a:rPr>
                        <a:t>、</a:t>
                      </a:r>
                      <a:r>
                        <a:rPr kumimoji="0" lang="en-US" altLang="zh-CN" sz="1400" b="0" i="0" u="none" strike="noStrike" cap="none" normalizeH="0" baseline="0" smtClean="0">
                          <a:ln>
                            <a:noFill/>
                          </a:ln>
                          <a:solidFill>
                            <a:srgbClr val="000000"/>
                          </a:solidFill>
                          <a:effectLst/>
                          <a:latin typeface="+mn-ea"/>
                          <a:ea typeface="+mn-ea"/>
                          <a:cs typeface="Times New Roman" pitchFamily="18" charset="0"/>
                        </a:rPr>
                        <a:t>Password</a:t>
                      </a:r>
                      <a:r>
                        <a:rPr kumimoji="0" lang="zh-CN" altLang="en-US" sz="1400" b="0" i="0" u="none" strike="noStrike" cap="none" normalizeH="0" baseline="0" smtClean="0">
                          <a:ln>
                            <a:noFill/>
                          </a:ln>
                          <a:solidFill>
                            <a:srgbClr val="000000"/>
                          </a:solidFill>
                          <a:effectLst/>
                          <a:latin typeface="+mn-ea"/>
                          <a:ea typeface="+mn-ea"/>
                          <a:cs typeface="Times New Roman" pitchFamily="18" charset="0"/>
                        </a:rPr>
                        <a:t>）和提取金额</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mn-ea"/>
                          <a:ea typeface="+mn-ea"/>
                          <a:cs typeface="Times New Roman" pitchFamily="18" charset="0"/>
                        </a:rPr>
                        <a:t> </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mn-ea"/>
                          <a:ea typeface="+mn-ea"/>
                          <a:cs typeface="Times New Roman" pitchFamily="18" charset="0"/>
                        </a:rPr>
                        <a:t> </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mn-ea"/>
                          <a:ea typeface="+mn-ea"/>
                          <a:cs typeface="Times New Roman" pitchFamily="18" charset="0"/>
                        </a:rPr>
                        <a:t> </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mn-ea"/>
                          <a:ea typeface="+mn-ea"/>
                          <a:cs typeface="Times New Roman" pitchFamily="18" charset="0"/>
                        </a:rPr>
                        <a:t>2. </a:t>
                      </a:r>
                      <a:r>
                        <a:rPr kumimoji="0" lang="zh-CN" altLang="en-US" sz="1400" b="0" i="0" u="none" strike="noStrike" cap="none" normalizeH="0" baseline="0" smtClean="0">
                          <a:ln>
                            <a:noFill/>
                          </a:ln>
                          <a:solidFill>
                            <a:srgbClr val="000000"/>
                          </a:solidFill>
                          <a:effectLst/>
                          <a:latin typeface="+mn-ea"/>
                          <a:ea typeface="+mn-ea"/>
                          <a:cs typeface="Times New Roman" pitchFamily="18" charset="0"/>
                        </a:rPr>
                        <a:t>储户身份验证</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mn-ea"/>
                          <a:ea typeface="+mn-ea"/>
                          <a:cs typeface="Times New Roman" pitchFamily="18" charset="0"/>
                        </a:rPr>
                        <a:t>Depositor </a:t>
                      </a:r>
                      <a:endParaRPr kumimoji="0" lang="en-US" altLang="zh-CN"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mn-ea"/>
                          <a:ea typeface="+mn-ea"/>
                          <a:cs typeface="Times New Roman" pitchFamily="18" charset="0"/>
                        </a:rPr>
                        <a:t> </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mn-ea"/>
                          <a:ea typeface="+mn-ea"/>
                          <a:cs typeface="Times New Roman" pitchFamily="18" charset="0"/>
                        </a:rPr>
                        <a:t>3. </a:t>
                      </a:r>
                      <a:r>
                        <a:rPr kumimoji="0" lang="zh-CN" altLang="en-US" sz="1400" b="0" i="0" u="none" strike="noStrike" cap="none" normalizeH="0" baseline="0" smtClean="0">
                          <a:ln>
                            <a:noFill/>
                          </a:ln>
                          <a:solidFill>
                            <a:srgbClr val="000000"/>
                          </a:solidFill>
                          <a:effectLst/>
                          <a:latin typeface="+mn-ea"/>
                          <a:ea typeface="+mn-ea"/>
                          <a:cs typeface="Times New Roman" pitchFamily="18" charset="0"/>
                        </a:rPr>
                        <a:t>余额验证，余额是否大于提取金额</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mn-ea"/>
                          <a:ea typeface="+mn-ea"/>
                          <a:cs typeface="Times New Roman" pitchFamily="18" charset="0"/>
                        </a:rPr>
                        <a:t>Account</a:t>
                      </a:r>
                      <a:endParaRPr kumimoji="0" lang="en-US" altLang="zh-CN"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mn-ea"/>
                          <a:ea typeface="+mn-ea"/>
                          <a:cs typeface="Times New Roman" pitchFamily="18" charset="0"/>
                        </a:rPr>
                        <a:t> </a:t>
                      </a:r>
                      <a:endParaRPr kumimoji="0" lang="zh-CN" altLang="en-US" sz="1400" b="0" i="0" u="none" strike="noStrike" cap="none" normalizeH="0" baseline="0" dirty="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mn-ea"/>
                          <a:ea typeface="+mn-ea"/>
                          <a:cs typeface="Times New Roman" pitchFamily="18" charset="0"/>
                        </a:rPr>
                        <a:t>4. </a:t>
                      </a:r>
                      <a:r>
                        <a:rPr kumimoji="0" lang="zh-CN" altLang="en-US" sz="1400" b="0" i="0" u="none" strike="noStrike" cap="none" normalizeH="0" baseline="0" smtClean="0">
                          <a:ln>
                            <a:noFill/>
                          </a:ln>
                          <a:solidFill>
                            <a:srgbClr val="000000"/>
                          </a:solidFill>
                          <a:effectLst/>
                          <a:latin typeface="+mn-ea"/>
                          <a:ea typeface="+mn-ea"/>
                          <a:cs typeface="Times New Roman" pitchFamily="18" charset="0"/>
                        </a:rPr>
                        <a:t>提取现金，修改余额；</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mn-ea"/>
                          <a:ea typeface="+mn-ea"/>
                          <a:cs typeface="Times New Roman" pitchFamily="18" charset="0"/>
                        </a:rPr>
                        <a:t>Account</a:t>
                      </a:r>
                      <a:endParaRPr kumimoji="0" lang="en-US" altLang="zh-CN"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mn-ea"/>
                          <a:ea typeface="+mn-ea"/>
                          <a:cs typeface="Times New Roman" pitchFamily="18" charset="0"/>
                        </a:rPr>
                        <a:t>5. </a:t>
                      </a:r>
                      <a:r>
                        <a:rPr kumimoji="0" lang="zh-CN" altLang="en-US" sz="1400" b="0" i="0" u="none" strike="noStrike" cap="none" normalizeH="0" baseline="0" smtClean="0">
                          <a:ln>
                            <a:noFill/>
                          </a:ln>
                          <a:solidFill>
                            <a:srgbClr val="000000"/>
                          </a:solidFill>
                          <a:effectLst/>
                          <a:latin typeface="+mn-ea"/>
                          <a:ea typeface="+mn-ea"/>
                          <a:cs typeface="Times New Roman" pitchFamily="18" charset="0"/>
                        </a:rPr>
                        <a:t>显示帐户提款后的信息</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mn-ea"/>
                          <a:ea typeface="+mn-ea"/>
                          <a:cs typeface="Times New Roman" pitchFamily="18" charset="0"/>
                        </a:rPr>
                        <a:t> </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mn-ea"/>
                          <a:ea typeface="+mn-ea"/>
                          <a:cs typeface="Times New Roman" pitchFamily="18" charset="0"/>
                        </a:rPr>
                        <a:t> </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413">
                <a:tc gridSpan="4">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mn-ea"/>
                          <a:ea typeface="+mn-ea"/>
                          <a:cs typeface="Times New Roman" pitchFamily="18" charset="0"/>
                        </a:rPr>
                        <a:t>备选流：</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000"/>
                      </a:srgb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2588">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mn-ea"/>
                          <a:ea typeface="+mn-ea"/>
                          <a:cs typeface="Times New Roman" pitchFamily="18" charset="0"/>
                        </a:rPr>
                        <a:t>备选说明</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mn-ea"/>
                          <a:ea typeface="+mn-ea"/>
                          <a:cs typeface="Times New Roman" pitchFamily="18" charset="0"/>
                        </a:rPr>
                        <a:t>处理过程</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79413">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mn-ea"/>
                          <a:ea typeface="+mn-ea"/>
                          <a:cs typeface="Times New Roman" pitchFamily="18" charset="0"/>
                        </a:rPr>
                        <a:t>1. </a:t>
                      </a:r>
                      <a:r>
                        <a:rPr kumimoji="0" lang="zh-CN" altLang="en-US" sz="1400" b="0" i="0" u="none" strike="noStrike" cap="none" normalizeH="0" baseline="0" smtClean="0">
                          <a:ln>
                            <a:noFill/>
                          </a:ln>
                          <a:solidFill>
                            <a:srgbClr val="000000"/>
                          </a:solidFill>
                          <a:effectLst/>
                          <a:latin typeface="+mn-ea"/>
                          <a:ea typeface="+mn-ea"/>
                          <a:cs typeface="Times New Roman" pitchFamily="18" charset="0"/>
                        </a:rPr>
                        <a:t>储户身份验证不通过</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mn-ea"/>
                          <a:ea typeface="+mn-ea"/>
                          <a:cs typeface="Times New Roman" pitchFamily="18" charset="0"/>
                        </a:rPr>
                        <a:t>提示信息，返回“取款”并重新输入</a:t>
                      </a:r>
                      <a:endParaRPr kumimoji="0" lang="zh-CN" altLang="en-US" sz="1400" b="0" i="0" u="none" strike="noStrike" cap="none" normalizeH="0" baseline="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0480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mn-ea"/>
                          <a:ea typeface="+mn-ea"/>
                          <a:cs typeface="Times New Roman" pitchFamily="18" charset="0"/>
                        </a:rPr>
                        <a:t>2. </a:t>
                      </a:r>
                      <a:r>
                        <a:rPr kumimoji="0" lang="zh-CN" altLang="en-US" sz="1400" b="0" i="0" u="none" strike="noStrike" cap="none" normalizeH="0" baseline="0" dirty="0" smtClean="0">
                          <a:ln>
                            <a:noFill/>
                          </a:ln>
                          <a:solidFill>
                            <a:srgbClr val="000000"/>
                          </a:solidFill>
                          <a:effectLst/>
                          <a:latin typeface="+mn-ea"/>
                          <a:ea typeface="+mn-ea"/>
                          <a:cs typeface="Times New Roman" pitchFamily="18" charset="0"/>
                        </a:rPr>
                        <a:t>余额不足</a:t>
                      </a:r>
                      <a:endParaRPr kumimoji="0" lang="zh-CN" altLang="en-US" sz="1400" b="0" i="0" u="none" strike="noStrike" cap="none" normalizeH="0" baseline="0" dirty="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mn-ea"/>
                          <a:ea typeface="+mn-ea"/>
                          <a:cs typeface="Times New Roman" pitchFamily="18" charset="0"/>
                        </a:rPr>
                        <a:t>提示信息，返回“取款”并重新输入</a:t>
                      </a:r>
                      <a:endParaRPr kumimoji="0" lang="zh-CN" altLang="en-US" sz="1400" b="0" i="0" u="none" strike="noStrike" cap="none" normalizeH="0" baseline="0" dirty="0" smtClean="0">
                        <a:ln>
                          <a:noFill/>
                        </a:ln>
                        <a:solidFill>
                          <a:schemeClr val="tx1"/>
                        </a:solidFill>
                        <a:effectLst/>
                        <a:latin typeface="+mn-ea"/>
                        <a:ea typeface="+mn-ea"/>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85C6FCF-11E9-472D-99C2-1C2783DC305C}" type="slidenum">
              <a:rPr lang="zh-CN" altLang="en-US" smtClean="0"/>
              <a:pPr>
                <a:defRPr/>
              </a:pPr>
              <a:t>102</a:t>
            </a:fld>
            <a:endParaRPr lang="zh-CN" altLang="en-US"/>
          </a:p>
        </p:txBody>
      </p:sp>
      <p:grpSp>
        <p:nvGrpSpPr>
          <p:cNvPr id="2" name="Group 61"/>
          <p:cNvGrpSpPr>
            <a:grpSpLocks/>
          </p:cNvGrpSpPr>
          <p:nvPr/>
        </p:nvGrpSpPr>
        <p:grpSpPr bwMode="auto">
          <a:xfrm>
            <a:off x="782638" y="404812"/>
            <a:ext cx="8147080" cy="6238897"/>
            <a:chOff x="652" y="1765"/>
            <a:chExt cx="8379" cy="9614"/>
          </a:xfrm>
        </p:grpSpPr>
        <p:sp>
          <p:nvSpPr>
            <p:cNvPr id="6" name="AutoShape 62"/>
            <p:cNvSpPr>
              <a:spLocks noChangeArrowheads="1"/>
            </p:cNvSpPr>
            <p:nvPr/>
          </p:nvSpPr>
          <p:spPr bwMode="auto">
            <a:xfrm>
              <a:off x="652" y="1765"/>
              <a:ext cx="3775" cy="507"/>
            </a:xfrm>
            <a:prstGeom prst="bevel">
              <a:avLst>
                <a:gd name="adj" fmla="val 12500"/>
              </a:avLst>
            </a:prstGeom>
            <a:solidFill>
              <a:srgbClr val="FFFFFF"/>
            </a:solidFill>
            <a:ln w="9525">
              <a:solidFill>
                <a:srgbClr val="000000"/>
              </a:solidFill>
              <a:miter lim="800000"/>
              <a:headEnd/>
              <a:tailEnd/>
            </a:ln>
          </p:spPr>
          <p:txBody>
            <a:bodyPr/>
            <a:lstStyle/>
            <a:p>
              <a:pPr algn="ctr">
                <a:lnSpc>
                  <a:spcPct val="96000"/>
                </a:lnSpc>
                <a:defRPr/>
              </a:pPr>
              <a:r>
                <a:rPr lang="zh-CN" altLang="en-US" sz="1000" b="1">
                  <a:latin typeface="+mn-ea"/>
                  <a:ea typeface="+mn-ea"/>
                </a:rPr>
                <a:t>人机界面</a:t>
              </a:r>
              <a:endParaRPr lang="zh-CN" altLang="en-US">
                <a:latin typeface="+mn-ea"/>
                <a:ea typeface="+mn-ea"/>
              </a:endParaRPr>
            </a:p>
          </p:txBody>
        </p:sp>
        <p:sp>
          <p:nvSpPr>
            <p:cNvPr id="7" name="AutoShape 63"/>
            <p:cNvSpPr>
              <a:spLocks noChangeArrowheads="1"/>
            </p:cNvSpPr>
            <p:nvPr/>
          </p:nvSpPr>
          <p:spPr bwMode="auto">
            <a:xfrm>
              <a:off x="4427" y="1765"/>
              <a:ext cx="2834" cy="507"/>
            </a:xfrm>
            <a:prstGeom prst="bevel">
              <a:avLst>
                <a:gd name="adj" fmla="val 12500"/>
              </a:avLst>
            </a:prstGeom>
            <a:solidFill>
              <a:srgbClr val="FFFFFF"/>
            </a:solidFill>
            <a:ln w="9525">
              <a:solidFill>
                <a:srgbClr val="000000"/>
              </a:solidFill>
              <a:miter lim="800000"/>
              <a:headEnd/>
              <a:tailEnd/>
            </a:ln>
          </p:spPr>
          <p:txBody>
            <a:bodyPr/>
            <a:lstStyle/>
            <a:p>
              <a:pPr algn="ctr">
                <a:lnSpc>
                  <a:spcPct val="96000"/>
                </a:lnSpc>
                <a:defRPr/>
              </a:pPr>
              <a:r>
                <a:rPr lang="zh-CN" altLang="en-US" sz="1000" b="1">
                  <a:latin typeface="+mn-ea"/>
                  <a:ea typeface="+mn-ea"/>
                </a:rPr>
                <a:t>逻辑运算</a:t>
              </a:r>
              <a:endParaRPr lang="zh-CN" altLang="en-US">
                <a:latin typeface="+mn-ea"/>
                <a:ea typeface="+mn-ea"/>
              </a:endParaRPr>
            </a:p>
          </p:txBody>
        </p:sp>
        <p:sp>
          <p:nvSpPr>
            <p:cNvPr id="8" name="AutoShape 64"/>
            <p:cNvSpPr>
              <a:spLocks noChangeArrowheads="1"/>
            </p:cNvSpPr>
            <p:nvPr/>
          </p:nvSpPr>
          <p:spPr bwMode="auto">
            <a:xfrm>
              <a:off x="7261" y="1765"/>
              <a:ext cx="1768" cy="507"/>
            </a:xfrm>
            <a:prstGeom prst="bevel">
              <a:avLst>
                <a:gd name="adj" fmla="val 12500"/>
              </a:avLst>
            </a:prstGeom>
            <a:solidFill>
              <a:srgbClr val="FFFFFF"/>
            </a:solidFill>
            <a:ln w="9525">
              <a:solidFill>
                <a:srgbClr val="000000"/>
              </a:solidFill>
              <a:miter lim="800000"/>
              <a:headEnd/>
              <a:tailEnd/>
            </a:ln>
          </p:spPr>
          <p:txBody>
            <a:bodyPr/>
            <a:lstStyle/>
            <a:p>
              <a:pPr algn="ctr">
                <a:lnSpc>
                  <a:spcPct val="96000"/>
                </a:lnSpc>
                <a:defRPr/>
              </a:pPr>
              <a:r>
                <a:rPr lang="zh-CN" altLang="en-US" sz="1000" b="1">
                  <a:latin typeface="+mn-ea"/>
                  <a:ea typeface="+mn-ea"/>
                </a:rPr>
                <a:t>数据实体</a:t>
              </a:r>
              <a:endParaRPr lang="zh-CN" altLang="en-US">
                <a:latin typeface="+mn-ea"/>
                <a:ea typeface="+mn-ea"/>
              </a:endParaRPr>
            </a:p>
          </p:txBody>
        </p:sp>
        <p:graphicFrame>
          <p:nvGraphicFramePr>
            <p:cNvPr id="105479" name="Object 65"/>
            <p:cNvGraphicFramePr>
              <a:graphicFrameLocks noChangeAspect="1"/>
            </p:cNvGraphicFramePr>
            <p:nvPr/>
          </p:nvGraphicFramePr>
          <p:xfrm>
            <a:off x="652" y="2018"/>
            <a:ext cx="8378" cy="8925"/>
          </p:xfrm>
          <a:graphic>
            <a:graphicData uri="http://schemas.openxmlformats.org/presentationml/2006/ole">
              <p:oleObj spid="_x0000_s56322" name="Visio" r:id="rId3" imgW="6252493" imgH="6395132" progId="Visio.Drawing.11">
                <p:embed/>
              </p:oleObj>
            </a:graphicData>
          </a:graphic>
        </p:graphicFrame>
        <p:sp>
          <p:nvSpPr>
            <p:cNvPr id="10" name="Line 66"/>
            <p:cNvSpPr>
              <a:spLocks noChangeShapeType="1"/>
            </p:cNvSpPr>
            <p:nvPr/>
          </p:nvSpPr>
          <p:spPr bwMode="auto">
            <a:xfrm>
              <a:off x="4427" y="2018"/>
              <a:ext cx="0" cy="936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eaVert"/>
            <a:lstStyle/>
            <a:p>
              <a:pPr algn="ctr">
                <a:defRPr/>
              </a:pPr>
              <a:endParaRPr lang="zh-CN" altLang="en-US">
                <a:latin typeface="+mn-ea"/>
                <a:ea typeface="+mn-ea"/>
              </a:endParaRPr>
            </a:p>
          </p:txBody>
        </p:sp>
        <p:sp>
          <p:nvSpPr>
            <p:cNvPr id="11" name="Line 67"/>
            <p:cNvSpPr>
              <a:spLocks noChangeShapeType="1"/>
            </p:cNvSpPr>
            <p:nvPr/>
          </p:nvSpPr>
          <p:spPr bwMode="auto">
            <a:xfrm>
              <a:off x="7261" y="2018"/>
              <a:ext cx="0" cy="936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eaVert"/>
            <a:lstStyle/>
            <a:p>
              <a:pPr algn="ctr">
                <a:defRPr/>
              </a:pPr>
              <a:endParaRPr lang="zh-CN" altLang="en-US">
                <a:latin typeface="+mn-ea"/>
                <a:ea typeface="+mn-ea"/>
              </a:endParaRPr>
            </a:p>
          </p:txBody>
        </p:sp>
        <p:sp>
          <p:nvSpPr>
            <p:cNvPr id="12" name="Line 68"/>
            <p:cNvSpPr>
              <a:spLocks noChangeShapeType="1"/>
            </p:cNvSpPr>
            <p:nvPr/>
          </p:nvSpPr>
          <p:spPr bwMode="auto">
            <a:xfrm>
              <a:off x="9029" y="1967"/>
              <a:ext cx="2" cy="936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eaVert"/>
            <a:lstStyle/>
            <a:p>
              <a:pPr algn="ctr">
                <a:defRPr/>
              </a:pPr>
              <a:endParaRPr lang="zh-CN" altLang="en-US">
                <a:latin typeface="+mn-ea"/>
                <a:ea typeface="+mn-ea"/>
              </a:endParaRPr>
            </a:p>
          </p:txBody>
        </p:sp>
        <p:sp>
          <p:nvSpPr>
            <p:cNvPr id="13" name="Line 69"/>
            <p:cNvSpPr>
              <a:spLocks noChangeShapeType="1"/>
            </p:cNvSpPr>
            <p:nvPr/>
          </p:nvSpPr>
          <p:spPr bwMode="auto">
            <a:xfrm>
              <a:off x="652" y="2018"/>
              <a:ext cx="2" cy="936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eaVert"/>
            <a:lstStyle/>
            <a:p>
              <a:pPr algn="ctr">
                <a:defRPr/>
              </a:pPr>
              <a:endParaRPr lang="zh-CN" altLang="en-US">
                <a:latin typeface="+mn-ea"/>
                <a:ea typeface="+mn-ea"/>
              </a:endParaRPr>
            </a:p>
          </p:txBody>
        </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概念模型是从用例模型</a:t>
            </a:r>
            <a:r>
              <a:rPr lang="en-US" altLang="zh-CN" b="1" dirty="0"/>
              <a:t/>
            </a:r>
            <a:br>
              <a:rPr lang="en-US" altLang="zh-CN" b="1" dirty="0"/>
            </a:br>
            <a:r>
              <a:rPr b="1" dirty="0"/>
              <a:t>映射到类的第一步</a:t>
            </a:r>
          </a:p>
        </p:txBody>
      </p:sp>
      <p:sp>
        <p:nvSpPr>
          <p:cNvPr id="106499" name="内容占位符 2"/>
          <p:cNvSpPr>
            <a:spLocks noGrp="1"/>
          </p:cNvSpPr>
          <p:nvPr>
            <p:ph idx="1"/>
          </p:nvPr>
        </p:nvSpPr>
        <p:spPr/>
        <p:txBody>
          <a:bodyPr/>
          <a:lstStyle/>
          <a:p>
            <a:r>
              <a:rPr lang="zh-CN" altLang="en-US" dirty="0" smtClean="0">
                <a:solidFill>
                  <a:schemeClr val="tx2"/>
                </a:solidFill>
              </a:rPr>
              <a:t>概念模型是将用例模型向计算机表示的进一步过渡。概念模型就是划分类的结果。主要表达用</a:t>
            </a:r>
            <a:r>
              <a:rPr lang="zh-CN" altLang="en-US" dirty="0" smtClean="0">
                <a:solidFill>
                  <a:srgbClr val="FF0000"/>
                </a:solidFill>
              </a:rPr>
              <a:t>类图</a:t>
            </a:r>
            <a:r>
              <a:rPr lang="zh-CN" altLang="en-US" dirty="0" smtClean="0">
                <a:solidFill>
                  <a:schemeClr val="tx2"/>
                </a:solidFill>
              </a:rPr>
              <a:t>，辅以</a:t>
            </a:r>
            <a:r>
              <a:rPr lang="zh-CN" altLang="en-US" dirty="0" smtClean="0">
                <a:solidFill>
                  <a:srgbClr val="FF0000"/>
                </a:solidFill>
              </a:rPr>
              <a:t>顺序图</a:t>
            </a:r>
            <a:r>
              <a:rPr lang="zh-CN" altLang="en-US" dirty="0" smtClean="0">
                <a:solidFill>
                  <a:schemeClr val="tx2"/>
                </a:solidFill>
              </a:rPr>
              <a:t>。</a:t>
            </a:r>
          </a:p>
          <a:p>
            <a:r>
              <a:rPr lang="zh-CN" altLang="en-US" dirty="0" smtClean="0">
                <a:solidFill>
                  <a:schemeClr val="tx2"/>
                </a:solidFill>
              </a:rPr>
              <a:t>用例模型到概念模型的转化经过三个具体步骤：找类（</a:t>
            </a:r>
            <a:r>
              <a:rPr lang="zh-CN" altLang="en-US" dirty="0" smtClean="0">
                <a:solidFill>
                  <a:srgbClr val="FF0000"/>
                </a:solidFill>
              </a:rPr>
              <a:t>划分类</a:t>
            </a:r>
            <a:r>
              <a:rPr lang="zh-CN" altLang="en-US" dirty="0" smtClean="0">
                <a:solidFill>
                  <a:schemeClr val="tx2"/>
                </a:solidFill>
              </a:rPr>
              <a:t>）、找属性和行为（</a:t>
            </a:r>
            <a:r>
              <a:rPr lang="zh-CN" altLang="en-US" dirty="0" smtClean="0">
                <a:solidFill>
                  <a:srgbClr val="FF0000"/>
                </a:solidFill>
              </a:rPr>
              <a:t>封装类</a:t>
            </a:r>
            <a:r>
              <a:rPr lang="zh-CN" altLang="en-US" dirty="0" smtClean="0">
                <a:solidFill>
                  <a:schemeClr val="tx2"/>
                </a:solidFill>
              </a:rPr>
              <a:t>）、找类的关系（</a:t>
            </a:r>
            <a:r>
              <a:rPr lang="zh-CN" altLang="en-US" dirty="0" smtClean="0">
                <a:solidFill>
                  <a:srgbClr val="FF0000"/>
                </a:solidFill>
              </a:rPr>
              <a:t>画类图</a:t>
            </a:r>
            <a:r>
              <a:rPr lang="zh-CN" altLang="en-US" dirty="0" smtClean="0">
                <a:solidFill>
                  <a:schemeClr val="tx2"/>
                </a:solidFill>
              </a:rPr>
              <a:t>）</a:t>
            </a:r>
            <a:r>
              <a:rPr lang="zh-CN" altLang="en-US" dirty="0" smtClean="0"/>
              <a:t>  </a:t>
            </a:r>
          </a:p>
          <a:p>
            <a:endParaRPr lang="zh-CN" altLang="en-US" dirty="0" smtClean="0"/>
          </a:p>
          <a:p>
            <a:endParaRPr lang="zh-CN" altLang="en-US" dirty="0" smtClean="0"/>
          </a:p>
        </p:txBody>
      </p:sp>
      <p:sp>
        <p:nvSpPr>
          <p:cNvPr id="4" name="灯片编号占位符 3"/>
          <p:cNvSpPr>
            <a:spLocks noGrp="1"/>
          </p:cNvSpPr>
          <p:nvPr>
            <p:ph type="sldNum" sz="quarter" idx="12"/>
          </p:nvPr>
        </p:nvSpPr>
        <p:spPr/>
        <p:txBody>
          <a:bodyPr/>
          <a:lstStyle/>
          <a:p>
            <a:pPr>
              <a:defRPr/>
            </a:pPr>
            <a:fld id="{5C2E539D-8509-4B63-BD16-40043886E1EA}" type="slidenum">
              <a:rPr lang="zh-CN" altLang="en-US" smtClean="0"/>
              <a:pPr>
                <a:defRPr/>
              </a:pPr>
              <a:t>103</a:t>
            </a:fld>
            <a:endParaRPr lang="zh-CN" alt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类的划分过程</a:t>
            </a:r>
          </a:p>
        </p:txBody>
      </p:sp>
      <p:sp>
        <p:nvSpPr>
          <p:cNvPr id="107523" name="内容占位符 2"/>
          <p:cNvSpPr>
            <a:spLocks noGrp="1"/>
          </p:cNvSpPr>
          <p:nvPr>
            <p:ph idx="1"/>
          </p:nvPr>
        </p:nvSpPr>
        <p:spPr/>
        <p:txBody>
          <a:bodyPr/>
          <a:lstStyle/>
          <a:p>
            <a:r>
              <a:rPr lang="zh-CN" altLang="en-US" dirty="0" smtClean="0">
                <a:solidFill>
                  <a:schemeClr val="tx2"/>
                </a:solidFill>
              </a:rPr>
              <a:t>对每个用例分别可以找出三种类：</a:t>
            </a:r>
            <a:r>
              <a:rPr lang="zh-CN" altLang="en-US" dirty="0" smtClean="0">
                <a:solidFill>
                  <a:srgbClr val="FF0000"/>
                </a:solidFill>
              </a:rPr>
              <a:t>视图类</a:t>
            </a:r>
            <a:r>
              <a:rPr lang="zh-CN" altLang="en-US" dirty="0" smtClean="0">
                <a:solidFill>
                  <a:schemeClr val="tx2"/>
                </a:solidFill>
              </a:rPr>
              <a:t>、</a:t>
            </a:r>
            <a:r>
              <a:rPr lang="zh-CN" altLang="en-US" dirty="0" smtClean="0">
                <a:solidFill>
                  <a:srgbClr val="FF0000"/>
                </a:solidFill>
              </a:rPr>
              <a:t>逻辑类</a:t>
            </a:r>
            <a:r>
              <a:rPr lang="zh-CN" altLang="en-US" dirty="0" smtClean="0">
                <a:solidFill>
                  <a:schemeClr val="tx2"/>
                </a:solidFill>
              </a:rPr>
              <a:t>和</a:t>
            </a:r>
            <a:r>
              <a:rPr lang="zh-CN" altLang="en-US" dirty="0" smtClean="0">
                <a:solidFill>
                  <a:srgbClr val="FF0000"/>
                </a:solidFill>
              </a:rPr>
              <a:t>实体类</a:t>
            </a:r>
            <a:r>
              <a:rPr lang="zh-CN" altLang="en-US" dirty="0" smtClean="0">
                <a:solidFill>
                  <a:schemeClr val="tx2"/>
                </a:solidFill>
              </a:rPr>
              <a:t>；</a:t>
            </a:r>
          </a:p>
          <a:p>
            <a:r>
              <a:rPr lang="zh-CN" altLang="en-US" dirty="0" smtClean="0">
                <a:solidFill>
                  <a:schemeClr val="tx2"/>
                </a:solidFill>
              </a:rPr>
              <a:t>将所有找到的三种类集中综合在一起得到三大模型：</a:t>
            </a:r>
            <a:r>
              <a:rPr lang="zh-CN" altLang="en-US" dirty="0" smtClean="0">
                <a:solidFill>
                  <a:srgbClr val="FF0000"/>
                </a:solidFill>
              </a:rPr>
              <a:t>视图模型</a:t>
            </a:r>
            <a:r>
              <a:rPr lang="zh-CN" altLang="en-US" dirty="0" smtClean="0">
                <a:solidFill>
                  <a:schemeClr val="tx2"/>
                </a:solidFill>
              </a:rPr>
              <a:t>、</a:t>
            </a:r>
            <a:r>
              <a:rPr lang="zh-CN" altLang="en-US" dirty="0" smtClean="0">
                <a:solidFill>
                  <a:srgbClr val="FF0000"/>
                </a:solidFill>
              </a:rPr>
              <a:t>逻辑模型</a:t>
            </a:r>
            <a:r>
              <a:rPr lang="zh-CN" altLang="en-US" dirty="0" smtClean="0">
                <a:solidFill>
                  <a:schemeClr val="tx2"/>
                </a:solidFill>
              </a:rPr>
              <a:t>和</a:t>
            </a:r>
            <a:r>
              <a:rPr lang="zh-CN" altLang="en-US" dirty="0" smtClean="0">
                <a:solidFill>
                  <a:srgbClr val="FF0000"/>
                </a:solidFill>
              </a:rPr>
              <a:t>实体模型</a:t>
            </a:r>
            <a:r>
              <a:rPr lang="zh-CN" altLang="en-US" dirty="0" smtClean="0"/>
              <a:t>；</a:t>
            </a:r>
          </a:p>
          <a:p>
            <a:r>
              <a:rPr lang="zh-CN" altLang="en-US" dirty="0" smtClean="0">
                <a:solidFill>
                  <a:schemeClr val="tx2"/>
                </a:solidFill>
              </a:rPr>
              <a:t>原始类的划分可采用表格表示三大模型，根据要求再进一步细化</a:t>
            </a:r>
            <a:r>
              <a:rPr lang="zh-CN" altLang="en-US" dirty="0" smtClean="0">
                <a:solidFill>
                  <a:schemeClr val="tx2"/>
                </a:solidFill>
              </a:rPr>
              <a:t>。</a:t>
            </a:r>
            <a:endParaRPr lang="zh-CN" altLang="en-US" dirty="0" smtClean="0">
              <a:solidFill>
                <a:schemeClr val="tx2"/>
              </a:solidFill>
            </a:endParaRPr>
          </a:p>
        </p:txBody>
      </p:sp>
      <p:sp>
        <p:nvSpPr>
          <p:cNvPr id="4" name="灯片编号占位符 3"/>
          <p:cNvSpPr>
            <a:spLocks noGrp="1"/>
          </p:cNvSpPr>
          <p:nvPr>
            <p:ph type="sldNum" sz="quarter" idx="12"/>
          </p:nvPr>
        </p:nvSpPr>
        <p:spPr/>
        <p:txBody>
          <a:bodyPr/>
          <a:lstStyle/>
          <a:p>
            <a:pPr>
              <a:defRPr/>
            </a:pPr>
            <a:fld id="{F8F26F2C-A545-41F7-85DF-D5D458B796AD}" type="slidenum">
              <a:rPr lang="zh-CN" altLang="en-US" smtClean="0"/>
              <a:pPr>
                <a:defRPr/>
              </a:pPr>
              <a:t>104</a:t>
            </a:fld>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1D882A1-95ED-4927-9C40-F3A113AAE06B}" type="slidenum">
              <a:rPr lang="zh-CN" altLang="en-US" smtClean="0">
                <a:solidFill>
                  <a:schemeClr val="tx2"/>
                </a:solidFill>
              </a:rPr>
              <a:pPr>
                <a:defRPr/>
              </a:pPr>
              <a:t>105</a:t>
            </a:fld>
            <a:endParaRPr lang="zh-CN" altLang="en-US">
              <a:solidFill>
                <a:schemeClr val="tx2"/>
              </a:solidFill>
            </a:endParaRPr>
          </a:p>
        </p:txBody>
      </p:sp>
      <p:grpSp>
        <p:nvGrpSpPr>
          <p:cNvPr id="2" name="Group 16"/>
          <p:cNvGrpSpPr>
            <a:grpSpLocks noChangeAspect="1"/>
          </p:cNvGrpSpPr>
          <p:nvPr/>
        </p:nvGrpSpPr>
        <p:grpSpPr bwMode="auto">
          <a:xfrm>
            <a:off x="252413" y="1628775"/>
            <a:ext cx="8858250" cy="4392613"/>
            <a:chOff x="1111" y="7925"/>
            <a:chExt cx="7670" cy="2277"/>
          </a:xfrm>
        </p:grpSpPr>
        <p:sp>
          <p:nvSpPr>
            <p:cNvPr id="6" name="AutoShape 17"/>
            <p:cNvSpPr>
              <a:spLocks noChangeAspect="1" noChangeArrowheads="1"/>
            </p:cNvSpPr>
            <p:nvPr/>
          </p:nvSpPr>
          <p:spPr bwMode="auto">
            <a:xfrm>
              <a:off x="1111" y="7925"/>
              <a:ext cx="7670" cy="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defRPr/>
              </a:pPr>
              <a:endParaRPr lang="zh-CN" altLang="en-US" sz="2800">
                <a:solidFill>
                  <a:schemeClr val="tx2"/>
                </a:solidFill>
                <a:latin typeface="+mn-ea"/>
                <a:ea typeface="+mn-ea"/>
              </a:endParaRPr>
            </a:p>
          </p:txBody>
        </p:sp>
        <p:grpSp>
          <p:nvGrpSpPr>
            <p:cNvPr id="3" name="Group 18"/>
            <p:cNvGrpSpPr>
              <a:grpSpLocks/>
            </p:cNvGrpSpPr>
            <p:nvPr/>
          </p:nvGrpSpPr>
          <p:grpSpPr bwMode="auto">
            <a:xfrm>
              <a:off x="2709" y="8178"/>
              <a:ext cx="598" cy="559"/>
              <a:chOff x="816" y="1872"/>
              <a:chExt cx="192" cy="288"/>
            </a:xfrm>
          </p:grpSpPr>
          <p:sp>
            <p:nvSpPr>
              <p:cNvPr id="27" name="Oval 19"/>
              <p:cNvSpPr>
                <a:spLocks noChangeArrowheads="1"/>
              </p:cNvSpPr>
              <p:nvPr/>
            </p:nvSpPr>
            <p:spPr bwMode="auto">
              <a:xfrm>
                <a:off x="864" y="1872"/>
                <a:ext cx="96" cy="96"/>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zh-CN" altLang="en-US" sz="2800">
                  <a:solidFill>
                    <a:schemeClr val="tx2"/>
                  </a:solidFill>
                  <a:latin typeface="+mn-ea"/>
                </a:endParaRPr>
              </a:p>
            </p:txBody>
          </p:sp>
          <p:sp>
            <p:nvSpPr>
              <p:cNvPr id="28" name="Line 20"/>
              <p:cNvSpPr>
                <a:spLocks noChangeShapeType="1"/>
              </p:cNvSpPr>
              <p:nvPr/>
            </p:nvSpPr>
            <p:spPr bwMode="auto">
              <a:xfrm>
                <a:off x="864" y="2016"/>
                <a:ext cx="96"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lgn="ctr">
                  <a:defRPr/>
                </a:pPr>
                <a:endParaRPr lang="zh-CN" altLang="en-US" sz="2800">
                  <a:solidFill>
                    <a:schemeClr val="tx2"/>
                  </a:solidFill>
                  <a:latin typeface="+mn-ea"/>
                  <a:ea typeface="+mn-ea"/>
                </a:endParaRPr>
              </a:p>
            </p:txBody>
          </p:sp>
          <p:sp>
            <p:nvSpPr>
              <p:cNvPr id="29" name="Line 21"/>
              <p:cNvSpPr>
                <a:spLocks noChangeShapeType="1"/>
              </p:cNvSpPr>
              <p:nvPr/>
            </p:nvSpPr>
            <p:spPr bwMode="auto">
              <a:xfrm>
                <a:off x="912" y="1968"/>
                <a:ext cx="0" cy="9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lgn="ctr">
                  <a:defRPr/>
                </a:pPr>
                <a:endParaRPr lang="zh-CN" altLang="en-US" sz="2800">
                  <a:solidFill>
                    <a:schemeClr val="tx2"/>
                  </a:solidFill>
                  <a:latin typeface="+mn-ea"/>
                  <a:ea typeface="+mn-ea"/>
                </a:endParaRPr>
              </a:p>
            </p:txBody>
          </p:sp>
          <p:sp>
            <p:nvSpPr>
              <p:cNvPr id="30" name="Line 22"/>
              <p:cNvSpPr>
                <a:spLocks noChangeShapeType="1"/>
              </p:cNvSpPr>
              <p:nvPr/>
            </p:nvSpPr>
            <p:spPr bwMode="auto">
              <a:xfrm flipH="1">
                <a:off x="816" y="2064"/>
                <a:ext cx="96" cy="9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lgn="ctr">
                  <a:defRPr/>
                </a:pPr>
                <a:endParaRPr lang="zh-CN" altLang="en-US" sz="2800">
                  <a:solidFill>
                    <a:schemeClr val="tx2"/>
                  </a:solidFill>
                  <a:latin typeface="+mn-ea"/>
                  <a:ea typeface="+mn-ea"/>
                </a:endParaRPr>
              </a:p>
            </p:txBody>
          </p:sp>
          <p:sp>
            <p:nvSpPr>
              <p:cNvPr id="31" name="Line 23"/>
              <p:cNvSpPr>
                <a:spLocks noChangeShapeType="1"/>
              </p:cNvSpPr>
              <p:nvPr/>
            </p:nvSpPr>
            <p:spPr bwMode="auto">
              <a:xfrm>
                <a:off x="912" y="2064"/>
                <a:ext cx="96" cy="9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lgn="ctr">
                  <a:defRPr/>
                </a:pPr>
                <a:endParaRPr lang="zh-CN" altLang="en-US" sz="2800">
                  <a:solidFill>
                    <a:schemeClr val="tx2"/>
                  </a:solidFill>
                  <a:latin typeface="+mn-ea"/>
                  <a:ea typeface="+mn-ea"/>
                </a:endParaRPr>
              </a:p>
            </p:txBody>
          </p:sp>
        </p:grpSp>
        <p:sp>
          <p:nvSpPr>
            <p:cNvPr id="8" name="Oval 24"/>
            <p:cNvSpPr>
              <a:spLocks noChangeArrowheads="1"/>
            </p:cNvSpPr>
            <p:nvPr/>
          </p:nvSpPr>
          <p:spPr bwMode="auto">
            <a:xfrm>
              <a:off x="6184" y="8178"/>
              <a:ext cx="1439" cy="50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lnSpc>
                  <a:spcPct val="96000"/>
                </a:lnSpc>
                <a:defRPr/>
              </a:pPr>
              <a:r>
                <a:rPr lang="zh-CN" altLang="en-US" sz="2000">
                  <a:solidFill>
                    <a:schemeClr val="tx2"/>
                  </a:solidFill>
                  <a:latin typeface="+mn-ea"/>
                </a:rPr>
                <a:t>用例</a:t>
              </a:r>
            </a:p>
          </p:txBody>
        </p:sp>
        <p:sp>
          <p:nvSpPr>
            <p:cNvPr id="9" name="Line 25"/>
            <p:cNvSpPr>
              <a:spLocks noChangeShapeType="1"/>
            </p:cNvSpPr>
            <p:nvPr/>
          </p:nvSpPr>
          <p:spPr bwMode="auto">
            <a:xfrm>
              <a:off x="3308" y="8431"/>
              <a:ext cx="2877"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gn="ctr">
                <a:defRPr/>
              </a:pPr>
              <a:endParaRPr lang="zh-CN" altLang="en-US" sz="2800">
                <a:solidFill>
                  <a:schemeClr val="tx2"/>
                </a:solidFill>
                <a:latin typeface="+mn-ea"/>
                <a:ea typeface="+mn-ea"/>
              </a:endParaRPr>
            </a:p>
          </p:txBody>
        </p:sp>
        <p:sp>
          <p:nvSpPr>
            <p:cNvPr id="10" name="Text Box 26"/>
            <p:cNvSpPr txBox="1">
              <a:spLocks noChangeArrowheads="1"/>
            </p:cNvSpPr>
            <p:nvPr/>
          </p:nvSpPr>
          <p:spPr bwMode="auto">
            <a:xfrm>
              <a:off x="2696" y="8684"/>
              <a:ext cx="847" cy="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smtClean="0">
                  <a:solidFill>
                    <a:schemeClr val="tx2"/>
                  </a:solidFill>
                  <a:latin typeface="+mn-ea"/>
                  <a:ea typeface="+mn-ea"/>
                </a:rPr>
                <a:t>角色</a:t>
              </a:r>
            </a:p>
          </p:txBody>
        </p:sp>
        <p:sp>
          <p:nvSpPr>
            <p:cNvPr id="11" name="Arc 27"/>
            <p:cNvSpPr>
              <a:spLocks/>
            </p:cNvSpPr>
            <p:nvPr/>
          </p:nvSpPr>
          <p:spPr bwMode="auto">
            <a:xfrm flipV="1">
              <a:off x="4179" y="8433"/>
              <a:ext cx="544" cy="342"/>
            </a:xfrm>
            <a:custGeom>
              <a:avLst/>
              <a:gdLst>
                <a:gd name="T0" fmla="*/ 11 w 21600"/>
                <a:gd name="T1" fmla="*/ 0 h 13830"/>
                <a:gd name="T2" fmla="*/ 14 w 21600"/>
                <a:gd name="T3" fmla="*/ 8 h 13830"/>
                <a:gd name="T4" fmla="*/ 0 w 21600"/>
                <a:gd name="T5" fmla="*/ 8 h 13830"/>
                <a:gd name="T6" fmla="*/ 0 60000 65536"/>
                <a:gd name="T7" fmla="*/ 0 60000 65536"/>
                <a:gd name="T8" fmla="*/ 0 60000 65536"/>
                <a:gd name="T9" fmla="*/ 0 w 21600"/>
                <a:gd name="T10" fmla="*/ 0 h 13830"/>
                <a:gd name="T11" fmla="*/ 21600 w 21600"/>
                <a:gd name="T12" fmla="*/ 13830 h 13830"/>
              </a:gdLst>
              <a:ahLst/>
              <a:cxnLst>
                <a:cxn ang="T6">
                  <a:pos x="T0" y="T1"/>
                </a:cxn>
                <a:cxn ang="T7">
                  <a:pos x="T2" y="T3"/>
                </a:cxn>
                <a:cxn ang="T8">
                  <a:pos x="T4" y="T5"/>
                </a:cxn>
              </a:cxnLst>
              <a:rect l="T9" t="T10" r="T11" b="T12"/>
              <a:pathLst>
                <a:path w="21600" h="13830" fill="none" extrusionOk="0">
                  <a:moveTo>
                    <a:pt x="16591" y="0"/>
                  </a:moveTo>
                  <a:cubicBezTo>
                    <a:pt x="19827" y="3882"/>
                    <a:pt x="21600" y="8776"/>
                    <a:pt x="21600" y="13830"/>
                  </a:cubicBezTo>
                </a:path>
                <a:path w="21600" h="13830" stroke="0" extrusionOk="0">
                  <a:moveTo>
                    <a:pt x="16591" y="0"/>
                  </a:moveTo>
                  <a:cubicBezTo>
                    <a:pt x="19827" y="3882"/>
                    <a:pt x="21600" y="8776"/>
                    <a:pt x="21600" y="13830"/>
                  </a:cubicBezTo>
                  <a:lnTo>
                    <a:pt x="0" y="13830"/>
                  </a:lnTo>
                  <a:close/>
                </a:path>
              </a:pathLst>
            </a:custGeom>
            <a:noFill/>
            <a:ln w="9525">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defRPr/>
              </a:pPr>
              <a:endParaRPr lang="zh-CN" altLang="en-US" sz="2800">
                <a:solidFill>
                  <a:schemeClr val="tx2"/>
                </a:solidFill>
                <a:latin typeface="+mn-ea"/>
                <a:ea typeface="+mn-ea"/>
              </a:endParaRPr>
            </a:p>
          </p:txBody>
        </p:sp>
        <p:sp>
          <p:nvSpPr>
            <p:cNvPr id="12" name="Text Box 28"/>
            <p:cNvSpPr txBox="1">
              <a:spLocks noChangeArrowheads="1"/>
            </p:cNvSpPr>
            <p:nvPr/>
          </p:nvSpPr>
          <p:spPr bwMode="auto">
            <a:xfrm>
              <a:off x="5604" y="8684"/>
              <a:ext cx="744"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2000" tIns="0" rIns="54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6000"/>
                </a:lnSpc>
                <a:defRPr/>
              </a:pPr>
              <a:r>
                <a:rPr lang="en-US" altLang="zh-CN" sz="2000" b="1" smtClean="0">
                  <a:solidFill>
                    <a:schemeClr val="tx2"/>
                  </a:solidFill>
                  <a:latin typeface="+mn-ea"/>
                  <a:ea typeface="+mn-ea"/>
                </a:rPr>
                <a:t>Model</a:t>
              </a:r>
              <a:endParaRPr lang="en-US" altLang="zh-CN" sz="2000" smtClean="0">
                <a:solidFill>
                  <a:schemeClr val="tx2"/>
                </a:solidFill>
                <a:latin typeface="+mn-ea"/>
                <a:ea typeface="+mn-ea"/>
              </a:endParaRPr>
            </a:p>
          </p:txBody>
        </p:sp>
        <p:sp>
          <p:nvSpPr>
            <p:cNvPr id="13" name="Text Box 29"/>
            <p:cNvSpPr txBox="1">
              <a:spLocks noChangeArrowheads="1"/>
            </p:cNvSpPr>
            <p:nvPr/>
          </p:nvSpPr>
          <p:spPr bwMode="auto">
            <a:xfrm>
              <a:off x="7483" y="8684"/>
              <a:ext cx="822"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t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6000"/>
                </a:lnSpc>
                <a:defRPr/>
              </a:pPr>
              <a:r>
                <a:rPr lang="en-US" altLang="zh-CN" sz="2000" b="1" smtClean="0">
                  <a:solidFill>
                    <a:schemeClr val="tx2"/>
                  </a:solidFill>
                  <a:latin typeface="+mn-ea"/>
                  <a:ea typeface="+mn-ea"/>
                </a:rPr>
                <a:t>Entity</a:t>
              </a:r>
              <a:endParaRPr lang="en-US" altLang="zh-CN" sz="2000" smtClean="0">
                <a:solidFill>
                  <a:schemeClr val="tx2"/>
                </a:solidFill>
                <a:latin typeface="+mn-ea"/>
                <a:ea typeface="+mn-ea"/>
              </a:endParaRPr>
            </a:p>
          </p:txBody>
        </p:sp>
        <p:sp>
          <p:nvSpPr>
            <p:cNvPr id="14" name="Arc 30"/>
            <p:cNvSpPr>
              <a:spLocks/>
            </p:cNvSpPr>
            <p:nvPr/>
          </p:nvSpPr>
          <p:spPr bwMode="auto">
            <a:xfrm rot="-10511156" flipH="1" flipV="1">
              <a:off x="7202" y="8431"/>
              <a:ext cx="414" cy="611"/>
            </a:xfrm>
            <a:custGeom>
              <a:avLst/>
              <a:gdLst>
                <a:gd name="T0" fmla="*/ 1 w 19549"/>
                <a:gd name="T1" fmla="*/ 0 h 21530"/>
                <a:gd name="T2" fmla="*/ 9 w 19549"/>
                <a:gd name="T3" fmla="*/ 10 h 21530"/>
                <a:gd name="T4" fmla="*/ 0 w 19549"/>
                <a:gd name="T5" fmla="*/ 17 h 21530"/>
                <a:gd name="T6" fmla="*/ 0 60000 65536"/>
                <a:gd name="T7" fmla="*/ 0 60000 65536"/>
                <a:gd name="T8" fmla="*/ 0 60000 65536"/>
                <a:gd name="T9" fmla="*/ 0 w 19549"/>
                <a:gd name="T10" fmla="*/ 0 h 21530"/>
                <a:gd name="T11" fmla="*/ 19549 w 19549"/>
                <a:gd name="T12" fmla="*/ 21530 h 21530"/>
              </a:gdLst>
              <a:ahLst/>
              <a:cxnLst>
                <a:cxn ang="T6">
                  <a:pos x="T0" y="T1"/>
                </a:cxn>
                <a:cxn ang="T7">
                  <a:pos x="T2" y="T3"/>
                </a:cxn>
                <a:cxn ang="T8">
                  <a:pos x="T4" y="T5"/>
                </a:cxn>
              </a:cxnLst>
              <a:rect l="T9" t="T10" r="T11" b="T12"/>
              <a:pathLst>
                <a:path w="19549" h="21530" fill="none" extrusionOk="0">
                  <a:moveTo>
                    <a:pt x="1739" y="0"/>
                  </a:moveTo>
                  <a:cubicBezTo>
                    <a:pt x="9459" y="624"/>
                    <a:pt x="16254" y="5333"/>
                    <a:pt x="19548" y="12343"/>
                  </a:cubicBezTo>
                </a:path>
                <a:path w="19549" h="21530" stroke="0" extrusionOk="0">
                  <a:moveTo>
                    <a:pt x="1739" y="0"/>
                  </a:moveTo>
                  <a:cubicBezTo>
                    <a:pt x="9459" y="624"/>
                    <a:pt x="16254" y="5333"/>
                    <a:pt x="19548" y="12343"/>
                  </a:cubicBezTo>
                  <a:lnTo>
                    <a:pt x="0" y="21530"/>
                  </a:lnTo>
                  <a:close/>
                </a:path>
              </a:pathLst>
            </a:custGeom>
            <a:noFill/>
            <a:ln w="9525">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nchor="ctr"/>
            <a:lstStyle/>
            <a:p>
              <a:pPr algn="ctr">
                <a:defRPr/>
              </a:pPr>
              <a:endParaRPr lang="zh-CN" altLang="en-US" sz="2800">
                <a:solidFill>
                  <a:schemeClr val="tx2"/>
                </a:solidFill>
                <a:latin typeface="+mn-ea"/>
                <a:ea typeface="+mn-ea"/>
              </a:endParaRPr>
            </a:p>
          </p:txBody>
        </p:sp>
        <p:sp>
          <p:nvSpPr>
            <p:cNvPr id="15" name="Arc 31"/>
            <p:cNvSpPr>
              <a:spLocks/>
            </p:cNvSpPr>
            <p:nvPr/>
          </p:nvSpPr>
          <p:spPr bwMode="auto">
            <a:xfrm rot="-5400000">
              <a:off x="6129" y="8455"/>
              <a:ext cx="506" cy="460"/>
            </a:xfrm>
            <a:custGeom>
              <a:avLst/>
              <a:gdLst>
                <a:gd name="T0" fmla="*/ 4 w 21470"/>
                <a:gd name="T1" fmla="*/ 0 h 20257"/>
                <a:gd name="T2" fmla="*/ 12 w 21470"/>
                <a:gd name="T3" fmla="*/ 9 h 20257"/>
                <a:gd name="T4" fmla="*/ 0 w 21470"/>
                <a:gd name="T5" fmla="*/ 10 h 20257"/>
                <a:gd name="T6" fmla="*/ 0 60000 65536"/>
                <a:gd name="T7" fmla="*/ 0 60000 65536"/>
                <a:gd name="T8" fmla="*/ 0 60000 65536"/>
                <a:gd name="T9" fmla="*/ 0 w 21470"/>
                <a:gd name="T10" fmla="*/ 0 h 20257"/>
                <a:gd name="T11" fmla="*/ 21470 w 21470"/>
                <a:gd name="T12" fmla="*/ 20257 h 20257"/>
              </a:gdLst>
              <a:ahLst/>
              <a:cxnLst>
                <a:cxn ang="T6">
                  <a:pos x="T0" y="T1"/>
                </a:cxn>
                <a:cxn ang="T7">
                  <a:pos x="T2" y="T3"/>
                </a:cxn>
                <a:cxn ang="T8">
                  <a:pos x="T4" y="T5"/>
                </a:cxn>
              </a:cxnLst>
              <a:rect l="T9" t="T10" r="T11" b="T12"/>
              <a:pathLst>
                <a:path w="21470" h="20257" fill="none" extrusionOk="0">
                  <a:moveTo>
                    <a:pt x="7497" y="-1"/>
                  </a:moveTo>
                  <a:cubicBezTo>
                    <a:pt x="15165" y="2837"/>
                    <a:pt x="20573" y="9762"/>
                    <a:pt x="21469" y="17890"/>
                  </a:cubicBezTo>
                </a:path>
                <a:path w="21470" h="20257" stroke="0" extrusionOk="0">
                  <a:moveTo>
                    <a:pt x="7497" y="-1"/>
                  </a:moveTo>
                  <a:cubicBezTo>
                    <a:pt x="15165" y="2837"/>
                    <a:pt x="20573" y="9762"/>
                    <a:pt x="21469" y="17890"/>
                  </a:cubicBezTo>
                  <a:lnTo>
                    <a:pt x="0" y="20257"/>
                  </a:lnTo>
                  <a:close/>
                </a:path>
              </a:pathLst>
            </a:custGeom>
            <a:noFill/>
            <a:ln w="9525">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defRPr/>
              </a:pPr>
              <a:endParaRPr lang="zh-CN" altLang="en-US" sz="2800">
                <a:solidFill>
                  <a:schemeClr val="tx2"/>
                </a:solidFill>
                <a:latin typeface="+mn-ea"/>
                <a:ea typeface="+mn-ea"/>
              </a:endParaRPr>
            </a:p>
          </p:txBody>
        </p:sp>
        <p:sp>
          <p:nvSpPr>
            <p:cNvPr id="16" name="Line 32"/>
            <p:cNvSpPr>
              <a:spLocks noChangeShapeType="1"/>
            </p:cNvSpPr>
            <p:nvPr/>
          </p:nvSpPr>
          <p:spPr bwMode="auto">
            <a:xfrm>
              <a:off x="1937" y="9190"/>
              <a:ext cx="6799" cy="1"/>
            </a:xfrm>
            <a:prstGeom prst="line">
              <a:avLst/>
            </a:prstGeom>
            <a:noFill/>
            <a:ln w="9525">
              <a:solidFill>
                <a:srgbClr val="000000"/>
              </a:solidFill>
              <a:prstDash val="lgDash"/>
              <a:round/>
              <a:headEnd/>
              <a:tailEnd/>
            </a:ln>
            <a:extLst>
              <a:ext uri="{909E8E84-426E-40DD-AFC4-6F175D3DCCD1}">
                <a14:hiddenFill xmlns:a14="http://schemas.microsoft.com/office/drawing/2010/main" xmlns="">
                  <a:noFill/>
                </a14:hiddenFill>
              </a:ext>
            </a:extLst>
          </p:spPr>
          <p:txBody>
            <a:bodyPr/>
            <a:lstStyle/>
            <a:p>
              <a:pPr algn="ctr">
                <a:defRPr/>
              </a:pPr>
              <a:endParaRPr lang="zh-CN" altLang="en-US" sz="2800">
                <a:solidFill>
                  <a:schemeClr val="tx2"/>
                </a:solidFill>
                <a:latin typeface="+mn-ea"/>
                <a:ea typeface="+mn-ea"/>
              </a:endParaRPr>
            </a:p>
          </p:txBody>
        </p:sp>
        <p:sp>
          <p:nvSpPr>
            <p:cNvPr id="17" name="Text Box 33"/>
            <p:cNvSpPr txBox="1">
              <a:spLocks noChangeArrowheads="1"/>
            </p:cNvSpPr>
            <p:nvPr/>
          </p:nvSpPr>
          <p:spPr bwMode="auto">
            <a:xfrm>
              <a:off x="1937" y="8178"/>
              <a:ext cx="482" cy="12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lIns="18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6000"/>
                </a:lnSpc>
                <a:defRPr/>
              </a:pPr>
              <a:r>
                <a:rPr lang="zh-CN" altLang="en-US" sz="2000" b="1" smtClean="0">
                  <a:solidFill>
                    <a:schemeClr val="tx2"/>
                  </a:solidFill>
                  <a:latin typeface="+mn-ea"/>
                  <a:ea typeface="+mn-ea"/>
                </a:rPr>
                <a:t>用例模型</a:t>
              </a:r>
              <a:endParaRPr lang="zh-CN" altLang="en-US" sz="2000" smtClean="0">
                <a:solidFill>
                  <a:schemeClr val="tx2"/>
                </a:solidFill>
                <a:latin typeface="+mn-ea"/>
                <a:ea typeface="+mn-ea"/>
              </a:endParaRPr>
            </a:p>
          </p:txBody>
        </p:sp>
        <p:sp>
          <p:nvSpPr>
            <p:cNvPr id="18" name="Oval 34"/>
            <p:cNvSpPr>
              <a:spLocks noChangeArrowheads="1"/>
            </p:cNvSpPr>
            <p:nvPr/>
          </p:nvSpPr>
          <p:spPr bwMode="auto">
            <a:xfrm>
              <a:off x="3353" y="9696"/>
              <a:ext cx="1700" cy="506"/>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lnSpc>
                  <a:spcPct val="96000"/>
                </a:lnSpc>
                <a:defRPr/>
              </a:pPr>
              <a:r>
                <a:rPr lang="zh-CN" altLang="en-US" sz="2000" dirty="0">
                  <a:solidFill>
                    <a:schemeClr val="tx2"/>
                  </a:solidFill>
                  <a:latin typeface="+mn-ea"/>
                </a:rPr>
                <a:t>视图模型</a:t>
              </a:r>
            </a:p>
          </p:txBody>
        </p:sp>
        <p:sp>
          <p:nvSpPr>
            <p:cNvPr id="19" name="Oval 35"/>
            <p:cNvSpPr>
              <a:spLocks noChangeArrowheads="1"/>
            </p:cNvSpPr>
            <p:nvPr/>
          </p:nvSpPr>
          <p:spPr bwMode="auto">
            <a:xfrm>
              <a:off x="7083" y="9696"/>
              <a:ext cx="1698" cy="495"/>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lnSpc>
                  <a:spcPct val="96000"/>
                </a:lnSpc>
                <a:defRPr/>
              </a:pPr>
              <a:r>
                <a:rPr lang="zh-CN" altLang="en-US" sz="2000">
                  <a:solidFill>
                    <a:schemeClr val="tx2"/>
                  </a:solidFill>
                  <a:latin typeface="+mn-ea"/>
                </a:rPr>
                <a:t>实体模型</a:t>
              </a:r>
            </a:p>
          </p:txBody>
        </p:sp>
        <p:sp>
          <p:nvSpPr>
            <p:cNvPr id="20" name="Oval 36"/>
            <p:cNvSpPr>
              <a:spLocks noChangeArrowheads="1"/>
            </p:cNvSpPr>
            <p:nvPr/>
          </p:nvSpPr>
          <p:spPr bwMode="auto">
            <a:xfrm>
              <a:off x="5195" y="9696"/>
              <a:ext cx="1770" cy="495"/>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lnSpc>
                  <a:spcPct val="96000"/>
                </a:lnSpc>
                <a:defRPr/>
              </a:pPr>
              <a:r>
                <a:rPr lang="zh-CN" altLang="en-US" sz="2000">
                  <a:solidFill>
                    <a:schemeClr val="tx2"/>
                  </a:solidFill>
                  <a:latin typeface="+mn-ea"/>
                </a:rPr>
                <a:t>逻辑模型</a:t>
              </a:r>
            </a:p>
          </p:txBody>
        </p:sp>
        <p:sp>
          <p:nvSpPr>
            <p:cNvPr id="21" name="Text Box 37"/>
            <p:cNvSpPr txBox="1">
              <a:spLocks noChangeArrowheads="1"/>
            </p:cNvSpPr>
            <p:nvPr/>
          </p:nvSpPr>
          <p:spPr bwMode="auto">
            <a:xfrm>
              <a:off x="3855" y="8684"/>
              <a:ext cx="715"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t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80000"/>
                </a:lnSpc>
                <a:defRPr/>
              </a:pPr>
              <a:r>
                <a:rPr lang="en-US" altLang="zh-CN" sz="2000" b="1" smtClean="0">
                  <a:solidFill>
                    <a:schemeClr val="tx2"/>
                  </a:solidFill>
                  <a:latin typeface="+mn-ea"/>
                  <a:ea typeface="+mn-ea"/>
                </a:rPr>
                <a:t>View</a:t>
              </a:r>
              <a:endParaRPr lang="en-US" altLang="zh-CN" sz="2000" smtClean="0">
                <a:solidFill>
                  <a:schemeClr val="tx2"/>
                </a:solidFill>
                <a:latin typeface="+mn-ea"/>
                <a:ea typeface="+mn-ea"/>
              </a:endParaRPr>
            </a:p>
          </p:txBody>
        </p:sp>
        <p:sp>
          <p:nvSpPr>
            <p:cNvPr id="22" name="Text Box 38"/>
            <p:cNvSpPr txBox="1">
              <a:spLocks noChangeArrowheads="1"/>
            </p:cNvSpPr>
            <p:nvPr/>
          </p:nvSpPr>
          <p:spPr bwMode="auto">
            <a:xfrm>
              <a:off x="1347" y="7925"/>
              <a:ext cx="590" cy="2277"/>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a:r>
                <a:rPr lang="en-US" altLang="zh-CN" sz="2000" dirty="0">
                  <a:solidFill>
                    <a:schemeClr val="tx2"/>
                  </a:solidFill>
                  <a:latin typeface="微软雅黑" pitchFamily="34" charset="-122"/>
                </a:rPr>
                <a:t>O</a:t>
              </a:r>
            </a:p>
            <a:p>
              <a:pPr algn="ctr"/>
              <a:r>
                <a:rPr lang="en-US" altLang="zh-CN" sz="2000" dirty="0">
                  <a:solidFill>
                    <a:schemeClr val="tx2"/>
                  </a:solidFill>
                  <a:latin typeface="微软雅黑" pitchFamily="34" charset="-122"/>
                </a:rPr>
                <a:t>O</a:t>
              </a:r>
            </a:p>
            <a:p>
              <a:pPr algn="ctr"/>
              <a:r>
                <a:rPr lang="en-US" altLang="zh-CN" sz="2000" dirty="0">
                  <a:solidFill>
                    <a:schemeClr val="tx2"/>
                  </a:solidFill>
                  <a:latin typeface="微软雅黑" pitchFamily="34" charset="-122"/>
                </a:rPr>
                <a:t>A</a:t>
              </a:r>
            </a:p>
            <a:p>
              <a:pPr algn="ctr"/>
              <a:r>
                <a:rPr lang="zh-CN" altLang="en-US" sz="2000" dirty="0">
                  <a:solidFill>
                    <a:schemeClr val="tx2"/>
                  </a:solidFill>
                  <a:latin typeface="微软雅黑" pitchFamily="34" charset="-122"/>
                </a:rPr>
                <a:t>模型</a:t>
              </a:r>
            </a:p>
          </p:txBody>
        </p:sp>
        <p:sp>
          <p:nvSpPr>
            <p:cNvPr id="23" name="Text Box 39"/>
            <p:cNvSpPr txBox="1">
              <a:spLocks noChangeArrowheads="1"/>
            </p:cNvSpPr>
            <p:nvPr/>
          </p:nvSpPr>
          <p:spPr bwMode="auto">
            <a:xfrm>
              <a:off x="1937" y="9190"/>
              <a:ext cx="482" cy="1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lIns="18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6000"/>
                </a:lnSpc>
                <a:defRPr/>
              </a:pPr>
              <a:r>
                <a:rPr lang="zh-CN" altLang="en-US" sz="2000" b="1" smtClean="0">
                  <a:solidFill>
                    <a:schemeClr val="tx2"/>
                  </a:solidFill>
                  <a:latin typeface="+mn-ea"/>
                  <a:ea typeface="+mn-ea"/>
                </a:rPr>
                <a:t>概念模型</a:t>
              </a:r>
              <a:endParaRPr lang="zh-CN" altLang="en-US" sz="2000" smtClean="0">
                <a:solidFill>
                  <a:schemeClr val="tx2"/>
                </a:solidFill>
                <a:latin typeface="+mn-ea"/>
                <a:ea typeface="+mn-ea"/>
              </a:endParaRPr>
            </a:p>
          </p:txBody>
        </p:sp>
        <p:sp>
          <p:nvSpPr>
            <p:cNvPr id="24" name="AutoShape 40"/>
            <p:cNvSpPr>
              <a:spLocks noChangeArrowheads="1"/>
            </p:cNvSpPr>
            <p:nvPr/>
          </p:nvSpPr>
          <p:spPr bwMode="auto">
            <a:xfrm>
              <a:off x="5618" y="9106"/>
              <a:ext cx="757" cy="590"/>
            </a:xfrm>
            <a:prstGeom prst="downArrow">
              <a:avLst>
                <a:gd name="adj1" fmla="val 50000"/>
                <a:gd name="adj2" fmla="val 25000"/>
              </a:avLst>
            </a:prstGeom>
            <a:ln>
              <a:headEnd/>
              <a:tailEnd/>
            </a:ln>
          </p:spPr>
          <p:style>
            <a:lnRef idx="1">
              <a:schemeClr val="accent5"/>
            </a:lnRef>
            <a:fillRef idx="2">
              <a:schemeClr val="accent5"/>
            </a:fillRef>
            <a:effectRef idx="1">
              <a:schemeClr val="accent5"/>
            </a:effectRef>
            <a:fontRef idx="minor">
              <a:schemeClr val="dk1"/>
            </a:fontRef>
          </p:style>
          <p:txBody>
            <a:bodyPr vert="eaVert" tIns="0" anchor="ctr"/>
            <a:lstStyle/>
            <a:p>
              <a:pPr algn="ctr">
                <a:lnSpc>
                  <a:spcPct val="96000"/>
                </a:lnSpc>
                <a:defRPr/>
              </a:pPr>
              <a:r>
                <a:rPr lang="zh-CN" altLang="en-US" sz="2000">
                  <a:solidFill>
                    <a:schemeClr val="tx2"/>
                  </a:solidFill>
                  <a:latin typeface="+mn-ea"/>
                </a:rPr>
                <a:t>综合</a:t>
              </a:r>
            </a:p>
          </p:txBody>
        </p:sp>
        <p:sp>
          <p:nvSpPr>
            <p:cNvPr id="25" name="AutoShape 41"/>
            <p:cNvSpPr>
              <a:spLocks noChangeArrowheads="1"/>
            </p:cNvSpPr>
            <p:nvPr/>
          </p:nvSpPr>
          <p:spPr bwMode="auto">
            <a:xfrm>
              <a:off x="7552" y="9106"/>
              <a:ext cx="757" cy="590"/>
            </a:xfrm>
            <a:prstGeom prst="downArrow">
              <a:avLst>
                <a:gd name="adj1" fmla="val 50000"/>
                <a:gd name="adj2" fmla="val 25000"/>
              </a:avLst>
            </a:prstGeom>
            <a:ln>
              <a:headEnd/>
              <a:tailEnd/>
            </a:ln>
          </p:spPr>
          <p:style>
            <a:lnRef idx="1">
              <a:schemeClr val="accent5"/>
            </a:lnRef>
            <a:fillRef idx="2">
              <a:schemeClr val="accent5"/>
            </a:fillRef>
            <a:effectRef idx="1">
              <a:schemeClr val="accent5"/>
            </a:effectRef>
            <a:fontRef idx="minor">
              <a:schemeClr val="dk1"/>
            </a:fontRef>
          </p:style>
          <p:txBody>
            <a:bodyPr vert="eaVert" tIns="0" anchor="ctr"/>
            <a:lstStyle/>
            <a:p>
              <a:pPr algn="ctr">
                <a:lnSpc>
                  <a:spcPct val="96000"/>
                </a:lnSpc>
                <a:defRPr/>
              </a:pPr>
              <a:r>
                <a:rPr lang="zh-CN" altLang="en-US" sz="2000">
                  <a:solidFill>
                    <a:schemeClr val="tx2"/>
                  </a:solidFill>
                  <a:latin typeface="+mn-ea"/>
                </a:rPr>
                <a:t>综合</a:t>
              </a:r>
            </a:p>
          </p:txBody>
        </p:sp>
        <p:sp>
          <p:nvSpPr>
            <p:cNvPr id="26" name="AutoShape 42"/>
            <p:cNvSpPr>
              <a:spLocks noChangeArrowheads="1"/>
            </p:cNvSpPr>
            <p:nvPr/>
          </p:nvSpPr>
          <p:spPr bwMode="auto">
            <a:xfrm>
              <a:off x="3824" y="9106"/>
              <a:ext cx="756" cy="590"/>
            </a:xfrm>
            <a:prstGeom prst="downArrow">
              <a:avLst>
                <a:gd name="adj1" fmla="val 50000"/>
                <a:gd name="adj2" fmla="val 25000"/>
              </a:avLst>
            </a:prstGeom>
            <a:ln>
              <a:headEnd/>
              <a:tailEnd/>
            </a:ln>
          </p:spPr>
          <p:style>
            <a:lnRef idx="1">
              <a:schemeClr val="accent5"/>
            </a:lnRef>
            <a:fillRef idx="2">
              <a:schemeClr val="accent5"/>
            </a:fillRef>
            <a:effectRef idx="1">
              <a:schemeClr val="accent5"/>
            </a:effectRef>
            <a:fontRef idx="minor">
              <a:schemeClr val="dk1"/>
            </a:fontRef>
          </p:style>
          <p:txBody>
            <a:bodyPr vert="eaVert" tIns="0" anchor="ctr"/>
            <a:lstStyle/>
            <a:p>
              <a:pPr algn="ctr">
                <a:lnSpc>
                  <a:spcPct val="96000"/>
                </a:lnSpc>
                <a:defRPr/>
              </a:pPr>
              <a:r>
                <a:rPr lang="zh-CN" altLang="en-US" sz="2000">
                  <a:solidFill>
                    <a:schemeClr val="tx2"/>
                  </a:solidFill>
                  <a:latin typeface="+mn-ea"/>
                </a:rPr>
                <a:t>综合</a:t>
              </a:r>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500042"/>
            <a:ext cx="7848600" cy="609600"/>
          </a:xfrm>
        </p:spPr>
        <p:txBody>
          <a:bodyPr/>
          <a:lstStyle/>
          <a:p>
            <a:pPr>
              <a:defRPr/>
            </a:pPr>
            <a:r>
              <a:rPr sz="3200" b="1" dirty="0"/>
              <a:t>例：银行储蓄管理系统划分出的视图模型</a:t>
            </a:r>
          </a:p>
        </p:txBody>
      </p:sp>
      <p:sp>
        <p:nvSpPr>
          <p:cNvPr id="4" name="灯片编号占位符 3"/>
          <p:cNvSpPr>
            <a:spLocks noGrp="1"/>
          </p:cNvSpPr>
          <p:nvPr>
            <p:ph type="sldNum" sz="quarter" idx="12"/>
          </p:nvPr>
        </p:nvSpPr>
        <p:spPr/>
        <p:txBody>
          <a:bodyPr/>
          <a:lstStyle/>
          <a:p>
            <a:pPr>
              <a:defRPr/>
            </a:pPr>
            <a:fld id="{FEF8462F-45B0-4F98-A1EE-1C6889A5C688}" type="slidenum">
              <a:rPr lang="zh-CN" altLang="en-US" smtClean="0"/>
              <a:pPr>
                <a:defRPr/>
              </a:pPr>
              <a:t>106</a:t>
            </a:fld>
            <a:endParaRPr lang="zh-CN" altLang="en-US"/>
          </a:p>
        </p:txBody>
      </p:sp>
      <p:graphicFrame>
        <p:nvGraphicFramePr>
          <p:cNvPr id="6" name="Group 238"/>
          <p:cNvGraphicFramePr>
            <a:graphicFrameLocks noGrp="1"/>
          </p:cNvGraphicFramePr>
          <p:nvPr/>
        </p:nvGraphicFramePr>
        <p:xfrm>
          <a:off x="684213" y="1628775"/>
          <a:ext cx="8208962" cy="4631363"/>
        </p:xfrm>
        <a:graphic>
          <a:graphicData uri="http://schemas.openxmlformats.org/drawingml/2006/table">
            <a:tbl>
              <a:tblPr/>
              <a:tblGrid>
                <a:gridCol w="1416050"/>
                <a:gridCol w="3248025"/>
                <a:gridCol w="3544887"/>
              </a:tblGrid>
              <a:tr h="365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rPr>
                        <a:t>用例</a:t>
                      </a:r>
                      <a:endParaRPr kumimoji="0" lang="zh-CN" altLang="en-US" sz="1800" b="0"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alpha val="72156"/>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rPr>
                        <a:t>边界类</a:t>
                      </a:r>
                      <a:endParaRPr kumimoji="0" lang="zh-CN" altLang="en-US" sz="1800" b="0"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alpha val="72156"/>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说 明</a:t>
                      </a:r>
                      <a:endParaRPr kumimoji="0" lang="zh-CN" altLang="en-US" sz="18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alpha val="72156"/>
                      </a:srgbClr>
                    </a:solidFill>
                  </a:tcPr>
                </a:tc>
              </a:tr>
              <a:tr h="4746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登录</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LoginForm</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为操作员提供登录的界面</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存款</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DepositForm</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为储户存款操作界面</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取款</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DrawingForm</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为储户取款操作界面</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转账</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ChequeForm</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为储户转账操作界面</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账单查询 </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CheckaccountsForm</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为储户进行帐面查询界面</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Arial" charset="0"/>
                        </a:rPr>
                        <a:t>开户</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Arial" charset="0"/>
                        </a:rPr>
                        <a:t>Open </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depositor</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Arial" charset="0"/>
                        </a:rPr>
                        <a:t> Form </a:t>
                      </a:r>
                      <a:endPar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为储户开户界面</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Arial" charset="0"/>
                        </a:rPr>
                        <a:t>销户</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Arial" charset="0"/>
                        </a:rPr>
                        <a:t>Close </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depositor</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Arial" charset="0"/>
                        </a:rPr>
                        <a:t> Form</a:t>
                      </a:r>
                      <a:endPar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为储户销户界面</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Arial" charset="0"/>
                        </a:rPr>
                        <a:t>储户更新</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Arial" charset="0"/>
                        </a:rPr>
                        <a:t>Updates </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depositor</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Arial" charset="0"/>
                        </a:rPr>
                        <a:t> Form </a:t>
                      </a:r>
                      <a:endPar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为储户更新账户信息界面</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储户查询</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Query depositor Form</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rPr>
                        <a:t>业务员查询储户信息</a:t>
                      </a: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728" y="500042"/>
            <a:ext cx="7848600" cy="609600"/>
          </a:xfrm>
        </p:spPr>
        <p:txBody>
          <a:bodyPr/>
          <a:lstStyle/>
          <a:p>
            <a:pPr>
              <a:defRPr/>
            </a:pPr>
            <a:r>
              <a:rPr sz="3200" b="1" dirty="0"/>
              <a:t>例：银行储蓄管理系统划分出的逻辑模型</a:t>
            </a:r>
          </a:p>
        </p:txBody>
      </p:sp>
      <p:sp>
        <p:nvSpPr>
          <p:cNvPr id="4" name="灯片编号占位符 3"/>
          <p:cNvSpPr>
            <a:spLocks noGrp="1"/>
          </p:cNvSpPr>
          <p:nvPr>
            <p:ph type="sldNum" sz="quarter" idx="12"/>
          </p:nvPr>
        </p:nvSpPr>
        <p:spPr/>
        <p:txBody>
          <a:bodyPr/>
          <a:lstStyle/>
          <a:p>
            <a:pPr>
              <a:defRPr/>
            </a:pPr>
            <a:fld id="{761A0564-11B7-4E83-97FB-00798C12F66E}" type="slidenum">
              <a:rPr lang="zh-CN" altLang="en-US" smtClean="0"/>
              <a:pPr>
                <a:defRPr/>
              </a:pPr>
              <a:t>107</a:t>
            </a:fld>
            <a:endParaRPr lang="zh-CN" altLang="en-US"/>
          </a:p>
        </p:txBody>
      </p:sp>
      <p:graphicFrame>
        <p:nvGraphicFramePr>
          <p:cNvPr id="6" name="Group 258"/>
          <p:cNvGraphicFramePr>
            <a:graphicFrameLocks noGrp="1"/>
          </p:cNvGraphicFramePr>
          <p:nvPr/>
        </p:nvGraphicFramePr>
        <p:xfrm>
          <a:off x="466725" y="1484313"/>
          <a:ext cx="8569325" cy="3596640"/>
        </p:xfrm>
        <a:graphic>
          <a:graphicData uri="http://schemas.openxmlformats.org/drawingml/2006/table">
            <a:tbl>
              <a:tblPr/>
              <a:tblGrid>
                <a:gridCol w="1127125"/>
                <a:gridCol w="2901950"/>
                <a:gridCol w="4540250"/>
              </a:tblGrid>
              <a:tr h="2047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用例</a:t>
                      </a:r>
                      <a:endPar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逻辑类</a:t>
                      </a:r>
                      <a:endPar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说 明</a:t>
                      </a:r>
                      <a:endPar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r>
              <a:tr h="1254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登录</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Login _Operation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操作员身份验证</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存款</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Deposit_Operation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为储户存款，</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UpDate</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储户</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Account</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余额</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取款</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Drawing_Operation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为储户取款，</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UpDate</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储户</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Account</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余额</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转账</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Cheque_Operation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为储户转账，</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UpDate</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储户</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Account</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余额</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账单查询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Checkaccounts_Operation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为储户查询账面，</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Query</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储户</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Account</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信息</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Arial" charset="0"/>
                        </a:rPr>
                        <a:t>开户</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Arial" charset="0"/>
                        </a:rPr>
                        <a:t>Open </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depositor_Operation</a:t>
                      </a:r>
                      <a:endPar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创建新储户，向</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Depositor</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实体 </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Insert</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新户</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Arial" charset="0"/>
                        </a:rPr>
                        <a:t>销户</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Arial" charset="0"/>
                        </a:rPr>
                        <a:t>Close </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depositor_Operation</a:t>
                      </a:r>
                      <a:endPar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删除储户，在</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Depositor</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实体 </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Delete</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一个储户</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587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Arial" charset="0"/>
                        </a:rPr>
                        <a:t>储户更新</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Arial" charset="0"/>
                        </a:rPr>
                        <a:t>Updates </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depositor_Operation</a:t>
                      </a:r>
                      <a:endPar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更细储户信息，</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UpDate</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储户</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Depositor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储户查询</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Query depositor_Operation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rPr>
                        <a:t>查询储户</a:t>
                      </a:r>
                      <a:r>
                        <a:rPr kumimoji="0" lang="en-US" altLang="zh-CN" sz="1600" b="0"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rPr>
                        <a:t>Depositor</a:t>
                      </a:r>
                      <a:r>
                        <a:rPr kumimoji="0" lang="zh-CN" altLang="en-US" sz="1600" b="0"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rPr>
                        <a:t>信息</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8308" y="500042"/>
            <a:ext cx="7848600" cy="609600"/>
          </a:xfrm>
        </p:spPr>
        <p:txBody>
          <a:bodyPr/>
          <a:lstStyle/>
          <a:p>
            <a:pPr>
              <a:defRPr/>
            </a:pPr>
            <a:r>
              <a:rPr sz="3200" b="1" dirty="0"/>
              <a:t>例：银行储蓄管理系统划分出的实体模型</a:t>
            </a:r>
          </a:p>
        </p:txBody>
      </p:sp>
      <p:sp>
        <p:nvSpPr>
          <p:cNvPr id="4" name="灯片编号占位符 3"/>
          <p:cNvSpPr>
            <a:spLocks noGrp="1"/>
          </p:cNvSpPr>
          <p:nvPr>
            <p:ph type="sldNum" sz="quarter" idx="12"/>
          </p:nvPr>
        </p:nvSpPr>
        <p:spPr/>
        <p:txBody>
          <a:bodyPr/>
          <a:lstStyle/>
          <a:p>
            <a:pPr>
              <a:defRPr/>
            </a:pPr>
            <a:fld id="{E70BDC1E-51F3-403B-9D6F-091941E88E8C}" type="slidenum">
              <a:rPr lang="zh-CN" altLang="en-US" smtClean="0"/>
              <a:pPr>
                <a:defRPr/>
              </a:pPr>
              <a:t>108</a:t>
            </a:fld>
            <a:endParaRPr lang="zh-CN" altLang="en-US"/>
          </a:p>
        </p:txBody>
      </p:sp>
      <p:graphicFrame>
        <p:nvGraphicFramePr>
          <p:cNvPr id="5" name="Group 165"/>
          <p:cNvGraphicFramePr>
            <a:graphicFrameLocks noGrp="1"/>
          </p:cNvGraphicFramePr>
          <p:nvPr/>
        </p:nvGraphicFramePr>
        <p:xfrm>
          <a:off x="827088" y="1989138"/>
          <a:ext cx="7848600" cy="2195118"/>
        </p:xfrm>
        <a:graphic>
          <a:graphicData uri="http://schemas.openxmlformats.org/drawingml/2006/table">
            <a:tbl>
              <a:tblPr/>
              <a:tblGrid>
                <a:gridCol w="1157287"/>
                <a:gridCol w="1741488"/>
                <a:gridCol w="4949825"/>
              </a:tblGrid>
              <a:tr h="365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rPr>
                        <a:t>用例</a:t>
                      </a:r>
                      <a:endParaRPr kumimoji="0" lang="zh-CN" altLang="en-US" sz="1800" b="0"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endParaRP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实体类</a:t>
                      </a:r>
                      <a:endParaRPr kumimoji="0" lang="zh-CN" altLang="en-US" sz="18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endParaRP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rPr>
                        <a:t>说 明</a:t>
                      </a:r>
                      <a:endParaRPr kumimoji="0" lang="zh-CN" altLang="en-US" sz="1800" b="0"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endParaRP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登录</a:t>
                      </a: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Operator</a:t>
                      </a: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操作员身份，</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ID</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Name</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PassWord</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等信息</a:t>
                      </a: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储户管理</a:t>
                      </a: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Depositor</a:t>
                      </a: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储户信息，</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ID</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Name|</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PassWord</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identification</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等信息</a:t>
                      </a: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前台业务</a:t>
                      </a: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Account</a:t>
                      </a: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储户账单，</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ID</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Balance</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a:t>
                      </a: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Date</a:t>
                      </a: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等存款记录</a:t>
                      </a: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前台业务</a:t>
                      </a: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Oper_Record</a:t>
                      </a: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rPr>
                        <a:t>操作记录，记录每次发生业务操作的储户、业务员、数量、日期</a:t>
                      </a:r>
                    </a:p>
                  </a:txBody>
                  <a:tcPr marT="45707" marB="457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t>OOD</a:t>
            </a:r>
            <a:r>
              <a:rPr b="1" dirty="0"/>
              <a:t>与</a:t>
            </a:r>
            <a:r>
              <a:rPr lang="en-US" altLang="zh-CN" b="1" dirty="0"/>
              <a:t>OOA</a:t>
            </a:r>
            <a:r>
              <a:rPr b="1" dirty="0"/>
              <a:t>的关系</a:t>
            </a:r>
          </a:p>
        </p:txBody>
      </p:sp>
      <p:sp>
        <p:nvSpPr>
          <p:cNvPr id="3" name="内容占位符 2"/>
          <p:cNvSpPr>
            <a:spLocks noGrp="1"/>
          </p:cNvSpPr>
          <p:nvPr>
            <p:ph idx="1"/>
          </p:nvPr>
        </p:nvSpPr>
        <p:spPr/>
        <p:txBody>
          <a:bodyPr>
            <a:normAutofit/>
          </a:bodyPr>
          <a:lstStyle/>
          <a:p>
            <a:pPr>
              <a:defRPr/>
            </a:pPr>
            <a:r>
              <a:rPr lang="en-US" altLang="zh-CN" dirty="0">
                <a:solidFill>
                  <a:schemeClr val="tx2"/>
                </a:solidFill>
              </a:rPr>
              <a:t>OOD</a:t>
            </a:r>
            <a:r>
              <a:rPr lang="zh-CN" altLang="en-US" dirty="0">
                <a:solidFill>
                  <a:schemeClr val="tx2"/>
                </a:solidFill>
              </a:rPr>
              <a:t>是对</a:t>
            </a:r>
            <a:r>
              <a:rPr lang="en-US" altLang="zh-CN" dirty="0">
                <a:solidFill>
                  <a:schemeClr val="tx2"/>
                </a:solidFill>
              </a:rPr>
              <a:t>OOA</a:t>
            </a:r>
            <a:r>
              <a:rPr lang="zh-CN" altLang="en-US" dirty="0">
                <a:solidFill>
                  <a:schemeClr val="tx2"/>
                </a:solidFill>
              </a:rPr>
              <a:t>的细化，两者之间不存在空间映射，过渡具有平滑性；</a:t>
            </a:r>
          </a:p>
          <a:p>
            <a:pPr>
              <a:defRPr/>
            </a:pPr>
            <a:r>
              <a:rPr lang="en-US" altLang="zh-CN" dirty="0">
                <a:solidFill>
                  <a:schemeClr val="tx2"/>
                </a:solidFill>
              </a:rPr>
              <a:t>OOA</a:t>
            </a:r>
            <a:r>
              <a:rPr lang="zh-CN" altLang="en-US" dirty="0">
                <a:solidFill>
                  <a:schemeClr val="tx2"/>
                </a:solidFill>
              </a:rPr>
              <a:t>是针对问题域的一个分类活动，</a:t>
            </a:r>
            <a:r>
              <a:rPr lang="en-US" altLang="zh-CN" dirty="0">
                <a:solidFill>
                  <a:schemeClr val="tx2"/>
                </a:solidFill>
              </a:rPr>
              <a:t>OOA</a:t>
            </a:r>
            <a:r>
              <a:rPr lang="zh-CN" altLang="en-US" dirty="0">
                <a:solidFill>
                  <a:schemeClr val="tx2"/>
                </a:solidFill>
              </a:rPr>
              <a:t>模型独立于具体的实现；</a:t>
            </a:r>
          </a:p>
          <a:p>
            <a:pPr>
              <a:defRPr/>
            </a:pPr>
            <a:r>
              <a:rPr lang="en-US" altLang="zh-CN" dirty="0">
                <a:solidFill>
                  <a:schemeClr val="tx2"/>
                </a:solidFill>
              </a:rPr>
              <a:t>OOD </a:t>
            </a:r>
            <a:r>
              <a:rPr lang="zh-CN" altLang="en-US" dirty="0">
                <a:solidFill>
                  <a:schemeClr val="tx2"/>
                </a:solidFill>
              </a:rPr>
              <a:t>主要解决与实现有关的问题，它是针对具体的软、硬件构成环境对</a:t>
            </a:r>
            <a:r>
              <a:rPr lang="en-US" altLang="zh-CN" dirty="0">
                <a:solidFill>
                  <a:schemeClr val="tx2"/>
                </a:solidFill>
              </a:rPr>
              <a:t>OOA</a:t>
            </a:r>
            <a:r>
              <a:rPr lang="zh-CN" altLang="en-US" dirty="0">
                <a:solidFill>
                  <a:schemeClr val="tx2"/>
                </a:solidFill>
              </a:rPr>
              <a:t>模型细化，</a:t>
            </a:r>
            <a:r>
              <a:rPr lang="en-US" altLang="zh-CN" dirty="0">
                <a:solidFill>
                  <a:schemeClr val="tx2"/>
                </a:solidFill>
              </a:rPr>
              <a:t>OOD</a:t>
            </a:r>
            <a:r>
              <a:rPr lang="zh-CN" altLang="en-US" dirty="0">
                <a:solidFill>
                  <a:schemeClr val="tx2"/>
                </a:solidFill>
              </a:rPr>
              <a:t>模型是与实现有关；</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163BEA33-B525-441D-B155-D514E93D4B68}" type="slidenum">
              <a:rPr lang="zh-CN" altLang="en-US" smtClean="0"/>
              <a:pPr>
                <a:defRPr/>
              </a:pPr>
              <a:t>109</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b="1" dirty="0"/>
              <a:t>三种获取需求的技术</a:t>
            </a:r>
          </a:p>
        </p:txBody>
      </p:sp>
      <p:graphicFrame>
        <p:nvGraphicFramePr>
          <p:cNvPr id="4158" name="Group 62"/>
          <p:cNvGraphicFramePr>
            <a:graphicFrameLocks noGrp="1"/>
          </p:cNvGraphicFramePr>
          <p:nvPr>
            <p:ph idx="1"/>
          </p:nvPr>
        </p:nvGraphicFramePr>
        <p:xfrm>
          <a:off x="457200" y="1600200"/>
          <a:ext cx="8229600" cy="4584703"/>
        </p:xfrm>
        <a:graphic>
          <a:graphicData uri="http://schemas.openxmlformats.org/drawingml/2006/table">
            <a:tbl>
              <a:tblPr/>
              <a:tblGrid>
                <a:gridCol w="2459038"/>
                <a:gridCol w="5770562"/>
              </a:tblGrid>
              <a:tr h="82224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rPr>
                        <a:t>需求技术种类</a:t>
                      </a:r>
                    </a:p>
                  </a:txBody>
                  <a:tcPr marL="102470" marR="102470"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描述</a:t>
                      </a:r>
                    </a:p>
                  </a:txBody>
                  <a:tcPr marL="102470" marR="102470"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445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用例</a:t>
                      </a:r>
                      <a:r>
                        <a:rPr kumimoji="0" lang="en-US" altLang="zh-CN" sz="24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(Use case)</a:t>
                      </a:r>
                    </a:p>
                  </a:txBody>
                  <a:tcPr marL="102470" marR="102470"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描绘一个系统外在可见的需求情况，是代表系统中各个项目相关人员</a:t>
                      </a:r>
                      <a:r>
                        <a:rPr kumimoji="0" lang="en-US" altLang="zh-CN" sz="24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a:t>
                      </a:r>
                      <a:r>
                        <a:rPr kumimoji="0" lang="zh-CN" altLang="en-US" sz="24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风险承担人，</a:t>
                      </a:r>
                      <a:r>
                        <a:rPr kumimoji="0" lang="en-US" altLang="zh-CN" sz="24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Stakeholder)</a:t>
                      </a:r>
                      <a:r>
                        <a:rPr kumimoji="0" lang="zh-CN" altLang="en-US" sz="24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之间就系统的行为所达成的契约</a:t>
                      </a:r>
                    </a:p>
                  </a:txBody>
                  <a:tcPr marL="102470" marR="102470"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8892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用户故事</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2"/>
                          </a:solidFill>
                          <a:effectLst/>
                          <a:latin typeface="微软雅黑" pitchFamily="34" charset="-122"/>
                          <a:ea typeface="微软雅黑" pitchFamily="34" charset="-122"/>
                          <a:cs typeface="Times New Roman" pitchFamily="18" charset="0"/>
                        </a:rPr>
                        <a:t>(user story)</a:t>
                      </a:r>
                    </a:p>
                  </a:txBody>
                  <a:tcPr marL="102470" marR="102470"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rPr>
                        <a:t>由客户参与编写，说明他们需要系统为他们做什么，一般用客户的术语编写，其长度约为三句话左右</a:t>
                      </a:r>
                    </a:p>
                  </a:txBody>
                  <a:tcPr marL="102470" marR="102470"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1907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rPr>
                        <a:t>需求特性</a:t>
                      </a:r>
                      <a:r>
                        <a:rPr kumimoji="0" lang="en-US" altLang="zh-CN" sz="2400" b="0"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rPr>
                        <a:t>(Feature)</a:t>
                      </a:r>
                    </a:p>
                  </a:txBody>
                  <a:tcPr marL="102470" marR="102470"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rPr>
                        <a:t>就是一个小的，具有客户价值的功能，通常表示为</a:t>
                      </a:r>
                      <a:r>
                        <a:rPr kumimoji="0" lang="en-US" altLang="zh-CN" sz="2400" b="0" i="0" u="none" strike="noStrike" cap="none" normalizeH="0" baseline="0" dirty="0" smtClean="0">
                          <a:ln>
                            <a:noFill/>
                          </a:ln>
                          <a:solidFill>
                            <a:schemeClr val="tx2"/>
                          </a:solidFill>
                          <a:effectLst/>
                          <a:latin typeface="微软雅黑" pitchFamily="34" charset="-122"/>
                          <a:ea typeface="微软雅黑" pitchFamily="34" charset="-122"/>
                          <a:cs typeface="Times New Roman" pitchFamily="18" charset="0"/>
                        </a:rPr>
                        <a:t>&lt;action&gt;&lt;result&gt;&lt;object&gt;</a:t>
                      </a:r>
                    </a:p>
                  </a:txBody>
                  <a:tcPr marL="102470" marR="102470"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从</a:t>
            </a:r>
            <a:r>
              <a:rPr lang="en-US" altLang="zh-CN" b="1" dirty="0"/>
              <a:t>OOA</a:t>
            </a:r>
            <a:r>
              <a:rPr b="1" dirty="0"/>
              <a:t>到</a:t>
            </a:r>
            <a:r>
              <a:rPr lang="en-US" altLang="zh-CN" b="1" dirty="0"/>
              <a:t>OOD</a:t>
            </a:r>
            <a:r>
              <a:rPr b="1" dirty="0"/>
              <a:t>的示意</a:t>
            </a:r>
          </a:p>
        </p:txBody>
      </p:sp>
      <p:sp>
        <p:nvSpPr>
          <p:cNvPr id="4" name="灯片编号占位符 3"/>
          <p:cNvSpPr>
            <a:spLocks noGrp="1"/>
          </p:cNvSpPr>
          <p:nvPr>
            <p:ph type="sldNum" sz="quarter" idx="12"/>
          </p:nvPr>
        </p:nvSpPr>
        <p:spPr/>
        <p:txBody>
          <a:bodyPr/>
          <a:lstStyle/>
          <a:p>
            <a:pPr>
              <a:defRPr/>
            </a:pPr>
            <a:fld id="{879E9596-C0C7-4C94-9E8E-D1D54D988180}" type="slidenum">
              <a:rPr lang="zh-CN" altLang="en-US" smtClean="0"/>
              <a:pPr>
                <a:defRPr/>
              </a:pPr>
              <a:t>110</a:t>
            </a:fld>
            <a:endParaRPr lang="zh-CN" altLang="en-US"/>
          </a:p>
        </p:txBody>
      </p:sp>
      <p:grpSp>
        <p:nvGrpSpPr>
          <p:cNvPr id="3" name="Group 13"/>
          <p:cNvGrpSpPr>
            <a:grpSpLocks/>
          </p:cNvGrpSpPr>
          <p:nvPr/>
        </p:nvGrpSpPr>
        <p:grpSpPr bwMode="auto">
          <a:xfrm>
            <a:off x="755650" y="1701800"/>
            <a:ext cx="7646988" cy="4389438"/>
            <a:chOff x="-342" y="6913"/>
            <a:chExt cx="9005" cy="2584"/>
          </a:xfrm>
        </p:grpSpPr>
        <p:sp>
          <p:nvSpPr>
            <p:cNvPr id="6" name="Text Box 14"/>
            <p:cNvSpPr txBox="1">
              <a:spLocks noChangeArrowheads="1"/>
            </p:cNvSpPr>
            <p:nvPr/>
          </p:nvSpPr>
          <p:spPr bwMode="auto">
            <a:xfrm>
              <a:off x="890" y="9244"/>
              <a:ext cx="1651" cy="253"/>
            </a:xfrm>
            <a:prstGeom prst="rect">
              <a:avLst/>
            </a:prstGeom>
            <a:noFill/>
            <a:ln w="12700">
              <a:noFill/>
              <a:miter lim="800000"/>
              <a:headEnd/>
              <a:tailEnd/>
            </a:ln>
            <a:effectLst>
              <a:outerShdw dist="45791" dir="2021404" algn="ctr" rotWithShape="0">
                <a:srgbClr val="FFFFFF"/>
              </a:outerShdw>
            </a:effectLst>
          </p:spPr>
          <p:txBody>
            <a:bodyPr lIns="57607" tIns="0" rIns="57607" bIns="28804"/>
            <a:lstStyle/>
            <a:p>
              <a:pPr algn="just">
                <a:lnSpc>
                  <a:spcPct val="80000"/>
                </a:lnSpc>
                <a:defRPr/>
              </a:pPr>
              <a:r>
                <a:rPr lang="zh-CN" altLang="en-US" sz="1400" b="1" dirty="0">
                  <a:solidFill>
                    <a:schemeClr val="tx2"/>
                  </a:solidFill>
                  <a:latin typeface="+mn-ea"/>
                  <a:ea typeface="+mn-ea"/>
                </a:rPr>
                <a:t>详细设计</a:t>
              </a:r>
              <a:endParaRPr lang="zh-CN" altLang="en-US" sz="1400" dirty="0">
                <a:solidFill>
                  <a:schemeClr val="tx2"/>
                </a:solidFill>
                <a:latin typeface="+mn-ea"/>
                <a:ea typeface="+mn-ea"/>
              </a:endParaRPr>
            </a:p>
          </p:txBody>
        </p:sp>
        <p:sp>
          <p:nvSpPr>
            <p:cNvPr id="7" name="Line 15"/>
            <p:cNvSpPr>
              <a:spLocks noChangeShapeType="1"/>
            </p:cNvSpPr>
            <p:nvPr/>
          </p:nvSpPr>
          <p:spPr bwMode="auto">
            <a:xfrm>
              <a:off x="522" y="7671"/>
              <a:ext cx="7788"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zh-CN" altLang="en-US">
                <a:solidFill>
                  <a:schemeClr val="tx2"/>
                </a:solidFill>
                <a:latin typeface="+mn-ea"/>
                <a:ea typeface="+mn-ea"/>
              </a:endParaRPr>
            </a:p>
          </p:txBody>
        </p:sp>
        <p:sp>
          <p:nvSpPr>
            <p:cNvPr id="8" name="Oval 16"/>
            <p:cNvSpPr>
              <a:spLocks noChangeArrowheads="1"/>
            </p:cNvSpPr>
            <p:nvPr/>
          </p:nvSpPr>
          <p:spPr bwMode="auto">
            <a:xfrm>
              <a:off x="2172" y="6982"/>
              <a:ext cx="1701" cy="435"/>
            </a:xfrm>
            <a:prstGeom prst="ellipse">
              <a:avLst/>
            </a:prstGeom>
            <a:solidFill>
              <a:srgbClr val="FFCC99">
                <a:alpha val="43137"/>
              </a:srgbClr>
            </a:solidFill>
            <a:ln w="9525">
              <a:solidFill>
                <a:srgbClr val="000000"/>
              </a:solidFill>
              <a:round/>
              <a:headEnd/>
              <a:tailEnd/>
            </a:ln>
          </p:spPr>
          <p:txBody>
            <a:bodyPr tIns="0" anchor="ctr"/>
            <a:lstStyle/>
            <a:p>
              <a:pPr>
                <a:lnSpc>
                  <a:spcPct val="96000"/>
                </a:lnSpc>
                <a:defRPr/>
              </a:pPr>
              <a:r>
                <a:rPr lang="zh-CN" altLang="en-US" sz="1400" dirty="0">
                  <a:solidFill>
                    <a:schemeClr val="tx2"/>
                  </a:solidFill>
                  <a:latin typeface="+mn-ea"/>
                  <a:ea typeface="+mn-ea"/>
                </a:rPr>
                <a:t>视图模型</a:t>
              </a:r>
            </a:p>
          </p:txBody>
        </p:sp>
        <p:sp>
          <p:nvSpPr>
            <p:cNvPr id="9" name="Oval 17"/>
            <p:cNvSpPr>
              <a:spLocks noChangeArrowheads="1"/>
            </p:cNvSpPr>
            <p:nvPr/>
          </p:nvSpPr>
          <p:spPr bwMode="auto">
            <a:xfrm>
              <a:off x="6493" y="6982"/>
              <a:ext cx="1699" cy="435"/>
            </a:xfrm>
            <a:prstGeom prst="ellipse">
              <a:avLst/>
            </a:prstGeom>
            <a:solidFill>
              <a:srgbClr val="FFCC99">
                <a:alpha val="43137"/>
              </a:srgbClr>
            </a:solidFill>
            <a:ln w="9525" algn="ctr">
              <a:solidFill>
                <a:srgbClr val="000000"/>
              </a:solidFill>
              <a:round/>
              <a:headEnd/>
              <a:tailEnd/>
            </a:ln>
          </p:spPr>
          <p:txBody>
            <a:bodyPr tIns="0" anchor="ctr"/>
            <a:lstStyle/>
            <a:p>
              <a:pPr>
                <a:lnSpc>
                  <a:spcPct val="96000"/>
                </a:lnSpc>
                <a:defRPr/>
              </a:pPr>
              <a:r>
                <a:rPr lang="zh-CN" altLang="en-US" sz="1400">
                  <a:solidFill>
                    <a:schemeClr val="tx2"/>
                  </a:solidFill>
                  <a:latin typeface="+mn-ea"/>
                  <a:ea typeface="+mn-ea"/>
                </a:rPr>
                <a:t>实体模型</a:t>
              </a:r>
            </a:p>
          </p:txBody>
        </p:sp>
        <p:sp>
          <p:nvSpPr>
            <p:cNvPr id="10" name="Oval 18"/>
            <p:cNvSpPr>
              <a:spLocks noChangeArrowheads="1"/>
            </p:cNvSpPr>
            <p:nvPr/>
          </p:nvSpPr>
          <p:spPr bwMode="auto">
            <a:xfrm>
              <a:off x="4298" y="6982"/>
              <a:ext cx="1768" cy="435"/>
            </a:xfrm>
            <a:prstGeom prst="ellipse">
              <a:avLst/>
            </a:prstGeom>
            <a:solidFill>
              <a:srgbClr val="FFCC99">
                <a:alpha val="43137"/>
              </a:srgbClr>
            </a:solidFill>
            <a:ln w="9525" algn="ctr">
              <a:solidFill>
                <a:srgbClr val="000000"/>
              </a:solidFill>
              <a:round/>
              <a:headEnd/>
              <a:tailEnd/>
            </a:ln>
          </p:spPr>
          <p:txBody>
            <a:bodyPr tIns="0" anchor="ctr"/>
            <a:lstStyle/>
            <a:p>
              <a:pPr>
                <a:lnSpc>
                  <a:spcPct val="96000"/>
                </a:lnSpc>
                <a:defRPr/>
              </a:pPr>
              <a:r>
                <a:rPr lang="zh-CN" altLang="en-US" sz="1400" dirty="0">
                  <a:solidFill>
                    <a:schemeClr val="tx2"/>
                  </a:solidFill>
                  <a:latin typeface="+mn-ea"/>
                  <a:ea typeface="+mn-ea"/>
                </a:rPr>
                <a:t>逻辑模型</a:t>
              </a:r>
            </a:p>
          </p:txBody>
        </p:sp>
        <p:sp>
          <p:nvSpPr>
            <p:cNvPr id="11" name="Text Box 19"/>
            <p:cNvSpPr txBox="1">
              <a:spLocks noChangeArrowheads="1"/>
            </p:cNvSpPr>
            <p:nvPr/>
          </p:nvSpPr>
          <p:spPr bwMode="auto">
            <a:xfrm>
              <a:off x="-342" y="6913"/>
              <a:ext cx="591" cy="759"/>
            </a:xfrm>
            <a:prstGeom prst="rect">
              <a:avLst/>
            </a:prstGeom>
            <a:ln/>
          </p:spPr>
          <p:style>
            <a:lnRef idx="1">
              <a:schemeClr val="accent3"/>
            </a:lnRef>
            <a:fillRef idx="2">
              <a:schemeClr val="accent3"/>
            </a:fillRef>
            <a:effectRef idx="1">
              <a:schemeClr val="accent3"/>
            </a:effectRef>
            <a:fontRef idx="minor">
              <a:schemeClr val="dk1"/>
            </a:fontRef>
          </p:style>
          <p:txBody>
            <a:bodyPr tIns="0" anchor="ctr"/>
            <a:lstStyle/>
            <a:p>
              <a:pPr algn="ctr">
                <a:lnSpc>
                  <a:spcPct val="96000"/>
                </a:lnSpc>
              </a:pPr>
              <a:r>
                <a:rPr lang="en-US" altLang="zh-CN" sz="1400">
                  <a:solidFill>
                    <a:schemeClr val="tx2"/>
                  </a:solidFill>
                  <a:latin typeface="微软雅黑" pitchFamily="34" charset="-122"/>
                </a:rPr>
                <a:t>O</a:t>
              </a:r>
            </a:p>
            <a:p>
              <a:pPr algn="ctr">
                <a:lnSpc>
                  <a:spcPct val="96000"/>
                </a:lnSpc>
              </a:pPr>
              <a:r>
                <a:rPr lang="en-US" altLang="zh-CN" sz="1400">
                  <a:solidFill>
                    <a:schemeClr val="tx2"/>
                  </a:solidFill>
                  <a:latin typeface="微软雅黑" pitchFamily="34" charset="-122"/>
                </a:rPr>
                <a:t>O</a:t>
              </a:r>
            </a:p>
            <a:p>
              <a:pPr algn="ctr">
                <a:lnSpc>
                  <a:spcPct val="96000"/>
                </a:lnSpc>
              </a:pPr>
              <a:r>
                <a:rPr lang="en-US" altLang="zh-CN" sz="1400">
                  <a:solidFill>
                    <a:schemeClr val="tx2"/>
                  </a:solidFill>
                  <a:latin typeface="微软雅黑" pitchFamily="34" charset="-122"/>
                </a:rPr>
                <a:t>A</a:t>
              </a:r>
            </a:p>
          </p:txBody>
        </p:sp>
        <p:sp>
          <p:nvSpPr>
            <p:cNvPr id="12" name="Oval 20"/>
            <p:cNvSpPr>
              <a:spLocks noChangeArrowheads="1"/>
            </p:cNvSpPr>
            <p:nvPr/>
          </p:nvSpPr>
          <p:spPr bwMode="auto">
            <a:xfrm>
              <a:off x="2055" y="7672"/>
              <a:ext cx="6608" cy="1518"/>
            </a:xfrm>
            <a:prstGeom prst="ellipse">
              <a:avLst/>
            </a:prstGeom>
            <a:solidFill>
              <a:srgbClr val="DBC2DC">
                <a:alpha val="47000"/>
              </a:srgbClr>
            </a:solidFill>
            <a:ln w="12700">
              <a:solidFill>
                <a:srgbClr val="000000"/>
              </a:solidFill>
              <a:round/>
              <a:headEnd/>
              <a:tailEnd/>
            </a:ln>
            <a:effectLst>
              <a:outerShdw dist="45791" dir="2021404" algn="ctr" rotWithShape="0">
                <a:srgbClr val="FFFFFF"/>
              </a:outerShdw>
            </a:effectLst>
          </p:spPr>
          <p:txBody>
            <a:bodyPr lIns="57607" tIns="28804" rIns="57607" bIns="28804" anchor="ctr"/>
            <a:lstStyle/>
            <a:p>
              <a:pPr>
                <a:defRPr/>
              </a:pPr>
              <a:endParaRPr lang="zh-CN" altLang="en-US" sz="1400">
                <a:solidFill>
                  <a:schemeClr val="tx2"/>
                </a:solidFill>
                <a:latin typeface="+mn-ea"/>
                <a:ea typeface="+mn-ea"/>
              </a:endParaRPr>
            </a:p>
            <a:p>
              <a:pPr>
                <a:defRPr/>
              </a:pPr>
              <a:endParaRPr lang="zh-CN" altLang="en-US" sz="1400">
                <a:solidFill>
                  <a:schemeClr val="tx2"/>
                </a:solidFill>
                <a:latin typeface="+mn-ea"/>
                <a:ea typeface="+mn-ea"/>
              </a:endParaRPr>
            </a:p>
            <a:p>
              <a:pPr>
                <a:defRPr/>
              </a:pPr>
              <a:endParaRPr lang="zh-CN" altLang="en-US" sz="1400">
                <a:solidFill>
                  <a:schemeClr val="tx2"/>
                </a:solidFill>
                <a:latin typeface="+mn-ea"/>
                <a:ea typeface="+mn-ea"/>
              </a:endParaRPr>
            </a:p>
            <a:p>
              <a:pPr>
                <a:defRPr/>
              </a:pPr>
              <a:endParaRPr lang="zh-CN" altLang="en-US" sz="1400">
                <a:solidFill>
                  <a:schemeClr val="tx2"/>
                </a:solidFill>
                <a:latin typeface="+mn-ea"/>
                <a:ea typeface="+mn-ea"/>
              </a:endParaRPr>
            </a:p>
          </p:txBody>
        </p:sp>
        <p:sp>
          <p:nvSpPr>
            <p:cNvPr id="13" name="Text Box 21"/>
            <p:cNvSpPr txBox="1">
              <a:spLocks noChangeArrowheads="1"/>
            </p:cNvSpPr>
            <p:nvPr/>
          </p:nvSpPr>
          <p:spPr bwMode="auto">
            <a:xfrm>
              <a:off x="6680" y="7672"/>
              <a:ext cx="839"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7607" tIns="28804" rIns="57607" bIns="28804"/>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defRPr/>
              </a:pPr>
              <a:r>
                <a:rPr lang="en-US" altLang="zh-CN" sz="1400" dirty="0" smtClean="0">
                  <a:solidFill>
                    <a:schemeClr val="tx2"/>
                  </a:solidFill>
                  <a:latin typeface="+mn-ea"/>
                  <a:ea typeface="+mn-ea"/>
                </a:rPr>
                <a:t>Model</a:t>
              </a:r>
            </a:p>
          </p:txBody>
        </p:sp>
        <p:sp>
          <p:nvSpPr>
            <p:cNvPr id="14" name="Oval 22"/>
            <p:cNvSpPr>
              <a:spLocks noChangeArrowheads="1"/>
            </p:cNvSpPr>
            <p:nvPr/>
          </p:nvSpPr>
          <p:spPr bwMode="auto">
            <a:xfrm>
              <a:off x="2260" y="7925"/>
              <a:ext cx="2241" cy="442"/>
            </a:xfrm>
            <a:prstGeom prst="ellipse">
              <a:avLst/>
            </a:prstGeom>
            <a:solidFill>
              <a:srgbClr val="FFFF99">
                <a:alpha val="50000"/>
              </a:srgbClr>
            </a:solidFill>
            <a:ln w="12700" algn="ctr">
              <a:solidFill>
                <a:srgbClr val="000000"/>
              </a:solidFill>
              <a:round/>
              <a:headEnd/>
              <a:tailEnd/>
            </a:ln>
            <a:effectLst>
              <a:outerShdw dist="45791" dir="2021404" algn="ctr" rotWithShape="0">
                <a:srgbClr val="FFFFFF"/>
              </a:outerShdw>
            </a:effectLst>
          </p:spPr>
          <p:txBody>
            <a:bodyPr lIns="57607" tIns="28804" rIns="57607" bIns="28804" anchor="ctr"/>
            <a:lstStyle/>
            <a:p>
              <a:pPr algn="just">
                <a:defRPr/>
              </a:pPr>
              <a:r>
                <a:rPr lang="zh-CN" altLang="en-US" sz="1400" b="1">
                  <a:solidFill>
                    <a:schemeClr val="tx2"/>
                  </a:solidFill>
                  <a:latin typeface="+mn-ea"/>
                  <a:ea typeface="+mn-ea"/>
                </a:rPr>
                <a:t>界面交互子系统</a:t>
              </a:r>
              <a:endParaRPr lang="zh-CN" altLang="en-US" sz="1400">
                <a:solidFill>
                  <a:schemeClr val="tx2"/>
                </a:solidFill>
                <a:latin typeface="+mn-ea"/>
                <a:ea typeface="+mn-ea"/>
              </a:endParaRPr>
            </a:p>
          </p:txBody>
        </p:sp>
        <p:sp>
          <p:nvSpPr>
            <p:cNvPr id="15" name="Oval 23"/>
            <p:cNvSpPr>
              <a:spLocks noChangeArrowheads="1"/>
            </p:cNvSpPr>
            <p:nvPr/>
          </p:nvSpPr>
          <p:spPr bwMode="auto">
            <a:xfrm>
              <a:off x="4148" y="7925"/>
              <a:ext cx="2359" cy="442"/>
            </a:xfrm>
            <a:prstGeom prst="ellipse">
              <a:avLst/>
            </a:prstGeom>
            <a:solidFill>
              <a:srgbClr val="FFFF99">
                <a:alpha val="50000"/>
              </a:srgbClr>
            </a:solidFill>
            <a:ln w="12700" algn="ctr">
              <a:solidFill>
                <a:srgbClr val="000000"/>
              </a:solidFill>
              <a:round/>
              <a:headEnd/>
              <a:tailEnd/>
            </a:ln>
            <a:effectLst>
              <a:outerShdw dist="45791" dir="2021404" algn="ctr" rotWithShape="0">
                <a:srgbClr val="FFFFFF"/>
              </a:outerShdw>
            </a:effectLst>
          </p:spPr>
          <p:txBody>
            <a:bodyPr lIns="57607" tIns="28804" rIns="57607" bIns="28804" anchor="ctr"/>
            <a:lstStyle/>
            <a:p>
              <a:pPr>
                <a:defRPr/>
              </a:pPr>
              <a:r>
                <a:rPr lang="zh-CN" altLang="en-US" sz="1400" b="1">
                  <a:solidFill>
                    <a:schemeClr val="tx2"/>
                  </a:solidFill>
                  <a:latin typeface="+mn-ea"/>
                  <a:ea typeface="+mn-ea"/>
                </a:rPr>
                <a:t>问题域子系统</a:t>
              </a:r>
              <a:endParaRPr lang="zh-CN" altLang="en-US" sz="1400">
                <a:solidFill>
                  <a:schemeClr val="tx2"/>
                </a:solidFill>
                <a:latin typeface="+mn-ea"/>
                <a:ea typeface="+mn-ea"/>
              </a:endParaRPr>
            </a:p>
          </p:txBody>
        </p:sp>
        <p:sp>
          <p:nvSpPr>
            <p:cNvPr id="16" name="Oval 24"/>
            <p:cNvSpPr>
              <a:spLocks noChangeArrowheads="1"/>
            </p:cNvSpPr>
            <p:nvPr/>
          </p:nvSpPr>
          <p:spPr bwMode="auto">
            <a:xfrm>
              <a:off x="6201" y="7925"/>
              <a:ext cx="2195" cy="442"/>
            </a:xfrm>
            <a:prstGeom prst="ellipse">
              <a:avLst/>
            </a:prstGeom>
            <a:solidFill>
              <a:srgbClr val="FFFF99">
                <a:alpha val="50000"/>
              </a:srgbClr>
            </a:solidFill>
            <a:ln w="12700" algn="ctr">
              <a:solidFill>
                <a:srgbClr val="000000"/>
              </a:solidFill>
              <a:round/>
              <a:headEnd/>
              <a:tailEnd/>
            </a:ln>
            <a:effectLst>
              <a:outerShdw dist="45791" dir="2021404" algn="ctr" rotWithShape="0">
                <a:srgbClr val="FFFFFF"/>
              </a:outerShdw>
            </a:effectLst>
          </p:spPr>
          <p:txBody>
            <a:bodyPr lIns="57607" tIns="28804" rIns="57607" bIns="28804" anchor="ctr"/>
            <a:lstStyle/>
            <a:p>
              <a:pPr>
                <a:defRPr/>
              </a:pPr>
              <a:r>
                <a:rPr lang="zh-CN" altLang="en-US" sz="1400" b="1">
                  <a:solidFill>
                    <a:schemeClr val="tx2"/>
                  </a:solidFill>
                  <a:latin typeface="+mn-ea"/>
                  <a:ea typeface="+mn-ea"/>
                </a:rPr>
                <a:t>数据管理子系统</a:t>
              </a:r>
              <a:endParaRPr lang="zh-CN" altLang="en-US" sz="1400">
                <a:solidFill>
                  <a:schemeClr val="tx2"/>
                </a:solidFill>
                <a:latin typeface="+mn-ea"/>
                <a:ea typeface="+mn-ea"/>
              </a:endParaRPr>
            </a:p>
          </p:txBody>
        </p:sp>
        <p:sp>
          <p:nvSpPr>
            <p:cNvPr id="17" name="Line 25"/>
            <p:cNvSpPr>
              <a:spLocks noChangeShapeType="1"/>
            </p:cNvSpPr>
            <p:nvPr/>
          </p:nvSpPr>
          <p:spPr bwMode="auto">
            <a:xfrm flipV="1">
              <a:off x="875" y="8431"/>
              <a:ext cx="7552" cy="1"/>
            </a:xfrm>
            <a:prstGeom prst="line">
              <a:avLst/>
            </a:prstGeom>
            <a:noFill/>
            <a:ln w="12700">
              <a:solidFill>
                <a:srgbClr val="000000"/>
              </a:solidFill>
              <a:prstDash val="dash"/>
              <a:round/>
              <a:headEnd/>
              <a:tailEnd/>
            </a:ln>
            <a:effectLst>
              <a:outerShdw dist="45791" dir="2021404" algn="ctr" rotWithShape="0">
                <a:srgbClr val="FFFFFF"/>
              </a:outerShdw>
            </a:effectLst>
          </p:spPr>
          <p:txBody>
            <a:bodyPr anchor="ctr"/>
            <a:lstStyle/>
            <a:p>
              <a:pPr>
                <a:defRPr/>
              </a:pPr>
              <a:endParaRPr lang="zh-CN" altLang="en-US" sz="1400">
                <a:solidFill>
                  <a:schemeClr val="tx2"/>
                </a:solidFill>
                <a:latin typeface="+mn-ea"/>
                <a:ea typeface="+mn-ea"/>
              </a:endParaRPr>
            </a:p>
          </p:txBody>
        </p:sp>
        <p:sp>
          <p:nvSpPr>
            <p:cNvPr id="18" name="Line 26"/>
            <p:cNvSpPr>
              <a:spLocks noChangeShapeType="1"/>
            </p:cNvSpPr>
            <p:nvPr/>
          </p:nvSpPr>
          <p:spPr bwMode="auto">
            <a:xfrm>
              <a:off x="875" y="9190"/>
              <a:ext cx="7519" cy="3"/>
            </a:xfrm>
            <a:prstGeom prst="line">
              <a:avLst/>
            </a:prstGeom>
            <a:noFill/>
            <a:ln w="12700">
              <a:solidFill>
                <a:srgbClr val="000000"/>
              </a:solidFill>
              <a:prstDash val="dash"/>
              <a:round/>
              <a:headEnd/>
              <a:tailEnd/>
            </a:ln>
            <a:effectLst>
              <a:outerShdw dist="45791" dir="2021404" algn="ctr" rotWithShape="0">
                <a:srgbClr val="FFFFFF"/>
              </a:outerShdw>
            </a:effectLst>
          </p:spPr>
          <p:txBody>
            <a:bodyPr anchor="ctr"/>
            <a:lstStyle/>
            <a:p>
              <a:pPr>
                <a:defRPr/>
              </a:pPr>
              <a:endParaRPr lang="zh-CN" altLang="en-US" sz="1400">
                <a:solidFill>
                  <a:schemeClr val="tx2"/>
                </a:solidFill>
                <a:latin typeface="+mn-ea"/>
                <a:ea typeface="+mn-ea"/>
              </a:endParaRPr>
            </a:p>
          </p:txBody>
        </p:sp>
        <p:sp>
          <p:nvSpPr>
            <p:cNvPr id="19" name="Text Box 27"/>
            <p:cNvSpPr txBox="1">
              <a:spLocks noChangeArrowheads="1"/>
            </p:cNvSpPr>
            <p:nvPr/>
          </p:nvSpPr>
          <p:spPr bwMode="auto">
            <a:xfrm>
              <a:off x="337" y="7925"/>
              <a:ext cx="441" cy="1263"/>
            </a:xfrm>
            <a:prstGeom prst="rect">
              <a:avLst/>
            </a:prstGeom>
            <a:noFill/>
            <a:ln w="12700">
              <a:noFill/>
              <a:miter lim="800000"/>
              <a:headEnd/>
              <a:tailEnd/>
            </a:ln>
            <a:effectLst>
              <a:outerShdw dist="45791" dir="2021404" algn="ctr" rotWithShape="0">
                <a:srgbClr val="FFFFFF"/>
              </a:outerShdw>
            </a:effectLst>
          </p:spPr>
          <p:txBody>
            <a:bodyPr lIns="57607" tIns="28804" rIns="57607" bIns="28804" anchor="ctr"/>
            <a:lstStyle/>
            <a:p>
              <a:pPr algn="just">
                <a:lnSpc>
                  <a:spcPct val="80000"/>
                </a:lnSpc>
                <a:defRPr/>
              </a:pPr>
              <a:r>
                <a:rPr lang="zh-CN" altLang="en-US" sz="1400" b="1">
                  <a:solidFill>
                    <a:schemeClr val="tx2"/>
                  </a:solidFill>
                  <a:latin typeface="+mn-ea"/>
                  <a:ea typeface="+mn-ea"/>
                </a:rPr>
                <a:t>系统结构设计</a:t>
              </a:r>
              <a:endParaRPr lang="zh-CN" altLang="en-US" sz="1400">
                <a:solidFill>
                  <a:schemeClr val="tx2"/>
                </a:solidFill>
                <a:latin typeface="+mn-ea"/>
                <a:ea typeface="+mn-ea"/>
              </a:endParaRPr>
            </a:p>
          </p:txBody>
        </p:sp>
        <p:sp>
          <p:nvSpPr>
            <p:cNvPr id="20" name="Text Box 28"/>
            <p:cNvSpPr txBox="1">
              <a:spLocks noChangeArrowheads="1"/>
            </p:cNvSpPr>
            <p:nvPr/>
          </p:nvSpPr>
          <p:spPr bwMode="auto">
            <a:xfrm>
              <a:off x="843" y="7927"/>
              <a:ext cx="1770" cy="505"/>
            </a:xfrm>
            <a:prstGeom prst="rect">
              <a:avLst/>
            </a:prstGeom>
            <a:noFill/>
            <a:ln w="12700">
              <a:noFill/>
              <a:miter lim="800000"/>
              <a:headEnd/>
              <a:tailEnd/>
            </a:ln>
            <a:effectLst>
              <a:outerShdw dist="45791" dir="2021404" algn="ctr" rotWithShape="0">
                <a:srgbClr val="FFFFFF"/>
              </a:outerShdw>
            </a:effectLst>
          </p:spPr>
          <p:txBody>
            <a:bodyPr lIns="57607" tIns="0" rIns="57607" bIns="28804"/>
            <a:lstStyle/>
            <a:p>
              <a:pPr algn="just">
                <a:lnSpc>
                  <a:spcPct val="88000"/>
                </a:lnSpc>
                <a:defRPr/>
              </a:pPr>
              <a:r>
                <a:rPr lang="zh-CN" altLang="en-US" sz="1400" b="1">
                  <a:solidFill>
                    <a:schemeClr val="tx2"/>
                  </a:solidFill>
                  <a:latin typeface="+mn-ea"/>
                  <a:ea typeface="+mn-ea"/>
                </a:rPr>
                <a:t>  领域结构</a:t>
              </a:r>
            </a:p>
            <a:p>
              <a:pPr algn="just">
                <a:lnSpc>
                  <a:spcPct val="88000"/>
                </a:lnSpc>
                <a:defRPr/>
              </a:pPr>
              <a:r>
                <a:rPr lang="en-US" altLang="zh-CN" sz="1400" b="1">
                  <a:solidFill>
                    <a:schemeClr val="tx2"/>
                  </a:solidFill>
                  <a:latin typeface="+mn-ea"/>
                  <a:ea typeface="+mn-ea"/>
                </a:rPr>
                <a:t>(</a:t>
              </a:r>
              <a:r>
                <a:rPr lang="zh-CN" altLang="en-US" sz="1400" b="1">
                  <a:solidFill>
                    <a:schemeClr val="tx2"/>
                  </a:solidFill>
                  <a:latin typeface="+mn-ea"/>
                  <a:ea typeface="+mn-ea"/>
                </a:rPr>
                <a:t>底层设计</a:t>
              </a:r>
              <a:r>
                <a:rPr lang="en-US" altLang="zh-CN" sz="1400" b="1">
                  <a:solidFill>
                    <a:schemeClr val="tx2"/>
                  </a:solidFill>
                  <a:latin typeface="+mn-ea"/>
                  <a:ea typeface="+mn-ea"/>
                </a:rPr>
                <a:t>)</a:t>
              </a:r>
              <a:endParaRPr lang="en-US" altLang="zh-CN" sz="1400">
                <a:solidFill>
                  <a:schemeClr val="tx2"/>
                </a:solidFill>
                <a:latin typeface="+mn-ea"/>
                <a:ea typeface="+mn-ea"/>
              </a:endParaRPr>
            </a:p>
          </p:txBody>
        </p:sp>
        <p:sp>
          <p:nvSpPr>
            <p:cNvPr id="21" name="Text Box 29"/>
            <p:cNvSpPr txBox="1">
              <a:spLocks noChangeArrowheads="1"/>
            </p:cNvSpPr>
            <p:nvPr/>
          </p:nvSpPr>
          <p:spPr bwMode="auto">
            <a:xfrm>
              <a:off x="1079" y="8431"/>
              <a:ext cx="1449" cy="759"/>
            </a:xfrm>
            <a:prstGeom prst="rect">
              <a:avLst/>
            </a:prstGeom>
            <a:noFill/>
            <a:ln w="12700">
              <a:noFill/>
              <a:miter lim="800000"/>
              <a:headEnd/>
              <a:tailEnd/>
            </a:ln>
            <a:effectLst>
              <a:outerShdw dist="45791" dir="2021404" algn="ctr" rotWithShape="0">
                <a:srgbClr val="FFFFFF"/>
              </a:outerShdw>
            </a:effectLst>
          </p:spPr>
          <p:txBody>
            <a:bodyPr lIns="57607" tIns="28804" rIns="57607" bIns="28804"/>
            <a:lstStyle/>
            <a:p>
              <a:pPr algn="just">
                <a:lnSpc>
                  <a:spcPct val="96000"/>
                </a:lnSpc>
                <a:defRPr/>
              </a:pPr>
              <a:r>
                <a:rPr lang="zh-CN" altLang="en-US" sz="1400" b="1">
                  <a:solidFill>
                    <a:schemeClr val="tx2"/>
                  </a:solidFill>
                  <a:latin typeface="+mn-ea"/>
                  <a:ea typeface="+mn-ea"/>
                </a:rPr>
                <a:t>体系结构</a:t>
              </a:r>
            </a:p>
            <a:p>
              <a:pPr algn="just">
                <a:lnSpc>
                  <a:spcPct val="96000"/>
                </a:lnSpc>
                <a:defRPr/>
              </a:pPr>
              <a:r>
                <a:rPr lang="en-US" altLang="zh-CN" sz="1400" b="1">
                  <a:solidFill>
                    <a:schemeClr val="tx2"/>
                  </a:solidFill>
                  <a:latin typeface="+mn-ea"/>
                  <a:ea typeface="+mn-ea"/>
                </a:rPr>
                <a:t>(</a:t>
              </a:r>
              <a:r>
                <a:rPr lang="zh-CN" altLang="en-US" sz="1400" b="1">
                  <a:solidFill>
                    <a:schemeClr val="tx2"/>
                  </a:solidFill>
                  <a:latin typeface="+mn-ea"/>
                  <a:ea typeface="+mn-ea"/>
                </a:rPr>
                <a:t>高层设计</a:t>
              </a:r>
              <a:r>
                <a:rPr lang="en-US" altLang="zh-CN" sz="1400" b="1">
                  <a:solidFill>
                    <a:schemeClr val="tx2"/>
                  </a:solidFill>
                  <a:latin typeface="+mn-ea"/>
                  <a:ea typeface="+mn-ea"/>
                </a:rPr>
                <a:t>)</a:t>
              </a:r>
              <a:endParaRPr lang="en-US" altLang="zh-CN" sz="1400">
                <a:solidFill>
                  <a:schemeClr val="tx2"/>
                </a:solidFill>
                <a:latin typeface="+mn-ea"/>
                <a:ea typeface="+mn-ea"/>
              </a:endParaRPr>
            </a:p>
          </p:txBody>
        </p:sp>
        <p:sp>
          <p:nvSpPr>
            <p:cNvPr id="22" name="Text Box 30"/>
            <p:cNvSpPr txBox="1">
              <a:spLocks noChangeArrowheads="1"/>
            </p:cNvSpPr>
            <p:nvPr/>
          </p:nvSpPr>
          <p:spPr bwMode="auto">
            <a:xfrm>
              <a:off x="-342" y="7925"/>
              <a:ext cx="591" cy="1518"/>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a:lnSpc>
                  <a:spcPct val="96000"/>
                </a:lnSpc>
              </a:pPr>
              <a:r>
                <a:rPr lang="en-US" altLang="zh-CN" sz="1400">
                  <a:solidFill>
                    <a:schemeClr val="tx2"/>
                  </a:solidFill>
                  <a:latin typeface="微软雅黑" pitchFamily="34" charset="-122"/>
                </a:rPr>
                <a:t>O</a:t>
              </a:r>
            </a:p>
            <a:p>
              <a:pPr algn="ctr">
                <a:lnSpc>
                  <a:spcPct val="96000"/>
                </a:lnSpc>
              </a:pPr>
              <a:r>
                <a:rPr lang="en-US" altLang="zh-CN" sz="1400">
                  <a:solidFill>
                    <a:schemeClr val="tx2"/>
                  </a:solidFill>
                  <a:latin typeface="微软雅黑" pitchFamily="34" charset="-122"/>
                </a:rPr>
                <a:t>O</a:t>
              </a:r>
            </a:p>
            <a:p>
              <a:pPr algn="ctr">
                <a:lnSpc>
                  <a:spcPct val="96000"/>
                </a:lnSpc>
              </a:pPr>
              <a:r>
                <a:rPr lang="en-US" altLang="zh-CN" sz="1400">
                  <a:solidFill>
                    <a:schemeClr val="tx2"/>
                  </a:solidFill>
                  <a:latin typeface="微软雅黑" pitchFamily="34" charset="-122"/>
                </a:rPr>
                <a:t>D</a:t>
              </a:r>
            </a:p>
            <a:p>
              <a:pPr algn="ctr">
                <a:lnSpc>
                  <a:spcPct val="96000"/>
                </a:lnSpc>
              </a:pPr>
              <a:r>
                <a:rPr lang="zh-CN" altLang="en-US" sz="1400">
                  <a:solidFill>
                    <a:schemeClr val="tx2"/>
                  </a:solidFill>
                  <a:latin typeface="微软雅黑" pitchFamily="34" charset="-122"/>
                </a:rPr>
                <a:t>模</a:t>
              </a:r>
            </a:p>
            <a:p>
              <a:pPr algn="ctr">
                <a:lnSpc>
                  <a:spcPct val="96000"/>
                </a:lnSpc>
              </a:pPr>
              <a:r>
                <a:rPr lang="zh-CN" altLang="en-US" sz="1400">
                  <a:solidFill>
                    <a:schemeClr val="tx2"/>
                  </a:solidFill>
                  <a:latin typeface="微软雅黑" pitchFamily="34" charset="-122"/>
                </a:rPr>
                <a:t>型</a:t>
              </a:r>
            </a:p>
          </p:txBody>
        </p:sp>
        <p:sp>
          <p:nvSpPr>
            <p:cNvPr id="23" name="AutoShape 31"/>
            <p:cNvSpPr>
              <a:spLocks noChangeArrowheads="1"/>
            </p:cNvSpPr>
            <p:nvPr/>
          </p:nvSpPr>
          <p:spPr bwMode="auto">
            <a:xfrm rot="-5191577">
              <a:off x="2867" y="7552"/>
              <a:ext cx="508" cy="237"/>
            </a:xfrm>
            <a:prstGeom prst="wave">
              <a:avLst>
                <a:gd name="adj1" fmla="val 13005"/>
                <a:gd name="adj2" fmla="val 0"/>
              </a:avLst>
            </a:prstGeom>
            <a:solidFill>
              <a:srgbClr val="BBE0E3">
                <a:alpha val="50000"/>
              </a:srgbClr>
            </a:solidFill>
            <a:ln w="12700">
              <a:solidFill>
                <a:srgbClr val="000000"/>
              </a:solidFill>
              <a:round/>
              <a:headEnd/>
              <a:tailEnd/>
            </a:ln>
            <a:effectLst>
              <a:outerShdw dist="45791" dir="2021404" algn="ctr" rotWithShape="0">
                <a:srgbClr val="FFFFFF"/>
              </a:outerShdw>
            </a:effectLst>
          </p:spPr>
          <p:txBody>
            <a:bodyPr anchor="ctr"/>
            <a:lstStyle/>
            <a:p>
              <a:pPr>
                <a:defRPr/>
              </a:pPr>
              <a:endParaRPr lang="zh-CN" altLang="en-US" sz="1400">
                <a:solidFill>
                  <a:schemeClr val="tx2"/>
                </a:solidFill>
                <a:latin typeface="+mn-ea"/>
                <a:ea typeface="+mn-ea"/>
              </a:endParaRPr>
            </a:p>
          </p:txBody>
        </p:sp>
        <p:sp>
          <p:nvSpPr>
            <p:cNvPr id="24" name="AutoShape 32"/>
            <p:cNvSpPr>
              <a:spLocks noChangeArrowheads="1"/>
            </p:cNvSpPr>
            <p:nvPr/>
          </p:nvSpPr>
          <p:spPr bwMode="auto">
            <a:xfrm rot="-5191577">
              <a:off x="4996" y="7555"/>
              <a:ext cx="507" cy="232"/>
            </a:xfrm>
            <a:prstGeom prst="wave">
              <a:avLst>
                <a:gd name="adj1" fmla="val 13005"/>
                <a:gd name="adj2" fmla="val 0"/>
              </a:avLst>
            </a:prstGeom>
            <a:solidFill>
              <a:srgbClr val="BBE0E3">
                <a:alpha val="50000"/>
              </a:srgbClr>
            </a:solidFill>
            <a:ln w="12700">
              <a:solidFill>
                <a:srgbClr val="000000"/>
              </a:solidFill>
              <a:round/>
              <a:headEnd/>
              <a:tailEnd/>
            </a:ln>
            <a:effectLst>
              <a:outerShdw dist="45791" dir="2021404" algn="ctr" rotWithShape="0">
                <a:srgbClr val="FFFFFF"/>
              </a:outerShdw>
            </a:effectLst>
          </p:spPr>
          <p:txBody>
            <a:bodyPr anchor="ctr"/>
            <a:lstStyle/>
            <a:p>
              <a:pPr>
                <a:defRPr/>
              </a:pPr>
              <a:endParaRPr lang="zh-CN" altLang="en-US" sz="1400">
                <a:solidFill>
                  <a:schemeClr val="tx2"/>
                </a:solidFill>
                <a:latin typeface="+mn-ea"/>
                <a:ea typeface="+mn-ea"/>
              </a:endParaRPr>
            </a:p>
          </p:txBody>
        </p:sp>
        <p:sp>
          <p:nvSpPr>
            <p:cNvPr id="25" name="AutoShape 33"/>
            <p:cNvSpPr>
              <a:spLocks noChangeArrowheads="1"/>
            </p:cNvSpPr>
            <p:nvPr/>
          </p:nvSpPr>
          <p:spPr bwMode="auto">
            <a:xfrm rot="-5191577">
              <a:off x="7117" y="7556"/>
              <a:ext cx="507" cy="226"/>
            </a:xfrm>
            <a:prstGeom prst="wave">
              <a:avLst>
                <a:gd name="adj1" fmla="val 13005"/>
                <a:gd name="adj2" fmla="val 0"/>
              </a:avLst>
            </a:prstGeom>
            <a:solidFill>
              <a:srgbClr val="BBE0E3">
                <a:alpha val="50000"/>
              </a:srgbClr>
            </a:solidFill>
            <a:ln w="12700">
              <a:solidFill>
                <a:srgbClr val="000000"/>
              </a:solidFill>
              <a:round/>
              <a:headEnd/>
              <a:tailEnd/>
            </a:ln>
            <a:effectLst>
              <a:outerShdw dist="45791" dir="2021404" algn="ctr" rotWithShape="0">
                <a:srgbClr val="FFFFFF"/>
              </a:outerShdw>
            </a:effectLst>
          </p:spPr>
          <p:txBody>
            <a:bodyPr anchor="ctr"/>
            <a:lstStyle/>
            <a:p>
              <a:pPr>
                <a:defRPr/>
              </a:pPr>
              <a:endParaRPr lang="zh-CN" altLang="en-US" sz="1400">
                <a:solidFill>
                  <a:schemeClr val="tx2"/>
                </a:solidFill>
                <a:latin typeface="+mn-ea"/>
                <a:ea typeface="+mn-ea"/>
              </a:endParaRPr>
            </a:p>
          </p:txBody>
        </p:sp>
        <p:sp>
          <p:nvSpPr>
            <p:cNvPr id="26" name="Text Box 34"/>
            <p:cNvSpPr txBox="1">
              <a:spLocks noChangeArrowheads="1"/>
            </p:cNvSpPr>
            <p:nvPr/>
          </p:nvSpPr>
          <p:spPr bwMode="auto">
            <a:xfrm>
              <a:off x="4416" y="8526"/>
              <a:ext cx="1888" cy="506"/>
            </a:xfrm>
            <a:prstGeom prst="rect">
              <a:avLst/>
            </a:prstGeom>
            <a:no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96000"/>
                </a:lnSpc>
                <a:defRPr/>
              </a:pPr>
              <a:r>
                <a:rPr lang="zh-CN" altLang="en-US" sz="1400" b="1" smtClean="0">
                  <a:solidFill>
                    <a:schemeClr val="tx2"/>
                  </a:solidFill>
                  <a:latin typeface="+mn-ea"/>
                  <a:ea typeface="+mn-ea"/>
                </a:rPr>
                <a:t>任务管理子系统</a:t>
              </a:r>
              <a:endParaRPr lang="zh-CN" altLang="en-US" sz="1400" smtClean="0">
                <a:solidFill>
                  <a:schemeClr val="tx2"/>
                </a:solidFill>
                <a:latin typeface="+mn-ea"/>
                <a:ea typeface="+mn-ea"/>
              </a:endParaRPr>
            </a:p>
          </p:txBody>
        </p:sp>
        <p:sp>
          <p:nvSpPr>
            <p:cNvPr id="27" name="Text Box 35"/>
            <p:cNvSpPr txBox="1">
              <a:spLocks noChangeArrowheads="1"/>
            </p:cNvSpPr>
            <p:nvPr/>
          </p:nvSpPr>
          <p:spPr bwMode="auto">
            <a:xfrm>
              <a:off x="757" y="7166"/>
              <a:ext cx="1180" cy="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 t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96000"/>
                </a:lnSpc>
                <a:defRPr/>
              </a:pPr>
              <a:r>
                <a:rPr lang="zh-CN" altLang="en-US" sz="1400" b="1" dirty="0" smtClean="0">
                  <a:solidFill>
                    <a:schemeClr val="tx2"/>
                  </a:solidFill>
                  <a:latin typeface="+mn-ea"/>
                  <a:ea typeface="+mn-ea"/>
                </a:rPr>
                <a:t>概念模型</a:t>
              </a:r>
              <a:endParaRPr lang="zh-CN" altLang="en-US" sz="1400" dirty="0" smtClean="0">
                <a:solidFill>
                  <a:schemeClr val="tx2"/>
                </a:solidFill>
                <a:latin typeface="+mn-ea"/>
                <a:ea typeface="+mn-ea"/>
              </a:endParaRPr>
            </a:p>
          </p:txBody>
        </p:sp>
      </p:gr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defRPr/>
            </a:pPr>
            <a:r>
              <a:rPr lang="en-US" altLang="zh-CN" b="1" dirty="0"/>
              <a:t>OOD</a:t>
            </a:r>
            <a:r>
              <a:rPr b="1" dirty="0"/>
              <a:t>的具体任务</a:t>
            </a:r>
          </a:p>
        </p:txBody>
      </p:sp>
      <p:sp>
        <p:nvSpPr>
          <p:cNvPr id="3" name="内容占位符 2"/>
          <p:cNvSpPr>
            <a:spLocks noGrp="1"/>
          </p:cNvSpPr>
          <p:nvPr>
            <p:ph idx="1"/>
          </p:nvPr>
        </p:nvSpPr>
        <p:spPr/>
        <p:txBody>
          <a:bodyPr>
            <a:normAutofit/>
          </a:bodyPr>
          <a:lstStyle/>
          <a:p>
            <a:pPr>
              <a:defRPr/>
            </a:pPr>
            <a:r>
              <a:rPr lang="en-US" altLang="zh-CN" dirty="0" smtClean="0">
                <a:solidFill>
                  <a:schemeClr val="tx2"/>
                </a:solidFill>
              </a:rPr>
              <a:t>OOD</a:t>
            </a:r>
            <a:r>
              <a:rPr lang="zh-CN" altLang="en-US" dirty="0" smtClean="0">
                <a:solidFill>
                  <a:schemeClr val="tx2"/>
                </a:solidFill>
              </a:rPr>
              <a:t>阶段，按系统设计的观点，将</a:t>
            </a:r>
            <a:r>
              <a:rPr lang="en-US" altLang="zh-CN" dirty="0" smtClean="0">
                <a:solidFill>
                  <a:schemeClr val="tx2"/>
                </a:solidFill>
              </a:rPr>
              <a:t>OOA</a:t>
            </a:r>
            <a:r>
              <a:rPr lang="zh-CN" altLang="en-US" dirty="0" smtClean="0">
                <a:solidFill>
                  <a:schemeClr val="tx2"/>
                </a:solidFill>
              </a:rPr>
              <a:t>阶段得到的领域问题的视图模型、逻辑模型和实体模型，演变为界面交互、问题域和数据管理三个子系统。这三个子系统是与领域问题相关，因此称为“领域结构设计”，也称“底层设计”。</a:t>
            </a:r>
            <a:endParaRPr lang="en-US" altLang="zh-CN" dirty="0" smtClean="0">
              <a:solidFill>
                <a:schemeClr val="tx2"/>
              </a:solidFill>
            </a:endParaRPr>
          </a:p>
          <a:p>
            <a:pPr>
              <a:defRPr/>
            </a:pPr>
            <a:r>
              <a:rPr lang="zh-CN" altLang="en-US" dirty="0" smtClean="0">
                <a:solidFill>
                  <a:schemeClr val="tx2"/>
                </a:solidFill>
              </a:rPr>
              <a:t>任务管理子系统是管理、协调三个子系统运行环境的系统，属高层设计，也称体系结构设计。  </a:t>
            </a:r>
          </a:p>
        </p:txBody>
      </p:sp>
      <p:sp>
        <p:nvSpPr>
          <p:cNvPr id="4" name="灯片编号占位符 3"/>
          <p:cNvSpPr>
            <a:spLocks noGrp="1"/>
          </p:cNvSpPr>
          <p:nvPr>
            <p:ph type="sldNum" sz="quarter" idx="12"/>
          </p:nvPr>
        </p:nvSpPr>
        <p:spPr/>
        <p:txBody>
          <a:bodyPr/>
          <a:lstStyle/>
          <a:p>
            <a:pPr>
              <a:defRPr/>
            </a:pPr>
            <a:fld id="{1CC5FEA1-50E8-4474-81A5-0941D9E435ED}" type="slidenum">
              <a:rPr lang="zh-CN" altLang="en-US" smtClean="0"/>
              <a:pPr>
                <a:defRPr/>
              </a:pPr>
              <a:t>111</a:t>
            </a:fld>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问题域设计</a:t>
            </a:r>
          </a:p>
        </p:txBody>
      </p:sp>
      <p:sp>
        <p:nvSpPr>
          <p:cNvPr id="3" name="内容占位符 2"/>
          <p:cNvSpPr>
            <a:spLocks noGrp="1"/>
          </p:cNvSpPr>
          <p:nvPr>
            <p:ph idx="1"/>
          </p:nvPr>
        </p:nvSpPr>
        <p:spPr/>
        <p:txBody>
          <a:bodyPr>
            <a:normAutofit/>
          </a:bodyPr>
          <a:lstStyle/>
          <a:p>
            <a:pPr>
              <a:defRPr/>
            </a:pPr>
            <a:r>
              <a:rPr lang="zh-CN" altLang="en-US" dirty="0" smtClean="0">
                <a:solidFill>
                  <a:schemeClr val="tx2"/>
                </a:solidFill>
              </a:rPr>
              <a:t>问题</a:t>
            </a:r>
            <a:r>
              <a:rPr lang="zh-CN" altLang="en-US" dirty="0">
                <a:solidFill>
                  <a:schemeClr val="tx2"/>
                </a:solidFill>
              </a:rPr>
              <a:t>域：是指领域内在问题之间的逻辑关系。在</a:t>
            </a:r>
            <a:r>
              <a:rPr lang="en-US" altLang="zh-CN" dirty="0">
                <a:solidFill>
                  <a:schemeClr val="tx2"/>
                </a:solidFill>
              </a:rPr>
              <a:t>OOD</a:t>
            </a:r>
            <a:r>
              <a:rPr lang="zh-CN" altLang="en-US" dirty="0">
                <a:solidFill>
                  <a:schemeClr val="tx2"/>
                </a:solidFill>
              </a:rPr>
              <a:t>范围内，问题域是从领域问题按系统结构划分出的业务逻辑部分，问题域也是</a:t>
            </a:r>
            <a:r>
              <a:rPr lang="en-US" altLang="zh-CN" dirty="0">
                <a:solidFill>
                  <a:schemeClr val="tx2"/>
                </a:solidFill>
              </a:rPr>
              <a:t>OOD</a:t>
            </a:r>
            <a:r>
              <a:rPr lang="zh-CN" altLang="en-US" dirty="0">
                <a:solidFill>
                  <a:schemeClr val="tx2"/>
                </a:solidFill>
              </a:rPr>
              <a:t>的核心内容。</a:t>
            </a:r>
          </a:p>
          <a:p>
            <a:pPr>
              <a:defRPr/>
            </a:pPr>
            <a:r>
              <a:rPr lang="zh-CN" altLang="en-US" dirty="0" smtClean="0">
                <a:solidFill>
                  <a:schemeClr val="tx2"/>
                </a:solidFill>
              </a:rPr>
              <a:t>重要</a:t>
            </a:r>
            <a:r>
              <a:rPr lang="zh-CN" altLang="en-US" dirty="0">
                <a:solidFill>
                  <a:schemeClr val="tx2"/>
                </a:solidFill>
              </a:rPr>
              <a:t>工作是利用对象的封装、复用、关联、继承、依赖等特点细化成计算机语言可以实现的类模型。</a:t>
            </a:r>
          </a:p>
          <a:p>
            <a:pPr>
              <a:defRPr/>
            </a:pPr>
            <a:endParaRPr lang="zh-CN" altLang="en-US" dirty="0"/>
          </a:p>
          <a:p>
            <a:pPr>
              <a:defRPr/>
            </a:pPr>
            <a:endParaRPr lang="zh-CN" altLang="en-US" dirty="0"/>
          </a:p>
        </p:txBody>
      </p:sp>
      <p:sp>
        <p:nvSpPr>
          <p:cNvPr id="4" name="灯片编号占位符 3"/>
          <p:cNvSpPr>
            <a:spLocks noGrp="1"/>
          </p:cNvSpPr>
          <p:nvPr>
            <p:ph type="sldNum" sz="quarter" idx="12"/>
          </p:nvPr>
        </p:nvSpPr>
        <p:spPr/>
        <p:txBody>
          <a:bodyPr/>
          <a:lstStyle/>
          <a:p>
            <a:pPr>
              <a:defRPr/>
            </a:pPr>
            <a:fld id="{052803CD-3967-4FB6-932E-F0204EE7521B}" type="slidenum">
              <a:rPr lang="zh-CN" altLang="en-US" smtClean="0"/>
              <a:pPr>
                <a:defRPr/>
              </a:pPr>
              <a:t>112</a:t>
            </a:fld>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问题域设计内容</a:t>
            </a:r>
          </a:p>
        </p:txBody>
      </p:sp>
      <p:sp>
        <p:nvSpPr>
          <p:cNvPr id="3" name="内容占位符 2"/>
          <p:cNvSpPr>
            <a:spLocks noGrp="1"/>
          </p:cNvSpPr>
          <p:nvPr>
            <p:ph idx="1"/>
          </p:nvPr>
        </p:nvSpPr>
        <p:spPr/>
        <p:txBody>
          <a:bodyPr>
            <a:normAutofit/>
          </a:bodyPr>
          <a:lstStyle/>
          <a:p>
            <a:pPr>
              <a:defRPr/>
            </a:pPr>
            <a:r>
              <a:rPr lang="zh-CN" altLang="en-US" dirty="0" smtClean="0">
                <a:solidFill>
                  <a:schemeClr val="tx2"/>
                </a:solidFill>
              </a:rPr>
              <a:t>复用</a:t>
            </a:r>
            <a:r>
              <a:rPr lang="zh-CN" altLang="en-US" dirty="0">
                <a:solidFill>
                  <a:schemeClr val="tx2"/>
                </a:solidFill>
              </a:rPr>
              <a:t>与</a:t>
            </a:r>
            <a:r>
              <a:rPr lang="zh-CN" altLang="en-US" dirty="0" smtClean="0">
                <a:solidFill>
                  <a:schemeClr val="tx2"/>
                </a:solidFill>
              </a:rPr>
              <a:t>继承</a:t>
            </a:r>
            <a:endParaRPr lang="en-US" altLang="zh-CN" dirty="0" smtClean="0">
              <a:solidFill>
                <a:schemeClr val="tx2"/>
              </a:solidFill>
            </a:endParaRPr>
          </a:p>
          <a:p>
            <a:pPr>
              <a:defRPr/>
            </a:pPr>
            <a:r>
              <a:rPr lang="zh-CN" altLang="en-US" dirty="0" smtClean="0">
                <a:solidFill>
                  <a:schemeClr val="tx2"/>
                </a:solidFill>
              </a:rPr>
              <a:t>关联的调整</a:t>
            </a:r>
            <a:endParaRPr lang="en-US" altLang="zh-CN" dirty="0" smtClean="0">
              <a:solidFill>
                <a:schemeClr val="tx2"/>
              </a:solidFill>
            </a:endParaRPr>
          </a:p>
          <a:p>
            <a:pPr>
              <a:defRPr/>
            </a:pPr>
            <a:r>
              <a:rPr lang="zh-CN" altLang="en-US" dirty="0" smtClean="0">
                <a:solidFill>
                  <a:schemeClr val="tx2"/>
                </a:solidFill>
              </a:rPr>
              <a:t>利用</a:t>
            </a:r>
            <a:r>
              <a:rPr lang="zh-CN" altLang="en-US" dirty="0">
                <a:solidFill>
                  <a:schemeClr val="tx2"/>
                </a:solidFill>
              </a:rPr>
              <a:t>多态与</a:t>
            </a:r>
            <a:r>
              <a:rPr lang="zh-CN" altLang="en-US" dirty="0" smtClean="0">
                <a:solidFill>
                  <a:schemeClr val="tx2"/>
                </a:solidFill>
              </a:rPr>
              <a:t>接口</a:t>
            </a:r>
            <a:endParaRPr lang="en-US" altLang="zh-CN" dirty="0">
              <a:solidFill>
                <a:schemeClr val="tx2"/>
              </a:solidFill>
            </a:endParaRPr>
          </a:p>
          <a:p>
            <a:pPr>
              <a:defRPr/>
            </a:pPr>
            <a:r>
              <a:rPr lang="zh-CN" altLang="en-US" dirty="0" smtClean="0">
                <a:solidFill>
                  <a:schemeClr val="tx2"/>
                </a:solidFill>
              </a:rPr>
              <a:t>调整</a:t>
            </a:r>
            <a:r>
              <a:rPr lang="zh-CN" altLang="en-US" dirty="0">
                <a:solidFill>
                  <a:schemeClr val="tx2"/>
                </a:solidFill>
              </a:rPr>
              <a:t>与完善属性和</a:t>
            </a:r>
            <a:r>
              <a:rPr lang="zh-CN" altLang="en-US" dirty="0" smtClean="0">
                <a:solidFill>
                  <a:schemeClr val="tx2"/>
                </a:solidFill>
              </a:rPr>
              <a:t>行为</a:t>
            </a:r>
            <a:endParaRPr lang="en-US" altLang="zh-CN" dirty="0">
              <a:solidFill>
                <a:schemeClr val="tx2"/>
              </a:solidFill>
            </a:endParaRPr>
          </a:p>
          <a:p>
            <a:pPr>
              <a:defRPr/>
            </a:pPr>
            <a:r>
              <a:rPr lang="zh-CN" altLang="en-US" dirty="0" smtClean="0">
                <a:solidFill>
                  <a:schemeClr val="tx2"/>
                </a:solidFill>
              </a:rPr>
              <a:t>为</a:t>
            </a:r>
            <a:r>
              <a:rPr lang="zh-CN" altLang="en-US" dirty="0">
                <a:solidFill>
                  <a:schemeClr val="tx2"/>
                </a:solidFill>
              </a:rPr>
              <a:t>提高性能做的</a:t>
            </a:r>
            <a:r>
              <a:rPr lang="zh-CN" altLang="en-US" dirty="0" smtClean="0">
                <a:solidFill>
                  <a:schemeClr val="tx2"/>
                </a:solidFill>
              </a:rPr>
              <a:t>调整</a:t>
            </a:r>
            <a:endParaRPr lang="en-US" altLang="zh-CN" dirty="0">
              <a:solidFill>
                <a:schemeClr val="tx2"/>
              </a:solidFill>
            </a:endParaRPr>
          </a:p>
          <a:p>
            <a:pPr>
              <a:defRPr/>
            </a:pPr>
            <a:r>
              <a:rPr lang="zh-CN" altLang="en-US" dirty="0" smtClean="0">
                <a:solidFill>
                  <a:schemeClr val="tx2"/>
                </a:solidFill>
              </a:rPr>
              <a:t>构造</a:t>
            </a:r>
            <a:r>
              <a:rPr lang="zh-CN" altLang="en-US" dirty="0">
                <a:solidFill>
                  <a:schemeClr val="tx2"/>
                </a:solidFill>
              </a:rPr>
              <a:t>和优化</a:t>
            </a:r>
            <a:r>
              <a:rPr lang="zh-CN" altLang="en-US" dirty="0" smtClean="0">
                <a:solidFill>
                  <a:schemeClr val="tx2"/>
                </a:solidFill>
              </a:rPr>
              <a:t>算法</a:t>
            </a:r>
            <a:endParaRPr lang="en-US" altLang="zh-CN" dirty="0">
              <a:solidFill>
                <a:schemeClr val="tx2"/>
              </a:solidFill>
            </a:endParaRPr>
          </a:p>
          <a:p>
            <a:pPr>
              <a:defRPr/>
            </a:pPr>
            <a:r>
              <a:rPr lang="zh-CN" altLang="en-US" dirty="0" smtClean="0">
                <a:solidFill>
                  <a:schemeClr val="tx2"/>
                </a:solidFill>
              </a:rPr>
              <a:t>决定</a:t>
            </a:r>
            <a:r>
              <a:rPr lang="zh-CN" altLang="en-US" dirty="0">
                <a:solidFill>
                  <a:schemeClr val="tx2"/>
                </a:solidFill>
              </a:rPr>
              <a:t>对象间的可访问</a:t>
            </a:r>
            <a:r>
              <a:rPr lang="zh-CN" altLang="en-US" dirty="0" smtClean="0">
                <a:solidFill>
                  <a:schemeClr val="tx2"/>
                </a:solidFill>
              </a:rPr>
              <a:t>性</a:t>
            </a:r>
            <a:endParaRPr lang="zh-CN" altLang="en-US" dirty="0">
              <a:solidFill>
                <a:schemeClr val="tx2"/>
              </a:solidFill>
            </a:endParaRPr>
          </a:p>
        </p:txBody>
      </p:sp>
      <p:sp>
        <p:nvSpPr>
          <p:cNvPr id="4" name="灯片编号占位符 3"/>
          <p:cNvSpPr>
            <a:spLocks noGrp="1"/>
          </p:cNvSpPr>
          <p:nvPr>
            <p:ph type="sldNum" sz="quarter" idx="12"/>
          </p:nvPr>
        </p:nvSpPr>
        <p:spPr/>
        <p:txBody>
          <a:bodyPr/>
          <a:lstStyle/>
          <a:p>
            <a:pPr>
              <a:defRPr/>
            </a:pPr>
            <a:fld id="{A100C9AD-A5F6-4A7E-8726-E5EFAD36E3D3}" type="slidenum">
              <a:rPr lang="zh-CN" altLang="en-US" smtClean="0"/>
              <a:pPr>
                <a:defRPr/>
              </a:pPr>
              <a:t>113</a:t>
            </a:fld>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r>
              <a:rPr lang="zh-CN" altLang="en-US" b="1" dirty="0" smtClean="0"/>
              <a:t>界面交互设计</a:t>
            </a:r>
          </a:p>
        </p:txBody>
      </p:sp>
      <p:sp>
        <p:nvSpPr>
          <p:cNvPr id="118787" name="内容占位符 2"/>
          <p:cNvSpPr>
            <a:spLocks noGrp="1"/>
          </p:cNvSpPr>
          <p:nvPr>
            <p:ph sz="half" idx="1"/>
          </p:nvPr>
        </p:nvSpPr>
        <p:spPr/>
        <p:txBody>
          <a:bodyPr/>
          <a:lstStyle/>
          <a:p>
            <a:r>
              <a:rPr lang="zh-CN" altLang="en-US" sz="2000" dirty="0" smtClean="0">
                <a:solidFill>
                  <a:schemeClr val="tx2"/>
                </a:solidFill>
              </a:rPr>
              <a:t> 人机界面的设计准则</a:t>
            </a:r>
          </a:p>
          <a:p>
            <a:pPr lvl="1"/>
            <a:r>
              <a:rPr lang="zh-CN" altLang="en-US" sz="1800" dirty="0" smtClean="0"/>
              <a:t> 易学、易用、操作方便；</a:t>
            </a:r>
          </a:p>
          <a:p>
            <a:pPr lvl="1"/>
            <a:r>
              <a:rPr lang="zh-CN" altLang="en-US" sz="1800" dirty="0" smtClean="0"/>
              <a:t>尽量保持一致性；</a:t>
            </a:r>
          </a:p>
          <a:p>
            <a:pPr lvl="1"/>
            <a:r>
              <a:rPr lang="zh-CN" altLang="en-US" sz="1800" dirty="0" smtClean="0"/>
              <a:t>及时提供有意义的反馈；</a:t>
            </a:r>
          </a:p>
          <a:p>
            <a:pPr lvl="1"/>
            <a:r>
              <a:rPr lang="zh-CN" altLang="en-US" sz="1800" dirty="0" smtClean="0"/>
              <a:t>使用户的注意力集中在当前的任务上而不是界面上；</a:t>
            </a:r>
          </a:p>
          <a:p>
            <a:pPr lvl="1"/>
            <a:r>
              <a:rPr lang="zh-CN" altLang="en-US" sz="1800" dirty="0" smtClean="0"/>
              <a:t>尽量减少用户的记忆；</a:t>
            </a:r>
          </a:p>
          <a:p>
            <a:pPr lvl="1"/>
            <a:r>
              <a:rPr lang="zh-CN" altLang="en-US" sz="1800" dirty="0" smtClean="0"/>
              <a:t>具有语境敏感的帮助功能；</a:t>
            </a:r>
          </a:p>
          <a:p>
            <a:pPr lvl="1"/>
            <a:r>
              <a:rPr lang="zh-CN" altLang="en-US" sz="1800" dirty="0" smtClean="0"/>
              <a:t>减少重复的输入和操作；</a:t>
            </a:r>
          </a:p>
          <a:p>
            <a:pPr lvl="1"/>
            <a:r>
              <a:rPr lang="zh-CN" altLang="en-US" sz="1800" dirty="0" smtClean="0"/>
              <a:t>对用户的操作具有容错性</a:t>
            </a:r>
            <a:r>
              <a:rPr lang="en-US" altLang="zh-CN" sz="1800" dirty="0" smtClean="0"/>
              <a:t>,</a:t>
            </a:r>
            <a:r>
              <a:rPr lang="zh-CN" altLang="en-US" sz="1800" dirty="0" smtClean="0"/>
              <a:t>如</a:t>
            </a:r>
            <a:r>
              <a:rPr lang="en-US" altLang="zh-CN" sz="1800" dirty="0" smtClean="0"/>
              <a:t>UNDO</a:t>
            </a:r>
            <a:r>
              <a:rPr lang="zh-CN" altLang="en-US" sz="1800" dirty="0" smtClean="0"/>
              <a:t>；</a:t>
            </a:r>
          </a:p>
          <a:p>
            <a:pPr lvl="1"/>
            <a:r>
              <a:rPr lang="zh-CN" altLang="en-US" sz="1800" dirty="0" smtClean="0"/>
              <a:t>防止灾难性的错误；</a:t>
            </a:r>
          </a:p>
          <a:p>
            <a:pPr lvl="1"/>
            <a:r>
              <a:rPr lang="zh-CN" altLang="en-US" sz="1800" dirty="0" smtClean="0"/>
              <a:t>其它：如艺术性、趣味性、风格、视感等；</a:t>
            </a:r>
          </a:p>
        </p:txBody>
      </p:sp>
      <p:sp>
        <p:nvSpPr>
          <p:cNvPr id="118788" name="内容占位符 4"/>
          <p:cNvSpPr>
            <a:spLocks noGrp="1"/>
          </p:cNvSpPr>
          <p:nvPr>
            <p:ph sz="half" idx="2"/>
          </p:nvPr>
        </p:nvSpPr>
        <p:spPr/>
        <p:txBody>
          <a:bodyPr/>
          <a:lstStyle/>
          <a:p>
            <a:r>
              <a:rPr lang="zh-CN" altLang="en-US" sz="2000" dirty="0" smtClean="0">
                <a:solidFill>
                  <a:schemeClr val="tx2"/>
                </a:solidFill>
              </a:rPr>
              <a:t>归纳三大原则是：</a:t>
            </a:r>
          </a:p>
          <a:p>
            <a:pPr lvl="1"/>
            <a:r>
              <a:rPr lang="zh-CN" altLang="en-US" sz="1800" dirty="0" smtClean="0"/>
              <a:t>   置界面于用户的控制之下；</a:t>
            </a:r>
          </a:p>
          <a:p>
            <a:pPr lvl="1"/>
            <a:r>
              <a:rPr lang="zh-CN" altLang="en-US" sz="1800" dirty="0" smtClean="0"/>
              <a:t>   减少用户的记忆负担；</a:t>
            </a:r>
          </a:p>
          <a:p>
            <a:pPr lvl="1"/>
            <a:r>
              <a:rPr lang="zh-CN" altLang="en-US" sz="1800" dirty="0" smtClean="0"/>
              <a:t>   保持界面的一致性。</a:t>
            </a:r>
          </a:p>
          <a:p>
            <a:endParaRPr lang="zh-CN" altLang="en-US" sz="2000" dirty="0" smtClean="0"/>
          </a:p>
          <a:p>
            <a:endParaRPr lang="zh-CN" altLang="en-US" sz="2000" dirty="0" smtClean="0"/>
          </a:p>
        </p:txBody>
      </p:sp>
      <p:sp>
        <p:nvSpPr>
          <p:cNvPr id="4" name="灯片编号占位符 3"/>
          <p:cNvSpPr>
            <a:spLocks noGrp="1"/>
          </p:cNvSpPr>
          <p:nvPr>
            <p:ph type="sldNum" sz="quarter" idx="12"/>
          </p:nvPr>
        </p:nvSpPr>
        <p:spPr/>
        <p:txBody>
          <a:bodyPr/>
          <a:lstStyle/>
          <a:p>
            <a:pPr>
              <a:defRPr/>
            </a:pPr>
            <a:fld id="{D6604E2E-6C59-4879-B5B6-835A1896179D}" type="slidenum">
              <a:rPr lang="zh-CN" altLang="en-US" smtClean="0"/>
              <a:pPr>
                <a:defRPr/>
              </a:pPr>
              <a:t>114</a:t>
            </a:fld>
            <a:endParaRPr lang="zh-CN" alt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defRPr/>
            </a:pPr>
            <a:r>
              <a:rPr/>
              <a:t>原型设计</a:t>
            </a:r>
          </a:p>
        </p:txBody>
      </p:sp>
      <p:sp>
        <p:nvSpPr>
          <p:cNvPr id="5" name="灯片编号占位符 4"/>
          <p:cNvSpPr>
            <a:spLocks noGrp="1"/>
          </p:cNvSpPr>
          <p:nvPr>
            <p:ph type="sldNum" sz="quarter" idx="12"/>
          </p:nvPr>
        </p:nvSpPr>
        <p:spPr/>
        <p:txBody>
          <a:bodyPr/>
          <a:lstStyle/>
          <a:p>
            <a:pPr>
              <a:defRPr/>
            </a:pPr>
            <a:fld id="{A2D5D490-1482-4CFB-A534-B255074F0A07}" type="slidenum">
              <a:rPr lang="zh-CN" altLang="en-US" smtClean="0"/>
              <a:pPr>
                <a:defRPr/>
              </a:pPr>
              <a:t>115</a:t>
            </a:fld>
            <a:endParaRPr lang="zh-CN" altLang="en-US"/>
          </a:p>
        </p:txBody>
      </p:sp>
      <p:pic>
        <p:nvPicPr>
          <p:cNvPr id="119812" name="Picture 2"/>
          <p:cNvPicPr>
            <a:picLocks noChangeAspect="1" noChangeArrowheads="1"/>
          </p:cNvPicPr>
          <p:nvPr/>
        </p:nvPicPr>
        <p:blipFill>
          <a:blip r:embed="rId2"/>
          <a:srcRect/>
          <a:stretch>
            <a:fillRect/>
          </a:stretch>
        </p:blipFill>
        <p:spPr bwMode="auto">
          <a:xfrm>
            <a:off x="395288" y="1196975"/>
            <a:ext cx="1762125" cy="962025"/>
          </a:xfrm>
          <a:prstGeom prst="rect">
            <a:avLst/>
          </a:prstGeom>
          <a:noFill/>
          <a:ln w="9525">
            <a:noFill/>
            <a:miter lim="800000"/>
            <a:headEnd/>
            <a:tailEnd/>
          </a:ln>
        </p:spPr>
      </p:pic>
      <p:pic>
        <p:nvPicPr>
          <p:cNvPr id="115717" name="Picture 5"/>
          <p:cNvPicPr>
            <a:picLocks noChangeAspect="1" noChangeArrowheads="1"/>
          </p:cNvPicPr>
          <p:nvPr/>
        </p:nvPicPr>
        <p:blipFill>
          <a:blip r:embed="rId3"/>
          <a:srcRect/>
          <a:stretch>
            <a:fillRect/>
          </a:stretch>
        </p:blipFill>
        <p:spPr bwMode="auto">
          <a:xfrm>
            <a:off x="2157413" y="1689100"/>
            <a:ext cx="5715000" cy="42576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9814" name="Picture 4" descr="Axure中级互动设计3—设计多层选单"/>
          <p:cNvPicPr>
            <a:picLocks noChangeAspect="1" noChangeArrowheads="1" noCrop="1"/>
          </p:cNvPicPr>
          <p:nvPr/>
        </p:nvPicPr>
        <p:blipFill>
          <a:blip r:embed="rId4" cstate="print"/>
          <a:srcRect/>
          <a:stretch>
            <a:fillRect/>
          </a:stretch>
        </p:blipFill>
        <p:spPr bwMode="auto">
          <a:xfrm>
            <a:off x="3252788" y="2178050"/>
            <a:ext cx="1331912" cy="85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err="1"/>
              <a:t>irise</a:t>
            </a:r>
            <a:endParaRPr/>
          </a:p>
        </p:txBody>
      </p:sp>
      <p:sp>
        <p:nvSpPr>
          <p:cNvPr id="4" name="灯片编号占位符 3"/>
          <p:cNvSpPr>
            <a:spLocks noGrp="1"/>
          </p:cNvSpPr>
          <p:nvPr>
            <p:ph type="sldNum" sz="quarter" idx="12"/>
          </p:nvPr>
        </p:nvSpPr>
        <p:spPr/>
        <p:txBody>
          <a:bodyPr/>
          <a:lstStyle/>
          <a:p>
            <a:pPr>
              <a:defRPr/>
            </a:pPr>
            <a:fld id="{12E07097-DEA9-4D8D-98B7-F437F388829A}" type="slidenum">
              <a:rPr lang="zh-CN" altLang="en-US" smtClean="0"/>
              <a:pPr>
                <a:defRPr/>
              </a:pPr>
              <a:t>116</a:t>
            </a:fld>
            <a:endParaRPr lang="zh-CN" altLang="en-US"/>
          </a:p>
        </p:txBody>
      </p:sp>
      <p:pic>
        <p:nvPicPr>
          <p:cNvPr id="120836" name="Picture 2" descr="http://www.noupe.com/wp-content/uploads/2014/02/Flatastic-Mobile-UI-Kit.jpg"/>
          <p:cNvPicPr>
            <a:picLocks noChangeAspect="1" noChangeArrowheads="1"/>
          </p:cNvPicPr>
          <p:nvPr/>
        </p:nvPicPr>
        <p:blipFill>
          <a:blip r:embed="rId2"/>
          <a:srcRect/>
          <a:stretch>
            <a:fillRect/>
          </a:stretch>
        </p:blipFill>
        <p:spPr bwMode="auto">
          <a:xfrm>
            <a:off x="827088" y="1557338"/>
            <a:ext cx="5238750" cy="4638675"/>
          </a:xfrm>
          <a:prstGeom prst="rect">
            <a:avLst/>
          </a:prstGeom>
          <a:noFill/>
          <a:ln w="9525">
            <a:noFill/>
            <a:miter lim="800000"/>
            <a:headEnd/>
            <a:tailEnd/>
          </a:ln>
        </p:spPr>
      </p:pic>
      <p:pic>
        <p:nvPicPr>
          <p:cNvPr id="139268" name="Picture 4" descr="http://farm1.staticflickr.com/224/457771275_bcf526e9cc_z.jpg?zz=1"/>
          <p:cNvPicPr>
            <a:picLocks noChangeAspect="1" noChangeArrowheads="1"/>
          </p:cNvPicPr>
          <p:nvPr/>
        </p:nvPicPr>
        <p:blipFill>
          <a:blip r:embed="rId3"/>
          <a:srcRect/>
          <a:stretch>
            <a:fillRect/>
          </a:stretch>
        </p:blipFill>
        <p:spPr bwMode="auto">
          <a:xfrm>
            <a:off x="2268538" y="1557338"/>
            <a:ext cx="6096000" cy="457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fade">
                                      <p:cBhvr>
                                        <p:cTn id="7" dur="1000"/>
                                        <p:tgtEl>
                                          <p:spTgt spid="139268"/>
                                        </p:tgtEl>
                                      </p:cBhvr>
                                    </p:animEffect>
                                    <p:anim calcmode="lin" valueType="num">
                                      <p:cBhvr>
                                        <p:cTn id="8" dur="1000" fill="hold"/>
                                        <p:tgtEl>
                                          <p:spTgt spid="139268"/>
                                        </p:tgtEl>
                                        <p:attrNameLst>
                                          <p:attrName>ppt_x</p:attrName>
                                        </p:attrNameLst>
                                      </p:cBhvr>
                                      <p:tavLst>
                                        <p:tav tm="0">
                                          <p:val>
                                            <p:strVal val="#ppt_x"/>
                                          </p:val>
                                        </p:tav>
                                        <p:tav tm="100000">
                                          <p:val>
                                            <p:strVal val="#ppt_x"/>
                                          </p:val>
                                        </p:tav>
                                      </p:tavLst>
                                    </p:anim>
                                    <p:anim calcmode="lin" valueType="num">
                                      <p:cBhvr>
                                        <p:cTn id="9" dur="1000" fill="hold"/>
                                        <p:tgtEl>
                                          <p:spTgt spid="1392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defRPr/>
            </a:pPr>
            <a:r>
              <a:rPr b="1" dirty="0"/>
              <a:t>数据管理设计</a:t>
            </a:r>
          </a:p>
        </p:txBody>
      </p:sp>
      <p:sp>
        <p:nvSpPr>
          <p:cNvPr id="7" name="内容占位符 6"/>
          <p:cNvSpPr>
            <a:spLocks noGrp="1"/>
          </p:cNvSpPr>
          <p:nvPr>
            <p:ph idx="1"/>
          </p:nvPr>
        </p:nvSpPr>
        <p:spPr/>
        <p:txBody>
          <a:bodyPr>
            <a:normAutofit/>
          </a:bodyPr>
          <a:lstStyle/>
          <a:p>
            <a:pPr>
              <a:defRPr/>
            </a:pPr>
            <a:r>
              <a:rPr lang="zh-CN" altLang="en-US" dirty="0">
                <a:solidFill>
                  <a:schemeClr val="tx2"/>
                </a:solidFill>
              </a:rPr>
              <a:t> 要从面向对象的观点来理解数据管理：</a:t>
            </a:r>
          </a:p>
          <a:p>
            <a:pPr lvl="1">
              <a:defRPr/>
            </a:pPr>
            <a:r>
              <a:rPr lang="zh-CN" altLang="en-US" dirty="0"/>
              <a:t>数据管理不等于就是数据库设计；</a:t>
            </a:r>
          </a:p>
          <a:p>
            <a:pPr lvl="1">
              <a:defRPr/>
            </a:pPr>
            <a:r>
              <a:rPr lang="zh-CN" altLang="en-US" dirty="0"/>
              <a:t>数据概念分析到数据对象设计遵循面向对象方法；</a:t>
            </a:r>
          </a:p>
          <a:p>
            <a:pPr lvl="1">
              <a:defRPr/>
            </a:pPr>
            <a:r>
              <a:rPr lang="zh-CN" altLang="en-US" dirty="0"/>
              <a:t>数据对象与数据实体是由“数据管理层”隔离的，应用程序访问的是数据对象；</a:t>
            </a:r>
          </a:p>
          <a:p>
            <a:pPr lvl="1">
              <a:defRPr/>
            </a:pPr>
            <a:r>
              <a:rPr lang="zh-CN" altLang="en-US" dirty="0"/>
              <a:t>数据对象与数据实体存在着</a:t>
            </a:r>
            <a:r>
              <a:rPr lang="en-US" altLang="zh-CN" dirty="0"/>
              <a:t>OR</a:t>
            </a:r>
            <a:r>
              <a:rPr lang="zh-CN" altLang="en-US" dirty="0"/>
              <a:t>映射；</a:t>
            </a:r>
          </a:p>
          <a:p>
            <a:pPr>
              <a:defRPr/>
            </a:pPr>
            <a:r>
              <a:rPr lang="zh-CN" altLang="en-US" dirty="0" smtClean="0">
                <a:solidFill>
                  <a:schemeClr val="tx2"/>
                </a:solidFill>
              </a:rPr>
              <a:t>要</a:t>
            </a:r>
            <a:r>
              <a:rPr lang="zh-CN" altLang="en-US" dirty="0">
                <a:solidFill>
                  <a:schemeClr val="tx2"/>
                </a:solidFill>
              </a:rPr>
              <a:t>从关系数据的概念提升到面向对象的新概念：</a:t>
            </a:r>
          </a:p>
          <a:p>
            <a:pPr lvl="1">
              <a:defRPr/>
            </a:pPr>
            <a:r>
              <a:rPr lang="zh-CN" altLang="en-US" dirty="0"/>
              <a:t>数据管理、实体模型、对象持久化 、</a:t>
            </a:r>
            <a:r>
              <a:rPr lang="en-US" altLang="zh-CN" dirty="0"/>
              <a:t>OR</a:t>
            </a:r>
            <a:r>
              <a:rPr lang="zh-CN" altLang="en-US" dirty="0"/>
              <a:t>映射 、数据库驱动接口 、数据隔离层（持久化层）、持久化层</a:t>
            </a:r>
            <a:r>
              <a:rPr lang="zh-CN" altLang="en-US" dirty="0" smtClean="0"/>
              <a:t>框架等</a:t>
            </a:r>
            <a:endParaRPr lang="zh-CN" altLang="en-US" dirty="0"/>
          </a:p>
        </p:txBody>
      </p:sp>
      <p:sp>
        <p:nvSpPr>
          <p:cNvPr id="5" name="灯片编号占位符 4"/>
          <p:cNvSpPr>
            <a:spLocks noGrp="1"/>
          </p:cNvSpPr>
          <p:nvPr>
            <p:ph type="sldNum" sz="quarter" idx="12"/>
          </p:nvPr>
        </p:nvSpPr>
        <p:spPr/>
        <p:txBody>
          <a:bodyPr/>
          <a:lstStyle/>
          <a:p>
            <a:pPr>
              <a:defRPr/>
            </a:pPr>
            <a:fld id="{5D2184F0-C032-47B9-A523-846E52E0FBB7}" type="slidenum">
              <a:rPr lang="zh-CN" altLang="en-US" smtClean="0"/>
              <a:pPr>
                <a:defRPr/>
              </a:pPr>
              <a:t>117</a:t>
            </a:fld>
            <a:endParaRPr lang="zh-CN" alt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数据管理设计</a:t>
            </a:r>
          </a:p>
        </p:txBody>
      </p:sp>
      <p:sp>
        <p:nvSpPr>
          <p:cNvPr id="4" name="灯片编号占位符 3"/>
          <p:cNvSpPr>
            <a:spLocks noGrp="1"/>
          </p:cNvSpPr>
          <p:nvPr>
            <p:ph type="sldNum" sz="quarter" idx="12"/>
          </p:nvPr>
        </p:nvSpPr>
        <p:spPr/>
        <p:txBody>
          <a:bodyPr/>
          <a:lstStyle/>
          <a:p>
            <a:pPr>
              <a:defRPr/>
            </a:pPr>
            <a:fld id="{84D0C505-3A7F-4DA6-BEE9-AA4826AE04E5}" type="slidenum">
              <a:rPr lang="zh-CN" altLang="en-US" smtClean="0"/>
              <a:pPr>
                <a:defRPr/>
              </a:pPr>
              <a:t>118</a:t>
            </a:fld>
            <a:endParaRPr lang="zh-CN" altLang="en-US"/>
          </a:p>
        </p:txBody>
      </p:sp>
      <p:sp>
        <p:nvSpPr>
          <p:cNvPr id="6" name="Rectangle 6"/>
          <p:cNvSpPr>
            <a:spLocks noChangeArrowheads="1"/>
          </p:cNvSpPr>
          <p:nvPr/>
        </p:nvSpPr>
        <p:spPr bwMode="auto">
          <a:xfrm>
            <a:off x="6588125" y="1916112"/>
            <a:ext cx="1692275" cy="869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p>
            <a:pPr marL="361950" indent="-361950" algn="ctr">
              <a:spcBef>
                <a:spcPct val="55000"/>
              </a:spcBef>
              <a:buFont typeface="Wingdings" pitchFamily="2" charset="2"/>
              <a:buNone/>
              <a:defRPr/>
            </a:pPr>
            <a:r>
              <a:rPr lang="zh-CN" altLang="en-US" dirty="0">
                <a:solidFill>
                  <a:schemeClr val="tx2"/>
                </a:solidFill>
                <a:latin typeface="+mn-ea"/>
                <a:ea typeface="+mn-ea"/>
              </a:rPr>
              <a:t>应用程序直接</a:t>
            </a:r>
          </a:p>
          <a:p>
            <a:pPr marL="361950" indent="-361950" algn="ctr">
              <a:spcBef>
                <a:spcPct val="55000"/>
              </a:spcBef>
              <a:buFont typeface="Wingdings" pitchFamily="2" charset="2"/>
              <a:buNone/>
              <a:defRPr/>
            </a:pPr>
            <a:r>
              <a:rPr lang="zh-CN" altLang="en-US" dirty="0">
                <a:solidFill>
                  <a:schemeClr val="tx2"/>
                </a:solidFill>
                <a:latin typeface="+mn-ea"/>
                <a:ea typeface="+mn-ea"/>
              </a:rPr>
              <a:t>访问</a:t>
            </a:r>
            <a:r>
              <a:rPr lang="en-US" altLang="zh-CN" dirty="0">
                <a:solidFill>
                  <a:schemeClr val="tx2"/>
                </a:solidFill>
                <a:latin typeface="+mn-ea"/>
                <a:ea typeface="+mn-ea"/>
              </a:rPr>
              <a:t>DBMS</a:t>
            </a:r>
          </a:p>
        </p:txBody>
      </p:sp>
      <p:grpSp>
        <p:nvGrpSpPr>
          <p:cNvPr id="3" name="Group 15"/>
          <p:cNvGrpSpPr>
            <a:grpSpLocks noChangeAspect="1"/>
          </p:cNvGrpSpPr>
          <p:nvPr/>
        </p:nvGrpSpPr>
        <p:grpSpPr bwMode="auto">
          <a:xfrm>
            <a:off x="1044575" y="1484313"/>
            <a:ext cx="5400675" cy="2043112"/>
            <a:chOff x="3010" y="4121"/>
            <a:chExt cx="5782" cy="1518"/>
          </a:xfrm>
        </p:grpSpPr>
        <p:sp>
          <p:nvSpPr>
            <p:cNvPr id="8" name="AutoShape 16"/>
            <p:cNvSpPr>
              <a:spLocks noChangeAspect="1" noChangeArrowheads="1"/>
            </p:cNvSpPr>
            <p:nvPr/>
          </p:nvSpPr>
          <p:spPr bwMode="auto">
            <a:xfrm>
              <a:off x="3010" y="4121"/>
              <a:ext cx="5782" cy="1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defRPr/>
              </a:pPr>
              <a:endParaRPr lang="zh-CN" altLang="en-US">
                <a:latin typeface="+mn-ea"/>
                <a:ea typeface="+mn-ea"/>
              </a:endParaRPr>
            </a:p>
          </p:txBody>
        </p:sp>
        <p:grpSp>
          <p:nvGrpSpPr>
            <p:cNvPr id="5" name="Group 17"/>
            <p:cNvGrpSpPr>
              <a:grpSpLocks/>
            </p:cNvGrpSpPr>
            <p:nvPr/>
          </p:nvGrpSpPr>
          <p:grpSpPr bwMode="auto">
            <a:xfrm>
              <a:off x="3010" y="4121"/>
              <a:ext cx="5664" cy="1518"/>
              <a:chOff x="3010" y="4121"/>
              <a:chExt cx="6608" cy="2277"/>
            </a:xfrm>
          </p:grpSpPr>
          <p:sp>
            <p:nvSpPr>
              <p:cNvPr id="10" name="Rectangle 18"/>
              <p:cNvSpPr>
                <a:spLocks noChangeArrowheads="1"/>
              </p:cNvSpPr>
              <p:nvPr/>
            </p:nvSpPr>
            <p:spPr bwMode="auto">
              <a:xfrm>
                <a:off x="3010" y="4121"/>
                <a:ext cx="6611" cy="1518"/>
              </a:xfrm>
              <a:prstGeom prst="rect">
                <a:avLst/>
              </a:prstGeom>
              <a:noFill/>
              <a:ln w="12700">
                <a:solidFill>
                  <a:srgbClr val="000000"/>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lIns="0" tIns="0" rIns="0" bIns="29261"/>
              <a:lstStyle/>
              <a:p>
                <a:pPr algn="ctr">
                  <a:lnSpc>
                    <a:spcPct val="96000"/>
                  </a:lnSpc>
                  <a:defRPr/>
                </a:pPr>
                <a:r>
                  <a:rPr lang="zh-CN" altLang="en-US">
                    <a:solidFill>
                      <a:srgbClr val="000000"/>
                    </a:solidFill>
                    <a:latin typeface="+mn-ea"/>
                    <a:ea typeface="+mn-ea"/>
                  </a:rPr>
                  <a:t>应用程序</a:t>
                </a:r>
                <a:r>
                  <a:rPr lang="en-US" altLang="zh-CN">
                    <a:solidFill>
                      <a:srgbClr val="000000"/>
                    </a:solidFill>
                    <a:latin typeface="+mn-ea"/>
                    <a:ea typeface="+mn-ea"/>
                  </a:rPr>
                  <a:t>(</a:t>
                </a:r>
                <a:r>
                  <a:rPr lang="zh-CN" altLang="en-US">
                    <a:solidFill>
                      <a:srgbClr val="000000"/>
                    </a:solidFill>
                    <a:latin typeface="+mn-ea"/>
                    <a:ea typeface="+mn-ea"/>
                  </a:rPr>
                  <a:t>主体部件</a:t>
                </a:r>
                <a:r>
                  <a:rPr lang="en-US" altLang="zh-CN">
                    <a:solidFill>
                      <a:srgbClr val="000000"/>
                    </a:solidFill>
                    <a:latin typeface="+mn-ea"/>
                    <a:ea typeface="+mn-ea"/>
                  </a:rPr>
                  <a:t>)</a:t>
                </a:r>
                <a:endParaRPr lang="en-US" altLang="zh-CN">
                  <a:latin typeface="+mn-ea"/>
                  <a:ea typeface="+mn-ea"/>
                </a:endParaRPr>
              </a:p>
            </p:txBody>
          </p:sp>
          <p:grpSp>
            <p:nvGrpSpPr>
              <p:cNvPr id="7" name="Group 19"/>
              <p:cNvGrpSpPr>
                <a:grpSpLocks/>
              </p:cNvGrpSpPr>
              <p:nvPr/>
            </p:nvGrpSpPr>
            <p:grpSpPr bwMode="auto">
              <a:xfrm>
                <a:off x="3128" y="4563"/>
                <a:ext cx="1298" cy="823"/>
                <a:chOff x="3228" y="4310"/>
                <a:chExt cx="2156" cy="1859"/>
              </a:xfrm>
            </p:grpSpPr>
            <p:sp>
              <p:nvSpPr>
                <p:cNvPr id="25" name="Rectangle 20"/>
                <p:cNvSpPr>
                  <a:spLocks noChangeArrowheads="1"/>
                </p:cNvSpPr>
                <p:nvPr/>
              </p:nvSpPr>
              <p:spPr bwMode="auto">
                <a:xfrm>
                  <a:off x="3233" y="4311"/>
                  <a:ext cx="2138" cy="1858"/>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29261"/>
                <a:lstStyle/>
                <a:p>
                  <a:pPr algn="ctr">
                    <a:lnSpc>
                      <a:spcPct val="96000"/>
                    </a:lnSpc>
                    <a:defRPr/>
                  </a:pPr>
                  <a:r>
                    <a:rPr lang="en-US" altLang="zh-CN" sz="1600">
                      <a:solidFill>
                        <a:srgbClr val="000000"/>
                      </a:solidFill>
                      <a:latin typeface="+mn-ea"/>
                      <a:ea typeface="+mn-ea"/>
                    </a:rPr>
                    <a:t>ClassA</a:t>
                  </a:r>
                  <a:endParaRPr lang="en-US" altLang="zh-CN" sz="1600">
                    <a:latin typeface="+mn-ea"/>
                    <a:ea typeface="+mn-ea"/>
                  </a:endParaRPr>
                </a:p>
              </p:txBody>
            </p:sp>
            <p:sp>
              <p:nvSpPr>
                <p:cNvPr id="26" name="Line 21"/>
                <p:cNvSpPr>
                  <a:spLocks noChangeShapeType="1"/>
                </p:cNvSpPr>
                <p:nvPr/>
              </p:nvSpPr>
              <p:spPr bwMode="auto">
                <a:xfrm>
                  <a:off x="3233" y="5178"/>
                  <a:ext cx="2138"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sp>
              <p:nvSpPr>
                <p:cNvPr id="27" name="Line 22"/>
                <p:cNvSpPr>
                  <a:spLocks noChangeShapeType="1"/>
                </p:cNvSpPr>
                <p:nvPr/>
              </p:nvSpPr>
              <p:spPr bwMode="auto">
                <a:xfrm>
                  <a:off x="3246" y="5685"/>
                  <a:ext cx="2138"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grpSp>
          <p:grpSp>
            <p:nvGrpSpPr>
              <p:cNvPr id="9" name="Group 23"/>
              <p:cNvGrpSpPr>
                <a:grpSpLocks/>
              </p:cNvGrpSpPr>
              <p:nvPr/>
            </p:nvGrpSpPr>
            <p:grpSpPr bwMode="auto">
              <a:xfrm>
                <a:off x="4898" y="4563"/>
                <a:ext cx="1181" cy="823"/>
                <a:chOff x="5984" y="4310"/>
                <a:chExt cx="2168" cy="1736"/>
              </a:xfrm>
            </p:grpSpPr>
            <p:sp>
              <p:nvSpPr>
                <p:cNvPr id="22" name="Rectangle 24"/>
                <p:cNvSpPr>
                  <a:spLocks noChangeArrowheads="1"/>
                </p:cNvSpPr>
                <p:nvPr/>
              </p:nvSpPr>
              <p:spPr bwMode="auto">
                <a:xfrm>
                  <a:off x="5983" y="4311"/>
                  <a:ext cx="2144" cy="173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29261"/>
                <a:lstStyle/>
                <a:p>
                  <a:pPr algn="ctr">
                    <a:lnSpc>
                      <a:spcPct val="96000"/>
                    </a:lnSpc>
                    <a:defRPr/>
                  </a:pPr>
                  <a:r>
                    <a:rPr lang="en-US" altLang="zh-CN" sz="1600">
                      <a:solidFill>
                        <a:srgbClr val="000000"/>
                      </a:solidFill>
                      <a:latin typeface="+mn-ea"/>
                      <a:ea typeface="+mn-ea"/>
                    </a:rPr>
                    <a:t>ClassB</a:t>
                  </a:r>
                  <a:endParaRPr lang="en-US" altLang="zh-CN" sz="1600">
                    <a:latin typeface="+mn-ea"/>
                    <a:ea typeface="+mn-ea"/>
                  </a:endParaRPr>
                </a:p>
              </p:txBody>
            </p:sp>
            <p:sp>
              <p:nvSpPr>
                <p:cNvPr id="23" name="Line 25"/>
                <p:cNvSpPr>
                  <a:spLocks noChangeShapeType="1"/>
                </p:cNvSpPr>
                <p:nvPr/>
              </p:nvSpPr>
              <p:spPr bwMode="auto">
                <a:xfrm>
                  <a:off x="6009" y="5139"/>
                  <a:ext cx="2144"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sp>
              <p:nvSpPr>
                <p:cNvPr id="24" name="Line 26"/>
                <p:cNvSpPr>
                  <a:spLocks noChangeShapeType="1"/>
                </p:cNvSpPr>
                <p:nvPr/>
              </p:nvSpPr>
              <p:spPr bwMode="auto">
                <a:xfrm>
                  <a:off x="5983" y="5643"/>
                  <a:ext cx="2144"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grpSp>
          <p:grpSp>
            <p:nvGrpSpPr>
              <p:cNvPr id="11" name="Group 27"/>
              <p:cNvGrpSpPr>
                <a:grpSpLocks/>
              </p:cNvGrpSpPr>
              <p:nvPr/>
            </p:nvGrpSpPr>
            <p:grpSpPr bwMode="auto">
              <a:xfrm>
                <a:off x="8202" y="4563"/>
                <a:ext cx="1063" cy="823"/>
                <a:chOff x="10885" y="4310"/>
                <a:chExt cx="2164" cy="1736"/>
              </a:xfrm>
            </p:grpSpPr>
            <p:sp>
              <p:nvSpPr>
                <p:cNvPr id="19" name="Rectangle 28"/>
                <p:cNvSpPr>
                  <a:spLocks noChangeArrowheads="1"/>
                </p:cNvSpPr>
                <p:nvPr/>
              </p:nvSpPr>
              <p:spPr bwMode="auto">
                <a:xfrm>
                  <a:off x="10887" y="4311"/>
                  <a:ext cx="2143" cy="173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29261"/>
                <a:lstStyle/>
                <a:p>
                  <a:pPr algn="ctr">
                    <a:lnSpc>
                      <a:spcPct val="96000"/>
                    </a:lnSpc>
                    <a:defRPr/>
                  </a:pPr>
                  <a:r>
                    <a:rPr lang="en-US" altLang="zh-CN" sz="1600">
                      <a:solidFill>
                        <a:srgbClr val="000000"/>
                      </a:solidFill>
                      <a:latin typeface="+mn-ea"/>
                      <a:ea typeface="+mn-ea"/>
                    </a:rPr>
                    <a:t>ClassC</a:t>
                  </a:r>
                  <a:endParaRPr lang="en-US" altLang="zh-CN" sz="1600">
                    <a:latin typeface="+mn-ea"/>
                    <a:ea typeface="+mn-ea"/>
                  </a:endParaRPr>
                </a:p>
              </p:txBody>
            </p:sp>
            <p:sp>
              <p:nvSpPr>
                <p:cNvPr id="20" name="Line 29"/>
                <p:cNvSpPr>
                  <a:spLocks noChangeShapeType="1"/>
                </p:cNvSpPr>
                <p:nvPr/>
              </p:nvSpPr>
              <p:spPr bwMode="auto">
                <a:xfrm>
                  <a:off x="10887" y="5218"/>
                  <a:ext cx="2143"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sp>
              <p:nvSpPr>
                <p:cNvPr id="21" name="Line 30"/>
                <p:cNvSpPr>
                  <a:spLocks noChangeShapeType="1"/>
                </p:cNvSpPr>
                <p:nvPr/>
              </p:nvSpPr>
              <p:spPr bwMode="auto">
                <a:xfrm>
                  <a:off x="10903" y="5643"/>
                  <a:ext cx="2147"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grpSp>
          <p:sp>
            <p:nvSpPr>
              <p:cNvPr id="14" name="Rectangle 31"/>
              <p:cNvSpPr>
                <a:spLocks noChangeArrowheads="1"/>
              </p:cNvSpPr>
              <p:nvPr/>
            </p:nvSpPr>
            <p:spPr bwMode="auto">
              <a:xfrm>
                <a:off x="6668" y="4627"/>
                <a:ext cx="829" cy="678"/>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29261"/>
              <a:lstStyle/>
              <a:p>
                <a:pPr algn="ctr">
                  <a:defRPr/>
                </a:pPr>
                <a:r>
                  <a:rPr lang="en-US" altLang="zh-CN" sz="1600">
                    <a:solidFill>
                      <a:srgbClr val="000000"/>
                    </a:solidFill>
                    <a:latin typeface="+mn-ea"/>
                    <a:ea typeface="+mn-ea"/>
                  </a:rPr>
                  <a:t>······</a:t>
                </a:r>
                <a:endParaRPr lang="en-US" altLang="zh-CN" sz="1600">
                  <a:latin typeface="+mn-ea"/>
                  <a:ea typeface="+mn-ea"/>
                </a:endParaRPr>
              </a:p>
            </p:txBody>
          </p:sp>
          <p:sp>
            <p:nvSpPr>
              <p:cNvPr id="15" name="Rectangle 32"/>
              <p:cNvSpPr>
                <a:spLocks noChangeArrowheads="1"/>
              </p:cNvSpPr>
              <p:nvPr/>
            </p:nvSpPr>
            <p:spPr bwMode="auto">
              <a:xfrm>
                <a:off x="3246" y="5892"/>
                <a:ext cx="6137" cy="506"/>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29261"/>
              <a:lstStyle/>
              <a:p>
                <a:pPr algn="ctr">
                  <a:lnSpc>
                    <a:spcPct val="96000"/>
                  </a:lnSpc>
                  <a:defRPr/>
                </a:pPr>
                <a:r>
                  <a:rPr lang="zh-CN" altLang="en-US">
                    <a:solidFill>
                      <a:srgbClr val="000000"/>
                    </a:solidFill>
                    <a:latin typeface="+mn-ea"/>
                    <a:ea typeface="+mn-ea"/>
                  </a:rPr>
                  <a:t>数据管理系统</a:t>
                </a:r>
                <a:r>
                  <a:rPr lang="en-US" altLang="zh-CN">
                    <a:solidFill>
                      <a:srgbClr val="000000"/>
                    </a:solidFill>
                    <a:latin typeface="+mn-ea"/>
                    <a:ea typeface="+mn-ea"/>
                  </a:rPr>
                  <a:t>(DBMS)</a:t>
                </a:r>
                <a:endParaRPr lang="en-US" altLang="zh-CN">
                  <a:latin typeface="+mn-ea"/>
                  <a:ea typeface="+mn-ea"/>
                </a:endParaRPr>
              </a:p>
            </p:txBody>
          </p:sp>
          <p:sp>
            <p:nvSpPr>
              <p:cNvPr id="16" name="Line 33"/>
              <p:cNvSpPr>
                <a:spLocks noChangeShapeType="1"/>
              </p:cNvSpPr>
              <p:nvPr/>
            </p:nvSpPr>
            <p:spPr bwMode="auto">
              <a:xfrm>
                <a:off x="3718" y="5386"/>
                <a:ext cx="2" cy="506"/>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sp>
            <p:nvSpPr>
              <p:cNvPr id="17" name="Line 34"/>
              <p:cNvSpPr>
                <a:spLocks noChangeShapeType="1"/>
              </p:cNvSpPr>
              <p:nvPr/>
            </p:nvSpPr>
            <p:spPr bwMode="auto">
              <a:xfrm>
                <a:off x="5489" y="5386"/>
                <a:ext cx="0" cy="506"/>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sp>
            <p:nvSpPr>
              <p:cNvPr id="18" name="Line 35"/>
              <p:cNvSpPr>
                <a:spLocks noChangeShapeType="1"/>
              </p:cNvSpPr>
              <p:nvPr/>
            </p:nvSpPr>
            <p:spPr bwMode="auto">
              <a:xfrm flipH="1">
                <a:off x="8675" y="5386"/>
                <a:ext cx="0" cy="506"/>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grpSp>
      </p:grpSp>
      <p:grpSp>
        <p:nvGrpSpPr>
          <p:cNvPr id="12" name="Group 36"/>
          <p:cNvGrpSpPr>
            <a:grpSpLocks/>
          </p:cNvGrpSpPr>
          <p:nvPr/>
        </p:nvGrpSpPr>
        <p:grpSpPr bwMode="auto">
          <a:xfrm>
            <a:off x="1044575" y="4076700"/>
            <a:ext cx="5545138" cy="2089150"/>
            <a:chOff x="3010" y="4121"/>
            <a:chExt cx="6608" cy="3036"/>
          </a:xfrm>
        </p:grpSpPr>
        <p:sp>
          <p:nvSpPr>
            <p:cNvPr id="29" name="Rectangle 37"/>
            <p:cNvSpPr>
              <a:spLocks noChangeArrowheads="1"/>
            </p:cNvSpPr>
            <p:nvPr/>
          </p:nvSpPr>
          <p:spPr bwMode="auto">
            <a:xfrm>
              <a:off x="3010" y="4121"/>
              <a:ext cx="6608" cy="1518"/>
            </a:xfrm>
            <a:prstGeom prst="rect">
              <a:avLst/>
            </a:prstGeom>
            <a:noFill/>
            <a:ln w="12700">
              <a:solidFill>
                <a:srgbClr val="000000"/>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lIns="0" tIns="0" rIns="0" bIns="29261"/>
            <a:lstStyle/>
            <a:p>
              <a:pPr algn="ctr">
                <a:lnSpc>
                  <a:spcPct val="96000"/>
                </a:lnSpc>
                <a:defRPr/>
              </a:pPr>
              <a:r>
                <a:rPr lang="zh-CN" altLang="en-US">
                  <a:solidFill>
                    <a:srgbClr val="000000"/>
                  </a:solidFill>
                  <a:latin typeface="+mn-ea"/>
                  <a:ea typeface="+mn-ea"/>
                </a:rPr>
                <a:t>应用程序</a:t>
              </a:r>
              <a:r>
                <a:rPr lang="en-US" altLang="zh-CN">
                  <a:solidFill>
                    <a:srgbClr val="000000"/>
                  </a:solidFill>
                  <a:latin typeface="+mn-ea"/>
                  <a:ea typeface="+mn-ea"/>
                </a:rPr>
                <a:t>(</a:t>
              </a:r>
              <a:r>
                <a:rPr lang="zh-CN" altLang="en-US">
                  <a:solidFill>
                    <a:srgbClr val="000000"/>
                  </a:solidFill>
                  <a:latin typeface="+mn-ea"/>
                  <a:ea typeface="+mn-ea"/>
                </a:rPr>
                <a:t>主体部件</a:t>
              </a:r>
              <a:r>
                <a:rPr lang="en-US" altLang="zh-CN">
                  <a:solidFill>
                    <a:srgbClr val="000000"/>
                  </a:solidFill>
                  <a:latin typeface="+mn-ea"/>
                  <a:ea typeface="+mn-ea"/>
                </a:rPr>
                <a:t>)</a:t>
              </a:r>
              <a:endParaRPr lang="en-US" altLang="zh-CN">
                <a:latin typeface="+mn-ea"/>
                <a:ea typeface="+mn-ea"/>
              </a:endParaRPr>
            </a:p>
          </p:txBody>
        </p:sp>
        <p:grpSp>
          <p:nvGrpSpPr>
            <p:cNvPr id="13" name="Group 38"/>
            <p:cNvGrpSpPr>
              <a:grpSpLocks/>
            </p:cNvGrpSpPr>
            <p:nvPr/>
          </p:nvGrpSpPr>
          <p:grpSpPr bwMode="auto">
            <a:xfrm>
              <a:off x="3128" y="4563"/>
              <a:ext cx="1298" cy="823"/>
              <a:chOff x="3228" y="4310"/>
              <a:chExt cx="2156" cy="1859"/>
            </a:xfrm>
          </p:grpSpPr>
          <p:sp>
            <p:nvSpPr>
              <p:cNvPr id="46" name="Rectangle 39"/>
              <p:cNvSpPr>
                <a:spLocks noChangeArrowheads="1"/>
              </p:cNvSpPr>
              <p:nvPr/>
            </p:nvSpPr>
            <p:spPr bwMode="auto">
              <a:xfrm>
                <a:off x="3227" y="4312"/>
                <a:ext cx="2146" cy="185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29261"/>
              <a:lstStyle/>
              <a:p>
                <a:pPr algn="ctr">
                  <a:lnSpc>
                    <a:spcPct val="96000"/>
                  </a:lnSpc>
                  <a:defRPr/>
                </a:pPr>
                <a:r>
                  <a:rPr lang="en-US" altLang="zh-CN" sz="1600">
                    <a:solidFill>
                      <a:srgbClr val="000000"/>
                    </a:solidFill>
                    <a:latin typeface="+mn-ea"/>
                    <a:ea typeface="+mn-ea"/>
                  </a:rPr>
                  <a:t>ClassA</a:t>
                </a:r>
                <a:endParaRPr lang="en-US" altLang="zh-CN" sz="1600">
                  <a:latin typeface="+mn-ea"/>
                  <a:ea typeface="+mn-ea"/>
                </a:endParaRPr>
              </a:p>
            </p:txBody>
          </p:sp>
          <p:sp>
            <p:nvSpPr>
              <p:cNvPr id="47" name="Line 40"/>
              <p:cNvSpPr>
                <a:spLocks noChangeShapeType="1"/>
              </p:cNvSpPr>
              <p:nvPr/>
            </p:nvSpPr>
            <p:spPr bwMode="auto">
              <a:xfrm>
                <a:off x="3227" y="5177"/>
                <a:ext cx="2146"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sp>
            <p:nvSpPr>
              <p:cNvPr id="48" name="Line 41"/>
              <p:cNvSpPr>
                <a:spLocks noChangeShapeType="1"/>
              </p:cNvSpPr>
              <p:nvPr/>
            </p:nvSpPr>
            <p:spPr bwMode="auto">
              <a:xfrm>
                <a:off x="3239" y="5688"/>
                <a:ext cx="2146"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grpSp>
        <p:grpSp>
          <p:nvGrpSpPr>
            <p:cNvPr id="28" name="Group 42"/>
            <p:cNvGrpSpPr>
              <a:grpSpLocks/>
            </p:cNvGrpSpPr>
            <p:nvPr/>
          </p:nvGrpSpPr>
          <p:grpSpPr bwMode="auto">
            <a:xfrm>
              <a:off x="4898" y="4563"/>
              <a:ext cx="1181" cy="823"/>
              <a:chOff x="5984" y="4310"/>
              <a:chExt cx="2168" cy="1736"/>
            </a:xfrm>
          </p:grpSpPr>
          <p:sp>
            <p:nvSpPr>
              <p:cNvPr id="43" name="Rectangle 43"/>
              <p:cNvSpPr>
                <a:spLocks noChangeArrowheads="1"/>
              </p:cNvSpPr>
              <p:nvPr/>
            </p:nvSpPr>
            <p:spPr bwMode="auto">
              <a:xfrm>
                <a:off x="5984" y="4312"/>
                <a:ext cx="2143" cy="1732"/>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29261"/>
              <a:lstStyle/>
              <a:p>
                <a:pPr algn="ctr">
                  <a:lnSpc>
                    <a:spcPct val="96000"/>
                  </a:lnSpc>
                  <a:defRPr/>
                </a:pPr>
                <a:r>
                  <a:rPr lang="en-US" altLang="zh-CN" sz="1600">
                    <a:solidFill>
                      <a:srgbClr val="000000"/>
                    </a:solidFill>
                    <a:latin typeface="+mn-ea"/>
                    <a:ea typeface="+mn-ea"/>
                  </a:rPr>
                  <a:t>ClassB</a:t>
                </a:r>
                <a:endParaRPr lang="en-US" altLang="zh-CN" sz="1600">
                  <a:latin typeface="+mn-ea"/>
                  <a:ea typeface="+mn-ea"/>
                </a:endParaRPr>
              </a:p>
            </p:txBody>
          </p:sp>
          <p:sp>
            <p:nvSpPr>
              <p:cNvPr id="44" name="Line 44"/>
              <p:cNvSpPr>
                <a:spLocks noChangeShapeType="1"/>
              </p:cNvSpPr>
              <p:nvPr/>
            </p:nvSpPr>
            <p:spPr bwMode="auto">
              <a:xfrm>
                <a:off x="6008" y="5139"/>
                <a:ext cx="2143"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sp>
            <p:nvSpPr>
              <p:cNvPr id="45" name="Line 45"/>
              <p:cNvSpPr>
                <a:spLocks noChangeShapeType="1"/>
              </p:cNvSpPr>
              <p:nvPr/>
            </p:nvSpPr>
            <p:spPr bwMode="auto">
              <a:xfrm>
                <a:off x="5984" y="5645"/>
                <a:ext cx="2143"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grpSp>
        <p:grpSp>
          <p:nvGrpSpPr>
            <p:cNvPr id="30" name="Group 46"/>
            <p:cNvGrpSpPr>
              <a:grpSpLocks/>
            </p:cNvGrpSpPr>
            <p:nvPr/>
          </p:nvGrpSpPr>
          <p:grpSpPr bwMode="auto">
            <a:xfrm>
              <a:off x="8202" y="4563"/>
              <a:ext cx="1063" cy="823"/>
              <a:chOff x="10885" y="4310"/>
              <a:chExt cx="2164" cy="1736"/>
            </a:xfrm>
          </p:grpSpPr>
          <p:sp>
            <p:nvSpPr>
              <p:cNvPr id="40" name="Rectangle 47"/>
              <p:cNvSpPr>
                <a:spLocks noChangeArrowheads="1"/>
              </p:cNvSpPr>
              <p:nvPr/>
            </p:nvSpPr>
            <p:spPr bwMode="auto">
              <a:xfrm>
                <a:off x="10891" y="4312"/>
                <a:ext cx="2137" cy="1732"/>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29261"/>
              <a:lstStyle/>
              <a:p>
                <a:pPr algn="ctr">
                  <a:lnSpc>
                    <a:spcPct val="96000"/>
                  </a:lnSpc>
                  <a:defRPr/>
                </a:pPr>
                <a:r>
                  <a:rPr lang="en-US" altLang="zh-CN" sz="1600">
                    <a:solidFill>
                      <a:srgbClr val="000000"/>
                    </a:solidFill>
                    <a:latin typeface="+mn-ea"/>
                    <a:ea typeface="+mn-ea"/>
                  </a:rPr>
                  <a:t>ClassC</a:t>
                </a:r>
                <a:endParaRPr lang="en-US" altLang="zh-CN" sz="1600">
                  <a:latin typeface="+mn-ea"/>
                  <a:ea typeface="+mn-ea"/>
                </a:endParaRPr>
              </a:p>
            </p:txBody>
          </p:sp>
          <p:sp>
            <p:nvSpPr>
              <p:cNvPr id="41" name="Line 48"/>
              <p:cNvSpPr>
                <a:spLocks noChangeShapeType="1"/>
              </p:cNvSpPr>
              <p:nvPr/>
            </p:nvSpPr>
            <p:spPr bwMode="auto">
              <a:xfrm>
                <a:off x="10891" y="5217"/>
                <a:ext cx="2137"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sp>
            <p:nvSpPr>
              <p:cNvPr id="42" name="Line 49"/>
              <p:cNvSpPr>
                <a:spLocks noChangeShapeType="1"/>
              </p:cNvSpPr>
              <p:nvPr/>
            </p:nvSpPr>
            <p:spPr bwMode="auto">
              <a:xfrm>
                <a:off x="10906" y="5645"/>
                <a:ext cx="2137"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grpSp>
        <p:sp>
          <p:nvSpPr>
            <p:cNvPr id="33" name="Rectangle 50"/>
            <p:cNvSpPr>
              <a:spLocks noChangeArrowheads="1"/>
            </p:cNvSpPr>
            <p:nvPr/>
          </p:nvSpPr>
          <p:spPr bwMode="auto">
            <a:xfrm>
              <a:off x="6669" y="4626"/>
              <a:ext cx="827" cy="678"/>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29261"/>
            <a:lstStyle/>
            <a:p>
              <a:pPr algn="ctr">
                <a:defRPr/>
              </a:pPr>
              <a:r>
                <a:rPr lang="en-US" altLang="zh-CN" sz="1600">
                  <a:solidFill>
                    <a:srgbClr val="000000"/>
                  </a:solidFill>
                  <a:latin typeface="+mn-ea"/>
                  <a:ea typeface="+mn-ea"/>
                </a:rPr>
                <a:t>······</a:t>
              </a:r>
              <a:endParaRPr lang="en-US" altLang="zh-CN" sz="1600">
                <a:latin typeface="+mn-ea"/>
                <a:ea typeface="+mn-ea"/>
              </a:endParaRPr>
            </a:p>
          </p:txBody>
        </p:sp>
        <p:sp>
          <p:nvSpPr>
            <p:cNvPr id="34" name="Rectangle 51"/>
            <p:cNvSpPr>
              <a:spLocks noChangeArrowheads="1"/>
            </p:cNvSpPr>
            <p:nvPr/>
          </p:nvSpPr>
          <p:spPr bwMode="auto">
            <a:xfrm>
              <a:off x="3246" y="6652"/>
              <a:ext cx="6018" cy="5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29261"/>
            <a:lstStyle/>
            <a:p>
              <a:pPr algn="ctr">
                <a:lnSpc>
                  <a:spcPct val="96000"/>
                </a:lnSpc>
                <a:defRPr/>
              </a:pPr>
              <a:r>
                <a:rPr lang="zh-CN" altLang="en-US">
                  <a:solidFill>
                    <a:srgbClr val="000000"/>
                  </a:solidFill>
                  <a:latin typeface="+mn-ea"/>
                  <a:ea typeface="+mn-ea"/>
                </a:rPr>
                <a:t>数据管理系统</a:t>
              </a:r>
              <a:r>
                <a:rPr lang="en-US" altLang="zh-CN">
                  <a:solidFill>
                    <a:srgbClr val="000000"/>
                  </a:solidFill>
                  <a:latin typeface="+mn-ea"/>
                  <a:ea typeface="+mn-ea"/>
                </a:rPr>
                <a:t>(DBMS)</a:t>
              </a:r>
              <a:endParaRPr lang="en-US" altLang="zh-CN">
                <a:latin typeface="+mn-ea"/>
                <a:ea typeface="+mn-ea"/>
              </a:endParaRPr>
            </a:p>
          </p:txBody>
        </p:sp>
        <p:sp>
          <p:nvSpPr>
            <p:cNvPr id="35" name="Line 52"/>
            <p:cNvSpPr>
              <a:spLocks noChangeShapeType="1"/>
            </p:cNvSpPr>
            <p:nvPr/>
          </p:nvSpPr>
          <p:spPr bwMode="auto">
            <a:xfrm>
              <a:off x="3718" y="5385"/>
              <a:ext cx="2" cy="508"/>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sp>
          <p:nvSpPr>
            <p:cNvPr id="36" name="Line 53"/>
            <p:cNvSpPr>
              <a:spLocks noChangeShapeType="1"/>
            </p:cNvSpPr>
            <p:nvPr/>
          </p:nvSpPr>
          <p:spPr bwMode="auto">
            <a:xfrm>
              <a:off x="5488" y="5385"/>
              <a:ext cx="0" cy="508"/>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sp>
          <p:nvSpPr>
            <p:cNvPr id="37" name="Line 54"/>
            <p:cNvSpPr>
              <a:spLocks noChangeShapeType="1"/>
            </p:cNvSpPr>
            <p:nvPr/>
          </p:nvSpPr>
          <p:spPr bwMode="auto">
            <a:xfrm flipH="1">
              <a:off x="8674" y="5385"/>
              <a:ext cx="2" cy="508"/>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a:lstStyle/>
            <a:p>
              <a:pPr algn="ctr">
                <a:defRPr/>
              </a:pPr>
              <a:endParaRPr lang="zh-CN" altLang="en-US">
                <a:latin typeface="+mn-ea"/>
                <a:ea typeface="+mn-ea"/>
              </a:endParaRPr>
            </a:p>
          </p:txBody>
        </p:sp>
        <p:sp>
          <p:nvSpPr>
            <p:cNvPr id="38" name="Rectangle 55"/>
            <p:cNvSpPr>
              <a:spLocks noChangeArrowheads="1"/>
            </p:cNvSpPr>
            <p:nvPr/>
          </p:nvSpPr>
          <p:spPr bwMode="auto">
            <a:xfrm>
              <a:off x="3246" y="5893"/>
              <a:ext cx="6018" cy="5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56693" tIns="0" rIns="56693" bIns="28346"/>
            <a:lstStyle/>
            <a:p>
              <a:pPr algn="ctr">
                <a:lnSpc>
                  <a:spcPct val="96000"/>
                </a:lnSpc>
                <a:defRPr/>
              </a:pPr>
              <a:r>
                <a:rPr lang="zh-CN" altLang="en-US">
                  <a:solidFill>
                    <a:srgbClr val="000000"/>
                  </a:solidFill>
                  <a:latin typeface="+mn-ea"/>
                  <a:ea typeface="+mn-ea"/>
                </a:rPr>
                <a:t>数据管理部件（</a:t>
              </a:r>
              <a:r>
                <a:rPr lang="en-US" altLang="zh-CN">
                  <a:solidFill>
                    <a:srgbClr val="000000"/>
                  </a:solidFill>
                  <a:latin typeface="+mn-ea"/>
                  <a:ea typeface="+mn-ea"/>
                </a:rPr>
                <a:t>DMC</a:t>
              </a:r>
              <a:r>
                <a:rPr lang="zh-CN" altLang="en-US">
                  <a:solidFill>
                    <a:srgbClr val="000000"/>
                  </a:solidFill>
                  <a:latin typeface="+mn-ea"/>
                  <a:ea typeface="+mn-ea"/>
                </a:rPr>
                <a:t>）</a:t>
              </a:r>
              <a:endParaRPr lang="zh-CN" altLang="en-US">
                <a:latin typeface="+mn-ea"/>
                <a:ea typeface="+mn-ea"/>
              </a:endParaRPr>
            </a:p>
          </p:txBody>
        </p:sp>
        <p:sp>
          <p:nvSpPr>
            <p:cNvPr id="39" name="Line 56"/>
            <p:cNvSpPr>
              <a:spLocks noChangeShapeType="1"/>
            </p:cNvSpPr>
            <p:nvPr/>
          </p:nvSpPr>
          <p:spPr bwMode="auto">
            <a:xfrm>
              <a:off x="6196" y="6398"/>
              <a:ext cx="2" cy="314"/>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gn="ctr">
                <a:defRPr/>
              </a:pPr>
              <a:endParaRPr lang="zh-CN" altLang="en-US">
                <a:latin typeface="+mn-ea"/>
                <a:ea typeface="+mn-ea"/>
              </a:endParaRPr>
            </a:p>
          </p:txBody>
        </p:sp>
      </p:grpSp>
      <p:sp>
        <p:nvSpPr>
          <p:cNvPr id="49" name="Rectangle 6"/>
          <p:cNvSpPr>
            <a:spLocks noChangeArrowheads="1"/>
          </p:cNvSpPr>
          <p:nvPr/>
        </p:nvSpPr>
        <p:spPr bwMode="auto">
          <a:xfrm>
            <a:off x="6661150" y="4075113"/>
            <a:ext cx="1871663" cy="996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p>
            <a:pPr algn="ctr">
              <a:spcBef>
                <a:spcPct val="55000"/>
              </a:spcBef>
              <a:buFont typeface="Wingdings" pitchFamily="2" charset="2"/>
              <a:buNone/>
              <a:defRPr/>
            </a:pPr>
            <a:r>
              <a:rPr lang="zh-CN" altLang="en-US" dirty="0">
                <a:solidFill>
                  <a:schemeClr val="tx2"/>
                </a:solidFill>
                <a:latin typeface="+mn-ea"/>
                <a:ea typeface="+mn-ea"/>
              </a:rPr>
              <a:t>应用程序与</a:t>
            </a:r>
            <a:r>
              <a:rPr lang="en-US" altLang="zh-CN" dirty="0" smtClean="0">
                <a:solidFill>
                  <a:schemeClr val="tx2"/>
                </a:solidFill>
                <a:latin typeface="+mn-ea"/>
                <a:ea typeface="+mn-ea"/>
              </a:rPr>
              <a:t>DBMS</a:t>
            </a:r>
            <a:r>
              <a:rPr lang="zh-CN" altLang="en-US" dirty="0" smtClean="0">
                <a:solidFill>
                  <a:schemeClr val="tx2"/>
                </a:solidFill>
                <a:latin typeface="+mn-ea"/>
                <a:ea typeface="+mn-ea"/>
              </a:rPr>
              <a:t>之间</a:t>
            </a:r>
            <a:r>
              <a:rPr lang="zh-CN" altLang="en-US" dirty="0">
                <a:solidFill>
                  <a:schemeClr val="tx2"/>
                </a:solidFill>
                <a:latin typeface="+mn-ea"/>
                <a:ea typeface="+mn-ea"/>
              </a:rPr>
              <a:t>增加数据管理层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ppt_x"/>
                                          </p:val>
                                        </p:tav>
                                        <p:tav tm="100000">
                                          <p:val>
                                            <p:strVal val="#ppt_x"/>
                                          </p:val>
                                        </p:tav>
                                      </p:tavLst>
                                    </p:anim>
                                    <p:anim calcmode="lin" valueType="num">
                                      <p:cBhvr additive="base">
                                        <p:cTn id="13"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9"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数据管理设计</a:t>
            </a:r>
          </a:p>
        </p:txBody>
      </p:sp>
      <p:sp>
        <p:nvSpPr>
          <p:cNvPr id="3" name="内容占位符 2"/>
          <p:cNvSpPr>
            <a:spLocks noGrp="1"/>
          </p:cNvSpPr>
          <p:nvPr>
            <p:ph idx="1"/>
          </p:nvPr>
        </p:nvSpPr>
        <p:spPr/>
        <p:txBody>
          <a:bodyPr>
            <a:normAutofit fontScale="85000" lnSpcReduction="10000"/>
          </a:bodyPr>
          <a:lstStyle/>
          <a:p>
            <a:pPr marL="514350" indent="-514350">
              <a:lnSpc>
                <a:spcPct val="120000"/>
              </a:lnSpc>
              <a:buFont typeface="+mj-lt"/>
              <a:buAutoNum type="arabicPeriod"/>
              <a:defRPr/>
            </a:pPr>
            <a:r>
              <a:rPr lang="zh-CN" altLang="en-US" sz="2500" dirty="0" smtClean="0">
                <a:solidFill>
                  <a:schemeClr val="tx2"/>
                </a:solidFill>
              </a:rPr>
              <a:t>面向对象</a:t>
            </a:r>
            <a:r>
              <a:rPr lang="zh-CN" altLang="en-US" sz="2500" dirty="0">
                <a:solidFill>
                  <a:schemeClr val="tx2"/>
                </a:solidFill>
              </a:rPr>
              <a:t>的数据模型用类表达，称“实体模型”；</a:t>
            </a:r>
          </a:p>
          <a:p>
            <a:pPr marL="514350" indent="-514350">
              <a:lnSpc>
                <a:spcPct val="120000"/>
              </a:lnSpc>
              <a:buFont typeface="+mj-lt"/>
              <a:buAutoNum type="arabicPeriod"/>
              <a:defRPr/>
            </a:pPr>
            <a:r>
              <a:rPr lang="en-US" altLang="zh-CN" sz="2500" dirty="0">
                <a:solidFill>
                  <a:schemeClr val="tx2"/>
                </a:solidFill>
              </a:rPr>
              <a:t>OOD</a:t>
            </a:r>
            <a:r>
              <a:rPr lang="zh-CN" altLang="en-US" sz="2500" dirty="0">
                <a:solidFill>
                  <a:schemeClr val="tx2"/>
                </a:solidFill>
              </a:rPr>
              <a:t>是将</a:t>
            </a:r>
            <a:r>
              <a:rPr lang="en-US" altLang="zh-CN" sz="2500" dirty="0">
                <a:solidFill>
                  <a:schemeClr val="tx2"/>
                </a:solidFill>
              </a:rPr>
              <a:t>OOA</a:t>
            </a:r>
            <a:r>
              <a:rPr lang="zh-CN" altLang="en-US" sz="2500" dirty="0">
                <a:solidFill>
                  <a:schemeClr val="tx2"/>
                </a:solidFill>
              </a:rPr>
              <a:t>的 “实体模型”进行细化；</a:t>
            </a:r>
          </a:p>
          <a:p>
            <a:pPr marL="514350" indent="-514350">
              <a:lnSpc>
                <a:spcPct val="120000"/>
              </a:lnSpc>
              <a:buFont typeface="+mj-lt"/>
              <a:buAutoNum type="arabicPeriod"/>
              <a:defRPr/>
            </a:pPr>
            <a:r>
              <a:rPr lang="zh-CN" altLang="en-US" sz="2500" dirty="0">
                <a:solidFill>
                  <a:schemeClr val="tx2"/>
                </a:solidFill>
              </a:rPr>
              <a:t>应用程序操作的是数据实体的对象，故称对象持久化； </a:t>
            </a:r>
          </a:p>
          <a:p>
            <a:pPr marL="514350" indent="-514350">
              <a:lnSpc>
                <a:spcPct val="120000"/>
              </a:lnSpc>
              <a:buFont typeface="+mj-lt"/>
              <a:buAutoNum type="arabicPeriod"/>
              <a:defRPr/>
            </a:pPr>
            <a:r>
              <a:rPr lang="zh-CN" altLang="en-US" sz="2500" dirty="0">
                <a:solidFill>
                  <a:schemeClr val="tx2"/>
                </a:solidFill>
              </a:rPr>
              <a:t>被持久化的对象依然保存在关系数据库中，数据库表中的一条记录就是一个实体对象。</a:t>
            </a:r>
          </a:p>
          <a:p>
            <a:pPr marL="514350" indent="-514350">
              <a:lnSpc>
                <a:spcPct val="120000"/>
              </a:lnSpc>
              <a:buFont typeface="+mj-lt"/>
              <a:buAutoNum type="arabicPeriod"/>
              <a:defRPr/>
            </a:pPr>
            <a:r>
              <a:rPr lang="zh-CN" altLang="en-US" sz="2500" dirty="0">
                <a:solidFill>
                  <a:schemeClr val="tx2"/>
                </a:solidFill>
              </a:rPr>
              <a:t>但内存中的对象与记录是在不同的物理空间，具有不同的表达方式，因此从“实体模型”到“关系模型”之间需要</a:t>
            </a:r>
            <a:r>
              <a:rPr lang="en-US" altLang="zh-CN" sz="2500" dirty="0">
                <a:solidFill>
                  <a:schemeClr val="tx2"/>
                </a:solidFill>
              </a:rPr>
              <a:t>OR</a:t>
            </a:r>
            <a:r>
              <a:rPr lang="zh-CN" altLang="en-US" sz="2500" dirty="0">
                <a:solidFill>
                  <a:schemeClr val="tx2"/>
                </a:solidFill>
              </a:rPr>
              <a:t>映射 ；</a:t>
            </a:r>
          </a:p>
          <a:p>
            <a:pPr marL="514350" indent="-514350">
              <a:lnSpc>
                <a:spcPct val="120000"/>
              </a:lnSpc>
              <a:buFont typeface="+mj-lt"/>
              <a:buAutoNum type="arabicPeriod"/>
              <a:defRPr/>
            </a:pPr>
            <a:r>
              <a:rPr lang="zh-CN" altLang="en-US" sz="2500" dirty="0">
                <a:solidFill>
                  <a:schemeClr val="tx2"/>
                </a:solidFill>
              </a:rPr>
              <a:t>数据管理部件设计内容就是管理对象持久化和</a:t>
            </a:r>
            <a:r>
              <a:rPr lang="en-US" altLang="zh-CN" sz="2500" dirty="0">
                <a:solidFill>
                  <a:schemeClr val="tx2"/>
                </a:solidFill>
              </a:rPr>
              <a:t>OR</a:t>
            </a:r>
            <a:r>
              <a:rPr lang="zh-CN" altLang="en-US" sz="2500" dirty="0">
                <a:solidFill>
                  <a:schemeClr val="tx2"/>
                </a:solidFill>
              </a:rPr>
              <a:t>映射，这层也称为“数据隔离层”，或称持久化层。</a:t>
            </a:r>
          </a:p>
          <a:p>
            <a:pPr marL="514350" indent="-514350">
              <a:lnSpc>
                <a:spcPct val="120000"/>
              </a:lnSpc>
              <a:buFont typeface="+mj-lt"/>
              <a:buAutoNum type="arabicPeriod"/>
              <a:defRPr/>
            </a:pPr>
            <a:r>
              <a:rPr lang="zh-CN" altLang="en-US" sz="2500" dirty="0">
                <a:solidFill>
                  <a:schemeClr val="tx2"/>
                </a:solidFill>
              </a:rPr>
              <a:t>尽管访问数据对象不是直接访问</a:t>
            </a:r>
            <a:r>
              <a:rPr lang="en-US" altLang="zh-CN" sz="2500" dirty="0">
                <a:solidFill>
                  <a:schemeClr val="tx2"/>
                </a:solidFill>
              </a:rPr>
              <a:t>DBMS</a:t>
            </a:r>
            <a:r>
              <a:rPr lang="zh-CN" altLang="en-US" sz="2500" dirty="0">
                <a:solidFill>
                  <a:schemeClr val="tx2"/>
                </a:solidFill>
              </a:rPr>
              <a:t>，但最终还是要访问数据库，持久化层的底层技术是数据库的驱动接口； </a:t>
            </a:r>
          </a:p>
          <a:p>
            <a:pPr marL="514350" indent="-514350">
              <a:lnSpc>
                <a:spcPct val="120000"/>
              </a:lnSpc>
              <a:buFont typeface="+mj-lt"/>
              <a:buAutoNum type="arabicPeriod"/>
              <a:defRPr/>
            </a:pPr>
            <a:r>
              <a:rPr lang="zh-CN" altLang="en-US" sz="2500" dirty="0">
                <a:solidFill>
                  <a:schemeClr val="tx2"/>
                </a:solidFill>
              </a:rPr>
              <a:t>采用持久化框架可以大大降低持久层的设计和开发难度； </a:t>
            </a:r>
            <a:endParaRPr lang="zh-CN" altLang="en-US" dirty="0">
              <a:solidFill>
                <a:schemeClr val="tx2"/>
              </a:solidFill>
            </a:endParaRPr>
          </a:p>
        </p:txBody>
      </p:sp>
      <p:sp>
        <p:nvSpPr>
          <p:cNvPr id="4" name="灯片编号占位符 3"/>
          <p:cNvSpPr>
            <a:spLocks noGrp="1"/>
          </p:cNvSpPr>
          <p:nvPr>
            <p:ph type="sldNum" sz="quarter" idx="12"/>
          </p:nvPr>
        </p:nvSpPr>
        <p:spPr/>
        <p:txBody>
          <a:bodyPr/>
          <a:lstStyle/>
          <a:p>
            <a:pPr>
              <a:defRPr/>
            </a:pPr>
            <a:fld id="{B176C010-B7EE-4C68-8A57-C1D9E82FA02D}" type="slidenum">
              <a:rPr lang="zh-CN" altLang="en-US" smtClean="0"/>
              <a:pPr>
                <a:defRPr/>
              </a:pPr>
              <a:t>119</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850" y="260350"/>
            <a:ext cx="8686800" cy="1143000"/>
          </a:xfrm>
        </p:spPr>
        <p:txBody>
          <a:bodyPr>
            <a:normAutofit/>
          </a:bodyPr>
          <a:lstStyle/>
          <a:p>
            <a:pPr>
              <a:defRPr/>
            </a:pPr>
            <a:r>
              <a:rPr lang="en-US" altLang="zh-CN" b="1" dirty="0"/>
              <a:t>RUP</a:t>
            </a:r>
            <a:r>
              <a:rPr b="1" dirty="0"/>
              <a:t>开发过程：“用例驱动”的开发过程</a:t>
            </a:r>
          </a:p>
        </p:txBody>
      </p:sp>
      <p:sp>
        <p:nvSpPr>
          <p:cNvPr id="12291" name="Rectangle 3"/>
          <p:cNvSpPr>
            <a:spLocks noGrp="1" noChangeArrowheads="1"/>
          </p:cNvSpPr>
          <p:nvPr>
            <p:ph type="body" idx="1"/>
          </p:nvPr>
        </p:nvSpPr>
        <p:spPr>
          <a:xfrm>
            <a:off x="179388" y="1600200"/>
            <a:ext cx="8686800" cy="4525963"/>
          </a:xfrm>
        </p:spPr>
        <p:txBody>
          <a:bodyPr/>
          <a:lstStyle/>
          <a:p>
            <a:r>
              <a:rPr lang="zh-CN" altLang="en-US" dirty="0" smtClean="0">
                <a:solidFill>
                  <a:schemeClr val="tx2"/>
                </a:solidFill>
              </a:rPr>
              <a:t>在</a:t>
            </a:r>
            <a:r>
              <a:rPr lang="en-US" altLang="zh-CN" dirty="0" smtClean="0">
                <a:solidFill>
                  <a:schemeClr val="tx2"/>
                </a:solidFill>
              </a:rPr>
              <a:t>RUP</a:t>
            </a:r>
            <a:r>
              <a:rPr lang="zh-CN" altLang="en-US" dirty="0" smtClean="0">
                <a:solidFill>
                  <a:schemeClr val="tx2"/>
                </a:solidFill>
              </a:rPr>
              <a:t>开发过程中，开发人员</a:t>
            </a:r>
            <a:endParaRPr lang="en-US" altLang="zh-CN" dirty="0" smtClean="0">
              <a:solidFill>
                <a:schemeClr val="tx2"/>
              </a:solidFill>
            </a:endParaRPr>
          </a:p>
          <a:p>
            <a:pPr lvl="1">
              <a:buFont typeface="Arial" charset="0"/>
              <a:buChar char="•"/>
            </a:pPr>
            <a:r>
              <a:rPr lang="zh-CN" altLang="en-US" dirty="0" smtClean="0"/>
              <a:t>首先捕获客户的需求，并以用例的形式组织成用例模型</a:t>
            </a:r>
            <a:endParaRPr lang="en-US" altLang="zh-CN" dirty="0" smtClean="0"/>
          </a:p>
          <a:p>
            <a:pPr lvl="1">
              <a:buFont typeface="Arial" charset="0"/>
              <a:buChar char="•"/>
            </a:pPr>
            <a:r>
              <a:rPr lang="zh-CN" altLang="en-US" dirty="0" smtClean="0"/>
              <a:t>然后对需求模型进行分析、整理、验证，建立分析模型</a:t>
            </a:r>
            <a:endParaRPr lang="en-US" altLang="zh-CN" dirty="0" smtClean="0"/>
          </a:p>
          <a:p>
            <a:pPr lvl="1">
              <a:buFont typeface="Arial" charset="0"/>
              <a:buChar char="•"/>
            </a:pPr>
            <a:r>
              <a:rPr lang="zh-CN" altLang="en-US" dirty="0" smtClean="0"/>
              <a:t>最后以分析模型为基础，设计系统，来满足这些用例模型的要求。</a:t>
            </a:r>
            <a:endParaRPr lang="en-US" altLang="zh-CN" dirty="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任务管理设计</a:t>
            </a:r>
          </a:p>
        </p:txBody>
      </p:sp>
      <p:sp>
        <p:nvSpPr>
          <p:cNvPr id="3" name="内容占位符 2"/>
          <p:cNvSpPr>
            <a:spLocks noGrp="1"/>
          </p:cNvSpPr>
          <p:nvPr>
            <p:ph idx="1"/>
          </p:nvPr>
        </p:nvSpPr>
        <p:spPr/>
        <p:txBody>
          <a:bodyPr>
            <a:normAutofit/>
          </a:bodyPr>
          <a:lstStyle/>
          <a:p>
            <a:pPr>
              <a:defRPr/>
            </a:pPr>
            <a:r>
              <a:rPr lang="zh-CN" altLang="en-US" dirty="0">
                <a:solidFill>
                  <a:schemeClr val="tx2"/>
                </a:solidFill>
              </a:rPr>
              <a:t>任务管理设计是四大设计中最难的设计 </a:t>
            </a:r>
          </a:p>
          <a:p>
            <a:pPr>
              <a:defRPr/>
            </a:pPr>
            <a:r>
              <a:rPr lang="zh-CN" altLang="en-US" dirty="0">
                <a:solidFill>
                  <a:schemeClr val="tx2"/>
                </a:solidFill>
              </a:rPr>
              <a:t>问题域、人机交互和数据管理三大设计是与业务相关的，是从</a:t>
            </a:r>
            <a:r>
              <a:rPr lang="en-US" altLang="zh-CN" dirty="0">
                <a:solidFill>
                  <a:schemeClr val="tx2"/>
                </a:solidFill>
              </a:rPr>
              <a:t>OOA</a:t>
            </a:r>
            <a:r>
              <a:rPr lang="zh-CN" altLang="en-US" dirty="0">
                <a:solidFill>
                  <a:schemeClr val="tx2"/>
                </a:solidFill>
              </a:rPr>
              <a:t>细化过来的领域问题</a:t>
            </a:r>
            <a:r>
              <a:rPr lang="zh-CN" altLang="en-US" dirty="0" smtClean="0">
                <a:solidFill>
                  <a:schemeClr val="tx2"/>
                </a:solidFill>
              </a:rPr>
              <a:t>。</a:t>
            </a:r>
            <a:endParaRPr lang="en-US" altLang="zh-CN" dirty="0" smtClean="0">
              <a:solidFill>
                <a:schemeClr val="tx2"/>
              </a:solidFill>
            </a:endParaRPr>
          </a:p>
          <a:p>
            <a:pPr>
              <a:defRPr/>
            </a:pPr>
            <a:r>
              <a:rPr lang="zh-CN" altLang="en-US" dirty="0" smtClean="0">
                <a:solidFill>
                  <a:schemeClr val="tx2"/>
                </a:solidFill>
              </a:rPr>
              <a:t>协调</a:t>
            </a:r>
            <a:r>
              <a:rPr lang="zh-CN" altLang="en-US" dirty="0">
                <a:solidFill>
                  <a:schemeClr val="tx2"/>
                </a:solidFill>
              </a:rPr>
              <a:t>这三大部分运行就是任务管理设计</a:t>
            </a:r>
            <a:r>
              <a:rPr lang="zh-CN" altLang="en-US" dirty="0" smtClean="0">
                <a:solidFill>
                  <a:schemeClr val="tx2"/>
                </a:solidFill>
              </a:rPr>
              <a:t>。</a:t>
            </a:r>
            <a:endParaRPr lang="en-US" altLang="zh-CN" dirty="0" smtClean="0">
              <a:solidFill>
                <a:schemeClr val="tx2"/>
              </a:solidFill>
            </a:endParaRPr>
          </a:p>
          <a:p>
            <a:pPr lvl="1">
              <a:defRPr/>
            </a:pPr>
            <a:r>
              <a:rPr lang="zh-CN" altLang="en-US" dirty="0" smtClean="0"/>
              <a:t>任务管理</a:t>
            </a:r>
            <a:r>
              <a:rPr lang="zh-CN" altLang="en-US" dirty="0"/>
              <a:t>设计实际就是软件运行环境的设计，也就是软件体系结构设计</a:t>
            </a:r>
            <a:r>
              <a:rPr lang="zh-CN" altLang="en-US" dirty="0" smtClean="0"/>
              <a:t>。任务管理</a:t>
            </a:r>
            <a:r>
              <a:rPr lang="zh-CN" altLang="en-US" dirty="0"/>
              <a:t>设计是这四大设计中最难的，可以说是企业级软件开发的瓶颈问题。 </a:t>
            </a:r>
          </a:p>
        </p:txBody>
      </p:sp>
      <p:sp>
        <p:nvSpPr>
          <p:cNvPr id="4" name="灯片编号占位符 3"/>
          <p:cNvSpPr>
            <a:spLocks noGrp="1"/>
          </p:cNvSpPr>
          <p:nvPr>
            <p:ph type="sldNum" sz="quarter" idx="12"/>
          </p:nvPr>
        </p:nvSpPr>
        <p:spPr/>
        <p:txBody>
          <a:bodyPr/>
          <a:lstStyle/>
          <a:p>
            <a:pPr>
              <a:defRPr/>
            </a:pPr>
            <a:fld id="{A428B267-8377-4476-AA5E-E7AC636971CA}" type="slidenum">
              <a:rPr lang="zh-CN" altLang="en-US" smtClean="0"/>
              <a:pPr>
                <a:defRPr/>
              </a:pPr>
              <a:t>120</a:t>
            </a:fld>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任务管理设计为什么难</a:t>
            </a:r>
          </a:p>
        </p:txBody>
      </p:sp>
      <p:sp>
        <p:nvSpPr>
          <p:cNvPr id="3" name="内容占位符 2"/>
          <p:cNvSpPr>
            <a:spLocks noGrp="1"/>
          </p:cNvSpPr>
          <p:nvPr>
            <p:ph idx="1"/>
          </p:nvPr>
        </p:nvSpPr>
        <p:spPr/>
        <p:txBody>
          <a:bodyPr>
            <a:normAutofit/>
          </a:bodyPr>
          <a:lstStyle/>
          <a:p>
            <a:pPr marL="522288" lvl="1" indent="-342900">
              <a:buFont typeface="Arial" charset="0"/>
              <a:buNone/>
              <a:defRPr/>
            </a:pPr>
            <a:r>
              <a:rPr lang="zh-CN" altLang="en-US" sz="2000" dirty="0" smtClean="0"/>
              <a:t>管理</a:t>
            </a:r>
            <a:r>
              <a:rPr lang="zh-CN" altLang="en-US" sz="2000" dirty="0"/>
              <a:t>的内容涉及：</a:t>
            </a:r>
          </a:p>
          <a:p>
            <a:pPr marL="522288" lvl="1" indent="-342900">
              <a:buFont typeface="Wingdings" pitchFamily="2" charset="2"/>
              <a:buChar char="ü"/>
              <a:defRPr/>
            </a:pPr>
            <a:r>
              <a:rPr lang="zh-CN" altLang="en-US" sz="2000" dirty="0"/>
              <a:t>软件结构；</a:t>
            </a:r>
          </a:p>
          <a:p>
            <a:pPr marL="522288" lvl="1" indent="-342900">
              <a:buFont typeface="Wingdings" pitchFamily="2" charset="2"/>
              <a:buChar char="ü"/>
              <a:defRPr/>
            </a:pPr>
            <a:r>
              <a:rPr lang="zh-CN" altLang="en-US" sz="2000" dirty="0"/>
              <a:t>网络传输和安全；</a:t>
            </a:r>
          </a:p>
          <a:p>
            <a:pPr marL="522288" lvl="1" indent="-342900">
              <a:buFont typeface="Wingdings" pitchFamily="2" charset="2"/>
              <a:buChar char="ü"/>
              <a:defRPr/>
            </a:pPr>
            <a:r>
              <a:rPr lang="zh-CN" altLang="en-US" sz="2000" dirty="0"/>
              <a:t>并发操作，多线程管理； </a:t>
            </a:r>
          </a:p>
          <a:p>
            <a:pPr marL="522288" lvl="1" indent="-342900">
              <a:buFont typeface="Wingdings" pitchFamily="2" charset="2"/>
              <a:buChar char="ü"/>
              <a:defRPr/>
            </a:pPr>
            <a:r>
              <a:rPr lang="zh-CN" altLang="en-US" sz="2000" dirty="0"/>
              <a:t>事件的驱动和响应管理；</a:t>
            </a:r>
          </a:p>
          <a:p>
            <a:pPr marL="522288" lvl="1" indent="-342900">
              <a:buFont typeface="Wingdings" pitchFamily="2" charset="2"/>
              <a:buChar char="ü"/>
              <a:defRPr/>
            </a:pPr>
            <a:r>
              <a:rPr lang="zh-CN" altLang="en-US" sz="2000" dirty="0"/>
              <a:t>对象的管理；</a:t>
            </a:r>
          </a:p>
          <a:p>
            <a:pPr marL="522288" lvl="1" indent="-342900">
              <a:buFont typeface="Wingdings" pitchFamily="2" charset="2"/>
              <a:buChar char="ü"/>
              <a:defRPr/>
            </a:pPr>
            <a:r>
              <a:rPr lang="zh-CN" altLang="en-US" sz="2000" dirty="0"/>
              <a:t>异常处理；</a:t>
            </a:r>
          </a:p>
          <a:p>
            <a:pPr marL="522288" lvl="1" indent="-342900">
              <a:buFont typeface="Wingdings" pitchFamily="2" charset="2"/>
              <a:buChar char="ü"/>
              <a:defRPr/>
            </a:pPr>
            <a:r>
              <a:rPr lang="zh-CN" altLang="en-US" sz="2000" dirty="0"/>
              <a:t>事务管理、数据安全、数据缓冲；</a:t>
            </a:r>
          </a:p>
          <a:p>
            <a:pPr marL="522288" lvl="1" indent="-342900">
              <a:buFont typeface="Wingdings" pitchFamily="2" charset="2"/>
              <a:buChar char="ü"/>
              <a:defRPr/>
            </a:pPr>
            <a:r>
              <a:rPr lang="en-US" altLang="zh-CN" sz="2000" dirty="0"/>
              <a:t>OR</a:t>
            </a:r>
            <a:r>
              <a:rPr lang="zh-CN" altLang="en-US" sz="2000" dirty="0"/>
              <a:t>映射；</a:t>
            </a:r>
          </a:p>
          <a:p>
            <a:pPr>
              <a:defRPr/>
            </a:pPr>
            <a:r>
              <a:rPr lang="zh-CN" altLang="en-US" sz="2000" dirty="0">
                <a:solidFill>
                  <a:schemeClr val="tx2"/>
                </a:solidFill>
              </a:rPr>
              <a:t>管理内容涉及体系结构诸多内容，设计与开发要掌握网络、操作系统等底层技术内核，设计难度远远超过领域问题本身。</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588D4EB2-4D0E-4829-8783-E86763684B79}" type="slidenum">
              <a:rPr lang="zh-CN" altLang="en-US" smtClean="0"/>
              <a:pPr>
                <a:defRPr/>
              </a:pPr>
              <a:t>121</a:t>
            </a:fld>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任务管理设计</a:t>
            </a:r>
          </a:p>
        </p:txBody>
      </p:sp>
      <p:sp>
        <p:nvSpPr>
          <p:cNvPr id="126979" name="内容占位符 2"/>
          <p:cNvSpPr>
            <a:spLocks noGrp="1"/>
          </p:cNvSpPr>
          <p:nvPr>
            <p:ph idx="1"/>
          </p:nvPr>
        </p:nvSpPr>
        <p:spPr/>
        <p:txBody>
          <a:bodyPr/>
          <a:lstStyle/>
          <a:p>
            <a:r>
              <a:rPr lang="zh-CN" altLang="en-US" dirty="0" smtClean="0">
                <a:solidFill>
                  <a:schemeClr val="tx2"/>
                </a:solidFill>
              </a:rPr>
              <a:t>降低任务管理设计难度的途径</a:t>
            </a:r>
          </a:p>
          <a:p>
            <a:pPr lvl="1"/>
            <a:r>
              <a:rPr lang="zh-CN" altLang="en-US" dirty="0" smtClean="0"/>
              <a:t>采用企业架构：</a:t>
            </a:r>
          </a:p>
          <a:p>
            <a:pPr lvl="1"/>
            <a:r>
              <a:rPr lang="zh-CN" altLang="en-US" dirty="0" smtClean="0"/>
              <a:t>架构可以为企业级软件开发提供整体解决方案</a:t>
            </a:r>
          </a:p>
          <a:p>
            <a:pPr lvl="1"/>
            <a:r>
              <a:rPr lang="zh-CN" altLang="en-US" dirty="0" smtClean="0"/>
              <a:t>架构为设计和编程提供组件</a:t>
            </a:r>
          </a:p>
          <a:p>
            <a:pPr lvl="1"/>
            <a:r>
              <a:rPr lang="zh-CN" altLang="en-US" dirty="0" smtClean="0"/>
              <a:t>架构提供任务管理的容器来管理组件的运行</a:t>
            </a:r>
          </a:p>
        </p:txBody>
      </p:sp>
      <p:sp>
        <p:nvSpPr>
          <p:cNvPr id="4" name="灯片编号占位符 3"/>
          <p:cNvSpPr>
            <a:spLocks noGrp="1"/>
          </p:cNvSpPr>
          <p:nvPr>
            <p:ph type="sldNum" sz="quarter" idx="12"/>
          </p:nvPr>
        </p:nvSpPr>
        <p:spPr/>
        <p:txBody>
          <a:bodyPr/>
          <a:lstStyle/>
          <a:p>
            <a:pPr>
              <a:defRPr/>
            </a:pPr>
            <a:fld id="{06397B78-70D5-4D40-9DC9-F134CD01D18A}" type="slidenum">
              <a:rPr lang="zh-CN" altLang="en-US" smtClean="0"/>
              <a:pPr>
                <a:defRPr/>
              </a:pPr>
              <a:t>122</a:t>
            </a:fld>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4" name="Group 4"/>
          <p:cNvGrpSpPr>
            <a:grpSpLocks/>
          </p:cNvGrpSpPr>
          <p:nvPr/>
        </p:nvGrpSpPr>
        <p:grpSpPr bwMode="auto">
          <a:xfrm>
            <a:off x="5003800" y="2349500"/>
            <a:ext cx="3744913" cy="3816350"/>
            <a:chOff x="2789" y="890"/>
            <a:chExt cx="2722" cy="2721"/>
          </a:xfrm>
        </p:grpSpPr>
        <p:sp>
          <p:nvSpPr>
            <p:cNvPr id="40965" name="AutoShape 5"/>
            <p:cNvSpPr>
              <a:spLocks noChangeArrowheads="1"/>
            </p:cNvSpPr>
            <p:nvPr/>
          </p:nvSpPr>
          <p:spPr bwMode="ltGray">
            <a:xfrm>
              <a:off x="2789" y="894"/>
              <a:ext cx="2722" cy="2684"/>
            </a:xfrm>
            <a:custGeom>
              <a:avLst/>
              <a:gdLst>
                <a:gd name="G0" fmla="+- 320 0 0"/>
                <a:gd name="G1" fmla="+- 21600 0 320"/>
                <a:gd name="G2" fmla="+- 21600 0 32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0" y="10800"/>
                  </a:moveTo>
                  <a:cubicBezTo>
                    <a:pt x="320" y="16588"/>
                    <a:pt x="5012" y="21280"/>
                    <a:pt x="10800" y="21280"/>
                  </a:cubicBezTo>
                  <a:cubicBezTo>
                    <a:pt x="16588" y="21280"/>
                    <a:pt x="21280" y="16588"/>
                    <a:pt x="21280" y="10800"/>
                  </a:cubicBezTo>
                  <a:cubicBezTo>
                    <a:pt x="21280" y="5012"/>
                    <a:pt x="16588" y="320"/>
                    <a:pt x="10800" y="320"/>
                  </a:cubicBezTo>
                  <a:cubicBezTo>
                    <a:pt x="5012" y="320"/>
                    <a:pt x="320" y="5012"/>
                    <a:pt x="320" y="10800"/>
                  </a:cubicBezTo>
                  <a:close/>
                </a:path>
              </a:pathLst>
            </a:custGeom>
            <a:solidFill>
              <a:srgbClr val="DDF2FF"/>
            </a:solidFill>
            <a:ln w="9525">
              <a:noFill/>
              <a:round/>
              <a:headEnd/>
              <a:tailEnd/>
            </a:ln>
            <a:effectLst/>
          </p:spPr>
          <p:txBody>
            <a:bodyPr wrap="none" anchor="ctr"/>
            <a:lstStyle/>
            <a:p>
              <a:endParaRPr lang="zh-CN" altLang="en-US"/>
            </a:p>
          </p:txBody>
        </p:sp>
        <p:sp>
          <p:nvSpPr>
            <p:cNvPr id="40966" name="Freeform 6"/>
            <p:cNvSpPr>
              <a:spLocks/>
            </p:cNvSpPr>
            <p:nvPr/>
          </p:nvSpPr>
          <p:spPr bwMode="ltGray">
            <a:xfrm>
              <a:off x="3196" y="3082"/>
              <a:ext cx="325" cy="244"/>
            </a:xfrm>
            <a:custGeom>
              <a:avLst/>
              <a:gdLst/>
              <a:ahLst/>
              <a:cxnLst>
                <a:cxn ang="0">
                  <a:pos x="0" y="45"/>
                </a:cxn>
                <a:cxn ang="0">
                  <a:pos x="90" y="136"/>
                </a:cxn>
                <a:cxn ang="0">
                  <a:pos x="181" y="227"/>
                </a:cxn>
                <a:cxn ang="0">
                  <a:pos x="272" y="272"/>
                </a:cxn>
                <a:cxn ang="0">
                  <a:pos x="317" y="272"/>
                </a:cxn>
                <a:cxn ang="0">
                  <a:pos x="363" y="181"/>
                </a:cxn>
                <a:cxn ang="0">
                  <a:pos x="317" y="181"/>
                </a:cxn>
                <a:cxn ang="0">
                  <a:pos x="272" y="181"/>
                </a:cxn>
                <a:cxn ang="0">
                  <a:pos x="226" y="181"/>
                </a:cxn>
                <a:cxn ang="0">
                  <a:pos x="226" y="136"/>
                </a:cxn>
                <a:cxn ang="0">
                  <a:pos x="272" y="91"/>
                </a:cxn>
                <a:cxn ang="0">
                  <a:pos x="226" y="45"/>
                </a:cxn>
                <a:cxn ang="0">
                  <a:pos x="226" y="91"/>
                </a:cxn>
                <a:cxn ang="0">
                  <a:pos x="181" y="136"/>
                </a:cxn>
                <a:cxn ang="0">
                  <a:pos x="136" y="136"/>
                </a:cxn>
                <a:cxn ang="0">
                  <a:pos x="90" y="91"/>
                </a:cxn>
                <a:cxn ang="0">
                  <a:pos x="136" y="91"/>
                </a:cxn>
                <a:cxn ang="0">
                  <a:pos x="90" y="45"/>
                </a:cxn>
                <a:cxn ang="0">
                  <a:pos x="45" y="0"/>
                </a:cxn>
                <a:cxn ang="0">
                  <a:pos x="61" y="57"/>
                </a:cxn>
                <a:cxn ang="0">
                  <a:pos x="28" y="45"/>
                </a:cxn>
                <a:cxn ang="0">
                  <a:pos x="0" y="45"/>
                </a:cxn>
              </a:cxnLst>
              <a:rect l="0" t="0" r="r" b="b"/>
              <a:pathLst>
                <a:path w="363" h="272">
                  <a:moveTo>
                    <a:pt x="0" y="45"/>
                  </a:moveTo>
                  <a:lnTo>
                    <a:pt x="90" y="136"/>
                  </a:lnTo>
                  <a:lnTo>
                    <a:pt x="181" y="227"/>
                  </a:lnTo>
                  <a:lnTo>
                    <a:pt x="272" y="272"/>
                  </a:lnTo>
                  <a:lnTo>
                    <a:pt x="317" y="272"/>
                  </a:lnTo>
                  <a:lnTo>
                    <a:pt x="363" y="181"/>
                  </a:lnTo>
                  <a:lnTo>
                    <a:pt x="317" y="181"/>
                  </a:lnTo>
                  <a:lnTo>
                    <a:pt x="272" y="181"/>
                  </a:lnTo>
                  <a:lnTo>
                    <a:pt x="226" y="181"/>
                  </a:lnTo>
                  <a:lnTo>
                    <a:pt x="226" y="136"/>
                  </a:lnTo>
                  <a:lnTo>
                    <a:pt x="272" y="91"/>
                  </a:lnTo>
                  <a:lnTo>
                    <a:pt x="226" y="45"/>
                  </a:lnTo>
                  <a:lnTo>
                    <a:pt x="226" y="91"/>
                  </a:lnTo>
                  <a:lnTo>
                    <a:pt x="181" y="136"/>
                  </a:lnTo>
                  <a:lnTo>
                    <a:pt x="136" y="136"/>
                  </a:lnTo>
                  <a:lnTo>
                    <a:pt x="90" y="91"/>
                  </a:lnTo>
                  <a:lnTo>
                    <a:pt x="136" y="91"/>
                  </a:lnTo>
                  <a:lnTo>
                    <a:pt x="90" y="45"/>
                  </a:lnTo>
                  <a:lnTo>
                    <a:pt x="45" y="0"/>
                  </a:lnTo>
                  <a:lnTo>
                    <a:pt x="61" y="57"/>
                  </a:lnTo>
                  <a:lnTo>
                    <a:pt x="28" y="45"/>
                  </a:lnTo>
                  <a:lnTo>
                    <a:pt x="0" y="45"/>
                  </a:lnTo>
                  <a:close/>
                </a:path>
              </a:pathLst>
            </a:custGeom>
            <a:solidFill>
              <a:srgbClr val="DDF2FF"/>
            </a:solidFill>
            <a:ln w="9525">
              <a:noFill/>
              <a:round/>
              <a:headEnd/>
              <a:tailEnd/>
            </a:ln>
            <a:effectLst/>
          </p:spPr>
          <p:txBody>
            <a:bodyPr/>
            <a:lstStyle/>
            <a:p>
              <a:endParaRPr lang="zh-CN" altLang="en-US"/>
            </a:p>
          </p:txBody>
        </p:sp>
        <p:sp>
          <p:nvSpPr>
            <p:cNvPr id="40967" name="Freeform 7"/>
            <p:cNvSpPr>
              <a:spLocks/>
            </p:cNvSpPr>
            <p:nvPr/>
          </p:nvSpPr>
          <p:spPr bwMode="ltGray">
            <a:xfrm>
              <a:off x="3660" y="1726"/>
              <a:ext cx="420" cy="1885"/>
            </a:xfrm>
            <a:custGeom>
              <a:avLst/>
              <a:gdLst/>
              <a:ahLst/>
              <a:cxnLst>
                <a:cxn ang="0">
                  <a:pos x="162" y="1"/>
                </a:cxn>
                <a:cxn ang="0">
                  <a:pos x="56" y="561"/>
                </a:cxn>
                <a:cxn ang="0">
                  <a:pos x="122" y="1185"/>
                </a:cxn>
                <a:cxn ang="0">
                  <a:pos x="383" y="1785"/>
                </a:cxn>
                <a:cxn ang="0">
                  <a:pos x="343" y="1785"/>
                </a:cxn>
                <a:cxn ang="0">
                  <a:pos x="70" y="1209"/>
                </a:cxn>
                <a:cxn ang="0">
                  <a:pos x="15" y="487"/>
                </a:cxn>
                <a:cxn ang="0">
                  <a:pos x="162" y="1"/>
                </a:cxn>
              </a:cxnLst>
              <a:rect l="0" t="0" r="r" b="b"/>
              <a:pathLst>
                <a:path w="420" h="1885">
                  <a:moveTo>
                    <a:pt x="162" y="1"/>
                  </a:moveTo>
                  <a:cubicBezTo>
                    <a:pt x="173" y="0"/>
                    <a:pt x="62" y="364"/>
                    <a:pt x="56" y="561"/>
                  </a:cubicBezTo>
                  <a:cubicBezTo>
                    <a:pt x="50" y="758"/>
                    <a:pt x="67" y="981"/>
                    <a:pt x="122" y="1185"/>
                  </a:cubicBezTo>
                  <a:cubicBezTo>
                    <a:pt x="176" y="1389"/>
                    <a:pt x="347" y="1685"/>
                    <a:pt x="383" y="1785"/>
                  </a:cubicBezTo>
                  <a:cubicBezTo>
                    <a:pt x="420" y="1885"/>
                    <a:pt x="395" y="1881"/>
                    <a:pt x="343" y="1785"/>
                  </a:cubicBezTo>
                  <a:cubicBezTo>
                    <a:pt x="291" y="1689"/>
                    <a:pt x="125" y="1425"/>
                    <a:pt x="70" y="1209"/>
                  </a:cubicBezTo>
                  <a:cubicBezTo>
                    <a:pt x="15" y="993"/>
                    <a:pt x="0" y="688"/>
                    <a:pt x="15" y="487"/>
                  </a:cubicBezTo>
                  <a:cubicBezTo>
                    <a:pt x="30" y="286"/>
                    <a:pt x="132" y="102"/>
                    <a:pt x="162" y="1"/>
                  </a:cubicBezTo>
                  <a:close/>
                </a:path>
              </a:pathLst>
            </a:custGeom>
            <a:solidFill>
              <a:srgbClr val="DDF2FF"/>
            </a:solidFill>
            <a:ln w="9525">
              <a:noFill/>
              <a:round/>
              <a:headEnd/>
              <a:tailEnd/>
            </a:ln>
            <a:effectLst/>
          </p:spPr>
          <p:txBody>
            <a:bodyPr/>
            <a:lstStyle/>
            <a:p>
              <a:endParaRPr lang="zh-CN" altLang="en-US"/>
            </a:p>
          </p:txBody>
        </p:sp>
        <p:sp>
          <p:nvSpPr>
            <p:cNvPr id="40968" name="Freeform 8"/>
            <p:cNvSpPr>
              <a:spLocks/>
            </p:cNvSpPr>
            <p:nvPr/>
          </p:nvSpPr>
          <p:spPr bwMode="ltGray">
            <a:xfrm>
              <a:off x="4023" y="1694"/>
              <a:ext cx="429" cy="1836"/>
            </a:xfrm>
            <a:custGeom>
              <a:avLst/>
              <a:gdLst/>
              <a:ahLst/>
              <a:cxnLst>
                <a:cxn ang="0">
                  <a:pos x="0" y="25"/>
                </a:cxn>
                <a:cxn ang="0">
                  <a:pos x="375" y="1835"/>
                </a:cxn>
                <a:cxn ang="0">
                  <a:pos x="429" y="1836"/>
                </a:cxn>
                <a:cxn ang="0">
                  <a:pos x="37" y="0"/>
                </a:cxn>
                <a:cxn ang="0">
                  <a:pos x="0" y="25"/>
                </a:cxn>
              </a:cxnLst>
              <a:rect l="0" t="0" r="r" b="b"/>
              <a:pathLst>
                <a:path w="429" h="1836">
                  <a:moveTo>
                    <a:pt x="0" y="25"/>
                  </a:moveTo>
                  <a:lnTo>
                    <a:pt x="375" y="1835"/>
                  </a:lnTo>
                  <a:lnTo>
                    <a:pt x="429" y="1836"/>
                  </a:lnTo>
                  <a:lnTo>
                    <a:pt x="37" y="0"/>
                  </a:lnTo>
                  <a:lnTo>
                    <a:pt x="0" y="25"/>
                  </a:lnTo>
                  <a:close/>
                </a:path>
              </a:pathLst>
            </a:custGeom>
            <a:solidFill>
              <a:srgbClr val="DDF2FF"/>
            </a:solidFill>
            <a:ln w="9525">
              <a:noFill/>
              <a:round/>
              <a:headEnd/>
              <a:tailEnd/>
            </a:ln>
            <a:effectLst/>
          </p:spPr>
          <p:txBody>
            <a:bodyPr/>
            <a:lstStyle/>
            <a:p>
              <a:endParaRPr lang="zh-CN" altLang="en-US"/>
            </a:p>
          </p:txBody>
        </p:sp>
        <p:sp>
          <p:nvSpPr>
            <p:cNvPr id="40969" name="Freeform 9"/>
            <p:cNvSpPr>
              <a:spLocks/>
            </p:cNvSpPr>
            <p:nvPr/>
          </p:nvSpPr>
          <p:spPr bwMode="ltGray">
            <a:xfrm>
              <a:off x="4270" y="1551"/>
              <a:ext cx="600" cy="1899"/>
            </a:xfrm>
            <a:custGeom>
              <a:avLst/>
              <a:gdLst/>
              <a:ahLst/>
              <a:cxnLst>
                <a:cxn ang="0">
                  <a:pos x="0" y="67"/>
                </a:cxn>
                <a:cxn ang="0">
                  <a:pos x="91" y="168"/>
                </a:cxn>
                <a:cxn ang="0">
                  <a:pos x="347" y="552"/>
                </a:cxn>
                <a:cxn ang="0">
                  <a:pos x="512" y="1146"/>
                </a:cxn>
                <a:cxn ang="0">
                  <a:pos x="539" y="1612"/>
                </a:cxn>
                <a:cxn ang="0">
                  <a:pos x="457" y="1859"/>
                </a:cxn>
                <a:cxn ang="0">
                  <a:pos x="503" y="1850"/>
                </a:cxn>
                <a:cxn ang="0">
                  <a:pos x="583" y="1611"/>
                </a:cxn>
                <a:cxn ang="0">
                  <a:pos x="567" y="1146"/>
                </a:cxn>
                <a:cxn ang="0">
                  <a:pos x="384" y="524"/>
                </a:cxn>
                <a:cxn ang="0">
                  <a:pos x="82" y="76"/>
                </a:cxn>
                <a:cxn ang="0">
                  <a:pos x="0" y="67"/>
                </a:cxn>
              </a:cxnLst>
              <a:rect l="0" t="0" r="r" b="b"/>
              <a:pathLst>
                <a:path w="600" h="1899">
                  <a:moveTo>
                    <a:pt x="0" y="67"/>
                  </a:moveTo>
                  <a:cubicBezTo>
                    <a:pt x="2" y="82"/>
                    <a:pt x="33" y="87"/>
                    <a:pt x="91" y="168"/>
                  </a:cubicBezTo>
                  <a:cubicBezTo>
                    <a:pt x="149" y="249"/>
                    <a:pt x="277" y="389"/>
                    <a:pt x="347" y="552"/>
                  </a:cubicBezTo>
                  <a:cubicBezTo>
                    <a:pt x="417" y="715"/>
                    <a:pt x="480" y="969"/>
                    <a:pt x="512" y="1146"/>
                  </a:cubicBezTo>
                  <a:cubicBezTo>
                    <a:pt x="544" y="1323"/>
                    <a:pt x="548" y="1493"/>
                    <a:pt x="539" y="1612"/>
                  </a:cubicBezTo>
                  <a:cubicBezTo>
                    <a:pt x="530" y="1731"/>
                    <a:pt x="463" y="1819"/>
                    <a:pt x="457" y="1859"/>
                  </a:cubicBezTo>
                  <a:cubicBezTo>
                    <a:pt x="451" y="1899"/>
                    <a:pt x="482" y="1891"/>
                    <a:pt x="503" y="1850"/>
                  </a:cubicBezTo>
                  <a:cubicBezTo>
                    <a:pt x="524" y="1809"/>
                    <a:pt x="572" y="1728"/>
                    <a:pt x="583" y="1611"/>
                  </a:cubicBezTo>
                  <a:cubicBezTo>
                    <a:pt x="594" y="1494"/>
                    <a:pt x="600" y="1327"/>
                    <a:pt x="567" y="1146"/>
                  </a:cubicBezTo>
                  <a:cubicBezTo>
                    <a:pt x="534" y="965"/>
                    <a:pt x="465" y="702"/>
                    <a:pt x="384" y="524"/>
                  </a:cubicBezTo>
                  <a:cubicBezTo>
                    <a:pt x="303" y="346"/>
                    <a:pt x="146" y="152"/>
                    <a:pt x="82" y="76"/>
                  </a:cubicBezTo>
                  <a:cubicBezTo>
                    <a:pt x="18" y="0"/>
                    <a:pt x="17" y="69"/>
                    <a:pt x="0" y="67"/>
                  </a:cubicBezTo>
                  <a:close/>
                </a:path>
              </a:pathLst>
            </a:custGeom>
            <a:solidFill>
              <a:srgbClr val="DDF2FF"/>
            </a:solidFill>
            <a:ln w="9525">
              <a:noFill/>
              <a:round/>
              <a:headEnd/>
              <a:tailEnd/>
            </a:ln>
            <a:effectLst/>
          </p:spPr>
          <p:txBody>
            <a:bodyPr/>
            <a:lstStyle/>
            <a:p>
              <a:endParaRPr lang="zh-CN" altLang="en-US"/>
            </a:p>
          </p:txBody>
        </p:sp>
        <p:sp>
          <p:nvSpPr>
            <p:cNvPr id="40970" name="Freeform 10"/>
            <p:cNvSpPr>
              <a:spLocks/>
            </p:cNvSpPr>
            <p:nvPr/>
          </p:nvSpPr>
          <p:spPr bwMode="ltGray">
            <a:xfrm>
              <a:off x="4902" y="1753"/>
              <a:ext cx="338" cy="1494"/>
            </a:xfrm>
            <a:custGeom>
              <a:avLst/>
              <a:gdLst/>
              <a:ahLst/>
              <a:cxnLst>
                <a:cxn ang="0">
                  <a:pos x="26" y="73"/>
                </a:cxn>
                <a:cxn ang="0">
                  <a:pos x="136" y="194"/>
                </a:cxn>
                <a:cxn ang="0">
                  <a:pos x="282" y="706"/>
                </a:cxn>
                <a:cxn ang="0">
                  <a:pos x="282" y="1118"/>
                </a:cxn>
                <a:cxn ang="0">
                  <a:pos x="218" y="1319"/>
                </a:cxn>
                <a:cxn ang="0">
                  <a:pos x="132" y="1475"/>
                </a:cxn>
                <a:cxn ang="0">
                  <a:pos x="206" y="1433"/>
                </a:cxn>
                <a:cxn ang="0">
                  <a:pos x="312" y="1163"/>
                </a:cxn>
                <a:cxn ang="0">
                  <a:pos x="337" y="871"/>
                </a:cxn>
                <a:cxn ang="0">
                  <a:pos x="309" y="615"/>
                </a:cxn>
                <a:cxn ang="0">
                  <a:pos x="172" y="149"/>
                </a:cxn>
                <a:cxn ang="0">
                  <a:pos x="34" y="23"/>
                </a:cxn>
                <a:cxn ang="0">
                  <a:pos x="26" y="73"/>
                </a:cxn>
              </a:cxnLst>
              <a:rect l="0" t="0" r="r" b="b"/>
              <a:pathLst>
                <a:path w="338" h="1494">
                  <a:moveTo>
                    <a:pt x="26" y="73"/>
                  </a:moveTo>
                  <a:cubicBezTo>
                    <a:pt x="43" y="102"/>
                    <a:pt x="93" y="88"/>
                    <a:pt x="136" y="194"/>
                  </a:cubicBezTo>
                  <a:cubicBezTo>
                    <a:pt x="179" y="300"/>
                    <a:pt x="258" y="552"/>
                    <a:pt x="282" y="706"/>
                  </a:cubicBezTo>
                  <a:cubicBezTo>
                    <a:pt x="306" y="860"/>
                    <a:pt x="293" y="1016"/>
                    <a:pt x="282" y="1118"/>
                  </a:cubicBezTo>
                  <a:cubicBezTo>
                    <a:pt x="271" y="1220"/>
                    <a:pt x="243" y="1260"/>
                    <a:pt x="218" y="1319"/>
                  </a:cubicBezTo>
                  <a:cubicBezTo>
                    <a:pt x="193" y="1378"/>
                    <a:pt x="134" y="1456"/>
                    <a:pt x="132" y="1475"/>
                  </a:cubicBezTo>
                  <a:cubicBezTo>
                    <a:pt x="130" y="1494"/>
                    <a:pt x="176" y="1485"/>
                    <a:pt x="206" y="1433"/>
                  </a:cubicBezTo>
                  <a:cubicBezTo>
                    <a:pt x="235" y="1381"/>
                    <a:pt x="290" y="1257"/>
                    <a:pt x="312" y="1163"/>
                  </a:cubicBezTo>
                  <a:cubicBezTo>
                    <a:pt x="334" y="1069"/>
                    <a:pt x="338" y="962"/>
                    <a:pt x="337" y="871"/>
                  </a:cubicBezTo>
                  <a:cubicBezTo>
                    <a:pt x="336" y="780"/>
                    <a:pt x="336" y="735"/>
                    <a:pt x="309" y="615"/>
                  </a:cubicBezTo>
                  <a:cubicBezTo>
                    <a:pt x="282" y="495"/>
                    <a:pt x="218" y="248"/>
                    <a:pt x="172" y="149"/>
                  </a:cubicBezTo>
                  <a:cubicBezTo>
                    <a:pt x="126" y="50"/>
                    <a:pt x="58" y="36"/>
                    <a:pt x="34" y="23"/>
                  </a:cubicBezTo>
                  <a:cubicBezTo>
                    <a:pt x="10" y="10"/>
                    <a:pt x="0" y="0"/>
                    <a:pt x="26" y="73"/>
                  </a:cubicBezTo>
                  <a:close/>
                </a:path>
              </a:pathLst>
            </a:custGeom>
            <a:solidFill>
              <a:srgbClr val="DDF2FF"/>
            </a:solidFill>
            <a:ln w="9525">
              <a:noFill/>
              <a:round/>
              <a:headEnd/>
              <a:tailEnd/>
            </a:ln>
            <a:effectLst/>
          </p:spPr>
          <p:txBody>
            <a:bodyPr/>
            <a:lstStyle/>
            <a:p>
              <a:endParaRPr lang="zh-CN" altLang="en-US"/>
            </a:p>
          </p:txBody>
        </p:sp>
        <p:sp>
          <p:nvSpPr>
            <p:cNvPr id="40971" name="Freeform 11"/>
            <p:cNvSpPr>
              <a:spLocks/>
            </p:cNvSpPr>
            <p:nvPr/>
          </p:nvSpPr>
          <p:spPr bwMode="ltGray">
            <a:xfrm>
              <a:off x="3189" y="2212"/>
              <a:ext cx="573" cy="1290"/>
            </a:xfrm>
            <a:custGeom>
              <a:avLst/>
              <a:gdLst/>
              <a:ahLst/>
              <a:cxnLst>
                <a:cxn ang="0">
                  <a:pos x="2" y="129"/>
                </a:cxn>
                <a:cxn ang="0">
                  <a:pos x="48" y="65"/>
                </a:cxn>
                <a:cxn ang="0">
                  <a:pos x="84" y="522"/>
                </a:cxn>
                <a:cxn ang="0">
                  <a:pos x="241" y="909"/>
                </a:cxn>
                <a:cxn ang="0">
                  <a:pos x="396" y="1106"/>
                </a:cxn>
                <a:cxn ang="0">
                  <a:pos x="568" y="1286"/>
                </a:cxn>
                <a:cxn ang="0">
                  <a:pos x="363" y="1130"/>
                </a:cxn>
                <a:cxn ang="0">
                  <a:pos x="183" y="909"/>
                </a:cxn>
                <a:cxn ang="0">
                  <a:pos x="38" y="540"/>
                </a:cxn>
                <a:cxn ang="0">
                  <a:pos x="2" y="129"/>
                </a:cxn>
              </a:cxnLst>
              <a:rect l="0" t="0" r="r" b="b"/>
              <a:pathLst>
                <a:path w="573" h="1290">
                  <a:moveTo>
                    <a:pt x="2" y="129"/>
                  </a:moveTo>
                  <a:cubicBezTo>
                    <a:pt x="4" y="50"/>
                    <a:pt x="34" y="0"/>
                    <a:pt x="48" y="65"/>
                  </a:cubicBezTo>
                  <a:cubicBezTo>
                    <a:pt x="62" y="130"/>
                    <a:pt x="52" y="381"/>
                    <a:pt x="84" y="522"/>
                  </a:cubicBezTo>
                  <a:cubicBezTo>
                    <a:pt x="116" y="663"/>
                    <a:pt x="189" y="812"/>
                    <a:pt x="241" y="909"/>
                  </a:cubicBezTo>
                  <a:cubicBezTo>
                    <a:pt x="293" y="1006"/>
                    <a:pt x="341" y="1043"/>
                    <a:pt x="396" y="1106"/>
                  </a:cubicBezTo>
                  <a:cubicBezTo>
                    <a:pt x="450" y="1169"/>
                    <a:pt x="573" y="1283"/>
                    <a:pt x="568" y="1286"/>
                  </a:cubicBezTo>
                  <a:cubicBezTo>
                    <a:pt x="562" y="1290"/>
                    <a:pt x="428" y="1193"/>
                    <a:pt x="363" y="1130"/>
                  </a:cubicBezTo>
                  <a:cubicBezTo>
                    <a:pt x="299" y="1068"/>
                    <a:pt x="237" y="1007"/>
                    <a:pt x="183" y="909"/>
                  </a:cubicBezTo>
                  <a:cubicBezTo>
                    <a:pt x="129" y="811"/>
                    <a:pt x="68" y="670"/>
                    <a:pt x="38" y="540"/>
                  </a:cubicBezTo>
                  <a:cubicBezTo>
                    <a:pt x="8" y="410"/>
                    <a:pt x="0" y="208"/>
                    <a:pt x="2" y="129"/>
                  </a:cubicBezTo>
                  <a:close/>
                </a:path>
              </a:pathLst>
            </a:custGeom>
            <a:solidFill>
              <a:srgbClr val="DDF2FF"/>
            </a:solidFill>
            <a:ln w="9525">
              <a:noFill/>
              <a:round/>
              <a:headEnd/>
              <a:tailEnd/>
            </a:ln>
            <a:effectLst/>
          </p:spPr>
          <p:txBody>
            <a:bodyPr/>
            <a:lstStyle/>
            <a:p>
              <a:endParaRPr lang="zh-CN" altLang="en-US"/>
            </a:p>
          </p:txBody>
        </p:sp>
        <p:sp>
          <p:nvSpPr>
            <p:cNvPr id="40972" name="Freeform 12"/>
            <p:cNvSpPr>
              <a:spLocks/>
            </p:cNvSpPr>
            <p:nvPr/>
          </p:nvSpPr>
          <p:spPr bwMode="ltGray">
            <a:xfrm>
              <a:off x="4170" y="1008"/>
              <a:ext cx="655" cy="192"/>
            </a:xfrm>
            <a:custGeom>
              <a:avLst/>
              <a:gdLst/>
              <a:ahLst/>
              <a:cxnLst>
                <a:cxn ang="0">
                  <a:pos x="17" y="187"/>
                </a:cxn>
                <a:cxn ang="0">
                  <a:pos x="255" y="41"/>
                </a:cxn>
                <a:cxn ang="0">
                  <a:pos x="456" y="4"/>
                </a:cxn>
                <a:cxn ang="0">
                  <a:pos x="629" y="16"/>
                </a:cxn>
                <a:cxn ang="0">
                  <a:pos x="720" y="61"/>
                </a:cxn>
                <a:cxn ang="0">
                  <a:pos x="565" y="50"/>
                </a:cxn>
                <a:cxn ang="0">
                  <a:pos x="264" y="77"/>
                </a:cxn>
                <a:cxn ang="0">
                  <a:pos x="53" y="196"/>
                </a:cxn>
                <a:cxn ang="0">
                  <a:pos x="17" y="187"/>
                </a:cxn>
              </a:cxnLst>
              <a:rect l="0" t="0" r="r" b="b"/>
              <a:pathLst>
                <a:path w="731" h="214">
                  <a:moveTo>
                    <a:pt x="17" y="187"/>
                  </a:moveTo>
                  <a:cubicBezTo>
                    <a:pt x="0" y="176"/>
                    <a:pt x="182" y="71"/>
                    <a:pt x="255" y="41"/>
                  </a:cubicBezTo>
                  <a:cubicBezTo>
                    <a:pt x="328" y="11"/>
                    <a:pt x="394" y="8"/>
                    <a:pt x="456" y="4"/>
                  </a:cubicBezTo>
                  <a:cubicBezTo>
                    <a:pt x="518" y="0"/>
                    <a:pt x="585" y="7"/>
                    <a:pt x="629" y="16"/>
                  </a:cubicBezTo>
                  <a:cubicBezTo>
                    <a:pt x="673" y="25"/>
                    <a:pt x="731" y="55"/>
                    <a:pt x="720" y="61"/>
                  </a:cubicBezTo>
                  <a:cubicBezTo>
                    <a:pt x="709" y="67"/>
                    <a:pt x="641" y="47"/>
                    <a:pt x="565" y="50"/>
                  </a:cubicBezTo>
                  <a:cubicBezTo>
                    <a:pt x="489" y="53"/>
                    <a:pt x="349" y="53"/>
                    <a:pt x="264" y="77"/>
                  </a:cubicBezTo>
                  <a:cubicBezTo>
                    <a:pt x="179" y="101"/>
                    <a:pt x="94" y="178"/>
                    <a:pt x="53" y="196"/>
                  </a:cubicBezTo>
                  <a:cubicBezTo>
                    <a:pt x="12" y="214"/>
                    <a:pt x="24" y="189"/>
                    <a:pt x="17" y="187"/>
                  </a:cubicBezTo>
                  <a:close/>
                </a:path>
              </a:pathLst>
            </a:custGeom>
            <a:solidFill>
              <a:srgbClr val="DDF2FF"/>
            </a:solidFill>
            <a:ln w="9525">
              <a:noFill/>
              <a:round/>
              <a:headEnd/>
              <a:tailEnd/>
            </a:ln>
            <a:effectLst/>
          </p:spPr>
          <p:txBody>
            <a:bodyPr/>
            <a:lstStyle/>
            <a:p>
              <a:endParaRPr lang="zh-CN" altLang="en-US"/>
            </a:p>
          </p:txBody>
        </p:sp>
        <p:sp>
          <p:nvSpPr>
            <p:cNvPr id="40973" name="Freeform 13"/>
            <p:cNvSpPr>
              <a:spLocks/>
            </p:cNvSpPr>
            <p:nvPr/>
          </p:nvSpPr>
          <p:spPr bwMode="ltGray">
            <a:xfrm>
              <a:off x="4322" y="1276"/>
              <a:ext cx="504" cy="82"/>
            </a:xfrm>
            <a:custGeom>
              <a:avLst/>
              <a:gdLst/>
              <a:ahLst/>
              <a:cxnLst>
                <a:cxn ang="0">
                  <a:pos x="0" y="0"/>
                </a:cxn>
                <a:cxn ang="0">
                  <a:pos x="64" y="37"/>
                </a:cxn>
                <a:cxn ang="0">
                  <a:pos x="311" y="18"/>
                </a:cxn>
                <a:cxn ang="0">
                  <a:pos x="530" y="37"/>
                </a:cxn>
                <a:cxn ang="0">
                  <a:pos x="512" y="73"/>
                </a:cxn>
                <a:cxn ang="0">
                  <a:pos x="293" y="55"/>
                </a:cxn>
                <a:cxn ang="0">
                  <a:pos x="37" y="91"/>
                </a:cxn>
              </a:cxnLst>
              <a:rect l="0" t="0" r="r" b="b"/>
              <a:pathLst>
                <a:path w="563" h="91">
                  <a:moveTo>
                    <a:pt x="0" y="0"/>
                  </a:moveTo>
                  <a:cubicBezTo>
                    <a:pt x="11" y="6"/>
                    <a:pt x="12" y="34"/>
                    <a:pt x="64" y="37"/>
                  </a:cubicBezTo>
                  <a:cubicBezTo>
                    <a:pt x="116" y="40"/>
                    <a:pt x="233" y="18"/>
                    <a:pt x="311" y="18"/>
                  </a:cubicBezTo>
                  <a:cubicBezTo>
                    <a:pt x="389" y="18"/>
                    <a:pt x="497" y="28"/>
                    <a:pt x="530" y="37"/>
                  </a:cubicBezTo>
                  <a:cubicBezTo>
                    <a:pt x="563" y="46"/>
                    <a:pt x="551" y="70"/>
                    <a:pt x="512" y="73"/>
                  </a:cubicBezTo>
                  <a:cubicBezTo>
                    <a:pt x="473" y="76"/>
                    <a:pt x="372" y="52"/>
                    <a:pt x="293" y="55"/>
                  </a:cubicBezTo>
                  <a:cubicBezTo>
                    <a:pt x="214" y="58"/>
                    <a:pt x="90" y="84"/>
                    <a:pt x="37" y="91"/>
                  </a:cubicBezTo>
                </a:path>
              </a:pathLst>
            </a:custGeom>
            <a:solidFill>
              <a:srgbClr val="DDF2FF"/>
            </a:solidFill>
            <a:ln w="9525">
              <a:noFill/>
              <a:round/>
              <a:headEnd/>
              <a:tailEnd/>
            </a:ln>
            <a:effectLst/>
          </p:spPr>
          <p:txBody>
            <a:bodyPr/>
            <a:lstStyle/>
            <a:p>
              <a:endParaRPr lang="zh-CN" altLang="en-US"/>
            </a:p>
          </p:txBody>
        </p:sp>
        <p:sp>
          <p:nvSpPr>
            <p:cNvPr id="40974" name="Freeform 14"/>
            <p:cNvSpPr>
              <a:spLocks/>
            </p:cNvSpPr>
            <p:nvPr/>
          </p:nvSpPr>
          <p:spPr bwMode="ltGray">
            <a:xfrm>
              <a:off x="4043" y="890"/>
              <a:ext cx="204" cy="247"/>
            </a:xfrm>
            <a:custGeom>
              <a:avLst/>
              <a:gdLst/>
              <a:ahLst/>
              <a:cxnLst>
                <a:cxn ang="0">
                  <a:pos x="0" y="276"/>
                </a:cxn>
                <a:cxn ang="0">
                  <a:pos x="156" y="38"/>
                </a:cxn>
                <a:cxn ang="0">
                  <a:pos x="211" y="47"/>
                </a:cxn>
                <a:cxn ang="0">
                  <a:pos x="52" y="268"/>
                </a:cxn>
              </a:cxnLst>
              <a:rect l="0" t="0" r="r" b="b"/>
              <a:pathLst>
                <a:path w="228" h="276">
                  <a:moveTo>
                    <a:pt x="0" y="276"/>
                  </a:moveTo>
                  <a:cubicBezTo>
                    <a:pt x="26" y="236"/>
                    <a:pt x="121" y="76"/>
                    <a:pt x="156" y="38"/>
                  </a:cubicBezTo>
                  <a:cubicBezTo>
                    <a:pt x="191" y="0"/>
                    <a:pt x="228" y="9"/>
                    <a:pt x="211" y="47"/>
                  </a:cubicBezTo>
                  <a:cubicBezTo>
                    <a:pt x="194" y="85"/>
                    <a:pt x="85" y="222"/>
                    <a:pt x="52" y="268"/>
                  </a:cubicBezTo>
                </a:path>
              </a:pathLst>
            </a:custGeom>
            <a:solidFill>
              <a:srgbClr val="DDF2FF"/>
            </a:solidFill>
            <a:ln w="9525">
              <a:noFill/>
              <a:round/>
              <a:headEnd/>
              <a:tailEnd/>
            </a:ln>
            <a:effectLst/>
          </p:spPr>
          <p:txBody>
            <a:bodyPr/>
            <a:lstStyle/>
            <a:p>
              <a:endParaRPr lang="zh-CN" altLang="en-US"/>
            </a:p>
          </p:txBody>
        </p:sp>
        <p:sp>
          <p:nvSpPr>
            <p:cNvPr id="40975" name="Freeform 15"/>
            <p:cNvSpPr>
              <a:spLocks/>
            </p:cNvSpPr>
            <p:nvPr/>
          </p:nvSpPr>
          <p:spPr bwMode="ltGray">
            <a:xfrm>
              <a:off x="3854" y="915"/>
              <a:ext cx="67" cy="287"/>
            </a:xfrm>
            <a:custGeom>
              <a:avLst/>
              <a:gdLst/>
              <a:ahLst/>
              <a:cxnLst>
                <a:cxn ang="0">
                  <a:pos x="1" y="46"/>
                </a:cxn>
                <a:cxn ang="0">
                  <a:pos x="36" y="285"/>
                </a:cxn>
                <a:cxn ang="0">
                  <a:pos x="74" y="266"/>
                </a:cxn>
                <a:cxn ang="0">
                  <a:pos x="28" y="37"/>
                </a:cxn>
                <a:cxn ang="0">
                  <a:pos x="1" y="46"/>
                </a:cxn>
              </a:cxnLst>
              <a:rect l="0" t="0" r="r" b="b"/>
              <a:pathLst>
                <a:path w="75" h="320">
                  <a:moveTo>
                    <a:pt x="1" y="46"/>
                  </a:moveTo>
                  <a:cubicBezTo>
                    <a:pt x="2" y="87"/>
                    <a:pt x="24" y="248"/>
                    <a:pt x="36" y="285"/>
                  </a:cubicBezTo>
                  <a:cubicBezTo>
                    <a:pt x="50" y="320"/>
                    <a:pt x="75" y="307"/>
                    <a:pt x="74" y="266"/>
                  </a:cubicBezTo>
                  <a:cubicBezTo>
                    <a:pt x="73" y="225"/>
                    <a:pt x="40" y="74"/>
                    <a:pt x="28" y="37"/>
                  </a:cubicBezTo>
                  <a:cubicBezTo>
                    <a:pt x="16" y="0"/>
                    <a:pt x="0" y="5"/>
                    <a:pt x="1" y="46"/>
                  </a:cubicBezTo>
                  <a:close/>
                </a:path>
              </a:pathLst>
            </a:custGeom>
            <a:solidFill>
              <a:srgbClr val="DDF2FF"/>
            </a:solidFill>
            <a:ln w="9525">
              <a:noFill/>
              <a:round/>
              <a:headEnd/>
              <a:tailEnd/>
            </a:ln>
            <a:effectLst/>
          </p:spPr>
          <p:txBody>
            <a:bodyPr/>
            <a:lstStyle/>
            <a:p>
              <a:endParaRPr lang="zh-CN" altLang="en-US"/>
            </a:p>
          </p:txBody>
        </p:sp>
        <p:sp>
          <p:nvSpPr>
            <p:cNvPr id="40976" name="Freeform 16"/>
            <p:cNvSpPr>
              <a:spLocks/>
            </p:cNvSpPr>
            <p:nvPr/>
          </p:nvSpPr>
          <p:spPr bwMode="ltGray">
            <a:xfrm>
              <a:off x="3319" y="1736"/>
              <a:ext cx="1687" cy="607"/>
            </a:xfrm>
            <a:custGeom>
              <a:avLst/>
              <a:gdLst/>
              <a:ahLst/>
              <a:cxnLst>
                <a:cxn ang="0">
                  <a:pos x="95" y="511"/>
                </a:cxn>
                <a:cxn ang="0">
                  <a:pos x="406" y="594"/>
                </a:cxn>
                <a:cxn ang="0">
                  <a:pos x="936" y="575"/>
                </a:cxn>
                <a:cxn ang="0">
                  <a:pos x="1430" y="392"/>
                </a:cxn>
                <a:cxn ang="0">
                  <a:pos x="1812" y="49"/>
                </a:cxn>
                <a:cxn ang="0">
                  <a:pos x="1858" y="95"/>
                </a:cxn>
                <a:cxn ang="0">
                  <a:pos x="1812" y="140"/>
                </a:cxn>
                <a:cxn ang="0">
                  <a:pos x="1449" y="458"/>
                </a:cxn>
                <a:cxn ang="0">
                  <a:pos x="964" y="639"/>
                </a:cxn>
                <a:cxn ang="0">
                  <a:pos x="406" y="666"/>
                </a:cxn>
                <a:cxn ang="0">
                  <a:pos x="59" y="575"/>
                </a:cxn>
                <a:cxn ang="0">
                  <a:pos x="49" y="548"/>
                </a:cxn>
              </a:cxnLst>
              <a:rect l="0" t="0" r="r" b="b"/>
              <a:pathLst>
                <a:path w="1883" h="677">
                  <a:moveTo>
                    <a:pt x="95" y="511"/>
                  </a:moveTo>
                  <a:cubicBezTo>
                    <a:pt x="145" y="525"/>
                    <a:pt x="266" y="583"/>
                    <a:pt x="406" y="594"/>
                  </a:cubicBezTo>
                  <a:cubicBezTo>
                    <a:pt x="546" y="605"/>
                    <a:pt x="765" y="609"/>
                    <a:pt x="936" y="575"/>
                  </a:cubicBezTo>
                  <a:cubicBezTo>
                    <a:pt x="1107" y="541"/>
                    <a:pt x="1284" y="480"/>
                    <a:pt x="1430" y="392"/>
                  </a:cubicBezTo>
                  <a:cubicBezTo>
                    <a:pt x="1576" y="304"/>
                    <a:pt x="1741" y="98"/>
                    <a:pt x="1812" y="49"/>
                  </a:cubicBezTo>
                  <a:cubicBezTo>
                    <a:pt x="1883" y="0"/>
                    <a:pt x="1858" y="80"/>
                    <a:pt x="1858" y="95"/>
                  </a:cubicBezTo>
                  <a:cubicBezTo>
                    <a:pt x="1858" y="110"/>
                    <a:pt x="1880" y="79"/>
                    <a:pt x="1812" y="140"/>
                  </a:cubicBezTo>
                  <a:cubicBezTo>
                    <a:pt x="1744" y="201"/>
                    <a:pt x="1590" y="375"/>
                    <a:pt x="1449" y="458"/>
                  </a:cubicBezTo>
                  <a:cubicBezTo>
                    <a:pt x="1308" y="541"/>
                    <a:pt x="1138" y="604"/>
                    <a:pt x="964" y="639"/>
                  </a:cubicBezTo>
                  <a:cubicBezTo>
                    <a:pt x="790" y="674"/>
                    <a:pt x="557" y="677"/>
                    <a:pt x="406" y="666"/>
                  </a:cubicBezTo>
                  <a:cubicBezTo>
                    <a:pt x="255" y="655"/>
                    <a:pt x="118" y="595"/>
                    <a:pt x="59" y="575"/>
                  </a:cubicBezTo>
                  <a:cubicBezTo>
                    <a:pt x="0" y="555"/>
                    <a:pt x="51" y="554"/>
                    <a:pt x="49" y="548"/>
                  </a:cubicBezTo>
                </a:path>
              </a:pathLst>
            </a:custGeom>
            <a:solidFill>
              <a:srgbClr val="DDF2FF"/>
            </a:solidFill>
            <a:ln w="9525">
              <a:noFill/>
              <a:round/>
              <a:headEnd/>
              <a:tailEnd/>
            </a:ln>
            <a:effectLst/>
          </p:spPr>
          <p:txBody>
            <a:bodyPr/>
            <a:lstStyle/>
            <a:p>
              <a:endParaRPr lang="zh-CN" altLang="en-US"/>
            </a:p>
          </p:txBody>
        </p:sp>
        <p:sp>
          <p:nvSpPr>
            <p:cNvPr id="40977" name="Freeform 17"/>
            <p:cNvSpPr>
              <a:spLocks/>
            </p:cNvSpPr>
            <p:nvPr/>
          </p:nvSpPr>
          <p:spPr bwMode="ltGray">
            <a:xfrm>
              <a:off x="2898" y="1874"/>
              <a:ext cx="2576" cy="1099"/>
            </a:xfrm>
            <a:custGeom>
              <a:avLst/>
              <a:gdLst/>
              <a:ahLst/>
              <a:cxnLst>
                <a:cxn ang="0">
                  <a:pos x="53" y="779"/>
                </a:cxn>
                <a:cxn ang="0">
                  <a:pos x="62" y="788"/>
                </a:cxn>
                <a:cxn ang="0">
                  <a:pos x="428" y="1062"/>
                </a:cxn>
                <a:cxn ang="0">
                  <a:pos x="931" y="1153"/>
                </a:cxn>
                <a:cxn ang="0">
                  <a:pos x="1534" y="1126"/>
                </a:cxn>
                <a:cxn ang="0">
                  <a:pos x="2147" y="907"/>
                </a:cxn>
                <a:cxn ang="0">
                  <a:pos x="2600" y="532"/>
                </a:cxn>
                <a:cxn ang="0">
                  <a:pos x="2833" y="65"/>
                </a:cxn>
                <a:cxn ang="0">
                  <a:pos x="2860" y="139"/>
                </a:cxn>
                <a:cxn ang="0">
                  <a:pos x="2787" y="340"/>
                </a:cxn>
                <a:cxn ang="0">
                  <a:pos x="2600" y="622"/>
                </a:cxn>
                <a:cxn ang="0">
                  <a:pos x="2146" y="985"/>
                </a:cxn>
                <a:cxn ang="0">
                  <a:pos x="1553" y="1181"/>
                </a:cxn>
                <a:cxn ang="0">
                  <a:pos x="949" y="1217"/>
                </a:cxn>
                <a:cxn ang="0">
                  <a:pos x="437" y="1126"/>
                </a:cxn>
                <a:cxn ang="0">
                  <a:pos x="145" y="943"/>
                </a:cxn>
                <a:cxn ang="0">
                  <a:pos x="53" y="779"/>
                </a:cxn>
              </a:cxnLst>
              <a:rect l="0" t="0" r="r" b="b"/>
              <a:pathLst>
                <a:path w="2876" h="1226">
                  <a:moveTo>
                    <a:pt x="53" y="779"/>
                  </a:moveTo>
                  <a:cubicBezTo>
                    <a:pt x="1" y="724"/>
                    <a:pt x="0" y="741"/>
                    <a:pt x="62" y="788"/>
                  </a:cubicBezTo>
                  <a:cubicBezTo>
                    <a:pt x="124" y="835"/>
                    <a:pt x="283" y="1001"/>
                    <a:pt x="428" y="1062"/>
                  </a:cubicBezTo>
                  <a:cubicBezTo>
                    <a:pt x="573" y="1123"/>
                    <a:pt x="747" y="1142"/>
                    <a:pt x="931" y="1153"/>
                  </a:cubicBezTo>
                  <a:cubicBezTo>
                    <a:pt x="1115" y="1164"/>
                    <a:pt x="1331" y="1167"/>
                    <a:pt x="1534" y="1126"/>
                  </a:cubicBezTo>
                  <a:cubicBezTo>
                    <a:pt x="1737" y="1085"/>
                    <a:pt x="1969" y="1006"/>
                    <a:pt x="2147" y="907"/>
                  </a:cubicBezTo>
                  <a:cubicBezTo>
                    <a:pt x="2325" y="808"/>
                    <a:pt x="2486" y="672"/>
                    <a:pt x="2600" y="532"/>
                  </a:cubicBezTo>
                  <a:cubicBezTo>
                    <a:pt x="2714" y="392"/>
                    <a:pt x="2790" y="130"/>
                    <a:pt x="2833" y="65"/>
                  </a:cubicBezTo>
                  <a:cubicBezTo>
                    <a:pt x="2876" y="0"/>
                    <a:pt x="2868" y="93"/>
                    <a:pt x="2860" y="139"/>
                  </a:cubicBezTo>
                  <a:cubicBezTo>
                    <a:pt x="2852" y="185"/>
                    <a:pt x="2830" y="260"/>
                    <a:pt x="2787" y="340"/>
                  </a:cubicBezTo>
                  <a:cubicBezTo>
                    <a:pt x="2744" y="420"/>
                    <a:pt x="2707" y="515"/>
                    <a:pt x="2600" y="622"/>
                  </a:cubicBezTo>
                  <a:cubicBezTo>
                    <a:pt x="2493" y="729"/>
                    <a:pt x="2320" y="892"/>
                    <a:pt x="2146" y="985"/>
                  </a:cubicBezTo>
                  <a:cubicBezTo>
                    <a:pt x="1972" y="1078"/>
                    <a:pt x="1752" y="1142"/>
                    <a:pt x="1553" y="1181"/>
                  </a:cubicBezTo>
                  <a:cubicBezTo>
                    <a:pt x="1354" y="1220"/>
                    <a:pt x="1135" y="1226"/>
                    <a:pt x="949" y="1217"/>
                  </a:cubicBezTo>
                  <a:cubicBezTo>
                    <a:pt x="763" y="1208"/>
                    <a:pt x="571" y="1172"/>
                    <a:pt x="437" y="1126"/>
                  </a:cubicBezTo>
                  <a:cubicBezTo>
                    <a:pt x="303" y="1080"/>
                    <a:pt x="209" y="1001"/>
                    <a:pt x="145" y="943"/>
                  </a:cubicBezTo>
                  <a:cubicBezTo>
                    <a:pt x="81" y="885"/>
                    <a:pt x="72" y="813"/>
                    <a:pt x="53" y="779"/>
                  </a:cubicBezTo>
                  <a:close/>
                </a:path>
              </a:pathLst>
            </a:custGeom>
            <a:solidFill>
              <a:srgbClr val="DDF2FF"/>
            </a:solidFill>
            <a:ln w="9525">
              <a:noFill/>
              <a:round/>
              <a:headEnd/>
              <a:tailEnd/>
            </a:ln>
            <a:effectLst/>
          </p:spPr>
          <p:txBody>
            <a:bodyPr/>
            <a:lstStyle/>
            <a:p>
              <a:endParaRPr lang="zh-CN" altLang="en-US"/>
            </a:p>
          </p:txBody>
        </p:sp>
        <p:sp>
          <p:nvSpPr>
            <p:cNvPr id="40978" name="Freeform 18"/>
            <p:cNvSpPr>
              <a:spLocks/>
            </p:cNvSpPr>
            <p:nvPr/>
          </p:nvSpPr>
          <p:spPr bwMode="ltGray">
            <a:xfrm>
              <a:off x="3473" y="2703"/>
              <a:ext cx="1961" cy="706"/>
            </a:xfrm>
            <a:custGeom>
              <a:avLst/>
              <a:gdLst/>
              <a:ahLst/>
              <a:cxnLst>
                <a:cxn ang="0">
                  <a:pos x="7" y="650"/>
                </a:cxn>
                <a:cxn ang="0">
                  <a:pos x="143" y="695"/>
                </a:cxn>
                <a:cxn ang="0">
                  <a:pos x="572" y="722"/>
                </a:cxn>
                <a:cxn ang="0">
                  <a:pos x="993" y="676"/>
                </a:cxn>
                <a:cxn ang="0">
                  <a:pos x="1532" y="484"/>
                </a:cxn>
                <a:cxn ang="0">
                  <a:pos x="1925" y="219"/>
                </a:cxn>
                <a:cxn ang="0">
                  <a:pos x="2163" y="9"/>
                </a:cxn>
                <a:cxn ang="0">
                  <a:pos x="2081" y="164"/>
                </a:cxn>
                <a:cxn ang="0">
                  <a:pos x="1898" y="320"/>
                </a:cxn>
                <a:cxn ang="0">
                  <a:pos x="1514" y="558"/>
                </a:cxn>
                <a:cxn ang="0">
                  <a:pos x="1039" y="731"/>
                </a:cxn>
                <a:cxn ang="0">
                  <a:pos x="591" y="786"/>
                </a:cxn>
                <a:cxn ang="0">
                  <a:pos x="98" y="741"/>
                </a:cxn>
                <a:cxn ang="0">
                  <a:pos x="7" y="650"/>
                </a:cxn>
              </a:cxnLst>
              <a:rect l="0" t="0" r="r" b="b"/>
              <a:pathLst>
                <a:path w="2189" h="788">
                  <a:moveTo>
                    <a:pt x="7" y="650"/>
                  </a:moveTo>
                  <a:cubicBezTo>
                    <a:pt x="14" y="642"/>
                    <a:pt x="49" y="683"/>
                    <a:pt x="143" y="695"/>
                  </a:cubicBezTo>
                  <a:cubicBezTo>
                    <a:pt x="237" y="707"/>
                    <a:pt x="430" y="725"/>
                    <a:pt x="572" y="722"/>
                  </a:cubicBezTo>
                  <a:cubicBezTo>
                    <a:pt x="714" y="719"/>
                    <a:pt x="833" y="716"/>
                    <a:pt x="993" y="676"/>
                  </a:cubicBezTo>
                  <a:cubicBezTo>
                    <a:pt x="1153" y="636"/>
                    <a:pt x="1377" y="560"/>
                    <a:pt x="1532" y="484"/>
                  </a:cubicBezTo>
                  <a:cubicBezTo>
                    <a:pt x="1687" y="408"/>
                    <a:pt x="1820" y="298"/>
                    <a:pt x="1925" y="219"/>
                  </a:cubicBezTo>
                  <a:cubicBezTo>
                    <a:pt x="2030" y="140"/>
                    <a:pt x="2137" y="18"/>
                    <a:pt x="2163" y="9"/>
                  </a:cubicBezTo>
                  <a:cubicBezTo>
                    <a:pt x="2189" y="0"/>
                    <a:pt x="2125" y="112"/>
                    <a:pt x="2081" y="164"/>
                  </a:cubicBezTo>
                  <a:cubicBezTo>
                    <a:pt x="2037" y="216"/>
                    <a:pt x="1992" y="254"/>
                    <a:pt x="1898" y="320"/>
                  </a:cubicBezTo>
                  <a:cubicBezTo>
                    <a:pt x="1804" y="386"/>
                    <a:pt x="1657" y="489"/>
                    <a:pt x="1514" y="558"/>
                  </a:cubicBezTo>
                  <a:cubicBezTo>
                    <a:pt x="1371" y="627"/>
                    <a:pt x="1193" y="693"/>
                    <a:pt x="1039" y="731"/>
                  </a:cubicBezTo>
                  <a:cubicBezTo>
                    <a:pt x="885" y="769"/>
                    <a:pt x="748" y="784"/>
                    <a:pt x="591" y="786"/>
                  </a:cubicBezTo>
                  <a:cubicBezTo>
                    <a:pt x="434" y="788"/>
                    <a:pt x="195" y="764"/>
                    <a:pt x="98" y="741"/>
                  </a:cubicBezTo>
                  <a:cubicBezTo>
                    <a:pt x="1" y="718"/>
                    <a:pt x="0" y="658"/>
                    <a:pt x="7" y="650"/>
                  </a:cubicBezTo>
                  <a:close/>
                </a:path>
              </a:pathLst>
            </a:custGeom>
            <a:solidFill>
              <a:srgbClr val="DDF2FF"/>
            </a:solidFill>
            <a:ln w="9525">
              <a:noFill/>
              <a:round/>
              <a:headEnd/>
              <a:tailEnd/>
            </a:ln>
            <a:effectLst/>
          </p:spPr>
          <p:txBody>
            <a:bodyPr/>
            <a:lstStyle/>
            <a:p>
              <a:endParaRPr lang="zh-CN" altLang="en-US"/>
            </a:p>
          </p:txBody>
        </p:sp>
        <p:sp>
          <p:nvSpPr>
            <p:cNvPr id="40979" name="Freeform 19"/>
            <p:cNvSpPr>
              <a:spLocks/>
            </p:cNvSpPr>
            <p:nvPr/>
          </p:nvSpPr>
          <p:spPr bwMode="ltGray">
            <a:xfrm>
              <a:off x="4198" y="1089"/>
              <a:ext cx="1273" cy="1017"/>
            </a:xfrm>
            <a:custGeom>
              <a:avLst/>
              <a:gdLst/>
              <a:ahLst/>
              <a:cxnLst>
                <a:cxn ang="0">
                  <a:pos x="287" y="318"/>
                </a:cxn>
                <a:cxn ang="0">
                  <a:pos x="259" y="294"/>
                </a:cxn>
                <a:cxn ang="0">
                  <a:pos x="214" y="384"/>
                </a:cxn>
                <a:cxn ang="0">
                  <a:pos x="121" y="423"/>
                </a:cxn>
                <a:cxn ang="0">
                  <a:pos x="79" y="387"/>
                </a:cxn>
                <a:cxn ang="0">
                  <a:pos x="46" y="420"/>
                </a:cxn>
                <a:cxn ang="0">
                  <a:pos x="15" y="454"/>
                </a:cxn>
                <a:cxn ang="0">
                  <a:pos x="151" y="454"/>
                </a:cxn>
                <a:cxn ang="0">
                  <a:pos x="46" y="561"/>
                </a:cxn>
                <a:cxn ang="0">
                  <a:pos x="7" y="654"/>
                </a:cxn>
                <a:cxn ang="0">
                  <a:pos x="46" y="753"/>
                </a:cxn>
                <a:cxn ang="0">
                  <a:pos x="85" y="795"/>
                </a:cxn>
                <a:cxn ang="0">
                  <a:pos x="16" y="822"/>
                </a:cxn>
                <a:cxn ang="0">
                  <a:pos x="196" y="801"/>
                </a:cxn>
                <a:cxn ang="0">
                  <a:pos x="82" y="1068"/>
                </a:cxn>
                <a:cxn ang="0">
                  <a:pos x="118" y="1101"/>
                </a:cxn>
                <a:cxn ang="0">
                  <a:pos x="241" y="862"/>
                </a:cxn>
                <a:cxn ang="0">
                  <a:pos x="295" y="816"/>
                </a:cxn>
                <a:cxn ang="0">
                  <a:pos x="250" y="732"/>
                </a:cxn>
                <a:cxn ang="0">
                  <a:pos x="287" y="771"/>
                </a:cxn>
                <a:cxn ang="0">
                  <a:pos x="610" y="696"/>
                </a:cxn>
                <a:cxn ang="0">
                  <a:pos x="820" y="810"/>
                </a:cxn>
                <a:cxn ang="0">
                  <a:pos x="967" y="998"/>
                </a:cxn>
                <a:cxn ang="0">
                  <a:pos x="997" y="963"/>
                </a:cxn>
                <a:cxn ang="0">
                  <a:pos x="1348" y="1029"/>
                </a:cxn>
                <a:cxn ang="0">
                  <a:pos x="1300" y="960"/>
                </a:cxn>
                <a:cxn ang="0">
                  <a:pos x="1336" y="785"/>
                </a:cxn>
                <a:cxn ang="0">
                  <a:pos x="1162" y="456"/>
                </a:cxn>
                <a:cxn ang="0">
                  <a:pos x="1007" y="227"/>
                </a:cxn>
                <a:cxn ang="0">
                  <a:pos x="860" y="99"/>
                </a:cxn>
                <a:cxn ang="0">
                  <a:pos x="664" y="0"/>
                </a:cxn>
                <a:cxn ang="0">
                  <a:pos x="695" y="91"/>
                </a:cxn>
                <a:cxn ang="0">
                  <a:pos x="520" y="15"/>
                </a:cxn>
                <a:cxn ang="0">
                  <a:pos x="469" y="93"/>
                </a:cxn>
                <a:cxn ang="0">
                  <a:pos x="430" y="189"/>
                </a:cxn>
                <a:cxn ang="0">
                  <a:pos x="712" y="234"/>
                </a:cxn>
                <a:cxn ang="0">
                  <a:pos x="634" y="342"/>
                </a:cxn>
                <a:cxn ang="0">
                  <a:pos x="565" y="363"/>
                </a:cxn>
                <a:cxn ang="0">
                  <a:pos x="423" y="318"/>
                </a:cxn>
                <a:cxn ang="0">
                  <a:pos x="283" y="234"/>
                </a:cxn>
              </a:cxnLst>
              <a:rect l="0" t="0" r="r" b="b"/>
              <a:pathLst>
                <a:path w="1421" h="1134">
                  <a:moveTo>
                    <a:pt x="287" y="273"/>
                  </a:moveTo>
                  <a:lnTo>
                    <a:pt x="287" y="318"/>
                  </a:lnTo>
                  <a:lnTo>
                    <a:pt x="253" y="336"/>
                  </a:lnTo>
                  <a:lnTo>
                    <a:pt x="259" y="294"/>
                  </a:lnTo>
                  <a:lnTo>
                    <a:pt x="223" y="318"/>
                  </a:lnTo>
                  <a:lnTo>
                    <a:pt x="214" y="384"/>
                  </a:lnTo>
                  <a:lnTo>
                    <a:pt x="154" y="396"/>
                  </a:lnTo>
                  <a:lnTo>
                    <a:pt x="121" y="423"/>
                  </a:lnTo>
                  <a:lnTo>
                    <a:pt x="85" y="423"/>
                  </a:lnTo>
                  <a:lnTo>
                    <a:pt x="79" y="387"/>
                  </a:lnTo>
                  <a:lnTo>
                    <a:pt x="46" y="387"/>
                  </a:lnTo>
                  <a:lnTo>
                    <a:pt x="46" y="420"/>
                  </a:lnTo>
                  <a:lnTo>
                    <a:pt x="13" y="426"/>
                  </a:lnTo>
                  <a:lnTo>
                    <a:pt x="15" y="454"/>
                  </a:lnTo>
                  <a:lnTo>
                    <a:pt x="60" y="454"/>
                  </a:lnTo>
                  <a:lnTo>
                    <a:pt x="151" y="454"/>
                  </a:lnTo>
                  <a:lnTo>
                    <a:pt x="105" y="545"/>
                  </a:lnTo>
                  <a:lnTo>
                    <a:pt x="46" y="561"/>
                  </a:lnTo>
                  <a:cubicBezTo>
                    <a:pt x="30" y="571"/>
                    <a:pt x="16" y="588"/>
                    <a:pt x="10" y="603"/>
                  </a:cubicBezTo>
                  <a:cubicBezTo>
                    <a:pt x="4" y="618"/>
                    <a:pt x="0" y="639"/>
                    <a:pt x="7" y="654"/>
                  </a:cubicBezTo>
                  <a:lnTo>
                    <a:pt x="49" y="693"/>
                  </a:lnTo>
                  <a:lnTo>
                    <a:pt x="46" y="753"/>
                  </a:lnTo>
                  <a:lnTo>
                    <a:pt x="76" y="762"/>
                  </a:lnTo>
                  <a:lnTo>
                    <a:pt x="85" y="795"/>
                  </a:lnTo>
                  <a:lnTo>
                    <a:pt x="46" y="792"/>
                  </a:lnTo>
                  <a:lnTo>
                    <a:pt x="16" y="822"/>
                  </a:lnTo>
                  <a:lnTo>
                    <a:pt x="121" y="837"/>
                  </a:lnTo>
                  <a:lnTo>
                    <a:pt x="196" y="801"/>
                  </a:lnTo>
                  <a:lnTo>
                    <a:pt x="166" y="975"/>
                  </a:lnTo>
                  <a:lnTo>
                    <a:pt x="82" y="1068"/>
                  </a:lnTo>
                  <a:cubicBezTo>
                    <a:pt x="65" y="1093"/>
                    <a:pt x="49" y="1116"/>
                    <a:pt x="67" y="1125"/>
                  </a:cubicBezTo>
                  <a:cubicBezTo>
                    <a:pt x="85" y="1134"/>
                    <a:pt x="101" y="1124"/>
                    <a:pt x="118" y="1101"/>
                  </a:cubicBezTo>
                  <a:lnTo>
                    <a:pt x="193" y="957"/>
                  </a:lnTo>
                  <a:lnTo>
                    <a:pt x="241" y="862"/>
                  </a:lnTo>
                  <a:lnTo>
                    <a:pt x="287" y="862"/>
                  </a:lnTo>
                  <a:lnTo>
                    <a:pt x="295" y="816"/>
                  </a:lnTo>
                  <a:lnTo>
                    <a:pt x="256" y="792"/>
                  </a:lnTo>
                  <a:lnTo>
                    <a:pt x="250" y="732"/>
                  </a:lnTo>
                  <a:lnTo>
                    <a:pt x="287" y="726"/>
                  </a:lnTo>
                  <a:lnTo>
                    <a:pt x="287" y="771"/>
                  </a:lnTo>
                  <a:lnTo>
                    <a:pt x="400" y="696"/>
                  </a:lnTo>
                  <a:cubicBezTo>
                    <a:pt x="454" y="684"/>
                    <a:pt x="550" y="687"/>
                    <a:pt x="610" y="696"/>
                  </a:cubicBezTo>
                  <a:cubicBezTo>
                    <a:pt x="670" y="705"/>
                    <a:pt x="728" y="734"/>
                    <a:pt x="763" y="753"/>
                  </a:cubicBezTo>
                  <a:cubicBezTo>
                    <a:pt x="798" y="772"/>
                    <a:pt x="801" y="784"/>
                    <a:pt x="820" y="810"/>
                  </a:cubicBezTo>
                  <a:lnTo>
                    <a:pt x="877" y="908"/>
                  </a:lnTo>
                  <a:lnTo>
                    <a:pt x="967" y="998"/>
                  </a:lnTo>
                  <a:lnTo>
                    <a:pt x="925" y="906"/>
                  </a:lnTo>
                  <a:cubicBezTo>
                    <a:pt x="930" y="900"/>
                    <a:pt x="904" y="939"/>
                    <a:pt x="997" y="963"/>
                  </a:cubicBezTo>
                  <a:cubicBezTo>
                    <a:pt x="1090" y="987"/>
                    <a:pt x="1170" y="1000"/>
                    <a:pt x="1228" y="1011"/>
                  </a:cubicBezTo>
                  <a:lnTo>
                    <a:pt x="1348" y="1029"/>
                  </a:lnTo>
                  <a:lnTo>
                    <a:pt x="1375" y="998"/>
                  </a:lnTo>
                  <a:lnTo>
                    <a:pt x="1300" y="960"/>
                  </a:lnTo>
                  <a:lnTo>
                    <a:pt x="1421" y="953"/>
                  </a:lnTo>
                  <a:lnTo>
                    <a:pt x="1336" y="785"/>
                  </a:lnTo>
                  <a:cubicBezTo>
                    <a:pt x="1307" y="722"/>
                    <a:pt x="1273" y="630"/>
                    <a:pt x="1244" y="575"/>
                  </a:cubicBezTo>
                  <a:cubicBezTo>
                    <a:pt x="1166" y="463"/>
                    <a:pt x="1188" y="486"/>
                    <a:pt x="1162" y="456"/>
                  </a:cubicBezTo>
                  <a:lnTo>
                    <a:pt x="1107" y="383"/>
                  </a:lnTo>
                  <a:lnTo>
                    <a:pt x="1007" y="227"/>
                  </a:lnTo>
                  <a:lnTo>
                    <a:pt x="924" y="154"/>
                  </a:lnTo>
                  <a:lnTo>
                    <a:pt x="860" y="99"/>
                  </a:lnTo>
                  <a:lnTo>
                    <a:pt x="709" y="0"/>
                  </a:lnTo>
                  <a:lnTo>
                    <a:pt x="664" y="0"/>
                  </a:lnTo>
                  <a:lnTo>
                    <a:pt x="730" y="81"/>
                  </a:lnTo>
                  <a:lnTo>
                    <a:pt x="695" y="91"/>
                  </a:lnTo>
                  <a:lnTo>
                    <a:pt x="634" y="24"/>
                  </a:lnTo>
                  <a:lnTo>
                    <a:pt x="520" y="15"/>
                  </a:lnTo>
                  <a:lnTo>
                    <a:pt x="493" y="51"/>
                  </a:lnTo>
                  <a:lnTo>
                    <a:pt x="469" y="93"/>
                  </a:lnTo>
                  <a:lnTo>
                    <a:pt x="436" y="153"/>
                  </a:lnTo>
                  <a:lnTo>
                    <a:pt x="430" y="189"/>
                  </a:lnTo>
                  <a:lnTo>
                    <a:pt x="706" y="186"/>
                  </a:lnTo>
                  <a:lnTo>
                    <a:pt x="712" y="234"/>
                  </a:lnTo>
                  <a:lnTo>
                    <a:pt x="628" y="291"/>
                  </a:lnTo>
                  <a:lnTo>
                    <a:pt x="634" y="342"/>
                  </a:lnTo>
                  <a:lnTo>
                    <a:pt x="574" y="399"/>
                  </a:lnTo>
                  <a:lnTo>
                    <a:pt x="565" y="363"/>
                  </a:lnTo>
                  <a:lnTo>
                    <a:pt x="505" y="366"/>
                  </a:lnTo>
                  <a:cubicBezTo>
                    <a:pt x="481" y="359"/>
                    <a:pt x="448" y="339"/>
                    <a:pt x="423" y="318"/>
                  </a:cubicBezTo>
                  <a:lnTo>
                    <a:pt x="355" y="243"/>
                  </a:lnTo>
                  <a:lnTo>
                    <a:pt x="283" y="234"/>
                  </a:lnTo>
                  <a:lnTo>
                    <a:pt x="287" y="318"/>
                  </a:lnTo>
                </a:path>
              </a:pathLst>
            </a:custGeom>
            <a:solidFill>
              <a:srgbClr val="DDF2FF"/>
            </a:solidFill>
            <a:ln w="9525">
              <a:noFill/>
              <a:round/>
              <a:headEnd/>
              <a:tailEnd/>
            </a:ln>
            <a:effectLst/>
          </p:spPr>
          <p:txBody>
            <a:bodyPr/>
            <a:lstStyle/>
            <a:p>
              <a:endParaRPr lang="zh-CN" altLang="en-US"/>
            </a:p>
          </p:txBody>
        </p:sp>
        <p:sp>
          <p:nvSpPr>
            <p:cNvPr id="40980" name="Freeform 20"/>
            <p:cNvSpPr>
              <a:spLocks/>
            </p:cNvSpPr>
            <p:nvPr/>
          </p:nvSpPr>
          <p:spPr bwMode="ltGray">
            <a:xfrm>
              <a:off x="4408" y="1097"/>
              <a:ext cx="209" cy="188"/>
            </a:xfrm>
            <a:custGeom>
              <a:avLst/>
              <a:gdLst/>
              <a:ahLst/>
              <a:cxnLst>
                <a:cxn ang="0">
                  <a:pos x="18" y="177"/>
                </a:cxn>
                <a:cxn ang="0">
                  <a:pos x="0" y="201"/>
                </a:cxn>
                <a:cxn ang="0">
                  <a:pos x="78" y="210"/>
                </a:cxn>
                <a:cxn ang="0">
                  <a:pos x="132" y="204"/>
                </a:cxn>
                <a:cxn ang="0">
                  <a:pos x="147" y="183"/>
                </a:cxn>
                <a:cxn ang="0">
                  <a:pos x="153" y="111"/>
                </a:cxn>
                <a:cxn ang="0">
                  <a:pos x="233" y="82"/>
                </a:cxn>
                <a:cxn ang="0">
                  <a:pos x="159" y="0"/>
                </a:cxn>
                <a:cxn ang="0">
                  <a:pos x="165" y="48"/>
                </a:cxn>
                <a:cxn ang="0">
                  <a:pos x="123" y="57"/>
                </a:cxn>
                <a:cxn ang="0">
                  <a:pos x="117" y="87"/>
                </a:cxn>
                <a:cxn ang="0">
                  <a:pos x="54" y="78"/>
                </a:cxn>
                <a:cxn ang="0">
                  <a:pos x="57" y="159"/>
                </a:cxn>
                <a:cxn ang="0">
                  <a:pos x="18" y="177"/>
                </a:cxn>
              </a:cxnLst>
              <a:rect l="0" t="0" r="r" b="b"/>
              <a:pathLst>
                <a:path w="233" h="210">
                  <a:moveTo>
                    <a:pt x="18" y="177"/>
                  </a:moveTo>
                  <a:lnTo>
                    <a:pt x="0" y="201"/>
                  </a:lnTo>
                  <a:lnTo>
                    <a:pt x="78" y="210"/>
                  </a:lnTo>
                  <a:lnTo>
                    <a:pt x="132" y="204"/>
                  </a:lnTo>
                  <a:lnTo>
                    <a:pt x="147" y="183"/>
                  </a:lnTo>
                  <a:lnTo>
                    <a:pt x="153" y="111"/>
                  </a:lnTo>
                  <a:lnTo>
                    <a:pt x="233" y="82"/>
                  </a:lnTo>
                  <a:lnTo>
                    <a:pt x="159" y="0"/>
                  </a:lnTo>
                  <a:lnTo>
                    <a:pt x="165" y="48"/>
                  </a:lnTo>
                  <a:lnTo>
                    <a:pt x="123" y="57"/>
                  </a:lnTo>
                  <a:lnTo>
                    <a:pt x="117" y="87"/>
                  </a:lnTo>
                  <a:cubicBezTo>
                    <a:pt x="78" y="99"/>
                    <a:pt x="61" y="65"/>
                    <a:pt x="54" y="78"/>
                  </a:cubicBezTo>
                  <a:lnTo>
                    <a:pt x="57" y="159"/>
                  </a:lnTo>
                  <a:lnTo>
                    <a:pt x="18" y="177"/>
                  </a:lnTo>
                  <a:close/>
                </a:path>
              </a:pathLst>
            </a:custGeom>
            <a:solidFill>
              <a:srgbClr val="DDF2FF"/>
            </a:solidFill>
            <a:ln w="9525">
              <a:noFill/>
              <a:round/>
              <a:headEnd/>
              <a:tailEnd/>
            </a:ln>
            <a:effectLst/>
          </p:spPr>
          <p:txBody>
            <a:bodyPr/>
            <a:lstStyle/>
            <a:p>
              <a:endParaRPr lang="zh-CN" altLang="en-US"/>
            </a:p>
          </p:txBody>
        </p:sp>
        <p:sp>
          <p:nvSpPr>
            <p:cNvPr id="40981" name="Freeform 21"/>
            <p:cNvSpPr>
              <a:spLocks/>
            </p:cNvSpPr>
            <p:nvPr/>
          </p:nvSpPr>
          <p:spPr bwMode="ltGray">
            <a:xfrm>
              <a:off x="4043" y="1045"/>
              <a:ext cx="451" cy="348"/>
            </a:xfrm>
            <a:custGeom>
              <a:avLst/>
              <a:gdLst/>
              <a:ahLst/>
              <a:cxnLst>
                <a:cxn ang="0">
                  <a:pos x="97" y="367"/>
                </a:cxn>
                <a:cxn ang="0">
                  <a:pos x="142" y="367"/>
                </a:cxn>
                <a:cxn ang="0">
                  <a:pos x="231" y="337"/>
                </a:cxn>
                <a:cxn ang="0">
                  <a:pos x="261" y="337"/>
                </a:cxn>
                <a:cxn ang="0">
                  <a:pos x="303" y="340"/>
                </a:cxn>
                <a:cxn ang="0">
                  <a:pos x="324" y="367"/>
                </a:cxn>
                <a:cxn ang="0">
                  <a:pos x="324" y="322"/>
                </a:cxn>
                <a:cxn ang="0">
                  <a:pos x="369" y="276"/>
                </a:cxn>
                <a:cxn ang="0">
                  <a:pos x="414" y="276"/>
                </a:cxn>
                <a:cxn ang="0">
                  <a:pos x="324" y="231"/>
                </a:cxn>
                <a:cxn ang="0">
                  <a:pos x="291" y="277"/>
                </a:cxn>
                <a:cxn ang="0">
                  <a:pos x="188" y="276"/>
                </a:cxn>
                <a:cxn ang="0">
                  <a:pos x="233" y="231"/>
                </a:cxn>
                <a:cxn ang="0">
                  <a:pos x="233" y="185"/>
                </a:cxn>
                <a:cxn ang="0">
                  <a:pos x="278" y="185"/>
                </a:cxn>
                <a:cxn ang="0">
                  <a:pos x="321" y="163"/>
                </a:cxn>
                <a:cxn ang="0">
                  <a:pos x="393" y="202"/>
                </a:cxn>
                <a:cxn ang="0">
                  <a:pos x="438" y="160"/>
                </a:cxn>
                <a:cxn ang="0">
                  <a:pos x="462" y="106"/>
                </a:cxn>
                <a:cxn ang="0">
                  <a:pos x="456" y="82"/>
                </a:cxn>
                <a:cxn ang="0">
                  <a:pos x="504" y="67"/>
                </a:cxn>
                <a:cxn ang="0">
                  <a:pos x="501" y="34"/>
                </a:cxn>
                <a:cxn ang="0">
                  <a:pos x="465" y="10"/>
                </a:cxn>
                <a:cxn ang="0">
                  <a:pos x="354" y="10"/>
                </a:cxn>
                <a:cxn ang="0">
                  <a:pos x="222" y="73"/>
                </a:cxn>
                <a:cxn ang="0">
                  <a:pos x="195" y="103"/>
                </a:cxn>
                <a:cxn ang="0">
                  <a:pos x="147" y="106"/>
                </a:cxn>
                <a:cxn ang="0">
                  <a:pos x="81" y="130"/>
                </a:cxn>
                <a:cxn ang="0">
                  <a:pos x="66" y="148"/>
                </a:cxn>
                <a:cxn ang="0">
                  <a:pos x="52" y="185"/>
                </a:cxn>
                <a:cxn ang="0">
                  <a:pos x="52" y="231"/>
                </a:cxn>
                <a:cxn ang="0">
                  <a:pos x="15" y="241"/>
                </a:cxn>
                <a:cxn ang="0">
                  <a:pos x="15" y="340"/>
                </a:cxn>
                <a:cxn ang="0">
                  <a:pos x="54" y="340"/>
                </a:cxn>
                <a:cxn ang="0">
                  <a:pos x="60" y="298"/>
                </a:cxn>
                <a:cxn ang="0">
                  <a:pos x="147" y="301"/>
                </a:cxn>
                <a:cxn ang="0">
                  <a:pos x="132" y="331"/>
                </a:cxn>
                <a:cxn ang="0">
                  <a:pos x="87" y="337"/>
                </a:cxn>
                <a:cxn ang="0">
                  <a:pos x="97" y="367"/>
                </a:cxn>
              </a:cxnLst>
              <a:rect l="0" t="0" r="r" b="b"/>
              <a:pathLst>
                <a:path w="504" h="388">
                  <a:moveTo>
                    <a:pt x="97" y="367"/>
                  </a:moveTo>
                  <a:lnTo>
                    <a:pt x="142" y="367"/>
                  </a:lnTo>
                  <a:cubicBezTo>
                    <a:pt x="164" y="362"/>
                    <a:pt x="180" y="340"/>
                    <a:pt x="231" y="337"/>
                  </a:cubicBezTo>
                  <a:cubicBezTo>
                    <a:pt x="282" y="334"/>
                    <a:pt x="244" y="337"/>
                    <a:pt x="261" y="337"/>
                  </a:cubicBezTo>
                  <a:lnTo>
                    <a:pt x="303" y="340"/>
                  </a:lnTo>
                  <a:lnTo>
                    <a:pt x="324" y="367"/>
                  </a:lnTo>
                  <a:lnTo>
                    <a:pt x="324" y="322"/>
                  </a:lnTo>
                  <a:lnTo>
                    <a:pt x="369" y="276"/>
                  </a:lnTo>
                  <a:lnTo>
                    <a:pt x="414" y="276"/>
                  </a:lnTo>
                  <a:lnTo>
                    <a:pt x="324" y="231"/>
                  </a:lnTo>
                  <a:lnTo>
                    <a:pt x="291" y="277"/>
                  </a:lnTo>
                  <a:lnTo>
                    <a:pt x="188" y="276"/>
                  </a:lnTo>
                  <a:lnTo>
                    <a:pt x="233" y="231"/>
                  </a:lnTo>
                  <a:lnTo>
                    <a:pt x="233" y="185"/>
                  </a:lnTo>
                  <a:lnTo>
                    <a:pt x="278" y="185"/>
                  </a:lnTo>
                  <a:lnTo>
                    <a:pt x="321" y="163"/>
                  </a:lnTo>
                  <a:lnTo>
                    <a:pt x="393" y="202"/>
                  </a:lnTo>
                  <a:lnTo>
                    <a:pt x="438" y="160"/>
                  </a:lnTo>
                  <a:lnTo>
                    <a:pt x="462" y="106"/>
                  </a:lnTo>
                  <a:lnTo>
                    <a:pt x="456" y="82"/>
                  </a:lnTo>
                  <a:lnTo>
                    <a:pt x="504" y="67"/>
                  </a:lnTo>
                  <a:lnTo>
                    <a:pt x="501" y="34"/>
                  </a:lnTo>
                  <a:lnTo>
                    <a:pt x="465" y="10"/>
                  </a:lnTo>
                  <a:cubicBezTo>
                    <a:pt x="441" y="6"/>
                    <a:pt x="394" y="0"/>
                    <a:pt x="354" y="10"/>
                  </a:cubicBezTo>
                  <a:cubicBezTo>
                    <a:pt x="306" y="13"/>
                    <a:pt x="248" y="56"/>
                    <a:pt x="222" y="73"/>
                  </a:cubicBezTo>
                  <a:lnTo>
                    <a:pt x="195" y="103"/>
                  </a:lnTo>
                  <a:lnTo>
                    <a:pt x="147" y="106"/>
                  </a:lnTo>
                  <a:lnTo>
                    <a:pt x="81" y="130"/>
                  </a:lnTo>
                  <a:cubicBezTo>
                    <a:pt x="68" y="137"/>
                    <a:pt x="71" y="139"/>
                    <a:pt x="66" y="148"/>
                  </a:cubicBezTo>
                  <a:cubicBezTo>
                    <a:pt x="61" y="157"/>
                    <a:pt x="54" y="171"/>
                    <a:pt x="52" y="185"/>
                  </a:cubicBezTo>
                  <a:cubicBezTo>
                    <a:pt x="38" y="210"/>
                    <a:pt x="58" y="222"/>
                    <a:pt x="52" y="231"/>
                  </a:cubicBezTo>
                  <a:lnTo>
                    <a:pt x="15" y="241"/>
                  </a:lnTo>
                  <a:cubicBezTo>
                    <a:pt x="9" y="259"/>
                    <a:pt x="0" y="292"/>
                    <a:pt x="15" y="340"/>
                  </a:cubicBezTo>
                  <a:cubicBezTo>
                    <a:pt x="30" y="388"/>
                    <a:pt x="46" y="347"/>
                    <a:pt x="54" y="340"/>
                  </a:cubicBezTo>
                  <a:lnTo>
                    <a:pt x="60" y="298"/>
                  </a:lnTo>
                  <a:lnTo>
                    <a:pt x="147" y="301"/>
                  </a:lnTo>
                  <a:lnTo>
                    <a:pt x="132" y="331"/>
                  </a:lnTo>
                  <a:lnTo>
                    <a:pt x="87" y="337"/>
                  </a:lnTo>
                  <a:lnTo>
                    <a:pt x="97" y="367"/>
                  </a:lnTo>
                  <a:close/>
                </a:path>
              </a:pathLst>
            </a:custGeom>
            <a:solidFill>
              <a:srgbClr val="DDF2FF"/>
            </a:solidFill>
            <a:ln w="9525">
              <a:noFill/>
              <a:round/>
              <a:headEnd/>
              <a:tailEnd/>
            </a:ln>
            <a:effectLst/>
          </p:spPr>
          <p:txBody>
            <a:bodyPr/>
            <a:lstStyle/>
            <a:p>
              <a:endParaRPr lang="zh-CN" altLang="en-US"/>
            </a:p>
          </p:txBody>
        </p:sp>
        <p:sp>
          <p:nvSpPr>
            <p:cNvPr id="40982" name="Freeform 22"/>
            <p:cNvSpPr>
              <a:spLocks/>
            </p:cNvSpPr>
            <p:nvPr/>
          </p:nvSpPr>
          <p:spPr bwMode="ltGray">
            <a:xfrm>
              <a:off x="4118" y="960"/>
              <a:ext cx="174" cy="156"/>
            </a:xfrm>
            <a:custGeom>
              <a:avLst/>
              <a:gdLst/>
              <a:ahLst/>
              <a:cxnLst>
                <a:cxn ang="0">
                  <a:pos x="0" y="174"/>
                </a:cxn>
                <a:cxn ang="0">
                  <a:pos x="33" y="135"/>
                </a:cxn>
                <a:cxn ang="0">
                  <a:pos x="105" y="132"/>
                </a:cxn>
                <a:cxn ang="0">
                  <a:pos x="138" y="93"/>
                </a:cxn>
                <a:cxn ang="0">
                  <a:pos x="141" y="69"/>
                </a:cxn>
                <a:cxn ang="0">
                  <a:pos x="194" y="54"/>
                </a:cxn>
                <a:cxn ang="0">
                  <a:pos x="168" y="27"/>
                </a:cxn>
                <a:cxn ang="0">
                  <a:pos x="135" y="30"/>
                </a:cxn>
                <a:cxn ang="0">
                  <a:pos x="99" y="0"/>
                </a:cxn>
                <a:cxn ang="0">
                  <a:pos x="72" y="33"/>
                </a:cxn>
                <a:cxn ang="0">
                  <a:pos x="0" y="87"/>
                </a:cxn>
                <a:cxn ang="0">
                  <a:pos x="0" y="174"/>
                </a:cxn>
              </a:cxnLst>
              <a:rect l="0" t="0" r="r" b="b"/>
              <a:pathLst>
                <a:path w="194" h="174">
                  <a:moveTo>
                    <a:pt x="0" y="174"/>
                  </a:moveTo>
                  <a:lnTo>
                    <a:pt x="33" y="135"/>
                  </a:lnTo>
                  <a:lnTo>
                    <a:pt x="105" y="132"/>
                  </a:lnTo>
                  <a:lnTo>
                    <a:pt x="138" y="93"/>
                  </a:lnTo>
                  <a:lnTo>
                    <a:pt x="141" y="69"/>
                  </a:lnTo>
                  <a:lnTo>
                    <a:pt x="194" y="54"/>
                  </a:lnTo>
                  <a:lnTo>
                    <a:pt x="168" y="27"/>
                  </a:lnTo>
                  <a:lnTo>
                    <a:pt x="135" y="30"/>
                  </a:lnTo>
                  <a:lnTo>
                    <a:pt x="99" y="0"/>
                  </a:lnTo>
                  <a:lnTo>
                    <a:pt x="72" y="33"/>
                  </a:lnTo>
                  <a:lnTo>
                    <a:pt x="0" y="87"/>
                  </a:lnTo>
                  <a:lnTo>
                    <a:pt x="0" y="174"/>
                  </a:lnTo>
                  <a:close/>
                </a:path>
              </a:pathLst>
            </a:custGeom>
            <a:solidFill>
              <a:srgbClr val="DDF2FF"/>
            </a:solidFill>
            <a:ln w="9525">
              <a:noFill/>
              <a:round/>
              <a:headEnd/>
              <a:tailEnd/>
            </a:ln>
            <a:effectLst/>
          </p:spPr>
          <p:txBody>
            <a:bodyPr/>
            <a:lstStyle/>
            <a:p>
              <a:endParaRPr lang="zh-CN" altLang="en-US"/>
            </a:p>
          </p:txBody>
        </p:sp>
        <p:sp>
          <p:nvSpPr>
            <p:cNvPr id="40983" name="Freeform 23"/>
            <p:cNvSpPr>
              <a:spLocks/>
            </p:cNvSpPr>
            <p:nvPr/>
          </p:nvSpPr>
          <p:spPr bwMode="ltGray">
            <a:xfrm>
              <a:off x="2789" y="967"/>
              <a:ext cx="1460" cy="1790"/>
            </a:xfrm>
            <a:custGeom>
              <a:avLst/>
              <a:gdLst/>
              <a:ahLst/>
              <a:cxnLst>
                <a:cxn ang="0">
                  <a:pos x="1061" y="9"/>
                </a:cxn>
                <a:cxn ang="0">
                  <a:pos x="868" y="82"/>
                </a:cxn>
                <a:cxn ang="0">
                  <a:pos x="558" y="275"/>
                </a:cxn>
                <a:cxn ang="0">
                  <a:pos x="266" y="604"/>
                </a:cxn>
                <a:cxn ang="0">
                  <a:pos x="110" y="896"/>
                </a:cxn>
                <a:cxn ang="0">
                  <a:pos x="10" y="1271"/>
                </a:cxn>
                <a:cxn ang="0">
                  <a:pos x="19" y="1655"/>
                </a:cxn>
                <a:cxn ang="0">
                  <a:pos x="73" y="1786"/>
                </a:cxn>
                <a:cxn ang="0">
                  <a:pos x="145" y="1849"/>
                </a:cxn>
                <a:cxn ang="0">
                  <a:pos x="190" y="1996"/>
                </a:cxn>
                <a:cxn ang="0">
                  <a:pos x="214" y="1927"/>
                </a:cxn>
                <a:cxn ang="0">
                  <a:pos x="250" y="1819"/>
                </a:cxn>
                <a:cxn ang="0">
                  <a:pos x="277" y="1630"/>
                </a:cxn>
                <a:cxn ang="0">
                  <a:pos x="379" y="1525"/>
                </a:cxn>
                <a:cxn ang="0">
                  <a:pos x="385" y="1621"/>
                </a:cxn>
                <a:cxn ang="0">
                  <a:pos x="394" y="1696"/>
                </a:cxn>
                <a:cxn ang="0">
                  <a:pos x="352" y="1834"/>
                </a:cxn>
                <a:cxn ang="0">
                  <a:pos x="475" y="1609"/>
                </a:cxn>
                <a:cxn ang="0">
                  <a:pos x="526" y="1504"/>
                </a:cxn>
                <a:cxn ang="0">
                  <a:pos x="754" y="1507"/>
                </a:cxn>
                <a:cxn ang="0">
                  <a:pos x="823" y="1462"/>
                </a:cxn>
                <a:cxn ang="0">
                  <a:pos x="799" y="1549"/>
                </a:cxn>
                <a:cxn ang="0">
                  <a:pos x="868" y="1633"/>
                </a:cxn>
                <a:cxn ang="0">
                  <a:pos x="922" y="1462"/>
                </a:cxn>
                <a:cxn ang="0">
                  <a:pos x="763" y="1357"/>
                </a:cxn>
                <a:cxn ang="0">
                  <a:pos x="652" y="1288"/>
                </a:cxn>
                <a:cxn ang="0">
                  <a:pos x="670" y="1225"/>
                </a:cxn>
                <a:cxn ang="0">
                  <a:pos x="769" y="1180"/>
                </a:cxn>
                <a:cxn ang="0">
                  <a:pos x="958" y="1105"/>
                </a:cxn>
                <a:cxn ang="0">
                  <a:pos x="1042" y="1155"/>
                </a:cxn>
                <a:cxn ang="0">
                  <a:pos x="1147" y="1156"/>
                </a:cxn>
                <a:cxn ang="0">
                  <a:pos x="1261" y="1153"/>
                </a:cxn>
                <a:cxn ang="0">
                  <a:pos x="1147" y="1492"/>
                </a:cxn>
                <a:cxn ang="0">
                  <a:pos x="1261" y="1411"/>
                </a:cxn>
                <a:cxn ang="0">
                  <a:pos x="1279" y="1294"/>
                </a:cxn>
                <a:cxn ang="0">
                  <a:pos x="1384" y="1219"/>
                </a:cxn>
                <a:cxn ang="0">
                  <a:pos x="1420" y="1135"/>
                </a:cxn>
                <a:cxn ang="0">
                  <a:pos x="1552" y="1120"/>
                </a:cxn>
                <a:cxn ang="0">
                  <a:pos x="1618" y="1042"/>
                </a:cxn>
                <a:cxn ang="0">
                  <a:pos x="1555" y="1036"/>
                </a:cxn>
                <a:cxn ang="0">
                  <a:pos x="1483" y="958"/>
                </a:cxn>
                <a:cxn ang="0">
                  <a:pos x="1330" y="889"/>
                </a:cxn>
                <a:cxn ang="0">
                  <a:pos x="1177" y="913"/>
                </a:cxn>
                <a:cxn ang="0">
                  <a:pos x="1033" y="748"/>
                </a:cxn>
                <a:cxn ang="0">
                  <a:pos x="970" y="724"/>
                </a:cxn>
                <a:cxn ang="0">
                  <a:pos x="1039" y="676"/>
                </a:cxn>
                <a:cxn ang="0">
                  <a:pos x="979" y="631"/>
                </a:cxn>
                <a:cxn ang="0">
                  <a:pos x="913" y="592"/>
                </a:cxn>
                <a:cxn ang="0">
                  <a:pos x="861" y="520"/>
                </a:cxn>
                <a:cxn ang="0">
                  <a:pos x="868" y="445"/>
                </a:cxn>
                <a:cxn ang="0">
                  <a:pos x="994" y="481"/>
                </a:cxn>
                <a:cxn ang="0">
                  <a:pos x="913" y="436"/>
                </a:cxn>
                <a:cxn ang="0">
                  <a:pos x="919" y="391"/>
                </a:cxn>
                <a:cxn ang="0">
                  <a:pos x="1033" y="334"/>
                </a:cxn>
                <a:cxn ang="0">
                  <a:pos x="1048" y="277"/>
                </a:cxn>
                <a:cxn ang="0">
                  <a:pos x="1129" y="247"/>
                </a:cxn>
                <a:cxn ang="0">
                  <a:pos x="1174" y="136"/>
                </a:cxn>
                <a:cxn ang="0">
                  <a:pos x="1180" y="13"/>
                </a:cxn>
              </a:cxnLst>
              <a:rect l="0" t="0" r="r" b="b"/>
              <a:pathLst>
                <a:path w="1630" h="1996">
                  <a:moveTo>
                    <a:pt x="1125" y="0"/>
                  </a:moveTo>
                  <a:lnTo>
                    <a:pt x="1061" y="9"/>
                  </a:lnTo>
                  <a:lnTo>
                    <a:pt x="952" y="52"/>
                  </a:lnTo>
                  <a:lnTo>
                    <a:pt x="868" y="82"/>
                  </a:lnTo>
                  <a:lnTo>
                    <a:pt x="768" y="137"/>
                  </a:lnTo>
                  <a:lnTo>
                    <a:pt x="558" y="275"/>
                  </a:lnTo>
                  <a:lnTo>
                    <a:pt x="403" y="430"/>
                  </a:lnTo>
                  <a:lnTo>
                    <a:pt x="266" y="604"/>
                  </a:lnTo>
                  <a:cubicBezTo>
                    <a:pt x="226" y="660"/>
                    <a:pt x="189" y="720"/>
                    <a:pt x="163" y="769"/>
                  </a:cubicBezTo>
                  <a:cubicBezTo>
                    <a:pt x="135" y="828"/>
                    <a:pt x="129" y="844"/>
                    <a:pt x="110" y="896"/>
                  </a:cubicBezTo>
                  <a:lnTo>
                    <a:pt x="46" y="1079"/>
                  </a:lnTo>
                  <a:lnTo>
                    <a:pt x="10" y="1271"/>
                  </a:lnTo>
                  <a:lnTo>
                    <a:pt x="0" y="1445"/>
                  </a:lnTo>
                  <a:lnTo>
                    <a:pt x="19" y="1655"/>
                  </a:lnTo>
                  <a:lnTo>
                    <a:pt x="58" y="1735"/>
                  </a:lnTo>
                  <a:lnTo>
                    <a:pt x="73" y="1786"/>
                  </a:lnTo>
                  <a:lnTo>
                    <a:pt x="103" y="1777"/>
                  </a:lnTo>
                  <a:lnTo>
                    <a:pt x="145" y="1849"/>
                  </a:lnTo>
                  <a:lnTo>
                    <a:pt x="157" y="1957"/>
                  </a:lnTo>
                  <a:lnTo>
                    <a:pt x="190" y="1996"/>
                  </a:lnTo>
                  <a:lnTo>
                    <a:pt x="247" y="1993"/>
                  </a:lnTo>
                  <a:lnTo>
                    <a:pt x="214" y="1927"/>
                  </a:lnTo>
                  <a:lnTo>
                    <a:pt x="199" y="1834"/>
                  </a:lnTo>
                  <a:lnTo>
                    <a:pt x="250" y="1819"/>
                  </a:lnTo>
                  <a:lnTo>
                    <a:pt x="253" y="1705"/>
                  </a:lnTo>
                  <a:lnTo>
                    <a:pt x="277" y="1630"/>
                  </a:lnTo>
                  <a:lnTo>
                    <a:pt x="286" y="1591"/>
                  </a:lnTo>
                  <a:lnTo>
                    <a:pt x="379" y="1525"/>
                  </a:lnTo>
                  <a:lnTo>
                    <a:pt x="325" y="1627"/>
                  </a:lnTo>
                  <a:lnTo>
                    <a:pt x="385" y="1621"/>
                  </a:lnTo>
                  <a:lnTo>
                    <a:pt x="358" y="1666"/>
                  </a:lnTo>
                  <a:cubicBezTo>
                    <a:pt x="359" y="1678"/>
                    <a:pt x="395" y="1678"/>
                    <a:pt x="394" y="1696"/>
                  </a:cubicBezTo>
                  <a:cubicBezTo>
                    <a:pt x="393" y="1714"/>
                    <a:pt x="359" y="1754"/>
                    <a:pt x="352" y="1777"/>
                  </a:cubicBezTo>
                  <a:cubicBezTo>
                    <a:pt x="345" y="1800"/>
                    <a:pt x="330" y="1841"/>
                    <a:pt x="352" y="1834"/>
                  </a:cubicBezTo>
                  <a:cubicBezTo>
                    <a:pt x="374" y="1827"/>
                    <a:pt x="464" y="1769"/>
                    <a:pt x="484" y="1732"/>
                  </a:cubicBezTo>
                  <a:lnTo>
                    <a:pt x="475" y="1609"/>
                  </a:lnTo>
                  <a:lnTo>
                    <a:pt x="517" y="1558"/>
                  </a:lnTo>
                  <a:lnTo>
                    <a:pt x="526" y="1504"/>
                  </a:lnTo>
                  <a:lnTo>
                    <a:pt x="568" y="1570"/>
                  </a:lnTo>
                  <a:lnTo>
                    <a:pt x="754" y="1507"/>
                  </a:lnTo>
                  <a:lnTo>
                    <a:pt x="748" y="1438"/>
                  </a:lnTo>
                  <a:lnTo>
                    <a:pt x="823" y="1462"/>
                  </a:lnTo>
                  <a:lnTo>
                    <a:pt x="844" y="1513"/>
                  </a:lnTo>
                  <a:lnTo>
                    <a:pt x="799" y="1549"/>
                  </a:lnTo>
                  <a:cubicBezTo>
                    <a:pt x="793" y="1567"/>
                    <a:pt x="793" y="1585"/>
                    <a:pt x="808" y="1624"/>
                  </a:cubicBezTo>
                  <a:cubicBezTo>
                    <a:pt x="823" y="1663"/>
                    <a:pt x="859" y="1649"/>
                    <a:pt x="868" y="1633"/>
                  </a:cubicBezTo>
                  <a:lnTo>
                    <a:pt x="865" y="1528"/>
                  </a:lnTo>
                  <a:lnTo>
                    <a:pt x="922" y="1462"/>
                  </a:lnTo>
                  <a:lnTo>
                    <a:pt x="826" y="1417"/>
                  </a:lnTo>
                  <a:lnTo>
                    <a:pt x="763" y="1357"/>
                  </a:lnTo>
                  <a:lnTo>
                    <a:pt x="742" y="1300"/>
                  </a:lnTo>
                  <a:lnTo>
                    <a:pt x="652" y="1288"/>
                  </a:lnTo>
                  <a:lnTo>
                    <a:pt x="664" y="1255"/>
                  </a:lnTo>
                  <a:lnTo>
                    <a:pt x="670" y="1225"/>
                  </a:lnTo>
                  <a:lnTo>
                    <a:pt x="733" y="1222"/>
                  </a:lnTo>
                  <a:lnTo>
                    <a:pt x="769" y="1180"/>
                  </a:lnTo>
                  <a:lnTo>
                    <a:pt x="835" y="1090"/>
                  </a:lnTo>
                  <a:lnTo>
                    <a:pt x="958" y="1105"/>
                  </a:lnTo>
                  <a:lnTo>
                    <a:pt x="991" y="1153"/>
                  </a:lnTo>
                  <a:lnTo>
                    <a:pt x="1042" y="1155"/>
                  </a:lnTo>
                  <a:lnTo>
                    <a:pt x="1105" y="1090"/>
                  </a:lnTo>
                  <a:lnTo>
                    <a:pt x="1147" y="1156"/>
                  </a:lnTo>
                  <a:lnTo>
                    <a:pt x="1216" y="1132"/>
                  </a:lnTo>
                  <a:lnTo>
                    <a:pt x="1261" y="1153"/>
                  </a:lnTo>
                  <a:lnTo>
                    <a:pt x="1147" y="1360"/>
                  </a:lnTo>
                  <a:lnTo>
                    <a:pt x="1147" y="1492"/>
                  </a:lnTo>
                  <a:lnTo>
                    <a:pt x="1189" y="1492"/>
                  </a:lnTo>
                  <a:lnTo>
                    <a:pt x="1261" y="1411"/>
                  </a:lnTo>
                  <a:lnTo>
                    <a:pt x="1258" y="1327"/>
                  </a:lnTo>
                  <a:lnTo>
                    <a:pt x="1279" y="1294"/>
                  </a:lnTo>
                  <a:lnTo>
                    <a:pt x="1294" y="1243"/>
                  </a:lnTo>
                  <a:lnTo>
                    <a:pt x="1384" y="1219"/>
                  </a:lnTo>
                  <a:lnTo>
                    <a:pt x="1372" y="1162"/>
                  </a:lnTo>
                  <a:lnTo>
                    <a:pt x="1420" y="1135"/>
                  </a:lnTo>
                  <a:lnTo>
                    <a:pt x="1459" y="1117"/>
                  </a:lnTo>
                  <a:lnTo>
                    <a:pt x="1552" y="1120"/>
                  </a:lnTo>
                  <a:lnTo>
                    <a:pt x="1591" y="1063"/>
                  </a:lnTo>
                  <a:lnTo>
                    <a:pt x="1618" y="1042"/>
                  </a:lnTo>
                  <a:lnTo>
                    <a:pt x="1630" y="1024"/>
                  </a:lnTo>
                  <a:lnTo>
                    <a:pt x="1555" y="1036"/>
                  </a:lnTo>
                  <a:lnTo>
                    <a:pt x="1555" y="985"/>
                  </a:lnTo>
                  <a:lnTo>
                    <a:pt x="1483" y="958"/>
                  </a:lnTo>
                  <a:lnTo>
                    <a:pt x="1459" y="985"/>
                  </a:lnTo>
                  <a:lnTo>
                    <a:pt x="1330" y="889"/>
                  </a:lnTo>
                  <a:lnTo>
                    <a:pt x="1276" y="931"/>
                  </a:lnTo>
                  <a:lnTo>
                    <a:pt x="1177" y="913"/>
                  </a:lnTo>
                  <a:lnTo>
                    <a:pt x="1186" y="841"/>
                  </a:lnTo>
                  <a:lnTo>
                    <a:pt x="1033" y="748"/>
                  </a:lnTo>
                  <a:lnTo>
                    <a:pt x="970" y="763"/>
                  </a:lnTo>
                  <a:lnTo>
                    <a:pt x="970" y="724"/>
                  </a:lnTo>
                  <a:lnTo>
                    <a:pt x="1003" y="685"/>
                  </a:lnTo>
                  <a:lnTo>
                    <a:pt x="1039" y="676"/>
                  </a:lnTo>
                  <a:lnTo>
                    <a:pt x="1006" y="619"/>
                  </a:lnTo>
                  <a:lnTo>
                    <a:pt x="979" y="631"/>
                  </a:lnTo>
                  <a:lnTo>
                    <a:pt x="979" y="574"/>
                  </a:lnTo>
                  <a:lnTo>
                    <a:pt x="913" y="592"/>
                  </a:lnTo>
                  <a:lnTo>
                    <a:pt x="904" y="514"/>
                  </a:lnTo>
                  <a:lnTo>
                    <a:pt x="861" y="520"/>
                  </a:lnTo>
                  <a:lnTo>
                    <a:pt x="816" y="430"/>
                  </a:lnTo>
                  <a:lnTo>
                    <a:pt x="868" y="445"/>
                  </a:lnTo>
                  <a:lnTo>
                    <a:pt x="910" y="484"/>
                  </a:lnTo>
                  <a:lnTo>
                    <a:pt x="994" y="481"/>
                  </a:lnTo>
                  <a:lnTo>
                    <a:pt x="967" y="433"/>
                  </a:lnTo>
                  <a:lnTo>
                    <a:pt x="913" y="436"/>
                  </a:lnTo>
                  <a:lnTo>
                    <a:pt x="877" y="400"/>
                  </a:lnTo>
                  <a:lnTo>
                    <a:pt x="919" y="391"/>
                  </a:lnTo>
                  <a:lnTo>
                    <a:pt x="970" y="397"/>
                  </a:lnTo>
                  <a:lnTo>
                    <a:pt x="1033" y="334"/>
                  </a:lnTo>
                  <a:lnTo>
                    <a:pt x="1000" y="289"/>
                  </a:lnTo>
                  <a:lnTo>
                    <a:pt x="1048" y="277"/>
                  </a:lnTo>
                  <a:lnTo>
                    <a:pt x="1144" y="283"/>
                  </a:lnTo>
                  <a:lnTo>
                    <a:pt x="1129" y="247"/>
                  </a:lnTo>
                  <a:lnTo>
                    <a:pt x="1171" y="205"/>
                  </a:lnTo>
                  <a:lnTo>
                    <a:pt x="1174" y="136"/>
                  </a:lnTo>
                  <a:lnTo>
                    <a:pt x="1222" y="46"/>
                  </a:lnTo>
                  <a:lnTo>
                    <a:pt x="1180" y="13"/>
                  </a:lnTo>
                  <a:lnTo>
                    <a:pt x="1125" y="0"/>
                  </a:lnTo>
                  <a:close/>
                </a:path>
              </a:pathLst>
            </a:custGeom>
            <a:solidFill>
              <a:srgbClr val="DDF2FF"/>
            </a:solidFill>
            <a:ln w="9525">
              <a:noFill/>
              <a:round/>
              <a:headEnd/>
              <a:tailEnd/>
            </a:ln>
            <a:effectLst/>
          </p:spPr>
          <p:txBody>
            <a:bodyPr/>
            <a:lstStyle/>
            <a:p>
              <a:endParaRPr lang="zh-CN" altLang="en-US"/>
            </a:p>
          </p:txBody>
        </p:sp>
        <p:sp>
          <p:nvSpPr>
            <p:cNvPr id="40984" name="Freeform 24"/>
            <p:cNvSpPr>
              <a:spLocks/>
            </p:cNvSpPr>
            <p:nvPr/>
          </p:nvSpPr>
          <p:spPr bwMode="ltGray">
            <a:xfrm>
              <a:off x="3747" y="3265"/>
              <a:ext cx="400" cy="295"/>
            </a:xfrm>
            <a:custGeom>
              <a:avLst/>
              <a:gdLst/>
              <a:ahLst/>
              <a:cxnLst>
                <a:cxn ang="0">
                  <a:pos x="0" y="162"/>
                </a:cxn>
                <a:cxn ang="0">
                  <a:pos x="0" y="258"/>
                </a:cxn>
                <a:cxn ang="0">
                  <a:pos x="109" y="295"/>
                </a:cxn>
                <a:cxn ang="0">
                  <a:pos x="183" y="309"/>
                </a:cxn>
                <a:cxn ang="0">
                  <a:pos x="240" y="318"/>
                </a:cxn>
                <a:cxn ang="0">
                  <a:pos x="318" y="327"/>
                </a:cxn>
                <a:cxn ang="0">
                  <a:pos x="414" y="324"/>
                </a:cxn>
                <a:cxn ang="0">
                  <a:pos x="427" y="295"/>
                </a:cxn>
                <a:cxn ang="0">
                  <a:pos x="382" y="250"/>
                </a:cxn>
                <a:cxn ang="0">
                  <a:pos x="382" y="204"/>
                </a:cxn>
                <a:cxn ang="0">
                  <a:pos x="309" y="159"/>
                </a:cxn>
                <a:cxn ang="0">
                  <a:pos x="315" y="90"/>
                </a:cxn>
                <a:cxn ang="0">
                  <a:pos x="255" y="57"/>
                </a:cxn>
                <a:cxn ang="0">
                  <a:pos x="246" y="114"/>
                </a:cxn>
                <a:cxn ang="0">
                  <a:pos x="204" y="84"/>
                </a:cxn>
                <a:cxn ang="0">
                  <a:pos x="168" y="99"/>
                </a:cxn>
                <a:cxn ang="0">
                  <a:pos x="180" y="48"/>
                </a:cxn>
                <a:cxn ang="0">
                  <a:pos x="111" y="36"/>
                </a:cxn>
                <a:cxn ang="0">
                  <a:pos x="109" y="114"/>
                </a:cxn>
                <a:cxn ang="0">
                  <a:pos x="144" y="186"/>
                </a:cxn>
                <a:cxn ang="0">
                  <a:pos x="75" y="195"/>
                </a:cxn>
                <a:cxn ang="0">
                  <a:pos x="36" y="162"/>
                </a:cxn>
                <a:cxn ang="0">
                  <a:pos x="0" y="162"/>
                </a:cxn>
              </a:cxnLst>
              <a:rect l="0" t="0" r="r" b="b"/>
              <a:pathLst>
                <a:path w="446" h="329">
                  <a:moveTo>
                    <a:pt x="0" y="162"/>
                  </a:moveTo>
                  <a:lnTo>
                    <a:pt x="0" y="258"/>
                  </a:lnTo>
                  <a:lnTo>
                    <a:pt x="109" y="295"/>
                  </a:lnTo>
                  <a:lnTo>
                    <a:pt x="183" y="309"/>
                  </a:lnTo>
                  <a:lnTo>
                    <a:pt x="240" y="318"/>
                  </a:lnTo>
                  <a:lnTo>
                    <a:pt x="318" y="327"/>
                  </a:lnTo>
                  <a:lnTo>
                    <a:pt x="414" y="324"/>
                  </a:lnTo>
                  <a:cubicBezTo>
                    <a:pt x="432" y="319"/>
                    <a:pt x="446" y="329"/>
                    <a:pt x="427" y="295"/>
                  </a:cubicBezTo>
                  <a:cubicBezTo>
                    <a:pt x="408" y="261"/>
                    <a:pt x="389" y="265"/>
                    <a:pt x="382" y="250"/>
                  </a:cubicBezTo>
                  <a:lnTo>
                    <a:pt x="382" y="204"/>
                  </a:lnTo>
                  <a:lnTo>
                    <a:pt x="309" y="159"/>
                  </a:lnTo>
                  <a:cubicBezTo>
                    <a:pt x="298" y="140"/>
                    <a:pt x="333" y="144"/>
                    <a:pt x="315" y="90"/>
                  </a:cubicBezTo>
                  <a:cubicBezTo>
                    <a:pt x="297" y="36"/>
                    <a:pt x="266" y="53"/>
                    <a:pt x="255" y="57"/>
                  </a:cubicBezTo>
                  <a:lnTo>
                    <a:pt x="246" y="114"/>
                  </a:lnTo>
                  <a:lnTo>
                    <a:pt x="204" y="84"/>
                  </a:lnTo>
                  <a:lnTo>
                    <a:pt x="168" y="99"/>
                  </a:lnTo>
                  <a:lnTo>
                    <a:pt x="180" y="48"/>
                  </a:lnTo>
                  <a:cubicBezTo>
                    <a:pt x="171" y="38"/>
                    <a:pt x="135" y="0"/>
                    <a:pt x="111" y="36"/>
                  </a:cubicBezTo>
                  <a:cubicBezTo>
                    <a:pt x="87" y="72"/>
                    <a:pt x="104" y="89"/>
                    <a:pt x="109" y="114"/>
                  </a:cubicBezTo>
                  <a:lnTo>
                    <a:pt x="144" y="186"/>
                  </a:lnTo>
                  <a:lnTo>
                    <a:pt x="75" y="195"/>
                  </a:lnTo>
                  <a:lnTo>
                    <a:pt x="36" y="162"/>
                  </a:lnTo>
                  <a:lnTo>
                    <a:pt x="0" y="162"/>
                  </a:lnTo>
                  <a:close/>
                </a:path>
              </a:pathLst>
            </a:custGeom>
            <a:solidFill>
              <a:srgbClr val="DDF2FF"/>
            </a:solidFill>
            <a:ln w="9525">
              <a:noFill/>
              <a:round/>
              <a:headEnd/>
              <a:tailEnd/>
            </a:ln>
            <a:effectLst/>
          </p:spPr>
          <p:txBody>
            <a:bodyPr/>
            <a:lstStyle/>
            <a:p>
              <a:endParaRPr lang="zh-CN" altLang="en-US"/>
            </a:p>
          </p:txBody>
        </p:sp>
        <p:sp>
          <p:nvSpPr>
            <p:cNvPr id="40985" name="Freeform 25"/>
            <p:cNvSpPr>
              <a:spLocks/>
            </p:cNvSpPr>
            <p:nvPr/>
          </p:nvSpPr>
          <p:spPr bwMode="ltGray">
            <a:xfrm>
              <a:off x="3653" y="3182"/>
              <a:ext cx="395" cy="131"/>
            </a:xfrm>
            <a:custGeom>
              <a:avLst/>
              <a:gdLst/>
              <a:ahLst/>
              <a:cxnLst>
                <a:cxn ang="0">
                  <a:pos x="6" y="78"/>
                </a:cxn>
                <a:cxn ang="0">
                  <a:pos x="60" y="141"/>
                </a:cxn>
                <a:cxn ang="0">
                  <a:pos x="169" y="110"/>
                </a:cxn>
                <a:cxn ang="0">
                  <a:pos x="216" y="66"/>
                </a:cxn>
                <a:cxn ang="0">
                  <a:pos x="260" y="110"/>
                </a:cxn>
                <a:cxn ang="0">
                  <a:pos x="303" y="99"/>
                </a:cxn>
                <a:cxn ang="0">
                  <a:pos x="351" y="110"/>
                </a:cxn>
                <a:cxn ang="0">
                  <a:pos x="351" y="64"/>
                </a:cxn>
                <a:cxn ang="0">
                  <a:pos x="384" y="30"/>
                </a:cxn>
                <a:cxn ang="0">
                  <a:pos x="402" y="60"/>
                </a:cxn>
                <a:cxn ang="0">
                  <a:pos x="429" y="18"/>
                </a:cxn>
                <a:cxn ang="0">
                  <a:pos x="378" y="0"/>
                </a:cxn>
                <a:cxn ang="0">
                  <a:pos x="305" y="64"/>
                </a:cxn>
                <a:cxn ang="0">
                  <a:pos x="237" y="12"/>
                </a:cxn>
                <a:cxn ang="0">
                  <a:pos x="192" y="54"/>
                </a:cxn>
                <a:cxn ang="0">
                  <a:pos x="144" y="75"/>
                </a:cxn>
                <a:cxn ang="0">
                  <a:pos x="129" y="84"/>
                </a:cxn>
                <a:cxn ang="0">
                  <a:pos x="108" y="78"/>
                </a:cxn>
                <a:cxn ang="0">
                  <a:pos x="60" y="54"/>
                </a:cxn>
                <a:cxn ang="0">
                  <a:pos x="6" y="78"/>
                </a:cxn>
              </a:cxnLst>
              <a:rect l="0" t="0" r="r" b="b"/>
              <a:pathLst>
                <a:path w="441" h="146">
                  <a:moveTo>
                    <a:pt x="6" y="78"/>
                  </a:moveTo>
                  <a:cubicBezTo>
                    <a:pt x="0" y="90"/>
                    <a:pt x="33" y="136"/>
                    <a:pt x="60" y="141"/>
                  </a:cubicBezTo>
                  <a:cubicBezTo>
                    <a:pt x="87" y="146"/>
                    <a:pt x="143" y="123"/>
                    <a:pt x="169" y="110"/>
                  </a:cubicBezTo>
                  <a:lnTo>
                    <a:pt x="216" y="66"/>
                  </a:lnTo>
                  <a:lnTo>
                    <a:pt x="260" y="110"/>
                  </a:lnTo>
                  <a:lnTo>
                    <a:pt x="303" y="99"/>
                  </a:lnTo>
                  <a:lnTo>
                    <a:pt x="351" y="110"/>
                  </a:lnTo>
                  <a:lnTo>
                    <a:pt x="351" y="64"/>
                  </a:lnTo>
                  <a:lnTo>
                    <a:pt x="384" y="30"/>
                  </a:lnTo>
                  <a:cubicBezTo>
                    <a:pt x="392" y="29"/>
                    <a:pt x="363" y="66"/>
                    <a:pt x="402" y="60"/>
                  </a:cubicBezTo>
                  <a:cubicBezTo>
                    <a:pt x="441" y="54"/>
                    <a:pt x="433" y="28"/>
                    <a:pt x="429" y="18"/>
                  </a:cubicBezTo>
                  <a:lnTo>
                    <a:pt x="378" y="0"/>
                  </a:lnTo>
                  <a:lnTo>
                    <a:pt x="305" y="64"/>
                  </a:lnTo>
                  <a:lnTo>
                    <a:pt x="237" y="12"/>
                  </a:lnTo>
                  <a:lnTo>
                    <a:pt x="192" y="54"/>
                  </a:lnTo>
                  <a:lnTo>
                    <a:pt x="144" y="75"/>
                  </a:lnTo>
                  <a:lnTo>
                    <a:pt x="129" y="84"/>
                  </a:lnTo>
                  <a:lnTo>
                    <a:pt x="108" y="78"/>
                  </a:lnTo>
                  <a:cubicBezTo>
                    <a:pt x="97" y="73"/>
                    <a:pt x="99" y="60"/>
                    <a:pt x="60" y="54"/>
                  </a:cubicBezTo>
                  <a:cubicBezTo>
                    <a:pt x="21" y="48"/>
                    <a:pt x="17" y="73"/>
                    <a:pt x="6" y="78"/>
                  </a:cubicBezTo>
                  <a:close/>
                </a:path>
              </a:pathLst>
            </a:custGeom>
            <a:solidFill>
              <a:srgbClr val="DDF2FF"/>
            </a:solidFill>
            <a:ln w="9525">
              <a:noFill/>
              <a:round/>
              <a:headEnd/>
              <a:tailEnd/>
            </a:ln>
            <a:effectLst/>
          </p:spPr>
          <p:txBody>
            <a:bodyPr/>
            <a:lstStyle/>
            <a:p>
              <a:endParaRPr lang="zh-CN" altLang="en-US"/>
            </a:p>
          </p:txBody>
        </p:sp>
        <p:sp>
          <p:nvSpPr>
            <p:cNvPr id="40986" name="Freeform 26"/>
            <p:cNvSpPr>
              <a:spLocks/>
            </p:cNvSpPr>
            <p:nvPr/>
          </p:nvSpPr>
          <p:spPr bwMode="ltGray">
            <a:xfrm>
              <a:off x="2944" y="2778"/>
              <a:ext cx="134" cy="178"/>
            </a:xfrm>
            <a:custGeom>
              <a:avLst/>
              <a:gdLst/>
              <a:ahLst/>
              <a:cxnLst>
                <a:cxn ang="0">
                  <a:pos x="0" y="0"/>
                </a:cxn>
                <a:cxn ang="0">
                  <a:pos x="15" y="63"/>
                </a:cxn>
                <a:cxn ang="0">
                  <a:pos x="45" y="120"/>
                </a:cxn>
                <a:cxn ang="0">
                  <a:pos x="90" y="186"/>
                </a:cxn>
                <a:cxn ang="0">
                  <a:pos x="123" y="198"/>
                </a:cxn>
                <a:cxn ang="0">
                  <a:pos x="150" y="162"/>
                </a:cxn>
                <a:cxn ang="0">
                  <a:pos x="114" y="162"/>
                </a:cxn>
                <a:cxn ang="0">
                  <a:pos x="111" y="102"/>
                </a:cxn>
                <a:cxn ang="0">
                  <a:pos x="78" y="84"/>
                </a:cxn>
                <a:cxn ang="0">
                  <a:pos x="99" y="21"/>
                </a:cxn>
                <a:cxn ang="0">
                  <a:pos x="48" y="36"/>
                </a:cxn>
                <a:cxn ang="0">
                  <a:pos x="0" y="0"/>
                </a:cxn>
              </a:cxnLst>
              <a:rect l="0" t="0" r="r" b="b"/>
              <a:pathLst>
                <a:path w="150" h="198">
                  <a:moveTo>
                    <a:pt x="0" y="0"/>
                  </a:moveTo>
                  <a:lnTo>
                    <a:pt x="15" y="63"/>
                  </a:lnTo>
                  <a:lnTo>
                    <a:pt x="45" y="120"/>
                  </a:lnTo>
                  <a:lnTo>
                    <a:pt x="90" y="186"/>
                  </a:lnTo>
                  <a:lnTo>
                    <a:pt x="123" y="198"/>
                  </a:lnTo>
                  <a:lnTo>
                    <a:pt x="150" y="162"/>
                  </a:lnTo>
                  <a:lnTo>
                    <a:pt x="114" y="162"/>
                  </a:lnTo>
                  <a:lnTo>
                    <a:pt x="111" y="102"/>
                  </a:lnTo>
                  <a:lnTo>
                    <a:pt x="78" y="84"/>
                  </a:lnTo>
                  <a:lnTo>
                    <a:pt x="99" y="21"/>
                  </a:lnTo>
                  <a:lnTo>
                    <a:pt x="48" y="36"/>
                  </a:lnTo>
                  <a:lnTo>
                    <a:pt x="0" y="0"/>
                  </a:lnTo>
                  <a:close/>
                </a:path>
              </a:pathLst>
            </a:custGeom>
            <a:solidFill>
              <a:srgbClr val="DDF2FF"/>
            </a:solidFill>
            <a:ln w="9525">
              <a:noFill/>
              <a:round/>
              <a:headEnd/>
              <a:tailEnd/>
            </a:ln>
            <a:effectLst/>
          </p:spPr>
          <p:txBody>
            <a:bodyPr/>
            <a:lstStyle/>
            <a:p>
              <a:endParaRPr lang="zh-CN" altLang="en-US"/>
            </a:p>
          </p:txBody>
        </p:sp>
        <p:sp>
          <p:nvSpPr>
            <p:cNvPr id="40987" name="Freeform 27"/>
            <p:cNvSpPr>
              <a:spLocks/>
            </p:cNvSpPr>
            <p:nvPr/>
          </p:nvSpPr>
          <p:spPr bwMode="ltGray">
            <a:xfrm>
              <a:off x="3074" y="2697"/>
              <a:ext cx="80" cy="263"/>
            </a:xfrm>
            <a:custGeom>
              <a:avLst/>
              <a:gdLst/>
              <a:ahLst/>
              <a:cxnLst>
                <a:cxn ang="0">
                  <a:pos x="56" y="0"/>
                </a:cxn>
                <a:cxn ang="0">
                  <a:pos x="29" y="78"/>
                </a:cxn>
                <a:cxn ang="0">
                  <a:pos x="2" y="111"/>
                </a:cxn>
                <a:cxn ang="0">
                  <a:pos x="0" y="157"/>
                </a:cxn>
                <a:cxn ang="0">
                  <a:pos x="35" y="162"/>
                </a:cxn>
                <a:cxn ang="0">
                  <a:pos x="45" y="202"/>
                </a:cxn>
                <a:cxn ang="0">
                  <a:pos x="17" y="231"/>
                </a:cxn>
                <a:cxn ang="0">
                  <a:pos x="65" y="291"/>
                </a:cxn>
                <a:cxn ang="0">
                  <a:pos x="90" y="293"/>
                </a:cxn>
                <a:cxn ang="0">
                  <a:pos x="62" y="261"/>
                </a:cxn>
                <a:cxn ang="0">
                  <a:pos x="71" y="177"/>
                </a:cxn>
                <a:cxn ang="0">
                  <a:pos x="45" y="157"/>
                </a:cxn>
                <a:cxn ang="0">
                  <a:pos x="29" y="129"/>
                </a:cxn>
                <a:cxn ang="0">
                  <a:pos x="56" y="93"/>
                </a:cxn>
                <a:cxn ang="0">
                  <a:pos x="90" y="66"/>
                </a:cxn>
                <a:cxn ang="0">
                  <a:pos x="56" y="0"/>
                </a:cxn>
              </a:cxnLst>
              <a:rect l="0" t="0" r="r" b="b"/>
              <a:pathLst>
                <a:path w="90" h="293">
                  <a:moveTo>
                    <a:pt x="56" y="0"/>
                  </a:moveTo>
                  <a:lnTo>
                    <a:pt x="29" y="78"/>
                  </a:lnTo>
                  <a:lnTo>
                    <a:pt x="2" y="111"/>
                  </a:lnTo>
                  <a:lnTo>
                    <a:pt x="0" y="157"/>
                  </a:lnTo>
                  <a:lnTo>
                    <a:pt x="35" y="162"/>
                  </a:lnTo>
                  <a:lnTo>
                    <a:pt x="45" y="202"/>
                  </a:lnTo>
                  <a:lnTo>
                    <a:pt x="17" y="231"/>
                  </a:lnTo>
                  <a:lnTo>
                    <a:pt x="65" y="291"/>
                  </a:lnTo>
                  <a:lnTo>
                    <a:pt x="90" y="293"/>
                  </a:lnTo>
                  <a:lnTo>
                    <a:pt x="62" y="261"/>
                  </a:lnTo>
                  <a:lnTo>
                    <a:pt x="71" y="177"/>
                  </a:lnTo>
                  <a:lnTo>
                    <a:pt x="45" y="157"/>
                  </a:lnTo>
                  <a:lnTo>
                    <a:pt x="29" y="129"/>
                  </a:lnTo>
                  <a:lnTo>
                    <a:pt x="56" y="93"/>
                  </a:lnTo>
                  <a:lnTo>
                    <a:pt x="90" y="66"/>
                  </a:lnTo>
                  <a:lnTo>
                    <a:pt x="56" y="0"/>
                  </a:lnTo>
                  <a:close/>
                </a:path>
              </a:pathLst>
            </a:custGeom>
            <a:solidFill>
              <a:srgbClr val="DDF2FF"/>
            </a:solidFill>
            <a:ln w="9525">
              <a:noFill/>
              <a:round/>
              <a:headEnd/>
              <a:tailEnd/>
            </a:ln>
            <a:effectLst/>
          </p:spPr>
          <p:txBody>
            <a:bodyPr/>
            <a:lstStyle/>
            <a:p>
              <a:endParaRPr lang="zh-CN" altLang="en-US"/>
            </a:p>
          </p:txBody>
        </p:sp>
        <p:sp>
          <p:nvSpPr>
            <p:cNvPr id="40988" name="Freeform 28"/>
            <p:cNvSpPr>
              <a:spLocks/>
            </p:cNvSpPr>
            <p:nvPr/>
          </p:nvSpPr>
          <p:spPr bwMode="ltGray">
            <a:xfrm>
              <a:off x="3194" y="2490"/>
              <a:ext cx="258" cy="224"/>
            </a:xfrm>
            <a:custGeom>
              <a:avLst/>
              <a:gdLst/>
              <a:ahLst/>
              <a:cxnLst>
                <a:cxn ang="0">
                  <a:pos x="0" y="249"/>
                </a:cxn>
                <a:cxn ang="0">
                  <a:pos x="12" y="213"/>
                </a:cxn>
                <a:cxn ang="0">
                  <a:pos x="66" y="216"/>
                </a:cxn>
                <a:cxn ang="0">
                  <a:pos x="69" y="180"/>
                </a:cxn>
                <a:cxn ang="0">
                  <a:pos x="156" y="147"/>
                </a:cxn>
                <a:cxn ang="0">
                  <a:pos x="183" y="161"/>
                </a:cxn>
                <a:cxn ang="0">
                  <a:pos x="171" y="15"/>
                </a:cxn>
                <a:cxn ang="0">
                  <a:pos x="228" y="0"/>
                </a:cxn>
                <a:cxn ang="0">
                  <a:pos x="288" y="45"/>
                </a:cxn>
                <a:cxn ang="0">
                  <a:pos x="246" y="39"/>
                </a:cxn>
                <a:cxn ang="0">
                  <a:pos x="219" y="63"/>
                </a:cxn>
                <a:cxn ang="0">
                  <a:pos x="243" y="150"/>
                </a:cxn>
                <a:cxn ang="0">
                  <a:pos x="183" y="206"/>
                </a:cxn>
                <a:cxn ang="0">
                  <a:pos x="0" y="249"/>
                </a:cxn>
              </a:cxnLst>
              <a:rect l="0" t="0" r="r" b="b"/>
              <a:pathLst>
                <a:path w="288" h="249">
                  <a:moveTo>
                    <a:pt x="0" y="249"/>
                  </a:moveTo>
                  <a:lnTo>
                    <a:pt x="12" y="213"/>
                  </a:lnTo>
                  <a:lnTo>
                    <a:pt x="66" y="216"/>
                  </a:lnTo>
                  <a:lnTo>
                    <a:pt x="69" y="180"/>
                  </a:lnTo>
                  <a:lnTo>
                    <a:pt x="156" y="147"/>
                  </a:lnTo>
                  <a:lnTo>
                    <a:pt x="183" y="161"/>
                  </a:lnTo>
                  <a:lnTo>
                    <a:pt x="171" y="15"/>
                  </a:lnTo>
                  <a:lnTo>
                    <a:pt x="228" y="0"/>
                  </a:lnTo>
                  <a:lnTo>
                    <a:pt x="288" y="45"/>
                  </a:lnTo>
                  <a:lnTo>
                    <a:pt x="246" y="39"/>
                  </a:lnTo>
                  <a:lnTo>
                    <a:pt x="219" y="63"/>
                  </a:lnTo>
                  <a:lnTo>
                    <a:pt x="243" y="150"/>
                  </a:lnTo>
                  <a:lnTo>
                    <a:pt x="183" y="206"/>
                  </a:lnTo>
                  <a:lnTo>
                    <a:pt x="0" y="249"/>
                  </a:lnTo>
                  <a:close/>
                </a:path>
              </a:pathLst>
            </a:custGeom>
            <a:solidFill>
              <a:srgbClr val="DDF2FF"/>
            </a:solidFill>
            <a:ln w="9525">
              <a:noFill/>
              <a:round/>
              <a:headEnd/>
              <a:tailEnd/>
            </a:ln>
            <a:effectLst/>
          </p:spPr>
          <p:txBody>
            <a:bodyPr/>
            <a:lstStyle/>
            <a:p>
              <a:endParaRPr lang="zh-CN" altLang="en-US"/>
            </a:p>
          </p:txBody>
        </p:sp>
        <p:sp>
          <p:nvSpPr>
            <p:cNvPr id="40989" name="AutoShape 29"/>
            <p:cNvSpPr>
              <a:spLocks noChangeArrowheads="1"/>
            </p:cNvSpPr>
            <p:nvPr/>
          </p:nvSpPr>
          <p:spPr bwMode="ltGray">
            <a:xfrm rot="-32400000">
              <a:off x="3561" y="1130"/>
              <a:ext cx="812" cy="610"/>
            </a:xfrm>
            <a:custGeom>
              <a:avLst/>
              <a:gdLst>
                <a:gd name="G0" fmla="+- 1492 0 0"/>
                <a:gd name="G1" fmla="+- 21600 0 1492"/>
                <a:gd name="G2" fmla="+- 21600 0 149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2" y="10800"/>
                  </a:moveTo>
                  <a:cubicBezTo>
                    <a:pt x="1492" y="15941"/>
                    <a:pt x="5659" y="20108"/>
                    <a:pt x="10800" y="20108"/>
                  </a:cubicBezTo>
                  <a:cubicBezTo>
                    <a:pt x="15941" y="20108"/>
                    <a:pt x="20108" y="15941"/>
                    <a:pt x="20108" y="10800"/>
                  </a:cubicBezTo>
                  <a:cubicBezTo>
                    <a:pt x="20108" y="5659"/>
                    <a:pt x="15941" y="1492"/>
                    <a:pt x="10800" y="1492"/>
                  </a:cubicBezTo>
                  <a:cubicBezTo>
                    <a:pt x="5659" y="1492"/>
                    <a:pt x="1492" y="5659"/>
                    <a:pt x="1492" y="10800"/>
                  </a:cubicBezTo>
                  <a:close/>
                </a:path>
              </a:pathLst>
            </a:custGeom>
            <a:solidFill>
              <a:srgbClr val="DDF2FF"/>
            </a:solidFill>
            <a:ln w="9525">
              <a:noFill/>
              <a:round/>
              <a:headEnd/>
              <a:tailEnd/>
            </a:ln>
            <a:effectLst/>
          </p:spPr>
          <p:txBody>
            <a:bodyPr wrap="none" anchor="ctr"/>
            <a:lstStyle/>
            <a:p>
              <a:endParaRPr lang="zh-CN" altLang="en-US"/>
            </a:p>
          </p:txBody>
        </p:sp>
      </p:grpSp>
      <p:sp>
        <p:nvSpPr>
          <p:cNvPr id="40990" name="Rectangle 30"/>
          <p:cNvSpPr>
            <a:spLocks noChangeArrowheads="1"/>
          </p:cNvSpPr>
          <p:nvPr/>
        </p:nvSpPr>
        <p:spPr bwMode="auto">
          <a:xfrm>
            <a:off x="1331913" y="2852738"/>
            <a:ext cx="6840537" cy="1366837"/>
          </a:xfrm>
          <a:prstGeom prst="rect">
            <a:avLst/>
          </a:prstGeom>
          <a:noFill/>
          <a:ln w="9525">
            <a:noFill/>
            <a:miter lim="800000"/>
            <a:headEnd/>
            <a:tailEnd/>
          </a:ln>
          <a:effectLst/>
        </p:spPr>
        <p:txBody>
          <a:bodyPr/>
          <a:lstStyle/>
          <a:p>
            <a:pPr algn="ctr" eaLnBrk="1" hangingPunct="1"/>
            <a:r>
              <a:rPr lang="zh-CN" altLang="en-US" sz="6000" b="1" u="sng" dirty="0" smtClean="0">
                <a:solidFill>
                  <a:schemeClr val="accent1"/>
                </a:solidFill>
                <a:effectLst>
                  <a:outerShdw blurRad="38100" dist="38100" dir="2700000" algn="tl">
                    <a:srgbClr val="C0C0C0"/>
                  </a:outerShdw>
                </a:effectLst>
                <a:latin typeface="Verdana" pitchFamily="34" charset="0"/>
                <a:ea typeface="굴림" pitchFamily="50" charset="-127"/>
              </a:rPr>
              <a:t>祝大家学习进步</a:t>
            </a:r>
            <a:r>
              <a:rPr lang="en-US" altLang="ko-KR" sz="6000" b="1" u="sng" dirty="0" smtClean="0">
                <a:solidFill>
                  <a:schemeClr val="accent1"/>
                </a:solidFill>
                <a:effectLst>
                  <a:outerShdw blurRad="38100" dist="38100" dir="2700000" algn="tl">
                    <a:srgbClr val="C0C0C0"/>
                  </a:outerShdw>
                </a:effectLst>
                <a:latin typeface="Verdana" pitchFamily="34" charset="0"/>
                <a:ea typeface="굴림" pitchFamily="50" charset="-127"/>
              </a:rPr>
              <a:t> </a:t>
            </a:r>
            <a:r>
              <a:rPr lang="en-US" altLang="ko-KR" sz="6000" b="1" u="sng" dirty="0">
                <a:solidFill>
                  <a:schemeClr val="accent1"/>
                </a:solidFill>
                <a:effectLst>
                  <a:outerShdw blurRad="38100" dist="38100" dir="2700000" algn="tl">
                    <a:srgbClr val="C0C0C0"/>
                  </a:outerShdw>
                </a:effectLst>
                <a:latin typeface="Verdana" pitchFamily="34" charset="0"/>
                <a:ea typeface="굴림" pitchFamily="50" charset="-127"/>
              </a:rPr>
              <a:t>!</a:t>
            </a:r>
            <a:endParaRPr lang="en-US" altLang="ko-KR" sz="6000" b="1" dirty="0">
              <a:solidFill>
                <a:schemeClr val="accent1"/>
              </a:solidFill>
              <a:effectLst>
                <a:outerShdw blurRad="38100" dist="38100" dir="2700000" algn="tl">
                  <a:srgbClr val="C0C0C0"/>
                </a:outerShdw>
              </a:effectLst>
              <a:latin typeface="Verdana" pitchFamily="34" charset="0"/>
              <a:ea typeface="굴림"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3000" fill="hold"/>
                                        <p:tgtEl>
                                          <p:spTgt spid="40964"/>
                                        </p:tgtEl>
                                        <p:attrNameLst>
                                          <p:attrName>r</p:attrName>
                                        </p:attrNameLst>
                                      </p:cBhvr>
                                    </p:animRot>
                                  </p:childTnLst>
                                </p:cTn>
                              </p:par>
                              <p:par>
                                <p:cTn id="7" presetID="53" presetClass="entr" presetSubtype="0" fill="hold" nodeType="withEffect">
                                  <p:stCondLst>
                                    <p:cond delay="0"/>
                                  </p:stCondLst>
                                  <p:childTnLst>
                                    <p:set>
                                      <p:cBhvr>
                                        <p:cTn id="8" dur="1" fill="hold">
                                          <p:stCondLst>
                                            <p:cond delay="0"/>
                                          </p:stCondLst>
                                        </p:cTn>
                                        <p:tgtEl>
                                          <p:spTgt spid="40964"/>
                                        </p:tgtEl>
                                        <p:attrNameLst>
                                          <p:attrName>style.visibility</p:attrName>
                                        </p:attrNameLst>
                                      </p:cBhvr>
                                      <p:to>
                                        <p:strVal val="visible"/>
                                      </p:to>
                                    </p:set>
                                    <p:anim calcmode="lin" valueType="num">
                                      <p:cBhvr>
                                        <p:cTn id="9" dur="500" fill="hold"/>
                                        <p:tgtEl>
                                          <p:spTgt spid="40964"/>
                                        </p:tgtEl>
                                        <p:attrNameLst>
                                          <p:attrName>ppt_w</p:attrName>
                                        </p:attrNameLst>
                                      </p:cBhvr>
                                      <p:tavLst>
                                        <p:tav tm="0">
                                          <p:val>
                                            <p:fltVal val="0"/>
                                          </p:val>
                                        </p:tav>
                                        <p:tav tm="100000">
                                          <p:val>
                                            <p:strVal val="#ppt_w"/>
                                          </p:val>
                                        </p:tav>
                                      </p:tavLst>
                                    </p:anim>
                                    <p:anim calcmode="lin" valueType="num">
                                      <p:cBhvr>
                                        <p:cTn id="10" dur="500" fill="hold"/>
                                        <p:tgtEl>
                                          <p:spTgt spid="40964"/>
                                        </p:tgtEl>
                                        <p:attrNameLst>
                                          <p:attrName>ppt_h</p:attrName>
                                        </p:attrNameLst>
                                      </p:cBhvr>
                                      <p:tavLst>
                                        <p:tav tm="0">
                                          <p:val>
                                            <p:fltVal val="0"/>
                                          </p:val>
                                        </p:tav>
                                        <p:tav tm="100000">
                                          <p:val>
                                            <p:strVal val="#ppt_h"/>
                                          </p:val>
                                        </p:tav>
                                      </p:tavLst>
                                    </p:anim>
                                    <p:animEffect transition="in" filter="fade">
                                      <p:cBhvr>
                                        <p:cTn id="11" dur="500"/>
                                        <p:tgtEl>
                                          <p:spTgt spid="40964"/>
                                        </p:tgtEl>
                                      </p:cBhvr>
                                    </p:animEffect>
                                  </p:childTnLst>
                                </p:cTn>
                              </p:par>
                            </p:childTnLst>
                          </p:cTn>
                        </p:par>
                        <p:par>
                          <p:cTn id="12" fill="hold">
                            <p:stCondLst>
                              <p:cond delay="3000"/>
                            </p:stCondLst>
                            <p:childTnLst>
                              <p:par>
                                <p:cTn id="13" presetID="45" presetClass="entr" presetSubtype="0" fill="hold" grpId="0" nodeType="afterEffect">
                                  <p:stCondLst>
                                    <p:cond delay="0"/>
                                  </p:stCondLst>
                                  <p:iterate type="lt">
                                    <p:tmPct val="10000"/>
                                  </p:iterate>
                                  <p:childTnLst>
                                    <p:set>
                                      <p:cBhvr>
                                        <p:cTn id="14" dur="1" fill="hold">
                                          <p:stCondLst>
                                            <p:cond delay="0"/>
                                          </p:stCondLst>
                                        </p:cTn>
                                        <p:tgtEl>
                                          <p:spTgt spid="40990"/>
                                        </p:tgtEl>
                                        <p:attrNameLst>
                                          <p:attrName>style.visibility</p:attrName>
                                        </p:attrNameLst>
                                      </p:cBhvr>
                                      <p:to>
                                        <p:strVal val="visible"/>
                                      </p:to>
                                    </p:set>
                                    <p:animEffect transition="in" filter="fade">
                                      <p:cBhvr>
                                        <p:cTn id="15" dur="2000"/>
                                        <p:tgtEl>
                                          <p:spTgt spid="40990"/>
                                        </p:tgtEl>
                                      </p:cBhvr>
                                    </p:animEffect>
                                    <p:anim calcmode="lin" valueType="num">
                                      <p:cBhvr>
                                        <p:cTn id="16" dur="2000" fill="hold"/>
                                        <p:tgtEl>
                                          <p:spTgt spid="40990"/>
                                        </p:tgtEl>
                                        <p:attrNameLst>
                                          <p:attrName>ppt_w</p:attrName>
                                        </p:attrNameLst>
                                      </p:cBhvr>
                                      <p:tavLst>
                                        <p:tav tm="0" fmla="#ppt_w*sin(2.5*pi*$)">
                                          <p:val>
                                            <p:fltVal val="0"/>
                                          </p:val>
                                        </p:tav>
                                        <p:tav tm="100000">
                                          <p:val>
                                            <p:fltVal val="1"/>
                                          </p:val>
                                        </p:tav>
                                      </p:tavLst>
                                    </p:anim>
                                    <p:anim calcmode="lin" valueType="num">
                                      <p:cBhvr>
                                        <p:cTn id="17" dur="2000" fill="hold"/>
                                        <p:tgtEl>
                                          <p:spTgt spid="409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软件的整个开发过程</a:t>
            </a:r>
          </a:p>
        </p:txBody>
      </p:sp>
      <p:sp>
        <p:nvSpPr>
          <p:cNvPr id="3" name="内容占位符 2"/>
          <p:cNvSpPr>
            <a:spLocks noGrp="1"/>
          </p:cNvSpPr>
          <p:nvPr>
            <p:ph idx="1"/>
          </p:nvPr>
        </p:nvSpPr>
        <p:spPr/>
        <p:txBody>
          <a:bodyPr>
            <a:normAutofit/>
          </a:bodyPr>
          <a:lstStyle/>
          <a:p>
            <a:pPr>
              <a:defRPr/>
            </a:pPr>
            <a:r>
              <a:rPr lang="zh-CN" altLang="en-US" dirty="0">
                <a:solidFill>
                  <a:schemeClr val="tx2"/>
                </a:solidFill>
              </a:rPr>
              <a:t>软件的整个开发过程，就是建立模型的过程，从建立</a:t>
            </a:r>
            <a:r>
              <a:rPr lang="zh-CN" altLang="en-US" dirty="0">
                <a:solidFill>
                  <a:srgbClr val="FF0000"/>
                </a:solidFill>
              </a:rPr>
              <a:t>用例模型</a:t>
            </a:r>
            <a:r>
              <a:rPr lang="zh-CN" altLang="en-US" dirty="0">
                <a:solidFill>
                  <a:schemeClr val="tx2"/>
                </a:solidFill>
              </a:rPr>
              <a:t>开始，其次是</a:t>
            </a:r>
            <a:r>
              <a:rPr lang="zh-CN" altLang="en-US" dirty="0">
                <a:solidFill>
                  <a:srgbClr val="FF0000"/>
                </a:solidFill>
              </a:rPr>
              <a:t>分析模型</a:t>
            </a:r>
            <a:r>
              <a:rPr lang="zh-CN" altLang="en-US" dirty="0">
                <a:solidFill>
                  <a:schemeClr val="tx2"/>
                </a:solidFill>
              </a:rPr>
              <a:t>，接着是</a:t>
            </a:r>
            <a:r>
              <a:rPr lang="zh-CN" altLang="en-US" dirty="0">
                <a:solidFill>
                  <a:srgbClr val="FF0000"/>
                </a:solidFill>
              </a:rPr>
              <a:t>设计模型</a:t>
            </a:r>
            <a:r>
              <a:rPr lang="zh-CN" altLang="en-US" dirty="0">
                <a:solidFill>
                  <a:schemeClr val="tx2"/>
                </a:solidFill>
              </a:rPr>
              <a:t>和</a:t>
            </a:r>
            <a:r>
              <a:rPr lang="zh-CN" altLang="en-US" dirty="0">
                <a:solidFill>
                  <a:srgbClr val="FF0000"/>
                </a:solidFill>
              </a:rPr>
              <a:t>实现模型</a:t>
            </a:r>
            <a:r>
              <a:rPr lang="zh-CN" altLang="en-US" dirty="0">
                <a:solidFill>
                  <a:schemeClr val="tx2"/>
                </a:solidFill>
              </a:rPr>
              <a:t>，在建立了这些模型之后，还将根据用例模型设计出</a:t>
            </a:r>
            <a:r>
              <a:rPr lang="zh-CN" altLang="en-US" dirty="0">
                <a:solidFill>
                  <a:srgbClr val="FF0000"/>
                </a:solidFill>
              </a:rPr>
              <a:t>测试模型</a:t>
            </a:r>
            <a:r>
              <a:rPr lang="zh-CN" altLang="en-US" dirty="0">
                <a:solidFill>
                  <a:schemeClr val="tx2"/>
                </a:solidFill>
              </a:rPr>
              <a:t>来对系统进行验证。</a:t>
            </a:r>
          </a:p>
          <a:p>
            <a:pPr>
              <a:defRPr/>
            </a:pPr>
            <a:r>
              <a:rPr lang="zh-CN" altLang="en-US" dirty="0">
                <a:solidFill>
                  <a:schemeClr val="tx2"/>
                </a:solidFill>
              </a:rPr>
              <a:t>所有模型的建立过程不是线性转变的，而是是一个迭代、增量的开发过程。也就是在整个项目开发周期中，将会多次经过这五个模型的迭代、修改、删除、优化、精化的过程。 </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3B60048C-7F94-40B8-A33E-229C9A917A40}" type="slidenum">
              <a:rPr lang="zh-CN" altLang="en-US" smtClean="0"/>
              <a:pPr>
                <a:defRPr/>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t>5</a:t>
            </a:r>
            <a:r>
              <a:rPr b="1" dirty="0"/>
              <a:t>个模型</a:t>
            </a:r>
          </a:p>
        </p:txBody>
      </p:sp>
      <p:graphicFrame>
        <p:nvGraphicFramePr>
          <p:cNvPr id="5" name="内容占位符 4"/>
          <p:cNvGraphicFramePr>
            <a:graphicFrameLocks noGrp="1"/>
          </p:cNvGraphicFramePr>
          <p:nvPr>
            <p:ph idx="1"/>
          </p:nvPr>
        </p:nvGraphicFramePr>
        <p:xfrm>
          <a:off x="0" y="1142984"/>
          <a:ext cx="9144000" cy="5715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pPr>
              <a:defRPr/>
            </a:pPr>
            <a:fld id="{A37D9573-F748-4596-9F42-52E7790943A3}" type="slidenum">
              <a:rPr lang="zh-CN" altLang="en-US" smtClean="0"/>
              <a:pPr>
                <a:defRPr/>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spcBef>
                <a:spcPts val="1700"/>
              </a:spcBef>
              <a:spcAft>
                <a:spcPts val="1650"/>
              </a:spcAft>
              <a:defRPr/>
            </a:pPr>
            <a:r>
              <a:rPr b="1" dirty="0"/>
              <a:t>采用用例技术的优点</a:t>
            </a:r>
            <a:endParaRPr b="1" dirty="0">
              <a:latin typeface="Times New Roman" pitchFamily="18" charset="0"/>
            </a:endParaRPr>
          </a:p>
        </p:txBody>
      </p:sp>
      <p:sp>
        <p:nvSpPr>
          <p:cNvPr id="15363" name="Rectangle 3"/>
          <p:cNvSpPr>
            <a:spLocks noGrp="1" noChangeArrowheads="1"/>
          </p:cNvSpPr>
          <p:nvPr>
            <p:ph type="body" idx="1"/>
          </p:nvPr>
        </p:nvSpPr>
        <p:spPr/>
        <p:txBody>
          <a:bodyPr/>
          <a:lstStyle/>
          <a:p>
            <a:r>
              <a:rPr lang="zh-CN" altLang="en-US" dirty="0" smtClean="0">
                <a:solidFill>
                  <a:schemeClr val="tx2"/>
                </a:solidFill>
              </a:rPr>
              <a:t>用例表达了</a:t>
            </a:r>
            <a:r>
              <a:rPr lang="zh-CN" altLang="en-US" b="1" dirty="0" smtClean="0">
                <a:solidFill>
                  <a:schemeClr val="tx2"/>
                </a:solidFill>
              </a:rPr>
              <a:t>用户对软件的目标要求</a:t>
            </a:r>
            <a:r>
              <a:rPr lang="zh-CN" altLang="en-US" dirty="0" smtClean="0">
                <a:solidFill>
                  <a:schemeClr val="tx2"/>
                </a:solidFill>
              </a:rPr>
              <a:t>，用例是系统向其用户提供的增值功能。</a:t>
            </a:r>
            <a:endParaRPr lang="en-US" altLang="zh-CN" dirty="0" smtClean="0">
              <a:solidFill>
                <a:schemeClr val="tx2"/>
              </a:solidFill>
            </a:endParaRPr>
          </a:p>
          <a:p>
            <a:r>
              <a:rPr lang="zh-CN" altLang="en-US" dirty="0" smtClean="0">
                <a:solidFill>
                  <a:schemeClr val="tx2"/>
                </a:solidFill>
              </a:rPr>
              <a:t>用例</a:t>
            </a:r>
            <a:r>
              <a:rPr lang="zh-CN" altLang="en-US" b="1" dirty="0" smtClean="0">
                <a:solidFill>
                  <a:schemeClr val="tx2"/>
                </a:solidFill>
              </a:rPr>
              <a:t>很直观</a:t>
            </a:r>
            <a:r>
              <a:rPr lang="zh-CN" altLang="en-US" dirty="0" smtClean="0">
                <a:solidFill>
                  <a:schemeClr val="tx2"/>
                </a:solidFill>
              </a:rPr>
              <a:t>，用户和客户根本无法了解复杂符号，而用例这种简单、自然的表述法可以使其易于阅读，并提出修改意见。</a:t>
            </a:r>
            <a:endParaRPr lang="zh-CN" altLang="en-US" dirty="0" smtClean="0">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95400" y="857232"/>
            <a:ext cx="7848600" cy="609600"/>
          </a:xfrm>
        </p:spPr>
        <p:txBody>
          <a:bodyPr/>
          <a:lstStyle/>
          <a:p>
            <a:pPr algn="l">
              <a:spcBef>
                <a:spcPts val="1700"/>
              </a:spcBef>
              <a:spcAft>
                <a:spcPts val="1650"/>
              </a:spcAft>
              <a:defRPr/>
            </a:pPr>
            <a:r>
              <a:rPr b="1" dirty="0">
                <a:solidFill>
                  <a:schemeClr val="tx2"/>
                </a:solidFill>
                <a:latin typeface="Times New Roman" pitchFamily="18" charset="0"/>
              </a:rPr>
              <a:t>用例图</a:t>
            </a:r>
          </a:p>
        </p:txBody>
      </p:sp>
      <p:sp>
        <p:nvSpPr>
          <p:cNvPr id="16387" name="Rectangle 3"/>
          <p:cNvSpPr>
            <a:spLocks noGrp="1" noChangeArrowheads="1"/>
          </p:cNvSpPr>
          <p:nvPr>
            <p:ph type="body" idx="1"/>
          </p:nvPr>
        </p:nvSpPr>
        <p:spPr>
          <a:xfrm>
            <a:off x="214282" y="1357298"/>
            <a:ext cx="3538538" cy="4724400"/>
          </a:xfrm>
        </p:spPr>
        <p:txBody>
          <a:bodyPr/>
          <a:lstStyle/>
          <a:p>
            <a:r>
              <a:rPr lang="zh-CN" altLang="en-US" sz="2400" dirty="0" smtClean="0">
                <a:solidFill>
                  <a:schemeClr val="tx2"/>
                </a:solidFill>
              </a:rPr>
              <a:t>用例图是描述用例</a:t>
            </a:r>
            <a:r>
              <a:rPr lang="zh-CN" altLang="en-US" sz="2400" dirty="0" smtClean="0">
                <a:solidFill>
                  <a:schemeClr val="tx2"/>
                </a:solidFill>
                <a:latin typeface="宋体" charset="-122"/>
              </a:rPr>
              <a:t>、</a:t>
            </a:r>
            <a:r>
              <a:rPr lang="zh-CN" altLang="en-US" sz="2400" dirty="0" smtClean="0">
                <a:solidFill>
                  <a:schemeClr val="tx2"/>
                </a:solidFill>
              </a:rPr>
              <a:t>参与者及其关系的图。与所有</a:t>
            </a:r>
            <a:r>
              <a:rPr lang="en-US" altLang="zh-CN" sz="2400" dirty="0" smtClean="0">
                <a:solidFill>
                  <a:schemeClr val="tx2"/>
                </a:solidFill>
              </a:rPr>
              <a:t>UML</a:t>
            </a:r>
            <a:r>
              <a:rPr lang="zh-CN" altLang="en-US" sz="2400" dirty="0" smtClean="0">
                <a:solidFill>
                  <a:schemeClr val="tx2"/>
                </a:solidFill>
              </a:rPr>
              <a:t>的其它图一样，用例图可以包括注释</a:t>
            </a:r>
            <a:r>
              <a:rPr lang="zh-CN" altLang="en-US" sz="2400" dirty="0" smtClean="0">
                <a:solidFill>
                  <a:schemeClr val="tx2"/>
                </a:solidFill>
                <a:latin typeface="宋体" charset="-122"/>
              </a:rPr>
              <a:t>、约束。右图是棋牌管理系统对应的用例图。</a:t>
            </a:r>
            <a:endParaRPr lang="zh-CN" altLang="en-US" sz="2400" dirty="0" smtClean="0">
              <a:solidFill>
                <a:schemeClr val="tx2"/>
              </a:solidFill>
              <a:latin typeface="Times New Roman" pitchFamily="18" charset="0"/>
            </a:endParaRPr>
          </a:p>
        </p:txBody>
      </p:sp>
      <p:pic>
        <p:nvPicPr>
          <p:cNvPr id="16388" name="Picture 4"/>
          <p:cNvPicPr>
            <a:picLocks noChangeAspect="1" noChangeArrowheads="1"/>
          </p:cNvPicPr>
          <p:nvPr/>
        </p:nvPicPr>
        <p:blipFill>
          <a:blip r:embed="rId2"/>
          <a:srcRect/>
          <a:stretch>
            <a:fillRect/>
          </a:stretch>
        </p:blipFill>
        <p:spPr bwMode="auto">
          <a:xfrm>
            <a:off x="4214810" y="1428736"/>
            <a:ext cx="4826000" cy="4110038"/>
          </a:xfrm>
          <a:prstGeom prst="rect">
            <a:avLst/>
          </a:prstGeom>
          <a:noFill/>
          <a:ln w="9525">
            <a:noFill/>
            <a:miter lim="800000"/>
            <a:headEnd/>
            <a:tailEnd/>
          </a:ln>
        </p:spPr>
      </p:pic>
      <p:sp>
        <p:nvSpPr>
          <p:cNvPr id="16389" name="Rectangle 5"/>
          <p:cNvSpPr>
            <a:spLocks noChangeArrowheads="1"/>
          </p:cNvSpPr>
          <p:nvPr/>
        </p:nvSpPr>
        <p:spPr bwMode="auto">
          <a:xfrm>
            <a:off x="4214810" y="1071546"/>
            <a:ext cx="3384550" cy="366713"/>
          </a:xfrm>
          <a:prstGeom prst="rect">
            <a:avLst/>
          </a:prstGeom>
          <a:noFill/>
          <a:ln w="9525">
            <a:noFill/>
            <a:miter lim="800000"/>
            <a:headEnd/>
            <a:tailEnd/>
          </a:ln>
          <a:effectLst/>
        </p:spPr>
        <p:txBody>
          <a:bodyPr>
            <a:spAutoFit/>
          </a:bodyPr>
          <a:lstStyle/>
          <a:p>
            <a:r>
              <a:rPr lang="zh-CN" altLang="en-US" b="1" dirty="0">
                <a:solidFill>
                  <a:schemeClr val="tx2"/>
                </a:solidFill>
              </a:rPr>
              <a:t>棋牌管理系统的用例图</a:t>
            </a:r>
          </a:p>
        </p:txBody>
      </p:sp>
      <p:sp>
        <p:nvSpPr>
          <p:cNvPr id="3" name="矩形 2"/>
          <p:cNvSpPr/>
          <p:nvPr/>
        </p:nvSpPr>
        <p:spPr>
          <a:xfrm>
            <a:off x="214282" y="5527696"/>
            <a:ext cx="6877050" cy="830262"/>
          </a:xfrm>
          <a:prstGeom prst="rect">
            <a:avLst/>
          </a:prstGeom>
        </p:spPr>
        <p:txBody>
          <a:bodyPr>
            <a:spAutoFit/>
          </a:bodyPr>
          <a:lstStyle/>
          <a:p>
            <a:pPr>
              <a:defRPr/>
            </a:pPr>
            <a:r>
              <a:rPr lang="zh-CN" altLang="en-US" sz="1600" dirty="0">
                <a:solidFill>
                  <a:schemeClr val="tx2"/>
                </a:solidFill>
                <a:latin typeface="+mj-ea"/>
                <a:ea typeface="+mj-ea"/>
              </a:rPr>
              <a:t>图中的元素包括：参与者、用例、一个方框和一些表示关系的连接线，所有的用例都位于方框之内，该方框称为“系统边界”。 方框内是棋牌管理系统的多个用例，方框外是外部参与者。</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defRPr/>
            </a:pPr>
            <a:r>
              <a:rPr/>
              <a:t>用例图的作用</a:t>
            </a:r>
            <a:endParaRPr>
              <a:latin typeface="Times New Roman" pitchFamily="18" charset="0"/>
            </a:endParaRPr>
          </a:p>
        </p:txBody>
      </p:sp>
      <p:sp>
        <p:nvSpPr>
          <p:cNvPr id="307203" name="Rectangle 3"/>
          <p:cNvSpPr>
            <a:spLocks noGrp="1" noChangeArrowheads="1"/>
          </p:cNvSpPr>
          <p:nvPr>
            <p:ph type="body" idx="1"/>
          </p:nvPr>
        </p:nvSpPr>
        <p:spPr/>
        <p:txBody>
          <a:bodyPr>
            <a:normAutofit/>
          </a:bodyPr>
          <a:lstStyle/>
          <a:p>
            <a:pPr>
              <a:defRPr/>
            </a:pPr>
            <a:r>
              <a:rPr lang="zh-CN" altLang="en-US" dirty="0" smtClean="0">
                <a:solidFill>
                  <a:srgbClr val="000000"/>
                </a:solidFill>
              </a:rPr>
              <a:t>用</a:t>
            </a:r>
            <a:r>
              <a:rPr lang="zh-CN" altLang="en-US" dirty="0">
                <a:solidFill>
                  <a:srgbClr val="000000"/>
                </a:solidFill>
              </a:rPr>
              <a:t>例图展示了用例之间以及用例与参与者之间是怎样相互联系的</a:t>
            </a:r>
            <a:r>
              <a:rPr lang="zh-CN" altLang="en-US" dirty="0" smtClean="0">
                <a:solidFill>
                  <a:srgbClr val="000000"/>
                </a:solidFill>
              </a:rPr>
              <a:t>。</a:t>
            </a:r>
            <a:endParaRPr lang="en-US" altLang="zh-CN" dirty="0" smtClean="0">
              <a:solidFill>
                <a:srgbClr val="000000"/>
              </a:solidFill>
            </a:endParaRPr>
          </a:p>
          <a:p>
            <a:pPr>
              <a:defRPr/>
            </a:pPr>
            <a:r>
              <a:rPr lang="zh-CN" altLang="en-US" dirty="0" smtClean="0">
                <a:solidFill>
                  <a:srgbClr val="000000"/>
                </a:solidFill>
              </a:rPr>
              <a:t>用</a:t>
            </a:r>
            <a:r>
              <a:rPr lang="zh-CN" altLang="en-US" dirty="0">
                <a:solidFill>
                  <a:srgbClr val="000000"/>
                </a:solidFill>
              </a:rPr>
              <a:t>例图对系统、子系统或类的行为进行了可视化，使用户能够理解如何使用这些元素，并使开发者能够实现这些元素。</a:t>
            </a:r>
          </a:p>
          <a:p>
            <a:pPr>
              <a:defRPr/>
            </a:pPr>
            <a:r>
              <a:rPr lang="zh-CN" altLang="en-US" dirty="0">
                <a:solidFill>
                  <a:schemeClr val="tx2"/>
                </a:solidFill>
              </a:rPr>
              <a:t>用例图主要用来描述用户的功能需求</a:t>
            </a:r>
            <a:r>
              <a:rPr lang="zh-CN" altLang="en-US" dirty="0" smtClean="0">
                <a:solidFill>
                  <a:schemeClr val="tx2"/>
                </a:solidFill>
              </a:rPr>
              <a:t>。</a:t>
            </a:r>
            <a:endParaRPr lang="en-US" altLang="zh-CN" dirty="0" smtClean="0">
              <a:solidFill>
                <a:schemeClr val="tx2"/>
              </a:solidFill>
            </a:endParaRPr>
          </a:p>
          <a:p>
            <a:pPr lvl="1">
              <a:buFont typeface="Arial" charset="0"/>
              <a:buChar char="•"/>
              <a:defRPr/>
            </a:pPr>
            <a:r>
              <a:rPr lang="en-US" altLang="zh-CN" dirty="0" smtClean="0"/>
              <a:t>UML</a:t>
            </a:r>
            <a:r>
              <a:rPr lang="zh-CN" altLang="en-US" dirty="0"/>
              <a:t>侧重从最终用户的角度来理解软件系统的需求，强调谁在使用系统、系统可以完成哪些功能</a:t>
            </a:r>
            <a:r>
              <a:rPr lang="zh-CN" altLang="en-US" dirty="0" smtClean="0"/>
              <a:t>。</a:t>
            </a:r>
            <a:endParaRPr lang="en-US" altLang="zh-CN" dirty="0" smtClean="0"/>
          </a:p>
          <a:p>
            <a:pPr lvl="1">
              <a:buFont typeface="Arial" charset="0"/>
              <a:buChar char="•"/>
              <a:defRPr/>
            </a:pPr>
            <a:r>
              <a:rPr lang="zh-CN" altLang="en-US" dirty="0" smtClean="0"/>
              <a:t>用例</a:t>
            </a:r>
            <a:r>
              <a:rPr lang="zh-CN" altLang="en-US" dirty="0"/>
              <a:t>分析技术已经是一种公认有效的用户需求获取、分析和描述技术</a:t>
            </a:r>
            <a:r>
              <a:rPr lang="zh-CN" altLang="en-US" dirty="0" smtClean="0"/>
              <a:t>。</a:t>
            </a:r>
            <a:endParaRPr lang="zh-CN" altLang="en-US" dirty="0">
              <a:latin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用例图的组成元素</a:t>
            </a:r>
          </a:p>
        </p:txBody>
      </p:sp>
      <p:sp>
        <p:nvSpPr>
          <p:cNvPr id="3" name="内容占位符 2"/>
          <p:cNvSpPr>
            <a:spLocks noGrp="1"/>
          </p:cNvSpPr>
          <p:nvPr>
            <p:ph idx="1"/>
          </p:nvPr>
        </p:nvSpPr>
        <p:spPr/>
        <p:txBody>
          <a:bodyPr>
            <a:normAutofit/>
          </a:bodyPr>
          <a:lstStyle/>
          <a:p>
            <a:pPr>
              <a:defRPr/>
            </a:pPr>
            <a:r>
              <a:rPr lang="zh-CN" altLang="en-US" dirty="0" smtClean="0">
                <a:solidFill>
                  <a:schemeClr val="tx2"/>
                </a:solidFill>
              </a:rPr>
              <a:t>用</a:t>
            </a:r>
            <a:r>
              <a:rPr lang="zh-CN" altLang="en-US" dirty="0">
                <a:solidFill>
                  <a:schemeClr val="tx2"/>
                </a:solidFill>
              </a:rPr>
              <a:t>例图的组成</a:t>
            </a:r>
            <a:r>
              <a:rPr lang="zh-CN" altLang="en-US" dirty="0" smtClean="0">
                <a:solidFill>
                  <a:schemeClr val="tx2"/>
                </a:solidFill>
              </a:rPr>
              <a:t>元素</a:t>
            </a:r>
            <a:endParaRPr lang="en-US" altLang="zh-CN" dirty="0" smtClean="0">
              <a:solidFill>
                <a:schemeClr val="tx2"/>
              </a:solidFill>
            </a:endParaRPr>
          </a:p>
          <a:p>
            <a:pPr lvl="1">
              <a:buFont typeface="Arial" charset="0"/>
              <a:buChar char="•"/>
              <a:defRPr/>
            </a:pPr>
            <a:r>
              <a:rPr lang="zh-CN" altLang="en-US" dirty="0" smtClean="0"/>
              <a:t>包括</a:t>
            </a:r>
            <a:r>
              <a:rPr lang="zh-CN" altLang="en-US" dirty="0"/>
              <a:t>用例</a:t>
            </a:r>
            <a:r>
              <a:rPr lang="zh-CN" altLang="en-US" dirty="0">
                <a:latin typeface="宋体" pitchFamily="2" charset="-122"/>
              </a:rPr>
              <a:t>、参与者、关系</a:t>
            </a:r>
            <a:r>
              <a:rPr lang="en-US" altLang="zh-CN" dirty="0">
                <a:latin typeface="宋体" pitchFamily="2" charset="-122"/>
              </a:rPr>
              <a:t>(</a:t>
            </a:r>
            <a:r>
              <a:rPr lang="zh-CN" altLang="en-US" dirty="0">
                <a:latin typeface="宋体" pitchFamily="2" charset="-122"/>
              </a:rPr>
              <a:t>用例间的关系，参与者之间的关系，参与者与用例之间的关系</a:t>
            </a:r>
            <a:r>
              <a:rPr lang="en-US" altLang="zh-CN" dirty="0">
                <a:latin typeface="宋体" pitchFamily="2" charset="-122"/>
              </a:rPr>
              <a:t>)</a:t>
            </a:r>
            <a:r>
              <a:rPr lang="zh-CN" altLang="en-US" dirty="0" smtClean="0">
                <a:latin typeface="宋体" pitchFamily="2" charset="-122"/>
              </a:rPr>
              <a:t>。</a:t>
            </a:r>
            <a:endParaRPr lang="en-US" altLang="zh-CN" dirty="0" smtClean="0">
              <a:latin typeface="宋体" pitchFamily="2" charset="-122"/>
            </a:endParaRPr>
          </a:p>
          <a:p>
            <a:pPr>
              <a:defRPr/>
            </a:pPr>
            <a:r>
              <a:rPr lang="zh-CN" altLang="en-US" dirty="0">
                <a:solidFill>
                  <a:schemeClr val="tx2"/>
                </a:solidFill>
              </a:rPr>
              <a:t>多个用例组成一个</a:t>
            </a:r>
            <a:r>
              <a:rPr lang="zh-CN" altLang="en-US" dirty="0" smtClean="0">
                <a:solidFill>
                  <a:schemeClr val="tx2"/>
                </a:solidFill>
              </a:rPr>
              <a:t>系统</a:t>
            </a:r>
            <a:endParaRPr lang="en-US" altLang="zh-CN" dirty="0" smtClean="0">
              <a:solidFill>
                <a:schemeClr val="tx2"/>
              </a:solidFill>
            </a:endParaRPr>
          </a:p>
          <a:p>
            <a:pPr>
              <a:defRPr/>
            </a:pPr>
            <a:r>
              <a:rPr lang="zh-CN" altLang="en-US" dirty="0" smtClean="0">
                <a:solidFill>
                  <a:schemeClr val="tx2"/>
                </a:solidFill>
              </a:rPr>
              <a:t>参与者</a:t>
            </a:r>
            <a:endParaRPr lang="en-US" altLang="zh-CN" dirty="0" smtClean="0">
              <a:solidFill>
                <a:schemeClr val="tx2"/>
              </a:solidFill>
            </a:endParaRPr>
          </a:p>
          <a:p>
            <a:pPr lvl="1">
              <a:buFont typeface="Arial" charset="0"/>
              <a:buChar char="•"/>
              <a:defRPr/>
            </a:pPr>
            <a:r>
              <a:rPr lang="zh-CN" altLang="en-US" dirty="0" smtClean="0"/>
              <a:t>是</a:t>
            </a:r>
            <a:r>
              <a:rPr lang="zh-CN" altLang="en-US" dirty="0"/>
              <a:t>系统外部的一个实体，它以某种方式与系统交互，请求系统执行用例，以获得参与者需要的价值。</a:t>
            </a:r>
            <a:endParaRPr lang="zh-CN" altLang="en-US" dirty="0">
              <a:latin typeface="Times New Roman" pitchFamily="18" charset="0"/>
            </a:endParaRPr>
          </a:p>
          <a:p>
            <a:pPr>
              <a:defRPr/>
            </a:pPr>
            <a:r>
              <a:rPr lang="zh-CN" altLang="en-US" dirty="0">
                <a:solidFill>
                  <a:schemeClr val="tx2"/>
                </a:solidFill>
              </a:rPr>
              <a:t>在用例图中最为核心的两个元素</a:t>
            </a:r>
            <a:r>
              <a:rPr lang="zh-CN" altLang="en-US" dirty="0" smtClean="0">
                <a:solidFill>
                  <a:schemeClr val="tx2"/>
                </a:solidFill>
              </a:rPr>
              <a:t>是</a:t>
            </a:r>
            <a:endParaRPr lang="en-US" altLang="zh-CN" dirty="0" smtClean="0">
              <a:solidFill>
                <a:schemeClr val="tx2"/>
              </a:solidFill>
            </a:endParaRPr>
          </a:p>
          <a:p>
            <a:pPr lvl="1">
              <a:buFont typeface="Arial" charset="0"/>
              <a:buChar char="•"/>
              <a:defRPr/>
            </a:pPr>
            <a:r>
              <a:rPr lang="zh-CN" altLang="en-US" dirty="0" smtClean="0"/>
              <a:t>参与者</a:t>
            </a:r>
            <a:r>
              <a:rPr lang="zh-CN" altLang="en-US" dirty="0"/>
              <a:t>（</a:t>
            </a:r>
            <a:r>
              <a:rPr lang="en-US" altLang="zh-CN" dirty="0"/>
              <a:t>Actor</a:t>
            </a:r>
            <a:r>
              <a:rPr lang="zh-CN" altLang="en-US" dirty="0"/>
              <a:t>）和用例（</a:t>
            </a:r>
            <a:r>
              <a:rPr lang="en-US" altLang="zh-CN" dirty="0"/>
              <a:t>Use Case</a:t>
            </a:r>
            <a:r>
              <a:rPr lang="zh-CN" altLang="en-US" dirty="0"/>
              <a:t>）。</a:t>
            </a:r>
            <a:endParaRPr lang="zh-CN" altLang="en-US" dirty="0">
              <a:latin typeface="Times New Roman" pitchFamily="18" charset="0"/>
            </a:endParaRPr>
          </a:p>
          <a:p>
            <a:pPr>
              <a:defRPr/>
            </a:pPr>
            <a:endParaRPr lang="zh-CN" altLang="en-US" dirty="0">
              <a:latin typeface="Times New Roman" pitchFamily="18" charset="0"/>
            </a:endParaRPr>
          </a:p>
          <a:p>
            <a:pPr>
              <a:defRPr/>
            </a:pPr>
            <a:endParaRPr lang="zh-CN" altLang="en-US" dirty="0"/>
          </a:p>
        </p:txBody>
      </p:sp>
      <p:sp>
        <p:nvSpPr>
          <p:cNvPr id="4" name="灯片编号占位符 3"/>
          <p:cNvSpPr>
            <a:spLocks noGrp="1"/>
          </p:cNvSpPr>
          <p:nvPr>
            <p:ph type="sldNum" sz="quarter" idx="12"/>
          </p:nvPr>
        </p:nvSpPr>
        <p:spPr/>
        <p:txBody>
          <a:bodyPr/>
          <a:lstStyle/>
          <a:p>
            <a:pPr>
              <a:defRPr/>
            </a:pPr>
            <a:fld id="{AEF34E92-1694-4C04-85F3-EE2C4193FF30}" type="slidenum">
              <a:rPr lang="zh-CN" altLang="en-US" smtClean="0"/>
              <a:pPr>
                <a:defRPr/>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b="1" dirty="0"/>
              <a:t>参与者的表示</a:t>
            </a:r>
            <a:endParaRPr b="1" dirty="0">
              <a:latin typeface="Times New Roman" pitchFamily="18" charset="0"/>
            </a:endParaRPr>
          </a:p>
        </p:txBody>
      </p:sp>
      <p:sp>
        <p:nvSpPr>
          <p:cNvPr id="19459" name="Rectangle 3"/>
          <p:cNvSpPr>
            <a:spLocks noGrp="1" noChangeArrowheads="1"/>
          </p:cNvSpPr>
          <p:nvPr>
            <p:ph type="body" idx="1"/>
          </p:nvPr>
        </p:nvSpPr>
        <p:spPr>
          <a:xfrm>
            <a:off x="457200" y="1371600"/>
            <a:ext cx="8229600" cy="3128970"/>
          </a:xfrm>
        </p:spPr>
        <p:txBody>
          <a:bodyPr/>
          <a:lstStyle/>
          <a:p>
            <a:r>
              <a:rPr lang="zh-CN" altLang="en-US" dirty="0" smtClean="0">
                <a:solidFill>
                  <a:schemeClr val="tx2"/>
                </a:solidFill>
              </a:rPr>
              <a:t>参与者是为了完成某个任务，而与系统进行交互的实体。</a:t>
            </a:r>
            <a:endParaRPr lang="en-US" altLang="zh-CN" dirty="0" smtClean="0">
              <a:solidFill>
                <a:schemeClr val="tx2"/>
              </a:solidFill>
            </a:endParaRPr>
          </a:p>
          <a:p>
            <a:r>
              <a:rPr lang="zh-CN" altLang="en-US" dirty="0" smtClean="0">
                <a:solidFill>
                  <a:schemeClr val="tx2"/>
                </a:solidFill>
              </a:rPr>
              <a:t>参与者是用户相对系统而言所扮演的角色。</a:t>
            </a:r>
            <a:endParaRPr lang="zh-CN" altLang="en-US" dirty="0" smtClean="0">
              <a:solidFill>
                <a:schemeClr val="tx2"/>
              </a:solidFill>
              <a:latin typeface="Times New Roman" pitchFamily="18" charset="0"/>
            </a:endParaRPr>
          </a:p>
          <a:p>
            <a:r>
              <a:rPr lang="zh-CN" altLang="en-US" dirty="0" smtClean="0">
                <a:solidFill>
                  <a:schemeClr val="tx2"/>
                </a:solidFill>
              </a:rPr>
              <a:t>参与者有两种表示方法</a:t>
            </a:r>
            <a:endParaRPr lang="zh-CN" altLang="en-US" dirty="0" smtClean="0">
              <a:solidFill>
                <a:schemeClr val="tx2"/>
              </a:solidFill>
              <a:latin typeface="Times New Roman" pitchFamily="18" charset="0"/>
            </a:endParaRPr>
          </a:p>
          <a:p>
            <a:endParaRPr lang="en-US" altLang="zh-CN" dirty="0" smtClean="0">
              <a:latin typeface="Times New Roman" pitchFamily="18" charset="0"/>
            </a:endParaRPr>
          </a:p>
        </p:txBody>
      </p:sp>
      <p:pic>
        <p:nvPicPr>
          <p:cNvPr id="19460" name="Picture 5"/>
          <p:cNvPicPr>
            <a:picLocks noChangeAspect="1" noChangeArrowheads="1"/>
          </p:cNvPicPr>
          <p:nvPr/>
        </p:nvPicPr>
        <p:blipFill>
          <a:blip r:embed="rId2"/>
          <a:srcRect/>
          <a:stretch>
            <a:fillRect/>
          </a:stretch>
        </p:blipFill>
        <p:spPr bwMode="auto">
          <a:xfrm>
            <a:off x="3924300" y="4581525"/>
            <a:ext cx="4068763" cy="1944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8BA4188-761D-4BE1-8481-975428C30519}" type="slidenum">
              <a:rPr lang="zh-CN" altLang="en-US" smtClean="0"/>
              <a:pPr>
                <a:defRPr/>
              </a:pPr>
              <a:t>2</a:t>
            </a:fld>
            <a:endParaRPr lang="zh-CN" altLang="en-US" dirty="0"/>
          </a:p>
        </p:txBody>
      </p:sp>
      <p:sp>
        <p:nvSpPr>
          <p:cNvPr id="5" name="标题 4"/>
          <p:cNvSpPr>
            <a:spLocks noGrp="1"/>
          </p:cNvSpPr>
          <p:nvPr>
            <p:ph type="title"/>
          </p:nvPr>
        </p:nvSpPr>
        <p:spPr/>
        <p:txBody>
          <a:bodyPr/>
          <a:lstStyle/>
          <a:p>
            <a:endParaRPr lang="zh-CN" altLang="en-US"/>
          </a:p>
        </p:txBody>
      </p:sp>
      <p:sp>
        <p:nvSpPr>
          <p:cNvPr id="7" name="Rectangle 30"/>
          <p:cNvSpPr>
            <a:spLocks noChangeArrowheads="1"/>
          </p:cNvSpPr>
          <p:nvPr/>
        </p:nvSpPr>
        <p:spPr bwMode="auto">
          <a:xfrm>
            <a:off x="1331913" y="2852738"/>
            <a:ext cx="6840537" cy="1366837"/>
          </a:xfrm>
          <a:prstGeom prst="rect">
            <a:avLst/>
          </a:prstGeom>
          <a:noFill/>
          <a:ln w="9525">
            <a:noFill/>
            <a:miter lim="800000"/>
            <a:headEnd/>
            <a:tailEnd/>
          </a:ln>
          <a:effectLst/>
        </p:spPr>
        <p:txBody>
          <a:bodyPr/>
          <a:lstStyle/>
          <a:p>
            <a:pPr algn="ctr" eaLnBrk="1" hangingPunct="1"/>
            <a:r>
              <a:rPr lang="zh-CN" altLang="en-US" sz="6000" b="1" u="sng" dirty="0" smtClean="0">
                <a:solidFill>
                  <a:schemeClr val="tx2"/>
                </a:solidFill>
                <a:effectLst>
                  <a:outerShdw blurRad="38100" dist="38100" dir="2700000" algn="tl">
                    <a:srgbClr val="C0C0C0"/>
                  </a:outerShdw>
                </a:effectLst>
                <a:latin typeface="Verdana" pitchFamily="34" charset="0"/>
                <a:ea typeface="굴림" pitchFamily="50" charset="-127"/>
              </a:rPr>
              <a:t>第四章 需求分析</a:t>
            </a:r>
            <a:r>
              <a:rPr lang="en-US" altLang="zh-CN" sz="6000" b="1" u="sng" dirty="0" smtClean="0">
                <a:solidFill>
                  <a:schemeClr val="tx2"/>
                </a:solidFill>
                <a:effectLst>
                  <a:outerShdw blurRad="38100" dist="38100" dir="2700000" algn="tl">
                    <a:srgbClr val="C0C0C0"/>
                  </a:outerShdw>
                </a:effectLst>
                <a:latin typeface="Verdana" pitchFamily="34" charset="0"/>
                <a:ea typeface="굴림" pitchFamily="50" charset="-127"/>
              </a:rPr>
              <a:t>(2)</a:t>
            </a:r>
            <a:endParaRPr lang="en-US" altLang="ko-KR" sz="6000" b="1" dirty="0">
              <a:solidFill>
                <a:schemeClr val="tx2"/>
              </a:solidFill>
              <a:effectLst>
                <a:outerShdw blurRad="38100" dist="38100" dir="2700000" algn="tl">
                  <a:srgbClr val="C0C0C0"/>
                </a:outerShdw>
              </a:effectLst>
              <a:latin typeface="Verdana" pitchFamily="34" charset="0"/>
              <a:ea typeface="굴림"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b="1" dirty="0"/>
              <a:t>参与者分类</a:t>
            </a:r>
            <a:endParaRPr b="1" dirty="0">
              <a:latin typeface="Times New Roman" pitchFamily="18" charset="0"/>
            </a:endParaRPr>
          </a:p>
        </p:txBody>
      </p:sp>
      <p:sp>
        <p:nvSpPr>
          <p:cNvPr id="20483" name="Rectangle 3"/>
          <p:cNvSpPr>
            <a:spLocks noGrp="1" noChangeArrowheads="1"/>
          </p:cNvSpPr>
          <p:nvPr>
            <p:ph type="body" idx="1"/>
          </p:nvPr>
        </p:nvSpPr>
        <p:spPr/>
        <p:txBody>
          <a:bodyPr/>
          <a:lstStyle/>
          <a:p>
            <a:r>
              <a:rPr lang="zh-CN" altLang="en-US" dirty="0" smtClean="0">
                <a:solidFill>
                  <a:schemeClr val="tx2"/>
                </a:solidFill>
              </a:rPr>
              <a:t>参与者</a:t>
            </a:r>
            <a:endParaRPr lang="en-US" altLang="zh-CN" dirty="0" smtClean="0">
              <a:solidFill>
                <a:schemeClr val="tx2"/>
              </a:solidFill>
            </a:endParaRPr>
          </a:p>
          <a:p>
            <a:pPr lvl="1">
              <a:buFont typeface="Arial" charset="0"/>
              <a:buChar char="•"/>
            </a:pPr>
            <a:r>
              <a:rPr lang="zh-CN" altLang="en-US" dirty="0" smtClean="0"/>
              <a:t>不仅可以由人承担，还可以是其他系统、硬件设备，甚至是时钟。</a:t>
            </a:r>
            <a:endParaRPr lang="en-US" altLang="zh-CN" dirty="0" smtClean="0"/>
          </a:p>
          <a:p>
            <a:r>
              <a:rPr lang="zh-CN" altLang="en-US" dirty="0" smtClean="0">
                <a:solidFill>
                  <a:schemeClr val="tx2"/>
                </a:solidFill>
              </a:rPr>
              <a:t>对参与者有两种分类方法</a:t>
            </a:r>
            <a:endParaRPr lang="en-US" altLang="zh-CN" dirty="0" smtClean="0">
              <a:solidFill>
                <a:schemeClr val="tx2"/>
              </a:solidFill>
            </a:endParaRPr>
          </a:p>
          <a:p>
            <a:pPr lvl="1">
              <a:buFont typeface="Arial" charset="0"/>
              <a:buChar char="•"/>
            </a:pPr>
            <a:r>
              <a:rPr lang="zh-CN" altLang="en-US" dirty="0" smtClean="0"/>
              <a:t>一种是按参与者本身的性质分</a:t>
            </a:r>
            <a:endParaRPr lang="en-US" altLang="zh-CN" dirty="0" smtClean="0"/>
          </a:p>
          <a:p>
            <a:pPr lvl="1">
              <a:buFont typeface="Arial" charset="0"/>
              <a:buChar char="•"/>
            </a:pPr>
            <a:r>
              <a:rPr lang="zh-CN" altLang="en-US" dirty="0" smtClean="0"/>
              <a:t>一种是按参与者的重要性来分</a:t>
            </a:r>
            <a:endParaRPr lang="zh-CN" altLang="en-US" dirty="0" smtClean="0">
              <a:latin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按参与者性质分</a:t>
            </a:r>
          </a:p>
        </p:txBody>
      </p:sp>
      <p:sp>
        <p:nvSpPr>
          <p:cNvPr id="3" name="内容占位符 2"/>
          <p:cNvSpPr>
            <a:spLocks noGrp="1"/>
          </p:cNvSpPr>
          <p:nvPr>
            <p:ph idx="1"/>
          </p:nvPr>
        </p:nvSpPr>
        <p:spPr/>
        <p:txBody>
          <a:bodyPr>
            <a:normAutofit/>
          </a:bodyPr>
          <a:lstStyle/>
          <a:p>
            <a:pPr>
              <a:defRPr/>
            </a:pPr>
            <a:r>
              <a:rPr lang="en-US" altLang="zh-CN" dirty="0" smtClean="0">
                <a:solidFill>
                  <a:schemeClr val="tx2"/>
                </a:solidFill>
              </a:rPr>
              <a:t>1</a:t>
            </a:r>
            <a:r>
              <a:rPr lang="zh-CN" altLang="en-US" dirty="0">
                <a:solidFill>
                  <a:schemeClr val="tx2"/>
                </a:solidFill>
              </a:rPr>
              <a:t>）其它</a:t>
            </a:r>
            <a:r>
              <a:rPr lang="zh-CN" altLang="en-US" dirty="0" smtClean="0">
                <a:solidFill>
                  <a:schemeClr val="tx2"/>
                </a:solidFill>
              </a:rPr>
              <a:t>系统</a:t>
            </a:r>
            <a:endParaRPr lang="en-US" altLang="zh-CN" dirty="0" smtClean="0">
              <a:solidFill>
                <a:schemeClr val="tx2"/>
              </a:solidFill>
            </a:endParaRPr>
          </a:p>
          <a:p>
            <a:pPr lvl="1">
              <a:buFont typeface="Arial" charset="0"/>
              <a:buChar char="•"/>
              <a:defRPr/>
            </a:pPr>
            <a:r>
              <a:rPr lang="zh-CN" altLang="en-US" dirty="0" smtClean="0"/>
              <a:t>当</a:t>
            </a:r>
            <a:r>
              <a:rPr lang="zh-CN" altLang="en-US" dirty="0"/>
              <a:t>系统需要与其它系统交互时，如</a:t>
            </a:r>
            <a:r>
              <a:rPr lang="en-US" altLang="zh-CN" dirty="0"/>
              <a:t>ATM</a:t>
            </a:r>
            <a:r>
              <a:rPr lang="zh-CN" altLang="en-US" dirty="0"/>
              <a:t>柜员机系统中，银行后台系统就是一个</a:t>
            </a:r>
            <a:r>
              <a:rPr lang="zh-CN" altLang="en-US" dirty="0" smtClean="0"/>
              <a:t>参与者</a:t>
            </a:r>
            <a:endParaRPr lang="en-US" altLang="zh-CN" dirty="0" smtClean="0"/>
          </a:p>
          <a:p>
            <a:pPr>
              <a:defRPr/>
            </a:pPr>
            <a:r>
              <a:rPr lang="en-US" altLang="zh-CN" dirty="0" smtClean="0">
                <a:solidFill>
                  <a:schemeClr val="tx2"/>
                </a:solidFill>
              </a:rPr>
              <a:t>2</a:t>
            </a:r>
            <a:r>
              <a:rPr lang="zh-CN" altLang="en-US" dirty="0">
                <a:solidFill>
                  <a:schemeClr val="tx2"/>
                </a:solidFill>
              </a:rPr>
              <a:t>）硬件</a:t>
            </a:r>
            <a:r>
              <a:rPr lang="zh-CN" altLang="en-US" dirty="0" smtClean="0">
                <a:solidFill>
                  <a:schemeClr val="tx2"/>
                </a:solidFill>
              </a:rPr>
              <a:t>设备</a:t>
            </a:r>
            <a:endParaRPr lang="en-US" altLang="zh-CN" dirty="0" smtClean="0">
              <a:solidFill>
                <a:schemeClr val="tx2"/>
              </a:solidFill>
            </a:endParaRPr>
          </a:p>
          <a:p>
            <a:pPr lvl="1">
              <a:buFont typeface="Arial" charset="0"/>
              <a:buChar char="•"/>
              <a:defRPr/>
            </a:pPr>
            <a:r>
              <a:rPr lang="zh-CN" altLang="en-US" dirty="0" smtClean="0"/>
              <a:t>如果</a:t>
            </a:r>
            <a:r>
              <a:rPr lang="zh-CN" altLang="en-US" dirty="0"/>
              <a:t>系统需要与硬件设备交互时，如在开发</a:t>
            </a:r>
            <a:r>
              <a:rPr lang="en-US" altLang="zh-CN" dirty="0"/>
              <a:t>IC</a:t>
            </a:r>
            <a:r>
              <a:rPr lang="zh-CN" altLang="en-US" dirty="0"/>
              <a:t>卡门禁系统时，</a:t>
            </a:r>
            <a:r>
              <a:rPr lang="en-US" altLang="zh-CN" dirty="0"/>
              <a:t>IC</a:t>
            </a:r>
            <a:r>
              <a:rPr lang="zh-CN" altLang="en-US" dirty="0"/>
              <a:t>卡读写器就是一个</a:t>
            </a:r>
            <a:r>
              <a:rPr lang="zh-CN" altLang="en-US" dirty="0" smtClean="0"/>
              <a:t>参与者</a:t>
            </a:r>
            <a:endParaRPr lang="en-US" altLang="zh-CN" dirty="0" smtClean="0"/>
          </a:p>
          <a:p>
            <a:pPr>
              <a:defRPr/>
            </a:pPr>
            <a:r>
              <a:rPr lang="en-US" altLang="zh-CN" dirty="0" smtClean="0">
                <a:solidFill>
                  <a:schemeClr val="tx2"/>
                </a:solidFill>
              </a:rPr>
              <a:t>3</a:t>
            </a:r>
            <a:r>
              <a:rPr lang="zh-CN" altLang="en-US" dirty="0">
                <a:solidFill>
                  <a:schemeClr val="tx2"/>
                </a:solidFill>
              </a:rPr>
              <a:t>）</a:t>
            </a:r>
            <a:r>
              <a:rPr lang="zh-CN" altLang="en-US" dirty="0" smtClean="0">
                <a:solidFill>
                  <a:schemeClr val="tx2"/>
                </a:solidFill>
              </a:rPr>
              <a:t>时钟</a:t>
            </a:r>
            <a:endParaRPr lang="en-US" altLang="zh-CN" dirty="0" smtClean="0">
              <a:solidFill>
                <a:schemeClr val="tx2"/>
              </a:solidFill>
            </a:endParaRPr>
          </a:p>
          <a:p>
            <a:pPr lvl="1">
              <a:buFont typeface="Arial" charset="0"/>
              <a:buChar char="•"/>
              <a:defRPr/>
            </a:pPr>
            <a:r>
              <a:rPr lang="zh-CN" altLang="en-US" dirty="0" smtClean="0"/>
              <a:t>当</a:t>
            </a:r>
            <a:r>
              <a:rPr lang="zh-CN" altLang="en-US" dirty="0"/>
              <a:t>系统需要定时触发时，时钟就是参与者</a:t>
            </a:r>
          </a:p>
        </p:txBody>
      </p:sp>
      <p:sp>
        <p:nvSpPr>
          <p:cNvPr id="4" name="灯片编号占位符 3"/>
          <p:cNvSpPr>
            <a:spLocks noGrp="1"/>
          </p:cNvSpPr>
          <p:nvPr>
            <p:ph type="sldNum" sz="quarter" idx="12"/>
          </p:nvPr>
        </p:nvSpPr>
        <p:spPr/>
        <p:txBody>
          <a:bodyPr/>
          <a:lstStyle/>
          <a:p>
            <a:pPr>
              <a:defRPr/>
            </a:pPr>
            <a:fld id="{C7DC5C25-9F0D-401C-BF32-D2BED490AFF3}" type="slidenum">
              <a:rPr lang="zh-CN" altLang="en-US" smtClean="0"/>
              <a:pPr>
                <a:defRPr/>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a:defRPr/>
            </a:pPr>
            <a:r>
              <a:rPr b="1" dirty="0"/>
              <a:t>按参与者重要性分：</a:t>
            </a:r>
            <a:endParaRPr b="1" dirty="0">
              <a:latin typeface="Times New Roman" pitchFamily="18" charset="0"/>
            </a:endParaRPr>
          </a:p>
        </p:txBody>
      </p:sp>
      <p:sp>
        <p:nvSpPr>
          <p:cNvPr id="347139" name="Rectangle 3"/>
          <p:cNvSpPr>
            <a:spLocks noGrp="1" noChangeArrowheads="1"/>
          </p:cNvSpPr>
          <p:nvPr>
            <p:ph type="body" idx="1"/>
          </p:nvPr>
        </p:nvSpPr>
        <p:spPr>
          <a:xfrm>
            <a:off x="457200" y="1371600"/>
            <a:ext cx="8229600" cy="3843350"/>
          </a:xfrm>
        </p:spPr>
        <p:txBody>
          <a:bodyPr>
            <a:normAutofit/>
          </a:bodyPr>
          <a:lstStyle/>
          <a:p>
            <a:pPr>
              <a:defRPr/>
            </a:pPr>
            <a:r>
              <a:rPr lang="zh-CN" altLang="en-US" dirty="0" smtClean="0">
                <a:solidFill>
                  <a:schemeClr val="tx2"/>
                </a:solidFill>
              </a:rPr>
              <a:t>与</a:t>
            </a:r>
            <a:r>
              <a:rPr lang="zh-CN" altLang="en-US" dirty="0">
                <a:solidFill>
                  <a:schemeClr val="tx2"/>
                </a:solidFill>
              </a:rPr>
              <a:t>某个用例交互的参与者可能有多个，按参与者对用例的重要性分为以下两类：</a:t>
            </a:r>
            <a:endParaRPr lang="zh-CN" altLang="en-US" dirty="0">
              <a:solidFill>
                <a:schemeClr val="tx2"/>
              </a:solidFill>
              <a:latin typeface="Times New Roman" pitchFamily="18" charset="0"/>
            </a:endParaRPr>
          </a:p>
          <a:p>
            <a:pPr>
              <a:defRPr/>
            </a:pPr>
            <a:r>
              <a:rPr lang="en-US" altLang="zh-CN" dirty="0">
                <a:solidFill>
                  <a:schemeClr val="tx2"/>
                </a:solidFill>
              </a:rPr>
              <a:t>1</a:t>
            </a:r>
            <a:r>
              <a:rPr lang="zh-CN" altLang="en-US" dirty="0">
                <a:solidFill>
                  <a:schemeClr val="tx2"/>
                </a:solidFill>
              </a:rPr>
              <a:t>）主要</a:t>
            </a:r>
            <a:r>
              <a:rPr lang="zh-CN" altLang="en-US" dirty="0" smtClean="0">
                <a:solidFill>
                  <a:schemeClr val="tx2"/>
                </a:solidFill>
              </a:rPr>
              <a:t>参与者</a:t>
            </a:r>
            <a:endParaRPr lang="en-US" altLang="zh-CN" dirty="0" smtClean="0">
              <a:solidFill>
                <a:schemeClr val="tx2"/>
              </a:solidFill>
            </a:endParaRPr>
          </a:p>
          <a:p>
            <a:pPr lvl="1">
              <a:buFont typeface="Arial" charset="0"/>
              <a:buChar char="•"/>
              <a:defRPr/>
            </a:pPr>
            <a:r>
              <a:rPr lang="zh-CN" altLang="en-US" dirty="0" smtClean="0"/>
              <a:t>从</a:t>
            </a:r>
            <a:r>
              <a:rPr lang="zh-CN" altLang="en-US" dirty="0"/>
              <a:t>系统获得可度量价值的用户，他的需求驱动了用例所表示的行为或功能。</a:t>
            </a:r>
            <a:endParaRPr lang="zh-CN" altLang="en-US" dirty="0">
              <a:latin typeface="Times New Roman" pitchFamily="18" charset="0"/>
            </a:endParaRPr>
          </a:p>
          <a:p>
            <a:pPr>
              <a:defRPr/>
            </a:pPr>
            <a:r>
              <a:rPr lang="en-US" altLang="zh-CN" dirty="0">
                <a:solidFill>
                  <a:schemeClr val="tx2"/>
                </a:solidFill>
              </a:rPr>
              <a:t>2</a:t>
            </a:r>
            <a:r>
              <a:rPr lang="zh-CN" altLang="en-US" dirty="0">
                <a:solidFill>
                  <a:schemeClr val="tx2"/>
                </a:solidFill>
              </a:rPr>
              <a:t>）次要</a:t>
            </a:r>
            <a:r>
              <a:rPr lang="zh-CN" altLang="en-US" dirty="0" smtClean="0">
                <a:solidFill>
                  <a:schemeClr val="tx2"/>
                </a:solidFill>
              </a:rPr>
              <a:t>参与者</a:t>
            </a:r>
            <a:endParaRPr lang="en-US" altLang="zh-CN" dirty="0" smtClean="0">
              <a:solidFill>
                <a:schemeClr val="tx2"/>
              </a:solidFill>
            </a:endParaRPr>
          </a:p>
          <a:p>
            <a:pPr lvl="1">
              <a:buFont typeface="Arial" charset="0"/>
              <a:buChar char="•"/>
              <a:defRPr/>
            </a:pPr>
            <a:r>
              <a:rPr lang="zh-CN" altLang="en-US" dirty="0" smtClean="0"/>
              <a:t>在</a:t>
            </a:r>
            <a:r>
              <a:rPr lang="zh-CN" altLang="en-US" dirty="0"/>
              <a:t>系统中提供服务，并且不能脱离主要参与者而存在。</a:t>
            </a:r>
            <a:endParaRPr lang="zh-CN" altLang="en-US" dirty="0">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用例图的表示</a:t>
            </a:r>
          </a:p>
        </p:txBody>
      </p:sp>
      <p:sp>
        <p:nvSpPr>
          <p:cNvPr id="23555" name="Rectangle 3"/>
          <p:cNvSpPr>
            <a:spLocks noGrp="1" noChangeArrowheads="1"/>
          </p:cNvSpPr>
          <p:nvPr>
            <p:ph type="body" idx="1"/>
          </p:nvPr>
        </p:nvSpPr>
        <p:spPr/>
        <p:txBody>
          <a:bodyPr/>
          <a:lstStyle/>
          <a:p>
            <a:r>
              <a:rPr lang="zh-CN" altLang="en-US" dirty="0" smtClean="0">
                <a:solidFill>
                  <a:schemeClr val="tx2"/>
                </a:solidFill>
              </a:rPr>
              <a:t>用例是对一组场景共同特征的抽象</a:t>
            </a:r>
            <a:endParaRPr lang="en-US" altLang="zh-CN" dirty="0" smtClean="0">
              <a:solidFill>
                <a:schemeClr val="tx2"/>
              </a:solidFill>
            </a:endParaRPr>
          </a:p>
          <a:p>
            <a:pPr lvl="1">
              <a:buFont typeface="Arial" charset="0"/>
              <a:buChar char="•"/>
            </a:pPr>
            <a:r>
              <a:rPr lang="zh-CN" altLang="en-US" dirty="0" smtClean="0"/>
              <a:t>场景就是用例的一次完整的</a:t>
            </a:r>
            <a:r>
              <a:rPr lang="zh-CN" altLang="en-US" dirty="0" smtClean="0">
                <a:latin typeface="宋体" charset="-122"/>
              </a:rPr>
              <a:t>、</a:t>
            </a:r>
            <a:r>
              <a:rPr lang="zh-CN" altLang="en-US" dirty="0" smtClean="0"/>
              <a:t>具体的执行过程</a:t>
            </a:r>
            <a:endParaRPr lang="en-US" altLang="zh-CN" dirty="0" smtClean="0"/>
          </a:p>
          <a:p>
            <a:pPr lvl="1">
              <a:buFont typeface="Arial" charset="0"/>
              <a:buChar char="•"/>
            </a:pPr>
            <a:r>
              <a:rPr lang="zh-CN" altLang="en-US" dirty="0" smtClean="0"/>
              <a:t>用例与场景的关系，如同类与对象的关系，用例应该给参与者带来可见的价值。</a:t>
            </a:r>
            <a:endParaRPr lang="zh-CN" altLang="en-US" dirty="0" smtClean="0">
              <a:latin typeface="Times New Roman" pitchFamily="18" charset="0"/>
            </a:endParaRPr>
          </a:p>
          <a:p>
            <a:endParaRPr lang="en-US" altLang="zh-CN" dirty="0" smtClean="0">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场景</a:t>
            </a:r>
          </a:p>
        </p:txBody>
      </p:sp>
      <p:sp>
        <p:nvSpPr>
          <p:cNvPr id="24579" name="内容占位符 2"/>
          <p:cNvSpPr>
            <a:spLocks noGrp="1"/>
          </p:cNvSpPr>
          <p:nvPr>
            <p:ph idx="1"/>
          </p:nvPr>
        </p:nvSpPr>
        <p:spPr/>
        <p:txBody>
          <a:bodyPr/>
          <a:lstStyle/>
          <a:p>
            <a:r>
              <a:rPr lang="zh-CN" altLang="en-US" dirty="0" smtClean="0">
                <a:solidFill>
                  <a:schemeClr val="tx2"/>
                </a:solidFill>
              </a:rPr>
              <a:t>在系统中，按照某个顺序执行的一系列相关的动作后，实现了某种功能，把完成了这一功能的操作的集合称为场景。</a:t>
            </a:r>
            <a:endParaRPr lang="en-US" altLang="zh-CN" dirty="0" smtClean="0">
              <a:solidFill>
                <a:schemeClr val="tx2"/>
              </a:solidFill>
            </a:endParaRPr>
          </a:p>
          <a:p>
            <a:r>
              <a:rPr lang="zh-CN" altLang="en-US" dirty="0" smtClean="0">
                <a:solidFill>
                  <a:schemeClr val="tx2"/>
                </a:solidFill>
                <a:latin typeface="Arial" charset="0"/>
              </a:rPr>
              <a:t>“</a:t>
            </a:r>
            <a:r>
              <a:rPr lang="zh-CN" altLang="en-US" dirty="0" smtClean="0">
                <a:solidFill>
                  <a:schemeClr val="tx2"/>
                </a:solidFill>
              </a:rPr>
              <a:t>场景</a:t>
            </a:r>
            <a:r>
              <a:rPr lang="zh-CN" altLang="en-US" dirty="0" smtClean="0">
                <a:solidFill>
                  <a:schemeClr val="tx2"/>
                </a:solidFill>
                <a:latin typeface="Arial" charset="0"/>
              </a:rPr>
              <a:t>”</a:t>
            </a:r>
            <a:r>
              <a:rPr lang="zh-CN" altLang="en-US" dirty="0" smtClean="0">
                <a:solidFill>
                  <a:schemeClr val="tx2"/>
                </a:solidFill>
              </a:rPr>
              <a:t>就是用户使用系统的一个实际的、特定的场面 。</a:t>
            </a:r>
            <a:endParaRPr lang="zh-CN" altLang="en-US" dirty="0" smtClean="0">
              <a:solidFill>
                <a:schemeClr val="tx2"/>
              </a:solidFill>
              <a:latin typeface="Times New Roman" pitchFamily="18" charset="0"/>
            </a:endParaRPr>
          </a:p>
          <a:p>
            <a:endParaRPr lang="zh-CN" altLang="en-US" dirty="0" smtClean="0">
              <a:latin typeface="Times New Roman" pitchFamily="18" charset="0"/>
            </a:endParaRPr>
          </a:p>
          <a:p>
            <a:endParaRPr lang="zh-CN" altLang="en-US" dirty="0" smtClean="0"/>
          </a:p>
        </p:txBody>
      </p:sp>
      <p:sp>
        <p:nvSpPr>
          <p:cNvPr id="4" name="灯片编号占位符 3"/>
          <p:cNvSpPr>
            <a:spLocks noGrp="1"/>
          </p:cNvSpPr>
          <p:nvPr>
            <p:ph type="sldNum" sz="quarter" idx="12"/>
          </p:nvPr>
        </p:nvSpPr>
        <p:spPr/>
        <p:txBody>
          <a:bodyPr/>
          <a:lstStyle/>
          <a:p>
            <a:pPr>
              <a:defRPr/>
            </a:pPr>
            <a:fld id="{665F64E8-72D2-4B04-9644-493448048AE6}" type="slidenum">
              <a:rPr lang="zh-CN" altLang="en-US" smtClean="0"/>
              <a:pPr>
                <a:defRPr/>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列举一个场景例子</a:t>
            </a:r>
          </a:p>
        </p:txBody>
      </p:sp>
      <p:sp>
        <p:nvSpPr>
          <p:cNvPr id="25603" name="内容占位符 2"/>
          <p:cNvSpPr>
            <a:spLocks noGrp="1"/>
          </p:cNvSpPr>
          <p:nvPr>
            <p:ph idx="1"/>
          </p:nvPr>
        </p:nvSpPr>
        <p:spPr/>
        <p:txBody>
          <a:bodyPr/>
          <a:lstStyle/>
          <a:p>
            <a:r>
              <a:rPr lang="zh-CN" altLang="en-US" dirty="0" smtClean="0">
                <a:solidFill>
                  <a:schemeClr val="tx2"/>
                </a:solidFill>
              </a:rPr>
              <a:t>开发者与用户</a:t>
            </a:r>
            <a:r>
              <a:rPr lang="zh-CN" altLang="en-US" dirty="0" smtClean="0">
                <a:solidFill>
                  <a:schemeClr val="tx2"/>
                </a:solidFill>
                <a:latin typeface="宋体" charset="-122"/>
              </a:rPr>
              <a:t>、</a:t>
            </a:r>
            <a:r>
              <a:rPr lang="zh-CN" altLang="en-US" dirty="0" smtClean="0">
                <a:solidFill>
                  <a:schemeClr val="tx2"/>
                </a:solidFill>
              </a:rPr>
              <a:t>客户进行交流，构建场景和用例规格描述。</a:t>
            </a:r>
            <a:endParaRPr lang="en-US" altLang="zh-CN" dirty="0" smtClean="0">
              <a:solidFill>
                <a:schemeClr val="tx2"/>
              </a:solidFill>
            </a:endParaRPr>
          </a:p>
          <a:p>
            <a:pPr lvl="1">
              <a:buFont typeface="Arial" charset="0"/>
              <a:buChar char="•"/>
            </a:pPr>
            <a:r>
              <a:rPr lang="zh-CN" altLang="en-US" dirty="0" smtClean="0"/>
              <a:t>一个场景就是描述用户与系统之间的一系列交互活动，描述了系统一次具体执行的行为路径，即，一次完整的事件流。</a:t>
            </a:r>
            <a:endParaRPr lang="en-US" altLang="zh-CN" dirty="0" smtClean="0"/>
          </a:p>
          <a:p>
            <a:pPr lvl="1">
              <a:buFont typeface="Arial" charset="0"/>
              <a:buChar char="•"/>
            </a:pPr>
            <a:r>
              <a:rPr lang="zh-CN" altLang="en-US" dirty="0" smtClean="0"/>
              <a:t>如，小刘通过银行柜员机</a:t>
            </a:r>
            <a:r>
              <a:rPr lang="en-US" altLang="zh-CN" dirty="0" smtClean="0"/>
              <a:t>(ATM</a:t>
            </a:r>
            <a:r>
              <a:rPr lang="zh-CN" altLang="en-US" dirty="0" smtClean="0"/>
              <a:t>系统</a:t>
            </a:r>
            <a:r>
              <a:rPr lang="en-US" altLang="zh-CN" dirty="0" smtClean="0"/>
              <a:t>)</a:t>
            </a:r>
            <a:r>
              <a:rPr lang="zh-CN" altLang="en-US" dirty="0" smtClean="0"/>
              <a:t>取款</a:t>
            </a:r>
            <a:r>
              <a:rPr lang="en-US" altLang="zh-CN" dirty="0" smtClean="0"/>
              <a:t>3000</a:t>
            </a:r>
            <a:r>
              <a:rPr lang="zh-CN" altLang="en-US" dirty="0" smtClean="0"/>
              <a:t>元的场景，如图</a:t>
            </a:r>
            <a:r>
              <a:rPr lang="en-US" altLang="zh-CN" dirty="0" smtClean="0"/>
              <a:t>1</a:t>
            </a:r>
            <a:r>
              <a:rPr lang="zh-CN" altLang="en-US" dirty="0" smtClean="0"/>
              <a:t>所示。</a:t>
            </a:r>
          </a:p>
        </p:txBody>
      </p:sp>
      <p:sp>
        <p:nvSpPr>
          <p:cNvPr id="4" name="灯片编号占位符 3"/>
          <p:cNvSpPr>
            <a:spLocks noGrp="1"/>
          </p:cNvSpPr>
          <p:nvPr>
            <p:ph type="sldNum" sz="quarter" idx="12"/>
          </p:nvPr>
        </p:nvSpPr>
        <p:spPr/>
        <p:txBody>
          <a:bodyPr/>
          <a:lstStyle/>
          <a:p>
            <a:pPr>
              <a:defRPr/>
            </a:pPr>
            <a:fld id="{6CCAD73C-CAA9-4AF0-BF77-DBF4C1F21D0A}" type="slidenum">
              <a:rPr lang="zh-CN" altLang="en-US" smtClean="0"/>
              <a:pPr>
                <a:defRPr/>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spcBef>
                <a:spcPct val="20000"/>
              </a:spcBef>
              <a:defRPr/>
            </a:pPr>
            <a:r>
              <a:rPr/>
              <a:t>小刘取款场景</a:t>
            </a:r>
          </a:p>
        </p:txBody>
      </p:sp>
      <p:grpSp>
        <p:nvGrpSpPr>
          <p:cNvPr id="2" name="Group 4"/>
          <p:cNvGrpSpPr>
            <a:grpSpLocks/>
          </p:cNvGrpSpPr>
          <p:nvPr/>
        </p:nvGrpSpPr>
        <p:grpSpPr bwMode="auto">
          <a:xfrm>
            <a:off x="1187450" y="1268413"/>
            <a:ext cx="6478588" cy="4464050"/>
            <a:chOff x="1620" y="1596"/>
            <a:chExt cx="8735" cy="5616"/>
          </a:xfrm>
        </p:grpSpPr>
        <p:sp>
          <p:nvSpPr>
            <p:cNvPr id="26628" name="Line 5"/>
            <p:cNvSpPr>
              <a:spLocks noChangeShapeType="1"/>
            </p:cNvSpPr>
            <p:nvPr/>
          </p:nvSpPr>
          <p:spPr bwMode="auto">
            <a:xfrm>
              <a:off x="1800" y="7056"/>
              <a:ext cx="8280" cy="0"/>
            </a:xfrm>
            <a:prstGeom prst="line">
              <a:avLst/>
            </a:prstGeom>
            <a:noFill/>
            <a:ln w="19050">
              <a:solidFill>
                <a:srgbClr val="000000"/>
              </a:solidFill>
              <a:round/>
              <a:headEnd/>
              <a:tailEnd/>
            </a:ln>
            <a:effectLst/>
          </p:spPr>
          <p:txBody>
            <a:bodyPr/>
            <a:lstStyle/>
            <a:p>
              <a:endParaRPr lang="zh-CN" altLang="en-US" b="1">
                <a:solidFill>
                  <a:schemeClr val="tx2"/>
                </a:solidFill>
              </a:endParaRPr>
            </a:p>
          </p:txBody>
        </p:sp>
        <p:grpSp>
          <p:nvGrpSpPr>
            <p:cNvPr id="3" name="Group 6"/>
            <p:cNvGrpSpPr>
              <a:grpSpLocks/>
            </p:cNvGrpSpPr>
            <p:nvPr/>
          </p:nvGrpSpPr>
          <p:grpSpPr bwMode="auto">
            <a:xfrm>
              <a:off x="1620" y="1596"/>
              <a:ext cx="8735" cy="5616"/>
              <a:chOff x="1620" y="1596"/>
              <a:chExt cx="8735" cy="5616"/>
            </a:xfrm>
          </p:grpSpPr>
          <p:sp>
            <p:nvSpPr>
              <p:cNvPr id="26630" name="Text Box 7"/>
              <p:cNvSpPr txBox="1">
                <a:spLocks noChangeArrowheads="1"/>
              </p:cNvSpPr>
              <p:nvPr/>
            </p:nvSpPr>
            <p:spPr bwMode="auto">
              <a:xfrm>
                <a:off x="1800" y="1752"/>
                <a:ext cx="7737" cy="468"/>
              </a:xfrm>
              <a:prstGeom prst="rect">
                <a:avLst/>
              </a:prstGeom>
              <a:noFill/>
              <a:ln w="9525" algn="ctr">
                <a:noFill/>
                <a:miter lim="800000"/>
                <a:headEnd/>
                <a:tailEnd/>
              </a:ln>
              <a:effectLst/>
            </p:spPr>
            <p:txBody>
              <a:bodyPr/>
              <a:lstStyle/>
              <a:p>
                <a:pPr algn="just"/>
                <a:r>
                  <a:rPr lang="zh-CN" altLang="en-US" b="1">
                    <a:solidFill>
                      <a:schemeClr val="tx2"/>
                    </a:solidFill>
                    <a:latin typeface="Times New Roman" pitchFamily="18" charset="0"/>
                  </a:rPr>
                  <a:t>场景名称  取款</a:t>
                </a:r>
                <a:r>
                  <a:rPr lang="en-US" altLang="zh-CN" b="1">
                    <a:solidFill>
                      <a:schemeClr val="tx2"/>
                    </a:solidFill>
                    <a:latin typeface="Times New Roman" pitchFamily="18" charset="0"/>
                  </a:rPr>
                  <a:t>3000</a:t>
                </a:r>
                <a:r>
                  <a:rPr lang="zh-CN" altLang="en-US" b="1">
                    <a:solidFill>
                      <a:schemeClr val="tx2"/>
                    </a:solidFill>
                    <a:latin typeface="Times New Roman" pitchFamily="18" charset="0"/>
                  </a:rPr>
                  <a:t>元</a:t>
                </a:r>
                <a:endParaRPr lang="zh-CN" altLang="en-US" b="1">
                  <a:solidFill>
                    <a:schemeClr val="tx2"/>
                  </a:solidFill>
                  <a:latin typeface="Franklin Gothic Book" pitchFamily="34" charset="0"/>
                </a:endParaRPr>
              </a:p>
            </p:txBody>
          </p:sp>
          <p:grpSp>
            <p:nvGrpSpPr>
              <p:cNvPr id="4" name="Group 8"/>
              <p:cNvGrpSpPr>
                <a:grpSpLocks/>
              </p:cNvGrpSpPr>
              <p:nvPr/>
            </p:nvGrpSpPr>
            <p:grpSpPr bwMode="auto">
              <a:xfrm>
                <a:off x="1620" y="1596"/>
                <a:ext cx="8735" cy="5616"/>
                <a:chOff x="1620" y="1599"/>
                <a:chExt cx="8735" cy="5616"/>
              </a:xfrm>
            </p:grpSpPr>
            <p:sp>
              <p:nvSpPr>
                <p:cNvPr id="26632" name="Line 9"/>
                <p:cNvSpPr>
                  <a:spLocks noChangeShapeType="1"/>
                </p:cNvSpPr>
                <p:nvPr/>
              </p:nvSpPr>
              <p:spPr bwMode="auto">
                <a:xfrm>
                  <a:off x="1800" y="2220"/>
                  <a:ext cx="8280" cy="0"/>
                </a:xfrm>
                <a:prstGeom prst="line">
                  <a:avLst/>
                </a:prstGeom>
                <a:noFill/>
                <a:ln w="19050">
                  <a:solidFill>
                    <a:srgbClr val="000000"/>
                  </a:solidFill>
                  <a:round/>
                  <a:headEnd/>
                  <a:tailEnd/>
                </a:ln>
                <a:effectLst/>
              </p:spPr>
              <p:txBody>
                <a:bodyPr/>
                <a:lstStyle/>
                <a:p>
                  <a:endParaRPr lang="zh-CN" altLang="en-US" b="1">
                    <a:solidFill>
                      <a:schemeClr val="tx2"/>
                    </a:solidFill>
                  </a:endParaRPr>
                </a:p>
              </p:txBody>
            </p:sp>
            <p:grpSp>
              <p:nvGrpSpPr>
                <p:cNvPr id="5" name="Group 10"/>
                <p:cNvGrpSpPr>
                  <a:grpSpLocks/>
                </p:cNvGrpSpPr>
                <p:nvPr/>
              </p:nvGrpSpPr>
              <p:grpSpPr bwMode="auto">
                <a:xfrm>
                  <a:off x="1620" y="1599"/>
                  <a:ext cx="8735" cy="5616"/>
                  <a:chOff x="1620" y="1599"/>
                  <a:chExt cx="8735" cy="5616"/>
                </a:xfrm>
              </p:grpSpPr>
              <p:sp>
                <p:nvSpPr>
                  <p:cNvPr id="26634" name="Line 11"/>
                  <p:cNvSpPr>
                    <a:spLocks noChangeShapeType="1"/>
                  </p:cNvSpPr>
                  <p:nvPr/>
                </p:nvSpPr>
                <p:spPr bwMode="auto">
                  <a:xfrm>
                    <a:off x="1800" y="1752"/>
                    <a:ext cx="8280" cy="0"/>
                  </a:xfrm>
                  <a:prstGeom prst="line">
                    <a:avLst/>
                  </a:prstGeom>
                  <a:noFill/>
                  <a:ln w="19050">
                    <a:solidFill>
                      <a:srgbClr val="000000"/>
                    </a:solidFill>
                    <a:round/>
                    <a:headEnd/>
                    <a:tailEnd/>
                  </a:ln>
                  <a:effectLst/>
                </p:spPr>
                <p:txBody>
                  <a:bodyPr/>
                  <a:lstStyle/>
                  <a:p>
                    <a:endParaRPr lang="zh-CN" altLang="en-US" b="1">
                      <a:solidFill>
                        <a:schemeClr val="tx2"/>
                      </a:solidFill>
                    </a:endParaRPr>
                  </a:p>
                </p:txBody>
              </p:sp>
              <p:grpSp>
                <p:nvGrpSpPr>
                  <p:cNvPr id="6" name="Group 12"/>
                  <p:cNvGrpSpPr>
                    <a:grpSpLocks/>
                  </p:cNvGrpSpPr>
                  <p:nvPr/>
                </p:nvGrpSpPr>
                <p:grpSpPr bwMode="auto">
                  <a:xfrm>
                    <a:off x="1620" y="1599"/>
                    <a:ext cx="8735" cy="5616"/>
                    <a:chOff x="1620" y="1599"/>
                    <a:chExt cx="8735" cy="5616"/>
                  </a:xfrm>
                </p:grpSpPr>
                <p:sp>
                  <p:nvSpPr>
                    <p:cNvPr id="26636" name="Rectangle 13"/>
                    <p:cNvSpPr>
                      <a:spLocks noChangeArrowheads="1"/>
                    </p:cNvSpPr>
                    <p:nvPr/>
                  </p:nvSpPr>
                  <p:spPr bwMode="auto">
                    <a:xfrm>
                      <a:off x="1620" y="1599"/>
                      <a:ext cx="8640" cy="5616"/>
                    </a:xfrm>
                    <a:prstGeom prst="rect">
                      <a:avLst/>
                    </a:prstGeom>
                    <a:noFill/>
                    <a:ln w="9525" algn="ctr">
                      <a:noFill/>
                      <a:miter lim="800000"/>
                      <a:headEnd/>
                      <a:tailEnd/>
                    </a:ln>
                    <a:effectLst/>
                  </p:spPr>
                  <p:txBody>
                    <a:bodyPr/>
                    <a:lstStyle/>
                    <a:p>
                      <a:endParaRPr lang="zh-CN" altLang="en-US" b="1">
                        <a:solidFill>
                          <a:schemeClr val="tx2"/>
                        </a:solidFill>
                      </a:endParaRPr>
                    </a:p>
                  </p:txBody>
                </p:sp>
                <p:sp>
                  <p:nvSpPr>
                    <p:cNvPr id="26637" name="Line 14"/>
                    <p:cNvSpPr>
                      <a:spLocks noChangeShapeType="1"/>
                    </p:cNvSpPr>
                    <p:nvPr/>
                  </p:nvSpPr>
                  <p:spPr bwMode="auto">
                    <a:xfrm>
                      <a:off x="1800" y="2688"/>
                      <a:ext cx="8280" cy="0"/>
                    </a:xfrm>
                    <a:prstGeom prst="line">
                      <a:avLst/>
                    </a:prstGeom>
                    <a:noFill/>
                    <a:ln w="19050">
                      <a:solidFill>
                        <a:srgbClr val="000000"/>
                      </a:solidFill>
                      <a:round/>
                      <a:headEnd/>
                      <a:tailEnd/>
                    </a:ln>
                    <a:effectLst/>
                  </p:spPr>
                  <p:txBody>
                    <a:bodyPr/>
                    <a:lstStyle/>
                    <a:p>
                      <a:endParaRPr lang="zh-CN" altLang="en-US" b="1">
                        <a:solidFill>
                          <a:schemeClr val="tx2"/>
                        </a:solidFill>
                      </a:endParaRPr>
                    </a:p>
                  </p:txBody>
                </p:sp>
                <p:sp>
                  <p:nvSpPr>
                    <p:cNvPr id="26638" name="Text Box 15"/>
                    <p:cNvSpPr txBox="1">
                      <a:spLocks noChangeArrowheads="1"/>
                    </p:cNvSpPr>
                    <p:nvPr/>
                  </p:nvSpPr>
                  <p:spPr bwMode="auto">
                    <a:xfrm>
                      <a:off x="1800" y="2220"/>
                      <a:ext cx="6300" cy="468"/>
                    </a:xfrm>
                    <a:prstGeom prst="rect">
                      <a:avLst/>
                    </a:prstGeom>
                    <a:noFill/>
                    <a:ln w="9525" algn="ctr">
                      <a:noFill/>
                      <a:miter lim="800000"/>
                      <a:headEnd/>
                      <a:tailEnd/>
                    </a:ln>
                    <a:effectLst/>
                  </p:spPr>
                  <p:txBody>
                    <a:bodyPr/>
                    <a:lstStyle/>
                    <a:p>
                      <a:pPr algn="just"/>
                      <a:r>
                        <a:rPr lang="zh-CN" altLang="en-US" b="1">
                          <a:solidFill>
                            <a:schemeClr val="tx2"/>
                          </a:solidFill>
                          <a:latin typeface="Times New Roman" pitchFamily="18" charset="0"/>
                        </a:rPr>
                        <a:t>参与者　  客户小刘</a:t>
                      </a:r>
                      <a:endParaRPr lang="zh-CN" altLang="en-US" b="1">
                        <a:solidFill>
                          <a:schemeClr val="tx2"/>
                        </a:solidFill>
                        <a:latin typeface="Franklin Gothic Book" pitchFamily="34" charset="0"/>
                      </a:endParaRPr>
                    </a:p>
                  </p:txBody>
                </p:sp>
                <p:sp>
                  <p:nvSpPr>
                    <p:cNvPr id="26639" name="Text Box 16"/>
                    <p:cNvSpPr txBox="1">
                      <a:spLocks noChangeArrowheads="1"/>
                    </p:cNvSpPr>
                    <p:nvPr/>
                  </p:nvSpPr>
                  <p:spPr bwMode="auto">
                    <a:xfrm>
                      <a:off x="1717" y="2844"/>
                      <a:ext cx="8638" cy="4056"/>
                    </a:xfrm>
                    <a:prstGeom prst="rect">
                      <a:avLst/>
                    </a:prstGeom>
                    <a:noFill/>
                    <a:ln w="9525" algn="ctr">
                      <a:noFill/>
                      <a:miter lim="800000"/>
                      <a:headEnd/>
                      <a:tailEnd/>
                    </a:ln>
                    <a:effectLst/>
                  </p:spPr>
                  <p:txBody>
                    <a:bodyPr/>
                    <a:lstStyle/>
                    <a:p>
                      <a:pPr algn="just"/>
                      <a:r>
                        <a:rPr lang="zh-CN" altLang="en-US" b="1" dirty="0">
                          <a:solidFill>
                            <a:schemeClr val="tx2"/>
                          </a:solidFill>
                          <a:latin typeface="Times New Roman" pitchFamily="18" charset="0"/>
                        </a:rPr>
                        <a:t>事件流   	</a:t>
                      </a:r>
                    </a:p>
                    <a:p>
                      <a:pPr algn="just">
                        <a:buFont typeface="Times New Roman" pitchFamily="18" charset="0"/>
                        <a:buChar char="1"/>
                      </a:pPr>
                      <a:r>
                        <a:rPr lang="zh-CN" altLang="en-US" b="1" dirty="0">
                          <a:solidFill>
                            <a:schemeClr val="tx2"/>
                          </a:solidFill>
                          <a:latin typeface="Times New Roman" pitchFamily="18" charset="0"/>
                        </a:rPr>
                        <a:t>小刘将银行卡</a:t>
                      </a:r>
                      <a:r>
                        <a:rPr lang="zh-CN" altLang="en-US" b="1" dirty="0" smtClean="0">
                          <a:solidFill>
                            <a:schemeClr val="tx2"/>
                          </a:solidFill>
                          <a:latin typeface="Times New Roman" pitchFamily="18" charset="0"/>
                        </a:rPr>
                        <a:t>插入</a:t>
                      </a:r>
                      <a:r>
                        <a:rPr lang="zh-CN" altLang="en-US" b="1" dirty="0" smtClean="0">
                          <a:solidFill>
                            <a:schemeClr val="tx2"/>
                          </a:solidFill>
                        </a:rPr>
                        <a:t>柜员机</a:t>
                      </a:r>
                      <a:endParaRPr lang="zh-CN" altLang="en-US" b="1" dirty="0">
                        <a:solidFill>
                          <a:schemeClr val="tx2"/>
                        </a:solidFill>
                        <a:latin typeface="Times New Roman" pitchFamily="18" charset="0"/>
                      </a:endParaRPr>
                    </a:p>
                    <a:p>
                      <a:pPr>
                        <a:buFont typeface="Times New Roman" pitchFamily="18" charset="0"/>
                        <a:buChar char="2"/>
                      </a:pPr>
                      <a:r>
                        <a:rPr lang="zh-CN" altLang="en-US" b="1" dirty="0" smtClean="0">
                          <a:solidFill>
                            <a:schemeClr val="tx2"/>
                          </a:solidFill>
                        </a:rPr>
                        <a:t>柜员机</a:t>
                      </a:r>
                      <a:r>
                        <a:rPr lang="zh-CN" altLang="en-US" b="1" dirty="0" smtClean="0">
                          <a:solidFill>
                            <a:schemeClr val="tx2"/>
                          </a:solidFill>
                          <a:latin typeface="Times New Roman" pitchFamily="18" charset="0"/>
                        </a:rPr>
                        <a:t>要</a:t>
                      </a:r>
                      <a:r>
                        <a:rPr lang="zh-CN" altLang="en-US" b="1" dirty="0">
                          <a:solidFill>
                            <a:schemeClr val="tx2"/>
                          </a:solidFill>
                          <a:latin typeface="Times New Roman" pitchFamily="18" charset="0"/>
                        </a:rPr>
                        <a:t>求客户输入卡密码</a:t>
                      </a:r>
                    </a:p>
                    <a:p>
                      <a:pPr>
                        <a:buFont typeface="Times New Roman" pitchFamily="18" charset="0"/>
                        <a:buChar char="3"/>
                      </a:pPr>
                      <a:r>
                        <a:rPr lang="zh-CN" altLang="en-US" b="1" dirty="0">
                          <a:solidFill>
                            <a:schemeClr val="tx2"/>
                          </a:solidFill>
                          <a:latin typeface="Times New Roman" pitchFamily="18" charset="0"/>
                        </a:rPr>
                        <a:t>小刘输入卡密码，并确认密码</a:t>
                      </a:r>
                    </a:p>
                    <a:p>
                      <a:pPr>
                        <a:buFont typeface="Times New Roman" pitchFamily="18" charset="0"/>
                        <a:buChar char="4"/>
                      </a:pPr>
                      <a:r>
                        <a:rPr lang="zh-CN" altLang="en-US" b="1" dirty="0" smtClean="0">
                          <a:solidFill>
                            <a:schemeClr val="tx2"/>
                          </a:solidFill>
                        </a:rPr>
                        <a:t>柜员机</a:t>
                      </a:r>
                      <a:r>
                        <a:rPr lang="zh-CN" altLang="en-US" b="1" dirty="0" smtClean="0">
                          <a:solidFill>
                            <a:schemeClr val="tx2"/>
                          </a:solidFill>
                          <a:latin typeface="Times New Roman" pitchFamily="18" charset="0"/>
                        </a:rPr>
                        <a:t>屏幕</a:t>
                      </a:r>
                      <a:r>
                        <a:rPr lang="zh-CN" altLang="en-US" b="1" dirty="0">
                          <a:solidFill>
                            <a:schemeClr val="tx2"/>
                          </a:solidFill>
                          <a:latin typeface="Times New Roman" pitchFamily="18" charset="0"/>
                        </a:rPr>
                        <a:t>提示，请客户选择服务类型</a:t>
                      </a:r>
                    </a:p>
                    <a:p>
                      <a:pPr>
                        <a:buFont typeface="Times New Roman" pitchFamily="18" charset="0"/>
                        <a:buChar char="5"/>
                      </a:pPr>
                      <a:r>
                        <a:rPr lang="zh-CN" altLang="en-US" b="1" dirty="0">
                          <a:solidFill>
                            <a:schemeClr val="tx2"/>
                          </a:solidFill>
                          <a:latin typeface="Times New Roman" pitchFamily="18" charset="0"/>
                        </a:rPr>
                        <a:t>小刘选择取款服务</a:t>
                      </a:r>
                    </a:p>
                    <a:p>
                      <a:pPr>
                        <a:buFont typeface="Times New Roman" pitchFamily="18" charset="0"/>
                        <a:buChar char="6"/>
                      </a:pPr>
                      <a:r>
                        <a:rPr lang="zh-CN" altLang="en-US" b="1" dirty="0" smtClean="0">
                          <a:solidFill>
                            <a:schemeClr val="tx2"/>
                          </a:solidFill>
                        </a:rPr>
                        <a:t>柜员机</a:t>
                      </a:r>
                      <a:r>
                        <a:rPr lang="zh-CN" altLang="en-US" b="1" dirty="0" smtClean="0">
                          <a:solidFill>
                            <a:schemeClr val="tx2"/>
                          </a:solidFill>
                          <a:latin typeface="Times New Roman" pitchFamily="18" charset="0"/>
                        </a:rPr>
                        <a:t>提示</a:t>
                      </a:r>
                      <a:r>
                        <a:rPr lang="zh-CN" altLang="en-US" b="1" dirty="0">
                          <a:solidFill>
                            <a:schemeClr val="tx2"/>
                          </a:solidFill>
                          <a:latin typeface="Times New Roman" pitchFamily="18" charset="0"/>
                        </a:rPr>
                        <a:t>：请客户输入取款数目</a:t>
                      </a:r>
                    </a:p>
                    <a:p>
                      <a:pPr>
                        <a:buFont typeface="Times New Roman" pitchFamily="18" charset="0"/>
                        <a:buChar char="7"/>
                      </a:pPr>
                      <a:r>
                        <a:rPr lang="zh-CN" altLang="en-US" b="1" dirty="0">
                          <a:solidFill>
                            <a:schemeClr val="tx2"/>
                          </a:solidFill>
                          <a:latin typeface="Times New Roman" pitchFamily="18" charset="0"/>
                        </a:rPr>
                        <a:t>客户输入</a:t>
                      </a:r>
                      <a:r>
                        <a:rPr lang="en-US" altLang="zh-CN" b="1" dirty="0">
                          <a:solidFill>
                            <a:schemeClr val="tx2"/>
                          </a:solidFill>
                          <a:latin typeface="Times New Roman" pitchFamily="18" charset="0"/>
                        </a:rPr>
                        <a:t>3000,</a:t>
                      </a:r>
                      <a:r>
                        <a:rPr lang="zh-CN" altLang="en-US" b="1" dirty="0">
                          <a:solidFill>
                            <a:schemeClr val="tx2"/>
                          </a:solidFill>
                          <a:latin typeface="Times New Roman" pitchFamily="18" charset="0"/>
                        </a:rPr>
                        <a:t>并确认</a:t>
                      </a:r>
                    </a:p>
                    <a:p>
                      <a:pPr>
                        <a:buFont typeface="Times New Roman" pitchFamily="18" charset="0"/>
                        <a:buChar char="8"/>
                      </a:pPr>
                      <a:r>
                        <a:rPr lang="zh-CN" altLang="en-US" b="1" dirty="0" smtClean="0">
                          <a:solidFill>
                            <a:schemeClr val="tx2"/>
                          </a:solidFill>
                        </a:rPr>
                        <a:t>柜员机</a:t>
                      </a:r>
                      <a:r>
                        <a:rPr lang="zh-CN" altLang="en-US" b="1" dirty="0" smtClean="0">
                          <a:solidFill>
                            <a:schemeClr val="tx2"/>
                          </a:solidFill>
                          <a:latin typeface="Times New Roman" pitchFamily="18" charset="0"/>
                        </a:rPr>
                        <a:t>出钱</a:t>
                      </a:r>
                      <a:r>
                        <a:rPr lang="zh-CN" altLang="en-US" b="1" dirty="0">
                          <a:solidFill>
                            <a:schemeClr val="tx2"/>
                          </a:solidFill>
                          <a:latin typeface="Times New Roman" pitchFamily="18" charset="0"/>
                        </a:rPr>
                        <a:t>口输出</a:t>
                      </a:r>
                      <a:r>
                        <a:rPr lang="en-US" altLang="zh-CN" b="1" dirty="0">
                          <a:solidFill>
                            <a:schemeClr val="tx2"/>
                          </a:solidFill>
                          <a:latin typeface="Times New Roman" pitchFamily="18" charset="0"/>
                        </a:rPr>
                        <a:t>30</a:t>
                      </a:r>
                      <a:r>
                        <a:rPr lang="zh-CN" altLang="en-US" b="1" dirty="0">
                          <a:solidFill>
                            <a:schemeClr val="tx2"/>
                          </a:solidFill>
                          <a:latin typeface="Times New Roman" pitchFamily="18" charset="0"/>
                        </a:rPr>
                        <a:t>张一佰元的人民币</a:t>
                      </a:r>
                    </a:p>
                    <a:p>
                      <a:pPr>
                        <a:buFont typeface="Times New Roman" pitchFamily="18" charset="0"/>
                        <a:buChar char="9"/>
                      </a:pPr>
                      <a:r>
                        <a:rPr lang="zh-CN" altLang="en-US" b="1" dirty="0">
                          <a:solidFill>
                            <a:schemeClr val="tx2"/>
                          </a:solidFill>
                          <a:latin typeface="Times New Roman" pitchFamily="18" charset="0"/>
                        </a:rPr>
                        <a:t>小刘取回</a:t>
                      </a:r>
                      <a:r>
                        <a:rPr lang="en-US" altLang="zh-CN" b="1" dirty="0">
                          <a:solidFill>
                            <a:schemeClr val="tx2"/>
                          </a:solidFill>
                          <a:latin typeface="Times New Roman" pitchFamily="18" charset="0"/>
                        </a:rPr>
                        <a:t>30</a:t>
                      </a:r>
                      <a:r>
                        <a:rPr lang="zh-CN" altLang="en-US" b="1" dirty="0">
                          <a:solidFill>
                            <a:schemeClr val="tx2"/>
                          </a:solidFill>
                          <a:latin typeface="Times New Roman" pitchFamily="18" charset="0"/>
                        </a:rPr>
                        <a:t>张一佰元的人民币</a:t>
                      </a:r>
                    </a:p>
                    <a:p>
                      <a:pPr>
                        <a:buFont typeface="Times New Roman" pitchFamily="18" charset="0"/>
                        <a:buChar char="1"/>
                      </a:pPr>
                      <a:r>
                        <a:rPr lang="en-US" altLang="zh-CN" b="1" dirty="0" smtClean="0">
                          <a:solidFill>
                            <a:schemeClr val="tx2"/>
                          </a:solidFill>
                        </a:rPr>
                        <a:t>1</a:t>
                      </a:r>
                      <a:r>
                        <a:rPr lang="zh-CN" altLang="en-US" b="1" dirty="0" smtClean="0">
                          <a:solidFill>
                            <a:schemeClr val="tx2"/>
                          </a:solidFill>
                        </a:rPr>
                        <a:t>柜员机</a:t>
                      </a:r>
                      <a:r>
                        <a:rPr lang="zh-CN" altLang="en-US" b="1" dirty="0" smtClean="0">
                          <a:solidFill>
                            <a:schemeClr val="tx2"/>
                          </a:solidFill>
                          <a:latin typeface="Times New Roman" pitchFamily="18" charset="0"/>
                        </a:rPr>
                        <a:t>提示</a:t>
                      </a:r>
                      <a:r>
                        <a:rPr lang="zh-CN" altLang="en-US" b="1" dirty="0">
                          <a:solidFill>
                            <a:schemeClr val="tx2"/>
                          </a:solidFill>
                          <a:latin typeface="Times New Roman" pitchFamily="18" charset="0"/>
                        </a:rPr>
                        <a:t>服务类型：确认，或继续，或退卡</a:t>
                      </a:r>
                    </a:p>
                    <a:p>
                      <a:pPr>
                        <a:buFont typeface="Times New Roman" pitchFamily="18" charset="0"/>
                        <a:buChar char="1"/>
                      </a:pPr>
                      <a:r>
                        <a:rPr lang="en-US" altLang="zh-CN" b="1" dirty="0" smtClean="0">
                          <a:solidFill>
                            <a:schemeClr val="tx2"/>
                          </a:solidFill>
                          <a:latin typeface="Times New Roman" pitchFamily="18" charset="0"/>
                        </a:rPr>
                        <a:t>2</a:t>
                      </a:r>
                      <a:r>
                        <a:rPr lang="zh-CN" altLang="en-US" b="1" dirty="0" smtClean="0">
                          <a:solidFill>
                            <a:schemeClr val="tx2"/>
                          </a:solidFill>
                          <a:latin typeface="Times New Roman" pitchFamily="18" charset="0"/>
                        </a:rPr>
                        <a:t>小刘</a:t>
                      </a:r>
                      <a:r>
                        <a:rPr lang="zh-CN" altLang="en-US" b="1" dirty="0">
                          <a:solidFill>
                            <a:schemeClr val="tx2"/>
                          </a:solidFill>
                          <a:latin typeface="Times New Roman" pitchFamily="18" charset="0"/>
                        </a:rPr>
                        <a:t>选择服务类型退卡，结束服务。</a:t>
                      </a:r>
                    </a:p>
                    <a:p>
                      <a:pPr lvl="1" algn="just"/>
                      <a:endParaRPr lang="zh-CN" altLang="en-US" b="1" dirty="0">
                        <a:solidFill>
                          <a:schemeClr val="tx2"/>
                        </a:solidFill>
                        <a:latin typeface="Times New Roman" pitchFamily="18" charset="0"/>
                      </a:endParaRPr>
                    </a:p>
                    <a:p>
                      <a:pPr lvl="1" algn="just"/>
                      <a:endParaRPr lang="zh-CN" altLang="en-US" b="1" dirty="0">
                        <a:solidFill>
                          <a:schemeClr val="tx2"/>
                        </a:solidFill>
                        <a:latin typeface="Times New Roman" pitchFamily="18" charset="0"/>
                      </a:endParaRPr>
                    </a:p>
                    <a:p>
                      <a:pPr lvl="1" algn="just"/>
                      <a:endParaRPr lang="zh-CN" altLang="en-US" b="1" dirty="0">
                        <a:solidFill>
                          <a:schemeClr val="tx2"/>
                        </a:solidFill>
                        <a:latin typeface="Times New Roman" pitchFamily="18" charset="0"/>
                      </a:endParaRPr>
                    </a:p>
                    <a:p>
                      <a:pPr lvl="1" algn="just"/>
                      <a:endParaRPr lang="zh-CN" altLang="en-US" b="1" dirty="0">
                        <a:solidFill>
                          <a:schemeClr val="tx2"/>
                        </a:solidFill>
                        <a:latin typeface="Times New Roman" pitchFamily="18" charset="0"/>
                      </a:endParaRPr>
                    </a:p>
                    <a:p>
                      <a:endParaRPr lang="en-US" altLang="zh-CN" b="1" dirty="0">
                        <a:solidFill>
                          <a:schemeClr val="tx2"/>
                        </a:solidFill>
                        <a:latin typeface="Franklin Gothic Book" pitchFamily="34" charset="0"/>
                      </a:endParaRPr>
                    </a:p>
                  </p:txBody>
                </p:sp>
              </p:grpSp>
            </p:grpSp>
          </p:gr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a:defRPr/>
            </a:pPr>
            <a:r>
              <a:rPr b="1" dirty="0"/>
              <a:t>开发者获取需求的步骤是</a:t>
            </a:r>
          </a:p>
        </p:txBody>
      </p:sp>
      <p:sp>
        <p:nvSpPr>
          <p:cNvPr id="309251" name="Rectangle 3"/>
          <p:cNvSpPr>
            <a:spLocks noGrp="1" noChangeArrowheads="1"/>
          </p:cNvSpPr>
          <p:nvPr>
            <p:ph type="body" idx="1"/>
          </p:nvPr>
        </p:nvSpPr>
        <p:spPr/>
        <p:txBody>
          <a:bodyPr>
            <a:normAutofit/>
          </a:bodyPr>
          <a:lstStyle/>
          <a:p>
            <a:pPr>
              <a:defRPr/>
            </a:pPr>
            <a:r>
              <a:rPr lang="zh-CN" altLang="en-US" dirty="0" smtClean="0"/>
              <a:t>第一步</a:t>
            </a:r>
            <a:endParaRPr lang="en-US" altLang="zh-CN" dirty="0" smtClean="0"/>
          </a:p>
          <a:p>
            <a:pPr lvl="1">
              <a:buFont typeface="Arial" charset="0"/>
              <a:buChar char="•"/>
              <a:defRPr/>
            </a:pPr>
            <a:r>
              <a:rPr lang="zh-CN" altLang="en-US" dirty="0" smtClean="0"/>
              <a:t>开发者首先将用户的工作流程表示为场景，然后，将同一类场景抽象为用例，以描述系统的功能；</a:t>
            </a:r>
            <a:endParaRPr lang="en-US" altLang="zh-CN" dirty="0" smtClean="0"/>
          </a:p>
          <a:p>
            <a:pPr>
              <a:defRPr/>
            </a:pPr>
            <a:r>
              <a:rPr lang="zh-CN" altLang="en-US" dirty="0" smtClean="0"/>
              <a:t>第二步</a:t>
            </a:r>
            <a:endParaRPr lang="en-US" altLang="zh-CN" dirty="0" smtClean="0"/>
          </a:p>
          <a:p>
            <a:pPr lvl="1">
              <a:buFont typeface="Arial" charset="0"/>
              <a:buChar char="•"/>
              <a:defRPr/>
            </a:pPr>
            <a:r>
              <a:rPr lang="zh-CN" altLang="en-US" dirty="0" smtClean="0"/>
              <a:t>客户和用户通过审查场景，并测试开发者提供的原型系统，以验证和确认需求规格说明书。</a:t>
            </a:r>
            <a:endParaRPr lang="en-US" altLang="zh-CN" dirty="0" smtClean="0"/>
          </a:p>
          <a:p>
            <a:pPr>
              <a:defRPr/>
            </a:pPr>
            <a:r>
              <a:rPr lang="zh-CN" altLang="en-US" dirty="0" smtClean="0"/>
              <a:t>第三步</a:t>
            </a:r>
            <a:endParaRPr lang="en-US" altLang="zh-CN" dirty="0" smtClean="0"/>
          </a:p>
          <a:p>
            <a:pPr lvl="1">
              <a:buFont typeface="Arial" charset="0"/>
              <a:buChar char="•"/>
              <a:defRPr/>
            </a:pPr>
            <a:r>
              <a:rPr lang="zh-CN" altLang="en-US" dirty="0" smtClean="0"/>
              <a:t>当系统需求定义成熟和稳定后，开发者和客户共同对需求规格说明进行确认，包括，系统的功能性需求、非功能需求、用例和场景在内的需求确认。</a:t>
            </a:r>
          </a:p>
          <a:p>
            <a:pPr lvl="1">
              <a:buFont typeface="Arial" charset="0"/>
              <a:buChar char="•"/>
              <a:defRPr/>
            </a:pPr>
            <a:r>
              <a:rPr lang="zh-CN" altLang="en-US" dirty="0" smtClean="0"/>
              <a:t>事件流：用例执行时动作的有序集合称为事件流．</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a:defRPr/>
            </a:pPr>
            <a:r>
              <a:rPr b="1" dirty="0"/>
              <a:t>用例的表示</a:t>
            </a:r>
          </a:p>
        </p:txBody>
      </p:sp>
      <p:sp>
        <p:nvSpPr>
          <p:cNvPr id="28675" name="Rectangle 3"/>
          <p:cNvSpPr>
            <a:spLocks noGrp="1" noChangeArrowheads="1"/>
          </p:cNvSpPr>
          <p:nvPr>
            <p:ph type="body" idx="1"/>
          </p:nvPr>
        </p:nvSpPr>
        <p:spPr/>
        <p:txBody>
          <a:bodyPr/>
          <a:lstStyle/>
          <a:p>
            <a:r>
              <a:rPr lang="zh-CN" altLang="en-US" dirty="0" smtClean="0">
                <a:solidFill>
                  <a:schemeClr val="tx2"/>
                </a:solidFill>
              </a:rPr>
              <a:t>每个用例都有一个名字，即，用例的名称，用例的名称有两种表示方法：</a:t>
            </a:r>
          </a:p>
          <a:p>
            <a:pPr lvl="1">
              <a:buFont typeface="Arial" charset="0"/>
              <a:buChar char="•"/>
            </a:pPr>
            <a:r>
              <a:rPr lang="zh-CN" altLang="en-US" dirty="0" smtClean="0"/>
              <a:t>简单名：没有标识用例所属的包。</a:t>
            </a:r>
          </a:p>
          <a:p>
            <a:pPr lvl="1">
              <a:buFont typeface="Arial" charset="0"/>
              <a:buChar char="•"/>
            </a:pPr>
            <a:r>
              <a:rPr lang="zh-CN" altLang="en-US" dirty="0" smtClean="0"/>
              <a:t>路径名：在用例名前标识了用例所属的包。</a:t>
            </a:r>
          </a:p>
          <a:p>
            <a:pPr lvl="1">
              <a:buFont typeface="Arial" charset="0"/>
              <a:buChar char="•"/>
            </a:pPr>
            <a:endParaRPr lang="zh-CN" altLang="en-US" dirty="0" smtClean="0"/>
          </a:p>
        </p:txBody>
      </p:sp>
      <p:pic>
        <p:nvPicPr>
          <p:cNvPr id="28676" name="Picture 4"/>
          <p:cNvPicPr>
            <a:picLocks noChangeAspect="1" noChangeArrowheads="1"/>
          </p:cNvPicPr>
          <p:nvPr/>
        </p:nvPicPr>
        <p:blipFill>
          <a:blip r:embed="rId2"/>
          <a:srcRect/>
          <a:stretch>
            <a:fillRect/>
          </a:stretch>
        </p:blipFill>
        <p:spPr bwMode="auto">
          <a:xfrm>
            <a:off x="1619250" y="4473575"/>
            <a:ext cx="5670550" cy="1512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参与者（</a:t>
            </a:r>
            <a:r>
              <a:rPr lang="en-US" altLang="zh-CN" b="1" dirty="0"/>
              <a:t>Actor</a:t>
            </a:r>
            <a:r>
              <a:rPr b="1" dirty="0"/>
              <a:t>）</a:t>
            </a:r>
          </a:p>
        </p:txBody>
      </p:sp>
      <p:sp>
        <p:nvSpPr>
          <p:cNvPr id="29699" name="内容占位符 2"/>
          <p:cNvSpPr>
            <a:spLocks noGrp="1"/>
          </p:cNvSpPr>
          <p:nvPr>
            <p:ph idx="1"/>
          </p:nvPr>
        </p:nvSpPr>
        <p:spPr/>
        <p:txBody>
          <a:bodyPr/>
          <a:lstStyle/>
          <a:p>
            <a:r>
              <a:rPr lang="zh-CN" altLang="en-US" dirty="0" smtClean="0">
                <a:solidFill>
                  <a:schemeClr val="tx2"/>
                </a:solidFill>
              </a:rPr>
              <a:t>在系统之外，透过系统边界与系统进行有意义交互的任何事物。</a:t>
            </a:r>
            <a:endParaRPr lang="en-US" altLang="zh-CN" dirty="0" smtClean="0">
              <a:solidFill>
                <a:schemeClr val="tx2"/>
              </a:solidFill>
            </a:endParaRPr>
          </a:p>
          <a:p>
            <a:r>
              <a:rPr lang="zh-CN" altLang="en-US" dirty="0" smtClean="0">
                <a:solidFill>
                  <a:schemeClr val="tx2"/>
                </a:solidFill>
              </a:rPr>
              <a:t>引入参与者帮助确定系统边界</a:t>
            </a:r>
          </a:p>
        </p:txBody>
      </p:sp>
      <p:sp>
        <p:nvSpPr>
          <p:cNvPr id="4" name="灯片编号占位符 3"/>
          <p:cNvSpPr>
            <a:spLocks noGrp="1"/>
          </p:cNvSpPr>
          <p:nvPr>
            <p:ph type="sldNum" sz="quarter" idx="12"/>
          </p:nvPr>
        </p:nvSpPr>
        <p:spPr/>
        <p:txBody>
          <a:bodyPr/>
          <a:lstStyle/>
          <a:p>
            <a:pPr>
              <a:defRPr/>
            </a:pPr>
            <a:fld id="{08798025-B6D4-4D5C-A444-3CC7112AC282}" type="slidenum">
              <a:rPr lang="zh-CN" altLang="en-US" smtClean="0"/>
              <a:pPr>
                <a:defRPr/>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为什么要使用用例</a:t>
            </a:r>
          </a:p>
        </p:txBody>
      </p:sp>
      <p:sp>
        <p:nvSpPr>
          <p:cNvPr id="3075" name="内容占位符 2"/>
          <p:cNvSpPr>
            <a:spLocks noGrp="1"/>
          </p:cNvSpPr>
          <p:nvPr>
            <p:ph idx="1"/>
          </p:nvPr>
        </p:nvSpPr>
        <p:spPr/>
        <p:txBody>
          <a:bodyPr/>
          <a:lstStyle/>
          <a:p>
            <a:r>
              <a:rPr lang="zh-CN" altLang="en-US" dirty="0" smtClean="0">
                <a:solidFill>
                  <a:schemeClr val="tx2"/>
                </a:solidFill>
              </a:rPr>
              <a:t>在传统计算机系统开发上，软件设计者大多带着计算机技术的眼光看整个相关的事情。一直忽略了人们使用系统的感受。</a:t>
            </a:r>
            <a:endParaRPr lang="en-US" altLang="zh-CN" dirty="0" smtClean="0">
              <a:solidFill>
                <a:schemeClr val="tx2"/>
              </a:solidFill>
            </a:endParaRPr>
          </a:p>
        </p:txBody>
      </p:sp>
      <p:sp>
        <p:nvSpPr>
          <p:cNvPr id="4" name="灯片编号占位符 3"/>
          <p:cNvSpPr>
            <a:spLocks noGrp="1"/>
          </p:cNvSpPr>
          <p:nvPr>
            <p:ph type="sldNum" sz="quarter" idx="12"/>
          </p:nvPr>
        </p:nvSpPr>
        <p:spPr/>
        <p:txBody>
          <a:bodyPr/>
          <a:lstStyle/>
          <a:p>
            <a:pPr>
              <a:defRPr/>
            </a:pPr>
            <a:fld id="{38BA4188-761D-4BE1-8481-975428C30519}" type="slidenum">
              <a:rPr lang="zh-CN" altLang="en-US" smtClean="0"/>
              <a:pPr>
                <a:defRPr/>
              </a:pPr>
              <a:t>3</a:t>
            </a:fld>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识别参与者</a:t>
            </a:r>
          </a:p>
        </p:txBody>
      </p:sp>
      <p:sp>
        <p:nvSpPr>
          <p:cNvPr id="30723" name="内容占位符 2"/>
          <p:cNvSpPr>
            <a:spLocks noGrp="1"/>
          </p:cNvSpPr>
          <p:nvPr>
            <p:ph idx="1"/>
          </p:nvPr>
        </p:nvSpPr>
        <p:spPr/>
        <p:txBody>
          <a:bodyPr/>
          <a:lstStyle/>
          <a:p>
            <a:r>
              <a:rPr lang="zh-CN" altLang="en-US" dirty="0" smtClean="0">
                <a:solidFill>
                  <a:schemeClr val="tx2"/>
                </a:solidFill>
              </a:rPr>
              <a:t>系统外</a:t>
            </a:r>
            <a:r>
              <a:rPr lang="en-US" altLang="zh-CN" dirty="0" smtClean="0">
                <a:solidFill>
                  <a:schemeClr val="tx2"/>
                </a:solidFill>
              </a:rPr>
              <a:t>——</a:t>
            </a:r>
            <a:r>
              <a:rPr lang="zh-CN" altLang="en-US" dirty="0" smtClean="0">
                <a:solidFill>
                  <a:schemeClr val="tx2"/>
                </a:solidFill>
              </a:rPr>
              <a:t>执行者不是系统的成分 </a:t>
            </a:r>
          </a:p>
          <a:p>
            <a:r>
              <a:rPr lang="zh-CN" altLang="en-US" dirty="0" smtClean="0">
                <a:solidFill>
                  <a:schemeClr val="tx2"/>
                </a:solidFill>
              </a:rPr>
              <a:t>系统边界</a:t>
            </a:r>
            <a:r>
              <a:rPr lang="en-US" altLang="zh-CN" dirty="0" smtClean="0">
                <a:solidFill>
                  <a:schemeClr val="tx2"/>
                </a:solidFill>
              </a:rPr>
              <a:t>——</a:t>
            </a:r>
            <a:r>
              <a:rPr lang="zh-CN" altLang="en-US" dirty="0" smtClean="0">
                <a:solidFill>
                  <a:schemeClr val="tx2"/>
                </a:solidFill>
              </a:rPr>
              <a:t>责任边界，非物理边界 </a:t>
            </a:r>
          </a:p>
          <a:p>
            <a:r>
              <a:rPr lang="zh-CN" altLang="en-US" dirty="0" smtClean="0">
                <a:solidFill>
                  <a:schemeClr val="tx2"/>
                </a:solidFill>
              </a:rPr>
              <a:t>系统边界</a:t>
            </a:r>
            <a:r>
              <a:rPr lang="en-US" altLang="zh-CN" dirty="0" smtClean="0">
                <a:solidFill>
                  <a:schemeClr val="tx2"/>
                </a:solidFill>
              </a:rPr>
              <a:t>——</a:t>
            </a:r>
            <a:r>
              <a:rPr lang="zh-CN" altLang="en-US" dirty="0" smtClean="0">
                <a:solidFill>
                  <a:schemeClr val="tx2"/>
                </a:solidFill>
              </a:rPr>
              <a:t>直接与系统交互 </a:t>
            </a:r>
          </a:p>
          <a:p>
            <a:r>
              <a:rPr lang="zh-CN" altLang="en-US" dirty="0" smtClean="0">
                <a:solidFill>
                  <a:schemeClr val="tx2"/>
                </a:solidFill>
              </a:rPr>
              <a:t>有意义交互</a:t>
            </a:r>
            <a:r>
              <a:rPr lang="en-US" altLang="zh-CN" dirty="0" smtClean="0">
                <a:solidFill>
                  <a:schemeClr val="tx2"/>
                </a:solidFill>
              </a:rPr>
              <a:t>——</a:t>
            </a:r>
            <a:r>
              <a:rPr lang="zh-CN" altLang="en-US" dirty="0" smtClean="0">
                <a:solidFill>
                  <a:schemeClr val="tx2"/>
                </a:solidFill>
              </a:rPr>
              <a:t>属于目标系统的责任 </a:t>
            </a:r>
          </a:p>
          <a:p>
            <a:r>
              <a:rPr lang="zh-CN" altLang="en-US" dirty="0" smtClean="0">
                <a:solidFill>
                  <a:schemeClr val="tx2"/>
                </a:solidFill>
              </a:rPr>
              <a:t>任何事物</a:t>
            </a:r>
            <a:r>
              <a:rPr lang="en-US" altLang="zh-CN" dirty="0" smtClean="0">
                <a:solidFill>
                  <a:schemeClr val="tx2"/>
                </a:solidFill>
              </a:rPr>
              <a:t>——</a:t>
            </a:r>
            <a:r>
              <a:rPr lang="zh-CN" altLang="en-US" dirty="0" smtClean="0">
                <a:solidFill>
                  <a:schemeClr val="tx2"/>
                </a:solidFill>
              </a:rPr>
              <a:t>人、外系统、外部因素、时间</a:t>
            </a:r>
          </a:p>
        </p:txBody>
      </p:sp>
      <p:sp>
        <p:nvSpPr>
          <p:cNvPr id="4" name="灯片编号占位符 3"/>
          <p:cNvSpPr>
            <a:spLocks noGrp="1"/>
          </p:cNvSpPr>
          <p:nvPr>
            <p:ph type="sldNum" sz="quarter" idx="12"/>
          </p:nvPr>
        </p:nvSpPr>
        <p:spPr/>
        <p:txBody>
          <a:bodyPr/>
          <a:lstStyle/>
          <a:p>
            <a:pPr>
              <a:defRPr/>
            </a:pPr>
            <a:fld id="{1F5A5110-2EE0-4981-9DCC-26628C91FA98}" type="slidenum">
              <a:rPr lang="zh-CN" altLang="en-US" smtClean="0"/>
              <a:pPr>
                <a:defRPr/>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b="1" dirty="0"/>
              <a:t>识别参与者</a:t>
            </a:r>
            <a:endParaRPr b="1" dirty="0">
              <a:latin typeface="Times New Roman" pitchFamily="18" charset="0"/>
            </a:endParaRPr>
          </a:p>
        </p:txBody>
      </p:sp>
      <p:sp>
        <p:nvSpPr>
          <p:cNvPr id="63491" name="Rectangle 3"/>
          <p:cNvSpPr>
            <a:spLocks noGrp="1" noChangeArrowheads="1"/>
          </p:cNvSpPr>
          <p:nvPr>
            <p:ph type="body" idx="1"/>
          </p:nvPr>
        </p:nvSpPr>
        <p:spPr/>
        <p:txBody>
          <a:bodyPr>
            <a:normAutofit/>
          </a:bodyPr>
          <a:lstStyle/>
          <a:p>
            <a:pPr>
              <a:defRPr/>
            </a:pPr>
            <a:r>
              <a:rPr lang="zh-CN" altLang="en-US" dirty="0" smtClean="0">
                <a:solidFill>
                  <a:schemeClr val="tx2"/>
                </a:solidFill>
              </a:rPr>
              <a:t>需求</a:t>
            </a:r>
            <a:r>
              <a:rPr lang="zh-CN" altLang="en-US" dirty="0">
                <a:solidFill>
                  <a:schemeClr val="tx2"/>
                </a:solidFill>
              </a:rPr>
              <a:t>获取的第一步是，标识</a:t>
            </a:r>
            <a:r>
              <a:rPr lang="zh-CN" altLang="en-US" dirty="0" smtClean="0">
                <a:solidFill>
                  <a:schemeClr val="tx2"/>
                </a:solidFill>
              </a:rPr>
              <a:t>参与者</a:t>
            </a:r>
            <a:endParaRPr lang="en-US" altLang="zh-CN" dirty="0" smtClean="0">
              <a:solidFill>
                <a:schemeClr val="tx2"/>
              </a:solidFill>
            </a:endParaRPr>
          </a:p>
          <a:p>
            <a:pPr lvl="1">
              <a:buFont typeface="Arial" charset="0"/>
              <a:buChar char="•"/>
              <a:defRPr/>
            </a:pPr>
            <a:r>
              <a:rPr lang="zh-CN" altLang="en-US" dirty="0" smtClean="0"/>
              <a:t>这</a:t>
            </a:r>
            <a:r>
              <a:rPr lang="zh-CN" altLang="en-US" dirty="0"/>
              <a:t>一服务定义了系统的边界，并从开发者要考虑的系统中，找出所有的观察点。开发者通过回答下面问题来寻找参与者：</a:t>
            </a:r>
            <a:endParaRPr lang="zh-CN" altLang="en-US" dirty="0">
              <a:latin typeface="Times New Roman" pitchFamily="18" charset="0"/>
            </a:endParaRPr>
          </a:p>
          <a:p>
            <a:pPr lvl="2">
              <a:defRPr/>
            </a:pPr>
            <a:r>
              <a:rPr lang="zh-CN" altLang="en-US" dirty="0"/>
              <a:t>系统支持哪些用户组完成他们的工作？</a:t>
            </a:r>
            <a:endParaRPr lang="zh-CN" altLang="en-US" dirty="0">
              <a:latin typeface="Times New Roman" pitchFamily="18" charset="0"/>
            </a:endParaRPr>
          </a:p>
          <a:p>
            <a:pPr lvl="2">
              <a:defRPr/>
            </a:pPr>
            <a:r>
              <a:rPr lang="zh-CN" altLang="en-US" dirty="0"/>
              <a:t>哪一个用户组执行系统的主要功能？</a:t>
            </a:r>
            <a:endParaRPr lang="zh-CN" altLang="en-US" dirty="0">
              <a:latin typeface="Times New Roman" pitchFamily="18" charset="0"/>
            </a:endParaRPr>
          </a:p>
          <a:p>
            <a:pPr lvl="2">
              <a:defRPr/>
            </a:pPr>
            <a:r>
              <a:rPr lang="zh-CN" altLang="en-US" dirty="0"/>
              <a:t>次要功能由哪一个用户组完成，比如维护或管理？</a:t>
            </a:r>
            <a:endParaRPr lang="zh-CN" altLang="en-US" dirty="0">
              <a:latin typeface="Times New Roman" pitchFamily="18" charset="0"/>
            </a:endParaRPr>
          </a:p>
          <a:p>
            <a:pPr lvl="2">
              <a:defRPr/>
            </a:pPr>
            <a:r>
              <a:rPr lang="zh-CN" altLang="en-US" dirty="0"/>
              <a:t>与该系统进行交互的外部硬件和软件系统是哪些</a:t>
            </a:r>
            <a:r>
              <a:rPr lang="zh-CN" altLang="en-US" dirty="0" smtClean="0"/>
              <a:t>？</a:t>
            </a:r>
            <a:endParaRPr lang="en-US" altLang="zh-CN" dirty="0" smtClean="0"/>
          </a:p>
          <a:p>
            <a:pPr>
              <a:defRPr/>
            </a:pPr>
            <a:r>
              <a:rPr lang="zh-CN" altLang="en-US" dirty="0">
                <a:solidFill>
                  <a:schemeClr val="tx2"/>
                </a:solidFill>
              </a:rPr>
              <a:t>一旦参与者被标识出来后，需求获取的下一步活动是，决定每一个参与者将访问的功能</a:t>
            </a:r>
            <a:endParaRPr lang="zh-CN" altLang="en-US" dirty="0">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在确定具体参与者时</a:t>
            </a:r>
          </a:p>
        </p:txBody>
      </p:sp>
      <p:sp>
        <p:nvSpPr>
          <p:cNvPr id="3" name="内容占位符 2"/>
          <p:cNvSpPr>
            <a:spLocks noGrp="1"/>
          </p:cNvSpPr>
          <p:nvPr>
            <p:ph idx="1"/>
          </p:nvPr>
        </p:nvSpPr>
        <p:spPr/>
        <p:txBody>
          <a:bodyPr>
            <a:normAutofit/>
          </a:bodyPr>
          <a:lstStyle/>
          <a:p>
            <a:pPr>
              <a:defRPr/>
            </a:pPr>
            <a:r>
              <a:rPr lang="zh-CN" altLang="en-US" dirty="0" smtClean="0">
                <a:solidFill>
                  <a:schemeClr val="tx2"/>
                </a:solidFill>
              </a:rPr>
              <a:t>可以</a:t>
            </a:r>
            <a:r>
              <a:rPr lang="zh-CN" altLang="en-US" dirty="0">
                <a:solidFill>
                  <a:schemeClr val="tx2"/>
                </a:solidFill>
              </a:rPr>
              <a:t>通过以下一些常见的问题来帮助分析</a:t>
            </a:r>
            <a:r>
              <a:rPr lang="zh-CN" altLang="en-US" dirty="0" smtClean="0">
                <a:solidFill>
                  <a:schemeClr val="tx2"/>
                </a:solidFill>
              </a:rPr>
              <a:t>：</a:t>
            </a:r>
            <a:endParaRPr lang="en-US" altLang="zh-CN" dirty="0" smtClean="0">
              <a:solidFill>
                <a:schemeClr val="tx2"/>
              </a:solidFill>
            </a:endParaRPr>
          </a:p>
          <a:p>
            <a:pPr lvl="1">
              <a:buFont typeface="Arial" charset="0"/>
              <a:buChar char="•"/>
              <a:defRPr/>
            </a:pPr>
            <a:r>
              <a:rPr lang="zh-CN" altLang="en-US" dirty="0" smtClean="0"/>
              <a:t>谁</a:t>
            </a:r>
            <a:r>
              <a:rPr lang="zh-CN" altLang="en-US" dirty="0"/>
              <a:t>使用这个</a:t>
            </a:r>
            <a:r>
              <a:rPr lang="zh-CN" altLang="en-US" dirty="0" smtClean="0"/>
              <a:t>系统</a:t>
            </a:r>
            <a:endParaRPr lang="en-US" altLang="zh-CN" dirty="0" smtClean="0"/>
          </a:p>
          <a:p>
            <a:pPr lvl="1">
              <a:buFont typeface="Arial" charset="0"/>
              <a:buChar char="•"/>
              <a:defRPr/>
            </a:pPr>
            <a:r>
              <a:rPr lang="zh-CN" altLang="en-US" dirty="0" smtClean="0"/>
              <a:t>谁</a:t>
            </a:r>
            <a:r>
              <a:rPr lang="zh-CN" altLang="en-US" dirty="0"/>
              <a:t>安装这个</a:t>
            </a:r>
            <a:r>
              <a:rPr lang="zh-CN" altLang="en-US" dirty="0" smtClean="0"/>
              <a:t>系统</a:t>
            </a:r>
            <a:endParaRPr lang="en-US" altLang="zh-CN" dirty="0" smtClean="0"/>
          </a:p>
          <a:p>
            <a:pPr lvl="1">
              <a:buFont typeface="Arial" charset="0"/>
              <a:buChar char="•"/>
              <a:defRPr/>
            </a:pPr>
            <a:r>
              <a:rPr lang="zh-CN" altLang="en-US" dirty="0" smtClean="0"/>
              <a:t>谁</a:t>
            </a:r>
            <a:r>
              <a:rPr lang="zh-CN" altLang="en-US" dirty="0"/>
              <a:t>启动这个</a:t>
            </a:r>
            <a:r>
              <a:rPr lang="zh-CN" altLang="en-US" dirty="0" smtClean="0"/>
              <a:t>系统</a:t>
            </a:r>
            <a:endParaRPr lang="en-US" altLang="zh-CN" dirty="0" smtClean="0"/>
          </a:p>
          <a:p>
            <a:pPr lvl="1">
              <a:buFont typeface="Arial" charset="0"/>
              <a:buChar char="•"/>
              <a:defRPr/>
            </a:pPr>
            <a:r>
              <a:rPr lang="zh-CN" altLang="en-US" dirty="0" smtClean="0"/>
              <a:t>谁</a:t>
            </a:r>
            <a:r>
              <a:rPr lang="zh-CN" altLang="en-US" dirty="0"/>
              <a:t>维护这个</a:t>
            </a:r>
            <a:r>
              <a:rPr lang="zh-CN" altLang="en-US" dirty="0" smtClean="0"/>
              <a:t>系统</a:t>
            </a:r>
            <a:endParaRPr lang="en-US" altLang="zh-CN" dirty="0" smtClean="0"/>
          </a:p>
          <a:p>
            <a:pPr lvl="1">
              <a:buFont typeface="Arial" charset="0"/>
              <a:buChar char="•"/>
              <a:defRPr/>
            </a:pPr>
            <a:r>
              <a:rPr lang="zh-CN" altLang="en-US" dirty="0" smtClean="0"/>
              <a:t>谁</a:t>
            </a:r>
            <a:r>
              <a:rPr lang="zh-CN" altLang="en-US" dirty="0"/>
              <a:t>关闭这个</a:t>
            </a:r>
            <a:r>
              <a:rPr lang="zh-CN" altLang="en-US" dirty="0" smtClean="0"/>
              <a:t>系统</a:t>
            </a:r>
            <a:endParaRPr lang="en-US" altLang="zh-CN" dirty="0" smtClean="0"/>
          </a:p>
          <a:p>
            <a:pPr lvl="1">
              <a:buFont typeface="Arial" charset="0"/>
              <a:buChar char="•"/>
              <a:defRPr/>
            </a:pPr>
            <a:r>
              <a:rPr lang="zh-CN" altLang="en-US" dirty="0" smtClean="0"/>
              <a:t>哪些</a:t>
            </a:r>
            <a:r>
              <a:rPr lang="zh-CN" altLang="en-US" dirty="0"/>
              <a:t>其他的系统使用这个</a:t>
            </a:r>
            <a:r>
              <a:rPr lang="zh-CN" altLang="en-US" dirty="0" smtClean="0"/>
              <a:t>系统</a:t>
            </a:r>
            <a:endParaRPr lang="en-US" altLang="zh-CN" dirty="0" smtClean="0"/>
          </a:p>
          <a:p>
            <a:pPr lvl="1">
              <a:buFont typeface="Arial" charset="0"/>
              <a:buChar char="•"/>
              <a:defRPr/>
            </a:pPr>
            <a:r>
              <a:rPr lang="zh-CN" altLang="en-US" dirty="0" smtClean="0"/>
              <a:t>谁</a:t>
            </a:r>
            <a:r>
              <a:rPr lang="zh-CN" altLang="en-US" dirty="0"/>
              <a:t>从这个系统获取</a:t>
            </a:r>
            <a:r>
              <a:rPr lang="zh-CN" altLang="en-US" dirty="0" smtClean="0"/>
              <a:t>信息</a:t>
            </a:r>
            <a:endParaRPr lang="en-US" altLang="zh-CN" dirty="0" smtClean="0"/>
          </a:p>
          <a:p>
            <a:pPr lvl="1">
              <a:buFont typeface="Arial" charset="0"/>
              <a:buChar char="•"/>
              <a:defRPr/>
            </a:pPr>
            <a:r>
              <a:rPr lang="zh-CN" altLang="en-US" dirty="0" smtClean="0"/>
              <a:t>谁</a:t>
            </a:r>
            <a:r>
              <a:rPr lang="zh-CN" altLang="en-US" dirty="0"/>
              <a:t>为这个系统提供信息。是否有事情自动在预计的时间发生（说明有</a:t>
            </a:r>
            <a:r>
              <a:rPr lang="zh-CN" altLang="en-US" dirty="0" smtClean="0"/>
              <a:t>定时器）</a:t>
            </a:r>
            <a:endParaRPr lang="zh-CN" altLang="en-US" dirty="0">
              <a:latin typeface="Times New Roman" pitchFamily="18" charset="0"/>
            </a:endParaRPr>
          </a:p>
          <a:p>
            <a:pPr lvl="1">
              <a:buFont typeface="Arial" charset="0"/>
              <a:buChar char="•"/>
              <a:defRPr/>
            </a:pPr>
            <a:r>
              <a:rPr lang="zh-CN" altLang="en-US" dirty="0"/>
              <a:t>系统是否需要与外部实体交互以帮助自己完成任务。</a:t>
            </a:r>
            <a:endParaRPr lang="zh-CN" altLang="en-US" dirty="0">
              <a:latin typeface="Times New Roman" pitchFamily="18" charset="0"/>
            </a:endParaRPr>
          </a:p>
          <a:p>
            <a:pPr>
              <a:defRPr/>
            </a:pPr>
            <a:endParaRPr lang="zh-CN" altLang="en-US" dirty="0"/>
          </a:p>
        </p:txBody>
      </p:sp>
      <p:sp>
        <p:nvSpPr>
          <p:cNvPr id="4" name="灯片编号占位符 3"/>
          <p:cNvSpPr>
            <a:spLocks noGrp="1"/>
          </p:cNvSpPr>
          <p:nvPr>
            <p:ph type="sldNum" sz="quarter" idx="12"/>
          </p:nvPr>
        </p:nvSpPr>
        <p:spPr/>
        <p:txBody>
          <a:bodyPr/>
          <a:lstStyle/>
          <a:p>
            <a:pPr>
              <a:defRPr/>
            </a:pPr>
            <a:fld id="{6215B23E-69A8-402D-9B5D-8225E944B59C}" type="slidenum">
              <a:rPr lang="zh-CN" altLang="en-US" smtClean="0"/>
              <a:pPr>
                <a:defRPr/>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举例：零件销售系统 </a:t>
            </a:r>
          </a:p>
        </p:txBody>
      </p:sp>
      <p:sp>
        <p:nvSpPr>
          <p:cNvPr id="3" name="内容占位符 2"/>
          <p:cNvSpPr>
            <a:spLocks noGrp="1"/>
          </p:cNvSpPr>
          <p:nvPr>
            <p:ph idx="1"/>
          </p:nvPr>
        </p:nvSpPr>
        <p:spPr>
          <a:xfrm>
            <a:off x="242854" y="1428736"/>
            <a:ext cx="8901146" cy="4876800"/>
          </a:xfrm>
        </p:spPr>
        <p:txBody>
          <a:bodyPr>
            <a:normAutofit fontScale="85000" lnSpcReduction="10000"/>
          </a:bodyPr>
          <a:lstStyle/>
          <a:p>
            <a:pPr>
              <a:defRPr/>
            </a:pPr>
            <a:r>
              <a:rPr lang="zh-CN" altLang="en-US" dirty="0" smtClean="0">
                <a:solidFill>
                  <a:schemeClr val="tx2"/>
                </a:solidFill>
              </a:rPr>
              <a:t>谁使用</a:t>
            </a:r>
            <a:r>
              <a:rPr lang="zh-CN" altLang="en-US" dirty="0">
                <a:solidFill>
                  <a:schemeClr val="tx2"/>
                </a:solidFill>
              </a:rPr>
              <a:t>系统的主要功能？        </a:t>
            </a:r>
            <a:r>
              <a:rPr lang="en-US" altLang="zh-CN" dirty="0" smtClean="0">
                <a:solidFill>
                  <a:schemeClr val="accent6">
                    <a:lumMod val="50000"/>
                  </a:schemeClr>
                </a:solidFill>
              </a:rPr>
              <a:t>— </a:t>
            </a:r>
            <a:r>
              <a:rPr lang="zh-CN" altLang="en-US" dirty="0">
                <a:solidFill>
                  <a:schemeClr val="accent6">
                    <a:lumMod val="50000"/>
                  </a:schemeClr>
                </a:solidFill>
              </a:rPr>
              <a:t>潜在会员，会员 </a:t>
            </a:r>
          </a:p>
          <a:p>
            <a:pPr>
              <a:defRPr/>
            </a:pPr>
            <a:r>
              <a:rPr lang="zh-CN" altLang="en-US" dirty="0" smtClean="0">
                <a:solidFill>
                  <a:schemeClr val="tx2"/>
                </a:solidFill>
              </a:rPr>
              <a:t>谁</a:t>
            </a:r>
            <a:r>
              <a:rPr lang="zh-CN" altLang="en-US" dirty="0">
                <a:solidFill>
                  <a:schemeClr val="tx2"/>
                </a:solidFill>
              </a:rPr>
              <a:t>改变系统的数据？              </a:t>
            </a:r>
            <a:r>
              <a:rPr lang="en-US" altLang="zh-CN" dirty="0" smtClean="0">
                <a:solidFill>
                  <a:schemeClr val="accent6">
                    <a:lumMod val="50000"/>
                  </a:schemeClr>
                </a:solidFill>
              </a:rPr>
              <a:t>— </a:t>
            </a:r>
            <a:r>
              <a:rPr lang="zh-CN" altLang="en-US" dirty="0">
                <a:solidFill>
                  <a:schemeClr val="accent6">
                    <a:lumMod val="50000"/>
                  </a:schemeClr>
                </a:solidFill>
              </a:rPr>
              <a:t>会员，货管员，经理 </a:t>
            </a:r>
          </a:p>
          <a:p>
            <a:pPr>
              <a:defRPr/>
            </a:pPr>
            <a:r>
              <a:rPr lang="zh-CN" altLang="en-US" dirty="0" smtClean="0">
                <a:solidFill>
                  <a:schemeClr val="tx2"/>
                </a:solidFill>
              </a:rPr>
              <a:t>谁</a:t>
            </a:r>
            <a:r>
              <a:rPr lang="zh-CN" altLang="en-US" dirty="0">
                <a:solidFill>
                  <a:schemeClr val="tx2"/>
                </a:solidFill>
              </a:rPr>
              <a:t>从系统获得信息        </a:t>
            </a:r>
            <a:r>
              <a:rPr lang="en-US" altLang="zh-CN" dirty="0" smtClean="0">
                <a:solidFill>
                  <a:schemeClr val="accent6">
                    <a:lumMod val="50000"/>
                  </a:schemeClr>
                </a:solidFill>
              </a:rPr>
              <a:t>—</a:t>
            </a:r>
            <a:r>
              <a:rPr lang="zh-CN" altLang="en-US" dirty="0">
                <a:solidFill>
                  <a:schemeClr val="accent6">
                    <a:lumMod val="50000"/>
                  </a:schemeClr>
                </a:solidFill>
              </a:rPr>
              <a:t>潜在会员，会员，经理，货管员 </a:t>
            </a:r>
          </a:p>
          <a:p>
            <a:pPr>
              <a:defRPr/>
            </a:pPr>
            <a:r>
              <a:rPr lang="zh-CN" altLang="en-US" dirty="0" smtClean="0">
                <a:solidFill>
                  <a:schemeClr val="tx2"/>
                </a:solidFill>
              </a:rPr>
              <a:t>谁</a:t>
            </a:r>
            <a:r>
              <a:rPr lang="zh-CN" altLang="en-US" dirty="0">
                <a:solidFill>
                  <a:schemeClr val="tx2"/>
                </a:solidFill>
              </a:rPr>
              <a:t>需要系统的支持以完成日常工作任务？ </a:t>
            </a:r>
            <a:r>
              <a:rPr lang="en-US" altLang="zh-CN" dirty="0">
                <a:solidFill>
                  <a:schemeClr val="accent6">
                    <a:lumMod val="50000"/>
                  </a:schemeClr>
                </a:solidFill>
              </a:rPr>
              <a:t>— </a:t>
            </a:r>
            <a:r>
              <a:rPr lang="zh-CN" altLang="en-US" dirty="0">
                <a:solidFill>
                  <a:schemeClr val="accent6">
                    <a:lumMod val="50000"/>
                  </a:schemeClr>
                </a:solidFill>
              </a:rPr>
              <a:t>经理，货管员 </a:t>
            </a:r>
          </a:p>
          <a:p>
            <a:pPr>
              <a:defRPr/>
            </a:pPr>
            <a:r>
              <a:rPr lang="zh-CN" altLang="en-US" dirty="0" smtClean="0">
                <a:solidFill>
                  <a:schemeClr val="tx2"/>
                </a:solidFill>
              </a:rPr>
              <a:t>谁</a:t>
            </a:r>
            <a:r>
              <a:rPr lang="zh-CN" altLang="en-US" dirty="0">
                <a:solidFill>
                  <a:schemeClr val="tx2"/>
                </a:solidFill>
              </a:rPr>
              <a:t>负责维护、管理并保持系统正常运行？ </a:t>
            </a:r>
            <a:r>
              <a:rPr lang="en-US" altLang="zh-CN" dirty="0">
                <a:solidFill>
                  <a:schemeClr val="accent6">
                    <a:lumMod val="50000"/>
                  </a:schemeClr>
                </a:solidFill>
              </a:rPr>
              <a:t>— </a:t>
            </a:r>
            <a:r>
              <a:rPr lang="zh-CN" altLang="en-US" dirty="0">
                <a:solidFill>
                  <a:schemeClr val="accent6">
                    <a:lumMod val="50000"/>
                  </a:schemeClr>
                </a:solidFill>
              </a:rPr>
              <a:t>系统管理员 </a:t>
            </a:r>
          </a:p>
          <a:p>
            <a:pPr>
              <a:defRPr/>
            </a:pPr>
            <a:r>
              <a:rPr lang="zh-CN" altLang="en-US" dirty="0" smtClean="0">
                <a:solidFill>
                  <a:schemeClr val="tx2"/>
                </a:solidFill>
              </a:rPr>
              <a:t>系统</a:t>
            </a:r>
            <a:r>
              <a:rPr lang="zh-CN" altLang="en-US" dirty="0">
                <a:solidFill>
                  <a:schemeClr val="tx2"/>
                </a:solidFill>
              </a:rPr>
              <a:t>需要应付（处理）哪些硬设备？   </a:t>
            </a:r>
            <a:r>
              <a:rPr lang="zh-CN" altLang="en-US" dirty="0">
                <a:solidFill>
                  <a:schemeClr val="accent6">
                    <a:lumMod val="50000"/>
                  </a:schemeClr>
                </a:solidFill>
              </a:rPr>
              <a:t> </a:t>
            </a:r>
            <a:r>
              <a:rPr lang="en-US" altLang="zh-CN" dirty="0" smtClean="0">
                <a:solidFill>
                  <a:schemeClr val="accent6">
                    <a:lumMod val="50000"/>
                  </a:schemeClr>
                </a:solidFill>
              </a:rPr>
              <a:t>— </a:t>
            </a:r>
            <a:r>
              <a:rPr lang="zh-CN" altLang="en-US" dirty="0">
                <a:solidFill>
                  <a:schemeClr val="accent6">
                    <a:lumMod val="50000"/>
                  </a:schemeClr>
                </a:solidFill>
              </a:rPr>
              <a:t>没有特殊硬设备 </a:t>
            </a:r>
          </a:p>
          <a:p>
            <a:pPr>
              <a:defRPr/>
            </a:pPr>
            <a:r>
              <a:rPr lang="zh-CN" altLang="en-US" dirty="0" smtClean="0">
                <a:solidFill>
                  <a:schemeClr val="tx2"/>
                </a:solidFill>
              </a:rPr>
              <a:t>系统</a:t>
            </a:r>
            <a:r>
              <a:rPr lang="zh-CN" altLang="en-US" dirty="0">
                <a:solidFill>
                  <a:schemeClr val="tx2"/>
                </a:solidFill>
              </a:rPr>
              <a:t>需要和哪些外部系统</a:t>
            </a:r>
            <a:r>
              <a:rPr lang="zh-CN" altLang="en-US" dirty="0" smtClean="0">
                <a:solidFill>
                  <a:schemeClr val="tx2"/>
                </a:solidFill>
              </a:rPr>
              <a:t>交互？</a:t>
            </a:r>
            <a:r>
              <a:rPr lang="en-US" altLang="zh-CN" dirty="0" smtClean="0">
                <a:solidFill>
                  <a:schemeClr val="accent6">
                    <a:lumMod val="50000"/>
                  </a:schemeClr>
                </a:solidFill>
              </a:rPr>
              <a:t>— </a:t>
            </a:r>
            <a:r>
              <a:rPr lang="zh-CN" altLang="en-US" dirty="0">
                <a:solidFill>
                  <a:schemeClr val="accent6">
                    <a:lumMod val="50000"/>
                  </a:schemeClr>
                </a:solidFill>
              </a:rPr>
              <a:t>可能与供应商的系统交互 </a:t>
            </a:r>
          </a:p>
          <a:p>
            <a:pPr>
              <a:defRPr/>
            </a:pPr>
            <a:r>
              <a:rPr lang="zh-CN" altLang="en-US" dirty="0" smtClean="0">
                <a:solidFill>
                  <a:schemeClr val="tx2"/>
                </a:solidFill>
              </a:rPr>
              <a:t>谁</a:t>
            </a:r>
            <a:r>
              <a:rPr lang="zh-CN" altLang="en-US" dirty="0">
                <a:solidFill>
                  <a:schemeClr val="tx2"/>
                </a:solidFill>
              </a:rPr>
              <a:t>（或什么）对系统运行产生的结果感兴趣？ </a:t>
            </a:r>
            <a:r>
              <a:rPr lang="en-US" altLang="zh-CN" dirty="0">
                <a:solidFill>
                  <a:schemeClr val="accent6">
                    <a:lumMod val="50000"/>
                  </a:schemeClr>
                </a:solidFill>
              </a:rPr>
              <a:t>— </a:t>
            </a:r>
            <a:r>
              <a:rPr lang="zh-CN" altLang="en-US" dirty="0">
                <a:solidFill>
                  <a:schemeClr val="accent6">
                    <a:lumMod val="50000"/>
                  </a:schemeClr>
                </a:solidFill>
              </a:rPr>
              <a:t>会员，经理 </a:t>
            </a:r>
          </a:p>
          <a:p>
            <a:pPr>
              <a:defRPr/>
            </a:pPr>
            <a:r>
              <a:rPr lang="zh-CN" altLang="en-US" dirty="0" smtClean="0">
                <a:solidFill>
                  <a:schemeClr val="tx2"/>
                </a:solidFill>
              </a:rPr>
              <a:t>有没有</a:t>
            </a:r>
            <a:r>
              <a:rPr lang="zh-CN" altLang="en-US" dirty="0">
                <a:solidFill>
                  <a:schemeClr val="tx2"/>
                </a:solidFill>
              </a:rPr>
              <a:t>自动发生的事件？              </a:t>
            </a:r>
            <a:r>
              <a:rPr lang="zh-CN" altLang="en-US" dirty="0" smtClean="0">
                <a:solidFill>
                  <a:schemeClr val="tx2"/>
                </a:solidFill>
              </a:rPr>
              <a:t>             </a:t>
            </a:r>
            <a:r>
              <a:rPr lang="en-US" altLang="zh-CN" dirty="0" smtClean="0">
                <a:solidFill>
                  <a:schemeClr val="accent6">
                    <a:lumMod val="50000"/>
                  </a:schemeClr>
                </a:solidFill>
              </a:rPr>
              <a:t>— </a:t>
            </a:r>
            <a:r>
              <a:rPr lang="zh-CN" altLang="en-US" dirty="0">
                <a:solidFill>
                  <a:schemeClr val="accent6">
                    <a:lumMod val="50000"/>
                  </a:schemeClr>
                </a:solidFill>
              </a:rPr>
              <a:t>检查帐户 </a:t>
            </a:r>
          </a:p>
        </p:txBody>
      </p:sp>
      <p:sp>
        <p:nvSpPr>
          <p:cNvPr id="4" name="灯片编号占位符 3"/>
          <p:cNvSpPr>
            <a:spLocks noGrp="1"/>
          </p:cNvSpPr>
          <p:nvPr>
            <p:ph type="sldNum" sz="quarter" idx="12"/>
          </p:nvPr>
        </p:nvSpPr>
        <p:spPr/>
        <p:txBody>
          <a:bodyPr/>
          <a:lstStyle/>
          <a:p>
            <a:pPr>
              <a:defRPr/>
            </a:pPr>
            <a:fld id="{BAD2E237-4600-429D-9E11-A115202F6313}" type="slidenum">
              <a:rPr lang="zh-CN" altLang="en-US" smtClean="0"/>
              <a:pPr>
                <a:defRPr/>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参与者之间的关系</a:t>
            </a:r>
          </a:p>
        </p:txBody>
      </p:sp>
      <p:sp>
        <p:nvSpPr>
          <p:cNvPr id="34819" name="Rectangle 3"/>
          <p:cNvSpPr>
            <a:spLocks noGrp="1" noChangeArrowheads="1"/>
          </p:cNvSpPr>
          <p:nvPr>
            <p:ph type="body" idx="1"/>
          </p:nvPr>
        </p:nvSpPr>
        <p:spPr/>
        <p:txBody>
          <a:bodyPr/>
          <a:lstStyle/>
          <a:p>
            <a:r>
              <a:rPr lang="zh-CN" altLang="en-US" dirty="0" smtClean="0">
                <a:solidFill>
                  <a:schemeClr val="tx2"/>
                </a:solidFill>
              </a:rPr>
              <a:t>参与者之间的关系一般表现为特殊</a:t>
            </a:r>
            <a:r>
              <a:rPr lang="en-US" altLang="zh-CN" dirty="0" smtClean="0">
                <a:solidFill>
                  <a:schemeClr val="tx2"/>
                </a:solidFill>
              </a:rPr>
              <a:t>/</a:t>
            </a:r>
            <a:r>
              <a:rPr lang="zh-CN" altLang="en-US" dirty="0" smtClean="0">
                <a:solidFill>
                  <a:schemeClr val="tx2"/>
                </a:solidFill>
              </a:rPr>
              <a:t>一般化关系，即，泛化关系。</a:t>
            </a:r>
            <a:endParaRPr lang="en-US" altLang="zh-CN" dirty="0" smtClean="0">
              <a:solidFill>
                <a:schemeClr val="tx2"/>
              </a:solidFill>
              <a:latin typeface="Times New Roman" pitchFamily="18" charset="0"/>
            </a:endParaRPr>
          </a:p>
        </p:txBody>
      </p:sp>
      <p:pic>
        <p:nvPicPr>
          <p:cNvPr id="34820" name="Picture 4"/>
          <p:cNvPicPr>
            <a:picLocks noChangeAspect="1" noChangeArrowheads="1"/>
          </p:cNvPicPr>
          <p:nvPr/>
        </p:nvPicPr>
        <p:blipFill>
          <a:blip r:embed="rId2"/>
          <a:srcRect/>
          <a:stretch>
            <a:fillRect/>
          </a:stretch>
        </p:blipFill>
        <p:spPr bwMode="auto">
          <a:xfrm>
            <a:off x="2843213" y="2852738"/>
            <a:ext cx="3673475" cy="3152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b="1" dirty="0"/>
              <a:t>参与者是泛化关系</a:t>
            </a:r>
            <a:endParaRPr b="1" dirty="0">
              <a:latin typeface="Times New Roman" pitchFamily="18" charset="0"/>
            </a:endParaRPr>
          </a:p>
        </p:txBody>
      </p:sp>
      <p:sp>
        <p:nvSpPr>
          <p:cNvPr id="35843" name="Rectangle 3"/>
          <p:cNvSpPr>
            <a:spLocks noGrp="1" noChangeArrowheads="1"/>
          </p:cNvSpPr>
          <p:nvPr>
            <p:ph type="body" idx="1"/>
          </p:nvPr>
        </p:nvSpPr>
        <p:spPr>
          <a:xfrm>
            <a:off x="468313" y="1412875"/>
            <a:ext cx="8229600" cy="4525963"/>
          </a:xfrm>
        </p:spPr>
        <p:txBody>
          <a:bodyPr/>
          <a:lstStyle/>
          <a:p>
            <a:r>
              <a:rPr lang="zh-CN" altLang="en-US" sz="2400" dirty="0" smtClean="0">
                <a:solidFill>
                  <a:schemeClr val="tx2"/>
                </a:solidFill>
              </a:rPr>
              <a:t>对于参与者而言，泛化关系的引用可以有效地降低模型的复杂度。</a:t>
            </a:r>
            <a:endParaRPr lang="en-US" altLang="zh-CN" sz="2400" dirty="0" smtClean="0">
              <a:solidFill>
                <a:schemeClr val="tx2"/>
              </a:solidFill>
            </a:endParaRPr>
          </a:p>
          <a:p>
            <a:pPr lvl="1">
              <a:buFont typeface="Arial" charset="0"/>
              <a:buChar char="•"/>
            </a:pPr>
            <a:r>
              <a:rPr lang="zh-CN" altLang="en-US" sz="2000" dirty="0" smtClean="0"/>
              <a:t>例如：我们希望引入一个</a:t>
            </a:r>
            <a:r>
              <a:rPr lang="zh-CN" altLang="en-US" sz="2000" dirty="0" smtClean="0">
                <a:latin typeface="Arial" charset="0"/>
              </a:rPr>
              <a:t>“</a:t>
            </a:r>
            <a:r>
              <a:rPr lang="zh-CN" altLang="en-US" sz="2000" dirty="0" smtClean="0"/>
              <a:t>迎宾员</a:t>
            </a:r>
            <a:r>
              <a:rPr lang="zh-CN" altLang="en-US" sz="2000" dirty="0" smtClean="0">
                <a:latin typeface="Arial" charset="0"/>
              </a:rPr>
              <a:t>”</a:t>
            </a:r>
            <a:r>
              <a:rPr lang="zh-CN" altLang="en-US" sz="2000" dirty="0" smtClean="0"/>
              <a:t>的角色，并且为了缓解总台服务员的压力，希望让迎宾员也能完成</a:t>
            </a:r>
            <a:r>
              <a:rPr lang="zh-CN" altLang="en-US" sz="2000" dirty="0" smtClean="0">
                <a:latin typeface="Arial" charset="0"/>
              </a:rPr>
              <a:t>“</a:t>
            </a:r>
            <a:r>
              <a:rPr lang="zh-CN" altLang="en-US" sz="2000" dirty="0" smtClean="0"/>
              <a:t>安排座位</a:t>
            </a:r>
            <a:r>
              <a:rPr lang="zh-CN" altLang="en-US" sz="2000" dirty="0" smtClean="0">
                <a:latin typeface="Arial" charset="0"/>
              </a:rPr>
              <a:t>”</a:t>
            </a:r>
            <a:r>
              <a:rPr lang="zh-CN" altLang="en-US" sz="2000" dirty="0" smtClean="0"/>
              <a:t>的职责，那么就可以通过泛化来更有效地组织这个用例图。</a:t>
            </a:r>
            <a:endParaRPr lang="zh-CN" altLang="en-US" sz="2000" dirty="0" smtClean="0">
              <a:latin typeface="Times New Roman" pitchFamily="18" charset="0"/>
            </a:endParaRPr>
          </a:p>
          <a:p>
            <a:pPr lvl="1">
              <a:buFont typeface="Arial" charset="0"/>
              <a:buChar char="•"/>
            </a:pPr>
            <a:r>
              <a:rPr lang="zh-CN" altLang="en-US" sz="2000" dirty="0" smtClean="0"/>
              <a:t>总台服务员是一种</a:t>
            </a:r>
            <a:r>
              <a:rPr lang="zh-CN" altLang="en-US" sz="2000" dirty="0" smtClean="0">
                <a:latin typeface="Arial" charset="0"/>
              </a:rPr>
              <a:t>“</a:t>
            </a:r>
            <a:r>
              <a:rPr lang="zh-CN" altLang="en-US" sz="2000" dirty="0" smtClean="0"/>
              <a:t>特殊</a:t>
            </a:r>
            <a:r>
              <a:rPr lang="zh-CN" altLang="en-US" sz="2000" dirty="0" smtClean="0">
                <a:latin typeface="Arial" charset="0"/>
              </a:rPr>
              <a:t>”</a:t>
            </a:r>
            <a:r>
              <a:rPr lang="zh-CN" altLang="en-US" sz="2000" dirty="0" smtClean="0"/>
              <a:t>地迎宾员，它不仅可以安排座位，还能够办理结帐。</a:t>
            </a:r>
            <a:endParaRPr lang="zh-CN" altLang="en-US" sz="2000" dirty="0" smtClean="0">
              <a:latin typeface="Times New Roman" pitchFamily="18" charset="0"/>
            </a:endParaRPr>
          </a:p>
        </p:txBody>
      </p:sp>
      <p:pic>
        <p:nvPicPr>
          <p:cNvPr id="35844" name="Picture 4"/>
          <p:cNvPicPr>
            <a:picLocks noChangeAspect="1" noChangeArrowheads="1"/>
          </p:cNvPicPr>
          <p:nvPr/>
        </p:nvPicPr>
        <p:blipFill>
          <a:blip r:embed="rId2"/>
          <a:srcRect/>
          <a:stretch>
            <a:fillRect/>
          </a:stretch>
        </p:blipFill>
        <p:spPr bwMode="auto">
          <a:xfrm>
            <a:off x="4716463" y="4508500"/>
            <a:ext cx="3024187" cy="2024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defRPr/>
            </a:pPr>
            <a:r>
              <a:rPr/>
              <a:t>识别用例</a:t>
            </a:r>
            <a:endParaRPr>
              <a:latin typeface="Times New Roman" pitchFamily="18" charset="0"/>
            </a:endParaRPr>
          </a:p>
        </p:txBody>
      </p:sp>
      <p:sp>
        <p:nvSpPr>
          <p:cNvPr id="81923" name="Rectangle 3"/>
          <p:cNvSpPr>
            <a:spLocks noGrp="1" noChangeArrowheads="1"/>
          </p:cNvSpPr>
          <p:nvPr>
            <p:ph type="body" idx="1"/>
          </p:nvPr>
        </p:nvSpPr>
        <p:spPr/>
        <p:txBody>
          <a:bodyPr>
            <a:normAutofit/>
          </a:bodyPr>
          <a:lstStyle/>
          <a:p>
            <a:pPr>
              <a:defRPr/>
            </a:pPr>
            <a:r>
              <a:rPr lang="zh-CN" altLang="en-US" dirty="0" smtClean="0">
                <a:solidFill>
                  <a:schemeClr val="tx2"/>
                </a:solidFill>
              </a:rPr>
              <a:t>在</a:t>
            </a:r>
            <a:r>
              <a:rPr lang="zh-CN" altLang="en-US" dirty="0">
                <a:solidFill>
                  <a:schemeClr val="tx2"/>
                </a:solidFill>
              </a:rPr>
              <a:t>需求分析时，当标识出了参与者以后，下一步就是识别用例，寻找用例最好的方法</a:t>
            </a:r>
            <a:r>
              <a:rPr lang="zh-CN" altLang="en-US" dirty="0" smtClean="0">
                <a:solidFill>
                  <a:schemeClr val="tx2"/>
                </a:solidFill>
              </a:rPr>
              <a:t>是</a:t>
            </a:r>
            <a:endParaRPr lang="en-US" altLang="zh-CN" dirty="0" smtClean="0">
              <a:solidFill>
                <a:schemeClr val="tx2"/>
              </a:solidFill>
            </a:endParaRPr>
          </a:p>
          <a:p>
            <a:pPr lvl="1">
              <a:buFont typeface="Arial" charset="0"/>
              <a:buChar char="•"/>
              <a:defRPr/>
            </a:pPr>
            <a:r>
              <a:rPr lang="zh-CN" altLang="en-US" dirty="0" smtClean="0"/>
              <a:t>从</a:t>
            </a:r>
            <a:r>
              <a:rPr lang="zh-CN" altLang="en-US" dirty="0"/>
              <a:t>参与者的角度看，参与者是如何使用系统的，通过回答以下问题，可以识别用例：</a:t>
            </a:r>
            <a:endParaRPr lang="zh-CN" altLang="en-US" dirty="0">
              <a:latin typeface="Times New Roman" pitchFamily="18" charset="0"/>
            </a:endParaRPr>
          </a:p>
          <a:p>
            <a:pPr lvl="2">
              <a:defRPr/>
            </a:pPr>
            <a:r>
              <a:rPr lang="zh-CN" altLang="en-US" dirty="0"/>
              <a:t>每个参与者希望系统提供什么功能？</a:t>
            </a:r>
            <a:endParaRPr lang="zh-CN" altLang="en-US" dirty="0">
              <a:latin typeface="Times New Roman" pitchFamily="18" charset="0"/>
            </a:endParaRPr>
          </a:p>
          <a:p>
            <a:pPr lvl="2">
              <a:defRPr/>
            </a:pPr>
            <a:r>
              <a:rPr lang="zh-CN" altLang="en-US" dirty="0"/>
              <a:t>系统是否存储和检索信息？如果是，由哪个参与者触发？</a:t>
            </a:r>
            <a:endParaRPr lang="zh-CN" altLang="en-US" dirty="0">
              <a:latin typeface="Times New Roman" pitchFamily="18" charset="0"/>
            </a:endParaRPr>
          </a:p>
          <a:p>
            <a:pPr lvl="2">
              <a:defRPr/>
            </a:pPr>
            <a:r>
              <a:rPr lang="zh-CN" altLang="en-US" dirty="0"/>
              <a:t>系统改变状态时，是否通知参与者？</a:t>
            </a:r>
            <a:endParaRPr lang="zh-CN" altLang="en-US" dirty="0">
              <a:latin typeface="Times New Roman" pitchFamily="18" charset="0"/>
            </a:endParaRPr>
          </a:p>
          <a:p>
            <a:pPr lvl="2">
              <a:defRPr/>
            </a:pPr>
            <a:r>
              <a:rPr lang="zh-CN" altLang="en-US" dirty="0"/>
              <a:t>哪些外部事件触发系统</a:t>
            </a:r>
            <a:r>
              <a:rPr lang="zh-CN" altLang="en-US" dirty="0" smtClean="0"/>
              <a:t>？</a:t>
            </a:r>
            <a:endParaRPr lang="en-US" altLang="zh-CN" dirty="0" smtClean="0"/>
          </a:p>
          <a:p>
            <a:pPr lvl="2">
              <a:defRPr/>
            </a:pPr>
            <a:r>
              <a:rPr lang="zh-CN" altLang="en-US" dirty="0"/>
              <a:t>哪个参与者发出事件？</a:t>
            </a:r>
            <a:endParaRPr lang="zh-CN" altLang="en-US" dirty="0">
              <a:latin typeface="Times New Roman" pitchFamily="18" charset="0"/>
            </a:endParaRPr>
          </a:p>
          <a:p>
            <a:pPr lvl="1">
              <a:buFont typeface="Arial" charset="0"/>
              <a:buChar char="•"/>
              <a:defRPr/>
            </a:pPr>
            <a:r>
              <a:rPr lang="zh-CN" altLang="en-US" dirty="0"/>
              <a:t>通过回答以上问题，得到一个候选用例列表。</a:t>
            </a:r>
            <a:endParaRPr lang="zh-CN" altLang="en-US" dirty="0">
              <a:latin typeface="Times New Roman" pitchFamily="18" charset="0"/>
            </a:endParaRPr>
          </a:p>
          <a:p>
            <a:pPr lvl="2">
              <a:defRPr/>
            </a:pPr>
            <a:endParaRPr lang="zh-CN" altLang="en-US" dirty="0">
              <a:latin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884738" y="0"/>
            <a:ext cx="4259262" cy="1371600"/>
          </a:xfrm>
        </p:spPr>
        <p:txBody>
          <a:bodyPr/>
          <a:lstStyle/>
          <a:p>
            <a:pPr>
              <a:defRPr/>
            </a:pPr>
            <a:r>
              <a:rPr b="1" dirty="0"/>
              <a:t>识别用例要点</a:t>
            </a:r>
          </a:p>
        </p:txBody>
      </p:sp>
      <p:sp>
        <p:nvSpPr>
          <p:cNvPr id="37891" name="Rectangle 3"/>
          <p:cNvSpPr>
            <a:spLocks noGrp="1" noChangeArrowheads="1"/>
          </p:cNvSpPr>
          <p:nvPr>
            <p:ph type="body" idx="1"/>
          </p:nvPr>
        </p:nvSpPr>
        <p:spPr>
          <a:xfrm>
            <a:off x="1692275" y="2060575"/>
            <a:ext cx="6130925" cy="2455863"/>
          </a:xfrm>
        </p:spPr>
        <p:txBody>
          <a:bodyPr/>
          <a:lstStyle/>
          <a:p>
            <a:r>
              <a:rPr lang="zh-CN" altLang="en-US" dirty="0" smtClean="0">
                <a:solidFill>
                  <a:schemeClr val="tx2"/>
                </a:solidFill>
              </a:rPr>
              <a:t>有意义的目标</a:t>
            </a:r>
          </a:p>
          <a:p>
            <a:r>
              <a:rPr lang="zh-CN" altLang="en-US" dirty="0" smtClean="0">
                <a:solidFill>
                  <a:schemeClr val="tx2"/>
                </a:solidFill>
              </a:rPr>
              <a:t>业务语言，用户观点</a:t>
            </a:r>
          </a:p>
          <a:p>
            <a:r>
              <a:rPr lang="zh-CN" altLang="en-US" dirty="0" smtClean="0">
                <a:solidFill>
                  <a:schemeClr val="tx2"/>
                </a:solidFill>
              </a:rPr>
              <a:t>用户粒度</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733800" y="0"/>
            <a:ext cx="5410200" cy="1371600"/>
          </a:xfrm>
        </p:spPr>
        <p:txBody>
          <a:bodyPr/>
          <a:lstStyle/>
          <a:p>
            <a:pPr>
              <a:defRPr/>
            </a:pPr>
            <a:r>
              <a:rPr b="1" dirty="0"/>
              <a:t>有意义的目标</a:t>
            </a:r>
          </a:p>
        </p:txBody>
      </p:sp>
      <p:pic>
        <p:nvPicPr>
          <p:cNvPr id="38915" name="Picture 6"/>
          <p:cNvPicPr>
            <a:picLocks noChangeAspect="1" noChangeArrowheads="1"/>
          </p:cNvPicPr>
          <p:nvPr/>
        </p:nvPicPr>
        <p:blipFill>
          <a:blip r:embed="rId2"/>
          <a:srcRect/>
          <a:stretch>
            <a:fillRect/>
          </a:stretch>
        </p:blipFill>
        <p:spPr bwMode="auto">
          <a:xfrm>
            <a:off x="684213" y="2276475"/>
            <a:ext cx="3133725" cy="2324100"/>
          </a:xfrm>
          <a:prstGeom prst="rect">
            <a:avLst/>
          </a:prstGeom>
          <a:noFill/>
          <a:ln w="9525">
            <a:noFill/>
            <a:miter lim="800000"/>
            <a:headEnd/>
            <a:tailEnd/>
          </a:ln>
          <a:effectLst/>
        </p:spPr>
      </p:pic>
      <p:pic>
        <p:nvPicPr>
          <p:cNvPr id="38916" name="Picture 7"/>
          <p:cNvPicPr>
            <a:picLocks noChangeAspect="1" noChangeArrowheads="1"/>
          </p:cNvPicPr>
          <p:nvPr/>
        </p:nvPicPr>
        <p:blipFill>
          <a:blip r:embed="rId3"/>
          <a:srcRect/>
          <a:stretch>
            <a:fillRect/>
          </a:stretch>
        </p:blipFill>
        <p:spPr bwMode="auto">
          <a:xfrm>
            <a:off x="4932363" y="2492375"/>
            <a:ext cx="3295650" cy="19335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 to="" calcmode="lin" valueType="num">
                                      <p:cBhvr>
                                        <p:cTn id="7" dur="1" fill="hold"/>
                                        <p:tgtEl>
                                          <p:spTgt spid="3891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8916"/>
                                        </p:tgtEl>
                                        <p:attrNameLst>
                                          <p:attrName>style.visibility</p:attrName>
                                        </p:attrNameLst>
                                      </p:cBhvr>
                                      <p:to>
                                        <p:strVal val="visible"/>
                                      </p:to>
                                    </p:set>
                                    <p:anim to="" calcmode="lin" valueType="num">
                                      <p:cBhvr>
                                        <p:cTn id="12" dur="1" fill="hold"/>
                                        <p:tgtEl>
                                          <p:spTgt spid="3891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733800" y="0"/>
            <a:ext cx="5410200" cy="1371600"/>
          </a:xfrm>
        </p:spPr>
        <p:txBody>
          <a:bodyPr/>
          <a:lstStyle/>
          <a:p>
            <a:pPr>
              <a:defRPr/>
            </a:pPr>
            <a:r>
              <a:rPr b="1" dirty="0"/>
              <a:t>业务语言，用户观点</a:t>
            </a:r>
          </a:p>
        </p:txBody>
      </p:sp>
      <p:pic>
        <p:nvPicPr>
          <p:cNvPr id="39939" name="Picture 4"/>
          <p:cNvPicPr>
            <a:picLocks noChangeAspect="1" noChangeArrowheads="1"/>
          </p:cNvPicPr>
          <p:nvPr/>
        </p:nvPicPr>
        <p:blipFill>
          <a:blip r:embed="rId2"/>
          <a:srcRect/>
          <a:stretch>
            <a:fillRect/>
          </a:stretch>
        </p:blipFill>
        <p:spPr bwMode="auto">
          <a:xfrm>
            <a:off x="1403350" y="2060575"/>
            <a:ext cx="6483350" cy="385603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 to="" calcmode="lin" valueType="num">
                                      <p:cBhvr>
                                        <p:cTn id="7" dur="1" fill="hold"/>
                                        <p:tgtEl>
                                          <p:spTgt spid="3993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无法弄清用户的观点和感觉</a:t>
            </a:r>
          </a:p>
        </p:txBody>
      </p:sp>
      <p:sp>
        <p:nvSpPr>
          <p:cNvPr id="4099" name="内容占位符 2"/>
          <p:cNvSpPr>
            <a:spLocks noGrp="1"/>
          </p:cNvSpPr>
          <p:nvPr>
            <p:ph idx="1"/>
          </p:nvPr>
        </p:nvSpPr>
        <p:spPr/>
        <p:txBody>
          <a:bodyPr/>
          <a:lstStyle/>
          <a:p>
            <a:r>
              <a:rPr lang="en-US" altLang="zh-CN" dirty="0" smtClean="0">
                <a:solidFill>
                  <a:schemeClr val="tx2"/>
                </a:solidFill>
              </a:rPr>
              <a:t>Designer who know enough to incorporate a technology into a product(System)know too much understand how users will perceive it ——Thomas Erickson</a:t>
            </a:r>
          </a:p>
          <a:p>
            <a:r>
              <a:rPr lang="zh-CN" altLang="en-US" dirty="0" smtClean="0">
                <a:solidFill>
                  <a:schemeClr val="tx2"/>
                </a:solidFill>
              </a:rPr>
              <a:t>十足了解如何运用技术于产品的设计师，常因了解太多技术而无法弄清用户的观点和感觉。</a:t>
            </a:r>
          </a:p>
        </p:txBody>
      </p:sp>
      <p:sp>
        <p:nvSpPr>
          <p:cNvPr id="4" name="灯片编号占位符 3"/>
          <p:cNvSpPr>
            <a:spLocks noGrp="1"/>
          </p:cNvSpPr>
          <p:nvPr>
            <p:ph type="sldNum" sz="quarter" idx="12"/>
          </p:nvPr>
        </p:nvSpPr>
        <p:spPr/>
        <p:txBody>
          <a:bodyPr/>
          <a:lstStyle/>
          <a:p>
            <a:pPr>
              <a:defRPr/>
            </a:pPr>
            <a:fld id="{F6AC424D-F71F-421F-AF6F-4D6CC5335EAF}" type="slidenum">
              <a:rPr lang="zh-CN" altLang="en-US" smtClean="0"/>
              <a:pPr>
                <a:defRPr/>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用户观点而非系统观点</a:t>
            </a:r>
          </a:p>
        </p:txBody>
      </p:sp>
      <p:pic>
        <p:nvPicPr>
          <p:cNvPr id="40964" name="Picture 4"/>
          <p:cNvPicPr>
            <a:picLocks noChangeAspect="1" noChangeArrowheads="1"/>
          </p:cNvPicPr>
          <p:nvPr/>
        </p:nvPicPr>
        <p:blipFill>
          <a:blip r:embed="rId2"/>
          <a:srcRect/>
          <a:stretch>
            <a:fillRect/>
          </a:stretch>
        </p:blipFill>
        <p:spPr bwMode="auto">
          <a:xfrm>
            <a:off x="539750" y="1916113"/>
            <a:ext cx="3744913" cy="3238500"/>
          </a:xfrm>
          <a:prstGeom prst="rect">
            <a:avLst/>
          </a:prstGeom>
          <a:noFill/>
          <a:ln w="9525">
            <a:noFill/>
            <a:miter lim="800000"/>
            <a:headEnd/>
            <a:tailEnd/>
          </a:ln>
          <a:effectLst/>
        </p:spPr>
      </p:pic>
      <p:pic>
        <p:nvPicPr>
          <p:cNvPr id="40965" name="Picture 5"/>
          <p:cNvPicPr>
            <a:picLocks noChangeAspect="1" noChangeArrowheads="1"/>
          </p:cNvPicPr>
          <p:nvPr/>
        </p:nvPicPr>
        <p:blipFill>
          <a:blip r:embed="rId3"/>
          <a:srcRect/>
          <a:stretch>
            <a:fillRect/>
          </a:stretch>
        </p:blipFill>
        <p:spPr bwMode="auto">
          <a:xfrm>
            <a:off x="4859338" y="1962150"/>
            <a:ext cx="3673475" cy="3122613"/>
          </a:xfrm>
          <a:prstGeom prst="rect">
            <a:avLst/>
          </a:prstGeom>
          <a:noFill/>
          <a:ln w="9525">
            <a:noFill/>
            <a:miter lim="800000"/>
            <a:headEnd/>
            <a:tailEnd/>
          </a:ln>
          <a:effectLst/>
        </p:spPr>
      </p:pic>
      <p:sp>
        <p:nvSpPr>
          <p:cNvPr id="40966" name="矩形 3"/>
          <p:cNvSpPr>
            <a:spLocks noChangeArrowheads="1"/>
          </p:cNvSpPr>
          <p:nvPr/>
        </p:nvSpPr>
        <p:spPr bwMode="auto">
          <a:xfrm>
            <a:off x="2051050" y="5176838"/>
            <a:ext cx="1108075" cy="369887"/>
          </a:xfrm>
          <a:prstGeom prst="rect">
            <a:avLst/>
          </a:prstGeom>
          <a:noFill/>
          <a:ln w="9525">
            <a:noFill/>
            <a:miter lim="800000"/>
            <a:headEnd/>
            <a:tailEnd/>
          </a:ln>
        </p:spPr>
        <p:txBody>
          <a:bodyPr wrap="none">
            <a:spAutoFit/>
          </a:bodyPr>
          <a:lstStyle/>
          <a:p>
            <a:r>
              <a:rPr lang="zh-CN" altLang="en-US" b="1" dirty="0">
                <a:solidFill>
                  <a:schemeClr val="tx2"/>
                </a:solidFill>
              </a:rPr>
              <a:t>用户观点</a:t>
            </a:r>
          </a:p>
        </p:txBody>
      </p:sp>
      <p:sp>
        <p:nvSpPr>
          <p:cNvPr id="40967" name="矩形 5"/>
          <p:cNvSpPr>
            <a:spLocks noChangeArrowheads="1"/>
          </p:cNvSpPr>
          <p:nvPr/>
        </p:nvSpPr>
        <p:spPr bwMode="auto">
          <a:xfrm>
            <a:off x="6300788" y="5106988"/>
            <a:ext cx="1108075" cy="369887"/>
          </a:xfrm>
          <a:prstGeom prst="rect">
            <a:avLst/>
          </a:prstGeom>
          <a:noFill/>
          <a:ln w="9525">
            <a:noFill/>
            <a:miter lim="800000"/>
            <a:headEnd/>
            <a:tailEnd/>
          </a:ln>
        </p:spPr>
        <p:txBody>
          <a:bodyPr wrap="none">
            <a:spAutoFit/>
          </a:bodyPr>
          <a:lstStyle/>
          <a:p>
            <a:r>
              <a:rPr lang="zh-CN" altLang="en-US" b="1" dirty="0">
                <a:solidFill>
                  <a:schemeClr val="tx2"/>
                </a:solidFill>
              </a:rPr>
              <a:t>系统观点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 to="" calcmode="lin" valueType="num">
                                      <p:cBhvr>
                                        <p:cTn id="7" dur="1" fill="hold"/>
                                        <p:tgtEl>
                                          <p:spTgt spid="4096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0965"/>
                                        </p:tgtEl>
                                        <p:attrNameLst>
                                          <p:attrName>style.visibility</p:attrName>
                                        </p:attrNameLst>
                                      </p:cBhvr>
                                      <p:to>
                                        <p:strVal val="visible"/>
                                      </p:to>
                                    </p:set>
                                    <p:anim to="" calcmode="lin" valueType="num">
                                      <p:cBhvr>
                                        <p:cTn id="12" dur="1" fill="hold"/>
                                        <p:tgtEl>
                                          <p:spTgt spid="4096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用例命名：执行者视角 </a:t>
            </a:r>
          </a:p>
        </p:txBody>
      </p:sp>
      <p:sp>
        <p:nvSpPr>
          <p:cNvPr id="41987" name="内容占位符 2"/>
          <p:cNvSpPr>
            <a:spLocks noGrp="1"/>
          </p:cNvSpPr>
          <p:nvPr>
            <p:ph idx="1"/>
          </p:nvPr>
        </p:nvSpPr>
        <p:spPr>
          <a:xfrm>
            <a:off x="457200" y="1371600"/>
            <a:ext cx="8229600" cy="1771648"/>
          </a:xfrm>
        </p:spPr>
        <p:txBody>
          <a:bodyPr/>
          <a:lstStyle/>
          <a:p>
            <a:r>
              <a:rPr lang="zh-CN" altLang="en-US" dirty="0" smtClean="0">
                <a:solidFill>
                  <a:schemeClr val="tx2"/>
                </a:solidFill>
              </a:rPr>
              <a:t>动词  （＋宾语） </a:t>
            </a:r>
          </a:p>
          <a:p>
            <a:r>
              <a:rPr lang="zh-CN" altLang="en-US" dirty="0" smtClean="0">
                <a:solidFill>
                  <a:schemeClr val="tx2"/>
                </a:solidFill>
              </a:rPr>
              <a:t>状语       定语 </a:t>
            </a:r>
          </a:p>
        </p:txBody>
      </p:sp>
      <p:sp>
        <p:nvSpPr>
          <p:cNvPr id="4" name="灯片编号占位符 3"/>
          <p:cNvSpPr>
            <a:spLocks noGrp="1"/>
          </p:cNvSpPr>
          <p:nvPr>
            <p:ph type="sldNum" sz="quarter" idx="12"/>
          </p:nvPr>
        </p:nvSpPr>
        <p:spPr/>
        <p:txBody>
          <a:bodyPr/>
          <a:lstStyle/>
          <a:p>
            <a:pPr>
              <a:defRPr/>
            </a:pPr>
            <a:fld id="{C597BDDF-CEB0-4D41-9B82-5F6104643AF2}" type="slidenum">
              <a:rPr lang="zh-CN" altLang="en-US" smtClean="0"/>
              <a:pPr>
                <a:defRPr/>
              </a:pPr>
              <a:t>41</a:t>
            </a:fld>
            <a:endParaRPr lang="zh-CN" altLang="en-US"/>
          </a:p>
        </p:txBody>
      </p:sp>
      <p:cxnSp>
        <p:nvCxnSpPr>
          <p:cNvPr id="6" name="直接箭头连接符 5"/>
          <p:cNvCxnSpPr/>
          <p:nvPr/>
        </p:nvCxnSpPr>
        <p:spPr>
          <a:xfrm flipV="1">
            <a:off x="1285852" y="1857364"/>
            <a:ext cx="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2786050" y="1857364"/>
            <a:ext cx="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55650" y="3716338"/>
            <a:ext cx="7416800" cy="2678112"/>
          </a:xfrm>
          <a:prstGeom prst="rect">
            <a:avLst/>
          </a:prstGeom>
        </p:spPr>
        <p:txBody>
          <a:bodyPr>
            <a:spAutoFit/>
          </a:bodyPr>
          <a:lstStyle/>
          <a:p>
            <a:pPr>
              <a:defRPr/>
            </a:pPr>
            <a:r>
              <a:rPr lang="zh-CN" altLang="en-US" sz="2400" dirty="0">
                <a:solidFill>
                  <a:schemeClr val="tx2"/>
                </a:solidFill>
                <a:latin typeface="+mj-ea"/>
                <a:ea typeface="+mj-ea"/>
              </a:rPr>
              <a:t>用例命名：慎用弱动词弱名词 </a:t>
            </a:r>
          </a:p>
          <a:p>
            <a:pPr>
              <a:defRPr/>
            </a:pPr>
            <a:endParaRPr lang="zh-CN" altLang="en-US" sz="2400" dirty="0">
              <a:solidFill>
                <a:schemeClr val="tx2"/>
              </a:solidFill>
              <a:latin typeface="+mj-ea"/>
              <a:ea typeface="+mj-ea"/>
            </a:endParaRPr>
          </a:p>
          <a:p>
            <a:pPr>
              <a:defRPr/>
            </a:pPr>
            <a:r>
              <a:rPr lang="zh-CN" altLang="en-US" sz="2400" dirty="0">
                <a:solidFill>
                  <a:schemeClr val="tx2"/>
                </a:solidFill>
                <a:latin typeface="+mj-ea"/>
                <a:ea typeface="+mj-ea"/>
              </a:rPr>
              <a:t>   弱动词</a:t>
            </a:r>
            <a:r>
              <a:rPr lang="en-US" altLang="zh-CN" sz="2400" dirty="0">
                <a:solidFill>
                  <a:schemeClr val="tx2"/>
                </a:solidFill>
                <a:latin typeface="+mj-ea"/>
                <a:ea typeface="+mj-ea"/>
              </a:rPr>
              <a:t>: </a:t>
            </a:r>
            <a:r>
              <a:rPr lang="zh-CN" altLang="en-US" sz="2400" dirty="0">
                <a:solidFill>
                  <a:schemeClr val="tx2"/>
                </a:solidFill>
                <a:latin typeface="+mj-ea"/>
                <a:ea typeface="+mj-ea"/>
              </a:rPr>
              <a:t>进行、使用、复制、加载、重复</a:t>
            </a:r>
            <a:r>
              <a:rPr lang="en-US" altLang="zh-CN" sz="2400" dirty="0">
                <a:solidFill>
                  <a:schemeClr val="tx2"/>
                </a:solidFill>
                <a:latin typeface="+mj-ea"/>
                <a:ea typeface="+mj-ea"/>
              </a:rPr>
              <a:t>… </a:t>
            </a:r>
          </a:p>
          <a:p>
            <a:pPr>
              <a:defRPr/>
            </a:pPr>
            <a:endParaRPr lang="en-US" altLang="zh-CN" sz="2400" dirty="0">
              <a:solidFill>
                <a:schemeClr val="tx2"/>
              </a:solidFill>
              <a:latin typeface="+mj-ea"/>
              <a:ea typeface="+mj-ea"/>
            </a:endParaRPr>
          </a:p>
          <a:p>
            <a:pPr>
              <a:defRPr/>
            </a:pPr>
            <a:r>
              <a:rPr lang="en-US" altLang="zh-CN" sz="2400" dirty="0">
                <a:solidFill>
                  <a:schemeClr val="tx2"/>
                </a:solidFill>
                <a:latin typeface="+mj-ea"/>
                <a:ea typeface="+mj-ea"/>
              </a:rPr>
              <a:t>   </a:t>
            </a:r>
            <a:r>
              <a:rPr lang="zh-CN" altLang="en-US" sz="2400" dirty="0">
                <a:solidFill>
                  <a:schemeClr val="tx2"/>
                </a:solidFill>
                <a:latin typeface="+mj-ea"/>
                <a:ea typeface="+mj-ea"/>
              </a:rPr>
              <a:t>弱名词</a:t>
            </a:r>
            <a:r>
              <a:rPr lang="en-US" altLang="zh-CN" sz="2400" dirty="0">
                <a:solidFill>
                  <a:schemeClr val="tx2"/>
                </a:solidFill>
                <a:latin typeface="+mj-ea"/>
                <a:ea typeface="+mj-ea"/>
              </a:rPr>
              <a:t>: </a:t>
            </a:r>
            <a:r>
              <a:rPr lang="zh-CN" altLang="en-US" sz="2400" dirty="0">
                <a:solidFill>
                  <a:schemeClr val="tx2"/>
                </a:solidFill>
                <a:latin typeface="+mj-ea"/>
                <a:ea typeface="+mj-ea"/>
              </a:rPr>
              <a:t>数据、报表、表格、表单、系统</a:t>
            </a:r>
            <a:r>
              <a:rPr lang="en-US" altLang="zh-CN" sz="2400" dirty="0">
                <a:solidFill>
                  <a:schemeClr val="tx2"/>
                </a:solidFill>
                <a:latin typeface="+mj-ea"/>
                <a:ea typeface="+mj-ea"/>
              </a:rPr>
              <a:t>… </a:t>
            </a:r>
          </a:p>
          <a:p>
            <a:pPr>
              <a:defRPr/>
            </a:pPr>
            <a:endParaRPr lang="en-US" altLang="zh-CN" sz="2400" dirty="0">
              <a:solidFill>
                <a:schemeClr val="tx2"/>
              </a:solidFill>
              <a:latin typeface="+mj-ea"/>
              <a:ea typeface="+mj-ea"/>
            </a:endParaRPr>
          </a:p>
          <a:p>
            <a:pPr>
              <a:defRPr/>
            </a:pPr>
            <a:r>
              <a:rPr lang="en-US" altLang="zh-CN" sz="2400" dirty="0">
                <a:solidFill>
                  <a:schemeClr val="tx2"/>
                </a:solidFill>
                <a:latin typeface="+mj-ea"/>
                <a:ea typeface="+mj-ea"/>
              </a:rPr>
              <a:t>                       </a:t>
            </a:r>
            <a:r>
              <a:rPr lang="zh-CN" altLang="en-US" sz="2400" dirty="0">
                <a:solidFill>
                  <a:schemeClr val="tx2"/>
                </a:solidFill>
                <a:latin typeface="+mj-ea"/>
                <a:ea typeface="+mj-ea"/>
              </a:rPr>
              <a:t>会掩盖真正的业务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5"/>
          <p:cNvSpPr>
            <a:spLocks noGrp="1"/>
          </p:cNvSpPr>
          <p:nvPr>
            <p:ph type="dt" sz="quarter" idx="4294967295"/>
          </p:nvPr>
        </p:nvSpPr>
        <p:spPr>
          <a:xfrm>
            <a:off x="7620000" y="19050"/>
            <a:ext cx="1066800" cy="328613"/>
          </a:xfrm>
          <a:prstGeom prst="rect">
            <a:avLst/>
          </a:prstGeom>
        </p:spPr>
        <p:txBody>
          <a:bodyPr/>
          <a:lstStyle/>
          <a:p>
            <a:pPr algn="r">
              <a:defRPr/>
            </a:pPr>
            <a:fld id="{B4A83BC3-4801-4ED4-B69D-181FB78B23F6}" type="datetime1">
              <a:rPr lang="zh-CN" altLang="en-US" sz="1400" b="1"/>
              <a:pPr algn="r">
                <a:defRPr/>
              </a:pPr>
              <a:t>2016/4/5</a:t>
            </a:fld>
            <a:endParaRPr lang="en-US" altLang="zh-CN" sz="1400" b="1"/>
          </a:p>
        </p:txBody>
      </p:sp>
      <p:sp>
        <p:nvSpPr>
          <p:cNvPr id="57346" name="Rectangle 2"/>
          <p:cNvSpPr>
            <a:spLocks noGrp="1" noChangeArrowheads="1"/>
          </p:cNvSpPr>
          <p:nvPr>
            <p:ph type="title"/>
          </p:nvPr>
        </p:nvSpPr>
        <p:spPr>
          <a:xfrm>
            <a:off x="4884738" y="0"/>
            <a:ext cx="4259262" cy="1371600"/>
          </a:xfrm>
        </p:spPr>
        <p:txBody>
          <a:bodyPr/>
          <a:lstStyle/>
          <a:p>
            <a:pPr>
              <a:defRPr/>
            </a:pPr>
            <a:r>
              <a:rPr b="1" dirty="0"/>
              <a:t>用户粒度</a:t>
            </a:r>
          </a:p>
        </p:txBody>
      </p:sp>
      <p:sp>
        <p:nvSpPr>
          <p:cNvPr id="43012" name="Rectangle 3"/>
          <p:cNvSpPr>
            <a:spLocks noGrp="1" noChangeArrowheads="1"/>
          </p:cNvSpPr>
          <p:nvPr>
            <p:ph type="body" idx="1"/>
          </p:nvPr>
        </p:nvSpPr>
        <p:spPr/>
        <p:txBody>
          <a:bodyPr/>
          <a:lstStyle/>
          <a:p>
            <a:r>
              <a:rPr lang="zh-CN" altLang="en-US" dirty="0" smtClean="0">
                <a:solidFill>
                  <a:schemeClr val="tx2"/>
                </a:solidFill>
              </a:rPr>
              <a:t>最常犯的错误：把步骤当作用例</a:t>
            </a:r>
          </a:p>
          <a:p>
            <a:pPr lvl="1">
              <a:buFont typeface="Arial" charset="0"/>
              <a:buChar char="•"/>
            </a:pPr>
            <a:r>
              <a:rPr lang="zh-CN" altLang="en-US" dirty="0" smtClean="0"/>
              <a:t>把执行者动作当作用例</a:t>
            </a:r>
          </a:p>
          <a:p>
            <a:pPr lvl="1">
              <a:buFont typeface="Arial" charset="0"/>
              <a:buChar char="•"/>
            </a:pPr>
            <a:endParaRPr lang="zh-CN" altLang="en-US" dirty="0" smtClean="0"/>
          </a:p>
          <a:p>
            <a:pPr lvl="1">
              <a:buFont typeface="Arial" charset="0"/>
              <a:buChar char="•"/>
            </a:pPr>
            <a:endParaRPr lang="zh-CN" altLang="en-US" dirty="0" smtClean="0"/>
          </a:p>
          <a:p>
            <a:pPr lvl="1">
              <a:buFont typeface="Arial" charset="0"/>
              <a:buChar char="•"/>
            </a:pPr>
            <a:r>
              <a:rPr lang="zh-CN" altLang="en-US" dirty="0" smtClean="0"/>
              <a:t>把系统活动当成用例</a:t>
            </a:r>
          </a:p>
        </p:txBody>
      </p:sp>
      <p:pic>
        <p:nvPicPr>
          <p:cNvPr id="43013" name="Picture 5"/>
          <p:cNvPicPr>
            <a:picLocks noChangeAspect="1" noChangeArrowheads="1"/>
          </p:cNvPicPr>
          <p:nvPr/>
        </p:nvPicPr>
        <p:blipFill>
          <a:blip r:embed="rId2"/>
          <a:srcRect/>
          <a:stretch>
            <a:fillRect/>
          </a:stretch>
        </p:blipFill>
        <p:spPr bwMode="auto">
          <a:xfrm>
            <a:off x="5580063" y="2924175"/>
            <a:ext cx="2663825" cy="1008063"/>
          </a:xfrm>
          <a:prstGeom prst="rect">
            <a:avLst/>
          </a:prstGeom>
          <a:noFill/>
          <a:ln w="9525">
            <a:noFill/>
            <a:miter lim="800000"/>
            <a:headEnd/>
            <a:tailEnd/>
          </a:ln>
          <a:effectLst/>
        </p:spPr>
      </p:pic>
      <p:pic>
        <p:nvPicPr>
          <p:cNvPr id="43014" name="Picture 6"/>
          <p:cNvPicPr>
            <a:picLocks noChangeAspect="1" noChangeArrowheads="1"/>
          </p:cNvPicPr>
          <p:nvPr/>
        </p:nvPicPr>
        <p:blipFill>
          <a:blip r:embed="rId3"/>
          <a:srcRect/>
          <a:stretch>
            <a:fillRect/>
          </a:stretch>
        </p:blipFill>
        <p:spPr bwMode="auto">
          <a:xfrm>
            <a:off x="2195513" y="4868863"/>
            <a:ext cx="4752975" cy="129698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3013"/>
                                        </p:tgtEl>
                                        <p:attrNameLst>
                                          <p:attrName>style.visibility</p:attrName>
                                        </p:attrNameLst>
                                      </p:cBhvr>
                                      <p:to>
                                        <p:strVal val="visible"/>
                                      </p:to>
                                    </p:set>
                                    <p:anim to="" calcmode="lin" valueType="num">
                                      <p:cBhvr>
                                        <p:cTn id="7" dur="1" fill="hold"/>
                                        <p:tgtEl>
                                          <p:spTgt spid="4301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3012">
                                            <p:txEl>
                                              <p:pRg st="4" end="4"/>
                                            </p:txEl>
                                          </p:spTgt>
                                        </p:tgtEl>
                                        <p:attrNameLst>
                                          <p:attrName>style.visibility</p:attrName>
                                        </p:attrNameLst>
                                      </p:cBhvr>
                                      <p:to>
                                        <p:strVal val="visible"/>
                                      </p:to>
                                    </p:set>
                                    <p:anim to="" calcmode="lin" valueType="num">
                                      <p:cBhvr>
                                        <p:cTn id="12" dur="1" fill="hold"/>
                                        <p:tgtEl>
                                          <p:spTgt spid="43012">
                                            <p:txEl>
                                              <p:pRg st="4" end="4"/>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3014"/>
                                        </p:tgtEl>
                                        <p:attrNameLst>
                                          <p:attrName>style.visibility</p:attrName>
                                        </p:attrNameLst>
                                      </p:cBhvr>
                                      <p:to>
                                        <p:strVal val="visible"/>
                                      </p:to>
                                    </p:set>
                                    <p:anim to="" calcmode="lin" valueType="num">
                                      <p:cBhvr>
                                        <p:cTn id="17" dur="1" fill="hold"/>
                                        <p:tgtEl>
                                          <p:spTgt spid="4301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粒度原则</a:t>
            </a:r>
          </a:p>
        </p:txBody>
      </p:sp>
      <p:sp>
        <p:nvSpPr>
          <p:cNvPr id="44035" name="内容占位符 2"/>
          <p:cNvSpPr>
            <a:spLocks noGrp="1"/>
          </p:cNvSpPr>
          <p:nvPr>
            <p:ph idx="1"/>
          </p:nvPr>
        </p:nvSpPr>
        <p:spPr/>
        <p:txBody>
          <a:bodyPr/>
          <a:lstStyle/>
          <a:p>
            <a:r>
              <a:rPr lang="zh-CN" altLang="en-US" dirty="0" smtClean="0">
                <a:solidFill>
                  <a:schemeClr val="tx2"/>
                </a:solidFill>
              </a:rPr>
              <a:t>用例要有路径，路径要有步骤。</a:t>
            </a:r>
            <a:endParaRPr lang="en-US" altLang="zh-CN" dirty="0" smtClean="0">
              <a:solidFill>
                <a:schemeClr val="tx2"/>
              </a:solidFill>
            </a:endParaRPr>
          </a:p>
          <a:p>
            <a:r>
              <a:rPr lang="zh-CN" altLang="en-US" dirty="0" smtClean="0">
                <a:solidFill>
                  <a:schemeClr val="tx2"/>
                </a:solidFill>
              </a:rPr>
              <a:t>而这一切都是“可观测”的</a:t>
            </a:r>
            <a:endParaRPr lang="en-US" altLang="zh-CN" dirty="0" smtClean="0">
              <a:solidFill>
                <a:schemeClr val="tx2"/>
              </a:solidFill>
            </a:endParaRPr>
          </a:p>
          <a:p>
            <a:r>
              <a:rPr lang="zh-CN" altLang="en-US" dirty="0" smtClean="0">
                <a:solidFill>
                  <a:schemeClr val="tx2"/>
                </a:solidFill>
              </a:rPr>
              <a:t>用例不存在“粒度问题” </a:t>
            </a:r>
          </a:p>
        </p:txBody>
      </p:sp>
      <p:sp>
        <p:nvSpPr>
          <p:cNvPr id="4" name="灯片编号占位符 3"/>
          <p:cNvSpPr>
            <a:spLocks noGrp="1"/>
          </p:cNvSpPr>
          <p:nvPr>
            <p:ph type="sldNum" sz="quarter" idx="12"/>
          </p:nvPr>
        </p:nvSpPr>
        <p:spPr/>
        <p:txBody>
          <a:bodyPr/>
          <a:lstStyle/>
          <a:p>
            <a:pPr>
              <a:defRPr/>
            </a:pPr>
            <a:fld id="{33F1D327-082D-4D17-AD83-DE9D455E166C}" type="slidenum">
              <a:rPr lang="zh-CN" altLang="en-US" smtClean="0"/>
              <a:pPr>
                <a:defRPr/>
              </a:pPr>
              <a:t>43</a:t>
            </a:fld>
            <a:endParaRPr lang="zh-CN" altLang="en-US"/>
          </a:p>
        </p:txBody>
      </p:sp>
      <p:pic>
        <p:nvPicPr>
          <p:cNvPr id="44037" name="Picture 2"/>
          <p:cNvPicPr>
            <a:picLocks noChangeAspect="1" noChangeArrowheads="1"/>
          </p:cNvPicPr>
          <p:nvPr/>
        </p:nvPicPr>
        <p:blipFill>
          <a:blip r:embed="rId2"/>
          <a:srcRect/>
          <a:stretch>
            <a:fillRect/>
          </a:stretch>
        </p:blipFill>
        <p:spPr bwMode="auto">
          <a:xfrm>
            <a:off x="4356100" y="3429000"/>
            <a:ext cx="3248025"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457200" y="981075"/>
            <a:ext cx="8229600" cy="792163"/>
          </a:xfrm>
        </p:spPr>
        <p:txBody>
          <a:bodyPr/>
          <a:lstStyle/>
          <a:p>
            <a:r>
              <a:rPr lang="zh-CN" altLang="en-US" dirty="0" smtClean="0">
                <a:solidFill>
                  <a:schemeClr val="tx2"/>
                </a:solidFill>
              </a:rPr>
              <a:t>四轮马车问题（</a:t>
            </a:r>
            <a:r>
              <a:rPr lang="en-US" altLang="zh-CN" dirty="0" smtClean="0">
                <a:solidFill>
                  <a:schemeClr val="tx2"/>
                </a:solidFill>
              </a:rPr>
              <a:t>CRUD)</a:t>
            </a:r>
          </a:p>
        </p:txBody>
      </p:sp>
      <p:pic>
        <p:nvPicPr>
          <p:cNvPr id="45059" name="Picture 5"/>
          <p:cNvPicPr>
            <a:picLocks noChangeAspect="1" noChangeArrowheads="1"/>
          </p:cNvPicPr>
          <p:nvPr/>
        </p:nvPicPr>
        <p:blipFill>
          <a:blip r:embed="rId3"/>
          <a:srcRect/>
          <a:stretch>
            <a:fillRect/>
          </a:stretch>
        </p:blipFill>
        <p:spPr bwMode="auto">
          <a:xfrm>
            <a:off x="423863" y="1916113"/>
            <a:ext cx="4608512" cy="3960812"/>
          </a:xfrm>
          <a:prstGeom prst="rect">
            <a:avLst/>
          </a:prstGeom>
          <a:noFill/>
          <a:ln w="9525">
            <a:noFill/>
            <a:miter lim="800000"/>
            <a:headEnd/>
            <a:tailEnd/>
          </a:ln>
          <a:effectLst/>
        </p:spPr>
      </p:pic>
      <p:sp>
        <p:nvSpPr>
          <p:cNvPr id="45060" name="矩形 1"/>
          <p:cNvSpPr>
            <a:spLocks noChangeArrowheads="1"/>
          </p:cNvSpPr>
          <p:nvPr/>
        </p:nvSpPr>
        <p:spPr bwMode="auto">
          <a:xfrm>
            <a:off x="5154613" y="1662113"/>
            <a:ext cx="3960812" cy="1477328"/>
          </a:xfrm>
          <a:prstGeom prst="rect">
            <a:avLst/>
          </a:prstGeom>
          <a:noFill/>
          <a:ln w="9525">
            <a:noFill/>
            <a:miter lim="800000"/>
            <a:headEnd/>
            <a:tailEnd/>
          </a:ln>
        </p:spPr>
        <p:txBody>
          <a:bodyPr>
            <a:spAutoFit/>
          </a:bodyPr>
          <a:lstStyle/>
          <a:p>
            <a:r>
              <a:rPr lang="zh-CN" altLang="en-US" dirty="0">
                <a:solidFill>
                  <a:schemeClr val="tx2"/>
                </a:solidFill>
              </a:rPr>
              <a:t>警惕！用有色眼镜看                                            所有业务最终都会成为</a:t>
            </a:r>
            <a:r>
              <a:rPr lang="en-US" altLang="zh-CN" dirty="0">
                <a:solidFill>
                  <a:schemeClr val="tx2"/>
                </a:solidFill>
              </a:rPr>
              <a:t>CRUD </a:t>
            </a:r>
          </a:p>
          <a:p>
            <a:endParaRPr lang="en-US" altLang="zh-CN" dirty="0">
              <a:solidFill>
                <a:schemeClr val="tx2"/>
              </a:solidFill>
            </a:endParaRPr>
          </a:p>
          <a:p>
            <a:r>
              <a:rPr lang="zh-CN" altLang="en-US" dirty="0">
                <a:solidFill>
                  <a:schemeClr val="tx2"/>
                </a:solidFill>
              </a:rPr>
              <a:t>多问：为什么要</a:t>
            </a:r>
            <a:r>
              <a:rPr lang="en-US" altLang="zh-CN" dirty="0">
                <a:solidFill>
                  <a:schemeClr val="tx2"/>
                </a:solidFill>
              </a:rPr>
              <a:t>CRUD</a:t>
            </a:r>
            <a:r>
              <a:rPr lang="zh-CN" altLang="en-US" dirty="0" smtClean="0">
                <a:solidFill>
                  <a:schemeClr val="tx2"/>
                </a:solidFill>
              </a:rPr>
              <a:t>？光                             </a:t>
            </a:r>
            <a:r>
              <a:rPr lang="en-US" altLang="zh-CN" dirty="0">
                <a:solidFill>
                  <a:schemeClr val="tx2"/>
                </a:solidFill>
              </a:rPr>
              <a:t>CRUD</a:t>
            </a:r>
            <a:r>
              <a:rPr lang="zh-CN" altLang="en-US" dirty="0">
                <a:solidFill>
                  <a:schemeClr val="tx2"/>
                </a:solidFill>
              </a:rPr>
              <a:t>能为</a:t>
            </a:r>
            <a:r>
              <a:rPr lang="en-US" altLang="zh-CN" dirty="0">
                <a:solidFill>
                  <a:schemeClr val="tx2"/>
                </a:solidFill>
              </a:rPr>
              <a:t>actor</a:t>
            </a:r>
            <a:r>
              <a:rPr lang="zh-CN" altLang="en-US" dirty="0">
                <a:solidFill>
                  <a:schemeClr val="tx2"/>
                </a:solidFill>
              </a:rPr>
              <a:t>提供价值吗？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 to="" calcmode="lin" valueType="num">
                                      <p:cBhvr>
                                        <p:cTn id="7" dur="1" fill="hold"/>
                                        <p:tgtEl>
                                          <p:spTgt spid="4505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5060"/>
                                        </p:tgtEl>
                                        <p:attrNameLst>
                                          <p:attrName>style.visibility</p:attrName>
                                        </p:attrNameLst>
                                      </p:cBhvr>
                                      <p:to>
                                        <p:strVal val="visible"/>
                                      </p:to>
                                    </p:set>
                                    <p:anim to="" calcmode="lin" valueType="num">
                                      <p:cBhvr>
                                        <p:cTn id="12" dur="1" fill="hold"/>
                                        <p:tgtEl>
                                          <p:spTgt spid="4506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a:t>CRUD</a:t>
            </a:r>
            <a:r>
              <a:rPr/>
              <a:t>的背后</a:t>
            </a:r>
          </a:p>
        </p:txBody>
      </p:sp>
      <p:sp>
        <p:nvSpPr>
          <p:cNvPr id="4" name="灯片编号占位符 3"/>
          <p:cNvSpPr>
            <a:spLocks noGrp="1"/>
          </p:cNvSpPr>
          <p:nvPr>
            <p:ph type="sldNum" sz="quarter" idx="12"/>
          </p:nvPr>
        </p:nvSpPr>
        <p:spPr/>
        <p:txBody>
          <a:bodyPr/>
          <a:lstStyle/>
          <a:p>
            <a:pPr>
              <a:defRPr/>
            </a:pPr>
            <a:fld id="{B3E2116A-E9C7-42EE-BB7B-B24BC711C523}" type="slidenum">
              <a:rPr lang="zh-CN" altLang="en-US" smtClean="0"/>
              <a:pPr>
                <a:defRPr/>
              </a:pPr>
              <a:t>45</a:t>
            </a:fld>
            <a:endParaRPr lang="zh-CN" altLang="en-US"/>
          </a:p>
        </p:txBody>
      </p:sp>
      <p:pic>
        <p:nvPicPr>
          <p:cNvPr id="46084" name="Picture 2"/>
          <p:cNvPicPr>
            <a:picLocks noChangeAspect="1" noChangeArrowheads="1"/>
          </p:cNvPicPr>
          <p:nvPr/>
        </p:nvPicPr>
        <p:blipFill>
          <a:blip r:embed="rId2"/>
          <a:srcRect/>
          <a:stretch>
            <a:fillRect/>
          </a:stretch>
        </p:blipFill>
        <p:spPr bwMode="auto">
          <a:xfrm>
            <a:off x="611188" y="1830388"/>
            <a:ext cx="3857625" cy="4324350"/>
          </a:xfrm>
          <a:prstGeom prst="rect">
            <a:avLst/>
          </a:prstGeom>
          <a:noFill/>
          <a:ln w="9525">
            <a:noFill/>
            <a:miter lim="800000"/>
            <a:headEnd/>
            <a:tailEnd/>
          </a:ln>
        </p:spPr>
      </p:pic>
      <p:pic>
        <p:nvPicPr>
          <p:cNvPr id="46085" name="Picture 3"/>
          <p:cNvPicPr>
            <a:picLocks noChangeAspect="1" noChangeArrowheads="1"/>
          </p:cNvPicPr>
          <p:nvPr/>
        </p:nvPicPr>
        <p:blipFill>
          <a:blip r:embed="rId3"/>
          <a:srcRect/>
          <a:stretch>
            <a:fillRect/>
          </a:stretch>
        </p:blipFill>
        <p:spPr bwMode="auto">
          <a:xfrm>
            <a:off x="6732588" y="3416300"/>
            <a:ext cx="1276350" cy="1152525"/>
          </a:xfrm>
          <a:prstGeom prst="rect">
            <a:avLst/>
          </a:prstGeom>
          <a:noFill/>
          <a:ln w="9525">
            <a:noFill/>
            <a:miter lim="800000"/>
            <a:headEnd/>
            <a:tailEnd/>
          </a:ln>
        </p:spPr>
      </p:pic>
      <p:sp>
        <p:nvSpPr>
          <p:cNvPr id="5" name="右箭头 4"/>
          <p:cNvSpPr/>
          <p:nvPr/>
        </p:nvSpPr>
        <p:spPr>
          <a:xfrm>
            <a:off x="5292725" y="3789363"/>
            <a:ext cx="1150938" cy="5762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 to="" calcmode="lin" valueType="num">
                                      <p:cBhvr>
                                        <p:cTn id="7" dur="1" fill="hold"/>
                                        <p:tgtEl>
                                          <p:spTgt spid="4608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6085"/>
                                        </p:tgtEl>
                                        <p:attrNameLst>
                                          <p:attrName>style.visibility</p:attrName>
                                        </p:attrNameLst>
                                      </p:cBhvr>
                                      <p:to>
                                        <p:strVal val="visible"/>
                                      </p:to>
                                    </p:set>
                                    <p:anim to="" calcmode="lin" valueType="num">
                                      <p:cBhvr>
                                        <p:cTn id="17" dur="1" fill="hold"/>
                                        <p:tgtEl>
                                          <p:spTgt spid="4608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defRPr/>
            </a:pPr>
            <a:r>
              <a:rPr b="1" dirty="0"/>
              <a:t>如果确实是纯</a:t>
            </a:r>
            <a:r>
              <a:rPr lang="en-US" altLang="zh-CN" b="1" dirty="0"/>
              <a:t>CRUD </a:t>
            </a:r>
            <a:endParaRPr b="1" dirty="0"/>
          </a:p>
        </p:txBody>
      </p:sp>
      <p:sp>
        <p:nvSpPr>
          <p:cNvPr id="5" name="内容占位符 4"/>
          <p:cNvSpPr>
            <a:spLocks noGrp="1"/>
          </p:cNvSpPr>
          <p:nvPr>
            <p:ph idx="1"/>
          </p:nvPr>
        </p:nvSpPr>
        <p:spPr/>
        <p:txBody>
          <a:bodyPr>
            <a:normAutofit/>
          </a:bodyPr>
          <a:lstStyle/>
          <a:p>
            <a:pPr>
              <a:defRPr/>
            </a:pPr>
            <a:r>
              <a:rPr lang="en-US" altLang="zh-CN" dirty="0" smtClean="0">
                <a:solidFill>
                  <a:schemeClr val="tx2"/>
                </a:solidFill>
              </a:rPr>
              <a:t> </a:t>
            </a:r>
            <a:r>
              <a:rPr lang="zh-CN" altLang="en-US" dirty="0">
                <a:solidFill>
                  <a:schemeClr val="tx2"/>
                </a:solidFill>
              </a:rPr>
              <a:t>如果</a:t>
            </a:r>
            <a:r>
              <a:rPr lang="en-US" altLang="zh-CN" dirty="0">
                <a:solidFill>
                  <a:schemeClr val="tx2"/>
                </a:solidFill>
              </a:rPr>
              <a:t>CRUD</a:t>
            </a:r>
            <a:r>
              <a:rPr lang="zh-CN" altLang="en-US" dirty="0">
                <a:solidFill>
                  <a:schemeClr val="tx2"/>
                </a:solidFill>
              </a:rPr>
              <a:t>不涉及复杂的交互，一</a:t>
            </a:r>
            <a:r>
              <a:rPr lang="zh-CN" altLang="en-US" dirty="0" smtClean="0">
                <a:solidFill>
                  <a:schemeClr val="tx2"/>
                </a:solidFill>
              </a:rPr>
              <a:t>个用例</a:t>
            </a:r>
            <a:r>
              <a:rPr lang="zh-CN" altLang="en-US" dirty="0">
                <a:solidFill>
                  <a:schemeClr val="tx2"/>
                </a:solidFill>
              </a:rPr>
              <a:t>“管理</a:t>
            </a:r>
            <a:r>
              <a:rPr lang="en-US" altLang="zh-CN" dirty="0">
                <a:solidFill>
                  <a:schemeClr val="tx2"/>
                </a:solidFill>
              </a:rPr>
              <a:t>××”</a:t>
            </a:r>
            <a:r>
              <a:rPr lang="zh-CN" altLang="en-US" dirty="0">
                <a:solidFill>
                  <a:schemeClr val="tx2"/>
                </a:solidFill>
              </a:rPr>
              <a:t>即</a:t>
            </a:r>
            <a:r>
              <a:rPr lang="zh-CN" altLang="en-US" dirty="0" smtClean="0">
                <a:solidFill>
                  <a:schemeClr val="tx2"/>
                </a:solidFill>
              </a:rPr>
              <a:t>可</a:t>
            </a:r>
            <a:endParaRPr lang="en-US" altLang="zh-CN" dirty="0" smtClean="0">
              <a:solidFill>
                <a:schemeClr val="tx2"/>
              </a:solidFill>
            </a:endParaRPr>
          </a:p>
          <a:p>
            <a:pPr>
              <a:defRPr/>
            </a:pPr>
            <a:endParaRPr lang="en-US" altLang="zh-CN" dirty="0"/>
          </a:p>
          <a:p>
            <a:pPr>
              <a:defRPr/>
            </a:pPr>
            <a:endParaRPr lang="en-US" altLang="zh-CN" dirty="0" smtClean="0"/>
          </a:p>
          <a:p>
            <a:pPr>
              <a:defRPr/>
            </a:pPr>
            <a:r>
              <a:rPr lang="zh-CN" altLang="en-US" dirty="0" smtClean="0"/>
              <a:t> </a:t>
            </a:r>
            <a:endParaRPr lang="zh-CN" altLang="en-US" dirty="0"/>
          </a:p>
          <a:p>
            <a:pPr lvl="1">
              <a:buFont typeface="Arial" charset="0"/>
              <a:buChar char="•"/>
              <a:defRPr/>
            </a:pPr>
            <a:r>
              <a:rPr lang="zh-CN" altLang="en-US" dirty="0" smtClean="0"/>
              <a:t>不仅是</a:t>
            </a:r>
            <a:r>
              <a:rPr lang="en-US" altLang="zh-CN" dirty="0"/>
              <a:t>C</a:t>
            </a:r>
            <a:r>
              <a:rPr lang="zh-CN" altLang="en-US" dirty="0"/>
              <a:t>、</a:t>
            </a:r>
            <a:r>
              <a:rPr lang="en-US" altLang="zh-CN" dirty="0"/>
              <a:t>R</a:t>
            </a:r>
            <a:r>
              <a:rPr lang="zh-CN" altLang="en-US" dirty="0"/>
              <a:t>、</a:t>
            </a:r>
            <a:r>
              <a:rPr lang="en-US" altLang="zh-CN" dirty="0"/>
              <a:t>U</a:t>
            </a:r>
            <a:r>
              <a:rPr lang="zh-CN" altLang="en-US" dirty="0"/>
              <a:t>、</a:t>
            </a:r>
            <a:r>
              <a:rPr lang="en-US" altLang="zh-CN" dirty="0"/>
              <a:t>D</a:t>
            </a:r>
            <a:r>
              <a:rPr lang="zh-CN" altLang="en-US" dirty="0"/>
              <a:t>，都是为了</a:t>
            </a:r>
            <a:r>
              <a:rPr lang="zh-CN" altLang="en-US" dirty="0" smtClean="0"/>
              <a:t>完成管理的</a:t>
            </a:r>
            <a:r>
              <a:rPr lang="zh-CN" altLang="en-US" dirty="0"/>
              <a:t>目标 </a:t>
            </a:r>
          </a:p>
          <a:p>
            <a:pPr lvl="1">
              <a:buFont typeface="Arial" charset="0"/>
              <a:buChar char="•"/>
              <a:defRPr/>
            </a:pPr>
            <a:r>
              <a:rPr lang="zh-CN" altLang="en-US" dirty="0" smtClean="0"/>
              <a:t>甚至</a:t>
            </a:r>
            <a:r>
              <a:rPr lang="zh-CN" altLang="en-US" dirty="0"/>
              <a:t>很多种基本数据的管理都</a:t>
            </a:r>
            <a:r>
              <a:rPr lang="zh-CN" altLang="en-US" dirty="0" smtClean="0"/>
              <a:t>可以用一</a:t>
            </a:r>
            <a:r>
              <a:rPr lang="zh-CN" altLang="en-US" dirty="0"/>
              <a:t>个用例表示 </a:t>
            </a:r>
          </a:p>
          <a:p>
            <a:pPr>
              <a:defRPr/>
            </a:pPr>
            <a:endParaRPr lang="zh-CN" altLang="en-US" dirty="0"/>
          </a:p>
        </p:txBody>
      </p:sp>
      <p:pic>
        <p:nvPicPr>
          <p:cNvPr id="47108" name="Picture 4"/>
          <p:cNvPicPr>
            <a:picLocks noChangeAspect="1" noChangeArrowheads="1"/>
          </p:cNvPicPr>
          <p:nvPr/>
        </p:nvPicPr>
        <p:blipFill>
          <a:blip r:embed="rId2"/>
          <a:srcRect/>
          <a:stretch>
            <a:fillRect/>
          </a:stretch>
        </p:blipFill>
        <p:spPr bwMode="auto">
          <a:xfrm>
            <a:off x="4784725" y="2492375"/>
            <a:ext cx="2016125" cy="1060450"/>
          </a:xfrm>
          <a:prstGeom prst="rect">
            <a:avLst/>
          </a:prstGeom>
          <a:noFill/>
          <a:ln w="9525">
            <a:noFill/>
            <a:miter lim="800000"/>
            <a:headEnd/>
            <a:tailEnd/>
          </a:ln>
          <a:effectLst/>
        </p:spPr>
      </p:pic>
      <p:pic>
        <p:nvPicPr>
          <p:cNvPr id="47109" name="Picture 5"/>
          <p:cNvPicPr>
            <a:picLocks noChangeAspect="1" noChangeArrowheads="1"/>
          </p:cNvPicPr>
          <p:nvPr/>
        </p:nvPicPr>
        <p:blipFill>
          <a:blip r:embed="rId3"/>
          <a:srcRect/>
          <a:stretch>
            <a:fillRect/>
          </a:stretch>
        </p:blipFill>
        <p:spPr bwMode="auto">
          <a:xfrm>
            <a:off x="2449513" y="2530475"/>
            <a:ext cx="2198687" cy="1022350"/>
          </a:xfrm>
          <a:prstGeom prst="rect">
            <a:avLst/>
          </a:prstGeom>
          <a:noFill/>
          <a:ln w="9525">
            <a:noFill/>
            <a:miter lim="800000"/>
            <a:headEnd/>
            <a:tailEnd/>
          </a:ln>
          <a:effectLst/>
        </p:spPr>
      </p:pic>
      <p:pic>
        <p:nvPicPr>
          <p:cNvPr id="47110" name="Picture 7"/>
          <p:cNvPicPr>
            <a:picLocks noChangeAspect="1" noChangeArrowheads="1"/>
          </p:cNvPicPr>
          <p:nvPr/>
        </p:nvPicPr>
        <p:blipFill>
          <a:blip r:embed="rId4"/>
          <a:srcRect/>
          <a:stretch>
            <a:fillRect/>
          </a:stretch>
        </p:blipFill>
        <p:spPr bwMode="auto">
          <a:xfrm>
            <a:off x="2617788" y="5054600"/>
            <a:ext cx="3744912" cy="1119188"/>
          </a:xfrm>
          <a:prstGeom prst="rect">
            <a:avLst/>
          </a:prstGeom>
          <a:noFill/>
          <a:ln w="9525">
            <a:noFill/>
            <a:miter lim="800000"/>
            <a:headEnd/>
            <a:tailEnd/>
          </a:ln>
          <a:effectLst/>
        </p:spPr>
      </p:pic>
      <p:sp>
        <p:nvSpPr>
          <p:cNvPr id="47111" name="矩形 7"/>
          <p:cNvSpPr>
            <a:spLocks noChangeArrowheads="1"/>
          </p:cNvSpPr>
          <p:nvPr/>
        </p:nvSpPr>
        <p:spPr bwMode="auto">
          <a:xfrm>
            <a:off x="1978025" y="6189663"/>
            <a:ext cx="5022850" cy="369887"/>
          </a:xfrm>
          <a:prstGeom prst="rect">
            <a:avLst/>
          </a:prstGeom>
          <a:noFill/>
          <a:ln w="9525">
            <a:noFill/>
            <a:miter lim="800000"/>
            <a:headEnd/>
            <a:tailEnd/>
          </a:ln>
        </p:spPr>
        <p:txBody>
          <a:bodyPr>
            <a:spAutoFit/>
          </a:bodyPr>
          <a:lstStyle/>
          <a:p>
            <a:r>
              <a:rPr lang="zh-CN" altLang="en-US" b="1" dirty="0">
                <a:solidFill>
                  <a:schemeClr val="tx2"/>
                </a:solidFill>
              </a:rPr>
              <a:t>可以把包含复杂交互的路径独立出去形成用例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7109"/>
                                        </p:tgtEl>
                                        <p:attrNameLst>
                                          <p:attrName>style.visibility</p:attrName>
                                        </p:attrNameLst>
                                      </p:cBhvr>
                                      <p:to>
                                        <p:strVal val="visible"/>
                                      </p:to>
                                    </p:set>
                                    <p:anim to="" calcmode="lin" valueType="num">
                                      <p:cBhvr>
                                        <p:cTn id="7" dur="1" fill="hold"/>
                                        <p:tgtEl>
                                          <p:spTgt spid="47109"/>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47108"/>
                                        </p:tgtEl>
                                        <p:attrNameLst>
                                          <p:attrName>style.visibility</p:attrName>
                                        </p:attrNameLst>
                                      </p:cBhvr>
                                      <p:to>
                                        <p:strVal val="visible"/>
                                      </p:to>
                                    </p:set>
                                    <p:anim to="" calcmode="lin" valueType="num">
                                      <p:cBhvr>
                                        <p:cTn id="10" dur="1" fill="hold"/>
                                        <p:tgtEl>
                                          <p:spTgt spid="47108"/>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47110"/>
                                        </p:tgtEl>
                                        <p:attrNameLst>
                                          <p:attrName>style.visibility</p:attrName>
                                        </p:attrNameLst>
                                      </p:cBhvr>
                                      <p:to>
                                        <p:strVal val="visible"/>
                                      </p:to>
                                    </p:set>
                                    <p:anim to="" calcmode="lin" valueType="num">
                                      <p:cBhvr>
                                        <p:cTn id="15" dur="1" fill="hold"/>
                                        <p:tgtEl>
                                          <p:spTgt spid="47110"/>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47111"/>
                                        </p:tgtEl>
                                        <p:attrNameLst>
                                          <p:attrName>style.visibility</p:attrName>
                                        </p:attrNameLst>
                                      </p:cBhvr>
                                      <p:to>
                                        <p:strVal val="visible"/>
                                      </p:to>
                                    </p:set>
                                    <p:anim to="" calcmode="lin" valueType="num">
                                      <p:cBhvr>
                                        <p:cTn id="18" dur="1" fill="hold"/>
                                        <p:tgtEl>
                                          <p:spTgt spid="471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p:cNvPicPr>
            <a:picLocks noChangeAspect="1" noChangeArrowheads="1"/>
          </p:cNvPicPr>
          <p:nvPr/>
        </p:nvPicPr>
        <p:blipFill>
          <a:blip r:embed="rId2"/>
          <a:srcRect/>
          <a:stretch>
            <a:fillRect/>
          </a:stretch>
        </p:blipFill>
        <p:spPr bwMode="auto">
          <a:xfrm>
            <a:off x="684213" y="1773238"/>
            <a:ext cx="3636962" cy="2611437"/>
          </a:xfrm>
          <a:prstGeom prst="rect">
            <a:avLst/>
          </a:prstGeom>
          <a:noFill/>
          <a:ln w="9525">
            <a:noFill/>
            <a:miter lim="800000"/>
            <a:headEnd/>
            <a:tailEnd/>
          </a:ln>
          <a:effectLst/>
        </p:spPr>
      </p:pic>
      <p:sp>
        <p:nvSpPr>
          <p:cNvPr id="48131" name="Line 5"/>
          <p:cNvSpPr>
            <a:spLocks noChangeShapeType="1"/>
          </p:cNvSpPr>
          <p:nvPr/>
        </p:nvSpPr>
        <p:spPr bwMode="auto">
          <a:xfrm>
            <a:off x="4643438" y="2997200"/>
            <a:ext cx="1081087" cy="0"/>
          </a:xfrm>
          <a:prstGeom prst="line">
            <a:avLst/>
          </a:prstGeom>
          <a:noFill/>
          <a:ln w="76200" cmpd="tri">
            <a:solidFill>
              <a:srgbClr val="0000FF"/>
            </a:solidFill>
            <a:round/>
            <a:headEnd/>
            <a:tailEnd type="triangle" w="med" len="med"/>
          </a:ln>
          <a:effectLst/>
        </p:spPr>
        <p:txBody>
          <a:bodyPr/>
          <a:lstStyle/>
          <a:p>
            <a:endParaRPr lang="zh-CN" altLang="en-US"/>
          </a:p>
        </p:txBody>
      </p:sp>
      <p:pic>
        <p:nvPicPr>
          <p:cNvPr id="48132" name="Picture 6"/>
          <p:cNvPicPr>
            <a:picLocks noChangeAspect="1" noChangeArrowheads="1"/>
          </p:cNvPicPr>
          <p:nvPr/>
        </p:nvPicPr>
        <p:blipFill>
          <a:blip r:embed="rId3"/>
          <a:srcRect/>
          <a:stretch>
            <a:fillRect/>
          </a:stretch>
        </p:blipFill>
        <p:spPr bwMode="auto">
          <a:xfrm>
            <a:off x="6156325" y="2276475"/>
            <a:ext cx="1728788" cy="13938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8130"/>
                                        </p:tgtEl>
                                        <p:attrNameLst>
                                          <p:attrName>style.visibility</p:attrName>
                                        </p:attrNameLst>
                                      </p:cBhvr>
                                      <p:to>
                                        <p:strVal val="visible"/>
                                      </p:to>
                                    </p:set>
                                    <p:anim to="" calcmode="lin" valueType="num">
                                      <p:cBhvr>
                                        <p:cTn id="7" dur="1" fill="hold"/>
                                        <p:tgtEl>
                                          <p:spTgt spid="4813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8131"/>
                                        </p:tgtEl>
                                        <p:attrNameLst>
                                          <p:attrName>style.visibility</p:attrName>
                                        </p:attrNameLst>
                                      </p:cBhvr>
                                      <p:to>
                                        <p:strVal val="visible"/>
                                      </p:to>
                                    </p:set>
                                    <p:anim to="" calcmode="lin" valueType="num">
                                      <p:cBhvr>
                                        <p:cTn id="12" dur="1" fill="hold"/>
                                        <p:tgtEl>
                                          <p:spTgt spid="4813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8132"/>
                                        </p:tgtEl>
                                        <p:attrNameLst>
                                          <p:attrName>style.visibility</p:attrName>
                                        </p:attrNameLst>
                                      </p:cBhvr>
                                      <p:to>
                                        <p:strVal val="visible"/>
                                      </p:to>
                                    </p:set>
                                    <p:anim to="" calcmode="lin" valueType="num">
                                      <p:cBhvr>
                                        <p:cTn id="17" dur="1" fill="hold"/>
                                        <p:tgtEl>
                                          <p:spTgt spid="4813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200012"/>
            <a:ext cx="6911975" cy="1371600"/>
          </a:xfrm>
        </p:spPr>
        <p:txBody>
          <a:bodyPr/>
          <a:lstStyle/>
          <a:p>
            <a:pPr algn="l">
              <a:defRPr/>
            </a:pPr>
            <a:r>
              <a:rPr b="1" dirty="0"/>
              <a:t>讨论</a:t>
            </a:r>
            <a:r>
              <a:rPr lang="en-US" altLang="zh-CN" b="1" dirty="0"/>
              <a:t>1</a:t>
            </a:r>
          </a:p>
        </p:txBody>
      </p:sp>
      <p:sp>
        <p:nvSpPr>
          <p:cNvPr id="49155" name="Rectangle 3"/>
          <p:cNvSpPr>
            <a:spLocks noGrp="1" noChangeArrowheads="1"/>
          </p:cNvSpPr>
          <p:nvPr>
            <p:ph type="body" idx="1"/>
          </p:nvPr>
        </p:nvSpPr>
        <p:spPr>
          <a:xfrm>
            <a:off x="457200" y="1700213"/>
            <a:ext cx="8229600" cy="4465637"/>
          </a:xfrm>
        </p:spPr>
        <p:txBody>
          <a:bodyPr/>
          <a:lstStyle/>
          <a:p>
            <a:r>
              <a:rPr lang="zh-CN" altLang="en-US" dirty="0" smtClean="0">
                <a:solidFill>
                  <a:schemeClr val="tx2"/>
                </a:solidFill>
              </a:rPr>
              <a:t>登录怎么处理</a:t>
            </a:r>
          </a:p>
        </p:txBody>
      </p:sp>
      <p:pic>
        <p:nvPicPr>
          <p:cNvPr id="49156" name="Picture 4"/>
          <p:cNvPicPr>
            <a:picLocks noChangeAspect="1" noChangeArrowheads="1"/>
          </p:cNvPicPr>
          <p:nvPr/>
        </p:nvPicPr>
        <p:blipFill>
          <a:blip r:embed="rId2"/>
          <a:srcRect/>
          <a:stretch>
            <a:fillRect/>
          </a:stretch>
        </p:blipFill>
        <p:spPr bwMode="auto">
          <a:xfrm>
            <a:off x="539750" y="2420938"/>
            <a:ext cx="4032250" cy="2097087"/>
          </a:xfrm>
          <a:prstGeom prst="rect">
            <a:avLst/>
          </a:prstGeom>
          <a:noFill/>
          <a:ln w="9525">
            <a:noFill/>
            <a:miter lim="800000"/>
            <a:headEnd/>
            <a:tailEnd/>
          </a:ln>
          <a:effectLst/>
        </p:spPr>
      </p:pic>
      <p:pic>
        <p:nvPicPr>
          <p:cNvPr id="49157" name="Picture 5"/>
          <p:cNvPicPr>
            <a:picLocks noChangeAspect="1" noChangeArrowheads="1"/>
          </p:cNvPicPr>
          <p:nvPr/>
        </p:nvPicPr>
        <p:blipFill>
          <a:blip r:embed="rId3"/>
          <a:srcRect/>
          <a:stretch>
            <a:fillRect/>
          </a:stretch>
        </p:blipFill>
        <p:spPr bwMode="auto">
          <a:xfrm>
            <a:off x="539750" y="4724400"/>
            <a:ext cx="4033838" cy="1924050"/>
          </a:xfrm>
          <a:prstGeom prst="rect">
            <a:avLst/>
          </a:prstGeom>
          <a:noFill/>
          <a:ln w="9525">
            <a:noFill/>
            <a:miter lim="800000"/>
            <a:headEnd/>
            <a:tailEnd/>
          </a:ln>
          <a:effectLst/>
        </p:spPr>
      </p:pic>
      <p:pic>
        <p:nvPicPr>
          <p:cNvPr id="49158" name="Picture 7"/>
          <p:cNvPicPr>
            <a:picLocks noChangeAspect="1" noChangeArrowheads="1"/>
          </p:cNvPicPr>
          <p:nvPr/>
        </p:nvPicPr>
        <p:blipFill>
          <a:blip r:embed="rId4"/>
          <a:srcRect/>
          <a:stretch>
            <a:fillRect/>
          </a:stretch>
        </p:blipFill>
        <p:spPr bwMode="auto">
          <a:xfrm>
            <a:off x="5229225" y="836613"/>
            <a:ext cx="3175000" cy="3887787"/>
          </a:xfrm>
          <a:prstGeom prst="rect">
            <a:avLst/>
          </a:prstGeom>
          <a:noFill/>
          <a:ln w="9525">
            <a:noFill/>
            <a:miter lim="800000"/>
            <a:headEnd/>
            <a:tailEnd/>
          </a:ln>
          <a:effectLst/>
        </p:spPr>
      </p:pic>
      <p:sp>
        <p:nvSpPr>
          <p:cNvPr id="49159" name="矩形 1"/>
          <p:cNvSpPr>
            <a:spLocks noChangeArrowheads="1"/>
          </p:cNvSpPr>
          <p:nvPr/>
        </p:nvSpPr>
        <p:spPr bwMode="auto">
          <a:xfrm>
            <a:off x="5260975" y="4714875"/>
            <a:ext cx="3414713" cy="1477963"/>
          </a:xfrm>
          <a:prstGeom prst="rect">
            <a:avLst/>
          </a:prstGeom>
          <a:noFill/>
          <a:ln w="9525">
            <a:noFill/>
            <a:miter lim="800000"/>
            <a:headEnd/>
            <a:tailEnd/>
          </a:ln>
        </p:spPr>
        <p:txBody>
          <a:bodyPr>
            <a:spAutoFit/>
          </a:bodyPr>
          <a:lstStyle/>
          <a:p>
            <a:r>
              <a:rPr lang="zh-CN" altLang="en-US" dirty="0">
                <a:solidFill>
                  <a:schemeClr val="tx2"/>
                </a:solidFill>
              </a:rPr>
              <a:t>参考原则： </a:t>
            </a:r>
          </a:p>
          <a:p>
            <a:r>
              <a:rPr lang="zh-CN" altLang="en-US" dirty="0">
                <a:solidFill>
                  <a:schemeClr val="tx2"/>
                </a:solidFill>
              </a:rPr>
              <a:t>一个人，一个地方，一次完成 </a:t>
            </a:r>
          </a:p>
          <a:p>
            <a:r>
              <a:rPr lang="zh-CN" altLang="en-US" dirty="0">
                <a:solidFill>
                  <a:schemeClr val="tx2"/>
                </a:solidFill>
              </a:rPr>
              <a:t>完成后可以愉快地离开 </a:t>
            </a:r>
          </a:p>
          <a:p>
            <a:endParaRPr lang="zh-CN" altLang="en-US" dirty="0">
              <a:solidFill>
                <a:schemeClr val="tx2"/>
              </a:solidFill>
            </a:endParaRPr>
          </a:p>
          <a:p>
            <a:r>
              <a:rPr lang="zh-CN" altLang="en-US" dirty="0">
                <a:solidFill>
                  <a:schemeClr val="tx2"/>
                </a:solidFill>
              </a:rPr>
              <a:t>用户说了算，微观上是等同的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 to="" calcmode="lin" valueType="num">
                                      <p:cBhvr>
                                        <p:cTn id="7" dur="1" fill="hold"/>
                                        <p:tgtEl>
                                          <p:spTgt spid="49156"/>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49157"/>
                                        </p:tgtEl>
                                        <p:attrNameLst>
                                          <p:attrName>style.visibility</p:attrName>
                                        </p:attrNameLst>
                                      </p:cBhvr>
                                      <p:to>
                                        <p:strVal val="visible"/>
                                      </p:to>
                                    </p:set>
                                    <p:anim to="" calcmode="lin" valueType="num">
                                      <p:cBhvr>
                                        <p:cTn id="10" dur="1" fill="hold"/>
                                        <p:tgtEl>
                                          <p:spTgt spid="49157"/>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49158"/>
                                        </p:tgtEl>
                                        <p:attrNameLst>
                                          <p:attrName>style.visibility</p:attrName>
                                        </p:attrNameLst>
                                      </p:cBhvr>
                                      <p:to>
                                        <p:strVal val="visible"/>
                                      </p:to>
                                    </p:set>
                                    <p:anim to="" calcmode="lin" valueType="num">
                                      <p:cBhvr>
                                        <p:cTn id="15" dur="1" fill="hold"/>
                                        <p:tgtEl>
                                          <p:spTgt spid="49158"/>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49159"/>
                                        </p:tgtEl>
                                        <p:attrNameLst>
                                          <p:attrName>style.visibility</p:attrName>
                                        </p:attrNameLst>
                                      </p:cBhvr>
                                      <p:to>
                                        <p:strVal val="visible"/>
                                      </p:to>
                                    </p:set>
                                    <p:anim to="" calcmode="lin" valueType="num">
                                      <p:cBhvr>
                                        <p:cTn id="20" dur="1" fill="hold"/>
                                        <p:tgtEl>
                                          <p:spTgt spid="4915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7261225" y="0"/>
            <a:ext cx="1882775" cy="1371600"/>
          </a:xfrm>
        </p:spPr>
        <p:txBody>
          <a:bodyPr/>
          <a:lstStyle/>
          <a:p>
            <a:pPr>
              <a:defRPr/>
            </a:pPr>
            <a:r>
              <a:rPr b="1" dirty="0"/>
              <a:t>讨论</a:t>
            </a:r>
            <a:r>
              <a:rPr lang="en-US" altLang="zh-CN" b="1" dirty="0"/>
              <a:t>2</a:t>
            </a:r>
          </a:p>
        </p:txBody>
      </p:sp>
      <p:sp>
        <p:nvSpPr>
          <p:cNvPr id="50179" name="Rectangle 3"/>
          <p:cNvSpPr>
            <a:spLocks noGrp="1" noChangeArrowheads="1"/>
          </p:cNvSpPr>
          <p:nvPr>
            <p:ph type="body" idx="1"/>
          </p:nvPr>
        </p:nvSpPr>
        <p:spPr>
          <a:xfrm>
            <a:off x="468313" y="1628775"/>
            <a:ext cx="8229600" cy="3886200"/>
          </a:xfrm>
        </p:spPr>
        <p:txBody>
          <a:bodyPr/>
          <a:lstStyle/>
          <a:p>
            <a:r>
              <a:rPr lang="zh-CN" altLang="en-US" dirty="0" smtClean="0">
                <a:solidFill>
                  <a:schemeClr val="tx2"/>
                </a:solidFill>
              </a:rPr>
              <a:t>几个登录</a:t>
            </a:r>
          </a:p>
        </p:txBody>
      </p:sp>
      <p:pic>
        <p:nvPicPr>
          <p:cNvPr id="50180" name="Picture 4"/>
          <p:cNvPicPr>
            <a:picLocks noChangeAspect="1" noChangeArrowheads="1"/>
          </p:cNvPicPr>
          <p:nvPr/>
        </p:nvPicPr>
        <p:blipFill>
          <a:blip r:embed="rId2"/>
          <a:srcRect/>
          <a:stretch>
            <a:fillRect/>
          </a:stretch>
        </p:blipFill>
        <p:spPr bwMode="auto">
          <a:xfrm>
            <a:off x="179388" y="2708275"/>
            <a:ext cx="3313112" cy="2287588"/>
          </a:xfrm>
          <a:prstGeom prst="rect">
            <a:avLst/>
          </a:prstGeom>
          <a:noFill/>
          <a:ln w="9525">
            <a:noFill/>
            <a:miter lim="800000"/>
            <a:headEnd/>
            <a:tailEnd/>
          </a:ln>
          <a:effectLst/>
        </p:spPr>
      </p:pic>
      <p:pic>
        <p:nvPicPr>
          <p:cNvPr id="50181" name="Picture 5"/>
          <p:cNvPicPr>
            <a:picLocks noChangeAspect="1" noChangeArrowheads="1"/>
          </p:cNvPicPr>
          <p:nvPr/>
        </p:nvPicPr>
        <p:blipFill>
          <a:blip r:embed="rId3"/>
          <a:srcRect/>
          <a:stretch>
            <a:fillRect/>
          </a:stretch>
        </p:blipFill>
        <p:spPr bwMode="auto">
          <a:xfrm>
            <a:off x="3563938" y="2565400"/>
            <a:ext cx="3168650" cy="2760663"/>
          </a:xfrm>
          <a:prstGeom prst="rect">
            <a:avLst/>
          </a:prstGeom>
          <a:noFill/>
          <a:ln w="9525">
            <a:noFill/>
            <a:miter lim="800000"/>
            <a:headEnd/>
            <a:tailEnd/>
          </a:ln>
          <a:effectLst/>
        </p:spPr>
      </p:pic>
      <p:pic>
        <p:nvPicPr>
          <p:cNvPr id="50182" name="Picture 6"/>
          <p:cNvPicPr>
            <a:picLocks noChangeAspect="1" noChangeArrowheads="1"/>
          </p:cNvPicPr>
          <p:nvPr/>
        </p:nvPicPr>
        <p:blipFill>
          <a:blip r:embed="rId4"/>
          <a:srcRect/>
          <a:stretch>
            <a:fillRect/>
          </a:stretch>
        </p:blipFill>
        <p:spPr bwMode="auto">
          <a:xfrm>
            <a:off x="6845300" y="2133600"/>
            <a:ext cx="2119313" cy="3600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 to="" calcmode="lin" valueType="num">
                                      <p:cBhvr>
                                        <p:cTn id="7" dur="1" fill="hold"/>
                                        <p:tgtEl>
                                          <p:spTgt spid="5018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0181"/>
                                        </p:tgtEl>
                                        <p:attrNameLst>
                                          <p:attrName>style.visibility</p:attrName>
                                        </p:attrNameLst>
                                      </p:cBhvr>
                                      <p:to>
                                        <p:strVal val="visible"/>
                                      </p:to>
                                    </p:set>
                                    <p:anim to="" calcmode="lin" valueType="num">
                                      <p:cBhvr>
                                        <p:cTn id="12" dur="1" fill="hold"/>
                                        <p:tgtEl>
                                          <p:spTgt spid="5018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0182"/>
                                        </p:tgtEl>
                                        <p:attrNameLst>
                                          <p:attrName>style.visibility</p:attrName>
                                        </p:attrNameLst>
                                      </p:cBhvr>
                                      <p:to>
                                        <p:strVal val="visible"/>
                                      </p:to>
                                    </p:set>
                                    <p:anim to="" calcmode="lin" valueType="num">
                                      <p:cBhvr>
                                        <p:cTn id="17" dur="1" fill="hold"/>
                                        <p:tgtEl>
                                          <p:spTgt spid="5018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了解用户工作的情形</a:t>
            </a:r>
          </a:p>
        </p:txBody>
      </p:sp>
      <p:sp>
        <p:nvSpPr>
          <p:cNvPr id="5123" name="内容占位符 2"/>
          <p:cNvSpPr>
            <a:spLocks noGrp="1"/>
          </p:cNvSpPr>
          <p:nvPr>
            <p:ph idx="1"/>
          </p:nvPr>
        </p:nvSpPr>
        <p:spPr/>
        <p:txBody>
          <a:bodyPr/>
          <a:lstStyle/>
          <a:p>
            <a:r>
              <a:rPr lang="en-US" altLang="zh-CN" dirty="0" smtClean="0">
                <a:solidFill>
                  <a:schemeClr val="tx2"/>
                </a:solidFill>
              </a:rPr>
              <a:t>You have to understand the users’ work before your software can fit it.——Larry L. Constantine</a:t>
            </a:r>
          </a:p>
          <a:p>
            <a:r>
              <a:rPr lang="zh-CN" altLang="en-US" dirty="0" smtClean="0">
                <a:solidFill>
                  <a:schemeClr val="tx2"/>
                </a:solidFill>
              </a:rPr>
              <a:t>只有了解用户工作的情形，您的软件才能契合其工作。</a:t>
            </a:r>
          </a:p>
        </p:txBody>
      </p:sp>
      <p:sp>
        <p:nvSpPr>
          <p:cNvPr id="4" name="灯片编号占位符 3"/>
          <p:cNvSpPr>
            <a:spLocks noGrp="1"/>
          </p:cNvSpPr>
          <p:nvPr>
            <p:ph type="sldNum" sz="quarter" idx="12"/>
          </p:nvPr>
        </p:nvSpPr>
        <p:spPr/>
        <p:txBody>
          <a:bodyPr/>
          <a:lstStyle/>
          <a:p>
            <a:pPr>
              <a:defRPr/>
            </a:pPr>
            <a:fld id="{BB016562-4326-473C-A228-FD0E03C8F70C}" type="slidenum">
              <a:rPr lang="zh-CN" altLang="en-US" smtClean="0"/>
              <a:pPr>
                <a:defRPr/>
              </a:pPr>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pPr>
              <a:defRPr/>
            </a:pPr>
            <a:r>
              <a:rPr b="1" dirty="0"/>
              <a:t>标识用例间的关系</a:t>
            </a:r>
            <a:endParaRPr b="1" dirty="0">
              <a:latin typeface="Times New Roman" pitchFamily="18" charset="0"/>
            </a:endParaRPr>
          </a:p>
        </p:txBody>
      </p:sp>
      <p:sp>
        <p:nvSpPr>
          <p:cNvPr id="51203" name="Rectangle 3"/>
          <p:cNvSpPr>
            <a:spLocks noGrp="1" noChangeArrowheads="1"/>
          </p:cNvSpPr>
          <p:nvPr>
            <p:ph type="body" idx="1"/>
          </p:nvPr>
        </p:nvSpPr>
        <p:spPr>
          <a:xfrm>
            <a:off x="468313" y="1268413"/>
            <a:ext cx="8229600" cy="4525962"/>
          </a:xfrm>
        </p:spPr>
        <p:txBody>
          <a:bodyPr/>
          <a:lstStyle/>
          <a:p>
            <a:r>
              <a:rPr lang="zh-CN" altLang="en-US" dirty="0" smtClean="0">
                <a:solidFill>
                  <a:schemeClr val="tx2"/>
                </a:solidFill>
              </a:rPr>
              <a:t>用例之间的三种关系：包含关系</a:t>
            </a:r>
            <a:r>
              <a:rPr lang="zh-CN" altLang="en-US" dirty="0" smtClean="0">
                <a:solidFill>
                  <a:schemeClr val="tx2"/>
                </a:solidFill>
                <a:latin typeface="宋体" charset="-122"/>
              </a:rPr>
              <a:t>、</a:t>
            </a:r>
            <a:r>
              <a:rPr lang="zh-CN" altLang="en-US" dirty="0" smtClean="0">
                <a:solidFill>
                  <a:schemeClr val="tx2"/>
                </a:solidFill>
              </a:rPr>
              <a:t>扩展关系</a:t>
            </a:r>
            <a:r>
              <a:rPr lang="zh-CN" altLang="en-US" dirty="0" smtClean="0">
                <a:solidFill>
                  <a:schemeClr val="tx2"/>
                </a:solidFill>
                <a:latin typeface="宋体" charset="-122"/>
              </a:rPr>
              <a:t>、</a:t>
            </a:r>
            <a:r>
              <a:rPr lang="zh-CN" altLang="en-US" dirty="0" smtClean="0">
                <a:solidFill>
                  <a:schemeClr val="tx2"/>
                </a:solidFill>
              </a:rPr>
              <a:t>泛化关系</a:t>
            </a:r>
            <a:endParaRPr lang="zh-CN" altLang="en-US" dirty="0" smtClean="0">
              <a:solidFill>
                <a:schemeClr val="tx2"/>
              </a:solidFill>
              <a:latin typeface="Times New Roman" pitchFamily="18" charset="0"/>
            </a:endParaRPr>
          </a:p>
        </p:txBody>
      </p:sp>
      <p:pic>
        <p:nvPicPr>
          <p:cNvPr id="51204" name="Picture 4"/>
          <p:cNvPicPr>
            <a:picLocks noChangeAspect="1" noChangeArrowheads="1"/>
          </p:cNvPicPr>
          <p:nvPr/>
        </p:nvPicPr>
        <p:blipFill>
          <a:blip r:embed="rId2"/>
          <a:srcRect/>
          <a:stretch>
            <a:fillRect/>
          </a:stretch>
        </p:blipFill>
        <p:spPr bwMode="auto">
          <a:xfrm>
            <a:off x="3708400" y="2205038"/>
            <a:ext cx="4824413" cy="4110037"/>
          </a:xfrm>
          <a:prstGeom prst="rect">
            <a:avLst/>
          </a:prstGeom>
          <a:noFill/>
          <a:ln w="9525">
            <a:noFill/>
            <a:miter lim="800000"/>
            <a:headEnd/>
            <a:tailEnd/>
          </a:ln>
        </p:spPr>
      </p:pic>
      <p:sp>
        <p:nvSpPr>
          <p:cNvPr id="2" name="矩形 1"/>
          <p:cNvSpPr/>
          <p:nvPr/>
        </p:nvSpPr>
        <p:spPr>
          <a:xfrm>
            <a:off x="900113" y="2492375"/>
            <a:ext cx="2808287" cy="3140075"/>
          </a:xfrm>
          <a:prstGeom prst="rect">
            <a:avLst/>
          </a:prstGeom>
        </p:spPr>
        <p:txBody>
          <a:bodyPr>
            <a:spAutoFit/>
          </a:bodyPr>
          <a:lstStyle/>
          <a:p>
            <a:pPr>
              <a:defRPr/>
            </a:pPr>
            <a:r>
              <a:rPr lang="zh-CN" altLang="en-US" dirty="0">
                <a:solidFill>
                  <a:schemeClr val="tx2"/>
                </a:solidFill>
                <a:latin typeface="+mj-ea"/>
                <a:ea typeface="+mj-ea"/>
              </a:rPr>
              <a:t>该系统的主要功能是：以</a:t>
            </a:r>
            <a:r>
              <a:rPr lang="en-US" altLang="zh-CN" dirty="0">
                <a:solidFill>
                  <a:schemeClr val="tx2"/>
                </a:solidFill>
                <a:latin typeface="+mj-ea"/>
                <a:ea typeface="+mj-ea"/>
              </a:rPr>
              <a:t>Internet</a:t>
            </a:r>
            <a:r>
              <a:rPr lang="zh-CN" altLang="en-US" dirty="0">
                <a:solidFill>
                  <a:schemeClr val="tx2"/>
                </a:solidFill>
                <a:latin typeface="+mj-ea"/>
                <a:ea typeface="+mj-ea"/>
              </a:rPr>
              <a:t>的形式向客户提供座位预订服务，如果暂时无法获取座位信息时，允许客户进入“等候队列”，当有人退订之后将及时通知客户。另外，该系统还将为总台服务员提供座位安排以及结帐的功能，要求能够支持现金和银行卡两种结帐方式。</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a:defRPr/>
            </a:pPr>
            <a:r>
              <a:rPr b="1" dirty="0"/>
              <a:t>系统边界</a:t>
            </a:r>
            <a:endParaRPr b="1" dirty="0">
              <a:latin typeface="Times New Roman" pitchFamily="18" charset="0"/>
            </a:endParaRPr>
          </a:p>
        </p:txBody>
      </p:sp>
      <p:sp>
        <p:nvSpPr>
          <p:cNvPr id="343043" name="Rectangle 3"/>
          <p:cNvSpPr>
            <a:spLocks noGrp="1" noChangeArrowheads="1"/>
          </p:cNvSpPr>
          <p:nvPr>
            <p:ph type="body" idx="1"/>
          </p:nvPr>
        </p:nvSpPr>
        <p:spPr/>
        <p:txBody>
          <a:bodyPr>
            <a:normAutofit/>
          </a:bodyPr>
          <a:lstStyle/>
          <a:p>
            <a:pPr>
              <a:defRPr/>
            </a:pPr>
            <a:r>
              <a:rPr lang="zh-CN" altLang="en-US" dirty="0" smtClean="0">
                <a:solidFill>
                  <a:schemeClr val="tx2"/>
                </a:solidFill>
              </a:rPr>
              <a:t>方框</a:t>
            </a:r>
            <a:r>
              <a:rPr lang="en-US" altLang="zh-CN" dirty="0" smtClean="0">
                <a:solidFill>
                  <a:schemeClr val="tx2"/>
                </a:solidFill>
              </a:rPr>
              <a:t>——</a:t>
            </a:r>
            <a:r>
              <a:rPr lang="zh-CN" altLang="en-US" dirty="0" smtClean="0">
                <a:solidFill>
                  <a:schemeClr val="tx2"/>
                </a:solidFill>
              </a:rPr>
              <a:t>所有</a:t>
            </a:r>
            <a:r>
              <a:rPr lang="zh-CN" altLang="en-US" dirty="0">
                <a:solidFill>
                  <a:schemeClr val="tx2"/>
                </a:solidFill>
              </a:rPr>
              <a:t>的用例都在这个方框内，而且它还有个名字：棋牌馆管理系统</a:t>
            </a:r>
            <a:r>
              <a:rPr lang="zh-CN" altLang="en-US" dirty="0" smtClean="0">
                <a:solidFill>
                  <a:schemeClr val="tx2"/>
                </a:solidFill>
              </a:rPr>
              <a:t>。</a:t>
            </a:r>
            <a:endParaRPr lang="en-US" altLang="zh-CN" dirty="0" smtClean="0">
              <a:solidFill>
                <a:schemeClr val="tx2"/>
              </a:solidFill>
            </a:endParaRPr>
          </a:p>
          <a:p>
            <a:pPr lvl="1">
              <a:buFont typeface="Arial" charset="0"/>
              <a:buChar char="•"/>
              <a:defRPr/>
            </a:pPr>
            <a:r>
              <a:rPr lang="zh-CN" altLang="en-US" dirty="0" smtClean="0"/>
              <a:t>在</a:t>
            </a:r>
            <a:r>
              <a:rPr lang="en-US" altLang="zh-CN" dirty="0"/>
              <a:t>UML</a:t>
            </a:r>
            <a:r>
              <a:rPr lang="zh-CN" altLang="en-US" dirty="0"/>
              <a:t>表示法中，这个方框称为</a:t>
            </a:r>
            <a:r>
              <a:rPr lang="zh-CN" altLang="en-US" dirty="0">
                <a:latin typeface="Arial"/>
              </a:rPr>
              <a:t>“</a:t>
            </a:r>
            <a:r>
              <a:rPr lang="zh-CN" altLang="en-US" dirty="0"/>
              <a:t>系统边界</a:t>
            </a:r>
            <a:r>
              <a:rPr lang="zh-CN" altLang="en-US" dirty="0">
                <a:latin typeface="Arial"/>
              </a:rPr>
              <a:t>”</a:t>
            </a:r>
            <a:r>
              <a:rPr lang="zh-CN" altLang="en-US" dirty="0"/>
              <a:t>，也叫做</a:t>
            </a:r>
            <a:r>
              <a:rPr lang="zh-CN" altLang="en-US" dirty="0">
                <a:latin typeface="Arial"/>
              </a:rPr>
              <a:t>“</a:t>
            </a:r>
            <a:r>
              <a:rPr lang="zh-CN" altLang="en-US" dirty="0"/>
              <a:t>系统范围</a:t>
            </a:r>
            <a:r>
              <a:rPr lang="zh-CN" altLang="en-US" dirty="0">
                <a:latin typeface="Arial"/>
              </a:rPr>
              <a:t>”</a:t>
            </a:r>
            <a:r>
              <a:rPr lang="zh-CN" altLang="en-US" dirty="0"/>
              <a:t>，他用来定义系统的界限，系统的用例都置于其中，参与者则置于边界之外。通过这个系统边界可以很清晰地标识出了系统的范围。</a:t>
            </a:r>
            <a:endParaRPr lang="zh-CN" altLang="en-US" dirty="0">
              <a:latin typeface="Times New Roman" pitchFamily="18" charset="0"/>
            </a:endParaRPr>
          </a:p>
          <a:p>
            <a:pPr lvl="2">
              <a:defRPr/>
            </a:pPr>
            <a:r>
              <a:rPr lang="zh-CN" altLang="en-US" dirty="0" smtClean="0"/>
              <a:t>如：明确</a:t>
            </a:r>
            <a:r>
              <a:rPr lang="zh-CN" altLang="en-US" dirty="0"/>
              <a:t>地指出了该系统在处理银行卡结帐时将通过系统外的</a:t>
            </a:r>
            <a:r>
              <a:rPr lang="zh-CN" altLang="en-US" dirty="0">
                <a:latin typeface="Arial"/>
              </a:rPr>
              <a:t>“</a:t>
            </a:r>
            <a:r>
              <a:rPr lang="zh-CN" altLang="en-US" dirty="0"/>
              <a:t>银联</a:t>
            </a:r>
            <a:r>
              <a:rPr lang="en-US" altLang="zh-CN" dirty="0"/>
              <a:t>POS</a:t>
            </a:r>
            <a:r>
              <a:rPr lang="zh-CN" altLang="en-US" dirty="0"/>
              <a:t>系统</a:t>
            </a:r>
            <a:r>
              <a:rPr lang="zh-CN" altLang="en-US" dirty="0">
                <a:latin typeface="Arial"/>
              </a:rPr>
              <a:t>”</a:t>
            </a:r>
            <a:r>
              <a:rPr lang="zh-CN" altLang="en-US" dirty="0"/>
              <a:t>来完成，该系统是位于</a:t>
            </a:r>
            <a:r>
              <a:rPr lang="zh-CN" altLang="en-US" dirty="0">
                <a:latin typeface="Arial"/>
              </a:rPr>
              <a:t>“</a:t>
            </a:r>
            <a:r>
              <a:rPr lang="zh-CN" altLang="en-US" dirty="0"/>
              <a:t>棋牌馆管理系统</a:t>
            </a:r>
            <a:r>
              <a:rPr lang="zh-CN" altLang="en-US" dirty="0">
                <a:latin typeface="Arial"/>
              </a:rPr>
              <a:t>”</a:t>
            </a:r>
            <a:r>
              <a:rPr lang="zh-CN" altLang="en-US" dirty="0"/>
              <a:t>外的。因此，</a:t>
            </a:r>
            <a:r>
              <a:rPr lang="zh-CN" altLang="en-US" dirty="0">
                <a:latin typeface="Arial"/>
              </a:rPr>
              <a:t>“</a:t>
            </a:r>
            <a:r>
              <a:rPr lang="zh-CN" altLang="en-US" dirty="0"/>
              <a:t>银联</a:t>
            </a:r>
            <a:r>
              <a:rPr lang="en-US" altLang="zh-CN" dirty="0"/>
              <a:t>POS</a:t>
            </a:r>
            <a:r>
              <a:rPr lang="zh-CN" altLang="en-US" dirty="0"/>
              <a:t>系统</a:t>
            </a:r>
            <a:r>
              <a:rPr lang="zh-CN" altLang="en-US" dirty="0">
                <a:latin typeface="Arial"/>
              </a:rPr>
              <a:t>”</a:t>
            </a:r>
            <a:r>
              <a:rPr lang="zh-CN" altLang="en-US" dirty="0"/>
              <a:t>也是</a:t>
            </a:r>
            <a:r>
              <a:rPr lang="zh-CN" altLang="en-US" dirty="0" smtClean="0"/>
              <a:t>参与者</a:t>
            </a:r>
            <a:endParaRPr lang="zh-CN" altLang="en-US" dirty="0">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0700" y="0"/>
            <a:ext cx="8229600" cy="1143000"/>
          </a:xfrm>
        </p:spPr>
        <p:txBody>
          <a:bodyPr/>
          <a:lstStyle/>
          <a:p>
            <a:pPr>
              <a:defRPr/>
            </a:pPr>
            <a:r>
              <a:rPr dirty="0"/>
              <a:t>包含关系</a:t>
            </a:r>
          </a:p>
        </p:txBody>
      </p:sp>
      <p:sp>
        <p:nvSpPr>
          <p:cNvPr id="3" name="内容占位符 2"/>
          <p:cNvSpPr>
            <a:spLocks noGrp="1"/>
          </p:cNvSpPr>
          <p:nvPr>
            <p:ph idx="1"/>
          </p:nvPr>
        </p:nvSpPr>
        <p:spPr>
          <a:xfrm>
            <a:off x="506413" y="1117615"/>
            <a:ext cx="8229600" cy="4525963"/>
          </a:xfrm>
        </p:spPr>
        <p:txBody>
          <a:bodyPr>
            <a:normAutofit/>
          </a:bodyPr>
          <a:lstStyle/>
          <a:p>
            <a:pPr>
              <a:defRPr/>
            </a:pPr>
            <a:r>
              <a:rPr lang="zh-CN" altLang="en-US" dirty="0" smtClean="0">
                <a:solidFill>
                  <a:schemeClr val="tx2"/>
                </a:solidFill>
              </a:rPr>
              <a:t>在</a:t>
            </a:r>
            <a:r>
              <a:rPr lang="en-US" altLang="zh-CN" dirty="0" smtClean="0">
                <a:solidFill>
                  <a:schemeClr val="tx2"/>
                </a:solidFill>
              </a:rPr>
              <a:t>UML</a:t>
            </a:r>
            <a:r>
              <a:rPr lang="zh-CN" altLang="en-US" dirty="0" smtClean="0">
                <a:solidFill>
                  <a:schemeClr val="tx2"/>
                </a:solidFill>
              </a:rPr>
              <a:t>中，包含关系用构造型</a:t>
            </a:r>
            <a:r>
              <a:rPr lang="en-US" altLang="zh-CN" dirty="0" smtClean="0">
                <a:solidFill>
                  <a:schemeClr val="tx2"/>
                </a:solidFill>
              </a:rPr>
              <a:t>《include》</a:t>
            </a:r>
            <a:r>
              <a:rPr lang="zh-CN" altLang="en-US" dirty="0" smtClean="0">
                <a:solidFill>
                  <a:schemeClr val="tx2"/>
                </a:solidFill>
              </a:rPr>
              <a:t>表示</a:t>
            </a:r>
            <a:endParaRPr lang="en-US" altLang="zh-CN" dirty="0" smtClean="0">
              <a:solidFill>
                <a:schemeClr val="tx2"/>
              </a:solidFill>
            </a:endParaRPr>
          </a:p>
          <a:p>
            <a:pPr lvl="1">
              <a:buFont typeface="Arial" charset="0"/>
              <a:buChar char="•"/>
              <a:defRPr/>
            </a:pPr>
            <a:r>
              <a:rPr lang="zh-CN" altLang="en-US" dirty="0" smtClean="0"/>
              <a:t>它是指基用例（</a:t>
            </a:r>
            <a:r>
              <a:rPr lang="en-US" altLang="zh-CN" dirty="0" smtClean="0"/>
              <a:t>base use case</a:t>
            </a:r>
            <a:r>
              <a:rPr lang="zh-CN" altLang="en-US" dirty="0" smtClean="0"/>
              <a:t>）在它内部的某一个位置上显式地合并了另一个用例的行为。</a:t>
            </a:r>
          </a:p>
          <a:p>
            <a:pPr lvl="1">
              <a:buFont typeface="Arial" charset="0"/>
              <a:buChar char="•"/>
              <a:defRPr/>
            </a:pPr>
            <a:r>
              <a:rPr lang="zh-CN" altLang="en-US" dirty="0" smtClean="0"/>
              <a:t>包含用例的表示</a:t>
            </a:r>
            <a:endParaRPr lang="en-US" altLang="zh-CN" dirty="0" smtClean="0"/>
          </a:p>
          <a:p>
            <a:pPr lvl="1">
              <a:buFont typeface="Arial" charset="0"/>
              <a:buChar char="•"/>
              <a:defRPr/>
            </a:pPr>
            <a:r>
              <a:rPr lang="zh-CN" altLang="en-US" dirty="0"/>
              <a:t>包含是指一个用例</a:t>
            </a:r>
            <a:r>
              <a:rPr lang="zh-CN" altLang="en-US" dirty="0" smtClean="0"/>
              <a:t>被</a:t>
            </a:r>
            <a:r>
              <a:rPr lang="en-US" altLang="zh-CN" dirty="0" smtClean="0"/>
              <a:t/>
            </a:r>
            <a:br>
              <a:rPr lang="en-US" altLang="zh-CN" dirty="0" smtClean="0"/>
            </a:br>
            <a:r>
              <a:rPr lang="zh-CN" altLang="en-US" dirty="0" smtClean="0"/>
              <a:t>另</a:t>
            </a:r>
            <a:r>
              <a:rPr lang="zh-CN" altLang="en-US" dirty="0"/>
              <a:t>一个用例使用，</a:t>
            </a:r>
            <a:r>
              <a:rPr lang="zh-CN" altLang="en-US" dirty="0" smtClean="0"/>
              <a:t>被</a:t>
            </a:r>
            <a:r>
              <a:rPr lang="en-US" altLang="zh-CN" dirty="0" smtClean="0"/>
              <a:t/>
            </a:r>
            <a:br>
              <a:rPr lang="en-US" altLang="zh-CN" dirty="0" smtClean="0"/>
            </a:br>
            <a:r>
              <a:rPr lang="zh-CN" altLang="en-US" dirty="0" smtClean="0"/>
              <a:t>使用</a:t>
            </a:r>
            <a:r>
              <a:rPr lang="zh-CN" altLang="en-US" dirty="0"/>
              <a:t>的用例就是</a:t>
            </a:r>
            <a:r>
              <a:rPr lang="zh-CN" altLang="en-US" dirty="0" smtClean="0"/>
              <a:t>包含</a:t>
            </a:r>
            <a:r>
              <a:rPr lang="en-US" altLang="zh-CN" dirty="0" smtClean="0"/>
              <a:t/>
            </a:r>
            <a:br>
              <a:rPr lang="en-US" altLang="zh-CN" dirty="0" smtClean="0"/>
            </a:br>
            <a:r>
              <a:rPr lang="zh-CN" altLang="en-US" dirty="0" smtClean="0"/>
              <a:t>用例</a:t>
            </a:r>
            <a:r>
              <a:rPr lang="zh-CN" altLang="en-US" dirty="0"/>
              <a:t>，使用包含</a:t>
            </a:r>
            <a:r>
              <a:rPr lang="zh-CN" altLang="en-US" dirty="0" smtClean="0"/>
              <a:t>用例</a:t>
            </a:r>
            <a:r>
              <a:rPr lang="en-US" altLang="zh-CN" dirty="0" smtClean="0"/>
              <a:t/>
            </a:r>
            <a:br>
              <a:rPr lang="en-US" altLang="zh-CN" dirty="0" smtClean="0"/>
            </a:br>
            <a:r>
              <a:rPr lang="zh-CN" altLang="en-US" dirty="0" smtClean="0"/>
              <a:t>的</a:t>
            </a:r>
            <a:r>
              <a:rPr lang="zh-CN" altLang="en-US" dirty="0"/>
              <a:t>是基</a:t>
            </a:r>
            <a:r>
              <a:rPr lang="zh-CN" altLang="en-US" dirty="0" smtClean="0"/>
              <a:t>用例</a:t>
            </a:r>
            <a:endParaRPr lang="zh-CN" altLang="en-US" dirty="0">
              <a:latin typeface="Times New Roman" pitchFamily="18" charset="0"/>
            </a:endParaRPr>
          </a:p>
          <a:p>
            <a:pPr lvl="1">
              <a:buFont typeface="Arial" charset="0"/>
              <a:buChar char="•"/>
              <a:defRPr/>
            </a:pPr>
            <a:endParaRPr lang="zh-CN" altLang="en-US" dirty="0" smtClean="0"/>
          </a:p>
          <a:p>
            <a:pPr>
              <a:defRPr/>
            </a:pPr>
            <a:endParaRPr lang="zh-CN" altLang="en-US" dirty="0"/>
          </a:p>
        </p:txBody>
      </p:sp>
      <p:sp>
        <p:nvSpPr>
          <p:cNvPr id="4" name="灯片编号占位符 3"/>
          <p:cNvSpPr>
            <a:spLocks noGrp="1"/>
          </p:cNvSpPr>
          <p:nvPr>
            <p:ph type="sldNum" sz="quarter" idx="12"/>
          </p:nvPr>
        </p:nvSpPr>
        <p:spPr/>
        <p:txBody>
          <a:bodyPr/>
          <a:lstStyle/>
          <a:p>
            <a:pPr>
              <a:defRPr/>
            </a:pPr>
            <a:fld id="{F9E31769-0CDB-4363-98DC-BCCD3B05D255}" type="slidenum">
              <a:rPr lang="zh-CN" altLang="en-US" smtClean="0"/>
              <a:pPr>
                <a:defRPr/>
              </a:pPr>
              <a:t>52</a:t>
            </a:fld>
            <a:endParaRPr lang="zh-CN" altLang="en-US"/>
          </a:p>
        </p:txBody>
      </p:sp>
      <p:pic>
        <p:nvPicPr>
          <p:cNvPr id="53253" name="Picture 4"/>
          <p:cNvPicPr>
            <a:picLocks noChangeAspect="1" noChangeArrowheads="1"/>
          </p:cNvPicPr>
          <p:nvPr/>
        </p:nvPicPr>
        <p:blipFill>
          <a:blip r:embed="rId2"/>
          <a:srcRect/>
          <a:stretch>
            <a:fillRect/>
          </a:stretch>
        </p:blipFill>
        <p:spPr bwMode="auto">
          <a:xfrm>
            <a:off x="4676775" y="2363788"/>
            <a:ext cx="3686175" cy="2865437"/>
          </a:xfrm>
          <a:prstGeom prst="rect">
            <a:avLst/>
          </a:prstGeom>
          <a:noFill/>
          <a:ln w="9525">
            <a:noFill/>
            <a:miter lim="800000"/>
            <a:headEnd/>
            <a:tailEnd/>
          </a:ln>
          <a:effectLst/>
        </p:spPr>
      </p:pic>
      <p:sp>
        <p:nvSpPr>
          <p:cNvPr id="11" name="矩形 10"/>
          <p:cNvSpPr/>
          <p:nvPr/>
        </p:nvSpPr>
        <p:spPr>
          <a:xfrm>
            <a:off x="539750" y="5229225"/>
            <a:ext cx="8280400" cy="1323975"/>
          </a:xfrm>
          <a:prstGeom prst="rect">
            <a:avLst/>
          </a:prstGeom>
        </p:spPr>
        <p:txBody>
          <a:bodyPr>
            <a:spAutoFit/>
          </a:bodyPr>
          <a:lstStyle/>
          <a:p>
            <a:pPr>
              <a:defRPr/>
            </a:pPr>
            <a:r>
              <a:rPr lang="zh-CN" altLang="en-US" sz="1600" dirty="0">
                <a:solidFill>
                  <a:schemeClr val="tx2"/>
                </a:solidFill>
                <a:latin typeface="+mj-ea"/>
                <a:ea typeface="+mj-ea"/>
              </a:rPr>
              <a:t>查询、提款、转帐三个是基用例，它们都包含打印回执用例．基用例执行时必须执行包含用例，否则，基用例是不完整的，包含用例不是孤立存在的，它仅作为基用例的一部分出现．图中，</a:t>
            </a:r>
            <a:r>
              <a:rPr lang="zh-CN" altLang="en-US" sz="1600" b="1" dirty="0">
                <a:solidFill>
                  <a:schemeClr val="tx2"/>
                </a:solidFill>
                <a:latin typeface="+mj-ea"/>
                <a:ea typeface="+mj-ea"/>
              </a:rPr>
              <a:t>包含关系的箭头是从基用例指向包含用例．</a:t>
            </a:r>
          </a:p>
          <a:p>
            <a:pPr>
              <a:defRPr/>
            </a:pPr>
            <a:r>
              <a:rPr lang="zh-CN" altLang="en-US" sz="1600" dirty="0">
                <a:solidFill>
                  <a:schemeClr val="tx2"/>
                </a:solidFill>
                <a:latin typeface="+mj-ea"/>
                <a:ea typeface="+mj-ea"/>
              </a:rPr>
              <a:t>只有当某个事件流片断在多个用例中出现时，才将这个事件流片段抽取出来，放在一个单独的用例中</a:t>
            </a:r>
            <a:r>
              <a:rPr lang="en-US" altLang="zh-CN" sz="1600" dirty="0">
                <a:solidFill>
                  <a:schemeClr val="tx2"/>
                </a:solidFill>
                <a:latin typeface="+mj-ea"/>
                <a:ea typeface="+mj-ea"/>
              </a:rPr>
              <a:t>,</a:t>
            </a:r>
            <a:r>
              <a:rPr lang="zh-CN" altLang="en-US" sz="1600" dirty="0">
                <a:solidFill>
                  <a:schemeClr val="tx2"/>
                </a:solidFill>
                <a:latin typeface="+mj-ea"/>
                <a:ea typeface="+mj-ea"/>
              </a:rPr>
              <a:t>把这个用例用作包含用例．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anim to="" calcmode="lin" valueType="num">
                                      <p:cBhvr>
                                        <p:cTn id="7" dur="1" fill="hold"/>
                                        <p:tgtEl>
                                          <p:spTgt spid="5325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to="" calcmode="lin" valueType="num">
                                      <p:cBhvr>
                                        <p:cTn id="12"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b="1" dirty="0"/>
              <a:t>基用例与包含用例事件流</a:t>
            </a:r>
            <a:endParaRPr b="1" dirty="0">
              <a:latin typeface="Times New Roman" pitchFamily="18" charset="0"/>
            </a:endParaRPr>
          </a:p>
        </p:txBody>
      </p:sp>
      <p:sp>
        <p:nvSpPr>
          <p:cNvPr id="54275" name="Rectangle 3"/>
          <p:cNvSpPr>
            <a:spLocks noGrp="1" noChangeArrowheads="1"/>
          </p:cNvSpPr>
          <p:nvPr>
            <p:ph type="body" idx="1"/>
          </p:nvPr>
        </p:nvSpPr>
        <p:spPr/>
        <p:txBody>
          <a:bodyPr/>
          <a:lstStyle/>
          <a:p>
            <a:r>
              <a:rPr lang="zh-CN" altLang="en-US" dirty="0" smtClean="0">
                <a:solidFill>
                  <a:schemeClr val="tx2"/>
                </a:solidFill>
              </a:rPr>
              <a:t>用例预定座位就包含了用例检查座位信息。</a:t>
            </a:r>
            <a:endParaRPr lang="en-US" altLang="zh-CN" dirty="0" smtClean="0">
              <a:solidFill>
                <a:schemeClr val="tx2"/>
              </a:solidFill>
            </a:endParaRPr>
          </a:p>
          <a:p>
            <a:pPr lvl="1">
              <a:buFont typeface="Arial" charset="0"/>
              <a:buChar char="•"/>
            </a:pPr>
            <a:r>
              <a:rPr lang="zh-CN" altLang="en-US" dirty="0" smtClean="0"/>
              <a:t>可以设想，当客户预定座位时，必须知道座位的信息（是否有座位、有哪些空座位等），因此这两个用例的事件流执行顺序如图所示。</a:t>
            </a:r>
            <a:endParaRPr lang="zh-CN" altLang="en-US" dirty="0" smtClean="0">
              <a:latin typeface="Times New Roman" pitchFamily="18" charset="0"/>
            </a:endParaRPr>
          </a:p>
        </p:txBody>
      </p:sp>
      <p:pic>
        <p:nvPicPr>
          <p:cNvPr id="54276" name="Picture 4"/>
          <p:cNvPicPr>
            <a:picLocks noChangeAspect="1" noChangeArrowheads="1"/>
          </p:cNvPicPr>
          <p:nvPr/>
        </p:nvPicPr>
        <p:blipFill>
          <a:blip r:embed="rId2"/>
          <a:srcRect/>
          <a:stretch>
            <a:fillRect/>
          </a:stretch>
        </p:blipFill>
        <p:spPr bwMode="auto">
          <a:xfrm>
            <a:off x="1601788" y="3357563"/>
            <a:ext cx="5618162" cy="29511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 to="" calcmode="lin" valueType="num">
                                      <p:cBhvr>
                                        <p:cTn id="7" dur="1" fill="hold"/>
                                        <p:tgtEl>
                                          <p:spTgt spid="5427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何时使用包含关系 </a:t>
            </a:r>
          </a:p>
        </p:txBody>
      </p:sp>
      <p:sp>
        <p:nvSpPr>
          <p:cNvPr id="55299" name="内容占位符 2"/>
          <p:cNvSpPr>
            <a:spLocks noGrp="1"/>
          </p:cNvSpPr>
          <p:nvPr>
            <p:ph idx="1"/>
          </p:nvPr>
        </p:nvSpPr>
        <p:spPr/>
        <p:txBody>
          <a:bodyPr/>
          <a:lstStyle/>
          <a:p>
            <a:r>
              <a:rPr lang="zh-CN" altLang="en-US" dirty="0" smtClean="0">
                <a:solidFill>
                  <a:schemeClr val="tx2"/>
                </a:solidFill>
              </a:rPr>
              <a:t> 某些步骤在多个用例重复出现，且单独形成价值 </a:t>
            </a:r>
          </a:p>
          <a:p>
            <a:r>
              <a:rPr lang="zh-CN" altLang="en-US" dirty="0" smtClean="0">
                <a:solidFill>
                  <a:schemeClr val="tx2"/>
                </a:solidFill>
              </a:rPr>
              <a:t> 用例的步骤较多时，可以用</a:t>
            </a:r>
            <a:r>
              <a:rPr lang="en-US" altLang="zh-CN" dirty="0" smtClean="0">
                <a:solidFill>
                  <a:schemeClr val="tx2"/>
                </a:solidFill>
              </a:rPr>
              <a:t>Include</a:t>
            </a:r>
            <a:r>
              <a:rPr lang="zh-CN" altLang="en-US" dirty="0" smtClean="0">
                <a:solidFill>
                  <a:schemeClr val="tx2"/>
                </a:solidFill>
              </a:rPr>
              <a:t>简化（慎用） </a:t>
            </a:r>
          </a:p>
          <a:p>
            <a:endParaRPr lang="zh-CN" altLang="en-US" dirty="0" smtClean="0"/>
          </a:p>
        </p:txBody>
      </p:sp>
      <p:sp>
        <p:nvSpPr>
          <p:cNvPr id="4" name="灯片编号占位符 3"/>
          <p:cNvSpPr>
            <a:spLocks noGrp="1"/>
          </p:cNvSpPr>
          <p:nvPr>
            <p:ph type="sldNum" sz="quarter" idx="12"/>
          </p:nvPr>
        </p:nvSpPr>
        <p:spPr/>
        <p:txBody>
          <a:bodyPr/>
          <a:lstStyle/>
          <a:p>
            <a:pPr>
              <a:defRPr/>
            </a:pPr>
            <a:fld id="{11B817B2-3A68-45A7-9B6B-9145BE80562C}" type="slidenum">
              <a:rPr lang="zh-CN" altLang="en-US" smtClean="0"/>
              <a:pPr>
                <a:defRPr/>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spcBef>
                <a:spcPts val="1700"/>
              </a:spcBef>
              <a:spcAft>
                <a:spcPts val="1650"/>
              </a:spcAft>
              <a:defRPr/>
            </a:pPr>
            <a:r>
              <a:rPr b="1" dirty="0"/>
              <a:t>扩展关系</a:t>
            </a:r>
            <a:endParaRPr b="1" dirty="0">
              <a:latin typeface="Times New Roman" pitchFamily="18" charset="0"/>
            </a:endParaRPr>
          </a:p>
        </p:txBody>
      </p:sp>
      <p:sp>
        <p:nvSpPr>
          <p:cNvPr id="312323" name="Rectangle 3"/>
          <p:cNvSpPr>
            <a:spLocks noGrp="1" noChangeArrowheads="1"/>
          </p:cNvSpPr>
          <p:nvPr>
            <p:ph type="body" idx="1"/>
          </p:nvPr>
        </p:nvSpPr>
        <p:spPr/>
        <p:txBody>
          <a:bodyPr>
            <a:normAutofit/>
          </a:bodyPr>
          <a:lstStyle/>
          <a:p>
            <a:pPr>
              <a:defRPr/>
            </a:pPr>
            <a:r>
              <a:rPr lang="zh-CN" altLang="en-US" dirty="0" smtClean="0">
                <a:solidFill>
                  <a:schemeClr val="tx2"/>
                </a:solidFill>
              </a:rPr>
              <a:t>在</a:t>
            </a:r>
            <a:r>
              <a:rPr lang="en-US" altLang="zh-CN" dirty="0">
                <a:solidFill>
                  <a:schemeClr val="tx2"/>
                </a:solidFill>
              </a:rPr>
              <a:t>UML</a:t>
            </a:r>
            <a:r>
              <a:rPr lang="zh-CN" altLang="en-US" dirty="0">
                <a:solidFill>
                  <a:schemeClr val="tx2"/>
                </a:solidFill>
              </a:rPr>
              <a:t>中，扩展关系用构造型</a:t>
            </a:r>
            <a:r>
              <a:rPr lang="en-US" altLang="zh-CN" dirty="0">
                <a:solidFill>
                  <a:schemeClr val="tx2"/>
                </a:solidFill>
              </a:rPr>
              <a:t>《extend》</a:t>
            </a:r>
            <a:r>
              <a:rPr lang="zh-CN" altLang="en-US" dirty="0">
                <a:solidFill>
                  <a:schemeClr val="tx2"/>
                </a:solidFill>
              </a:rPr>
              <a:t>表示（箭头方向是从扩展用例指向基用例</a:t>
            </a:r>
            <a:r>
              <a:rPr lang="zh-CN" altLang="en-US" dirty="0" smtClean="0">
                <a:solidFill>
                  <a:schemeClr val="tx2"/>
                </a:solidFill>
              </a:rPr>
              <a:t>）</a:t>
            </a:r>
            <a:endParaRPr lang="en-US" altLang="zh-CN" dirty="0" smtClean="0">
              <a:solidFill>
                <a:schemeClr val="tx2"/>
              </a:solidFill>
            </a:endParaRPr>
          </a:p>
          <a:p>
            <a:pPr lvl="1">
              <a:buFont typeface="Arial" charset="0"/>
              <a:buChar char="•"/>
              <a:defRPr/>
            </a:pPr>
            <a:r>
              <a:rPr lang="zh-CN" altLang="en-US" dirty="0" smtClean="0"/>
              <a:t>表示</a:t>
            </a:r>
            <a:r>
              <a:rPr lang="zh-CN" altLang="en-US" dirty="0"/>
              <a:t>基</a:t>
            </a:r>
            <a:r>
              <a:rPr lang="zh-CN" altLang="en-US" dirty="0" smtClean="0"/>
              <a:t>用例在</a:t>
            </a:r>
            <a:r>
              <a:rPr lang="zh-CN" altLang="en-US" dirty="0"/>
              <a:t>某个条件成立时，合并执行扩展用例</a:t>
            </a:r>
            <a:r>
              <a:rPr lang="zh-CN" altLang="en-US" dirty="0" smtClean="0"/>
              <a:t>。</a:t>
            </a:r>
            <a:endParaRPr lang="en-US" altLang="zh-CN" dirty="0" smtClean="0"/>
          </a:p>
          <a:p>
            <a:pPr lvl="1">
              <a:buFont typeface="Arial" charset="0"/>
              <a:buChar char="•"/>
              <a:defRPr/>
            </a:pPr>
            <a:r>
              <a:rPr lang="zh-CN" altLang="en-US" dirty="0" smtClean="0"/>
              <a:t>基</a:t>
            </a:r>
            <a:r>
              <a:rPr lang="zh-CN" altLang="en-US" dirty="0"/>
              <a:t>用例独立于扩展用例而存在，只是在特定的条件下，它的行为可以被另一个用例</a:t>
            </a:r>
            <a:r>
              <a:rPr lang="en-US" altLang="zh-CN" dirty="0"/>
              <a:t>(</a:t>
            </a:r>
            <a:r>
              <a:rPr lang="zh-CN" altLang="en-US" dirty="0"/>
              <a:t>扩展</a:t>
            </a:r>
            <a:r>
              <a:rPr lang="en-US" altLang="zh-CN" dirty="0"/>
              <a:t>)</a:t>
            </a:r>
            <a:r>
              <a:rPr lang="zh-CN" altLang="en-US" dirty="0"/>
              <a:t>所扩展 </a:t>
            </a:r>
            <a:endParaRPr lang="en-US" altLang="zh-CN" dirty="0" smtClean="0"/>
          </a:p>
          <a:p>
            <a:pPr lvl="1">
              <a:buFont typeface="Arial" charset="0"/>
              <a:buChar char="•"/>
              <a:defRPr/>
            </a:pPr>
            <a:r>
              <a:rPr lang="zh-CN" altLang="en-US" dirty="0"/>
              <a:t>例如对于电话业务，可以在基本通话</a:t>
            </a:r>
            <a:r>
              <a:rPr lang="en-US" altLang="zh-CN" dirty="0"/>
              <a:t>(Call)</a:t>
            </a:r>
            <a:r>
              <a:rPr lang="zh-CN" altLang="en-US" dirty="0"/>
              <a:t>业务上扩展出一些增值业务，如：呼叫等待</a:t>
            </a:r>
            <a:r>
              <a:rPr lang="en-US" altLang="zh-CN" dirty="0"/>
              <a:t>(Call Waiting)</a:t>
            </a:r>
            <a:r>
              <a:rPr lang="zh-CN" altLang="en-US" dirty="0"/>
              <a:t>和呼叫转移</a:t>
            </a:r>
            <a:r>
              <a:rPr lang="en-US" altLang="zh-CN" dirty="0"/>
              <a:t>(Call Transfer)</a:t>
            </a:r>
            <a:r>
              <a:rPr lang="zh-CN" altLang="en-US" dirty="0"/>
              <a:t>。我们可以用扩展关系将这些业务的用例模型描述如下：</a:t>
            </a:r>
          </a:p>
          <a:p>
            <a:pPr lvl="1">
              <a:buFont typeface="Arial" charset="0"/>
              <a:buChar char="•"/>
              <a:defRPr/>
            </a:pPr>
            <a:endParaRPr lang="zh-CN" altLang="en-US" dirty="0">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spcBef>
                <a:spcPts val="1700"/>
              </a:spcBef>
              <a:spcAft>
                <a:spcPts val="1650"/>
              </a:spcAft>
              <a:defRPr/>
            </a:pPr>
            <a:r>
              <a:rPr b="1" dirty="0"/>
              <a:t>扩展关系</a:t>
            </a:r>
            <a:endParaRPr b="1" dirty="0">
              <a:latin typeface="Times New Roman" pitchFamily="18" charset="0"/>
            </a:endParaRPr>
          </a:p>
        </p:txBody>
      </p:sp>
      <p:sp>
        <p:nvSpPr>
          <p:cNvPr id="57347" name="Rectangle 3"/>
          <p:cNvSpPr>
            <a:spLocks noGrp="1" noChangeArrowheads="1"/>
          </p:cNvSpPr>
          <p:nvPr>
            <p:ph type="body" idx="1"/>
          </p:nvPr>
        </p:nvSpPr>
        <p:spPr>
          <a:xfrm>
            <a:off x="0" y="1857364"/>
            <a:ext cx="2686040" cy="2143140"/>
          </a:xfrm>
        </p:spPr>
        <p:txBody>
          <a:bodyPr/>
          <a:lstStyle/>
          <a:p>
            <a:r>
              <a:rPr lang="zh-CN" altLang="en-US" sz="1800" dirty="0" smtClean="0">
                <a:solidFill>
                  <a:schemeClr val="tx2"/>
                </a:solidFill>
              </a:rPr>
              <a:t>上图说明：用户打电话时，有可能进入呼叫等待，也有可能进入呼叫转移．呼叫等待用例和呼叫转移用例都是</a:t>
            </a:r>
            <a:r>
              <a:rPr lang="zh-CN" altLang="en-US" sz="1800" b="1" dirty="0" smtClean="0">
                <a:solidFill>
                  <a:schemeClr val="tx2"/>
                </a:solidFill>
              </a:rPr>
              <a:t>打电话用例的扩展用例</a:t>
            </a:r>
            <a:r>
              <a:rPr lang="zh-CN" altLang="en-US" sz="1800" dirty="0" smtClean="0">
                <a:solidFill>
                  <a:schemeClr val="tx2"/>
                </a:solidFill>
              </a:rPr>
              <a:t>．</a:t>
            </a:r>
            <a:endParaRPr lang="zh-CN" altLang="en-US" sz="1800" dirty="0" smtClean="0">
              <a:solidFill>
                <a:schemeClr val="tx2"/>
              </a:solidFill>
              <a:latin typeface="Times New Roman" pitchFamily="18" charset="0"/>
            </a:endParaRPr>
          </a:p>
        </p:txBody>
      </p:sp>
      <p:pic>
        <p:nvPicPr>
          <p:cNvPr id="57348" name="Picture 5"/>
          <p:cNvPicPr>
            <a:picLocks noChangeAspect="1" noChangeArrowheads="1"/>
          </p:cNvPicPr>
          <p:nvPr/>
        </p:nvPicPr>
        <p:blipFill>
          <a:blip r:embed="rId2"/>
          <a:srcRect/>
          <a:stretch>
            <a:fillRect/>
          </a:stretch>
        </p:blipFill>
        <p:spPr bwMode="auto">
          <a:xfrm>
            <a:off x="2771775" y="1196975"/>
            <a:ext cx="5616575" cy="3829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pPr>
              <a:defRPr/>
            </a:pPr>
            <a:r>
              <a:rPr b="1" dirty="0"/>
              <a:t>基用例与扩展用例的事件流</a:t>
            </a:r>
            <a:endParaRPr b="1" dirty="0">
              <a:latin typeface="Times New Roman" pitchFamily="18" charset="0"/>
            </a:endParaRPr>
          </a:p>
        </p:txBody>
      </p:sp>
      <p:sp>
        <p:nvSpPr>
          <p:cNvPr id="354307" name="Rectangle 3"/>
          <p:cNvSpPr>
            <a:spLocks noGrp="1" noChangeArrowheads="1"/>
          </p:cNvSpPr>
          <p:nvPr>
            <p:ph type="body" idx="1"/>
          </p:nvPr>
        </p:nvSpPr>
        <p:spPr>
          <a:xfrm>
            <a:off x="323850" y="1773238"/>
            <a:ext cx="3600450" cy="4876800"/>
          </a:xfrm>
        </p:spPr>
        <p:txBody>
          <a:bodyPr>
            <a:normAutofit fontScale="92500" lnSpcReduction="10000"/>
          </a:bodyPr>
          <a:lstStyle/>
          <a:p>
            <a:pPr>
              <a:defRPr/>
            </a:pPr>
            <a:r>
              <a:rPr lang="zh-CN" altLang="en-US" sz="2400" dirty="0" smtClean="0">
                <a:solidFill>
                  <a:schemeClr val="tx2"/>
                </a:solidFill>
              </a:rPr>
              <a:t>在图中</a:t>
            </a:r>
            <a:r>
              <a:rPr lang="zh-CN" altLang="en-US" sz="2400" dirty="0">
                <a:solidFill>
                  <a:schemeClr val="tx2"/>
                </a:solidFill>
              </a:rPr>
              <a:t>，用例处理等候队列就是对用例预定座位的一个扩展</a:t>
            </a:r>
            <a:r>
              <a:rPr lang="zh-CN" altLang="en-US" sz="2400" dirty="0" smtClean="0">
                <a:solidFill>
                  <a:schemeClr val="tx2"/>
                </a:solidFill>
              </a:rPr>
              <a:t>。</a:t>
            </a:r>
            <a:endParaRPr lang="en-US" altLang="zh-CN" sz="2400" dirty="0" smtClean="0">
              <a:solidFill>
                <a:schemeClr val="tx2"/>
              </a:solidFill>
            </a:endParaRPr>
          </a:p>
          <a:p>
            <a:pPr>
              <a:defRPr/>
            </a:pPr>
            <a:r>
              <a:rPr lang="zh-CN" altLang="en-US" sz="2400" dirty="0" smtClean="0">
                <a:solidFill>
                  <a:schemeClr val="tx2"/>
                </a:solidFill>
              </a:rPr>
              <a:t>当</a:t>
            </a:r>
            <a:r>
              <a:rPr lang="zh-CN" altLang="en-US" sz="2400" dirty="0">
                <a:solidFill>
                  <a:schemeClr val="tx2"/>
                </a:solidFill>
              </a:rPr>
              <a:t>客户预定座位时，如果没有空座位或客户指定的座位时，客户就有两种选择：一是取消预定操作，二是进入等候队列中，等待系统通知；如果有客户想</a:t>
            </a:r>
            <a:r>
              <a:rPr lang="zh-CN" altLang="en-US" sz="2400" dirty="0" smtClean="0">
                <a:solidFill>
                  <a:schemeClr val="tx2"/>
                </a:solidFill>
              </a:rPr>
              <a:t>要的座位</a:t>
            </a:r>
            <a:r>
              <a:rPr lang="zh-CN" altLang="en-US" sz="2400" dirty="0">
                <a:solidFill>
                  <a:schemeClr val="tx2"/>
                </a:solidFill>
              </a:rPr>
              <a:t>，就无需进入等候队列了，也就是说，用户预定座位时，并不是在每次都要执行处理等候队列用例</a:t>
            </a:r>
            <a:r>
              <a:rPr lang="zh-CN" altLang="en-US" sz="2400" dirty="0" smtClean="0">
                <a:solidFill>
                  <a:schemeClr val="tx2"/>
                </a:solidFill>
              </a:rPr>
              <a:t>。</a:t>
            </a:r>
            <a:endParaRPr lang="zh-CN" altLang="en-US" sz="2400" dirty="0">
              <a:solidFill>
                <a:schemeClr val="tx2"/>
              </a:solidFill>
              <a:latin typeface="Times New Roman" pitchFamily="18" charset="0"/>
            </a:endParaRPr>
          </a:p>
        </p:txBody>
      </p:sp>
      <p:pic>
        <p:nvPicPr>
          <p:cNvPr id="58372" name="Picture 4"/>
          <p:cNvPicPr>
            <a:picLocks noChangeAspect="1" noChangeArrowheads="1"/>
          </p:cNvPicPr>
          <p:nvPr/>
        </p:nvPicPr>
        <p:blipFill>
          <a:blip r:embed="rId2"/>
          <a:srcRect/>
          <a:stretch>
            <a:fillRect/>
          </a:stretch>
        </p:blipFill>
        <p:spPr bwMode="auto">
          <a:xfrm>
            <a:off x="3924300" y="2046288"/>
            <a:ext cx="4629150" cy="2808287"/>
          </a:xfrm>
          <a:prstGeom prst="rect">
            <a:avLst/>
          </a:prstGeom>
          <a:noFill/>
          <a:ln w="9525">
            <a:noFill/>
            <a:miter lim="800000"/>
            <a:headEnd/>
            <a:tailEnd/>
          </a:ln>
        </p:spPr>
      </p:pic>
      <p:sp>
        <p:nvSpPr>
          <p:cNvPr id="2" name="矩形 1"/>
          <p:cNvSpPr/>
          <p:nvPr/>
        </p:nvSpPr>
        <p:spPr>
          <a:xfrm>
            <a:off x="4067175" y="5027613"/>
            <a:ext cx="4572000" cy="1570037"/>
          </a:xfrm>
          <a:prstGeom prst="rect">
            <a:avLst/>
          </a:prstGeom>
        </p:spPr>
        <p:txBody>
          <a:bodyPr>
            <a:spAutoFit/>
          </a:bodyPr>
          <a:lstStyle/>
          <a:p>
            <a:pPr>
              <a:defRPr/>
            </a:pPr>
            <a:r>
              <a:rPr lang="zh-CN" altLang="en-US" sz="1600" b="1" dirty="0">
                <a:solidFill>
                  <a:schemeClr val="tx2"/>
                </a:solidFill>
                <a:latin typeface="+mj-ea"/>
                <a:ea typeface="+mj-ea"/>
              </a:rPr>
              <a:t>也就是说，基用例可以独立于扩展用例存在地，只是在特定的条件下，它的行为可以被扩展用例进行扩展．</a:t>
            </a:r>
          </a:p>
          <a:p>
            <a:pPr>
              <a:defRPr/>
            </a:pPr>
            <a:r>
              <a:rPr lang="zh-CN" altLang="en-US" sz="1600" b="1" dirty="0">
                <a:solidFill>
                  <a:schemeClr val="tx2"/>
                </a:solidFill>
                <a:latin typeface="+mj-ea"/>
                <a:ea typeface="+mj-ea"/>
              </a:rPr>
              <a:t>在实际建模中，我们把可选的行为封装为扩展用例，通过这种方式，可以把可选的行为从必须的行为中分离出来。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 to="" calcmode="lin" valueType="num">
                                      <p:cBhvr>
                                        <p:cTn id="7" dur="1" fill="hold"/>
                                        <p:tgtEl>
                                          <p:spTgt spid="5837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54307">
                                            <p:txEl>
                                              <p:pRg st="0" end="0"/>
                                            </p:txEl>
                                          </p:spTgt>
                                        </p:tgtEl>
                                        <p:attrNameLst>
                                          <p:attrName>style.visibility</p:attrName>
                                        </p:attrNameLst>
                                      </p:cBhvr>
                                      <p:to>
                                        <p:strVal val="visible"/>
                                      </p:to>
                                    </p:set>
                                    <p:anim to="" calcmode="lin" valueType="num">
                                      <p:cBhvr>
                                        <p:cTn id="12" dur="1" fill="hold"/>
                                        <p:tgtEl>
                                          <p:spTgt spid="354307">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54307">
                                            <p:txEl>
                                              <p:pRg st="1" end="1"/>
                                            </p:txEl>
                                          </p:spTgt>
                                        </p:tgtEl>
                                        <p:attrNameLst>
                                          <p:attrName>style.visibility</p:attrName>
                                        </p:attrNameLst>
                                      </p:cBhvr>
                                      <p:to>
                                        <p:strVal val="visible"/>
                                      </p:to>
                                    </p:set>
                                    <p:anim to="" calcmode="lin" valueType="num">
                                      <p:cBhvr>
                                        <p:cTn id="17" dur="1" fill="hold"/>
                                        <p:tgtEl>
                                          <p:spTgt spid="354307">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to="" calcmode="lin" valueType="num">
                                      <p:cBhvr>
                                        <p:cTn id="22"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何时使用扩展关系</a:t>
            </a:r>
            <a:r>
              <a:rPr dirty="0"/>
              <a:t> </a:t>
            </a:r>
          </a:p>
        </p:txBody>
      </p:sp>
      <p:sp>
        <p:nvSpPr>
          <p:cNvPr id="59395" name="内容占位符 2"/>
          <p:cNvSpPr>
            <a:spLocks noGrp="1"/>
          </p:cNvSpPr>
          <p:nvPr>
            <p:ph idx="1"/>
          </p:nvPr>
        </p:nvSpPr>
        <p:spPr>
          <a:xfrm>
            <a:off x="457200" y="1371600"/>
            <a:ext cx="7543824" cy="5081588"/>
          </a:xfrm>
        </p:spPr>
        <p:txBody>
          <a:bodyPr/>
          <a:lstStyle/>
          <a:p>
            <a:r>
              <a:rPr lang="zh-CN" altLang="en-US" dirty="0" smtClean="0">
                <a:solidFill>
                  <a:schemeClr val="tx2"/>
                </a:solidFill>
              </a:rPr>
              <a:t>扩展路径步骤多 </a:t>
            </a:r>
          </a:p>
          <a:p>
            <a:r>
              <a:rPr lang="zh-CN" altLang="en-US" dirty="0" smtClean="0">
                <a:solidFill>
                  <a:schemeClr val="tx2"/>
                </a:solidFill>
              </a:rPr>
              <a:t>扩展路径内部还有扩展点－－扩展之扩展 </a:t>
            </a:r>
          </a:p>
          <a:p>
            <a:r>
              <a:rPr lang="zh-CN" altLang="en-US" dirty="0" smtClean="0">
                <a:solidFill>
                  <a:schemeClr val="tx2"/>
                </a:solidFill>
              </a:rPr>
              <a:t>扩展路径未定或容易变化－－分离以“冻结”基用例 </a:t>
            </a:r>
          </a:p>
        </p:txBody>
      </p:sp>
      <p:sp>
        <p:nvSpPr>
          <p:cNvPr id="4" name="灯片编号占位符 3"/>
          <p:cNvSpPr>
            <a:spLocks noGrp="1"/>
          </p:cNvSpPr>
          <p:nvPr>
            <p:ph type="sldNum" sz="quarter" idx="12"/>
          </p:nvPr>
        </p:nvSpPr>
        <p:spPr/>
        <p:txBody>
          <a:bodyPr/>
          <a:lstStyle/>
          <a:p>
            <a:pPr>
              <a:defRPr/>
            </a:pPr>
            <a:fld id="{94C54F66-F5B9-48B8-9F0D-610AD4A7B887}" type="slidenum">
              <a:rPr lang="zh-CN" altLang="en-US" smtClean="0"/>
              <a:pPr>
                <a:defRPr/>
              </a:pPr>
              <a:t>58</a:t>
            </a:fld>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b="1" dirty="0"/>
              <a:t>泛化关系</a:t>
            </a:r>
            <a:endParaRPr b="1" dirty="0">
              <a:latin typeface="Times New Roman" pitchFamily="18" charset="0"/>
            </a:endParaRPr>
          </a:p>
        </p:txBody>
      </p:sp>
      <p:sp>
        <p:nvSpPr>
          <p:cNvPr id="60419" name="Rectangle 3"/>
          <p:cNvSpPr>
            <a:spLocks noGrp="1" noChangeArrowheads="1"/>
          </p:cNvSpPr>
          <p:nvPr>
            <p:ph type="body" idx="1"/>
          </p:nvPr>
        </p:nvSpPr>
        <p:spPr/>
        <p:txBody>
          <a:bodyPr/>
          <a:lstStyle/>
          <a:p>
            <a:r>
              <a:rPr lang="zh-CN" altLang="en-US" dirty="0" smtClean="0">
                <a:solidFill>
                  <a:schemeClr val="tx2"/>
                </a:solidFill>
              </a:rPr>
              <a:t>在</a:t>
            </a:r>
            <a:r>
              <a:rPr lang="en-US" altLang="zh-CN" dirty="0" smtClean="0">
                <a:solidFill>
                  <a:schemeClr val="tx2"/>
                </a:solidFill>
              </a:rPr>
              <a:t>UML</a:t>
            </a:r>
            <a:r>
              <a:rPr lang="zh-CN" altLang="en-US" dirty="0" smtClean="0">
                <a:solidFill>
                  <a:schemeClr val="tx2"/>
                </a:solidFill>
              </a:rPr>
              <a:t>中，用例的泛化关系和类图中的泛化关系是一样的。</a:t>
            </a:r>
            <a:endParaRPr lang="en-US" altLang="zh-CN" dirty="0" smtClean="0">
              <a:solidFill>
                <a:schemeClr val="tx2"/>
              </a:solidFill>
            </a:endParaRPr>
          </a:p>
          <a:p>
            <a:r>
              <a:rPr lang="zh-CN" altLang="en-US" dirty="0" smtClean="0">
                <a:solidFill>
                  <a:schemeClr val="tx2"/>
                </a:solidFill>
              </a:rPr>
              <a:t>用例的泛化就是指父用例的行为被子用例继承或覆盖．</a:t>
            </a:r>
            <a:endParaRPr lang="en-US" altLang="zh-CN" dirty="0" smtClean="0">
              <a:solidFill>
                <a:schemeClr val="tx2"/>
              </a:solidFill>
              <a:latin typeface="Times New Roman" pitchFamily="18" charset="0"/>
            </a:endParaRPr>
          </a:p>
        </p:txBody>
      </p:sp>
      <p:pic>
        <p:nvPicPr>
          <p:cNvPr id="60420" name="Picture 4"/>
          <p:cNvPicPr>
            <a:picLocks noChangeAspect="1" noChangeArrowheads="1"/>
          </p:cNvPicPr>
          <p:nvPr/>
        </p:nvPicPr>
        <p:blipFill>
          <a:blip r:embed="rId2"/>
          <a:srcRect/>
          <a:stretch>
            <a:fillRect/>
          </a:stretch>
        </p:blipFill>
        <p:spPr bwMode="auto">
          <a:xfrm>
            <a:off x="1692275" y="4356100"/>
            <a:ext cx="6338888" cy="17287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 to="" calcmode="lin" valueType="num">
                                      <p:cBhvr>
                                        <p:cTn id="7" dur="1" fill="hold"/>
                                        <p:tgtEl>
                                          <p:spTgt spid="6042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使用才是最重要的问题所在</a:t>
            </a:r>
          </a:p>
        </p:txBody>
      </p:sp>
      <p:sp>
        <p:nvSpPr>
          <p:cNvPr id="6147" name="内容占位符 2"/>
          <p:cNvSpPr>
            <a:spLocks noGrp="1"/>
          </p:cNvSpPr>
          <p:nvPr>
            <p:ph idx="1"/>
          </p:nvPr>
        </p:nvSpPr>
        <p:spPr/>
        <p:txBody>
          <a:bodyPr/>
          <a:lstStyle/>
          <a:p>
            <a:r>
              <a:rPr lang="en-US" altLang="zh-CN" dirty="0" smtClean="0">
                <a:solidFill>
                  <a:schemeClr val="tx2"/>
                </a:solidFill>
              </a:rPr>
              <a:t>Users are not the center of the universe. The most important issue in designing more-usable software is usage. .——Larry L. Constantine</a:t>
            </a:r>
          </a:p>
          <a:p>
            <a:r>
              <a:rPr lang="zh-CN" altLang="en-US" dirty="0" smtClean="0">
                <a:solidFill>
                  <a:schemeClr val="tx2"/>
                </a:solidFill>
              </a:rPr>
              <a:t>用户本身并非焦点，想设计出更适用的软件时，使用才是最重要的问题所在。</a:t>
            </a:r>
          </a:p>
        </p:txBody>
      </p:sp>
      <p:sp>
        <p:nvSpPr>
          <p:cNvPr id="4" name="灯片编号占位符 3"/>
          <p:cNvSpPr>
            <a:spLocks noGrp="1"/>
          </p:cNvSpPr>
          <p:nvPr>
            <p:ph type="sldNum" sz="quarter" idx="12"/>
          </p:nvPr>
        </p:nvSpPr>
        <p:spPr/>
        <p:txBody>
          <a:bodyPr/>
          <a:lstStyle/>
          <a:p>
            <a:pPr>
              <a:defRPr/>
            </a:pPr>
            <a:fld id="{0F1FA42A-ABF7-4B13-A7CC-0BF427B44D96}" type="slidenum">
              <a:rPr lang="zh-CN" altLang="en-US" smtClean="0"/>
              <a:pPr>
                <a:defRPr/>
              </a:pPr>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pPr>
              <a:defRPr/>
            </a:pPr>
            <a:r>
              <a:rPr b="1" dirty="0"/>
              <a:t>父用例与子用例的事件流</a:t>
            </a:r>
            <a:endParaRPr b="1" dirty="0">
              <a:latin typeface="Times New Roman" pitchFamily="18" charset="0"/>
            </a:endParaRPr>
          </a:p>
        </p:txBody>
      </p:sp>
      <p:sp>
        <p:nvSpPr>
          <p:cNvPr id="61443" name="Rectangle 3"/>
          <p:cNvSpPr>
            <a:spLocks noGrp="1" noChangeArrowheads="1"/>
          </p:cNvSpPr>
          <p:nvPr>
            <p:ph type="body" idx="1"/>
          </p:nvPr>
        </p:nvSpPr>
        <p:spPr>
          <a:xfrm>
            <a:off x="457200" y="1371600"/>
            <a:ext cx="8229600" cy="2271714"/>
          </a:xfrm>
        </p:spPr>
        <p:txBody>
          <a:bodyPr/>
          <a:lstStyle/>
          <a:p>
            <a:r>
              <a:rPr lang="zh-CN" altLang="en-US" sz="2000" dirty="0" smtClean="0">
                <a:solidFill>
                  <a:schemeClr val="tx2"/>
                </a:solidFill>
              </a:rPr>
              <a:t>用例之间的泛化表示子用例继承了父用例的行为和含义；子用例还可以增加或覆盖父用例的行为；子用例还可以出现在父用例出现地位置。</a:t>
            </a:r>
            <a:endParaRPr lang="en-US" altLang="zh-CN" sz="2000" dirty="0" smtClean="0">
              <a:solidFill>
                <a:schemeClr val="tx2"/>
              </a:solidFill>
            </a:endParaRPr>
          </a:p>
          <a:p>
            <a:pPr lvl="1">
              <a:buFont typeface="Arial" charset="0"/>
              <a:buChar char="•"/>
            </a:pPr>
            <a:r>
              <a:rPr lang="zh-CN" altLang="en-US" sz="1800" dirty="0" smtClean="0"/>
              <a:t>例如，在图中，用例收款只定义收款的一般过程，而处理现金结帐和处理银行卡结帐则是两个子用例，它们完成不同的情况下的收款工作。</a:t>
            </a:r>
            <a:endParaRPr lang="en-US" altLang="zh-CN" sz="1800" dirty="0" smtClean="0">
              <a:latin typeface="Times New Roman" pitchFamily="18" charset="0"/>
            </a:endParaRPr>
          </a:p>
        </p:txBody>
      </p:sp>
      <p:pic>
        <p:nvPicPr>
          <p:cNvPr id="61444" name="Picture 4"/>
          <p:cNvPicPr>
            <a:picLocks noChangeAspect="1" noChangeArrowheads="1"/>
          </p:cNvPicPr>
          <p:nvPr/>
        </p:nvPicPr>
        <p:blipFill>
          <a:blip r:embed="rId2"/>
          <a:srcRect/>
          <a:stretch>
            <a:fillRect/>
          </a:stretch>
        </p:blipFill>
        <p:spPr bwMode="auto">
          <a:xfrm>
            <a:off x="3419475" y="3933825"/>
            <a:ext cx="4957763" cy="2663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1444"/>
                                        </p:tgtEl>
                                        <p:attrNameLst>
                                          <p:attrName>style.visibility</p:attrName>
                                        </p:attrNameLst>
                                      </p:cBhvr>
                                      <p:to>
                                        <p:strVal val="visible"/>
                                      </p:to>
                                    </p:set>
                                    <p:anim to="" calcmode="lin" valueType="num">
                                      <p:cBhvr>
                                        <p:cTn id="7" dur="1" fill="hold"/>
                                        <p:tgtEl>
                                          <p:spTgt spid="6144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参与者与用例之间的关系</a:t>
            </a:r>
          </a:p>
        </p:txBody>
      </p:sp>
      <p:sp>
        <p:nvSpPr>
          <p:cNvPr id="62467" name="Rectangle 3"/>
          <p:cNvSpPr>
            <a:spLocks noGrp="1" noChangeArrowheads="1"/>
          </p:cNvSpPr>
          <p:nvPr>
            <p:ph type="body" idx="1"/>
          </p:nvPr>
        </p:nvSpPr>
        <p:spPr/>
        <p:txBody>
          <a:bodyPr/>
          <a:lstStyle/>
          <a:p>
            <a:r>
              <a:rPr lang="zh-CN" altLang="en-US" dirty="0" smtClean="0">
                <a:solidFill>
                  <a:schemeClr val="tx2"/>
                </a:solidFill>
              </a:rPr>
              <a:t>参与者用例之间是关联关系，表示了参与者与用例间的通信</a:t>
            </a:r>
            <a:endParaRPr lang="en-US" altLang="zh-CN" dirty="0" smtClean="0">
              <a:solidFill>
                <a:schemeClr val="tx2"/>
              </a:solidFill>
            </a:endParaRPr>
          </a:p>
          <a:p>
            <a:r>
              <a:rPr lang="zh-CN" altLang="en-US" dirty="0" smtClean="0">
                <a:solidFill>
                  <a:schemeClr val="tx2"/>
                </a:solidFill>
              </a:rPr>
              <a:t>用一条实线箭头表示，由参与者指向用例</a:t>
            </a:r>
            <a:endParaRPr lang="en-US" altLang="zh-CN" dirty="0" smtClean="0">
              <a:solidFill>
                <a:schemeClr val="tx2"/>
              </a:solidFill>
              <a:latin typeface="Times New Roman" pitchFamily="18" charset="0"/>
            </a:endParaRPr>
          </a:p>
        </p:txBody>
      </p:sp>
      <p:pic>
        <p:nvPicPr>
          <p:cNvPr id="62468" name="Picture 4"/>
          <p:cNvPicPr>
            <a:picLocks noChangeAspect="1" noChangeArrowheads="1"/>
          </p:cNvPicPr>
          <p:nvPr/>
        </p:nvPicPr>
        <p:blipFill>
          <a:blip r:embed="rId2"/>
          <a:srcRect/>
          <a:stretch>
            <a:fillRect/>
          </a:stretch>
        </p:blipFill>
        <p:spPr bwMode="auto">
          <a:xfrm>
            <a:off x="2268538" y="3933825"/>
            <a:ext cx="5111750" cy="20685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to="" calcmode="lin" valueType="num">
                                      <p:cBhvr>
                                        <p:cTn id="7" dur="1" fill="hold"/>
                                        <p:tgtEl>
                                          <p:spTgt spid="6246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spcBef>
                <a:spcPts val="1700"/>
              </a:spcBef>
              <a:spcAft>
                <a:spcPts val="1650"/>
              </a:spcAft>
              <a:defRPr/>
            </a:pPr>
            <a:r>
              <a:rPr lang="zh-CN" altLang="en-US" b="1" dirty="0" smtClean="0">
                <a:latin typeface="Times New Roman" pitchFamily="18" charset="0"/>
              </a:rPr>
              <a:t>棋牌</a:t>
            </a:r>
            <a:r>
              <a:rPr b="1" dirty="0" smtClean="0">
                <a:latin typeface="Times New Roman" pitchFamily="18" charset="0"/>
              </a:rPr>
              <a:t>用例图</a:t>
            </a:r>
            <a:endParaRPr b="1" dirty="0">
              <a:latin typeface="Times New Roman" pitchFamily="18" charset="0"/>
            </a:endParaRPr>
          </a:p>
        </p:txBody>
      </p:sp>
      <p:sp>
        <p:nvSpPr>
          <p:cNvPr id="63491" name="Rectangle 3"/>
          <p:cNvSpPr>
            <a:spLocks noGrp="1" noChangeArrowheads="1"/>
          </p:cNvSpPr>
          <p:nvPr>
            <p:ph type="body" idx="1"/>
          </p:nvPr>
        </p:nvSpPr>
        <p:spPr>
          <a:xfrm>
            <a:off x="179388" y="1647825"/>
            <a:ext cx="4608512" cy="4876800"/>
          </a:xfrm>
        </p:spPr>
        <p:txBody>
          <a:bodyPr/>
          <a:lstStyle/>
          <a:p>
            <a:pPr>
              <a:lnSpc>
                <a:spcPct val="100000"/>
              </a:lnSpc>
            </a:pPr>
            <a:r>
              <a:rPr lang="zh-CN" altLang="en-US" sz="1800" dirty="0" smtClean="0">
                <a:solidFill>
                  <a:schemeClr val="tx2"/>
                </a:solidFill>
                <a:latin typeface="宋体" charset="-122"/>
              </a:rPr>
              <a:t>通过对用例图的讲解。这张用例图定义了三个基用例：预定座位、安排座位和处理结帐。</a:t>
            </a:r>
          </a:p>
          <a:p>
            <a:pPr lvl="1">
              <a:lnSpc>
                <a:spcPct val="100000"/>
              </a:lnSpc>
              <a:buFont typeface="Arial" charset="0"/>
              <a:buChar char="•"/>
            </a:pPr>
            <a:r>
              <a:rPr lang="en-US" altLang="zh-CN" sz="1600" dirty="0" smtClean="0">
                <a:latin typeface="宋体" charset="-122"/>
              </a:rPr>
              <a:t>1</a:t>
            </a:r>
            <a:r>
              <a:rPr lang="zh-CN" altLang="en-US" sz="1600" dirty="0" smtClean="0">
                <a:latin typeface="宋体" charset="-122"/>
              </a:rPr>
              <a:t>）客户通过</a:t>
            </a:r>
            <a:r>
              <a:rPr lang="en-US" altLang="zh-CN" sz="1600" dirty="0" smtClean="0">
                <a:latin typeface="宋体" charset="-122"/>
              </a:rPr>
              <a:t>Internet</a:t>
            </a:r>
            <a:r>
              <a:rPr lang="zh-CN" altLang="en-US" sz="1600" dirty="0" smtClean="0">
                <a:latin typeface="宋体" charset="-122"/>
              </a:rPr>
              <a:t>启动</a:t>
            </a:r>
            <a:r>
              <a:rPr lang="zh-CN" altLang="en-US" sz="1600" dirty="0" smtClean="0">
                <a:latin typeface="Arial" charset="0"/>
              </a:rPr>
              <a:t>“</a:t>
            </a:r>
            <a:r>
              <a:rPr lang="zh-CN" altLang="en-US" sz="1600" dirty="0" smtClean="0">
                <a:latin typeface="宋体" charset="-122"/>
              </a:rPr>
              <a:t>预定座位</a:t>
            </a:r>
            <a:r>
              <a:rPr lang="zh-CN" altLang="en-US" sz="1600" dirty="0" smtClean="0">
                <a:latin typeface="Arial" charset="0"/>
              </a:rPr>
              <a:t>”</a:t>
            </a:r>
            <a:r>
              <a:rPr lang="zh-CN" altLang="en-US" sz="1600" dirty="0" smtClean="0">
                <a:latin typeface="宋体" charset="-122"/>
              </a:rPr>
              <a:t>用例，在</a:t>
            </a:r>
            <a:r>
              <a:rPr lang="zh-CN" altLang="en-US" sz="1600" dirty="0" smtClean="0">
                <a:latin typeface="Arial" charset="0"/>
              </a:rPr>
              <a:t>“</a:t>
            </a:r>
            <a:r>
              <a:rPr lang="zh-CN" altLang="en-US" sz="1600" dirty="0" smtClean="0">
                <a:latin typeface="宋体" charset="-122"/>
              </a:rPr>
              <a:t>预定座位</a:t>
            </a:r>
            <a:r>
              <a:rPr lang="zh-CN" altLang="en-US" sz="1600" dirty="0" smtClean="0">
                <a:latin typeface="Arial" charset="0"/>
              </a:rPr>
              <a:t>”</a:t>
            </a:r>
            <a:r>
              <a:rPr lang="zh-CN" altLang="en-US" sz="1600" dirty="0" smtClean="0">
                <a:latin typeface="宋体" charset="-122"/>
              </a:rPr>
              <a:t>用例的执行过程中，将</a:t>
            </a:r>
            <a:r>
              <a:rPr lang="zh-CN" altLang="en-US" sz="1600" dirty="0" smtClean="0">
                <a:latin typeface="Arial" charset="0"/>
              </a:rPr>
              <a:t>“</a:t>
            </a:r>
            <a:r>
              <a:rPr lang="zh-CN" altLang="en-US" sz="1600" dirty="0" smtClean="0">
                <a:latin typeface="宋体" charset="-122"/>
              </a:rPr>
              <a:t>检查座位信息</a:t>
            </a:r>
            <a:r>
              <a:rPr lang="zh-CN" altLang="en-US" sz="1600" dirty="0" smtClean="0">
                <a:latin typeface="Arial" charset="0"/>
              </a:rPr>
              <a:t>”</a:t>
            </a:r>
            <a:r>
              <a:rPr lang="zh-CN" altLang="en-US" sz="1600" dirty="0" smtClean="0">
                <a:latin typeface="宋体" charset="-122"/>
              </a:rPr>
              <a:t>（包含用例），如果没有空闲的座位或满意的座位，可以选择进入等候队列，这样就将启动扩展用例</a:t>
            </a:r>
            <a:r>
              <a:rPr lang="zh-CN" altLang="en-US" sz="1600" dirty="0" smtClean="0">
                <a:latin typeface="Arial" charset="0"/>
              </a:rPr>
              <a:t>“</a:t>
            </a:r>
            <a:r>
              <a:rPr lang="zh-CN" altLang="en-US" sz="1600" dirty="0" smtClean="0">
                <a:latin typeface="宋体" charset="-122"/>
              </a:rPr>
              <a:t>处理等候队列</a:t>
            </a:r>
            <a:r>
              <a:rPr lang="zh-CN" altLang="en-US" sz="1600" dirty="0" smtClean="0">
                <a:latin typeface="Arial" charset="0"/>
              </a:rPr>
              <a:t>”</a:t>
            </a:r>
            <a:r>
              <a:rPr lang="zh-CN" altLang="en-US" sz="1600" dirty="0" smtClean="0">
                <a:latin typeface="宋体" charset="-122"/>
              </a:rPr>
              <a:t>。</a:t>
            </a:r>
          </a:p>
          <a:p>
            <a:pPr lvl="1">
              <a:lnSpc>
                <a:spcPct val="100000"/>
              </a:lnSpc>
              <a:buFont typeface="Arial" charset="0"/>
              <a:buChar char="•"/>
            </a:pPr>
            <a:r>
              <a:rPr lang="en-US" altLang="zh-CN" sz="1600" dirty="0" smtClean="0">
                <a:latin typeface="宋体" charset="-122"/>
              </a:rPr>
              <a:t>2</a:t>
            </a:r>
            <a:r>
              <a:rPr lang="zh-CN" altLang="en-US" sz="1600" dirty="0" smtClean="0">
                <a:latin typeface="宋体" charset="-122"/>
              </a:rPr>
              <a:t>）在客户到棋牌馆时，总台服务员启动</a:t>
            </a:r>
            <a:r>
              <a:rPr lang="zh-CN" altLang="en-US" sz="1600" dirty="0" smtClean="0">
                <a:latin typeface="Arial" charset="0"/>
              </a:rPr>
              <a:t>“</a:t>
            </a:r>
            <a:r>
              <a:rPr lang="zh-CN" altLang="en-US" sz="1600" dirty="0" smtClean="0">
                <a:latin typeface="宋体" charset="-122"/>
              </a:rPr>
              <a:t>安排座位</a:t>
            </a:r>
            <a:r>
              <a:rPr lang="zh-CN" altLang="en-US" sz="1600" dirty="0" smtClean="0">
                <a:latin typeface="Arial" charset="0"/>
              </a:rPr>
              <a:t>”</a:t>
            </a:r>
            <a:r>
              <a:rPr lang="zh-CN" altLang="en-US" sz="1600" dirty="0" smtClean="0">
                <a:latin typeface="宋体" charset="-122"/>
              </a:rPr>
              <a:t>用例，在执行过程中，将启动包含用例</a:t>
            </a:r>
            <a:r>
              <a:rPr lang="zh-CN" altLang="en-US" sz="1600" dirty="0" smtClean="0">
                <a:latin typeface="Arial" charset="0"/>
              </a:rPr>
              <a:t>“</a:t>
            </a:r>
            <a:r>
              <a:rPr lang="zh-CN" altLang="en-US" sz="1600" dirty="0" smtClean="0">
                <a:latin typeface="宋体" charset="-122"/>
              </a:rPr>
              <a:t>检查座位信息</a:t>
            </a:r>
            <a:r>
              <a:rPr lang="zh-CN" altLang="en-US" sz="1600" dirty="0" smtClean="0">
                <a:latin typeface="Arial" charset="0"/>
              </a:rPr>
              <a:t>”</a:t>
            </a:r>
            <a:r>
              <a:rPr lang="zh-CN" altLang="en-US" sz="1600" dirty="0" smtClean="0">
                <a:latin typeface="宋体" charset="-122"/>
              </a:rPr>
              <a:t>。</a:t>
            </a:r>
          </a:p>
          <a:p>
            <a:pPr lvl="1">
              <a:lnSpc>
                <a:spcPct val="100000"/>
              </a:lnSpc>
              <a:buFont typeface="Arial" charset="0"/>
              <a:buChar char="•"/>
            </a:pPr>
            <a:r>
              <a:rPr lang="en-US" altLang="zh-CN" sz="1600" dirty="0" smtClean="0">
                <a:latin typeface="宋体" charset="-122"/>
              </a:rPr>
              <a:t>3</a:t>
            </a:r>
            <a:r>
              <a:rPr lang="zh-CN" altLang="en-US" sz="1600" dirty="0" smtClean="0">
                <a:latin typeface="宋体" charset="-122"/>
              </a:rPr>
              <a:t>）当客户要离开棋牌馆时，总台服务员将启动</a:t>
            </a:r>
            <a:r>
              <a:rPr lang="zh-CN" altLang="en-US" sz="1600" dirty="0" smtClean="0">
                <a:latin typeface="Arial" charset="0"/>
              </a:rPr>
              <a:t>“</a:t>
            </a:r>
            <a:r>
              <a:rPr lang="zh-CN" altLang="en-US" sz="1600" dirty="0" smtClean="0">
                <a:latin typeface="宋体" charset="-122"/>
              </a:rPr>
              <a:t>处理结账</a:t>
            </a:r>
            <a:r>
              <a:rPr lang="zh-CN" altLang="en-US" sz="1600" dirty="0" smtClean="0">
                <a:latin typeface="Arial" charset="0"/>
              </a:rPr>
              <a:t>”</a:t>
            </a:r>
            <a:r>
              <a:rPr lang="zh-CN" altLang="en-US" sz="1600" dirty="0" smtClean="0">
                <a:latin typeface="宋体" charset="-122"/>
              </a:rPr>
              <a:t>用例，并且定义了两种</a:t>
            </a:r>
            <a:r>
              <a:rPr lang="zh-CN" altLang="en-US" sz="1600" dirty="0" smtClean="0">
                <a:latin typeface="Arial" charset="0"/>
              </a:rPr>
              <a:t>“</a:t>
            </a:r>
            <a:r>
              <a:rPr lang="zh-CN" altLang="en-US" sz="1600" dirty="0" smtClean="0">
                <a:latin typeface="宋体" charset="-122"/>
              </a:rPr>
              <a:t>收款</a:t>
            </a:r>
            <a:r>
              <a:rPr lang="zh-CN" altLang="en-US" sz="1600" dirty="0" smtClean="0">
                <a:latin typeface="Arial" charset="0"/>
              </a:rPr>
              <a:t>”</a:t>
            </a:r>
            <a:r>
              <a:rPr lang="zh-CN" altLang="en-US" sz="1600" dirty="0" smtClean="0">
                <a:latin typeface="宋体" charset="-122"/>
              </a:rPr>
              <a:t>用例，一个是</a:t>
            </a:r>
            <a:r>
              <a:rPr lang="zh-CN" altLang="en-US" sz="1600" dirty="0" smtClean="0">
                <a:latin typeface="Arial" charset="0"/>
              </a:rPr>
              <a:t>“</a:t>
            </a:r>
            <a:r>
              <a:rPr lang="zh-CN" altLang="en-US" sz="1600" dirty="0" smtClean="0">
                <a:latin typeface="宋体" charset="-122"/>
              </a:rPr>
              <a:t>处理现金结账</a:t>
            </a:r>
            <a:r>
              <a:rPr lang="zh-CN" altLang="en-US" sz="1600" dirty="0" smtClean="0">
                <a:latin typeface="Arial" charset="0"/>
              </a:rPr>
              <a:t>”</a:t>
            </a:r>
            <a:r>
              <a:rPr lang="zh-CN" altLang="en-US" sz="1600" dirty="0" smtClean="0">
                <a:latin typeface="宋体" charset="-122"/>
              </a:rPr>
              <a:t>，另一个是</a:t>
            </a:r>
            <a:r>
              <a:rPr lang="zh-CN" altLang="en-US" sz="1600" dirty="0" smtClean="0">
                <a:latin typeface="Arial" charset="0"/>
              </a:rPr>
              <a:t>“</a:t>
            </a:r>
            <a:r>
              <a:rPr lang="zh-CN" altLang="en-US" sz="1600" dirty="0" smtClean="0">
                <a:latin typeface="宋体" charset="-122"/>
              </a:rPr>
              <a:t>处理银行卡结账</a:t>
            </a:r>
            <a:r>
              <a:rPr lang="zh-CN" altLang="en-US" sz="1600" dirty="0" smtClean="0">
                <a:latin typeface="Arial" charset="0"/>
              </a:rPr>
              <a:t>”</a:t>
            </a:r>
            <a:r>
              <a:rPr lang="zh-CN" altLang="en-US" sz="1600" dirty="0" smtClean="0">
                <a:latin typeface="宋体" charset="-122"/>
              </a:rPr>
              <a:t>，后一个用例将通过与外部系统</a:t>
            </a:r>
            <a:r>
              <a:rPr lang="zh-CN" altLang="en-US" sz="1600" dirty="0" smtClean="0">
                <a:latin typeface="Arial" charset="0"/>
              </a:rPr>
              <a:t>“</a:t>
            </a:r>
            <a:r>
              <a:rPr lang="zh-CN" altLang="en-US" sz="1600" dirty="0" smtClean="0">
                <a:latin typeface="宋体" charset="-122"/>
              </a:rPr>
              <a:t>银联</a:t>
            </a:r>
            <a:r>
              <a:rPr lang="en-US" altLang="zh-CN" sz="1600" dirty="0" smtClean="0">
                <a:latin typeface="宋体" charset="-122"/>
              </a:rPr>
              <a:t>POS</a:t>
            </a:r>
            <a:r>
              <a:rPr lang="zh-CN" altLang="en-US" sz="1600" dirty="0" smtClean="0">
                <a:latin typeface="宋体" charset="-122"/>
              </a:rPr>
              <a:t>系统</a:t>
            </a:r>
            <a:r>
              <a:rPr lang="zh-CN" altLang="en-US" sz="1600" dirty="0" smtClean="0">
                <a:latin typeface="Arial" charset="0"/>
              </a:rPr>
              <a:t>”</a:t>
            </a:r>
            <a:r>
              <a:rPr lang="zh-CN" altLang="en-US" sz="1600" dirty="0" smtClean="0">
                <a:latin typeface="宋体" charset="-122"/>
              </a:rPr>
              <a:t>交互完成。</a:t>
            </a:r>
          </a:p>
        </p:txBody>
      </p:sp>
      <p:pic>
        <p:nvPicPr>
          <p:cNvPr id="63492" name="Picture 4"/>
          <p:cNvPicPr>
            <a:picLocks noChangeAspect="1" noChangeArrowheads="1"/>
          </p:cNvPicPr>
          <p:nvPr/>
        </p:nvPicPr>
        <p:blipFill>
          <a:blip r:embed="rId2"/>
          <a:srcRect/>
          <a:stretch>
            <a:fillRect/>
          </a:stretch>
        </p:blipFill>
        <p:spPr bwMode="auto">
          <a:xfrm>
            <a:off x="5141913" y="1643051"/>
            <a:ext cx="3894137" cy="47863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b="1" dirty="0">
                <a:latin typeface="宋体" pitchFamily="2" charset="-122"/>
              </a:rPr>
              <a:t>用例规格描述</a:t>
            </a:r>
          </a:p>
        </p:txBody>
      </p:sp>
      <p:sp>
        <p:nvSpPr>
          <p:cNvPr id="64515" name="Rectangle 3"/>
          <p:cNvSpPr>
            <a:spLocks noGrp="1" noChangeArrowheads="1"/>
          </p:cNvSpPr>
          <p:nvPr>
            <p:ph type="body" idx="1"/>
          </p:nvPr>
        </p:nvSpPr>
        <p:spPr/>
        <p:txBody>
          <a:bodyPr/>
          <a:lstStyle/>
          <a:p>
            <a:r>
              <a:rPr lang="zh-CN" altLang="en-US" dirty="0" smtClean="0">
                <a:solidFill>
                  <a:schemeClr val="tx2"/>
                </a:solidFill>
                <a:latin typeface="宋体" charset="-122"/>
              </a:rPr>
              <a:t>对用例的描述有两种方法：用例图和用例描述。</a:t>
            </a:r>
            <a:endParaRPr lang="en-US" altLang="zh-CN" dirty="0" smtClean="0">
              <a:solidFill>
                <a:schemeClr val="tx2"/>
              </a:solidFill>
              <a:latin typeface="宋体" charset="-122"/>
            </a:endParaRPr>
          </a:p>
          <a:p>
            <a:pPr lvl="1">
              <a:buFont typeface="Arial" charset="0"/>
              <a:buChar char="•"/>
            </a:pPr>
            <a:r>
              <a:rPr lang="zh-CN" altLang="en-US" dirty="0" smtClean="0">
                <a:latin typeface="宋体" charset="-122"/>
              </a:rPr>
              <a:t>用例图只能描述了系统的大概功能，是一种视图</a:t>
            </a:r>
            <a:endParaRPr lang="en-US" altLang="zh-CN" dirty="0" smtClean="0">
              <a:latin typeface="宋体" charset="-122"/>
            </a:endParaRPr>
          </a:p>
          <a:p>
            <a:pPr lvl="1">
              <a:buFont typeface="Arial" charset="0"/>
              <a:buChar char="•"/>
            </a:pPr>
            <a:r>
              <a:rPr lang="zh-CN" altLang="en-US" dirty="0" smtClean="0">
                <a:latin typeface="宋体" charset="-122"/>
              </a:rPr>
              <a:t>用例描述才能表示系统活动的细节。</a:t>
            </a:r>
            <a:endParaRPr lang="en-US" altLang="zh-CN" dirty="0" smtClean="0">
              <a:latin typeface="宋体" charset="-122"/>
            </a:endParaRPr>
          </a:p>
          <a:p>
            <a:pPr lvl="2"/>
            <a:r>
              <a:rPr lang="zh-CN" altLang="en-US" dirty="0" smtClean="0">
                <a:latin typeface="宋体" charset="-122"/>
              </a:rPr>
              <a:t>用例描述又分为用例概述和用例详述．用例描述的是一个系统做什么（</a:t>
            </a:r>
            <a:r>
              <a:rPr lang="en-US" altLang="zh-CN" dirty="0" smtClean="0">
                <a:latin typeface="宋体" charset="-122"/>
              </a:rPr>
              <a:t>what</a:t>
            </a:r>
            <a:r>
              <a:rPr lang="zh-CN" altLang="en-US" dirty="0" smtClean="0">
                <a:latin typeface="宋体" charset="-122"/>
              </a:rPr>
              <a:t>）的信息，并不说明怎么做（</a:t>
            </a:r>
            <a:r>
              <a:rPr lang="en-US" altLang="zh-CN" dirty="0" smtClean="0">
                <a:latin typeface="宋体" charset="-122"/>
              </a:rPr>
              <a:t>how</a:t>
            </a:r>
            <a:r>
              <a:rPr lang="zh-CN" altLang="en-US" dirty="0" smtClean="0">
                <a:latin typeface="宋体" charset="-122"/>
              </a:rPr>
              <a:t>），怎么做是设计模型的事。</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a:latin typeface="宋体" pitchFamily="2" charset="-122"/>
              </a:rPr>
              <a:t>用例描述模板</a:t>
            </a:r>
            <a:endParaRPr/>
          </a:p>
        </p:txBody>
      </p:sp>
      <p:sp>
        <p:nvSpPr>
          <p:cNvPr id="65539" name="内容占位符 2"/>
          <p:cNvSpPr>
            <a:spLocks noGrp="1"/>
          </p:cNvSpPr>
          <p:nvPr>
            <p:ph idx="1"/>
          </p:nvPr>
        </p:nvSpPr>
        <p:spPr/>
        <p:txBody>
          <a:bodyPr/>
          <a:lstStyle/>
          <a:p>
            <a:r>
              <a:rPr lang="zh-CN" altLang="en-US" dirty="0" smtClean="0">
                <a:solidFill>
                  <a:schemeClr val="tx2"/>
                </a:solidFill>
                <a:latin typeface="宋体" charset="-122"/>
              </a:rPr>
              <a:t>为了说明一个用例的行为，描述一个用例的关键要素包括：</a:t>
            </a:r>
            <a:endParaRPr lang="en-US" altLang="zh-CN" dirty="0" smtClean="0">
              <a:solidFill>
                <a:schemeClr val="tx2"/>
              </a:solidFill>
              <a:latin typeface="宋体" charset="-122"/>
            </a:endParaRPr>
          </a:p>
          <a:p>
            <a:pPr lvl="1">
              <a:buFont typeface="Arial" charset="0"/>
              <a:buChar char="•"/>
            </a:pPr>
            <a:r>
              <a:rPr lang="zh-CN" altLang="en-US" dirty="0" smtClean="0">
                <a:latin typeface="宋体" charset="-122"/>
              </a:rPr>
              <a:t>用例何时开始（前置条件）</a:t>
            </a:r>
            <a:endParaRPr lang="en-US" altLang="zh-CN" dirty="0" smtClean="0">
              <a:latin typeface="宋体" charset="-122"/>
            </a:endParaRPr>
          </a:p>
          <a:p>
            <a:pPr lvl="1">
              <a:buFont typeface="Arial" charset="0"/>
              <a:buChar char="•"/>
            </a:pPr>
            <a:r>
              <a:rPr lang="zh-CN" altLang="en-US" dirty="0" smtClean="0">
                <a:latin typeface="宋体" charset="-122"/>
              </a:rPr>
              <a:t>何时结束（后置条件）</a:t>
            </a:r>
            <a:endParaRPr lang="en-US" altLang="zh-CN" dirty="0" smtClean="0">
              <a:latin typeface="宋体" charset="-122"/>
            </a:endParaRPr>
          </a:p>
          <a:p>
            <a:pPr lvl="1">
              <a:buFont typeface="Arial" charset="0"/>
              <a:buChar char="•"/>
            </a:pPr>
            <a:r>
              <a:rPr lang="zh-CN" altLang="en-US" dirty="0" smtClean="0">
                <a:latin typeface="宋体" charset="-122"/>
              </a:rPr>
              <a:t>参与者何时与用例交互</a:t>
            </a:r>
            <a:endParaRPr lang="en-US" altLang="zh-CN" dirty="0" smtClean="0">
              <a:latin typeface="宋体" charset="-122"/>
            </a:endParaRPr>
          </a:p>
          <a:p>
            <a:pPr lvl="1">
              <a:buFont typeface="Arial" charset="0"/>
              <a:buChar char="•"/>
            </a:pPr>
            <a:r>
              <a:rPr lang="zh-CN" altLang="en-US" dirty="0" smtClean="0">
                <a:latin typeface="宋体" charset="-122"/>
              </a:rPr>
              <a:t>交互了什么信息</a:t>
            </a:r>
            <a:endParaRPr lang="en-US" altLang="zh-CN" dirty="0" smtClean="0">
              <a:latin typeface="宋体" charset="-122"/>
            </a:endParaRPr>
          </a:p>
          <a:p>
            <a:pPr lvl="1">
              <a:buFont typeface="Arial" charset="0"/>
              <a:buChar char="•"/>
            </a:pPr>
            <a:r>
              <a:rPr lang="zh-CN" altLang="en-US" dirty="0" smtClean="0">
                <a:latin typeface="宋体" charset="-122"/>
              </a:rPr>
              <a:t>用例执行的基本事件流和扩展事件流</a:t>
            </a:r>
          </a:p>
        </p:txBody>
      </p:sp>
      <p:sp>
        <p:nvSpPr>
          <p:cNvPr id="4" name="灯片编号占位符 3"/>
          <p:cNvSpPr>
            <a:spLocks noGrp="1"/>
          </p:cNvSpPr>
          <p:nvPr>
            <p:ph type="sldNum" sz="quarter" idx="12"/>
          </p:nvPr>
        </p:nvSpPr>
        <p:spPr/>
        <p:txBody>
          <a:bodyPr/>
          <a:lstStyle/>
          <a:p>
            <a:pPr>
              <a:defRPr/>
            </a:pPr>
            <a:fld id="{F9BF16B6-1388-469A-A4E6-ACD3363B049A}" type="slidenum">
              <a:rPr lang="zh-CN" altLang="en-US" smtClean="0"/>
              <a:pPr>
                <a:defRPr/>
              </a:pPr>
              <a:t>64</a:t>
            </a:fld>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latin typeface="宋体" pitchFamily="2" charset="-122"/>
              </a:rPr>
              <a:t>事件流</a:t>
            </a:r>
            <a:endParaRPr b="1" dirty="0"/>
          </a:p>
        </p:txBody>
      </p:sp>
      <p:sp>
        <p:nvSpPr>
          <p:cNvPr id="66563" name="内容占位符 2"/>
          <p:cNvSpPr>
            <a:spLocks noGrp="1"/>
          </p:cNvSpPr>
          <p:nvPr>
            <p:ph idx="1"/>
          </p:nvPr>
        </p:nvSpPr>
        <p:spPr>
          <a:xfrm>
            <a:off x="479425" y="1235075"/>
            <a:ext cx="8229600" cy="4525963"/>
          </a:xfrm>
        </p:spPr>
        <p:txBody>
          <a:bodyPr/>
          <a:lstStyle/>
          <a:p>
            <a:r>
              <a:rPr lang="zh-CN" altLang="en-US" dirty="0" smtClean="0">
                <a:solidFill>
                  <a:schemeClr val="tx2"/>
                </a:solidFill>
                <a:latin typeface="宋体" charset="-122"/>
              </a:rPr>
              <a:t>事件流就是用例执行时，由一序列活动组成的控制流。</a:t>
            </a:r>
            <a:endParaRPr lang="en-US" altLang="zh-CN" dirty="0" smtClean="0">
              <a:solidFill>
                <a:schemeClr val="tx2"/>
              </a:solidFill>
              <a:latin typeface="宋体" charset="-122"/>
            </a:endParaRPr>
          </a:p>
          <a:p>
            <a:pPr lvl="1">
              <a:buFont typeface="Arial" charset="0"/>
              <a:buChar char="•"/>
            </a:pPr>
            <a:r>
              <a:rPr lang="zh-CN" altLang="en-US" dirty="0" smtClean="0">
                <a:latin typeface="宋体" charset="-122"/>
              </a:rPr>
              <a:t>事件流分为基本事件流和扩展事件流两种</a:t>
            </a:r>
            <a:endParaRPr lang="zh-CN" altLang="en-US" dirty="0" smtClean="0"/>
          </a:p>
        </p:txBody>
      </p:sp>
      <p:sp>
        <p:nvSpPr>
          <p:cNvPr id="4" name="灯片编号占位符 3"/>
          <p:cNvSpPr>
            <a:spLocks noGrp="1"/>
          </p:cNvSpPr>
          <p:nvPr>
            <p:ph type="sldNum" sz="quarter" idx="12"/>
          </p:nvPr>
        </p:nvSpPr>
        <p:spPr/>
        <p:txBody>
          <a:bodyPr/>
          <a:lstStyle/>
          <a:p>
            <a:pPr>
              <a:defRPr/>
            </a:pPr>
            <a:fld id="{C40FFE92-D09B-4ACC-966D-60089DB22BB9}" type="slidenum">
              <a:rPr lang="zh-CN" altLang="en-US" smtClean="0"/>
              <a:pPr>
                <a:defRPr/>
              </a:pPr>
              <a:t>65</a:t>
            </a:fld>
            <a:endParaRPr lang="zh-CN" altLang="en-US"/>
          </a:p>
        </p:txBody>
      </p:sp>
      <p:grpSp>
        <p:nvGrpSpPr>
          <p:cNvPr id="3" name="Group 34"/>
          <p:cNvGrpSpPr>
            <a:grpSpLocks noChangeAspect="1"/>
          </p:cNvGrpSpPr>
          <p:nvPr/>
        </p:nvGrpSpPr>
        <p:grpSpPr bwMode="auto">
          <a:xfrm>
            <a:off x="1663700" y="3406775"/>
            <a:ext cx="6364288" cy="3413125"/>
            <a:chOff x="1418" y="7070"/>
            <a:chExt cx="9030" cy="7020"/>
          </a:xfrm>
        </p:grpSpPr>
        <p:sp>
          <p:nvSpPr>
            <p:cNvPr id="66566" name="AutoShape 35"/>
            <p:cNvSpPr>
              <a:spLocks noChangeAspect="1" noChangeArrowheads="1"/>
            </p:cNvSpPr>
            <p:nvPr/>
          </p:nvSpPr>
          <p:spPr bwMode="auto">
            <a:xfrm>
              <a:off x="1418" y="7070"/>
              <a:ext cx="9030" cy="7020"/>
            </a:xfrm>
            <a:prstGeom prst="rect">
              <a:avLst/>
            </a:prstGeom>
            <a:noFill/>
            <a:ln w="9525">
              <a:noFill/>
              <a:miter lim="800000"/>
              <a:headEnd/>
              <a:tailEnd/>
            </a:ln>
          </p:spPr>
          <p:txBody>
            <a:bodyPr/>
            <a:lstStyle/>
            <a:p>
              <a:endParaRPr lang="zh-CN" altLang="en-US" sz="3600"/>
            </a:p>
          </p:txBody>
        </p:sp>
        <p:sp>
          <p:nvSpPr>
            <p:cNvPr id="66567" name="Oval 36"/>
            <p:cNvSpPr>
              <a:spLocks noChangeArrowheads="1"/>
            </p:cNvSpPr>
            <p:nvPr/>
          </p:nvSpPr>
          <p:spPr bwMode="auto">
            <a:xfrm>
              <a:off x="5618" y="7226"/>
              <a:ext cx="525" cy="468"/>
            </a:xfrm>
            <a:prstGeom prst="ellipse">
              <a:avLst/>
            </a:prstGeom>
            <a:solidFill>
              <a:srgbClr val="FFFFFF"/>
            </a:solidFill>
            <a:ln w="76200">
              <a:solidFill>
                <a:srgbClr val="000000"/>
              </a:solidFill>
              <a:round/>
              <a:headEnd/>
              <a:tailEnd/>
            </a:ln>
          </p:spPr>
          <p:txBody>
            <a:bodyPr/>
            <a:lstStyle/>
            <a:p>
              <a:endParaRPr lang="zh-CN" altLang="en-US" sz="3600"/>
            </a:p>
          </p:txBody>
        </p:sp>
        <p:sp>
          <p:nvSpPr>
            <p:cNvPr id="66568" name="Line 37"/>
            <p:cNvSpPr>
              <a:spLocks noChangeShapeType="1"/>
            </p:cNvSpPr>
            <p:nvPr/>
          </p:nvSpPr>
          <p:spPr bwMode="auto">
            <a:xfrm>
              <a:off x="5828" y="7694"/>
              <a:ext cx="1" cy="5772"/>
            </a:xfrm>
            <a:prstGeom prst="line">
              <a:avLst/>
            </a:prstGeom>
            <a:noFill/>
            <a:ln w="76200">
              <a:solidFill>
                <a:srgbClr val="000000"/>
              </a:solidFill>
              <a:round/>
              <a:headEnd/>
              <a:tailEnd/>
            </a:ln>
          </p:spPr>
          <p:txBody>
            <a:bodyPr/>
            <a:lstStyle/>
            <a:p>
              <a:endParaRPr lang="zh-CN" altLang="en-US"/>
            </a:p>
          </p:txBody>
        </p:sp>
        <p:sp>
          <p:nvSpPr>
            <p:cNvPr id="66569" name="Line 39"/>
            <p:cNvSpPr>
              <a:spLocks noChangeShapeType="1"/>
            </p:cNvSpPr>
            <p:nvPr/>
          </p:nvSpPr>
          <p:spPr bwMode="auto">
            <a:xfrm>
              <a:off x="4148" y="10502"/>
              <a:ext cx="840" cy="0"/>
            </a:xfrm>
            <a:prstGeom prst="line">
              <a:avLst/>
            </a:prstGeom>
            <a:noFill/>
            <a:ln w="76200">
              <a:solidFill>
                <a:srgbClr val="000000"/>
              </a:solidFill>
              <a:round/>
              <a:headEnd/>
              <a:tailEnd/>
            </a:ln>
          </p:spPr>
          <p:txBody>
            <a:bodyPr/>
            <a:lstStyle/>
            <a:p>
              <a:endParaRPr lang="zh-CN" altLang="en-US"/>
            </a:p>
          </p:txBody>
        </p:sp>
        <p:sp>
          <p:nvSpPr>
            <p:cNvPr id="66570" name="Line 40"/>
            <p:cNvSpPr>
              <a:spLocks noChangeShapeType="1"/>
            </p:cNvSpPr>
            <p:nvPr/>
          </p:nvSpPr>
          <p:spPr bwMode="auto">
            <a:xfrm>
              <a:off x="3938" y="10190"/>
              <a:ext cx="1155" cy="0"/>
            </a:xfrm>
            <a:prstGeom prst="line">
              <a:avLst/>
            </a:prstGeom>
            <a:noFill/>
            <a:ln w="76200">
              <a:solidFill>
                <a:srgbClr val="000000"/>
              </a:solidFill>
              <a:round/>
              <a:headEnd/>
              <a:tailEnd/>
            </a:ln>
          </p:spPr>
          <p:txBody>
            <a:bodyPr/>
            <a:lstStyle/>
            <a:p>
              <a:endParaRPr lang="zh-CN" altLang="en-US"/>
            </a:p>
          </p:txBody>
        </p:sp>
        <p:sp>
          <p:nvSpPr>
            <p:cNvPr id="66571" name="Line 41"/>
            <p:cNvSpPr>
              <a:spLocks noChangeShapeType="1"/>
            </p:cNvSpPr>
            <p:nvPr/>
          </p:nvSpPr>
          <p:spPr bwMode="auto">
            <a:xfrm>
              <a:off x="4568" y="8942"/>
              <a:ext cx="0" cy="2028"/>
            </a:xfrm>
            <a:prstGeom prst="line">
              <a:avLst/>
            </a:prstGeom>
            <a:noFill/>
            <a:ln w="76200">
              <a:solidFill>
                <a:srgbClr val="000000"/>
              </a:solidFill>
              <a:round/>
              <a:headEnd/>
              <a:tailEnd/>
            </a:ln>
          </p:spPr>
          <p:txBody>
            <a:bodyPr/>
            <a:lstStyle/>
            <a:p>
              <a:endParaRPr lang="zh-CN" altLang="en-US"/>
            </a:p>
          </p:txBody>
        </p:sp>
        <p:sp>
          <p:nvSpPr>
            <p:cNvPr id="66572" name="Oval 42"/>
            <p:cNvSpPr>
              <a:spLocks noChangeArrowheads="1"/>
            </p:cNvSpPr>
            <p:nvPr/>
          </p:nvSpPr>
          <p:spPr bwMode="auto">
            <a:xfrm>
              <a:off x="4253" y="10970"/>
              <a:ext cx="525" cy="156"/>
            </a:xfrm>
            <a:prstGeom prst="ellipse">
              <a:avLst/>
            </a:prstGeom>
            <a:solidFill>
              <a:srgbClr val="FFFFFF"/>
            </a:solidFill>
            <a:ln w="9525">
              <a:solidFill>
                <a:srgbClr val="000000"/>
              </a:solidFill>
              <a:round/>
              <a:headEnd/>
              <a:tailEnd/>
            </a:ln>
          </p:spPr>
          <p:txBody>
            <a:bodyPr/>
            <a:lstStyle/>
            <a:p>
              <a:endParaRPr lang="zh-CN" altLang="en-US" sz="3600"/>
            </a:p>
          </p:txBody>
        </p:sp>
        <p:sp>
          <p:nvSpPr>
            <p:cNvPr id="66573" name="Line 43"/>
            <p:cNvSpPr>
              <a:spLocks noChangeShapeType="1"/>
            </p:cNvSpPr>
            <p:nvPr/>
          </p:nvSpPr>
          <p:spPr bwMode="auto">
            <a:xfrm>
              <a:off x="5828" y="12998"/>
              <a:ext cx="0" cy="780"/>
            </a:xfrm>
            <a:prstGeom prst="line">
              <a:avLst/>
            </a:prstGeom>
            <a:noFill/>
            <a:ln w="76200">
              <a:solidFill>
                <a:srgbClr val="000000"/>
              </a:solidFill>
              <a:round/>
              <a:headEnd/>
              <a:tailEnd type="triangle" w="med" len="med"/>
            </a:ln>
          </p:spPr>
          <p:txBody>
            <a:bodyPr/>
            <a:lstStyle/>
            <a:p>
              <a:endParaRPr lang="zh-CN" altLang="en-US"/>
            </a:p>
          </p:txBody>
        </p:sp>
        <p:sp>
          <p:nvSpPr>
            <p:cNvPr id="66574" name="Oval 44"/>
            <p:cNvSpPr>
              <a:spLocks noChangeArrowheads="1"/>
            </p:cNvSpPr>
            <p:nvPr/>
          </p:nvSpPr>
          <p:spPr bwMode="auto">
            <a:xfrm>
              <a:off x="5618" y="13622"/>
              <a:ext cx="420" cy="312"/>
            </a:xfrm>
            <a:prstGeom prst="ellipse">
              <a:avLst/>
            </a:prstGeom>
            <a:solidFill>
              <a:srgbClr val="FFFFFF"/>
            </a:solidFill>
            <a:ln w="9525">
              <a:solidFill>
                <a:srgbClr val="000000"/>
              </a:solidFill>
              <a:round/>
              <a:headEnd/>
              <a:tailEnd/>
            </a:ln>
          </p:spPr>
          <p:txBody>
            <a:bodyPr/>
            <a:lstStyle/>
            <a:p>
              <a:endParaRPr lang="zh-CN" altLang="en-US" sz="3600"/>
            </a:p>
          </p:txBody>
        </p:sp>
        <p:sp>
          <p:nvSpPr>
            <p:cNvPr id="66575" name="Line 45"/>
            <p:cNvSpPr>
              <a:spLocks noChangeShapeType="1"/>
            </p:cNvSpPr>
            <p:nvPr/>
          </p:nvSpPr>
          <p:spPr bwMode="auto">
            <a:xfrm>
              <a:off x="5828" y="9722"/>
              <a:ext cx="1365" cy="0"/>
            </a:xfrm>
            <a:prstGeom prst="line">
              <a:avLst/>
            </a:prstGeom>
            <a:noFill/>
            <a:ln w="76200">
              <a:solidFill>
                <a:srgbClr val="000000"/>
              </a:solidFill>
              <a:round/>
              <a:headEnd/>
              <a:tailEnd/>
            </a:ln>
          </p:spPr>
          <p:txBody>
            <a:bodyPr/>
            <a:lstStyle/>
            <a:p>
              <a:endParaRPr lang="zh-CN" altLang="en-US"/>
            </a:p>
          </p:txBody>
        </p:sp>
        <p:sp>
          <p:nvSpPr>
            <p:cNvPr id="66576" name="Line 46"/>
            <p:cNvSpPr>
              <a:spLocks noChangeShapeType="1"/>
            </p:cNvSpPr>
            <p:nvPr/>
          </p:nvSpPr>
          <p:spPr bwMode="auto">
            <a:xfrm>
              <a:off x="7193" y="9722"/>
              <a:ext cx="0" cy="936"/>
            </a:xfrm>
            <a:prstGeom prst="line">
              <a:avLst/>
            </a:prstGeom>
            <a:noFill/>
            <a:ln w="76200">
              <a:solidFill>
                <a:srgbClr val="000000"/>
              </a:solidFill>
              <a:round/>
              <a:headEnd/>
              <a:tailEnd/>
            </a:ln>
          </p:spPr>
          <p:txBody>
            <a:bodyPr/>
            <a:lstStyle/>
            <a:p>
              <a:endParaRPr lang="zh-CN" altLang="en-US"/>
            </a:p>
          </p:txBody>
        </p:sp>
        <p:sp>
          <p:nvSpPr>
            <p:cNvPr id="66577" name="Line 47"/>
            <p:cNvSpPr>
              <a:spLocks noChangeShapeType="1"/>
            </p:cNvSpPr>
            <p:nvPr/>
          </p:nvSpPr>
          <p:spPr bwMode="auto">
            <a:xfrm flipH="1">
              <a:off x="5828" y="10658"/>
              <a:ext cx="1365" cy="0"/>
            </a:xfrm>
            <a:prstGeom prst="line">
              <a:avLst/>
            </a:prstGeom>
            <a:noFill/>
            <a:ln w="76200">
              <a:solidFill>
                <a:srgbClr val="000000"/>
              </a:solidFill>
              <a:round/>
              <a:headEnd/>
              <a:tailEnd type="triangle" w="med" len="med"/>
            </a:ln>
          </p:spPr>
          <p:txBody>
            <a:bodyPr/>
            <a:lstStyle/>
            <a:p>
              <a:endParaRPr lang="zh-CN" altLang="en-US"/>
            </a:p>
          </p:txBody>
        </p:sp>
        <p:sp>
          <p:nvSpPr>
            <p:cNvPr id="66578" name="Line 48"/>
            <p:cNvSpPr>
              <a:spLocks noChangeShapeType="1"/>
            </p:cNvSpPr>
            <p:nvPr/>
          </p:nvSpPr>
          <p:spPr bwMode="auto">
            <a:xfrm>
              <a:off x="7193" y="10034"/>
              <a:ext cx="840" cy="0"/>
            </a:xfrm>
            <a:prstGeom prst="line">
              <a:avLst/>
            </a:prstGeom>
            <a:noFill/>
            <a:ln w="76200">
              <a:solidFill>
                <a:srgbClr val="000000"/>
              </a:solidFill>
              <a:round/>
              <a:headEnd/>
              <a:tailEnd/>
            </a:ln>
          </p:spPr>
          <p:txBody>
            <a:bodyPr/>
            <a:lstStyle/>
            <a:p>
              <a:endParaRPr lang="zh-CN" altLang="en-US"/>
            </a:p>
          </p:txBody>
        </p:sp>
        <p:sp>
          <p:nvSpPr>
            <p:cNvPr id="66579" name="Line 49"/>
            <p:cNvSpPr>
              <a:spLocks noChangeShapeType="1"/>
            </p:cNvSpPr>
            <p:nvPr/>
          </p:nvSpPr>
          <p:spPr bwMode="auto">
            <a:xfrm>
              <a:off x="8033" y="10034"/>
              <a:ext cx="0" cy="2028"/>
            </a:xfrm>
            <a:prstGeom prst="line">
              <a:avLst/>
            </a:prstGeom>
            <a:noFill/>
            <a:ln w="76200">
              <a:solidFill>
                <a:srgbClr val="000000"/>
              </a:solidFill>
              <a:round/>
              <a:headEnd/>
              <a:tailEnd/>
            </a:ln>
          </p:spPr>
          <p:txBody>
            <a:bodyPr/>
            <a:lstStyle/>
            <a:p>
              <a:endParaRPr lang="zh-CN" altLang="en-US"/>
            </a:p>
          </p:txBody>
        </p:sp>
        <p:sp>
          <p:nvSpPr>
            <p:cNvPr id="66580" name="Line 50"/>
            <p:cNvSpPr>
              <a:spLocks noChangeShapeType="1"/>
            </p:cNvSpPr>
            <p:nvPr/>
          </p:nvSpPr>
          <p:spPr bwMode="auto">
            <a:xfrm>
              <a:off x="7508" y="11282"/>
              <a:ext cx="1050" cy="1"/>
            </a:xfrm>
            <a:prstGeom prst="line">
              <a:avLst/>
            </a:prstGeom>
            <a:noFill/>
            <a:ln w="76200">
              <a:solidFill>
                <a:srgbClr val="000000"/>
              </a:solidFill>
              <a:round/>
              <a:headEnd/>
              <a:tailEnd/>
            </a:ln>
          </p:spPr>
          <p:txBody>
            <a:bodyPr/>
            <a:lstStyle/>
            <a:p>
              <a:endParaRPr lang="zh-CN" altLang="en-US"/>
            </a:p>
          </p:txBody>
        </p:sp>
        <p:sp>
          <p:nvSpPr>
            <p:cNvPr id="66581" name="Line 51"/>
            <p:cNvSpPr>
              <a:spLocks noChangeShapeType="1"/>
            </p:cNvSpPr>
            <p:nvPr/>
          </p:nvSpPr>
          <p:spPr bwMode="auto">
            <a:xfrm>
              <a:off x="7718" y="11594"/>
              <a:ext cx="630" cy="0"/>
            </a:xfrm>
            <a:prstGeom prst="line">
              <a:avLst/>
            </a:prstGeom>
            <a:noFill/>
            <a:ln w="76200">
              <a:solidFill>
                <a:srgbClr val="000000"/>
              </a:solidFill>
              <a:round/>
              <a:headEnd/>
              <a:tailEnd/>
            </a:ln>
          </p:spPr>
          <p:txBody>
            <a:bodyPr/>
            <a:lstStyle/>
            <a:p>
              <a:endParaRPr lang="zh-CN" altLang="en-US"/>
            </a:p>
          </p:txBody>
        </p:sp>
        <p:sp>
          <p:nvSpPr>
            <p:cNvPr id="66582" name="Oval 52"/>
            <p:cNvSpPr>
              <a:spLocks noChangeArrowheads="1"/>
            </p:cNvSpPr>
            <p:nvPr/>
          </p:nvSpPr>
          <p:spPr bwMode="auto">
            <a:xfrm>
              <a:off x="7823" y="11906"/>
              <a:ext cx="420" cy="312"/>
            </a:xfrm>
            <a:prstGeom prst="ellipse">
              <a:avLst/>
            </a:prstGeom>
            <a:solidFill>
              <a:srgbClr val="FFFFFF"/>
            </a:solidFill>
            <a:ln w="9525">
              <a:solidFill>
                <a:srgbClr val="000000"/>
              </a:solidFill>
              <a:round/>
              <a:headEnd/>
              <a:tailEnd/>
            </a:ln>
          </p:spPr>
          <p:txBody>
            <a:bodyPr/>
            <a:lstStyle/>
            <a:p>
              <a:endParaRPr lang="zh-CN" altLang="en-US" sz="3600"/>
            </a:p>
          </p:txBody>
        </p:sp>
        <p:sp>
          <p:nvSpPr>
            <p:cNvPr id="66583" name="Line 53"/>
            <p:cNvSpPr>
              <a:spLocks noChangeShapeType="1"/>
            </p:cNvSpPr>
            <p:nvPr/>
          </p:nvSpPr>
          <p:spPr bwMode="auto">
            <a:xfrm flipV="1">
              <a:off x="3203" y="11126"/>
              <a:ext cx="1365" cy="624"/>
            </a:xfrm>
            <a:prstGeom prst="line">
              <a:avLst/>
            </a:prstGeom>
            <a:noFill/>
            <a:ln w="9525">
              <a:solidFill>
                <a:srgbClr val="000000"/>
              </a:solidFill>
              <a:prstDash val="dash"/>
              <a:round/>
              <a:headEnd/>
              <a:tailEnd type="triangle" w="med" len="med"/>
            </a:ln>
          </p:spPr>
          <p:txBody>
            <a:bodyPr/>
            <a:lstStyle/>
            <a:p>
              <a:endParaRPr lang="zh-CN" altLang="en-US"/>
            </a:p>
          </p:txBody>
        </p:sp>
        <p:sp>
          <p:nvSpPr>
            <p:cNvPr id="66584" name="Line 54"/>
            <p:cNvSpPr>
              <a:spLocks noChangeShapeType="1"/>
            </p:cNvSpPr>
            <p:nvPr/>
          </p:nvSpPr>
          <p:spPr bwMode="auto">
            <a:xfrm>
              <a:off x="3203" y="11906"/>
              <a:ext cx="4410" cy="156"/>
            </a:xfrm>
            <a:prstGeom prst="line">
              <a:avLst/>
            </a:prstGeom>
            <a:noFill/>
            <a:ln w="9525">
              <a:solidFill>
                <a:srgbClr val="000000"/>
              </a:solidFill>
              <a:prstDash val="dash"/>
              <a:round/>
              <a:headEnd/>
              <a:tailEnd type="triangle" w="med" len="med"/>
            </a:ln>
          </p:spPr>
          <p:txBody>
            <a:bodyPr/>
            <a:lstStyle/>
            <a:p>
              <a:endParaRPr lang="zh-CN" altLang="en-US"/>
            </a:p>
          </p:txBody>
        </p:sp>
        <p:sp>
          <p:nvSpPr>
            <p:cNvPr id="66585" name="Line 55"/>
            <p:cNvSpPr>
              <a:spLocks noChangeShapeType="1"/>
            </p:cNvSpPr>
            <p:nvPr/>
          </p:nvSpPr>
          <p:spPr bwMode="auto">
            <a:xfrm>
              <a:off x="3203" y="12062"/>
              <a:ext cx="2310" cy="1560"/>
            </a:xfrm>
            <a:prstGeom prst="line">
              <a:avLst/>
            </a:prstGeom>
            <a:noFill/>
            <a:ln w="9525">
              <a:solidFill>
                <a:srgbClr val="000000"/>
              </a:solidFill>
              <a:prstDash val="dash"/>
              <a:round/>
              <a:headEnd/>
              <a:tailEnd type="triangle" w="med" len="med"/>
            </a:ln>
          </p:spPr>
          <p:txBody>
            <a:bodyPr/>
            <a:lstStyle/>
            <a:p>
              <a:endParaRPr lang="zh-CN" altLang="en-US"/>
            </a:p>
          </p:txBody>
        </p:sp>
        <p:sp>
          <p:nvSpPr>
            <p:cNvPr id="66586" name="Text Box 56"/>
            <p:cNvSpPr txBox="1">
              <a:spLocks noChangeArrowheads="1"/>
            </p:cNvSpPr>
            <p:nvPr/>
          </p:nvSpPr>
          <p:spPr bwMode="auto">
            <a:xfrm>
              <a:off x="1838" y="11594"/>
              <a:ext cx="1260" cy="624"/>
            </a:xfrm>
            <a:prstGeom prst="rect">
              <a:avLst/>
            </a:prstGeom>
            <a:solidFill>
              <a:srgbClr val="FFFFFF"/>
            </a:solidFill>
            <a:ln w="9525">
              <a:noFill/>
              <a:miter lim="800000"/>
              <a:headEnd/>
              <a:tailEnd/>
            </a:ln>
          </p:spPr>
          <p:txBody>
            <a:bodyPr/>
            <a:lstStyle/>
            <a:p>
              <a:pPr algn="just"/>
              <a:r>
                <a:rPr lang="zh-CN" altLang="en-US" sz="1600">
                  <a:latin typeface="Times New Roman" pitchFamily="18" charset="0"/>
                </a:rPr>
                <a:t>后置条件</a:t>
              </a:r>
              <a:endParaRPr lang="zh-CN" altLang="en-US" sz="3600">
                <a:latin typeface="Franklin Gothic Book" pitchFamily="34" charset="0"/>
              </a:endParaRPr>
            </a:p>
          </p:txBody>
        </p:sp>
        <p:sp>
          <p:nvSpPr>
            <p:cNvPr id="66587" name="Text Box 57"/>
            <p:cNvSpPr txBox="1">
              <a:spLocks noChangeArrowheads="1"/>
            </p:cNvSpPr>
            <p:nvPr/>
          </p:nvSpPr>
          <p:spPr bwMode="auto">
            <a:xfrm>
              <a:off x="2078" y="7226"/>
              <a:ext cx="1260" cy="624"/>
            </a:xfrm>
            <a:prstGeom prst="rect">
              <a:avLst/>
            </a:prstGeom>
            <a:solidFill>
              <a:srgbClr val="FFFFFF"/>
            </a:solidFill>
            <a:ln w="9525">
              <a:noFill/>
              <a:miter lim="800000"/>
              <a:headEnd/>
              <a:tailEnd/>
            </a:ln>
          </p:spPr>
          <p:txBody>
            <a:bodyPr/>
            <a:lstStyle/>
            <a:p>
              <a:pPr algn="just"/>
              <a:r>
                <a:rPr lang="zh-CN" altLang="en-US" sz="1600">
                  <a:latin typeface="Times New Roman" pitchFamily="18" charset="0"/>
                </a:rPr>
                <a:t>前置条件</a:t>
              </a:r>
              <a:endParaRPr lang="zh-CN" altLang="en-US" sz="3600">
                <a:latin typeface="Franklin Gothic Book" pitchFamily="34" charset="0"/>
              </a:endParaRPr>
            </a:p>
          </p:txBody>
        </p:sp>
        <p:sp>
          <p:nvSpPr>
            <p:cNvPr id="66588" name="Line 58"/>
            <p:cNvSpPr>
              <a:spLocks noChangeShapeType="1"/>
            </p:cNvSpPr>
            <p:nvPr/>
          </p:nvSpPr>
          <p:spPr bwMode="auto">
            <a:xfrm>
              <a:off x="3098" y="7382"/>
              <a:ext cx="2520" cy="0"/>
            </a:xfrm>
            <a:prstGeom prst="line">
              <a:avLst/>
            </a:prstGeom>
            <a:noFill/>
            <a:ln w="9525">
              <a:solidFill>
                <a:srgbClr val="000000"/>
              </a:solidFill>
              <a:prstDash val="dash"/>
              <a:round/>
              <a:headEnd/>
              <a:tailEnd type="triangle" w="med" len="med"/>
            </a:ln>
          </p:spPr>
          <p:txBody>
            <a:bodyPr/>
            <a:lstStyle/>
            <a:p>
              <a:endParaRPr lang="zh-CN" altLang="en-US"/>
            </a:p>
          </p:txBody>
        </p:sp>
        <p:sp>
          <p:nvSpPr>
            <p:cNvPr id="66589" name="Text Box 59"/>
            <p:cNvSpPr txBox="1">
              <a:spLocks noChangeArrowheads="1"/>
            </p:cNvSpPr>
            <p:nvPr/>
          </p:nvSpPr>
          <p:spPr bwMode="auto">
            <a:xfrm>
              <a:off x="7823" y="12842"/>
              <a:ext cx="1575" cy="624"/>
            </a:xfrm>
            <a:prstGeom prst="rect">
              <a:avLst/>
            </a:prstGeom>
            <a:solidFill>
              <a:srgbClr val="FFFFFF"/>
            </a:solidFill>
            <a:ln w="9525">
              <a:noFill/>
              <a:miter lim="800000"/>
              <a:headEnd/>
              <a:tailEnd/>
            </a:ln>
          </p:spPr>
          <p:txBody>
            <a:bodyPr/>
            <a:lstStyle/>
            <a:p>
              <a:pPr algn="just"/>
              <a:r>
                <a:rPr lang="zh-CN" altLang="en-US" sz="1600">
                  <a:latin typeface="Times New Roman" pitchFamily="18" charset="0"/>
                </a:rPr>
                <a:t>基本事件流</a:t>
              </a:r>
              <a:endParaRPr lang="zh-CN" altLang="en-US" sz="3600">
                <a:latin typeface="Franklin Gothic Book" pitchFamily="34" charset="0"/>
              </a:endParaRPr>
            </a:p>
          </p:txBody>
        </p:sp>
        <p:sp>
          <p:nvSpPr>
            <p:cNvPr id="66590" name="Line 60"/>
            <p:cNvSpPr>
              <a:spLocks noChangeShapeType="1"/>
            </p:cNvSpPr>
            <p:nvPr/>
          </p:nvSpPr>
          <p:spPr bwMode="auto">
            <a:xfrm flipH="1">
              <a:off x="5933" y="12998"/>
              <a:ext cx="1785" cy="1"/>
            </a:xfrm>
            <a:prstGeom prst="line">
              <a:avLst/>
            </a:prstGeom>
            <a:noFill/>
            <a:ln w="9525">
              <a:solidFill>
                <a:srgbClr val="000000"/>
              </a:solidFill>
              <a:prstDash val="dash"/>
              <a:round/>
              <a:headEnd/>
              <a:tailEnd type="triangle" w="med" len="med"/>
            </a:ln>
          </p:spPr>
          <p:txBody>
            <a:bodyPr/>
            <a:lstStyle/>
            <a:p>
              <a:endParaRPr lang="zh-CN" altLang="en-US"/>
            </a:p>
          </p:txBody>
        </p:sp>
        <p:sp>
          <p:nvSpPr>
            <p:cNvPr id="66591" name="Text Box 61"/>
            <p:cNvSpPr txBox="1">
              <a:spLocks noChangeArrowheads="1"/>
            </p:cNvSpPr>
            <p:nvPr/>
          </p:nvSpPr>
          <p:spPr bwMode="auto">
            <a:xfrm>
              <a:off x="8063" y="8474"/>
              <a:ext cx="1575" cy="624"/>
            </a:xfrm>
            <a:prstGeom prst="rect">
              <a:avLst/>
            </a:prstGeom>
            <a:solidFill>
              <a:srgbClr val="FFFFFF"/>
            </a:solidFill>
            <a:ln w="9525">
              <a:noFill/>
              <a:miter lim="800000"/>
              <a:headEnd/>
              <a:tailEnd/>
            </a:ln>
          </p:spPr>
          <p:txBody>
            <a:bodyPr/>
            <a:lstStyle/>
            <a:p>
              <a:pPr algn="just"/>
              <a:r>
                <a:rPr lang="zh-CN" altLang="en-US" sz="1600">
                  <a:latin typeface="Times New Roman" pitchFamily="18" charset="0"/>
                </a:rPr>
                <a:t>扩展事件流</a:t>
              </a:r>
              <a:endParaRPr lang="zh-CN" altLang="en-US" sz="3600">
                <a:latin typeface="Franklin Gothic Book" pitchFamily="34" charset="0"/>
              </a:endParaRPr>
            </a:p>
          </p:txBody>
        </p:sp>
        <p:sp>
          <p:nvSpPr>
            <p:cNvPr id="66592" name="Line 62"/>
            <p:cNvSpPr>
              <a:spLocks noChangeShapeType="1"/>
            </p:cNvSpPr>
            <p:nvPr/>
          </p:nvSpPr>
          <p:spPr bwMode="auto">
            <a:xfrm flipH="1">
              <a:off x="6773" y="8786"/>
              <a:ext cx="1155" cy="936"/>
            </a:xfrm>
            <a:prstGeom prst="line">
              <a:avLst/>
            </a:prstGeom>
            <a:noFill/>
            <a:ln w="9525">
              <a:solidFill>
                <a:srgbClr val="000000"/>
              </a:solidFill>
              <a:prstDash val="dash"/>
              <a:round/>
              <a:headEnd/>
              <a:tailEnd type="triangle" w="med" len="med"/>
            </a:ln>
          </p:spPr>
          <p:txBody>
            <a:bodyPr/>
            <a:lstStyle/>
            <a:p>
              <a:endParaRPr lang="zh-CN" altLang="en-US"/>
            </a:p>
          </p:txBody>
        </p:sp>
        <p:sp>
          <p:nvSpPr>
            <p:cNvPr id="66593" name="Line 63"/>
            <p:cNvSpPr>
              <a:spLocks noChangeShapeType="1"/>
            </p:cNvSpPr>
            <p:nvPr/>
          </p:nvSpPr>
          <p:spPr bwMode="auto">
            <a:xfrm flipH="1">
              <a:off x="4673" y="8630"/>
              <a:ext cx="3150" cy="624"/>
            </a:xfrm>
            <a:prstGeom prst="line">
              <a:avLst/>
            </a:prstGeom>
            <a:noFill/>
            <a:ln w="9525">
              <a:solidFill>
                <a:srgbClr val="000000"/>
              </a:solidFill>
              <a:prstDash val="dash"/>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b="1" dirty="0">
                <a:latin typeface="宋体" pitchFamily="2" charset="-122"/>
              </a:rPr>
              <a:t>用例描述模板</a:t>
            </a:r>
          </a:p>
        </p:txBody>
      </p:sp>
      <p:sp>
        <p:nvSpPr>
          <p:cNvPr id="67587" name="Rectangle 3"/>
          <p:cNvSpPr>
            <a:spLocks noGrp="1" noChangeArrowheads="1"/>
          </p:cNvSpPr>
          <p:nvPr>
            <p:ph type="body" idx="1"/>
          </p:nvPr>
        </p:nvSpPr>
        <p:spPr/>
        <p:txBody>
          <a:bodyPr/>
          <a:lstStyle/>
          <a:p>
            <a:r>
              <a:rPr lang="zh-CN" altLang="en-US" dirty="0" smtClean="0">
                <a:solidFill>
                  <a:schemeClr val="tx2"/>
                </a:solidFill>
                <a:latin typeface="宋体" charset="-122"/>
              </a:rPr>
              <a:t>用例描述有两种格式：一种是纯文本格式，另一种是表格形式</a:t>
            </a:r>
            <a:endParaRPr lang="en-US" altLang="zh-CN" dirty="0" smtClean="0">
              <a:solidFill>
                <a:schemeClr val="tx2"/>
              </a:solidFill>
              <a:latin typeface="宋体" charset="-122"/>
            </a:endParaRPr>
          </a:p>
          <a:p>
            <a:pPr lvl="1">
              <a:buFont typeface="Arial" charset="0"/>
              <a:buChar char="•"/>
            </a:pPr>
            <a:r>
              <a:rPr lang="zh-CN" altLang="en-US" dirty="0" smtClean="0">
                <a:latin typeface="宋体" charset="-122"/>
              </a:rPr>
              <a:t>下表所示就是一个经典的表格式用例描述模板，其中加粗显示的是必须编写的部分。</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spcBef>
                <a:spcPts val="1700"/>
              </a:spcBef>
              <a:spcAft>
                <a:spcPts val="1650"/>
              </a:spcAft>
              <a:defRPr/>
            </a:pPr>
            <a:r>
              <a:rPr b="1" dirty="0">
                <a:latin typeface="宋体" pitchFamily="2" charset="-122"/>
              </a:rPr>
              <a:t>用例描述模板</a:t>
            </a:r>
            <a:endParaRPr b="1" dirty="0">
              <a:latin typeface="Times New Roman" pitchFamily="18" charset="0"/>
            </a:endParaRPr>
          </a:p>
        </p:txBody>
      </p:sp>
      <p:sp>
        <p:nvSpPr>
          <p:cNvPr id="68611" name="Line 203"/>
          <p:cNvSpPr>
            <a:spLocks noChangeShapeType="1"/>
          </p:cNvSpPr>
          <p:nvPr/>
        </p:nvSpPr>
        <p:spPr bwMode="auto">
          <a:xfrm>
            <a:off x="3338513" y="1627188"/>
            <a:ext cx="0" cy="0"/>
          </a:xfrm>
          <a:prstGeom prst="line">
            <a:avLst/>
          </a:prstGeom>
          <a:noFill/>
          <a:ln w="12700" cap="rnd">
            <a:solidFill>
              <a:srgbClr val="000000"/>
            </a:solidFill>
            <a:round/>
            <a:headEnd/>
            <a:tailEnd/>
          </a:ln>
          <a:effectLst/>
        </p:spPr>
        <p:txBody>
          <a:bodyPr/>
          <a:lstStyle/>
          <a:p>
            <a:endParaRPr lang="zh-CN" altLang="en-US"/>
          </a:p>
        </p:txBody>
      </p:sp>
      <p:sp>
        <p:nvSpPr>
          <p:cNvPr id="68612" name="Line 204"/>
          <p:cNvSpPr>
            <a:spLocks noChangeShapeType="1"/>
          </p:cNvSpPr>
          <p:nvPr/>
        </p:nvSpPr>
        <p:spPr bwMode="auto">
          <a:xfrm>
            <a:off x="3338513" y="1808163"/>
            <a:ext cx="0" cy="0"/>
          </a:xfrm>
          <a:prstGeom prst="line">
            <a:avLst/>
          </a:prstGeom>
          <a:noFill/>
          <a:ln w="12700" cap="rnd">
            <a:solidFill>
              <a:srgbClr val="000000"/>
            </a:solidFill>
            <a:round/>
            <a:headEnd/>
            <a:tailEnd/>
          </a:ln>
          <a:effectLst/>
        </p:spPr>
        <p:txBody>
          <a:bodyPr/>
          <a:lstStyle/>
          <a:p>
            <a:endParaRPr lang="zh-CN" altLang="en-US"/>
          </a:p>
        </p:txBody>
      </p:sp>
      <p:sp>
        <p:nvSpPr>
          <p:cNvPr id="68613" name="Line 282"/>
          <p:cNvSpPr>
            <a:spLocks noChangeShapeType="1"/>
          </p:cNvSpPr>
          <p:nvPr/>
        </p:nvSpPr>
        <p:spPr bwMode="auto">
          <a:xfrm>
            <a:off x="3354388" y="2894013"/>
            <a:ext cx="0" cy="0"/>
          </a:xfrm>
          <a:prstGeom prst="line">
            <a:avLst/>
          </a:prstGeom>
          <a:noFill/>
          <a:ln w="12700" cap="rnd">
            <a:solidFill>
              <a:srgbClr val="000000"/>
            </a:solidFill>
            <a:round/>
            <a:headEnd/>
            <a:tailEnd/>
          </a:ln>
          <a:effectLst/>
        </p:spPr>
        <p:txBody>
          <a:bodyPr/>
          <a:lstStyle/>
          <a:p>
            <a:endParaRPr lang="zh-CN" altLang="en-US"/>
          </a:p>
        </p:txBody>
      </p:sp>
      <p:graphicFrame>
        <p:nvGraphicFramePr>
          <p:cNvPr id="339315" name="Group 371"/>
          <p:cNvGraphicFramePr>
            <a:graphicFrameLocks noGrp="1"/>
          </p:cNvGraphicFramePr>
          <p:nvPr/>
        </p:nvGraphicFramePr>
        <p:xfrm>
          <a:off x="142844" y="1214428"/>
          <a:ext cx="9001156" cy="5643570"/>
        </p:xfrm>
        <a:graphic>
          <a:graphicData uri="http://schemas.openxmlformats.org/drawingml/2006/table">
            <a:tbl>
              <a:tblPr/>
              <a:tblGrid>
                <a:gridCol w="2191195"/>
                <a:gridCol w="1164612"/>
                <a:gridCol w="198415"/>
                <a:gridCol w="5446934"/>
              </a:tblGrid>
              <a:tr h="297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2"/>
                          </a:solidFill>
                          <a:effectLst/>
                          <a:latin typeface="+mj-ea"/>
                          <a:ea typeface="+mj-ea"/>
                          <a:cs typeface="Times New Roman" pitchFamily="18" charset="0"/>
                        </a:rPr>
                        <a:t>用例编号</a:t>
                      </a:r>
                      <a:endParaRPr kumimoji="0" lang="zh-CN" altLang="en-US" sz="1800" b="1" i="0" u="none" strike="noStrike" cap="none" normalizeH="0" baseline="0" dirty="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为用例制定一个唯一的编号，通常格式为</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UCxx]</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97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用例名称</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应为一个动词短语，让读者一目了然地知道用例的目标</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97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用例概述</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用例的目标，一个概要性的描述</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97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范围</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用例的设计范围</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97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主参与者</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该用例的主</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Actor</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，在此列出名称，并简要的描述它</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97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次要参与者</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该用例的次要</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Actor</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，在此列出名称，并简要的描述它</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97030">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项目相关人</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利益说明</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项目相关人</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利益</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703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项目相关人员名称</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从该用例获取的利益</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703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7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前置条件</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即启动该用例所应该满足的条件。</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97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后置条件</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即该用例完成之后，将执行什么动作。</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97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成功保证</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描述当前目标完成后，环境变化情况。</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97030">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基本事件流</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步骤</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活动</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9703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1</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在这里写出触发事件到目标完成以及清除的步骤。</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9703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2</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其中可以包含子事件流，以子事件流编号来表示</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97030">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扩展事件流</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1a</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[1a</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表示是对</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1</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的扩展，其中应说明条件和活动</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9703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1b</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其中可以包含子事件流，以子事件流编号来表示</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97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2"/>
                          </a:solidFill>
                          <a:effectLst/>
                          <a:latin typeface="+mj-ea"/>
                          <a:ea typeface="+mj-ea"/>
                          <a:cs typeface="Times New Roman" pitchFamily="18" charset="0"/>
                        </a:rPr>
                        <a:t>子事件流</a:t>
                      </a:r>
                      <a:endParaRPr kumimoji="0" lang="zh-CN" altLang="en-US"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smtClean="0">
                          <a:ln>
                            <a:noFill/>
                          </a:ln>
                          <a:solidFill>
                            <a:schemeClr val="tx2"/>
                          </a:solidFill>
                          <a:effectLst/>
                          <a:latin typeface="+mj-ea"/>
                          <a:ea typeface="+mj-ea"/>
                          <a:cs typeface="Times New Roman" pitchFamily="18" charset="0"/>
                        </a:rPr>
                        <a:t>对多次重复的事件流可以定义为子事件流，这也是抽取被包含用例的地方。</a:t>
                      </a:r>
                      <a:r>
                        <a:rPr kumimoji="0" lang="en-US" altLang="zh-CN" sz="1000" b="1" i="0" u="none" strike="noStrike" cap="none" normalizeH="0" baseline="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97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2"/>
                          </a:solidFill>
                          <a:effectLst/>
                          <a:latin typeface="+mj-ea"/>
                          <a:ea typeface="+mj-ea"/>
                          <a:cs typeface="Times New Roman" pitchFamily="18" charset="0"/>
                        </a:rPr>
                        <a:t>规则与约束</a:t>
                      </a:r>
                      <a:endParaRPr kumimoji="0" lang="zh-CN" altLang="en-US" sz="1800" b="1" i="0" u="none" strike="noStrike" cap="none" normalizeH="0" baseline="0" dirty="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chemeClr val="tx2"/>
                          </a:solidFill>
                          <a:effectLst/>
                          <a:latin typeface="+mj-ea"/>
                          <a:ea typeface="+mj-ea"/>
                          <a:cs typeface="Times New Roman" pitchFamily="18" charset="0"/>
                        </a:rPr>
                        <a:t>[</a:t>
                      </a:r>
                      <a:r>
                        <a:rPr kumimoji="0" lang="zh-CN" altLang="en-US" sz="1000" b="1" i="0" u="none" strike="noStrike" cap="none" normalizeH="0" baseline="0" dirty="0" smtClean="0">
                          <a:ln>
                            <a:noFill/>
                          </a:ln>
                          <a:solidFill>
                            <a:schemeClr val="tx2"/>
                          </a:solidFill>
                          <a:effectLst/>
                          <a:latin typeface="+mj-ea"/>
                          <a:ea typeface="+mj-ea"/>
                          <a:cs typeface="Times New Roman" pitchFamily="18" charset="0"/>
                        </a:rPr>
                        <a:t>对该用例实现时需要考虑的业务规则、非功能需求、设计约束等</a:t>
                      </a:r>
                      <a:r>
                        <a:rPr kumimoji="0" lang="en-US" altLang="zh-CN" sz="1000" b="1" i="0" u="none" strike="noStrike" cap="none" normalizeH="0" baseline="0" dirty="0" smtClean="0">
                          <a:ln>
                            <a:noFill/>
                          </a:ln>
                          <a:solidFill>
                            <a:schemeClr val="tx2"/>
                          </a:solidFill>
                          <a:effectLst/>
                          <a:latin typeface="+mj-ea"/>
                          <a:ea typeface="+mj-ea"/>
                          <a:cs typeface="Times New Roman" pitchFamily="18" charset="0"/>
                        </a:rPr>
                        <a:t>]</a:t>
                      </a:r>
                      <a:endParaRPr kumimoji="0" lang="en-US" altLang="zh-CN" sz="1800" b="1" i="0" u="none" strike="noStrike" cap="none" normalizeH="0" baseline="0" dirty="0" smtClean="0">
                        <a:ln>
                          <a:noFill/>
                        </a:ln>
                        <a:solidFill>
                          <a:schemeClr val="tx2"/>
                        </a:solidFill>
                        <a:effectLst/>
                        <a:latin typeface="+mj-ea"/>
                        <a:ea typeface="+mj-ea"/>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阅读用例图</a:t>
            </a:r>
          </a:p>
        </p:txBody>
      </p:sp>
      <p:sp>
        <p:nvSpPr>
          <p:cNvPr id="340995" name="Rectangle 3"/>
          <p:cNvSpPr>
            <a:spLocks noGrp="1" noChangeArrowheads="1"/>
          </p:cNvSpPr>
          <p:nvPr>
            <p:ph type="body" idx="1"/>
          </p:nvPr>
        </p:nvSpPr>
        <p:spPr/>
        <p:txBody>
          <a:bodyPr>
            <a:normAutofit lnSpcReduction="10000"/>
          </a:bodyPr>
          <a:lstStyle/>
          <a:p>
            <a:pPr>
              <a:defRPr/>
            </a:pPr>
            <a:r>
              <a:rPr lang="zh-CN" altLang="en-US" dirty="0" smtClean="0">
                <a:solidFill>
                  <a:schemeClr val="tx2"/>
                </a:solidFill>
                <a:latin typeface="宋体" pitchFamily="2" charset="-122"/>
              </a:rPr>
              <a:t>前置条件</a:t>
            </a:r>
            <a:endParaRPr lang="en-US" altLang="zh-CN" dirty="0" smtClean="0">
              <a:solidFill>
                <a:schemeClr val="tx2"/>
              </a:solidFill>
              <a:latin typeface="宋体" pitchFamily="2" charset="-122"/>
            </a:endParaRPr>
          </a:p>
          <a:p>
            <a:pPr lvl="1">
              <a:buFont typeface="Arial" charset="0"/>
              <a:buChar char="•"/>
              <a:defRPr/>
            </a:pPr>
            <a:r>
              <a:rPr lang="zh-CN" altLang="en-US" dirty="0" smtClean="0">
                <a:latin typeface="宋体" pitchFamily="2" charset="-122"/>
              </a:rPr>
              <a:t>指</a:t>
            </a:r>
            <a:r>
              <a:rPr lang="zh-CN" altLang="en-US" dirty="0">
                <a:latin typeface="宋体" pitchFamily="2" charset="-122"/>
              </a:rPr>
              <a:t>在用例启动时参与者（</a:t>
            </a:r>
            <a:r>
              <a:rPr lang="en-US" altLang="zh-CN" dirty="0">
                <a:latin typeface="宋体" pitchFamily="2" charset="-122"/>
              </a:rPr>
              <a:t>actor</a:t>
            </a:r>
            <a:r>
              <a:rPr lang="zh-CN" altLang="en-US" dirty="0">
                <a:latin typeface="宋体" pitchFamily="2" charset="-122"/>
              </a:rPr>
              <a:t>）与系统应置于什么状态，这个状态应该是系统能检测到的、可观测的。</a:t>
            </a:r>
          </a:p>
          <a:p>
            <a:pPr>
              <a:defRPr/>
            </a:pPr>
            <a:r>
              <a:rPr lang="zh-CN" altLang="en-US" dirty="0" smtClean="0">
                <a:solidFill>
                  <a:schemeClr val="tx2"/>
                </a:solidFill>
                <a:latin typeface="宋体" pitchFamily="2" charset="-122"/>
              </a:rPr>
              <a:t>后置条件</a:t>
            </a:r>
            <a:endParaRPr lang="en-US" altLang="zh-CN" dirty="0" smtClean="0">
              <a:solidFill>
                <a:schemeClr val="tx2"/>
              </a:solidFill>
              <a:latin typeface="宋体" pitchFamily="2" charset="-122"/>
            </a:endParaRPr>
          </a:p>
          <a:p>
            <a:pPr lvl="1">
              <a:buFont typeface="Arial" charset="0"/>
              <a:buChar char="•"/>
              <a:defRPr/>
            </a:pPr>
            <a:r>
              <a:rPr lang="zh-CN" altLang="en-US" dirty="0" smtClean="0">
                <a:latin typeface="宋体" pitchFamily="2" charset="-122"/>
              </a:rPr>
              <a:t>用例</a:t>
            </a:r>
            <a:r>
              <a:rPr lang="zh-CN" altLang="en-US" dirty="0">
                <a:latin typeface="宋体" pitchFamily="2" charset="-122"/>
              </a:rPr>
              <a:t>结束时系统应置于什么状态，这个状态也应该是系统能检测到的、可观测的。</a:t>
            </a:r>
          </a:p>
          <a:p>
            <a:pPr>
              <a:defRPr/>
            </a:pPr>
            <a:r>
              <a:rPr lang="zh-CN" altLang="en-US" dirty="0" smtClean="0">
                <a:solidFill>
                  <a:schemeClr val="tx2"/>
                </a:solidFill>
                <a:latin typeface="宋体" pitchFamily="2" charset="-122"/>
              </a:rPr>
              <a:t>基本事件流</a:t>
            </a:r>
            <a:endParaRPr lang="en-US" altLang="zh-CN" dirty="0" smtClean="0">
              <a:solidFill>
                <a:schemeClr val="tx2"/>
              </a:solidFill>
              <a:latin typeface="宋体" pitchFamily="2" charset="-122"/>
            </a:endParaRPr>
          </a:p>
          <a:p>
            <a:pPr lvl="1">
              <a:buFont typeface="Arial" charset="0"/>
              <a:buChar char="•"/>
              <a:defRPr/>
            </a:pPr>
            <a:r>
              <a:rPr lang="zh-CN" altLang="en-US" dirty="0" smtClean="0">
                <a:latin typeface="宋体" pitchFamily="2" charset="-122"/>
              </a:rPr>
              <a:t>基本事件</a:t>
            </a:r>
            <a:r>
              <a:rPr lang="zh-CN" altLang="en-US" dirty="0">
                <a:latin typeface="宋体" pitchFamily="2" charset="-122"/>
              </a:rPr>
              <a:t>流是对用例中常规、预期路径的描述，也被称为</a:t>
            </a:r>
            <a:r>
              <a:rPr lang="en-US" altLang="zh-CN" dirty="0">
                <a:latin typeface="宋体" pitchFamily="2" charset="-122"/>
              </a:rPr>
              <a:t>Happy day</a:t>
            </a:r>
            <a:r>
              <a:rPr lang="zh-CN" altLang="en-US" dirty="0">
                <a:latin typeface="宋体" pitchFamily="2" charset="-122"/>
              </a:rPr>
              <a:t>场景，这是大部分事件所遇到的场景，它将体现系统的核心价值。</a:t>
            </a:r>
          </a:p>
          <a:p>
            <a:pPr>
              <a:defRPr/>
            </a:pPr>
            <a:r>
              <a:rPr lang="zh-CN" altLang="en-US" dirty="0" smtClean="0">
                <a:solidFill>
                  <a:schemeClr val="tx2"/>
                </a:solidFill>
                <a:latin typeface="宋体" pitchFamily="2" charset="-122"/>
              </a:rPr>
              <a:t>扩展</a:t>
            </a:r>
            <a:r>
              <a:rPr lang="zh-CN" altLang="en-US" dirty="0">
                <a:solidFill>
                  <a:schemeClr val="tx2"/>
                </a:solidFill>
                <a:latin typeface="宋体" pitchFamily="2" charset="-122"/>
              </a:rPr>
              <a:t>事件</a:t>
            </a:r>
            <a:r>
              <a:rPr lang="zh-CN" altLang="en-US" dirty="0" smtClean="0">
                <a:solidFill>
                  <a:schemeClr val="tx2"/>
                </a:solidFill>
                <a:latin typeface="宋体" pitchFamily="2" charset="-122"/>
              </a:rPr>
              <a:t>流</a:t>
            </a:r>
            <a:endParaRPr lang="en-US" altLang="zh-CN" dirty="0" smtClean="0">
              <a:solidFill>
                <a:schemeClr val="tx2"/>
              </a:solidFill>
              <a:latin typeface="宋体" pitchFamily="2" charset="-122"/>
            </a:endParaRPr>
          </a:p>
          <a:p>
            <a:pPr lvl="1">
              <a:buFont typeface="Arial" charset="0"/>
              <a:buChar char="•"/>
              <a:defRPr/>
            </a:pPr>
            <a:r>
              <a:rPr lang="zh-CN" altLang="en-US" dirty="0" smtClean="0">
                <a:latin typeface="宋体" pitchFamily="2" charset="-122"/>
              </a:rPr>
              <a:t>主要</a:t>
            </a:r>
            <a:r>
              <a:rPr lang="zh-CN" altLang="en-US" dirty="0">
                <a:latin typeface="宋体" pitchFamily="2" charset="-122"/>
              </a:rPr>
              <a:t>是对一些异常情况、选择分支进行描述。</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a:defRPr/>
            </a:pPr>
            <a:r>
              <a:rPr b="1" dirty="0">
                <a:latin typeface="宋体" pitchFamily="2" charset="-122"/>
              </a:rPr>
              <a:t>用例描述举例</a:t>
            </a:r>
          </a:p>
        </p:txBody>
      </p:sp>
      <p:sp>
        <p:nvSpPr>
          <p:cNvPr id="70659" name="Rectangle 3"/>
          <p:cNvSpPr>
            <a:spLocks noGrp="1" noChangeArrowheads="1"/>
          </p:cNvSpPr>
          <p:nvPr>
            <p:ph type="body" idx="1"/>
          </p:nvPr>
        </p:nvSpPr>
        <p:spPr/>
        <p:txBody>
          <a:bodyPr/>
          <a:lstStyle/>
          <a:p>
            <a:r>
              <a:rPr lang="zh-CN" altLang="en-US" dirty="0" smtClean="0">
                <a:solidFill>
                  <a:schemeClr val="tx2"/>
                </a:solidFill>
                <a:latin typeface="宋体" charset="-122"/>
              </a:rPr>
              <a:t>用例描述分两个步骤：</a:t>
            </a:r>
            <a:endParaRPr lang="en-US" altLang="zh-CN" dirty="0" smtClean="0">
              <a:solidFill>
                <a:schemeClr val="tx2"/>
              </a:solidFill>
              <a:latin typeface="宋体" charset="-122"/>
            </a:endParaRPr>
          </a:p>
          <a:p>
            <a:pPr lvl="1">
              <a:buFont typeface="Arial" charset="0"/>
              <a:buChar char="•"/>
            </a:pPr>
            <a:r>
              <a:rPr lang="zh-CN" altLang="en-US" dirty="0" smtClean="0">
                <a:latin typeface="宋体" charset="-122"/>
              </a:rPr>
              <a:t>第一步，对用例概要描述</a:t>
            </a:r>
            <a:endParaRPr lang="en-US" altLang="zh-CN" dirty="0" smtClean="0">
              <a:latin typeface="宋体" charset="-122"/>
            </a:endParaRPr>
          </a:p>
          <a:p>
            <a:pPr lvl="1">
              <a:buFont typeface="Arial" charset="0"/>
              <a:buChar char="•"/>
            </a:pPr>
            <a:r>
              <a:rPr lang="zh-CN" altLang="en-US" dirty="0" smtClean="0">
                <a:latin typeface="宋体" charset="-122"/>
              </a:rPr>
              <a:t>第二步，对用例详细描述．</a:t>
            </a:r>
          </a:p>
          <a:p>
            <a:r>
              <a:rPr lang="zh-CN" altLang="en-US" dirty="0" smtClean="0">
                <a:solidFill>
                  <a:schemeClr val="tx2"/>
                </a:solidFill>
                <a:latin typeface="宋体" charset="-122"/>
              </a:rPr>
              <a:t>下面就以用例</a:t>
            </a:r>
            <a:r>
              <a:rPr lang="en-US" altLang="zh-CN" dirty="0" smtClean="0">
                <a:solidFill>
                  <a:schemeClr val="tx2"/>
                </a:solidFill>
                <a:latin typeface="宋体" charset="-122"/>
              </a:rPr>
              <a:t>UC01</a:t>
            </a:r>
            <a:r>
              <a:rPr lang="en-US" altLang="zh-CN" dirty="0" smtClean="0">
                <a:solidFill>
                  <a:schemeClr val="tx2"/>
                </a:solidFill>
                <a:latin typeface="Arial" charset="0"/>
              </a:rPr>
              <a:t>“</a:t>
            </a:r>
            <a:r>
              <a:rPr lang="zh-CN" altLang="en-US" dirty="0" smtClean="0">
                <a:solidFill>
                  <a:schemeClr val="tx2"/>
                </a:solidFill>
                <a:latin typeface="宋体" charset="-122"/>
              </a:rPr>
              <a:t>新增书籍信息</a:t>
            </a:r>
            <a:r>
              <a:rPr lang="zh-CN" altLang="en-US" dirty="0" smtClean="0">
                <a:solidFill>
                  <a:schemeClr val="tx2"/>
                </a:solidFill>
                <a:latin typeface="Arial" charset="0"/>
              </a:rPr>
              <a:t>”</a:t>
            </a:r>
            <a:r>
              <a:rPr lang="zh-CN" altLang="en-US" dirty="0" smtClean="0">
                <a:solidFill>
                  <a:schemeClr val="tx2"/>
                </a:solidFill>
                <a:latin typeface="宋体" charset="-122"/>
              </a:rPr>
              <a:t>为例，说明如何细化用例描述。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t>IEEE Standard 729</a:t>
            </a:r>
            <a:endParaRPr b="1" dirty="0"/>
          </a:p>
        </p:txBody>
      </p:sp>
      <p:sp>
        <p:nvSpPr>
          <p:cNvPr id="7171" name="内容占位符 2"/>
          <p:cNvSpPr>
            <a:spLocks noGrp="1"/>
          </p:cNvSpPr>
          <p:nvPr>
            <p:ph idx="1"/>
          </p:nvPr>
        </p:nvSpPr>
        <p:spPr/>
        <p:txBody>
          <a:bodyPr/>
          <a:lstStyle/>
          <a:p>
            <a:r>
              <a:rPr lang="en-US" altLang="zh-CN" dirty="0" smtClean="0">
                <a:solidFill>
                  <a:schemeClr val="tx2"/>
                </a:solidFill>
              </a:rPr>
              <a:t>The conditions or capabilities needed by a user to solve a problem or achieve an objective.</a:t>
            </a:r>
          </a:p>
          <a:p>
            <a:r>
              <a:rPr lang="en-US" altLang="zh-CN" dirty="0" smtClean="0">
                <a:solidFill>
                  <a:schemeClr val="tx2"/>
                </a:solidFill>
              </a:rPr>
              <a:t>User</a:t>
            </a:r>
            <a:r>
              <a:rPr lang="zh-CN" altLang="en-US" dirty="0" smtClean="0">
                <a:solidFill>
                  <a:schemeClr val="tx2"/>
                </a:solidFill>
              </a:rPr>
              <a:t>为了解决一个问题或达成一个目标时，所需要的条件或能力。</a:t>
            </a:r>
          </a:p>
        </p:txBody>
      </p:sp>
      <p:sp>
        <p:nvSpPr>
          <p:cNvPr id="4" name="灯片编号占位符 3"/>
          <p:cNvSpPr>
            <a:spLocks noGrp="1"/>
          </p:cNvSpPr>
          <p:nvPr>
            <p:ph type="sldNum" sz="quarter" idx="12"/>
          </p:nvPr>
        </p:nvSpPr>
        <p:spPr/>
        <p:txBody>
          <a:bodyPr/>
          <a:lstStyle/>
          <a:p>
            <a:pPr>
              <a:defRPr/>
            </a:pPr>
            <a:fld id="{054643B4-8964-4992-8FAA-17997B0FABA7}" type="slidenum">
              <a:rPr lang="zh-CN" altLang="en-US" smtClean="0"/>
              <a:pPr>
                <a:defRPr/>
              </a:pPr>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latin typeface="宋体" pitchFamily="2" charset="-122"/>
              </a:rPr>
              <a:t>用例概要描述</a:t>
            </a:r>
            <a:endParaRPr b="1" dirty="0"/>
          </a:p>
        </p:txBody>
      </p:sp>
      <p:sp>
        <p:nvSpPr>
          <p:cNvPr id="3" name="内容占位符 2"/>
          <p:cNvSpPr>
            <a:spLocks noGrp="1"/>
          </p:cNvSpPr>
          <p:nvPr>
            <p:ph idx="1"/>
          </p:nvPr>
        </p:nvSpPr>
        <p:spPr/>
        <p:txBody>
          <a:bodyPr>
            <a:normAutofit lnSpcReduction="10000"/>
          </a:bodyPr>
          <a:lstStyle/>
          <a:p>
            <a:pPr>
              <a:defRPr/>
            </a:pPr>
            <a:r>
              <a:rPr lang="zh-CN" altLang="en-US" dirty="0" smtClean="0">
                <a:solidFill>
                  <a:schemeClr val="tx2"/>
                </a:solidFill>
                <a:latin typeface="宋体" pitchFamily="2" charset="-122"/>
              </a:rPr>
              <a:t>根据</a:t>
            </a:r>
            <a:r>
              <a:rPr lang="zh-CN" altLang="en-US" dirty="0">
                <a:solidFill>
                  <a:schemeClr val="tx2"/>
                </a:solidFill>
                <a:latin typeface="宋体" pitchFamily="2" charset="-122"/>
              </a:rPr>
              <a:t>用例的事件流，搭建一个框架（在该例子中采用纯文本的描述方式）：</a:t>
            </a:r>
          </a:p>
          <a:p>
            <a:pPr lvl="1">
              <a:buFont typeface="Arial" charset="0"/>
              <a:buChar char="•"/>
              <a:defRPr/>
            </a:pPr>
            <a:r>
              <a:rPr lang="en-US" altLang="zh-CN" dirty="0">
                <a:latin typeface="宋体" pitchFamily="2" charset="-122"/>
              </a:rPr>
              <a:t>1.</a:t>
            </a:r>
            <a:r>
              <a:rPr lang="zh-CN" altLang="en-US" dirty="0">
                <a:latin typeface="宋体" pitchFamily="2" charset="-122"/>
              </a:rPr>
              <a:t>用例名称：新增书籍信息（</a:t>
            </a:r>
            <a:r>
              <a:rPr lang="en-US" altLang="zh-CN" dirty="0">
                <a:latin typeface="宋体" pitchFamily="2" charset="-122"/>
              </a:rPr>
              <a:t>UC01</a:t>
            </a:r>
            <a:r>
              <a:rPr lang="zh-CN" altLang="en-US" dirty="0">
                <a:latin typeface="宋体" pitchFamily="2" charset="-122"/>
              </a:rPr>
              <a:t>）。</a:t>
            </a:r>
          </a:p>
          <a:p>
            <a:pPr lvl="1">
              <a:buFont typeface="Arial" charset="0"/>
              <a:buChar char="•"/>
              <a:defRPr/>
            </a:pPr>
            <a:r>
              <a:rPr lang="en-US" altLang="zh-CN" dirty="0">
                <a:latin typeface="宋体" pitchFamily="2" charset="-122"/>
              </a:rPr>
              <a:t>2.</a:t>
            </a:r>
            <a:r>
              <a:rPr lang="zh-CN" altLang="en-US" dirty="0">
                <a:latin typeface="宋体" pitchFamily="2" charset="-122"/>
              </a:rPr>
              <a:t>简要说明：录入新购书籍信息，并自动存储建档。</a:t>
            </a:r>
          </a:p>
          <a:p>
            <a:pPr lvl="1">
              <a:buFont typeface="Arial" charset="0"/>
              <a:buChar char="•"/>
              <a:defRPr/>
            </a:pPr>
            <a:r>
              <a:rPr lang="en-US" altLang="zh-CN" dirty="0">
                <a:latin typeface="宋体" pitchFamily="2" charset="-122"/>
              </a:rPr>
              <a:t>3.</a:t>
            </a:r>
            <a:r>
              <a:rPr lang="zh-CN" altLang="en-US" dirty="0">
                <a:latin typeface="宋体" pitchFamily="2" charset="-122"/>
              </a:rPr>
              <a:t>事件流：</a:t>
            </a:r>
          </a:p>
          <a:p>
            <a:pPr lvl="2">
              <a:defRPr/>
            </a:pPr>
            <a:r>
              <a:rPr lang="en-US" altLang="zh-CN" dirty="0">
                <a:latin typeface="宋体" pitchFamily="2" charset="-122"/>
              </a:rPr>
              <a:t>3.1</a:t>
            </a:r>
            <a:r>
              <a:rPr lang="zh-CN" altLang="en-US" dirty="0">
                <a:latin typeface="宋体" pitchFamily="2" charset="-122"/>
              </a:rPr>
              <a:t>基本事件流</a:t>
            </a:r>
          </a:p>
          <a:p>
            <a:pPr lvl="2">
              <a:defRPr/>
            </a:pPr>
            <a:r>
              <a:rPr lang="en-US" altLang="zh-CN" dirty="0">
                <a:latin typeface="宋体" pitchFamily="2" charset="-122"/>
              </a:rPr>
              <a:t>3.2</a:t>
            </a:r>
            <a:r>
              <a:rPr lang="zh-CN" altLang="en-US" dirty="0">
                <a:latin typeface="宋体" pitchFamily="2" charset="-122"/>
              </a:rPr>
              <a:t>扩展事件流</a:t>
            </a:r>
          </a:p>
          <a:p>
            <a:pPr lvl="1">
              <a:buFont typeface="Arial" charset="0"/>
              <a:buChar char="•"/>
              <a:defRPr/>
            </a:pPr>
            <a:r>
              <a:rPr lang="en-US" altLang="zh-CN" dirty="0" smtClean="0">
                <a:latin typeface="宋体" pitchFamily="2" charset="-122"/>
              </a:rPr>
              <a:t>4</a:t>
            </a:r>
            <a:r>
              <a:rPr lang="zh-CN" altLang="en-US" dirty="0">
                <a:latin typeface="宋体" pitchFamily="2" charset="-122"/>
              </a:rPr>
              <a:t>．非功能需求</a:t>
            </a:r>
          </a:p>
          <a:p>
            <a:pPr lvl="1">
              <a:buFont typeface="Arial" charset="0"/>
              <a:buChar char="•"/>
              <a:defRPr/>
            </a:pPr>
            <a:r>
              <a:rPr lang="en-US" altLang="zh-CN" dirty="0">
                <a:latin typeface="宋体" pitchFamily="2" charset="-122"/>
              </a:rPr>
              <a:t>5</a:t>
            </a:r>
            <a:r>
              <a:rPr lang="zh-CN" altLang="en-US" dirty="0">
                <a:latin typeface="宋体" pitchFamily="2" charset="-122"/>
              </a:rPr>
              <a:t>．前置条件：用户进入图书管理系统。</a:t>
            </a:r>
          </a:p>
          <a:p>
            <a:pPr lvl="1">
              <a:buFont typeface="Arial" charset="0"/>
              <a:buChar char="•"/>
              <a:defRPr/>
            </a:pPr>
            <a:r>
              <a:rPr lang="en-US" altLang="zh-CN" dirty="0" smtClean="0">
                <a:latin typeface="宋体" pitchFamily="2" charset="-122"/>
              </a:rPr>
              <a:t>6</a:t>
            </a:r>
            <a:r>
              <a:rPr lang="en-US" altLang="zh-CN" dirty="0">
                <a:latin typeface="宋体" pitchFamily="2" charset="-122"/>
              </a:rPr>
              <a:t>. </a:t>
            </a:r>
            <a:r>
              <a:rPr lang="zh-CN" altLang="en-US" dirty="0">
                <a:latin typeface="宋体" pitchFamily="2" charset="-122"/>
              </a:rPr>
              <a:t>后置条件：完成新书信息的存储建档。</a:t>
            </a:r>
          </a:p>
          <a:p>
            <a:pPr lvl="1">
              <a:buFont typeface="Arial" charset="0"/>
              <a:buChar char="•"/>
              <a:defRPr/>
            </a:pPr>
            <a:r>
              <a:rPr lang="en-US" altLang="zh-CN" dirty="0" smtClean="0">
                <a:latin typeface="宋体" pitchFamily="2" charset="-122"/>
              </a:rPr>
              <a:t>7</a:t>
            </a:r>
            <a:r>
              <a:rPr lang="en-US" altLang="zh-CN" dirty="0">
                <a:latin typeface="宋体" pitchFamily="2" charset="-122"/>
              </a:rPr>
              <a:t>. </a:t>
            </a:r>
            <a:r>
              <a:rPr lang="zh-CN" altLang="en-US" dirty="0">
                <a:latin typeface="宋体" pitchFamily="2" charset="-122"/>
              </a:rPr>
              <a:t>扩展点：无</a:t>
            </a:r>
          </a:p>
          <a:p>
            <a:pPr lvl="1">
              <a:buFont typeface="Arial" charset="0"/>
              <a:buChar char="•"/>
              <a:defRPr/>
            </a:pPr>
            <a:r>
              <a:rPr lang="en-US" altLang="zh-CN" dirty="0" smtClean="0">
                <a:latin typeface="宋体" pitchFamily="2" charset="-122"/>
              </a:rPr>
              <a:t>8</a:t>
            </a:r>
            <a:r>
              <a:rPr lang="zh-CN" altLang="en-US" dirty="0">
                <a:latin typeface="宋体" pitchFamily="2" charset="-122"/>
              </a:rPr>
              <a:t>．优先级：最高（满意</a:t>
            </a:r>
            <a:r>
              <a:rPr lang="zh-CN" altLang="en-US" dirty="0" smtClean="0">
                <a:latin typeface="宋体" pitchFamily="2" charset="-122"/>
              </a:rPr>
              <a:t>度</a:t>
            </a:r>
            <a:r>
              <a:rPr lang="en-US" altLang="zh-CN" dirty="0" smtClean="0">
                <a:latin typeface="宋体" pitchFamily="2" charset="-122"/>
              </a:rPr>
              <a:t>5</a:t>
            </a:r>
            <a:r>
              <a:rPr lang="zh-CN" altLang="en-US" dirty="0">
                <a:latin typeface="宋体" pitchFamily="2" charset="-122"/>
              </a:rPr>
              <a:t>，不满意</a:t>
            </a:r>
            <a:r>
              <a:rPr lang="zh-CN" altLang="en-US" dirty="0" smtClean="0">
                <a:latin typeface="宋体" pitchFamily="2" charset="-122"/>
              </a:rPr>
              <a:t>度</a:t>
            </a:r>
            <a:r>
              <a:rPr lang="en-US" altLang="zh-CN" dirty="0" smtClean="0">
                <a:latin typeface="宋体" pitchFamily="2" charset="-122"/>
              </a:rPr>
              <a:t>5</a:t>
            </a:r>
            <a:r>
              <a:rPr lang="zh-CN" altLang="en-US" dirty="0">
                <a:latin typeface="宋体" pitchFamily="2" charset="-122"/>
              </a:rPr>
              <a:t>）</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B4616BF7-3749-4A21-9DE8-8D7E2DCB009C}" type="slidenum">
              <a:rPr lang="zh-CN" altLang="en-US" smtClean="0"/>
              <a:pPr>
                <a:defRPr/>
              </a:pPr>
              <a:t>70</a:t>
            </a:fld>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spcBef>
                <a:spcPts val="1700"/>
              </a:spcBef>
              <a:spcAft>
                <a:spcPts val="1650"/>
              </a:spcAft>
              <a:defRPr/>
            </a:pPr>
            <a:r>
              <a:rPr b="1" dirty="0">
                <a:latin typeface="宋体" pitchFamily="2" charset="-122"/>
              </a:rPr>
              <a:t>用例概要描述</a:t>
            </a:r>
            <a:endParaRPr b="1" dirty="0">
              <a:latin typeface="Times New Roman" pitchFamily="18" charset="0"/>
            </a:endParaRPr>
          </a:p>
        </p:txBody>
      </p:sp>
      <p:sp>
        <p:nvSpPr>
          <p:cNvPr id="72707" name="Rectangle 3"/>
          <p:cNvSpPr>
            <a:spLocks noGrp="1" noChangeArrowheads="1"/>
          </p:cNvSpPr>
          <p:nvPr>
            <p:ph type="body" idx="1"/>
          </p:nvPr>
        </p:nvSpPr>
        <p:spPr/>
        <p:txBody>
          <a:bodyPr/>
          <a:lstStyle/>
          <a:p>
            <a:r>
              <a:rPr lang="zh-CN" altLang="en-US" dirty="0" smtClean="0">
                <a:solidFill>
                  <a:schemeClr val="tx2"/>
                </a:solidFill>
                <a:latin typeface="宋体" charset="-122"/>
              </a:rPr>
              <a:t>在最初的迭代中，应该对每个用例都写出概要描述。概要描述阶段中，在填写各个部分的内容时，应分别注意以下几个要点：</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a:spcBef>
                <a:spcPts val="1700"/>
              </a:spcBef>
              <a:spcAft>
                <a:spcPts val="1650"/>
              </a:spcAft>
              <a:defRPr/>
            </a:pPr>
            <a:r>
              <a:rPr b="1" dirty="0">
                <a:latin typeface="宋体" pitchFamily="2" charset="-122"/>
              </a:rPr>
              <a:t>用例概要描述</a:t>
            </a:r>
            <a:endParaRPr b="1" dirty="0">
              <a:latin typeface="Times New Roman" pitchFamily="18" charset="0"/>
            </a:endParaRPr>
          </a:p>
        </p:txBody>
      </p:sp>
      <p:sp>
        <p:nvSpPr>
          <p:cNvPr id="73731" name="Rectangle 3"/>
          <p:cNvSpPr>
            <a:spLocks noGrp="1" noChangeArrowheads="1"/>
          </p:cNvSpPr>
          <p:nvPr>
            <p:ph type="body" idx="1"/>
          </p:nvPr>
        </p:nvSpPr>
        <p:spPr>
          <a:xfrm>
            <a:off x="179388" y="1600200"/>
            <a:ext cx="8856662" cy="4876800"/>
          </a:xfrm>
        </p:spPr>
        <p:txBody>
          <a:bodyPr/>
          <a:lstStyle/>
          <a:p>
            <a:r>
              <a:rPr lang="zh-CN" altLang="en-US" sz="2000" b="1" dirty="0" smtClean="0">
                <a:solidFill>
                  <a:schemeClr val="tx2"/>
                </a:solidFill>
                <a:latin typeface="宋体" charset="-122"/>
              </a:rPr>
              <a:t>用例名称</a:t>
            </a:r>
            <a:r>
              <a:rPr lang="zh-CN" altLang="en-US" sz="2000" dirty="0" smtClean="0">
                <a:solidFill>
                  <a:schemeClr val="tx2"/>
                </a:solidFill>
                <a:latin typeface="宋体" charset="-122"/>
              </a:rPr>
              <a:t>：应该与用例图相符，并写上其相应的编号。</a:t>
            </a:r>
          </a:p>
          <a:p>
            <a:r>
              <a:rPr lang="zh-CN" altLang="en-US" sz="2000" b="1" dirty="0" smtClean="0">
                <a:solidFill>
                  <a:schemeClr val="tx2"/>
                </a:solidFill>
                <a:latin typeface="宋体" charset="-122"/>
              </a:rPr>
              <a:t>简要说明</a:t>
            </a:r>
            <a:r>
              <a:rPr lang="zh-CN" altLang="en-US" sz="2000" dirty="0" smtClean="0">
                <a:solidFill>
                  <a:schemeClr val="tx2"/>
                </a:solidFill>
                <a:latin typeface="宋体" charset="-122"/>
              </a:rPr>
              <a:t>：对该用例对参与者所传递的价值结果进行描述，应该注意语言要简要，使用用户能够阅读的自然语言。</a:t>
            </a:r>
          </a:p>
          <a:p>
            <a:r>
              <a:rPr lang="zh-CN" altLang="en-US" sz="2000" b="1" dirty="0" smtClean="0">
                <a:solidFill>
                  <a:schemeClr val="tx2"/>
                </a:solidFill>
                <a:latin typeface="宋体" charset="-122"/>
              </a:rPr>
              <a:t>前置条件</a:t>
            </a:r>
            <a:r>
              <a:rPr lang="zh-CN" altLang="en-US" sz="2000" dirty="0" smtClean="0">
                <a:solidFill>
                  <a:schemeClr val="tx2"/>
                </a:solidFill>
                <a:latin typeface="宋体" charset="-122"/>
              </a:rPr>
              <a:t>：是执行用例之前必须存在的系统状态，这部分内容如果现在不容易确定可以在后面再细化。</a:t>
            </a:r>
          </a:p>
          <a:p>
            <a:r>
              <a:rPr lang="zh-CN" altLang="en-US" sz="2000" dirty="0" smtClean="0">
                <a:solidFill>
                  <a:schemeClr val="tx2"/>
                </a:solidFill>
                <a:latin typeface="宋体" charset="-122"/>
              </a:rPr>
              <a:t>后置条件：用例执行完毕系统可能处于的一组状态，这部分内容如果现在不容易确定也可以在后面再细化。</a:t>
            </a:r>
          </a:p>
          <a:p>
            <a:r>
              <a:rPr lang="zh-CN" altLang="en-US" sz="2000" b="1" dirty="0" smtClean="0">
                <a:solidFill>
                  <a:schemeClr val="tx2"/>
                </a:solidFill>
                <a:latin typeface="宋体" charset="-122"/>
              </a:rPr>
              <a:t>扩展点</a:t>
            </a:r>
            <a:r>
              <a:rPr lang="zh-CN" altLang="en-US" sz="2000" dirty="0" smtClean="0">
                <a:solidFill>
                  <a:schemeClr val="tx2"/>
                </a:solidFill>
                <a:latin typeface="宋体" charset="-122"/>
              </a:rPr>
              <a:t>：如果包含扩展用例或者包含用例，则写出扩展或包含用例名，并说明在什么情况下使用。在本例中，用例图里没有相应的内容，因此可以直接写</a:t>
            </a:r>
            <a:r>
              <a:rPr lang="zh-CN" altLang="en-US" sz="2000" dirty="0" smtClean="0">
                <a:solidFill>
                  <a:schemeClr val="tx2"/>
                </a:solidFill>
                <a:latin typeface="Arial" charset="0"/>
              </a:rPr>
              <a:t>“</a:t>
            </a:r>
            <a:r>
              <a:rPr lang="zh-CN" altLang="en-US" sz="2000" dirty="0" smtClean="0">
                <a:solidFill>
                  <a:schemeClr val="tx2"/>
                </a:solidFill>
                <a:latin typeface="宋体" charset="-122"/>
              </a:rPr>
              <a:t>无</a:t>
            </a:r>
            <a:r>
              <a:rPr lang="zh-CN" altLang="en-US" sz="2000" dirty="0" smtClean="0">
                <a:solidFill>
                  <a:schemeClr val="tx2"/>
                </a:solidFill>
                <a:latin typeface="Arial" charset="0"/>
              </a:rPr>
              <a:t>”</a:t>
            </a:r>
            <a:r>
              <a:rPr lang="zh-CN" altLang="en-US" sz="2000" dirty="0" smtClean="0">
                <a:solidFill>
                  <a:schemeClr val="tx2"/>
                </a:solidFill>
                <a:latin typeface="宋体" charset="-122"/>
              </a:rPr>
              <a:t>；如果有，则应该在编写事件流的同时进行编写。</a:t>
            </a:r>
          </a:p>
          <a:p>
            <a:r>
              <a:rPr lang="zh-CN" altLang="en-US" sz="2000" b="1" dirty="0" smtClean="0">
                <a:solidFill>
                  <a:schemeClr val="tx2"/>
                </a:solidFill>
                <a:latin typeface="宋体" charset="-122"/>
              </a:rPr>
              <a:t>优先级</a:t>
            </a:r>
            <a:r>
              <a:rPr lang="zh-CN" altLang="en-US" sz="2000" dirty="0" smtClean="0">
                <a:solidFill>
                  <a:schemeClr val="tx2"/>
                </a:solidFill>
                <a:latin typeface="宋体" charset="-122"/>
              </a:rPr>
              <a:t>：说明用户对该用例的期望值，可以为今后开发时制定先后顺序。可以采用满意度、不满意度指标进行说明，其中满意度的值为</a:t>
            </a:r>
            <a:r>
              <a:rPr lang="en-US" altLang="zh-CN" sz="2000" dirty="0" smtClean="0">
                <a:solidFill>
                  <a:schemeClr val="tx2"/>
                </a:solidFill>
                <a:latin typeface="宋体" charset="-122"/>
              </a:rPr>
              <a:t>0-5</a:t>
            </a:r>
            <a:r>
              <a:rPr lang="zh-CN" altLang="en-US" sz="2000" dirty="0" smtClean="0">
                <a:solidFill>
                  <a:schemeClr val="tx2"/>
                </a:solidFill>
                <a:latin typeface="宋体" charset="-122"/>
              </a:rPr>
              <a:t>，是指如果实现该功能，用户的满意程度；而不满意度的值为</a:t>
            </a:r>
            <a:r>
              <a:rPr lang="en-US" altLang="zh-CN" sz="2000" dirty="0" smtClean="0">
                <a:solidFill>
                  <a:schemeClr val="tx2"/>
                </a:solidFill>
                <a:latin typeface="宋体" charset="-122"/>
              </a:rPr>
              <a:t>0-5</a:t>
            </a:r>
            <a:r>
              <a:rPr lang="zh-CN" altLang="en-US" sz="2000" dirty="0" smtClean="0">
                <a:solidFill>
                  <a:schemeClr val="tx2"/>
                </a:solidFill>
                <a:latin typeface="宋体" charset="-122"/>
              </a:rPr>
              <a:t>，是指如果不实现该功能，用户的不满意程度。</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b="1" dirty="0">
                <a:latin typeface="宋体" pitchFamily="2" charset="-122"/>
              </a:rPr>
              <a:t>详细描述</a:t>
            </a:r>
          </a:p>
        </p:txBody>
      </p:sp>
      <p:sp>
        <p:nvSpPr>
          <p:cNvPr id="315395" name="Rectangle 3"/>
          <p:cNvSpPr>
            <a:spLocks noGrp="1" noChangeArrowheads="1"/>
          </p:cNvSpPr>
          <p:nvPr>
            <p:ph type="body" idx="1"/>
          </p:nvPr>
        </p:nvSpPr>
        <p:spPr/>
        <p:txBody>
          <a:bodyPr>
            <a:normAutofit/>
          </a:bodyPr>
          <a:lstStyle/>
          <a:p>
            <a:pPr>
              <a:defRPr/>
            </a:pPr>
            <a:r>
              <a:rPr lang="zh-CN" altLang="en-US" dirty="0" smtClean="0">
                <a:solidFill>
                  <a:schemeClr val="tx2"/>
                </a:solidFill>
                <a:latin typeface="宋体" pitchFamily="2" charset="-122"/>
              </a:rPr>
              <a:t>详细</a:t>
            </a:r>
            <a:r>
              <a:rPr lang="zh-CN" altLang="en-US" dirty="0">
                <a:solidFill>
                  <a:schemeClr val="tx2"/>
                </a:solidFill>
                <a:latin typeface="宋体" pitchFamily="2" charset="-122"/>
              </a:rPr>
              <a:t>描述就是将事件流进行细化，在实际的开发工作中，要不要对一个用例进行细化、细化到什么程度主要根据项目的迭代的计划来决定</a:t>
            </a:r>
            <a:r>
              <a:rPr lang="zh-CN" altLang="en-US" dirty="0" smtClean="0">
                <a:solidFill>
                  <a:schemeClr val="tx2"/>
                </a:solidFill>
                <a:latin typeface="宋体" pitchFamily="2" charset="-122"/>
              </a:rPr>
              <a:t>。</a:t>
            </a:r>
            <a:endParaRPr lang="en-US" altLang="zh-CN" dirty="0" smtClean="0">
              <a:solidFill>
                <a:schemeClr val="tx2"/>
              </a:solidFill>
              <a:latin typeface="宋体" pitchFamily="2" charset="-122"/>
            </a:endParaRPr>
          </a:p>
          <a:p>
            <a:pPr lvl="1">
              <a:buFont typeface="Arial" charset="0"/>
              <a:buChar char="•"/>
              <a:defRPr/>
            </a:pPr>
            <a:r>
              <a:rPr lang="zh-CN" altLang="en-US" dirty="0" smtClean="0">
                <a:latin typeface="宋体" pitchFamily="2" charset="-122"/>
              </a:rPr>
              <a:t>例如</a:t>
            </a:r>
            <a:r>
              <a:rPr lang="zh-CN" altLang="en-US" dirty="0">
                <a:latin typeface="宋体" pitchFamily="2" charset="-122"/>
              </a:rPr>
              <a:t>，对于本例而言，其细化的事件流描述如下所示：</a:t>
            </a:r>
          </a:p>
          <a:p>
            <a:pPr lvl="2">
              <a:defRPr/>
            </a:pPr>
            <a:r>
              <a:rPr lang="en-US" altLang="zh-CN" dirty="0">
                <a:latin typeface="Times New Roman"/>
              </a:rPr>
              <a:t>……</a:t>
            </a:r>
            <a:endParaRPr lang="en-US" altLang="zh-CN" dirty="0">
              <a:latin typeface="宋体" pitchFamily="2" charset="-122"/>
            </a:endParaRPr>
          </a:p>
          <a:p>
            <a:pPr lvl="2">
              <a:defRPr/>
            </a:pPr>
            <a:r>
              <a:rPr lang="en-US" altLang="zh-CN" dirty="0">
                <a:latin typeface="宋体" pitchFamily="2" charset="-122"/>
              </a:rPr>
              <a:t>3</a:t>
            </a:r>
            <a:r>
              <a:rPr lang="zh-CN" altLang="en-US" dirty="0">
                <a:latin typeface="宋体" pitchFamily="2" charset="-122"/>
              </a:rPr>
              <a:t>．事件流：</a:t>
            </a:r>
          </a:p>
          <a:p>
            <a:pPr lvl="2">
              <a:defRPr/>
            </a:pPr>
            <a:r>
              <a:rPr lang="en-US" altLang="zh-CN" dirty="0">
                <a:latin typeface="宋体" pitchFamily="2" charset="-122"/>
              </a:rPr>
              <a:t>3.1</a:t>
            </a:r>
            <a:r>
              <a:rPr lang="zh-CN" altLang="en-US" dirty="0">
                <a:latin typeface="宋体" pitchFamily="2" charset="-122"/>
              </a:rPr>
              <a:t>基本事件流</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spcBef>
                <a:spcPts val="1700"/>
              </a:spcBef>
              <a:spcAft>
                <a:spcPts val="1650"/>
              </a:spcAft>
              <a:defRPr/>
            </a:pPr>
            <a:r>
              <a:rPr b="1" dirty="0">
                <a:latin typeface="宋体" pitchFamily="2" charset="-122"/>
              </a:rPr>
              <a:t>基本事件流</a:t>
            </a:r>
            <a:endParaRPr b="1" dirty="0">
              <a:latin typeface="Times New Roman" pitchFamily="18" charset="0"/>
            </a:endParaRPr>
          </a:p>
        </p:txBody>
      </p:sp>
      <p:sp>
        <p:nvSpPr>
          <p:cNvPr id="333827" name="Rectangle 3"/>
          <p:cNvSpPr>
            <a:spLocks noGrp="1" noChangeArrowheads="1"/>
          </p:cNvSpPr>
          <p:nvPr>
            <p:ph type="body" idx="1"/>
          </p:nvPr>
        </p:nvSpPr>
        <p:spPr/>
        <p:txBody>
          <a:bodyPr>
            <a:normAutofit/>
          </a:bodyPr>
          <a:lstStyle/>
          <a:p>
            <a:pPr marL="182563" lvl="2">
              <a:buSzPct val="85000"/>
              <a:defRPr/>
            </a:pPr>
            <a:r>
              <a:rPr lang="en-US" altLang="zh-CN" dirty="0">
                <a:latin typeface="宋体" pitchFamily="2" charset="-122"/>
              </a:rPr>
              <a:t>3.1</a:t>
            </a:r>
            <a:r>
              <a:rPr lang="zh-CN" altLang="en-US" dirty="0">
                <a:latin typeface="宋体" pitchFamily="2" charset="-122"/>
              </a:rPr>
              <a:t>基本事件流</a:t>
            </a:r>
          </a:p>
          <a:p>
            <a:pPr lvl="1">
              <a:buFont typeface="Arial" charset="0"/>
              <a:buChar char="•"/>
              <a:defRPr/>
            </a:pPr>
            <a:r>
              <a:rPr lang="en-US" altLang="zh-CN" sz="2000" dirty="0" smtClean="0">
                <a:latin typeface="宋体" pitchFamily="2" charset="-122"/>
              </a:rPr>
              <a:t>1</a:t>
            </a:r>
            <a:r>
              <a:rPr lang="en-US" altLang="zh-CN" sz="2000" dirty="0">
                <a:latin typeface="宋体" pitchFamily="2" charset="-122"/>
              </a:rPr>
              <a:t>.</a:t>
            </a:r>
            <a:r>
              <a:rPr lang="zh-CN" altLang="en-US" sz="2000" dirty="0">
                <a:latin typeface="宋体" pitchFamily="2" charset="-122"/>
              </a:rPr>
              <a:t>图书管理员向系统发出</a:t>
            </a:r>
            <a:r>
              <a:rPr lang="zh-CN" altLang="en-US" sz="2000" dirty="0">
                <a:latin typeface="Arial"/>
              </a:rPr>
              <a:t>“</a:t>
            </a:r>
            <a:r>
              <a:rPr lang="zh-CN" altLang="en-US" sz="2000" dirty="0">
                <a:latin typeface="宋体" pitchFamily="2" charset="-122"/>
              </a:rPr>
              <a:t>新增书籍信息</a:t>
            </a:r>
            <a:r>
              <a:rPr lang="zh-CN" altLang="en-US" sz="2000" dirty="0">
                <a:latin typeface="Arial"/>
              </a:rPr>
              <a:t>”</a:t>
            </a:r>
            <a:r>
              <a:rPr lang="zh-CN" altLang="en-US" sz="2000" dirty="0">
                <a:latin typeface="宋体" pitchFamily="2" charset="-122"/>
              </a:rPr>
              <a:t>请求。</a:t>
            </a:r>
          </a:p>
          <a:p>
            <a:pPr lvl="1">
              <a:buFont typeface="Arial" charset="0"/>
              <a:buChar char="•"/>
              <a:defRPr/>
            </a:pPr>
            <a:r>
              <a:rPr lang="en-US" altLang="zh-CN" sz="2000" dirty="0" smtClean="0">
                <a:latin typeface="宋体" pitchFamily="2" charset="-122"/>
              </a:rPr>
              <a:t>2</a:t>
            </a:r>
            <a:r>
              <a:rPr lang="en-US" altLang="zh-CN" sz="2000" dirty="0">
                <a:latin typeface="宋体" pitchFamily="2" charset="-122"/>
              </a:rPr>
              <a:t>.</a:t>
            </a:r>
            <a:r>
              <a:rPr lang="zh-CN" altLang="en-US" sz="2000" dirty="0">
                <a:latin typeface="宋体" pitchFamily="2" charset="-122"/>
              </a:rPr>
              <a:t>系统要求图书管理员选择要新增的书籍是计算机类还是非计算机类。</a:t>
            </a:r>
          </a:p>
          <a:p>
            <a:pPr lvl="1">
              <a:buFont typeface="Arial" charset="0"/>
              <a:buChar char="•"/>
              <a:defRPr/>
            </a:pPr>
            <a:r>
              <a:rPr lang="en-US" altLang="zh-CN" sz="2000" dirty="0" smtClean="0">
                <a:latin typeface="宋体" pitchFamily="2" charset="-122"/>
              </a:rPr>
              <a:t>3</a:t>
            </a:r>
            <a:r>
              <a:rPr lang="en-US" altLang="zh-CN" sz="2000" dirty="0">
                <a:latin typeface="宋体" pitchFamily="2" charset="-122"/>
              </a:rPr>
              <a:t>.</a:t>
            </a:r>
            <a:r>
              <a:rPr lang="zh-CN" altLang="en-US" sz="2000" dirty="0">
                <a:latin typeface="宋体" pitchFamily="2" charset="-122"/>
              </a:rPr>
              <a:t>图书管理员做出选择后，显示相应界面，让图书管理员输入信息，并自动根据书号规则生成书号，</a:t>
            </a:r>
          </a:p>
          <a:p>
            <a:pPr lvl="1">
              <a:buFont typeface="Arial" charset="0"/>
              <a:buChar char="•"/>
              <a:defRPr/>
            </a:pPr>
            <a:r>
              <a:rPr lang="en-US" altLang="zh-CN" sz="2000" dirty="0" smtClean="0">
                <a:latin typeface="宋体" pitchFamily="2" charset="-122"/>
              </a:rPr>
              <a:t>4</a:t>
            </a:r>
            <a:r>
              <a:rPr lang="en-US" altLang="zh-CN" sz="2000" dirty="0">
                <a:latin typeface="宋体" pitchFamily="2" charset="-122"/>
              </a:rPr>
              <a:t>.</a:t>
            </a:r>
            <a:r>
              <a:rPr lang="zh-CN" altLang="en-US" sz="2000" dirty="0">
                <a:latin typeface="宋体" pitchFamily="2" charset="-122"/>
              </a:rPr>
              <a:t>图书管理员输入书籍的相关信息，包括：书名、作者、出版社、</a:t>
            </a:r>
            <a:r>
              <a:rPr lang="en-US" altLang="zh-CN" sz="2000" dirty="0">
                <a:latin typeface="宋体" pitchFamily="2" charset="-122"/>
              </a:rPr>
              <a:t>ISBN</a:t>
            </a:r>
            <a:r>
              <a:rPr lang="zh-CN" altLang="en-US" sz="2000" dirty="0">
                <a:latin typeface="宋体" pitchFamily="2" charset="-122"/>
              </a:rPr>
              <a:t>号、开本。页数、定价。是否有</a:t>
            </a:r>
            <a:r>
              <a:rPr lang="en-US" altLang="zh-CN" sz="2000" dirty="0">
                <a:latin typeface="宋体" pitchFamily="2" charset="-122"/>
              </a:rPr>
              <a:t>CD-ROM</a:t>
            </a:r>
            <a:r>
              <a:rPr lang="zh-CN" altLang="en-US" sz="2000" dirty="0">
                <a:latin typeface="宋体" pitchFamily="2" charset="-122"/>
              </a:rPr>
              <a:t>。</a:t>
            </a:r>
          </a:p>
          <a:p>
            <a:pPr lvl="1">
              <a:buFont typeface="Arial" charset="0"/>
              <a:buChar char="•"/>
              <a:defRPr/>
            </a:pPr>
            <a:r>
              <a:rPr lang="en-US" altLang="zh-CN" sz="2000" dirty="0" smtClean="0">
                <a:latin typeface="宋体" pitchFamily="2" charset="-122"/>
              </a:rPr>
              <a:t>5</a:t>
            </a:r>
            <a:r>
              <a:rPr lang="en-US" altLang="zh-CN" sz="2000" dirty="0">
                <a:latin typeface="宋体" pitchFamily="2" charset="-122"/>
              </a:rPr>
              <a:t>.</a:t>
            </a:r>
            <a:r>
              <a:rPr lang="zh-CN" altLang="en-US" sz="2000" dirty="0">
                <a:latin typeface="宋体" pitchFamily="2" charset="-122"/>
              </a:rPr>
              <a:t>系统确认输入的信息中，书名没有重名。</a:t>
            </a:r>
          </a:p>
          <a:p>
            <a:pPr lvl="1">
              <a:buFont typeface="Arial" charset="0"/>
              <a:buChar char="•"/>
              <a:defRPr/>
            </a:pPr>
            <a:r>
              <a:rPr lang="en-US" altLang="zh-CN" sz="2000" dirty="0" smtClean="0">
                <a:latin typeface="宋体" pitchFamily="2" charset="-122"/>
              </a:rPr>
              <a:t>6</a:t>
            </a:r>
            <a:r>
              <a:rPr lang="en-US" altLang="zh-CN" sz="2000" dirty="0">
                <a:latin typeface="宋体" pitchFamily="2" charset="-122"/>
              </a:rPr>
              <a:t>.</a:t>
            </a:r>
            <a:r>
              <a:rPr lang="zh-CN" altLang="en-US" sz="2000" dirty="0">
                <a:latin typeface="宋体" pitchFamily="2" charset="-122"/>
              </a:rPr>
              <a:t>系统将所输入的信息存储建档。</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defRPr/>
            </a:pPr>
            <a:r>
              <a:rPr b="1" dirty="0">
                <a:latin typeface="宋体" pitchFamily="2" charset="-122"/>
              </a:rPr>
              <a:t>扩展事件流</a:t>
            </a:r>
          </a:p>
        </p:txBody>
      </p:sp>
      <p:sp>
        <p:nvSpPr>
          <p:cNvPr id="76803" name="Rectangle 3"/>
          <p:cNvSpPr>
            <a:spLocks noGrp="1" noChangeArrowheads="1"/>
          </p:cNvSpPr>
          <p:nvPr>
            <p:ph type="body" idx="1"/>
          </p:nvPr>
        </p:nvSpPr>
        <p:spPr/>
        <p:txBody>
          <a:bodyPr/>
          <a:lstStyle/>
          <a:p>
            <a:r>
              <a:rPr lang="en-US" altLang="zh-CN" dirty="0" smtClean="0">
                <a:solidFill>
                  <a:schemeClr val="tx2"/>
                </a:solidFill>
                <a:latin typeface="宋体" charset="-122"/>
              </a:rPr>
              <a:t>3.2 </a:t>
            </a:r>
            <a:r>
              <a:rPr lang="zh-CN" altLang="en-US" dirty="0" smtClean="0">
                <a:solidFill>
                  <a:schemeClr val="tx2"/>
                </a:solidFill>
                <a:latin typeface="宋体" charset="-122"/>
              </a:rPr>
              <a:t>扩展事件流</a:t>
            </a:r>
          </a:p>
          <a:p>
            <a:pPr lvl="1">
              <a:buFont typeface="Arial" charset="0"/>
              <a:buChar char="•"/>
            </a:pPr>
            <a:r>
              <a:rPr lang="en-US" altLang="zh-CN" dirty="0" smtClean="0">
                <a:latin typeface="宋体" charset="-122"/>
              </a:rPr>
              <a:t>5a</a:t>
            </a:r>
            <a:r>
              <a:rPr lang="zh-CN" altLang="en-US" dirty="0" smtClean="0">
                <a:latin typeface="宋体" charset="-122"/>
              </a:rPr>
              <a:t>）如果输入的书名有重名现象，则显示出重名的书籍，并要求图书管理员选择修改书名或取消输入</a:t>
            </a:r>
          </a:p>
          <a:p>
            <a:pPr lvl="1">
              <a:buFont typeface="Arial" charset="0"/>
              <a:buChar char="•"/>
            </a:pPr>
            <a:r>
              <a:rPr lang="en-US" altLang="zh-CN" dirty="0" smtClean="0">
                <a:latin typeface="宋体" charset="-122"/>
              </a:rPr>
              <a:t>5a1</a:t>
            </a:r>
            <a:r>
              <a:rPr lang="zh-CN" altLang="en-US" dirty="0" smtClean="0">
                <a:latin typeface="宋体" charset="-122"/>
              </a:rPr>
              <a:t>）图书管理员选择取消输入，则结束用例，不做存储建档工作。</a:t>
            </a:r>
          </a:p>
          <a:p>
            <a:pPr lvl="1">
              <a:buFont typeface="Arial" charset="0"/>
              <a:buChar char="•"/>
            </a:pPr>
            <a:r>
              <a:rPr lang="en-US" altLang="zh-CN" dirty="0" smtClean="0">
                <a:latin typeface="宋体" charset="-122"/>
              </a:rPr>
              <a:t>5a2)</a:t>
            </a:r>
            <a:r>
              <a:rPr lang="zh-CN" altLang="en-US" dirty="0" smtClean="0">
                <a:latin typeface="宋体" charset="-122"/>
              </a:rPr>
              <a:t>图书管理员选择修改书名后，转到</a:t>
            </a:r>
            <a:r>
              <a:rPr lang="en-US" altLang="zh-CN" dirty="0" smtClean="0">
                <a:latin typeface="宋体" charset="-122"/>
              </a:rPr>
              <a:t>5</a:t>
            </a:r>
          </a:p>
          <a:p>
            <a:r>
              <a:rPr lang="en-US" altLang="zh-CN" dirty="0" smtClean="0">
                <a:solidFill>
                  <a:schemeClr val="tx2"/>
                </a:solidFill>
                <a:latin typeface="宋体" charset="-122"/>
              </a:rPr>
              <a:t>4.</a:t>
            </a:r>
            <a:r>
              <a:rPr lang="zh-CN" altLang="en-US" dirty="0" smtClean="0">
                <a:solidFill>
                  <a:schemeClr val="tx2"/>
                </a:solidFill>
                <a:latin typeface="宋体" charset="-122"/>
              </a:rPr>
              <a:t>功能需求：无特殊要求。</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spcBef>
                <a:spcPts val="1700"/>
              </a:spcBef>
              <a:spcAft>
                <a:spcPts val="1650"/>
              </a:spcAft>
              <a:defRPr/>
            </a:pPr>
            <a:r>
              <a:rPr b="1" dirty="0">
                <a:latin typeface="宋体" pitchFamily="2" charset="-122"/>
              </a:rPr>
              <a:t>用例事件流</a:t>
            </a:r>
            <a:endParaRPr b="1" dirty="0">
              <a:latin typeface="Times New Roman" pitchFamily="18" charset="0"/>
            </a:endParaRPr>
          </a:p>
        </p:txBody>
      </p:sp>
      <p:sp>
        <p:nvSpPr>
          <p:cNvPr id="332803" name="Rectangle 3"/>
          <p:cNvSpPr>
            <a:spLocks noGrp="1" noChangeArrowheads="1"/>
          </p:cNvSpPr>
          <p:nvPr>
            <p:ph type="body" idx="1"/>
          </p:nvPr>
        </p:nvSpPr>
        <p:spPr/>
        <p:txBody>
          <a:bodyPr>
            <a:normAutofit/>
          </a:bodyPr>
          <a:lstStyle/>
          <a:p>
            <a:pPr>
              <a:defRPr/>
            </a:pPr>
            <a:r>
              <a:rPr lang="zh-CN" altLang="en-US" dirty="0" smtClean="0">
                <a:solidFill>
                  <a:schemeClr val="tx2"/>
                </a:solidFill>
                <a:latin typeface="宋体" pitchFamily="2" charset="-122"/>
              </a:rPr>
              <a:t>编写</a:t>
            </a:r>
            <a:r>
              <a:rPr lang="zh-CN" altLang="en-US" dirty="0">
                <a:solidFill>
                  <a:schemeClr val="tx2"/>
                </a:solidFill>
                <a:latin typeface="宋体" pitchFamily="2" charset="-122"/>
              </a:rPr>
              <a:t>用例事件流时，为了使读者清晰地了解其所表达的含义，应该注意以下几点：</a:t>
            </a:r>
          </a:p>
          <a:p>
            <a:pPr lvl="1">
              <a:buFont typeface="Arial" charset="0"/>
              <a:buChar char="•"/>
              <a:defRPr/>
            </a:pPr>
            <a:r>
              <a:rPr lang="zh-CN" altLang="en-US" dirty="0">
                <a:latin typeface="宋体" pitchFamily="2" charset="-122"/>
              </a:rPr>
              <a:t>使用简单的语法：主语明确，语义易于理解。</a:t>
            </a:r>
          </a:p>
          <a:p>
            <a:pPr lvl="1">
              <a:buFont typeface="Arial" charset="0"/>
              <a:buChar char="•"/>
              <a:defRPr/>
            </a:pPr>
            <a:r>
              <a:rPr lang="zh-CN" altLang="en-US" dirty="0">
                <a:latin typeface="宋体" pitchFamily="2" charset="-122"/>
              </a:rPr>
              <a:t>明确写出</a:t>
            </a:r>
            <a:r>
              <a:rPr lang="zh-CN" altLang="en-US" dirty="0">
                <a:latin typeface="Arial"/>
              </a:rPr>
              <a:t>“</a:t>
            </a:r>
            <a:r>
              <a:rPr lang="zh-CN" altLang="en-US" dirty="0">
                <a:latin typeface="宋体" pitchFamily="2" charset="-122"/>
              </a:rPr>
              <a:t>谁控制</a:t>
            </a:r>
            <a:r>
              <a:rPr lang="zh-CN" altLang="en-US" dirty="0">
                <a:latin typeface="Arial"/>
              </a:rPr>
              <a:t>”</a:t>
            </a:r>
            <a:r>
              <a:rPr lang="zh-CN" altLang="en-US" dirty="0">
                <a:latin typeface="宋体" pitchFamily="2" charset="-122"/>
              </a:rPr>
              <a:t>：也就是在事件流描述中，让读者直观地了解是参与者在控制还是系统在控制。</a:t>
            </a:r>
          </a:p>
          <a:p>
            <a:pPr lvl="1">
              <a:buFont typeface="Arial" charset="0"/>
              <a:buChar char="•"/>
              <a:defRPr/>
            </a:pPr>
            <a:r>
              <a:rPr lang="zh-CN" altLang="en-US" dirty="0">
                <a:latin typeface="宋体" pitchFamily="2" charset="-122"/>
              </a:rPr>
              <a:t>从俯视的角度来编写：指出参与者的动作以及系统的响应，也就是从第三者的观察的角来编写用例。</a:t>
            </a:r>
          </a:p>
          <a:p>
            <a:pPr lvl="1">
              <a:buFont typeface="Arial" charset="0"/>
              <a:buChar char="•"/>
              <a:defRPr/>
            </a:pPr>
            <a:r>
              <a:rPr lang="zh-CN" altLang="en-US" dirty="0">
                <a:latin typeface="宋体" pitchFamily="2" charset="-122"/>
              </a:rPr>
              <a:t>显示过程向前推移：也就是第一步都是有前进感的（例如，用户按下</a:t>
            </a:r>
            <a:r>
              <a:rPr lang="en-US" altLang="zh-CN" dirty="0">
                <a:latin typeface="宋体" pitchFamily="2" charset="-122"/>
              </a:rPr>
              <a:t>Tab</a:t>
            </a:r>
            <a:r>
              <a:rPr lang="zh-CN" altLang="en-US" dirty="0">
                <a:latin typeface="宋体" pitchFamily="2" charset="-122"/>
              </a:rPr>
              <a:t>键作为一个事件就是不合适的）。</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spcBef>
                <a:spcPts val="1700"/>
              </a:spcBef>
              <a:spcAft>
                <a:spcPts val="1650"/>
              </a:spcAft>
              <a:defRPr/>
            </a:pPr>
            <a:r>
              <a:rPr>
                <a:latin typeface="宋体" pitchFamily="2" charset="-122"/>
              </a:rPr>
              <a:t>用例事件流</a:t>
            </a:r>
            <a:endParaRPr>
              <a:latin typeface="Times New Roman" pitchFamily="18" charset="0"/>
            </a:endParaRPr>
          </a:p>
        </p:txBody>
      </p:sp>
      <p:sp>
        <p:nvSpPr>
          <p:cNvPr id="316419" name="Rectangle 3"/>
          <p:cNvSpPr>
            <a:spLocks noGrp="1" noChangeArrowheads="1"/>
          </p:cNvSpPr>
          <p:nvPr>
            <p:ph type="body" idx="1"/>
          </p:nvPr>
        </p:nvSpPr>
        <p:spPr/>
        <p:txBody>
          <a:bodyPr>
            <a:normAutofit/>
          </a:bodyPr>
          <a:lstStyle/>
          <a:p>
            <a:pPr lvl="1">
              <a:buFont typeface="Arial" charset="0"/>
              <a:buChar char="•"/>
              <a:defRPr/>
            </a:pPr>
            <a:r>
              <a:rPr lang="zh-CN" altLang="en-US" dirty="0">
                <a:latin typeface="宋体" pitchFamily="2" charset="-122"/>
              </a:rPr>
              <a:t>显示参与者的意图而非动作（如果只描述了动作，人们不能很容易地直接从事件流描述中理解用例）。</a:t>
            </a:r>
          </a:p>
          <a:p>
            <a:pPr lvl="1">
              <a:buFont typeface="Arial" charset="0"/>
              <a:buChar char="•"/>
              <a:defRPr/>
            </a:pPr>
            <a:r>
              <a:rPr lang="zh-CN" altLang="en-US" dirty="0">
                <a:latin typeface="宋体" pitchFamily="2" charset="-122"/>
              </a:rPr>
              <a:t>包括</a:t>
            </a:r>
            <a:r>
              <a:rPr lang="zh-CN" altLang="en-US" dirty="0">
                <a:latin typeface="Arial"/>
              </a:rPr>
              <a:t>“</a:t>
            </a:r>
            <a:r>
              <a:rPr lang="zh-CN" altLang="en-US" dirty="0">
                <a:latin typeface="宋体" pitchFamily="2" charset="-122"/>
              </a:rPr>
              <a:t>合理的活动集</a:t>
            </a:r>
            <a:r>
              <a:rPr lang="zh-CN" altLang="en-US" dirty="0">
                <a:latin typeface="Arial"/>
              </a:rPr>
              <a:t>”</a:t>
            </a:r>
            <a:r>
              <a:rPr lang="zh-CN" altLang="en-US" dirty="0">
                <a:latin typeface="宋体" pitchFamily="2" charset="-122"/>
              </a:rPr>
              <a:t>（带数据的请求、系统确认、更改内部、返回结果）。</a:t>
            </a:r>
          </a:p>
          <a:p>
            <a:pPr lvl="1">
              <a:buFont typeface="Arial" charset="0"/>
              <a:buChar char="•"/>
              <a:defRPr/>
            </a:pPr>
            <a:r>
              <a:rPr lang="zh-CN" altLang="en-US" dirty="0">
                <a:latin typeface="宋体" pitchFamily="2" charset="-122"/>
              </a:rPr>
              <a:t>用</a:t>
            </a:r>
            <a:r>
              <a:rPr lang="zh-CN" altLang="en-US" dirty="0">
                <a:latin typeface="Arial"/>
              </a:rPr>
              <a:t>“</a:t>
            </a:r>
            <a:r>
              <a:rPr lang="zh-CN" altLang="en-US" dirty="0">
                <a:latin typeface="宋体" pitchFamily="2" charset="-122"/>
              </a:rPr>
              <a:t>确认</a:t>
            </a:r>
            <a:r>
              <a:rPr lang="zh-CN" altLang="en-US" dirty="0">
                <a:latin typeface="Arial"/>
              </a:rPr>
              <a:t>”</a:t>
            </a:r>
            <a:r>
              <a:rPr lang="zh-CN" altLang="en-US" dirty="0">
                <a:latin typeface="宋体" pitchFamily="2" charset="-122"/>
              </a:rPr>
              <a:t>而非</a:t>
            </a:r>
            <a:r>
              <a:rPr lang="zh-CN" altLang="en-US" dirty="0">
                <a:latin typeface="Arial"/>
              </a:rPr>
              <a:t>“</a:t>
            </a:r>
            <a:r>
              <a:rPr lang="zh-CN" altLang="en-US" dirty="0">
                <a:latin typeface="宋体" pitchFamily="2" charset="-122"/>
              </a:rPr>
              <a:t>检查是否</a:t>
            </a:r>
            <a:r>
              <a:rPr lang="zh-CN" altLang="en-US" dirty="0">
                <a:latin typeface="Arial"/>
              </a:rPr>
              <a:t>”</a:t>
            </a:r>
            <a:r>
              <a:rPr lang="zh-CN" altLang="en-US" dirty="0">
                <a:latin typeface="宋体" pitchFamily="2" charset="-122"/>
              </a:rPr>
              <a:t>，例如</a:t>
            </a:r>
            <a:r>
              <a:rPr lang="zh-CN" altLang="en-US" dirty="0">
                <a:latin typeface="Arial"/>
              </a:rPr>
              <a:t>“</a:t>
            </a:r>
            <a:r>
              <a:rPr lang="zh-CN" altLang="en-US" dirty="0">
                <a:latin typeface="宋体" pitchFamily="2" charset="-122"/>
              </a:rPr>
              <a:t>系统确认所输入的信息中书名没有重名</a:t>
            </a:r>
            <a:r>
              <a:rPr lang="zh-CN" altLang="en-US" dirty="0">
                <a:latin typeface="Arial"/>
              </a:rPr>
              <a:t>”</a:t>
            </a:r>
            <a:r>
              <a:rPr lang="zh-CN" altLang="en-US" dirty="0">
                <a:latin typeface="宋体" pitchFamily="2" charset="-122"/>
              </a:rPr>
              <a:t>。</a:t>
            </a:r>
          </a:p>
          <a:p>
            <a:pPr lvl="1">
              <a:buFont typeface="Arial" charset="0"/>
              <a:buChar char="•"/>
              <a:defRPr/>
            </a:pPr>
            <a:r>
              <a:rPr lang="zh-CN" altLang="en-US" dirty="0">
                <a:latin typeface="宋体" pitchFamily="2" charset="-122"/>
              </a:rPr>
              <a:t>可选择地提及时间限制。</a:t>
            </a:r>
          </a:p>
          <a:p>
            <a:pPr lvl="1">
              <a:buFont typeface="Arial" charset="0"/>
              <a:buChar char="•"/>
              <a:defRPr/>
            </a:pPr>
            <a:r>
              <a:rPr lang="zh-CN" altLang="en-US" dirty="0">
                <a:latin typeface="宋体" pitchFamily="2" charset="-122"/>
              </a:rPr>
              <a:t>采用</a:t>
            </a:r>
            <a:r>
              <a:rPr lang="zh-CN" altLang="en-US" dirty="0">
                <a:latin typeface="Arial"/>
              </a:rPr>
              <a:t>“</a:t>
            </a:r>
            <a:r>
              <a:rPr lang="zh-CN" altLang="en-US" dirty="0">
                <a:latin typeface="宋体" pitchFamily="2" charset="-122"/>
              </a:rPr>
              <a:t>用户让系统</a:t>
            </a:r>
            <a:r>
              <a:rPr lang="en-US" altLang="zh-CN" dirty="0">
                <a:latin typeface="宋体" pitchFamily="2" charset="-122"/>
              </a:rPr>
              <a:t>A</a:t>
            </a:r>
            <a:r>
              <a:rPr lang="zh-CN" altLang="en-US" dirty="0">
                <a:latin typeface="宋体" pitchFamily="2" charset="-122"/>
              </a:rPr>
              <a:t>与系统</a:t>
            </a:r>
            <a:r>
              <a:rPr lang="en-US" altLang="zh-CN" dirty="0">
                <a:latin typeface="宋体" pitchFamily="2" charset="-122"/>
              </a:rPr>
              <a:t>B</a:t>
            </a:r>
            <a:r>
              <a:rPr lang="zh-CN" altLang="en-US" dirty="0">
                <a:latin typeface="宋体" pitchFamily="2" charset="-122"/>
              </a:rPr>
              <a:t>交互</a:t>
            </a:r>
            <a:r>
              <a:rPr lang="zh-CN" altLang="en-US" dirty="0">
                <a:latin typeface="Arial"/>
              </a:rPr>
              <a:t>”</a:t>
            </a:r>
            <a:r>
              <a:rPr lang="zh-CN" altLang="en-US" dirty="0">
                <a:latin typeface="宋体" pitchFamily="2" charset="-122"/>
              </a:rPr>
              <a:t>的习惯用语。</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spcBef>
                <a:spcPts val="1700"/>
              </a:spcBef>
              <a:spcAft>
                <a:spcPts val="1650"/>
              </a:spcAft>
              <a:defRPr/>
            </a:pPr>
            <a:r>
              <a:rPr>
                <a:latin typeface="宋体" pitchFamily="2" charset="-122"/>
              </a:rPr>
              <a:t>用例事件流</a:t>
            </a:r>
            <a:endParaRPr>
              <a:latin typeface="Times New Roman" pitchFamily="18" charset="0"/>
            </a:endParaRPr>
          </a:p>
        </p:txBody>
      </p:sp>
      <p:sp>
        <p:nvSpPr>
          <p:cNvPr id="330755" name="Rectangle 3"/>
          <p:cNvSpPr>
            <a:spLocks noGrp="1" noChangeArrowheads="1"/>
          </p:cNvSpPr>
          <p:nvPr>
            <p:ph type="body" idx="1"/>
          </p:nvPr>
        </p:nvSpPr>
        <p:spPr/>
        <p:txBody>
          <a:bodyPr>
            <a:normAutofit/>
          </a:bodyPr>
          <a:lstStyle/>
          <a:p>
            <a:pPr lvl="1">
              <a:buFont typeface="Arial" charset="0"/>
              <a:buChar char="•"/>
              <a:defRPr/>
            </a:pPr>
            <a:r>
              <a:rPr lang="zh-CN" altLang="en-US" dirty="0" smtClean="0">
                <a:latin typeface="宋体" pitchFamily="2" charset="-122"/>
              </a:rPr>
              <a:t>采用</a:t>
            </a:r>
            <a:r>
              <a:rPr lang="zh-CN" altLang="en-US" dirty="0" smtClean="0">
                <a:latin typeface="Arial"/>
              </a:rPr>
              <a:t>“</a:t>
            </a:r>
            <a:r>
              <a:rPr lang="zh-CN" altLang="en-US" dirty="0" smtClean="0">
                <a:latin typeface="宋体" pitchFamily="2" charset="-122"/>
              </a:rPr>
              <a:t>循环执行步骤</a:t>
            </a:r>
            <a:r>
              <a:rPr lang="en-US" altLang="zh-CN" dirty="0" smtClean="0">
                <a:latin typeface="宋体" pitchFamily="2" charset="-122"/>
              </a:rPr>
              <a:t>X</a:t>
            </a:r>
            <a:r>
              <a:rPr lang="zh-CN" altLang="en-US" dirty="0" smtClean="0">
                <a:latin typeface="宋体" pitchFamily="2" charset="-122"/>
              </a:rPr>
              <a:t>到</a:t>
            </a:r>
            <a:r>
              <a:rPr lang="en-US" altLang="zh-CN" dirty="0" smtClean="0">
                <a:latin typeface="宋体" pitchFamily="2" charset="-122"/>
              </a:rPr>
              <a:t>Y</a:t>
            </a:r>
            <a:r>
              <a:rPr lang="zh-CN" altLang="en-US" dirty="0" smtClean="0">
                <a:latin typeface="宋体" pitchFamily="2" charset="-122"/>
              </a:rPr>
              <a:t>，直到条件满足</a:t>
            </a:r>
            <a:r>
              <a:rPr lang="zh-CN" altLang="en-US" dirty="0" smtClean="0">
                <a:latin typeface="Arial"/>
              </a:rPr>
              <a:t>”</a:t>
            </a:r>
            <a:r>
              <a:rPr lang="zh-CN" altLang="en-US" dirty="0" smtClean="0">
                <a:latin typeface="宋体" pitchFamily="2" charset="-122"/>
              </a:rPr>
              <a:t>的习惯用语。</a:t>
            </a:r>
          </a:p>
          <a:p>
            <a:pPr lvl="1">
              <a:buFont typeface="Arial" charset="0"/>
              <a:buChar char="•"/>
              <a:defRPr/>
            </a:pPr>
            <a:r>
              <a:rPr lang="zh-CN" altLang="en-US" dirty="0" smtClean="0">
                <a:latin typeface="宋体" pitchFamily="2" charset="-122"/>
              </a:rPr>
              <a:t>另外，事件流的编写过程也是可以分阶段、迭代进行的，对于优先级高的用例花更多的时间，更细化；对优先级低的用例，可以先简略地将主要事件流描述清楚，其余的留到以后处理。</a:t>
            </a:r>
            <a:endParaRPr lang="en-US" altLang="zh-CN" dirty="0" smtClean="0">
              <a:latin typeface="宋体" pitchFamily="2" charset="-122"/>
            </a:endParaRPr>
          </a:p>
          <a:p>
            <a:pPr lvl="1">
              <a:buFont typeface="Arial" charset="0"/>
              <a:buChar char="•"/>
              <a:defRPr/>
            </a:pPr>
            <a:r>
              <a:rPr lang="zh-CN" altLang="en-US" dirty="0" smtClean="0">
                <a:latin typeface="宋体" pitchFamily="2" charset="-122"/>
              </a:rPr>
              <a:t>另外，对于一些较为复杂的事件流，可以在用例描述中引用顺序图、状态图、协作图等手段。</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latin typeface="宋体" pitchFamily="2" charset="-122"/>
              </a:rPr>
              <a:t>补缺漏</a:t>
            </a:r>
            <a:endParaRPr b="1" dirty="0"/>
          </a:p>
        </p:txBody>
      </p:sp>
      <p:sp>
        <p:nvSpPr>
          <p:cNvPr id="80899" name="内容占位符 2"/>
          <p:cNvSpPr>
            <a:spLocks noGrp="1"/>
          </p:cNvSpPr>
          <p:nvPr>
            <p:ph idx="1"/>
          </p:nvPr>
        </p:nvSpPr>
        <p:spPr/>
        <p:txBody>
          <a:bodyPr/>
          <a:lstStyle/>
          <a:p>
            <a:r>
              <a:rPr lang="zh-CN" altLang="en-US" dirty="0" smtClean="0">
                <a:solidFill>
                  <a:schemeClr val="tx2"/>
                </a:solidFill>
                <a:latin typeface="宋体" charset="-122"/>
              </a:rPr>
              <a:t>在将用例描述细化以后，要多与用户的沟通，对用例描述进行验证，然后不断地进行补缺漏，以保证用例描述完整、清晰、正确。</a:t>
            </a:r>
          </a:p>
          <a:p>
            <a:endParaRPr lang="zh-CN" altLang="en-US" dirty="0" smtClean="0"/>
          </a:p>
        </p:txBody>
      </p:sp>
      <p:sp>
        <p:nvSpPr>
          <p:cNvPr id="4" name="灯片编号占位符 3"/>
          <p:cNvSpPr>
            <a:spLocks noGrp="1"/>
          </p:cNvSpPr>
          <p:nvPr>
            <p:ph type="sldNum" sz="quarter" idx="12"/>
          </p:nvPr>
        </p:nvSpPr>
        <p:spPr/>
        <p:txBody>
          <a:bodyPr/>
          <a:lstStyle/>
          <a:p>
            <a:pPr>
              <a:defRPr/>
            </a:pPr>
            <a:fld id="{812F94D9-A174-4BD8-A3AD-E5CC1043AEFD}" type="slidenum">
              <a:rPr lang="zh-CN" altLang="en-US" smtClean="0"/>
              <a:pPr>
                <a:defRPr/>
              </a:pPr>
              <a:t>79</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t>Use Case</a:t>
            </a:r>
            <a:r>
              <a:rPr b="1" dirty="0"/>
              <a:t>的作用</a:t>
            </a:r>
          </a:p>
        </p:txBody>
      </p:sp>
      <p:sp>
        <p:nvSpPr>
          <p:cNvPr id="8195" name="内容占位符 2"/>
          <p:cNvSpPr>
            <a:spLocks noGrp="1"/>
          </p:cNvSpPr>
          <p:nvPr>
            <p:ph idx="1"/>
          </p:nvPr>
        </p:nvSpPr>
        <p:spPr/>
        <p:txBody>
          <a:bodyPr/>
          <a:lstStyle/>
          <a:p>
            <a:r>
              <a:rPr lang="zh-CN" altLang="en-US" dirty="0" smtClean="0">
                <a:solidFill>
                  <a:schemeClr val="tx2"/>
                </a:solidFill>
              </a:rPr>
              <a:t>弄清用户为什么“使用”系统时，其实就已定义出用户对这个系统的需求了。</a:t>
            </a:r>
            <a:endParaRPr lang="en-US" altLang="zh-CN" dirty="0" smtClean="0">
              <a:solidFill>
                <a:schemeClr val="tx2"/>
              </a:solidFill>
            </a:endParaRPr>
          </a:p>
          <a:p>
            <a:r>
              <a:rPr lang="en-US" altLang="zh-CN" dirty="0" smtClean="0">
                <a:solidFill>
                  <a:schemeClr val="tx2"/>
                </a:solidFill>
              </a:rPr>
              <a:t>Use Case </a:t>
            </a:r>
            <a:r>
              <a:rPr lang="zh-CN" altLang="en-US" dirty="0" smtClean="0">
                <a:solidFill>
                  <a:schemeClr val="tx2"/>
                </a:solidFill>
              </a:rPr>
              <a:t>能描述用户的外部行为及其与系统交互的情形，也因而表达出了系统的责任</a:t>
            </a:r>
            <a:r>
              <a:rPr lang="en-US" altLang="zh-CN" dirty="0" smtClean="0">
                <a:solidFill>
                  <a:schemeClr val="tx2"/>
                </a:solidFill>
              </a:rPr>
              <a:t>,</a:t>
            </a:r>
            <a:r>
              <a:rPr lang="zh-CN" altLang="en-US" dirty="0" smtClean="0">
                <a:solidFill>
                  <a:schemeClr val="tx2"/>
                </a:solidFill>
              </a:rPr>
              <a:t>即用户对系统的需求。</a:t>
            </a:r>
          </a:p>
        </p:txBody>
      </p:sp>
      <p:sp>
        <p:nvSpPr>
          <p:cNvPr id="4" name="灯片编号占位符 3"/>
          <p:cNvSpPr>
            <a:spLocks noGrp="1"/>
          </p:cNvSpPr>
          <p:nvPr>
            <p:ph type="sldNum" sz="quarter" idx="12"/>
          </p:nvPr>
        </p:nvSpPr>
        <p:spPr/>
        <p:txBody>
          <a:bodyPr/>
          <a:lstStyle/>
          <a:p>
            <a:pPr>
              <a:defRPr/>
            </a:pPr>
            <a:fld id="{97DAAC12-BA2E-4A68-9570-7B23A3CBB7B2}" type="slidenum">
              <a:rPr lang="zh-CN" altLang="en-US" smtClean="0"/>
              <a:pPr>
                <a:defRPr/>
              </a:pPr>
              <a:t>8</a:t>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latin typeface="宋体" pitchFamily="2" charset="-122"/>
              </a:rPr>
              <a:t>用例粒度</a:t>
            </a:r>
            <a:endParaRPr b="1" dirty="0"/>
          </a:p>
        </p:txBody>
      </p:sp>
      <p:sp>
        <p:nvSpPr>
          <p:cNvPr id="81923" name="内容占位符 2"/>
          <p:cNvSpPr>
            <a:spLocks noGrp="1"/>
          </p:cNvSpPr>
          <p:nvPr>
            <p:ph idx="1"/>
          </p:nvPr>
        </p:nvSpPr>
        <p:spPr/>
        <p:txBody>
          <a:bodyPr/>
          <a:lstStyle/>
          <a:p>
            <a:r>
              <a:rPr lang="zh-CN" altLang="en-US" dirty="0" smtClean="0">
                <a:solidFill>
                  <a:schemeClr val="tx2"/>
                </a:solidFill>
                <a:latin typeface="宋体" charset="-122"/>
              </a:rPr>
              <a:t>用例的粒度，就是用来描述用户目标的大小的程度。</a:t>
            </a:r>
            <a:endParaRPr lang="en-US" altLang="zh-CN" dirty="0" smtClean="0">
              <a:solidFill>
                <a:schemeClr val="tx2"/>
              </a:solidFill>
              <a:latin typeface="宋体" charset="-122"/>
            </a:endParaRPr>
          </a:p>
          <a:p>
            <a:r>
              <a:rPr lang="zh-CN" altLang="en-US" dirty="0" smtClean="0">
                <a:solidFill>
                  <a:schemeClr val="tx2"/>
                </a:solidFill>
                <a:latin typeface="宋体" charset="-122"/>
              </a:rPr>
              <a:t>从大到小可将用例分成三个层次：</a:t>
            </a:r>
            <a:endParaRPr lang="en-US" altLang="zh-CN" dirty="0" smtClean="0">
              <a:solidFill>
                <a:schemeClr val="tx2"/>
              </a:solidFill>
              <a:latin typeface="宋体" charset="-122"/>
            </a:endParaRPr>
          </a:p>
          <a:p>
            <a:pPr lvl="1">
              <a:buFont typeface="Arial" charset="0"/>
              <a:buChar char="•"/>
            </a:pPr>
            <a:r>
              <a:rPr lang="zh-CN" altLang="en-US" dirty="0" smtClean="0">
                <a:latin typeface="宋体" charset="-122"/>
              </a:rPr>
              <a:t>概述级</a:t>
            </a:r>
            <a:endParaRPr lang="en-US" altLang="zh-CN" dirty="0" smtClean="0">
              <a:latin typeface="宋体" charset="-122"/>
            </a:endParaRPr>
          </a:p>
          <a:p>
            <a:pPr lvl="1">
              <a:buFont typeface="Arial" charset="0"/>
              <a:buChar char="•"/>
            </a:pPr>
            <a:r>
              <a:rPr lang="zh-CN" altLang="en-US" dirty="0" smtClean="0">
                <a:latin typeface="宋体" charset="-122"/>
              </a:rPr>
              <a:t>用户目标级</a:t>
            </a:r>
            <a:endParaRPr lang="en-US" altLang="zh-CN" dirty="0" smtClean="0">
              <a:latin typeface="宋体" charset="-122"/>
            </a:endParaRPr>
          </a:p>
          <a:p>
            <a:pPr lvl="1">
              <a:buFont typeface="Arial" charset="0"/>
              <a:buChar char="•"/>
            </a:pPr>
            <a:r>
              <a:rPr lang="zh-CN" altLang="en-US" dirty="0" smtClean="0">
                <a:latin typeface="宋体" charset="-122"/>
              </a:rPr>
              <a:t>子功能级</a:t>
            </a:r>
            <a:endParaRPr lang="en-US" altLang="zh-CN" dirty="0" smtClean="0">
              <a:latin typeface="宋体" charset="-122"/>
            </a:endParaRPr>
          </a:p>
        </p:txBody>
      </p:sp>
      <p:sp>
        <p:nvSpPr>
          <p:cNvPr id="4" name="灯片编号占位符 3"/>
          <p:cNvSpPr>
            <a:spLocks noGrp="1"/>
          </p:cNvSpPr>
          <p:nvPr>
            <p:ph type="sldNum" sz="quarter" idx="12"/>
          </p:nvPr>
        </p:nvSpPr>
        <p:spPr/>
        <p:txBody>
          <a:bodyPr/>
          <a:lstStyle/>
          <a:p>
            <a:pPr>
              <a:defRPr/>
            </a:pPr>
            <a:fld id="{1FC1165B-326B-4145-A878-EBB960B7E5B4}" type="slidenum">
              <a:rPr lang="zh-CN" altLang="en-US" smtClean="0"/>
              <a:pPr>
                <a:defRPr/>
              </a:pPr>
              <a:t>80</a:t>
            </a:fld>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spcBef>
                <a:spcPts val="1700"/>
              </a:spcBef>
              <a:spcAft>
                <a:spcPts val="1650"/>
              </a:spcAft>
              <a:defRPr/>
            </a:pPr>
            <a:r>
              <a:rPr b="1" dirty="0">
                <a:latin typeface="宋体" pitchFamily="2" charset="-122"/>
              </a:rPr>
              <a:t>用例粒度</a:t>
            </a:r>
            <a:endParaRPr b="1" dirty="0">
              <a:latin typeface="Times New Roman" pitchFamily="18" charset="0"/>
            </a:endParaRPr>
          </a:p>
        </p:txBody>
      </p:sp>
      <p:sp>
        <p:nvSpPr>
          <p:cNvPr id="82947" name="Rectangle 3"/>
          <p:cNvSpPr>
            <a:spLocks noGrp="1" noChangeArrowheads="1"/>
          </p:cNvSpPr>
          <p:nvPr>
            <p:ph type="body" idx="1"/>
          </p:nvPr>
        </p:nvSpPr>
        <p:spPr>
          <a:xfrm>
            <a:off x="457200" y="1600200"/>
            <a:ext cx="3035300" cy="4724400"/>
          </a:xfrm>
        </p:spPr>
        <p:txBody>
          <a:bodyPr/>
          <a:lstStyle/>
          <a:p>
            <a:r>
              <a:rPr lang="zh-CN" altLang="en-US" sz="2000" dirty="0" smtClean="0">
                <a:solidFill>
                  <a:schemeClr val="tx2"/>
                </a:solidFill>
                <a:latin typeface="宋体" charset="-122"/>
              </a:rPr>
              <a:t>１．概述级</a:t>
            </a:r>
          </a:p>
          <a:p>
            <a:r>
              <a:rPr lang="zh-CN" altLang="en-US" sz="2000" dirty="0" smtClean="0">
                <a:solidFill>
                  <a:schemeClr val="tx2"/>
                </a:solidFill>
                <a:latin typeface="宋体" charset="-122"/>
              </a:rPr>
              <a:t>概述级</a:t>
            </a:r>
            <a:r>
              <a:rPr lang="en-US" altLang="zh-CN" sz="2000" dirty="0" smtClean="0">
                <a:solidFill>
                  <a:schemeClr val="tx2"/>
                </a:solidFill>
                <a:latin typeface="宋体" charset="-122"/>
              </a:rPr>
              <a:t>,</a:t>
            </a:r>
            <a:r>
              <a:rPr lang="zh-CN" altLang="en-US" sz="2000" dirty="0" smtClean="0">
                <a:solidFill>
                  <a:schemeClr val="tx2"/>
                </a:solidFill>
                <a:latin typeface="宋体" charset="-122"/>
              </a:rPr>
              <a:t>参与者把整个系统看成一个用例。如图所示。</a:t>
            </a:r>
          </a:p>
          <a:p>
            <a:r>
              <a:rPr lang="zh-CN" altLang="en-US" sz="2000" dirty="0" smtClean="0">
                <a:solidFill>
                  <a:schemeClr val="tx2"/>
                </a:solidFill>
                <a:latin typeface="宋体" charset="-122"/>
              </a:rPr>
              <a:t>２．用户目标级</a:t>
            </a:r>
          </a:p>
          <a:p>
            <a:r>
              <a:rPr lang="zh-CN" altLang="en-US" sz="2000" dirty="0" smtClean="0">
                <a:solidFill>
                  <a:schemeClr val="tx2"/>
                </a:solidFill>
                <a:latin typeface="宋体" charset="-122"/>
              </a:rPr>
              <a:t>目标级用例是对概述级进一步细化。</a:t>
            </a:r>
          </a:p>
          <a:p>
            <a:r>
              <a:rPr lang="zh-CN" altLang="en-US" sz="2000" dirty="0" smtClean="0">
                <a:solidFill>
                  <a:schemeClr val="tx2"/>
                </a:solidFill>
                <a:latin typeface="宋体" charset="-122"/>
              </a:rPr>
              <a:t>３．子功能级</a:t>
            </a:r>
          </a:p>
          <a:p>
            <a:r>
              <a:rPr lang="zh-CN" altLang="en-US" sz="2000" dirty="0" smtClean="0">
                <a:solidFill>
                  <a:schemeClr val="tx2"/>
                </a:solidFill>
                <a:latin typeface="宋体" charset="-122"/>
              </a:rPr>
              <a:t>子功能级用例是对目标级用例的进一步细化。</a:t>
            </a:r>
          </a:p>
          <a:p>
            <a:pPr>
              <a:buNone/>
            </a:pPr>
            <a:endParaRPr lang="en-US" altLang="zh-CN" sz="1600" dirty="0" smtClean="0">
              <a:latin typeface="宋体" charset="-122"/>
            </a:endParaRPr>
          </a:p>
        </p:txBody>
      </p:sp>
      <p:pic>
        <p:nvPicPr>
          <p:cNvPr id="82948" name="Picture 4"/>
          <p:cNvPicPr>
            <a:picLocks noChangeAspect="1" noChangeArrowheads="1"/>
          </p:cNvPicPr>
          <p:nvPr/>
        </p:nvPicPr>
        <p:blipFill>
          <a:blip r:embed="rId2"/>
          <a:srcRect/>
          <a:stretch>
            <a:fillRect/>
          </a:stretch>
        </p:blipFill>
        <p:spPr bwMode="auto">
          <a:xfrm>
            <a:off x="4330700" y="1308100"/>
            <a:ext cx="3371850" cy="1565275"/>
          </a:xfrm>
          <a:prstGeom prst="rect">
            <a:avLst/>
          </a:prstGeom>
          <a:noFill/>
          <a:ln w="9525">
            <a:noFill/>
            <a:miter lim="800000"/>
            <a:headEnd/>
            <a:tailEnd/>
          </a:ln>
          <a:effectLst/>
        </p:spPr>
      </p:pic>
      <p:pic>
        <p:nvPicPr>
          <p:cNvPr id="82949" name="Picture 6"/>
          <p:cNvPicPr>
            <a:picLocks noChangeAspect="1" noChangeArrowheads="1"/>
          </p:cNvPicPr>
          <p:nvPr/>
        </p:nvPicPr>
        <p:blipFill>
          <a:blip r:embed="rId3"/>
          <a:srcRect/>
          <a:stretch>
            <a:fillRect/>
          </a:stretch>
        </p:blipFill>
        <p:spPr bwMode="auto">
          <a:xfrm>
            <a:off x="4329113" y="2754313"/>
            <a:ext cx="3751262" cy="2022475"/>
          </a:xfrm>
          <a:prstGeom prst="rect">
            <a:avLst/>
          </a:prstGeom>
          <a:noFill/>
          <a:ln w="9525">
            <a:noFill/>
            <a:miter lim="800000"/>
            <a:headEnd/>
            <a:tailEnd/>
          </a:ln>
          <a:effectLst/>
        </p:spPr>
      </p:pic>
      <p:pic>
        <p:nvPicPr>
          <p:cNvPr id="82950" name="Picture 9"/>
          <p:cNvPicPr>
            <a:picLocks noChangeAspect="1" noChangeArrowheads="1"/>
          </p:cNvPicPr>
          <p:nvPr/>
        </p:nvPicPr>
        <p:blipFill>
          <a:blip r:embed="rId4"/>
          <a:srcRect/>
          <a:stretch>
            <a:fillRect/>
          </a:stretch>
        </p:blipFill>
        <p:spPr bwMode="auto">
          <a:xfrm>
            <a:off x="4505325" y="4776788"/>
            <a:ext cx="3400425" cy="2041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用例图应用</a:t>
            </a:r>
            <a:r>
              <a:rPr lang="en-US" altLang="zh-CN" b="1" dirty="0">
                <a:latin typeface="Times New Roman" pitchFamily="18" charset="0"/>
                <a:sym typeface="Wingdings" pitchFamily="2" charset="2"/>
              </a:rPr>
              <a:t>(1)</a:t>
            </a:r>
            <a:r>
              <a:rPr lang="en-US" altLang="zh-CN" b="1" dirty="0"/>
              <a:t> </a:t>
            </a:r>
            <a:r>
              <a:rPr b="1" dirty="0"/>
              <a:t>问题描述</a:t>
            </a:r>
            <a:endParaRPr b="1" dirty="0">
              <a:latin typeface="Times New Roman" pitchFamily="18" charset="0"/>
            </a:endParaRPr>
          </a:p>
        </p:txBody>
      </p:sp>
      <p:sp>
        <p:nvSpPr>
          <p:cNvPr id="229379" name="Rectangle 3"/>
          <p:cNvSpPr>
            <a:spLocks noGrp="1" noChangeArrowheads="1"/>
          </p:cNvSpPr>
          <p:nvPr>
            <p:ph type="body" idx="1"/>
          </p:nvPr>
        </p:nvSpPr>
        <p:spPr/>
        <p:txBody>
          <a:bodyPr>
            <a:normAutofit lnSpcReduction="10000"/>
          </a:bodyPr>
          <a:lstStyle/>
          <a:p>
            <a:pPr>
              <a:defRPr/>
            </a:pPr>
            <a:r>
              <a:rPr lang="zh-CN" altLang="en-US" dirty="0" smtClean="0">
                <a:solidFill>
                  <a:schemeClr val="tx2"/>
                </a:solidFill>
              </a:rPr>
              <a:t>当</a:t>
            </a:r>
            <a:r>
              <a:rPr lang="zh-CN" altLang="en-US" dirty="0">
                <a:solidFill>
                  <a:schemeClr val="tx2"/>
                </a:solidFill>
              </a:rPr>
              <a:t>需求分析人员对用户和客户进行访谈后，就要记录下用户和客户对业务系统的描述</a:t>
            </a:r>
            <a:r>
              <a:rPr lang="zh-CN" altLang="en-US" dirty="0" smtClean="0">
                <a:solidFill>
                  <a:schemeClr val="tx2"/>
                </a:solidFill>
              </a:rPr>
              <a:t>。</a:t>
            </a:r>
            <a:endParaRPr lang="en-US" altLang="zh-CN" dirty="0" smtClean="0">
              <a:solidFill>
                <a:schemeClr val="tx2"/>
              </a:solidFill>
            </a:endParaRPr>
          </a:p>
          <a:p>
            <a:pPr>
              <a:defRPr/>
            </a:pPr>
            <a:r>
              <a:rPr lang="zh-CN" altLang="en-US" dirty="0" smtClean="0">
                <a:solidFill>
                  <a:schemeClr val="tx2"/>
                </a:solidFill>
                <a:latin typeface="宋体" pitchFamily="2" charset="-122"/>
              </a:rPr>
              <a:t>开发</a:t>
            </a:r>
            <a:r>
              <a:rPr lang="zh-CN" altLang="en-US" dirty="0">
                <a:solidFill>
                  <a:schemeClr val="tx2"/>
                </a:solidFill>
                <a:latin typeface="宋体" pitchFamily="2" charset="-122"/>
              </a:rPr>
              <a:t>人员必须把客户对业务系统的陈述转化为完整的，清晰的、可用于开发系统的描述，这种描述业务系统的格式，必须是客户能理解的、认可的标准格式。当然，</a:t>
            </a:r>
            <a:r>
              <a:rPr lang="zh-CN" altLang="en-US" dirty="0">
                <a:solidFill>
                  <a:schemeClr val="tx2"/>
                </a:solidFill>
                <a:latin typeface="Arial"/>
              </a:rPr>
              <a:t>“</a:t>
            </a:r>
            <a:r>
              <a:rPr lang="zh-CN" altLang="en-US" dirty="0">
                <a:solidFill>
                  <a:schemeClr val="tx2"/>
                </a:solidFill>
                <a:latin typeface="宋体" pitchFamily="2" charset="-122"/>
              </a:rPr>
              <a:t>完整</a:t>
            </a:r>
            <a:r>
              <a:rPr lang="zh-CN" altLang="en-US" dirty="0">
                <a:solidFill>
                  <a:schemeClr val="tx2"/>
                </a:solidFill>
                <a:latin typeface="Arial"/>
              </a:rPr>
              <a:t>”</a:t>
            </a:r>
            <a:r>
              <a:rPr lang="zh-CN" altLang="en-US" dirty="0">
                <a:solidFill>
                  <a:schemeClr val="tx2"/>
                </a:solidFill>
                <a:latin typeface="宋体" pitchFamily="2" charset="-122"/>
              </a:rPr>
              <a:t>和</a:t>
            </a:r>
            <a:r>
              <a:rPr lang="zh-CN" altLang="en-US" dirty="0">
                <a:solidFill>
                  <a:schemeClr val="tx2"/>
                </a:solidFill>
                <a:latin typeface="Arial"/>
              </a:rPr>
              <a:t>“</a:t>
            </a:r>
            <a:r>
              <a:rPr lang="zh-CN" altLang="en-US" dirty="0">
                <a:solidFill>
                  <a:schemeClr val="tx2"/>
                </a:solidFill>
                <a:latin typeface="宋体" pitchFamily="2" charset="-122"/>
              </a:rPr>
              <a:t>清晰</a:t>
            </a:r>
            <a:r>
              <a:rPr lang="zh-CN" altLang="en-US" dirty="0">
                <a:solidFill>
                  <a:schemeClr val="tx2"/>
                </a:solidFill>
                <a:latin typeface="Arial"/>
              </a:rPr>
              <a:t>”</a:t>
            </a:r>
            <a:r>
              <a:rPr lang="zh-CN" altLang="en-US" dirty="0">
                <a:solidFill>
                  <a:schemeClr val="tx2"/>
                </a:solidFill>
                <a:latin typeface="宋体" pitchFamily="2" charset="-122"/>
              </a:rPr>
              <a:t>实际上是做不到的</a:t>
            </a:r>
            <a:r>
              <a:rPr lang="zh-CN" altLang="en-US" dirty="0" smtClean="0">
                <a:solidFill>
                  <a:schemeClr val="tx2"/>
                </a:solidFill>
                <a:latin typeface="宋体" pitchFamily="2" charset="-122"/>
              </a:rPr>
              <a:t>。</a:t>
            </a:r>
            <a:endParaRPr lang="en-US" altLang="zh-CN" dirty="0" smtClean="0">
              <a:solidFill>
                <a:schemeClr val="tx2"/>
              </a:solidFill>
              <a:latin typeface="宋体" pitchFamily="2" charset="-122"/>
            </a:endParaRPr>
          </a:p>
          <a:p>
            <a:pPr>
              <a:defRPr/>
            </a:pPr>
            <a:r>
              <a:rPr lang="zh-CN" altLang="en-US" dirty="0" smtClean="0">
                <a:solidFill>
                  <a:schemeClr val="tx2"/>
                </a:solidFill>
                <a:latin typeface="宋体" pitchFamily="2" charset="-122"/>
              </a:rPr>
              <a:t>第一次</a:t>
            </a:r>
            <a:r>
              <a:rPr lang="zh-CN" altLang="en-US" dirty="0">
                <a:solidFill>
                  <a:schemeClr val="tx2"/>
                </a:solidFill>
                <a:latin typeface="宋体" pitchFamily="2" charset="-122"/>
              </a:rPr>
              <a:t>是不可能非常接近这些目标的。但是，最终应有一个文档描述了系统应完成的所有工作（和系统不应完成的工作），而且没有误解。</a:t>
            </a:r>
          </a:p>
          <a:p>
            <a:pPr>
              <a:defRPr/>
            </a:pPr>
            <a:r>
              <a:rPr lang="zh-CN" altLang="en-US" dirty="0" smtClean="0">
                <a:solidFill>
                  <a:schemeClr val="tx2"/>
                </a:solidFill>
                <a:latin typeface="宋体" pitchFamily="2" charset="-122"/>
              </a:rPr>
              <a:t>例如</a:t>
            </a:r>
            <a:r>
              <a:rPr lang="zh-CN" altLang="en-US" dirty="0">
                <a:solidFill>
                  <a:schemeClr val="tx2"/>
                </a:solidFill>
                <a:latin typeface="宋体" pitchFamily="2" charset="-122"/>
              </a:rPr>
              <a:t>，下面就是汽车租赁系统的业务陈述</a:t>
            </a:r>
            <a:r>
              <a:rPr lang="en-US" altLang="zh-CN" dirty="0">
                <a:solidFill>
                  <a:schemeClr val="tx2"/>
                </a:solidFill>
                <a:latin typeface="宋体" pitchFamily="2" charset="-122"/>
              </a:rPr>
              <a:t>(Nowhere Cars</a:t>
            </a:r>
            <a:r>
              <a:rPr lang="zh-CN" altLang="en-US" dirty="0">
                <a:solidFill>
                  <a:schemeClr val="tx2"/>
                </a:solidFill>
                <a:latin typeface="宋体" pitchFamily="2" charset="-122"/>
              </a:rPr>
              <a:t>任务陈述</a:t>
            </a:r>
            <a:r>
              <a:rPr lang="en-US" altLang="zh-CN" dirty="0">
                <a:solidFill>
                  <a:schemeClr val="tx2"/>
                </a:solidFill>
                <a:latin typeface="宋体" pitchFamily="2" charset="-122"/>
              </a:rPr>
              <a:t>)</a:t>
            </a:r>
            <a:r>
              <a:rPr lang="zh-CN" altLang="en-US" dirty="0" smtClean="0">
                <a:solidFill>
                  <a:schemeClr val="tx2"/>
                </a:solidFill>
                <a:latin typeface="宋体" pitchFamily="2" charset="-122"/>
              </a:rPr>
              <a:t>：</a:t>
            </a:r>
            <a:endParaRPr lang="zh-CN" altLang="en-US" dirty="0">
              <a:solidFill>
                <a:schemeClr val="tx2"/>
              </a:solidFill>
              <a:latin typeface="宋体"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用例图应用</a:t>
            </a:r>
            <a:r>
              <a:rPr lang="en-US" altLang="zh-CN" b="1" dirty="0">
                <a:latin typeface="Times New Roman" pitchFamily="18" charset="0"/>
                <a:sym typeface="Wingdings" pitchFamily="2" charset="2"/>
              </a:rPr>
              <a:t>(1)</a:t>
            </a:r>
            <a:r>
              <a:rPr lang="en-US" altLang="zh-CN" b="1" dirty="0"/>
              <a:t> </a:t>
            </a:r>
            <a:r>
              <a:rPr b="1" dirty="0"/>
              <a:t>问题描述</a:t>
            </a:r>
            <a:endParaRPr b="1" dirty="0">
              <a:latin typeface="Times New Roman" pitchFamily="18" charset="0"/>
            </a:endParaRPr>
          </a:p>
        </p:txBody>
      </p:sp>
      <p:sp>
        <p:nvSpPr>
          <p:cNvPr id="84995" name="Rectangle 3"/>
          <p:cNvSpPr>
            <a:spLocks noGrp="1" noChangeArrowheads="1"/>
          </p:cNvSpPr>
          <p:nvPr>
            <p:ph type="body" idx="1"/>
          </p:nvPr>
        </p:nvSpPr>
        <p:spPr/>
        <p:txBody>
          <a:bodyPr>
            <a:normAutofit/>
          </a:bodyPr>
          <a:lstStyle/>
          <a:p>
            <a:pPr>
              <a:defRPr/>
            </a:pPr>
            <a:r>
              <a:rPr lang="zh-CN" altLang="en-US" sz="2400" dirty="0" smtClean="0">
                <a:solidFill>
                  <a:schemeClr val="tx2"/>
                </a:solidFill>
                <a:latin typeface="黑体" pitchFamily="49" charset="-122"/>
              </a:rPr>
              <a:t>商店</a:t>
            </a:r>
            <a:r>
              <a:rPr lang="zh-CN" altLang="en-US" sz="2400" dirty="0" smtClean="0">
                <a:solidFill>
                  <a:schemeClr val="tx2"/>
                </a:solidFill>
                <a:latin typeface="黑体" pitchFamily="49" charset="-122"/>
              </a:rPr>
              <a:t>将汽车的跟踪</a:t>
            </a:r>
            <a:r>
              <a:rPr lang="zh-CN" altLang="en-US" sz="2400" dirty="0" smtClean="0">
                <a:solidFill>
                  <a:schemeClr val="tx2"/>
                </a:solidFill>
                <a:latin typeface="黑体" pitchFamily="49" charset="-122"/>
              </a:rPr>
              <a:t>自动化</a:t>
            </a:r>
            <a:r>
              <a:rPr lang="en-US" altLang="zh-CN" sz="2400" dirty="0" smtClean="0">
                <a:solidFill>
                  <a:schemeClr val="tx2"/>
                </a:solidFill>
                <a:latin typeface="Arial" charset="0"/>
              </a:rPr>
              <a:t>——</a:t>
            </a:r>
            <a:r>
              <a:rPr lang="zh-CN" altLang="en-US" sz="2400" dirty="0" smtClean="0">
                <a:solidFill>
                  <a:schemeClr val="tx2"/>
                </a:solidFill>
                <a:latin typeface="黑体" pitchFamily="49" charset="-122"/>
              </a:rPr>
              <a:t>使用条形码、柜台终端和激光阅读器，这有许多优点：租凭助手的效率提高了</a:t>
            </a:r>
            <a:r>
              <a:rPr lang="en-US" altLang="zh-CN" sz="2400" dirty="0" smtClean="0">
                <a:solidFill>
                  <a:schemeClr val="tx2"/>
                </a:solidFill>
                <a:latin typeface="黑体" pitchFamily="49" charset="-122"/>
              </a:rPr>
              <a:t>20%</a:t>
            </a:r>
            <a:r>
              <a:rPr lang="zh-CN" altLang="en-US" sz="2400" dirty="0" smtClean="0">
                <a:solidFill>
                  <a:schemeClr val="tx2"/>
                </a:solidFill>
                <a:latin typeface="黑体" pitchFamily="49" charset="-122"/>
              </a:rPr>
              <a:t>，汽车很少失踪，客户群很快变大（根据市场调查，其部分原因至少是专业化和效率的显著提高）。</a:t>
            </a:r>
          </a:p>
          <a:p>
            <a:pPr>
              <a:defRPr/>
            </a:pPr>
            <a:r>
              <a:rPr lang="zh-CN" altLang="en-US" sz="2400" dirty="0" smtClean="0">
                <a:solidFill>
                  <a:schemeClr val="tx2"/>
                </a:solidFill>
                <a:latin typeface="黑体" pitchFamily="49" charset="-122"/>
              </a:rPr>
              <a:t>管理</a:t>
            </a:r>
            <a:r>
              <a:rPr lang="zh-CN" altLang="en-US" sz="2400" dirty="0" smtClean="0">
                <a:solidFill>
                  <a:schemeClr val="tx2"/>
                </a:solidFill>
                <a:latin typeface="黑体" pitchFamily="49" charset="-122"/>
              </a:rPr>
              <a:t>层认为，</a:t>
            </a:r>
            <a:r>
              <a:rPr lang="en-US" altLang="zh-CN" sz="2400" dirty="0" smtClean="0">
                <a:solidFill>
                  <a:schemeClr val="tx2"/>
                </a:solidFill>
                <a:latin typeface="黑体" pitchFamily="49" charset="-122"/>
              </a:rPr>
              <a:t>Internet</a:t>
            </a:r>
            <a:r>
              <a:rPr lang="zh-CN" altLang="en-US" sz="2400" dirty="0" smtClean="0">
                <a:solidFill>
                  <a:schemeClr val="tx2"/>
                </a:solidFill>
                <a:latin typeface="黑体" pitchFamily="49" charset="-122"/>
              </a:rPr>
              <a:t>会提供进一步提高效率、降低成本的机会。例如，</a:t>
            </a:r>
            <a:r>
              <a:rPr lang="zh-CN" altLang="en-US" sz="2400" dirty="0" smtClean="0">
                <a:solidFill>
                  <a:schemeClr val="tx2"/>
                </a:solidFill>
                <a:latin typeface="黑体" pitchFamily="49" charset="-122"/>
              </a:rPr>
              <a:t>现在</a:t>
            </a:r>
            <a:r>
              <a:rPr lang="zh-CN" altLang="en-US" sz="2400" dirty="0" smtClean="0">
                <a:solidFill>
                  <a:schemeClr val="tx2"/>
                </a:solidFill>
                <a:latin typeface="黑体" pitchFamily="49" charset="-122"/>
              </a:rPr>
              <a:t>不仅</a:t>
            </a:r>
            <a:r>
              <a:rPr lang="zh-CN" altLang="en-US" sz="2400" dirty="0" smtClean="0">
                <a:solidFill>
                  <a:schemeClr val="tx2"/>
                </a:solidFill>
                <a:latin typeface="黑体" pitchFamily="49" charset="-122"/>
              </a:rPr>
              <a:t>打印</a:t>
            </a:r>
            <a:r>
              <a:rPr lang="zh-CN" altLang="en-US" sz="2400" dirty="0" smtClean="0">
                <a:solidFill>
                  <a:schemeClr val="tx2"/>
                </a:solidFill>
                <a:latin typeface="黑体" pitchFamily="49" charset="-122"/>
              </a:rPr>
              <a:t>可用汽车的目录</a:t>
            </a:r>
            <a:r>
              <a:rPr lang="zh-CN" altLang="en-US" sz="2400" dirty="0" smtClean="0">
                <a:solidFill>
                  <a:schemeClr val="tx2"/>
                </a:solidFill>
                <a:latin typeface="黑体" pitchFamily="49" charset="-122"/>
              </a:rPr>
              <a:t>，而且可以</a:t>
            </a:r>
            <a:r>
              <a:rPr lang="zh-CN" altLang="en-US" sz="2400" dirty="0" smtClean="0">
                <a:solidFill>
                  <a:schemeClr val="tx2"/>
                </a:solidFill>
                <a:latin typeface="黑体" pitchFamily="49" charset="-122"/>
              </a:rPr>
              <a:t>让每个</a:t>
            </a:r>
            <a:r>
              <a:rPr lang="en-US" altLang="zh-CN" sz="2400" dirty="0" smtClean="0">
                <a:solidFill>
                  <a:schemeClr val="tx2"/>
                </a:solidFill>
                <a:latin typeface="黑体" pitchFamily="49" charset="-122"/>
              </a:rPr>
              <a:t>Internet</a:t>
            </a:r>
            <a:r>
              <a:rPr lang="zh-CN" altLang="en-US" sz="2400" dirty="0" smtClean="0">
                <a:solidFill>
                  <a:schemeClr val="tx2"/>
                </a:solidFill>
                <a:latin typeface="黑体" pitchFamily="49" charset="-122"/>
              </a:rPr>
              <a:t>用户在线</a:t>
            </a:r>
            <a:r>
              <a:rPr lang="zh-CN" altLang="en-US" sz="2400" dirty="0" smtClean="0">
                <a:solidFill>
                  <a:schemeClr val="tx2"/>
                </a:solidFill>
                <a:latin typeface="黑体" pitchFamily="49" charset="-122"/>
              </a:rPr>
              <a:t>浏览这些目录。对于有特权的客户，可以提供额外的服务，例如通过鼠标点击进行预约。这个领域的</a:t>
            </a:r>
            <a:r>
              <a:rPr lang="zh-CN" altLang="en-US" sz="2400" dirty="0" smtClean="0">
                <a:solidFill>
                  <a:schemeClr val="tx2"/>
                </a:solidFill>
                <a:latin typeface="黑体" pitchFamily="49" charset="-122"/>
              </a:rPr>
              <a:t>目标使每个</a:t>
            </a:r>
            <a:r>
              <a:rPr lang="zh-CN" altLang="en-US" sz="2400" dirty="0" smtClean="0">
                <a:solidFill>
                  <a:schemeClr val="tx2"/>
                </a:solidFill>
                <a:latin typeface="黑体" pitchFamily="49" charset="-122"/>
              </a:rPr>
              <a:t>商店的运营成本降低</a:t>
            </a:r>
            <a:r>
              <a:rPr lang="en-US" altLang="zh-CN" sz="2400" dirty="0" smtClean="0">
                <a:solidFill>
                  <a:schemeClr val="tx2"/>
                </a:solidFill>
                <a:latin typeface="黑体" pitchFamily="49" charset="-122"/>
              </a:rPr>
              <a:t>15%</a:t>
            </a:r>
            <a:r>
              <a:rPr lang="zh-CN" altLang="en-US" sz="2400" dirty="0" smtClean="0">
                <a:solidFill>
                  <a:schemeClr val="tx2"/>
                </a:solidFill>
                <a:latin typeface="黑体" pitchFamily="49" charset="-122"/>
              </a:rPr>
              <a:t>。</a:t>
            </a:r>
          </a:p>
          <a:p>
            <a:pPr>
              <a:defRPr/>
            </a:pPr>
            <a:r>
              <a:rPr lang="zh-CN" altLang="en-US" sz="2400" dirty="0" smtClean="0">
                <a:solidFill>
                  <a:schemeClr val="tx2"/>
                </a:solidFill>
                <a:latin typeface="黑体" pitchFamily="49" charset="-122"/>
              </a:rPr>
              <a:t>在</a:t>
            </a:r>
            <a:r>
              <a:rPr lang="zh-CN" altLang="en-US" sz="2400" dirty="0" smtClean="0">
                <a:solidFill>
                  <a:schemeClr val="tx2"/>
                </a:solidFill>
                <a:latin typeface="黑体" pitchFamily="49" charset="-122"/>
              </a:rPr>
              <a:t>两年内，使用电子商务的所有功能，通过</a:t>
            </a:r>
            <a:r>
              <a:rPr lang="en-US" altLang="zh-CN" sz="2400" dirty="0" smtClean="0">
                <a:solidFill>
                  <a:schemeClr val="tx2"/>
                </a:solidFill>
                <a:latin typeface="黑体" pitchFamily="49" charset="-122"/>
              </a:rPr>
              <a:t>Web</a:t>
            </a:r>
            <a:r>
              <a:rPr lang="zh-CN" altLang="en-US" sz="2400" dirty="0" smtClean="0">
                <a:solidFill>
                  <a:schemeClr val="tx2"/>
                </a:solidFill>
                <a:latin typeface="黑体" pitchFamily="49" charset="-122"/>
              </a:rPr>
              <a:t>浏览器提供所有的服务，在客户中完成汽车的交付和收回，以达到虚拟租凭公司的最终目标，将未预约业务的运营成本降到</a:t>
            </a:r>
            <a:r>
              <a:rPr lang="zh-CN" altLang="en-US" sz="2400" dirty="0" smtClean="0">
                <a:solidFill>
                  <a:schemeClr val="tx2"/>
                </a:solidFill>
                <a:latin typeface="黑体" pitchFamily="49" charset="-122"/>
              </a:rPr>
              <a:t>最低</a:t>
            </a:r>
            <a:endParaRPr lang="zh-CN" altLang="en-US" sz="2400" dirty="0" smtClean="0">
              <a:solidFill>
                <a:schemeClr val="tx2"/>
              </a:solidFill>
              <a:latin typeface="黑体" pitchFamily="49"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用例图应用</a:t>
            </a:r>
            <a:r>
              <a:rPr lang="en-US" altLang="zh-CN" b="1" dirty="0">
                <a:latin typeface="Times New Roman" pitchFamily="18" charset="0"/>
                <a:sym typeface="Wingdings" pitchFamily="2" charset="2"/>
              </a:rPr>
              <a:t>(1)</a:t>
            </a:r>
            <a:r>
              <a:rPr lang="en-US" altLang="zh-CN" b="1" dirty="0"/>
              <a:t> </a:t>
            </a:r>
            <a:r>
              <a:rPr b="1" dirty="0"/>
              <a:t>问题描述</a:t>
            </a:r>
            <a:endParaRPr b="1" dirty="0">
              <a:latin typeface="Times New Roman" pitchFamily="18" charset="0"/>
            </a:endParaRPr>
          </a:p>
        </p:txBody>
      </p:sp>
      <p:sp>
        <p:nvSpPr>
          <p:cNvPr id="326659" name="Rectangle 3"/>
          <p:cNvSpPr>
            <a:spLocks noGrp="1" noChangeArrowheads="1"/>
          </p:cNvSpPr>
          <p:nvPr>
            <p:ph type="body" idx="1"/>
          </p:nvPr>
        </p:nvSpPr>
        <p:spPr/>
        <p:txBody>
          <a:bodyPr>
            <a:normAutofit fontScale="92500"/>
          </a:bodyPr>
          <a:lstStyle/>
          <a:p>
            <a:pPr>
              <a:defRPr/>
            </a:pPr>
            <a:r>
              <a:rPr lang="zh-CN" altLang="en-US" dirty="0" smtClean="0">
                <a:solidFill>
                  <a:schemeClr val="tx2"/>
                </a:solidFill>
                <a:latin typeface="宋体" pitchFamily="2" charset="-122"/>
              </a:rPr>
              <a:t>上面三</a:t>
            </a:r>
            <a:r>
              <a:rPr lang="zh-CN" altLang="en-US" dirty="0">
                <a:solidFill>
                  <a:schemeClr val="tx2"/>
                </a:solidFill>
                <a:latin typeface="宋体" pitchFamily="2" charset="-122"/>
              </a:rPr>
              <a:t>个段落的任务陈述包含了许多</a:t>
            </a:r>
            <a:r>
              <a:rPr lang="zh-CN" altLang="en-US" dirty="0" smtClean="0">
                <a:solidFill>
                  <a:schemeClr val="tx2"/>
                </a:solidFill>
                <a:latin typeface="宋体" pitchFamily="2" charset="-122"/>
              </a:rPr>
              <a:t>信息</a:t>
            </a:r>
            <a:endParaRPr lang="en-US" altLang="zh-CN" dirty="0" smtClean="0">
              <a:solidFill>
                <a:schemeClr val="tx2"/>
              </a:solidFill>
              <a:latin typeface="宋体" pitchFamily="2" charset="-122"/>
            </a:endParaRPr>
          </a:p>
          <a:p>
            <a:pPr lvl="1">
              <a:buFont typeface="Arial" charset="0"/>
              <a:buChar char="•"/>
              <a:defRPr/>
            </a:pPr>
            <a:r>
              <a:rPr lang="zh-CN" altLang="en-US" dirty="0" smtClean="0">
                <a:latin typeface="宋体" pitchFamily="2" charset="-122"/>
              </a:rPr>
              <a:t>公司</a:t>
            </a:r>
            <a:r>
              <a:rPr lang="zh-CN" altLang="en-US" dirty="0">
                <a:latin typeface="宋体" pitchFamily="2" charset="-122"/>
              </a:rPr>
              <a:t>的自动化</a:t>
            </a:r>
            <a:r>
              <a:rPr lang="zh-CN" altLang="en-US" dirty="0" smtClean="0">
                <a:latin typeface="宋体" pitchFamily="2" charset="-122"/>
              </a:rPr>
              <a:t>历史</a:t>
            </a:r>
            <a:endParaRPr lang="en-US" altLang="zh-CN" dirty="0" smtClean="0">
              <a:latin typeface="宋体" pitchFamily="2" charset="-122"/>
            </a:endParaRPr>
          </a:p>
          <a:p>
            <a:pPr lvl="1">
              <a:buFont typeface="Arial" charset="0"/>
              <a:buChar char="•"/>
              <a:defRPr/>
            </a:pPr>
            <a:r>
              <a:rPr lang="zh-CN" altLang="en-US" dirty="0" smtClean="0">
                <a:latin typeface="宋体" pitchFamily="2" charset="-122"/>
              </a:rPr>
              <a:t>客户</a:t>
            </a:r>
            <a:r>
              <a:rPr lang="zh-CN" altLang="en-US" dirty="0">
                <a:latin typeface="宋体" pitchFamily="2" charset="-122"/>
              </a:rPr>
              <a:t>对日期的满意</a:t>
            </a:r>
            <a:r>
              <a:rPr lang="zh-CN" altLang="en-US" dirty="0" smtClean="0">
                <a:latin typeface="宋体" pitchFamily="2" charset="-122"/>
              </a:rPr>
              <a:t>度</a:t>
            </a:r>
            <a:endParaRPr lang="en-US" altLang="zh-CN" dirty="0" smtClean="0">
              <a:latin typeface="宋体" pitchFamily="2" charset="-122"/>
            </a:endParaRPr>
          </a:p>
          <a:p>
            <a:pPr lvl="1">
              <a:buFont typeface="Arial" charset="0"/>
              <a:buChar char="•"/>
              <a:defRPr/>
            </a:pPr>
            <a:r>
              <a:rPr lang="zh-CN" altLang="en-US" dirty="0" smtClean="0">
                <a:latin typeface="宋体" pitchFamily="2" charset="-122"/>
              </a:rPr>
              <a:t>在线</a:t>
            </a:r>
            <a:r>
              <a:rPr lang="zh-CN" altLang="en-US" dirty="0">
                <a:latin typeface="宋体" pitchFamily="2" charset="-122"/>
              </a:rPr>
              <a:t>目录和</a:t>
            </a:r>
            <a:r>
              <a:rPr lang="zh-CN" altLang="en-US" dirty="0" smtClean="0">
                <a:latin typeface="宋体" pitchFamily="2" charset="-122"/>
              </a:rPr>
              <a:t>预约</a:t>
            </a:r>
            <a:endParaRPr lang="en-US" altLang="zh-CN" dirty="0" smtClean="0">
              <a:latin typeface="宋体" pitchFamily="2" charset="-122"/>
            </a:endParaRPr>
          </a:p>
          <a:p>
            <a:pPr lvl="1">
              <a:buFont typeface="Arial" charset="0"/>
              <a:buChar char="•"/>
              <a:defRPr/>
            </a:pPr>
            <a:r>
              <a:rPr lang="zh-CN" altLang="en-US" dirty="0" smtClean="0">
                <a:latin typeface="宋体" pitchFamily="2" charset="-122"/>
              </a:rPr>
              <a:t>有</a:t>
            </a:r>
            <a:r>
              <a:rPr lang="zh-CN" altLang="en-US" dirty="0">
                <a:latin typeface="宋体" pitchFamily="2" charset="-122"/>
              </a:rPr>
              <a:t>特权和无特权的</a:t>
            </a:r>
            <a:r>
              <a:rPr lang="zh-CN" altLang="en-US" dirty="0" smtClean="0">
                <a:latin typeface="宋体" pitchFamily="2" charset="-122"/>
              </a:rPr>
              <a:t>客户</a:t>
            </a:r>
            <a:endParaRPr lang="en-US" altLang="zh-CN" dirty="0" smtClean="0">
              <a:latin typeface="宋体" pitchFamily="2" charset="-122"/>
            </a:endParaRPr>
          </a:p>
          <a:p>
            <a:pPr lvl="1">
              <a:buFont typeface="Arial" charset="0"/>
              <a:buChar char="•"/>
              <a:defRPr/>
            </a:pPr>
            <a:r>
              <a:rPr lang="zh-CN" altLang="en-US" dirty="0" smtClean="0">
                <a:latin typeface="宋体" pitchFamily="2" charset="-122"/>
              </a:rPr>
              <a:t>节约</a:t>
            </a:r>
            <a:r>
              <a:rPr lang="zh-CN" altLang="en-US" dirty="0">
                <a:latin typeface="宋体" pitchFamily="2" charset="-122"/>
              </a:rPr>
              <a:t>成本的历史和</a:t>
            </a:r>
            <a:r>
              <a:rPr lang="zh-CN" altLang="en-US" dirty="0" smtClean="0">
                <a:latin typeface="宋体" pitchFamily="2" charset="-122"/>
              </a:rPr>
              <a:t>目标</a:t>
            </a:r>
            <a:endParaRPr lang="en-US" altLang="zh-CN" dirty="0" smtClean="0">
              <a:latin typeface="宋体" pitchFamily="2" charset="-122"/>
            </a:endParaRPr>
          </a:p>
          <a:p>
            <a:pPr lvl="1">
              <a:buFont typeface="Arial" charset="0"/>
              <a:buChar char="•"/>
              <a:defRPr/>
            </a:pPr>
            <a:r>
              <a:rPr lang="zh-CN" altLang="en-US" dirty="0" smtClean="0">
                <a:latin typeface="宋体" pitchFamily="2" charset="-122"/>
              </a:rPr>
              <a:t>公司</a:t>
            </a:r>
            <a:r>
              <a:rPr lang="zh-CN" altLang="en-US" dirty="0">
                <a:latin typeface="宋体" pitchFamily="2" charset="-122"/>
              </a:rPr>
              <a:t>的最终目标（</a:t>
            </a:r>
            <a:r>
              <a:rPr lang="zh-CN" altLang="en-US" dirty="0">
                <a:latin typeface="Arial"/>
              </a:rPr>
              <a:t>“</a:t>
            </a:r>
            <a:r>
              <a:rPr lang="zh-CN" altLang="en-US" dirty="0">
                <a:latin typeface="宋体" pitchFamily="2" charset="-122"/>
              </a:rPr>
              <a:t>虚拟租凭公司</a:t>
            </a:r>
            <a:r>
              <a:rPr lang="zh-CN" altLang="en-US" dirty="0">
                <a:latin typeface="Arial"/>
              </a:rPr>
              <a:t>”</a:t>
            </a:r>
            <a:r>
              <a:rPr lang="zh-CN" altLang="en-US" dirty="0" smtClean="0">
                <a:latin typeface="宋体" pitchFamily="2" charset="-122"/>
              </a:rPr>
              <a:t>）</a:t>
            </a:r>
            <a:endParaRPr lang="en-US" altLang="zh-CN" dirty="0" smtClean="0">
              <a:latin typeface="宋体" pitchFamily="2" charset="-122"/>
            </a:endParaRPr>
          </a:p>
          <a:p>
            <a:pPr>
              <a:defRPr/>
            </a:pPr>
            <a:r>
              <a:rPr lang="zh-CN" altLang="en-US" dirty="0" smtClean="0">
                <a:solidFill>
                  <a:schemeClr val="tx2"/>
                </a:solidFill>
                <a:latin typeface="宋体" pitchFamily="2" charset="-122"/>
              </a:rPr>
              <a:t>当然</a:t>
            </a:r>
            <a:r>
              <a:rPr lang="zh-CN" altLang="en-US" dirty="0">
                <a:solidFill>
                  <a:schemeClr val="tx2"/>
                </a:solidFill>
                <a:latin typeface="宋体" pitchFamily="2" charset="-122"/>
              </a:rPr>
              <a:t>，管理层的一些想法实现起来还有很长的路要走（客户适应虚拟租凭商店的时间可能会超过两年</a:t>
            </a:r>
            <a:r>
              <a:rPr lang="zh-CN" altLang="en-US" dirty="0" smtClean="0">
                <a:solidFill>
                  <a:schemeClr val="tx2"/>
                </a:solidFill>
                <a:latin typeface="宋体" pitchFamily="2" charset="-122"/>
              </a:rPr>
              <a:t>）</a:t>
            </a:r>
            <a:endParaRPr lang="en-US" altLang="zh-CN" dirty="0" smtClean="0">
              <a:solidFill>
                <a:schemeClr val="tx2"/>
              </a:solidFill>
              <a:latin typeface="宋体" pitchFamily="2" charset="-122"/>
            </a:endParaRPr>
          </a:p>
          <a:p>
            <a:pPr lvl="1">
              <a:buFont typeface="Arial" charset="0"/>
              <a:buChar char="•"/>
              <a:defRPr/>
            </a:pPr>
            <a:r>
              <a:rPr lang="zh-CN" altLang="en-US" dirty="0" smtClean="0">
                <a:latin typeface="宋体" pitchFamily="2" charset="-122"/>
              </a:rPr>
              <a:t>上述</a:t>
            </a:r>
            <a:r>
              <a:rPr lang="zh-CN" altLang="en-US" dirty="0">
                <a:latin typeface="宋体" pitchFamily="2" charset="-122"/>
              </a:rPr>
              <a:t>任务陈述是下面案例分析的基础。虚拟公司的新系统称为</a:t>
            </a:r>
            <a:r>
              <a:rPr lang="en-US" altLang="zh-CN" dirty="0">
                <a:latin typeface="宋体" pitchFamily="2" charset="-122"/>
              </a:rPr>
              <a:t>Coot</a:t>
            </a:r>
            <a:r>
              <a:rPr lang="zh-CN" altLang="en-US" dirty="0">
                <a:latin typeface="宋体" pitchFamily="2" charset="-122"/>
              </a:rPr>
              <a:t>，客户可使用的</a:t>
            </a:r>
            <a:r>
              <a:rPr lang="en-US" altLang="zh-CN" dirty="0">
                <a:latin typeface="宋体" pitchFamily="2" charset="-122"/>
              </a:rPr>
              <a:t>Internet</a:t>
            </a:r>
            <a:r>
              <a:rPr lang="zh-CN" altLang="en-US" dirty="0">
                <a:latin typeface="宋体" pitchFamily="2" charset="-122"/>
              </a:rPr>
              <a:t>功能集合称为</a:t>
            </a:r>
            <a:r>
              <a:rPr lang="en-US" altLang="zh-CN" dirty="0" err="1">
                <a:latin typeface="宋体" pitchFamily="2" charset="-122"/>
              </a:rPr>
              <a:t>iCoot</a:t>
            </a:r>
            <a:r>
              <a:rPr lang="en-US" altLang="zh-CN" dirty="0">
                <a:latin typeface="宋体" pitchFamily="2" charset="-122"/>
              </a:rPr>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用例图应用</a:t>
            </a:r>
            <a:r>
              <a:rPr lang="en-US" altLang="zh-CN" b="1" dirty="0">
                <a:latin typeface="Times New Roman" pitchFamily="18" charset="0"/>
                <a:sym typeface="Wingdings" pitchFamily="2" charset="2"/>
              </a:rPr>
              <a:t>(1)</a:t>
            </a:r>
            <a:r>
              <a:rPr lang="en-US" altLang="zh-CN" b="1" dirty="0"/>
              <a:t> </a:t>
            </a:r>
            <a:r>
              <a:rPr b="1" dirty="0"/>
              <a:t>问题描述</a:t>
            </a:r>
            <a:endParaRPr b="1" dirty="0">
              <a:latin typeface="Times New Roman" pitchFamily="18" charset="0"/>
            </a:endParaRPr>
          </a:p>
        </p:txBody>
      </p:sp>
      <p:sp>
        <p:nvSpPr>
          <p:cNvPr id="328707" name="Rectangle 3"/>
          <p:cNvSpPr>
            <a:spLocks noGrp="1" noChangeArrowheads="1"/>
          </p:cNvSpPr>
          <p:nvPr>
            <p:ph type="body" idx="1"/>
          </p:nvPr>
        </p:nvSpPr>
        <p:spPr/>
        <p:txBody>
          <a:bodyPr>
            <a:normAutofit/>
          </a:bodyPr>
          <a:lstStyle/>
          <a:p>
            <a:pPr>
              <a:defRPr/>
            </a:pPr>
            <a:r>
              <a:rPr lang="zh-CN" altLang="en-US" dirty="0">
                <a:solidFill>
                  <a:schemeClr val="tx2"/>
                </a:solidFill>
                <a:latin typeface="宋体" pitchFamily="2" charset="-122"/>
              </a:rPr>
              <a:t>开发</a:t>
            </a:r>
            <a:r>
              <a:rPr lang="en-US" altLang="zh-CN" dirty="0">
                <a:solidFill>
                  <a:schemeClr val="tx2"/>
                </a:solidFill>
                <a:latin typeface="宋体" pitchFamily="2" charset="-122"/>
              </a:rPr>
              <a:t>Nowhere Cars</a:t>
            </a:r>
            <a:r>
              <a:rPr lang="zh-CN" altLang="en-US" dirty="0">
                <a:solidFill>
                  <a:schemeClr val="tx2"/>
                </a:solidFill>
                <a:latin typeface="宋体" pitchFamily="2" charset="-122"/>
              </a:rPr>
              <a:t>系统的优点是：在延长的期限内爱好者出租专用汽车</a:t>
            </a:r>
            <a:r>
              <a:rPr lang="zh-CN" altLang="en-US" dirty="0" smtClean="0">
                <a:solidFill>
                  <a:schemeClr val="tx2"/>
                </a:solidFill>
                <a:latin typeface="宋体" pitchFamily="2" charset="-122"/>
              </a:rPr>
              <a:t>。</a:t>
            </a:r>
            <a:endParaRPr lang="en-US" altLang="zh-CN" dirty="0" smtClean="0">
              <a:solidFill>
                <a:schemeClr val="tx2"/>
              </a:solidFill>
              <a:latin typeface="宋体" pitchFamily="2" charset="-122"/>
            </a:endParaRPr>
          </a:p>
          <a:p>
            <a:pPr lvl="1">
              <a:buFont typeface="Arial" charset="0"/>
              <a:buChar char="•"/>
              <a:defRPr/>
            </a:pPr>
            <a:r>
              <a:rPr lang="zh-CN" altLang="en-US" dirty="0" smtClean="0">
                <a:latin typeface="宋体" pitchFamily="2" charset="-122"/>
              </a:rPr>
              <a:t>由于</a:t>
            </a:r>
            <a:r>
              <a:rPr lang="zh-CN" altLang="en-US" dirty="0">
                <a:latin typeface="宋体" pitchFamily="2" charset="-122"/>
              </a:rPr>
              <a:t>不可能出租所有型号的汽车，客户在要租汽车时，必须找到</a:t>
            </a:r>
            <a:r>
              <a:rPr lang="zh-CN" altLang="en-US" dirty="0" smtClean="0">
                <a:latin typeface="宋体" pitchFamily="2" charset="-122"/>
              </a:rPr>
              <a:t>一家</a:t>
            </a:r>
            <a:r>
              <a:rPr lang="zh-CN" altLang="en-US" dirty="0" smtClean="0">
                <a:latin typeface="宋体" pitchFamily="2" charset="-122"/>
              </a:rPr>
              <a:t>租赁</a:t>
            </a:r>
            <a:r>
              <a:rPr lang="zh-CN" altLang="en-US" dirty="0" smtClean="0">
                <a:latin typeface="宋体" pitchFamily="2" charset="-122"/>
              </a:rPr>
              <a:t>货店</a:t>
            </a:r>
            <a:r>
              <a:rPr lang="zh-CN" altLang="en-US" dirty="0">
                <a:latin typeface="宋体" pitchFamily="2" charset="-122"/>
              </a:rPr>
              <a:t>。汽车</a:t>
            </a:r>
            <a:r>
              <a:rPr lang="zh-CN" altLang="en-US" dirty="0" smtClean="0">
                <a:latin typeface="宋体" pitchFamily="2" charset="-122"/>
              </a:rPr>
              <a:t>的租赁方式</a:t>
            </a:r>
            <a:r>
              <a:rPr lang="zh-CN" altLang="en-US" dirty="0">
                <a:latin typeface="宋体" pitchFamily="2" charset="-122"/>
              </a:rPr>
              <a:t>是先到先得到服务，客户可以在当前可用的汽车中选择</a:t>
            </a:r>
            <a:r>
              <a:rPr lang="zh-CN" altLang="en-US" dirty="0" smtClean="0">
                <a:latin typeface="宋体" pitchFamily="2" charset="-122"/>
              </a:rPr>
              <a:t>。</a:t>
            </a:r>
            <a:endParaRPr lang="en-US" altLang="zh-CN" dirty="0" smtClean="0">
              <a:latin typeface="宋体" pitchFamily="2" charset="-122"/>
            </a:endParaRPr>
          </a:p>
          <a:p>
            <a:pPr lvl="1">
              <a:buFont typeface="Arial" charset="0"/>
              <a:buChar char="•"/>
              <a:defRPr/>
            </a:pPr>
            <a:r>
              <a:rPr lang="zh-CN" altLang="en-US" dirty="0" smtClean="0">
                <a:latin typeface="宋体" pitchFamily="2" charset="-122"/>
              </a:rPr>
              <a:t>另外</a:t>
            </a:r>
            <a:r>
              <a:rPr lang="zh-CN" altLang="en-US" dirty="0">
                <a:latin typeface="宋体" pitchFamily="2" charset="-122"/>
              </a:rPr>
              <a:t>，如果客户要租用的某型号汽车目前没有，还可以预约，当有匹配的型号汽车时，助手就会与客户直接签约；客户必须在两天内取车（或交抵押金，先于其他客户取车）</a:t>
            </a:r>
            <a:r>
              <a:rPr lang="zh-CN" altLang="en-US" dirty="0" smtClean="0">
                <a:latin typeface="宋体" pitchFamily="2" charset="-122"/>
              </a:rPr>
              <a:t>。</a:t>
            </a:r>
            <a:endParaRPr lang="en-US" altLang="zh-CN" dirty="0" smtClean="0">
              <a:latin typeface="宋体" pitchFamily="2" charset="-122"/>
            </a:endParaRPr>
          </a:p>
          <a:p>
            <a:pPr lvl="1">
              <a:buFont typeface="Arial" charset="0"/>
              <a:buChar char="•"/>
              <a:defRPr/>
            </a:pPr>
            <a:r>
              <a:rPr lang="zh-CN" altLang="en-US" dirty="0" smtClean="0">
                <a:latin typeface="宋体" pitchFamily="2" charset="-122"/>
              </a:rPr>
              <a:t>会员</a:t>
            </a:r>
            <a:r>
              <a:rPr lang="zh-CN" altLang="en-US" dirty="0">
                <a:latin typeface="宋体" pitchFamily="2" charset="-122"/>
              </a:rPr>
              <a:t>必须注册，才能电话预约</a:t>
            </a:r>
            <a:r>
              <a:rPr lang="zh-CN" altLang="en-US" dirty="0" smtClean="0">
                <a:latin typeface="宋体" pitchFamily="2" charset="-122"/>
              </a:rPr>
              <a:t>。</a:t>
            </a:r>
            <a:endParaRPr lang="zh-CN" altLang="en-US" dirty="0">
              <a:latin typeface="宋体"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用例图应用</a:t>
            </a:r>
            <a:r>
              <a:rPr lang="en-US" altLang="zh-CN" b="1" dirty="0">
                <a:latin typeface="Times New Roman" pitchFamily="18" charset="0"/>
              </a:rPr>
              <a:t>(2)</a:t>
            </a:r>
            <a:r>
              <a:rPr lang="en-US" altLang="zh-CN" b="1" dirty="0"/>
              <a:t> </a:t>
            </a:r>
            <a:r>
              <a:rPr b="1" dirty="0"/>
              <a:t>定义术语表</a:t>
            </a:r>
            <a:endParaRPr b="1" dirty="0">
              <a:latin typeface="Times New Roman" pitchFamily="18" charset="0"/>
            </a:endParaRPr>
          </a:p>
        </p:txBody>
      </p:sp>
      <p:sp>
        <p:nvSpPr>
          <p:cNvPr id="327683" name="Rectangle 3"/>
          <p:cNvSpPr>
            <a:spLocks noGrp="1" noChangeArrowheads="1"/>
          </p:cNvSpPr>
          <p:nvPr>
            <p:ph type="body" idx="1"/>
          </p:nvPr>
        </p:nvSpPr>
        <p:spPr>
          <a:xfrm>
            <a:off x="500034" y="928670"/>
            <a:ext cx="8229600" cy="2571768"/>
          </a:xfrm>
        </p:spPr>
        <p:txBody>
          <a:bodyPr>
            <a:noAutofit/>
          </a:bodyPr>
          <a:lstStyle/>
          <a:p>
            <a:pPr>
              <a:defRPr/>
            </a:pPr>
            <a:r>
              <a:rPr lang="zh-CN" altLang="en-US" sz="2400" dirty="0">
                <a:solidFill>
                  <a:schemeClr val="tx2"/>
                </a:solidFill>
              </a:rPr>
              <a:t>每个业务领域都具有它本身独一无二的词汇，需求分析的目的就是理解和定义这些词汇。词汇应该被项目相关人所理解。术语表必须解决同音异义和同义异音问题。</a:t>
            </a:r>
            <a:endParaRPr lang="zh-CN" altLang="en-US" sz="2400" dirty="0">
              <a:solidFill>
                <a:schemeClr val="tx2"/>
              </a:solidFill>
              <a:latin typeface="Times New Roman" pitchFamily="18" charset="0"/>
            </a:endParaRPr>
          </a:p>
          <a:p>
            <a:pPr>
              <a:defRPr/>
            </a:pPr>
            <a:r>
              <a:rPr lang="zh-CN" altLang="en-US" sz="2400" dirty="0">
                <a:solidFill>
                  <a:schemeClr val="tx2"/>
                </a:solidFill>
              </a:rPr>
              <a:t>  一般来说，我们从问题描述中提取术语表。</a:t>
            </a:r>
            <a:endParaRPr lang="zh-CN" altLang="en-US" sz="2400" dirty="0">
              <a:solidFill>
                <a:schemeClr val="tx2"/>
              </a:solidFill>
              <a:latin typeface="Times New Roman" pitchFamily="18" charset="0"/>
            </a:endParaRPr>
          </a:p>
          <a:p>
            <a:pPr>
              <a:defRPr/>
            </a:pPr>
            <a:r>
              <a:rPr lang="zh-CN" altLang="en-US" sz="2400" dirty="0">
                <a:solidFill>
                  <a:schemeClr val="tx2"/>
                </a:solidFill>
              </a:rPr>
              <a:t>下面是汽车租赁系统的术语表：</a:t>
            </a:r>
            <a:endParaRPr lang="zh-CN" altLang="en-US" sz="2400" dirty="0">
              <a:solidFill>
                <a:schemeClr val="tx2"/>
              </a:solidFill>
              <a:latin typeface="Times New Roman" pitchFamily="18" charset="0"/>
            </a:endParaRPr>
          </a:p>
          <a:p>
            <a:pPr>
              <a:defRPr/>
            </a:pPr>
            <a:r>
              <a:rPr lang="en-US" altLang="zh-CN" sz="2400" dirty="0">
                <a:solidFill>
                  <a:schemeClr val="tx2"/>
                </a:solidFill>
                <a:latin typeface="宋体" pitchFamily="2" charset="-122"/>
              </a:rPr>
              <a:t>Nowhere Cars</a:t>
            </a:r>
            <a:r>
              <a:rPr lang="zh-CN" altLang="en-US" sz="2400" dirty="0">
                <a:solidFill>
                  <a:schemeClr val="tx2"/>
                </a:solidFill>
              </a:rPr>
              <a:t>术语</a:t>
            </a:r>
            <a:r>
              <a:rPr lang="zh-CN" altLang="en-US" sz="2400" dirty="0" smtClean="0">
                <a:solidFill>
                  <a:schemeClr val="tx2"/>
                </a:solidFill>
              </a:rPr>
              <a:t>表</a:t>
            </a:r>
            <a:endParaRPr lang="zh-CN" altLang="en-US" sz="2400" dirty="0">
              <a:solidFill>
                <a:schemeClr val="tx2"/>
              </a:solidFill>
              <a:latin typeface="宋体" pitchFamily="2" charset="-122"/>
            </a:endParaRPr>
          </a:p>
        </p:txBody>
      </p:sp>
      <p:graphicFrame>
        <p:nvGraphicFramePr>
          <p:cNvPr id="4" name="表格 3"/>
          <p:cNvGraphicFramePr>
            <a:graphicFrameLocks noGrp="1"/>
          </p:cNvGraphicFramePr>
          <p:nvPr/>
        </p:nvGraphicFramePr>
        <p:xfrm>
          <a:off x="428596" y="3500438"/>
          <a:ext cx="8501122" cy="2397760"/>
        </p:xfrm>
        <a:graphic>
          <a:graphicData uri="http://schemas.openxmlformats.org/drawingml/2006/table">
            <a:tbl>
              <a:tblPr firstRow="1" bandRow="1">
                <a:tableStyleId>{5C22544A-7EE6-4342-B048-85BDC9FD1C3A}</a:tableStyleId>
              </a:tblPr>
              <a:tblGrid>
                <a:gridCol w="3786214"/>
                <a:gridCol w="4714908"/>
              </a:tblGrid>
              <a:tr h="370840">
                <a:tc>
                  <a:txBody>
                    <a:bodyPr/>
                    <a:lstStyle/>
                    <a:p>
                      <a:pPr algn="ctr"/>
                      <a:r>
                        <a:rPr lang="zh-CN" altLang="en-US" dirty="0" smtClean="0">
                          <a:solidFill>
                            <a:schemeClr val="tx2"/>
                          </a:solidFill>
                        </a:rPr>
                        <a:t>术语</a:t>
                      </a:r>
                      <a:endParaRPr lang="zh-CN" altLang="en-US" dirty="0">
                        <a:solidFill>
                          <a:schemeClr val="tx2"/>
                        </a:solidFill>
                      </a:endParaRPr>
                    </a:p>
                  </a:txBody>
                  <a:tcPr>
                    <a:solidFill>
                      <a:schemeClr val="bg1"/>
                    </a:solidFill>
                  </a:tcPr>
                </a:tc>
                <a:tc>
                  <a:txBody>
                    <a:bodyPr/>
                    <a:lstStyle/>
                    <a:p>
                      <a:pPr algn="ctr"/>
                      <a:r>
                        <a:rPr lang="zh-CN" altLang="en-US" dirty="0" smtClean="0">
                          <a:solidFill>
                            <a:schemeClr val="tx2"/>
                          </a:solidFill>
                        </a:rPr>
                        <a:t>定义</a:t>
                      </a:r>
                      <a:endParaRPr lang="zh-CN" altLang="en-US" dirty="0">
                        <a:solidFill>
                          <a:schemeClr val="tx2"/>
                        </a:solidFill>
                      </a:endParaRPr>
                    </a:p>
                  </a:txBody>
                  <a:tcPr>
                    <a:solidFill>
                      <a:schemeClr val="bg1"/>
                    </a:solidFill>
                  </a:tcPr>
                </a:tc>
              </a:tr>
              <a:tr h="370840">
                <a:tc>
                  <a:txBody>
                    <a:bodyPr/>
                    <a:lstStyle/>
                    <a:p>
                      <a:r>
                        <a:rPr lang="en-US" altLang="zh-CN" sz="1800" dirty="0" smtClean="0">
                          <a:solidFill>
                            <a:schemeClr val="tx2"/>
                          </a:solidFill>
                          <a:latin typeface="宋体" pitchFamily="2" charset="-122"/>
                        </a:rPr>
                        <a:t>Car</a:t>
                      </a:r>
                      <a:r>
                        <a:rPr lang="zh-CN" altLang="en-US" sz="1800" dirty="0" smtClean="0">
                          <a:solidFill>
                            <a:schemeClr val="tx2"/>
                          </a:solidFill>
                          <a:latin typeface="宋体" pitchFamily="2" charset="-122"/>
                        </a:rPr>
                        <a:t>（业务对象）</a:t>
                      </a:r>
                      <a:endParaRPr lang="zh-CN" altLang="en-US" dirty="0"/>
                    </a:p>
                  </a:txBody>
                  <a:tcPr/>
                </a:tc>
                <a:tc>
                  <a:txBody>
                    <a:bodyPr/>
                    <a:lstStyle/>
                    <a:p>
                      <a:r>
                        <a:rPr lang="zh-CN" altLang="en-US" sz="1800" dirty="0" smtClean="0">
                          <a:solidFill>
                            <a:schemeClr val="tx2"/>
                          </a:solidFill>
                          <a:latin typeface="宋体" pitchFamily="2" charset="-122"/>
                        </a:rPr>
                        <a:t>由商店保存的、用于出租的</a:t>
                      </a:r>
                      <a:r>
                        <a:rPr lang="en-US" altLang="zh-CN" sz="1800" dirty="0" err="1" smtClean="0">
                          <a:solidFill>
                            <a:schemeClr val="tx2"/>
                          </a:solidFill>
                          <a:latin typeface="宋体" pitchFamily="2" charset="-122"/>
                        </a:rPr>
                        <a:t>CarModel</a:t>
                      </a:r>
                      <a:r>
                        <a:rPr lang="zh-CN" altLang="en-US" sz="1800" dirty="0" smtClean="0">
                          <a:solidFill>
                            <a:schemeClr val="tx2"/>
                          </a:solidFill>
                          <a:latin typeface="宋体" pitchFamily="2" charset="-122"/>
                        </a:rPr>
                        <a:t>的实例</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solidFill>
                            <a:schemeClr val="tx2"/>
                          </a:solidFill>
                          <a:latin typeface="宋体" pitchFamily="2" charset="-122"/>
                        </a:rPr>
                        <a:t>CarModel</a:t>
                      </a:r>
                      <a:r>
                        <a:rPr lang="zh-CN" altLang="en-US" sz="1800" dirty="0" smtClean="0">
                          <a:solidFill>
                            <a:schemeClr val="tx2"/>
                          </a:solidFill>
                          <a:latin typeface="宋体" pitchFamily="2" charset="-122"/>
                        </a:rPr>
                        <a:t>（业务对象）             </a:t>
                      </a:r>
                    </a:p>
                  </a:txBody>
                  <a:tcPr/>
                </a:tc>
                <a:tc>
                  <a:txBody>
                    <a:bodyPr/>
                    <a:lstStyle/>
                    <a:p>
                      <a:r>
                        <a:rPr lang="zh-CN" altLang="en-US" sz="1800" dirty="0" smtClean="0">
                          <a:solidFill>
                            <a:schemeClr val="tx2"/>
                          </a:solidFill>
                          <a:latin typeface="宋体" pitchFamily="2" charset="-122"/>
                        </a:rPr>
                        <a:t>目录中的一个模型，可用于预约</a:t>
                      </a:r>
                      <a:endParaRPr lang="zh-CN" altLang="en-US" dirty="0"/>
                    </a:p>
                  </a:txBody>
                  <a:tcPr/>
                </a:tc>
              </a:tr>
              <a:tr h="370840">
                <a:tc>
                  <a:txBody>
                    <a:bodyPr/>
                    <a:lstStyle/>
                    <a:p>
                      <a:r>
                        <a:rPr lang="en-US" altLang="zh-CN" sz="1800" dirty="0" smtClean="0">
                          <a:solidFill>
                            <a:schemeClr val="tx2"/>
                          </a:solidFill>
                          <a:latin typeface="宋体" pitchFamily="2" charset="-122"/>
                        </a:rPr>
                        <a:t>Customer</a:t>
                      </a:r>
                      <a:r>
                        <a:rPr lang="zh-CN" altLang="en-US" sz="1800" dirty="0" smtClean="0">
                          <a:solidFill>
                            <a:schemeClr val="tx2"/>
                          </a:solidFill>
                          <a:latin typeface="宋体" pitchFamily="2" charset="-122"/>
                        </a:rPr>
                        <a:t>（业务参与者，业务对象） </a:t>
                      </a:r>
                      <a:endParaRPr lang="zh-CN" altLang="en-US" dirty="0"/>
                    </a:p>
                  </a:txBody>
                  <a:tcPr/>
                </a:tc>
                <a:tc>
                  <a:txBody>
                    <a:bodyPr/>
                    <a:lstStyle/>
                    <a:p>
                      <a:r>
                        <a:rPr lang="zh-CN" altLang="en-US" sz="1800" dirty="0" smtClean="0">
                          <a:solidFill>
                            <a:schemeClr val="tx2"/>
                          </a:solidFill>
                          <a:latin typeface="宋体" pitchFamily="2" charset="-122"/>
                        </a:rPr>
                        <a:t>为获得一个标准服务而付费的人</a:t>
                      </a:r>
                      <a:endParaRPr lang="zh-CN" altLang="en-US" dirty="0"/>
                    </a:p>
                  </a:txBody>
                  <a:tcPr/>
                </a:tc>
              </a:tr>
              <a:tr h="370840">
                <a:tc>
                  <a:txBody>
                    <a:bodyPr/>
                    <a:lstStyle/>
                    <a:p>
                      <a:r>
                        <a:rPr lang="en-US" altLang="zh-CN" sz="1800" dirty="0" smtClean="0">
                          <a:solidFill>
                            <a:schemeClr val="tx2"/>
                          </a:solidFill>
                          <a:latin typeface="宋体" pitchFamily="2" charset="-122"/>
                        </a:rPr>
                        <a:t>Member</a:t>
                      </a:r>
                      <a:r>
                        <a:rPr lang="zh-CN" altLang="en-US" sz="1800" dirty="0" smtClean="0">
                          <a:solidFill>
                            <a:schemeClr val="tx2"/>
                          </a:solidFill>
                          <a:latin typeface="宋体" pitchFamily="2" charset="-122"/>
                        </a:rPr>
                        <a:t>（业务对象）</a:t>
                      </a:r>
                      <a:endParaRPr lang="zh-CN" altLang="en-US" dirty="0"/>
                    </a:p>
                  </a:txBody>
                  <a:tcPr/>
                </a:tc>
                <a:tc>
                  <a:txBody>
                    <a:bodyPr/>
                    <a:lstStyle/>
                    <a:p>
                      <a:r>
                        <a:rPr lang="zh-CN" altLang="en-US" sz="1800" dirty="0" smtClean="0">
                          <a:solidFill>
                            <a:schemeClr val="tx2"/>
                          </a:solidFill>
                          <a:latin typeface="宋体" pitchFamily="2" charset="-122"/>
                        </a:rPr>
                        <a:t>其身份和信用状况已得到验证的顾客，因此，可以访问特定的服务（例如电话预约或通过</a:t>
                      </a:r>
                      <a:r>
                        <a:rPr lang="en-US" altLang="zh-CN" sz="1800" dirty="0" smtClean="0">
                          <a:solidFill>
                            <a:schemeClr val="tx2"/>
                          </a:solidFill>
                          <a:latin typeface="宋体" pitchFamily="2" charset="-122"/>
                        </a:rPr>
                        <a:t>Internet</a:t>
                      </a:r>
                      <a:r>
                        <a:rPr lang="zh-CN" altLang="en-US" sz="1800" dirty="0" smtClean="0">
                          <a:solidFill>
                            <a:schemeClr val="tx2"/>
                          </a:solidFill>
                          <a:latin typeface="宋体" pitchFamily="2" charset="-122"/>
                        </a:rPr>
                        <a:t>预约）</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用例图应用</a:t>
            </a:r>
            <a:r>
              <a:rPr lang="en-US" altLang="zh-CN" b="1" dirty="0">
                <a:latin typeface="Times New Roman" pitchFamily="18" charset="0"/>
              </a:rPr>
              <a:t>(2)</a:t>
            </a:r>
            <a:r>
              <a:rPr lang="en-US" altLang="zh-CN" b="1" dirty="0"/>
              <a:t> </a:t>
            </a:r>
            <a:r>
              <a:rPr b="1" dirty="0"/>
              <a:t>定义术语表</a:t>
            </a:r>
            <a:endParaRPr b="1" dirty="0">
              <a:latin typeface="Times New Roman" pitchFamily="18" charset="0"/>
            </a:endParaRPr>
          </a:p>
        </p:txBody>
      </p:sp>
      <p:sp>
        <p:nvSpPr>
          <p:cNvPr id="89091" name="Rectangle 3"/>
          <p:cNvSpPr>
            <a:spLocks noGrp="1" noChangeArrowheads="1"/>
          </p:cNvSpPr>
          <p:nvPr>
            <p:ph type="body" idx="1"/>
          </p:nvPr>
        </p:nvSpPr>
        <p:spPr>
          <a:xfrm>
            <a:off x="468313" y="1341438"/>
            <a:ext cx="8229600" cy="4724400"/>
          </a:xfrm>
        </p:spPr>
        <p:txBody>
          <a:bodyPr/>
          <a:lstStyle/>
          <a:p>
            <a:pPr>
              <a:lnSpc>
                <a:spcPct val="100000"/>
              </a:lnSpc>
            </a:pPr>
            <a:r>
              <a:rPr lang="zh-CN" altLang="en-US" sz="1800" dirty="0" smtClean="0">
                <a:solidFill>
                  <a:schemeClr val="tx2"/>
                </a:solidFill>
                <a:latin typeface="宋体" charset="-122"/>
              </a:rPr>
              <a:t>术语表中的每一项都定义了一个术语，其定义可短可长。</a:t>
            </a:r>
          </a:p>
          <a:p>
            <a:pPr>
              <a:lnSpc>
                <a:spcPct val="100000"/>
              </a:lnSpc>
            </a:pPr>
            <a:r>
              <a:rPr lang="zh-CN" altLang="en-US" sz="1800" dirty="0" smtClean="0">
                <a:solidFill>
                  <a:schemeClr val="tx2"/>
                </a:solidFill>
                <a:latin typeface="宋体" charset="-122"/>
              </a:rPr>
              <a:t>从案例分析的术语表中可以看出，可以记录每个术语与开发阶段之间的关系（业务参与者、系统参与者）。下面是可以使用的关系列表（每一项都可以用于多种关系）：</a:t>
            </a:r>
          </a:p>
          <a:p>
            <a:pPr lvl="1">
              <a:lnSpc>
                <a:spcPct val="100000"/>
              </a:lnSpc>
              <a:buFont typeface="Arial" charset="0"/>
              <a:buChar char="•"/>
            </a:pPr>
            <a:r>
              <a:rPr lang="zh-CN" altLang="en-US" sz="1600" dirty="0" smtClean="0">
                <a:latin typeface="宋体" charset="-122"/>
              </a:rPr>
              <a:t>业务参与者：业务需求中出现的参与者</a:t>
            </a:r>
          </a:p>
          <a:p>
            <a:pPr lvl="1">
              <a:lnSpc>
                <a:spcPct val="100000"/>
              </a:lnSpc>
              <a:buFont typeface="Arial" charset="0"/>
              <a:buChar char="•"/>
            </a:pPr>
            <a:r>
              <a:rPr lang="zh-CN" altLang="en-US" sz="1600" dirty="0" smtClean="0">
                <a:latin typeface="宋体" charset="-122"/>
              </a:rPr>
              <a:t>业务对象：业务需求中出现的参与者</a:t>
            </a:r>
          </a:p>
          <a:p>
            <a:pPr lvl="1">
              <a:lnSpc>
                <a:spcPct val="100000"/>
              </a:lnSpc>
              <a:buFont typeface="Arial" charset="0"/>
              <a:buChar char="•"/>
            </a:pPr>
            <a:r>
              <a:rPr lang="zh-CN" altLang="en-US" sz="1600" dirty="0" smtClean="0">
                <a:latin typeface="宋体" charset="-122"/>
              </a:rPr>
              <a:t>系统对象：系统需求中出现（在系统内部）的对象</a:t>
            </a:r>
          </a:p>
          <a:p>
            <a:pPr lvl="1">
              <a:lnSpc>
                <a:spcPct val="100000"/>
              </a:lnSpc>
              <a:buFont typeface="Arial" charset="0"/>
              <a:buChar char="•"/>
            </a:pPr>
            <a:r>
              <a:rPr lang="zh-CN" altLang="en-US" sz="1600" dirty="0" smtClean="0">
                <a:latin typeface="宋体" charset="-122"/>
              </a:rPr>
              <a:t>分析对象：分析模型中出现的对象</a:t>
            </a:r>
          </a:p>
          <a:p>
            <a:pPr lvl="1">
              <a:lnSpc>
                <a:spcPct val="100000"/>
              </a:lnSpc>
              <a:buFont typeface="Arial" charset="0"/>
              <a:buChar char="•"/>
            </a:pPr>
            <a:r>
              <a:rPr lang="zh-CN" altLang="en-US" sz="1600" dirty="0" smtClean="0">
                <a:latin typeface="宋体" charset="-122"/>
              </a:rPr>
              <a:t>部署制品：在系统中部署的某个信息，例如文件</a:t>
            </a:r>
          </a:p>
          <a:p>
            <a:pPr lvl="1">
              <a:lnSpc>
                <a:spcPct val="100000"/>
              </a:lnSpc>
              <a:buFont typeface="Arial" charset="0"/>
              <a:buChar char="•"/>
            </a:pPr>
            <a:r>
              <a:rPr lang="zh-CN" altLang="en-US" sz="1600" dirty="0" smtClean="0">
                <a:latin typeface="宋体" charset="-122"/>
              </a:rPr>
              <a:t>设计对象：设计模型中出现的对象</a:t>
            </a:r>
          </a:p>
          <a:p>
            <a:pPr lvl="1">
              <a:lnSpc>
                <a:spcPct val="100000"/>
              </a:lnSpc>
              <a:buFont typeface="Arial" charset="0"/>
              <a:buChar char="•"/>
            </a:pPr>
            <a:r>
              <a:rPr lang="zh-CN" altLang="en-US" sz="1600" dirty="0" smtClean="0">
                <a:latin typeface="宋体" charset="-122"/>
              </a:rPr>
              <a:t>设计节点：构成系统体系结构的计算机或过程</a:t>
            </a:r>
          </a:p>
          <a:p>
            <a:pPr lvl="1">
              <a:lnSpc>
                <a:spcPct val="100000"/>
              </a:lnSpc>
              <a:buFont typeface="Arial" charset="0"/>
              <a:buChar char="•"/>
            </a:pPr>
            <a:r>
              <a:rPr lang="zh-CN" altLang="en-US" sz="1600" dirty="0" smtClean="0">
                <a:latin typeface="宋体" charset="-122"/>
              </a:rPr>
              <a:t>设计层：子系统的垂直部分</a:t>
            </a:r>
          </a:p>
          <a:p>
            <a:pPr lvl="1">
              <a:lnSpc>
                <a:spcPct val="100000"/>
              </a:lnSpc>
              <a:buFont typeface="Arial" charset="0"/>
              <a:buChar char="•"/>
            </a:pPr>
            <a:r>
              <a:rPr lang="zh-CN" altLang="en-US" sz="1600" dirty="0" smtClean="0">
                <a:latin typeface="宋体" charset="-122"/>
              </a:rPr>
              <a:t>设计包：把多个相关类组织在一起，用于组织开发。</a:t>
            </a:r>
          </a:p>
          <a:p>
            <a:pPr>
              <a:lnSpc>
                <a:spcPct val="100000"/>
              </a:lnSpc>
            </a:pPr>
            <a:r>
              <a:rPr lang="zh-CN" altLang="en-US" sz="1800" dirty="0" smtClean="0">
                <a:solidFill>
                  <a:schemeClr val="tx2"/>
                </a:solidFill>
              </a:rPr>
              <a:t>收集需求的活动结束后，开发者建立了两个产品：第一个产品是对业务系统的问题描述；第二个产品是对业务系统中词汇的定义。</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用例图应用</a:t>
            </a:r>
            <a:r>
              <a:rPr lang="en-US" altLang="zh-CN" b="1" dirty="0">
                <a:latin typeface="Times New Roman" pitchFamily="18" charset="0"/>
              </a:rPr>
              <a:t>(3)</a:t>
            </a:r>
            <a:r>
              <a:rPr b="1" dirty="0"/>
              <a:t>标识参与者</a:t>
            </a:r>
            <a:endParaRPr b="1" dirty="0">
              <a:latin typeface="Times New Roman" pitchFamily="18" charset="0"/>
            </a:endParaRPr>
          </a:p>
        </p:txBody>
      </p:sp>
      <p:sp>
        <p:nvSpPr>
          <p:cNvPr id="325635" name="Rectangle 3"/>
          <p:cNvSpPr>
            <a:spLocks noGrp="1" noChangeArrowheads="1"/>
          </p:cNvSpPr>
          <p:nvPr>
            <p:ph type="body" idx="1"/>
          </p:nvPr>
        </p:nvSpPr>
        <p:spPr/>
        <p:txBody>
          <a:bodyPr>
            <a:normAutofit/>
          </a:bodyPr>
          <a:lstStyle/>
          <a:p>
            <a:pPr>
              <a:defRPr/>
            </a:pPr>
            <a:r>
              <a:rPr lang="zh-CN" altLang="en-US" dirty="0" smtClean="0">
                <a:solidFill>
                  <a:schemeClr val="tx2"/>
                </a:solidFill>
                <a:latin typeface="宋体" pitchFamily="2" charset="-122"/>
              </a:rPr>
              <a:t>首先</a:t>
            </a:r>
            <a:r>
              <a:rPr lang="zh-CN" altLang="en-US" dirty="0">
                <a:solidFill>
                  <a:schemeClr val="tx2"/>
                </a:solidFill>
                <a:latin typeface="宋体" pitchFamily="2" charset="-122"/>
              </a:rPr>
              <a:t>，需要标识业务参与者</a:t>
            </a:r>
            <a:r>
              <a:rPr lang="zh-CN" altLang="en-US" dirty="0" smtClean="0">
                <a:solidFill>
                  <a:schemeClr val="tx2"/>
                </a:solidFill>
                <a:latin typeface="宋体" pitchFamily="2" charset="-122"/>
              </a:rPr>
              <a:t>。</a:t>
            </a:r>
            <a:endParaRPr lang="en-US" altLang="zh-CN" dirty="0" smtClean="0">
              <a:solidFill>
                <a:schemeClr val="tx2"/>
              </a:solidFill>
              <a:latin typeface="宋体" pitchFamily="2" charset="-122"/>
            </a:endParaRPr>
          </a:p>
          <a:p>
            <a:pPr lvl="1">
              <a:buFont typeface="Arial" charset="0"/>
              <a:buChar char="•"/>
              <a:defRPr/>
            </a:pPr>
            <a:r>
              <a:rPr lang="zh-CN" altLang="en-US" dirty="0" smtClean="0">
                <a:latin typeface="宋体" pitchFamily="2" charset="-122"/>
              </a:rPr>
              <a:t>参与者</a:t>
            </a:r>
            <a:r>
              <a:rPr lang="zh-CN" altLang="en-US" dirty="0">
                <a:latin typeface="宋体" pitchFamily="2" charset="-122"/>
              </a:rPr>
              <a:t>是在业务中扮演某个角色的人、部门或者独立的软件系统。一般来说，参与者使用系统或给系统提供服务。</a:t>
            </a:r>
          </a:p>
          <a:p>
            <a:pPr lvl="1">
              <a:buFont typeface="Arial" charset="0"/>
              <a:buChar char="•"/>
              <a:defRPr/>
            </a:pPr>
            <a:r>
              <a:rPr lang="zh-CN" altLang="en-US" dirty="0" smtClean="0">
                <a:latin typeface="宋体" pitchFamily="2" charset="-122"/>
              </a:rPr>
              <a:t>与</a:t>
            </a:r>
            <a:r>
              <a:rPr lang="zh-CN" altLang="en-US" dirty="0">
                <a:latin typeface="宋体" pitchFamily="2" charset="-122"/>
              </a:rPr>
              <a:t>现实生活一样，参与者可以在不同的时刻，扮演不同的业务角色</a:t>
            </a:r>
            <a:r>
              <a:rPr lang="zh-CN" altLang="en-US" dirty="0" smtClean="0">
                <a:latin typeface="宋体" pitchFamily="2" charset="-122"/>
              </a:rPr>
              <a:t>。</a:t>
            </a:r>
            <a:endParaRPr lang="en-US" altLang="zh-CN" dirty="0" smtClean="0">
              <a:latin typeface="宋体" pitchFamily="2" charset="-122"/>
            </a:endParaRPr>
          </a:p>
          <a:p>
            <a:pPr lvl="2">
              <a:defRPr/>
            </a:pPr>
            <a:r>
              <a:rPr lang="zh-CN" altLang="en-US" dirty="0" smtClean="0">
                <a:latin typeface="宋体" pitchFamily="2" charset="-122"/>
              </a:rPr>
              <a:t>例如</a:t>
            </a:r>
            <a:r>
              <a:rPr lang="zh-CN" altLang="en-US" dirty="0">
                <a:latin typeface="宋体" pitchFamily="2" charset="-122"/>
              </a:rPr>
              <a:t>，小刘在</a:t>
            </a:r>
            <a:r>
              <a:rPr lang="en-US" altLang="zh-CN" dirty="0">
                <a:latin typeface="宋体" pitchFamily="2" charset="-122"/>
              </a:rPr>
              <a:t>Nowhere Cars</a:t>
            </a:r>
            <a:r>
              <a:rPr lang="zh-CN" altLang="en-US" dirty="0">
                <a:latin typeface="宋体" pitchFamily="2" charset="-122"/>
              </a:rPr>
              <a:t>商店上班时，他是一个助手；如果他在回家之前要租用一辆汽车，就成为一个顾客。</a:t>
            </a:r>
          </a:p>
          <a:p>
            <a:pPr>
              <a:defRPr/>
            </a:pPr>
            <a:endParaRPr lang="en-US" altLang="zh-CN" dirty="0">
              <a:latin typeface="Times New Roman"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用例图应用</a:t>
            </a:r>
            <a:r>
              <a:rPr lang="en-US" altLang="zh-CN" b="1" dirty="0">
                <a:latin typeface="Times New Roman" pitchFamily="18" charset="0"/>
              </a:rPr>
              <a:t>(3)</a:t>
            </a:r>
            <a:r>
              <a:rPr b="1" dirty="0"/>
              <a:t>标识参与者</a:t>
            </a:r>
            <a:endParaRPr b="1" dirty="0">
              <a:latin typeface="Times New Roman" pitchFamily="18" charset="0"/>
            </a:endParaRPr>
          </a:p>
        </p:txBody>
      </p:sp>
      <p:sp>
        <p:nvSpPr>
          <p:cNvPr id="318467" name="Rectangle 3"/>
          <p:cNvSpPr>
            <a:spLocks noGrp="1" noChangeArrowheads="1"/>
          </p:cNvSpPr>
          <p:nvPr>
            <p:ph type="body" idx="1"/>
          </p:nvPr>
        </p:nvSpPr>
        <p:spPr>
          <a:xfrm>
            <a:off x="457200" y="1371600"/>
            <a:ext cx="8686800" cy="5081588"/>
          </a:xfrm>
        </p:spPr>
        <p:txBody>
          <a:bodyPr>
            <a:normAutofit fontScale="92500"/>
          </a:bodyPr>
          <a:lstStyle/>
          <a:p>
            <a:pPr>
              <a:defRPr/>
            </a:pPr>
            <a:r>
              <a:rPr lang="zh-CN" altLang="en-US" dirty="0" smtClean="0">
                <a:solidFill>
                  <a:schemeClr val="tx2"/>
                </a:solidFill>
                <a:latin typeface="宋体" pitchFamily="2" charset="-122"/>
              </a:rPr>
              <a:t>一般</a:t>
            </a:r>
            <a:r>
              <a:rPr lang="zh-CN" altLang="en-US" dirty="0">
                <a:solidFill>
                  <a:schemeClr val="tx2"/>
                </a:solidFill>
                <a:latin typeface="宋体" pitchFamily="2" charset="-122"/>
              </a:rPr>
              <a:t>是从业务陈述中获取业务参与者。</a:t>
            </a:r>
          </a:p>
          <a:p>
            <a:pPr>
              <a:defRPr/>
            </a:pPr>
            <a:r>
              <a:rPr lang="zh-CN" altLang="en-US" dirty="0">
                <a:solidFill>
                  <a:schemeClr val="tx2"/>
                </a:solidFill>
              </a:rPr>
              <a:t>下面是汽车租赁系统</a:t>
            </a:r>
            <a:r>
              <a:rPr lang="en-US" altLang="zh-CN" dirty="0">
                <a:solidFill>
                  <a:schemeClr val="tx2"/>
                </a:solidFill>
              </a:rPr>
              <a:t>(</a:t>
            </a:r>
            <a:r>
              <a:rPr lang="en-US" altLang="zh-CN" dirty="0">
                <a:solidFill>
                  <a:schemeClr val="tx2"/>
                </a:solidFill>
                <a:latin typeface="宋体" pitchFamily="2" charset="-122"/>
              </a:rPr>
              <a:t>Nowhere Cars)</a:t>
            </a:r>
            <a:r>
              <a:rPr lang="zh-CN" altLang="en-US" dirty="0">
                <a:solidFill>
                  <a:schemeClr val="tx2"/>
                </a:solidFill>
                <a:latin typeface="宋体" pitchFamily="2" charset="-122"/>
              </a:rPr>
              <a:t>的业务参与者表：</a:t>
            </a:r>
          </a:p>
          <a:p>
            <a:pPr lvl="1">
              <a:buFont typeface="Arial" charset="0"/>
              <a:buChar char="•"/>
              <a:defRPr/>
            </a:pPr>
            <a:r>
              <a:rPr lang="zh-CN" altLang="en-US" dirty="0">
                <a:latin typeface="宋体" pitchFamily="2" charset="-122"/>
              </a:rPr>
              <a:t>助手：商店的一个员工，帮助顾客租用其汽车和预约汽车型号。</a:t>
            </a:r>
          </a:p>
          <a:p>
            <a:pPr lvl="1">
              <a:buFont typeface="Arial" charset="0"/>
              <a:buChar char="•"/>
              <a:defRPr/>
            </a:pPr>
            <a:r>
              <a:rPr lang="zh-CN" altLang="en-US" dirty="0">
                <a:latin typeface="宋体" pitchFamily="2" charset="-122"/>
              </a:rPr>
              <a:t>顾客：为获得一个标准服务而付费的人。</a:t>
            </a:r>
          </a:p>
          <a:p>
            <a:pPr lvl="1">
              <a:buFont typeface="Arial" charset="0"/>
              <a:buChar char="•"/>
              <a:defRPr/>
            </a:pPr>
            <a:r>
              <a:rPr lang="zh-CN" altLang="en-US" dirty="0">
                <a:latin typeface="宋体" pitchFamily="2" charset="-122"/>
              </a:rPr>
              <a:t>会员：其身份和信用状况已得到验证的顾客，因此，可以访问特定的服务（例如电话预约或通过</a:t>
            </a:r>
            <a:r>
              <a:rPr lang="en-US" altLang="zh-CN" dirty="0">
                <a:latin typeface="宋体" pitchFamily="2" charset="-122"/>
              </a:rPr>
              <a:t>Internet</a:t>
            </a:r>
            <a:r>
              <a:rPr lang="zh-CN" altLang="en-US" dirty="0">
                <a:latin typeface="宋体" pitchFamily="2" charset="-122"/>
              </a:rPr>
              <a:t>预约）。</a:t>
            </a:r>
          </a:p>
          <a:p>
            <a:pPr lvl="1">
              <a:buFont typeface="Arial" charset="0"/>
              <a:buChar char="•"/>
              <a:defRPr/>
            </a:pPr>
            <a:r>
              <a:rPr lang="zh-CN" altLang="en-US" dirty="0">
                <a:latin typeface="宋体" pitchFamily="2" charset="-122"/>
              </a:rPr>
              <a:t>非会员：其身份和信用状况没有验证的顾客，因此，他要月月必须交押金，租用汽车必须提供一份驾照副本。</a:t>
            </a:r>
          </a:p>
          <a:p>
            <a:pPr lvl="1">
              <a:buFont typeface="Arial" charset="0"/>
              <a:buChar char="•"/>
              <a:defRPr/>
            </a:pPr>
            <a:r>
              <a:rPr lang="en-US" altLang="zh-CN" dirty="0" err="1">
                <a:latin typeface="宋体" pitchFamily="2" charset="-122"/>
              </a:rPr>
              <a:t>AuK</a:t>
            </a:r>
            <a:r>
              <a:rPr lang="zh-CN" altLang="en-US" dirty="0">
                <a:latin typeface="宋体" pitchFamily="2" charset="-122"/>
              </a:rPr>
              <a:t>：处理顾客信息、预约、出租和可用汽车型号目录的已有系统。</a:t>
            </a:r>
          </a:p>
          <a:p>
            <a:pPr lvl="1">
              <a:buFont typeface="Arial" charset="0"/>
              <a:buChar char="•"/>
              <a:defRPr/>
            </a:pPr>
            <a:r>
              <a:rPr lang="zh-CN" altLang="en-US" dirty="0">
                <a:latin typeface="宋体" pitchFamily="2" charset="-122"/>
              </a:rPr>
              <a:t>债务部门：处理未付费用的</a:t>
            </a:r>
            <a:r>
              <a:rPr lang="en-US" altLang="zh-CN" dirty="0">
                <a:latin typeface="宋体" pitchFamily="2" charset="-122"/>
              </a:rPr>
              <a:t>Nowhere Cars</a:t>
            </a:r>
            <a:r>
              <a:rPr lang="zh-CN" altLang="en-US" dirty="0">
                <a:latin typeface="宋体" pitchFamily="2" charset="-122"/>
              </a:rPr>
              <a:t>部门。</a:t>
            </a:r>
          </a:p>
          <a:p>
            <a:pPr lvl="1">
              <a:buFont typeface="Arial" charset="0"/>
              <a:buChar char="•"/>
              <a:defRPr/>
            </a:pPr>
            <a:r>
              <a:rPr lang="zh-CN" altLang="en-US" dirty="0">
                <a:latin typeface="宋体" pitchFamily="2" charset="-122"/>
              </a:rPr>
              <a:t>法律部门：处理设计租用汽车事故的</a:t>
            </a:r>
            <a:r>
              <a:rPr lang="en-US" altLang="zh-CN" dirty="0">
                <a:latin typeface="宋体" pitchFamily="2" charset="-122"/>
              </a:rPr>
              <a:t>Nowhere Cars</a:t>
            </a:r>
            <a:r>
              <a:rPr lang="zh-CN" altLang="en-US" dirty="0">
                <a:latin typeface="宋体" pitchFamily="2" charset="-122"/>
              </a:rPr>
              <a:t>部门。</a:t>
            </a:r>
          </a:p>
          <a:p>
            <a:pPr>
              <a:defRPr/>
            </a:pPr>
            <a:endParaRPr lang="en-US" altLang="zh-CN" dirty="0">
              <a:latin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用例图</a:t>
            </a:r>
          </a:p>
        </p:txBody>
      </p:sp>
      <p:sp>
        <p:nvSpPr>
          <p:cNvPr id="9219" name="Rectangle 3"/>
          <p:cNvSpPr>
            <a:spLocks noGrp="1" noChangeArrowheads="1"/>
          </p:cNvSpPr>
          <p:nvPr>
            <p:ph idx="1"/>
          </p:nvPr>
        </p:nvSpPr>
        <p:spPr/>
        <p:txBody>
          <a:bodyPr/>
          <a:lstStyle/>
          <a:p>
            <a:r>
              <a:rPr lang="zh-CN" altLang="en-US" dirty="0" smtClean="0">
                <a:solidFill>
                  <a:schemeClr val="tx2"/>
                </a:solidFill>
              </a:rPr>
              <a:t>用例图是外部参与者所能观察到的系统功能的模型图，该图呈现了一些参与者和一些用例，以及它们之间的关系，主要用于对系统、子系统或类的功能行为进行建模。</a:t>
            </a:r>
            <a:endParaRPr lang="zh-CN" altLang="en-US" dirty="0" smtClean="0">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用例图应用</a:t>
            </a:r>
            <a:r>
              <a:rPr lang="en-US" altLang="zh-CN" b="1" dirty="0">
                <a:latin typeface="Times New Roman" pitchFamily="18" charset="0"/>
              </a:rPr>
              <a:t>(4)</a:t>
            </a:r>
            <a:r>
              <a:rPr b="1" dirty="0">
                <a:latin typeface="宋体" pitchFamily="2" charset="-122"/>
              </a:rPr>
              <a:t>标识系统用例</a:t>
            </a:r>
            <a:endParaRPr b="1" dirty="0">
              <a:latin typeface="Times New Roman" pitchFamily="18" charset="0"/>
            </a:endParaRPr>
          </a:p>
        </p:txBody>
      </p:sp>
      <p:sp>
        <p:nvSpPr>
          <p:cNvPr id="323587" name="Rectangle 3"/>
          <p:cNvSpPr>
            <a:spLocks noGrp="1" noChangeArrowheads="1"/>
          </p:cNvSpPr>
          <p:nvPr>
            <p:ph type="body" idx="1"/>
          </p:nvPr>
        </p:nvSpPr>
        <p:spPr/>
        <p:txBody>
          <a:bodyPr>
            <a:normAutofit/>
          </a:bodyPr>
          <a:lstStyle/>
          <a:p>
            <a:pPr>
              <a:defRPr/>
            </a:pPr>
            <a:r>
              <a:rPr lang="zh-CN" altLang="en-US" dirty="0" smtClean="0">
                <a:solidFill>
                  <a:schemeClr val="tx2"/>
                </a:solidFill>
                <a:latin typeface="宋体" pitchFamily="2" charset="-122"/>
              </a:rPr>
              <a:t>一旦</a:t>
            </a:r>
            <a:r>
              <a:rPr lang="zh-CN" altLang="en-US" dirty="0">
                <a:solidFill>
                  <a:schemeClr val="tx2"/>
                </a:solidFill>
                <a:latin typeface="宋体" pitchFamily="2" charset="-122"/>
              </a:rPr>
              <a:t>有了参与者，就可以从参与者的角度看系统</a:t>
            </a:r>
            <a:r>
              <a:rPr lang="en-US" altLang="zh-CN" dirty="0">
                <a:solidFill>
                  <a:schemeClr val="tx2"/>
                </a:solidFill>
                <a:latin typeface="宋体" pitchFamily="2" charset="-122"/>
              </a:rPr>
              <a:t>,</a:t>
            </a:r>
            <a:r>
              <a:rPr lang="zh-CN" altLang="en-US" dirty="0">
                <a:solidFill>
                  <a:schemeClr val="tx2"/>
                </a:solidFill>
                <a:latin typeface="宋体" pitchFamily="2" charset="-122"/>
              </a:rPr>
              <a:t>问系统能给参与者提供哪些服务</a:t>
            </a:r>
            <a:r>
              <a:rPr lang="en-US" altLang="zh-CN" dirty="0">
                <a:solidFill>
                  <a:schemeClr val="tx2"/>
                </a:solidFill>
                <a:latin typeface="宋体" pitchFamily="2" charset="-122"/>
              </a:rPr>
              <a:t>?</a:t>
            </a:r>
            <a:r>
              <a:rPr lang="zh-CN" altLang="en-US" dirty="0">
                <a:solidFill>
                  <a:schemeClr val="tx2"/>
                </a:solidFill>
                <a:latin typeface="宋体" pitchFamily="2" charset="-122"/>
              </a:rPr>
              <a:t>通过一问一答</a:t>
            </a:r>
            <a:r>
              <a:rPr lang="en-US" altLang="zh-CN" dirty="0">
                <a:solidFill>
                  <a:schemeClr val="tx2"/>
                </a:solidFill>
                <a:latin typeface="宋体" pitchFamily="2" charset="-122"/>
              </a:rPr>
              <a:t>,</a:t>
            </a:r>
            <a:r>
              <a:rPr lang="zh-CN" altLang="en-US" dirty="0">
                <a:solidFill>
                  <a:schemeClr val="tx2"/>
                </a:solidFill>
                <a:latin typeface="宋体" pitchFamily="2" charset="-122"/>
              </a:rPr>
              <a:t>就可以查找用例。</a:t>
            </a:r>
          </a:p>
          <a:p>
            <a:pPr lvl="1">
              <a:buFont typeface="Arial" charset="0"/>
              <a:buChar char="•"/>
              <a:defRPr/>
            </a:pPr>
            <a:r>
              <a:rPr lang="en-US" altLang="zh-CN" dirty="0" err="1">
                <a:latin typeface="宋体" pitchFamily="2" charset="-122"/>
              </a:rPr>
              <a:t>iCoot</a:t>
            </a:r>
            <a:r>
              <a:rPr lang="zh-CN" altLang="en-US" dirty="0">
                <a:latin typeface="宋体" pitchFamily="2" charset="-122"/>
              </a:rPr>
              <a:t>系统用例列表</a:t>
            </a:r>
            <a:r>
              <a:rPr lang="en-US" altLang="zh-CN" dirty="0">
                <a:latin typeface="宋体" pitchFamily="2" charset="-122"/>
              </a:rPr>
              <a:t>:</a:t>
            </a:r>
          </a:p>
          <a:p>
            <a:pPr lvl="1">
              <a:buFont typeface="Arial" charset="0"/>
              <a:buChar char="•"/>
              <a:defRPr/>
            </a:pPr>
            <a:r>
              <a:rPr lang="en-US" altLang="zh-CN" dirty="0">
                <a:latin typeface="宋体" pitchFamily="2" charset="-122"/>
              </a:rPr>
              <a:t>U1</a:t>
            </a:r>
            <a:r>
              <a:rPr lang="zh-CN" altLang="en-US" dirty="0">
                <a:latin typeface="宋体" pitchFamily="2" charset="-122"/>
              </a:rPr>
              <a:t>：浏览索引：顾客浏览汽车型号的索引。</a:t>
            </a:r>
          </a:p>
          <a:p>
            <a:pPr lvl="1">
              <a:buFont typeface="Arial" charset="0"/>
              <a:buChar char="•"/>
              <a:defRPr/>
            </a:pPr>
            <a:r>
              <a:rPr lang="en-US" altLang="zh-CN" dirty="0">
                <a:latin typeface="宋体" pitchFamily="2" charset="-122"/>
              </a:rPr>
              <a:t>U2</a:t>
            </a:r>
            <a:r>
              <a:rPr lang="zh-CN" altLang="en-US" dirty="0">
                <a:latin typeface="宋体" pitchFamily="2" charset="-122"/>
              </a:rPr>
              <a:t>：查看结果：给顾客显示检索到的汽车型号子集。</a:t>
            </a:r>
          </a:p>
          <a:p>
            <a:pPr lvl="1">
              <a:buFont typeface="Arial" charset="0"/>
              <a:buChar char="•"/>
              <a:defRPr/>
            </a:pPr>
            <a:r>
              <a:rPr lang="en-US" altLang="zh-CN" dirty="0">
                <a:latin typeface="宋体" pitchFamily="2" charset="-122"/>
              </a:rPr>
              <a:t>U3</a:t>
            </a:r>
            <a:r>
              <a:rPr lang="zh-CN" altLang="en-US" dirty="0">
                <a:latin typeface="宋体" pitchFamily="2" charset="-122"/>
              </a:rPr>
              <a:t>：查看汽车型号细节：给顾客显示检索到的汽车型号细节，例如描述和广告。</a:t>
            </a:r>
          </a:p>
          <a:p>
            <a:pPr lvl="1">
              <a:buFont typeface="Arial" charset="0"/>
              <a:buChar char="•"/>
              <a:defRPr/>
            </a:pPr>
            <a:r>
              <a:rPr lang="en-US" altLang="zh-CN" dirty="0">
                <a:latin typeface="宋体" pitchFamily="2" charset="-122"/>
              </a:rPr>
              <a:t>U4</a:t>
            </a:r>
            <a:r>
              <a:rPr lang="zh-CN" altLang="en-US" dirty="0">
                <a:latin typeface="宋体" pitchFamily="2" charset="-122"/>
              </a:rPr>
              <a:t>：搜索：顾客指定类别、构造和引擎规格，搜索汽车型号。</a:t>
            </a:r>
          </a:p>
          <a:p>
            <a:pPr lvl="1">
              <a:buFont typeface="Arial" charset="0"/>
              <a:buChar char="•"/>
              <a:defRPr/>
            </a:pPr>
            <a:r>
              <a:rPr lang="en-US" altLang="zh-CN" dirty="0">
                <a:latin typeface="宋体" pitchFamily="2" charset="-122"/>
              </a:rPr>
              <a:t>U5</a:t>
            </a:r>
            <a:r>
              <a:rPr lang="zh-CN" altLang="en-US" dirty="0">
                <a:latin typeface="宋体" pitchFamily="2" charset="-122"/>
              </a:rPr>
              <a:t>：登录：会员使用会员号和当前密码登录</a:t>
            </a:r>
            <a:r>
              <a:rPr lang="en-US" altLang="zh-CN" dirty="0" err="1">
                <a:latin typeface="宋体" pitchFamily="2" charset="-122"/>
              </a:rPr>
              <a:t>iCoot</a:t>
            </a:r>
            <a:r>
              <a:rPr lang="zh-CN" altLang="en-US" dirty="0">
                <a:latin typeface="宋体" pitchFamily="2" charset="-122"/>
              </a:rPr>
              <a:t>。</a:t>
            </a:r>
          </a:p>
          <a:p>
            <a:pPr>
              <a:defRPr/>
            </a:pPr>
            <a:endParaRPr lang="en-US" altLang="zh-CN" dirty="0">
              <a:latin typeface="宋体"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用例图应用</a:t>
            </a:r>
            <a:r>
              <a:rPr lang="en-US" altLang="zh-CN" b="1" dirty="0">
                <a:latin typeface="Times New Roman" pitchFamily="18" charset="0"/>
              </a:rPr>
              <a:t>(4)</a:t>
            </a:r>
            <a:r>
              <a:rPr b="1" dirty="0">
                <a:latin typeface="宋体" pitchFamily="2" charset="-122"/>
              </a:rPr>
              <a:t>标识系统用例</a:t>
            </a:r>
            <a:endParaRPr b="1" dirty="0">
              <a:latin typeface="Times New Roman" pitchFamily="18" charset="0"/>
            </a:endParaRPr>
          </a:p>
        </p:txBody>
      </p:sp>
      <p:sp>
        <p:nvSpPr>
          <p:cNvPr id="93187" name="Rectangle 3"/>
          <p:cNvSpPr>
            <a:spLocks noGrp="1" noChangeArrowheads="1"/>
          </p:cNvSpPr>
          <p:nvPr>
            <p:ph type="body" idx="1"/>
          </p:nvPr>
        </p:nvSpPr>
        <p:spPr/>
        <p:txBody>
          <a:bodyPr>
            <a:normAutofit/>
          </a:bodyPr>
          <a:lstStyle/>
          <a:p>
            <a:pPr lvl="1">
              <a:buFont typeface="Arial" charset="0"/>
              <a:buChar char="•"/>
              <a:defRPr/>
            </a:pPr>
            <a:r>
              <a:rPr lang="en-US" altLang="zh-CN" sz="1800" dirty="0" smtClean="0">
                <a:latin typeface="宋体" pitchFamily="2" charset="-122"/>
              </a:rPr>
              <a:t>U6</a:t>
            </a:r>
            <a:r>
              <a:rPr lang="zh-CN" altLang="en-US" sz="1800" dirty="0" smtClean="0">
                <a:latin typeface="宋体" pitchFamily="2" charset="-122"/>
              </a:rPr>
              <a:t>：查看会员信息：会员查看</a:t>
            </a:r>
            <a:r>
              <a:rPr lang="en-US" altLang="zh-CN" sz="1800" dirty="0" err="1" smtClean="0">
                <a:latin typeface="宋体" pitchFamily="2" charset="-122"/>
              </a:rPr>
              <a:t>iCoot</a:t>
            </a:r>
            <a:r>
              <a:rPr lang="zh-CN" altLang="en-US" sz="1800" dirty="0" smtClean="0">
                <a:latin typeface="宋体" pitchFamily="2" charset="-122"/>
              </a:rPr>
              <a:t>存储的会员信息子集，例如姓名、地址和信用卡调节。</a:t>
            </a:r>
          </a:p>
          <a:p>
            <a:pPr lvl="1">
              <a:buFont typeface="Arial" charset="0"/>
              <a:buChar char="•"/>
              <a:defRPr/>
            </a:pPr>
            <a:r>
              <a:rPr lang="en-US" altLang="zh-CN" sz="1800" dirty="0" smtClean="0">
                <a:latin typeface="宋体" pitchFamily="2" charset="-122"/>
              </a:rPr>
              <a:t>U7</a:t>
            </a:r>
            <a:r>
              <a:rPr lang="zh-CN" altLang="en-US" sz="1800" dirty="0" smtClean="0">
                <a:latin typeface="宋体" pitchFamily="2" charset="-122"/>
              </a:rPr>
              <a:t>：进行预约：会员在查看汽车型号的细节时，预约一种汽车型号。</a:t>
            </a:r>
          </a:p>
          <a:p>
            <a:pPr lvl="1">
              <a:buFont typeface="Arial" charset="0"/>
              <a:buChar char="•"/>
              <a:defRPr/>
            </a:pPr>
            <a:r>
              <a:rPr lang="en-US" altLang="zh-CN" sz="1800" dirty="0" smtClean="0">
                <a:latin typeface="宋体" pitchFamily="2" charset="-122"/>
              </a:rPr>
              <a:t>U8</a:t>
            </a:r>
            <a:r>
              <a:rPr lang="zh-CN" altLang="en-US" sz="1800" dirty="0" smtClean="0">
                <a:latin typeface="宋体" pitchFamily="2" charset="-122"/>
              </a:rPr>
              <a:t>：查看租用情况：会员查看当前租用的汽车的汇总信息。</a:t>
            </a:r>
          </a:p>
          <a:p>
            <a:pPr lvl="1">
              <a:buFont typeface="Arial" charset="0"/>
              <a:buChar char="•"/>
              <a:defRPr/>
            </a:pPr>
            <a:r>
              <a:rPr lang="en-US" altLang="zh-CN" sz="1800" dirty="0" smtClean="0">
                <a:latin typeface="宋体" pitchFamily="2" charset="-122"/>
              </a:rPr>
              <a:t>U9</a:t>
            </a:r>
            <a:r>
              <a:rPr lang="zh-CN" altLang="en-US" sz="1800" dirty="0" smtClean="0">
                <a:latin typeface="宋体" pitchFamily="2" charset="-122"/>
              </a:rPr>
              <a:t>：修改密码：会员修改用于登录的密码。</a:t>
            </a:r>
          </a:p>
          <a:p>
            <a:pPr lvl="1">
              <a:buFont typeface="Arial" charset="0"/>
              <a:buChar char="•"/>
              <a:defRPr/>
            </a:pPr>
            <a:r>
              <a:rPr lang="en-US" altLang="zh-CN" sz="1800" dirty="0" smtClean="0">
                <a:latin typeface="宋体" pitchFamily="2" charset="-122"/>
              </a:rPr>
              <a:t>U10</a:t>
            </a:r>
            <a:r>
              <a:rPr lang="zh-CN" altLang="en-US" sz="1800" dirty="0" smtClean="0">
                <a:latin typeface="宋体" pitchFamily="2" charset="-122"/>
              </a:rPr>
              <a:t>：查看预约情况：会员查看还没有结束的预约汇总信息，例如日期、时间和汽车型号。</a:t>
            </a:r>
          </a:p>
          <a:p>
            <a:pPr lvl="1">
              <a:buFont typeface="Arial" charset="0"/>
              <a:buChar char="•"/>
              <a:defRPr/>
            </a:pPr>
            <a:r>
              <a:rPr lang="en-US" altLang="zh-CN" sz="1800" dirty="0" smtClean="0">
                <a:latin typeface="宋体" pitchFamily="2" charset="-122"/>
              </a:rPr>
              <a:t>U11</a:t>
            </a:r>
            <a:r>
              <a:rPr lang="zh-CN" altLang="en-US" sz="1800" dirty="0" smtClean="0">
                <a:latin typeface="宋体" pitchFamily="2" charset="-122"/>
              </a:rPr>
              <a:t>：取消预约：会员取消还没有结束的预约。</a:t>
            </a:r>
          </a:p>
          <a:p>
            <a:pPr lvl="1">
              <a:buFont typeface="Arial" charset="0"/>
              <a:buChar char="•"/>
              <a:defRPr/>
            </a:pPr>
            <a:r>
              <a:rPr lang="en-US" altLang="zh-CN" sz="1800" dirty="0" smtClean="0">
                <a:latin typeface="宋体" pitchFamily="2" charset="-122"/>
              </a:rPr>
              <a:t>U12</a:t>
            </a:r>
            <a:r>
              <a:rPr lang="zh-CN" altLang="en-US" sz="1800" dirty="0" smtClean="0">
                <a:latin typeface="宋体" pitchFamily="2" charset="-122"/>
              </a:rPr>
              <a:t>：注销：会员从</a:t>
            </a:r>
            <a:r>
              <a:rPr lang="en-US" altLang="zh-CN" sz="1800" dirty="0" err="1" smtClean="0">
                <a:latin typeface="宋体" pitchFamily="2" charset="-122"/>
              </a:rPr>
              <a:t>iCoot</a:t>
            </a:r>
            <a:r>
              <a:rPr lang="zh-CN" altLang="en-US" sz="1800" dirty="0" smtClean="0">
                <a:latin typeface="宋体" pitchFamily="2" charset="-122"/>
              </a:rPr>
              <a:t>中注销。</a:t>
            </a:r>
          </a:p>
          <a:p>
            <a:pPr>
              <a:defRPr/>
            </a:pPr>
            <a:r>
              <a:rPr lang="zh-CN" altLang="en-US" sz="2000" dirty="0" smtClean="0">
                <a:solidFill>
                  <a:schemeClr val="tx2"/>
                </a:solidFill>
                <a:latin typeface="宋体" pitchFamily="2" charset="-122"/>
              </a:rPr>
              <a:t>系统用例可以在用例图上描述，显示参与者与特定用例的关系</a:t>
            </a:r>
            <a:r>
              <a:rPr lang="en-US" altLang="zh-CN" sz="2000" dirty="0" smtClean="0">
                <a:solidFill>
                  <a:schemeClr val="tx2"/>
                </a:solidFill>
                <a:latin typeface="Arial" charset="0"/>
              </a:rPr>
              <a:t>——</a:t>
            </a:r>
            <a:r>
              <a:rPr lang="zh-CN" altLang="en-US" sz="2000" dirty="0" smtClean="0">
                <a:solidFill>
                  <a:schemeClr val="tx2"/>
                </a:solidFill>
                <a:latin typeface="宋体" pitchFamily="2" charset="-122"/>
              </a:rPr>
              <a:t>这有助于了解系统的使用方式。</a:t>
            </a:r>
            <a:endParaRPr lang="en-US" altLang="zh-CN" sz="2000" dirty="0" smtClean="0">
              <a:solidFill>
                <a:schemeClr val="tx2"/>
              </a:solidFill>
              <a:latin typeface="宋体"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pPr>
              <a:spcBef>
                <a:spcPts val="1700"/>
              </a:spcBef>
              <a:spcAft>
                <a:spcPts val="1650"/>
              </a:spcAft>
              <a:defRPr/>
            </a:pPr>
            <a:r>
              <a:rPr lang="en-US" altLang="zh-CN" b="1" dirty="0" err="1">
                <a:latin typeface="宋体" pitchFamily="2" charset="-122"/>
              </a:rPr>
              <a:t>iCoot</a:t>
            </a:r>
            <a:r>
              <a:rPr b="1" dirty="0">
                <a:latin typeface="宋体" pitchFamily="2" charset="-122"/>
              </a:rPr>
              <a:t>的用例图</a:t>
            </a:r>
            <a:endParaRPr b="1" dirty="0">
              <a:latin typeface="Times New Roman" pitchFamily="18" charset="0"/>
            </a:endParaRPr>
          </a:p>
        </p:txBody>
      </p:sp>
      <p:pic>
        <p:nvPicPr>
          <p:cNvPr id="94211" name="Picture 4"/>
          <p:cNvPicPr>
            <a:picLocks noChangeAspect="1" noChangeArrowheads="1"/>
          </p:cNvPicPr>
          <p:nvPr/>
        </p:nvPicPr>
        <p:blipFill>
          <a:blip r:embed="rId2"/>
          <a:srcRect/>
          <a:stretch>
            <a:fillRect/>
          </a:stretch>
        </p:blipFill>
        <p:spPr bwMode="auto">
          <a:xfrm>
            <a:off x="3887788" y="1357298"/>
            <a:ext cx="5256212" cy="4992688"/>
          </a:xfrm>
          <a:prstGeom prst="rect">
            <a:avLst/>
          </a:prstGeom>
          <a:noFill/>
          <a:ln w="9525">
            <a:noFill/>
            <a:miter lim="800000"/>
            <a:headEnd/>
            <a:tailEnd/>
          </a:ln>
        </p:spPr>
      </p:pic>
      <p:sp>
        <p:nvSpPr>
          <p:cNvPr id="2" name="矩形 1"/>
          <p:cNvSpPr/>
          <p:nvPr/>
        </p:nvSpPr>
        <p:spPr>
          <a:xfrm>
            <a:off x="571472" y="1714488"/>
            <a:ext cx="2928958" cy="4154984"/>
          </a:xfrm>
          <a:prstGeom prst="rect">
            <a:avLst/>
          </a:prstGeom>
        </p:spPr>
        <p:txBody>
          <a:bodyPr wrap="square">
            <a:spAutoFit/>
          </a:bodyPr>
          <a:lstStyle/>
          <a:p>
            <a:pPr>
              <a:defRPr/>
            </a:pPr>
            <a:r>
              <a:rPr lang="zh-CN" altLang="en-US" sz="2400" dirty="0">
                <a:solidFill>
                  <a:schemeClr val="tx2"/>
                </a:solidFill>
                <a:latin typeface="+mj-ea"/>
                <a:ea typeface="+mj-ea"/>
              </a:rPr>
              <a:t>在用例图中，每个用例都在一个椭圆中显示为一个序号和一个标题。包含所有用例的方框表示系统的边界</a:t>
            </a:r>
            <a:r>
              <a:rPr lang="en-US" altLang="zh-CN" sz="2400" dirty="0">
                <a:solidFill>
                  <a:schemeClr val="tx2"/>
                </a:solidFill>
                <a:latin typeface="+mj-ea"/>
                <a:ea typeface="+mj-ea"/>
              </a:rPr>
              <a:t>——</a:t>
            </a:r>
            <a:r>
              <a:rPr lang="zh-CN" altLang="en-US" sz="2400" dirty="0">
                <a:solidFill>
                  <a:schemeClr val="tx2"/>
                </a:solidFill>
                <a:latin typeface="+mj-ea"/>
                <a:ea typeface="+mj-ea"/>
              </a:rPr>
              <a:t>可以把系统名称放在方框中。在系统边界的外部，显示参与者，在用例和使用它们的参与者之间添加关联。</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spcBef>
                <a:spcPts val="1700"/>
              </a:spcBef>
              <a:spcAft>
                <a:spcPts val="1650"/>
              </a:spcAft>
              <a:defRPr/>
            </a:pPr>
            <a:r>
              <a:rPr b="1" dirty="0"/>
              <a:t>建模要点</a:t>
            </a:r>
          </a:p>
        </p:txBody>
      </p:sp>
      <p:sp>
        <p:nvSpPr>
          <p:cNvPr id="322563" name="Rectangle 3"/>
          <p:cNvSpPr>
            <a:spLocks noGrp="1" noChangeArrowheads="1"/>
          </p:cNvSpPr>
          <p:nvPr>
            <p:ph type="body" idx="1"/>
          </p:nvPr>
        </p:nvSpPr>
        <p:spPr/>
        <p:txBody>
          <a:bodyPr>
            <a:normAutofit/>
          </a:bodyPr>
          <a:lstStyle/>
          <a:p>
            <a:pPr>
              <a:defRPr/>
            </a:pPr>
            <a:r>
              <a:rPr lang="zh-CN" altLang="en-US" dirty="0">
                <a:solidFill>
                  <a:schemeClr val="tx2"/>
                </a:solidFill>
              </a:rPr>
              <a:t>构建结构良好的用例</a:t>
            </a:r>
            <a:r>
              <a:rPr lang="zh-CN" altLang="en-US" dirty="0" smtClean="0">
                <a:solidFill>
                  <a:schemeClr val="tx2"/>
                </a:solidFill>
              </a:rPr>
              <a:t>：</a:t>
            </a:r>
            <a:endParaRPr lang="en-US" altLang="zh-CN" dirty="0" smtClean="0">
              <a:solidFill>
                <a:schemeClr val="tx2"/>
              </a:solidFill>
              <a:latin typeface="Times New Roman" pitchFamily="18" charset="0"/>
            </a:endParaRPr>
          </a:p>
          <a:p>
            <a:pPr lvl="1">
              <a:buFont typeface="Arial" charset="0"/>
              <a:buChar char="•"/>
              <a:defRPr/>
            </a:pPr>
            <a:r>
              <a:rPr lang="en-US" altLang="zh-CN" dirty="0" smtClean="0"/>
              <a:t>1</a:t>
            </a:r>
            <a:r>
              <a:rPr lang="zh-CN" altLang="en-US" dirty="0"/>
              <a:t>）为系统和部分系统中单个的、可标识和合理的原子行为命名</a:t>
            </a:r>
            <a:r>
              <a:rPr lang="zh-CN" altLang="en-US" dirty="0" smtClean="0"/>
              <a:t>；</a:t>
            </a:r>
            <a:endParaRPr lang="en-US" altLang="zh-CN" dirty="0" smtClean="0">
              <a:latin typeface="Times New Roman" pitchFamily="18" charset="0"/>
            </a:endParaRPr>
          </a:p>
          <a:p>
            <a:pPr lvl="1">
              <a:buFont typeface="Arial" charset="0"/>
              <a:buChar char="•"/>
              <a:defRPr/>
            </a:pPr>
            <a:r>
              <a:rPr lang="en-US" altLang="zh-CN" dirty="0" smtClean="0"/>
              <a:t>2</a:t>
            </a:r>
            <a:r>
              <a:rPr lang="zh-CN" altLang="en-US" dirty="0"/>
              <a:t>）将公共的行为抽取出来，放到一个被包含用例中，再将它</a:t>
            </a:r>
            <a:r>
              <a:rPr lang="en-US" altLang="zh-CN" dirty="0"/>
              <a:t>《include》</a:t>
            </a:r>
            <a:r>
              <a:rPr lang="zh-CN" altLang="en-US" dirty="0"/>
              <a:t>进来</a:t>
            </a:r>
            <a:r>
              <a:rPr lang="zh-CN" altLang="en-US" dirty="0" smtClean="0"/>
              <a:t>；</a:t>
            </a:r>
            <a:endParaRPr lang="en-US" altLang="zh-CN" dirty="0" smtClean="0"/>
          </a:p>
          <a:p>
            <a:pPr lvl="1">
              <a:buFont typeface="Arial" charset="0"/>
              <a:buChar char="•"/>
              <a:defRPr/>
            </a:pPr>
            <a:r>
              <a:rPr lang="en-US" altLang="zh-CN" dirty="0" smtClean="0"/>
              <a:t>3</a:t>
            </a:r>
            <a:r>
              <a:rPr lang="zh-CN" altLang="en-US" dirty="0"/>
              <a:t>）对于变化部分，将其抽取出来，放到一个扩展用例（用</a:t>
            </a:r>
            <a:r>
              <a:rPr lang="en-US" altLang="zh-CN" dirty="0"/>
              <a:t>《extent》</a:t>
            </a:r>
            <a:r>
              <a:rPr lang="zh-CN" altLang="en-US" dirty="0"/>
              <a:t>连接）中</a:t>
            </a:r>
            <a:r>
              <a:rPr lang="zh-CN" altLang="en-US" dirty="0" smtClean="0"/>
              <a:t>；</a:t>
            </a:r>
            <a:endParaRPr lang="en-US" altLang="zh-CN" dirty="0" smtClean="0">
              <a:latin typeface="Times New Roman" pitchFamily="18" charset="0"/>
            </a:endParaRPr>
          </a:p>
          <a:p>
            <a:pPr lvl="1">
              <a:buFont typeface="Arial" charset="0"/>
              <a:buChar char="•"/>
              <a:defRPr/>
            </a:pPr>
            <a:r>
              <a:rPr lang="en-US" altLang="zh-CN" dirty="0" smtClean="0"/>
              <a:t>4</a:t>
            </a:r>
            <a:r>
              <a:rPr lang="zh-CN" altLang="en-US" dirty="0"/>
              <a:t>）清晰地描述事件流，使得读者能够轻而易举地理解 </a:t>
            </a:r>
            <a:endParaRPr lang="zh-CN" altLang="en-US" dirty="0">
              <a:latin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a:t>建模要点</a:t>
            </a:r>
          </a:p>
        </p:txBody>
      </p:sp>
      <p:sp>
        <p:nvSpPr>
          <p:cNvPr id="96259" name="内容占位符 2"/>
          <p:cNvSpPr>
            <a:spLocks noGrp="1"/>
          </p:cNvSpPr>
          <p:nvPr>
            <p:ph idx="1"/>
          </p:nvPr>
        </p:nvSpPr>
        <p:spPr/>
        <p:txBody>
          <a:bodyPr/>
          <a:lstStyle/>
          <a:p>
            <a:r>
              <a:rPr lang="zh-CN" altLang="en-US" dirty="0" smtClean="0">
                <a:solidFill>
                  <a:schemeClr val="tx2"/>
                </a:solidFill>
              </a:rPr>
              <a:t>构建结构良好的用例图：</a:t>
            </a:r>
            <a:endParaRPr lang="en-US" altLang="zh-CN" dirty="0" smtClean="0">
              <a:solidFill>
                <a:schemeClr val="tx2"/>
              </a:solidFill>
            </a:endParaRPr>
          </a:p>
          <a:p>
            <a:pPr lvl="1">
              <a:buFont typeface="Arial" charset="0"/>
              <a:buChar char="•"/>
            </a:pPr>
            <a:r>
              <a:rPr lang="zh-CN" altLang="en-US" dirty="0" smtClean="0"/>
              <a:t>摆放元素时，应该避免交叉线的出现</a:t>
            </a:r>
            <a:endParaRPr lang="en-US" altLang="zh-CN" dirty="0" smtClean="0"/>
          </a:p>
          <a:p>
            <a:pPr lvl="1">
              <a:buFont typeface="Arial" charset="0"/>
              <a:buChar char="•"/>
            </a:pPr>
            <a:r>
              <a:rPr lang="zh-CN" altLang="en-US" dirty="0" smtClean="0"/>
              <a:t>对于语义上接近的行为和角色，最好使它们在物理上也更加接近； </a:t>
            </a:r>
          </a:p>
          <a:p>
            <a:r>
              <a:rPr lang="zh-CN" altLang="en-US" dirty="0" smtClean="0">
                <a:solidFill>
                  <a:schemeClr val="tx2"/>
                </a:solidFill>
              </a:rPr>
              <a:t>根据系统实际情况控制粒度 </a:t>
            </a:r>
            <a:endParaRPr lang="zh-CN" altLang="en-US" dirty="0" smtClean="0">
              <a:solidFill>
                <a:schemeClr val="tx2"/>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360EEF4A-DDBD-48D3-AEF7-562B5A6353EE}" type="slidenum">
              <a:rPr lang="zh-CN" altLang="en-US" smtClean="0"/>
              <a:pPr>
                <a:defRPr/>
              </a:pPr>
              <a:t>94</a:t>
            </a:fld>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spcBef>
                <a:spcPts val="1700"/>
              </a:spcBef>
              <a:spcAft>
                <a:spcPts val="1650"/>
              </a:spcAft>
              <a:defRPr/>
            </a:pPr>
            <a:r>
              <a:rPr b="1" dirty="0">
                <a:latin typeface="Times New Roman" pitchFamily="18" charset="0"/>
              </a:rPr>
              <a:t>小结</a:t>
            </a:r>
          </a:p>
        </p:txBody>
      </p:sp>
      <p:sp>
        <p:nvSpPr>
          <p:cNvPr id="97283" name="Rectangle 3"/>
          <p:cNvSpPr>
            <a:spLocks noGrp="1" noChangeArrowheads="1"/>
          </p:cNvSpPr>
          <p:nvPr>
            <p:ph type="body" idx="1"/>
          </p:nvPr>
        </p:nvSpPr>
        <p:spPr/>
        <p:txBody>
          <a:bodyPr/>
          <a:lstStyle/>
          <a:p>
            <a:r>
              <a:rPr lang="zh-CN" altLang="en-US" dirty="0" smtClean="0">
                <a:solidFill>
                  <a:schemeClr val="tx2"/>
                </a:solidFill>
              </a:rPr>
              <a:t>详细地阐述了参与者和用例的概念 </a:t>
            </a:r>
            <a:endParaRPr lang="en-US" altLang="zh-CN" dirty="0" smtClean="0">
              <a:solidFill>
                <a:schemeClr val="tx2"/>
              </a:solidFill>
            </a:endParaRPr>
          </a:p>
          <a:p>
            <a:r>
              <a:rPr lang="zh-CN" altLang="en-US" dirty="0" smtClean="0">
                <a:solidFill>
                  <a:schemeClr val="tx2"/>
                </a:solidFill>
              </a:rPr>
              <a:t>结合了一个</a:t>
            </a:r>
            <a:r>
              <a:rPr lang="zh-CN" altLang="en-US" dirty="0" smtClean="0">
                <a:solidFill>
                  <a:schemeClr val="tx2"/>
                </a:solidFill>
                <a:latin typeface="Arial" charset="0"/>
              </a:rPr>
              <a:t>“</a:t>
            </a:r>
            <a:r>
              <a:rPr lang="zh-CN" altLang="en-US" dirty="0" smtClean="0">
                <a:solidFill>
                  <a:schemeClr val="tx2"/>
                </a:solidFill>
              </a:rPr>
              <a:t>棋牌馆管理系统</a:t>
            </a:r>
            <a:r>
              <a:rPr lang="zh-CN" altLang="en-US" dirty="0" smtClean="0">
                <a:solidFill>
                  <a:schemeClr val="tx2"/>
                </a:solidFill>
                <a:latin typeface="Arial" charset="0"/>
              </a:rPr>
              <a:t>”</a:t>
            </a:r>
            <a:r>
              <a:rPr lang="zh-CN" altLang="en-US" dirty="0" smtClean="0">
                <a:solidFill>
                  <a:schemeClr val="tx2"/>
                </a:solidFill>
              </a:rPr>
              <a:t>的用例图，讲解了系统边界、包含关系、扩展关系以及泛化关系</a:t>
            </a:r>
            <a:endParaRPr lang="en-US" altLang="zh-CN" dirty="0" smtClean="0">
              <a:solidFill>
                <a:schemeClr val="tx2"/>
              </a:solidFill>
            </a:endParaRPr>
          </a:p>
          <a:p>
            <a:r>
              <a:rPr lang="zh-CN" altLang="en-US" dirty="0" smtClean="0">
                <a:solidFill>
                  <a:schemeClr val="tx2"/>
                </a:solidFill>
              </a:rPr>
              <a:t>在此基础上介绍了用例描述的方法、格式及相关的要点 </a:t>
            </a:r>
            <a:endParaRPr lang="zh-CN" altLang="en-US" dirty="0" smtClean="0">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统一方法的</a:t>
            </a:r>
            <a:r>
              <a:rPr lang="en-US" altLang="zh-CN" b="1" dirty="0"/>
              <a:t>OOA</a:t>
            </a:r>
            <a:r>
              <a:rPr b="1" dirty="0"/>
              <a:t>模型</a:t>
            </a:r>
          </a:p>
        </p:txBody>
      </p:sp>
      <p:sp>
        <p:nvSpPr>
          <p:cNvPr id="4" name="灯片编号占位符 3"/>
          <p:cNvSpPr>
            <a:spLocks noGrp="1"/>
          </p:cNvSpPr>
          <p:nvPr>
            <p:ph type="sldNum" sz="quarter" idx="12"/>
          </p:nvPr>
        </p:nvSpPr>
        <p:spPr/>
        <p:txBody>
          <a:bodyPr/>
          <a:lstStyle/>
          <a:p>
            <a:pPr>
              <a:defRPr/>
            </a:pPr>
            <a:fld id="{59E8D097-65EA-47C2-B87C-55D916DAA0A5}" type="slidenum">
              <a:rPr lang="zh-CN" altLang="en-US" smtClean="0"/>
              <a:pPr>
                <a:defRPr/>
              </a:pPr>
              <a:t>96</a:t>
            </a:fld>
            <a:endParaRPr lang="zh-CN" altLang="en-US"/>
          </a:p>
        </p:txBody>
      </p:sp>
      <p:grpSp>
        <p:nvGrpSpPr>
          <p:cNvPr id="3" name="Group 15"/>
          <p:cNvGrpSpPr>
            <a:grpSpLocks noChangeAspect="1"/>
          </p:cNvGrpSpPr>
          <p:nvPr/>
        </p:nvGrpSpPr>
        <p:grpSpPr bwMode="auto">
          <a:xfrm>
            <a:off x="1371600" y="2636838"/>
            <a:ext cx="6769100" cy="2478087"/>
            <a:chOff x="2481" y="1049"/>
            <a:chExt cx="7034" cy="1518"/>
          </a:xfrm>
        </p:grpSpPr>
        <p:sp>
          <p:nvSpPr>
            <p:cNvPr id="7" name="Oval 17"/>
            <p:cNvSpPr>
              <a:spLocks noChangeArrowheads="1"/>
            </p:cNvSpPr>
            <p:nvPr/>
          </p:nvSpPr>
          <p:spPr bwMode="auto">
            <a:xfrm>
              <a:off x="2481" y="1302"/>
              <a:ext cx="1770" cy="759"/>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lgn="just">
                <a:defRPr/>
              </a:pPr>
              <a:r>
                <a:rPr lang="zh-CN" altLang="en-US" sz="1600" b="1">
                  <a:solidFill>
                    <a:schemeClr val="tx2"/>
                  </a:solidFill>
                  <a:latin typeface="+mn-ea"/>
                </a:rPr>
                <a:t>领域问题</a:t>
              </a:r>
            </a:p>
          </p:txBody>
        </p:sp>
        <p:sp>
          <p:nvSpPr>
            <p:cNvPr id="8" name="Oval 18"/>
            <p:cNvSpPr>
              <a:spLocks noChangeArrowheads="1"/>
            </p:cNvSpPr>
            <p:nvPr/>
          </p:nvSpPr>
          <p:spPr bwMode="auto">
            <a:xfrm>
              <a:off x="5384" y="1049"/>
              <a:ext cx="2006" cy="1518"/>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tIns="0"/>
            <a:lstStyle/>
            <a:p>
              <a:pPr>
                <a:lnSpc>
                  <a:spcPct val="80000"/>
                </a:lnSpc>
                <a:defRPr/>
              </a:pPr>
              <a:r>
                <a:rPr lang="en-US" altLang="zh-CN" sz="1600" b="1">
                  <a:solidFill>
                    <a:schemeClr val="tx2"/>
                  </a:solidFill>
                  <a:latin typeface="+mn-ea"/>
                </a:rPr>
                <a:t>OOA</a:t>
              </a:r>
              <a:r>
                <a:rPr lang="zh-CN" altLang="en-US" sz="1600" b="1">
                  <a:solidFill>
                    <a:schemeClr val="tx2"/>
                  </a:solidFill>
                  <a:latin typeface="+mn-ea"/>
                </a:rPr>
                <a:t>模型</a:t>
              </a:r>
            </a:p>
            <a:p>
              <a:pPr>
                <a:defRPr/>
              </a:pPr>
              <a:endParaRPr lang="zh-CN" altLang="en-US" sz="1600" b="1">
                <a:solidFill>
                  <a:schemeClr val="tx2"/>
                </a:solidFill>
                <a:latin typeface="+mn-ea"/>
              </a:endParaRPr>
            </a:p>
          </p:txBody>
        </p:sp>
        <p:sp>
          <p:nvSpPr>
            <p:cNvPr id="9" name="Rectangle 19"/>
            <p:cNvSpPr>
              <a:spLocks noChangeArrowheads="1"/>
            </p:cNvSpPr>
            <p:nvPr/>
          </p:nvSpPr>
          <p:spPr bwMode="auto">
            <a:xfrm>
              <a:off x="5820" y="2086"/>
              <a:ext cx="1135" cy="33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tIns="0" anchor="ctr"/>
            <a:lstStyle/>
            <a:p>
              <a:pPr algn="just">
                <a:lnSpc>
                  <a:spcPct val="96000"/>
                </a:lnSpc>
                <a:defRPr/>
              </a:pPr>
              <a:r>
                <a:rPr lang="zh-CN" altLang="en-US" sz="1600" b="1">
                  <a:solidFill>
                    <a:schemeClr val="tx2"/>
                  </a:solidFill>
                  <a:latin typeface="+mn-ea"/>
                </a:rPr>
                <a:t>概念模型</a:t>
              </a:r>
            </a:p>
          </p:txBody>
        </p:sp>
        <p:sp>
          <p:nvSpPr>
            <p:cNvPr id="10" name="Rectangle 20"/>
            <p:cNvSpPr>
              <a:spLocks noChangeArrowheads="1"/>
            </p:cNvSpPr>
            <p:nvPr/>
          </p:nvSpPr>
          <p:spPr bwMode="auto">
            <a:xfrm>
              <a:off x="5821" y="1450"/>
              <a:ext cx="1133" cy="3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tIns="0" anchor="ctr"/>
            <a:lstStyle/>
            <a:p>
              <a:pPr algn="just">
                <a:lnSpc>
                  <a:spcPct val="96000"/>
                </a:lnSpc>
                <a:defRPr/>
              </a:pPr>
              <a:r>
                <a:rPr lang="zh-CN" altLang="en-US" sz="1600" b="1" dirty="0">
                  <a:solidFill>
                    <a:schemeClr val="tx2"/>
                  </a:solidFill>
                  <a:latin typeface="+mn-ea"/>
                </a:rPr>
                <a:t>用例模型</a:t>
              </a:r>
            </a:p>
          </p:txBody>
        </p:sp>
        <p:sp>
          <p:nvSpPr>
            <p:cNvPr id="11" name="AutoShape 21"/>
            <p:cNvSpPr>
              <a:spLocks noChangeArrowheads="1"/>
            </p:cNvSpPr>
            <p:nvPr/>
          </p:nvSpPr>
          <p:spPr bwMode="auto">
            <a:xfrm>
              <a:off x="4251" y="1302"/>
              <a:ext cx="1179" cy="759"/>
            </a:xfrm>
            <a:prstGeom prst="rightArrow">
              <a:avLst>
                <a:gd name="adj1" fmla="val 50000"/>
                <a:gd name="adj2" fmla="val 388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lgn="just">
                <a:lnSpc>
                  <a:spcPct val="96000"/>
                </a:lnSpc>
                <a:defRPr/>
              </a:pPr>
              <a:r>
                <a:rPr lang="zh-CN" altLang="en-US" sz="1600" b="1">
                  <a:solidFill>
                    <a:schemeClr val="tx2"/>
                  </a:solidFill>
                  <a:latin typeface="+mn-ea"/>
                </a:rPr>
                <a:t>映射</a:t>
              </a:r>
            </a:p>
          </p:txBody>
        </p:sp>
        <p:sp>
          <p:nvSpPr>
            <p:cNvPr id="12" name="AutoShape 22"/>
            <p:cNvSpPr>
              <a:spLocks noChangeArrowheads="1"/>
            </p:cNvSpPr>
            <p:nvPr/>
          </p:nvSpPr>
          <p:spPr bwMode="auto">
            <a:xfrm>
              <a:off x="7672" y="1049"/>
              <a:ext cx="1843" cy="506"/>
            </a:xfrm>
            <a:prstGeom prst="wedgeRoundRectCallout">
              <a:avLst>
                <a:gd name="adj1" fmla="val -86208"/>
                <a:gd name="adj2" fmla="val 74505"/>
                <a:gd name="adj3"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lgn="just">
                <a:defRPr/>
              </a:pPr>
              <a:r>
                <a:rPr lang="zh-CN" altLang="en-US" sz="1600" b="1">
                  <a:solidFill>
                    <a:schemeClr val="tx2"/>
                  </a:solidFill>
                  <a:latin typeface="+mn-ea"/>
                </a:rPr>
                <a:t>承上：面向用户</a:t>
              </a:r>
            </a:p>
          </p:txBody>
        </p:sp>
        <p:sp>
          <p:nvSpPr>
            <p:cNvPr id="13" name="AutoShape 23"/>
            <p:cNvSpPr>
              <a:spLocks noChangeArrowheads="1"/>
            </p:cNvSpPr>
            <p:nvPr/>
          </p:nvSpPr>
          <p:spPr bwMode="auto">
            <a:xfrm>
              <a:off x="7626" y="2061"/>
              <a:ext cx="1889" cy="506"/>
            </a:xfrm>
            <a:prstGeom prst="wedgeRoundRectCallout">
              <a:avLst>
                <a:gd name="adj1" fmla="val -85806"/>
                <a:gd name="adj2" fmla="val -30634"/>
                <a:gd name="adj3"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lgn="just">
                <a:defRPr/>
              </a:pPr>
              <a:r>
                <a:rPr lang="zh-CN" altLang="en-US" sz="1600" b="1">
                  <a:solidFill>
                    <a:schemeClr val="tx2"/>
                  </a:solidFill>
                  <a:latin typeface="+mn-ea"/>
                </a:rPr>
                <a:t>启下：面向设计</a:t>
              </a:r>
            </a:p>
          </p:txBody>
        </p:sp>
        <p:sp>
          <p:nvSpPr>
            <p:cNvPr id="14" name="AutoShape 24"/>
            <p:cNvSpPr>
              <a:spLocks noChangeArrowheads="1"/>
            </p:cNvSpPr>
            <p:nvPr/>
          </p:nvSpPr>
          <p:spPr bwMode="auto">
            <a:xfrm>
              <a:off x="6211" y="1808"/>
              <a:ext cx="355" cy="253"/>
            </a:xfrm>
            <a:prstGeom prst="downArrow">
              <a:avLst>
                <a:gd name="adj1" fmla="val 50000"/>
                <a:gd name="adj2" fmla="val 25000"/>
              </a:avLst>
            </a:prstGeom>
            <a:ln>
              <a:headEnd/>
              <a:tailEnd/>
            </a:ln>
          </p:spPr>
          <p:style>
            <a:lnRef idx="2">
              <a:schemeClr val="accent2"/>
            </a:lnRef>
            <a:fillRef idx="1">
              <a:schemeClr val="lt1"/>
            </a:fillRef>
            <a:effectRef idx="0">
              <a:schemeClr val="accent2"/>
            </a:effectRef>
            <a:fontRef idx="minor">
              <a:schemeClr val="dk1"/>
            </a:fontRef>
          </p:style>
          <p:txBody>
            <a:bodyPr vert="eaVert" anchor="ctr"/>
            <a:lstStyle/>
            <a:p>
              <a:pPr>
                <a:defRPr/>
              </a:pPr>
              <a:endParaRPr lang="zh-CN" altLang="en-US">
                <a:solidFill>
                  <a:schemeClr val="tx2"/>
                </a:solidFill>
                <a:latin typeface="+mn-ea"/>
              </a:endParaRPr>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用例模型的作用</a:t>
            </a:r>
          </a:p>
        </p:txBody>
      </p:sp>
      <p:sp>
        <p:nvSpPr>
          <p:cNvPr id="7" name="内容占位符 6"/>
          <p:cNvSpPr>
            <a:spLocks noGrp="1"/>
          </p:cNvSpPr>
          <p:nvPr>
            <p:ph idx="1"/>
          </p:nvPr>
        </p:nvSpPr>
        <p:spPr/>
        <p:txBody>
          <a:bodyPr>
            <a:normAutofit/>
          </a:bodyPr>
          <a:lstStyle/>
          <a:p>
            <a:pPr>
              <a:defRPr/>
            </a:pPr>
            <a:r>
              <a:rPr lang="zh-CN" altLang="en-US" dirty="0" smtClean="0">
                <a:solidFill>
                  <a:schemeClr val="tx2"/>
                </a:solidFill>
              </a:rPr>
              <a:t>用例模型在系统建模过程中是对从自然语言逐步向计算机语言过渡的第一个模型。</a:t>
            </a:r>
          </a:p>
          <a:p>
            <a:pPr>
              <a:defRPr/>
            </a:pPr>
            <a:r>
              <a:rPr lang="zh-CN" altLang="en-US" dirty="0" smtClean="0">
                <a:solidFill>
                  <a:schemeClr val="tx2"/>
                </a:solidFill>
              </a:rPr>
              <a:t>作用：</a:t>
            </a:r>
          </a:p>
          <a:p>
            <a:pPr lvl="1">
              <a:defRPr/>
            </a:pPr>
            <a:r>
              <a:rPr lang="en-US" altLang="zh-CN" dirty="0" smtClean="0"/>
              <a:t>1</a:t>
            </a:r>
            <a:r>
              <a:rPr lang="zh-CN" altLang="en-US" dirty="0" smtClean="0"/>
              <a:t>）客户使用它，详细说明系统应有的功能，并描述系统的使用方法；</a:t>
            </a:r>
          </a:p>
          <a:p>
            <a:pPr lvl="1">
              <a:defRPr/>
            </a:pPr>
            <a:r>
              <a:rPr lang="en-US" altLang="zh-CN" dirty="0" smtClean="0"/>
              <a:t>2</a:t>
            </a:r>
            <a:r>
              <a:rPr lang="zh-CN" altLang="en-US" dirty="0" smtClean="0"/>
              <a:t>）开发人员使用它，重新校验用户需求是否完善，有助于理解系统的需求，为后续阶段的工作（如分析、设计和实现）奠定基础；</a:t>
            </a:r>
          </a:p>
          <a:p>
            <a:pPr lvl="1">
              <a:defRPr/>
            </a:pPr>
            <a:r>
              <a:rPr lang="en-US" altLang="zh-CN" dirty="0" smtClean="0"/>
              <a:t>3</a:t>
            </a:r>
            <a:r>
              <a:rPr lang="zh-CN" altLang="en-US" dirty="0" smtClean="0"/>
              <a:t>）系统集成和测试人员使用它，验证最终实现的系统是否与用例模型说明的功能一致；</a:t>
            </a:r>
          </a:p>
          <a:p>
            <a:pPr lvl="1">
              <a:defRPr/>
            </a:pPr>
            <a:r>
              <a:rPr lang="en-US" altLang="zh-CN" dirty="0" smtClean="0"/>
              <a:t>4</a:t>
            </a:r>
            <a:r>
              <a:rPr lang="zh-CN" altLang="en-US" dirty="0" smtClean="0"/>
              <a:t>）文档人员使用它，为编写用户手册提供参考。</a:t>
            </a:r>
            <a:endParaRPr lang="zh-CN" altLang="en-US" dirty="0"/>
          </a:p>
        </p:txBody>
      </p:sp>
      <p:sp>
        <p:nvSpPr>
          <p:cNvPr id="4" name="灯片编号占位符 3"/>
          <p:cNvSpPr>
            <a:spLocks noGrp="1"/>
          </p:cNvSpPr>
          <p:nvPr>
            <p:ph type="sldNum" sz="quarter" idx="12"/>
          </p:nvPr>
        </p:nvSpPr>
        <p:spPr/>
        <p:txBody>
          <a:bodyPr/>
          <a:lstStyle/>
          <a:p>
            <a:pPr>
              <a:defRPr/>
            </a:pPr>
            <a:fld id="{63BB5AC3-DEA5-483B-9587-AC773F6CECE1}" type="slidenum">
              <a:rPr lang="zh-CN" altLang="en-US" smtClean="0"/>
              <a:pPr>
                <a:defRPr/>
              </a:pPr>
              <a:t>97</a:t>
            </a:fld>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案例：银行储蓄管理系统</a:t>
            </a:r>
          </a:p>
        </p:txBody>
      </p:sp>
      <p:sp>
        <p:nvSpPr>
          <p:cNvPr id="4" name="灯片编号占位符 3"/>
          <p:cNvSpPr>
            <a:spLocks noGrp="1"/>
          </p:cNvSpPr>
          <p:nvPr>
            <p:ph type="sldNum" sz="quarter" idx="12"/>
          </p:nvPr>
        </p:nvSpPr>
        <p:spPr/>
        <p:txBody>
          <a:bodyPr/>
          <a:lstStyle/>
          <a:p>
            <a:pPr>
              <a:defRPr/>
            </a:pPr>
            <a:fld id="{1F1EE94C-82E3-454F-9FBE-B8736DB64813}" type="slidenum">
              <a:rPr lang="zh-CN" altLang="en-US" smtClean="0"/>
              <a:pPr>
                <a:defRPr/>
              </a:pPr>
              <a:t>98</a:t>
            </a:fld>
            <a:endParaRPr lang="zh-CN" altLang="en-US"/>
          </a:p>
        </p:txBody>
      </p:sp>
      <p:pic>
        <p:nvPicPr>
          <p:cNvPr id="101380" name="Picture 2"/>
          <p:cNvPicPr>
            <a:picLocks noChangeAspect="1" noChangeArrowheads="1"/>
          </p:cNvPicPr>
          <p:nvPr/>
        </p:nvPicPr>
        <p:blipFill>
          <a:blip r:embed="rId2"/>
          <a:srcRect/>
          <a:stretch>
            <a:fillRect/>
          </a:stretch>
        </p:blipFill>
        <p:spPr bwMode="ltGray">
          <a:xfrm>
            <a:off x="1" y="1285860"/>
            <a:ext cx="9144000" cy="4298969"/>
          </a:xfrm>
          <a:prstGeom prst="rect">
            <a:avLst/>
          </a:prstGeom>
          <a:noFill/>
          <a:ln w="9525" algn="ctr">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用例描述之文本方式</a:t>
            </a:r>
          </a:p>
        </p:txBody>
      </p:sp>
      <p:sp>
        <p:nvSpPr>
          <p:cNvPr id="3" name="内容占位符 2"/>
          <p:cNvSpPr>
            <a:spLocks noGrp="1"/>
          </p:cNvSpPr>
          <p:nvPr>
            <p:ph idx="1"/>
          </p:nvPr>
        </p:nvSpPr>
        <p:spPr/>
        <p:txBody>
          <a:bodyPr>
            <a:normAutofit fontScale="70000" lnSpcReduction="20000"/>
          </a:bodyPr>
          <a:lstStyle/>
          <a:p>
            <a:pPr>
              <a:lnSpc>
                <a:spcPct val="120000"/>
              </a:lnSpc>
              <a:defRPr/>
            </a:pPr>
            <a:r>
              <a:rPr lang="en-US" altLang="zh-CN" dirty="0">
                <a:solidFill>
                  <a:schemeClr val="tx2"/>
                </a:solidFill>
              </a:rPr>
              <a:t>1</a:t>
            </a:r>
            <a:r>
              <a:rPr lang="zh-CN" altLang="en-US" dirty="0">
                <a:solidFill>
                  <a:schemeClr val="tx2"/>
                </a:solidFill>
              </a:rPr>
              <a:t>．目标：储户提取现金。</a:t>
            </a:r>
          </a:p>
          <a:p>
            <a:pPr>
              <a:lnSpc>
                <a:spcPct val="120000"/>
              </a:lnSpc>
              <a:defRPr/>
            </a:pPr>
            <a:r>
              <a:rPr lang="en-US" altLang="zh-CN" dirty="0">
                <a:solidFill>
                  <a:schemeClr val="tx2"/>
                </a:solidFill>
              </a:rPr>
              <a:t>2</a:t>
            </a:r>
            <a:r>
              <a:rPr lang="zh-CN" altLang="en-US" dirty="0">
                <a:solidFill>
                  <a:schemeClr val="tx2"/>
                </a:solidFill>
              </a:rPr>
              <a:t>．事件流：</a:t>
            </a:r>
          </a:p>
          <a:p>
            <a:pPr>
              <a:lnSpc>
                <a:spcPct val="120000"/>
              </a:lnSpc>
              <a:defRPr/>
            </a:pPr>
            <a:r>
              <a:rPr lang="zh-CN" altLang="en-US" dirty="0">
                <a:solidFill>
                  <a:schemeClr val="tx2"/>
                </a:solidFill>
              </a:rPr>
              <a:t>    </a:t>
            </a:r>
            <a:r>
              <a:rPr lang="en-US" altLang="zh-CN" dirty="0">
                <a:solidFill>
                  <a:schemeClr val="tx2"/>
                </a:solidFill>
              </a:rPr>
              <a:t>(1)</a:t>
            </a:r>
            <a:r>
              <a:rPr lang="zh-CN" altLang="en-US" dirty="0">
                <a:solidFill>
                  <a:schemeClr val="tx2"/>
                </a:solidFill>
              </a:rPr>
              <a:t>基本流程</a:t>
            </a:r>
          </a:p>
          <a:p>
            <a:pPr lvl="1">
              <a:lnSpc>
                <a:spcPct val="120000"/>
              </a:lnSpc>
              <a:defRPr/>
            </a:pPr>
            <a:r>
              <a:rPr lang="zh-CN" altLang="en-US" dirty="0"/>
              <a:t>①输入用户身份（</a:t>
            </a:r>
            <a:r>
              <a:rPr lang="en-US" altLang="zh-CN" dirty="0"/>
              <a:t>id</a:t>
            </a:r>
            <a:r>
              <a:rPr lang="zh-CN" altLang="en-US" dirty="0"/>
              <a:t>号由操作员录入，密码由用户录入）和提取的金额；</a:t>
            </a:r>
          </a:p>
          <a:p>
            <a:pPr lvl="1">
              <a:lnSpc>
                <a:spcPct val="120000"/>
              </a:lnSpc>
              <a:defRPr/>
            </a:pPr>
            <a:r>
              <a:rPr lang="zh-CN" altLang="en-US" dirty="0"/>
              <a:t>②身份验证；</a:t>
            </a:r>
          </a:p>
          <a:p>
            <a:pPr lvl="1">
              <a:lnSpc>
                <a:spcPct val="120000"/>
              </a:lnSpc>
              <a:defRPr/>
            </a:pPr>
            <a:r>
              <a:rPr lang="zh-CN" altLang="en-US" dirty="0"/>
              <a:t>③余额验证，余额是否大于提取金额；</a:t>
            </a:r>
          </a:p>
          <a:p>
            <a:pPr lvl="1">
              <a:lnSpc>
                <a:spcPct val="120000"/>
              </a:lnSpc>
              <a:defRPr/>
            </a:pPr>
            <a:r>
              <a:rPr lang="zh-CN" altLang="en-US" dirty="0"/>
              <a:t>④提取现金，修改余额；</a:t>
            </a:r>
          </a:p>
          <a:p>
            <a:pPr lvl="1">
              <a:lnSpc>
                <a:spcPct val="120000"/>
              </a:lnSpc>
              <a:defRPr/>
            </a:pPr>
            <a:r>
              <a:rPr lang="zh-CN" altLang="en-US" dirty="0"/>
              <a:t>⑤显示帐户提款后的信息；</a:t>
            </a:r>
          </a:p>
          <a:p>
            <a:pPr>
              <a:lnSpc>
                <a:spcPct val="120000"/>
              </a:lnSpc>
              <a:defRPr/>
            </a:pPr>
            <a:r>
              <a:rPr lang="zh-CN" altLang="en-US" dirty="0">
                <a:solidFill>
                  <a:schemeClr val="tx2"/>
                </a:solidFill>
              </a:rPr>
              <a:t>     </a:t>
            </a:r>
            <a:r>
              <a:rPr lang="en-US" altLang="zh-CN" dirty="0">
                <a:solidFill>
                  <a:schemeClr val="tx2"/>
                </a:solidFill>
              </a:rPr>
              <a:t>(2</a:t>
            </a:r>
            <a:r>
              <a:rPr lang="zh-CN" altLang="en-US" dirty="0">
                <a:solidFill>
                  <a:schemeClr val="tx2"/>
                </a:solidFill>
              </a:rPr>
              <a:t>）可选流程</a:t>
            </a:r>
          </a:p>
          <a:p>
            <a:pPr lvl="1">
              <a:lnSpc>
                <a:spcPct val="120000"/>
              </a:lnSpc>
              <a:defRPr/>
            </a:pPr>
            <a:r>
              <a:rPr lang="zh-CN" altLang="en-US" dirty="0"/>
              <a:t>①身份号验证不通过，提示并重新输入；</a:t>
            </a:r>
          </a:p>
          <a:p>
            <a:pPr lvl="1">
              <a:lnSpc>
                <a:spcPct val="120000"/>
              </a:lnSpc>
              <a:defRPr/>
            </a:pPr>
            <a:r>
              <a:rPr lang="zh-CN" altLang="en-US" dirty="0"/>
              <a:t>②余额不足提示并重新输入；     </a:t>
            </a:r>
          </a:p>
          <a:p>
            <a:pPr>
              <a:lnSpc>
                <a:spcPct val="120000"/>
              </a:lnSpc>
              <a:defRPr/>
            </a:pPr>
            <a:r>
              <a:rPr lang="en-US" altLang="zh-CN" dirty="0">
                <a:solidFill>
                  <a:schemeClr val="tx2"/>
                </a:solidFill>
              </a:rPr>
              <a:t>3</a:t>
            </a:r>
            <a:r>
              <a:rPr lang="zh-CN" altLang="en-US" dirty="0">
                <a:solidFill>
                  <a:schemeClr val="tx2"/>
                </a:solidFill>
              </a:rPr>
              <a:t>．特殊需求：无。</a:t>
            </a:r>
          </a:p>
          <a:p>
            <a:pPr>
              <a:lnSpc>
                <a:spcPct val="120000"/>
              </a:lnSpc>
              <a:defRPr/>
            </a:pPr>
            <a:r>
              <a:rPr lang="en-US" altLang="zh-CN" dirty="0">
                <a:solidFill>
                  <a:schemeClr val="tx2"/>
                </a:solidFill>
              </a:rPr>
              <a:t>4</a:t>
            </a:r>
            <a:r>
              <a:rPr lang="zh-CN" altLang="en-US" dirty="0">
                <a:solidFill>
                  <a:schemeClr val="tx2"/>
                </a:solidFill>
              </a:rPr>
              <a:t>．前提条件：用例开始之前，操作员必须在系统登录成功。</a:t>
            </a:r>
          </a:p>
          <a:p>
            <a:pPr>
              <a:lnSpc>
                <a:spcPct val="120000"/>
              </a:lnSpc>
              <a:defRPr/>
            </a:pPr>
            <a:r>
              <a:rPr lang="en-US" altLang="zh-CN" dirty="0">
                <a:solidFill>
                  <a:schemeClr val="tx2"/>
                </a:solidFill>
              </a:rPr>
              <a:t>5</a:t>
            </a:r>
            <a:r>
              <a:rPr lang="zh-CN" altLang="en-US" dirty="0">
                <a:solidFill>
                  <a:schemeClr val="tx2"/>
                </a:solidFill>
              </a:rPr>
              <a:t>．后置条件：如果用例执行成功，用户余额被更新，否则，系统状态不变。 </a:t>
            </a:r>
          </a:p>
        </p:txBody>
      </p:sp>
      <p:sp>
        <p:nvSpPr>
          <p:cNvPr id="4" name="灯片编号占位符 3"/>
          <p:cNvSpPr>
            <a:spLocks noGrp="1"/>
          </p:cNvSpPr>
          <p:nvPr>
            <p:ph type="sldNum" sz="quarter" idx="12"/>
          </p:nvPr>
        </p:nvSpPr>
        <p:spPr/>
        <p:txBody>
          <a:bodyPr/>
          <a:lstStyle/>
          <a:p>
            <a:pPr>
              <a:defRPr/>
            </a:pPr>
            <a:fld id="{2A717D58-742F-4EE6-A5F3-45453F5A23A6}" type="slidenum">
              <a:rPr lang="zh-CN" altLang="en-US" smtClean="0"/>
              <a:pPr>
                <a:defRPr/>
              </a:pPr>
              <a:t>99</a:t>
            </a:fld>
            <a:endParaRPr lang="zh-CN" altLang="en-US"/>
          </a:p>
        </p:txBody>
      </p:sp>
    </p:spTree>
  </p:cSld>
  <p:clrMapOvr>
    <a:masterClrMapping/>
  </p:clrMapOvr>
</p:sld>
</file>

<file path=ppt/theme/theme1.xml><?xml version="1.0" encoding="utf-8"?>
<a:theme xmlns:a="http://schemas.openxmlformats.org/drawingml/2006/main" name="008tgp_bizcom_light">
  <a:themeElements>
    <a:clrScheme name="008TGp_BizCom_light 3">
      <a:dk1>
        <a:srgbClr val="1D528D"/>
      </a:dk1>
      <a:lt1>
        <a:srgbClr val="FFFFFF"/>
      </a:lt1>
      <a:dk2>
        <a:srgbClr val="000000"/>
      </a:dk2>
      <a:lt2>
        <a:srgbClr val="DDDDDD"/>
      </a:lt2>
      <a:accent1>
        <a:srgbClr val="2CA3C8"/>
      </a:accent1>
      <a:accent2>
        <a:srgbClr val="FF9900"/>
      </a:accent2>
      <a:accent3>
        <a:srgbClr val="FFFFFF"/>
      </a:accent3>
      <a:accent4>
        <a:srgbClr val="174578"/>
      </a:accent4>
      <a:accent5>
        <a:srgbClr val="ACCEE0"/>
      </a:accent5>
      <a:accent6>
        <a:srgbClr val="E78A00"/>
      </a:accent6>
      <a:hlink>
        <a:srgbClr val="9999FF"/>
      </a:hlink>
      <a:folHlink>
        <a:srgbClr val="969696"/>
      </a:folHlink>
    </a:clrScheme>
    <a:fontScheme name="008TGp_BizCom_ligh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008TGp_BizCom_light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008TGp_BizCom_light 2">
        <a:dk1>
          <a:srgbClr val="29698D"/>
        </a:dk1>
        <a:lt1>
          <a:srgbClr val="FFFFFF"/>
        </a:lt1>
        <a:dk2>
          <a:srgbClr val="000000"/>
        </a:dk2>
        <a:lt2>
          <a:srgbClr val="D6E1E2"/>
        </a:lt2>
        <a:accent1>
          <a:srgbClr val="458F8F"/>
        </a:accent1>
        <a:accent2>
          <a:srgbClr val="CCCC00"/>
        </a:accent2>
        <a:accent3>
          <a:srgbClr val="FFFFFF"/>
        </a:accent3>
        <a:accent4>
          <a:srgbClr val="215978"/>
        </a:accent4>
        <a:accent5>
          <a:srgbClr val="B0C6C6"/>
        </a:accent5>
        <a:accent6>
          <a:srgbClr val="B9B900"/>
        </a:accent6>
        <a:hlink>
          <a:srgbClr val="33CC33"/>
        </a:hlink>
        <a:folHlink>
          <a:srgbClr val="83A6A7"/>
        </a:folHlink>
      </a:clrScheme>
      <a:clrMap bg1="lt1" tx1="dk1" bg2="lt2" tx2="dk2" accent1="accent1" accent2="accent2" accent3="accent3" accent4="accent4" accent5="accent5" accent6="accent6" hlink="hlink" folHlink="folHlink"/>
    </a:extraClrScheme>
    <a:extraClrScheme>
      <a:clrScheme name="008TGp_BizCom_light 3">
        <a:dk1>
          <a:srgbClr val="1D528D"/>
        </a:dk1>
        <a:lt1>
          <a:srgbClr val="FFFFFF"/>
        </a:lt1>
        <a:dk2>
          <a:srgbClr val="000000"/>
        </a:dk2>
        <a:lt2>
          <a:srgbClr val="DDDDDD"/>
        </a:lt2>
        <a:accent1>
          <a:srgbClr val="2CA3C8"/>
        </a:accent1>
        <a:accent2>
          <a:srgbClr val="FF9900"/>
        </a:accent2>
        <a:accent3>
          <a:srgbClr val="FFFFFF"/>
        </a:accent3>
        <a:accent4>
          <a:srgbClr val="174578"/>
        </a:accent4>
        <a:accent5>
          <a:srgbClr val="ACCE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008tgp_bizcom_light</Template>
  <TotalTime>215</TotalTime>
  <Words>9025</Words>
  <Application>Microsoft Office PowerPoint</Application>
  <PresentationFormat>全屏显示(4:3)</PresentationFormat>
  <Paragraphs>924</Paragraphs>
  <Slides>123</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123</vt:i4>
      </vt:variant>
    </vt:vector>
  </HeadingPairs>
  <TitlesOfParts>
    <vt:vector size="125" baseType="lpstr">
      <vt:lpstr>008tgp_bizcom_light</vt:lpstr>
      <vt:lpstr>Visio</vt:lpstr>
      <vt:lpstr>软件设计工程</vt:lpstr>
      <vt:lpstr>幻灯片 2</vt:lpstr>
      <vt:lpstr>为什么要使用用例</vt:lpstr>
      <vt:lpstr>无法弄清用户的观点和感觉</vt:lpstr>
      <vt:lpstr>了解用户工作的情形</vt:lpstr>
      <vt:lpstr>使用才是最重要的问题所在</vt:lpstr>
      <vt:lpstr>IEEE Standard 729</vt:lpstr>
      <vt:lpstr>Use Case的作用</vt:lpstr>
      <vt:lpstr>用例图</vt:lpstr>
      <vt:lpstr>需求技术</vt:lpstr>
      <vt:lpstr>三种获取需求的技术</vt:lpstr>
      <vt:lpstr>RUP开发过程：“用例驱动”的开发过程</vt:lpstr>
      <vt:lpstr>软件的整个开发过程</vt:lpstr>
      <vt:lpstr>5个模型</vt:lpstr>
      <vt:lpstr>采用用例技术的优点</vt:lpstr>
      <vt:lpstr>用例图</vt:lpstr>
      <vt:lpstr>用例图的作用</vt:lpstr>
      <vt:lpstr>用例图的组成元素</vt:lpstr>
      <vt:lpstr>参与者的表示</vt:lpstr>
      <vt:lpstr>参与者分类</vt:lpstr>
      <vt:lpstr>按参与者性质分</vt:lpstr>
      <vt:lpstr>按参与者重要性分：</vt:lpstr>
      <vt:lpstr>用例图的表示</vt:lpstr>
      <vt:lpstr>场景</vt:lpstr>
      <vt:lpstr>列举一个场景例子</vt:lpstr>
      <vt:lpstr>小刘取款场景</vt:lpstr>
      <vt:lpstr>开发者获取需求的步骤是</vt:lpstr>
      <vt:lpstr>用例的表示</vt:lpstr>
      <vt:lpstr>参与者（Actor）</vt:lpstr>
      <vt:lpstr>识别参与者</vt:lpstr>
      <vt:lpstr>识别参与者</vt:lpstr>
      <vt:lpstr>在确定具体参与者时</vt:lpstr>
      <vt:lpstr>举例：零件销售系统 </vt:lpstr>
      <vt:lpstr>参与者之间的关系</vt:lpstr>
      <vt:lpstr>参与者是泛化关系</vt:lpstr>
      <vt:lpstr>识别用例</vt:lpstr>
      <vt:lpstr>识别用例要点</vt:lpstr>
      <vt:lpstr>有意义的目标</vt:lpstr>
      <vt:lpstr>业务语言，用户观点</vt:lpstr>
      <vt:lpstr>用户观点而非系统观点</vt:lpstr>
      <vt:lpstr>用例命名：执行者视角 </vt:lpstr>
      <vt:lpstr>用户粒度</vt:lpstr>
      <vt:lpstr>粒度原则</vt:lpstr>
      <vt:lpstr>幻灯片 44</vt:lpstr>
      <vt:lpstr>CRUD的背后</vt:lpstr>
      <vt:lpstr>如果确实是纯CRUD </vt:lpstr>
      <vt:lpstr>幻灯片 47</vt:lpstr>
      <vt:lpstr>讨论1</vt:lpstr>
      <vt:lpstr>讨论2</vt:lpstr>
      <vt:lpstr>标识用例间的关系</vt:lpstr>
      <vt:lpstr>系统边界</vt:lpstr>
      <vt:lpstr>包含关系</vt:lpstr>
      <vt:lpstr>基用例与包含用例事件流</vt:lpstr>
      <vt:lpstr>何时使用包含关系 </vt:lpstr>
      <vt:lpstr>扩展关系</vt:lpstr>
      <vt:lpstr>扩展关系</vt:lpstr>
      <vt:lpstr>基用例与扩展用例的事件流</vt:lpstr>
      <vt:lpstr>何时使用扩展关系 </vt:lpstr>
      <vt:lpstr>泛化关系</vt:lpstr>
      <vt:lpstr>父用例与子用例的事件流</vt:lpstr>
      <vt:lpstr>参与者与用例之间的关系</vt:lpstr>
      <vt:lpstr>棋牌用例图</vt:lpstr>
      <vt:lpstr>用例规格描述</vt:lpstr>
      <vt:lpstr>用例描述模板</vt:lpstr>
      <vt:lpstr>事件流</vt:lpstr>
      <vt:lpstr>用例描述模板</vt:lpstr>
      <vt:lpstr>用例描述模板</vt:lpstr>
      <vt:lpstr>阅读用例图</vt:lpstr>
      <vt:lpstr>用例描述举例</vt:lpstr>
      <vt:lpstr>用例概要描述</vt:lpstr>
      <vt:lpstr>用例概要描述</vt:lpstr>
      <vt:lpstr>用例概要描述</vt:lpstr>
      <vt:lpstr>详细描述</vt:lpstr>
      <vt:lpstr>基本事件流</vt:lpstr>
      <vt:lpstr>扩展事件流</vt:lpstr>
      <vt:lpstr>用例事件流</vt:lpstr>
      <vt:lpstr>用例事件流</vt:lpstr>
      <vt:lpstr>用例事件流</vt:lpstr>
      <vt:lpstr>补缺漏</vt:lpstr>
      <vt:lpstr>用例粒度</vt:lpstr>
      <vt:lpstr>用例粒度</vt:lpstr>
      <vt:lpstr>用例图应用(1) 问题描述</vt:lpstr>
      <vt:lpstr>用例图应用(1) 问题描述</vt:lpstr>
      <vt:lpstr>用例图应用(1) 问题描述</vt:lpstr>
      <vt:lpstr>用例图应用(1) 问题描述</vt:lpstr>
      <vt:lpstr>用例图应用(2) 定义术语表</vt:lpstr>
      <vt:lpstr>用例图应用(2) 定义术语表</vt:lpstr>
      <vt:lpstr>用例图应用(3)标识参与者</vt:lpstr>
      <vt:lpstr>用例图应用(3)标识参与者</vt:lpstr>
      <vt:lpstr>用例图应用(4)标识系统用例</vt:lpstr>
      <vt:lpstr>用例图应用(4)标识系统用例</vt:lpstr>
      <vt:lpstr>iCoot的用例图</vt:lpstr>
      <vt:lpstr>建模要点</vt:lpstr>
      <vt:lpstr>建模要点</vt:lpstr>
      <vt:lpstr>小结</vt:lpstr>
      <vt:lpstr>统一方法的OOA模型</vt:lpstr>
      <vt:lpstr>用例模型的作用</vt:lpstr>
      <vt:lpstr>案例：银行储蓄管理系统</vt:lpstr>
      <vt:lpstr>用例描述之文本方式</vt:lpstr>
      <vt:lpstr>用例描述之表格方式</vt:lpstr>
      <vt:lpstr>用例描述之表格方式</vt:lpstr>
      <vt:lpstr>幻灯片 102</vt:lpstr>
      <vt:lpstr>概念模型是从用例模型 映射到类的第一步</vt:lpstr>
      <vt:lpstr>类的划分过程</vt:lpstr>
      <vt:lpstr>幻灯片 105</vt:lpstr>
      <vt:lpstr>例：银行储蓄管理系统划分出的视图模型</vt:lpstr>
      <vt:lpstr>例：银行储蓄管理系统划分出的逻辑模型</vt:lpstr>
      <vt:lpstr>例：银行储蓄管理系统划分出的实体模型</vt:lpstr>
      <vt:lpstr>OOD与OOA的关系</vt:lpstr>
      <vt:lpstr>从OOA到OOD的示意</vt:lpstr>
      <vt:lpstr>OOD的具体任务</vt:lpstr>
      <vt:lpstr>问题域设计</vt:lpstr>
      <vt:lpstr>问题域设计内容</vt:lpstr>
      <vt:lpstr>界面交互设计</vt:lpstr>
      <vt:lpstr>原型设计</vt:lpstr>
      <vt:lpstr>irise</vt:lpstr>
      <vt:lpstr>数据管理设计</vt:lpstr>
      <vt:lpstr>数据管理设计</vt:lpstr>
      <vt:lpstr>数据管理设计</vt:lpstr>
      <vt:lpstr>任务管理设计</vt:lpstr>
      <vt:lpstr>任务管理设计为什么难</vt:lpstr>
      <vt:lpstr>任务管理设计</vt:lpstr>
      <vt:lpstr>幻灯片 123</vt:lpstr>
    </vt:vector>
  </TitlesOfParts>
  <Company>길드</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Administrator</dc:creator>
  <cp:lastModifiedBy>Administrator</cp:lastModifiedBy>
  <cp:revision>119</cp:revision>
  <dcterms:created xsi:type="dcterms:W3CDTF">2016-02-04T12:40:31Z</dcterms:created>
  <dcterms:modified xsi:type="dcterms:W3CDTF">2016-04-05T15:32:16Z</dcterms:modified>
</cp:coreProperties>
</file>